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0" r:id="rId5"/>
  </p:sldMasterIdLst>
  <p:notesMasterIdLst>
    <p:notesMasterId r:id="rId35"/>
  </p:notesMasterIdLst>
  <p:sldIdLst>
    <p:sldId id="263" r:id="rId6"/>
    <p:sldId id="269" r:id="rId7"/>
    <p:sldId id="398" r:id="rId8"/>
    <p:sldId id="397" r:id="rId9"/>
    <p:sldId id="401" r:id="rId10"/>
    <p:sldId id="403" r:id="rId11"/>
    <p:sldId id="402" r:id="rId12"/>
    <p:sldId id="404" r:id="rId13"/>
    <p:sldId id="405" r:id="rId14"/>
    <p:sldId id="265" r:id="rId15"/>
    <p:sldId id="415" r:id="rId16"/>
    <p:sldId id="407" r:id="rId17"/>
    <p:sldId id="262" r:id="rId18"/>
    <p:sldId id="259" r:id="rId19"/>
    <p:sldId id="260" r:id="rId20"/>
    <p:sldId id="386" r:id="rId21"/>
    <p:sldId id="421" r:id="rId22"/>
    <p:sldId id="411" r:id="rId23"/>
    <p:sldId id="412" r:id="rId24"/>
    <p:sldId id="413" r:id="rId25"/>
    <p:sldId id="410" r:id="rId26"/>
    <p:sldId id="417" r:id="rId27"/>
    <p:sldId id="414" r:id="rId28"/>
    <p:sldId id="416" r:id="rId29"/>
    <p:sldId id="418" r:id="rId30"/>
    <p:sldId id="419" r:id="rId31"/>
    <p:sldId id="420" r:id="rId32"/>
    <p:sldId id="268" r:id="rId33"/>
    <p:sldId id="264" r:id="rId34"/>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379B0-DE06-CB45-C0B3-1E672F12F1A7}" name="Elena Irene Geraci" initials="EG" userId="S::geraci@infn.it::58c72d97-77dd-4805-84b6-4ca31d3610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6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p:scale>
          <a:sx n="100" d="100"/>
          <a:sy n="100" d="100"/>
        </p:scale>
        <p:origin x="872" y="35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253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D0B8B-332A-B240-862E-CDA5C1FA6170}" type="doc">
      <dgm:prSet loTypeId="urn:microsoft.com/office/officeart/2008/layout/HexagonCluster" loCatId="matrix" qsTypeId="urn:microsoft.com/office/officeart/2005/8/quickstyle/simple1" qsCatId="simple" csTypeId="urn:microsoft.com/office/officeart/2005/8/colors/accent1_2" csCatId="accent1" phldr="1"/>
      <dgm:spPr/>
      <dgm:t>
        <a:bodyPr/>
        <a:lstStyle/>
        <a:p>
          <a:endParaRPr lang="it-IT"/>
        </a:p>
      </dgm:t>
    </dgm:pt>
    <dgm:pt modelId="{62F34564-D9E3-0F41-B53D-EF5175ECFA35}">
      <dgm:prSet custT="1"/>
      <dgm:spPr>
        <a:solidFill>
          <a:schemeClr val="accent2">
            <a:lumMod val="60000"/>
            <a:lumOff val="40000"/>
          </a:schemeClr>
        </a:solidFill>
      </dgm:spPr>
      <dgm:t>
        <a:bodyPr/>
        <a:lstStyle/>
        <a:p>
          <a:r>
            <a:rPr lang="it-IT" sz="2400" baseline="0" dirty="0"/>
            <a:t>Fisica</a:t>
          </a:r>
          <a:r>
            <a:rPr lang="it-IT" sz="2400" dirty="0"/>
            <a:t> Nucleare</a:t>
          </a:r>
        </a:p>
      </dgm:t>
    </dgm:pt>
    <dgm:pt modelId="{159241E8-21F4-CF43-BCE4-021235F26098}" type="parTrans" cxnId="{D91DC440-538A-1742-BFB7-33F3374D2D5A}">
      <dgm:prSet/>
      <dgm:spPr/>
      <dgm:t>
        <a:bodyPr/>
        <a:lstStyle/>
        <a:p>
          <a:endParaRPr lang="it-IT"/>
        </a:p>
      </dgm:t>
    </dgm:pt>
    <dgm:pt modelId="{8B3865D2-E880-FD44-AEF1-F3D7FA8F3B99}" type="sibTrans" cxnId="{D91DC440-538A-1742-BFB7-33F3374D2D5A}">
      <dgm:prSet/>
      <dgm:spPr/>
      <dgm:t>
        <a:bodyPr/>
        <a:lstStyle/>
        <a:p>
          <a:endParaRPr lang="it-IT"/>
        </a:p>
      </dgm:t>
    </dgm:pt>
    <dgm:pt modelId="{877D835B-E623-344A-AA96-A4FF3E1B5174}">
      <dgm:prSet custT="1"/>
      <dgm:spPr>
        <a:solidFill>
          <a:schemeClr val="accent6">
            <a:lumMod val="75000"/>
          </a:schemeClr>
        </a:solidFill>
      </dgm:spPr>
      <dgm:t>
        <a:bodyPr/>
        <a:lstStyle/>
        <a:p>
          <a:r>
            <a:rPr lang="it-IT" sz="2000" spc="-100" baseline="0" dirty="0"/>
            <a:t>Fisica </a:t>
          </a:r>
          <a:r>
            <a:rPr lang="it-IT" sz="2000" spc="-100" baseline="0" dirty="0" err="1"/>
            <a:t>Astroparticellare</a:t>
          </a:r>
          <a:endParaRPr lang="it-IT" sz="2000" spc="-100" baseline="0" dirty="0"/>
        </a:p>
      </dgm:t>
    </dgm:pt>
    <dgm:pt modelId="{BC5E94F6-7EF8-4C4B-9B6B-B53C20A6E4C3}" type="parTrans" cxnId="{10ACDE25-484E-EF43-A386-6F6088FABB5C}">
      <dgm:prSet/>
      <dgm:spPr/>
      <dgm:t>
        <a:bodyPr/>
        <a:lstStyle/>
        <a:p>
          <a:endParaRPr lang="it-IT"/>
        </a:p>
      </dgm:t>
    </dgm:pt>
    <dgm:pt modelId="{9F8E51B3-45D6-FE4A-8D17-0ACE3CBC62ED}" type="sibTrans" cxnId="{10ACDE25-484E-EF43-A386-6F6088FABB5C}">
      <dgm:prSet/>
      <dgm:spPr/>
      <dgm:t>
        <a:bodyPr/>
        <a:lstStyle/>
        <a:p>
          <a:endParaRPr lang="it-IT"/>
        </a:p>
      </dgm:t>
    </dgm:pt>
    <dgm:pt modelId="{1FCC95A2-1BCD-E741-B381-925D6BE315E2}">
      <dgm:prSet custT="1"/>
      <dgm:spPr>
        <a:solidFill>
          <a:schemeClr val="accent6">
            <a:lumMod val="60000"/>
            <a:lumOff val="40000"/>
          </a:schemeClr>
        </a:solidFill>
      </dgm:spPr>
      <dgm:t>
        <a:bodyPr/>
        <a:lstStyle/>
        <a:p>
          <a:r>
            <a:rPr lang="it-IT" sz="2400" dirty="0"/>
            <a:t>Fisica Teorica</a:t>
          </a:r>
        </a:p>
      </dgm:t>
    </dgm:pt>
    <dgm:pt modelId="{E1372FFC-8E67-7E4C-B5ED-3794A04CF043}" type="parTrans" cxnId="{A2DAD979-65FC-CC4F-9E1D-B55BF9B10F92}">
      <dgm:prSet/>
      <dgm:spPr/>
      <dgm:t>
        <a:bodyPr/>
        <a:lstStyle/>
        <a:p>
          <a:endParaRPr lang="it-IT"/>
        </a:p>
      </dgm:t>
    </dgm:pt>
    <dgm:pt modelId="{4B0AA7CE-F803-C84E-9BFE-8D1091CE3DB3}" type="sibTrans" cxnId="{A2DAD979-65FC-CC4F-9E1D-B55BF9B10F92}">
      <dgm:prSet/>
      <dgm:spPr/>
      <dgm:t>
        <a:bodyPr/>
        <a:lstStyle/>
        <a:p>
          <a:endParaRPr lang="it-IT"/>
        </a:p>
      </dgm:t>
    </dgm:pt>
    <dgm:pt modelId="{C4B467BC-AB1F-0545-91A2-C22B772991F4}">
      <dgm:prSet custT="1"/>
      <dgm:spPr>
        <a:solidFill>
          <a:schemeClr val="accent4">
            <a:lumMod val="60000"/>
            <a:lumOff val="40000"/>
          </a:schemeClr>
        </a:solidFill>
      </dgm:spPr>
      <dgm:t>
        <a:bodyPr/>
        <a:lstStyle/>
        <a:p>
          <a:r>
            <a:rPr lang="it-IT" sz="2400" baseline="0" dirty="0"/>
            <a:t>Fisica Applicata</a:t>
          </a:r>
        </a:p>
      </dgm:t>
    </dgm:pt>
    <dgm:pt modelId="{1E379084-4771-964A-BF65-38065FD2BF9A}" type="parTrans" cxnId="{BC4E0584-CCB0-794B-8304-047AD1C2A17F}">
      <dgm:prSet/>
      <dgm:spPr/>
      <dgm:t>
        <a:bodyPr/>
        <a:lstStyle/>
        <a:p>
          <a:endParaRPr lang="it-IT"/>
        </a:p>
      </dgm:t>
    </dgm:pt>
    <dgm:pt modelId="{3D94EE1F-7577-574D-A012-A5AE87D5517E}" type="sibTrans" cxnId="{BC4E0584-CCB0-794B-8304-047AD1C2A17F}">
      <dgm:prSet/>
      <dgm:spPr/>
      <dgm:t>
        <a:bodyPr/>
        <a:lstStyle/>
        <a:p>
          <a:endParaRPr lang="it-IT"/>
        </a:p>
      </dgm:t>
    </dgm:pt>
    <dgm:pt modelId="{8256AB02-BD21-6544-8E4A-06C8DD17B93F}" type="pres">
      <dgm:prSet presAssocID="{53FD0B8B-332A-B240-862E-CDA5C1FA6170}" presName="Name0" presStyleCnt="0">
        <dgm:presLayoutVars>
          <dgm:chMax val="21"/>
          <dgm:chPref val="21"/>
        </dgm:presLayoutVars>
      </dgm:prSet>
      <dgm:spPr/>
    </dgm:pt>
    <dgm:pt modelId="{D8EE70ED-1DB1-EB48-961A-D998A37C0272}" type="pres">
      <dgm:prSet presAssocID="{877D835B-E623-344A-AA96-A4FF3E1B5174}" presName="text1" presStyleCnt="0"/>
      <dgm:spPr/>
    </dgm:pt>
    <dgm:pt modelId="{19B16E77-95A1-A34D-9A6E-220A2C82B8D5}" type="pres">
      <dgm:prSet presAssocID="{877D835B-E623-344A-AA96-A4FF3E1B5174}" presName="textRepeatNode" presStyleLbl="alignNode1" presStyleIdx="0" presStyleCnt="4">
        <dgm:presLayoutVars>
          <dgm:chMax val="0"/>
          <dgm:chPref val="0"/>
          <dgm:bulletEnabled val="1"/>
        </dgm:presLayoutVars>
      </dgm:prSet>
      <dgm:spPr/>
    </dgm:pt>
    <dgm:pt modelId="{EC6FA8A8-A3AB-3144-A59D-A7A89F25F8E4}" type="pres">
      <dgm:prSet presAssocID="{877D835B-E623-344A-AA96-A4FF3E1B5174}" presName="textaccent1" presStyleCnt="0"/>
      <dgm:spPr/>
    </dgm:pt>
    <dgm:pt modelId="{0196D9D5-4BDE-AC4C-AB37-EE73AB44B13D}" type="pres">
      <dgm:prSet presAssocID="{877D835B-E623-344A-AA96-A4FF3E1B5174}" presName="accentRepeatNode" presStyleLbl="solidAlignAcc1" presStyleIdx="0" presStyleCnt="8"/>
      <dgm:spPr/>
    </dgm:pt>
    <dgm:pt modelId="{6E0B58AF-AFFF-8D4A-845C-EBD0703AF7F9}" type="pres">
      <dgm:prSet presAssocID="{9F8E51B3-45D6-FE4A-8D17-0ACE3CBC62ED}" presName="image1" presStyleCnt="0"/>
      <dgm:spPr/>
    </dgm:pt>
    <dgm:pt modelId="{CC98F67B-6288-7147-BB21-6FDA457EE771}" type="pres">
      <dgm:prSet presAssocID="{9F8E51B3-45D6-FE4A-8D17-0ACE3CBC62ED}" presName="imageRepeatNode" presStyleLbl="alignAcc1" presStyleIdx="0" presStyleCnt="4"/>
      <dgm:spPr/>
    </dgm:pt>
    <dgm:pt modelId="{F3A006BD-F394-984F-AFAB-6DB9F927E797}" type="pres">
      <dgm:prSet presAssocID="{9F8E51B3-45D6-FE4A-8D17-0ACE3CBC62ED}" presName="imageaccent1" presStyleCnt="0"/>
      <dgm:spPr/>
    </dgm:pt>
    <dgm:pt modelId="{97BA1090-753C-154D-AD26-B363D419B349}" type="pres">
      <dgm:prSet presAssocID="{9F8E51B3-45D6-FE4A-8D17-0ACE3CBC62ED}" presName="accentRepeatNode" presStyleLbl="solidAlignAcc1" presStyleIdx="1" presStyleCnt="8"/>
      <dgm:spPr/>
    </dgm:pt>
    <dgm:pt modelId="{4944AF89-2D26-0842-BB97-96AD12A00848}" type="pres">
      <dgm:prSet presAssocID="{1FCC95A2-1BCD-E741-B381-925D6BE315E2}" presName="text2" presStyleCnt="0"/>
      <dgm:spPr/>
    </dgm:pt>
    <dgm:pt modelId="{4D02C604-CB08-6149-B1D0-0475EB5527C0}" type="pres">
      <dgm:prSet presAssocID="{1FCC95A2-1BCD-E741-B381-925D6BE315E2}" presName="textRepeatNode" presStyleLbl="alignNode1" presStyleIdx="1" presStyleCnt="4">
        <dgm:presLayoutVars>
          <dgm:chMax val="0"/>
          <dgm:chPref val="0"/>
          <dgm:bulletEnabled val="1"/>
        </dgm:presLayoutVars>
      </dgm:prSet>
      <dgm:spPr/>
    </dgm:pt>
    <dgm:pt modelId="{481C79B5-B745-4E48-BFE6-A81FA9B80705}" type="pres">
      <dgm:prSet presAssocID="{1FCC95A2-1BCD-E741-B381-925D6BE315E2}" presName="textaccent2" presStyleCnt="0"/>
      <dgm:spPr/>
    </dgm:pt>
    <dgm:pt modelId="{D4EF1924-97C8-664A-8E38-5C1E5DB1B8E0}" type="pres">
      <dgm:prSet presAssocID="{1FCC95A2-1BCD-E741-B381-925D6BE315E2}" presName="accentRepeatNode" presStyleLbl="solidAlignAcc1" presStyleIdx="2" presStyleCnt="8"/>
      <dgm:spPr/>
    </dgm:pt>
    <dgm:pt modelId="{9429261B-4A70-DE43-B803-236BE22B3F70}" type="pres">
      <dgm:prSet presAssocID="{4B0AA7CE-F803-C84E-9BFE-8D1091CE3DB3}" presName="image2" presStyleCnt="0"/>
      <dgm:spPr/>
    </dgm:pt>
    <dgm:pt modelId="{1566FB1E-3DEF-1643-BDE6-057FE6875C12}" type="pres">
      <dgm:prSet presAssocID="{4B0AA7CE-F803-C84E-9BFE-8D1091CE3DB3}" presName="imageRepeatNode" presStyleLbl="alignAcc1" presStyleIdx="1" presStyleCnt="4"/>
      <dgm:spPr/>
    </dgm:pt>
    <dgm:pt modelId="{EAFFBFC3-7965-0349-A092-7D44CD3EEF7C}" type="pres">
      <dgm:prSet presAssocID="{4B0AA7CE-F803-C84E-9BFE-8D1091CE3DB3}" presName="imageaccent2" presStyleCnt="0"/>
      <dgm:spPr/>
    </dgm:pt>
    <dgm:pt modelId="{5D8A1BAC-5476-5540-9104-6B9B8FE25636}" type="pres">
      <dgm:prSet presAssocID="{4B0AA7CE-F803-C84E-9BFE-8D1091CE3DB3}" presName="accentRepeatNode" presStyleLbl="solidAlignAcc1" presStyleIdx="3" presStyleCnt="8"/>
      <dgm:spPr/>
    </dgm:pt>
    <dgm:pt modelId="{52AF804F-0998-0E45-AF74-367C5B1B2902}" type="pres">
      <dgm:prSet presAssocID="{62F34564-D9E3-0F41-B53D-EF5175ECFA35}" presName="text3" presStyleCnt="0"/>
      <dgm:spPr/>
    </dgm:pt>
    <dgm:pt modelId="{4AA73263-6F7E-024F-BB32-EB60A5482323}" type="pres">
      <dgm:prSet presAssocID="{62F34564-D9E3-0F41-B53D-EF5175ECFA35}" presName="textRepeatNode" presStyleLbl="alignNode1" presStyleIdx="2" presStyleCnt="4">
        <dgm:presLayoutVars>
          <dgm:chMax val="0"/>
          <dgm:chPref val="0"/>
          <dgm:bulletEnabled val="1"/>
        </dgm:presLayoutVars>
      </dgm:prSet>
      <dgm:spPr/>
    </dgm:pt>
    <dgm:pt modelId="{C445710A-2BB4-3443-8CD7-38B30A11EB02}" type="pres">
      <dgm:prSet presAssocID="{62F34564-D9E3-0F41-B53D-EF5175ECFA35}" presName="textaccent3" presStyleCnt="0"/>
      <dgm:spPr/>
    </dgm:pt>
    <dgm:pt modelId="{A54F2F9B-DD45-814D-B666-AE934A17B4A1}" type="pres">
      <dgm:prSet presAssocID="{62F34564-D9E3-0F41-B53D-EF5175ECFA35}" presName="accentRepeatNode" presStyleLbl="solidAlignAcc1" presStyleIdx="4" presStyleCnt="8"/>
      <dgm:spPr/>
    </dgm:pt>
    <dgm:pt modelId="{05C4F92F-D55E-AE40-BFFC-5203274B3CBF}" type="pres">
      <dgm:prSet presAssocID="{8B3865D2-E880-FD44-AEF1-F3D7FA8F3B99}" presName="image3" presStyleCnt="0"/>
      <dgm:spPr/>
    </dgm:pt>
    <dgm:pt modelId="{613D4C55-375E-DD48-A8B1-4AB3CF9604BC}" type="pres">
      <dgm:prSet presAssocID="{8B3865D2-E880-FD44-AEF1-F3D7FA8F3B99}" presName="imageRepeatNode" presStyleLbl="alignAcc1" presStyleIdx="2" presStyleCnt="4"/>
      <dgm:spPr/>
    </dgm:pt>
    <dgm:pt modelId="{53DAAC55-A525-3E46-BC90-40F139BBC25B}" type="pres">
      <dgm:prSet presAssocID="{8B3865D2-E880-FD44-AEF1-F3D7FA8F3B99}" presName="imageaccent3" presStyleCnt="0"/>
      <dgm:spPr/>
    </dgm:pt>
    <dgm:pt modelId="{30704B29-BC45-2447-BF9E-E51718622229}" type="pres">
      <dgm:prSet presAssocID="{8B3865D2-E880-FD44-AEF1-F3D7FA8F3B99}" presName="accentRepeatNode" presStyleLbl="solidAlignAcc1" presStyleIdx="5" presStyleCnt="8"/>
      <dgm:spPr/>
    </dgm:pt>
    <dgm:pt modelId="{2D348D5C-3400-4846-98C6-E40E39A69773}" type="pres">
      <dgm:prSet presAssocID="{C4B467BC-AB1F-0545-91A2-C22B772991F4}" presName="text4" presStyleCnt="0"/>
      <dgm:spPr/>
    </dgm:pt>
    <dgm:pt modelId="{3C073CE1-8E30-B644-8B81-5AE6F91A1E54}" type="pres">
      <dgm:prSet presAssocID="{C4B467BC-AB1F-0545-91A2-C22B772991F4}" presName="textRepeatNode" presStyleLbl="alignNode1" presStyleIdx="3" presStyleCnt="4">
        <dgm:presLayoutVars>
          <dgm:chMax val="0"/>
          <dgm:chPref val="0"/>
          <dgm:bulletEnabled val="1"/>
        </dgm:presLayoutVars>
      </dgm:prSet>
      <dgm:spPr/>
    </dgm:pt>
    <dgm:pt modelId="{5B748DAD-BB31-4C4A-830F-7AF81BCD3B32}" type="pres">
      <dgm:prSet presAssocID="{C4B467BC-AB1F-0545-91A2-C22B772991F4}" presName="textaccent4" presStyleCnt="0"/>
      <dgm:spPr/>
    </dgm:pt>
    <dgm:pt modelId="{7C1DA246-87CC-CB40-8A5F-45AA3E0D1BD2}" type="pres">
      <dgm:prSet presAssocID="{C4B467BC-AB1F-0545-91A2-C22B772991F4}" presName="accentRepeatNode" presStyleLbl="solidAlignAcc1" presStyleIdx="6" presStyleCnt="8"/>
      <dgm:spPr/>
    </dgm:pt>
    <dgm:pt modelId="{60389A69-2ED5-404B-A92C-099BD0E939B9}" type="pres">
      <dgm:prSet presAssocID="{3D94EE1F-7577-574D-A012-A5AE87D5517E}" presName="image4" presStyleCnt="0"/>
      <dgm:spPr/>
    </dgm:pt>
    <dgm:pt modelId="{9C3B5632-E20E-F349-A7E8-996D87BD03C4}" type="pres">
      <dgm:prSet presAssocID="{3D94EE1F-7577-574D-A012-A5AE87D5517E}" presName="imageRepeatNode" presStyleLbl="alignAcc1" presStyleIdx="3" presStyleCnt="4"/>
      <dgm:spPr/>
    </dgm:pt>
    <dgm:pt modelId="{19576013-434C-D04F-94FB-2AA1AF784F4F}" type="pres">
      <dgm:prSet presAssocID="{3D94EE1F-7577-574D-A012-A5AE87D5517E}" presName="imageaccent4" presStyleCnt="0"/>
      <dgm:spPr/>
    </dgm:pt>
    <dgm:pt modelId="{E6B8A1F3-45A2-904D-9FB6-FEE15E911CB2}" type="pres">
      <dgm:prSet presAssocID="{3D94EE1F-7577-574D-A012-A5AE87D5517E}" presName="accentRepeatNode" presStyleLbl="solidAlignAcc1" presStyleIdx="7" presStyleCnt="8"/>
      <dgm:spPr/>
    </dgm:pt>
  </dgm:ptLst>
  <dgm:cxnLst>
    <dgm:cxn modelId="{3F076403-0DC2-4444-89D5-93BB88BCC95B}" type="presOf" srcId="{53FD0B8B-332A-B240-862E-CDA5C1FA6170}" destId="{8256AB02-BD21-6544-8E4A-06C8DD17B93F}" srcOrd="0" destOrd="0" presId="urn:microsoft.com/office/officeart/2008/layout/HexagonCluster"/>
    <dgm:cxn modelId="{5C671505-278B-1A4F-BC88-92A7321613DF}" type="presOf" srcId="{8B3865D2-E880-FD44-AEF1-F3D7FA8F3B99}" destId="{613D4C55-375E-DD48-A8B1-4AB3CF9604BC}" srcOrd="0" destOrd="0" presId="urn:microsoft.com/office/officeart/2008/layout/HexagonCluster"/>
    <dgm:cxn modelId="{618DF815-35BB-9D42-AB0D-910FD2430998}" type="presOf" srcId="{1FCC95A2-1BCD-E741-B381-925D6BE315E2}" destId="{4D02C604-CB08-6149-B1D0-0475EB5527C0}" srcOrd="0" destOrd="0" presId="urn:microsoft.com/office/officeart/2008/layout/HexagonCluster"/>
    <dgm:cxn modelId="{BCCF6217-E9AD-3F45-81FB-827B106C874C}" type="presOf" srcId="{877D835B-E623-344A-AA96-A4FF3E1B5174}" destId="{19B16E77-95A1-A34D-9A6E-220A2C82B8D5}" srcOrd="0" destOrd="0" presId="urn:microsoft.com/office/officeart/2008/layout/HexagonCluster"/>
    <dgm:cxn modelId="{10ACDE25-484E-EF43-A386-6F6088FABB5C}" srcId="{53FD0B8B-332A-B240-862E-CDA5C1FA6170}" destId="{877D835B-E623-344A-AA96-A4FF3E1B5174}" srcOrd="0" destOrd="0" parTransId="{BC5E94F6-7EF8-4C4B-9B6B-B53C20A6E4C3}" sibTransId="{9F8E51B3-45D6-FE4A-8D17-0ACE3CBC62ED}"/>
    <dgm:cxn modelId="{B9319E34-17FA-CB40-8538-B590C701A633}" type="presOf" srcId="{62F34564-D9E3-0F41-B53D-EF5175ECFA35}" destId="{4AA73263-6F7E-024F-BB32-EB60A5482323}" srcOrd="0" destOrd="0" presId="urn:microsoft.com/office/officeart/2008/layout/HexagonCluster"/>
    <dgm:cxn modelId="{D91DC440-538A-1742-BFB7-33F3374D2D5A}" srcId="{53FD0B8B-332A-B240-862E-CDA5C1FA6170}" destId="{62F34564-D9E3-0F41-B53D-EF5175ECFA35}" srcOrd="2" destOrd="0" parTransId="{159241E8-21F4-CF43-BCE4-021235F26098}" sibTransId="{8B3865D2-E880-FD44-AEF1-F3D7FA8F3B99}"/>
    <dgm:cxn modelId="{A2DAD979-65FC-CC4F-9E1D-B55BF9B10F92}" srcId="{53FD0B8B-332A-B240-862E-CDA5C1FA6170}" destId="{1FCC95A2-1BCD-E741-B381-925D6BE315E2}" srcOrd="1" destOrd="0" parTransId="{E1372FFC-8E67-7E4C-B5ED-3794A04CF043}" sibTransId="{4B0AA7CE-F803-C84E-9BFE-8D1091CE3DB3}"/>
    <dgm:cxn modelId="{BC4E0584-CCB0-794B-8304-047AD1C2A17F}" srcId="{53FD0B8B-332A-B240-862E-CDA5C1FA6170}" destId="{C4B467BC-AB1F-0545-91A2-C22B772991F4}" srcOrd="3" destOrd="0" parTransId="{1E379084-4771-964A-BF65-38065FD2BF9A}" sibTransId="{3D94EE1F-7577-574D-A012-A5AE87D5517E}"/>
    <dgm:cxn modelId="{FDD00F8E-59B9-0A43-96AB-BA62E5632E44}" type="presOf" srcId="{C4B467BC-AB1F-0545-91A2-C22B772991F4}" destId="{3C073CE1-8E30-B644-8B81-5AE6F91A1E54}" srcOrd="0" destOrd="0" presId="urn:microsoft.com/office/officeart/2008/layout/HexagonCluster"/>
    <dgm:cxn modelId="{DBFD11B3-93AB-494E-B9EC-5C5F4E507B49}" type="presOf" srcId="{3D94EE1F-7577-574D-A012-A5AE87D5517E}" destId="{9C3B5632-E20E-F349-A7E8-996D87BD03C4}" srcOrd="0" destOrd="0" presId="urn:microsoft.com/office/officeart/2008/layout/HexagonCluster"/>
    <dgm:cxn modelId="{CDCCF2C7-56CB-1448-9DE3-0612206A3676}" type="presOf" srcId="{9F8E51B3-45D6-FE4A-8D17-0ACE3CBC62ED}" destId="{CC98F67B-6288-7147-BB21-6FDA457EE771}" srcOrd="0" destOrd="0" presId="urn:microsoft.com/office/officeart/2008/layout/HexagonCluster"/>
    <dgm:cxn modelId="{8C8162F9-78BA-5242-B1D5-97EA4027A760}" type="presOf" srcId="{4B0AA7CE-F803-C84E-9BFE-8D1091CE3DB3}" destId="{1566FB1E-3DEF-1643-BDE6-057FE6875C12}" srcOrd="0" destOrd="0" presId="urn:microsoft.com/office/officeart/2008/layout/HexagonCluster"/>
    <dgm:cxn modelId="{EC255D80-0C84-634F-9A78-B5D40DECE403}" type="presParOf" srcId="{8256AB02-BD21-6544-8E4A-06C8DD17B93F}" destId="{D8EE70ED-1DB1-EB48-961A-D998A37C0272}" srcOrd="0" destOrd="0" presId="urn:microsoft.com/office/officeart/2008/layout/HexagonCluster"/>
    <dgm:cxn modelId="{246BD13D-0E9A-EA47-8903-DF066C763131}" type="presParOf" srcId="{D8EE70ED-1DB1-EB48-961A-D998A37C0272}" destId="{19B16E77-95A1-A34D-9A6E-220A2C82B8D5}" srcOrd="0" destOrd="0" presId="urn:microsoft.com/office/officeart/2008/layout/HexagonCluster"/>
    <dgm:cxn modelId="{171078C7-B513-AD4E-9E57-C678A6D74E2B}" type="presParOf" srcId="{8256AB02-BD21-6544-8E4A-06C8DD17B93F}" destId="{EC6FA8A8-A3AB-3144-A59D-A7A89F25F8E4}" srcOrd="1" destOrd="0" presId="urn:microsoft.com/office/officeart/2008/layout/HexagonCluster"/>
    <dgm:cxn modelId="{D6DFA8E4-5A7D-914F-B128-A608ED0BBA23}" type="presParOf" srcId="{EC6FA8A8-A3AB-3144-A59D-A7A89F25F8E4}" destId="{0196D9D5-4BDE-AC4C-AB37-EE73AB44B13D}" srcOrd="0" destOrd="0" presId="urn:microsoft.com/office/officeart/2008/layout/HexagonCluster"/>
    <dgm:cxn modelId="{6332291F-819F-EC45-8CBB-FB4D26CB77C0}" type="presParOf" srcId="{8256AB02-BD21-6544-8E4A-06C8DD17B93F}" destId="{6E0B58AF-AFFF-8D4A-845C-EBD0703AF7F9}" srcOrd="2" destOrd="0" presId="urn:microsoft.com/office/officeart/2008/layout/HexagonCluster"/>
    <dgm:cxn modelId="{0B64E303-B7C7-7B48-B5F3-5D369E7D3D93}" type="presParOf" srcId="{6E0B58AF-AFFF-8D4A-845C-EBD0703AF7F9}" destId="{CC98F67B-6288-7147-BB21-6FDA457EE771}" srcOrd="0" destOrd="0" presId="urn:microsoft.com/office/officeart/2008/layout/HexagonCluster"/>
    <dgm:cxn modelId="{50E772EC-3EDA-AE46-B490-E9DB679B9B65}" type="presParOf" srcId="{8256AB02-BD21-6544-8E4A-06C8DD17B93F}" destId="{F3A006BD-F394-984F-AFAB-6DB9F927E797}" srcOrd="3" destOrd="0" presId="urn:microsoft.com/office/officeart/2008/layout/HexagonCluster"/>
    <dgm:cxn modelId="{9C5D7270-D1A9-3D46-ADB8-46659B8F2EB5}" type="presParOf" srcId="{F3A006BD-F394-984F-AFAB-6DB9F927E797}" destId="{97BA1090-753C-154D-AD26-B363D419B349}" srcOrd="0" destOrd="0" presId="urn:microsoft.com/office/officeart/2008/layout/HexagonCluster"/>
    <dgm:cxn modelId="{1B64F29E-D312-9B42-8BBA-89E52EC32946}" type="presParOf" srcId="{8256AB02-BD21-6544-8E4A-06C8DD17B93F}" destId="{4944AF89-2D26-0842-BB97-96AD12A00848}" srcOrd="4" destOrd="0" presId="urn:microsoft.com/office/officeart/2008/layout/HexagonCluster"/>
    <dgm:cxn modelId="{56CE3BE6-0AD6-0B4B-BA1A-CBA4F5F06335}" type="presParOf" srcId="{4944AF89-2D26-0842-BB97-96AD12A00848}" destId="{4D02C604-CB08-6149-B1D0-0475EB5527C0}" srcOrd="0" destOrd="0" presId="urn:microsoft.com/office/officeart/2008/layout/HexagonCluster"/>
    <dgm:cxn modelId="{92269A42-CE9C-A340-8492-BF5465BA0571}" type="presParOf" srcId="{8256AB02-BD21-6544-8E4A-06C8DD17B93F}" destId="{481C79B5-B745-4E48-BFE6-A81FA9B80705}" srcOrd="5" destOrd="0" presId="urn:microsoft.com/office/officeart/2008/layout/HexagonCluster"/>
    <dgm:cxn modelId="{C5D08A25-F5BD-8249-9976-135997EBCA18}" type="presParOf" srcId="{481C79B5-B745-4E48-BFE6-A81FA9B80705}" destId="{D4EF1924-97C8-664A-8E38-5C1E5DB1B8E0}" srcOrd="0" destOrd="0" presId="urn:microsoft.com/office/officeart/2008/layout/HexagonCluster"/>
    <dgm:cxn modelId="{052C9B45-0DF2-9E41-8D26-174DBBFA13F4}" type="presParOf" srcId="{8256AB02-BD21-6544-8E4A-06C8DD17B93F}" destId="{9429261B-4A70-DE43-B803-236BE22B3F70}" srcOrd="6" destOrd="0" presId="urn:microsoft.com/office/officeart/2008/layout/HexagonCluster"/>
    <dgm:cxn modelId="{47743292-4E91-0143-97E5-E5E14BFB4A3F}" type="presParOf" srcId="{9429261B-4A70-DE43-B803-236BE22B3F70}" destId="{1566FB1E-3DEF-1643-BDE6-057FE6875C12}" srcOrd="0" destOrd="0" presId="urn:microsoft.com/office/officeart/2008/layout/HexagonCluster"/>
    <dgm:cxn modelId="{CD9E4165-D21D-6A46-B4CD-1D424F65D668}" type="presParOf" srcId="{8256AB02-BD21-6544-8E4A-06C8DD17B93F}" destId="{EAFFBFC3-7965-0349-A092-7D44CD3EEF7C}" srcOrd="7" destOrd="0" presId="urn:microsoft.com/office/officeart/2008/layout/HexagonCluster"/>
    <dgm:cxn modelId="{3E02C011-AF9B-6D4A-980E-9E594053179A}" type="presParOf" srcId="{EAFFBFC3-7965-0349-A092-7D44CD3EEF7C}" destId="{5D8A1BAC-5476-5540-9104-6B9B8FE25636}" srcOrd="0" destOrd="0" presId="urn:microsoft.com/office/officeart/2008/layout/HexagonCluster"/>
    <dgm:cxn modelId="{B2C75933-2062-2C44-AB59-1B2A83FC9C4F}" type="presParOf" srcId="{8256AB02-BD21-6544-8E4A-06C8DD17B93F}" destId="{52AF804F-0998-0E45-AF74-367C5B1B2902}" srcOrd="8" destOrd="0" presId="urn:microsoft.com/office/officeart/2008/layout/HexagonCluster"/>
    <dgm:cxn modelId="{463E5497-9266-EC43-83FF-F49855CC9103}" type="presParOf" srcId="{52AF804F-0998-0E45-AF74-367C5B1B2902}" destId="{4AA73263-6F7E-024F-BB32-EB60A5482323}" srcOrd="0" destOrd="0" presId="urn:microsoft.com/office/officeart/2008/layout/HexagonCluster"/>
    <dgm:cxn modelId="{FDABD07B-669A-AB40-BBCD-7B5378630F5E}" type="presParOf" srcId="{8256AB02-BD21-6544-8E4A-06C8DD17B93F}" destId="{C445710A-2BB4-3443-8CD7-38B30A11EB02}" srcOrd="9" destOrd="0" presId="urn:microsoft.com/office/officeart/2008/layout/HexagonCluster"/>
    <dgm:cxn modelId="{1F48D3E5-9B88-B34C-99E2-329381832608}" type="presParOf" srcId="{C445710A-2BB4-3443-8CD7-38B30A11EB02}" destId="{A54F2F9B-DD45-814D-B666-AE934A17B4A1}" srcOrd="0" destOrd="0" presId="urn:microsoft.com/office/officeart/2008/layout/HexagonCluster"/>
    <dgm:cxn modelId="{E4A832FF-7A16-8F49-9383-148A99FF6E5A}" type="presParOf" srcId="{8256AB02-BD21-6544-8E4A-06C8DD17B93F}" destId="{05C4F92F-D55E-AE40-BFFC-5203274B3CBF}" srcOrd="10" destOrd="0" presId="urn:microsoft.com/office/officeart/2008/layout/HexagonCluster"/>
    <dgm:cxn modelId="{FAA1E1C1-8742-264D-83A8-2B1E3C36F99B}" type="presParOf" srcId="{05C4F92F-D55E-AE40-BFFC-5203274B3CBF}" destId="{613D4C55-375E-DD48-A8B1-4AB3CF9604BC}" srcOrd="0" destOrd="0" presId="urn:microsoft.com/office/officeart/2008/layout/HexagonCluster"/>
    <dgm:cxn modelId="{79BCEF5E-1AC5-CD47-BED7-6AC6DE5DF42F}" type="presParOf" srcId="{8256AB02-BD21-6544-8E4A-06C8DD17B93F}" destId="{53DAAC55-A525-3E46-BC90-40F139BBC25B}" srcOrd="11" destOrd="0" presId="urn:microsoft.com/office/officeart/2008/layout/HexagonCluster"/>
    <dgm:cxn modelId="{DD58AC4A-0734-F74E-9509-A66784A54168}" type="presParOf" srcId="{53DAAC55-A525-3E46-BC90-40F139BBC25B}" destId="{30704B29-BC45-2447-BF9E-E51718622229}" srcOrd="0" destOrd="0" presId="urn:microsoft.com/office/officeart/2008/layout/HexagonCluster"/>
    <dgm:cxn modelId="{2EB77D7F-0BF1-704D-808E-36BED7E018C3}" type="presParOf" srcId="{8256AB02-BD21-6544-8E4A-06C8DD17B93F}" destId="{2D348D5C-3400-4846-98C6-E40E39A69773}" srcOrd="12" destOrd="0" presId="urn:microsoft.com/office/officeart/2008/layout/HexagonCluster"/>
    <dgm:cxn modelId="{D8A2C035-C44C-1B47-B1E8-800FE68E14F9}" type="presParOf" srcId="{2D348D5C-3400-4846-98C6-E40E39A69773}" destId="{3C073CE1-8E30-B644-8B81-5AE6F91A1E54}" srcOrd="0" destOrd="0" presId="urn:microsoft.com/office/officeart/2008/layout/HexagonCluster"/>
    <dgm:cxn modelId="{EFD8D5E2-6966-7742-9BA1-929ACF718C6E}" type="presParOf" srcId="{8256AB02-BD21-6544-8E4A-06C8DD17B93F}" destId="{5B748DAD-BB31-4C4A-830F-7AF81BCD3B32}" srcOrd="13" destOrd="0" presId="urn:microsoft.com/office/officeart/2008/layout/HexagonCluster"/>
    <dgm:cxn modelId="{034F8D87-6DE9-C247-BA97-98288E5E2E85}" type="presParOf" srcId="{5B748DAD-BB31-4C4A-830F-7AF81BCD3B32}" destId="{7C1DA246-87CC-CB40-8A5F-45AA3E0D1BD2}" srcOrd="0" destOrd="0" presId="urn:microsoft.com/office/officeart/2008/layout/HexagonCluster"/>
    <dgm:cxn modelId="{EACCD8DD-0C43-8A4C-83E6-B548F90E68F0}" type="presParOf" srcId="{8256AB02-BD21-6544-8E4A-06C8DD17B93F}" destId="{60389A69-2ED5-404B-A92C-099BD0E939B9}" srcOrd="14" destOrd="0" presId="urn:microsoft.com/office/officeart/2008/layout/HexagonCluster"/>
    <dgm:cxn modelId="{60F618E4-F8E4-A74E-8263-FFADBF5A9536}" type="presParOf" srcId="{60389A69-2ED5-404B-A92C-099BD0E939B9}" destId="{9C3B5632-E20E-F349-A7E8-996D87BD03C4}" srcOrd="0" destOrd="0" presId="urn:microsoft.com/office/officeart/2008/layout/HexagonCluster"/>
    <dgm:cxn modelId="{D40D3715-A304-2643-B3A2-9BD02D9C38F4}" type="presParOf" srcId="{8256AB02-BD21-6544-8E4A-06C8DD17B93F}" destId="{19576013-434C-D04F-94FB-2AA1AF784F4F}" srcOrd="15" destOrd="0" presId="urn:microsoft.com/office/officeart/2008/layout/HexagonCluster"/>
    <dgm:cxn modelId="{1D547BEE-9955-B949-A094-7CD2A6DD3059}" type="presParOf" srcId="{19576013-434C-D04F-94FB-2AA1AF784F4F}" destId="{E6B8A1F3-45A2-904D-9FB6-FEE15E911CB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16E77-95A1-A34D-9A6E-220A2C82B8D5}">
      <dsp:nvSpPr>
        <dsp:cNvPr id="0" name=""/>
        <dsp:cNvSpPr/>
      </dsp:nvSpPr>
      <dsp:spPr>
        <a:xfrm>
          <a:off x="2868870" y="3437856"/>
          <a:ext cx="2440142" cy="2094580"/>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it-IT" sz="2000" kern="1200" spc="-100" baseline="0" dirty="0"/>
            <a:t>Fisica </a:t>
          </a:r>
          <a:r>
            <a:rPr lang="it-IT" sz="2000" kern="1200" spc="-100" baseline="0" dirty="0" err="1"/>
            <a:t>Astroparticellare</a:t>
          </a:r>
          <a:endParaRPr lang="it-IT" sz="2000" kern="1200" spc="-100" baseline="0" dirty="0"/>
        </a:p>
      </dsp:txBody>
      <dsp:txXfrm>
        <a:off x="3246764" y="3762234"/>
        <a:ext cx="1684355" cy="1445824"/>
      </dsp:txXfrm>
    </dsp:sp>
    <dsp:sp modelId="{0196D9D5-4BDE-AC4C-AB37-EE73AB44B13D}">
      <dsp:nvSpPr>
        <dsp:cNvPr id="0" name=""/>
        <dsp:cNvSpPr/>
      </dsp:nvSpPr>
      <dsp:spPr>
        <a:xfrm>
          <a:off x="2945192" y="4363433"/>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98F67B-6288-7147-BB21-6FDA457EE771}">
      <dsp:nvSpPr>
        <dsp:cNvPr id="0" name=""/>
        <dsp:cNvSpPr/>
      </dsp:nvSpPr>
      <dsp:spPr>
        <a:xfrm>
          <a:off x="797437" y="2299280"/>
          <a:ext cx="2440142" cy="209458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BA1090-753C-154D-AD26-B363D419B349}">
      <dsp:nvSpPr>
        <dsp:cNvPr id="0" name=""/>
        <dsp:cNvSpPr/>
      </dsp:nvSpPr>
      <dsp:spPr>
        <a:xfrm>
          <a:off x="2449639" y="4103408"/>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2C604-CB08-6149-B1D0-0475EB5527C0}">
      <dsp:nvSpPr>
        <dsp:cNvPr id="0" name=""/>
        <dsp:cNvSpPr/>
      </dsp:nvSpPr>
      <dsp:spPr>
        <a:xfrm>
          <a:off x="4938154" y="2283236"/>
          <a:ext cx="2440142" cy="2094580"/>
        </a:xfrm>
        <a:prstGeom prst="hexagon">
          <a:avLst>
            <a:gd name="adj" fmla="val 25000"/>
            <a:gd name="vf" fmla="val 115470"/>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t-IT" sz="2400" kern="1200" dirty="0"/>
            <a:t>Fisica Teorica</a:t>
          </a:r>
        </a:p>
      </dsp:txBody>
      <dsp:txXfrm>
        <a:off x="5316048" y="2607614"/>
        <a:ext cx="1684355" cy="1445824"/>
      </dsp:txXfrm>
    </dsp:sp>
    <dsp:sp modelId="{D4EF1924-97C8-664A-8E38-5C1E5DB1B8E0}">
      <dsp:nvSpPr>
        <dsp:cNvPr id="0" name=""/>
        <dsp:cNvSpPr/>
      </dsp:nvSpPr>
      <dsp:spPr>
        <a:xfrm>
          <a:off x="6609705" y="4085151"/>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66FB1E-3DEF-1643-BDE6-057FE6875C12}">
      <dsp:nvSpPr>
        <dsp:cNvPr id="0" name=""/>
        <dsp:cNvSpPr/>
      </dsp:nvSpPr>
      <dsp:spPr>
        <a:xfrm>
          <a:off x="7018187" y="3434536"/>
          <a:ext cx="2440142" cy="209458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A1BAC-5476-5540-9104-6B9B8FE25636}">
      <dsp:nvSpPr>
        <dsp:cNvPr id="0" name=""/>
        <dsp:cNvSpPr/>
      </dsp:nvSpPr>
      <dsp:spPr>
        <a:xfrm>
          <a:off x="7074085" y="4372838"/>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A73263-6F7E-024F-BB32-EB60A5482323}">
      <dsp:nvSpPr>
        <dsp:cNvPr id="0" name=""/>
        <dsp:cNvSpPr/>
      </dsp:nvSpPr>
      <dsp:spPr>
        <a:xfrm>
          <a:off x="2868870" y="1154619"/>
          <a:ext cx="2440142" cy="2094580"/>
        </a:xfrm>
        <a:prstGeom prst="hexagon">
          <a:avLst>
            <a:gd name="adj" fmla="val 25000"/>
            <a:gd name="vf" fmla="val 115470"/>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t-IT" sz="2400" kern="1200" baseline="0" dirty="0"/>
            <a:t>Fisica</a:t>
          </a:r>
          <a:r>
            <a:rPr lang="it-IT" sz="2400" kern="1200" dirty="0"/>
            <a:t> Nucleare</a:t>
          </a:r>
        </a:p>
      </dsp:txBody>
      <dsp:txXfrm>
        <a:off x="3246764" y="1478997"/>
        <a:ext cx="1684355" cy="1445824"/>
      </dsp:txXfrm>
    </dsp:sp>
    <dsp:sp modelId="{A54F2F9B-DD45-814D-B666-AE934A17B4A1}">
      <dsp:nvSpPr>
        <dsp:cNvPr id="0" name=""/>
        <dsp:cNvSpPr/>
      </dsp:nvSpPr>
      <dsp:spPr>
        <a:xfrm>
          <a:off x="4529672" y="1197772"/>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3D4C55-375E-DD48-A8B1-4AB3CF9604BC}">
      <dsp:nvSpPr>
        <dsp:cNvPr id="0" name=""/>
        <dsp:cNvSpPr/>
      </dsp:nvSpPr>
      <dsp:spPr>
        <a:xfrm>
          <a:off x="4938154" y="0"/>
          <a:ext cx="2440142" cy="209458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704B29-BC45-2447-BF9E-E51718622229}">
      <dsp:nvSpPr>
        <dsp:cNvPr id="0" name=""/>
        <dsp:cNvSpPr/>
      </dsp:nvSpPr>
      <dsp:spPr>
        <a:xfrm>
          <a:off x="4994052" y="928342"/>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073CE1-8E30-B644-8B81-5AE6F91A1E54}">
      <dsp:nvSpPr>
        <dsp:cNvPr id="0" name=""/>
        <dsp:cNvSpPr/>
      </dsp:nvSpPr>
      <dsp:spPr>
        <a:xfrm>
          <a:off x="7018187" y="1151300"/>
          <a:ext cx="2440142" cy="2094580"/>
        </a:xfrm>
        <a:prstGeom prst="hexagon">
          <a:avLst>
            <a:gd name="adj" fmla="val 25000"/>
            <a:gd name="vf" fmla="val 115470"/>
          </a:avLst>
        </a:prstGeom>
        <a:solidFill>
          <a:schemeClr val="accent4">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t-IT" sz="2400" kern="1200" baseline="0" dirty="0"/>
            <a:t>Fisica Applicata</a:t>
          </a:r>
        </a:p>
      </dsp:txBody>
      <dsp:txXfrm>
        <a:off x="7396081" y="1475678"/>
        <a:ext cx="1684355" cy="1445824"/>
      </dsp:txXfrm>
    </dsp:sp>
    <dsp:sp modelId="{7C1DA246-87CC-CB40-8A5F-45AA3E0D1BD2}">
      <dsp:nvSpPr>
        <dsp:cNvPr id="0" name=""/>
        <dsp:cNvSpPr/>
      </dsp:nvSpPr>
      <dsp:spPr>
        <a:xfrm>
          <a:off x="9116494" y="2075770"/>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B5632-E20E-F349-A7E8-996D87BD03C4}">
      <dsp:nvSpPr>
        <dsp:cNvPr id="0" name=""/>
        <dsp:cNvSpPr/>
      </dsp:nvSpPr>
      <dsp:spPr>
        <a:xfrm>
          <a:off x="9106820" y="2302600"/>
          <a:ext cx="2440142" cy="209458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8A1F3-45A2-904D-9FB6-FEE15E911CB2}">
      <dsp:nvSpPr>
        <dsp:cNvPr id="0" name=""/>
        <dsp:cNvSpPr/>
      </dsp:nvSpPr>
      <dsp:spPr>
        <a:xfrm>
          <a:off x="9599148" y="2339667"/>
          <a:ext cx="284862" cy="2456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9A03290-C39D-45B6-9EA8-560DDA0656D7}" type="datetimeFigureOut">
              <a:rPr lang="it-IT" smtClean="0"/>
              <a:t>12/02/24</a:t>
            </a:fld>
            <a:endParaRPr lang="it-IT"/>
          </a:p>
        </p:txBody>
      </p:sp>
      <p:sp>
        <p:nvSpPr>
          <p:cNvPr id="4" name="Segnaposto immagin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16CFFA4-1ED0-45A1-A0B5-5E99393A0C12}" type="slidenum">
              <a:rPr lang="it-IT" smtClean="0"/>
              <a:t>‹N›</a:t>
            </a:fld>
            <a:endParaRPr lang="it-IT"/>
          </a:p>
        </p:txBody>
      </p:sp>
    </p:spTree>
    <p:extLst>
      <p:ext uri="{BB962C8B-B14F-4D97-AF65-F5344CB8AC3E}">
        <p14:creationId xmlns:p14="http://schemas.microsoft.com/office/powerpoint/2010/main" val="66936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C68974B-E80D-4C80-B2FE-12F2FD38DC89}" type="slidenum">
              <a:rPr lang="en-US" smtClean="0"/>
              <a:t>16</a:t>
            </a:fld>
            <a:endParaRPr lang="en-US"/>
          </a:p>
        </p:txBody>
      </p:sp>
    </p:spTree>
    <p:extLst>
      <p:ext uri="{BB962C8B-B14F-4D97-AF65-F5344CB8AC3E}">
        <p14:creationId xmlns:p14="http://schemas.microsoft.com/office/powerpoint/2010/main" val="219656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8ED42-E245-4B29-82D2-F0840DC32471}"/>
              </a:ext>
            </a:extLst>
          </p:cNvPr>
          <p:cNvSpPr>
            <a:spLocks noGrp="1"/>
          </p:cNvSpPr>
          <p:nvPr>
            <p:ph type="ctrTitle"/>
          </p:nvPr>
        </p:nvSpPr>
        <p:spPr>
          <a:xfrm>
            <a:off x="1524000" y="1122363"/>
            <a:ext cx="9144000" cy="2387600"/>
          </a:xfrm>
        </p:spPr>
        <p:txBody>
          <a:bodyPr anchor="b">
            <a:noAutofit/>
          </a:bodyPr>
          <a:lstStyle>
            <a:lvl1pPr algn="ctr">
              <a:defRPr sz="4800" b="1">
                <a:solidFill>
                  <a:schemeClr val="tx1">
                    <a:lumMod val="85000"/>
                    <a:lumOff val="15000"/>
                  </a:schemeClr>
                </a:solidFill>
                <a:latin typeface="Georgia" panose="02040502050405020303" pitchFamily="18"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653F05FB-D326-4BD0-B9A2-574C008F396D}"/>
              </a:ext>
            </a:extLst>
          </p:cNvPr>
          <p:cNvSpPr>
            <a:spLocks noGrp="1"/>
          </p:cNvSpPr>
          <p:nvPr>
            <p:ph type="subTitle" idx="1"/>
          </p:nvPr>
        </p:nvSpPr>
        <p:spPr>
          <a:xfrm>
            <a:off x="1524000" y="3602038"/>
            <a:ext cx="9144000" cy="1655762"/>
          </a:xfrm>
        </p:spPr>
        <p:txBody>
          <a:bodyPr>
            <a:normAutofit/>
          </a:bodyPr>
          <a:lstStyle>
            <a:lvl1pPr marL="0" indent="0" algn="ctr">
              <a:buNone/>
              <a:defRPr sz="1800">
                <a:solidFill>
                  <a:srgbClr val="ED613B"/>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100048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30630-65B1-4CF1-9FEF-653608358B6B}"/>
              </a:ext>
            </a:extLst>
          </p:cNvPr>
          <p:cNvSpPr>
            <a:spLocks noGrp="1"/>
          </p:cNvSpPr>
          <p:nvPr>
            <p:ph type="title"/>
          </p:nvPr>
        </p:nvSpPr>
        <p:spPr/>
        <p:txBody>
          <a:bodyPr/>
          <a:lstStyle>
            <a:lvl1pPr>
              <a:defRPr>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7161987-6AE0-4E7C-936B-B619056D960E}"/>
              </a:ext>
            </a:extLst>
          </p:cNvPr>
          <p:cNvSpPr>
            <a:spLocks noGrp="1"/>
          </p:cNvSpPr>
          <p:nvPr>
            <p:ph type="body" orient="vert" idx="1"/>
          </p:nvPr>
        </p:nvSpPr>
        <p:spPr/>
        <p:txBody>
          <a:bodyPr vert="eaVert"/>
          <a:lstStyle>
            <a:lvl1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1pPr>
            <a:lvl2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2pPr>
            <a:lvl3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3pPr>
            <a:lvl4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4pPr>
            <a:lvl5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5388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8ED42-E245-4B29-82D2-F0840DC32471}"/>
              </a:ext>
            </a:extLst>
          </p:cNvPr>
          <p:cNvSpPr>
            <a:spLocks noGrp="1"/>
          </p:cNvSpPr>
          <p:nvPr>
            <p:ph type="ctrTitle"/>
          </p:nvPr>
        </p:nvSpPr>
        <p:spPr>
          <a:xfrm>
            <a:off x="1524000" y="1122363"/>
            <a:ext cx="9144000" cy="2387600"/>
          </a:xfrm>
        </p:spPr>
        <p:txBody>
          <a:bodyPr anchor="b">
            <a:noAutofit/>
          </a:bodyPr>
          <a:lstStyle>
            <a:lvl1pPr algn="ctr">
              <a:defRPr sz="4800" b="1">
                <a:solidFill>
                  <a:schemeClr val="tx1">
                    <a:lumMod val="85000"/>
                    <a:lumOff val="15000"/>
                  </a:schemeClr>
                </a:solidFill>
                <a:latin typeface="Georgia" panose="02040502050405020303" pitchFamily="18"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653F05FB-D326-4BD0-B9A2-574C008F396D}"/>
              </a:ext>
            </a:extLst>
          </p:cNvPr>
          <p:cNvSpPr>
            <a:spLocks noGrp="1"/>
          </p:cNvSpPr>
          <p:nvPr>
            <p:ph type="subTitle" idx="1"/>
          </p:nvPr>
        </p:nvSpPr>
        <p:spPr>
          <a:xfrm>
            <a:off x="1524000" y="3602038"/>
            <a:ext cx="9144000" cy="1655762"/>
          </a:xfrm>
        </p:spPr>
        <p:txBody>
          <a:bodyPr>
            <a:normAutofit/>
          </a:bodyPr>
          <a:lstStyle>
            <a:lvl1pPr marL="0" indent="0" algn="ctr">
              <a:buNone/>
              <a:defRPr sz="1800">
                <a:solidFill>
                  <a:srgbClr val="ED613B"/>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406535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ECD4D-71DF-4682-89F5-877ED0E2199D}"/>
              </a:ext>
            </a:extLst>
          </p:cNvPr>
          <p:cNvSpPr>
            <a:spLocks noGrp="1"/>
          </p:cNvSpPr>
          <p:nvPr>
            <p:ph type="title"/>
          </p:nvPr>
        </p:nvSpPr>
        <p:spPr/>
        <p:txBody>
          <a:bodyPr/>
          <a:lstStyle>
            <a:lvl1pPr>
              <a:defRPr>
                <a:solidFill>
                  <a:srgbClr val="ED613B"/>
                </a:solidFill>
                <a:latin typeface="Georgia" panose="02040502050405020303" pitchFamily="18"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2336B3B-745B-4044-A6AA-7A865CE0A36C}"/>
              </a:ext>
            </a:extLst>
          </p:cNvPr>
          <p:cNvSpPr>
            <a:spLocks noGrp="1"/>
          </p:cNvSpPr>
          <p:nvPr>
            <p:ph idx="1"/>
          </p:nvPr>
        </p:nvSpPr>
        <p:spPr>
          <a:xfrm>
            <a:off x="838200" y="1825625"/>
            <a:ext cx="10515600" cy="4017614"/>
          </a:xfrm>
        </p:spPr>
        <p:txBody>
          <a:bodyPr/>
          <a:lstStyle>
            <a:lvl1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1pPr>
            <a:lvl2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2pPr>
            <a:lvl3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3pPr>
            <a:lvl4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4pPr>
            <a:lvl5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91472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B27B0-F51F-4058-B2B0-C4D74FD7E65D}"/>
              </a:ext>
            </a:extLst>
          </p:cNvPr>
          <p:cNvSpPr>
            <a:spLocks noGrp="1"/>
          </p:cNvSpPr>
          <p:nvPr>
            <p:ph type="title"/>
          </p:nvPr>
        </p:nvSpPr>
        <p:spPr>
          <a:xfrm>
            <a:off x="831850" y="1709738"/>
            <a:ext cx="10515600" cy="2852737"/>
          </a:xfrm>
        </p:spPr>
        <p:txBody>
          <a:bodyPr anchor="b">
            <a:normAutofit/>
          </a:bodyPr>
          <a:lstStyle>
            <a:lvl1pPr>
              <a:defRPr sz="5400" b="1">
                <a:solidFill>
                  <a:schemeClr val="tx1">
                    <a:lumMod val="85000"/>
                    <a:lumOff val="15000"/>
                  </a:schemeClr>
                </a:solidFill>
                <a:latin typeface="Georgia" panose="02040502050405020303" pitchFamily="18"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1147C434-A7F4-49B7-BC21-B94073F1E14C}"/>
              </a:ext>
            </a:extLst>
          </p:cNvPr>
          <p:cNvSpPr>
            <a:spLocks noGrp="1"/>
          </p:cNvSpPr>
          <p:nvPr>
            <p:ph type="body" idx="1"/>
          </p:nvPr>
        </p:nvSpPr>
        <p:spPr>
          <a:xfrm>
            <a:off x="831850" y="4589463"/>
            <a:ext cx="10515600" cy="1500187"/>
          </a:xfrm>
        </p:spPr>
        <p:txBody>
          <a:bodyPr/>
          <a:lstStyle>
            <a:lvl1pPr marL="0" indent="0">
              <a:buNone/>
              <a:defRPr sz="2400">
                <a:solidFill>
                  <a:srgbClr val="ED613B"/>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Modifica gli stili del testo dello schema</a:t>
            </a:r>
          </a:p>
        </p:txBody>
      </p:sp>
    </p:spTree>
    <p:extLst>
      <p:ext uri="{BB962C8B-B14F-4D97-AF65-F5344CB8AC3E}">
        <p14:creationId xmlns:p14="http://schemas.microsoft.com/office/powerpoint/2010/main" val="522031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7C908-1436-4698-8345-B7FD50062297}"/>
              </a:ext>
            </a:extLst>
          </p:cNvPr>
          <p:cNvSpPr>
            <a:spLocks noGrp="1"/>
          </p:cNvSpPr>
          <p:nvPr>
            <p:ph type="title"/>
          </p:nvPr>
        </p:nvSpPr>
        <p:spPr/>
        <p:txBody>
          <a:bodyPr/>
          <a:lstStyle>
            <a:lvl1pPr>
              <a:defRPr>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4966C7-222D-46A9-99BB-AF9DB815A0E0}"/>
              </a:ext>
            </a:extLst>
          </p:cNvPr>
          <p:cNvSpPr>
            <a:spLocks noGrp="1"/>
          </p:cNvSpPr>
          <p:nvPr>
            <p:ph sz="half" idx="1"/>
          </p:nvPr>
        </p:nvSpPr>
        <p:spPr>
          <a:xfrm>
            <a:off x="838200" y="1825625"/>
            <a:ext cx="5181600" cy="4062219"/>
          </a:xfrm>
        </p:spPr>
        <p:txBody>
          <a:bodyPr/>
          <a:lstStyle>
            <a:lvl1pPr>
              <a:buClr>
                <a:srgbClr val="ED613B"/>
              </a:buClr>
              <a:defRPr>
                <a:latin typeface="Verdana" panose="020B0604030504040204" pitchFamily="34" charset="0"/>
                <a:ea typeface="Verdana" panose="020B0604030504040204" pitchFamily="34" charset="0"/>
              </a:defRPr>
            </a:lvl1pPr>
            <a:lvl2pPr>
              <a:buClr>
                <a:srgbClr val="ED613B"/>
              </a:buClr>
              <a:defRPr>
                <a:latin typeface="Verdana" panose="020B0604030504040204" pitchFamily="34" charset="0"/>
                <a:ea typeface="Verdana" panose="020B0604030504040204" pitchFamily="34" charset="0"/>
              </a:defRPr>
            </a:lvl2pPr>
            <a:lvl3pPr>
              <a:buClr>
                <a:srgbClr val="ED613B"/>
              </a:buClr>
              <a:defRPr>
                <a:latin typeface="Verdana" panose="020B0604030504040204" pitchFamily="34" charset="0"/>
                <a:ea typeface="Verdana" panose="020B0604030504040204" pitchFamily="34" charset="0"/>
              </a:defRPr>
            </a:lvl3pPr>
            <a:lvl4pPr>
              <a:buClr>
                <a:srgbClr val="ED613B"/>
              </a:buClr>
              <a:defRPr>
                <a:latin typeface="Verdana" panose="020B0604030504040204" pitchFamily="34" charset="0"/>
                <a:ea typeface="Verdana" panose="020B0604030504040204" pitchFamily="34" charset="0"/>
              </a:defRPr>
            </a:lvl4pPr>
            <a:lvl5pPr>
              <a:buClr>
                <a:srgbClr val="ED613B"/>
              </a:buClr>
              <a:defRPr>
                <a:latin typeface="Verdana" panose="020B0604030504040204" pitchFamily="34" charset="0"/>
                <a:ea typeface="Verdana" panose="020B060403050404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04C4144-7BD4-4B6F-AC61-E20D5ACB30F7}"/>
              </a:ext>
            </a:extLst>
          </p:cNvPr>
          <p:cNvSpPr>
            <a:spLocks noGrp="1"/>
          </p:cNvSpPr>
          <p:nvPr>
            <p:ph sz="half" idx="2"/>
          </p:nvPr>
        </p:nvSpPr>
        <p:spPr>
          <a:xfrm>
            <a:off x="6172200" y="1825625"/>
            <a:ext cx="5181600" cy="4062219"/>
          </a:xfrm>
        </p:spPr>
        <p:txBody>
          <a:bodyPr vert="horz" lIns="91440" tIns="45720" rIns="91440" bIns="45720" rtlCol="0">
            <a:normAutofit/>
          </a:bodyPr>
          <a:lstStyle>
            <a:lvl1pPr>
              <a:defRPr lang="it-IT" smtClean="0">
                <a:latin typeface="Verdana" panose="020B0604030504040204" pitchFamily="34" charset="0"/>
                <a:ea typeface="Verdana" panose="020B0604030504040204" pitchFamily="34" charset="0"/>
              </a:defRPr>
            </a:lvl1pPr>
            <a:lvl2pPr>
              <a:defRPr lang="it-IT" smtClean="0">
                <a:latin typeface="Verdana" panose="020B0604030504040204" pitchFamily="34" charset="0"/>
                <a:ea typeface="Verdana" panose="020B0604030504040204" pitchFamily="34" charset="0"/>
              </a:defRPr>
            </a:lvl2pPr>
            <a:lvl3pPr>
              <a:defRPr lang="it-IT" smtClean="0">
                <a:latin typeface="Verdana" panose="020B0604030504040204" pitchFamily="34" charset="0"/>
                <a:ea typeface="Verdana" panose="020B0604030504040204" pitchFamily="34" charset="0"/>
              </a:defRPr>
            </a:lvl3pPr>
            <a:lvl4pPr>
              <a:defRPr lang="it-IT" smtClean="0">
                <a:latin typeface="Verdana" panose="020B0604030504040204" pitchFamily="34" charset="0"/>
                <a:ea typeface="Verdana" panose="020B0604030504040204" pitchFamily="34" charset="0"/>
              </a:defRPr>
            </a:lvl4pPr>
            <a:lvl5pPr>
              <a:defRPr lang="it-IT">
                <a:latin typeface="Verdana" panose="020B0604030504040204" pitchFamily="34" charset="0"/>
                <a:ea typeface="Verdana" panose="020B0604030504040204" pitchFamily="34" charset="0"/>
              </a:defRPr>
            </a:lvl5pPr>
          </a:lstStyle>
          <a:p>
            <a:pPr lvl="0">
              <a:buClr>
                <a:srgbClr val="ED613B"/>
              </a:buClr>
            </a:pPr>
            <a:r>
              <a:rPr lang="it-IT"/>
              <a:t>Modifica gli stili del testo dello schema</a:t>
            </a:r>
          </a:p>
          <a:p>
            <a:pPr lvl="1">
              <a:buClr>
                <a:srgbClr val="ED613B"/>
              </a:buClr>
            </a:pPr>
            <a:r>
              <a:rPr lang="it-IT"/>
              <a:t>Secondo livello</a:t>
            </a:r>
          </a:p>
          <a:p>
            <a:pPr lvl="2">
              <a:buClr>
                <a:srgbClr val="ED613B"/>
              </a:buClr>
            </a:pPr>
            <a:r>
              <a:rPr lang="it-IT"/>
              <a:t>Terzo livello</a:t>
            </a:r>
          </a:p>
          <a:p>
            <a:pPr lvl="3">
              <a:buClr>
                <a:srgbClr val="ED613B"/>
              </a:buClr>
            </a:pPr>
            <a:r>
              <a:rPr lang="it-IT"/>
              <a:t>Quarto livello</a:t>
            </a:r>
          </a:p>
          <a:p>
            <a:pPr lvl="4">
              <a:buClr>
                <a:srgbClr val="ED613B"/>
              </a:buClr>
            </a:pPr>
            <a:r>
              <a:rPr lang="it-IT"/>
              <a:t>Quinto livello</a:t>
            </a:r>
          </a:p>
        </p:txBody>
      </p:sp>
    </p:spTree>
    <p:extLst>
      <p:ext uri="{BB962C8B-B14F-4D97-AF65-F5344CB8AC3E}">
        <p14:creationId xmlns:p14="http://schemas.microsoft.com/office/powerpoint/2010/main" val="114487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A614EE-956E-4489-A01C-2D27AD132ED7}"/>
              </a:ext>
            </a:extLst>
          </p:cNvPr>
          <p:cNvSpPr>
            <a:spLocks noGrp="1"/>
          </p:cNvSpPr>
          <p:nvPr>
            <p:ph type="title"/>
          </p:nvPr>
        </p:nvSpPr>
        <p:spPr>
          <a:xfrm>
            <a:off x="839788" y="365125"/>
            <a:ext cx="10515600" cy="1325563"/>
          </a:xfrm>
        </p:spPr>
        <p:txBody>
          <a:bodyPr/>
          <a:lstStyle>
            <a:lvl1pPr>
              <a:defRPr b="0">
                <a:solidFill>
                  <a:srgbClr val="ED613B"/>
                </a:solidFill>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F959F71-CB23-449C-BDC3-5DBCA0D61636}"/>
              </a:ext>
            </a:extLst>
          </p:cNvPr>
          <p:cNvSpPr>
            <a:spLocks noGrp="1"/>
          </p:cNvSpPr>
          <p:nvPr>
            <p:ph type="body" idx="1"/>
          </p:nvPr>
        </p:nvSpPr>
        <p:spPr>
          <a:xfrm>
            <a:off x="839788" y="1681163"/>
            <a:ext cx="5157787" cy="823912"/>
          </a:xfrm>
        </p:spPr>
        <p:txBody>
          <a:bodyPr anchor="b">
            <a:normAutofit/>
          </a:bodyPr>
          <a:lstStyle>
            <a:lvl1pPr marL="0" indent="0">
              <a:buNone/>
              <a:defRPr sz="1800" b="1">
                <a:solidFill>
                  <a:schemeClr val="bg1"/>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Segnaposto contenuto 3">
            <a:extLst>
              <a:ext uri="{FF2B5EF4-FFF2-40B4-BE49-F238E27FC236}">
                <a16:creationId xmlns:a16="http://schemas.microsoft.com/office/drawing/2014/main" id="{3D88D191-7043-40A7-896D-206F13D7A8FB}"/>
              </a:ext>
            </a:extLst>
          </p:cNvPr>
          <p:cNvSpPr>
            <a:spLocks noGrp="1"/>
          </p:cNvSpPr>
          <p:nvPr>
            <p:ph sz="half" idx="2"/>
          </p:nvPr>
        </p:nvSpPr>
        <p:spPr>
          <a:xfrm>
            <a:off x="839788" y="2505075"/>
            <a:ext cx="5157787" cy="3382769"/>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D866DDBA-BE95-4218-AA3D-7AA120557CC9}"/>
              </a:ext>
            </a:extLst>
          </p:cNvPr>
          <p:cNvSpPr>
            <a:spLocks noGrp="1"/>
          </p:cNvSpPr>
          <p:nvPr>
            <p:ph type="body" sz="quarter" idx="3"/>
          </p:nvPr>
        </p:nvSpPr>
        <p:spPr>
          <a:xfrm>
            <a:off x="6172200" y="1681163"/>
            <a:ext cx="5183188" cy="823912"/>
          </a:xfrm>
        </p:spPr>
        <p:txBody>
          <a:bodyPr anchor="b">
            <a:normAutofit/>
          </a:bodyPr>
          <a:lstStyle>
            <a:lvl1pPr marL="0" indent="0">
              <a:buNone/>
              <a:defRPr sz="1800" b="1">
                <a:solidFill>
                  <a:schemeClr val="bg1"/>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6" name="Segnaposto contenuto 5">
            <a:extLst>
              <a:ext uri="{FF2B5EF4-FFF2-40B4-BE49-F238E27FC236}">
                <a16:creationId xmlns:a16="http://schemas.microsoft.com/office/drawing/2014/main" id="{3A3F053A-44E9-4D42-B274-68C15F79CEEB}"/>
              </a:ext>
            </a:extLst>
          </p:cNvPr>
          <p:cNvSpPr>
            <a:spLocks noGrp="1"/>
          </p:cNvSpPr>
          <p:nvPr>
            <p:ph sz="quarter" idx="4"/>
          </p:nvPr>
        </p:nvSpPr>
        <p:spPr>
          <a:xfrm>
            <a:off x="6172200" y="2505075"/>
            <a:ext cx="5183188" cy="3382769"/>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13532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4B670-F456-4DA6-B713-C27C384DDA1A}"/>
              </a:ext>
            </a:extLst>
          </p:cNvPr>
          <p:cNvSpPr>
            <a:spLocks noGrp="1"/>
          </p:cNvSpPr>
          <p:nvPr>
            <p:ph type="title"/>
          </p:nvPr>
        </p:nvSpPr>
        <p:spPr/>
        <p:txBody>
          <a:bodyPr>
            <a:normAutofit/>
          </a:bodyPr>
          <a:lstStyle>
            <a:lvl1pPr>
              <a:defRPr sz="4400">
                <a:solidFill>
                  <a:srgbClr val="ED613B"/>
                </a:solidFill>
                <a:latin typeface="Georgia" panose="02040502050405020303" pitchFamily="18" charset="0"/>
              </a:defRPr>
            </a:lvl1pPr>
          </a:lstStyle>
          <a:p>
            <a:r>
              <a:rPr lang="it-IT" dirty="0"/>
              <a:t>Fare clic per modificare lo stile del titolo dello schema</a:t>
            </a:r>
          </a:p>
        </p:txBody>
      </p:sp>
    </p:spTree>
    <p:extLst>
      <p:ext uri="{BB962C8B-B14F-4D97-AF65-F5344CB8AC3E}">
        <p14:creationId xmlns:p14="http://schemas.microsoft.com/office/powerpoint/2010/main" val="285182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57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31622-FA21-488A-AA60-53966410895F}"/>
              </a:ext>
            </a:extLst>
          </p:cNvPr>
          <p:cNvSpPr>
            <a:spLocks noGrp="1"/>
          </p:cNvSpPr>
          <p:nvPr>
            <p:ph type="title"/>
          </p:nvPr>
        </p:nvSpPr>
        <p:spPr>
          <a:xfrm>
            <a:off x="839788" y="457200"/>
            <a:ext cx="3932237" cy="1600200"/>
          </a:xfrm>
        </p:spPr>
        <p:txBody>
          <a:bodyPr anchor="b">
            <a:normAutofit/>
          </a:bodyPr>
          <a:lstStyle>
            <a:lvl1pPr>
              <a:defRPr sz="2800">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E053DF-1FFC-481C-B694-5A9A08D253CC}"/>
              </a:ext>
            </a:extLst>
          </p:cNvPr>
          <p:cNvSpPr>
            <a:spLocks noGrp="1"/>
          </p:cNvSpPr>
          <p:nvPr>
            <p:ph idx="1"/>
          </p:nvPr>
        </p:nvSpPr>
        <p:spPr>
          <a:xfrm>
            <a:off x="5183188" y="987425"/>
            <a:ext cx="6172200" cy="4873625"/>
          </a:xfrm>
        </p:spPr>
        <p:txBody>
          <a:bodyPr/>
          <a:lstStyle>
            <a:lvl1pPr>
              <a:buClr>
                <a:srgbClr val="ED613B"/>
              </a:buClr>
              <a:defRPr sz="3200">
                <a:solidFill>
                  <a:schemeClr val="tx1">
                    <a:lumMod val="85000"/>
                    <a:lumOff val="15000"/>
                  </a:schemeClr>
                </a:solidFill>
                <a:latin typeface="Verdana" panose="020B0604030504040204" pitchFamily="34" charset="0"/>
                <a:ea typeface="Verdana" panose="020B0604030504040204" pitchFamily="34" charset="0"/>
              </a:defRPr>
            </a:lvl1pPr>
            <a:lvl2pPr>
              <a:buClr>
                <a:srgbClr val="ED613B"/>
              </a:buClr>
              <a:defRPr sz="2800">
                <a:solidFill>
                  <a:schemeClr val="tx1">
                    <a:lumMod val="85000"/>
                    <a:lumOff val="15000"/>
                  </a:schemeClr>
                </a:solidFill>
                <a:latin typeface="Verdana" panose="020B0604030504040204" pitchFamily="34" charset="0"/>
                <a:ea typeface="Verdana" panose="020B0604030504040204" pitchFamily="34" charset="0"/>
              </a:defRPr>
            </a:lvl2pPr>
            <a:lvl3pPr>
              <a:buClr>
                <a:srgbClr val="ED613B"/>
              </a:buClr>
              <a:defRPr sz="2400">
                <a:solidFill>
                  <a:schemeClr val="tx1">
                    <a:lumMod val="85000"/>
                    <a:lumOff val="15000"/>
                  </a:schemeClr>
                </a:solidFill>
                <a:latin typeface="Verdana" panose="020B0604030504040204" pitchFamily="34" charset="0"/>
                <a:ea typeface="Verdana" panose="020B0604030504040204" pitchFamily="34" charset="0"/>
              </a:defRPr>
            </a:lvl3pPr>
            <a:lvl4pPr>
              <a:buClr>
                <a:srgbClr val="ED613B"/>
              </a:buClr>
              <a:defRPr sz="2000">
                <a:solidFill>
                  <a:schemeClr val="tx1">
                    <a:lumMod val="85000"/>
                    <a:lumOff val="15000"/>
                  </a:schemeClr>
                </a:solidFill>
                <a:latin typeface="Verdana" panose="020B0604030504040204" pitchFamily="34" charset="0"/>
                <a:ea typeface="Verdana" panose="020B0604030504040204" pitchFamily="34" charset="0"/>
              </a:defRPr>
            </a:lvl4pPr>
            <a:lvl5pPr>
              <a:buClr>
                <a:srgbClr val="ED613B"/>
              </a:buClr>
              <a:defRPr sz="2000">
                <a:solidFill>
                  <a:schemeClr val="tx1">
                    <a:lumMod val="85000"/>
                    <a:lumOff val="15000"/>
                  </a:schemeClr>
                </a:solidFill>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744AAC3C-76B6-4D4C-B804-A483CDF861A1}"/>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Modifica gli stili del testo dello schema</a:t>
            </a:r>
          </a:p>
        </p:txBody>
      </p:sp>
    </p:spTree>
    <p:extLst>
      <p:ext uri="{BB962C8B-B14F-4D97-AF65-F5344CB8AC3E}">
        <p14:creationId xmlns:p14="http://schemas.microsoft.com/office/powerpoint/2010/main" val="316700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B0120-FAD7-4ED0-91A6-2FB286115962}"/>
              </a:ext>
            </a:extLst>
          </p:cNvPr>
          <p:cNvSpPr>
            <a:spLocks noGrp="1"/>
          </p:cNvSpPr>
          <p:nvPr>
            <p:ph type="title"/>
          </p:nvPr>
        </p:nvSpPr>
        <p:spPr>
          <a:xfrm>
            <a:off x="839788" y="457200"/>
            <a:ext cx="3932237" cy="1600200"/>
          </a:xfrm>
        </p:spPr>
        <p:txBody>
          <a:bodyPr anchor="b">
            <a:normAutofit/>
          </a:bodyPr>
          <a:lstStyle>
            <a:lvl1pPr>
              <a:defRPr sz="2800">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55934D3-B14C-432B-B4E3-9766A351651D}"/>
              </a:ext>
            </a:extLst>
          </p:cNvPr>
          <p:cNvSpPr>
            <a:spLocks noGrp="1"/>
          </p:cNvSpPr>
          <p:nvPr>
            <p:ph type="pic" idx="1"/>
          </p:nvPr>
        </p:nvSpPr>
        <p:spPr>
          <a:xfrm>
            <a:off x="5183188" y="987425"/>
            <a:ext cx="6172200" cy="4873625"/>
          </a:xfrm>
        </p:spPr>
        <p:txBody>
          <a:bodyPr/>
          <a:lstStyle>
            <a:lvl1pPr marL="0" indent="0">
              <a:buNone/>
              <a:defRPr sz="3200">
                <a:solidFill>
                  <a:schemeClr val="tx1">
                    <a:lumMod val="85000"/>
                    <a:lumOff val="15000"/>
                  </a:schemeClr>
                </a:solidFill>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D9D401-E5BE-4807-A9A9-95E48C12452B}"/>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55800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ECD4D-71DF-4682-89F5-877ED0E2199D}"/>
              </a:ext>
            </a:extLst>
          </p:cNvPr>
          <p:cNvSpPr>
            <a:spLocks noGrp="1"/>
          </p:cNvSpPr>
          <p:nvPr>
            <p:ph type="title"/>
          </p:nvPr>
        </p:nvSpPr>
        <p:spPr/>
        <p:txBody>
          <a:bodyPr/>
          <a:lstStyle>
            <a:lvl1pPr>
              <a:defRPr>
                <a:solidFill>
                  <a:srgbClr val="ED613B"/>
                </a:solidFill>
                <a:latin typeface="Georgia" panose="02040502050405020303" pitchFamily="18"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2336B3B-745B-4044-A6AA-7A865CE0A36C}"/>
              </a:ext>
            </a:extLst>
          </p:cNvPr>
          <p:cNvSpPr>
            <a:spLocks noGrp="1"/>
          </p:cNvSpPr>
          <p:nvPr>
            <p:ph idx="1"/>
          </p:nvPr>
        </p:nvSpPr>
        <p:spPr>
          <a:xfrm>
            <a:off x="838200" y="1825625"/>
            <a:ext cx="10515600" cy="4017614"/>
          </a:xfrm>
        </p:spPr>
        <p:txBody>
          <a:bodyPr/>
          <a:lstStyle>
            <a:lvl1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1pPr>
            <a:lvl2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2pPr>
            <a:lvl3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3pPr>
            <a:lvl4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4pPr>
            <a:lvl5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88571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30630-65B1-4CF1-9FEF-653608358B6B}"/>
              </a:ext>
            </a:extLst>
          </p:cNvPr>
          <p:cNvSpPr>
            <a:spLocks noGrp="1"/>
          </p:cNvSpPr>
          <p:nvPr>
            <p:ph type="title"/>
          </p:nvPr>
        </p:nvSpPr>
        <p:spPr/>
        <p:txBody>
          <a:bodyPr/>
          <a:lstStyle>
            <a:lvl1pPr>
              <a:defRPr>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7161987-6AE0-4E7C-936B-B619056D960E}"/>
              </a:ext>
            </a:extLst>
          </p:cNvPr>
          <p:cNvSpPr>
            <a:spLocks noGrp="1"/>
          </p:cNvSpPr>
          <p:nvPr>
            <p:ph type="body" orient="vert" idx="1"/>
          </p:nvPr>
        </p:nvSpPr>
        <p:spPr/>
        <p:txBody>
          <a:bodyPr vert="eaVert"/>
          <a:lstStyle>
            <a:lvl1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1pPr>
            <a:lvl2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2pPr>
            <a:lvl3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3pPr>
            <a:lvl4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4pPr>
            <a:lvl5pPr>
              <a:buClr>
                <a:srgbClr val="ED613B"/>
              </a:buClr>
              <a:defRPr>
                <a:solidFill>
                  <a:schemeClr val="tx1">
                    <a:lumMod val="85000"/>
                    <a:lumOff val="15000"/>
                  </a:schemeClr>
                </a:solidFill>
                <a:latin typeface="Verdana" panose="020B0604030504040204" pitchFamily="34" charset="0"/>
                <a:ea typeface="Verdana" panose="020B060403050404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5975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B27B0-F51F-4058-B2B0-C4D74FD7E65D}"/>
              </a:ext>
            </a:extLst>
          </p:cNvPr>
          <p:cNvSpPr>
            <a:spLocks noGrp="1"/>
          </p:cNvSpPr>
          <p:nvPr>
            <p:ph type="title"/>
          </p:nvPr>
        </p:nvSpPr>
        <p:spPr>
          <a:xfrm>
            <a:off x="831850" y="1709738"/>
            <a:ext cx="10515600" cy="2852737"/>
          </a:xfrm>
        </p:spPr>
        <p:txBody>
          <a:bodyPr anchor="b">
            <a:normAutofit/>
          </a:bodyPr>
          <a:lstStyle>
            <a:lvl1pPr>
              <a:defRPr sz="5400" b="1">
                <a:solidFill>
                  <a:schemeClr val="tx1">
                    <a:lumMod val="85000"/>
                    <a:lumOff val="15000"/>
                  </a:schemeClr>
                </a:solidFill>
                <a:latin typeface="Georgia" panose="02040502050405020303" pitchFamily="18"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1147C434-A7F4-49B7-BC21-B94073F1E14C}"/>
              </a:ext>
            </a:extLst>
          </p:cNvPr>
          <p:cNvSpPr>
            <a:spLocks noGrp="1"/>
          </p:cNvSpPr>
          <p:nvPr>
            <p:ph type="body" idx="1"/>
          </p:nvPr>
        </p:nvSpPr>
        <p:spPr>
          <a:xfrm>
            <a:off x="831850" y="4589463"/>
            <a:ext cx="10515600" cy="1500187"/>
          </a:xfrm>
        </p:spPr>
        <p:txBody>
          <a:bodyPr/>
          <a:lstStyle>
            <a:lvl1pPr marL="0" indent="0">
              <a:buNone/>
              <a:defRPr sz="2400">
                <a:solidFill>
                  <a:srgbClr val="ED613B"/>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Modifica gli stili del testo dello schema</a:t>
            </a:r>
          </a:p>
        </p:txBody>
      </p:sp>
    </p:spTree>
    <p:extLst>
      <p:ext uri="{BB962C8B-B14F-4D97-AF65-F5344CB8AC3E}">
        <p14:creationId xmlns:p14="http://schemas.microsoft.com/office/powerpoint/2010/main" val="127423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7C908-1436-4698-8345-B7FD50062297}"/>
              </a:ext>
            </a:extLst>
          </p:cNvPr>
          <p:cNvSpPr>
            <a:spLocks noGrp="1"/>
          </p:cNvSpPr>
          <p:nvPr>
            <p:ph type="title"/>
          </p:nvPr>
        </p:nvSpPr>
        <p:spPr/>
        <p:txBody>
          <a:bodyPr/>
          <a:lstStyle>
            <a:lvl1pPr>
              <a:defRPr>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4966C7-222D-46A9-99BB-AF9DB815A0E0}"/>
              </a:ext>
            </a:extLst>
          </p:cNvPr>
          <p:cNvSpPr>
            <a:spLocks noGrp="1"/>
          </p:cNvSpPr>
          <p:nvPr>
            <p:ph sz="half" idx="1"/>
          </p:nvPr>
        </p:nvSpPr>
        <p:spPr>
          <a:xfrm>
            <a:off x="838200" y="1825625"/>
            <a:ext cx="5181600" cy="4062219"/>
          </a:xfrm>
        </p:spPr>
        <p:txBody>
          <a:bodyPr/>
          <a:lstStyle>
            <a:lvl1pPr>
              <a:buClr>
                <a:srgbClr val="ED613B"/>
              </a:buClr>
              <a:defRPr>
                <a:latin typeface="Verdana" panose="020B0604030504040204" pitchFamily="34" charset="0"/>
                <a:ea typeface="Verdana" panose="020B0604030504040204" pitchFamily="34" charset="0"/>
              </a:defRPr>
            </a:lvl1pPr>
            <a:lvl2pPr>
              <a:buClr>
                <a:srgbClr val="ED613B"/>
              </a:buClr>
              <a:defRPr>
                <a:latin typeface="Verdana" panose="020B0604030504040204" pitchFamily="34" charset="0"/>
                <a:ea typeface="Verdana" panose="020B0604030504040204" pitchFamily="34" charset="0"/>
              </a:defRPr>
            </a:lvl2pPr>
            <a:lvl3pPr>
              <a:buClr>
                <a:srgbClr val="ED613B"/>
              </a:buClr>
              <a:defRPr>
                <a:latin typeface="Verdana" panose="020B0604030504040204" pitchFamily="34" charset="0"/>
                <a:ea typeface="Verdana" panose="020B0604030504040204" pitchFamily="34" charset="0"/>
              </a:defRPr>
            </a:lvl3pPr>
            <a:lvl4pPr>
              <a:buClr>
                <a:srgbClr val="ED613B"/>
              </a:buClr>
              <a:defRPr>
                <a:latin typeface="Verdana" panose="020B0604030504040204" pitchFamily="34" charset="0"/>
                <a:ea typeface="Verdana" panose="020B0604030504040204" pitchFamily="34" charset="0"/>
              </a:defRPr>
            </a:lvl4pPr>
            <a:lvl5pPr>
              <a:buClr>
                <a:srgbClr val="ED613B"/>
              </a:buClr>
              <a:defRPr>
                <a:latin typeface="Verdana" panose="020B0604030504040204" pitchFamily="34" charset="0"/>
                <a:ea typeface="Verdana" panose="020B060403050404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04C4144-7BD4-4B6F-AC61-E20D5ACB30F7}"/>
              </a:ext>
            </a:extLst>
          </p:cNvPr>
          <p:cNvSpPr>
            <a:spLocks noGrp="1"/>
          </p:cNvSpPr>
          <p:nvPr>
            <p:ph sz="half" idx="2"/>
          </p:nvPr>
        </p:nvSpPr>
        <p:spPr>
          <a:xfrm>
            <a:off x="6172200" y="1825625"/>
            <a:ext cx="5181600" cy="4062219"/>
          </a:xfrm>
        </p:spPr>
        <p:txBody>
          <a:bodyPr vert="horz" lIns="91440" tIns="45720" rIns="91440" bIns="45720" rtlCol="0">
            <a:normAutofit/>
          </a:bodyPr>
          <a:lstStyle>
            <a:lvl1pPr>
              <a:defRPr lang="it-IT" smtClean="0">
                <a:latin typeface="Verdana" panose="020B0604030504040204" pitchFamily="34" charset="0"/>
                <a:ea typeface="Verdana" panose="020B0604030504040204" pitchFamily="34" charset="0"/>
              </a:defRPr>
            </a:lvl1pPr>
            <a:lvl2pPr>
              <a:defRPr lang="it-IT" smtClean="0">
                <a:latin typeface="Verdana" panose="020B0604030504040204" pitchFamily="34" charset="0"/>
                <a:ea typeface="Verdana" panose="020B0604030504040204" pitchFamily="34" charset="0"/>
              </a:defRPr>
            </a:lvl2pPr>
            <a:lvl3pPr>
              <a:defRPr lang="it-IT" smtClean="0">
                <a:latin typeface="Verdana" panose="020B0604030504040204" pitchFamily="34" charset="0"/>
                <a:ea typeface="Verdana" panose="020B0604030504040204" pitchFamily="34" charset="0"/>
              </a:defRPr>
            </a:lvl3pPr>
            <a:lvl4pPr>
              <a:defRPr lang="it-IT" smtClean="0">
                <a:latin typeface="Verdana" panose="020B0604030504040204" pitchFamily="34" charset="0"/>
                <a:ea typeface="Verdana" panose="020B0604030504040204" pitchFamily="34" charset="0"/>
              </a:defRPr>
            </a:lvl4pPr>
            <a:lvl5pPr>
              <a:defRPr lang="it-IT">
                <a:latin typeface="Verdana" panose="020B0604030504040204" pitchFamily="34" charset="0"/>
                <a:ea typeface="Verdana" panose="020B0604030504040204" pitchFamily="34" charset="0"/>
              </a:defRPr>
            </a:lvl5pPr>
          </a:lstStyle>
          <a:p>
            <a:pPr lvl="0">
              <a:buClr>
                <a:srgbClr val="ED613B"/>
              </a:buClr>
            </a:pPr>
            <a:r>
              <a:rPr lang="it-IT"/>
              <a:t>Modifica gli stili del testo dello schema</a:t>
            </a:r>
          </a:p>
          <a:p>
            <a:pPr lvl="1">
              <a:buClr>
                <a:srgbClr val="ED613B"/>
              </a:buClr>
            </a:pPr>
            <a:r>
              <a:rPr lang="it-IT"/>
              <a:t>Secondo livello</a:t>
            </a:r>
          </a:p>
          <a:p>
            <a:pPr lvl="2">
              <a:buClr>
                <a:srgbClr val="ED613B"/>
              </a:buClr>
            </a:pPr>
            <a:r>
              <a:rPr lang="it-IT"/>
              <a:t>Terzo livello</a:t>
            </a:r>
          </a:p>
          <a:p>
            <a:pPr lvl="3">
              <a:buClr>
                <a:srgbClr val="ED613B"/>
              </a:buClr>
            </a:pPr>
            <a:r>
              <a:rPr lang="it-IT"/>
              <a:t>Quarto livello</a:t>
            </a:r>
          </a:p>
          <a:p>
            <a:pPr lvl="4">
              <a:buClr>
                <a:srgbClr val="ED613B"/>
              </a:buClr>
            </a:pPr>
            <a:r>
              <a:rPr lang="it-IT"/>
              <a:t>Quinto livello</a:t>
            </a:r>
          </a:p>
        </p:txBody>
      </p:sp>
    </p:spTree>
    <p:extLst>
      <p:ext uri="{BB962C8B-B14F-4D97-AF65-F5344CB8AC3E}">
        <p14:creationId xmlns:p14="http://schemas.microsoft.com/office/powerpoint/2010/main" val="396817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A614EE-956E-4489-A01C-2D27AD132ED7}"/>
              </a:ext>
            </a:extLst>
          </p:cNvPr>
          <p:cNvSpPr>
            <a:spLocks noGrp="1"/>
          </p:cNvSpPr>
          <p:nvPr>
            <p:ph type="title"/>
          </p:nvPr>
        </p:nvSpPr>
        <p:spPr>
          <a:xfrm>
            <a:off x="839788" y="365125"/>
            <a:ext cx="10515600" cy="1325563"/>
          </a:xfrm>
        </p:spPr>
        <p:txBody>
          <a:bodyPr/>
          <a:lstStyle>
            <a:lvl1pPr>
              <a:defRPr b="0">
                <a:solidFill>
                  <a:srgbClr val="ED613B"/>
                </a:solidFill>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F959F71-CB23-449C-BDC3-5DBCA0D61636}"/>
              </a:ext>
            </a:extLst>
          </p:cNvPr>
          <p:cNvSpPr>
            <a:spLocks noGrp="1"/>
          </p:cNvSpPr>
          <p:nvPr>
            <p:ph type="body" idx="1"/>
          </p:nvPr>
        </p:nvSpPr>
        <p:spPr>
          <a:xfrm>
            <a:off x="839788" y="1681163"/>
            <a:ext cx="5157787" cy="823912"/>
          </a:xfrm>
        </p:spPr>
        <p:txBody>
          <a:bodyPr anchor="b">
            <a:normAutofit/>
          </a:bodyPr>
          <a:lstStyle>
            <a:lvl1pPr marL="0" indent="0">
              <a:buNone/>
              <a:defRPr sz="1800" b="1">
                <a:solidFill>
                  <a:schemeClr val="bg1"/>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Segnaposto contenuto 3">
            <a:extLst>
              <a:ext uri="{FF2B5EF4-FFF2-40B4-BE49-F238E27FC236}">
                <a16:creationId xmlns:a16="http://schemas.microsoft.com/office/drawing/2014/main" id="{3D88D191-7043-40A7-896D-206F13D7A8FB}"/>
              </a:ext>
            </a:extLst>
          </p:cNvPr>
          <p:cNvSpPr>
            <a:spLocks noGrp="1"/>
          </p:cNvSpPr>
          <p:nvPr>
            <p:ph sz="half" idx="2"/>
          </p:nvPr>
        </p:nvSpPr>
        <p:spPr>
          <a:xfrm>
            <a:off x="839788" y="2505075"/>
            <a:ext cx="5157787" cy="3382769"/>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D866DDBA-BE95-4218-AA3D-7AA120557CC9}"/>
              </a:ext>
            </a:extLst>
          </p:cNvPr>
          <p:cNvSpPr>
            <a:spLocks noGrp="1"/>
          </p:cNvSpPr>
          <p:nvPr>
            <p:ph type="body" sz="quarter" idx="3"/>
          </p:nvPr>
        </p:nvSpPr>
        <p:spPr>
          <a:xfrm>
            <a:off x="6172200" y="1681163"/>
            <a:ext cx="5183188" cy="823912"/>
          </a:xfrm>
        </p:spPr>
        <p:txBody>
          <a:bodyPr anchor="b">
            <a:normAutofit/>
          </a:bodyPr>
          <a:lstStyle>
            <a:lvl1pPr marL="0" indent="0">
              <a:buNone/>
              <a:defRPr sz="1800" b="1">
                <a:solidFill>
                  <a:schemeClr val="bg1"/>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6" name="Segnaposto contenuto 5">
            <a:extLst>
              <a:ext uri="{FF2B5EF4-FFF2-40B4-BE49-F238E27FC236}">
                <a16:creationId xmlns:a16="http://schemas.microsoft.com/office/drawing/2014/main" id="{3A3F053A-44E9-4D42-B274-68C15F79CEEB}"/>
              </a:ext>
            </a:extLst>
          </p:cNvPr>
          <p:cNvSpPr>
            <a:spLocks noGrp="1"/>
          </p:cNvSpPr>
          <p:nvPr>
            <p:ph sz="quarter" idx="4"/>
          </p:nvPr>
        </p:nvSpPr>
        <p:spPr>
          <a:xfrm>
            <a:off x="6172200" y="2505075"/>
            <a:ext cx="5183188" cy="3382769"/>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1365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4B670-F456-4DA6-B713-C27C384DDA1A}"/>
              </a:ext>
            </a:extLst>
          </p:cNvPr>
          <p:cNvSpPr>
            <a:spLocks noGrp="1"/>
          </p:cNvSpPr>
          <p:nvPr>
            <p:ph type="title"/>
          </p:nvPr>
        </p:nvSpPr>
        <p:spPr/>
        <p:txBody>
          <a:bodyPr>
            <a:normAutofit/>
          </a:bodyPr>
          <a:lstStyle>
            <a:lvl1pPr>
              <a:defRPr sz="4400">
                <a:solidFill>
                  <a:srgbClr val="ED613B"/>
                </a:solidFill>
                <a:latin typeface="Georgia" panose="02040502050405020303" pitchFamily="18" charset="0"/>
              </a:defRPr>
            </a:lvl1pPr>
          </a:lstStyle>
          <a:p>
            <a:r>
              <a:rPr lang="it-IT" dirty="0"/>
              <a:t>Fare clic per modificare lo stile del titolo dello schema</a:t>
            </a:r>
          </a:p>
        </p:txBody>
      </p:sp>
    </p:spTree>
    <p:extLst>
      <p:ext uri="{BB962C8B-B14F-4D97-AF65-F5344CB8AC3E}">
        <p14:creationId xmlns:p14="http://schemas.microsoft.com/office/powerpoint/2010/main" val="272753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5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B31622-FA21-488A-AA60-53966410895F}"/>
              </a:ext>
            </a:extLst>
          </p:cNvPr>
          <p:cNvSpPr>
            <a:spLocks noGrp="1"/>
          </p:cNvSpPr>
          <p:nvPr>
            <p:ph type="title"/>
          </p:nvPr>
        </p:nvSpPr>
        <p:spPr>
          <a:xfrm>
            <a:off x="839788" y="457200"/>
            <a:ext cx="3932237" cy="1600200"/>
          </a:xfrm>
        </p:spPr>
        <p:txBody>
          <a:bodyPr anchor="b">
            <a:normAutofit/>
          </a:bodyPr>
          <a:lstStyle>
            <a:lvl1pPr>
              <a:defRPr sz="2800">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E053DF-1FFC-481C-B694-5A9A08D253CC}"/>
              </a:ext>
            </a:extLst>
          </p:cNvPr>
          <p:cNvSpPr>
            <a:spLocks noGrp="1"/>
          </p:cNvSpPr>
          <p:nvPr>
            <p:ph idx="1"/>
          </p:nvPr>
        </p:nvSpPr>
        <p:spPr>
          <a:xfrm>
            <a:off x="5183188" y="987425"/>
            <a:ext cx="6172200" cy="4873625"/>
          </a:xfrm>
        </p:spPr>
        <p:txBody>
          <a:bodyPr/>
          <a:lstStyle>
            <a:lvl1pPr>
              <a:buClr>
                <a:srgbClr val="ED613B"/>
              </a:buClr>
              <a:defRPr sz="3200">
                <a:solidFill>
                  <a:schemeClr val="tx1">
                    <a:lumMod val="85000"/>
                    <a:lumOff val="15000"/>
                  </a:schemeClr>
                </a:solidFill>
                <a:latin typeface="Verdana" panose="020B0604030504040204" pitchFamily="34" charset="0"/>
                <a:ea typeface="Verdana" panose="020B0604030504040204" pitchFamily="34" charset="0"/>
              </a:defRPr>
            </a:lvl1pPr>
            <a:lvl2pPr>
              <a:buClr>
                <a:srgbClr val="ED613B"/>
              </a:buClr>
              <a:defRPr sz="2800">
                <a:solidFill>
                  <a:schemeClr val="tx1">
                    <a:lumMod val="85000"/>
                    <a:lumOff val="15000"/>
                  </a:schemeClr>
                </a:solidFill>
                <a:latin typeface="Verdana" panose="020B0604030504040204" pitchFamily="34" charset="0"/>
                <a:ea typeface="Verdana" panose="020B0604030504040204" pitchFamily="34" charset="0"/>
              </a:defRPr>
            </a:lvl2pPr>
            <a:lvl3pPr>
              <a:buClr>
                <a:srgbClr val="ED613B"/>
              </a:buClr>
              <a:defRPr sz="2400">
                <a:solidFill>
                  <a:schemeClr val="tx1">
                    <a:lumMod val="85000"/>
                    <a:lumOff val="15000"/>
                  </a:schemeClr>
                </a:solidFill>
                <a:latin typeface="Verdana" panose="020B0604030504040204" pitchFamily="34" charset="0"/>
                <a:ea typeface="Verdana" panose="020B0604030504040204" pitchFamily="34" charset="0"/>
              </a:defRPr>
            </a:lvl3pPr>
            <a:lvl4pPr>
              <a:buClr>
                <a:srgbClr val="ED613B"/>
              </a:buClr>
              <a:defRPr sz="2000">
                <a:solidFill>
                  <a:schemeClr val="tx1">
                    <a:lumMod val="85000"/>
                    <a:lumOff val="15000"/>
                  </a:schemeClr>
                </a:solidFill>
                <a:latin typeface="Verdana" panose="020B0604030504040204" pitchFamily="34" charset="0"/>
                <a:ea typeface="Verdana" panose="020B0604030504040204" pitchFamily="34" charset="0"/>
              </a:defRPr>
            </a:lvl4pPr>
            <a:lvl5pPr>
              <a:buClr>
                <a:srgbClr val="ED613B"/>
              </a:buClr>
              <a:defRPr sz="2000">
                <a:solidFill>
                  <a:schemeClr val="tx1">
                    <a:lumMod val="85000"/>
                    <a:lumOff val="15000"/>
                  </a:schemeClr>
                </a:solidFill>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744AAC3C-76B6-4D4C-B804-A483CDF861A1}"/>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Modifica gli stili del testo dello schema</a:t>
            </a:r>
          </a:p>
        </p:txBody>
      </p:sp>
    </p:spTree>
    <p:extLst>
      <p:ext uri="{BB962C8B-B14F-4D97-AF65-F5344CB8AC3E}">
        <p14:creationId xmlns:p14="http://schemas.microsoft.com/office/powerpoint/2010/main" val="289852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B0120-FAD7-4ED0-91A6-2FB286115962}"/>
              </a:ext>
            </a:extLst>
          </p:cNvPr>
          <p:cNvSpPr>
            <a:spLocks noGrp="1"/>
          </p:cNvSpPr>
          <p:nvPr>
            <p:ph type="title"/>
          </p:nvPr>
        </p:nvSpPr>
        <p:spPr>
          <a:xfrm>
            <a:off x="839788" y="457200"/>
            <a:ext cx="3932237" cy="1600200"/>
          </a:xfrm>
        </p:spPr>
        <p:txBody>
          <a:bodyPr anchor="b">
            <a:normAutofit/>
          </a:bodyPr>
          <a:lstStyle>
            <a:lvl1pPr>
              <a:defRPr sz="2800">
                <a:solidFill>
                  <a:srgbClr val="ED613B"/>
                </a:solidFill>
                <a:latin typeface="Georgia" panose="02040502050405020303" pitchFamily="18" charset="0"/>
              </a:defRPr>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55934D3-B14C-432B-B4E3-9766A351651D}"/>
              </a:ext>
            </a:extLst>
          </p:cNvPr>
          <p:cNvSpPr>
            <a:spLocks noGrp="1"/>
          </p:cNvSpPr>
          <p:nvPr>
            <p:ph type="pic" idx="1"/>
          </p:nvPr>
        </p:nvSpPr>
        <p:spPr>
          <a:xfrm>
            <a:off x="5183188" y="987425"/>
            <a:ext cx="6172200" cy="4873625"/>
          </a:xfrm>
        </p:spPr>
        <p:txBody>
          <a:bodyPr/>
          <a:lstStyle>
            <a:lvl1pPr marL="0" indent="0">
              <a:buNone/>
              <a:defRPr sz="3200">
                <a:solidFill>
                  <a:schemeClr val="tx1">
                    <a:lumMod val="85000"/>
                    <a:lumOff val="15000"/>
                  </a:schemeClr>
                </a:solidFill>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D9D401-E5BE-4807-A9A9-95E48C12452B}"/>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latin typeface="Verdana" panose="020B0604030504040204" pitchFamily="34" charset="0"/>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27771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A392C6E-354C-4749-94A5-8F1BFF06B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FE8678C-A687-44B3-AC22-629A67F8D619}"/>
              </a:ext>
            </a:extLst>
          </p:cNvPr>
          <p:cNvSpPr>
            <a:spLocks noGrp="1"/>
          </p:cNvSpPr>
          <p:nvPr>
            <p:ph type="body" idx="1"/>
          </p:nvPr>
        </p:nvSpPr>
        <p:spPr>
          <a:xfrm>
            <a:off x="838200" y="1825625"/>
            <a:ext cx="10515600" cy="412628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a:extLst>
              <a:ext uri="{FF2B5EF4-FFF2-40B4-BE49-F238E27FC236}">
                <a16:creationId xmlns:a16="http://schemas.microsoft.com/office/drawing/2014/main" id="{02FC7420-6275-48D3-A71D-F3548291EF7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7136"/>
            <a:ext cx="12192000" cy="6850864"/>
          </a:xfrm>
          <a:prstGeom prst="rect">
            <a:avLst/>
          </a:prstGeom>
        </p:spPr>
      </p:pic>
    </p:spTree>
    <p:extLst>
      <p:ext uri="{BB962C8B-B14F-4D97-AF65-F5344CB8AC3E}">
        <p14:creationId xmlns:p14="http://schemas.microsoft.com/office/powerpoint/2010/main" val="249496639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rgbClr val="ED613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ED613B"/>
        </a:buClr>
        <a:buFont typeface="Arial" panose="020B0604020202020204" pitchFamily="34" charset="0"/>
        <a:buChar char="•"/>
        <a:defRPr sz="2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ED613B"/>
        </a:buClr>
        <a:buFont typeface="Arial" panose="020B0604020202020204" pitchFamily="34" charset="0"/>
        <a:buChar char="•"/>
        <a:defRPr sz="24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ED613B"/>
        </a:buClr>
        <a:buFont typeface="Arial" panose="020B0604020202020204" pitchFamily="34" charset="0"/>
        <a:buChar char="•"/>
        <a:defRPr sz="20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ED613B"/>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ED613B"/>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A392C6E-354C-4749-94A5-8F1BFF06B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FE8678C-A687-44B3-AC22-629A67F8D619}"/>
              </a:ext>
            </a:extLst>
          </p:cNvPr>
          <p:cNvSpPr>
            <a:spLocks noGrp="1"/>
          </p:cNvSpPr>
          <p:nvPr>
            <p:ph type="body" idx="1"/>
          </p:nvPr>
        </p:nvSpPr>
        <p:spPr>
          <a:xfrm>
            <a:off x="838200" y="1825625"/>
            <a:ext cx="10515600" cy="412628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0" name="Immagine 9">
            <a:extLst>
              <a:ext uri="{FF2B5EF4-FFF2-40B4-BE49-F238E27FC236}">
                <a16:creationId xmlns:a16="http://schemas.microsoft.com/office/drawing/2014/main" id="{08304421-C01E-43BD-979F-43D842AF4AA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7923" y="5861476"/>
            <a:ext cx="2194560" cy="1082650"/>
          </a:xfrm>
          <a:prstGeom prst="rect">
            <a:avLst/>
          </a:prstGeom>
        </p:spPr>
      </p:pic>
      <p:sp>
        <p:nvSpPr>
          <p:cNvPr id="11" name="CasellaDiTesto 10">
            <a:extLst>
              <a:ext uri="{FF2B5EF4-FFF2-40B4-BE49-F238E27FC236}">
                <a16:creationId xmlns:a16="http://schemas.microsoft.com/office/drawing/2014/main" id="{FD0938AB-A189-499C-8BD1-DE81DA518432}"/>
              </a:ext>
            </a:extLst>
          </p:cNvPr>
          <p:cNvSpPr txBox="1"/>
          <p:nvPr userDrawn="1"/>
        </p:nvSpPr>
        <p:spPr>
          <a:xfrm>
            <a:off x="3827860" y="6429852"/>
            <a:ext cx="7558668" cy="276999"/>
          </a:xfrm>
          <a:prstGeom prst="rect">
            <a:avLst/>
          </a:prstGeom>
          <a:noFill/>
        </p:spPr>
        <p:txBody>
          <a:bodyPr wrap="square" rtlCol="0">
            <a:spAutoFit/>
          </a:bodyPr>
          <a:lstStyle/>
          <a:p>
            <a:pPr algn="r"/>
            <a:r>
              <a:rPr lang="it-IT" sz="1200" b="1" dirty="0">
                <a:solidFill>
                  <a:srgbClr val="ED613B"/>
                </a:solidFill>
                <a:latin typeface="Verdana" panose="020B0604030504040204" pitchFamily="34" charset="0"/>
                <a:ea typeface="Verdana" panose="020B0604030504040204" pitchFamily="34" charset="0"/>
              </a:rPr>
              <a:t>Dipartimento, struttura, area di afferenza</a:t>
            </a:r>
          </a:p>
        </p:txBody>
      </p:sp>
      <p:pic>
        <p:nvPicPr>
          <p:cNvPr id="6" name="Immagine 5">
            <a:extLst>
              <a:ext uri="{FF2B5EF4-FFF2-40B4-BE49-F238E27FC236}">
                <a16:creationId xmlns:a16="http://schemas.microsoft.com/office/drawing/2014/main" id="{31357B17-7ED1-4984-99F9-0DA67F0A41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568"/>
            <a:ext cx="12192000" cy="6850864"/>
          </a:xfrm>
          <a:prstGeom prst="rect">
            <a:avLst/>
          </a:prstGeom>
        </p:spPr>
      </p:pic>
    </p:spTree>
    <p:extLst>
      <p:ext uri="{BB962C8B-B14F-4D97-AF65-F5344CB8AC3E}">
        <p14:creationId xmlns:p14="http://schemas.microsoft.com/office/powerpoint/2010/main" val="33865007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rgbClr val="ED613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ED613B"/>
        </a:buClr>
        <a:buFont typeface="Arial" panose="020B0604020202020204" pitchFamily="34" charset="0"/>
        <a:buChar char="•"/>
        <a:defRPr sz="2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ED613B"/>
        </a:buClr>
        <a:buFont typeface="Arial" panose="020B0604020202020204" pitchFamily="34" charset="0"/>
        <a:buChar char="•"/>
        <a:defRPr sz="24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ED613B"/>
        </a:buClr>
        <a:buFont typeface="Arial" panose="020B0604020202020204" pitchFamily="34" charset="0"/>
        <a:buChar char="•"/>
        <a:defRPr sz="20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ED613B"/>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ED613B"/>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42576-53E4-339C-23AF-DBC721B07541}"/>
              </a:ext>
            </a:extLst>
          </p:cNvPr>
          <p:cNvSpPr>
            <a:spLocks noGrp="1"/>
          </p:cNvSpPr>
          <p:nvPr>
            <p:ph type="ctrTitle"/>
          </p:nvPr>
        </p:nvSpPr>
        <p:spPr>
          <a:xfrm>
            <a:off x="1273278" y="148970"/>
            <a:ext cx="9144000" cy="2387600"/>
          </a:xfrm>
        </p:spPr>
        <p:txBody>
          <a:bodyPr/>
          <a:lstStyle/>
          <a:p>
            <a:r>
              <a:rPr lang="it-IT" dirty="0">
                <a:solidFill>
                  <a:srgbClr val="0070C0"/>
                </a:solidFill>
                <a:latin typeface="Trebuchet MS" panose="020B0703020202090204" pitchFamily="34" charset="0"/>
              </a:rPr>
              <a:t>Programma di Fisica e richieste di fasci dagli utenti </a:t>
            </a:r>
          </a:p>
        </p:txBody>
      </p:sp>
      <p:sp>
        <p:nvSpPr>
          <p:cNvPr id="3" name="Sottotitolo 2">
            <a:extLst>
              <a:ext uri="{FF2B5EF4-FFF2-40B4-BE49-F238E27FC236}">
                <a16:creationId xmlns:a16="http://schemas.microsoft.com/office/drawing/2014/main" id="{08743217-2045-4D7B-318A-EF3EC4EB2158}"/>
              </a:ext>
            </a:extLst>
          </p:cNvPr>
          <p:cNvSpPr>
            <a:spLocks noGrp="1"/>
          </p:cNvSpPr>
          <p:nvPr>
            <p:ph type="subTitle" idx="1"/>
          </p:nvPr>
        </p:nvSpPr>
        <p:spPr>
          <a:xfrm>
            <a:off x="1077433" y="3647998"/>
            <a:ext cx="9817510" cy="1655762"/>
          </a:xfrm>
        </p:spPr>
        <p:txBody>
          <a:bodyPr>
            <a:noAutofit/>
          </a:bodyPr>
          <a:lstStyle/>
          <a:p>
            <a:pPr>
              <a:spcAft>
                <a:spcPts val="1200"/>
              </a:spcAft>
            </a:pPr>
            <a:r>
              <a:rPr lang="it-IT" sz="2400" dirty="0">
                <a:latin typeface="Trebuchet MS" panose="020B0703020202090204" pitchFamily="34" charset="0"/>
              </a:rPr>
              <a:t>Elena Geraci</a:t>
            </a:r>
          </a:p>
          <a:p>
            <a:r>
              <a:rPr lang="it-IT" sz="2400" dirty="0">
                <a:latin typeface="Trebuchet MS" panose="020B0703020202090204" pitchFamily="34" charset="0"/>
              </a:rPr>
              <a:t>Dipartimento di Fisica e Astronomia, Università di Catania</a:t>
            </a:r>
          </a:p>
          <a:p>
            <a:r>
              <a:rPr lang="it-IT" sz="2400" dirty="0">
                <a:latin typeface="Trebuchet MS" panose="020B0703020202090204" pitchFamily="34" charset="0"/>
              </a:rPr>
              <a:t>INFN-Sezione di Catania</a:t>
            </a:r>
          </a:p>
        </p:txBody>
      </p:sp>
    </p:spTree>
    <p:extLst>
      <p:ext uri="{BB962C8B-B14F-4D97-AF65-F5344CB8AC3E}">
        <p14:creationId xmlns:p14="http://schemas.microsoft.com/office/powerpoint/2010/main" val="167018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635F06-18B0-CFFC-07F3-12611E4B45D5}"/>
              </a:ext>
            </a:extLst>
          </p:cNvPr>
          <p:cNvSpPr>
            <a:spLocks noGrp="1"/>
          </p:cNvSpPr>
          <p:nvPr>
            <p:ph type="title"/>
          </p:nvPr>
        </p:nvSpPr>
        <p:spPr>
          <a:xfrm>
            <a:off x="838199" y="365125"/>
            <a:ext cx="11027735" cy="1325563"/>
          </a:xfrm>
        </p:spPr>
        <p:txBody>
          <a:bodyPr/>
          <a:lstStyle/>
          <a:p>
            <a:r>
              <a:rPr lang="it-IT" dirty="0"/>
              <a:t>Opportunità aperte dal  progetto POTLNS</a:t>
            </a:r>
          </a:p>
        </p:txBody>
      </p:sp>
      <p:pic>
        <p:nvPicPr>
          <p:cNvPr id="5" name="Segnaposto contenuto 4" descr="Immagine che contiene testo, schermata&#10;&#10;Descrizione generata automaticamente">
            <a:extLst>
              <a:ext uri="{FF2B5EF4-FFF2-40B4-BE49-F238E27FC236}">
                <a16:creationId xmlns:a16="http://schemas.microsoft.com/office/drawing/2014/main" id="{A3FEC003-8991-BED6-5778-8D04002270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705" y="1461977"/>
            <a:ext cx="9408365" cy="4955997"/>
          </a:xfrm>
        </p:spPr>
      </p:pic>
    </p:spTree>
    <p:extLst>
      <p:ext uri="{BB962C8B-B14F-4D97-AF65-F5344CB8AC3E}">
        <p14:creationId xmlns:p14="http://schemas.microsoft.com/office/powerpoint/2010/main" val="259548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5C724-F86E-EA61-BA16-9A10CC877092}"/>
              </a:ext>
            </a:extLst>
          </p:cNvPr>
          <p:cNvSpPr>
            <a:spLocks noGrp="1"/>
          </p:cNvSpPr>
          <p:nvPr>
            <p:ph type="title"/>
          </p:nvPr>
        </p:nvSpPr>
        <p:spPr>
          <a:xfrm>
            <a:off x="838200" y="365125"/>
            <a:ext cx="10515600" cy="377825"/>
          </a:xfrm>
        </p:spPr>
        <p:txBody>
          <a:bodyPr>
            <a:normAutofit fontScale="90000"/>
          </a:bodyPr>
          <a:lstStyle/>
          <a:p>
            <a:r>
              <a:rPr lang="it-IT" sz="4400" dirty="0"/>
              <a:t>Key </a:t>
            </a:r>
            <a:r>
              <a:rPr lang="it-IT" sz="4400" dirty="0" err="1"/>
              <a:t>Physics</a:t>
            </a:r>
            <a:r>
              <a:rPr lang="it-IT" sz="4400" dirty="0"/>
              <a:t> Case for </a:t>
            </a:r>
            <a:r>
              <a:rPr lang="it-IT" sz="4400" dirty="0" err="1"/>
              <a:t>Nuclear</a:t>
            </a:r>
            <a:r>
              <a:rPr lang="it-IT" sz="4400" dirty="0"/>
              <a:t> </a:t>
            </a:r>
            <a:r>
              <a:rPr lang="it-IT" sz="4400" dirty="0" err="1"/>
              <a:t>Structure</a:t>
            </a:r>
            <a:endParaRPr lang="it-IT" dirty="0"/>
          </a:p>
        </p:txBody>
      </p:sp>
      <p:sp>
        <p:nvSpPr>
          <p:cNvPr id="3" name="Segnaposto contenuto 2">
            <a:extLst>
              <a:ext uri="{FF2B5EF4-FFF2-40B4-BE49-F238E27FC236}">
                <a16:creationId xmlns:a16="http://schemas.microsoft.com/office/drawing/2014/main" id="{8D83DAFA-A917-F0B4-E77E-7D2672CBA888}"/>
              </a:ext>
            </a:extLst>
          </p:cNvPr>
          <p:cNvSpPr>
            <a:spLocks noGrp="1"/>
          </p:cNvSpPr>
          <p:nvPr>
            <p:ph idx="1"/>
          </p:nvPr>
        </p:nvSpPr>
        <p:spPr>
          <a:xfrm>
            <a:off x="182880" y="1040131"/>
            <a:ext cx="10816590" cy="3093972"/>
          </a:xfrm>
        </p:spPr>
        <p:txBody>
          <a:bodyPr>
            <a:normAutofit fontScale="62500" lnSpcReduction="20000"/>
          </a:bodyPr>
          <a:lstStyle/>
          <a:p>
            <a:pPr marL="0" indent="0">
              <a:buNone/>
            </a:pPr>
            <a:endParaRPr lang="it-IT" dirty="0">
              <a:solidFill>
                <a:schemeClr val="accent2">
                  <a:lumMod val="75000"/>
                </a:schemeClr>
              </a:solidFill>
            </a:endParaRPr>
          </a:p>
          <a:p>
            <a:pPr marL="0" indent="0">
              <a:buNone/>
            </a:pPr>
            <a:r>
              <a:rPr lang="it-IT" dirty="0">
                <a:solidFill>
                  <a:schemeClr val="accent2">
                    <a:lumMod val="75000"/>
                  </a:schemeClr>
                </a:solidFill>
              </a:rPr>
              <a:t>Studio della sezione d’urto doppiamente differenziale in reazioni con doppio scambio di carica (DSC) per la determinazione dell’elemento di matrice nucleare utile allo studio del doppio decadimento beta senza emissione del neutrino. (</a:t>
            </a:r>
            <a:r>
              <a:rPr lang="it-IT" dirty="0" err="1">
                <a:solidFill>
                  <a:schemeClr val="accent2">
                    <a:lumMod val="75000"/>
                  </a:schemeClr>
                </a:solidFill>
              </a:rPr>
              <a:t>Numen-Magnex-upg</a:t>
            </a:r>
            <a:r>
              <a:rPr lang="it-IT" dirty="0">
                <a:solidFill>
                  <a:schemeClr val="accent2">
                    <a:lumMod val="75000"/>
                  </a:schemeClr>
                </a:solidFill>
              </a:rPr>
              <a:t>)</a:t>
            </a:r>
          </a:p>
          <a:p>
            <a:pPr marL="0" indent="0">
              <a:lnSpc>
                <a:spcPct val="120000"/>
              </a:lnSpc>
              <a:spcBef>
                <a:spcPts val="0"/>
              </a:spcBef>
              <a:spcAft>
                <a:spcPts val="600"/>
              </a:spcAft>
              <a:buNone/>
            </a:pPr>
            <a:br>
              <a:rPr lang="it-IT" dirty="0">
                <a:latin typeface="Trebuchet MS" panose="020B0703020202090204" pitchFamily="34" charset="0"/>
              </a:rPr>
            </a:br>
            <a:br>
              <a:rPr lang="it-IT" dirty="0">
                <a:effectLst/>
                <a:latin typeface="Trebuchet MS" panose="020B0703020202090204" pitchFamily="34" charset="0"/>
              </a:rPr>
            </a:br>
            <a:r>
              <a:rPr lang="it-IT" dirty="0">
                <a:effectLst/>
                <a:latin typeface="Trebuchet MS" panose="020B0703020202090204" pitchFamily="34" charset="0"/>
              </a:rPr>
              <a:t> (</a:t>
            </a:r>
            <a:r>
              <a:rPr lang="it-IT" baseline="30000" dirty="0">
                <a:effectLst/>
                <a:latin typeface="Trebuchet MS" panose="020B0703020202090204" pitchFamily="34" charset="0"/>
              </a:rPr>
              <a:t>20</a:t>
            </a:r>
            <a:r>
              <a:rPr lang="it-IT" dirty="0">
                <a:effectLst/>
                <a:latin typeface="Trebuchet MS" panose="020B0703020202090204" pitchFamily="34" charset="0"/>
              </a:rPr>
              <a:t>Ne,</a:t>
            </a:r>
            <a:r>
              <a:rPr lang="it-IT" baseline="30000" dirty="0">
                <a:effectLst/>
                <a:latin typeface="Trebuchet MS" panose="020B0703020202090204" pitchFamily="34" charset="0"/>
              </a:rPr>
              <a:t> 20</a:t>
            </a:r>
            <a:r>
              <a:rPr lang="it-IT" dirty="0">
                <a:effectLst/>
                <a:latin typeface="Trebuchet MS" panose="020B0703020202090204" pitchFamily="34" charset="0"/>
              </a:rPr>
              <a:t>O) (</a:t>
            </a:r>
            <a:r>
              <a:rPr lang="it-IT" baseline="30000" dirty="0">
                <a:latin typeface="Trebuchet MS" panose="020B0703020202090204" pitchFamily="34" charset="0"/>
              </a:rPr>
              <a:t>18</a:t>
            </a:r>
            <a:r>
              <a:rPr lang="it-IT" dirty="0">
                <a:effectLst/>
                <a:latin typeface="Trebuchet MS" panose="020B0703020202090204" pitchFamily="34" charset="0"/>
              </a:rPr>
              <a:t>Ne,</a:t>
            </a:r>
            <a:r>
              <a:rPr lang="it-IT" baseline="30000" dirty="0">
                <a:effectLst/>
                <a:latin typeface="Trebuchet MS" panose="020B0703020202090204" pitchFamily="34" charset="0"/>
              </a:rPr>
              <a:t> 18</a:t>
            </a:r>
            <a:r>
              <a:rPr lang="it-IT" dirty="0">
                <a:effectLst/>
                <a:latin typeface="Trebuchet MS" panose="020B0703020202090204" pitchFamily="34" charset="0"/>
              </a:rPr>
              <a:t>O)  15 </a:t>
            </a:r>
            <a:r>
              <a:rPr lang="it-IT" dirty="0" err="1">
                <a:effectLst/>
                <a:latin typeface="Trebuchet MS" panose="020B0703020202090204" pitchFamily="34" charset="0"/>
              </a:rPr>
              <a:t>AMeV</a:t>
            </a:r>
            <a:endParaRPr lang="it-IT" dirty="0">
              <a:effectLst/>
              <a:latin typeface="Trebuchet MS" panose="020B0703020202090204" pitchFamily="34" charset="0"/>
            </a:endParaRPr>
          </a:p>
          <a:p>
            <a:pPr marL="0" indent="0">
              <a:lnSpc>
                <a:spcPct val="170000"/>
              </a:lnSpc>
              <a:spcBef>
                <a:spcPts val="0"/>
              </a:spcBef>
              <a:spcAft>
                <a:spcPts val="600"/>
              </a:spcAft>
              <a:buNone/>
            </a:pPr>
            <a:r>
              <a:rPr lang="it-IT" baseline="30000" dirty="0">
                <a:effectLst/>
                <a:latin typeface="Trebuchet MS" panose="020B0703020202090204" pitchFamily="34" charset="0"/>
              </a:rPr>
              <a:t>18</a:t>
            </a:r>
            <a:r>
              <a:rPr lang="it-IT" dirty="0">
                <a:effectLst/>
                <a:latin typeface="Trebuchet MS" panose="020B0703020202090204" pitchFamily="34" charset="0"/>
              </a:rPr>
              <a:t>O + </a:t>
            </a:r>
            <a:r>
              <a:rPr lang="it-IT" baseline="30000" dirty="0">
                <a:latin typeface="Trebuchet MS" panose="020B0703020202090204" pitchFamily="34" charset="0"/>
              </a:rPr>
              <a:t>130</a:t>
            </a:r>
            <a:r>
              <a:rPr lang="it-IT" dirty="0">
                <a:effectLst/>
                <a:latin typeface="Trebuchet MS" panose="020B0703020202090204" pitchFamily="34" charset="0"/>
              </a:rPr>
              <a:t>Xe</a:t>
            </a:r>
            <a:r>
              <a:rPr lang="it-IT" dirty="0">
                <a:effectLst/>
                <a:latin typeface="Trebuchet MS" panose="020B0703020202090204" pitchFamily="34" charset="0"/>
                <a:sym typeface="Wingdings" pitchFamily="2" charset="2"/>
              </a:rPr>
              <a:t></a:t>
            </a:r>
            <a:r>
              <a:rPr lang="it-IT" baseline="30000" dirty="0">
                <a:effectLst/>
                <a:latin typeface="Trebuchet MS" panose="020B0703020202090204" pitchFamily="34" charset="0"/>
              </a:rPr>
              <a:t> 18</a:t>
            </a:r>
            <a:r>
              <a:rPr lang="it-IT" dirty="0">
                <a:effectLst/>
                <a:latin typeface="Trebuchet MS" panose="020B0703020202090204" pitchFamily="34" charset="0"/>
              </a:rPr>
              <a:t>Ne + </a:t>
            </a:r>
            <a:r>
              <a:rPr lang="it-IT" baseline="30000" dirty="0">
                <a:latin typeface="Trebuchet MS" panose="020B0703020202090204" pitchFamily="34" charset="0"/>
              </a:rPr>
              <a:t>130</a:t>
            </a:r>
            <a:r>
              <a:rPr lang="it-IT" dirty="0">
                <a:latin typeface="Trebuchet MS" panose="020B0703020202090204" pitchFamily="34" charset="0"/>
              </a:rPr>
              <a:t>Te  DCE</a:t>
            </a:r>
          </a:p>
          <a:p>
            <a:pPr marL="0" indent="0">
              <a:lnSpc>
                <a:spcPct val="170000"/>
              </a:lnSpc>
              <a:spcBef>
                <a:spcPts val="0"/>
              </a:spcBef>
              <a:spcAft>
                <a:spcPts val="600"/>
              </a:spcAft>
              <a:buNone/>
            </a:pPr>
            <a:r>
              <a:rPr lang="it-IT" baseline="30000" dirty="0">
                <a:effectLst/>
                <a:latin typeface="Trebuchet MS" panose="020B0703020202090204" pitchFamily="34" charset="0"/>
              </a:rPr>
              <a:t>18</a:t>
            </a:r>
            <a:r>
              <a:rPr lang="it-IT" dirty="0">
                <a:effectLst/>
                <a:latin typeface="Trebuchet MS" panose="020B0703020202090204" pitchFamily="34" charset="0"/>
              </a:rPr>
              <a:t>Ne + </a:t>
            </a:r>
            <a:r>
              <a:rPr lang="it-IT" baseline="30000" dirty="0">
                <a:latin typeface="Trebuchet MS" panose="020B0703020202090204" pitchFamily="34" charset="0"/>
              </a:rPr>
              <a:t>130</a:t>
            </a:r>
            <a:r>
              <a:rPr lang="it-IT" dirty="0">
                <a:latin typeface="Trebuchet MS" panose="020B0703020202090204" pitchFamily="34" charset="0"/>
              </a:rPr>
              <a:t>Te</a:t>
            </a:r>
            <a:r>
              <a:rPr lang="it-IT" dirty="0">
                <a:latin typeface="Trebuchet MS" panose="020B0703020202090204" pitchFamily="34" charset="0"/>
                <a:sym typeface="Wingdings" pitchFamily="2" charset="2"/>
              </a:rPr>
              <a:t></a:t>
            </a:r>
            <a:r>
              <a:rPr lang="it-IT" baseline="30000" dirty="0">
                <a:effectLst/>
                <a:latin typeface="Trebuchet MS" panose="020B0703020202090204" pitchFamily="34" charset="0"/>
              </a:rPr>
              <a:t> 18</a:t>
            </a:r>
            <a:r>
              <a:rPr lang="it-IT" dirty="0">
                <a:effectLst/>
                <a:latin typeface="Trebuchet MS" panose="020B0703020202090204" pitchFamily="34" charset="0"/>
              </a:rPr>
              <a:t>O + </a:t>
            </a:r>
            <a:r>
              <a:rPr lang="it-IT" baseline="30000" dirty="0">
                <a:latin typeface="Trebuchet MS" panose="020B0703020202090204" pitchFamily="34" charset="0"/>
              </a:rPr>
              <a:t>130</a:t>
            </a:r>
            <a:r>
              <a:rPr lang="it-IT" dirty="0">
                <a:effectLst/>
                <a:latin typeface="Trebuchet MS" panose="020B0703020202090204" pitchFamily="34" charset="0"/>
              </a:rPr>
              <a:t>Xe</a:t>
            </a: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buNone/>
            </a:pPr>
            <a:endParaRPr lang="it-IT" dirty="0">
              <a:latin typeface="Trebuchet MS" panose="020B0703020202090204" pitchFamily="34" charset="0"/>
            </a:endParaRPr>
          </a:p>
        </p:txBody>
      </p:sp>
      <p:grpSp>
        <p:nvGrpSpPr>
          <p:cNvPr id="13" name="Gruppo 12">
            <a:extLst>
              <a:ext uri="{FF2B5EF4-FFF2-40B4-BE49-F238E27FC236}">
                <a16:creationId xmlns:a16="http://schemas.microsoft.com/office/drawing/2014/main" id="{F2578252-EBB8-FE35-08BA-817C5B202069}"/>
              </a:ext>
            </a:extLst>
          </p:cNvPr>
          <p:cNvGrpSpPr/>
          <p:nvPr/>
        </p:nvGrpSpPr>
        <p:grpSpPr>
          <a:xfrm>
            <a:off x="5885180" y="2314423"/>
            <a:ext cx="2425700" cy="2229154"/>
            <a:chOff x="6891020" y="3773382"/>
            <a:chExt cx="2425700" cy="2229154"/>
          </a:xfrm>
        </p:grpSpPr>
        <p:pic>
          <p:nvPicPr>
            <p:cNvPr id="6" name="Immagine 5" descr="Immagine che contiene Carattere, testo, linea, diagramma&#10;&#10;Descrizione generata automaticamente">
              <a:extLst>
                <a:ext uri="{FF2B5EF4-FFF2-40B4-BE49-F238E27FC236}">
                  <a16:creationId xmlns:a16="http://schemas.microsoft.com/office/drawing/2014/main" id="{F2E210AA-EA37-B12B-FCDB-8A8142F2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020" y="4152804"/>
              <a:ext cx="2425700" cy="736600"/>
            </a:xfrm>
            <a:prstGeom prst="rect">
              <a:avLst/>
            </a:prstGeom>
          </p:spPr>
        </p:pic>
        <p:sp>
          <p:nvSpPr>
            <p:cNvPr id="7" name="CasellaDiTesto 6">
              <a:extLst>
                <a:ext uri="{FF2B5EF4-FFF2-40B4-BE49-F238E27FC236}">
                  <a16:creationId xmlns:a16="http://schemas.microsoft.com/office/drawing/2014/main" id="{CD945798-8E9D-27A9-A6B7-7BF88B595205}"/>
                </a:ext>
              </a:extLst>
            </p:cNvPr>
            <p:cNvSpPr txBox="1"/>
            <p:nvPr/>
          </p:nvSpPr>
          <p:spPr>
            <a:xfrm>
              <a:off x="6891020" y="3773382"/>
              <a:ext cx="2233930" cy="646331"/>
            </a:xfrm>
            <a:prstGeom prst="rect">
              <a:avLst/>
            </a:prstGeom>
            <a:noFill/>
          </p:spPr>
          <p:txBody>
            <a:bodyPr wrap="square" rtlCol="0">
              <a:spAutoFit/>
            </a:bodyPr>
            <a:lstStyle/>
            <a:p>
              <a:r>
                <a:rPr lang="it-IT" dirty="0">
                  <a:solidFill>
                    <a:schemeClr val="accent5"/>
                  </a:solidFill>
                </a:rPr>
                <a:t>Vita Media del </a:t>
              </a:r>
              <a:r>
                <a:rPr lang="el-GR" i="1" dirty="0">
                  <a:solidFill>
                    <a:schemeClr val="accent5"/>
                  </a:solidFill>
                  <a:effectLst/>
                  <a:latin typeface="Times"/>
                </a:rPr>
                <a:t>0</a:t>
              </a:r>
              <a:r>
                <a:rPr lang="el-GR" i="1" dirty="0">
                  <a:solidFill>
                    <a:schemeClr val="accent5"/>
                  </a:solidFill>
                  <a:effectLst/>
                  <a:latin typeface="Helvetica" pitchFamily="2" charset="0"/>
                </a:rPr>
                <a:t>νββ</a:t>
              </a:r>
              <a:endParaRPr lang="el-GR" dirty="0">
                <a:solidFill>
                  <a:schemeClr val="accent5"/>
                </a:solidFill>
                <a:effectLst/>
                <a:latin typeface="Helvetica" pitchFamily="2" charset="0"/>
              </a:endParaRPr>
            </a:p>
            <a:p>
              <a:endParaRPr lang="it-IT" dirty="0"/>
            </a:p>
          </p:txBody>
        </p:sp>
        <p:sp>
          <p:nvSpPr>
            <p:cNvPr id="10" name="Rettangolo con angoli arrotondati 9">
              <a:extLst>
                <a:ext uri="{FF2B5EF4-FFF2-40B4-BE49-F238E27FC236}">
                  <a16:creationId xmlns:a16="http://schemas.microsoft.com/office/drawing/2014/main" id="{CF3C8774-7276-47E7-982E-EC22802022D5}"/>
                </a:ext>
              </a:extLst>
            </p:cNvPr>
            <p:cNvSpPr/>
            <p:nvPr/>
          </p:nvSpPr>
          <p:spPr>
            <a:xfrm>
              <a:off x="8103870" y="4304353"/>
              <a:ext cx="380365" cy="628064"/>
            </a:xfrm>
            <a:prstGeom prst="roundRect">
              <a:avLst/>
            </a:prstGeom>
            <a:solidFill>
              <a:schemeClr val="accent6">
                <a:lumMod val="40000"/>
                <a:lumOff val="60000"/>
                <a:alpha val="3695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C8C29988-560C-4F5B-573C-2A0118CAFE3A}"/>
                </a:ext>
              </a:extLst>
            </p:cNvPr>
            <p:cNvSpPr txBox="1"/>
            <p:nvPr/>
          </p:nvSpPr>
          <p:spPr>
            <a:xfrm>
              <a:off x="8012430" y="5044931"/>
              <a:ext cx="731520" cy="369332"/>
            </a:xfrm>
            <a:prstGeom prst="rect">
              <a:avLst/>
            </a:prstGeom>
            <a:noFill/>
          </p:spPr>
          <p:txBody>
            <a:bodyPr wrap="square" rtlCol="0">
              <a:spAutoFit/>
            </a:bodyPr>
            <a:lstStyle/>
            <a:p>
              <a:r>
                <a:rPr lang="it-IT" dirty="0"/>
                <a:t>NME</a:t>
              </a:r>
            </a:p>
          </p:txBody>
        </p:sp>
        <p:sp>
          <p:nvSpPr>
            <p:cNvPr id="12" name="CasellaDiTesto 11">
              <a:extLst>
                <a:ext uri="{FF2B5EF4-FFF2-40B4-BE49-F238E27FC236}">
                  <a16:creationId xmlns:a16="http://schemas.microsoft.com/office/drawing/2014/main" id="{F4B8EBB1-CCCD-F21C-29F8-E4B26B0F1D4D}"/>
                </a:ext>
              </a:extLst>
            </p:cNvPr>
            <p:cNvSpPr txBox="1"/>
            <p:nvPr/>
          </p:nvSpPr>
          <p:spPr>
            <a:xfrm>
              <a:off x="7253540" y="5633204"/>
              <a:ext cx="1871410" cy="369332"/>
            </a:xfrm>
            <a:prstGeom prst="rect">
              <a:avLst/>
            </a:prstGeom>
            <a:noFill/>
          </p:spPr>
          <p:txBody>
            <a:bodyPr wrap="none" rtlCol="0">
              <a:spAutoFit/>
            </a:bodyPr>
            <a:lstStyle/>
            <a:p>
              <a:r>
                <a:rPr lang="it-IT" dirty="0"/>
                <a:t>Sez. D’urto: </a:t>
              </a:r>
              <a:r>
                <a:rPr lang="it-IT" dirty="0" err="1"/>
                <a:t>nbarn</a:t>
              </a:r>
              <a:endParaRPr lang="it-IT" dirty="0"/>
            </a:p>
          </p:txBody>
        </p:sp>
      </p:grpSp>
      <p:pic>
        <p:nvPicPr>
          <p:cNvPr id="14" name="Immagine 13">
            <a:extLst>
              <a:ext uri="{FF2B5EF4-FFF2-40B4-BE49-F238E27FC236}">
                <a16:creationId xmlns:a16="http://schemas.microsoft.com/office/drawing/2014/main" id="{F3CD3B1D-EACD-80E7-87D6-C74FD68680D4}"/>
              </a:ext>
            </a:extLst>
          </p:cNvPr>
          <p:cNvPicPr>
            <a:picLocks noChangeAspect="1"/>
          </p:cNvPicPr>
          <p:nvPr/>
        </p:nvPicPr>
        <p:blipFill>
          <a:blip r:embed="rId3"/>
          <a:stretch>
            <a:fillRect/>
          </a:stretch>
        </p:blipFill>
        <p:spPr>
          <a:xfrm>
            <a:off x="330200" y="4134103"/>
            <a:ext cx="4014814" cy="2023997"/>
          </a:xfrm>
          <a:prstGeom prst="rect">
            <a:avLst/>
          </a:prstGeom>
        </p:spPr>
      </p:pic>
      <p:pic>
        <p:nvPicPr>
          <p:cNvPr id="16" name="Immagine 15" descr="Immagine che contiene testo, diagramma, linea, mappa&#10;&#10;Descrizione generata automaticamente">
            <a:extLst>
              <a:ext uri="{FF2B5EF4-FFF2-40B4-BE49-F238E27FC236}">
                <a16:creationId xmlns:a16="http://schemas.microsoft.com/office/drawing/2014/main" id="{FB038931-0EDE-E2FB-02C8-98C2D3A5D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590" y="4633771"/>
            <a:ext cx="4499610" cy="2041286"/>
          </a:xfrm>
          <a:prstGeom prst="rect">
            <a:avLst/>
          </a:prstGeom>
        </p:spPr>
      </p:pic>
    </p:spTree>
    <p:extLst>
      <p:ext uri="{BB962C8B-B14F-4D97-AF65-F5344CB8AC3E}">
        <p14:creationId xmlns:p14="http://schemas.microsoft.com/office/powerpoint/2010/main" val="208324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DA54EC-2183-6EDD-6572-A59EEFFFE533}"/>
              </a:ext>
            </a:extLst>
          </p:cNvPr>
          <p:cNvSpPr>
            <a:spLocks noGrp="1"/>
          </p:cNvSpPr>
          <p:nvPr>
            <p:ph type="title"/>
          </p:nvPr>
        </p:nvSpPr>
        <p:spPr>
          <a:xfrm>
            <a:off x="0" y="236789"/>
            <a:ext cx="10515600" cy="453022"/>
          </a:xfrm>
        </p:spPr>
        <p:txBody>
          <a:bodyPr>
            <a:normAutofit fontScale="90000"/>
          </a:bodyPr>
          <a:lstStyle/>
          <a:p>
            <a:r>
              <a:rPr lang="it-IT" dirty="0" err="1">
                <a:effectLst/>
                <a:latin typeface="Helvetica" pitchFamily="2" charset="0"/>
              </a:rPr>
              <a:t>FraISe</a:t>
            </a:r>
            <a:r>
              <a:rPr lang="it-IT" dirty="0">
                <a:effectLst/>
                <a:latin typeface="Helvetica" pitchFamily="2" charset="0"/>
              </a:rPr>
              <a:t> : </a:t>
            </a:r>
            <a:r>
              <a:rPr lang="it-IT" dirty="0" err="1">
                <a:solidFill>
                  <a:schemeClr val="accent6">
                    <a:lumMod val="75000"/>
                  </a:schemeClr>
                </a:solidFill>
                <a:effectLst/>
                <a:latin typeface="Helvetica" pitchFamily="2" charset="0"/>
              </a:rPr>
              <a:t>Fra</a:t>
            </a:r>
            <a:r>
              <a:rPr lang="it-IT" dirty="0" err="1">
                <a:effectLst/>
                <a:latin typeface="Helvetica" pitchFamily="2" charset="0"/>
              </a:rPr>
              <a:t>gment</a:t>
            </a:r>
            <a:r>
              <a:rPr lang="it-IT" dirty="0">
                <a:effectLst/>
                <a:latin typeface="Helvetica" pitchFamily="2" charset="0"/>
              </a:rPr>
              <a:t> </a:t>
            </a:r>
            <a:r>
              <a:rPr lang="it-IT" dirty="0">
                <a:solidFill>
                  <a:schemeClr val="accent6">
                    <a:lumMod val="75000"/>
                  </a:schemeClr>
                </a:solidFill>
                <a:effectLst/>
                <a:latin typeface="Helvetica" pitchFamily="2" charset="0"/>
              </a:rPr>
              <a:t>I</a:t>
            </a:r>
            <a:r>
              <a:rPr lang="it-IT" dirty="0">
                <a:effectLst/>
                <a:latin typeface="Helvetica" pitchFamily="2" charset="0"/>
              </a:rPr>
              <a:t>n-Flight </a:t>
            </a:r>
            <a:r>
              <a:rPr lang="it-IT" dirty="0">
                <a:solidFill>
                  <a:schemeClr val="accent6">
                    <a:lumMod val="75000"/>
                  </a:schemeClr>
                </a:solidFill>
                <a:effectLst/>
                <a:latin typeface="Helvetica" pitchFamily="2" charset="0"/>
              </a:rPr>
              <a:t>Se</a:t>
            </a:r>
            <a:r>
              <a:rPr lang="it-IT" dirty="0">
                <a:effectLst/>
                <a:latin typeface="Helvetica" pitchFamily="2" charset="0"/>
              </a:rPr>
              <a:t>parator</a:t>
            </a:r>
            <a:endParaRPr lang="it-IT" dirty="0"/>
          </a:p>
        </p:txBody>
      </p:sp>
      <p:sp>
        <p:nvSpPr>
          <p:cNvPr id="6" name="CasellaDiTesto 5">
            <a:extLst>
              <a:ext uri="{FF2B5EF4-FFF2-40B4-BE49-F238E27FC236}">
                <a16:creationId xmlns:a16="http://schemas.microsoft.com/office/drawing/2014/main" id="{4DBC478F-5537-F720-B4F0-4CA4D6C17C50}"/>
              </a:ext>
            </a:extLst>
          </p:cNvPr>
          <p:cNvSpPr txBox="1"/>
          <p:nvPr/>
        </p:nvSpPr>
        <p:spPr>
          <a:xfrm>
            <a:off x="426720" y="1046866"/>
            <a:ext cx="11338560" cy="830997"/>
          </a:xfrm>
          <a:prstGeom prst="rect">
            <a:avLst/>
          </a:prstGeom>
          <a:noFill/>
        </p:spPr>
        <p:txBody>
          <a:bodyPr wrap="square" rtlCol="0">
            <a:spAutoFit/>
          </a:bodyPr>
          <a:lstStyle/>
          <a:p>
            <a:r>
              <a:rPr lang="it-IT" sz="2400" dirty="0">
                <a:effectLst/>
                <a:latin typeface="Trebuchet MS" panose="020B0703020202090204" pitchFamily="34" charset="0"/>
              </a:rPr>
              <a:t>In fase di completamento, </a:t>
            </a:r>
          </a:p>
          <a:p>
            <a:r>
              <a:rPr lang="it-IT" sz="2400" b="1" dirty="0">
                <a:solidFill>
                  <a:srgbClr val="C00000"/>
                </a:solidFill>
                <a:effectLst/>
                <a:latin typeface="Trebuchet MS" panose="020B0703020202090204" pitchFamily="34" charset="0"/>
              </a:rPr>
              <a:t> </a:t>
            </a:r>
            <a:r>
              <a:rPr lang="it-IT" sz="2400" b="1" dirty="0" err="1">
                <a:solidFill>
                  <a:srgbClr val="C00000"/>
                </a:solidFill>
                <a:effectLst/>
                <a:latin typeface="Trebuchet MS" panose="020B0703020202090204" pitchFamily="34" charset="0"/>
              </a:rPr>
              <a:t>FraISe</a:t>
            </a:r>
            <a:r>
              <a:rPr lang="it-IT" sz="2400" b="1" dirty="0">
                <a:solidFill>
                  <a:srgbClr val="C00000"/>
                </a:solidFill>
                <a:effectLst/>
                <a:latin typeface="Trebuchet MS" panose="020B0703020202090204" pitchFamily="34" charset="0"/>
              </a:rPr>
              <a:t> </a:t>
            </a:r>
            <a:r>
              <a:rPr lang="it-IT" sz="2400" dirty="0">
                <a:effectLst/>
                <a:latin typeface="Trebuchet MS" panose="020B0703020202090204" pitchFamily="34" charset="0"/>
              </a:rPr>
              <a:t>(</a:t>
            </a:r>
            <a:r>
              <a:rPr lang="it-IT" sz="2400" dirty="0" err="1">
                <a:effectLst/>
                <a:latin typeface="Trebuchet MS" panose="020B0703020202090204" pitchFamily="34" charset="0"/>
              </a:rPr>
              <a:t>Fragment</a:t>
            </a:r>
            <a:r>
              <a:rPr lang="it-IT" sz="2400" dirty="0">
                <a:effectLst/>
                <a:latin typeface="Trebuchet MS" panose="020B0703020202090204" pitchFamily="34" charset="0"/>
              </a:rPr>
              <a:t> In-Flight Separator), fornirà fasci </a:t>
            </a:r>
            <a:r>
              <a:rPr lang="it-IT" sz="2400" dirty="0">
                <a:latin typeface="Trebuchet MS" panose="020B0703020202090204" pitchFamily="34" charset="0"/>
              </a:rPr>
              <a:t>instabili con alte intensità</a:t>
            </a:r>
          </a:p>
        </p:txBody>
      </p:sp>
      <p:sp>
        <p:nvSpPr>
          <p:cNvPr id="7" name="CasellaDiTesto 6">
            <a:extLst>
              <a:ext uri="{FF2B5EF4-FFF2-40B4-BE49-F238E27FC236}">
                <a16:creationId xmlns:a16="http://schemas.microsoft.com/office/drawing/2014/main" id="{052B913E-3A97-D7D6-5157-638E4DE4C865}"/>
              </a:ext>
            </a:extLst>
          </p:cNvPr>
          <p:cNvSpPr txBox="1"/>
          <p:nvPr/>
        </p:nvSpPr>
        <p:spPr>
          <a:xfrm>
            <a:off x="7401130" y="2234918"/>
            <a:ext cx="4790870" cy="4062651"/>
          </a:xfrm>
          <a:prstGeom prst="rect">
            <a:avLst/>
          </a:prstGeom>
          <a:noFill/>
        </p:spPr>
        <p:txBody>
          <a:bodyPr wrap="square" rtlCol="0">
            <a:spAutoFit/>
          </a:bodyPr>
          <a:lstStyle/>
          <a:p>
            <a:r>
              <a:rPr lang="it-IT" sz="2400" dirty="0">
                <a:latin typeface="Trebuchet MS" panose="020B0703020202090204" pitchFamily="34" charset="0"/>
              </a:rPr>
              <a:t>Dopo l’Upgrade del CS:</a:t>
            </a:r>
          </a:p>
          <a:p>
            <a:r>
              <a:rPr lang="en-US" sz="2400" dirty="0">
                <a:solidFill>
                  <a:schemeClr val="accent2">
                    <a:lumMod val="75000"/>
                  </a:schemeClr>
                </a:solidFill>
                <a:latin typeface="Trebuchet MS" panose="020B0703020202090204" pitchFamily="34" charset="0"/>
                <a:cs typeface="Calibri Light"/>
              </a:rPr>
              <a:t>Fasci </a:t>
            </a:r>
            <a:r>
              <a:rPr lang="en-US" sz="2400" dirty="0" err="1">
                <a:solidFill>
                  <a:schemeClr val="accent2">
                    <a:lumMod val="75000"/>
                  </a:schemeClr>
                </a:solidFill>
                <a:latin typeface="Trebuchet MS" panose="020B0703020202090204" pitchFamily="34" charset="0"/>
                <a:cs typeface="Calibri Light"/>
              </a:rPr>
              <a:t>linea</a:t>
            </a:r>
            <a:r>
              <a:rPr lang="en-US" sz="2400" dirty="0">
                <a:solidFill>
                  <a:schemeClr val="accent2">
                    <a:lumMod val="75000"/>
                  </a:schemeClr>
                </a:solidFill>
                <a:latin typeface="Trebuchet MS" panose="020B0703020202090204" pitchFamily="34" charset="0"/>
                <a:cs typeface="Calibri Light"/>
              </a:rPr>
              <a:t> Numen: 10 kW (C-</a:t>
            </a:r>
            <a:r>
              <a:rPr lang="en-US" sz="2400" dirty="0" err="1">
                <a:solidFill>
                  <a:schemeClr val="accent2">
                    <a:lumMod val="75000"/>
                  </a:schemeClr>
                </a:solidFill>
                <a:latin typeface="Trebuchet MS" panose="020B0703020202090204" pitchFamily="34" charset="0"/>
                <a:cs typeface="Calibri Light"/>
              </a:rPr>
              <a:t>Ar</a:t>
            </a:r>
            <a:r>
              <a:rPr lang="en-US" sz="2400" dirty="0">
                <a:solidFill>
                  <a:schemeClr val="accent2">
                    <a:lumMod val="75000"/>
                  </a:schemeClr>
                </a:solidFill>
                <a:latin typeface="Trebuchet MS" panose="020B0703020202090204" pitchFamily="34" charset="0"/>
                <a:cs typeface="Calibri Light"/>
              </a:rPr>
              <a:t>)</a:t>
            </a:r>
          </a:p>
          <a:p>
            <a:r>
              <a:rPr lang="en-US" sz="2400" dirty="0" err="1">
                <a:solidFill>
                  <a:schemeClr val="accent2">
                    <a:lumMod val="75000"/>
                  </a:schemeClr>
                </a:solidFill>
                <a:latin typeface="Trebuchet MS" panose="020B0703020202090204" pitchFamily="34" charset="0"/>
                <a:cs typeface="Calibri Light"/>
              </a:rPr>
              <a:t>Intensita</a:t>
            </a:r>
            <a:r>
              <a:rPr lang="en-US" sz="2400" dirty="0">
                <a:solidFill>
                  <a:schemeClr val="accent2">
                    <a:lumMod val="75000"/>
                  </a:schemeClr>
                </a:solidFill>
                <a:latin typeface="Trebuchet MS" panose="020B0703020202090204" pitchFamily="34" charset="0"/>
                <a:cs typeface="Calibri Light"/>
              </a:rPr>
              <a:t> </a:t>
            </a:r>
            <a:r>
              <a:rPr lang="en-US" sz="2400" dirty="0" err="1">
                <a:solidFill>
                  <a:schemeClr val="accent2">
                    <a:lumMod val="75000"/>
                  </a:schemeClr>
                </a:solidFill>
                <a:latin typeface="Trebuchet MS" panose="020B0703020202090204" pitchFamily="34" charset="0"/>
                <a:cs typeface="Calibri Light"/>
              </a:rPr>
              <a:t>fino</a:t>
            </a:r>
            <a:r>
              <a:rPr lang="en-US" sz="2400" dirty="0">
                <a:solidFill>
                  <a:schemeClr val="accent2">
                    <a:lumMod val="75000"/>
                  </a:schemeClr>
                </a:solidFill>
                <a:latin typeface="Trebuchet MS" panose="020B0703020202090204" pitchFamily="34" charset="0"/>
                <a:cs typeface="Calibri Light"/>
              </a:rPr>
              <a:t> a  10</a:t>
            </a:r>
            <a:r>
              <a:rPr lang="en-US" sz="2400" baseline="30000" dirty="0">
                <a:solidFill>
                  <a:schemeClr val="accent2">
                    <a:lumMod val="75000"/>
                  </a:schemeClr>
                </a:solidFill>
                <a:latin typeface="Trebuchet MS" panose="020B0703020202090204" pitchFamily="34" charset="0"/>
                <a:cs typeface="Calibri Light"/>
              </a:rPr>
              <a:t>13</a:t>
            </a:r>
            <a:r>
              <a:rPr lang="en-US" sz="2400" dirty="0">
                <a:solidFill>
                  <a:schemeClr val="accent2">
                    <a:lumMod val="75000"/>
                  </a:schemeClr>
                </a:solidFill>
                <a:latin typeface="Trebuchet MS" panose="020B0703020202090204" pitchFamily="34" charset="0"/>
                <a:cs typeface="Calibri Light"/>
              </a:rPr>
              <a:t> – 10</a:t>
            </a:r>
            <a:r>
              <a:rPr lang="en-US" sz="2400" baseline="30000" dirty="0">
                <a:solidFill>
                  <a:schemeClr val="accent2">
                    <a:lumMod val="75000"/>
                  </a:schemeClr>
                </a:solidFill>
                <a:latin typeface="Trebuchet MS" panose="020B0703020202090204" pitchFamily="34" charset="0"/>
                <a:cs typeface="Calibri Light"/>
              </a:rPr>
              <a:t>14</a:t>
            </a:r>
            <a:r>
              <a:rPr lang="en-US" sz="2400" dirty="0">
                <a:solidFill>
                  <a:schemeClr val="accent2">
                    <a:lumMod val="75000"/>
                  </a:schemeClr>
                </a:solidFill>
                <a:latin typeface="Trebuchet MS" panose="020B0703020202090204" pitchFamily="34" charset="0"/>
                <a:cs typeface="Calibri Light"/>
              </a:rPr>
              <a:t> </a:t>
            </a:r>
            <a:r>
              <a:rPr lang="en-US" sz="2400" dirty="0" err="1">
                <a:solidFill>
                  <a:schemeClr val="accent2">
                    <a:lumMod val="75000"/>
                  </a:schemeClr>
                </a:solidFill>
                <a:latin typeface="Trebuchet MS" panose="020B0703020202090204" pitchFamily="34" charset="0"/>
                <a:cs typeface="Calibri Light"/>
              </a:rPr>
              <a:t>pps</a:t>
            </a:r>
            <a:endParaRPr lang="en-US" sz="2400" dirty="0">
              <a:solidFill>
                <a:schemeClr val="accent2">
                  <a:lumMod val="75000"/>
                </a:schemeClr>
              </a:solidFill>
              <a:latin typeface="Trebuchet MS" panose="020B0703020202090204" pitchFamily="34" charset="0"/>
              <a:cs typeface="Calibri Light"/>
            </a:endParaRPr>
          </a:p>
          <a:p>
            <a:r>
              <a:rPr lang="en-US" sz="2400" dirty="0">
                <a:solidFill>
                  <a:schemeClr val="accent6">
                    <a:lumMod val="75000"/>
                  </a:schemeClr>
                </a:solidFill>
                <a:latin typeface="Trebuchet MS" panose="020B0703020202090204" pitchFamily="34" charset="0"/>
                <a:cs typeface="Calibri Light"/>
              </a:rPr>
              <a:t> </a:t>
            </a:r>
          </a:p>
          <a:p>
            <a:r>
              <a:rPr lang="en-US" sz="2400" dirty="0">
                <a:solidFill>
                  <a:schemeClr val="accent6">
                    <a:lumMod val="75000"/>
                  </a:schemeClr>
                </a:solidFill>
                <a:latin typeface="Trebuchet MS" panose="020B0703020202090204" pitchFamily="34" charset="0"/>
                <a:cs typeface="Calibri Light"/>
              </a:rPr>
              <a:t>Linea Fraise </a:t>
            </a:r>
            <a:r>
              <a:rPr lang="en-US" sz="2400" dirty="0" err="1">
                <a:solidFill>
                  <a:schemeClr val="accent6">
                    <a:lumMod val="75000"/>
                  </a:schemeClr>
                </a:solidFill>
                <a:latin typeface="Trebuchet MS" panose="020B0703020202090204" pitchFamily="34" charset="0"/>
                <a:cs typeface="Calibri Light"/>
              </a:rPr>
              <a:t>progettata</a:t>
            </a:r>
            <a:r>
              <a:rPr lang="en-US" sz="2400" dirty="0">
                <a:solidFill>
                  <a:schemeClr val="accent6">
                    <a:lumMod val="75000"/>
                  </a:schemeClr>
                </a:solidFill>
                <a:latin typeface="Trebuchet MS" panose="020B0703020202090204" pitchFamily="34" charset="0"/>
                <a:cs typeface="Calibri Light"/>
              </a:rPr>
              <a:t> per</a:t>
            </a:r>
          </a:p>
          <a:p>
            <a:r>
              <a:rPr lang="en-US" sz="2400" dirty="0">
                <a:solidFill>
                  <a:schemeClr val="accent6">
                    <a:lumMod val="75000"/>
                  </a:schemeClr>
                </a:solidFill>
                <a:latin typeface="Trebuchet MS" panose="020B0703020202090204" pitchFamily="34" charset="0"/>
                <a:cs typeface="Calibri Light"/>
              </a:rPr>
              <a:t>Fasci </a:t>
            </a:r>
            <a:r>
              <a:rPr lang="en-US" sz="2400" dirty="0" err="1">
                <a:solidFill>
                  <a:schemeClr val="accent6">
                    <a:lumMod val="75000"/>
                  </a:schemeClr>
                </a:solidFill>
                <a:latin typeface="Trebuchet MS" panose="020B0703020202090204" pitchFamily="34" charset="0"/>
                <a:cs typeface="Calibri Light"/>
              </a:rPr>
              <a:t>primari</a:t>
            </a:r>
            <a:r>
              <a:rPr lang="en-US" sz="2400" dirty="0">
                <a:solidFill>
                  <a:schemeClr val="accent6">
                    <a:lumMod val="75000"/>
                  </a:schemeClr>
                </a:solidFill>
                <a:latin typeface="Trebuchet MS" panose="020B0703020202090204" pitchFamily="34" charset="0"/>
                <a:cs typeface="Calibri Light"/>
              </a:rPr>
              <a:t>  di </a:t>
            </a:r>
            <a:r>
              <a:rPr lang="en-US" sz="2400" b="1" dirty="0">
                <a:solidFill>
                  <a:schemeClr val="accent6">
                    <a:lumMod val="75000"/>
                  </a:schemeClr>
                </a:solidFill>
                <a:latin typeface="Trebuchet MS" panose="020B0703020202090204" pitchFamily="34" charset="0"/>
                <a:cs typeface="Calibri Light"/>
              </a:rPr>
              <a:t>2-3 kW</a:t>
            </a:r>
            <a:r>
              <a:rPr lang="en-US" sz="2400" dirty="0">
                <a:solidFill>
                  <a:schemeClr val="accent6">
                    <a:lumMod val="75000"/>
                  </a:schemeClr>
                </a:solidFill>
                <a:latin typeface="Trebuchet MS" panose="020B0703020202090204" pitchFamily="34" charset="0"/>
                <a:cs typeface="Calibri Light"/>
              </a:rPr>
              <a:t>:</a:t>
            </a:r>
            <a:br>
              <a:rPr lang="en-US" sz="2400" dirty="0">
                <a:solidFill>
                  <a:schemeClr val="accent6">
                    <a:lumMod val="75000"/>
                  </a:schemeClr>
                </a:solidFill>
                <a:latin typeface="Trebuchet MS" panose="020B0703020202090204" pitchFamily="34" charset="0"/>
                <a:cs typeface="Calibri Light"/>
              </a:rPr>
            </a:br>
            <a:r>
              <a:rPr lang="en-US" sz="2400" dirty="0" err="1">
                <a:solidFill>
                  <a:schemeClr val="accent6">
                    <a:lumMod val="75000"/>
                  </a:schemeClr>
                </a:solidFill>
                <a:latin typeface="Trebuchet MS" panose="020B0703020202090204" pitchFamily="34" charset="0"/>
                <a:cs typeface="Calibri Light"/>
              </a:rPr>
              <a:t>Intensità</a:t>
            </a:r>
            <a:r>
              <a:rPr lang="en-US" sz="2400" dirty="0">
                <a:solidFill>
                  <a:schemeClr val="accent6">
                    <a:lumMod val="75000"/>
                  </a:schemeClr>
                </a:solidFill>
                <a:latin typeface="Trebuchet MS" panose="020B0703020202090204" pitchFamily="34" charset="0"/>
                <a:cs typeface="Calibri Light"/>
              </a:rPr>
              <a:t> </a:t>
            </a:r>
            <a:r>
              <a:rPr lang="en-US" sz="2400" b="1" dirty="0">
                <a:solidFill>
                  <a:schemeClr val="accent6">
                    <a:lumMod val="75000"/>
                  </a:schemeClr>
                </a:solidFill>
                <a:latin typeface="Trebuchet MS" panose="020B0703020202090204" pitchFamily="34" charset="0"/>
                <a:cs typeface="Calibri Light"/>
              </a:rPr>
              <a:t>RIBs: </a:t>
            </a:r>
            <a:r>
              <a:rPr lang="en-US" sz="2400" b="1" dirty="0">
                <a:solidFill>
                  <a:schemeClr val="accent6">
                    <a:lumMod val="75000"/>
                  </a:schemeClr>
                </a:solidFill>
                <a:latin typeface="Trebuchet MS" panose="020B0703020202090204" pitchFamily="34" charset="0"/>
              </a:rPr>
              <a:t>10</a:t>
            </a:r>
            <a:r>
              <a:rPr lang="en-US" sz="2400" b="1" baseline="30000" dirty="0">
                <a:solidFill>
                  <a:schemeClr val="accent6">
                    <a:lumMod val="75000"/>
                  </a:schemeClr>
                </a:solidFill>
                <a:latin typeface="Trebuchet MS" panose="020B0703020202090204" pitchFamily="34" charset="0"/>
              </a:rPr>
              <a:t>3 </a:t>
            </a:r>
            <a:r>
              <a:rPr lang="en-US" sz="2400" b="1" dirty="0">
                <a:solidFill>
                  <a:schemeClr val="accent6">
                    <a:lumMod val="75000"/>
                  </a:schemeClr>
                </a:solidFill>
                <a:latin typeface="Trebuchet MS" panose="020B0703020202090204" pitchFamily="34" charset="0"/>
              </a:rPr>
              <a:t> –10</a:t>
            </a:r>
            <a:r>
              <a:rPr lang="en-US" sz="2400" b="1" baseline="30000" dirty="0">
                <a:solidFill>
                  <a:schemeClr val="accent6">
                    <a:lumMod val="75000"/>
                  </a:schemeClr>
                </a:solidFill>
                <a:latin typeface="Trebuchet MS" panose="020B0703020202090204" pitchFamily="34" charset="0"/>
              </a:rPr>
              <a:t>7</a:t>
            </a:r>
            <a:r>
              <a:rPr lang="en-US" sz="2400" b="1" dirty="0">
                <a:solidFill>
                  <a:schemeClr val="accent6">
                    <a:lumMod val="75000"/>
                  </a:schemeClr>
                </a:solidFill>
                <a:latin typeface="Trebuchet MS" panose="020B0703020202090204" pitchFamily="34" charset="0"/>
              </a:rPr>
              <a:t> </a:t>
            </a:r>
            <a:r>
              <a:rPr lang="en-US" sz="2400" b="1" dirty="0" err="1">
                <a:solidFill>
                  <a:schemeClr val="accent6">
                    <a:lumMod val="75000"/>
                  </a:schemeClr>
                </a:solidFill>
                <a:latin typeface="Trebuchet MS" panose="020B0703020202090204" pitchFamily="34" charset="0"/>
              </a:rPr>
              <a:t>pps</a:t>
            </a:r>
            <a:endParaRPr lang="it-IT" sz="2400" b="1" dirty="0">
              <a:solidFill>
                <a:schemeClr val="accent6">
                  <a:lumMod val="75000"/>
                </a:schemeClr>
              </a:solidFill>
              <a:latin typeface="Trebuchet MS" panose="020B0703020202090204" pitchFamily="34" charset="0"/>
            </a:endParaRPr>
          </a:p>
          <a:p>
            <a:endParaRPr lang="it-IT" dirty="0"/>
          </a:p>
          <a:p>
            <a:r>
              <a:rPr lang="it-IT" sz="2400" dirty="0">
                <a:latin typeface="Trebuchet MS" panose="020B0703020202090204" pitchFamily="34" charset="0"/>
              </a:rPr>
              <a:t>Un guadagno di intensità </a:t>
            </a:r>
            <a:br>
              <a:rPr lang="it-IT" sz="2400" dirty="0">
                <a:latin typeface="Trebuchet MS" panose="020B0703020202090204" pitchFamily="34" charset="0"/>
              </a:rPr>
            </a:br>
            <a:r>
              <a:rPr lang="it-IT" sz="2400" dirty="0">
                <a:latin typeface="Trebuchet MS" panose="020B0703020202090204" pitchFamily="34" charset="0"/>
              </a:rPr>
              <a:t>di un fattore 20-30 rispetto </a:t>
            </a:r>
            <a:br>
              <a:rPr lang="it-IT" sz="2400" dirty="0">
                <a:latin typeface="Trebuchet MS" panose="020B0703020202090204" pitchFamily="34" charset="0"/>
              </a:rPr>
            </a:br>
            <a:r>
              <a:rPr lang="it-IT" sz="2400" dirty="0">
                <a:latin typeface="Trebuchet MS" panose="020B0703020202090204" pitchFamily="34" charset="0"/>
              </a:rPr>
              <a:t>FRIBS (vecchia configurazione)</a:t>
            </a:r>
          </a:p>
        </p:txBody>
      </p:sp>
      <p:pic>
        <p:nvPicPr>
          <p:cNvPr id="4" name="Immagine 3">
            <a:extLst>
              <a:ext uri="{FF2B5EF4-FFF2-40B4-BE49-F238E27FC236}">
                <a16:creationId xmlns:a16="http://schemas.microsoft.com/office/drawing/2014/main" id="{F62229AC-8659-336F-0DEA-C15D8E1ADDC4}"/>
              </a:ext>
            </a:extLst>
          </p:cNvPr>
          <p:cNvPicPr>
            <a:picLocks noChangeAspect="1"/>
          </p:cNvPicPr>
          <p:nvPr/>
        </p:nvPicPr>
        <p:blipFill>
          <a:blip r:embed="rId2"/>
          <a:stretch>
            <a:fillRect/>
          </a:stretch>
        </p:blipFill>
        <p:spPr>
          <a:xfrm>
            <a:off x="231263" y="2057400"/>
            <a:ext cx="6921500" cy="4800600"/>
          </a:xfrm>
          <a:prstGeom prst="rect">
            <a:avLst/>
          </a:prstGeom>
        </p:spPr>
      </p:pic>
    </p:spTree>
    <p:extLst>
      <p:ext uri="{BB962C8B-B14F-4D97-AF65-F5344CB8AC3E}">
        <p14:creationId xmlns:p14="http://schemas.microsoft.com/office/powerpoint/2010/main" val="133582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C642B-C274-3303-9561-2AB3FF502A15}"/>
              </a:ext>
            </a:extLst>
          </p:cNvPr>
          <p:cNvSpPr>
            <a:spLocks noGrp="1"/>
          </p:cNvSpPr>
          <p:nvPr>
            <p:ph type="title"/>
          </p:nvPr>
        </p:nvSpPr>
        <p:spPr/>
        <p:txBody>
          <a:bodyPr/>
          <a:lstStyle/>
          <a:p>
            <a:r>
              <a:rPr lang="it-IT" dirty="0" err="1"/>
              <a:t>RIBs</a:t>
            </a:r>
            <a:r>
              <a:rPr lang="it-IT" dirty="0"/>
              <a:t> Facilities</a:t>
            </a:r>
          </a:p>
        </p:txBody>
      </p:sp>
      <p:pic>
        <p:nvPicPr>
          <p:cNvPr id="5" name="Immagine 4" descr="Immagine che contiene testo, schermata, diagramma, cerchio&#10;&#10;Descrizione generata automaticamente">
            <a:extLst>
              <a:ext uri="{FF2B5EF4-FFF2-40B4-BE49-F238E27FC236}">
                <a16:creationId xmlns:a16="http://schemas.microsoft.com/office/drawing/2014/main" id="{CB241449-0372-B285-9144-F7C18108F4DC}"/>
              </a:ext>
            </a:extLst>
          </p:cNvPr>
          <p:cNvPicPr>
            <a:picLocks noChangeAspect="1"/>
          </p:cNvPicPr>
          <p:nvPr/>
        </p:nvPicPr>
        <p:blipFill rotWithShape="1">
          <a:blip r:embed="rId2">
            <a:extLst>
              <a:ext uri="{28A0092B-C50C-407E-A947-70E740481C1C}">
                <a14:useLocalDpi xmlns:a14="http://schemas.microsoft.com/office/drawing/2010/main" val="0"/>
              </a:ext>
            </a:extLst>
          </a:blip>
          <a:srcRect t="5520"/>
          <a:stretch/>
        </p:blipFill>
        <p:spPr>
          <a:xfrm>
            <a:off x="97144" y="2351314"/>
            <a:ext cx="8888248" cy="4423558"/>
          </a:xfrm>
          <a:prstGeom prst="rect">
            <a:avLst/>
          </a:prstGeom>
          <a:ln w="50800" cmpd="tri">
            <a:solidFill>
              <a:schemeClr val="accent6">
                <a:lumMod val="75000"/>
              </a:schemeClr>
            </a:solidFill>
          </a:ln>
        </p:spPr>
      </p:pic>
      <p:pic>
        <p:nvPicPr>
          <p:cNvPr id="3" name="Immagine 2">
            <a:extLst>
              <a:ext uri="{FF2B5EF4-FFF2-40B4-BE49-F238E27FC236}">
                <a16:creationId xmlns:a16="http://schemas.microsoft.com/office/drawing/2014/main" id="{7C540827-C034-9EB9-BC6B-7854DE3753E4}"/>
              </a:ext>
            </a:extLst>
          </p:cNvPr>
          <p:cNvPicPr>
            <a:picLocks noChangeAspect="1"/>
          </p:cNvPicPr>
          <p:nvPr/>
        </p:nvPicPr>
        <p:blipFill>
          <a:blip r:embed="rId3"/>
          <a:stretch>
            <a:fillRect/>
          </a:stretch>
        </p:blipFill>
        <p:spPr>
          <a:xfrm>
            <a:off x="7375279" y="8907"/>
            <a:ext cx="4315060" cy="2899180"/>
          </a:xfrm>
          <a:prstGeom prst="rect">
            <a:avLst/>
          </a:prstGeom>
          <a:ln w="60325" cmpd="sng">
            <a:solidFill>
              <a:srgbClr val="7030A0"/>
            </a:solidFill>
          </a:ln>
        </p:spPr>
      </p:pic>
    </p:spTree>
    <p:extLst>
      <p:ext uri="{BB962C8B-B14F-4D97-AF65-F5344CB8AC3E}">
        <p14:creationId xmlns:p14="http://schemas.microsoft.com/office/powerpoint/2010/main" val="301604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500CF-0FD9-2119-561A-55E59DA8BB3C}"/>
              </a:ext>
            </a:extLst>
          </p:cNvPr>
          <p:cNvSpPr>
            <a:spLocks noGrp="1"/>
          </p:cNvSpPr>
          <p:nvPr>
            <p:ph type="title"/>
          </p:nvPr>
        </p:nvSpPr>
        <p:spPr>
          <a:xfrm>
            <a:off x="145026" y="158647"/>
            <a:ext cx="10515600" cy="564023"/>
          </a:xfrm>
        </p:spPr>
        <p:txBody>
          <a:bodyPr>
            <a:normAutofit fontScale="90000"/>
          </a:bodyPr>
          <a:lstStyle/>
          <a:p>
            <a:r>
              <a:rPr lang="it-IT" dirty="0" err="1"/>
              <a:t>RIBs</a:t>
            </a:r>
            <a:r>
              <a:rPr lang="it-IT" dirty="0"/>
              <a:t> con </a:t>
            </a:r>
            <a:r>
              <a:rPr lang="it-IT" dirty="0" err="1"/>
              <a:t>Fraise</a:t>
            </a:r>
            <a:endParaRPr lang="it-IT" dirty="0"/>
          </a:p>
        </p:txBody>
      </p:sp>
      <p:sp>
        <p:nvSpPr>
          <p:cNvPr id="3" name="CasellaDiTesto 2">
            <a:extLst>
              <a:ext uri="{FF2B5EF4-FFF2-40B4-BE49-F238E27FC236}">
                <a16:creationId xmlns:a16="http://schemas.microsoft.com/office/drawing/2014/main" id="{6FD6B3B6-37C8-AEDE-EF87-DDE590D98A43}"/>
              </a:ext>
            </a:extLst>
          </p:cNvPr>
          <p:cNvSpPr txBox="1"/>
          <p:nvPr/>
        </p:nvSpPr>
        <p:spPr>
          <a:xfrm>
            <a:off x="145027" y="899652"/>
            <a:ext cx="11166242" cy="769441"/>
          </a:xfrm>
          <a:prstGeom prst="rect">
            <a:avLst/>
          </a:prstGeom>
          <a:noFill/>
        </p:spPr>
        <p:txBody>
          <a:bodyPr wrap="square" rtlCol="0">
            <a:spAutoFit/>
          </a:bodyPr>
          <a:lstStyle/>
          <a:p>
            <a:r>
              <a:rPr lang="it-IT" sz="2000" dirty="0">
                <a:solidFill>
                  <a:schemeClr val="accent2">
                    <a:lumMod val="75000"/>
                  </a:schemeClr>
                </a:solidFill>
                <a:latin typeface="Trebuchet MS" panose="020B0703020202090204" pitchFamily="34" charset="0"/>
              </a:rPr>
              <a:t>Utilizzando come fascio primario </a:t>
            </a:r>
            <a:r>
              <a:rPr lang="it-IT" sz="2000" baseline="30000" dirty="0">
                <a:solidFill>
                  <a:schemeClr val="accent6">
                    <a:lumMod val="75000"/>
                  </a:schemeClr>
                </a:solidFill>
                <a:latin typeface="Trebuchet MS" panose="020B0703020202090204" pitchFamily="34" charset="0"/>
              </a:rPr>
              <a:t>12</a:t>
            </a:r>
            <a:r>
              <a:rPr lang="it-IT" sz="2000" dirty="0">
                <a:solidFill>
                  <a:schemeClr val="accent6">
                    <a:lumMod val="75000"/>
                  </a:schemeClr>
                </a:solidFill>
                <a:latin typeface="Trebuchet MS" panose="020B0703020202090204" pitchFamily="34" charset="0"/>
              </a:rPr>
              <a:t>C (60AMeV), </a:t>
            </a:r>
            <a:r>
              <a:rPr lang="it-IT" sz="2000" baseline="30000" dirty="0">
                <a:solidFill>
                  <a:schemeClr val="accent6">
                    <a:lumMod val="75000"/>
                  </a:schemeClr>
                </a:solidFill>
                <a:latin typeface="Trebuchet MS" panose="020B0703020202090204" pitchFamily="34" charset="0"/>
              </a:rPr>
              <a:t>18</a:t>
            </a:r>
            <a:r>
              <a:rPr lang="it-IT" sz="2000" dirty="0">
                <a:solidFill>
                  <a:schemeClr val="accent6">
                    <a:lumMod val="75000"/>
                  </a:schemeClr>
                </a:solidFill>
                <a:latin typeface="Trebuchet MS" panose="020B0703020202090204" pitchFamily="34" charset="0"/>
              </a:rPr>
              <a:t>O(70AMeV)</a:t>
            </a:r>
            <a:r>
              <a:rPr lang="it-IT" sz="2000" dirty="0">
                <a:solidFill>
                  <a:schemeClr val="accent2">
                    <a:lumMod val="75000"/>
                  </a:schemeClr>
                </a:solidFill>
                <a:latin typeface="Trebuchet MS" panose="020B0703020202090204" pitchFamily="34" charset="0"/>
              </a:rPr>
              <a:t> (sviluppati per </a:t>
            </a:r>
            <a:r>
              <a:rPr lang="it-IT" sz="2000" dirty="0" err="1">
                <a:solidFill>
                  <a:schemeClr val="accent2">
                    <a:lumMod val="75000"/>
                  </a:schemeClr>
                </a:solidFill>
                <a:latin typeface="Trebuchet MS" panose="020B0703020202090204" pitchFamily="34" charset="0"/>
              </a:rPr>
              <a:t>Numen</a:t>
            </a:r>
            <a:r>
              <a:rPr lang="it-IT" sz="2000" dirty="0">
                <a:solidFill>
                  <a:schemeClr val="accent2">
                    <a:lumMod val="75000"/>
                  </a:schemeClr>
                </a:solidFill>
                <a:latin typeface="Trebuchet MS" panose="020B0703020202090204" pitchFamily="34" charset="0"/>
              </a:rPr>
              <a:t>)</a:t>
            </a:r>
            <a:br>
              <a:rPr lang="it-IT" sz="2400" dirty="0">
                <a:solidFill>
                  <a:schemeClr val="accent2">
                    <a:lumMod val="75000"/>
                  </a:schemeClr>
                </a:solidFill>
                <a:latin typeface="Trebuchet MS" panose="020B0703020202090204" pitchFamily="34" charset="0"/>
              </a:rPr>
            </a:br>
            <a:r>
              <a:rPr lang="it-IT" sz="2400" dirty="0">
                <a:solidFill>
                  <a:schemeClr val="accent2">
                    <a:lumMod val="75000"/>
                  </a:schemeClr>
                </a:solidFill>
                <a:latin typeface="Trebuchet MS" panose="020B0703020202090204" pitchFamily="34" charset="0"/>
              </a:rPr>
              <a:t>a 2@KW su target </a:t>
            </a:r>
            <a:r>
              <a:rPr lang="it-IT" sz="2400" baseline="30000" dirty="0">
                <a:solidFill>
                  <a:schemeClr val="accent2">
                    <a:lumMod val="75000"/>
                  </a:schemeClr>
                </a:solidFill>
                <a:latin typeface="Trebuchet MS" panose="020B0703020202090204" pitchFamily="34" charset="0"/>
              </a:rPr>
              <a:t>9</a:t>
            </a:r>
            <a:r>
              <a:rPr lang="it-IT" sz="2400" dirty="0">
                <a:solidFill>
                  <a:schemeClr val="accent2">
                    <a:lumMod val="75000"/>
                  </a:schemeClr>
                </a:solidFill>
                <a:latin typeface="Trebuchet MS" panose="020B0703020202090204" pitchFamily="34" charset="0"/>
              </a:rPr>
              <a:t>Be</a:t>
            </a:r>
          </a:p>
        </p:txBody>
      </p:sp>
      <p:pic>
        <p:nvPicPr>
          <p:cNvPr id="8" name="Immagine 7">
            <a:extLst>
              <a:ext uri="{FF2B5EF4-FFF2-40B4-BE49-F238E27FC236}">
                <a16:creationId xmlns:a16="http://schemas.microsoft.com/office/drawing/2014/main" id="{D416E77C-023A-5CCD-7ECD-05C074F00D03}"/>
              </a:ext>
            </a:extLst>
          </p:cNvPr>
          <p:cNvPicPr>
            <a:picLocks noChangeAspect="1"/>
          </p:cNvPicPr>
          <p:nvPr/>
        </p:nvPicPr>
        <p:blipFill>
          <a:blip r:embed="rId2"/>
          <a:stretch>
            <a:fillRect/>
          </a:stretch>
        </p:blipFill>
        <p:spPr>
          <a:xfrm>
            <a:off x="880731" y="1797297"/>
            <a:ext cx="8830620" cy="5060703"/>
          </a:xfrm>
          <a:prstGeom prst="rect">
            <a:avLst/>
          </a:prstGeom>
        </p:spPr>
      </p:pic>
    </p:spTree>
    <p:extLst>
      <p:ext uri="{BB962C8B-B14F-4D97-AF65-F5344CB8AC3E}">
        <p14:creationId xmlns:p14="http://schemas.microsoft.com/office/powerpoint/2010/main" val="179072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4B65E-695F-85DB-A7B3-A1AB1B6F6BB2}"/>
              </a:ext>
            </a:extLst>
          </p:cNvPr>
          <p:cNvSpPr>
            <a:spLocks noGrp="1"/>
          </p:cNvSpPr>
          <p:nvPr>
            <p:ph type="title"/>
          </p:nvPr>
        </p:nvSpPr>
        <p:spPr>
          <a:xfrm>
            <a:off x="838200" y="365126"/>
            <a:ext cx="10515600" cy="369332"/>
          </a:xfrm>
        </p:spPr>
        <p:txBody>
          <a:bodyPr>
            <a:normAutofit fontScale="90000"/>
          </a:bodyPr>
          <a:lstStyle/>
          <a:p>
            <a:r>
              <a:rPr lang="it-IT" dirty="0" err="1"/>
              <a:t>RIBs</a:t>
            </a:r>
            <a:r>
              <a:rPr lang="it-IT" dirty="0"/>
              <a:t> con </a:t>
            </a:r>
            <a:r>
              <a:rPr lang="it-IT" dirty="0" err="1"/>
              <a:t>Fraise</a:t>
            </a:r>
            <a:endParaRPr lang="it-IT" dirty="0"/>
          </a:p>
        </p:txBody>
      </p:sp>
      <p:sp>
        <p:nvSpPr>
          <p:cNvPr id="4" name="CasellaDiTesto 3">
            <a:extLst>
              <a:ext uri="{FF2B5EF4-FFF2-40B4-BE49-F238E27FC236}">
                <a16:creationId xmlns:a16="http://schemas.microsoft.com/office/drawing/2014/main" id="{EF687A20-9501-9B49-A802-6D3D99488E69}"/>
              </a:ext>
            </a:extLst>
          </p:cNvPr>
          <p:cNvSpPr txBox="1"/>
          <p:nvPr/>
        </p:nvSpPr>
        <p:spPr>
          <a:xfrm>
            <a:off x="331321" y="956542"/>
            <a:ext cx="10395407" cy="830997"/>
          </a:xfrm>
          <a:prstGeom prst="rect">
            <a:avLst/>
          </a:prstGeom>
          <a:noFill/>
        </p:spPr>
        <p:txBody>
          <a:bodyPr wrap="square">
            <a:spAutoFit/>
          </a:bodyPr>
          <a:lstStyle/>
          <a:p>
            <a:r>
              <a:rPr lang="it-IT" sz="2400" dirty="0">
                <a:solidFill>
                  <a:schemeClr val="accent2">
                    <a:lumMod val="75000"/>
                  </a:schemeClr>
                </a:solidFill>
                <a:latin typeface="Trebuchet MS" panose="020B0703020202090204" pitchFamily="34" charset="0"/>
              </a:rPr>
              <a:t>Utilizzando come fascio primario </a:t>
            </a:r>
            <a:r>
              <a:rPr lang="it-IT" sz="2400" baseline="30000" dirty="0">
                <a:solidFill>
                  <a:schemeClr val="accent2">
                    <a:lumMod val="75000"/>
                  </a:schemeClr>
                </a:solidFill>
                <a:latin typeface="Trebuchet MS" panose="020B0703020202090204" pitchFamily="34" charset="0"/>
              </a:rPr>
              <a:t>20</a:t>
            </a:r>
            <a:r>
              <a:rPr lang="it-IT" sz="2400" dirty="0">
                <a:solidFill>
                  <a:schemeClr val="accent2">
                    <a:lumMod val="75000"/>
                  </a:schemeClr>
                </a:solidFill>
                <a:latin typeface="Trebuchet MS" panose="020B0703020202090204" pitchFamily="34" charset="0"/>
              </a:rPr>
              <a:t>Ne (50 MeV/A), </a:t>
            </a:r>
            <a:r>
              <a:rPr lang="it-IT" sz="2400" baseline="30000" dirty="0">
                <a:solidFill>
                  <a:schemeClr val="accent2">
                    <a:lumMod val="75000"/>
                  </a:schemeClr>
                </a:solidFill>
                <a:latin typeface="Trebuchet MS" panose="020B0703020202090204" pitchFamily="34" charset="0"/>
              </a:rPr>
              <a:t>40</a:t>
            </a:r>
            <a:r>
              <a:rPr lang="it-IT" sz="2400" dirty="0">
                <a:solidFill>
                  <a:schemeClr val="accent2">
                    <a:lumMod val="75000"/>
                  </a:schemeClr>
                </a:solidFill>
                <a:latin typeface="Trebuchet MS" panose="020B0703020202090204" pitchFamily="34" charset="0"/>
              </a:rPr>
              <a:t>Ar (60MeV/A)</a:t>
            </a:r>
            <a:br>
              <a:rPr lang="it-IT" sz="2400" dirty="0">
                <a:solidFill>
                  <a:schemeClr val="accent2">
                    <a:lumMod val="75000"/>
                  </a:schemeClr>
                </a:solidFill>
                <a:latin typeface="Trebuchet MS" panose="020B0703020202090204" pitchFamily="34" charset="0"/>
              </a:rPr>
            </a:br>
            <a:r>
              <a:rPr lang="it-IT" sz="2400" dirty="0">
                <a:solidFill>
                  <a:schemeClr val="accent2">
                    <a:lumMod val="75000"/>
                  </a:schemeClr>
                </a:solidFill>
                <a:latin typeface="Trebuchet MS" panose="020B0703020202090204" pitchFamily="34" charset="0"/>
              </a:rPr>
              <a:t>a 2@KW su target </a:t>
            </a:r>
            <a:r>
              <a:rPr lang="it-IT" sz="2400" baseline="30000" dirty="0">
                <a:solidFill>
                  <a:schemeClr val="accent2">
                    <a:lumMod val="75000"/>
                  </a:schemeClr>
                </a:solidFill>
                <a:latin typeface="Trebuchet MS" panose="020B0703020202090204" pitchFamily="34" charset="0"/>
              </a:rPr>
              <a:t>9</a:t>
            </a:r>
            <a:r>
              <a:rPr lang="it-IT" sz="2400" dirty="0">
                <a:solidFill>
                  <a:schemeClr val="accent2">
                    <a:lumMod val="75000"/>
                  </a:schemeClr>
                </a:solidFill>
                <a:latin typeface="Trebuchet MS" panose="020B0703020202090204" pitchFamily="34" charset="0"/>
              </a:rPr>
              <a:t>Be</a:t>
            </a:r>
          </a:p>
        </p:txBody>
      </p:sp>
      <p:pic>
        <p:nvPicPr>
          <p:cNvPr id="10" name="Immagine 9">
            <a:extLst>
              <a:ext uri="{FF2B5EF4-FFF2-40B4-BE49-F238E27FC236}">
                <a16:creationId xmlns:a16="http://schemas.microsoft.com/office/drawing/2014/main" id="{1B894D0F-3416-8254-03A1-807D9BE94E54}"/>
              </a:ext>
            </a:extLst>
          </p:cNvPr>
          <p:cNvPicPr>
            <a:picLocks noChangeAspect="1"/>
          </p:cNvPicPr>
          <p:nvPr/>
        </p:nvPicPr>
        <p:blipFill>
          <a:blip r:embed="rId2"/>
          <a:stretch>
            <a:fillRect/>
          </a:stretch>
        </p:blipFill>
        <p:spPr>
          <a:xfrm>
            <a:off x="87979" y="3697990"/>
            <a:ext cx="6439560" cy="3080093"/>
          </a:xfrm>
          <a:prstGeom prst="rect">
            <a:avLst/>
          </a:prstGeom>
        </p:spPr>
      </p:pic>
      <p:pic>
        <p:nvPicPr>
          <p:cNvPr id="6" name="Immagine 5">
            <a:extLst>
              <a:ext uri="{FF2B5EF4-FFF2-40B4-BE49-F238E27FC236}">
                <a16:creationId xmlns:a16="http://schemas.microsoft.com/office/drawing/2014/main" id="{26434CA5-6BF7-6DE2-DEF1-B76DE0237617}"/>
              </a:ext>
            </a:extLst>
          </p:cNvPr>
          <p:cNvPicPr>
            <a:picLocks noChangeAspect="1"/>
          </p:cNvPicPr>
          <p:nvPr/>
        </p:nvPicPr>
        <p:blipFill>
          <a:blip r:embed="rId3"/>
          <a:stretch>
            <a:fillRect/>
          </a:stretch>
        </p:blipFill>
        <p:spPr>
          <a:xfrm>
            <a:off x="6095999" y="1549400"/>
            <a:ext cx="6008023" cy="3081579"/>
          </a:xfrm>
          <a:prstGeom prst="rect">
            <a:avLst/>
          </a:prstGeom>
        </p:spPr>
      </p:pic>
    </p:spTree>
    <p:extLst>
      <p:ext uri="{BB962C8B-B14F-4D97-AF65-F5344CB8AC3E}">
        <p14:creationId xmlns:p14="http://schemas.microsoft.com/office/powerpoint/2010/main" val="342489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8BCCC5F-E9D7-4A2B-82F2-DAD6B85BB666}"/>
              </a:ext>
            </a:extLst>
          </p:cNvPr>
          <p:cNvSpPr/>
          <p:nvPr/>
        </p:nvSpPr>
        <p:spPr>
          <a:xfrm>
            <a:off x="-16042" y="6354010"/>
            <a:ext cx="12218735" cy="5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highlight>
                <a:srgbClr val="000000"/>
              </a:highlight>
              <a:cs typeface="Calibri"/>
            </a:endParaRPr>
          </a:p>
        </p:txBody>
      </p:sp>
      <p:sp>
        <p:nvSpPr>
          <p:cNvPr id="16" name="Segnaposto numero diapositiva 15">
            <a:extLst>
              <a:ext uri="{FF2B5EF4-FFF2-40B4-BE49-F238E27FC236}">
                <a16:creationId xmlns:a16="http://schemas.microsoft.com/office/drawing/2014/main" id="{4F1695DC-AD5B-491B-9DAE-69C6D17DBD0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16</a:t>
            </a:fld>
            <a:endParaRPr lang="it-IT" sz="1600">
              <a:solidFill>
                <a:schemeClr val="bg1"/>
              </a:solidFill>
              <a:cs typeface="Calibri"/>
            </a:endParaRPr>
          </a:p>
        </p:txBody>
      </p:sp>
      <p:sp>
        <p:nvSpPr>
          <p:cNvPr id="5" name="Segnaposto piè di pagina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N.S. Martorana - martorana@lns.infn.it</a:t>
            </a:r>
            <a:endParaRPr lang="en-US" dirty="0">
              <a:solidFill>
                <a:schemeClr val="bg1"/>
              </a:solidFill>
            </a:endParaRPr>
          </a:p>
        </p:txBody>
      </p:sp>
      <p:sp>
        <p:nvSpPr>
          <p:cNvPr id="31" name="Segnaposto data 30"/>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11/25/2021</a:t>
            </a:r>
            <a:endParaRPr lang="en-US" dirty="0">
              <a:solidFill>
                <a:schemeClr val="bg1"/>
              </a:solidFill>
            </a:endParaRPr>
          </a:p>
        </p:txBody>
      </p:sp>
      <p:sp>
        <p:nvSpPr>
          <p:cNvPr id="8" name="Rectangle 1"/>
          <p:cNvSpPr>
            <a:spLocks noChangeArrowheads="1"/>
          </p:cNvSpPr>
          <p:nvPr/>
        </p:nvSpPr>
        <p:spPr bwMode="auto">
          <a:xfrm>
            <a:off x="493091" y="604062"/>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ella 8"/>
          <p:cNvGraphicFramePr>
            <a:graphicFrameLocks noGrp="1"/>
          </p:cNvGraphicFramePr>
          <p:nvPr/>
        </p:nvGraphicFramePr>
        <p:xfrm>
          <a:off x="897114" y="1227249"/>
          <a:ext cx="3319218" cy="4335296"/>
        </p:xfrm>
        <a:graphic>
          <a:graphicData uri="http://schemas.openxmlformats.org/drawingml/2006/table">
            <a:tbl>
              <a:tblPr firstRow="1" bandRow="1">
                <a:tableStyleId>{F5AB1C69-6EDB-4FF4-983F-18BD219EF322}</a:tableStyleId>
              </a:tblPr>
              <a:tblGrid>
                <a:gridCol w="1880887">
                  <a:extLst>
                    <a:ext uri="{9D8B030D-6E8A-4147-A177-3AD203B41FA5}">
                      <a16:colId xmlns:a16="http://schemas.microsoft.com/office/drawing/2014/main" val="20000"/>
                    </a:ext>
                  </a:extLst>
                </a:gridCol>
                <a:gridCol w="1438331">
                  <a:extLst>
                    <a:ext uri="{9D8B030D-6E8A-4147-A177-3AD203B41FA5}">
                      <a16:colId xmlns:a16="http://schemas.microsoft.com/office/drawing/2014/main" val="20001"/>
                    </a:ext>
                  </a:extLst>
                </a:gridCol>
              </a:tblGrid>
              <a:tr h="416878">
                <a:tc>
                  <a:txBody>
                    <a:bodyPr/>
                    <a:lstStyle/>
                    <a:p>
                      <a:pPr algn="ctr"/>
                      <a:r>
                        <a:rPr lang="it-IT" sz="1600" dirty="0" err="1">
                          <a:latin typeface="+mj-lt"/>
                        </a:rPr>
                        <a:t>Ion</a:t>
                      </a:r>
                      <a:endParaRPr lang="it-IT" sz="1600" dirty="0">
                        <a:latin typeface="+mj-lt"/>
                        <a:cs typeface="Calibri Light" panose="020F0302020204030204" pitchFamily="34" charset="0"/>
                      </a:endParaRPr>
                    </a:p>
                  </a:txBody>
                  <a:tcPr/>
                </a:tc>
                <a:tc>
                  <a:txBody>
                    <a:bodyPr/>
                    <a:lstStyle/>
                    <a:p>
                      <a:pPr algn="ctr"/>
                      <a:r>
                        <a:rPr lang="it-IT" sz="1600" dirty="0">
                          <a:latin typeface="+mj-lt"/>
                        </a:rPr>
                        <a:t>Energy</a:t>
                      </a:r>
                      <a:endParaRPr lang="it-IT" sz="1600" dirty="0">
                        <a:latin typeface="+mj-lt"/>
                        <a:cs typeface="Calibri Light" panose="020F0302020204030204" pitchFamily="34" charset="0"/>
                      </a:endParaRPr>
                    </a:p>
                  </a:txBody>
                  <a:tcPr/>
                </a:tc>
                <a:extLst>
                  <a:ext uri="{0D108BD9-81ED-4DB2-BD59-A6C34878D82A}">
                    <a16:rowId xmlns:a16="http://schemas.microsoft.com/office/drawing/2014/main" val="10000"/>
                  </a:ext>
                </a:extLst>
              </a:tr>
              <a:tr h="416878">
                <a:tc>
                  <a:txBody>
                    <a:bodyPr/>
                    <a:lstStyle/>
                    <a:p>
                      <a:pPr algn="ctr"/>
                      <a:endParaRPr lang="it-IT" sz="1600" b="1" dirty="0">
                        <a:latin typeface="+mj-lt"/>
                        <a:cs typeface="Calibri Light" panose="020F0302020204030204" pitchFamily="34" charset="0"/>
                      </a:endParaRPr>
                    </a:p>
                  </a:txBody>
                  <a:tcPr/>
                </a:tc>
                <a:tc>
                  <a:txBody>
                    <a:bodyPr/>
                    <a:lstStyle/>
                    <a:p>
                      <a:pPr algn="ctr"/>
                      <a:r>
                        <a:rPr lang="it-IT" sz="1600" b="1" dirty="0" err="1">
                          <a:latin typeface="+mj-lt"/>
                        </a:rPr>
                        <a:t>MeV</a:t>
                      </a:r>
                      <a:r>
                        <a:rPr lang="it-IT" sz="1600" b="1" dirty="0">
                          <a:latin typeface="+mj-lt"/>
                        </a:rPr>
                        <a:t>/u</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1"/>
                  </a:ext>
                </a:extLst>
              </a:tr>
              <a:tr h="416878">
                <a:tc>
                  <a:txBody>
                    <a:bodyPr/>
                    <a:lstStyle/>
                    <a:p>
                      <a:pPr algn="ctr"/>
                      <a:r>
                        <a:rPr lang="it-IT" sz="1600" b="1" baseline="30000" dirty="0">
                          <a:latin typeface="+mj-lt"/>
                        </a:rPr>
                        <a:t>13</a:t>
                      </a:r>
                      <a:r>
                        <a:rPr lang="it-IT" sz="1600" b="1" baseline="0" dirty="0">
                          <a:latin typeface="+mj-lt"/>
                        </a:rPr>
                        <a:t>C</a:t>
                      </a:r>
                      <a:endParaRPr lang="it-IT" sz="1600" b="1" dirty="0">
                        <a:solidFill>
                          <a:srgbClr val="FF0000"/>
                        </a:solidFill>
                        <a:latin typeface="+mj-lt"/>
                        <a:cs typeface="Calibri Light" panose="020F0302020204030204" pitchFamily="34" charset="0"/>
                      </a:endParaRPr>
                    </a:p>
                  </a:txBody>
                  <a:tcPr/>
                </a:tc>
                <a:tc>
                  <a:txBody>
                    <a:bodyPr/>
                    <a:lstStyle/>
                    <a:p>
                      <a:pPr algn="ctr"/>
                      <a:r>
                        <a:rPr lang="it-IT" sz="1600" b="1" dirty="0">
                          <a:solidFill>
                            <a:schemeClr val="dk1"/>
                          </a:solidFill>
                          <a:latin typeface="+mj-lt"/>
                          <a:cs typeface="+mn-cs"/>
                        </a:rPr>
                        <a:t>55</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2"/>
                  </a:ext>
                </a:extLst>
              </a:tr>
              <a:tr h="416878">
                <a:tc>
                  <a:txBody>
                    <a:bodyPr/>
                    <a:lstStyle/>
                    <a:p>
                      <a:pPr algn="ctr"/>
                      <a:r>
                        <a:rPr lang="it-IT" sz="1600" b="1" baseline="30000" dirty="0">
                          <a:latin typeface="+mj-lt"/>
                        </a:rPr>
                        <a:t>16</a:t>
                      </a:r>
                      <a:r>
                        <a:rPr lang="it-IT" sz="1600" b="1" baseline="0" dirty="0">
                          <a:latin typeface="+mj-lt"/>
                        </a:rPr>
                        <a:t>O</a:t>
                      </a:r>
                      <a:endParaRPr lang="it-IT" sz="1600" b="1" dirty="0">
                        <a:solidFill>
                          <a:srgbClr val="FF0000"/>
                        </a:solidFill>
                        <a:latin typeface="+mj-lt"/>
                        <a:cs typeface="Calibri Light" panose="020F0302020204030204" pitchFamily="34" charset="0"/>
                      </a:endParaRPr>
                    </a:p>
                  </a:txBody>
                  <a:tcPr/>
                </a:tc>
                <a:tc>
                  <a:txBody>
                    <a:bodyPr/>
                    <a:lstStyle/>
                    <a:p>
                      <a:pPr algn="ctr"/>
                      <a:r>
                        <a:rPr lang="it-IT" sz="1600" b="1" dirty="0">
                          <a:solidFill>
                            <a:schemeClr val="dk1"/>
                          </a:solidFill>
                          <a:latin typeface="+mj-lt"/>
                          <a:cs typeface="+mn-cs"/>
                        </a:rPr>
                        <a:t>55</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3"/>
                  </a:ext>
                </a:extLst>
              </a:tr>
              <a:tr h="416878">
                <a:tc>
                  <a:txBody>
                    <a:bodyPr/>
                    <a:lstStyle/>
                    <a:p>
                      <a:pPr algn="ctr"/>
                      <a:r>
                        <a:rPr lang="it-IT" sz="1600" b="1" baseline="30000" dirty="0">
                          <a:latin typeface="+mj-lt"/>
                        </a:rPr>
                        <a:t>22</a:t>
                      </a:r>
                      <a:r>
                        <a:rPr lang="it-IT" sz="1600" b="1" baseline="0" dirty="0">
                          <a:latin typeface="+mj-lt"/>
                        </a:rPr>
                        <a:t>Ne</a:t>
                      </a:r>
                      <a:endParaRPr lang="it-IT" sz="1600" b="1" dirty="0">
                        <a:solidFill>
                          <a:srgbClr val="FF0000"/>
                        </a:solidFill>
                        <a:latin typeface="+mj-lt"/>
                        <a:cs typeface="Calibri Light" panose="020F0302020204030204" pitchFamily="34" charset="0"/>
                      </a:endParaRPr>
                    </a:p>
                  </a:txBody>
                  <a:tcPr/>
                </a:tc>
                <a:tc>
                  <a:txBody>
                    <a:bodyPr/>
                    <a:lstStyle/>
                    <a:p>
                      <a:pPr algn="ctr"/>
                      <a:r>
                        <a:rPr lang="it-IT" sz="1600" b="1" dirty="0">
                          <a:latin typeface="+mj-lt"/>
                        </a:rPr>
                        <a:t>50</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4"/>
                  </a:ext>
                </a:extLst>
              </a:tr>
              <a:tr h="416878">
                <a:tc>
                  <a:txBody>
                    <a:bodyPr/>
                    <a:lstStyle/>
                    <a:p>
                      <a:pPr algn="ctr"/>
                      <a:r>
                        <a:rPr lang="it-IT" sz="1600" b="1" baseline="30000" dirty="0">
                          <a:latin typeface="+mj-lt"/>
                        </a:rPr>
                        <a:t>24</a:t>
                      </a:r>
                      <a:r>
                        <a:rPr lang="it-IT" sz="1600" b="1" baseline="0" dirty="0">
                          <a:latin typeface="+mj-lt"/>
                        </a:rPr>
                        <a:t>Mg</a:t>
                      </a:r>
                      <a:endParaRPr lang="it-IT" sz="1600" b="1" dirty="0">
                        <a:solidFill>
                          <a:srgbClr val="FF0000"/>
                        </a:solidFill>
                        <a:latin typeface="+mj-lt"/>
                        <a:cs typeface="Calibri Light" panose="020F0302020204030204" pitchFamily="34" charset="0"/>
                      </a:endParaRPr>
                    </a:p>
                  </a:txBody>
                  <a:tcPr/>
                </a:tc>
                <a:tc>
                  <a:txBody>
                    <a:bodyPr/>
                    <a:lstStyle/>
                    <a:p>
                      <a:pPr algn="ctr"/>
                      <a:r>
                        <a:rPr lang="it-IT" sz="1600" b="1" dirty="0">
                          <a:solidFill>
                            <a:schemeClr val="dk1"/>
                          </a:solidFill>
                          <a:latin typeface="+mj-lt"/>
                          <a:cs typeface="+mn-cs"/>
                        </a:rPr>
                        <a:t>50</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5"/>
                  </a:ext>
                </a:extLst>
              </a:tr>
              <a:tr h="416878">
                <a:tc>
                  <a:txBody>
                    <a:bodyPr/>
                    <a:lstStyle/>
                    <a:p>
                      <a:pPr algn="ctr"/>
                      <a:r>
                        <a:rPr lang="it-IT" sz="1600" b="1" baseline="30000" dirty="0">
                          <a:solidFill>
                            <a:schemeClr val="tx1"/>
                          </a:solidFill>
                          <a:latin typeface="+mj-lt"/>
                          <a:cs typeface="Calibri Light" panose="020F0302020204030204" pitchFamily="34" charset="0"/>
                        </a:rPr>
                        <a:t>27</a:t>
                      </a:r>
                      <a:r>
                        <a:rPr lang="it-IT" sz="1600" b="1" baseline="0" dirty="0">
                          <a:solidFill>
                            <a:schemeClr val="tx1"/>
                          </a:solidFill>
                          <a:latin typeface="+mj-lt"/>
                          <a:cs typeface="Calibri Light" panose="020F0302020204030204" pitchFamily="34" charset="0"/>
                        </a:rPr>
                        <a:t>Al</a:t>
                      </a:r>
                      <a:endParaRPr lang="it-IT" sz="1600" b="1" dirty="0">
                        <a:solidFill>
                          <a:schemeClr val="tx1"/>
                        </a:solidFill>
                        <a:latin typeface="+mj-lt"/>
                        <a:cs typeface="Calibri Light" panose="020F0302020204030204" pitchFamily="34" charset="0"/>
                      </a:endParaRPr>
                    </a:p>
                  </a:txBody>
                  <a:tcPr/>
                </a:tc>
                <a:tc>
                  <a:txBody>
                    <a:bodyPr/>
                    <a:lstStyle/>
                    <a:p>
                      <a:pPr algn="ctr"/>
                      <a:r>
                        <a:rPr lang="it-IT" sz="1600" b="1" dirty="0">
                          <a:solidFill>
                            <a:schemeClr val="dk1"/>
                          </a:solidFill>
                          <a:latin typeface="+mj-lt"/>
                          <a:cs typeface="+mn-cs"/>
                        </a:rPr>
                        <a:t>40</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6"/>
                  </a:ext>
                </a:extLst>
              </a:tr>
              <a:tr h="416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b="1" baseline="30000" dirty="0">
                          <a:solidFill>
                            <a:schemeClr val="tx1"/>
                          </a:solidFill>
                          <a:latin typeface="+mj-lt"/>
                          <a:cs typeface="Calibri Light" panose="020F0302020204030204" pitchFamily="34" charset="0"/>
                        </a:rPr>
                        <a:t>32</a:t>
                      </a:r>
                      <a:r>
                        <a:rPr lang="it-IT" sz="1600" b="1" dirty="0">
                          <a:solidFill>
                            <a:schemeClr val="tx1"/>
                          </a:solidFill>
                          <a:latin typeface="+mj-lt"/>
                          <a:cs typeface="Calibri Light" panose="020F0302020204030204" pitchFamily="34" charset="0"/>
                        </a:rPr>
                        <a:t>S</a:t>
                      </a:r>
                    </a:p>
                  </a:txBody>
                  <a:tcPr/>
                </a:tc>
                <a:tc>
                  <a:txBody>
                    <a:bodyPr/>
                    <a:lstStyle/>
                    <a:p>
                      <a:pPr algn="ctr"/>
                      <a:r>
                        <a:rPr lang="it-IT" sz="1600" b="1" dirty="0">
                          <a:solidFill>
                            <a:schemeClr val="dk1"/>
                          </a:solidFill>
                          <a:latin typeface="+mj-lt"/>
                          <a:cs typeface="+mn-cs"/>
                        </a:rPr>
                        <a:t>50</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7"/>
                  </a:ext>
                </a:extLst>
              </a:tr>
              <a:tr h="416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b="1" baseline="30000" dirty="0">
                          <a:solidFill>
                            <a:schemeClr val="tx1"/>
                          </a:solidFill>
                          <a:latin typeface="+mj-lt"/>
                          <a:cs typeface="Calibri Light" panose="020F0302020204030204" pitchFamily="34" charset="0"/>
                        </a:rPr>
                        <a:t>36</a:t>
                      </a:r>
                      <a:r>
                        <a:rPr lang="it-IT" sz="1600" b="1" baseline="0" dirty="0">
                          <a:solidFill>
                            <a:schemeClr val="tx1"/>
                          </a:solidFill>
                          <a:latin typeface="+mj-lt"/>
                          <a:cs typeface="Calibri Light" panose="020F0302020204030204" pitchFamily="34" charset="0"/>
                        </a:rPr>
                        <a:t>Ar</a:t>
                      </a:r>
                      <a:endParaRPr lang="it-IT" sz="1600" b="1" dirty="0">
                        <a:solidFill>
                          <a:schemeClr val="tx1"/>
                        </a:solidFill>
                        <a:latin typeface="+mj-lt"/>
                        <a:cs typeface="Calibri Light" panose="020F0302020204030204" pitchFamily="34" charset="0"/>
                      </a:endParaRPr>
                    </a:p>
                  </a:txBody>
                  <a:tcPr/>
                </a:tc>
                <a:tc>
                  <a:txBody>
                    <a:bodyPr/>
                    <a:lstStyle/>
                    <a:p>
                      <a:pPr algn="ctr"/>
                      <a:r>
                        <a:rPr lang="it-IT" sz="1600" b="1" dirty="0">
                          <a:latin typeface="+mj-lt"/>
                        </a:rPr>
                        <a:t>40</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08"/>
                  </a:ext>
                </a:extLst>
              </a:tr>
              <a:tr h="583394">
                <a:tc>
                  <a:txBody>
                    <a:bodyPr/>
                    <a:lstStyle/>
                    <a:p>
                      <a:pPr algn="ctr"/>
                      <a:r>
                        <a:rPr lang="en-GB" sz="1600" b="1" dirty="0">
                          <a:latin typeface="+mj-lt"/>
                        </a:rPr>
                        <a:t> </a:t>
                      </a:r>
                      <a:r>
                        <a:rPr lang="en-GB" sz="1600" b="1" baseline="30000" dirty="0">
                          <a:latin typeface="+mj-lt"/>
                        </a:rPr>
                        <a:t>70</a:t>
                      </a:r>
                      <a:r>
                        <a:rPr lang="en-GB" sz="1600" b="1" dirty="0">
                          <a:latin typeface="+mj-lt"/>
                        </a:rPr>
                        <a:t>Zn</a:t>
                      </a:r>
                    </a:p>
                  </a:txBody>
                  <a:tcPr/>
                </a:tc>
                <a:tc>
                  <a:txBody>
                    <a:bodyPr/>
                    <a:lstStyle/>
                    <a:p>
                      <a:pPr algn="ctr"/>
                      <a:r>
                        <a:rPr lang="it-IT" sz="1600" b="1" dirty="0">
                          <a:latin typeface="+mj-lt"/>
                        </a:rPr>
                        <a:t>40</a:t>
                      </a:r>
                      <a:endParaRPr lang="it-IT" sz="1600" b="1" dirty="0">
                        <a:solidFill>
                          <a:srgbClr val="000090"/>
                        </a:solidFill>
                        <a:latin typeface="+mj-lt"/>
                        <a:cs typeface="Calibri Light" panose="020F0302020204030204" pitchFamily="34" charset="0"/>
                      </a:endParaRPr>
                    </a:p>
                  </a:txBody>
                  <a:tcPr/>
                </a:tc>
                <a:extLst>
                  <a:ext uri="{0D108BD9-81ED-4DB2-BD59-A6C34878D82A}">
                    <a16:rowId xmlns:a16="http://schemas.microsoft.com/office/drawing/2014/main" val="10011"/>
                  </a:ext>
                </a:extLst>
              </a:tr>
            </a:tbl>
          </a:graphicData>
        </a:graphic>
      </p:graphicFrame>
      <p:grpSp>
        <p:nvGrpSpPr>
          <p:cNvPr id="12" name="Gruppo 11"/>
          <p:cNvGrpSpPr>
            <a:grpSpLocks noChangeAspect="1"/>
          </p:cNvGrpSpPr>
          <p:nvPr/>
        </p:nvGrpSpPr>
        <p:grpSpPr>
          <a:xfrm>
            <a:off x="8294088" y="1133411"/>
            <a:ext cx="3753484" cy="3903017"/>
            <a:chOff x="107504" y="1412776"/>
            <a:chExt cx="4730551" cy="4824536"/>
          </a:xfrm>
        </p:grpSpPr>
        <p:pic>
          <p:nvPicPr>
            <p:cNvPr id="13" name="Immagine 1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7504" y="1412776"/>
              <a:ext cx="4730551" cy="4824536"/>
            </a:xfrm>
            <a:prstGeom prst="rect">
              <a:avLst/>
            </a:prstGeom>
          </p:spPr>
        </p:pic>
        <p:sp>
          <p:nvSpPr>
            <p:cNvPr id="14" name="Figura a mano libera 13"/>
            <p:cNvSpPr/>
            <p:nvPr/>
          </p:nvSpPr>
          <p:spPr>
            <a:xfrm>
              <a:off x="1379537" y="2720975"/>
              <a:ext cx="3149600" cy="2343150"/>
            </a:xfrm>
            <a:custGeom>
              <a:avLst/>
              <a:gdLst>
                <a:gd name="connsiteX0" fmla="*/ 1830388 w 3149600"/>
                <a:gd name="connsiteY0" fmla="*/ 1812925 h 2343150"/>
                <a:gd name="connsiteX1" fmla="*/ 1544638 w 3149600"/>
                <a:gd name="connsiteY1" fmla="*/ 2003425 h 2343150"/>
                <a:gd name="connsiteX2" fmla="*/ 944563 w 3149600"/>
                <a:gd name="connsiteY2" fmla="*/ 2089150 h 2343150"/>
                <a:gd name="connsiteX3" fmla="*/ 401638 w 3149600"/>
                <a:gd name="connsiteY3" fmla="*/ 1870075 h 2343150"/>
                <a:gd name="connsiteX4" fmla="*/ 58738 w 3149600"/>
                <a:gd name="connsiteY4" fmla="*/ 1374775 h 2343150"/>
                <a:gd name="connsiteX5" fmla="*/ 58738 w 3149600"/>
                <a:gd name="connsiteY5" fmla="*/ 774700 h 2343150"/>
                <a:gd name="connsiteX6" fmla="*/ 411163 w 3149600"/>
                <a:gd name="connsiteY6" fmla="*/ 288925 h 2343150"/>
                <a:gd name="connsiteX7" fmla="*/ 811213 w 3149600"/>
                <a:gd name="connsiteY7" fmla="*/ 88900 h 2343150"/>
                <a:gd name="connsiteX8" fmla="*/ 1325563 w 3149600"/>
                <a:gd name="connsiteY8" fmla="*/ 31750 h 2343150"/>
                <a:gd name="connsiteX9" fmla="*/ 1849438 w 3149600"/>
                <a:gd name="connsiteY9" fmla="*/ 279400 h 2343150"/>
                <a:gd name="connsiteX10" fmla="*/ 2201863 w 3149600"/>
                <a:gd name="connsiteY10" fmla="*/ 669925 h 2343150"/>
                <a:gd name="connsiteX11" fmla="*/ 3001963 w 3149600"/>
                <a:gd name="connsiteY11" fmla="*/ 2079625 h 2343150"/>
                <a:gd name="connsiteX12" fmla="*/ 3087688 w 3149600"/>
                <a:gd name="connsiteY12" fmla="*/ 2251075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9600" h="2343150">
                  <a:moveTo>
                    <a:pt x="1830388" y="1812925"/>
                  </a:moveTo>
                  <a:cubicBezTo>
                    <a:pt x="1761331" y="1885156"/>
                    <a:pt x="1692275" y="1957388"/>
                    <a:pt x="1544638" y="2003425"/>
                  </a:cubicBezTo>
                  <a:cubicBezTo>
                    <a:pt x="1397001" y="2049462"/>
                    <a:pt x="1135063" y="2111375"/>
                    <a:pt x="944563" y="2089150"/>
                  </a:cubicBezTo>
                  <a:cubicBezTo>
                    <a:pt x="754063" y="2066925"/>
                    <a:pt x="549276" y="1989138"/>
                    <a:pt x="401638" y="1870075"/>
                  </a:cubicBezTo>
                  <a:cubicBezTo>
                    <a:pt x="254000" y="1751012"/>
                    <a:pt x="115888" y="1557337"/>
                    <a:pt x="58738" y="1374775"/>
                  </a:cubicBezTo>
                  <a:cubicBezTo>
                    <a:pt x="1588" y="1192213"/>
                    <a:pt x="0" y="955675"/>
                    <a:pt x="58738" y="774700"/>
                  </a:cubicBezTo>
                  <a:cubicBezTo>
                    <a:pt x="117476" y="593725"/>
                    <a:pt x="285751" y="403225"/>
                    <a:pt x="411163" y="288925"/>
                  </a:cubicBezTo>
                  <a:cubicBezTo>
                    <a:pt x="536576" y="174625"/>
                    <a:pt x="658813" y="131762"/>
                    <a:pt x="811213" y="88900"/>
                  </a:cubicBezTo>
                  <a:cubicBezTo>
                    <a:pt x="963613" y="46038"/>
                    <a:pt x="1152526" y="0"/>
                    <a:pt x="1325563" y="31750"/>
                  </a:cubicBezTo>
                  <a:cubicBezTo>
                    <a:pt x="1498601" y="63500"/>
                    <a:pt x="1703388" y="173038"/>
                    <a:pt x="1849438" y="279400"/>
                  </a:cubicBezTo>
                  <a:cubicBezTo>
                    <a:pt x="1995488" y="385763"/>
                    <a:pt x="2009776" y="369888"/>
                    <a:pt x="2201863" y="669925"/>
                  </a:cubicBezTo>
                  <a:cubicBezTo>
                    <a:pt x="2393950" y="969962"/>
                    <a:pt x="2854326" y="1816100"/>
                    <a:pt x="3001963" y="2079625"/>
                  </a:cubicBezTo>
                  <a:cubicBezTo>
                    <a:pt x="3149600" y="2343150"/>
                    <a:pt x="3118644" y="2297112"/>
                    <a:pt x="3087688" y="2251075"/>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5" name="Rettangolo 14"/>
          <p:cNvSpPr/>
          <p:nvPr/>
        </p:nvSpPr>
        <p:spPr>
          <a:xfrm rot="19840485">
            <a:off x="1385778" y="3982639"/>
            <a:ext cx="8163093" cy="769441"/>
          </a:xfrm>
          <a:prstGeom prst="rect">
            <a:avLst/>
          </a:prstGeom>
          <a:noFill/>
        </p:spPr>
        <p:txBody>
          <a:bodyPr wrap="square" lIns="91440" tIns="45720" rIns="91440" bIns="45720">
            <a:spAutoFit/>
          </a:bodyPr>
          <a:lstStyle/>
          <a:p>
            <a:pPr algn="ctr"/>
            <a:r>
              <a:rPr lang="en-US" sz="4400" dirty="0">
                <a:ln w="0"/>
                <a:solidFill>
                  <a:schemeClr val="accent2">
                    <a:lumMod val="75000"/>
                  </a:schemeClr>
                </a:solidFill>
                <a:effectLst>
                  <a:outerShdw blurRad="38100" dist="19050" dir="2700000" algn="tl" rotWithShape="0">
                    <a:schemeClr val="dk1">
                      <a:alpha val="40000"/>
                    </a:schemeClr>
                  </a:outerShdw>
                </a:effectLst>
              </a:rPr>
              <a:t>Fasci </a:t>
            </a:r>
            <a:r>
              <a:rPr lang="en-US" sz="4400" dirty="0" err="1">
                <a:ln w="0"/>
                <a:solidFill>
                  <a:schemeClr val="accent2">
                    <a:lumMod val="75000"/>
                  </a:schemeClr>
                </a:solidFill>
                <a:effectLst>
                  <a:outerShdw blurRad="38100" dist="19050" dir="2700000" algn="tl" rotWithShape="0">
                    <a:schemeClr val="dk1">
                      <a:alpha val="40000"/>
                    </a:schemeClr>
                  </a:outerShdw>
                </a:effectLst>
              </a:rPr>
              <a:t>interessanti</a:t>
            </a:r>
            <a:r>
              <a:rPr lang="en-US" sz="4400" dirty="0">
                <a:ln w="0"/>
                <a:solidFill>
                  <a:schemeClr val="accent2">
                    <a:lumMod val="75000"/>
                  </a:schemeClr>
                </a:solidFill>
                <a:effectLst>
                  <a:outerShdw blurRad="38100" dist="19050" dir="2700000" algn="tl" rotWithShape="0">
                    <a:schemeClr val="dk1">
                      <a:alpha val="40000"/>
                    </a:schemeClr>
                  </a:outerShdw>
                </a:effectLst>
              </a:rPr>
              <a:t> da </a:t>
            </a:r>
            <a:r>
              <a:rPr lang="en-US" sz="4400" dirty="0" err="1">
                <a:ln w="0"/>
                <a:solidFill>
                  <a:schemeClr val="accent2">
                    <a:lumMod val="75000"/>
                  </a:schemeClr>
                </a:solidFill>
                <a:effectLst>
                  <a:outerShdw blurRad="38100" dist="19050" dir="2700000" algn="tl" rotWithShape="0">
                    <a:schemeClr val="dk1">
                      <a:alpha val="40000"/>
                    </a:schemeClr>
                  </a:outerShdw>
                </a:effectLst>
              </a:rPr>
              <a:t>avere</a:t>
            </a:r>
            <a:endParaRPr lang="en-GB" sz="4400" dirty="0">
              <a:ln w="0"/>
              <a:solidFill>
                <a:schemeClr val="accent2">
                  <a:lumMod val="75000"/>
                </a:schemeClr>
              </a:solidFill>
              <a:effectLst>
                <a:outerShdw blurRad="38100" dist="19050" dir="2700000" algn="tl" rotWithShape="0">
                  <a:schemeClr val="dk1">
                    <a:alpha val="40000"/>
                  </a:schemeClr>
                </a:outerShdw>
              </a:effectLst>
            </a:endParaRPr>
          </a:p>
        </p:txBody>
      </p:sp>
      <p:sp>
        <p:nvSpPr>
          <p:cNvPr id="3" name="CasellaDiTesto 2"/>
          <p:cNvSpPr txBox="1"/>
          <p:nvPr/>
        </p:nvSpPr>
        <p:spPr>
          <a:xfrm>
            <a:off x="897114" y="3290871"/>
            <a:ext cx="3319218" cy="369332"/>
          </a:xfrm>
          <a:prstGeom prst="rect">
            <a:avLst/>
          </a:prstGeom>
          <a:gradFill>
            <a:gsLst>
              <a:gs pos="0">
                <a:schemeClr val="accent2">
                  <a:lumMod val="110000"/>
                  <a:satMod val="105000"/>
                  <a:tint val="67000"/>
                  <a:alpha val="3000"/>
                </a:schemeClr>
              </a:gs>
              <a:gs pos="100000">
                <a:schemeClr val="accent2">
                  <a:lumMod val="105000"/>
                  <a:satMod val="103000"/>
                  <a:tint val="73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dirty="0"/>
          </a:p>
        </p:txBody>
      </p:sp>
      <p:sp>
        <p:nvSpPr>
          <p:cNvPr id="17" name="CasellaDiTesto 16"/>
          <p:cNvSpPr txBox="1"/>
          <p:nvPr/>
        </p:nvSpPr>
        <p:spPr>
          <a:xfrm>
            <a:off x="903608" y="3736390"/>
            <a:ext cx="3319218" cy="369332"/>
          </a:xfrm>
          <a:prstGeom prst="rect">
            <a:avLst/>
          </a:prstGeom>
          <a:gradFill>
            <a:gsLst>
              <a:gs pos="0">
                <a:schemeClr val="accent2">
                  <a:lumMod val="110000"/>
                  <a:satMod val="105000"/>
                  <a:tint val="67000"/>
                  <a:alpha val="3000"/>
                </a:schemeClr>
              </a:gs>
              <a:gs pos="100000">
                <a:schemeClr val="accent2">
                  <a:lumMod val="105000"/>
                  <a:satMod val="103000"/>
                  <a:tint val="73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dirty="0"/>
          </a:p>
        </p:txBody>
      </p:sp>
      <p:sp>
        <p:nvSpPr>
          <p:cNvPr id="18" name="CasellaDiTesto 17"/>
          <p:cNvSpPr txBox="1"/>
          <p:nvPr/>
        </p:nvSpPr>
        <p:spPr>
          <a:xfrm>
            <a:off x="849595" y="4159962"/>
            <a:ext cx="3319218" cy="369332"/>
          </a:xfrm>
          <a:prstGeom prst="rect">
            <a:avLst/>
          </a:prstGeom>
          <a:gradFill>
            <a:gsLst>
              <a:gs pos="0">
                <a:schemeClr val="accent2">
                  <a:lumMod val="110000"/>
                  <a:satMod val="105000"/>
                  <a:tint val="67000"/>
                  <a:alpha val="3000"/>
                </a:schemeClr>
              </a:gs>
              <a:gs pos="100000">
                <a:schemeClr val="accent2">
                  <a:lumMod val="105000"/>
                  <a:satMod val="103000"/>
                  <a:tint val="73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dirty="0"/>
          </a:p>
        </p:txBody>
      </p:sp>
      <p:sp>
        <p:nvSpPr>
          <p:cNvPr id="19" name="CasellaDiTesto 18"/>
          <p:cNvSpPr txBox="1"/>
          <p:nvPr/>
        </p:nvSpPr>
        <p:spPr>
          <a:xfrm>
            <a:off x="903320" y="2883446"/>
            <a:ext cx="3319218" cy="369332"/>
          </a:xfrm>
          <a:prstGeom prst="rect">
            <a:avLst/>
          </a:prstGeom>
          <a:gradFill>
            <a:gsLst>
              <a:gs pos="0">
                <a:schemeClr val="accent2">
                  <a:lumMod val="110000"/>
                  <a:satMod val="105000"/>
                  <a:tint val="67000"/>
                  <a:alpha val="3000"/>
                </a:schemeClr>
              </a:gs>
              <a:gs pos="100000">
                <a:schemeClr val="accent2">
                  <a:lumMod val="105000"/>
                  <a:satMod val="103000"/>
                  <a:tint val="73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dirty="0"/>
          </a:p>
        </p:txBody>
      </p:sp>
      <p:sp>
        <p:nvSpPr>
          <p:cNvPr id="20" name="CasellaDiTesto 19"/>
          <p:cNvSpPr txBox="1"/>
          <p:nvPr/>
        </p:nvSpPr>
        <p:spPr>
          <a:xfrm>
            <a:off x="890908" y="4583535"/>
            <a:ext cx="3319218" cy="369332"/>
          </a:xfrm>
          <a:prstGeom prst="rect">
            <a:avLst/>
          </a:prstGeom>
          <a:gradFill>
            <a:gsLst>
              <a:gs pos="0">
                <a:schemeClr val="accent2">
                  <a:lumMod val="110000"/>
                  <a:satMod val="105000"/>
                  <a:tint val="67000"/>
                  <a:alpha val="3000"/>
                </a:schemeClr>
              </a:gs>
              <a:gs pos="100000">
                <a:schemeClr val="accent2">
                  <a:lumMod val="105000"/>
                  <a:satMod val="103000"/>
                  <a:tint val="73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dirty="0"/>
          </a:p>
        </p:txBody>
      </p:sp>
      <p:sp>
        <p:nvSpPr>
          <p:cNvPr id="21" name="CasellaDiTesto 20"/>
          <p:cNvSpPr txBox="1"/>
          <p:nvPr/>
        </p:nvSpPr>
        <p:spPr>
          <a:xfrm>
            <a:off x="890908" y="5029054"/>
            <a:ext cx="3319218" cy="369332"/>
          </a:xfrm>
          <a:prstGeom prst="rect">
            <a:avLst/>
          </a:prstGeom>
          <a:gradFill>
            <a:gsLst>
              <a:gs pos="0">
                <a:schemeClr val="accent2">
                  <a:lumMod val="110000"/>
                  <a:satMod val="105000"/>
                  <a:tint val="67000"/>
                  <a:alpha val="3000"/>
                </a:schemeClr>
              </a:gs>
              <a:gs pos="100000">
                <a:schemeClr val="accent2">
                  <a:lumMod val="105000"/>
                  <a:satMod val="103000"/>
                  <a:tint val="73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dirty="0"/>
          </a:p>
        </p:txBody>
      </p:sp>
      <p:sp>
        <p:nvSpPr>
          <p:cNvPr id="4" name="Freccia a destra 3"/>
          <p:cNvSpPr/>
          <p:nvPr/>
        </p:nvSpPr>
        <p:spPr>
          <a:xfrm>
            <a:off x="4263851" y="2107665"/>
            <a:ext cx="587549" cy="279936"/>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6" name="CasellaDiTesto 5"/>
          <p:cNvSpPr txBox="1"/>
          <p:nvPr/>
        </p:nvSpPr>
        <p:spPr>
          <a:xfrm>
            <a:off x="4812259" y="2030331"/>
            <a:ext cx="2745214" cy="369332"/>
          </a:xfrm>
          <a:prstGeom prst="rect">
            <a:avLst/>
          </a:prstGeom>
          <a:noFill/>
        </p:spPr>
        <p:txBody>
          <a:bodyPr wrap="square" rtlCol="0">
            <a:spAutoFit/>
          </a:bodyPr>
          <a:lstStyle/>
          <a:p>
            <a:r>
              <a:rPr lang="en-GB" b="1" baseline="30000" dirty="0"/>
              <a:t>9</a:t>
            </a:r>
            <a:r>
              <a:rPr lang="en-GB" b="1" dirty="0"/>
              <a:t>Li 1E6 </a:t>
            </a:r>
            <a:r>
              <a:rPr lang="en-GB" b="1" dirty="0" err="1"/>
              <a:t>pps</a:t>
            </a:r>
            <a:r>
              <a:rPr lang="en-GB" b="1" dirty="0"/>
              <a:t>, </a:t>
            </a:r>
            <a:r>
              <a:rPr lang="en-GB" b="1" baseline="30000" dirty="0"/>
              <a:t>12</a:t>
            </a:r>
            <a:r>
              <a:rPr lang="en-GB" b="1" dirty="0"/>
              <a:t>B 1.2E8 </a:t>
            </a:r>
            <a:r>
              <a:rPr lang="en-GB" b="1" dirty="0" err="1"/>
              <a:t>pps</a:t>
            </a:r>
            <a:endParaRPr lang="en-GB" b="1" dirty="0"/>
          </a:p>
        </p:txBody>
      </p:sp>
      <p:sp>
        <p:nvSpPr>
          <p:cNvPr id="22" name="Freccia a destra 21"/>
          <p:cNvSpPr/>
          <p:nvPr/>
        </p:nvSpPr>
        <p:spPr>
          <a:xfrm>
            <a:off x="4263851" y="2590811"/>
            <a:ext cx="587549" cy="279936"/>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7" name="Rettangolo 6"/>
          <p:cNvSpPr/>
          <p:nvPr/>
        </p:nvSpPr>
        <p:spPr>
          <a:xfrm>
            <a:off x="4752447" y="2511777"/>
            <a:ext cx="4350443" cy="369332"/>
          </a:xfrm>
          <a:prstGeom prst="rect">
            <a:avLst/>
          </a:prstGeom>
        </p:spPr>
        <p:txBody>
          <a:bodyPr wrap="square">
            <a:spAutoFit/>
          </a:bodyPr>
          <a:lstStyle/>
          <a:p>
            <a:pPr algn="ctr"/>
            <a:r>
              <a:rPr lang="it-IT" b="1" baseline="30000" dirty="0"/>
              <a:t>15</a:t>
            </a:r>
            <a:r>
              <a:rPr lang="it-IT" b="1" dirty="0"/>
              <a:t>O 2.7E8 </a:t>
            </a:r>
            <a:r>
              <a:rPr lang="it-IT" b="1" dirty="0" err="1"/>
              <a:t>pps</a:t>
            </a:r>
            <a:r>
              <a:rPr lang="it-IT" b="1" dirty="0"/>
              <a:t>, </a:t>
            </a:r>
            <a:r>
              <a:rPr lang="it-IT" b="1" baseline="30000" dirty="0"/>
              <a:t>14</a:t>
            </a:r>
            <a:r>
              <a:rPr lang="it-IT" b="1" dirty="0"/>
              <a:t>O 1.3E7 </a:t>
            </a:r>
            <a:r>
              <a:rPr lang="it-IT" b="1" dirty="0" err="1"/>
              <a:t>pps</a:t>
            </a:r>
            <a:r>
              <a:rPr lang="it-IT" b="1" dirty="0"/>
              <a:t>, </a:t>
            </a:r>
            <a:r>
              <a:rPr lang="it-IT" b="1" baseline="30000" dirty="0"/>
              <a:t>13</a:t>
            </a:r>
            <a:r>
              <a:rPr lang="it-IT" b="1" dirty="0"/>
              <a:t>O 4.17E5 </a:t>
            </a:r>
            <a:r>
              <a:rPr lang="it-IT" b="1" dirty="0" err="1"/>
              <a:t>pps</a:t>
            </a:r>
            <a:endParaRPr lang="it-IT" b="1" dirty="0">
              <a:solidFill>
                <a:srgbClr val="FF0000"/>
              </a:solidFill>
              <a:cs typeface="Calibri Light" panose="020F0302020204030204" pitchFamily="34" charset="0"/>
            </a:endParaRPr>
          </a:p>
        </p:txBody>
      </p:sp>
      <p:sp>
        <p:nvSpPr>
          <p:cNvPr id="10" name="CasellaDiTesto 9">
            <a:extLst>
              <a:ext uri="{FF2B5EF4-FFF2-40B4-BE49-F238E27FC236}">
                <a16:creationId xmlns:a16="http://schemas.microsoft.com/office/drawing/2014/main" id="{ADCCA418-4B91-6700-48A3-AE7433017E5A}"/>
              </a:ext>
            </a:extLst>
          </p:cNvPr>
          <p:cNvSpPr txBox="1"/>
          <p:nvPr/>
        </p:nvSpPr>
        <p:spPr>
          <a:xfrm>
            <a:off x="493091" y="408623"/>
            <a:ext cx="9683231" cy="646331"/>
          </a:xfrm>
          <a:prstGeom prst="rect">
            <a:avLst/>
          </a:prstGeom>
          <a:noFill/>
        </p:spPr>
        <p:txBody>
          <a:bodyPr wrap="square" rtlCol="0">
            <a:spAutoFit/>
          </a:bodyPr>
          <a:lstStyle/>
          <a:p>
            <a:r>
              <a:rPr lang="it-IT" dirty="0"/>
              <a:t>SIMULAZIONI sviluppate per fasci da CS, la cui estrazione per stripping deve ancora essere studiata, hanno prodotto risultati interessanti.</a:t>
            </a:r>
          </a:p>
        </p:txBody>
      </p:sp>
    </p:spTree>
    <p:extLst>
      <p:ext uri="{BB962C8B-B14F-4D97-AF65-F5344CB8AC3E}">
        <p14:creationId xmlns:p14="http://schemas.microsoft.com/office/powerpoint/2010/main" val="5718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1C1589-A875-7EF3-4D06-C08E85660428}"/>
              </a:ext>
            </a:extLst>
          </p:cNvPr>
          <p:cNvSpPr>
            <a:spLocks noGrp="1"/>
          </p:cNvSpPr>
          <p:nvPr>
            <p:ph type="title"/>
          </p:nvPr>
        </p:nvSpPr>
        <p:spPr/>
        <p:txBody>
          <a:bodyPr/>
          <a:lstStyle/>
          <a:p>
            <a:r>
              <a:rPr lang="it-IT" dirty="0"/>
              <a:t>LNS Midterm Plan </a:t>
            </a:r>
          </a:p>
        </p:txBody>
      </p:sp>
      <p:pic>
        <p:nvPicPr>
          <p:cNvPr id="5" name="Segnaposto contenuto 4" descr="Immagine che contiene testo, schermata, Carattere, numero&#10;&#10;Descrizione generata automaticamente">
            <a:extLst>
              <a:ext uri="{FF2B5EF4-FFF2-40B4-BE49-F238E27FC236}">
                <a16:creationId xmlns:a16="http://schemas.microsoft.com/office/drawing/2014/main" id="{D6BB13ED-D5FB-B894-A1E8-0B1023F66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86" y="1420018"/>
            <a:ext cx="5697603" cy="4017963"/>
          </a:xfrm>
        </p:spPr>
      </p:pic>
      <p:pic>
        <p:nvPicPr>
          <p:cNvPr id="6" name="Immagine 5">
            <a:extLst>
              <a:ext uri="{FF2B5EF4-FFF2-40B4-BE49-F238E27FC236}">
                <a16:creationId xmlns:a16="http://schemas.microsoft.com/office/drawing/2014/main" id="{A168B884-25AD-4661-348E-B91398CB7854}"/>
              </a:ext>
            </a:extLst>
          </p:cNvPr>
          <p:cNvPicPr>
            <a:picLocks noChangeAspect="1"/>
          </p:cNvPicPr>
          <p:nvPr/>
        </p:nvPicPr>
        <p:blipFill>
          <a:blip r:embed="rId3"/>
          <a:stretch>
            <a:fillRect/>
          </a:stretch>
        </p:blipFill>
        <p:spPr>
          <a:xfrm>
            <a:off x="7349203" y="903336"/>
            <a:ext cx="3874319" cy="5051327"/>
          </a:xfrm>
          <a:prstGeom prst="rect">
            <a:avLst/>
          </a:prstGeom>
        </p:spPr>
      </p:pic>
    </p:spTree>
    <p:extLst>
      <p:ext uri="{BB962C8B-B14F-4D97-AF65-F5344CB8AC3E}">
        <p14:creationId xmlns:p14="http://schemas.microsoft.com/office/powerpoint/2010/main" val="76043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19D0C-8766-05FC-C2EC-46B860B799B1}"/>
              </a:ext>
            </a:extLst>
          </p:cNvPr>
          <p:cNvSpPr>
            <a:spLocks noGrp="1"/>
          </p:cNvSpPr>
          <p:nvPr>
            <p:ph type="title"/>
          </p:nvPr>
        </p:nvSpPr>
        <p:spPr>
          <a:xfrm>
            <a:off x="838200" y="365125"/>
            <a:ext cx="11163300" cy="400685"/>
          </a:xfrm>
        </p:spPr>
        <p:txBody>
          <a:bodyPr>
            <a:normAutofit fontScale="90000"/>
          </a:bodyPr>
          <a:lstStyle/>
          <a:p>
            <a:r>
              <a:rPr lang="it-IT" dirty="0"/>
              <a:t>Fisica Nucleare: Alcuni Esperimenti proposti</a:t>
            </a:r>
          </a:p>
        </p:txBody>
      </p:sp>
      <p:grpSp>
        <p:nvGrpSpPr>
          <p:cNvPr id="17" name="Gruppo 16">
            <a:extLst>
              <a:ext uri="{FF2B5EF4-FFF2-40B4-BE49-F238E27FC236}">
                <a16:creationId xmlns:a16="http://schemas.microsoft.com/office/drawing/2014/main" id="{7EB2BC04-135C-0578-D1B6-25A5D607093D}"/>
              </a:ext>
            </a:extLst>
          </p:cNvPr>
          <p:cNvGrpSpPr/>
          <p:nvPr/>
        </p:nvGrpSpPr>
        <p:grpSpPr>
          <a:xfrm>
            <a:off x="313690" y="1510473"/>
            <a:ext cx="5782310" cy="4618991"/>
            <a:chOff x="313690" y="1290319"/>
            <a:chExt cx="5241291" cy="4184650"/>
          </a:xfrm>
        </p:grpSpPr>
        <p:pic>
          <p:nvPicPr>
            <p:cNvPr id="5" name="Immagine 4" descr="Immagine che contiene testo, menu, documento&#10;&#10;Descrizione generata automaticamente">
              <a:extLst>
                <a:ext uri="{FF2B5EF4-FFF2-40B4-BE49-F238E27FC236}">
                  <a16:creationId xmlns:a16="http://schemas.microsoft.com/office/drawing/2014/main" id="{0F5499F1-0B68-A538-EF8A-DFDAB23C0EF3}"/>
                </a:ext>
              </a:extLst>
            </p:cNvPr>
            <p:cNvPicPr>
              <a:picLocks noChangeAspect="1"/>
            </p:cNvPicPr>
            <p:nvPr/>
          </p:nvPicPr>
          <p:blipFill rotWithShape="1">
            <a:blip r:embed="rId2">
              <a:extLst>
                <a:ext uri="{28A0092B-C50C-407E-A947-70E740481C1C}">
                  <a14:useLocalDpi xmlns:a14="http://schemas.microsoft.com/office/drawing/2010/main" val="0"/>
                </a:ext>
              </a:extLst>
            </a:blip>
            <a:srcRect b="43119"/>
            <a:stretch/>
          </p:blipFill>
          <p:spPr>
            <a:xfrm>
              <a:off x="313690" y="1290319"/>
              <a:ext cx="5205730" cy="4031945"/>
            </a:xfrm>
            <a:prstGeom prst="rect">
              <a:avLst/>
            </a:prstGeom>
            <a:ln>
              <a:noFill/>
            </a:ln>
          </p:spPr>
        </p:pic>
        <p:sp>
          <p:nvSpPr>
            <p:cNvPr id="11" name="Cornice 10">
              <a:extLst>
                <a:ext uri="{FF2B5EF4-FFF2-40B4-BE49-F238E27FC236}">
                  <a16:creationId xmlns:a16="http://schemas.microsoft.com/office/drawing/2014/main" id="{41906302-465C-1212-BF06-1BBDFE62AE31}"/>
                </a:ext>
              </a:extLst>
            </p:cNvPr>
            <p:cNvSpPr/>
            <p:nvPr/>
          </p:nvSpPr>
          <p:spPr>
            <a:xfrm>
              <a:off x="434340" y="1716390"/>
              <a:ext cx="5085080" cy="896310"/>
            </a:xfrm>
            <a:prstGeom prst="frame">
              <a:avLst>
                <a:gd name="adj1" fmla="val 22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Cornice 11">
              <a:extLst>
                <a:ext uri="{FF2B5EF4-FFF2-40B4-BE49-F238E27FC236}">
                  <a16:creationId xmlns:a16="http://schemas.microsoft.com/office/drawing/2014/main" id="{D7A05244-55C1-8C00-D818-0E68D328EE08}"/>
                </a:ext>
              </a:extLst>
            </p:cNvPr>
            <p:cNvSpPr/>
            <p:nvPr/>
          </p:nvSpPr>
          <p:spPr>
            <a:xfrm>
              <a:off x="313690" y="4349098"/>
              <a:ext cx="5085080" cy="1125871"/>
            </a:xfrm>
            <a:prstGeom prst="frame">
              <a:avLst>
                <a:gd name="adj1" fmla="val 22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Cornice 12">
              <a:extLst>
                <a:ext uri="{FF2B5EF4-FFF2-40B4-BE49-F238E27FC236}">
                  <a16:creationId xmlns:a16="http://schemas.microsoft.com/office/drawing/2014/main" id="{BEA17945-25BD-7E80-0E5D-20AC01839B08}"/>
                </a:ext>
              </a:extLst>
            </p:cNvPr>
            <p:cNvSpPr/>
            <p:nvPr/>
          </p:nvSpPr>
          <p:spPr>
            <a:xfrm>
              <a:off x="349251" y="2635561"/>
              <a:ext cx="5205730" cy="1713538"/>
            </a:xfrm>
            <a:prstGeom prst="frame">
              <a:avLst>
                <a:gd name="adj1" fmla="val 964"/>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grpSp>
      <p:grpSp>
        <p:nvGrpSpPr>
          <p:cNvPr id="18" name="Gruppo 17">
            <a:extLst>
              <a:ext uri="{FF2B5EF4-FFF2-40B4-BE49-F238E27FC236}">
                <a16:creationId xmlns:a16="http://schemas.microsoft.com/office/drawing/2014/main" id="{8BECA0DE-B1D5-8382-D0A4-873CF6F5B81E}"/>
              </a:ext>
            </a:extLst>
          </p:cNvPr>
          <p:cNvGrpSpPr/>
          <p:nvPr/>
        </p:nvGrpSpPr>
        <p:grpSpPr>
          <a:xfrm>
            <a:off x="6229104" y="1244598"/>
            <a:ext cx="5649206" cy="4230371"/>
            <a:chOff x="6384290" y="1244599"/>
            <a:chExt cx="5494020" cy="3973178"/>
          </a:xfrm>
        </p:grpSpPr>
        <p:grpSp>
          <p:nvGrpSpPr>
            <p:cNvPr id="10" name="Gruppo 9">
              <a:extLst>
                <a:ext uri="{FF2B5EF4-FFF2-40B4-BE49-F238E27FC236}">
                  <a16:creationId xmlns:a16="http://schemas.microsoft.com/office/drawing/2014/main" id="{35FA16CE-15EC-7BE6-EEBB-136F71D62ECE}"/>
                </a:ext>
              </a:extLst>
            </p:cNvPr>
            <p:cNvGrpSpPr/>
            <p:nvPr/>
          </p:nvGrpSpPr>
          <p:grpSpPr>
            <a:xfrm>
              <a:off x="6384290" y="1244599"/>
              <a:ext cx="5494020" cy="3921760"/>
              <a:chOff x="5873750" y="1688465"/>
              <a:chExt cx="4635500" cy="3146425"/>
            </a:xfrm>
          </p:grpSpPr>
          <p:pic>
            <p:nvPicPr>
              <p:cNvPr id="8" name="Immagine 7" descr="Immagine che contiene testo, menu, documento&#10;&#10;Descrizione generata automaticamente">
                <a:extLst>
                  <a:ext uri="{FF2B5EF4-FFF2-40B4-BE49-F238E27FC236}">
                    <a16:creationId xmlns:a16="http://schemas.microsoft.com/office/drawing/2014/main" id="{CB90EC5F-0675-1FE4-0345-FCA522C5FFDE}"/>
                  </a:ext>
                </a:extLst>
              </p:cNvPr>
              <p:cNvPicPr>
                <a:picLocks noChangeAspect="1"/>
              </p:cNvPicPr>
              <p:nvPr/>
            </p:nvPicPr>
            <p:blipFill rotWithShape="1">
              <a:blip r:embed="rId2">
                <a:extLst>
                  <a:ext uri="{28A0092B-C50C-407E-A947-70E740481C1C}">
                    <a14:useLocalDpi xmlns:a14="http://schemas.microsoft.com/office/drawing/2010/main" val="0"/>
                  </a:ext>
                </a:extLst>
              </a:blip>
              <a:srcRect t="56499"/>
              <a:stretch/>
            </p:blipFill>
            <p:spPr>
              <a:xfrm>
                <a:off x="5873750" y="2089150"/>
                <a:ext cx="4635500" cy="2745740"/>
              </a:xfrm>
              <a:prstGeom prst="rect">
                <a:avLst/>
              </a:prstGeom>
            </p:spPr>
          </p:pic>
          <p:pic>
            <p:nvPicPr>
              <p:cNvPr id="9" name="Immagine 8" descr="Immagine che contiene testo, menu, documento&#10;&#10;Descrizione generata automaticamente">
                <a:extLst>
                  <a:ext uri="{FF2B5EF4-FFF2-40B4-BE49-F238E27FC236}">
                    <a16:creationId xmlns:a16="http://schemas.microsoft.com/office/drawing/2014/main" id="{34FEE427-4F04-D16A-7D0C-CEEA15941346}"/>
                  </a:ext>
                </a:extLst>
              </p:cNvPr>
              <p:cNvPicPr>
                <a:picLocks noChangeAspect="1"/>
              </p:cNvPicPr>
              <p:nvPr/>
            </p:nvPicPr>
            <p:blipFill rotWithShape="1">
              <a:blip r:embed="rId2">
                <a:extLst>
                  <a:ext uri="{28A0092B-C50C-407E-A947-70E740481C1C}">
                    <a14:useLocalDpi xmlns:a14="http://schemas.microsoft.com/office/drawing/2010/main" val="0"/>
                  </a:ext>
                </a:extLst>
              </a:blip>
              <a:srcRect b="93652"/>
              <a:stretch/>
            </p:blipFill>
            <p:spPr>
              <a:xfrm>
                <a:off x="5873750" y="1688465"/>
                <a:ext cx="4635500" cy="400685"/>
              </a:xfrm>
              <a:prstGeom prst="rect">
                <a:avLst/>
              </a:prstGeom>
            </p:spPr>
          </p:pic>
        </p:grpSp>
        <p:sp>
          <p:nvSpPr>
            <p:cNvPr id="14" name="Cornice 13">
              <a:extLst>
                <a:ext uri="{FF2B5EF4-FFF2-40B4-BE49-F238E27FC236}">
                  <a16:creationId xmlns:a16="http://schemas.microsoft.com/office/drawing/2014/main" id="{2B7B9790-6491-1362-6627-07AEA44F92D5}"/>
                </a:ext>
              </a:extLst>
            </p:cNvPr>
            <p:cNvSpPr/>
            <p:nvPr/>
          </p:nvSpPr>
          <p:spPr>
            <a:xfrm>
              <a:off x="6384290" y="3480418"/>
              <a:ext cx="5494020" cy="1737359"/>
            </a:xfrm>
            <a:prstGeom prst="frame">
              <a:avLst>
                <a:gd name="adj1" fmla="val 324"/>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5" name="Cornice 14">
              <a:extLst>
                <a:ext uri="{FF2B5EF4-FFF2-40B4-BE49-F238E27FC236}">
                  <a16:creationId xmlns:a16="http://schemas.microsoft.com/office/drawing/2014/main" id="{83C18C62-BB48-03CA-3415-685FD05FD13A}"/>
                </a:ext>
              </a:extLst>
            </p:cNvPr>
            <p:cNvSpPr/>
            <p:nvPr/>
          </p:nvSpPr>
          <p:spPr>
            <a:xfrm>
              <a:off x="6384290" y="1739251"/>
              <a:ext cx="5494020" cy="1737359"/>
            </a:xfrm>
            <a:prstGeom prst="frame">
              <a:avLst>
                <a:gd name="adj1" fmla="val 1316"/>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grpSp>
      <p:sp>
        <p:nvSpPr>
          <p:cNvPr id="16" name="CasellaDiTesto 15">
            <a:extLst>
              <a:ext uri="{FF2B5EF4-FFF2-40B4-BE49-F238E27FC236}">
                <a16:creationId xmlns:a16="http://schemas.microsoft.com/office/drawing/2014/main" id="{A5B8C67E-912E-12EE-DAAE-C7ECEAE24FFE}"/>
              </a:ext>
            </a:extLst>
          </p:cNvPr>
          <p:cNvSpPr txBox="1"/>
          <p:nvPr/>
        </p:nvSpPr>
        <p:spPr>
          <a:xfrm>
            <a:off x="0" y="6482840"/>
            <a:ext cx="8421329" cy="338554"/>
          </a:xfrm>
          <a:prstGeom prst="rect">
            <a:avLst/>
          </a:prstGeom>
          <a:noFill/>
        </p:spPr>
        <p:txBody>
          <a:bodyPr wrap="square" rtlCol="0">
            <a:spAutoFit/>
          </a:bodyPr>
          <a:lstStyle/>
          <a:p>
            <a:r>
              <a:rPr lang="it-IT" sz="1600" dirty="0">
                <a:latin typeface="Trebuchet MS" panose="020B0703020202090204" pitchFamily="34" charset="0"/>
              </a:rPr>
              <a:t>’’</a:t>
            </a:r>
            <a:r>
              <a:rPr lang="it-IT" sz="1600" dirty="0" err="1">
                <a:latin typeface="Trebuchet MS" panose="020B0703020202090204" pitchFamily="34" charset="0"/>
              </a:rPr>
              <a:t>Nuclear</a:t>
            </a:r>
            <a:r>
              <a:rPr lang="it-IT" sz="1600" dirty="0">
                <a:latin typeface="Trebuchet MS" panose="020B0703020202090204" pitchFamily="34" charset="0"/>
              </a:rPr>
              <a:t> </a:t>
            </a:r>
            <a:r>
              <a:rPr lang="it-IT" sz="1600" dirty="0" err="1">
                <a:latin typeface="Trebuchet MS" panose="020B0703020202090204" pitchFamily="34" charset="0"/>
              </a:rPr>
              <a:t>Physics</a:t>
            </a:r>
            <a:r>
              <a:rPr lang="it-IT" sz="1600" dirty="0">
                <a:latin typeface="Trebuchet MS" panose="020B0703020202090204" pitchFamily="34" charset="0"/>
              </a:rPr>
              <a:t> midterm plan </a:t>
            </a:r>
            <a:r>
              <a:rPr lang="it-IT" sz="1600" dirty="0" err="1">
                <a:latin typeface="Trebuchet MS" panose="020B0703020202090204" pitchFamily="34" charset="0"/>
              </a:rPr>
              <a:t>at</a:t>
            </a:r>
            <a:r>
              <a:rPr lang="it-IT" sz="1600" dirty="0">
                <a:latin typeface="Trebuchet MS" panose="020B0703020202090204" pitchFamily="34" charset="0"/>
              </a:rPr>
              <a:t> LNS’’ Eur. </a:t>
            </a:r>
            <a:r>
              <a:rPr lang="it-IT" sz="1600" dirty="0" err="1">
                <a:latin typeface="Trebuchet MS" panose="020B0703020202090204" pitchFamily="34" charset="0"/>
              </a:rPr>
              <a:t>Phys</a:t>
            </a:r>
            <a:r>
              <a:rPr lang="it-IT" sz="1600" dirty="0">
                <a:latin typeface="Trebuchet MS" panose="020B0703020202090204" pitchFamily="34" charset="0"/>
              </a:rPr>
              <a:t>. </a:t>
            </a:r>
            <a:r>
              <a:rPr lang="it-IT" sz="1600" dirty="0" err="1">
                <a:latin typeface="Trebuchet MS" panose="020B0703020202090204" pitchFamily="34" charset="0"/>
              </a:rPr>
              <a:t>J</a:t>
            </a:r>
            <a:r>
              <a:rPr lang="it-IT" sz="1600" dirty="0">
                <a:latin typeface="Trebuchet MS" panose="020B0703020202090204" pitchFamily="34" charset="0"/>
              </a:rPr>
              <a:t>. Plus 2023 138:1038</a:t>
            </a:r>
          </a:p>
        </p:txBody>
      </p:sp>
    </p:spTree>
    <p:extLst>
      <p:ext uri="{BB962C8B-B14F-4D97-AF65-F5344CB8AC3E}">
        <p14:creationId xmlns:p14="http://schemas.microsoft.com/office/powerpoint/2010/main" val="411125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80B6C-0B4E-7A97-BBEA-05176737E502}"/>
              </a:ext>
            </a:extLst>
          </p:cNvPr>
          <p:cNvSpPr>
            <a:spLocks noGrp="1"/>
          </p:cNvSpPr>
          <p:nvPr>
            <p:ph type="title"/>
          </p:nvPr>
        </p:nvSpPr>
        <p:spPr>
          <a:xfrm>
            <a:off x="838200" y="365125"/>
            <a:ext cx="10515600" cy="446405"/>
          </a:xfrm>
        </p:spPr>
        <p:txBody>
          <a:bodyPr>
            <a:normAutofit fontScale="90000"/>
          </a:bodyPr>
          <a:lstStyle/>
          <a:p>
            <a:r>
              <a:rPr lang="it-IT" sz="4400" dirty="0"/>
              <a:t>Key </a:t>
            </a:r>
            <a:r>
              <a:rPr lang="it-IT" sz="4400" dirty="0" err="1"/>
              <a:t>Physics</a:t>
            </a:r>
            <a:r>
              <a:rPr lang="it-IT" sz="4400" dirty="0"/>
              <a:t> Case for </a:t>
            </a:r>
            <a:r>
              <a:rPr lang="it-IT" sz="4400" dirty="0" err="1"/>
              <a:t>Nuclear</a:t>
            </a:r>
            <a:r>
              <a:rPr lang="it-IT" sz="4400" dirty="0"/>
              <a:t> Dynamics</a:t>
            </a:r>
            <a:endParaRPr lang="it-IT" dirty="0"/>
          </a:p>
        </p:txBody>
      </p:sp>
      <p:sp>
        <p:nvSpPr>
          <p:cNvPr id="3" name="Segnaposto contenuto 2">
            <a:extLst>
              <a:ext uri="{FF2B5EF4-FFF2-40B4-BE49-F238E27FC236}">
                <a16:creationId xmlns:a16="http://schemas.microsoft.com/office/drawing/2014/main" id="{1A7EE010-5D75-58FB-2C3C-2488FB43AA77}"/>
              </a:ext>
            </a:extLst>
          </p:cNvPr>
          <p:cNvSpPr>
            <a:spLocks noGrp="1"/>
          </p:cNvSpPr>
          <p:nvPr>
            <p:ph idx="1"/>
          </p:nvPr>
        </p:nvSpPr>
        <p:spPr>
          <a:xfrm>
            <a:off x="283845" y="1185544"/>
            <a:ext cx="11624310" cy="5466716"/>
          </a:xfrm>
        </p:spPr>
        <p:txBody>
          <a:bodyPr>
            <a:normAutofit fontScale="70000" lnSpcReduction="20000"/>
          </a:bodyPr>
          <a:lstStyle/>
          <a:p>
            <a:pPr marL="0" indent="0">
              <a:buNone/>
            </a:pPr>
            <a:r>
              <a:rPr lang="it-IT" dirty="0">
                <a:solidFill>
                  <a:schemeClr val="accent2">
                    <a:lumMod val="75000"/>
                  </a:schemeClr>
                </a:solidFill>
              </a:rPr>
              <a:t>Clustering</a:t>
            </a:r>
          </a:p>
          <a:p>
            <a:pPr marL="0" indent="0">
              <a:buNone/>
            </a:pPr>
            <a:r>
              <a:rPr lang="it-IT" dirty="0">
                <a:solidFill>
                  <a:schemeClr val="tx1"/>
                </a:solidFill>
              </a:rPr>
              <a:t>Nuove misure tese a effettuare misure più precise di stati a cluster </a:t>
            </a:r>
            <a:r>
              <a:rPr lang="it-IT" dirty="0" err="1">
                <a:solidFill>
                  <a:schemeClr val="tx1"/>
                </a:solidFill>
              </a:rPr>
              <a:t>gia</a:t>
            </a:r>
            <a:r>
              <a:rPr lang="it-IT" dirty="0">
                <a:solidFill>
                  <a:schemeClr val="tx1"/>
                </a:solidFill>
              </a:rPr>
              <a:t> noti </a:t>
            </a:r>
          </a:p>
          <a:p>
            <a:pPr marL="0" indent="0">
              <a:buNone/>
            </a:pPr>
            <a:r>
              <a:rPr lang="it-IT" dirty="0">
                <a:solidFill>
                  <a:schemeClr val="tx1"/>
                </a:solidFill>
              </a:rPr>
              <a:t>Studio di nuove strutture a cluster e decadimenti</a:t>
            </a:r>
          </a:p>
          <a:p>
            <a:pPr marL="0" indent="0">
              <a:buNone/>
            </a:pPr>
            <a:r>
              <a:rPr lang="it-IT" dirty="0">
                <a:solidFill>
                  <a:schemeClr val="accent2">
                    <a:lumMod val="75000"/>
                  </a:schemeClr>
                </a:solidFill>
              </a:rPr>
              <a:t>Con Fasci Tandem</a:t>
            </a:r>
          </a:p>
          <a:p>
            <a:pPr marL="0" indent="0">
              <a:buNone/>
            </a:pPr>
            <a:r>
              <a:rPr lang="it-IT" baseline="30000" dirty="0">
                <a:solidFill>
                  <a:schemeClr val="accent2">
                    <a:lumMod val="50000"/>
                  </a:schemeClr>
                </a:solidFill>
              </a:rPr>
              <a:t>6</a:t>
            </a:r>
            <a:r>
              <a:rPr lang="it-IT" dirty="0">
                <a:solidFill>
                  <a:schemeClr val="accent2">
                    <a:lumMod val="50000"/>
                  </a:schemeClr>
                </a:solidFill>
              </a:rPr>
              <a:t>Li, </a:t>
            </a:r>
            <a:r>
              <a:rPr lang="it-IT" baseline="30000" dirty="0">
                <a:solidFill>
                  <a:schemeClr val="accent2">
                    <a:lumMod val="50000"/>
                  </a:schemeClr>
                </a:solidFill>
              </a:rPr>
              <a:t>7</a:t>
            </a:r>
            <a:r>
              <a:rPr lang="it-IT" dirty="0">
                <a:solidFill>
                  <a:schemeClr val="accent2">
                    <a:lumMod val="50000"/>
                  </a:schemeClr>
                </a:solidFill>
              </a:rPr>
              <a:t>Li, </a:t>
            </a:r>
            <a:r>
              <a:rPr lang="it-IT" baseline="30000" dirty="0">
                <a:solidFill>
                  <a:schemeClr val="accent2">
                    <a:lumMod val="50000"/>
                  </a:schemeClr>
                </a:solidFill>
              </a:rPr>
              <a:t>9</a:t>
            </a:r>
            <a:r>
              <a:rPr lang="it-IT" dirty="0">
                <a:solidFill>
                  <a:schemeClr val="accent2">
                    <a:lumMod val="50000"/>
                  </a:schemeClr>
                </a:solidFill>
              </a:rPr>
              <a:t>Be </a:t>
            </a:r>
            <a:r>
              <a:rPr lang="it-IT" dirty="0">
                <a:solidFill>
                  <a:schemeClr val="tx1"/>
                </a:solidFill>
              </a:rPr>
              <a:t>fasci Tandem intensi e molto usati</a:t>
            </a:r>
          </a:p>
          <a:p>
            <a:pPr marL="0" indent="0">
              <a:buNone/>
            </a:pPr>
            <a:r>
              <a:rPr lang="it-IT" baseline="30000" dirty="0">
                <a:solidFill>
                  <a:schemeClr val="accent2">
                    <a:lumMod val="50000"/>
                  </a:schemeClr>
                </a:solidFill>
              </a:rPr>
              <a:t>10</a:t>
            </a:r>
            <a:r>
              <a:rPr lang="it-IT" dirty="0">
                <a:solidFill>
                  <a:schemeClr val="accent2">
                    <a:lumMod val="50000"/>
                  </a:schemeClr>
                </a:solidFill>
              </a:rPr>
              <a:t>Be batch mode, 10</a:t>
            </a:r>
            <a:r>
              <a:rPr lang="it-IT" baseline="30000" dirty="0">
                <a:solidFill>
                  <a:schemeClr val="accent2">
                    <a:lumMod val="50000"/>
                  </a:schemeClr>
                </a:solidFill>
              </a:rPr>
              <a:t>9</a:t>
            </a:r>
            <a:r>
              <a:rPr lang="it-IT" dirty="0">
                <a:solidFill>
                  <a:schemeClr val="accent2">
                    <a:lumMod val="50000"/>
                  </a:schemeClr>
                </a:solidFill>
              </a:rPr>
              <a:t> </a:t>
            </a:r>
            <a:r>
              <a:rPr lang="it-IT" dirty="0" err="1">
                <a:solidFill>
                  <a:schemeClr val="accent2">
                    <a:lumMod val="50000"/>
                  </a:schemeClr>
                </a:solidFill>
              </a:rPr>
              <a:t>pps</a:t>
            </a:r>
            <a:r>
              <a:rPr lang="it-IT" dirty="0">
                <a:solidFill>
                  <a:schemeClr val="accent2">
                    <a:lumMod val="50000"/>
                  </a:schemeClr>
                </a:solidFill>
              </a:rPr>
              <a:t> più alta intensità </a:t>
            </a:r>
            <a:r>
              <a:rPr lang="it-IT" dirty="0">
                <a:solidFill>
                  <a:schemeClr val="accent2">
                    <a:lumMod val="50000"/>
                  </a:schemeClr>
                </a:solidFill>
                <a:sym typeface="Wingdings" pitchFamily="2" charset="2"/>
              </a:rPr>
              <a:t></a:t>
            </a:r>
            <a:r>
              <a:rPr lang="it-IT" dirty="0">
                <a:solidFill>
                  <a:schemeClr val="accent2">
                    <a:lumMod val="50000"/>
                  </a:schemeClr>
                </a:solidFill>
              </a:rPr>
              <a:t> </a:t>
            </a:r>
            <a:r>
              <a:rPr lang="it-IT" baseline="30000" dirty="0">
                <a:solidFill>
                  <a:schemeClr val="accent2">
                    <a:lumMod val="50000"/>
                  </a:schemeClr>
                </a:solidFill>
              </a:rPr>
              <a:t>9</a:t>
            </a:r>
            <a:r>
              <a:rPr lang="it-IT" dirty="0">
                <a:solidFill>
                  <a:schemeClr val="accent2">
                    <a:lumMod val="50000"/>
                  </a:schemeClr>
                </a:solidFill>
              </a:rPr>
              <a:t>Be+n,</a:t>
            </a:r>
            <a:r>
              <a:rPr lang="it-IT" baseline="30000" dirty="0">
                <a:solidFill>
                  <a:schemeClr val="accent2">
                    <a:lumMod val="50000"/>
                  </a:schemeClr>
                </a:solidFill>
              </a:rPr>
              <a:t>6</a:t>
            </a:r>
            <a:r>
              <a:rPr lang="it-IT" dirty="0">
                <a:solidFill>
                  <a:schemeClr val="accent2">
                    <a:lumMod val="50000"/>
                  </a:schemeClr>
                </a:solidFill>
              </a:rPr>
              <a:t>He+</a:t>
            </a:r>
            <a:r>
              <a:rPr lang="it-IT" baseline="30000" dirty="0">
                <a:solidFill>
                  <a:schemeClr val="accent2">
                    <a:lumMod val="50000"/>
                  </a:schemeClr>
                </a:solidFill>
              </a:rPr>
              <a:t>4</a:t>
            </a:r>
            <a:r>
              <a:rPr lang="it-IT" dirty="0">
                <a:solidFill>
                  <a:schemeClr val="accent2">
                    <a:lumMod val="50000"/>
                  </a:schemeClr>
                </a:solidFill>
              </a:rPr>
              <a:t>He </a:t>
            </a:r>
          </a:p>
          <a:p>
            <a:pPr marL="0" indent="0">
              <a:buNone/>
            </a:pPr>
            <a:r>
              <a:rPr lang="it-IT" baseline="30000" dirty="0">
                <a:solidFill>
                  <a:schemeClr val="accent2">
                    <a:lumMod val="50000"/>
                  </a:schemeClr>
                </a:solidFill>
              </a:rPr>
              <a:t>14</a:t>
            </a:r>
            <a:r>
              <a:rPr lang="it-IT" dirty="0">
                <a:solidFill>
                  <a:schemeClr val="accent2">
                    <a:lumMod val="50000"/>
                  </a:schemeClr>
                </a:solidFill>
              </a:rPr>
              <a:t>C </a:t>
            </a:r>
            <a:r>
              <a:rPr lang="it-IT" dirty="0">
                <a:solidFill>
                  <a:schemeClr val="tx1"/>
                </a:solidFill>
              </a:rPr>
              <a:t>struttura a cluster (</a:t>
            </a:r>
            <a:r>
              <a:rPr lang="it-IT" baseline="30000" dirty="0">
                <a:solidFill>
                  <a:schemeClr val="tx1"/>
                </a:solidFill>
              </a:rPr>
              <a:t>10</a:t>
            </a:r>
            <a:r>
              <a:rPr lang="it-IT" dirty="0">
                <a:solidFill>
                  <a:schemeClr val="tx1"/>
                </a:solidFill>
              </a:rPr>
              <a:t>Be+</a:t>
            </a:r>
            <a:r>
              <a:rPr lang="it-IT" baseline="30000" dirty="0">
                <a:solidFill>
                  <a:schemeClr val="tx1"/>
                </a:solidFill>
              </a:rPr>
              <a:t>4</a:t>
            </a:r>
            <a:r>
              <a:rPr lang="it-IT" dirty="0">
                <a:solidFill>
                  <a:schemeClr val="tx1"/>
                </a:solidFill>
              </a:rPr>
              <a:t>He</a:t>
            </a:r>
            <a:r>
              <a:rPr lang="it-IT" dirty="0">
                <a:solidFill>
                  <a:schemeClr val="tx1"/>
                </a:solidFill>
                <a:sym typeface="Wingdings" pitchFamily="2" charset="2"/>
              </a:rPr>
              <a:t></a:t>
            </a:r>
            <a:r>
              <a:rPr lang="it-IT" baseline="30000" dirty="0">
                <a:solidFill>
                  <a:schemeClr val="tx1"/>
                </a:solidFill>
              </a:rPr>
              <a:t> 14</a:t>
            </a:r>
            <a:r>
              <a:rPr lang="it-IT" dirty="0">
                <a:solidFill>
                  <a:schemeClr val="tx1"/>
                </a:solidFill>
              </a:rPr>
              <a:t>C* </a:t>
            </a:r>
            <a:r>
              <a:rPr lang="it-IT" dirty="0">
                <a:solidFill>
                  <a:schemeClr val="tx1"/>
                </a:solidFill>
                <a:sym typeface="Wingdings" pitchFamily="2" charset="2"/>
              </a:rPr>
              <a:t></a:t>
            </a:r>
            <a:r>
              <a:rPr lang="it-IT" baseline="30000" dirty="0">
                <a:solidFill>
                  <a:schemeClr val="tx1"/>
                </a:solidFill>
              </a:rPr>
              <a:t>10</a:t>
            </a:r>
            <a:r>
              <a:rPr lang="it-IT" dirty="0">
                <a:solidFill>
                  <a:schemeClr val="tx1"/>
                </a:solidFill>
              </a:rPr>
              <a:t>Be+</a:t>
            </a:r>
            <a:r>
              <a:rPr lang="it-IT" baseline="30000" dirty="0">
                <a:solidFill>
                  <a:schemeClr val="tx1"/>
                </a:solidFill>
              </a:rPr>
              <a:t>4</a:t>
            </a:r>
            <a:r>
              <a:rPr lang="it-IT" dirty="0">
                <a:solidFill>
                  <a:schemeClr val="tx1"/>
                </a:solidFill>
              </a:rPr>
              <a:t>He)</a:t>
            </a:r>
          </a:p>
          <a:p>
            <a:pPr marL="0" indent="0">
              <a:buNone/>
            </a:pPr>
            <a:endParaRPr lang="it-IT" dirty="0">
              <a:solidFill>
                <a:schemeClr val="accent2">
                  <a:lumMod val="50000"/>
                </a:schemeClr>
              </a:solidFill>
            </a:endParaRPr>
          </a:p>
          <a:p>
            <a:pPr marL="0" indent="0">
              <a:buNone/>
            </a:pPr>
            <a:r>
              <a:rPr lang="it-IT" dirty="0">
                <a:solidFill>
                  <a:schemeClr val="accent2">
                    <a:lumMod val="50000"/>
                  </a:schemeClr>
                </a:solidFill>
              </a:rPr>
              <a:t>Sviluppo di fasci Tandem di gas nobili</a:t>
            </a:r>
          </a:p>
          <a:p>
            <a:pPr marL="0" indent="0">
              <a:buNone/>
            </a:pPr>
            <a:r>
              <a:rPr lang="it-IT" dirty="0">
                <a:solidFill>
                  <a:schemeClr val="accent2">
                    <a:lumMod val="50000"/>
                  </a:schemeClr>
                </a:solidFill>
              </a:rPr>
              <a:t>per </a:t>
            </a:r>
            <a:r>
              <a:rPr lang="it-IT" baseline="30000" dirty="0">
                <a:solidFill>
                  <a:schemeClr val="accent2">
                    <a:lumMod val="50000"/>
                  </a:schemeClr>
                </a:solidFill>
              </a:rPr>
              <a:t>4</a:t>
            </a:r>
            <a:r>
              <a:rPr lang="it-IT" dirty="0">
                <a:solidFill>
                  <a:schemeClr val="accent2">
                    <a:lumMod val="50000"/>
                  </a:schemeClr>
                </a:solidFill>
              </a:rPr>
              <a:t>He +</a:t>
            </a:r>
            <a:r>
              <a:rPr lang="it-IT" baseline="30000" dirty="0">
                <a:solidFill>
                  <a:schemeClr val="accent2">
                    <a:lumMod val="75000"/>
                  </a:schemeClr>
                </a:solidFill>
              </a:rPr>
              <a:t>9</a:t>
            </a:r>
            <a:r>
              <a:rPr lang="it-IT" dirty="0">
                <a:solidFill>
                  <a:schemeClr val="accent2">
                    <a:lumMod val="75000"/>
                  </a:schemeClr>
                </a:solidFill>
              </a:rPr>
              <a:t>Be, </a:t>
            </a:r>
            <a:r>
              <a:rPr lang="it-IT" baseline="30000" dirty="0">
                <a:solidFill>
                  <a:schemeClr val="accent2">
                    <a:lumMod val="75000"/>
                  </a:schemeClr>
                </a:solidFill>
              </a:rPr>
              <a:t>10,11</a:t>
            </a:r>
            <a:r>
              <a:rPr lang="it-IT" dirty="0">
                <a:solidFill>
                  <a:schemeClr val="accent2">
                    <a:lumMod val="75000"/>
                  </a:schemeClr>
                </a:solidFill>
              </a:rPr>
              <a:t>B, </a:t>
            </a:r>
            <a:r>
              <a:rPr lang="it-IT" baseline="30000" dirty="0">
                <a:solidFill>
                  <a:schemeClr val="accent2">
                    <a:lumMod val="75000"/>
                  </a:schemeClr>
                </a:solidFill>
              </a:rPr>
              <a:t>13</a:t>
            </a:r>
            <a:r>
              <a:rPr lang="it-IT" dirty="0">
                <a:solidFill>
                  <a:schemeClr val="accent2">
                    <a:lumMod val="75000"/>
                  </a:schemeClr>
                </a:solidFill>
              </a:rPr>
              <a:t>C </a:t>
            </a:r>
            <a:r>
              <a:rPr lang="it-IT" dirty="0">
                <a:solidFill>
                  <a:schemeClr val="accent2">
                    <a:lumMod val="75000"/>
                  </a:schemeClr>
                </a:solidFill>
                <a:sym typeface="Wingdings" pitchFamily="2" charset="2"/>
              </a:rPr>
              <a:t></a:t>
            </a:r>
            <a:r>
              <a:rPr lang="it-IT" dirty="0">
                <a:solidFill>
                  <a:schemeClr val="accent2">
                    <a:lumMod val="75000"/>
                  </a:schemeClr>
                </a:solidFill>
              </a:rPr>
              <a:t>studio scattering elastico e inelastico risonante</a:t>
            </a:r>
          </a:p>
          <a:p>
            <a:pPr marL="0" indent="0">
              <a:buNone/>
            </a:pPr>
            <a:r>
              <a:rPr lang="it-IT" baseline="30000" dirty="0">
                <a:solidFill>
                  <a:schemeClr val="accent2">
                    <a:lumMod val="75000"/>
                  </a:schemeClr>
                </a:solidFill>
              </a:rPr>
              <a:t>3</a:t>
            </a:r>
            <a:r>
              <a:rPr lang="it-IT" dirty="0">
                <a:solidFill>
                  <a:schemeClr val="accent2">
                    <a:lumMod val="75000"/>
                  </a:schemeClr>
                </a:solidFill>
              </a:rPr>
              <a:t>He </a:t>
            </a:r>
            <a:r>
              <a:rPr lang="it-IT" dirty="0" err="1">
                <a:solidFill>
                  <a:schemeClr val="accent2">
                    <a:lumMod val="75000"/>
                  </a:schemeClr>
                </a:solidFill>
              </a:rPr>
              <a:t>beam</a:t>
            </a:r>
            <a:r>
              <a:rPr lang="it-IT" dirty="0">
                <a:solidFill>
                  <a:schemeClr val="accent2">
                    <a:lumMod val="75000"/>
                  </a:schemeClr>
                </a:solidFill>
              </a:rPr>
              <a:t> per studi di nuclei leggeri ricchi di protoni (</a:t>
            </a:r>
            <a:r>
              <a:rPr lang="it-IT" baseline="30000" dirty="0">
                <a:solidFill>
                  <a:schemeClr val="accent2">
                    <a:lumMod val="75000"/>
                  </a:schemeClr>
                </a:solidFill>
              </a:rPr>
              <a:t>8</a:t>
            </a:r>
            <a:r>
              <a:rPr lang="it-IT" dirty="0">
                <a:solidFill>
                  <a:schemeClr val="accent2">
                    <a:lumMod val="75000"/>
                  </a:schemeClr>
                </a:solidFill>
              </a:rPr>
              <a:t>B, </a:t>
            </a:r>
            <a:r>
              <a:rPr lang="it-IT" baseline="30000" dirty="0">
                <a:solidFill>
                  <a:schemeClr val="accent2">
                    <a:lumMod val="75000"/>
                  </a:schemeClr>
                </a:solidFill>
              </a:rPr>
              <a:t>12</a:t>
            </a:r>
            <a:r>
              <a:rPr lang="it-IT" dirty="0">
                <a:solidFill>
                  <a:schemeClr val="accent2">
                    <a:lumMod val="75000"/>
                  </a:schemeClr>
                </a:solidFill>
              </a:rPr>
              <a:t>N,</a:t>
            </a:r>
            <a:r>
              <a:rPr lang="it-IT" baseline="30000" dirty="0">
                <a:solidFill>
                  <a:schemeClr val="accent2">
                    <a:lumMod val="75000"/>
                  </a:schemeClr>
                </a:solidFill>
              </a:rPr>
              <a:t>14</a:t>
            </a:r>
            <a:r>
              <a:rPr lang="it-IT" dirty="0">
                <a:solidFill>
                  <a:schemeClr val="accent2">
                    <a:lumMod val="75000"/>
                  </a:schemeClr>
                </a:solidFill>
              </a:rPr>
              <a:t>O,..)</a:t>
            </a:r>
          </a:p>
          <a:p>
            <a:pPr marL="0" indent="0">
              <a:buNone/>
            </a:pPr>
            <a:endParaRPr lang="it-IT" dirty="0">
              <a:solidFill>
                <a:schemeClr val="accent2">
                  <a:lumMod val="75000"/>
                </a:schemeClr>
              </a:solidFill>
            </a:endParaRPr>
          </a:p>
          <a:p>
            <a:pPr marL="0" indent="0">
              <a:buNone/>
            </a:pPr>
            <a:r>
              <a:rPr lang="it-IT" dirty="0">
                <a:solidFill>
                  <a:schemeClr val="tx1"/>
                </a:solidFill>
              </a:rPr>
              <a:t>Con fasci </a:t>
            </a:r>
            <a:r>
              <a:rPr lang="it-IT" dirty="0" err="1">
                <a:solidFill>
                  <a:schemeClr val="tx1"/>
                </a:solidFill>
              </a:rPr>
              <a:t>Fraise</a:t>
            </a:r>
            <a:r>
              <a:rPr lang="it-IT" dirty="0">
                <a:solidFill>
                  <a:schemeClr val="tx1"/>
                </a:solidFill>
              </a:rPr>
              <a:t> </a:t>
            </a:r>
          </a:p>
          <a:p>
            <a:pPr marL="0" indent="0">
              <a:buNone/>
            </a:pPr>
            <a:r>
              <a:rPr lang="it-IT" dirty="0">
                <a:solidFill>
                  <a:schemeClr val="tx1"/>
                </a:solidFill>
              </a:rPr>
              <a:t>10</a:t>
            </a:r>
            <a:r>
              <a:rPr lang="it-IT" baseline="30000" dirty="0">
                <a:solidFill>
                  <a:schemeClr val="tx1"/>
                </a:solidFill>
              </a:rPr>
              <a:t>2</a:t>
            </a:r>
            <a:r>
              <a:rPr lang="it-IT" dirty="0">
                <a:solidFill>
                  <a:schemeClr val="tx1"/>
                </a:solidFill>
              </a:rPr>
              <a:t>-10</a:t>
            </a:r>
            <a:r>
              <a:rPr lang="it-IT" baseline="30000" dirty="0">
                <a:solidFill>
                  <a:schemeClr val="tx1"/>
                </a:solidFill>
              </a:rPr>
              <a:t>5</a:t>
            </a:r>
            <a:r>
              <a:rPr lang="it-IT" dirty="0">
                <a:solidFill>
                  <a:schemeClr val="tx1"/>
                </a:solidFill>
              </a:rPr>
              <a:t> </a:t>
            </a:r>
            <a:r>
              <a:rPr lang="it-IT" dirty="0" err="1">
                <a:solidFill>
                  <a:schemeClr val="tx1"/>
                </a:solidFill>
              </a:rPr>
              <a:t>pps</a:t>
            </a:r>
            <a:r>
              <a:rPr lang="it-IT" dirty="0">
                <a:solidFill>
                  <a:schemeClr val="tx1"/>
                </a:solidFill>
              </a:rPr>
              <a:t> e E=10-15 </a:t>
            </a:r>
            <a:r>
              <a:rPr lang="it-IT" dirty="0" err="1">
                <a:solidFill>
                  <a:schemeClr val="tx1"/>
                </a:solidFill>
              </a:rPr>
              <a:t>AMeV</a:t>
            </a:r>
            <a:endParaRPr lang="it-IT" dirty="0">
              <a:solidFill>
                <a:schemeClr val="tx1"/>
              </a:solidFill>
            </a:endParaRPr>
          </a:p>
          <a:p>
            <a:pPr marL="0" indent="0">
              <a:buNone/>
            </a:pPr>
            <a:r>
              <a:rPr lang="it-IT" baseline="30000" dirty="0">
                <a:solidFill>
                  <a:schemeClr val="tx1"/>
                </a:solidFill>
              </a:rPr>
              <a:t>6</a:t>
            </a:r>
            <a:r>
              <a:rPr lang="it-IT" dirty="0">
                <a:solidFill>
                  <a:schemeClr val="tx1"/>
                </a:solidFill>
              </a:rPr>
              <a:t>He, </a:t>
            </a:r>
            <a:r>
              <a:rPr lang="it-IT" baseline="30000" dirty="0">
                <a:solidFill>
                  <a:schemeClr val="tx1"/>
                </a:solidFill>
              </a:rPr>
              <a:t>7</a:t>
            </a:r>
            <a:r>
              <a:rPr lang="it-IT" dirty="0">
                <a:solidFill>
                  <a:schemeClr val="tx1"/>
                </a:solidFill>
              </a:rPr>
              <a:t>Be,</a:t>
            </a:r>
            <a:r>
              <a:rPr lang="it-IT" baseline="30000" dirty="0">
                <a:solidFill>
                  <a:schemeClr val="tx1"/>
                </a:solidFill>
              </a:rPr>
              <a:t>10</a:t>
            </a:r>
            <a:r>
              <a:rPr lang="it-IT" dirty="0">
                <a:solidFill>
                  <a:schemeClr val="tx1"/>
                </a:solidFill>
              </a:rPr>
              <a:t>Be, </a:t>
            </a:r>
            <a:r>
              <a:rPr lang="it-IT" baseline="30000" dirty="0">
                <a:solidFill>
                  <a:schemeClr val="tx1"/>
                </a:solidFill>
              </a:rPr>
              <a:t>13</a:t>
            </a:r>
            <a:r>
              <a:rPr lang="it-IT" dirty="0">
                <a:solidFill>
                  <a:schemeClr val="tx1"/>
                </a:solidFill>
              </a:rPr>
              <a:t>B, </a:t>
            </a:r>
            <a:r>
              <a:rPr lang="it-IT" baseline="30000" dirty="0">
                <a:solidFill>
                  <a:schemeClr val="tx1"/>
                </a:solidFill>
              </a:rPr>
              <a:t>11</a:t>
            </a:r>
            <a:r>
              <a:rPr lang="it-IT" dirty="0">
                <a:solidFill>
                  <a:schemeClr val="tx1"/>
                </a:solidFill>
              </a:rPr>
              <a:t>C, </a:t>
            </a:r>
            <a:r>
              <a:rPr lang="it-IT" baseline="30000" dirty="0">
                <a:solidFill>
                  <a:schemeClr val="tx1"/>
                </a:solidFill>
              </a:rPr>
              <a:t>16</a:t>
            </a:r>
            <a:r>
              <a:rPr lang="it-IT" dirty="0">
                <a:solidFill>
                  <a:schemeClr val="tx1"/>
                </a:solidFill>
              </a:rPr>
              <a:t>C </a:t>
            </a:r>
          </a:p>
          <a:p>
            <a:pPr marL="0" indent="0">
              <a:buNone/>
            </a:pPr>
            <a:r>
              <a:rPr lang="it-IT" dirty="0">
                <a:solidFill>
                  <a:schemeClr val="tx1"/>
                </a:solidFill>
              </a:rPr>
              <a:t>Proton or </a:t>
            </a:r>
            <a:r>
              <a:rPr lang="it-IT" dirty="0" err="1">
                <a:solidFill>
                  <a:schemeClr val="tx1"/>
                </a:solidFill>
              </a:rPr>
              <a:t>neutron</a:t>
            </a:r>
            <a:r>
              <a:rPr lang="it-IT" dirty="0">
                <a:solidFill>
                  <a:schemeClr val="tx1"/>
                </a:solidFill>
              </a:rPr>
              <a:t> </a:t>
            </a:r>
            <a:r>
              <a:rPr lang="it-IT" dirty="0" err="1">
                <a:solidFill>
                  <a:schemeClr val="tx1"/>
                </a:solidFill>
              </a:rPr>
              <a:t>halo</a:t>
            </a:r>
            <a:r>
              <a:rPr lang="it-IT" dirty="0">
                <a:solidFill>
                  <a:schemeClr val="tx1"/>
                </a:solidFill>
              </a:rPr>
              <a:t> nuclei projects</a:t>
            </a:r>
          </a:p>
        </p:txBody>
      </p:sp>
      <p:sp>
        <p:nvSpPr>
          <p:cNvPr id="6" name="Rettangolo 5">
            <a:extLst>
              <a:ext uri="{FF2B5EF4-FFF2-40B4-BE49-F238E27FC236}">
                <a16:creationId xmlns:a16="http://schemas.microsoft.com/office/drawing/2014/main" id="{23B9037F-3A09-EF22-2356-0FB9FB4BEAA9}"/>
              </a:ext>
            </a:extLst>
          </p:cNvPr>
          <p:cNvSpPr/>
          <p:nvPr/>
        </p:nvSpPr>
        <p:spPr>
          <a:xfrm>
            <a:off x="9289819" y="2595196"/>
            <a:ext cx="1276311"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6">
                    <a:lumMod val="75000"/>
                  </a:schemeClr>
                </a:solidFill>
                <a:effectLst>
                  <a:outerShdw blurRad="38100" dist="19050" dir="2700000" algn="tl" rotWithShape="0">
                    <a:schemeClr val="dk1">
                      <a:lumMod val="50000"/>
                      <a:alpha val="40000"/>
                    </a:schemeClr>
                  </a:outerShdw>
                </a:effectLst>
              </a:rPr>
              <a:t>Fase A</a:t>
            </a:r>
          </a:p>
        </p:txBody>
      </p:sp>
      <p:sp>
        <p:nvSpPr>
          <p:cNvPr id="8" name="Rettangolo 7">
            <a:extLst>
              <a:ext uri="{FF2B5EF4-FFF2-40B4-BE49-F238E27FC236}">
                <a16:creationId xmlns:a16="http://schemas.microsoft.com/office/drawing/2014/main" id="{9A9A71D7-2E33-7FD8-4820-E2872C0CBD68}"/>
              </a:ext>
            </a:extLst>
          </p:cNvPr>
          <p:cNvSpPr/>
          <p:nvPr/>
        </p:nvSpPr>
        <p:spPr>
          <a:xfrm>
            <a:off x="5633535" y="5672456"/>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9" name="Rettangolo 8">
            <a:extLst>
              <a:ext uri="{FF2B5EF4-FFF2-40B4-BE49-F238E27FC236}">
                <a16:creationId xmlns:a16="http://schemas.microsoft.com/office/drawing/2014/main" id="{FC95512F-16AC-A173-4887-CDC070C903FD}"/>
              </a:ext>
            </a:extLst>
          </p:cNvPr>
          <p:cNvSpPr/>
          <p:nvPr/>
        </p:nvSpPr>
        <p:spPr>
          <a:xfrm>
            <a:off x="10039819" y="4297235"/>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Tree>
    <p:extLst>
      <p:ext uri="{BB962C8B-B14F-4D97-AF65-F5344CB8AC3E}">
        <p14:creationId xmlns:p14="http://schemas.microsoft.com/office/powerpoint/2010/main" val="335332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F4D22E-C24F-FF09-3AB8-F721C66FDC95}"/>
              </a:ext>
            </a:extLst>
          </p:cNvPr>
          <p:cNvSpPr>
            <a:spLocks noGrp="1"/>
          </p:cNvSpPr>
          <p:nvPr>
            <p:ph type="title"/>
          </p:nvPr>
        </p:nvSpPr>
        <p:spPr/>
        <p:txBody>
          <a:bodyPr/>
          <a:lstStyle/>
          <a:p>
            <a:r>
              <a:rPr lang="it-IT" dirty="0"/>
              <a:t>Comitato Utenti LNS</a:t>
            </a:r>
          </a:p>
        </p:txBody>
      </p:sp>
      <p:sp>
        <p:nvSpPr>
          <p:cNvPr id="3" name="Segnaposto contenuto 2">
            <a:extLst>
              <a:ext uri="{FF2B5EF4-FFF2-40B4-BE49-F238E27FC236}">
                <a16:creationId xmlns:a16="http://schemas.microsoft.com/office/drawing/2014/main" id="{353E5BE1-AB08-077A-5A70-A18974D2AD0D}"/>
              </a:ext>
            </a:extLst>
          </p:cNvPr>
          <p:cNvSpPr>
            <a:spLocks noGrp="1"/>
          </p:cNvSpPr>
          <p:nvPr>
            <p:ph idx="1"/>
          </p:nvPr>
        </p:nvSpPr>
        <p:spPr>
          <a:xfrm>
            <a:off x="518160" y="1690688"/>
            <a:ext cx="11529060" cy="4017614"/>
          </a:xfrm>
        </p:spPr>
        <p:txBody>
          <a:bodyPr>
            <a:noAutofit/>
          </a:bodyPr>
          <a:lstStyle/>
          <a:p>
            <a:pPr marL="0" indent="0">
              <a:spcBef>
                <a:spcPts val="1200"/>
              </a:spcBef>
              <a:spcAft>
                <a:spcPts val="1200"/>
              </a:spcAft>
              <a:buNone/>
            </a:pPr>
            <a:r>
              <a:rPr lang="it-IT" sz="2400" dirty="0">
                <a:latin typeface="Trebuchet MS" panose="020B0703020202090204" pitchFamily="34" charset="0"/>
              </a:rPr>
              <a:t>Eletto il 13/02/2023 in carica fino al </a:t>
            </a:r>
            <a:r>
              <a:rPr lang="it-IT" sz="2400" dirty="0" err="1">
                <a:latin typeface="Trebuchet MS" panose="020B0703020202090204" pitchFamily="34" charset="0"/>
              </a:rPr>
              <a:t>Feb</a:t>
            </a:r>
            <a:r>
              <a:rPr lang="it-IT" sz="2400" dirty="0">
                <a:latin typeface="Trebuchet MS" panose="020B0703020202090204" pitchFamily="34" charset="0"/>
              </a:rPr>
              <a:t> 2025</a:t>
            </a:r>
          </a:p>
          <a:p>
            <a:pPr>
              <a:buFont typeface="Courier New" panose="02070309020205020404" pitchFamily="49" charset="0"/>
              <a:buChar char="o"/>
            </a:pPr>
            <a:r>
              <a:rPr lang="it-IT" sz="2400" u="none" strike="noStrike" dirty="0">
                <a:solidFill>
                  <a:srgbClr val="333333"/>
                </a:solidFill>
                <a:effectLst/>
                <a:latin typeface="Trebuchet MS" panose="020B0703020202090204" pitchFamily="34" charset="0"/>
              </a:rPr>
              <a:t>Elena Geraci, </a:t>
            </a:r>
            <a:r>
              <a:rPr lang="it-IT" sz="2400" u="none" strike="noStrike" dirty="0" err="1">
                <a:solidFill>
                  <a:srgbClr val="333333"/>
                </a:solidFill>
                <a:effectLst/>
                <a:latin typeface="Trebuchet MS" panose="020B0703020202090204" pitchFamily="34" charset="0"/>
              </a:rPr>
              <a:t>Univ</a:t>
            </a:r>
            <a:r>
              <a:rPr lang="it-IT" sz="2400" u="none" strike="noStrike" dirty="0">
                <a:solidFill>
                  <a:srgbClr val="333333"/>
                </a:solidFill>
                <a:effectLst/>
                <a:latin typeface="Trebuchet MS" panose="020B0703020202090204" pitchFamily="34" charset="0"/>
              </a:rPr>
              <a:t>. Catania and INFN-Catania, </a:t>
            </a:r>
            <a:r>
              <a:rPr lang="it-IT" sz="2400" u="none" strike="noStrike" dirty="0" err="1">
                <a:solidFill>
                  <a:srgbClr val="333333"/>
                </a:solidFill>
                <a:effectLst/>
                <a:latin typeface="Trebuchet MS" panose="020B0703020202090204" pitchFamily="34" charset="0"/>
              </a:rPr>
              <a:t>Italy</a:t>
            </a:r>
            <a:r>
              <a:rPr lang="it-IT" sz="2400" u="none" strike="noStrike" dirty="0">
                <a:solidFill>
                  <a:srgbClr val="333333"/>
                </a:solidFill>
                <a:effectLst/>
                <a:latin typeface="Trebuchet MS" panose="020B0703020202090204" pitchFamily="34" charset="0"/>
              </a:rPr>
              <a:t> (Coordinatrice)</a:t>
            </a:r>
            <a:endParaRPr lang="it-IT" sz="2400" dirty="0">
              <a:latin typeface="Trebuchet MS" panose="020B0703020202090204" pitchFamily="34" charset="0"/>
            </a:endParaRPr>
          </a:p>
          <a:p>
            <a:pPr>
              <a:buFont typeface="Courier New" panose="02070309020205020404" pitchFamily="49" charset="0"/>
              <a:buChar char="o"/>
            </a:pPr>
            <a:r>
              <a:rPr lang="it-IT" sz="2400" u="none" strike="noStrike" dirty="0">
                <a:solidFill>
                  <a:srgbClr val="333333"/>
                </a:solidFill>
                <a:effectLst/>
                <a:latin typeface="Trebuchet MS" panose="020B0703020202090204" pitchFamily="34" charset="0"/>
              </a:rPr>
              <a:t>Antonio D'Amico, NIKHEF, The Netherlands</a:t>
            </a:r>
          </a:p>
          <a:p>
            <a:pPr>
              <a:buFont typeface="Courier New" panose="02070309020205020404" pitchFamily="49" charset="0"/>
              <a:buChar char="o"/>
            </a:pPr>
            <a:r>
              <a:rPr lang="it-IT" sz="2400" u="none" strike="noStrike" dirty="0">
                <a:solidFill>
                  <a:srgbClr val="333333"/>
                </a:solidFill>
                <a:effectLst/>
                <a:latin typeface="Trebuchet MS" panose="020B0703020202090204" pitchFamily="34" charset="0"/>
              </a:rPr>
              <a:t>Chiara Guazzoni, Politecnico di Milano and INFN-Milano, </a:t>
            </a:r>
            <a:r>
              <a:rPr lang="it-IT" sz="2400" u="none" strike="noStrike" dirty="0" err="1">
                <a:solidFill>
                  <a:srgbClr val="333333"/>
                </a:solidFill>
                <a:effectLst/>
                <a:latin typeface="Trebuchet MS" panose="020B0703020202090204" pitchFamily="34" charset="0"/>
              </a:rPr>
              <a:t>Italy</a:t>
            </a:r>
            <a:r>
              <a:rPr lang="it-IT" sz="2400" u="none" strike="noStrike" dirty="0">
                <a:solidFill>
                  <a:srgbClr val="333333"/>
                </a:solidFill>
                <a:effectLst/>
                <a:latin typeface="Trebuchet MS" panose="020B0703020202090204" pitchFamily="34" charset="0"/>
              </a:rPr>
              <a:t> (2° mandato)</a:t>
            </a:r>
          </a:p>
          <a:p>
            <a:pPr>
              <a:buFont typeface="Courier New" panose="02070309020205020404" pitchFamily="49" charset="0"/>
              <a:buChar char="o"/>
            </a:pPr>
            <a:r>
              <a:rPr lang="it-IT" sz="2400" u="none" strike="noStrike" dirty="0">
                <a:solidFill>
                  <a:srgbClr val="333333"/>
                </a:solidFill>
                <a:effectLst/>
                <a:latin typeface="Trebuchet MS" panose="020B0703020202090204" pitchFamily="34" charset="0"/>
              </a:rPr>
              <a:t>Sara Palmerini, </a:t>
            </a:r>
            <a:r>
              <a:rPr lang="it-IT" sz="2400" u="none" strike="noStrike" dirty="0" err="1">
                <a:solidFill>
                  <a:srgbClr val="333333"/>
                </a:solidFill>
                <a:effectLst/>
                <a:latin typeface="Trebuchet MS" panose="020B0703020202090204" pitchFamily="34" charset="0"/>
              </a:rPr>
              <a:t>Univ</a:t>
            </a:r>
            <a:r>
              <a:rPr lang="it-IT" sz="2400" u="none" strike="noStrike" dirty="0">
                <a:solidFill>
                  <a:srgbClr val="333333"/>
                </a:solidFill>
                <a:effectLst/>
                <a:latin typeface="Trebuchet MS" panose="020B0703020202090204" pitchFamily="34" charset="0"/>
              </a:rPr>
              <a:t>. Perugia and INFN-Perugia, </a:t>
            </a:r>
            <a:r>
              <a:rPr lang="it-IT" sz="2400" u="none" strike="noStrike" dirty="0" err="1">
                <a:solidFill>
                  <a:srgbClr val="333333"/>
                </a:solidFill>
                <a:effectLst/>
                <a:latin typeface="Trebuchet MS" panose="020B0703020202090204" pitchFamily="34" charset="0"/>
              </a:rPr>
              <a:t>Italy</a:t>
            </a:r>
            <a:r>
              <a:rPr lang="it-IT" sz="2400" u="none" strike="noStrike" dirty="0">
                <a:solidFill>
                  <a:srgbClr val="333333"/>
                </a:solidFill>
                <a:effectLst/>
                <a:latin typeface="Trebuchet MS" panose="020B0703020202090204" pitchFamily="34" charset="0"/>
              </a:rPr>
              <a:t> (2° mandato)</a:t>
            </a:r>
          </a:p>
          <a:p>
            <a:pPr>
              <a:buFont typeface="Courier New" panose="02070309020205020404" pitchFamily="49" charset="0"/>
              <a:buChar char="o"/>
            </a:pPr>
            <a:r>
              <a:rPr lang="it-IT" sz="2400" u="none" strike="noStrike" dirty="0">
                <a:solidFill>
                  <a:srgbClr val="333333"/>
                </a:solidFill>
                <a:effectLst/>
                <a:latin typeface="Trebuchet MS" panose="020B0703020202090204" pitchFamily="34" charset="0"/>
              </a:rPr>
              <a:t>Antonio </a:t>
            </a:r>
            <a:r>
              <a:rPr lang="it-IT" sz="2400" u="none" strike="noStrike" dirty="0" err="1">
                <a:solidFill>
                  <a:srgbClr val="333333"/>
                </a:solidFill>
                <a:effectLst/>
                <a:latin typeface="Trebuchet MS" panose="020B0703020202090204" pitchFamily="34" charset="0"/>
              </a:rPr>
              <a:t>Trifirò</a:t>
            </a:r>
            <a:r>
              <a:rPr lang="it-IT" sz="2400" u="none" strike="noStrike" dirty="0">
                <a:solidFill>
                  <a:srgbClr val="333333"/>
                </a:solidFill>
                <a:effectLst/>
                <a:latin typeface="Trebuchet MS" panose="020B0703020202090204" pitchFamily="34" charset="0"/>
              </a:rPr>
              <a:t>, </a:t>
            </a:r>
            <a:r>
              <a:rPr lang="it-IT" sz="2400" u="none" strike="noStrike" dirty="0" err="1">
                <a:solidFill>
                  <a:srgbClr val="333333"/>
                </a:solidFill>
                <a:effectLst/>
                <a:latin typeface="Trebuchet MS" panose="020B0703020202090204" pitchFamily="34" charset="0"/>
              </a:rPr>
              <a:t>Univ</a:t>
            </a:r>
            <a:r>
              <a:rPr lang="it-IT" sz="2400" u="none" strike="noStrike" dirty="0">
                <a:solidFill>
                  <a:srgbClr val="333333"/>
                </a:solidFill>
                <a:effectLst/>
                <a:latin typeface="Trebuchet MS" panose="020B0703020202090204" pitchFamily="34" charset="0"/>
              </a:rPr>
              <a:t>. Messina and INFN-Catania, </a:t>
            </a:r>
            <a:r>
              <a:rPr lang="it-IT" sz="2400" u="none" strike="noStrike" dirty="0" err="1">
                <a:solidFill>
                  <a:srgbClr val="333333"/>
                </a:solidFill>
                <a:effectLst/>
                <a:latin typeface="Trebuchet MS" panose="020B0703020202090204" pitchFamily="34" charset="0"/>
              </a:rPr>
              <a:t>Italy</a:t>
            </a:r>
            <a:br>
              <a:rPr lang="it-IT" dirty="0">
                <a:latin typeface="Trebuchet MS" panose="020B0703020202090204" pitchFamily="34" charset="0"/>
              </a:rPr>
            </a:br>
            <a:endParaRPr lang="it-IT" dirty="0">
              <a:latin typeface="Trebuchet MS" panose="020B0703020202090204" pitchFamily="34" charset="0"/>
            </a:endParaRPr>
          </a:p>
          <a:p>
            <a:pPr marL="0" indent="0">
              <a:buNone/>
            </a:pPr>
            <a:r>
              <a:rPr lang="it-IT" dirty="0">
                <a:latin typeface="Trebuchet MS" panose="020B0703020202090204" pitchFamily="34" charset="0"/>
              </a:rPr>
              <a:t>Utenti:350</a:t>
            </a:r>
          </a:p>
        </p:txBody>
      </p:sp>
    </p:spTree>
    <p:extLst>
      <p:ext uri="{BB962C8B-B14F-4D97-AF65-F5344CB8AC3E}">
        <p14:creationId xmlns:p14="http://schemas.microsoft.com/office/powerpoint/2010/main" val="373818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5C724-F86E-EA61-BA16-9A10CC877092}"/>
              </a:ext>
            </a:extLst>
          </p:cNvPr>
          <p:cNvSpPr>
            <a:spLocks noGrp="1"/>
          </p:cNvSpPr>
          <p:nvPr>
            <p:ph type="title"/>
          </p:nvPr>
        </p:nvSpPr>
        <p:spPr>
          <a:xfrm>
            <a:off x="838200" y="365125"/>
            <a:ext cx="10515600" cy="377825"/>
          </a:xfrm>
        </p:spPr>
        <p:txBody>
          <a:bodyPr>
            <a:normAutofit fontScale="90000"/>
          </a:bodyPr>
          <a:lstStyle/>
          <a:p>
            <a:r>
              <a:rPr lang="it-IT" sz="4400" dirty="0"/>
              <a:t>Key </a:t>
            </a:r>
            <a:r>
              <a:rPr lang="it-IT" sz="4400" dirty="0" err="1"/>
              <a:t>Physics</a:t>
            </a:r>
            <a:r>
              <a:rPr lang="it-IT" sz="4400" dirty="0"/>
              <a:t> Case for </a:t>
            </a:r>
            <a:r>
              <a:rPr lang="it-IT" sz="4400" dirty="0" err="1"/>
              <a:t>Nuclear</a:t>
            </a:r>
            <a:r>
              <a:rPr lang="it-IT" sz="4400" dirty="0"/>
              <a:t> Dynamics</a:t>
            </a:r>
            <a:endParaRPr lang="it-IT" dirty="0"/>
          </a:p>
        </p:txBody>
      </p:sp>
      <p:sp>
        <p:nvSpPr>
          <p:cNvPr id="3" name="Segnaposto contenuto 2">
            <a:extLst>
              <a:ext uri="{FF2B5EF4-FFF2-40B4-BE49-F238E27FC236}">
                <a16:creationId xmlns:a16="http://schemas.microsoft.com/office/drawing/2014/main" id="{8D83DAFA-A917-F0B4-E77E-7D2672CBA888}"/>
              </a:ext>
            </a:extLst>
          </p:cNvPr>
          <p:cNvSpPr>
            <a:spLocks noGrp="1"/>
          </p:cNvSpPr>
          <p:nvPr>
            <p:ph idx="1"/>
          </p:nvPr>
        </p:nvSpPr>
        <p:spPr>
          <a:xfrm>
            <a:off x="182880" y="999460"/>
            <a:ext cx="10816590" cy="5784111"/>
          </a:xfrm>
        </p:spPr>
        <p:txBody>
          <a:bodyPr>
            <a:normAutofit fontScale="77500" lnSpcReduction="20000"/>
          </a:bodyPr>
          <a:lstStyle/>
          <a:p>
            <a:pPr marL="0" indent="0">
              <a:buNone/>
            </a:pPr>
            <a:r>
              <a:rPr lang="it-IT" dirty="0">
                <a:solidFill>
                  <a:schemeClr val="accent2">
                    <a:lumMod val="75000"/>
                  </a:schemeClr>
                </a:solidFill>
              </a:rPr>
              <a:t>Dinamica della Fissione</a:t>
            </a:r>
            <a:br>
              <a:rPr lang="it-IT" dirty="0">
                <a:solidFill>
                  <a:schemeClr val="accent2">
                    <a:lumMod val="75000"/>
                  </a:schemeClr>
                </a:solidFill>
              </a:rPr>
            </a:br>
            <a:endParaRPr lang="it-IT" dirty="0">
              <a:solidFill>
                <a:schemeClr val="accent2">
                  <a:lumMod val="75000"/>
                </a:schemeClr>
              </a:solidFill>
            </a:endParaRPr>
          </a:p>
          <a:p>
            <a:pPr marL="36000" indent="0">
              <a:spcBef>
                <a:spcPts val="0"/>
              </a:spcBef>
              <a:spcAft>
                <a:spcPts val="600"/>
              </a:spcAft>
              <a:buNone/>
            </a:pPr>
            <a:r>
              <a:rPr lang="it-IT" dirty="0">
                <a:solidFill>
                  <a:schemeClr val="accent2">
                    <a:lumMod val="75000"/>
                  </a:schemeClr>
                </a:solidFill>
                <a:latin typeface="Trebuchet MS" panose="020B0703020202090204" pitchFamily="34" charset="0"/>
              </a:rPr>
              <a:t>Studio di effetti di shell in fissione e quasi-fissione;</a:t>
            </a:r>
            <a:br>
              <a:rPr lang="it-IT" dirty="0">
                <a:solidFill>
                  <a:schemeClr val="accent2">
                    <a:lumMod val="75000"/>
                  </a:schemeClr>
                </a:solidFill>
                <a:latin typeface="Trebuchet MS" panose="020B0703020202090204" pitchFamily="34" charset="0"/>
              </a:rPr>
            </a:br>
            <a:endParaRPr lang="it-IT" dirty="0">
              <a:solidFill>
                <a:schemeClr val="accent2">
                  <a:lumMod val="75000"/>
                </a:schemeClr>
              </a:solidFill>
              <a:latin typeface="Trebuchet MS" panose="020B0703020202090204" pitchFamily="34" charset="0"/>
            </a:endParaRPr>
          </a:p>
          <a:p>
            <a:pPr marL="36000">
              <a:spcBef>
                <a:spcPts val="0"/>
              </a:spcBef>
              <a:spcAft>
                <a:spcPts val="600"/>
              </a:spcAft>
            </a:pPr>
            <a:r>
              <a:rPr lang="it-IT" dirty="0">
                <a:latin typeface="Trebuchet MS" panose="020B0703020202090204" pitchFamily="34" charset="0"/>
              </a:rPr>
              <a:t>Fissione super-asimmetrica (numeri magici):</a:t>
            </a:r>
            <a:br>
              <a:rPr lang="it-IT" dirty="0">
                <a:latin typeface="Trebuchet MS" panose="020B0703020202090204" pitchFamily="34" charset="0"/>
              </a:rPr>
            </a:br>
            <a:br>
              <a:rPr lang="it-IT" dirty="0">
                <a:latin typeface="Trebuchet MS" panose="020B0703020202090204" pitchFamily="34" charset="0"/>
              </a:rPr>
            </a:br>
            <a:r>
              <a:rPr lang="it-IT" dirty="0">
                <a:effectLst/>
                <a:latin typeface="Trebuchet MS" panose="020B0703020202090204" pitchFamily="34" charset="0"/>
              </a:rPr>
              <a:t> </a:t>
            </a:r>
            <a:r>
              <a:rPr lang="it-IT" baseline="30000" dirty="0">
                <a:effectLst/>
                <a:latin typeface="Trebuchet MS" panose="020B0703020202090204" pitchFamily="34" charset="0"/>
              </a:rPr>
              <a:t>22</a:t>
            </a:r>
            <a:r>
              <a:rPr lang="it-IT" dirty="0">
                <a:effectLst/>
                <a:latin typeface="Trebuchet MS" panose="020B0703020202090204" pitchFamily="34" charset="0"/>
              </a:rPr>
              <a:t>Ne + </a:t>
            </a:r>
            <a:r>
              <a:rPr lang="it-IT" baseline="30000" dirty="0">
                <a:effectLst/>
                <a:latin typeface="Trebuchet MS" panose="020B0703020202090204" pitchFamily="34" charset="0"/>
              </a:rPr>
              <a:t>238</a:t>
            </a:r>
            <a:r>
              <a:rPr lang="it-IT" dirty="0">
                <a:effectLst/>
                <a:latin typeface="Trebuchet MS" panose="020B0703020202090204" pitchFamily="34" charset="0"/>
              </a:rPr>
              <a:t>U, </a:t>
            </a:r>
            <a:r>
              <a:rPr lang="it-IT" baseline="30000" dirty="0">
                <a:effectLst/>
                <a:latin typeface="Trebuchet MS" panose="020B0703020202090204" pitchFamily="34" charset="0"/>
              </a:rPr>
              <a:t>232</a:t>
            </a:r>
            <a:r>
              <a:rPr lang="it-IT" dirty="0">
                <a:effectLst/>
                <a:latin typeface="Trebuchet MS" panose="020B0703020202090204" pitchFamily="34" charset="0"/>
              </a:rPr>
              <a:t>Th→</a:t>
            </a:r>
            <a:r>
              <a:rPr lang="it-IT" baseline="30000" dirty="0">
                <a:effectLst/>
                <a:latin typeface="Trebuchet MS" panose="020B0703020202090204" pitchFamily="34" charset="0"/>
              </a:rPr>
              <a:t>260</a:t>
            </a:r>
            <a:r>
              <a:rPr lang="it-IT" dirty="0">
                <a:effectLst/>
                <a:latin typeface="Trebuchet MS" panose="020B0703020202090204" pitchFamily="34" charset="0"/>
              </a:rPr>
              <a:t>No,</a:t>
            </a:r>
            <a:r>
              <a:rPr lang="it-IT" baseline="30000" dirty="0">
                <a:effectLst/>
                <a:latin typeface="Trebuchet MS" panose="020B0703020202090204" pitchFamily="34" charset="0"/>
              </a:rPr>
              <a:t>254</a:t>
            </a:r>
            <a:r>
              <a:rPr lang="it-IT" dirty="0">
                <a:effectLst/>
                <a:latin typeface="Trebuchet MS" panose="020B0703020202090204" pitchFamily="34" charset="0"/>
              </a:rPr>
              <a:t>Fm</a:t>
            </a:r>
          </a:p>
          <a:p>
            <a:pPr marL="0" indent="0">
              <a:buNone/>
            </a:pPr>
            <a:r>
              <a:rPr lang="it-IT" baseline="30000" dirty="0">
                <a:latin typeface="Trebuchet MS" panose="020B0703020202090204" pitchFamily="34" charset="0"/>
              </a:rPr>
              <a:t>      </a:t>
            </a:r>
            <a:r>
              <a:rPr lang="it-IT" baseline="30000" dirty="0">
                <a:effectLst/>
                <a:latin typeface="Trebuchet MS" panose="020B0703020202090204" pitchFamily="34" charset="0"/>
              </a:rPr>
              <a:t>48</a:t>
            </a:r>
            <a:r>
              <a:rPr lang="it-IT" dirty="0">
                <a:effectLst/>
                <a:latin typeface="Trebuchet MS" panose="020B0703020202090204" pitchFamily="34" charset="0"/>
              </a:rPr>
              <a:t>Ca + </a:t>
            </a:r>
            <a:r>
              <a:rPr lang="it-IT" baseline="30000" dirty="0">
                <a:effectLst/>
                <a:latin typeface="Trebuchet MS" panose="020B0703020202090204" pitchFamily="34" charset="0"/>
              </a:rPr>
              <a:t>208</a:t>
            </a:r>
            <a:r>
              <a:rPr lang="it-IT" dirty="0">
                <a:effectLst/>
                <a:latin typeface="Trebuchet MS" panose="020B0703020202090204" pitchFamily="34" charset="0"/>
              </a:rPr>
              <a:t>Pb, </a:t>
            </a:r>
            <a:r>
              <a:rPr lang="it-IT" baseline="30000" dirty="0">
                <a:effectLst/>
                <a:latin typeface="Trebuchet MS" panose="020B0703020202090204" pitchFamily="34" charset="0"/>
              </a:rPr>
              <a:t>232</a:t>
            </a:r>
            <a:r>
              <a:rPr lang="it-IT" dirty="0">
                <a:effectLst/>
                <a:latin typeface="Trebuchet MS" panose="020B0703020202090204" pitchFamily="34" charset="0"/>
              </a:rPr>
              <a:t>Th, </a:t>
            </a:r>
            <a:r>
              <a:rPr lang="it-IT" baseline="30000" dirty="0">
                <a:effectLst/>
                <a:latin typeface="Trebuchet MS" panose="020B0703020202090204" pitchFamily="34" charset="0"/>
              </a:rPr>
              <a:t>238</a:t>
            </a:r>
            <a:r>
              <a:rPr lang="it-IT" dirty="0">
                <a:effectLst/>
                <a:latin typeface="Trebuchet MS" panose="020B0703020202090204" pitchFamily="34" charset="0"/>
              </a:rPr>
              <a:t>Th→ Produzione </a:t>
            </a:r>
            <a:r>
              <a:rPr lang="it-IT" baseline="30000" dirty="0">
                <a:latin typeface="Trebuchet MS" panose="020B0703020202090204" pitchFamily="34" charset="0"/>
              </a:rPr>
              <a:t>78</a:t>
            </a:r>
            <a:r>
              <a:rPr lang="it-IT" dirty="0">
                <a:latin typeface="Trebuchet MS" panose="020B0703020202090204" pitchFamily="34" charset="0"/>
              </a:rPr>
              <a:t>Ni</a:t>
            </a:r>
            <a:br>
              <a:rPr lang="it-IT" dirty="0">
                <a:latin typeface="Trebuchet MS" panose="020B0703020202090204" pitchFamily="34" charset="0"/>
              </a:rPr>
            </a:br>
            <a:r>
              <a:rPr lang="it-IT" dirty="0">
                <a:effectLst/>
                <a:latin typeface="Trebuchet MS" panose="020B0703020202090204" pitchFamily="34" charset="0"/>
              </a:rPr>
              <a:t>(SC fasci stabili)</a:t>
            </a:r>
          </a:p>
          <a:p>
            <a:pPr marL="0" indent="0">
              <a:buNone/>
            </a:pPr>
            <a:endParaRPr lang="it-IT" dirty="0">
              <a:latin typeface="Trebuchet MS" panose="020B0703020202090204" pitchFamily="34" charset="0"/>
            </a:endParaRPr>
          </a:p>
          <a:p>
            <a:pPr marL="0" indent="0">
              <a:buNone/>
            </a:pPr>
            <a:r>
              <a:rPr lang="it-IT" dirty="0">
                <a:solidFill>
                  <a:schemeClr val="accent2">
                    <a:lumMod val="75000"/>
                  </a:schemeClr>
                </a:solidFill>
                <a:latin typeface="Trebuchet MS" panose="020B0703020202090204" pitchFamily="34" charset="0"/>
              </a:rPr>
              <a:t>Produzione di elementi superpesanti</a:t>
            </a:r>
          </a:p>
          <a:p>
            <a:r>
              <a:rPr lang="it-IT" dirty="0">
                <a:effectLst/>
                <a:latin typeface="Trebuchet MS" panose="020B0703020202090204" pitchFamily="34" charset="0"/>
              </a:rPr>
              <a:t>Multi-</a:t>
            </a:r>
            <a:r>
              <a:rPr lang="it-IT" dirty="0" err="1">
                <a:effectLst/>
                <a:latin typeface="Trebuchet MS" panose="020B0703020202090204" pitchFamily="34" charset="0"/>
              </a:rPr>
              <a:t>nucleon</a:t>
            </a:r>
            <a:r>
              <a:rPr lang="it-IT" dirty="0">
                <a:effectLst/>
                <a:latin typeface="Trebuchet MS" panose="020B0703020202090204" pitchFamily="34" charset="0"/>
              </a:rPr>
              <a:t> transfer reactions :</a:t>
            </a:r>
          </a:p>
          <a:p>
            <a:pPr marL="0" indent="0">
              <a:buNone/>
            </a:pPr>
            <a:r>
              <a:rPr lang="it-IT" baseline="30000" dirty="0">
                <a:effectLst/>
                <a:latin typeface="Trebuchet MS" panose="020B0703020202090204" pitchFamily="34" charset="0"/>
              </a:rPr>
              <a:t> 70</a:t>
            </a:r>
            <a:r>
              <a:rPr lang="it-IT" dirty="0">
                <a:effectLst/>
                <a:latin typeface="Trebuchet MS" panose="020B0703020202090204" pitchFamily="34" charset="0"/>
              </a:rPr>
              <a:t>Zn + </a:t>
            </a:r>
            <a:r>
              <a:rPr lang="it-IT" baseline="30000" dirty="0">
                <a:effectLst/>
                <a:latin typeface="Trebuchet MS" panose="020B0703020202090204" pitchFamily="34" charset="0"/>
              </a:rPr>
              <a:t>232</a:t>
            </a:r>
            <a:r>
              <a:rPr lang="it-IT" dirty="0">
                <a:latin typeface="Trebuchet MS" panose="020B0703020202090204" pitchFamily="34" charset="0"/>
              </a:rPr>
              <a:t>Os</a:t>
            </a:r>
            <a:r>
              <a:rPr lang="it-IT" dirty="0">
                <a:effectLst/>
                <a:latin typeface="Trebuchet MS" panose="020B0703020202090204" pitchFamily="34" charset="0"/>
              </a:rPr>
              <a:t>,  </a:t>
            </a:r>
            <a:r>
              <a:rPr lang="it-IT" baseline="30000" dirty="0">
                <a:effectLst/>
                <a:latin typeface="Trebuchet MS" panose="020B0703020202090204" pitchFamily="34" charset="0"/>
              </a:rPr>
              <a:t>70</a:t>
            </a:r>
            <a:r>
              <a:rPr lang="it-IT" dirty="0">
                <a:effectLst/>
                <a:latin typeface="Trebuchet MS" panose="020B0703020202090204" pitchFamily="34" charset="0"/>
              </a:rPr>
              <a:t>Zn + </a:t>
            </a:r>
            <a:r>
              <a:rPr lang="it-IT" baseline="30000" dirty="0">
                <a:effectLst/>
                <a:latin typeface="Trebuchet MS" panose="020B0703020202090204" pitchFamily="34" charset="0"/>
              </a:rPr>
              <a:t>238</a:t>
            </a:r>
            <a:r>
              <a:rPr lang="it-IT" dirty="0">
                <a:effectLst/>
                <a:latin typeface="Trebuchet MS" panose="020B0703020202090204" pitchFamily="34" charset="0"/>
              </a:rPr>
              <a:t>U, </a:t>
            </a:r>
            <a:r>
              <a:rPr lang="it-IT" baseline="30000" dirty="0">
                <a:effectLst/>
                <a:latin typeface="Trebuchet MS" panose="020B0703020202090204" pitchFamily="34" charset="0"/>
              </a:rPr>
              <a:t>122</a:t>
            </a:r>
            <a:r>
              <a:rPr lang="it-IT" dirty="0">
                <a:effectLst/>
                <a:latin typeface="Trebuchet MS" panose="020B0703020202090204" pitchFamily="34" charset="0"/>
              </a:rPr>
              <a:t>Sn + </a:t>
            </a:r>
            <a:r>
              <a:rPr lang="it-IT" baseline="30000" dirty="0">
                <a:effectLst/>
                <a:latin typeface="Trebuchet MS" panose="020B0703020202090204" pitchFamily="34" charset="0"/>
              </a:rPr>
              <a:t>208</a:t>
            </a:r>
            <a:r>
              <a:rPr lang="it-IT" dirty="0">
                <a:effectLst/>
                <a:latin typeface="Trebuchet MS" panose="020B0703020202090204" pitchFamily="34" charset="0"/>
              </a:rPr>
              <a:t>Pb , </a:t>
            </a:r>
            <a:r>
              <a:rPr lang="it-IT" baseline="30000" dirty="0">
                <a:effectLst/>
                <a:latin typeface="Trebuchet MS" panose="020B0703020202090204" pitchFamily="34" charset="0"/>
              </a:rPr>
              <a:t>136</a:t>
            </a:r>
            <a:r>
              <a:rPr lang="it-IT" dirty="0">
                <a:effectLst/>
                <a:latin typeface="Trebuchet MS" panose="020B0703020202090204" pitchFamily="34" charset="0"/>
              </a:rPr>
              <a:t>Xe + </a:t>
            </a:r>
            <a:r>
              <a:rPr lang="it-IT" baseline="30000" dirty="0">
                <a:effectLst/>
                <a:latin typeface="Trebuchet MS" panose="020B0703020202090204" pitchFamily="34" charset="0"/>
              </a:rPr>
              <a:t>202</a:t>
            </a:r>
            <a:r>
              <a:rPr lang="it-IT" dirty="0">
                <a:effectLst/>
                <a:latin typeface="Trebuchet MS" panose="020B0703020202090204" pitchFamily="34" charset="0"/>
              </a:rPr>
              <a:t>Os, </a:t>
            </a:r>
            <a:r>
              <a:rPr lang="it-IT" baseline="30000" dirty="0">
                <a:effectLst/>
                <a:latin typeface="Trebuchet MS" panose="020B0703020202090204" pitchFamily="34" charset="0"/>
              </a:rPr>
              <a:t>48</a:t>
            </a:r>
            <a:r>
              <a:rPr lang="it-IT" dirty="0">
                <a:effectLst/>
                <a:latin typeface="Trebuchet MS" panose="020B0703020202090204" pitchFamily="34" charset="0"/>
              </a:rPr>
              <a:t>Ca + </a:t>
            </a:r>
            <a:r>
              <a:rPr lang="it-IT" baseline="30000" dirty="0">
                <a:effectLst/>
                <a:latin typeface="Trebuchet MS" panose="020B0703020202090204" pitchFamily="34" charset="0"/>
              </a:rPr>
              <a:t>238</a:t>
            </a:r>
            <a:r>
              <a:rPr lang="it-IT" dirty="0">
                <a:effectLst/>
                <a:latin typeface="Trebuchet MS" panose="020B0703020202090204" pitchFamily="34" charset="0"/>
              </a:rPr>
              <a:t>Th   (SC fasci stabili)</a:t>
            </a:r>
          </a:p>
          <a:p>
            <a:pPr marL="0" indent="0">
              <a:buNone/>
            </a:pPr>
            <a:endParaRPr lang="it-IT" dirty="0">
              <a:latin typeface="Trebuchet MS" panose="020B0703020202090204" pitchFamily="34" charset="0"/>
            </a:endParaRPr>
          </a:p>
          <a:p>
            <a:r>
              <a:rPr lang="it-IT" dirty="0">
                <a:latin typeface="Trebuchet MS" panose="020B0703020202090204" pitchFamily="34" charset="0"/>
              </a:rPr>
              <a:t>tramite reazioni a 2 corpi :</a:t>
            </a:r>
            <a:br>
              <a:rPr lang="it-IT" dirty="0">
                <a:latin typeface="Trebuchet MS" panose="020B0703020202090204" pitchFamily="34" charset="0"/>
              </a:rPr>
            </a:br>
            <a:br>
              <a:rPr lang="it-IT" dirty="0">
                <a:latin typeface="Trebuchet MS" panose="020B0703020202090204" pitchFamily="34" charset="0"/>
              </a:rPr>
            </a:br>
            <a:r>
              <a:rPr lang="it-IT" baseline="30000" dirty="0">
                <a:latin typeface="Trebuchet MS" panose="020B0703020202090204" pitchFamily="34" charset="0"/>
              </a:rPr>
              <a:t>32</a:t>
            </a:r>
            <a:r>
              <a:rPr lang="it-IT" dirty="0">
                <a:latin typeface="Trebuchet MS" panose="020B0703020202090204" pitchFamily="34" charset="0"/>
              </a:rPr>
              <a:t>S</a:t>
            </a:r>
            <a:r>
              <a:rPr lang="it-IT" dirty="0">
                <a:effectLst/>
                <a:latin typeface="Trebuchet MS" panose="020B0703020202090204" pitchFamily="34" charset="0"/>
              </a:rPr>
              <a:t> + </a:t>
            </a:r>
            <a:r>
              <a:rPr lang="it-IT" baseline="30000" dirty="0">
                <a:effectLst/>
                <a:latin typeface="Trebuchet MS" panose="020B0703020202090204" pitchFamily="34" charset="0"/>
              </a:rPr>
              <a:t>238</a:t>
            </a:r>
            <a:r>
              <a:rPr lang="it-IT" dirty="0">
                <a:effectLst/>
                <a:latin typeface="Trebuchet MS" panose="020B0703020202090204" pitchFamily="34" charset="0"/>
              </a:rPr>
              <a:t>U</a:t>
            </a:r>
            <a:r>
              <a:rPr lang="it-IT" dirty="0">
                <a:effectLst/>
                <a:latin typeface="Trebuchet MS" panose="020B0703020202090204" pitchFamily="34" charset="0"/>
                <a:sym typeface="Wingdings" pitchFamily="2" charset="2"/>
              </a:rPr>
              <a:t> </a:t>
            </a:r>
            <a:r>
              <a:rPr lang="it-IT" baseline="30000" dirty="0">
                <a:effectLst/>
                <a:latin typeface="Trebuchet MS" panose="020B0703020202090204" pitchFamily="34" charset="0"/>
                <a:sym typeface="Wingdings" pitchFamily="2" charset="2"/>
              </a:rPr>
              <a:t>4</a:t>
            </a:r>
            <a:r>
              <a:rPr lang="it-IT" dirty="0">
                <a:effectLst/>
                <a:latin typeface="Trebuchet MS" panose="020B0703020202090204" pitchFamily="34" charset="0"/>
                <a:sym typeface="Wingdings" pitchFamily="2" charset="2"/>
              </a:rPr>
              <a:t>He+</a:t>
            </a:r>
            <a:r>
              <a:rPr lang="it-IT" baseline="30000" dirty="0">
                <a:effectLst/>
                <a:latin typeface="Trebuchet MS" panose="020B0703020202090204" pitchFamily="34" charset="0"/>
                <a:sym typeface="Wingdings" pitchFamily="2" charset="2"/>
              </a:rPr>
              <a:t>266</a:t>
            </a:r>
            <a:r>
              <a:rPr lang="it-IT" dirty="0">
                <a:effectLst/>
                <a:latin typeface="Trebuchet MS" panose="020B0703020202090204" pitchFamily="34" charset="0"/>
                <a:sym typeface="Wingdings" pitchFamily="2" charset="2"/>
              </a:rPr>
              <a:t>Sg, </a:t>
            </a:r>
            <a:r>
              <a:rPr lang="it-IT" baseline="30000" dirty="0">
                <a:latin typeface="Trebuchet MS" panose="020B0703020202090204" pitchFamily="34" charset="0"/>
              </a:rPr>
              <a:t>66</a:t>
            </a:r>
            <a:r>
              <a:rPr lang="it-IT" dirty="0">
                <a:latin typeface="Trebuchet MS" panose="020B0703020202090204" pitchFamily="34" charset="0"/>
              </a:rPr>
              <a:t>Zn +</a:t>
            </a:r>
            <a:r>
              <a:rPr lang="it-IT" baseline="30000" dirty="0">
                <a:latin typeface="Trebuchet MS" panose="020B0703020202090204" pitchFamily="34" charset="0"/>
              </a:rPr>
              <a:t> 232</a:t>
            </a:r>
            <a:r>
              <a:rPr lang="it-IT" dirty="0">
                <a:latin typeface="Trebuchet MS" panose="020B0703020202090204" pitchFamily="34" charset="0"/>
              </a:rPr>
              <a:t>Th→</a:t>
            </a:r>
            <a:r>
              <a:rPr lang="it-IT" baseline="30000" dirty="0">
                <a:latin typeface="Trebuchet MS" panose="020B0703020202090204" pitchFamily="34" charset="0"/>
              </a:rPr>
              <a:t>4</a:t>
            </a:r>
            <a:r>
              <a:rPr lang="it-IT" dirty="0">
                <a:latin typeface="Trebuchet MS" panose="020B0703020202090204" pitchFamily="34" charset="0"/>
              </a:rPr>
              <a:t>He + </a:t>
            </a:r>
            <a:r>
              <a:rPr lang="it-IT" baseline="30000" dirty="0">
                <a:latin typeface="Trebuchet MS" panose="020B0703020202090204" pitchFamily="34" charset="0"/>
              </a:rPr>
              <a:t>294</a:t>
            </a:r>
            <a:r>
              <a:rPr lang="it-IT" dirty="0">
                <a:latin typeface="Trebuchet MS" panose="020B0703020202090204" pitchFamily="34" charset="0"/>
              </a:rPr>
              <a:t>Og , </a:t>
            </a:r>
            <a:r>
              <a:rPr lang="it-IT" baseline="30000" dirty="0">
                <a:effectLst/>
                <a:latin typeface="Trebuchet MS" panose="020B0703020202090204" pitchFamily="34" charset="0"/>
              </a:rPr>
              <a:t>18</a:t>
            </a:r>
            <a:r>
              <a:rPr lang="it-IT" dirty="0">
                <a:effectLst/>
                <a:latin typeface="Trebuchet MS" panose="020B0703020202090204" pitchFamily="34" charset="0"/>
              </a:rPr>
              <a:t>O + </a:t>
            </a:r>
            <a:r>
              <a:rPr lang="it-IT" baseline="30000" dirty="0">
                <a:effectLst/>
                <a:latin typeface="Trebuchet MS" panose="020B0703020202090204" pitchFamily="34" charset="0"/>
              </a:rPr>
              <a:t>120</a:t>
            </a:r>
            <a:r>
              <a:rPr lang="it-IT" dirty="0">
                <a:effectLst/>
                <a:latin typeface="Trebuchet MS" panose="020B0703020202090204" pitchFamily="34" charset="0"/>
              </a:rPr>
              <a:t>Sn→</a:t>
            </a:r>
            <a:r>
              <a:rPr lang="it-IT" baseline="30000" dirty="0">
                <a:effectLst/>
                <a:latin typeface="Trebuchet MS" panose="020B0703020202090204" pitchFamily="34" charset="0"/>
              </a:rPr>
              <a:t>4</a:t>
            </a:r>
            <a:r>
              <a:rPr lang="it-IT" dirty="0">
                <a:effectLst/>
                <a:latin typeface="Trebuchet MS" panose="020B0703020202090204" pitchFamily="34" charset="0"/>
              </a:rPr>
              <a:t>He + </a:t>
            </a:r>
            <a:r>
              <a:rPr lang="it-IT" baseline="30000" dirty="0">
                <a:effectLst/>
                <a:latin typeface="Trebuchet MS" panose="020B0703020202090204" pitchFamily="34" charset="0"/>
              </a:rPr>
              <a:t>134</a:t>
            </a:r>
            <a:r>
              <a:rPr lang="it-IT" dirty="0">
                <a:effectLst/>
                <a:latin typeface="Trebuchet MS" panose="020B0703020202090204" pitchFamily="34" charset="0"/>
              </a:rPr>
              <a:t>Ba</a:t>
            </a:r>
            <a:endParaRPr lang="it-IT" dirty="0">
              <a:latin typeface="Trebuchet MS" panose="020B0703020202090204" pitchFamily="34" charset="0"/>
            </a:endParaRPr>
          </a:p>
          <a:p>
            <a:pPr marL="0" indent="0">
              <a:buNone/>
            </a:pPr>
            <a:r>
              <a:rPr lang="it-IT" dirty="0">
                <a:latin typeface="Trebuchet MS" panose="020B0703020202090204" pitchFamily="34" charset="0"/>
              </a:rPr>
              <a:t>(</a:t>
            </a:r>
            <a:r>
              <a:rPr lang="it-IT" dirty="0" err="1">
                <a:latin typeface="Trebuchet MS" panose="020B0703020202090204" pitchFamily="34" charset="0"/>
              </a:rPr>
              <a:t>Magnex</a:t>
            </a:r>
            <a:r>
              <a:rPr lang="it-IT" dirty="0">
                <a:latin typeface="Trebuchet MS" panose="020B0703020202090204" pitchFamily="34" charset="0"/>
              </a:rPr>
              <a:t> </a:t>
            </a:r>
            <a:r>
              <a:rPr lang="it-IT" dirty="0" err="1">
                <a:latin typeface="Trebuchet MS" panose="020B0703020202090204" pitchFamily="34" charset="0"/>
              </a:rPr>
              <a:t>apparatus</a:t>
            </a:r>
            <a:r>
              <a:rPr lang="it-IT" dirty="0">
                <a:latin typeface="Trebuchet MS" panose="020B0703020202090204" pitchFamily="34" charset="0"/>
              </a:rPr>
              <a:t>)</a:t>
            </a:r>
          </a:p>
          <a:p>
            <a:pPr marL="0" indent="0">
              <a:buNone/>
            </a:pPr>
            <a:endParaRPr lang="it-IT" dirty="0">
              <a:latin typeface="Trebuchet MS" panose="020B0703020202090204" pitchFamily="34" charset="0"/>
            </a:endParaRPr>
          </a:p>
        </p:txBody>
      </p:sp>
      <p:pic>
        <p:nvPicPr>
          <p:cNvPr id="5" name="Immagine 4">
            <a:extLst>
              <a:ext uri="{FF2B5EF4-FFF2-40B4-BE49-F238E27FC236}">
                <a16:creationId xmlns:a16="http://schemas.microsoft.com/office/drawing/2014/main" id="{E11D4F87-21C1-B116-73B6-852DBDF11188}"/>
              </a:ext>
            </a:extLst>
          </p:cNvPr>
          <p:cNvPicPr>
            <a:picLocks noChangeAspect="1"/>
          </p:cNvPicPr>
          <p:nvPr/>
        </p:nvPicPr>
        <p:blipFill>
          <a:blip r:embed="rId2"/>
          <a:stretch>
            <a:fillRect/>
          </a:stretch>
        </p:blipFill>
        <p:spPr>
          <a:xfrm>
            <a:off x="7553104" y="793523"/>
            <a:ext cx="3902710" cy="2635477"/>
          </a:xfrm>
          <a:prstGeom prst="rect">
            <a:avLst/>
          </a:prstGeom>
        </p:spPr>
      </p:pic>
      <p:sp>
        <p:nvSpPr>
          <p:cNvPr id="6" name="Rettangolo 5">
            <a:extLst>
              <a:ext uri="{FF2B5EF4-FFF2-40B4-BE49-F238E27FC236}">
                <a16:creationId xmlns:a16="http://schemas.microsoft.com/office/drawing/2014/main" id="{54B1F812-1423-325D-9098-06C72A9A9650}"/>
              </a:ext>
            </a:extLst>
          </p:cNvPr>
          <p:cNvSpPr/>
          <p:nvPr/>
        </p:nvSpPr>
        <p:spPr>
          <a:xfrm>
            <a:off x="9647818" y="5587848"/>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7" name="Rettangolo 6">
            <a:extLst>
              <a:ext uri="{FF2B5EF4-FFF2-40B4-BE49-F238E27FC236}">
                <a16:creationId xmlns:a16="http://schemas.microsoft.com/office/drawing/2014/main" id="{5F953BA3-1443-D93F-0F93-186BCF190523}"/>
              </a:ext>
            </a:extLst>
          </p:cNvPr>
          <p:cNvSpPr/>
          <p:nvPr/>
        </p:nvSpPr>
        <p:spPr>
          <a:xfrm>
            <a:off x="5745108" y="3423684"/>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8" name="Rettangolo 7">
            <a:extLst>
              <a:ext uri="{FF2B5EF4-FFF2-40B4-BE49-F238E27FC236}">
                <a16:creationId xmlns:a16="http://schemas.microsoft.com/office/drawing/2014/main" id="{BA92BD2A-70D8-87E2-381B-B21F67A6FF79}"/>
              </a:ext>
            </a:extLst>
          </p:cNvPr>
          <p:cNvSpPr/>
          <p:nvPr/>
        </p:nvSpPr>
        <p:spPr>
          <a:xfrm>
            <a:off x="10779988" y="4397428"/>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Tree>
    <p:extLst>
      <p:ext uri="{BB962C8B-B14F-4D97-AF65-F5344CB8AC3E}">
        <p14:creationId xmlns:p14="http://schemas.microsoft.com/office/powerpoint/2010/main" val="360457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A0F77E-F29D-4F4D-5E3D-BB2121712449}"/>
              </a:ext>
            </a:extLst>
          </p:cNvPr>
          <p:cNvSpPr>
            <a:spLocks noGrp="1"/>
          </p:cNvSpPr>
          <p:nvPr>
            <p:ph type="title"/>
          </p:nvPr>
        </p:nvSpPr>
        <p:spPr>
          <a:xfrm>
            <a:off x="838200" y="365125"/>
            <a:ext cx="10515600" cy="274955"/>
          </a:xfrm>
        </p:spPr>
        <p:txBody>
          <a:bodyPr>
            <a:normAutofit fontScale="90000"/>
          </a:bodyPr>
          <a:lstStyle/>
          <a:p>
            <a:r>
              <a:rPr lang="it-IT" sz="3600" dirty="0"/>
              <a:t>Key </a:t>
            </a:r>
            <a:r>
              <a:rPr lang="it-IT" sz="3600" dirty="0" err="1"/>
              <a:t>Physics</a:t>
            </a:r>
            <a:r>
              <a:rPr lang="it-IT" sz="3600" dirty="0"/>
              <a:t> Case for </a:t>
            </a:r>
            <a:r>
              <a:rPr lang="it-IT" sz="3600" dirty="0" err="1"/>
              <a:t>Nuclear</a:t>
            </a:r>
            <a:r>
              <a:rPr lang="it-IT" sz="3600" dirty="0"/>
              <a:t> Dynamics</a:t>
            </a:r>
            <a:br>
              <a:rPr lang="it-IT" sz="3600" dirty="0"/>
            </a:br>
            <a:r>
              <a:rPr lang="it-IT" sz="3600" dirty="0"/>
              <a:t>Dinamica Nucleare: Alcuni casi studio</a:t>
            </a:r>
          </a:p>
        </p:txBody>
      </p:sp>
      <p:sp>
        <p:nvSpPr>
          <p:cNvPr id="3" name="Segnaposto contenuto 2">
            <a:extLst>
              <a:ext uri="{FF2B5EF4-FFF2-40B4-BE49-F238E27FC236}">
                <a16:creationId xmlns:a16="http://schemas.microsoft.com/office/drawing/2014/main" id="{518D1732-193A-200C-9C4A-211027D7AB52}"/>
              </a:ext>
            </a:extLst>
          </p:cNvPr>
          <p:cNvSpPr>
            <a:spLocks noGrp="1"/>
          </p:cNvSpPr>
          <p:nvPr>
            <p:ph idx="1"/>
          </p:nvPr>
        </p:nvSpPr>
        <p:spPr>
          <a:xfrm>
            <a:off x="335280" y="1231264"/>
            <a:ext cx="11631930" cy="5478145"/>
          </a:xfrm>
        </p:spPr>
        <p:txBody>
          <a:bodyPr>
            <a:normAutofit fontScale="62500" lnSpcReduction="20000"/>
          </a:bodyPr>
          <a:lstStyle/>
          <a:p>
            <a:pPr marL="0" indent="0">
              <a:buNone/>
            </a:pPr>
            <a:r>
              <a:rPr lang="it-IT" dirty="0">
                <a:latin typeface="Trebuchet MS" panose="020B0703020202090204" pitchFamily="34" charset="0"/>
              </a:rPr>
              <a:t>Studi Equazione di Stato Materia Nucleare con ioni pesanti</a:t>
            </a:r>
          </a:p>
          <a:p>
            <a:pPr marL="0" indent="0">
              <a:buNone/>
            </a:pPr>
            <a:r>
              <a:rPr lang="it-IT" i="1" dirty="0">
                <a:solidFill>
                  <a:srgbClr val="C00000"/>
                </a:solidFill>
                <a:latin typeface="Trebuchet MS" panose="020B0703020202090204" pitchFamily="34" charset="0"/>
              </a:rPr>
              <a:t>Proiettili e bersagli con grande asimmetria di </a:t>
            </a:r>
            <a:r>
              <a:rPr lang="it-IT" i="1" dirty="0" err="1">
                <a:solidFill>
                  <a:srgbClr val="C00000"/>
                </a:solidFill>
                <a:latin typeface="Trebuchet MS" panose="020B0703020202090204" pitchFamily="34" charset="0"/>
              </a:rPr>
              <a:t>isospin</a:t>
            </a:r>
            <a:endParaRPr lang="it-IT" i="1" dirty="0">
              <a:solidFill>
                <a:srgbClr val="C00000"/>
              </a:solidFill>
              <a:latin typeface="Trebuchet MS" panose="020B0703020202090204" pitchFamily="34" charset="0"/>
            </a:endParaRPr>
          </a:p>
          <a:p>
            <a:pPr marL="0" indent="0">
              <a:buNone/>
            </a:pPr>
            <a:endParaRPr lang="it-IT" dirty="0">
              <a:latin typeface="Trebuchet MS" panose="020B0703020202090204" pitchFamily="34" charset="0"/>
            </a:endParaRPr>
          </a:p>
          <a:p>
            <a:pPr marL="0" indent="0">
              <a:buNone/>
            </a:pPr>
            <a:r>
              <a:rPr lang="it-IT" dirty="0">
                <a:latin typeface="Trebuchet MS" panose="020B0703020202090204" pitchFamily="34" charset="0"/>
              </a:rPr>
              <a:t>CS Fasci </a:t>
            </a:r>
            <a:r>
              <a:rPr lang="it-IT" dirty="0" err="1">
                <a:latin typeface="Trebuchet MS" panose="020B0703020202090204" pitchFamily="34" charset="0"/>
              </a:rPr>
              <a:t>Fraise</a:t>
            </a:r>
            <a:r>
              <a:rPr lang="it-IT" dirty="0">
                <a:latin typeface="Trebuchet MS" panose="020B0703020202090204" pitchFamily="34" charset="0"/>
              </a:rPr>
              <a:t> (</a:t>
            </a:r>
            <a:r>
              <a:rPr lang="it-IT" baseline="30000" dirty="0">
                <a:latin typeface="Trebuchet MS" panose="020B0703020202090204" pitchFamily="34" charset="0"/>
              </a:rPr>
              <a:t>70</a:t>
            </a:r>
            <a:r>
              <a:rPr lang="it-IT" dirty="0">
                <a:latin typeface="Trebuchet MS" panose="020B0703020202090204" pitchFamily="34" charset="0"/>
              </a:rPr>
              <a:t>Zn, </a:t>
            </a:r>
            <a:r>
              <a:rPr lang="it-IT" baseline="30000" dirty="0">
                <a:latin typeface="Trebuchet MS" panose="020B0703020202090204" pitchFamily="34" charset="0"/>
              </a:rPr>
              <a:t>58</a:t>
            </a:r>
            <a:r>
              <a:rPr lang="it-IT" dirty="0">
                <a:latin typeface="Trebuchet MS" panose="020B0703020202090204" pitchFamily="34" charset="0"/>
              </a:rPr>
              <a:t>Ni fasci primari)</a:t>
            </a:r>
          </a:p>
          <a:p>
            <a:pPr marL="0" indent="0">
              <a:buNone/>
            </a:pPr>
            <a:r>
              <a:rPr lang="it-IT" baseline="30000" dirty="0">
                <a:latin typeface="Trebuchet MS" panose="020B0703020202090204" pitchFamily="34" charset="0"/>
              </a:rPr>
              <a:t>68</a:t>
            </a:r>
            <a:r>
              <a:rPr lang="it-IT" dirty="0">
                <a:latin typeface="Trebuchet MS" panose="020B0703020202090204" pitchFamily="34" charset="0"/>
              </a:rPr>
              <a:t>Ni+</a:t>
            </a:r>
            <a:r>
              <a:rPr lang="it-IT" baseline="30000" dirty="0">
                <a:latin typeface="Trebuchet MS" panose="020B0703020202090204" pitchFamily="34" charset="0"/>
              </a:rPr>
              <a:t>124</a:t>
            </a:r>
            <a:r>
              <a:rPr lang="it-IT" dirty="0">
                <a:latin typeface="Trebuchet MS" panose="020B0703020202090204" pitchFamily="34" charset="0"/>
              </a:rPr>
              <a:t>Sn, </a:t>
            </a:r>
            <a:r>
              <a:rPr lang="it-IT" baseline="30000" dirty="0">
                <a:latin typeface="Trebuchet MS" panose="020B0703020202090204" pitchFamily="34" charset="0"/>
              </a:rPr>
              <a:t>52</a:t>
            </a:r>
            <a:r>
              <a:rPr lang="it-IT" dirty="0">
                <a:latin typeface="Trebuchet MS" panose="020B0703020202090204" pitchFamily="34" charset="0"/>
              </a:rPr>
              <a:t>Ni+</a:t>
            </a:r>
            <a:r>
              <a:rPr lang="it-IT" baseline="30000" dirty="0">
                <a:latin typeface="Trebuchet MS" panose="020B0703020202090204" pitchFamily="34" charset="0"/>
              </a:rPr>
              <a:t>112</a:t>
            </a:r>
            <a:r>
              <a:rPr lang="it-IT" dirty="0">
                <a:latin typeface="Trebuchet MS" panose="020B0703020202090204" pitchFamily="34" charset="0"/>
              </a:rPr>
              <a:t>Sn (CHIMERA </a:t>
            </a:r>
            <a:r>
              <a:rPr lang="it-IT" dirty="0" err="1">
                <a:latin typeface="Trebuchet MS" panose="020B0703020202090204" pitchFamily="34" charset="0"/>
              </a:rPr>
              <a:t>apparatus</a:t>
            </a:r>
            <a:r>
              <a:rPr lang="it-IT" dirty="0">
                <a:latin typeface="Trebuchet MS" panose="020B0703020202090204" pitchFamily="34" charset="0"/>
              </a:rPr>
              <a:t>) 25AMeV  (</a:t>
            </a:r>
            <a:r>
              <a:rPr lang="it-IT" dirty="0" err="1">
                <a:latin typeface="Trebuchet MS" panose="020B0703020202090204" pitchFamily="34" charset="0"/>
              </a:rPr>
              <a:t>N</a:t>
            </a:r>
            <a:r>
              <a:rPr lang="it-IT" dirty="0">
                <a:latin typeface="Trebuchet MS" panose="020B0703020202090204" pitchFamily="34" charset="0"/>
              </a:rPr>
              <a:t>/</a:t>
            </a:r>
            <a:r>
              <a:rPr lang="it-IT" dirty="0" err="1">
                <a:latin typeface="Trebuchet MS" panose="020B0703020202090204" pitchFamily="34" charset="0"/>
              </a:rPr>
              <a:t>Z</a:t>
            </a:r>
            <a:r>
              <a:rPr lang="it-IT" dirty="0">
                <a:latin typeface="Trebuchet MS" panose="020B0703020202090204" pitchFamily="34" charset="0"/>
              </a:rPr>
              <a:t>=1.46-1.15)</a:t>
            </a:r>
          </a:p>
          <a:p>
            <a:pPr marL="0" indent="0">
              <a:buNone/>
            </a:pPr>
            <a:r>
              <a:rPr lang="it-IT" dirty="0">
                <a:latin typeface="Trebuchet MS" panose="020B0703020202090204" pitchFamily="34" charset="0"/>
              </a:rPr>
              <a:t>Kr , Ar (stabili e </a:t>
            </a:r>
            <a:r>
              <a:rPr lang="it-IT" dirty="0" err="1">
                <a:latin typeface="Trebuchet MS" panose="020B0703020202090204" pitchFamily="34" charset="0"/>
              </a:rPr>
              <a:t>fraise</a:t>
            </a:r>
            <a:r>
              <a:rPr lang="it-IT" dirty="0">
                <a:latin typeface="Trebuchet MS" panose="020B0703020202090204" pitchFamily="34" charset="0"/>
              </a:rPr>
              <a:t>) + </a:t>
            </a:r>
            <a:r>
              <a:rPr lang="it-IT" dirty="0" err="1">
                <a:latin typeface="Trebuchet MS" panose="020B0703020202090204" pitchFamily="34" charset="0"/>
              </a:rPr>
              <a:t>Ca,Sn,Pb</a:t>
            </a:r>
            <a:r>
              <a:rPr lang="it-IT" dirty="0">
                <a:latin typeface="Trebuchet MS" panose="020B0703020202090204" pitchFamily="34" charset="0"/>
              </a:rPr>
              <a:t> 35 </a:t>
            </a:r>
            <a:r>
              <a:rPr lang="it-IT" dirty="0" err="1">
                <a:latin typeface="Trebuchet MS" panose="020B0703020202090204" pitchFamily="34" charset="0"/>
              </a:rPr>
              <a:t>aMeV</a:t>
            </a:r>
            <a:r>
              <a:rPr lang="it-IT" dirty="0">
                <a:latin typeface="Trebuchet MS" panose="020B0703020202090204" pitchFamily="34" charset="0"/>
              </a:rPr>
              <a:t> (FAZIA </a:t>
            </a:r>
            <a:r>
              <a:rPr lang="it-IT" dirty="0" err="1">
                <a:latin typeface="Trebuchet MS" panose="020B0703020202090204" pitchFamily="34" charset="0"/>
              </a:rPr>
              <a:t>apparatus</a:t>
            </a:r>
            <a:r>
              <a:rPr lang="it-IT" dirty="0">
                <a:latin typeface="Trebuchet MS" panose="020B0703020202090204" pitchFamily="34" charset="0"/>
              </a:rPr>
              <a:t>)</a:t>
            </a:r>
          </a:p>
          <a:p>
            <a:pPr marL="0" indent="0">
              <a:buNone/>
            </a:pPr>
            <a:r>
              <a:rPr lang="it-IT" dirty="0">
                <a:latin typeface="Trebuchet MS" panose="020B0703020202090204" pitchFamily="34" charset="0"/>
              </a:rPr>
              <a:t>(</a:t>
            </a:r>
            <a:r>
              <a:rPr lang="it-IT" dirty="0" err="1">
                <a:latin typeface="Trebuchet MS" panose="020B0703020202090204" pitchFamily="34" charset="0"/>
              </a:rPr>
              <a:t>midvelocity</a:t>
            </a:r>
            <a:r>
              <a:rPr lang="it-IT" dirty="0">
                <a:latin typeface="Trebuchet MS" panose="020B0703020202090204" pitchFamily="34" charset="0"/>
              </a:rPr>
              <a:t> </a:t>
            </a:r>
            <a:r>
              <a:rPr lang="it-IT" dirty="0" err="1">
                <a:latin typeface="Trebuchet MS" panose="020B0703020202090204" pitchFamily="34" charset="0"/>
              </a:rPr>
              <a:t>emissions</a:t>
            </a:r>
            <a:r>
              <a:rPr lang="it-IT" dirty="0">
                <a:latin typeface="Trebuchet MS" panose="020B0703020202090204" pitchFamily="34" charset="0"/>
              </a:rPr>
              <a:t>, </a:t>
            </a:r>
            <a:r>
              <a:rPr lang="it-IT" dirty="0" err="1">
                <a:latin typeface="Trebuchet MS" panose="020B0703020202090204" pitchFamily="34" charset="0"/>
              </a:rPr>
              <a:t>particle-fragment</a:t>
            </a:r>
            <a:r>
              <a:rPr lang="it-IT" dirty="0">
                <a:latin typeface="Trebuchet MS" panose="020B0703020202090204" pitchFamily="34" charset="0"/>
              </a:rPr>
              <a:t> </a:t>
            </a:r>
            <a:r>
              <a:rPr lang="it-IT" dirty="0" err="1">
                <a:latin typeface="Trebuchet MS" panose="020B0703020202090204" pitchFamily="34" charset="0"/>
              </a:rPr>
              <a:t>correlations</a:t>
            </a:r>
            <a:r>
              <a:rPr lang="it-IT" dirty="0">
                <a:latin typeface="Trebuchet MS" panose="020B0703020202090204" pitchFamily="34" charset="0"/>
              </a:rPr>
              <a:t>)</a:t>
            </a:r>
          </a:p>
          <a:p>
            <a:pPr marL="0" indent="0">
              <a:buNone/>
            </a:pPr>
            <a:endParaRPr lang="it-IT" dirty="0">
              <a:latin typeface="Trebuchet MS" panose="020B0703020202090204" pitchFamily="34" charset="0"/>
            </a:endParaRPr>
          </a:p>
          <a:p>
            <a:pPr marL="0" indent="0">
              <a:buNone/>
            </a:pPr>
            <a:r>
              <a:rPr lang="it-IT" dirty="0">
                <a:latin typeface="Trebuchet MS" panose="020B0703020202090204" pitchFamily="34" charset="0"/>
              </a:rPr>
              <a:t>Novità:</a:t>
            </a:r>
          </a:p>
          <a:p>
            <a:pPr marL="0" indent="0">
              <a:buNone/>
            </a:pPr>
            <a:r>
              <a:rPr lang="it-IT" dirty="0">
                <a:latin typeface="Trebuchet MS" panose="020B0703020202090204" pitchFamily="34" charset="0"/>
              </a:rPr>
              <a:t>Aumento della sensibilità all’energia di simmetria di osservabili sperimentali legate al </a:t>
            </a:r>
            <a:r>
              <a:rPr lang="it-IT" dirty="0" err="1">
                <a:latin typeface="Trebuchet MS" panose="020B0703020202090204" pitchFamily="34" charset="0"/>
              </a:rPr>
              <a:t>N</a:t>
            </a:r>
            <a:r>
              <a:rPr lang="it-IT" dirty="0">
                <a:latin typeface="Trebuchet MS" panose="020B0703020202090204" pitchFamily="34" charset="0"/>
              </a:rPr>
              <a:t>/</a:t>
            </a:r>
            <a:r>
              <a:rPr lang="it-IT" dirty="0" err="1">
                <a:latin typeface="Trebuchet MS" panose="020B0703020202090204" pitchFamily="34" charset="0"/>
              </a:rPr>
              <a:t>Z</a:t>
            </a:r>
            <a:endParaRPr lang="it-IT" dirty="0">
              <a:latin typeface="Trebuchet MS" panose="020B0703020202090204" pitchFamily="34" charset="0"/>
            </a:endParaRPr>
          </a:p>
          <a:p>
            <a:pPr marL="0" indent="0">
              <a:buNone/>
            </a:pPr>
            <a:r>
              <a:rPr lang="it-IT" dirty="0">
                <a:latin typeface="Trebuchet MS" panose="020B0703020202090204" pitchFamily="34" charset="0"/>
              </a:rPr>
              <a:t>-maggiore asimmetria dovuta a fasci ricchi o poveri di neutroni</a:t>
            </a:r>
          </a:p>
          <a:p>
            <a:pPr marL="0" indent="0">
              <a:buNone/>
            </a:pPr>
            <a:r>
              <a:rPr lang="it-IT" dirty="0">
                <a:latin typeface="Trebuchet MS" panose="020B0703020202090204" pitchFamily="34" charset="0"/>
              </a:rPr>
              <a:t>-sviluppo apparati sperimentali con performance sempre migliori nella rivelazione dei prodotti carichi (massa e carica) e neutri, elevata granularità, etc..</a:t>
            </a:r>
          </a:p>
          <a:p>
            <a:pPr marL="0" indent="0">
              <a:buNone/>
            </a:pPr>
            <a:endParaRPr lang="it-IT" dirty="0">
              <a:solidFill>
                <a:schemeClr val="accent2">
                  <a:lumMod val="50000"/>
                </a:schemeClr>
              </a:solidFill>
              <a:latin typeface="Trebuchet MS" panose="020B0703020202090204" pitchFamily="34" charset="0"/>
            </a:endParaRPr>
          </a:p>
          <a:p>
            <a:pPr marL="0" indent="0">
              <a:buNone/>
            </a:pPr>
            <a:r>
              <a:rPr lang="it-IT" dirty="0">
                <a:solidFill>
                  <a:schemeClr val="accent2">
                    <a:lumMod val="60000"/>
                    <a:lumOff val="40000"/>
                  </a:schemeClr>
                </a:solidFill>
                <a:latin typeface="Trebuchet MS" panose="020B0703020202090204" pitchFamily="34" charset="0"/>
              </a:rPr>
              <a:t>Sviluppo di fasci metallici (presentano molti isotopi stabili)</a:t>
            </a:r>
          </a:p>
          <a:p>
            <a:pPr marL="0" indent="0">
              <a:buNone/>
            </a:pPr>
            <a:r>
              <a:rPr lang="it-IT" dirty="0">
                <a:solidFill>
                  <a:schemeClr val="accent2">
                    <a:lumMod val="60000"/>
                    <a:lumOff val="40000"/>
                  </a:schemeClr>
                </a:solidFill>
                <a:latin typeface="Trebuchet MS" panose="020B0703020202090204" pitchFamily="34" charset="0"/>
              </a:rPr>
              <a:t>CS, fasci stabili:</a:t>
            </a:r>
          </a:p>
          <a:p>
            <a:pPr marL="0" indent="0">
              <a:buNone/>
            </a:pPr>
            <a:r>
              <a:rPr lang="it-IT" baseline="30000" dirty="0">
                <a:solidFill>
                  <a:schemeClr val="accent2">
                    <a:lumMod val="60000"/>
                    <a:lumOff val="40000"/>
                  </a:schemeClr>
                </a:solidFill>
                <a:latin typeface="Trebuchet MS" panose="020B0703020202090204" pitchFamily="34" charset="0"/>
              </a:rPr>
              <a:t>76</a:t>
            </a:r>
            <a:r>
              <a:rPr lang="it-IT" dirty="0">
                <a:solidFill>
                  <a:schemeClr val="accent2">
                    <a:lumMod val="60000"/>
                    <a:lumOff val="40000"/>
                  </a:schemeClr>
                </a:solidFill>
                <a:latin typeface="Trebuchet MS" panose="020B0703020202090204" pitchFamily="34" charset="0"/>
              </a:rPr>
              <a:t>Zr+</a:t>
            </a:r>
            <a:r>
              <a:rPr lang="it-IT" baseline="30000" dirty="0">
                <a:solidFill>
                  <a:schemeClr val="accent2">
                    <a:lumMod val="60000"/>
                    <a:lumOff val="40000"/>
                  </a:schemeClr>
                </a:solidFill>
                <a:latin typeface="Trebuchet MS" panose="020B0703020202090204" pitchFamily="34" charset="0"/>
              </a:rPr>
              <a:t>76</a:t>
            </a:r>
            <a:r>
              <a:rPr lang="it-IT" dirty="0">
                <a:solidFill>
                  <a:schemeClr val="accent2">
                    <a:lumMod val="60000"/>
                    <a:lumOff val="40000"/>
                  </a:schemeClr>
                </a:solidFill>
                <a:latin typeface="Trebuchet MS" panose="020B0703020202090204" pitchFamily="34" charset="0"/>
              </a:rPr>
              <a:t>Zr (</a:t>
            </a:r>
            <a:r>
              <a:rPr lang="it-IT" dirty="0" err="1">
                <a:solidFill>
                  <a:schemeClr val="accent2">
                    <a:lumMod val="60000"/>
                    <a:lumOff val="40000"/>
                  </a:schemeClr>
                </a:solidFill>
                <a:latin typeface="Trebuchet MS" panose="020B0703020202090204" pitchFamily="34" charset="0"/>
              </a:rPr>
              <a:t>N</a:t>
            </a:r>
            <a:r>
              <a:rPr lang="it-IT" dirty="0">
                <a:solidFill>
                  <a:schemeClr val="accent2">
                    <a:lumMod val="60000"/>
                    <a:lumOff val="40000"/>
                  </a:schemeClr>
                </a:solidFill>
                <a:latin typeface="Trebuchet MS" panose="020B0703020202090204" pitchFamily="34" charset="0"/>
              </a:rPr>
              <a:t>/</a:t>
            </a:r>
            <a:r>
              <a:rPr lang="it-IT" dirty="0" err="1">
                <a:solidFill>
                  <a:schemeClr val="accent2">
                    <a:lumMod val="60000"/>
                    <a:lumOff val="40000"/>
                  </a:schemeClr>
                </a:solidFill>
                <a:latin typeface="Trebuchet MS" panose="020B0703020202090204" pitchFamily="34" charset="0"/>
              </a:rPr>
              <a:t>Z</a:t>
            </a:r>
            <a:r>
              <a:rPr lang="it-IT" dirty="0">
                <a:solidFill>
                  <a:schemeClr val="accent2">
                    <a:lumMod val="60000"/>
                    <a:lumOff val="40000"/>
                  </a:schemeClr>
                </a:solidFill>
                <a:latin typeface="Trebuchet MS" panose="020B0703020202090204" pitchFamily="34" charset="0"/>
              </a:rPr>
              <a:t>=1.4), </a:t>
            </a:r>
            <a:r>
              <a:rPr lang="it-IT" baseline="30000" dirty="0">
                <a:solidFill>
                  <a:schemeClr val="accent2">
                    <a:lumMod val="60000"/>
                    <a:lumOff val="40000"/>
                  </a:schemeClr>
                </a:solidFill>
                <a:latin typeface="Trebuchet MS" panose="020B0703020202090204" pitchFamily="34" charset="0"/>
              </a:rPr>
              <a:t>96</a:t>
            </a:r>
            <a:r>
              <a:rPr lang="it-IT" dirty="0">
                <a:solidFill>
                  <a:schemeClr val="accent2">
                    <a:lumMod val="60000"/>
                    <a:lumOff val="40000"/>
                  </a:schemeClr>
                </a:solidFill>
                <a:latin typeface="Trebuchet MS" panose="020B0703020202090204" pitchFamily="34" charset="0"/>
              </a:rPr>
              <a:t>Ru+</a:t>
            </a:r>
            <a:r>
              <a:rPr lang="it-IT" baseline="30000" dirty="0">
                <a:solidFill>
                  <a:schemeClr val="accent2">
                    <a:lumMod val="60000"/>
                    <a:lumOff val="40000"/>
                  </a:schemeClr>
                </a:solidFill>
                <a:latin typeface="Trebuchet MS" panose="020B0703020202090204" pitchFamily="34" charset="0"/>
              </a:rPr>
              <a:t>96</a:t>
            </a:r>
            <a:r>
              <a:rPr lang="it-IT" dirty="0">
                <a:solidFill>
                  <a:schemeClr val="accent2">
                    <a:lumMod val="60000"/>
                    <a:lumOff val="40000"/>
                  </a:schemeClr>
                </a:solidFill>
                <a:latin typeface="Trebuchet MS" panose="020B0703020202090204" pitchFamily="34" charset="0"/>
              </a:rPr>
              <a:t>Ru (</a:t>
            </a:r>
            <a:r>
              <a:rPr lang="it-IT" dirty="0" err="1">
                <a:solidFill>
                  <a:schemeClr val="accent2">
                    <a:lumMod val="60000"/>
                    <a:lumOff val="40000"/>
                  </a:schemeClr>
                </a:solidFill>
                <a:latin typeface="Trebuchet MS" panose="020B0703020202090204" pitchFamily="34" charset="0"/>
              </a:rPr>
              <a:t>N</a:t>
            </a:r>
            <a:r>
              <a:rPr lang="it-IT" dirty="0">
                <a:solidFill>
                  <a:schemeClr val="accent2">
                    <a:lumMod val="60000"/>
                    <a:lumOff val="40000"/>
                  </a:schemeClr>
                </a:solidFill>
                <a:latin typeface="Trebuchet MS" panose="020B0703020202090204" pitchFamily="34" charset="0"/>
              </a:rPr>
              <a:t>/</a:t>
            </a:r>
            <a:r>
              <a:rPr lang="it-IT" dirty="0" err="1">
                <a:solidFill>
                  <a:schemeClr val="accent2">
                    <a:lumMod val="60000"/>
                    <a:lumOff val="40000"/>
                  </a:schemeClr>
                </a:solidFill>
                <a:latin typeface="Trebuchet MS" panose="020B0703020202090204" pitchFamily="34" charset="0"/>
              </a:rPr>
              <a:t>Z</a:t>
            </a:r>
            <a:r>
              <a:rPr lang="it-IT" dirty="0">
                <a:solidFill>
                  <a:schemeClr val="accent2">
                    <a:lumMod val="60000"/>
                    <a:lumOff val="40000"/>
                  </a:schemeClr>
                </a:solidFill>
                <a:latin typeface="Trebuchet MS" panose="020B0703020202090204" pitchFamily="34" charset="0"/>
              </a:rPr>
              <a:t>=1.2)</a:t>
            </a:r>
          </a:p>
          <a:p>
            <a:pPr marL="0" indent="0">
              <a:buNone/>
            </a:pPr>
            <a:endParaRPr lang="it-IT" dirty="0">
              <a:latin typeface="Trebuchet MS" panose="020B0703020202090204" pitchFamily="34" charset="0"/>
            </a:endParaRPr>
          </a:p>
          <a:p>
            <a:pPr marL="0" indent="0">
              <a:buNone/>
            </a:pPr>
            <a:endParaRPr lang="it-IT" i="1" dirty="0"/>
          </a:p>
          <a:p>
            <a:pPr marL="0" indent="0">
              <a:buNone/>
            </a:pPr>
            <a:endParaRPr lang="it-IT" dirty="0"/>
          </a:p>
        </p:txBody>
      </p:sp>
      <p:sp>
        <p:nvSpPr>
          <p:cNvPr id="4" name="Rettangolo 3">
            <a:extLst>
              <a:ext uri="{FF2B5EF4-FFF2-40B4-BE49-F238E27FC236}">
                <a16:creationId xmlns:a16="http://schemas.microsoft.com/office/drawing/2014/main" id="{477E2420-1666-2FB6-D05D-56B36D1A21FC}"/>
              </a:ext>
            </a:extLst>
          </p:cNvPr>
          <p:cNvSpPr/>
          <p:nvPr/>
        </p:nvSpPr>
        <p:spPr>
          <a:xfrm>
            <a:off x="8190596" y="1956391"/>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5" name="Rettangolo 4">
            <a:extLst>
              <a:ext uri="{FF2B5EF4-FFF2-40B4-BE49-F238E27FC236}">
                <a16:creationId xmlns:a16="http://schemas.microsoft.com/office/drawing/2014/main" id="{78532A75-D746-1306-B64F-1DD427F018BC}"/>
              </a:ext>
            </a:extLst>
          </p:cNvPr>
          <p:cNvSpPr/>
          <p:nvPr/>
        </p:nvSpPr>
        <p:spPr>
          <a:xfrm>
            <a:off x="8417424" y="5908100"/>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6" name="Rettangolo 5">
            <a:extLst>
              <a:ext uri="{FF2B5EF4-FFF2-40B4-BE49-F238E27FC236}">
                <a16:creationId xmlns:a16="http://schemas.microsoft.com/office/drawing/2014/main" id="{8413409E-DA05-D078-2F23-D252760EC8FF}"/>
              </a:ext>
            </a:extLst>
          </p:cNvPr>
          <p:cNvSpPr/>
          <p:nvPr/>
        </p:nvSpPr>
        <p:spPr>
          <a:xfrm>
            <a:off x="6309021" y="3132350"/>
            <a:ext cx="4852547" cy="369332"/>
          </a:xfrm>
          <a:prstGeom prst="rect">
            <a:avLst/>
          </a:prstGeom>
          <a:noFill/>
          <a:ln>
            <a:solidFill>
              <a:schemeClr val="accent6">
                <a:lumMod val="75000"/>
              </a:schemeClr>
            </a:solidFill>
          </a:ln>
        </p:spPr>
        <p:txBody>
          <a:bodyPr wrap="none" lIns="91440" tIns="45720" rIns="91440" bIns="45720">
            <a:spAutoFit/>
          </a:bodyPr>
          <a:lstStyle/>
          <a:p>
            <a:pPr algn="ctr"/>
            <a:r>
              <a:rPr lang="it-IT" b="1" cap="none" spc="0" dirty="0">
                <a:ln/>
                <a:solidFill>
                  <a:schemeClr val="accent6">
                    <a:lumMod val="75000"/>
                  </a:schemeClr>
                </a:solidFill>
                <a:effectLst>
                  <a:outerShdw blurRad="38100" dist="19050" dir="2700000" algn="tl" rotWithShape="0">
                    <a:schemeClr val="dk1">
                      <a:lumMod val="50000"/>
                      <a:alpha val="40000"/>
                    </a:schemeClr>
                  </a:outerShdw>
                </a:effectLst>
              </a:rPr>
              <a:t>Fasci stabili anche con SC bassa intensità (Fase A)</a:t>
            </a:r>
          </a:p>
        </p:txBody>
      </p:sp>
    </p:spTree>
    <p:extLst>
      <p:ext uri="{BB962C8B-B14F-4D97-AF65-F5344CB8AC3E}">
        <p14:creationId xmlns:p14="http://schemas.microsoft.com/office/powerpoint/2010/main" val="288282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6896F-22FA-70D8-AA14-8EB9681755FD}"/>
              </a:ext>
            </a:extLst>
          </p:cNvPr>
          <p:cNvSpPr>
            <a:spLocks noGrp="1"/>
          </p:cNvSpPr>
          <p:nvPr>
            <p:ph type="title"/>
          </p:nvPr>
        </p:nvSpPr>
        <p:spPr>
          <a:xfrm>
            <a:off x="160020" y="136525"/>
            <a:ext cx="11193780" cy="354965"/>
          </a:xfrm>
        </p:spPr>
        <p:txBody>
          <a:bodyPr>
            <a:normAutofit fontScale="90000"/>
          </a:bodyPr>
          <a:lstStyle/>
          <a:p>
            <a:r>
              <a:rPr lang="it-IT" dirty="0"/>
              <a:t>Struttura Nucleare: alcuni esperimenti proposti</a:t>
            </a:r>
          </a:p>
        </p:txBody>
      </p:sp>
      <p:pic>
        <p:nvPicPr>
          <p:cNvPr id="4" name="Immagine 3" descr="Immagine che contiene testo, schermata, documento, menu&#10;&#10;Descrizione generata automaticamente">
            <a:extLst>
              <a:ext uri="{FF2B5EF4-FFF2-40B4-BE49-F238E27FC236}">
                <a16:creationId xmlns:a16="http://schemas.microsoft.com/office/drawing/2014/main" id="{31186AC4-AFC1-18E1-FC9B-25FBF8856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72" y="707066"/>
            <a:ext cx="6158614" cy="5896546"/>
          </a:xfrm>
          <a:prstGeom prst="rect">
            <a:avLst/>
          </a:prstGeom>
        </p:spPr>
      </p:pic>
    </p:spTree>
    <p:extLst>
      <p:ext uri="{BB962C8B-B14F-4D97-AF65-F5344CB8AC3E}">
        <p14:creationId xmlns:p14="http://schemas.microsoft.com/office/powerpoint/2010/main" val="71511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5C724-F86E-EA61-BA16-9A10CC877092}"/>
              </a:ext>
            </a:extLst>
          </p:cNvPr>
          <p:cNvSpPr>
            <a:spLocks noGrp="1"/>
          </p:cNvSpPr>
          <p:nvPr>
            <p:ph type="title"/>
          </p:nvPr>
        </p:nvSpPr>
        <p:spPr>
          <a:xfrm>
            <a:off x="622300" y="123822"/>
            <a:ext cx="10515600" cy="377825"/>
          </a:xfrm>
        </p:spPr>
        <p:txBody>
          <a:bodyPr>
            <a:normAutofit fontScale="90000"/>
          </a:bodyPr>
          <a:lstStyle/>
          <a:p>
            <a:r>
              <a:rPr lang="it-IT" sz="4400" dirty="0"/>
              <a:t>Key </a:t>
            </a:r>
            <a:r>
              <a:rPr lang="it-IT" sz="4400" dirty="0" err="1"/>
              <a:t>Physics</a:t>
            </a:r>
            <a:r>
              <a:rPr lang="it-IT" sz="4400" dirty="0"/>
              <a:t> Case for </a:t>
            </a:r>
            <a:r>
              <a:rPr lang="it-IT" sz="4400" dirty="0" err="1"/>
              <a:t>Nuclear</a:t>
            </a:r>
            <a:r>
              <a:rPr lang="it-IT" sz="4400" dirty="0"/>
              <a:t> </a:t>
            </a:r>
            <a:r>
              <a:rPr lang="it-IT" sz="4400" dirty="0" err="1"/>
              <a:t>Structure</a:t>
            </a:r>
            <a:endParaRPr lang="it-IT" dirty="0"/>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8D83DAFA-A917-F0B4-E77E-7D2672CBA888}"/>
                  </a:ext>
                </a:extLst>
              </p:cNvPr>
              <p:cNvSpPr>
                <a:spLocks noGrp="1"/>
              </p:cNvSpPr>
              <p:nvPr>
                <p:ph idx="1"/>
              </p:nvPr>
            </p:nvSpPr>
            <p:spPr>
              <a:xfrm>
                <a:off x="171450" y="655995"/>
                <a:ext cx="11818620" cy="5634926"/>
              </a:xfrm>
            </p:spPr>
            <p:txBody>
              <a:bodyPr>
                <a:noAutofit/>
              </a:bodyPr>
              <a:lstStyle/>
              <a:p>
                <a:pPr marL="0" indent="0">
                  <a:buNone/>
                </a:pPr>
                <a:r>
                  <a:rPr lang="it-IT" sz="2000" dirty="0">
                    <a:solidFill>
                      <a:schemeClr val="accent2">
                        <a:lumMod val="75000"/>
                      </a:schemeClr>
                    </a:solidFill>
                  </a:rPr>
                  <a:t>DRIVING PHYSICS CASE:</a:t>
                </a:r>
              </a:p>
              <a:p>
                <a:pPr marL="0" indent="0">
                  <a:buNone/>
                </a:pPr>
                <a:r>
                  <a:rPr lang="it-IT" sz="2000" dirty="0">
                    <a:solidFill>
                      <a:schemeClr val="accent2">
                        <a:lumMod val="75000"/>
                      </a:schemeClr>
                    </a:solidFill>
                  </a:rPr>
                  <a:t>Studio della sezione d’urto doppiamente differenziale in reazioni con doppio scambio di carica (DSC) per la determinazione dell’elemento di matrice nucleare utile allo studio del doppio decadimento beta senza emissione del neutrino. (</a:t>
                </a:r>
                <a:r>
                  <a:rPr lang="it-IT" sz="2000" dirty="0" err="1">
                    <a:solidFill>
                      <a:schemeClr val="accent2">
                        <a:lumMod val="75000"/>
                      </a:schemeClr>
                    </a:solidFill>
                  </a:rPr>
                  <a:t>Numen-Magnex-upg</a:t>
                </a:r>
                <a:r>
                  <a:rPr lang="it-IT" sz="2000" dirty="0">
                    <a:solidFill>
                      <a:schemeClr val="accent2">
                        <a:lumMod val="75000"/>
                      </a:schemeClr>
                    </a:solidFill>
                  </a:rPr>
                  <a:t>)</a:t>
                </a:r>
              </a:p>
              <a:p>
                <a:pPr marL="0" indent="0">
                  <a:buNone/>
                </a:pPr>
                <a:endParaRPr lang="it-IT" sz="2000" dirty="0">
                  <a:solidFill>
                    <a:schemeClr val="accent2">
                      <a:lumMod val="75000"/>
                    </a:schemeClr>
                  </a:solidFill>
                </a:endParaRPr>
              </a:p>
              <a:p>
                <a:pPr>
                  <a:lnSpc>
                    <a:spcPct val="120000"/>
                  </a:lnSpc>
                  <a:spcBef>
                    <a:spcPts val="0"/>
                  </a:spcBef>
                  <a:spcAft>
                    <a:spcPts val="600"/>
                  </a:spcAft>
                  <a:buFont typeface="Wingdings" pitchFamily="2" charset="2"/>
                  <a:buChar char="q"/>
                </a:pPr>
                <a:r>
                  <a:rPr lang="it-IT" sz="2000" dirty="0" err="1">
                    <a:latin typeface="Trebuchet MS" panose="020B0703020202090204" pitchFamily="34" charset="0"/>
                  </a:rPr>
                  <a:t>Multichannel</a:t>
                </a:r>
                <a:r>
                  <a:rPr lang="it-IT" sz="2000" dirty="0">
                    <a:latin typeface="Trebuchet MS" panose="020B0703020202090204" pitchFamily="34" charset="0"/>
                  </a:rPr>
                  <a:t> </a:t>
                </a:r>
                <a:r>
                  <a:rPr lang="it-IT" sz="2000" dirty="0" err="1">
                    <a:latin typeface="Trebuchet MS" panose="020B0703020202090204" pitchFamily="34" charset="0"/>
                  </a:rPr>
                  <a:t>approach</a:t>
                </a:r>
                <a:br>
                  <a:rPr lang="it-IT" sz="2000" dirty="0">
                    <a:effectLst/>
                    <a:latin typeface="Trebuchet MS" panose="020B0703020202090204" pitchFamily="34" charset="0"/>
                  </a:rPr>
                </a:br>
                <a:r>
                  <a:rPr lang="it-IT" sz="2000" dirty="0">
                    <a:effectLst/>
                    <a:latin typeface="Trebuchet MS" panose="020B0703020202090204" pitchFamily="34" charset="0"/>
                  </a:rPr>
                  <a:t> (</a:t>
                </a:r>
                <a:r>
                  <a:rPr lang="it-IT" sz="2000" baseline="30000" dirty="0">
                    <a:effectLst/>
                    <a:latin typeface="Trebuchet MS" panose="020B0703020202090204" pitchFamily="34" charset="0"/>
                  </a:rPr>
                  <a:t>20</a:t>
                </a:r>
                <a:r>
                  <a:rPr lang="it-IT" sz="2000" dirty="0">
                    <a:effectLst/>
                    <a:latin typeface="Trebuchet MS" panose="020B0703020202090204" pitchFamily="34" charset="0"/>
                  </a:rPr>
                  <a:t>Ne,</a:t>
                </a:r>
                <a:r>
                  <a:rPr lang="it-IT" sz="2000" baseline="30000" dirty="0">
                    <a:effectLst/>
                    <a:latin typeface="Trebuchet MS" panose="020B0703020202090204" pitchFamily="34" charset="0"/>
                  </a:rPr>
                  <a:t> 20</a:t>
                </a:r>
                <a:r>
                  <a:rPr lang="it-IT" sz="2000" dirty="0">
                    <a:effectLst/>
                    <a:latin typeface="Trebuchet MS" panose="020B0703020202090204" pitchFamily="34" charset="0"/>
                  </a:rPr>
                  <a:t>O) (</a:t>
                </a:r>
                <a:r>
                  <a:rPr lang="it-IT" sz="2000" baseline="30000" dirty="0">
                    <a:latin typeface="Trebuchet MS" panose="020B0703020202090204" pitchFamily="34" charset="0"/>
                  </a:rPr>
                  <a:t>18</a:t>
                </a:r>
                <a:r>
                  <a:rPr lang="it-IT" sz="2000" dirty="0">
                    <a:effectLst/>
                    <a:latin typeface="Trebuchet MS" panose="020B0703020202090204" pitchFamily="34" charset="0"/>
                  </a:rPr>
                  <a:t>Ne,</a:t>
                </a:r>
                <a:r>
                  <a:rPr lang="it-IT" sz="2000" baseline="30000" dirty="0">
                    <a:effectLst/>
                    <a:latin typeface="Trebuchet MS" panose="020B0703020202090204" pitchFamily="34" charset="0"/>
                  </a:rPr>
                  <a:t> 18</a:t>
                </a:r>
                <a:r>
                  <a:rPr lang="it-IT" sz="2000" dirty="0">
                    <a:effectLst/>
                    <a:latin typeface="Trebuchet MS" panose="020B0703020202090204" pitchFamily="34" charset="0"/>
                  </a:rPr>
                  <a:t>O)  15 </a:t>
                </a:r>
                <a:r>
                  <a:rPr lang="it-IT" sz="2000" dirty="0" err="1">
                    <a:effectLst/>
                    <a:latin typeface="Trebuchet MS" panose="020B0703020202090204" pitchFamily="34" charset="0"/>
                  </a:rPr>
                  <a:t>AMeV</a:t>
                </a:r>
                <a:endParaRPr lang="it-IT" sz="2000" dirty="0">
                  <a:effectLst/>
                  <a:latin typeface="Trebuchet MS" panose="020B0703020202090204" pitchFamily="34" charset="0"/>
                </a:endParaRPr>
              </a:p>
              <a:p>
                <a:pPr marL="0" indent="0">
                  <a:lnSpc>
                    <a:spcPct val="120000"/>
                  </a:lnSpc>
                  <a:spcBef>
                    <a:spcPts val="0"/>
                  </a:spcBef>
                  <a:spcAft>
                    <a:spcPts val="600"/>
                  </a:spcAft>
                  <a:buNone/>
                </a:pPr>
                <a:r>
                  <a:rPr lang="it-IT" sz="2000" baseline="30000" dirty="0">
                    <a:latin typeface="Trebuchet MS" panose="020B0703020202090204" pitchFamily="34" charset="0"/>
                  </a:rPr>
                  <a:t>76</a:t>
                </a:r>
                <a:r>
                  <a:rPr lang="it-IT" sz="2000" dirty="0">
                    <a:latin typeface="Trebuchet MS" panose="020B0703020202090204" pitchFamily="34" charset="0"/>
                  </a:rPr>
                  <a:t>Ge</a:t>
                </a:r>
                <a14:m>
                  <m:oMath xmlns:m="http://schemas.openxmlformats.org/officeDocument/2006/math">
                    <m:r>
                      <a:rPr lang="it-IT" sz="2000" i="1" smtClean="0">
                        <a:effectLst/>
                        <a:latin typeface="Cambria Math" panose="02040503050406030204" pitchFamily="18" charset="0"/>
                        <a:ea typeface="Cambria Math" panose="02040503050406030204" pitchFamily="18" charset="0"/>
                        <a:sym typeface="Wingdings" pitchFamily="2" charset="2"/>
                      </a:rPr>
                      <m:t>↔</m:t>
                    </m:r>
                  </m:oMath>
                </a14:m>
                <a:r>
                  <a:rPr lang="it-IT" sz="2000" baseline="30000" dirty="0">
                    <a:latin typeface="Trebuchet MS" panose="020B0703020202090204" pitchFamily="34" charset="0"/>
                  </a:rPr>
                  <a:t> 76</a:t>
                </a:r>
                <a:r>
                  <a:rPr lang="it-IT" sz="2000" dirty="0">
                    <a:latin typeface="Trebuchet MS" panose="020B0703020202090204" pitchFamily="34" charset="0"/>
                  </a:rPr>
                  <a:t>Se    </a:t>
                </a:r>
                <a:r>
                  <a:rPr lang="it-IT" sz="2000" baseline="30000" dirty="0">
                    <a:latin typeface="Trebuchet MS" panose="020B0703020202090204" pitchFamily="34" charset="0"/>
                  </a:rPr>
                  <a:t>116</a:t>
                </a:r>
                <a:r>
                  <a:rPr lang="it-IT" sz="2000" dirty="0">
                    <a:latin typeface="Trebuchet MS" panose="020B0703020202090204" pitchFamily="34" charset="0"/>
                  </a:rPr>
                  <a:t>Cd</a:t>
                </a:r>
                <a14:m>
                  <m:oMath xmlns:m="http://schemas.openxmlformats.org/officeDocument/2006/math">
                    <m:r>
                      <a:rPr lang="it-IT" sz="2000" i="1">
                        <a:latin typeface="Cambria Math" panose="02040503050406030204" pitchFamily="18" charset="0"/>
                        <a:ea typeface="Cambria Math" panose="02040503050406030204" pitchFamily="18" charset="0"/>
                        <a:sym typeface="Wingdings" pitchFamily="2" charset="2"/>
                      </a:rPr>
                      <m:t>↔</m:t>
                    </m:r>
                  </m:oMath>
                </a14:m>
                <a:r>
                  <a:rPr lang="it-IT" sz="2000" baseline="30000" dirty="0">
                    <a:latin typeface="Trebuchet MS" panose="020B0703020202090204" pitchFamily="34" charset="0"/>
                  </a:rPr>
                  <a:t> 116</a:t>
                </a:r>
                <a:r>
                  <a:rPr lang="it-IT" sz="2000" dirty="0">
                    <a:latin typeface="Trebuchet MS" panose="020B0703020202090204" pitchFamily="34" charset="0"/>
                  </a:rPr>
                  <a:t>Sn  </a:t>
                </a:r>
                <a:r>
                  <a:rPr lang="it-IT" sz="2000" baseline="30000" dirty="0">
                    <a:latin typeface="Trebuchet MS" panose="020B0703020202090204" pitchFamily="34" charset="0"/>
                  </a:rPr>
                  <a:t>130</a:t>
                </a:r>
                <a:r>
                  <a:rPr lang="it-IT" sz="2000" dirty="0">
                    <a:latin typeface="Trebuchet MS" panose="020B0703020202090204" pitchFamily="34" charset="0"/>
                  </a:rPr>
                  <a:t>Xe</a:t>
                </a:r>
                <a14:m>
                  <m:oMath xmlns:m="http://schemas.openxmlformats.org/officeDocument/2006/math">
                    <m:r>
                      <a:rPr lang="it-IT" sz="2000" i="1">
                        <a:latin typeface="Cambria Math" panose="02040503050406030204" pitchFamily="18" charset="0"/>
                        <a:ea typeface="Cambria Math" panose="02040503050406030204" pitchFamily="18" charset="0"/>
                        <a:sym typeface="Wingdings" pitchFamily="2" charset="2"/>
                      </a:rPr>
                      <m:t>↔</m:t>
                    </m:r>
                  </m:oMath>
                </a14:m>
                <a:r>
                  <a:rPr lang="it-IT" sz="2000" baseline="30000" dirty="0">
                    <a:latin typeface="Trebuchet MS" panose="020B0703020202090204" pitchFamily="34" charset="0"/>
                  </a:rPr>
                  <a:t> 130</a:t>
                </a:r>
                <a:r>
                  <a:rPr lang="it-IT" sz="2000" dirty="0">
                    <a:latin typeface="Trebuchet MS" panose="020B0703020202090204" pitchFamily="34" charset="0"/>
                  </a:rPr>
                  <a:t>Te</a:t>
                </a:r>
              </a:p>
              <a:p>
                <a:pPr marL="0" indent="0">
                  <a:lnSpc>
                    <a:spcPct val="120000"/>
                  </a:lnSpc>
                  <a:spcBef>
                    <a:spcPts val="0"/>
                  </a:spcBef>
                  <a:spcAft>
                    <a:spcPts val="600"/>
                  </a:spcAft>
                  <a:buNone/>
                </a:pPr>
                <a:endParaRPr lang="it-IT" sz="2000" dirty="0">
                  <a:latin typeface="Trebuchet MS" panose="020B0703020202090204" pitchFamily="34" charset="0"/>
                </a:endParaRPr>
              </a:p>
              <a:p>
                <a:pPr>
                  <a:lnSpc>
                    <a:spcPct val="120000"/>
                  </a:lnSpc>
                  <a:spcBef>
                    <a:spcPts val="0"/>
                  </a:spcBef>
                  <a:spcAft>
                    <a:spcPts val="600"/>
                  </a:spcAft>
                  <a:buFont typeface="Wingdings" pitchFamily="2" charset="2"/>
                  <a:buChar char="q"/>
                </a:pPr>
                <a:r>
                  <a:rPr lang="it-IT" sz="2000" dirty="0">
                    <a:latin typeface="Trebuchet MS" panose="020B0703020202090204" pitchFamily="34" charset="0"/>
                  </a:rPr>
                  <a:t>Dipendenza energia NME E=5-60AMeV</a:t>
                </a:r>
                <a:br>
                  <a:rPr lang="it-IT" sz="2000" dirty="0">
                    <a:latin typeface="Trebuchet MS" panose="020B0703020202090204" pitchFamily="34" charset="0"/>
                  </a:rPr>
                </a:br>
                <a:r>
                  <a:rPr lang="it-IT" sz="2000" dirty="0">
                    <a:effectLst/>
                    <a:latin typeface="Trebuchet MS" panose="020B0703020202090204" pitchFamily="34" charset="0"/>
                  </a:rPr>
                  <a:t>(</a:t>
                </a:r>
                <a:r>
                  <a:rPr lang="it-IT" sz="2000" baseline="30000" dirty="0">
                    <a:effectLst/>
                    <a:latin typeface="Trebuchet MS" panose="020B0703020202090204" pitchFamily="34" charset="0"/>
                  </a:rPr>
                  <a:t>20</a:t>
                </a:r>
                <a:r>
                  <a:rPr lang="it-IT" sz="2000" dirty="0">
                    <a:effectLst/>
                    <a:latin typeface="Trebuchet MS" panose="020B0703020202090204" pitchFamily="34" charset="0"/>
                  </a:rPr>
                  <a:t>Ne,</a:t>
                </a:r>
                <a:r>
                  <a:rPr lang="it-IT" sz="2000" baseline="30000" dirty="0">
                    <a:effectLst/>
                    <a:latin typeface="Trebuchet MS" panose="020B0703020202090204" pitchFamily="34" charset="0"/>
                  </a:rPr>
                  <a:t> 20</a:t>
                </a:r>
                <a:r>
                  <a:rPr lang="it-IT" sz="2000" dirty="0">
                    <a:effectLst/>
                    <a:latin typeface="Trebuchet MS" panose="020B0703020202090204" pitchFamily="34" charset="0"/>
                  </a:rPr>
                  <a:t>O) (</a:t>
                </a:r>
                <a:r>
                  <a:rPr lang="it-IT" sz="2000" baseline="30000" dirty="0">
                    <a:latin typeface="Trebuchet MS" panose="020B0703020202090204" pitchFamily="34" charset="0"/>
                  </a:rPr>
                  <a:t>18</a:t>
                </a:r>
                <a:r>
                  <a:rPr lang="it-IT" sz="2000" dirty="0">
                    <a:effectLst/>
                    <a:latin typeface="Trebuchet MS" panose="020B0703020202090204" pitchFamily="34" charset="0"/>
                  </a:rPr>
                  <a:t>Ne,</a:t>
                </a:r>
                <a:r>
                  <a:rPr lang="it-IT" sz="2000" baseline="30000" dirty="0">
                    <a:effectLst/>
                    <a:latin typeface="Trebuchet MS" panose="020B0703020202090204" pitchFamily="34" charset="0"/>
                  </a:rPr>
                  <a:t> 18</a:t>
                </a:r>
                <a:r>
                  <a:rPr lang="it-IT" sz="2000" dirty="0">
                    <a:latin typeface="Trebuchet MS" panose="020B0703020202090204" pitchFamily="34" charset="0"/>
                  </a:rPr>
                  <a:t>O</a:t>
                </a:r>
                <a:r>
                  <a:rPr lang="it-IT" sz="2000" dirty="0">
                    <a:effectLst/>
                    <a:latin typeface="Trebuchet MS" panose="020B0703020202090204" pitchFamily="34" charset="0"/>
                  </a:rPr>
                  <a:t>)</a:t>
                </a:r>
              </a:p>
              <a:p>
                <a:pPr>
                  <a:lnSpc>
                    <a:spcPct val="120000"/>
                  </a:lnSpc>
                  <a:spcBef>
                    <a:spcPts val="0"/>
                  </a:spcBef>
                  <a:spcAft>
                    <a:spcPts val="600"/>
                  </a:spcAft>
                  <a:buFont typeface="Wingdings" pitchFamily="2" charset="2"/>
                  <a:buChar char="q"/>
                </a:pPr>
                <a:endParaRPr lang="it-IT" sz="2000" dirty="0">
                  <a:effectLst/>
                  <a:latin typeface="Trebuchet MS" panose="020B0703020202090204" pitchFamily="34" charset="0"/>
                </a:endParaRPr>
              </a:p>
              <a:p>
                <a:pPr>
                  <a:lnSpc>
                    <a:spcPct val="120000"/>
                  </a:lnSpc>
                  <a:spcBef>
                    <a:spcPts val="0"/>
                  </a:spcBef>
                  <a:spcAft>
                    <a:spcPts val="600"/>
                  </a:spcAft>
                  <a:buFont typeface="Wingdings" pitchFamily="2" charset="2"/>
                  <a:buChar char="q"/>
                </a:pPr>
                <a:r>
                  <a:rPr lang="it-IT" sz="2000" baseline="30000" dirty="0">
                    <a:latin typeface="Trebuchet MS" panose="020B0703020202090204" pitchFamily="34" charset="0"/>
                  </a:rPr>
                  <a:t>100</a:t>
                </a:r>
                <a:r>
                  <a:rPr lang="it-IT" sz="2000" dirty="0">
                    <a:latin typeface="Trebuchet MS" panose="020B0703020202090204" pitchFamily="34" charset="0"/>
                  </a:rPr>
                  <a:t>Mo target, candidate 0</a:t>
                </a:r>
                <a:r>
                  <a:rPr lang="it-IT" sz="2000" dirty="0">
                    <a:latin typeface="Symbol" pitchFamily="2" charset="2"/>
                  </a:rPr>
                  <a:t>nbb</a:t>
                </a:r>
              </a:p>
              <a:p>
                <a:pPr marL="0" indent="0">
                  <a:lnSpc>
                    <a:spcPct val="12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effectLst/>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buNone/>
                </a:pPr>
                <a:endParaRPr lang="it-IT" dirty="0">
                  <a:latin typeface="Trebuchet MS" panose="020B0703020202090204" pitchFamily="34" charset="0"/>
                </a:endParaRPr>
              </a:p>
            </p:txBody>
          </p:sp>
        </mc:Choice>
        <mc:Fallback>
          <p:sp>
            <p:nvSpPr>
              <p:cNvPr id="3" name="Segnaposto contenuto 2">
                <a:extLst>
                  <a:ext uri="{FF2B5EF4-FFF2-40B4-BE49-F238E27FC236}">
                    <a16:creationId xmlns:a16="http://schemas.microsoft.com/office/drawing/2014/main" id="{8D83DAFA-A917-F0B4-E77E-7D2672CBA888}"/>
                  </a:ext>
                </a:extLst>
              </p:cNvPr>
              <p:cNvSpPr>
                <a:spLocks noGrp="1" noRot="1" noChangeAspect="1" noMove="1" noResize="1" noEditPoints="1" noAdjustHandles="1" noChangeArrowheads="1" noChangeShapeType="1" noTextEdit="1"/>
              </p:cNvSpPr>
              <p:nvPr>
                <p:ph idx="1"/>
              </p:nvPr>
            </p:nvSpPr>
            <p:spPr>
              <a:xfrm>
                <a:off x="171450" y="655995"/>
                <a:ext cx="11818620" cy="5634926"/>
              </a:xfrm>
              <a:blipFill>
                <a:blip r:embed="rId2"/>
                <a:stretch>
                  <a:fillRect l="-536" t="-1124"/>
                </a:stretch>
              </a:blipFill>
            </p:spPr>
            <p:txBody>
              <a:bodyPr/>
              <a:lstStyle/>
              <a:p>
                <a:r>
                  <a:rPr lang="it-IT">
                    <a:noFill/>
                  </a:rPr>
                  <a:t> </a:t>
                </a:r>
              </a:p>
            </p:txBody>
          </p:sp>
        </mc:Fallback>
      </mc:AlternateContent>
      <p:grpSp>
        <p:nvGrpSpPr>
          <p:cNvPr id="13" name="Gruppo 12">
            <a:extLst>
              <a:ext uri="{FF2B5EF4-FFF2-40B4-BE49-F238E27FC236}">
                <a16:creationId xmlns:a16="http://schemas.microsoft.com/office/drawing/2014/main" id="{F2578252-EBB8-FE35-08BA-817C5B202069}"/>
              </a:ext>
            </a:extLst>
          </p:cNvPr>
          <p:cNvGrpSpPr/>
          <p:nvPr/>
        </p:nvGrpSpPr>
        <p:grpSpPr>
          <a:xfrm>
            <a:off x="7804467" y="2342551"/>
            <a:ext cx="4123055" cy="2172898"/>
            <a:chOff x="6891020" y="3829638"/>
            <a:chExt cx="4123055" cy="2172898"/>
          </a:xfrm>
        </p:grpSpPr>
        <p:pic>
          <p:nvPicPr>
            <p:cNvPr id="6" name="Immagine 5" descr="Immagine che contiene Carattere, testo, linea, diagramma&#10;&#10;Descrizione generata automaticamente">
              <a:extLst>
                <a:ext uri="{FF2B5EF4-FFF2-40B4-BE49-F238E27FC236}">
                  <a16:creationId xmlns:a16="http://schemas.microsoft.com/office/drawing/2014/main" id="{F2E210AA-EA37-B12B-FCDB-8A8142F25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20" y="4152804"/>
              <a:ext cx="2425700" cy="736600"/>
            </a:xfrm>
            <a:prstGeom prst="rect">
              <a:avLst/>
            </a:prstGeom>
          </p:spPr>
        </p:pic>
        <p:sp>
          <p:nvSpPr>
            <p:cNvPr id="7" name="CasellaDiTesto 6">
              <a:extLst>
                <a:ext uri="{FF2B5EF4-FFF2-40B4-BE49-F238E27FC236}">
                  <a16:creationId xmlns:a16="http://schemas.microsoft.com/office/drawing/2014/main" id="{CD945798-8E9D-27A9-A6B7-7BF88B595205}"/>
                </a:ext>
              </a:extLst>
            </p:cNvPr>
            <p:cNvSpPr txBox="1"/>
            <p:nvPr/>
          </p:nvSpPr>
          <p:spPr>
            <a:xfrm>
              <a:off x="8780145" y="3829638"/>
              <a:ext cx="2233930" cy="646331"/>
            </a:xfrm>
            <a:prstGeom prst="rect">
              <a:avLst/>
            </a:prstGeom>
            <a:noFill/>
          </p:spPr>
          <p:txBody>
            <a:bodyPr wrap="square" rtlCol="0">
              <a:spAutoFit/>
            </a:bodyPr>
            <a:lstStyle/>
            <a:p>
              <a:r>
                <a:rPr lang="it-IT" dirty="0">
                  <a:solidFill>
                    <a:schemeClr val="accent5"/>
                  </a:solidFill>
                </a:rPr>
                <a:t>Vita Media del </a:t>
              </a:r>
              <a:r>
                <a:rPr lang="el-GR" i="1" dirty="0">
                  <a:solidFill>
                    <a:schemeClr val="accent5"/>
                  </a:solidFill>
                  <a:effectLst/>
                  <a:latin typeface="Times"/>
                </a:rPr>
                <a:t>0</a:t>
              </a:r>
              <a:r>
                <a:rPr lang="el-GR" i="1" dirty="0">
                  <a:solidFill>
                    <a:schemeClr val="accent5"/>
                  </a:solidFill>
                  <a:effectLst/>
                  <a:latin typeface="Helvetica" pitchFamily="2" charset="0"/>
                </a:rPr>
                <a:t>νββ</a:t>
              </a:r>
              <a:endParaRPr lang="el-GR" dirty="0">
                <a:solidFill>
                  <a:schemeClr val="accent5"/>
                </a:solidFill>
                <a:effectLst/>
                <a:latin typeface="Helvetica" pitchFamily="2" charset="0"/>
              </a:endParaRPr>
            </a:p>
            <a:p>
              <a:endParaRPr lang="it-IT" dirty="0"/>
            </a:p>
          </p:txBody>
        </p:sp>
        <p:sp>
          <p:nvSpPr>
            <p:cNvPr id="10" name="Rettangolo con angoli arrotondati 9">
              <a:extLst>
                <a:ext uri="{FF2B5EF4-FFF2-40B4-BE49-F238E27FC236}">
                  <a16:creationId xmlns:a16="http://schemas.microsoft.com/office/drawing/2014/main" id="{CF3C8774-7276-47E7-982E-EC22802022D5}"/>
                </a:ext>
              </a:extLst>
            </p:cNvPr>
            <p:cNvSpPr/>
            <p:nvPr/>
          </p:nvSpPr>
          <p:spPr>
            <a:xfrm>
              <a:off x="8103870" y="4304353"/>
              <a:ext cx="380365" cy="628064"/>
            </a:xfrm>
            <a:prstGeom prst="roundRect">
              <a:avLst/>
            </a:prstGeom>
            <a:solidFill>
              <a:schemeClr val="accent6">
                <a:lumMod val="40000"/>
                <a:lumOff val="60000"/>
                <a:alpha val="3695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C8C29988-560C-4F5B-573C-2A0118CAFE3A}"/>
                </a:ext>
              </a:extLst>
            </p:cNvPr>
            <p:cNvSpPr txBox="1"/>
            <p:nvPr/>
          </p:nvSpPr>
          <p:spPr>
            <a:xfrm>
              <a:off x="8012430" y="5044931"/>
              <a:ext cx="731520" cy="369332"/>
            </a:xfrm>
            <a:prstGeom prst="rect">
              <a:avLst/>
            </a:prstGeom>
            <a:noFill/>
          </p:spPr>
          <p:txBody>
            <a:bodyPr wrap="square" rtlCol="0">
              <a:spAutoFit/>
            </a:bodyPr>
            <a:lstStyle/>
            <a:p>
              <a:r>
                <a:rPr lang="it-IT" dirty="0"/>
                <a:t>NME</a:t>
              </a:r>
            </a:p>
          </p:txBody>
        </p:sp>
        <p:sp>
          <p:nvSpPr>
            <p:cNvPr id="12" name="CasellaDiTesto 11">
              <a:extLst>
                <a:ext uri="{FF2B5EF4-FFF2-40B4-BE49-F238E27FC236}">
                  <a16:creationId xmlns:a16="http://schemas.microsoft.com/office/drawing/2014/main" id="{F4B8EBB1-CCCD-F21C-29F8-E4B26B0F1D4D}"/>
                </a:ext>
              </a:extLst>
            </p:cNvPr>
            <p:cNvSpPr txBox="1"/>
            <p:nvPr/>
          </p:nvSpPr>
          <p:spPr>
            <a:xfrm>
              <a:off x="7253540" y="5633204"/>
              <a:ext cx="1871410" cy="369332"/>
            </a:xfrm>
            <a:prstGeom prst="rect">
              <a:avLst/>
            </a:prstGeom>
            <a:noFill/>
          </p:spPr>
          <p:txBody>
            <a:bodyPr wrap="none" rtlCol="0">
              <a:spAutoFit/>
            </a:bodyPr>
            <a:lstStyle/>
            <a:p>
              <a:r>
                <a:rPr lang="it-IT" dirty="0"/>
                <a:t>Sez. D’urto: </a:t>
              </a:r>
              <a:r>
                <a:rPr lang="it-IT" dirty="0" err="1"/>
                <a:t>nbarn</a:t>
              </a:r>
              <a:endParaRPr lang="it-IT" dirty="0"/>
            </a:p>
          </p:txBody>
        </p:sp>
      </p:grpSp>
      <p:pic>
        <p:nvPicPr>
          <p:cNvPr id="16" name="Immagine 15" descr="Immagine che contiene testo, diagramma, linea, mappa&#10;&#10;Descrizione generata automaticamente">
            <a:extLst>
              <a:ext uri="{FF2B5EF4-FFF2-40B4-BE49-F238E27FC236}">
                <a16:creationId xmlns:a16="http://schemas.microsoft.com/office/drawing/2014/main" id="{FB038931-0EDE-E2FB-02C8-98C2D3A5D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190" y="4699104"/>
            <a:ext cx="4499610" cy="2041286"/>
          </a:xfrm>
          <a:prstGeom prst="rect">
            <a:avLst/>
          </a:prstGeom>
        </p:spPr>
      </p:pic>
      <p:sp>
        <p:nvSpPr>
          <p:cNvPr id="4" name="Rettangolo 3">
            <a:extLst>
              <a:ext uri="{FF2B5EF4-FFF2-40B4-BE49-F238E27FC236}">
                <a16:creationId xmlns:a16="http://schemas.microsoft.com/office/drawing/2014/main" id="{3483B127-0F01-A052-398F-373C15CD9CA4}"/>
              </a:ext>
            </a:extLst>
          </p:cNvPr>
          <p:cNvSpPr/>
          <p:nvPr/>
        </p:nvSpPr>
        <p:spPr>
          <a:xfrm>
            <a:off x="5048437" y="2660896"/>
            <a:ext cx="1276311"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6">
                    <a:lumMod val="75000"/>
                  </a:schemeClr>
                </a:solidFill>
                <a:effectLst>
                  <a:outerShdw blurRad="38100" dist="19050" dir="2700000" algn="tl" rotWithShape="0">
                    <a:schemeClr val="dk1">
                      <a:lumMod val="50000"/>
                      <a:alpha val="40000"/>
                    </a:schemeClr>
                  </a:outerShdw>
                </a:effectLst>
              </a:rPr>
              <a:t>Fase A</a:t>
            </a:r>
          </a:p>
        </p:txBody>
      </p:sp>
      <p:sp>
        <p:nvSpPr>
          <p:cNvPr id="5" name="Rettangolo 4">
            <a:extLst>
              <a:ext uri="{FF2B5EF4-FFF2-40B4-BE49-F238E27FC236}">
                <a16:creationId xmlns:a16="http://schemas.microsoft.com/office/drawing/2014/main" id="{A8E50A16-E670-7A29-E35D-345030704041}"/>
              </a:ext>
            </a:extLst>
          </p:cNvPr>
          <p:cNvSpPr/>
          <p:nvPr/>
        </p:nvSpPr>
        <p:spPr>
          <a:xfrm>
            <a:off x="5125060" y="4183520"/>
            <a:ext cx="1276311"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6">
                    <a:lumMod val="75000"/>
                  </a:schemeClr>
                </a:solidFill>
                <a:effectLst>
                  <a:outerShdw blurRad="38100" dist="19050" dir="2700000" algn="tl" rotWithShape="0">
                    <a:schemeClr val="dk1">
                      <a:lumMod val="50000"/>
                      <a:alpha val="40000"/>
                    </a:schemeClr>
                  </a:outerShdw>
                </a:effectLst>
              </a:rPr>
              <a:t>Fase A</a:t>
            </a:r>
          </a:p>
        </p:txBody>
      </p:sp>
      <p:sp>
        <p:nvSpPr>
          <p:cNvPr id="8" name="Rettangolo 7">
            <a:extLst>
              <a:ext uri="{FF2B5EF4-FFF2-40B4-BE49-F238E27FC236}">
                <a16:creationId xmlns:a16="http://schemas.microsoft.com/office/drawing/2014/main" id="{E079C9AB-CDCE-FAB0-A1D4-060769D83DF1}"/>
              </a:ext>
            </a:extLst>
          </p:cNvPr>
          <p:cNvSpPr/>
          <p:nvPr/>
        </p:nvSpPr>
        <p:spPr>
          <a:xfrm>
            <a:off x="4792277" y="1982868"/>
            <a:ext cx="1941878" cy="369332"/>
          </a:xfrm>
          <a:prstGeom prst="rect">
            <a:avLst/>
          </a:prstGeom>
          <a:noFill/>
          <a:ln>
            <a:solidFill>
              <a:schemeClr val="accent6">
                <a:lumMod val="75000"/>
              </a:schemeClr>
            </a:solidFill>
          </a:ln>
        </p:spPr>
        <p:txBody>
          <a:bodyPr wrap="none" lIns="91440" tIns="45720" rIns="91440" bIns="45720">
            <a:spAutoFit/>
          </a:bodyPr>
          <a:lstStyle/>
          <a:p>
            <a:pPr algn="ctr"/>
            <a:r>
              <a:rPr lang="it-IT" b="1" cap="none" spc="0" dirty="0">
                <a:ln/>
                <a:solidFill>
                  <a:schemeClr val="accent6">
                    <a:lumMod val="75000"/>
                  </a:schemeClr>
                </a:solidFill>
                <a:effectLst>
                  <a:outerShdw blurRad="38100" dist="19050" dir="2700000" algn="tl" rotWithShape="0">
                    <a:schemeClr val="dk1">
                      <a:lumMod val="50000"/>
                      <a:alpha val="40000"/>
                    </a:schemeClr>
                  </a:outerShdw>
                </a:effectLst>
              </a:rPr>
              <a:t>Fasci alta intensità</a:t>
            </a:r>
          </a:p>
        </p:txBody>
      </p:sp>
      <p:sp>
        <p:nvSpPr>
          <p:cNvPr id="9" name="Rettangolo 8">
            <a:extLst>
              <a:ext uri="{FF2B5EF4-FFF2-40B4-BE49-F238E27FC236}">
                <a16:creationId xmlns:a16="http://schemas.microsoft.com/office/drawing/2014/main" id="{F42CA124-0E91-5D18-710B-6E75E65826B5}"/>
              </a:ext>
            </a:extLst>
          </p:cNvPr>
          <p:cNvSpPr/>
          <p:nvPr/>
        </p:nvSpPr>
        <p:spPr>
          <a:xfrm>
            <a:off x="3605601" y="5706146"/>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Tree>
    <p:extLst>
      <p:ext uri="{BB962C8B-B14F-4D97-AF65-F5344CB8AC3E}">
        <p14:creationId xmlns:p14="http://schemas.microsoft.com/office/powerpoint/2010/main" val="357484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5C724-F86E-EA61-BA16-9A10CC877092}"/>
              </a:ext>
            </a:extLst>
          </p:cNvPr>
          <p:cNvSpPr>
            <a:spLocks noGrp="1"/>
          </p:cNvSpPr>
          <p:nvPr>
            <p:ph type="title"/>
          </p:nvPr>
        </p:nvSpPr>
        <p:spPr>
          <a:xfrm>
            <a:off x="838200" y="365125"/>
            <a:ext cx="10515600" cy="377825"/>
          </a:xfrm>
        </p:spPr>
        <p:txBody>
          <a:bodyPr>
            <a:normAutofit fontScale="90000"/>
          </a:bodyPr>
          <a:lstStyle/>
          <a:p>
            <a:r>
              <a:rPr lang="it-IT" sz="4400" dirty="0"/>
              <a:t>Key </a:t>
            </a:r>
            <a:r>
              <a:rPr lang="it-IT" sz="4400" dirty="0" err="1"/>
              <a:t>Physics</a:t>
            </a:r>
            <a:r>
              <a:rPr lang="it-IT" sz="4400" dirty="0"/>
              <a:t> Case for </a:t>
            </a:r>
            <a:r>
              <a:rPr lang="it-IT" sz="4400" dirty="0" err="1"/>
              <a:t>Nuclear</a:t>
            </a:r>
            <a:r>
              <a:rPr lang="it-IT" sz="4400" dirty="0"/>
              <a:t> </a:t>
            </a:r>
            <a:r>
              <a:rPr lang="it-IT" sz="4400" dirty="0" err="1"/>
              <a:t>Structure</a:t>
            </a:r>
            <a:endParaRPr lang="it-IT" dirty="0"/>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8D83DAFA-A917-F0B4-E77E-7D2672CBA888}"/>
                  </a:ext>
                </a:extLst>
              </p:cNvPr>
              <p:cNvSpPr>
                <a:spLocks noGrp="1"/>
              </p:cNvSpPr>
              <p:nvPr>
                <p:ph idx="1"/>
              </p:nvPr>
            </p:nvSpPr>
            <p:spPr>
              <a:xfrm>
                <a:off x="171450" y="655995"/>
                <a:ext cx="11818620" cy="5634926"/>
              </a:xfrm>
            </p:spPr>
            <p:txBody>
              <a:bodyPr>
                <a:noAutofit/>
              </a:bodyPr>
              <a:lstStyle/>
              <a:p>
                <a:pPr marL="0" indent="0">
                  <a:buNone/>
                </a:pPr>
                <a:endParaRPr lang="it-IT" sz="2000" dirty="0">
                  <a:solidFill>
                    <a:schemeClr val="accent2">
                      <a:lumMod val="75000"/>
                    </a:schemeClr>
                  </a:solidFill>
                </a:endParaRPr>
              </a:p>
              <a:p>
                <a:r>
                  <a:rPr lang="en-GB" sz="2000" dirty="0">
                    <a:solidFill>
                      <a:schemeClr val="accent2">
                        <a:lumMod val="75000"/>
                      </a:schemeClr>
                    </a:solidFill>
                    <a:latin typeface="Trebuchet MS" panose="020B0703020202090204" pitchFamily="34" charset="0"/>
                  </a:rPr>
                  <a:t>Pygmy dipole resonance(PDR) in nuclei </a:t>
                </a:r>
                <a:r>
                  <a:rPr lang="en-GB" sz="2000" dirty="0" err="1">
                    <a:solidFill>
                      <a:schemeClr val="accent2">
                        <a:lumMod val="75000"/>
                      </a:schemeClr>
                    </a:solidFill>
                    <a:latin typeface="Trebuchet MS" panose="020B0703020202090204" pitchFamily="34" charset="0"/>
                  </a:rPr>
                  <a:t>ricchi</a:t>
                </a:r>
                <a:r>
                  <a:rPr lang="en-GB" sz="2000" dirty="0">
                    <a:solidFill>
                      <a:schemeClr val="accent2">
                        <a:lumMod val="75000"/>
                      </a:schemeClr>
                    </a:solidFill>
                    <a:latin typeface="Trebuchet MS" panose="020B0703020202090204" pitchFamily="34" charset="0"/>
                  </a:rPr>
                  <a:t> di </a:t>
                </a:r>
                <a:r>
                  <a:rPr lang="en-GB" sz="2000" dirty="0" err="1">
                    <a:solidFill>
                      <a:schemeClr val="accent2">
                        <a:lumMod val="75000"/>
                      </a:schemeClr>
                    </a:solidFill>
                    <a:latin typeface="Trebuchet MS" panose="020B0703020202090204" pitchFamily="34" charset="0"/>
                  </a:rPr>
                  <a:t>neutroni</a:t>
                </a:r>
                <a:r>
                  <a:rPr lang="en-GB" sz="2000" dirty="0">
                    <a:solidFill>
                      <a:schemeClr val="accent2">
                        <a:lumMod val="75000"/>
                      </a:schemeClr>
                    </a:solidFill>
                    <a:latin typeface="Trebuchet MS" panose="020B0703020202090204" pitchFamily="34" charset="0"/>
                  </a:rPr>
                  <a:t> </a:t>
                </a:r>
                <a:br>
                  <a:rPr lang="en-GB" sz="2000" dirty="0">
                    <a:latin typeface="Trebuchet MS" panose="020B0703020202090204" pitchFamily="34" charset="0"/>
                  </a:rPr>
                </a:br>
                <a:r>
                  <a:rPr lang="en-GB" sz="2000" dirty="0">
                    <a:solidFill>
                      <a:schemeClr val="accent2">
                        <a:lumMod val="60000"/>
                        <a:lumOff val="40000"/>
                      </a:schemeClr>
                    </a:solidFill>
                    <a:latin typeface="Trebuchet MS" panose="020B0703020202090204" pitchFamily="34" charset="0"/>
                  </a:rPr>
                  <a:t>Utile </a:t>
                </a:r>
                <a:r>
                  <a:rPr lang="en-GB" sz="2000" dirty="0" err="1">
                    <a:solidFill>
                      <a:schemeClr val="accent2">
                        <a:lumMod val="60000"/>
                        <a:lumOff val="40000"/>
                      </a:schemeClr>
                    </a:solidFill>
                    <a:latin typeface="Trebuchet MS" panose="020B0703020202090204" pitchFamily="34" charset="0"/>
                  </a:rPr>
                  <a:t>allo</a:t>
                </a:r>
                <a:r>
                  <a:rPr lang="en-GB" sz="2000" dirty="0">
                    <a:solidFill>
                      <a:schemeClr val="accent2">
                        <a:lumMod val="60000"/>
                        <a:lumOff val="40000"/>
                      </a:schemeClr>
                    </a:solidFill>
                    <a:latin typeface="Trebuchet MS" panose="020B0703020202090204" pitchFamily="34" charset="0"/>
                  </a:rPr>
                  <a:t> studio </a:t>
                </a:r>
                <a:r>
                  <a:rPr lang="en-GB" sz="2000" dirty="0" err="1">
                    <a:solidFill>
                      <a:schemeClr val="accent2">
                        <a:lumMod val="60000"/>
                        <a:lumOff val="40000"/>
                      </a:schemeClr>
                    </a:solidFill>
                    <a:latin typeface="Trebuchet MS" panose="020B0703020202090204" pitchFamily="34" charset="0"/>
                  </a:rPr>
                  <a:t>della</a:t>
                </a:r>
                <a:r>
                  <a:rPr lang="en-GB" sz="2000" dirty="0">
                    <a:solidFill>
                      <a:schemeClr val="accent2">
                        <a:lumMod val="60000"/>
                        <a:lumOff val="40000"/>
                      </a:schemeClr>
                    </a:solidFill>
                    <a:latin typeface="Trebuchet MS" panose="020B0703020202090204" pitchFamily="34" charset="0"/>
                  </a:rPr>
                  <a:t> </a:t>
                </a:r>
                <a:r>
                  <a:rPr lang="en-GB" sz="2000" dirty="0" err="1">
                    <a:solidFill>
                      <a:schemeClr val="accent2">
                        <a:lumMod val="60000"/>
                        <a:lumOff val="40000"/>
                      </a:schemeClr>
                    </a:solidFill>
                    <a:latin typeface="Trebuchet MS" panose="020B0703020202090204" pitchFamily="34" charset="0"/>
                  </a:rPr>
                  <a:t>produzione</a:t>
                </a:r>
                <a:r>
                  <a:rPr lang="en-GB" sz="2000" dirty="0">
                    <a:solidFill>
                      <a:schemeClr val="accent2">
                        <a:lumMod val="60000"/>
                        <a:lumOff val="40000"/>
                      </a:schemeClr>
                    </a:solidFill>
                    <a:latin typeface="Trebuchet MS" panose="020B0703020202090204" pitchFamily="34" charset="0"/>
                  </a:rPr>
                  <a:t> di nuclei in </a:t>
                </a:r>
                <a:r>
                  <a:rPr lang="en-GB" sz="2000" dirty="0" err="1">
                    <a:solidFill>
                      <a:schemeClr val="accent2">
                        <a:lumMod val="60000"/>
                        <a:lumOff val="40000"/>
                      </a:schemeClr>
                    </a:solidFill>
                    <a:latin typeface="Trebuchet MS" panose="020B0703020202090204" pitchFamily="34" charset="0"/>
                  </a:rPr>
                  <a:t>processi</a:t>
                </a:r>
                <a:r>
                  <a:rPr lang="en-GB" sz="2000" dirty="0">
                    <a:solidFill>
                      <a:schemeClr val="accent2">
                        <a:lumMod val="60000"/>
                        <a:lumOff val="40000"/>
                      </a:schemeClr>
                    </a:solidFill>
                    <a:latin typeface="Trebuchet MS" panose="020B0703020202090204" pitchFamily="34" charset="0"/>
                  </a:rPr>
                  <a:t> r</a:t>
                </a:r>
                <a:endParaRPr lang="en-GB" sz="2000" dirty="0">
                  <a:solidFill>
                    <a:schemeClr val="accent2">
                      <a:lumMod val="60000"/>
                      <a:lumOff val="40000"/>
                    </a:schemeClr>
                  </a:solidFill>
                  <a:highlight>
                    <a:srgbClr val="FFFF00"/>
                  </a:highlight>
                  <a:latin typeface="Trebuchet MS" panose="020B0703020202090204" pitchFamily="34" charset="0"/>
                </a:endParaRPr>
              </a:p>
              <a:p>
                <a:pPr marL="0" indent="0">
                  <a:buNone/>
                </a:pPr>
                <a:endParaRPr lang="it-IT" sz="2000" dirty="0">
                  <a:solidFill>
                    <a:schemeClr val="accent2">
                      <a:lumMod val="75000"/>
                    </a:schemeClr>
                  </a:solidFill>
                </a:endParaRPr>
              </a:p>
              <a:p>
                <a:pPr marL="0" indent="0">
                  <a:lnSpc>
                    <a:spcPct val="120000"/>
                  </a:lnSpc>
                  <a:spcBef>
                    <a:spcPts val="0"/>
                  </a:spcBef>
                  <a:spcAft>
                    <a:spcPts val="600"/>
                  </a:spcAft>
                  <a:buNone/>
                </a:pPr>
                <a:r>
                  <a:rPr lang="it-IT" sz="2000" baseline="30000" dirty="0">
                    <a:latin typeface="Trebuchet MS" panose="020B0703020202090204" pitchFamily="34" charset="0"/>
                  </a:rPr>
                  <a:t>70</a:t>
                </a:r>
                <a:r>
                  <a:rPr lang="it-IT" sz="2000" dirty="0">
                    <a:latin typeface="Trebuchet MS" panose="020B0703020202090204" pitchFamily="34" charset="0"/>
                  </a:rPr>
                  <a:t>Zn fascio primario E/A=40 </a:t>
                </a:r>
                <a:r>
                  <a:rPr lang="it-IT" sz="2000" dirty="0" err="1">
                    <a:latin typeface="Trebuchet MS" panose="020B0703020202090204" pitchFamily="34" charset="0"/>
                  </a:rPr>
                  <a:t>AMeV</a:t>
                </a:r>
                <a:r>
                  <a:rPr lang="it-IT" sz="2000" dirty="0">
                    <a:latin typeface="Trebuchet MS" panose="020B0703020202090204" pitchFamily="34" charset="0"/>
                  </a:rPr>
                  <a:t>  </a:t>
                </a:r>
                <a:r>
                  <a:rPr lang="it-IT" sz="2000" baseline="30000" dirty="0">
                    <a:latin typeface="Trebuchet MS" panose="020B0703020202090204" pitchFamily="34" charset="0"/>
                  </a:rPr>
                  <a:t>68</a:t>
                </a:r>
                <a:r>
                  <a:rPr lang="it-IT" sz="2000" dirty="0">
                    <a:latin typeface="Trebuchet MS" panose="020B0703020202090204" pitchFamily="34" charset="0"/>
                  </a:rPr>
                  <a:t>Ni </a:t>
                </a:r>
                <a14:m>
                  <m:oMath xmlns:m="http://schemas.openxmlformats.org/officeDocument/2006/math">
                    <m:r>
                      <a:rPr lang="en-US" sz="2000" b="0" i="0" smtClean="0">
                        <a:effectLst/>
                        <a:latin typeface="Cambria Math" panose="02040503050406030204" pitchFamily="18" charset="0"/>
                        <a:ea typeface="Cambria Math" panose="02040503050406030204" pitchFamily="18" charset="0"/>
                        <a:sym typeface="Wingdings" pitchFamily="2" charset="2"/>
                      </a:rPr>
                      <m:t>+</m:t>
                    </m:r>
                    <m:r>
                      <a:rPr lang="en-US" sz="2000" b="0" i="0" baseline="30000" smtClean="0">
                        <a:effectLst/>
                        <a:latin typeface="Cambria Math" panose="02040503050406030204" pitchFamily="18" charset="0"/>
                        <a:ea typeface="Cambria Math" panose="02040503050406030204" pitchFamily="18" charset="0"/>
                        <a:sym typeface="Wingdings" pitchFamily="2" charset="2"/>
                      </a:rPr>
                      <m:t>12</m:t>
                    </m:r>
                    <m:r>
                      <m:rPr>
                        <m:sty m:val="p"/>
                      </m:rPr>
                      <a:rPr lang="en-US" sz="2000" b="0" i="0" smtClean="0">
                        <a:effectLst/>
                        <a:latin typeface="Cambria Math" panose="02040503050406030204" pitchFamily="18" charset="0"/>
                        <a:ea typeface="Cambria Math" panose="02040503050406030204" pitchFamily="18" charset="0"/>
                        <a:sym typeface="Wingdings" pitchFamily="2" charset="2"/>
                      </a:rPr>
                      <m:t>C</m:t>
                    </m:r>
                  </m:oMath>
                </a14:m>
                <a:r>
                  <a:rPr lang="it-IT" sz="2000" dirty="0">
                    <a:latin typeface="Trebuchet MS" panose="020B0703020202090204" pitchFamily="34" charset="0"/>
                  </a:rPr>
                  <a:t> (</a:t>
                </a:r>
                <a:r>
                  <a:rPr lang="it-IT" sz="2000" dirty="0" err="1">
                    <a:latin typeface="Trebuchet MS" panose="020B0703020202090204" pitchFamily="34" charset="0"/>
                  </a:rPr>
                  <a:t>CHIMERA+Farcos</a:t>
                </a:r>
                <a:r>
                  <a:rPr lang="it-IT" sz="2000" dirty="0">
                    <a:latin typeface="Trebuchet MS" panose="020B0703020202090204" pitchFamily="34" charset="0"/>
                  </a:rPr>
                  <a:t>)</a:t>
                </a:r>
              </a:p>
              <a:p>
                <a:pPr marL="0" indent="0">
                  <a:lnSpc>
                    <a:spcPct val="120000"/>
                  </a:lnSpc>
                  <a:spcBef>
                    <a:spcPts val="0"/>
                  </a:spcBef>
                  <a:spcAft>
                    <a:spcPts val="600"/>
                  </a:spcAft>
                  <a:buNone/>
                </a:pPr>
                <a:endParaRPr lang="it-IT" sz="2000" dirty="0">
                  <a:latin typeface="Trebuchet MS" panose="020B0703020202090204" pitchFamily="34" charset="0"/>
                </a:endParaRPr>
              </a:p>
              <a:p>
                <a:pPr>
                  <a:lnSpc>
                    <a:spcPct val="120000"/>
                  </a:lnSpc>
                  <a:spcBef>
                    <a:spcPts val="0"/>
                  </a:spcBef>
                  <a:spcAft>
                    <a:spcPts val="600"/>
                  </a:spcAft>
                  <a:buFont typeface="Wingdings" pitchFamily="2" charset="2"/>
                  <a:buChar char="q"/>
                </a:pPr>
                <a:endParaRPr lang="it-IT" sz="2000" dirty="0">
                  <a:effectLst/>
                  <a:latin typeface="Trebuchet MS" panose="020B0703020202090204" pitchFamily="34" charset="0"/>
                </a:endParaRPr>
              </a:p>
              <a:p>
                <a:pPr marL="0" indent="0">
                  <a:lnSpc>
                    <a:spcPct val="120000"/>
                  </a:lnSpc>
                  <a:spcBef>
                    <a:spcPts val="0"/>
                  </a:spcBef>
                  <a:spcAft>
                    <a:spcPts val="600"/>
                  </a:spcAft>
                  <a:buNone/>
                </a:pPr>
                <a:endParaRPr lang="it-IT" sz="2000" dirty="0">
                  <a:latin typeface="Trebuchet MS" panose="020B0703020202090204" pitchFamily="34" charset="0"/>
                </a:endParaRPr>
              </a:p>
              <a:p>
                <a:pPr marL="0" indent="0">
                  <a:lnSpc>
                    <a:spcPct val="170000"/>
                  </a:lnSpc>
                  <a:spcBef>
                    <a:spcPts val="0"/>
                  </a:spcBef>
                  <a:spcAft>
                    <a:spcPts val="600"/>
                  </a:spcAft>
                  <a:buNone/>
                </a:pPr>
                <a:endParaRPr lang="it-IT" sz="2000" dirty="0">
                  <a:effectLst/>
                  <a:latin typeface="Trebuchet MS" panose="020B0703020202090204" pitchFamily="34" charset="0"/>
                </a:endParaRPr>
              </a:p>
              <a:p>
                <a:pPr marL="0" indent="0">
                  <a:lnSpc>
                    <a:spcPct val="170000"/>
                  </a:lnSpc>
                  <a:spcBef>
                    <a:spcPts val="0"/>
                  </a:spcBef>
                  <a:spcAft>
                    <a:spcPts val="600"/>
                  </a:spcAft>
                  <a:buNone/>
                </a:pPr>
                <a:endParaRPr lang="it-IT" sz="2000" dirty="0">
                  <a:latin typeface="Trebuchet MS" panose="020B0703020202090204" pitchFamily="34" charset="0"/>
                </a:endParaRPr>
              </a:p>
              <a:p>
                <a:pPr marL="0" indent="0">
                  <a:lnSpc>
                    <a:spcPct val="170000"/>
                  </a:lnSpc>
                  <a:spcBef>
                    <a:spcPts val="0"/>
                  </a:spcBef>
                  <a:spcAft>
                    <a:spcPts val="600"/>
                  </a:spcAft>
                  <a:buNone/>
                </a:pPr>
                <a:endParaRPr lang="it-IT" sz="2000" dirty="0">
                  <a:latin typeface="Trebuchet MS" panose="020B0703020202090204" pitchFamily="34" charset="0"/>
                </a:endParaRPr>
              </a:p>
              <a:p>
                <a:pPr>
                  <a:lnSpc>
                    <a:spcPct val="170000"/>
                  </a:lnSpc>
                  <a:spcBef>
                    <a:spcPts val="0"/>
                  </a:spcBef>
                  <a:spcAft>
                    <a:spcPts val="600"/>
                  </a:spcAft>
                  <a:buFont typeface="Wingdings" pitchFamily="2" charset="2"/>
                  <a:buChar char="Ø"/>
                </a:pPr>
                <a:r>
                  <a:rPr lang="it-IT" sz="2000" dirty="0">
                    <a:latin typeface="Trebuchet MS" panose="020B0703020202090204" pitchFamily="34" charset="0"/>
                  </a:rPr>
                  <a:t>S</a:t>
                </a:r>
                <a:r>
                  <a:rPr lang="it-IT" sz="2000" dirty="0">
                    <a:effectLst/>
                    <a:latin typeface="Trebuchet MS" panose="020B0703020202090204" pitchFamily="34" charset="0"/>
                  </a:rPr>
                  <a:t>tudio dell</a:t>
                </a:r>
                <a:r>
                  <a:rPr lang="it-IT" sz="2000" dirty="0">
                    <a:latin typeface="Trebuchet MS" panose="020B0703020202090204" pitchFamily="34" charset="0"/>
                  </a:rPr>
                  <a:t>a PDR in </a:t>
                </a:r>
                <a:r>
                  <a:rPr lang="it-IT" sz="2000" baseline="30000" dirty="0">
                    <a:effectLst/>
                    <a:latin typeface="Trebuchet MS" panose="020B0703020202090204" pitchFamily="34" charset="0"/>
                  </a:rPr>
                  <a:t>68</a:t>
                </a:r>
                <a:r>
                  <a:rPr lang="it-IT" sz="2000" dirty="0">
                    <a:effectLst/>
                    <a:latin typeface="Trebuchet MS" panose="020B0703020202090204" pitchFamily="34" charset="0"/>
                  </a:rPr>
                  <a:t>Ni, </a:t>
                </a:r>
                <a:r>
                  <a:rPr lang="it-IT" sz="2000" baseline="30000" dirty="0">
                    <a:effectLst/>
                    <a:latin typeface="Trebuchet MS" panose="020B0703020202090204" pitchFamily="34" charset="0"/>
                  </a:rPr>
                  <a:t>38</a:t>
                </a:r>
                <a:r>
                  <a:rPr lang="it-IT" sz="2000" dirty="0">
                    <a:effectLst/>
                    <a:latin typeface="Trebuchet MS" panose="020B0703020202090204" pitchFamily="34" charset="0"/>
                  </a:rPr>
                  <a:t>S,</a:t>
                </a:r>
                <a:r>
                  <a:rPr lang="it-IT" sz="2000" baseline="30000" dirty="0">
                    <a:effectLst/>
                    <a:latin typeface="Trebuchet MS" panose="020B0703020202090204" pitchFamily="34" charset="0"/>
                  </a:rPr>
                  <a:t>20</a:t>
                </a:r>
                <a:r>
                  <a:rPr lang="it-IT" sz="2000" dirty="0">
                    <a:effectLst/>
                    <a:latin typeface="Trebuchet MS" panose="020B0703020202090204" pitchFamily="34" charset="0"/>
                  </a:rPr>
                  <a:t>O</a:t>
                </a:r>
                <a:r>
                  <a:rPr lang="it-IT" sz="2000" dirty="0">
                    <a:latin typeface="Trebuchet MS" panose="020B0703020202090204" pitchFamily="34" charset="0"/>
                  </a:rPr>
                  <a:t> e anche in nuclei di massa media stabili con sonde </a:t>
                </a:r>
                <a:r>
                  <a:rPr lang="it-IT" sz="2000" dirty="0" err="1">
                    <a:effectLst/>
                    <a:latin typeface="Trebuchet MS" panose="020B0703020202090204" pitchFamily="34" charset="0"/>
                  </a:rPr>
                  <a:t>isoscalari</a:t>
                </a:r>
                <a:r>
                  <a:rPr lang="it-IT" sz="2000" dirty="0">
                    <a:effectLst/>
                    <a:latin typeface="Trebuchet MS" panose="020B0703020202090204" pitchFamily="34" charset="0"/>
                  </a:rPr>
                  <a:t> e </a:t>
                </a:r>
                <a:r>
                  <a:rPr lang="it-IT" sz="2000" dirty="0" err="1">
                    <a:effectLst/>
                    <a:latin typeface="Trebuchet MS" panose="020B0703020202090204" pitchFamily="34" charset="0"/>
                  </a:rPr>
                  <a:t>isovettoriali</a:t>
                </a:r>
                <a:r>
                  <a:rPr lang="it-IT" sz="2000" dirty="0">
                    <a:effectLst/>
                    <a:latin typeface="Trebuchet MS" panose="020B0703020202090204" pitchFamily="34" charset="0"/>
                  </a:rPr>
                  <a:t> (C e </a:t>
                </a:r>
                <a:r>
                  <a:rPr lang="it-IT" sz="2000" dirty="0" err="1">
                    <a:effectLst/>
                    <a:latin typeface="Trebuchet MS" panose="020B0703020202090204" pitchFamily="34" charset="0"/>
                  </a:rPr>
                  <a:t>Au</a:t>
                </a:r>
                <a:r>
                  <a:rPr lang="it-IT" sz="2000" dirty="0">
                    <a:effectLst/>
                    <a:latin typeface="Trebuchet MS" panose="020B0703020202090204" pitchFamily="34" charset="0"/>
                  </a:rPr>
                  <a:t>/Pb target)</a:t>
                </a: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lnSpc>
                    <a:spcPct val="170000"/>
                  </a:lnSpc>
                  <a:spcBef>
                    <a:spcPts val="0"/>
                  </a:spcBef>
                  <a:spcAft>
                    <a:spcPts val="600"/>
                  </a:spcAft>
                  <a:buNone/>
                </a:pPr>
                <a:endParaRPr lang="it-IT" dirty="0">
                  <a:latin typeface="Trebuchet MS" panose="020B0703020202090204" pitchFamily="34" charset="0"/>
                </a:endParaRPr>
              </a:p>
              <a:p>
                <a:pPr marL="0" indent="0">
                  <a:buNone/>
                </a:pPr>
                <a:endParaRPr lang="it-IT" dirty="0">
                  <a:latin typeface="Trebuchet MS" panose="020B0703020202090204" pitchFamily="34" charset="0"/>
                </a:endParaRPr>
              </a:p>
            </p:txBody>
          </p:sp>
        </mc:Choice>
        <mc:Fallback>
          <p:sp>
            <p:nvSpPr>
              <p:cNvPr id="3" name="Segnaposto contenuto 2">
                <a:extLst>
                  <a:ext uri="{FF2B5EF4-FFF2-40B4-BE49-F238E27FC236}">
                    <a16:creationId xmlns:a16="http://schemas.microsoft.com/office/drawing/2014/main" id="{8D83DAFA-A917-F0B4-E77E-7D2672CBA888}"/>
                  </a:ext>
                </a:extLst>
              </p:cNvPr>
              <p:cNvSpPr>
                <a:spLocks noGrp="1" noRot="1" noChangeAspect="1" noMove="1" noResize="1" noEditPoints="1" noAdjustHandles="1" noChangeArrowheads="1" noChangeShapeType="1" noTextEdit="1"/>
              </p:cNvSpPr>
              <p:nvPr>
                <p:ph idx="1"/>
              </p:nvPr>
            </p:nvSpPr>
            <p:spPr>
              <a:xfrm>
                <a:off x="171450" y="655995"/>
                <a:ext cx="11818620" cy="5634926"/>
              </a:xfrm>
              <a:blipFill>
                <a:blip r:embed="rId2"/>
                <a:stretch>
                  <a:fillRect l="-429" b="-7640"/>
                </a:stretch>
              </a:blipFill>
            </p:spPr>
            <p:txBody>
              <a:bodyPr/>
              <a:lstStyle/>
              <a:p>
                <a:r>
                  <a:rPr lang="it-IT">
                    <a:noFill/>
                  </a:rPr>
                  <a:t> </a:t>
                </a:r>
              </a:p>
            </p:txBody>
          </p:sp>
        </mc:Fallback>
      </mc:AlternateContent>
      <p:grpSp>
        <p:nvGrpSpPr>
          <p:cNvPr id="4" name="Gruppo 3">
            <a:extLst>
              <a:ext uri="{FF2B5EF4-FFF2-40B4-BE49-F238E27FC236}">
                <a16:creationId xmlns:a16="http://schemas.microsoft.com/office/drawing/2014/main" id="{7C8C03BF-F83B-BF61-71F3-A71A46BF4FB3}"/>
              </a:ext>
            </a:extLst>
          </p:cNvPr>
          <p:cNvGrpSpPr/>
          <p:nvPr/>
        </p:nvGrpSpPr>
        <p:grpSpPr>
          <a:xfrm>
            <a:off x="429398" y="3176762"/>
            <a:ext cx="4066402" cy="2287556"/>
            <a:chOff x="3556235" y="1174130"/>
            <a:chExt cx="4615200" cy="2879029"/>
          </a:xfrm>
        </p:grpSpPr>
        <p:grpSp>
          <p:nvGrpSpPr>
            <p:cNvPr id="5" name="Gruppo 4">
              <a:extLst>
                <a:ext uri="{FF2B5EF4-FFF2-40B4-BE49-F238E27FC236}">
                  <a16:creationId xmlns:a16="http://schemas.microsoft.com/office/drawing/2014/main" id="{1CEB3726-3C88-4E2E-63E6-74A2D46DE96F}"/>
                </a:ext>
              </a:extLst>
            </p:cNvPr>
            <p:cNvGrpSpPr/>
            <p:nvPr/>
          </p:nvGrpSpPr>
          <p:grpSpPr>
            <a:xfrm>
              <a:off x="3556235" y="1174130"/>
              <a:ext cx="4615200" cy="2879029"/>
              <a:chOff x="3556235" y="1174130"/>
              <a:chExt cx="4615200" cy="2879029"/>
            </a:xfrm>
          </p:grpSpPr>
          <p:pic>
            <p:nvPicPr>
              <p:cNvPr id="9" name="Immagine 8">
                <a:extLst>
                  <a:ext uri="{FF2B5EF4-FFF2-40B4-BE49-F238E27FC236}">
                    <a16:creationId xmlns:a16="http://schemas.microsoft.com/office/drawing/2014/main" id="{4EBF3FE6-CCEC-B091-35F2-E3D3DFEA1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235" y="1174130"/>
                <a:ext cx="4615200" cy="2879029"/>
              </a:xfrm>
              <a:prstGeom prst="rect">
                <a:avLst/>
              </a:prstGeom>
              <a:solidFill>
                <a:srgbClr val="0041C4"/>
              </a:solidFill>
            </p:spPr>
          </p:pic>
          <p:sp>
            <p:nvSpPr>
              <p:cNvPr id="14" name="CasellaDiTesto 13">
                <a:extLst>
                  <a:ext uri="{FF2B5EF4-FFF2-40B4-BE49-F238E27FC236}">
                    <a16:creationId xmlns:a16="http://schemas.microsoft.com/office/drawing/2014/main" id="{AF4CE67D-BFE9-44C9-801B-DDFA5805F8A9}"/>
                  </a:ext>
                </a:extLst>
              </p:cNvPr>
              <p:cNvSpPr txBox="1"/>
              <p:nvPr/>
            </p:nvSpPr>
            <p:spPr>
              <a:xfrm>
                <a:off x="7217276" y="2287170"/>
                <a:ext cx="870289" cy="434959"/>
              </a:xfrm>
              <a:prstGeom prst="rect">
                <a:avLst/>
              </a:prstGeom>
              <a:solidFill>
                <a:schemeClr val="bg1"/>
              </a:solidFill>
            </p:spPr>
            <p:txBody>
              <a:bodyPr wrap="square" rtlCol="0">
                <a:spAutoFit/>
              </a:bodyPr>
              <a:lstStyle/>
              <a:p>
                <a:endParaRPr lang="en-US" dirty="0"/>
              </a:p>
            </p:txBody>
          </p:sp>
        </p:grpSp>
        <p:sp>
          <p:nvSpPr>
            <p:cNvPr id="8" name="CasellaDiTesto 7">
              <a:extLst>
                <a:ext uri="{FF2B5EF4-FFF2-40B4-BE49-F238E27FC236}">
                  <a16:creationId xmlns:a16="http://schemas.microsoft.com/office/drawing/2014/main" id="{6EA44660-64B7-575E-A2AC-E410F597C969}"/>
                </a:ext>
              </a:extLst>
            </p:cNvPr>
            <p:cNvSpPr txBox="1"/>
            <p:nvPr/>
          </p:nvSpPr>
          <p:spPr>
            <a:xfrm>
              <a:off x="5034304" y="2120199"/>
              <a:ext cx="888980" cy="668740"/>
            </a:xfrm>
            <a:prstGeom prst="rect">
              <a:avLst/>
            </a:prstGeom>
            <a:solidFill>
              <a:schemeClr val="bg1"/>
            </a:solidFill>
          </p:spPr>
          <p:txBody>
            <a:bodyPr wrap="square" rtlCol="0">
              <a:spAutoFit/>
            </a:bodyPr>
            <a:lstStyle/>
            <a:p>
              <a:endParaRPr lang="en-US" dirty="0"/>
            </a:p>
          </p:txBody>
        </p:sp>
      </p:grpSp>
      <p:pic>
        <p:nvPicPr>
          <p:cNvPr id="15" name="Immagine 14" descr="experimental_setup.pdf - Adobe Acrobat Reader DC">
            <a:extLst>
              <a:ext uri="{FF2B5EF4-FFF2-40B4-BE49-F238E27FC236}">
                <a16:creationId xmlns:a16="http://schemas.microsoft.com/office/drawing/2014/main" id="{4162126D-B00E-30FB-C9C2-46D373ECCB56}"/>
              </a:ext>
            </a:extLst>
          </p:cNvPr>
          <p:cNvPicPr>
            <a:picLocks noChangeAspect="1"/>
          </p:cNvPicPr>
          <p:nvPr/>
        </p:nvPicPr>
        <p:blipFill rotWithShape="1">
          <a:blip r:embed="rId4">
            <a:extLst>
              <a:ext uri="{28A0092B-C50C-407E-A947-70E740481C1C}">
                <a14:useLocalDpi xmlns:a14="http://schemas.microsoft.com/office/drawing/2010/main" val="0"/>
              </a:ext>
            </a:extLst>
          </a:blip>
          <a:srcRect l="2614" t="27731" r="25455" b="16755"/>
          <a:stretch/>
        </p:blipFill>
        <p:spPr>
          <a:xfrm>
            <a:off x="6139671" y="3320276"/>
            <a:ext cx="4206528" cy="1747737"/>
          </a:xfrm>
          <a:prstGeom prst="rect">
            <a:avLst/>
          </a:prstGeom>
        </p:spPr>
      </p:pic>
      <p:sp>
        <p:nvSpPr>
          <p:cNvPr id="6" name="Rettangolo 5">
            <a:extLst>
              <a:ext uri="{FF2B5EF4-FFF2-40B4-BE49-F238E27FC236}">
                <a16:creationId xmlns:a16="http://schemas.microsoft.com/office/drawing/2014/main" id="{2D1C6A8E-01FC-7FB5-54CD-30101443A48E}"/>
              </a:ext>
            </a:extLst>
          </p:cNvPr>
          <p:cNvSpPr/>
          <p:nvPr/>
        </p:nvSpPr>
        <p:spPr>
          <a:xfrm>
            <a:off x="8566805" y="1739225"/>
            <a:ext cx="1276311"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6">
                    <a:lumMod val="75000"/>
                  </a:schemeClr>
                </a:solidFill>
                <a:effectLst>
                  <a:outerShdw blurRad="38100" dist="19050" dir="2700000" algn="tl" rotWithShape="0">
                    <a:schemeClr val="dk1">
                      <a:lumMod val="50000"/>
                      <a:alpha val="40000"/>
                    </a:schemeClr>
                  </a:outerShdw>
                </a:effectLst>
              </a:rPr>
              <a:t>Fase A</a:t>
            </a:r>
          </a:p>
        </p:txBody>
      </p:sp>
      <p:sp>
        <p:nvSpPr>
          <p:cNvPr id="7" name="Rettangolo 6">
            <a:extLst>
              <a:ext uri="{FF2B5EF4-FFF2-40B4-BE49-F238E27FC236}">
                <a16:creationId xmlns:a16="http://schemas.microsoft.com/office/drawing/2014/main" id="{11E9C8DD-2145-6919-C1CF-961A4F3D807A}"/>
              </a:ext>
            </a:extLst>
          </p:cNvPr>
          <p:cNvSpPr/>
          <p:nvPr/>
        </p:nvSpPr>
        <p:spPr>
          <a:xfrm>
            <a:off x="9843116" y="1739225"/>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Tree>
    <p:extLst>
      <p:ext uri="{BB962C8B-B14F-4D97-AF65-F5344CB8AC3E}">
        <p14:creationId xmlns:p14="http://schemas.microsoft.com/office/powerpoint/2010/main" val="28855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6050BA-AA11-D1DD-1BBB-671690CF89C0}"/>
              </a:ext>
            </a:extLst>
          </p:cNvPr>
          <p:cNvSpPr>
            <a:spLocks noGrp="1"/>
          </p:cNvSpPr>
          <p:nvPr>
            <p:ph type="title"/>
          </p:nvPr>
        </p:nvSpPr>
        <p:spPr>
          <a:xfrm>
            <a:off x="0" y="-126365"/>
            <a:ext cx="12447270" cy="983615"/>
          </a:xfrm>
        </p:spPr>
        <p:txBody>
          <a:bodyPr>
            <a:normAutofit/>
          </a:bodyPr>
          <a:lstStyle/>
          <a:p>
            <a:r>
              <a:rPr lang="it-IT" sz="4000" dirty="0"/>
              <a:t>Astrofisica Nucleare: alcuni esperimenti proposti </a:t>
            </a:r>
          </a:p>
        </p:txBody>
      </p:sp>
      <p:pic>
        <p:nvPicPr>
          <p:cNvPr id="5" name="Segnaposto contenuto 4" descr="Immagine che contiene testo, menu, schermata, Carattere&#10;&#10;Descrizione generata automaticamente">
            <a:extLst>
              <a:ext uri="{FF2B5EF4-FFF2-40B4-BE49-F238E27FC236}">
                <a16:creationId xmlns:a16="http://schemas.microsoft.com/office/drawing/2014/main" id="{1BE977F1-E196-F9B3-ACA7-2D333F2605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190" y="687797"/>
            <a:ext cx="7578090" cy="6074154"/>
          </a:xfrm>
        </p:spPr>
      </p:pic>
    </p:spTree>
    <p:extLst>
      <p:ext uri="{BB962C8B-B14F-4D97-AF65-F5344CB8AC3E}">
        <p14:creationId xmlns:p14="http://schemas.microsoft.com/office/powerpoint/2010/main" val="273130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AD1E3-CC02-506D-D94F-6018458E001C}"/>
              </a:ext>
            </a:extLst>
          </p:cNvPr>
          <p:cNvSpPr>
            <a:spLocks noGrp="1"/>
          </p:cNvSpPr>
          <p:nvPr>
            <p:ph type="title"/>
          </p:nvPr>
        </p:nvSpPr>
        <p:spPr>
          <a:xfrm>
            <a:off x="209550" y="250825"/>
            <a:ext cx="10946130" cy="869315"/>
          </a:xfrm>
        </p:spPr>
        <p:txBody>
          <a:bodyPr/>
          <a:lstStyle/>
          <a:p>
            <a:r>
              <a:rPr lang="it-IT" sz="4400" dirty="0"/>
              <a:t>Key </a:t>
            </a:r>
            <a:r>
              <a:rPr lang="it-IT" sz="4400" dirty="0" err="1"/>
              <a:t>Physics</a:t>
            </a:r>
            <a:r>
              <a:rPr lang="it-IT" sz="4400" dirty="0"/>
              <a:t> Case for </a:t>
            </a:r>
            <a:r>
              <a:rPr lang="it-IT" sz="4400" dirty="0" err="1"/>
              <a:t>Nuclear</a:t>
            </a:r>
            <a:r>
              <a:rPr lang="it-IT" sz="4400" dirty="0"/>
              <a:t> </a:t>
            </a:r>
            <a:r>
              <a:rPr lang="it-IT" sz="4400" dirty="0" err="1"/>
              <a:t>Astrophysics</a:t>
            </a:r>
            <a:endParaRPr lang="it-IT" dirty="0"/>
          </a:p>
        </p:txBody>
      </p:sp>
      <p:sp>
        <p:nvSpPr>
          <p:cNvPr id="3" name="Segnaposto contenuto 2">
            <a:extLst>
              <a:ext uri="{FF2B5EF4-FFF2-40B4-BE49-F238E27FC236}">
                <a16:creationId xmlns:a16="http://schemas.microsoft.com/office/drawing/2014/main" id="{5F9C4342-C0DF-D79C-7D66-9866BCAAE995}"/>
              </a:ext>
            </a:extLst>
          </p:cNvPr>
          <p:cNvSpPr>
            <a:spLocks noGrp="1"/>
          </p:cNvSpPr>
          <p:nvPr>
            <p:ph idx="1"/>
          </p:nvPr>
        </p:nvSpPr>
        <p:spPr>
          <a:xfrm>
            <a:off x="299829" y="1120139"/>
            <a:ext cx="10515600" cy="5487035"/>
          </a:xfrm>
        </p:spPr>
        <p:txBody>
          <a:bodyPr>
            <a:noAutofit/>
          </a:bodyPr>
          <a:lstStyle/>
          <a:p>
            <a:pPr marL="0" indent="0">
              <a:buNone/>
            </a:pPr>
            <a:r>
              <a:rPr lang="it-IT" sz="2000" b="1" dirty="0">
                <a:latin typeface="Trebuchet MS" panose="020B0703020202090204" pitchFamily="34" charset="0"/>
              </a:rPr>
              <a:t>FASCI TANDEM </a:t>
            </a:r>
            <a:r>
              <a:rPr lang="it-IT" sz="2000" dirty="0">
                <a:latin typeface="Trebuchet MS" panose="020B0703020202090204" pitchFamily="34" charset="0"/>
              </a:rPr>
              <a:t>utilizzati per:</a:t>
            </a:r>
          </a:p>
          <a:p>
            <a:pPr>
              <a:lnSpc>
                <a:spcPct val="120000"/>
              </a:lnSpc>
              <a:spcBef>
                <a:spcPts val="0"/>
              </a:spcBef>
              <a:spcAft>
                <a:spcPts val="1800"/>
              </a:spcAft>
            </a:pPr>
            <a:r>
              <a:rPr lang="it-IT" sz="2000" dirty="0" err="1">
                <a:latin typeface="Trebuchet MS" panose="020B0703020202090204" pitchFamily="34" charset="0"/>
              </a:rPr>
              <a:t>Nuclear</a:t>
            </a:r>
            <a:r>
              <a:rPr lang="it-IT" sz="2000" dirty="0">
                <a:latin typeface="Trebuchet MS" panose="020B0703020202090204" pitchFamily="34" charset="0"/>
              </a:rPr>
              <a:t> and </a:t>
            </a:r>
            <a:r>
              <a:rPr lang="it-IT" sz="2000" dirty="0" err="1">
                <a:latin typeface="Trebuchet MS" panose="020B0703020202090204" pitchFamily="34" charset="0"/>
              </a:rPr>
              <a:t>atomic</a:t>
            </a:r>
            <a:r>
              <a:rPr lang="it-IT" sz="2000" dirty="0">
                <a:latin typeface="Trebuchet MS" panose="020B0703020202090204" pitchFamily="34" charset="0"/>
              </a:rPr>
              <a:t> inputs for stellar </a:t>
            </a:r>
            <a:r>
              <a:rPr lang="it-IT" sz="2000" dirty="0" err="1">
                <a:latin typeface="Trebuchet MS" panose="020B0703020202090204" pitchFamily="34" charset="0"/>
              </a:rPr>
              <a:t>evolution</a:t>
            </a:r>
            <a:r>
              <a:rPr lang="it-IT" sz="2000" dirty="0">
                <a:latin typeface="Trebuchet MS" panose="020B0703020202090204" pitchFamily="34" charset="0"/>
              </a:rPr>
              <a:t>, </a:t>
            </a:r>
            <a:r>
              <a:rPr lang="it-IT" sz="2000" dirty="0" err="1">
                <a:latin typeface="Trebuchet MS" panose="020B0703020202090204" pitchFamily="34" charset="0"/>
              </a:rPr>
              <a:t>measuring</a:t>
            </a:r>
            <a:r>
              <a:rPr lang="it-IT" sz="2000" dirty="0">
                <a:latin typeface="Trebuchet MS" panose="020B0703020202090204" pitchFamily="34" charset="0"/>
              </a:rPr>
              <a:t> </a:t>
            </a:r>
            <a:r>
              <a:rPr lang="it-IT" sz="2000" dirty="0" err="1">
                <a:latin typeface="Trebuchet MS" panose="020B0703020202090204" pitchFamily="34" charset="0"/>
              </a:rPr>
              <a:t>nuclear</a:t>
            </a:r>
            <a:r>
              <a:rPr lang="it-IT" sz="2000" dirty="0">
                <a:latin typeface="Trebuchet MS" panose="020B0703020202090204" pitchFamily="34" charset="0"/>
              </a:rPr>
              <a:t> cross </a:t>
            </a:r>
            <a:r>
              <a:rPr lang="it-IT" sz="2000" dirty="0" err="1">
                <a:latin typeface="Trebuchet MS" panose="020B0703020202090204" pitchFamily="34" charset="0"/>
              </a:rPr>
              <a:t>sections</a:t>
            </a:r>
            <a:r>
              <a:rPr lang="it-IT" sz="2000" dirty="0">
                <a:latin typeface="Trebuchet MS" panose="020B0703020202090204" pitchFamily="34" charset="0"/>
              </a:rPr>
              <a:t> via </a:t>
            </a:r>
            <a:r>
              <a:rPr lang="it-IT" sz="2000" dirty="0" err="1">
                <a:latin typeface="Trebuchet MS" panose="020B0703020202090204" pitchFamily="34" charset="0"/>
              </a:rPr>
              <a:t>indirect</a:t>
            </a:r>
            <a:r>
              <a:rPr lang="it-IT" sz="2000" dirty="0">
                <a:latin typeface="Trebuchet MS" panose="020B0703020202090204" pitchFamily="34" charset="0"/>
              </a:rPr>
              <a:t> techniques, THM</a:t>
            </a:r>
          </a:p>
          <a:p>
            <a:pPr marL="0" indent="0">
              <a:lnSpc>
                <a:spcPct val="120000"/>
              </a:lnSpc>
              <a:spcBef>
                <a:spcPts val="0"/>
              </a:spcBef>
              <a:spcAft>
                <a:spcPts val="1800"/>
              </a:spcAft>
              <a:buNone/>
            </a:pPr>
            <a:r>
              <a:rPr lang="it-IT" sz="2000" baseline="30000" dirty="0">
                <a:latin typeface="Trebuchet MS" panose="020B0703020202090204" pitchFamily="34" charset="0"/>
              </a:rPr>
              <a:t>  26</a:t>
            </a:r>
            <a:r>
              <a:rPr lang="it-IT" sz="2000" dirty="0">
                <a:latin typeface="Trebuchet MS" panose="020B0703020202090204" pitchFamily="34" charset="0"/>
              </a:rPr>
              <a:t>Al(</a:t>
            </a:r>
            <a:r>
              <a:rPr lang="it-IT" sz="2000" dirty="0" err="1">
                <a:latin typeface="Trebuchet MS" panose="020B0703020202090204" pitchFamily="34" charset="0"/>
              </a:rPr>
              <a:t>n,a</a:t>
            </a:r>
            <a:r>
              <a:rPr lang="it-IT" sz="2000" dirty="0">
                <a:latin typeface="Trebuchet MS" panose="020B0703020202090204" pitchFamily="34" charset="0"/>
              </a:rPr>
              <a:t>)</a:t>
            </a:r>
            <a:r>
              <a:rPr lang="it-IT" sz="2000" baseline="30000" dirty="0">
                <a:latin typeface="Trebuchet MS" panose="020B0703020202090204" pitchFamily="34" charset="0"/>
              </a:rPr>
              <a:t>23</a:t>
            </a:r>
            <a:r>
              <a:rPr lang="it-IT" sz="2000" dirty="0">
                <a:latin typeface="Trebuchet MS" panose="020B0703020202090204" pitchFamily="34" charset="0"/>
              </a:rPr>
              <a:t>Na , </a:t>
            </a:r>
            <a:r>
              <a:rPr lang="it-IT" sz="2000" baseline="30000" dirty="0">
                <a:latin typeface="Trebuchet MS" panose="020B0703020202090204" pitchFamily="34" charset="0"/>
              </a:rPr>
              <a:t>23</a:t>
            </a:r>
            <a:r>
              <a:rPr lang="it-IT" sz="2000" dirty="0">
                <a:latin typeface="Trebuchet MS" panose="020B0703020202090204" pitchFamily="34" charset="0"/>
              </a:rPr>
              <a:t>Na(</a:t>
            </a:r>
            <a:r>
              <a:rPr lang="it-IT" sz="2000" dirty="0" err="1">
                <a:latin typeface="Trebuchet MS" panose="020B0703020202090204" pitchFamily="34" charset="0"/>
              </a:rPr>
              <a:t>p,a</a:t>
            </a:r>
            <a:r>
              <a:rPr lang="it-IT" sz="2000" dirty="0">
                <a:latin typeface="Trebuchet MS" panose="020B0703020202090204" pitchFamily="34" charset="0"/>
              </a:rPr>
              <a:t>)</a:t>
            </a:r>
            <a:r>
              <a:rPr lang="it-IT" sz="2000" baseline="30000" dirty="0">
                <a:latin typeface="Trebuchet MS" panose="020B0703020202090204" pitchFamily="34" charset="0"/>
              </a:rPr>
              <a:t>20</a:t>
            </a:r>
            <a:r>
              <a:rPr lang="it-IT" sz="2000" dirty="0">
                <a:latin typeface="Trebuchet MS" panose="020B0703020202090204" pitchFamily="34" charset="0"/>
              </a:rPr>
              <a:t>Ne , </a:t>
            </a:r>
            <a:r>
              <a:rPr lang="it-IT" sz="2000" baseline="30000" dirty="0">
                <a:latin typeface="Trebuchet MS" panose="020B0703020202090204" pitchFamily="34" charset="0"/>
              </a:rPr>
              <a:t>10</a:t>
            </a:r>
            <a:r>
              <a:rPr lang="it-IT" sz="2000" dirty="0">
                <a:latin typeface="Trebuchet MS" panose="020B0703020202090204" pitchFamily="34" charset="0"/>
              </a:rPr>
              <a:t>Be+</a:t>
            </a:r>
            <a:r>
              <a:rPr lang="it-IT" sz="2000" baseline="30000" dirty="0">
                <a:latin typeface="Trebuchet MS" panose="020B0703020202090204" pitchFamily="34" charset="0"/>
              </a:rPr>
              <a:t>6</a:t>
            </a:r>
            <a:r>
              <a:rPr lang="it-IT" sz="2000" dirty="0">
                <a:latin typeface="Trebuchet MS" panose="020B0703020202090204" pitchFamily="34" charset="0"/>
              </a:rPr>
              <a:t>Li (or TH </a:t>
            </a:r>
            <a:r>
              <a:rPr lang="it-IT" sz="2000" dirty="0" err="1">
                <a:latin typeface="Trebuchet MS" panose="020B0703020202090204" pitchFamily="34" charset="0"/>
              </a:rPr>
              <a:t>Nucleus</a:t>
            </a:r>
            <a:r>
              <a:rPr lang="it-IT" sz="2000" dirty="0">
                <a:latin typeface="Trebuchet MS" panose="020B0703020202090204" pitchFamily="34" charset="0"/>
              </a:rPr>
              <a:t>) </a:t>
            </a:r>
            <a:r>
              <a:rPr lang="it-IT" sz="2000" dirty="0">
                <a:latin typeface="Trebuchet MS" panose="020B0703020202090204" pitchFamily="34" charset="0"/>
                <a:sym typeface="Wingdings" pitchFamily="2" charset="2"/>
              </a:rPr>
              <a:t></a:t>
            </a:r>
            <a:r>
              <a:rPr lang="it-IT" sz="2000" baseline="30000" dirty="0">
                <a:latin typeface="Trebuchet MS" panose="020B0703020202090204" pitchFamily="34" charset="0"/>
              </a:rPr>
              <a:t> 10</a:t>
            </a:r>
            <a:r>
              <a:rPr lang="it-IT" sz="2000" dirty="0">
                <a:latin typeface="Trebuchet MS" panose="020B0703020202090204" pitchFamily="34" charset="0"/>
              </a:rPr>
              <a:t>Be(</a:t>
            </a:r>
            <a:r>
              <a:rPr lang="it-IT" sz="2000" dirty="0" err="1">
                <a:latin typeface="Trebuchet MS" panose="020B0703020202090204" pitchFamily="34" charset="0"/>
              </a:rPr>
              <a:t>a,n</a:t>
            </a:r>
            <a:r>
              <a:rPr lang="it-IT" sz="2000" dirty="0">
                <a:latin typeface="Trebuchet MS" panose="020B0703020202090204" pitchFamily="34" charset="0"/>
              </a:rPr>
              <a:t>)</a:t>
            </a:r>
            <a:r>
              <a:rPr lang="it-IT" sz="2000" baseline="30000" dirty="0">
                <a:latin typeface="Trebuchet MS" panose="020B0703020202090204" pitchFamily="34" charset="0"/>
              </a:rPr>
              <a:t>13</a:t>
            </a:r>
            <a:r>
              <a:rPr lang="it-IT" sz="2000" dirty="0">
                <a:latin typeface="Trebuchet MS" panose="020B0703020202090204" pitchFamily="34" charset="0"/>
              </a:rPr>
              <a:t>C</a:t>
            </a:r>
            <a:endParaRPr lang="it-IT" sz="2000" baseline="30000" dirty="0">
              <a:solidFill>
                <a:schemeClr val="accent2">
                  <a:lumMod val="60000"/>
                  <a:lumOff val="40000"/>
                </a:schemeClr>
              </a:solidFill>
              <a:latin typeface="Trebuchet MS" panose="020B0703020202090204" pitchFamily="34" charset="0"/>
            </a:endParaRPr>
          </a:p>
          <a:p>
            <a:pPr>
              <a:lnSpc>
                <a:spcPct val="120000"/>
              </a:lnSpc>
              <a:spcBef>
                <a:spcPts val="0"/>
              </a:spcBef>
              <a:spcAft>
                <a:spcPts val="1800"/>
              </a:spcAft>
            </a:pPr>
            <a:r>
              <a:rPr lang="it-IT" sz="2000" baseline="30000" dirty="0">
                <a:solidFill>
                  <a:schemeClr val="accent2">
                    <a:lumMod val="60000"/>
                    <a:lumOff val="40000"/>
                  </a:schemeClr>
                </a:solidFill>
                <a:latin typeface="Trebuchet MS" panose="020B0703020202090204" pitchFamily="34" charset="0"/>
              </a:rPr>
              <a:t>7</a:t>
            </a:r>
            <a:r>
              <a:rPr lang="it-IT" sz="2000" dirty="0">
                <a:solidFill>
                  <a:schemeClr val="accent2">
                    <a:lumMod val="60000"/>
                    <a:lumOff val="40000"/>
                  </a:schemeClr>
                </a:solidFill>
                <a:latin typeface="Trebuchet MS" panose="020B0703020202090204" pitchFamily="34" charset="0"/>
              </a:rPr>
              <a:t>Be </a:t>
            </a:r>
            <a:r>
              <a:rPr lang="it-IT" sz="2000" dirty="0" err="1">
                <a:solidFill>
                  <a:schemeClr val="accent2">
                    <a:lumMod val="60000"/>
                    <a:lumOff val="40000"/>
                  </a:schemeClr>
                </a:solidFill>
                <a:latin typeface="Trebuchet MS" panose="020B0703020202090204" pitchFamily="34" charset="0"/>
              </a:rPr>
              <a:t>half</a:t>
            </a:r>
            <a:r>
              <a:rPr lang="it-IT" sz="2000" dirty="0">
                <a:solidFill>
                  <a:schemeClr val="accent2">
                    <a:lumMod val="60000"/>
                    <a:lumOff val="40000"/>
                  </a:schemeClr>
                </a:solidFill>
                <a:latin typeface="Trebuchet MS" panose="020B0703020202090204" pitchFamily="34" charset="0"/>
              </a:rPr>
              <a:t>-life </a:t>
            </a:r>
            <a:r>
              <a:rPr lang="it-IT" sz="2000" dirty="0">
                <a:latin typeface="Trebuchet MS" panose="020B0703020202090204" pitchFamily="34" charset="0"/>
              </a:rPr>
              <a:t>in un ambiente stellare fortemente ionizzato ( </a:t>
            </a:r>
            <a:r>
              <a:rPr lang="it-IT" sz="2000" dirty="0">
                <a:solidFill>
                  <a:schemeClr val="accent2">
                    <a:lumMod val="60000"/>
                    <a:lumOff val="40000"/>
                  </a:schemeClr>
                </a:solidFill>
                <a:latin typeface="Trebuchet MS" panose="020B0703020202090204" pitchFamily="34" charset="0"/>
              </a:rPr>
              <a:t>PANDORA plasma</a:t>
            </a:r>
            <a:r>
              <a:rPr lang="it-IT" sz="2000" dirty="0">
                <a:latin typeface="Trebuchet MS" panose="020B0703020202090204" pitchFamily="34" charset="0"/>
              </a:rPr>
              <a:t>)</a:t>
            </a:r>
          </a:p>
          <a:p>
            <a:pPr marL="0" indent="0">
              <a:lnSpc>
                <a:spcPct val="120000"/>
              </a:lnSpc>
              <a:spcBef>
                <a:spcPts val="0"/>
              </a:spcBef>
              <a:spcAft>
                <a:spcPts val="1800"/>
              </a:spcAft>
              <a:buNone/>
            </a:pPr>
            <a:r>
              <a:rPr lang="it-IT" sz="2000" baseline="30000" dirty="0">
                <a:latin typeface="Trebuchet MS" panose="020B0703020202090204" pitchFamily="34" charset="0"/>
              </a:rPr>
              <a:t>           7</a:t>
            </a:r>
            <a:r>
              <a:rPr lang="it-IT" sz="2000" dirty="0">
                <a:latin typeface="Trebuchet MS" panose="020B0703020202090204" pitchFamily="34" charset="0"/>
              </a:rPr>
              <a:t>Be</a:t>
            </a:r>
            <a:r>
              <a:rPr lang="it-IT" sz="2000" dirty="0">
                <a:latin typeface="Trebuchet MS" panose="020B0703020202090204" pitchFamily="34" charset="0"/>
                <a:sym typeface="Wingdings" pitchFamily="2" charset="2"/>
              </a:rPr>
              <a:t></a:t>
            </a:r>
            <a:r>
              <a:rPr lang="it-IT" sz="2000" baseline="30000" dirty="0">
                <a:latin typeface="Trebuchet MS" panose="020B0703020202090204" pitchFamily="34" charset="0"/>
                <a:sym typeface="Wingdings" pitchFamily="2" charset="2"/>
              </a:rPr>
              <a:t>7</a:t>
            </a:r>
            <a:r>
              <a:rPr lang="it-IT" sz="2000" dirty="0">
                <a:latin typeface="Trebuchet MS" panose="020B0703020202090204" pitchFamily="34" charset="0"/>
                <a:sym typeface="Wingdings" pitchFamily="2" charset="2"/>
              </a:rPr>
              <a:t>Li modelli </a:t>
            </a:r>
            <a:r>
              <a:rPr lang="it-IT" sz="2000" dirty="0" err="1">
                <a:latin typeface="Trebuchet MS" panose="020B0703020202090204" pitchFamily="34" charset="0"/>
                <a:sym typeface="Wingdings" pitchFamily="2" charset="2"/>
              </a:rPr>
              <a:t>nucleosintesi</a:t>
            </a:r>
            <a:r>
              <a:rPr lang="it-IT" sz="2000" dirty="0">
                <a:latin typeface="Trebuchet MS" panose="020B0703020202090204" pitchFamily="34" charset="0"/>
                <a:sym typeface="Wingdings" pitchFamily="2" charset="2"/>
              </a:rPr>
              <a:t> primordiale (</a:t>
            </a:r>
            <a:r>
              <a:rPr lang="it-IT" sz="2000" dirty="0" err="1">
                <a:latin typeface="Trebuchet MS" panose="020B0703020202090204" pitchFamily="34" charset="0"/>
                <a:sym typeface="Wingdings" pitchFamily="2" charset="2"/>
              </a:rPr>
              <a:t>cosmological</a:t>
            </a:r>
            <a:r>
              <a:rPr lang="it-IT" sz="2000" dirty="0">
                <a:latin typeface="Trebuchet MS" panose="020B0703020202090204" pitchFamily="34" charset="0"/>
                <a:sym typeface="Wingdings" pitchFamily="2" charset="2"/>
              </a:rPr>
              <a:t> </a:t>
            </a:r>
            <a:r>
              <a:rPr lang="it-IT" sz="2000" dirty="0" err="1">
                <a:latin typeface="Trebuchet MS" panose="020B0703020202090204" pitchFamily="34" charset="0"/>
                <a:sym typeface="Wingdings" pitchFamily="2" charset="2"/>
              </a:rPr>
              <a:t>litium</a:t>
            </a:r>
            <a:r>
              <a:rPr lang="it-IT" sz="2000" dirty="0">
                <a:latin typeface="Trebuchet MS" panose="020B0703020202090204" pitchFamily="34" charset="0"/>
                <a:sym typeface="Wingdings" pitchFamily="2" charset="2"/>
              </a:rPr>
              <a:t> </a:t>
            </a:r>
            <a:r>
              <a:rPr lang="it-IT" sz="2000" dirty="0" err="1">
                <a:latin typeface="Trebuchet MS" panose="020B0703020202090204" pitchFamily="34" charset="0"/>
                <a:sym typeface="Wingdings" pitchFamily="2" charset="2"/>
              </a:rPr>
              <a:t>problem</a:t>
            </a:r>
            <a:r>
              <a:rPr lang="it-IT" sz="2000" dirty="0">
                <a:latin typeface="Trebuchet MS" panose="020B0703020202090204" pitchFamily="34" charset="0"/>
                <a:sym typeface="Wingdings" pitchFamily="2" charset="2"/>
              </a:rPr>
              <a:t>) </a:t>
            </a:r>
            <a:br>
              <a:rPr lang="it-IT" sz="2000" dirty="0">
                <a:latin typeface="Trebuchet MS" panose="020B0703020202090204" pitchFamily="34" charset="0"/>
                <a:sym typeface="Wingdings" pitchFamily="2" charset="2"/>
              </a:rPr>
            </a:br>
            <a:r>
              <a:rPr lang="it-IT" sz="2000" dirty="0">
                <a:latin typeface="Trebuchet MS" panose="020B0703020202090204" pitchFamily="34" charset="0"/>
                <a:sym typeface="Wingdings" pitchFamily="2" charset="2"/>
              </a:rPr>
              <a:t>        </a:t>
            </a:r>
            <a:r>
              <a:rPr lang="it-IT" sz="2000" baseline="30000" dirty="0">
                <a:latin typeface="Trebuchet MS" panose="020B0703020202090204" pitchFamily="34" charset="0"/>
                <a:sym typeface="Wingdings" pitchFamily="2" charset="2"/>
              </a:rPr>
              <a:t>7</a:t>
            </a:r>
            <a:r>
              <a:rPr lang="it-IT" sz="2000" dirty="0">
                <a:latin typeface="Trebuchet MS" panose="020B0703020202090204" pitchFamily="34" charset="0"/>
                <a:sym typeface="Wingdings" pitchFamily="2" charset="2"/>
              </a:rPr>
              <a:t>Be prodotto con protoni (SC)+boro </a:t>
            </a:r>
            <a:r>
              <a:rPr lang="it-IT" sz="2000" dirty="0" err="1">
                <a:latin typeface="Trebuchet MS" panose="020B0703020202090204" pitchFamily="34" charset="0"/>
                <a:sym typeface="Wingdings" pitchFamily="2" charset="2"/>
              </a:rPr>
              <a:t>nitride</a:t>
            </a:r>
            <a:endParaRPr lang="it-IT" sz="2000" dirty="0">
              <a:effectLst/>
              <a:latin typeface="Trebuchet MS" panose="020B0703020202090204" pitchFamily="34" charset="0"/>
            </a:endParaRPr>
          </a:p>
          <a:p>
            <a:pPr>
              <a:lnSpc>
                <a:spcPct val="120000"/>
              </a:lnSpc>
              <a:spcBef>
                <a:spcPts val="0"/>
              </a:spcBef>
              <a:spcAft>
                <a:spcPts val="1800"/>
              </a:spcAft>
            </a:pPr>
            <a:r>
              <a:rPr lang="it-IT" sz="2000" dirty="0">
                <a:effectLst/>
                <a:latin typeface="Trebuchet MS" panose="020B0703020202090204" pitchFamily="34" charset="0"/>
              </a:rPr>
              <a:t>Utilizzo di fasci Tandem di gas nobili (He, Ne) :</a:t>
            </a:r>
            <a:br>
              <a:rPr lang="it-IT" sz="2000" dirty="0">
                <a:effectLst/>
                <a:latin typeface="Trebuchet MS" panose="020B0703020202090204" pitchFamily="34" charset="0"/>
              </a:rPr>
            </a:br>
            <a:r>
              <a:rPr lang="it-IT" sz="2000" baseline="30000" dirty="0">
                <a:effectLst/>
                <a:latin typeface="Trebuchet MS" panose="020B0703020202090204" pitchFamily="34" charset="0"/>
              </a:rPr>
              <a:t>7</a:t>
            </a:r>
            <a:r>
              <a:rPr lang="it-IT" sz="2000" dirty="0">
                <a:effectLst/>
                <a:latin typeface="Trebuchet MS" panose="020B0703020202090204" pitchFamily="34" charset="0"/>
              </a:rPr>
              <a:t>Li(</a:t>
            </a:r>
            <a:r>
              <a:rPr lang="it-IT" sz="2000" baseline="30000" dirty="0">
                <a:latin typeface="Trebuchet MS" panose="020B0703020202090204" pitchFamily="34" charset="0"/>
              </a:rPr>
              <a:t>3</a:t>
            </a:r>
            <a:r>
              <a:rPr lang="it-IT" sz="2000" dirty="0">
                <a:latin typeface="Trebuchet MS" panose="020B0703020202090204" pitchFamily="34" charset="0"/>
              </a:rPr>
              <a:t>He, </a:t>
            </a:r>
            <a:r>
              <a:rPr lang="it-IT" sz="2000" dirty="0" err="1">
                <a:latin typeface="Trebuchet MS" panose="020B0703020202090204" pitchFamily="34" charset="0"/>
              </a:rPr>
              <a:t>n</a:t>
            </a:r>
            <a:r>
              <a:rPr lang="it-IT" sz="2000" dirty="0">
                <a:latin typeface="Trebuchet MS" panose="020B0703020202090204" pitchFamily="34" charset="0"/>
              </a:rPr>
              <a:t> </a:t>
            </a:r>
            <a:r>
              <a:rPr lang="it-IT" sz="2000" baseline="30000" dirty="0">
                <a:latin typeface="Trebuchet MS" panose="020B0703020202090204" pitchFamily="34" charset="0"/>
              </a:rPr>
              <a:t>8</a:t>
            </a:r>
            <a:r>
              <a:rPr lang="it-IT" sz="2000" dirty="0">
                <a:latin typeface="Trebuchet MS" panose="020B0703020202090204" pitchFamily="34" charset="0"/>
              </a:rPr>
              <a:t>Be)</a:t>
            </a:r>
            <a:r>
              <a:rPr lang="it-IT" sz="2000" dirty="0">
                <a:effectLst/>
                <a:latin typeface="Trebuchet MS" panose="020B0703020202090204" pitchFamily="34" charset="0"/>
                <a:sym typeface="Wingdings" pitchFamily="2" charset="2"/>
              </a:rPr>
              <a:t></a:t>
            </a:r>
            <a:r>
              <a:rPr lang="it-IT" sz="2000" dirty="0">
                <a:effectLst/>
                <a:latin typeface="Trebuchet MS" panose="020B0703020202090204" pitchFamily="34" charset="0"/>
              </a:rPr>
              <a:t>H , </a:t>
            </a:r>
            <a:r>
              <a:rPr lang="it-IT" sz="2000" baseline="30000" dirty="0">
                <a:effectLst/>
                <a:latin typeface="Trebuchet MS" panose="020B0703020202090204" pitchFamily="34" charset="0"/>
              </a:rPr>
              <a:t>22</a:t>
            </a:r>
            <a:r>
              <a:rPr lang="it-IT" sz="2000" dirty="0">
                <a:effectLst/>
                <a:latin typeface="Trebuchet MS" panose="020B0703020202090204" pitchFamily="34" charset="0"/>
              </a:rPr>
              <a:t>Ne(</a:t>
            </a:r>
            <a:r>
              <a:rPr lang="it-IT" sz="2000" baseline="30000" dirty="0">
                <a:effectLst/>
                <a:latin typeface="Trebuchet MS" panose="020B0703020202090204" pitchFamily="34" charset="0"/>
              </a:rPr>
              <a:t>6</a:t>
            </a:r>
            <a:r>
              <a:rPr lang="it-IT" sz="2000" dirty="0">
                <a:effectLst/>
                <a:latin typeface="Trebuchet MS" panose="020B0703020202090204" pitchFamily="34" charset="0"/>
              </a:rPr>
              <a:t>Li,d)</a:t>
            </a:r>
            <a:r>
              <a:rPr lang="it-IT" sz="2000" baseline="30000" dirty="0">
                <a:effectLst/>
                <a:latin typeface="Trebuchet MS" panose="020B0703020202090204" pitchFamily="34" charset="0"/>
              </a:rPr>
              <a:t>26</a:t>
            </a:r>
            <a:r>
              <a:rPr lang="it-IT" sz="2000" dirty="0">
                <a:effectLst/>
                <a:latin typeface="Trebuchet MS" panose="020B0703020202090204" pitchFamily="34" charset="0"/>
              </a:rPr>
              <a:t>Mg</a:t>
            </a:r>
          </a:p>
          <a:p>
            <a:pPr>
              <a:lnSpc>
                <a:spcPct val="120000"/>
              </a:lnSpc>
              <a:spcBef>
                <a:spcPts val="0"/>
              </a:spcBef>
              <a:spcAft>
                <a:spcPts val="1800"/>
              </a:spcAft>
            </a:pPr>
            <a:r>
              <a:rPr lang="it-IT" sz="2000" dirty="0">
                <a:latin typeface="Trebuchet MS" panose="020B0703020202090204" pitchFamily="34" charset="0"/>
                <a:sym typeface="Wingdings" pitchFamily="2" charset="2"/>
              </a:rPr>
              <a:t>Con </a:t>
            </a:r>
            <a:r>
              <a:rPr lang="it-IT" sz="2000" dirty="0">
                <a:solidFill>
                  <a:srgbClr val="7030A0"/>
                </a:solidFill>
                <a:latin typeface="Trebuchet MS" panose="020B0703020202090204" pitchFamily="34" charset="0"/>
                <a:sym typeface="Wingdings" pitchFamily="2" charset="2"/>
              </a:rPr>
              <a:t>I-LUCE</a:t>
            </a:r>
            <a:r>
              <a:rPr lang="it-IT" sz="2000" dirty="0">
                <a:latin typeface="Trebuchet MS" panose="020B0703020202090204" pitchFamily="34" charset="0"/>
                <a:sym typeface="Wingdings" pitchFamily="2" charset="2"/>
              </a:rPr>
              <a:t> facility, reazioni di interesse nel Big Bang </a:t>
            </a:r>
            <a:r>
              <a:rPr lang="it-IT" sz="2000" dirty="0" err="1">
                <a:latin typeface="Trebuchet MS" panose="020B0703020202090204" pitchFamily="34" charset="0"/>
                <a:sym typeface="Wingdings" pitchFamily="2" charset="2"/>
              </a:rPr>
              <a:t>Nucleosintesi</a:t>
            </a:r>
            <a:endParaRPr lang="it-IT" sz="2000" dirty="0">
              <a:latin typeface="Trebuchet MS" panose="020B0703020202090204" pitchFamily="34" charset="0"/>
              <a:sym typeface="Wingdings" pitchFamily="2" charset="2"/>
            </a:endParaRPr>
          </a:p>
          <a:p>
            <a:pPr marL="0" indent="0">
              <a:lnSpc>
                <a:spcPct val="120000"/>
              </a:lnSpc>
              <a:spcBef>
                <a:spcPts val="0"/>
              </a:spcBef>
              <a:spcAft>
                <a:spcPts val="1800"/>
              </a:spcAft>
              <a:buNone/>
            </a:pPr>
            <a:r>
              <a:rPr lang="it-IT" sz="2000" dirty="0">
                <a:latin typeface="Trebuchet MS" panose="020B0703020202090204" pitchFamily="34" charset="0"/>
              </a:rPr>
              <a:t>	d(</a:t>
            </a:r>
            <a:r>
              <a:rPr lang="it-IT" sz="2000" dirty="0" err="1">
                <a:latin typeface="Trebuchet MS" panose="020B0703020202090204" pitchFamily="34" charset="0"/>
              </a:rPr>
              <a:t>d,n</a:t>
            </a:r>
            <a:r>
              <a:rPr lang="it-IT" sz="2000" dirty="0">
                <a:latin typeface="Trebuchet MS" panose="020B0703020202090204" pitchFamily="34" charset="0"/>
              </a:rPr>
              <a:t>)3He, d(</a:t>
            </a:r>
            <a:r>
              <a:rPr lang="it-IT" sz="2000" dirty="0" err="1">
                <a:latin typeface="Trebuchet MS" panose="020B0703020202090204" pitchFamily="34" charset="0"/>
              </a:rPr>
              <a:t>d,p</a:t>
            </a:r>
            <a:r>
              <a:rPr lang="it-IT" sz="2000" dirty="0">
                <a:latin typeface="Trebuchet MS" panose="020B0703020202090204" pitchFamily="34" charset="0"/>
              </a:rPr>
              <a:t>)t, 3He(</a:t>
            </a:r>
            <a:r>
              <a:rPr lang="it-IT" sz="2000" dirty="0" err="1">
                <a:latin typeface="Trebuchet MS" panose="020B0703020202090204" pitchFamily="34" charset="0"/>
              </a:rPr>
              <a:t>d,p</a:t>
            </a:r>
            <a:r>
              <a:rPr lang="it-IT" sz="2000" dirty="0">
                <a:latin typeface="Trebuchet MS" panose="020B0703020202090204" pitchFamily="34" charset="0"/>
              </a:rPr>
              <a:t>)4He, t(</a:t>
            </a:r>
            <a:r>
              <a:rPr lang="it-IT" sz="2000" dirty="0" err="1">
                <a:latin typeface="Trebuchet MS" panose="020B0703020202090204" pitchFamily="34" charset="0"/>
              </a:rPr>
              <a:t>d,n</a:t>
            </a:r>
            <a:r>
              <a:rPr lang="it-IT" sz="2000" dirty="0">
                <a:latin typeface="Trebuchet MS" panose="020B0703020202090204" pitchFamily="34" charset="0"/>
              </a:rPr>
              <a:t>)</a:t>
            </a:r>
            <a:r>
              <a:rPr lang="el-GR" sz="2000" dirty="0">
                <a:latin typeface="Trebuchet MS" panose="020B0703020202090204" pitchFamily="34" charset="0"/>
              </a:rPr>
              <a:t>α, 7</a:t>
            </a:r>
            <a:r>
              <a:rPr lang="it-IT" sz="2000" dirty="0">
                <a:latin typeface="Trebuchet MS" panose="020B0703020202090204" pitchFamily="34" charset="0"/>
              </a:rPr>
              <a:t>Li(</a:t>
            </a:r>
            <a:r>
              <a:rPr lang="it-IT" sz="2000" dirty="0" err="1">
                <a:latin typeface="Trebuchet MS" panose="020B0703020202090204" pitchFamily="34" charset="0"/>
              </a:rPr>
              <a:t>p</a:t>
            </a:r>
            <a:r>
              <a:rPr lang="it-IT" sz="2000" dirty="0">
                <a:latin typeface="Trebuchet MS" panose="020B0703020202090204" pitchFamily="34" charset="0"/>
              </a:rPr>
              <a:t>,</a:t>
            </a:r>
            <a:r>
              <a:rPr lang="el-GR" sz="2000" dirty="0">
                <a:latin typeface="Trebuchet MS" panose="020B0703020202090204" pitchFamily="34" charset="0"/>
              </a:rPr>
              <a:t>α)4</a:t>
            </a:r>
            <a:r>
              <a:rPr lang="it-IT" sz="2000" dirty="0">
                <a:latin typeface="Trebuchet MS" panose="020B0703020202090204" pitchFamily="34" charset="0"/>
              </a:rPr>
              <a:t>He</a:t>
            </a:r>
            <a:endParaRPr lang="it-IT" sz="2000" i="1" dirty="0">
              <a:latin typeface="Trebuchet MS" panose="020B0703020202090204" pitchFamily="34" charset="0"/>
            </a:endParaRPr>
          </a:p>
          <a:p>
            <a:pPr marL="0" indent="0">
              <a:buNone/>
            </a:pPr>
            <a:endParaRPr lang="it-IT" sz="2400" dirty="0">
              <a:latin typeface="Trebuchet MS" panose="020B0703020202090204" pitchFamily="34" charset="0"/>
            </a:endParaRPr>
          </a:p>
        </p:txBody>
      </p:sp>
      <p:sp>
        <p:nvSpPr>
          <p:cNvPr id="4" name="Rettangolo 3">
            <a:extLst>
              <a:ext uri="{FF2B5EF4-FFF2-40B4-BE49-F238E27FC236}">
                <a16:creationId xmlns:a16="http://schemas.microsoft.com/office/drawing/2014/main" id="{D11B909B-0BE0-5AA0-F3C3-66ABA6C8B9BB}"/>
              </a:ext>
            </a:extLst>
          </p:cNvPr>
          <p:cNvSpPr/>
          <p:nvPr/>
        </p:nvSpPr>
        <p:spPr>
          <a:xfrm>
            <a:off x="9463777" y="3563669"/>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5" name="Rettangolo 4">
            <a:extLst>
              <a:ext uri="{FF2B5EF4-FFF2-40B4-BE49-F238E27FC236}">
                <a16:creationId xmlns:a16="http://schemas.microsoft.com/office/drawing/2014/main" id="{DD6CC5C2-9285-EF55-BA07-0425FCF26372}"/>
              </a:ext>
            </a:extLst>
          </p:cNvPr>
          <p:cNvSpPr/>
          <p:nvPr/>
        </p:nvSpPr>
        <p:spPr>
          <a:xfrm>
            <a:off x="5682615" y="4891205"/>
            <a:ext cx="1351652"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B </a:t>
            </a:r>
          </a:p>
        </p:txBody>
      </p:sp>
      <p:sp>
        <p:nvSpPr>
          <p:cNvPr id="6" name="Rettangolo 5">
            <a:extLst>
              <a:ext uri="{FF2B5EF4-FFF2-40B4-BE49-F238E27FC236}">
                <a16:creationId xmlns:a16="http://schemas.microsoft.com/office/drawing/2014/main" id="{A6CC75FA-2D13-9E6C-2877-8386E631B066}"/>
              </a:ext>
            </a:extLst>
          </p:cNvPr>
          <p:cNvSpPr/>
          <p:nvPr/>
        </p:nvSpPr>
        <p:spPr>
          <a:xfrm>
            <a:off x="8580484" y="2128510"/>
            <a:ext cx="1276311"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6">
                    <a:lumMod val="75000"/>
                  </a:schemeClr>
                </a:solidFill>
                <a:effectLst>
                  <a:outerShdw blurRad="38100" dist="19050" dir="2700000" algn="tl" rotWithShape="0">
                    <a:schemeClr val="dk1">
                      <a:lumMod val="50000"/>
                      <a:alpha val="40000"/>
                    </a:schemeClr>
                  </a:outerShdw>
                </a:effectLst>
              </a:rPr>
              <a:t>Fase A</a:t>
            </a:r>
          </a:p>
        </p:txBody>
      </p:sp>
      <p:sp>
        <p:nvSpPr>
          <p:cNvPr id="7" name="Rettangolo 6">
            <a:extLst>
              <a:ext uri="{FF2B5EF4-FFF2-40B4-BE49-F238E27FC236}">
                <a16:creationId xmlns:a16="http://schemas.microsoft.com/office/drawing/2014/main" id="{5C47F695-3D79-81B5-41DD-CAB0ADA2C2BA}"/>
              </a:ext>
            </a:extLst>
          </p:cNvPr>
          <p:cNvSpPr/>
          <p:nvPr/>
        </p:nvSpPr>
        <p:spPr>
          <a:xfrm>
            <a:off x="7722086" y="6022399"/>
            <a:ext cx="1338829" cy="584775"/>
          </a:xfrm>
          <a:prstGeom prst="rect">
            <a:avLst/>
          </a:prstGeom>
          <a:noFill/>
          <a:ln>
            <a:solidFill>
              <a:schemeClr val="accent6">
                <a:lumMod val="75000"/>
              </a:schemeClr>
            </a:solidFill>
          </a:ln>
        </p:spPr>
        <p:txBody>
          <a:bodyPr wrap="none" lIns="91440" tIns="45720" rIns="91440" bIns="45720">
            <a:spAutoFit/>
          </a:bodyPr>
          <a:lstStyle/>
          <a:p>
            <a:pPr algn="ctr"/>
            <a:r>
              <a:rPr lang="it-IT" sz="3200" b="1" cap="none" spc="0" dirty="0">
                <a:ln/>
                <a:solidFill>
                  <a:schemeClr val="accent2">
                    <a:lumMod val="75000"/>
                  </a:schemeClr>
                </a:solidFill>
                <a:effectLst>
                  <a:outerShdw blurRad="38100" dist="19050" dir="2700000" algn="tl" rotWithShape="0">
                    <a:schemeClr val="dk1">
                      <a:lumMod val="50000"/>
                      <a:alpha val="40000"/>
                    </a:schemeClr>
                  </a:outerShdw>
                </a:effectLst>
              </a:rPr>
              <a:t>Fase C </a:t>
            </a:r>
          </a:p>
        </p:txBody>
      </p:sp>
    </p:spTree>
    <p:extLst>
      <p:ext uri="{BB962C8B-B14F-4D97-AF65-F5344CB8AC3E}">
        <p14:creationId xmlns:p14="http://schemas.microsoft.com/office/powerpoint/2010/main" val="38861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4A479-1C18-0266-38DA-489714F8394E}"/>
              </a:ext>
            </a:extLst>
          </p:cNvPr>
          <p:cNvSpPr>
            <a:spLocks noGrp="1"/>
          </p:cNvSpPr>
          <p:nvPr>
            <p:ph type="title"/>
          </p:nvPr>
        </p:nvSpPr>
        <p:spPr>
          <a:xfrm>
            <a:off x="838200" y="365125"/>
            <a:ext cx="10515600" cy="755015"/>
          </a:xfrm>
        </p:spPr>
        <p:txBody>
          <a:bodyPr>
            <a:normAutofit/>
          </a:bodyPr>
          <a:lstStyle/>
          <a:p>
            <a:r>
              <a:rPr lang="it-IT" sz="4000" dirty="0"/>
              <a:t>Fisica Nucleare applicata</a:t>
            </a:r>
          </a:p>
        </p:txBody>
      </p:sp>
      <p:sp>
        <p:nvSpPr>
          <p:cNvPr id="3" name="Segnaposto contenuto 2">
            <a:extLst>
              <a:ext uri="{FF2B5EF4-FFF2-40B4-BE49-F238E27FC236}">
                <a16:creationId xmlns:a16="http://schemas.microsoft.com/office/drawing/2014/main" id="{FDE6ABFB-83B6-D95C-0122-80C42DE92647}"/>
              </a:ext>
            </a:extLst>
          </p:cNvPr>
          <p:cNvSpPr>
            <a:spLocks noGrp="1"/>
          </p:cNvSpPr>
          <p:nvPr>
            <p:ph idx="1"/>
          </p:nvPr>
        </p:nvSpPr>
        <p:spPr/>
        <p:txBody>
          <a:bodyPr>
            <a:normAutofit/>
          </a:bodyPr>
          <a:lstStyle/>
          <a:p>
            <a:pPr>
              <a:lnSpc>
                <a:spcPct val="100000"/>
              </a:lnSpc>
              <a:spcBef>
                <a:spcPts val="0"/>
              </a:spcBef>
              <a:spcAft>
                <a:spcPts val="1800"/>
              </a:spcAft>
            </a:pPr>
            <a:r>
              <a:rPr lang="it-IT" dirty="0">
                <a:latin typeface="Trebuchet MS" panose="020B0703020202090204" pitchFamily="34" charset="0"/>
              </a:rPr>
              <a:t>Applicazioni Mediche:</a:t>
            </a:r>
            <a:br>
              <a:rPr lang="it-IT" dirty="0">
                <a:latin typeface="Trebuchet MS" panose="020B0703020202090204" pitchFamily="34" charset="0"/>
              </a:rPr>
            </a:br>
            <a:r>
              <a:rPr lang="it-IT" dirty="0">
                <a:latin typeface="Trebuchet MS" panose="020B0703020202090204" pitchFamily="34" charset="0"/>
              </a:rPr>
              <a:t>Catana, Flash </a:t>
            </a:r>
            <a:r>
              <a:rPr lang="it-IT" dirty="0" err="1">
                <a:latin typeface="Trebuchet MS" panose="020B0703020202090204" pitchFamily="34" charset="0"/>
              </a:rPr>
              <a:t>radiotherapy</a:t>
            </a:r>
            <a:r>
              <a:rPr lang="it-IT" dirty="0">
                <a:latin typeface="Trebuchet MS" panose="020B0703020202090204" pitchFamily="34" charset="0"/>
              </a:rPr>
              <a:t> e BNCT, </a:t>
            </a:r>
            <a:r>
              <a:rPr lang="it-IT" dirty="0" err="1">
                <a:latin typeface="Trebuchet MS" panose="020B0703020202090204" pitchFamily="34" charset="0"/>
              </a:rPr>
              <a:t>RIBs</a:t>
            </a:r>
            <a:r>
              <a:rPr lang="it-IT" dirty="0">
                <a:latin typeface="Trebuchet MS" panose="020B0703020202090204" pitchFamily="34" charset="0"/>
              </a:rPr>
              <a:t> per trattamento e diagnostica (</a:t>
            </a:r>
            <a:r>
              <a:rPr lang="it-IT" baseline="30000" dirty="0">
                <a:latin typeface="Trebuchet MS" panose="020B0703020202090204" pitchFamily="34" charset="0"/>
              </a:rPr>
              <a:t>11</a:t>
            </a:r>
            <a:r>
              <a:rPr lang="it-IT" dirty="0">
                <a:latin typeface="Trebuchet MS" panose="020B0703020202090204" pitchFamily="34" charset="0"/>
              </a:rPr>
              <a:t>C)</a:t>
            </a:r>
          </a:p>
          <a:p>
            <a:pPr>
              <a:lnSpc>
                <a:spcPct val="100000"/>
              </a:lnSpc>
              <a:spcBef>
                <a:spcPts val="0"/>
              </a:spcBef>
              <a:spcAft>
                <a:spcPts val="1800"/>
              </a:spcAft>
            </a:pPr>
            <a:r>
              <a:rPr lang="it-IT" dirty="0">
                <a:latin typeface="Trebuchet MS" panose="020B0703020202090204" pitchFamily="34" charset="0"/>
              </a:rPr>
              <a:t>High Power Laser Facility: laser-</a:t>
            </a:r>
            <a:r>
              <a:rPr lang="it-IT" dirty="0" err="1">
                <a:latin typeface="Trebuchet MS" panose="020B0703020202090204" pitchFamily="34" charset="0"/>
              </a:rPr>
              <a:t>driven</a:t>
            </a:r>
            <a:r>
              <a:rPr lang="it-IT" dirty="0">
                <a:latin typeface="Trebuchet MS" panose="020B0703020202090204" pitchFamily="34" charset="0"/>
              </a:rPr>
              <a:t> </a:t>
            </a:r>
            <a:r>
              <a:rPr lang="it-IT" dirty="0" err="1">
                <a:latin typeface="Trebuchet MS" panose="020B0703020202090204" pitchFamily="34" charset="0"/>
              </a:rPr>
              <a:t>secondary</a:t>
            </a:r>
            <a:r>
              <a:rPr lang="it-IT" dirty="0">
                <a:latin typeface="Trebuchet MS" panose="020B0703020202090204" pitchFamily="34" charset="0"/>
              </a:rPr>
              <a:t> source</a:t>
            </a:r>
          </a:p>
          <a:p>
            <a:pPr>
              <a:lnSpc>
                <a:spcPct val="100000"/>
              </a:lnSpc>
              <a:spcBef>
                <a:spcPts val="0"/>
              </a:spcBef>
              <a:spcAft>
                <a:spcPts val="1800"/>
              </a:spcAft>
            </a:pPr>
            <a:r>
              <a:rPr lang="it-IT" dirty="0">
                <a:latin typeface="Trebuchet MS" panose="020B0703020202090204" pitchFamily="34" charset="0"/>
              </a:rPr>
              <a:t>Pandora plasma trap: </a:t>
            </a:r>
            <a:br>
              <a:rPr lang="it-IT" dirty="0">
                <a:latin typeface="Trebuchet MS" panose="020B0703020202090204" pitchFamily="34" charset="0"/>
              </a:rPr>
            </a:br>
            <a:r>
              <a:rPr lang="it-IT" dirty="0">
                <a:latin typeface="Trebuchet MS" panose="020B0703020202090204" pitchFamily="34" charset="0"/>
              </a:rPr>
              <a:t>studi su energia da fusione, fisica nucleare del plasma, astrofisica</a:t>
            </a:r>
            <a:br>
              <a:rPr lang="it-IT" dirty="0">
                <a:latin typeface="Trebuchet MS" panose="020B0703020202090204" pitchFamily="34" charset="0"/>
              </a:rPr>
            </a:br>
            <a:endParaRPr lang="it-IT" dirty="0">
              <a:latin typeface="Trebuchet MS" panose="020B0703020202090204" pitchFamily="34" charset="0"/>
            </a:endParaRPr>
          </a:p>
        </p:txBody>
      </p:sp>
    </p:spTree>
    <p:extLst>
      <p:ext uri="{BB962C8B-B14F-4D97-AF65-F5344CB8AC3E}">
        <p14:creationId xmlns:p14="http://schemas.microsoft.com/office/powerpoint/2010/main" val="151490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444700-C86C-B052-A343-E3F276EF3098}"/>
              </a:ext>
            </a:extLst>
          </p:cNvPr>
          <p:cNvSpPr>
            <a:spLocks noGrp="1"/>
          </p:cNvSpPr>
          <p:nvPr>
            <p:ph type="title"/>
          </p:nvPr>
        </p:nvSpPr>
        <p:spPr>
          <a:xfrm>
            <a:off x="142875" y="0"/>
            <a:ext cx="11906250" cy="1325563"/>
          </a:xfrm>
        </p:spPr>
        <p:txBody>
          <a:bodyPr>
            <a:normAutofit/>
          </a:bodyPr>
          <a:lstStyle/>
          <a:p>
            <a:r>
              <a:rPr lang="it-IT" sz="4000" dirty="0"/>
              <a:t>Dove hanno misurato gli utenti LNS da luglio 2020:</a:t>
            </a:r>
          </a:p>
        </p:txBody>
      </p:sp>
      <p:sp>
        <p:nvSpPr>
          <p:cNvPr id="3" name="Segnaposto contenuto 2">
            <a:extLst>
              <a:ext uri="{FF2B5EF4-FFF2-40B4-BE49-F238E27FC236}">
                <a16:creationId xmlns:a16="http://schemas.microsoft.com/office/drawing/2014/main" id="{60EEC4C8-2A1F-EE91-EAC3-824AC37B2A7E}"/>
              </a:ext>
            </a:extLst>
          </p:cNvPr>
          <p:cNvSpPr>
            <a:spLocks noGrp="1"/>
          </p:cNvSpPr>
          <p:nvPr>
            <p:ph idx="1"/>
          </p:nvPr>
        </p:nvSpPr>
        <p:spPr>
          <a:xfrm>
            <a:off x="392430" y="1208405"/>
            <a:ext cx="11197058" cy="4905316"/>
          </a:xfrm>
        </p:spPr>
        <p:txBody>
          <a:bodyPr>
            <a:normAutofit/>
          </a:bodyPr>
          <a:lstStyle/>
          <a:p>
            <a:pPr marL="0" indent="0">
              <a:lnSpc>
                <a:spcPct val="110000"/>
              </a:lnSpc>
              <a:spcBef>
                <a:spcPts val="0"/>
              </a:spcBef>
              <a:spcAft>
                <a:spcPts val="1200"/>
              </a:spcAft>
              <a:buNone/>
            </a:pPr>
            <a:endParaRPr lang="it-IT" dirty="0"/>
          </a:p>
          <a:p>
            <a:pPr marL="0" indent="0">
              <a:lnSpc>
                <a:spcPct val="110000"/>
              </a:lnSpc>
              <a:spcBef>
                <a:spcPts val="0"/>
              </a:spcBef>
              <a:spcAft>
                <a:spcPts val="1200"/>
              </a:spcAft>
              <a:buNone/>
            </a:pPr>
            <a:r>
              <a:rPr lang="it-IT" dirty="0" err="1">
                <a:solidFill>
                  <a:schemeClr val="accent1"/>
                </a:solidFill>
              </a:rPr>
              <a:t>Magnex</a:t>
            </a:r>
            <a:r>
              <a:rPr lang="it-IT" dirty="0"/>
              <a:t>: i-</a:t>
            </a:r>
            <a:r>
              <a:rPr lang="it-IT" dirty="0" err="1"/>
              <a:t>Themba</a:t>
            </a:r>
            <a:r>
              <a:rPr lang="it-IT" dirty="0"/>
              <a:t> Lab(Sud Africa),</a:t>
            </a:r>
            <a:r>
              <a:rPr lang="it-IT" dirty="0">
                <a:highlight>
                  <a:srgbClr val="FFFF00"/>
                </a:highlight>
              </a:rPr>
              <a:t> </a:t>
            </a:r>
          </a:p>
          <a:p>
            <a:pPr marL="0" indent="0">
              <a:lnSpc>
                <a:spcPct val="110000"/>
              </a:lnSpc>
              <a:spcBef>
                <a:spcPts val="0"/>
              </a:spcBef>
              <a:spcAft>
                <a:spcPts val="1200"/>
              </a:spcAft>
              <a:buNone/>
            </a:pPr>
            <a:r>
              <a:rPr lang="it-IT" dirty="0">
                <a:solidFill>
                  <a:schemeClr val="accent6">
                    <a:lumMod val="75000"/>
                  </a:schemeClr>
                </a:solidFill>
              </a:rPr>
              <a:t>Chimera</a:t>
            </a:r>
            <a:r>
              <a:rPr lang="it-IT" dirty="0"/>
              <a:t>: HIL(Polonia), GSI(Germany), LNL</a:t>
            </a:r>
          </a:p>
          <a:p>
            <a:pPr marL="0" indent="0">
              <a:lnSpc>
                <a:spcPct val="110000"/>
              </a:lnSpc>
              <a:spcBef>
                <a:spcPts val="0"/>
              </a:spcBef>
              <a:spcAft>
                <a:spcPts val="1200"/>
              </a:spcAft>
              <a:buNone/>
            </a:pPr>
            <a:r>
              <a:rPr lang="it-IT" dirty="0">
                <a:solidFill>
                  <a:schemeClr val="accent2">
                    <a:lumMod val="75000"/>
                  </a:schemeClr>
                </a:solidFill>
              </a:rPr>
              <a:t>ASFIN</a:t>
            </a:r>
            <a:r>
              <a:rPr lang="it-IT" dirty="0"/>
              <a:t>: Triumph(Canada), IFIN(Romania), NDU(Notre Dame </a:t>
            </a:r>
            <a:r>
              <a:rPr lang="it-IT" dirty="0" err="1"/>
              <a:t>Univ,Indiana</a:t>
            </a:r>
            <a:r>
              <a:rPr lang="it-IT" dirty="0"/>
              <a:t>), TUNL(</a:t>
            </a:r>
            <a:r>
              <a:rPr lang="it-IT" dirty="0" err="1"/>
              <a:t>Duke,USA</a:t>
            </a:r>
            <a:r>
              <a:rPr lang="it-IT" dirty="0"/>
              <a:t>), RIKEN(Giappone),Isolde-Cern, LNL</a:t>
            </a:r>
          </a:p>
          <a:p>
            <a:pPr marL="0" indent="0">
              <a:lnSpc>
                <a:spcPct val="110000"/>
              </a:lnSpc>
              <a:spcBef>
                <a:spcPts val="0"/>
              </a:spcBef>
              <a:spcAft>
                <a:spcPts val="1200"/>
              </a:spcAft>
              <a:buNone/>
            </a:pPr>
            <a:r>
              <a:rPr lang="it-IT" dirty="0">
                <a:solidFill>
                  <a:srgbClr val="7030A0"/>
                </a:solidFill>
              </a:rPr>
              <a:t>Fazia</a:t>
            </a:r>
            <a:r>
              <a:rPr lang="it-IT" dirty="0"/>
              <a:t>: </a:t>
            </a:r>
            <a:r>
              <a:rPr lang="it-IT" dirty="0" err="1"/>
              <a:t>Ganil</a:t>
            </a:r>
            <a:r>
              <a:rPr lang="it-IT" dirty="0"/>
              <a:t>(Francia), FRIBS (USA), LNL </a:t>
            </a:r>
          </a:p>
        </p:txBody>
      </p:sp>
    </p:spTree>
    <p:extLst>
      <p:ext uri="{BB962C8B-B14F-4D97-AF65-F5344CB8AC3E}">
        <p14:creationId xmlns:p14="http://schemas.microsoft.com/office/powerpoint/2010/main" val="39442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247724-9C0A-48C4-FD46-8FEE167310B9}"/>
              </a:ext>
            </a:extLst>
          </p:cNvPr>
          <p:cNvSpPr>
            <a:spLocks noGrp="1"/>
          </p:cNvSpPr>
          <p:nvPr>
            <p:ph type="title"/>
          </p:nvPr>
        </p:nvSpPr>
        <p:spPr/>
        <p:txBody>
          <a:bodyPr/>
          <a:lstStyle/>
          <a:p>
            <a:r>
              <a:rPr lang="it-IT" dirty="0"/>
              <a:t>In conclusione</a:t>
            </a:r>
          </a:p>
        </p:txBody>
      </p:sp>
      <p:sp>
        <p:nvSpPr>
          <p:cNvPr id="3" name="Segnaposto contenuto 2">
            <a:extLst>
              <a:ext uri="{FF2B5EF4-FFF2-40B4-BE49-F238E27FC236}">
                <a16:creationId xmlns:a16="http://schemas.microsoft.com/office/drawing/2014/main" id="{A88AE369-1FA5-BD55-BD4D-5250F32E2F7C}"/>
              </a:ext>
            </a:extLst>
          </p:cNvPr>
          <p:cNvSpPr>
            <a:spLocks noGrp="1"/>
          </p:cNvSpPr>
          <p:nvPr>
            <p:ph idx="1"/>
          </p:nvPr>
        </p:nvSpPr>
        <p:spPr/>
        <p:txBody>
          <a:bodyPr/>
          <a:lstStyle/>
          <a:p>
            <a:pPr>
              <a:buFont typeface="Wingdings" pitchFamily="2" charset="2"/>
              <a:buChar char="Ø"/>
            </a:pPr>
            <a:r>
              <a:rPr lang="it-IT" dirty="0"/>
              <a:t>Utenti pronti a riprendere le misure il prima possibile</a:t>
            </a:r>
          </a:p>
          <a:p>
            <a:pPr>
              <a:buFont typeface="Wingdings" pitchFamily="2" charset="2"/>
              <a:buChar char="Ø"/>
            </a:pPr>
            <a:endParaRPr lang="it-IT" dirty="0"/>
          </a:p>
          <a:p>
            <a:pPr>
              <a:buFont typeface="Wingdings" pitchFamily="2" charset="2"/>
              <a:buChar char="Ø"/>
            </a:pPr>
            <a:r>
              <a:rPr lang="it-IT" dirty="0"/>
              <a:t>Desiderosi di essere informati sugli sviluppi</a:t>
            </a:r>
          </a:p>
          <a:p>
            <a:pPr marL="0" indent="0">
              <a:buNone/>
            </a:pPr>
            <a:endParaRPr lang="it-IT" dirty="0"/>
          </a:p>
          <a:p>
            <a:pPr>
              <a:buFont typeface="Wingdings" pitchFamily="2" charset="2"/>
              <a:buChar char="Ø"/>
            </a:pPr>
            <a:r>
              <a:rPr lang="it-IT" dirty="0"/>
              <a:t>Richiedono l’uso della foresteria</a:t>
            </a:r>
          </a:p>
          <a:p>
            <a:pPr>
              <a:buFont typeface="Wingdings" pitchFamily="2" charset="2"/>
              <a:buChar char="Ø"/>
            </a:pPr>
            <a:endParaRPr lang="it-IT" dirty="0"/>
          </a:p>
          <a:p>
            <a:pPr>
              <a:buFont typeface="Wingdings" pitchFamily="2" charset="2"/>
              <a:buChar char="Ø"/>
            </a:pPr>
            <a:r>
              <a:rPr lang="it-IT" dirty="0"/>
              <a:t>Richiedono l’accesso alle sale sperimentali</a:t>
            </a:r>
          </a:p>
          <a:p>
            <a:pPr>
              <a:buFont typeface="Wingdings" pitchFamily="2" charset="2"/>
              <a:buChar char="Ø"/>
            </a:pPr>
            <a:endParaRPr lang="it-IT" dirty="0"/>
          </a:p>
          <a:p>
            <a:endParaRPr lang="it-IT" dirty="0"/>
          </a:p>
        </p:txBody>
      </p:sp>
    </p:spTree>
    <p:extLst>
      <p:ext uri="{BB962C8B-B14F-4D97-AF65-F5344CB8AC3E}">
        <p14:creationId xmlns:p14="http://schemas.microsoft.com/office/powerpoint/2010/main" val="204266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BEF806-CC54-387A-9062-281C268263BF}"/>
              </a:ext>
            </a:extLst>
          </p:cNvPr>
          <p:cNvSpPr>
            <a:spLocks noGrp="1"/>
          </p:cNvSpPr>
          <p:nvPr>
            <p:ph type="title"/>
          </p:nvPr>
        </p:nvSpPr>
        <p:spPr>
          <a:xfrm>
            <a:off x="324465" y="0"/>
            <a:ext cx="10515600" cy="1325563"/>
          </a:xfrm>
        </p:spPr>
        <p:txBody>
          <a:bodyPr/>
          <a:lstStyle/>
          <a:p>
            <a:r>
              <a:rPr lang="it-IT" dirty="0"/>
              <a:t>La comunità dei LNS</a:t>
            </a:r>
          </a:p>
        </p:txBody>
      </p:sp>
      <p:graphicFrame>
        <p:nvGraphicFramePr>
          <p:cNvPr id="4" name="Segnaposto contenuto 3">
            <a:extLst>
              <a:ext uri="{FF2B5EF4-FFF2-40B4-BE49-F238E27FC236}">
                <a16:creationId xmlns:a16="http://schemas.microsoft.com/office/drawing/2014/main" id="{C916268C-BAEE-65AD-7C4C-DDB30CAF0282}"/>
              </a:ext>
            </a:extLst>
          </p:cNvPr>
          <p:cNvGraphicFramePr>
            <a:graphicFrameLocks noGrp="1"/>
          </p:cNvGraphicFramePr>
          <p:nvPr>
            <p:ph idx="1"/>
            <p:extLst>
              <p:ext uri="{D42A27DB-BD31-4B8C-83A1-F6EECF244321}">
                <p14:modId xmlns:p14="http://schemas.microsoft.com/office/powerpoint/2010/main" val="2128378677"/>
              </p:ext>
            </p:extLst>
          </p:nvPr>
        </p:nvGraphicFramePr>
        <p:xfrm>
          <a:off x="239404" y="1091646"/>
          <a:ext cx="12344400" cy="553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7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4B1D190-18F4-73B7-0088-8FA1AFC0F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960" y="504751"/>
            <a:ext cx="3810000" cy="261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1AF0AF5E-C054-1A0B-57F5-A5CC41FC0D94}"/>
              </a:ext>
            </a:extLst>
          </p:cNvPr>
          <p:cNvSpPr>
            <a:spLocks noGrp="1"/>
          </p:cNvSpPr>
          <p:nvPr>
            <p:ph type="title"/>
          </p:nvPr>
        </p:nvSpPr>
        <p:spPr/>
        <p:txBody>
          <a:bodyPr/>
          <a:lstStyle/>
          <a:p>
            <a:r>
              <a:rPr lang="it-IT" dirty="0">
                <a:solidFill>
                  <a:schemeClr val="accent6">
                    <a:lumMod val="50000"/>
                  </a:schemeClr>
                </a:solidFill>
              </a:rPr>
              <a:t>Fisica </a:t>
            </a:r>
            <a:r>
              <a:rPr lang="it-IT" dirty="0" err="1">
                <a:solidFill>
                  <a:schemeClr val="accent6">
                    <a:lumMod val="50000"/>
                  </a:schemeClr>
                </a:solidFill>
              </a:rPr>
              <a:t>Astroparticellare</a:t>
            </a:r>
            <a:endParaRPr lang="it-IT" dirty="0">
              <a:solidFill>
                <a:schemeClr val="accent6">
                  <a:lumMod val="50000"/>
                </a:schemeClr>
              </a:solidFill>
            </a:endParaRPr>
          </a:p>
        </p:txBody>
      </p:sp>
      <p:sp>
        <p:nvSpPr>
          <p:cNvPr id="7" name="Segnaposto contenuto 6">
            <a:extLst>
              <a:ext uri="{FF2B5EF4-FFF2-40B4-BE49-F238E27FC236}">
                <a16:creationId xmlns:a16="http://schemas.microsoft.com/office/drawing/2014/main" id="{691D36BE-EC02-EC56-8788-EE2EB253CAEA}"/>
              </a:ext>
            </a:extLst>
          </p:cNvPr>
          <p:cNvSpPr>
            <a:spLocks noGrp="1"/>
          </p:cNvSpPr>
          <p:nvPr>
            <p:ph idx="1"/>
          </p:nvPr>
        </p:nvSpPr>
        <p:spPr>
          <a:xfrm>
            <a:off x="187011" y="2858978"/>
            <a:ext cx="9637471" cy="3494271"/>
          </a:xfrm>
        </p:spPr>
        <p:txBody>
          <a:bodyPr>
            <a:noAutofit/>
          </a:bodyPr>
          <a:lstStyle/>
          <a:p>
            <a:pPr algn="just">
              <a:lnSpc>
                <a:spcPct val="100000"/>
              </a:lnSpc>
              <a:spcBef>
                <a:spcPts val="0"/>
              </a:spcBef>
              <a:spcAft>
                <a:spcPts val="1200"/>
              </a:spcAft>
            </a:pPr>
            <a:r>
              <a:rPr lang="it-IT" sz="2400" b="1" i="0" dirty="0">
                <a:solidFill>
                  <a:srgbClr val="FF0000"/>
                </a:solidFill>
                <a:effectLst/>
                <a:latin typeface="Trebuchet MS" panose="020B0703020202090204" pitchFamily="34" charset="0"/>
              </a:rPr>
              <a:t>KM3NeT</a:t>
            </a:r>
            <a:r>
              <a:rPr lang="it-IT" sz="2400" b="1" i="0" dirty="0">
                <a:solidFill>
                  <a:srgbClr val="333333"/>
                </a:solidFill>
                <a:effectLst/>
                <a:latin typeface="Trebuchet MS" panose="020B0703020202090204" pitchFamily="34" charset="0"/>
              </a:rPr>
              <a:t>  </a:t>
            </a:r>
            <a:r>
              <a:rPr lang="it-IT" sz="2400" i="0" dirty="0">
                <a:solidFill>
                  <a:srgbClr val="333333"/>
                </a:solidFill>
                <a:effectLst/>
                <a:latin typeface="Trebuchet MS" panose="020B0703020202090204" pitchFamily="34" charset="0"/>
              </a:rPr>
              <a:t>ARCA </a:t>
            </a:r>
            <a:r>
              <a:rPr lang="it-IT" sz="2400" i="0" dirty="0" err="1">
                <a:solidFill>
                  <a:srgbClr val="333333"/>
                </a:solidFill>
                <a:effectLst/>
                <a:latin typeface="Trebuchet MS" panose="020B0703020202090204" pitchFamily="34" charset="0"/>
              </a:rPr>
              <a:t>Shore</a:t>
            </a:r>
            <a:r>
              <a:rPr lang="it-IT" sz="2400" i="0" dirty="0">
                <a:solidFill>
                  <a:srgbClr val="333333"/>
                </a:solidFill>
                <a:effectLst/>
                <a:latin typeface="Trebuchet MS" panose="020B0703020202090204" pitchFamily="34" charset="0"/>
              </a:rPr>
              <a:t> Station, Capo Passero</a:t>
            </a:r>
            <a:r>
              <a:rPr lang="it-IT" sz="2400" dirty="0">
                <a:solidFill>
                  <a:srgbClr val="333333"/>
                </a:solidFill>
                <a:latin typeface="Trebuchet MS" panose="020B0703020202090204" pitchFamily="34" charset="0"/>
              </a:rPr>
              <a:t>:      </a:t>
            </a:r>
            <a:r>
              <a:rPr lang="it-IT" sz="2400" i="0" dirty="0">
                <a:solidFill>
                  <a:srgbClr val="333333"/>
                </a:solidFill>
                <a:effectLst/>
                <a:latin typeface="Trebuchet MS" panose="020B0703020202090204" pitchFamily="34" charset="0"/>
              </a:rPr>
              <a:t> </a:t>
            </a:r>
            <a:br>
              <a:rPr lang="it-IT" sz="2400" i="0" dirty="0">
                <a:solidFill>
                  <a:srgbClr val="333333"/>
                </a:solidFill>
                <a:effectLst/>
                <a:latin typeface="Trebuchet MS" panose="020B0703020202090204" pitchFamily="34" charset="0"/>
              </a:rPr>
            </a:br>
            <a:r>
              <a:rPr lang="it-IT" sz="2400" dirty="0" err="1">
                <a:latin typeface="Trebuchet MS" panose="020B0703020202090204" pitchFamily="34" charset="0"/>
              </a:rPr>
              <a:t>seabed</a:t>
            </a:r>
            <a:r>
              <a:rPr lang="it-IT" sz="2400" dirty="0">
                <a:latin typeface="Trebuchet MS" panose="020B0703020202090204" pitchFamily="34" charset="0"/>
              </a:rPr>
              <a:t> network completata; 28 </a:t>
            </a:r>
            <a:r>
              <a:rPr lang="it-IT" sz="2400" dirty="0" err="1">
                <a:latin typeface="Trebuchet MS" panose="020B0703020202090204" pitchFamily="34" charset="0"/>
              </a:rPr>
              <a:t>det</a:t>
            </a:r>
            <a:r>
              <a:rPr lang="it-IT" sz="2400" dirty="0">
                <a:latin typeface="Trebuchet MS" panose="020B0703020202090204" pitchFamily="34" charset="0"/>
              </a:rPr>
              <a:t> </a:t>
            </a:r>
            <a:r>
              <a:rPr lang="it-IT" sz="2400" dirty="0" err="1">
                <a:latin typeface="Trebuchet MS" panose="020B0703020202090204" pitchFamily="34" charset="0"/>
              </a:rPr>
              <a:t>units</a:t>
            </a:r>
            <a:r>
              <a:rPr lang="it-IT" sz="2400" dirty="0">
                <a:latin typeface="Trebuchet MS" panose="020B0703020202090204" pitchFamily="34" charset="0"/>
              </a:rPr>
              <a:t> istallate su 230 </a:t>
            </a:r>
            <a:r>
              <a:rPr lang="it-IT" sz="2400" dirty="0" err="1">
                <a:latin typeface="Trebuchet MS" panose="020B0703020202090204" pitchFamily="34" charset="0"/>
              </a:rPr>
              <a:t>det</a:t>
            </a:r>
            <a:r>
              <a:rPr lang="it-IT" sz="2400" dirty="0">
                <a:latin typeface="Trebuchet MS" panose="020B0703020202090204" pitchFamily="34" charset="0"/>
              </a:rPr>
              <a:t> </a:t>
            </a:r>
            <a:r>
              <a:rPr lang="it-IT" sz="2400" dirty="0" err="1">
                <a:latin typeface="Trebuchet MS" panose="020B0703020202090204" pitchFamily="34" charset="0"/>
              </a:rPr>
              <a:t>unit</a:t>
            </a:r>
            <a:r>
              <a:rPr lang="it-IT" sz="2400" dirty="0">
                <a:latin typeface="Trebuchet MS" panose="020B0703020202090204" pitchFamily="34" charset="0"/>
              </a:rPr>
              <a:t> della configurazione finale									</a:t>
            </a:r>
            <a:br>
              <a:rPr lang="it-IT" sz="2400" dirty="0">
                <a:latin typeface="Trebuchet MS" panose="020B0703020202090204" pitchFamily="34" charset="0"/>
              </a:rPr>
            </a:br>
            <a:endParaRPr lang="it-IT" sz="2400" i="0" dirty="0">
              <a:solidFill>
                <a:srgbClr val="333333"/>
              </a:solidFill>
              <a:effectLst/>
              <a:latin typeface="Trebuchet MS" panose="020B0703020202090204" pitchFamily="34" charset="0"/>
            </a:endParaRPr>
          </a:p>
          <a:p>
            <a:pPr>
              <a:lnSpc>
                <a:spcPct val="100000"/>
              </a:lnSpc>
              <a:spcBef>
                <a:spcPts val="0"/>
              </a:spcBef>
              <a:spcAft>
                <a:spcPts val="1200"/>
              </a:spcAft>
            </a:pPr>
            <a:r>
              <a:rPr lang="it-IT" sz="2400" b="1" i="0" dirty="0">
                <a:solidFill>
                  <a:schemeClr val="accent3">
                    <a:lumMod val="75000"/>
                  </a:schemeClr>
                </a:solidFill>
                <a:effectLst/>
                <a:latin typeface="Trebuchet MS" panose="020B0703020202090204" pitchFamily="34" charset="0"/>
              </a:rPr>
              <a:t>DARKSIDE</a:t>
            </a:r>
            <a:r>
              <a:rPr lang="it-IT" sz="2400" b="1" i="0" dirty="0">
                <a:solidFill>
                  <a:srgbClr val="333333"/>
                </a:solidFill>
                <a:effectLst/>
                <a:latin typeface="Trebuchet MS" panose="020B0703020202090204" pitchFamily="34" charset="0"/>
              </a:rPr>
              <a:t>:</a:t>
            </a:r>
            <a:r>
              <a:rPr lang="it-IT" sz="2400" b="0" i="0" dirty="0">
                <a:solidFill>
                  <a:srgbClr val="333333"/>
                </a:solidFill>
                <a:effectLst/>
                <a:latin typeface="Trebuchet MS" panose="020B0703020202090204" pitchFamily="34" charset="0"/>
              </a:rPr>
              <a:t> progetto </a:t>
            </a:r>
            <a:r>
              <a:rPr lang="it-IT" sz="2400" b="0" i="0" dirty="0" err="1">
                <a:solidFill>
                  <a:srgbClr val="333333"/>
                </a:solidFill>
                <a:effectLst/>
                <a:latin typeface="Trebuchet MS" panose="020B0703020202090204" pitchFamily="34" charset="0"/>
              </a:rPr>
              <a:t>ReD</a:t>
            </a:r>
            <a:r>
              <a:rPr lang="it-IT" sz="2400" b="0" i="0" dirty="0">
                <a:solidFill>
                  <a:srgbClr val="333333"/>
                </a:solidFill>
                <a:effectLst/>
                <a:latin typeface="Trebuchet MS" panose="020B0703020202090204" pitchFamily="34" charset="0"/>
              </a:rPr>
              <a:t>, mini TPC </a:t>
            </a:r>
            <a:r>
              <a:rPr lang="it-IT" sz="2400" b="0" i="1" dirty="0">
                <a:solidFill>
                  <a:srgbClr val="333333"/>
                </a:solidFill>
                <a:effectLst/>
                <a:latin typeface="Trebuchet MS" panose="020B0703020202090204" pitchFamily="34" charset="0"/>
              </a:rPr>
              <a:t>(da caratterizzare con neutroni da </a:t>
            </a:r>
            <a:r>
              <a:rPr lang="it-IT" sz="2400" i="1" dirty="0">
                <a:solidFill>
                  <a:srgbClr val="333333"/>
                </a:solidFill>
                <a:latin typeface="Trebuchet MS" panose="020B0703020202090204" pitchFamily="34" charset="0"/>
              </a:rPr>
              <a:t>fascio tandem)</a:t>
            </a:r>
            <a:br>
              <a:rPr lang="it-IT" sz="2400" i="1" dirty="0">
                <a:solidFill>
                  <a:srgbClr val="333333"/>
                </a:solidFill>
                <a:latin typeface="Trebuchet MS" panose="020B0703020202090204" pitchFamily="34" charset="0"/>
              </a:rPr>
            </a:br>
            <a:endParaRPr lang="it-IT" sz="2400" i="1" dirty="0">
              <a:solidFill>
                <a:srgbClr val="333333"/>
              </a:solidFill>
              <a:latin typeface="Trebuchet MS" panose="020B0703020202090204" pitchFamily="34" charset="0"/>
            </a:endParaRPr>
          </a:p>
          <a:p>
            <a:pPr>
              <a:lnSpc>
                <a:spcPct val="100000"/>
              </a:lnSpc>
              <a:spcBef>
                <a:spcPts val="0"/>
              </a:spcBef>
              <a:spcAft>
                <a:spcPts val="1200"/>
              </a:spcAft>
            </a:pPr>
            <a:r>
              <a:rPr lang="it-IT" sz="2400" dirty="0">
                <a:latin typeface="Trebuchet MS" panose="020B0703020202090204" pitchFamily="34" charset="0"/>
              </a:rPr>
              <a:t>ET-VIRGO: progettazione per ET</a:t>
            </a:r>
            <a:endParaRPr lang="it-IT" sz="2400" i="1" dirty="0">
              <a:solidFill>
                <a:srgbClr val="333333"/>
              </a:solidFill>
              <a:latin typeface="Trebuchet MS" panose="020B0703020202090204" pitchFamily="34" charset="0"/>
            </a:endParaRPr>
          </a:p>
        </p:txBody>
      </p:sp>
    </p:spTree>
    <p:extLst>
      <p:ext uri="{BB962C8B-B14F-4D97-AF65-F5344CB8AC3E}">
        <p14:creationId xmlns:p14="http://schemas.microsoft.com/office/powerpoint/2010/main" val="367274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2C612-3A7B-0353-C7F9-13E8E268B44E}"/>
              </a:ext>
            </a:extLst>
          </p:cNvPr>
          <p:cNvSpPr>
            <a:spLocks noGrp="1"/>
          </p:cNvSpPr>
          <p:nvPr>
            <p:ph type="title"/>
          </p:nvPr>
        </p:nvSpPr>
        <p:spPr/>
        <p:txBody>
          <a:bodyPr/>
          <a:lstStyle/>
          <a:p>
            <a:r>
              <a:rPr lang="it-IT" dirty="0">
                <a:solidFill>
                  <a:schemeClr val="accent6">
                    <a:lumMod val="75000"/>
                  </a:schemeClr>
                </a:solidFill>
              </a:rPr>
              <a:t>Fisica Teorica</a:t>
            </a:r>
          </a:p>
        </p:txBody>
      </p:sp>
      <p:sp>
        <p:nvSpPr>
          <p:cNvPr id="3" name="Segnaposto contenuto 2">
            <a:extLst>
              <a:ext uri="{FF2B5EF4-FFF2-40B4-BE49-F238E27FC236}">
                <a16:creationId xmlns:a16="http://schemas.microsoft.com/office/drawing/2014/main" id="{FE47AB4B-F283-AD8C-6587-3AC58DDED2AD}"/>
              </a:ext>
            </a:extLst>
          </p:cNvPr>
          <p:cNvSpPr>
            <a:spLocks noGrp="1"/>
          </p:cNvSpPr>
          <p:nvPr>
            <p:ph idx="1"/>
          </p:nvPr>
        </p:nvSpPr>
        <p:spPr>
          <a:xfrm>
            <a:off x="838199" y="1825625"/>
            <a:ext cx="10602433" cy="4017614"/>
          </a:xfrm>
        </p:spPr>
        <p:txBody>
          <a:bodyPr>
            <a:noAutofit/>
          </a:bodyPr>
          <a:lstStyle/>
          <a:p>
            <a:pPr marL="0" indent="0">
              <a:lnSpc>
                <a:spcPct val="120000"/>
              </a:lnSpc>
              <a:spcBef>
                <a:spcPts val="0"/>
              </a:spcBef>
              <a:spcAft>
                <a:spcPts val="1200"/>
              </a:spcAft>
              <a:buNone/>
            </a:pPr>
            <a:r>
              <a:rPr lang="it-IT" sz="2000" b="0" i="0" dirty="0">
                <a:solidFill>
                  <a:srgbClr val="333333"/>
                </a:solidFill>
                <a:effectLst/>
                <a:latin typeface="Trebuchet MS" panose="020B0703020202090204" pitchFamily="34" charset="0"/>
              </a:rPr>
              <a:t>Proprietà dei nuclei e della materia nucleare</a:t>
            </a:r>
          </a:p>
          <a:p>
            <a:pPr>
              <a:lnSpc>
                <a:spcPct val="120000"/>
              </a:lnSpc>
              <a:spcBef>
                <a:spcPts val="0"/>
              </a:spcBef>
              <a:spcAft>
                <a:spcPts val="1200"/>
              </a:spcAft>
            </a:pPr>
            <a:r>
              <a:rPr lang="it-IT" sz="2000" b="0" i="0" dirty="0">
                <a:solidFill>
                  <a:srgbClr val="333333"/>
                </a:solidFill>
                <a:effectLst/>
                <a:latin typeface="Trebuchet MS" panose="020B0703020202090204" pitchFamily="34" charset="0"/>
              </a:rPr>
              <a:t>MONSTRE (</a:t>
            </a:r>
            <a:r>
              <a:rPr lang="it-IT" sz="2000" b="0" i="0" dirty="0" err="1">
                <a:solidFill>
                  <a:srgbClr val="333333"/>
                </a:solidFill>
                <a:effectLst/>
                <a:latin typeface="Trebuchet MS" panose="020B0703020202090204" pitchFamily="34" charset="0"/>
              </a:rPr>
              <a:t>MOdeling</a:t>
            </a:r>
            <a:r>
              <a:rPr lang="it-IT" sz="2000" b="0" i="0" dirty="0">
                <a:solidFill>
                  <a:srgbClr val="333333"/>
                </a:solidFill>
                <a:effectLst/>
                <a:latin typeface="Trebuchet MS" panose="020B0703020202090204" pitchFamily="34" charset="0"/>
              </a:rPr>
              <a:t> </a:t>
            </a:r>
            <a:r>
              <a:rPr lang="it-IT" sz="2000" b="0" i="0" dirty="0" err="1">
                <a:solidFill>
                  <a:srgbClr val="333333"/>
                </a:solidFill>
                <a:effectLst/>
                <a:latin typeface="Trebuchet MS" panose="020B0703020202090204" pitchFamily="34" charset="0"/>
              </a:rPr>
              <a:t>Nuclear</a:t>
            </a:r>
            <a:r>
              <a:rPr lang="it-IT" sz="2000" b="0" i="0" dirty="0">
                <a:solidFill>
                  <a:srgbClr val="333333"/>
                </a:solidFill>
                <a:effectLst/>
                <a:latin typeface="Trebuchet MS" panose="020B0703020202090204" pitchFamily="34" charset="0"/>
              </a:rPr>
              <a:t> </a:t>
            </a:r>
            <a:r>
              <a:rPr lang="it-IT" sz="2000" b="0" i="0" dirty="0" err="1">
                <a:solidFill>
                  <a:srgbClr val="333333"/>
                </a:solidFill>
                <a:effectLst/>
                <a:latin typeface="Trebuchet MS" panose="020B0703020202090204" pitchFamily="34" charset="0"/>
              </a:rPr>
              <a:t>STructure</a:t>
            </a:r>
            <a:r>
              <a:rPr lang="it-IT" sz="2000" b="0" i="0" dirty="0">
                <a:solidFill>
                  <a:srgbClr val="333333"/>
                </a:solidFill>
                <a:effectLst/>
                <a:latin typeface="Trebuchet MS" panose="020B0703020202090204" pitchFamily="34" charset="0"/>
              </a:rPr>
              <a:t> and </a:t>
            </a:r>
            <a:r>
              <a:rPr lang="it-IT" sz="2000" b="0" i="0" dirty="0" err="1">
                <a:solidFill>
                  <a:srgbClr val="333333"/>
                </a:solidFill>
                <a:effectLst/>
                <a:latin typeface="Trebuchet MS" panose="020B0703020202090204" pitchFamily="34" charset="0"/>
              </a:rPr>
              <a:t>REactions</a:t>
            </a:r>
            <a:r>
              <a:rPr lang="it-IT" sz="2000" b="0" i="0" dirty="0">
                <a:solidFill>
                  <a:srgbClr val="333333"/>
                </a:solidFill>
                <a:effectLst/>
                <a:latin typeface="Trebuchet MS" panose="020B0703020202090204" pitchFamily="34" charset="0"/>
              </a:rPr>
              <a:t>)</a:t>
            </a:r>
          </a:p>
          <a:p>
            <a:pPr>
              <a:lnSpc>
                <a:spcPct val="120000"/>
              </a:lnSpc>
              <a:spcBef>
                <a:spcPts val="0"/>
              </a:spcBef>
              <a:spcAft>
                <a:spcPts val="1200"/>
              </a:spcAft>
            </a:pPr>
            <a:r>
              <a:rPr lang="it-IT" sz="2000" b="0" i="0" dirty="0">
                <a:solidFill>
                  <a:srgbClr val="333333"/>
                </a:solidFill>
                <a:effectLst/>
                <a:latin typeface="Trebuchet MS" panose="020B0703020202090204" pitchFamily="34" charset="0"/>
              </a:rPr>
              <a:t> SIM (</a:t>
            </a:r>
            <a:r>
              <a:rPr lang="it-IT" sz="2000" b="0" i="0" dirty="0" err="1">
                <a:solidFill>
                  <a:srgbClr val="333333"/>
                </a:solidFill>
                <a:effectLst/>
                <a:latin typeface="Trebuchet MS" panose="020B0703020202090204" pitchFamily="34" charset="0"/>
              </a:rPr>
              <a:t>Strongly</a:t>
            </a:r>
            <a:r>
              <a:rPr lang="it-IT" sz="2000" b="0" i="0" dirty="0">
                <a:solidFill>
                  <a:srgbClr val="333333"/>
                </a:solidFill>
                <a:effectLst/>
                <a:latin typeface="Trebuchet MS" panose="020B0703020202090204" pitchFamily="34" charset="0"/>
              </a:rPr>
              <a:t> </a:t>
            </a:r>
            <a:r>
              <a:rPr lang="it-IT" sz="2000" b="0" i="0" dirty="0" err="1">
                <a:solidFill>
                  <a:srgbClr val="333333"/>
                </a:solidFill>
                <a:effectLst/>
                <a:latin typeface="Trebuchet MS" panose="020B0703020202090204" pitchFamily="34" charset="0"/>
              </a:rPr>
              <a:t>Interacting</a:t>
            </a:r>
            <a:r>
              <a:rPr lang="it-IT" sz="2000" b="0" i="0" dirty="0">
                <a:solidFill>
                  <a:srgbClr val="333333"/>
                </a:solidFill>
                <a:effectLst/>
                <a:latin typeface="Trebuchet MS" panose="020B0703020202090204" pitchFamily="34" charset="0"/>
              </a:rPr>
              <a:t> Matter: </a:t>
            </a:r>
            <a:r>
              <a:rPr lang="it-IT" sz="2000" b="0" i="0" dirty="0" err="1">
                <a:solidFill>
                  <a:srgbClr val="333333"/>
                </a:solidFill>
                <a:effectLst/>
                <a:latin typeface="Trebuchet MS" panose="020B0703020202090204" pitchFamily="34" charset="0"/>
              </a:rPr>
              <a:t>matter</a:t>
            </a:r>
            <a:r>
              <a:rPr lang="it-IT" sz="2000" b="0" i="0" dirty="0">
                <a:solidFill>
                  <a:srgbClr val="333333"/>
                </a:solidFill>
                <a:effectLst/>
                <a:latin typeface="Trebuchet MS" panose="020B0703020202090204" pitchFamily="34" charset="0"/>
              </a:rPr>
              <a:t> under </a:t>
            </a:r>
            <a:r>
              <a:rPr lang="it-IT" sz="2000" b="0" i="0" dirty="0" err="1">
                <a:solidFill>
                  <a:srgbClr val="333333"/>
                </a:solidFill>
                <a:effectLst/>
                <a:latin typeface="Trebuchet MS" panose="020B0703020202090204" pitchFamily="34" charset="0"/>
              </a:rPr>
              <a:t>extreme</a:t>
            </a:r>
            <a:r>
              <a:rPr lang="it-IT" sz="2000" b="0" i="0" dirty="0">
                <a:solidFill>
                  <a:srgbClr val="333333"/>
                </a:solidFill>
                <a:effectLst/>
                <a:latin typeface="Trebuchet MS" panose="020B0703020202090204" pitchFamily="34" charset="0"/>
              </a:rPr>
              <a:t> </a:t>
            </a:r>
            <a:r>
              <a:rPr lang="it-IT" sz="2000" b="0" i="0" dirty="0" err="1">
                <a:solidFill>
                  <a:srgbClr val="333333"/>
                </a:solidFill>
                <a:effectLst/>
                <a:latin typeface="Trebuchet MS" panose="020B0703020202090204" pitchFamily="34" charset="0"/>
              </a:rPr>
              <a:t>conditions</a:t>
            </a:r>
            <a:r>
              <a:rPr lang="it-IT" sz="2000" b="0" i="0" dirty="0">
                <a:solidFill>
                  <a:srgbClr val="333333"/>
                </a:solidFill>
                <a:effectLst/>
                <a:latin typeface="Trebuchet MS" panose="020B0703020202090204" pitchFamily="34" charset="0"/>
              </a:rPr>
              <a:t>)</a:t>
            </a:r>
          </a:p>
          <a:p>
            <a:pPr marL="0" indent="0">
              <a:lnSpc>
                <a:spcPct val="120000"/>
              </a:lnSpc>
              <a:spcBef>
                <a:spcPts val="0"/>
              </a:spcBef>
              <a:spcAft>
                <a:spcPts val="1800"/>
              </a:spcAft>
              <a:buNone/>
            </a:pPr>
            <a:endParaRPr lang="it-IT" sz="2000" dirty="0">
              <a:solidFill>
                <a:srgbClr val="333333"/>
              </a:solidFill>
              <a:latin typeface="Trebuchet MS" panose="020B0703020202090204" pitchFamily="34" charset="0"/>
            </a:endParaRPr>
          </a:p>
          <a:p>
            <a:pPr marL="0" indent="0">
              <a:lnSpc>
                <a:spcPct val="120000"/>
              </a:lnSpc>
              <a:spcBef>
                <a:spcPts val="0"/>
              </a:spcBef>
              <a:spcAft>
                <a:spcPts val="600"/>
              </a:spcAft>
              <a:buNone/>
            </a:pPr>
            <a:r>
              <a:rPr lang="it-IT" sz="2000" dirty="0">
                <a:solidFill>
                  <a:srgbClr val="333333"/>
                </a:solidFill>
                <a:latin typeface="Trebuchet MS" panose="020B0703020202090204" pitchFamily="34" charset="0"/>
              </a:rPr>
              <a:t>e.g.:</a:t>
            </a:r>
            <a:br>
              <a:rPr lang="it-IT" sz="2000" dirty="0">
                <a:solidFill>
                  <a:srgbClr val="333333"/>
                </a:solidFill>
                <a:latin typeface="Trebuchet MS" panose="020B0703020202090204" pitchFamily="34" charset="0"/>
              </a:rPr>
            </a:br>
            <a:r>
              <a:rPr lang="it-IT" sz="2000" dirty="0">
                <a:solidFill>
                  <a:srgbClr val="333333"/>
                </a:solidFill>
                <a:latin typeface="Trebuchet MS" panose="020B0703020202090204" pitchFamily="34" charset="0"/>
              </a:rPr>
              <a:t>-</a:t>
            </a:r>
            <a:r>
              <a:rPr lang="it-IT" sz="2000" b="0" i="0" dirty="0">
                <a:solidFill>
                  <a:srgbClr val="333333"/>
                </a:solidFill>
                <a:effectLst/>
                <a:latin typeface="Trebuchet MS" panose="020B0703020202090204" pitchFamily="34" charset="0"/>
              </a:rPr>
              <a:t>interazioni nucleari e tecniche </a:t>
            </a:r>
            <a:r>
              <a:rPr lang="it-IT" sz="2000" b="0" i="1" dirty="0">
                <a:solidFill>
                  <a:srgbClr val="333333"/>
                </a:solidFill>
                <a:effectLst/>
                <a:latin typeface="Trebuchet MS" panose="020B0703020202090204" pitchFamily="34" charset="0"/>
              </a:rPr>
              <a:t>ab </a:t>
            </a:r>
            <a:r>
              <a:rPr lang="it-IT" sz="2000" b="0" i="1" dirty="0" err="1">
                <a:solidFill>
                  <a:srgbClr val="333333"/>
                </a:solidFill>
                <a:effectLst/>
                <a:latin typeface="Trebuchet MS" panose="020B0703020202090204" pitchFamily="34" charset="0"/>
              </a:rPr>
              <a:t>initio</a:t>
            </a:r>
            <a:r>
              <a:rPr lang="it-IT" sz="2000" b="0" i="1" dirty="0">
                <a:solidFill>
                  <a:srgbClr val="333333"/>
                </a:solidFill>
                <a:effectLst/>
                <a:latin typeface="Trebuchet MS" panose="020B0703020202090204" pitchFamily="34" charset="0"/>
              </a:rPr>
              <a:t> </a:t>
            </a:r>
            <a:r>
              <a:rPr lang="it-IT" sz="2000" b="0" dirty="0">
                <a:solidFill>
                  <a:srgbClr val="333333"/>
                </a:solidFill>
                <a:effectLst/>
                <a:latin typeface="Trebuchet MS" panose="020B0703020202090204" pitchFamily="34" charset="0"/>
              </a:rPr>
              <a:t>per lo studio delle reazioni tra ioni pesanti e EOS della materia nucleare</a:t>
            </a:r>
          </a:p>
          <a:p>
            <a:pPr marL="0" indent="0">
              <a:lnSpc>
                <a:spcPct val="120000"/>
              </a:lnSpc>
              <a:spcBef>
                <a:spcPts val="0"/>
              </a:spcBef>
              <a:spcAft>
                <a:spcPts val="600"/>
              </a:spcAft>
              <a:buNone/>
            </a:pPr>
            <a:r>
              <a:rPr lang="it-IT" sz="2000" dirty="0">
                <a:solidFill>
                  <a:srgbClr val="333333"/>
                </a:solidFill>
                <a:latin typeface="Trebuchet MS" panose="020B0703020202090204" pitchFamily="34" charset="0"/>
              </a:rPr>
              <a:t>-studio moti collettivi (</a:t>
            </a:r>
            <a:r>
              <a:rPr lang="it-IT" sz="2000" dirty="0" err="1">
                <a:solidFill>
                  <a:srgbClr val="333333"/>
                </a:solidFill>
                <a:latin typeface="Trebuchet MS" panose="020B0703020202090204" pitchFamily="34" charset="0"/>
              </a:rPr>
              <a:t>PDR,GDR,etc</a:t>
            </a:r>
            <a:r>
              <a:rPr lang="it-IT" sz="2000" dirty="0">
                <a:solidFill>
                  <a:srgbClr val="333333"/>
                </a:solidFill>
                <a:latin typeface="Trebuchet MS" panose="020B0703020202090204" pitchFamily="34" charset="0"/>
              </a:rPr>
              <a:t>)</a:t>
            </a:r>
            <a:br>
              <a:rPr lang="it-IT" sz="2000" b="0" i="1" dirty="0">
                <a:solidFill>
                  <a:srgbClr val="333333"/>
                </a:solidFill>
                <a:effectLst/>
                <a:latin typeface="Trebuchet MS" panose="020B0703020202090204" pitchFamily="34" charset="0"/>
              </a:rPr>
            </a:br>
            <a:r>
              <a:rPr lang="it-IT" sz="2000" b="0" i="1" dirty="0">
                <a:solidFill>
                  <a:srgbClr val="333333"/>
                </a:solidFill>
                <a:effectLst/>
                <a:latin typeface="Trebuchet MS" panose="020B0703020202090204" pitchFamily="34" charset="0"/>
              </a:rPr>
              <a:t>-</a:t>
            </a:r>
            <a:r>
              <a:rPr lang="it-IT" sz="2000" b="0" i="0" dirty="0">
                <a:solidFill>
                  <a:srgbClr val="333333"/>
                </a:solidFill>
                <a:effectLst/>
                <a:latin typeface="Trebuchet MS" panose="020B0703020202090204" pitchFamily="34" charset="0"/>
              </a:rPr>
              <a:t>studio delle reazioni di  </a:t>
            </a:r>
            <a:r>
              <a:rPr lang="it-IT" sz="2000" dirty="0">
                <a:solidFill>
                  <a:srgbClr val="333333"/>
                </a:solidFill>
                <a:latin typeface="Trebuchet MS" panose="020B0703020202090204" pitchFamily="34" charset="0"/>
              </a:rPr>
              <a:t>doppio scambio di </a:t>
            </a:r>
            <a:r>
              <a:rPr lang="it-IT" sz="2000" b="0" i="0" dirty="0">
                <a:solidFill>
                  <a:srgbClr val="333333"/>
                </a:solidFill>
                <a:effectLst/>
                <a:latin typeface="Trebuchet MS" panose="020B0703020202090204" pitchFamily="34" charset="0"/>
              </a:rPr>
              <a:t>carica</a:t>
            </a:r>
            <a:br>
              <a:rPr lang="it-IT" sz="2000" b="0" i="0" dirty="0">
                <a:solidFill>
                  <a:srgbClr val="333333"/>
                </a:solidFill>
                <a:effectLst/>
                <a:latin typeface="Trebuchet MS" panose="020B0703020202090204" pitchFamily="34" charset="0"/>
              </a:rPr>
            </a:br>
            <a:r>
              <a:rPr lang="it-IT" sz="2000" b="0" i="0" dirty="0">
                <a:solidFill>
                  <a:srgbClr val="333333"/>
                </a:solidFill>
                <a:effectLst/>
                <a:latin typeface="Trebuchet MS" panose="020B0703020202090204" pitchFamily="34" charset="0"/>
              </a:rPr>
              <a:t>-teoria del trasporto per reazioni di frammentazione di interesse per applicazioni mediche</a:t>
            </a:r>
            <a:br>
              <a:rPr lang="it-IT" sz="2000" b="0" i="0" dirty="0">
                <a:solidFill>
                  <a:srgbClr val="333333"/>
                </a:solidFill>
                <a:effectLst/>
                <a:latin typeface="Trebuchet MS" panose="020B0703020202090204" pitchFamily="34" charset="0"/>
              </a:rPr>
            </a:br>
            <a:r>
              <a:rPr lang="it-IT" sz="2000" b="0" i="0" dirty="0">
                <a:solidFill>
                  <a:srgbClr val="333333"/>
                </a:solidFill>
                <a:effectLst/>
                <a:latin typeface="Trebuchet MS" panose="020B0703020202090204" pitchFamily="34" charset="0"/>
              </a:rPr>
              <a:t>-studi su quark-</a:t>
            </a:r>
            <a:r>
              <a:rPr lang="it-IT" sz="2000" b="0" i="0" dirty="0" err="1">
                <a:solidFill>
                  <a:srgbClr val="333333"/>
                </a:solidFill>
                <a:effectLst/>
                <a:latin typeface="Trebuchet MS" panose="020B0703020202090204" pitchFamily="34" charset="0"/>
              </a:rPr>
              <a:t>gluon</a:t>
            </a:r>
            <a:r>
              <a:rPr lang="it-IT" sz="2000" b="0" i="0" dirty="0">
                <a:solidFill>
                  <a:srgbClr val="333333"/>
                </a:solidFill>
                <a:effectLst/>
                <a:latin typeface="Trebuchet MS" panose="020B0703020202090204" pitchFamily="34" charset="0"/>
              </a:rPr>
              <a:t> plasma </a:t>
            </a:r>
          </a:p>
        </p:txBody>
      </p:sp>
    </p:spTree>
    <p:extLst>
      <p:ext uri="{BB962C8B-B14F-4D97-AF65-F5344CB8AC3E}">
        <p14:creationId xmlns:p14="http://schemas.microsoft.com/office/powerpoint/2010/main" val="333508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09BEC-64F4-1209-D7EC-EA3ABFB84E9A}"/>
              </a:ext>
            </a:extLst>
          </p:cNvPr>
          <p:cNvSpPr>
            <a:spLocks noGrp="1"/>
          </p:cNvSpPr>
          <p:nvPr>
            <p:ph type="title"/>
          </p:nvPr>
        </p:nvSpPr>
        <p:spPr>
          <a:xfrm>
            <a:off x="265472" y="0"/>
            <a:ext cx="10515600" cy="649636"/>
          </a:xfrm>
        </p:spPr>
        <p:txBody>
          <a:bodyPr>
            <a:normAutofit fontScale="90000"/>
          </a:bodyPr>
          <a:lstStyle/>
          <a:p>
            <a:r>
              <a:rPr lang="it-IT" dirty="0"/>
              <a:t>Fisica Nucleare</a:t>
            </a:r>
          </a:p>
        </p:txBody>
      </p:sp>
      <p:sp>
        <p:nvSpPr>
          <p:cNvPr id="3" name="Segnaposto contenuto 2">
            <a:extLst>
              <a:ext uri="{FF2B5EF4-FFF2-40B4-BE49-F238E27FC236}">
                <a16:creationId xmlns:a16="http://schemas.microsoft.com/office/drawing/2014/main" id="{61B67790-C006-AA7C-2376-EE716CDED416}"/>
              </a:ext>
            </a:extLst>
          </p:cNvPr>
          <p:cNvSpPr>
            <a:spLocks noGrp="1"/>
          </p:cNvSpPr>
          <p:nvPr>
            <p:ph idx="1"/>
          </p:nvPr>
        </p:nvSpPr>
        <p:spPr>
          <a:xfrm>
            <a:off x="132736" y="649636"/>
            <a:ext cx="11926528" cy="5545394"/>
          </a:xfrm>
        </p:spPr>
        <p:txBody>
          <a:bodyPr>
            <a:noAutofit/>
          </a:bodyPr>
          <a:lstStyle/>
          <a:p>
            <a:pPr lvl="0">
              <a:lnSpc>
                <a:spcPct val="120000"/>
              </a:lnSpc>
              <a:spcBef>
                <a:spcPts val="0"/>
              </a:spcBef>
              <a:spcAft>
                <a:spcPts val="600"/>
              </a:spcAft>
            </a:pPr>
            <a:r>
              <a:rPr lang="it-IT" sz="1800" dirty="0">
                <a:solidFill>
                  <a:schemeClr val="accent6">
                    <a:lumMod val="60000"/>
                    <a:lumOff val="40000"/>
                  </a:schemeClr>
                </a:solidFill>
                <a:latin typeface="Trebuchet MS" panose="020B0703020202090204" pitchFamily="34" charset="0"/>
              </a:rPr>
              <a:t>Dinamica Nucleare</a:t>
            </a:r>
          </a:p>
          <a:p>
            <a:pPr marL="0" lvl="0" indent="0">
              <a:lnSpc>
                <a:spcPct val="120000"/>
              </a:lnSpc>
              <a:spcBef>
                <a:spcPts val="0"/>
              </a:spcBef>
              <a:spcAft>
                <a:spcPts val="600"/>
              </a:spcAft>
              <a:buNone/>
            </a:pPr>
            <a:r>
              <a:rPr lang="it-IT" sz="1800" dirty="0">
                <a:solidFill>
                  <a:schemeClr val="accent6">
                    <a:lumMod val="50000"/>
                  </a:schemeClr>
                </a:solidFill>
                <a:latin typeface="Trebuchet MS" panose="020B0703020202090204" pitchFamily="34" charset="0"/>
              </a:rPr>
              <a:t>reazioni tra ioni pesanti: studio di meccanismi di reazione e dell’equazione di stato della materia nucleare, clustering </a:t>
            </a:r>
            <a:br>
              <a:rPr lang="it-IT" sz="1800" dirty="0">
                <a:solidFill>
                  <a:schemeClr val="accent6">
                    <a:lumMod val="50000"/>
                  </a:schemeClr>
                </a:solidFill>
                <a:latin typeface="Trebuchet MS" panose="020B0703020202090204" pitchFamily="34" charset="0"/>
              </a:rPr>
            </a:br>
            <a:r>
              <a:rPr lang="it-IT" sz="1800" dirty="0">
                <a:solidFill>
                  <a:schemeClr val="accent6">
                    <a:lumMod val="50000"/>
                  </a:schemeClr>
                </a:solidFill>
                <a:latin typeface="Trebuchet MS" panose="020B0703020202090204" pitchFamily="34" charset="0"/>
              </a:rPr>
              <a:t>(Chimera, </a:t>
            </a:r>
            <a:r>
              <a:rPr lang="it-IT" sz="1800" dirty="0" err="1">
                <a:solidFill>
                  <a:schemeClr val="accent6">
                    <a:lumMod val="50000"/>
                  </a:schemeClr>
                </a:solidFill>
                <a:latin typeface="Trebuchet MS" panose="020B0703020202090204" pitchFamily="34" charset="0"/>
              </a:rPr>
              <a:t>Magnex</a:t>
            </a:r>
            <a:r>
              <a:rPr lang="it-IT" sz="1800" dirty="0">
                <a:solidFill>
                  <a:schemeClr val="accent6">
                    <a:lumMod val="50000"/>
                  </a:schemeClr>
                </a:solidFill>
                <a:latin typeface="Trebuchet MS" panose="020B0703020202090204" pitchFamily="34" charset="0"/>
              </a:rPr>
              <a:t>, Oscar, Fazia, </a:t>
            </a:r>
            <a:r>
              <a:rPr lang="it-IT" sz="1800" dirty="0" err="1">
                <a:solidFill>
                  <a:schemeClr val="accent6">
                    <a:lumMod val="50000"/>
                  </a:schemeClr>
                </a:solidFill>
                <a:latin typeface="Trebuchet MS" panose="020B0703020202090204" pitchFamily="34" charset="0"/>
              </a:rPr>
              <a:t>etc</a:t>
            </a:r>
            <a:r>
              <a:rPr lang="it-IT" sz="1800" dirty="0">
                <a:solidFill>
                  <a:schemeClr val="accent6">
                    <a:lumMod val="50000"/>
                  </a:schemeClr>
                </a:solidFill>
                <a:latin typeface="Trebuchet MS" panose="020B0703020202090204" pitchFamily="34" charset="0"/>
              </a:rPr>
              <a:t>)</a:t>
            </a:r>
            <a:endParaRPr lang="it-IT" sz="1800" dirty="0">
              <a:latin typeface="Trebuchet MS" panose="020B0703020202090204" pitchFamily="34" charset="0"/>
            </a:endParaRPr>
          </a:p>
          <a:p>
            <a:pPr lvl="0">
              <a:lnSpc>
                <a:spcPct val="120000"/>
              </a:lnSpc>
              <a:spcBef>
                <a:spcPts val="0"/>
              </a:spcBef>
              <a:spcAft>
                <a:spcPts val="600"/>
              </a:spcAft>
            </a:pPr>
            <a:r>
              <a:rPr lang="it-IT" sz="1800" dirty="0">
                <a:solidFill>
                  <a:schemeClr val="accent4">
                    <a:lumMod val="60000"/>
                    <a:lumOff val="40000"/>
                  </a:schemeClr>
                </a:solidFill>
                <a:latin typeface="Trebuchet MS" panose="020B0703020202090204" pitchFamily="34" charset="0"/>
              </a:rPr>
              <a:t>Struttura Nucleare</a:t>
            </a:r>
            <a:br>
              <a:rPr lang="it-IT" sz="1800" dirty="0">
                <a:latin typeface="Trebuchet MS" panose="020B0703020202090204" pitchFamily="34" charset="0"/>
              </a:rPr>
            </a:br>
            <a:r>
              <a:rPr lang="it-IT" sz="1800" dirty="0">
                <a:solidFill>
                  <a:schemeClr val="accent4">
                    <a:lumMod val="50000"/>
                  </a:schemeClr>
                </a:solidFill>
                <a:latin typeface="Trebuchet MS" panose="020B0703020202090204" pitchFamily="34" charset="0"/>
              </a:rPr>
              <a:t>Studio di fenomeni  collettivi, struttura a clusters, doppio decadimento beta senza emissione di neutrino</a:t>
            </a:r>
          </a:p>
          <a:p>
            <a:pPr lvl="0">
              <a:lnSpc>
                <a:spcPct val="120000"/>
              </a:lnSpc>
              <a:spcBef>
                <a:spcPts val="0"/>
              </a:spcBef>
              <a:spcAft>
                <a:spcPts val="600"/>
              </a:spcAft>
            </a:pPr>
            <a:r>
              <a:rPr lang="it-IT" sz="1800" dirty="0">
                <a:solidFill>
                  <a:schemeClr val="accent5">
                    <a:lumMod val="60000"/>
                    <a:lumOff val="40000"/>
                  </a:schemeClr>
                </a:solidFill>
                <a:latin typeface="Trebuchet MS" panose="020B0703020202090204" pitchFamily="34" charset="0"/>
              </a:rPr>
              <a:t>Astrofisica Nucleare</a:t>
            </a:r>
          </a:p>
          <a:p>
            <a:pPr lvl="1">
              <a:lnSpc>
                <a:spcPct val="120000"/>
              </a:lnSpc>
              <a:spcBef>
                <a:spcPts val="0"/>
              </a:spcBef>
              <a:spcAft>
                <a:spcPts val="600"/>
              </a:spcAft>
              <a:buFont typeface="Wingdings" pitchFamily="2" charset="2"/>
              <a:buChar char="Ø"/>
            </a:pPr>
            <a:r>
              <a:rPr lang="it-IT" sz="1800" dirty="0">
                <a:latin typeface="Trebuchet MS" panose="020B0703020202090204" pitchFamily="34" charset="0"/>
              </a:rPr>
              <a:t>	</a:t>
            </a:r>
            <a:r>
              <a:rPr lang="it-IT" sz="1800" dirty="0">
                <a:solidFill>
                  <a:schemeClr val="accent5">
                    <a:lumMod val="50000"/>
                  </a:schemeClr>
                </a:solidFill>
                <a:effectLst/>
                <a:latin typeface="Trebuchet MS" panose="020B0703020202090204" pitchFamily="34" charset="0"/>
              </a:rPr>
              <a:t>studio di sezioni d’urto di reazione dei processi coinvolti nella nucleo-sintesi primordiale e evoluzione stellare </a:t>
            </a:r>
            <a:r>
              <a:rPr lang="it-IT" sz="1800" dirty="0">
                <a:solidFill>
                  <a:schemeClr val="accent5">
                    <a:lumMod val="50000"/>
                  </a:schemeClr>
                </a:solidFill>
                <a:latin typeface="Trebuchet MS" panose="020B0703020202090204" pitchFamily="34" charset="0"/>
              </a:rPr>
              <a:t>(</a:t>
            </a:r>
            <a:r>
              <a:rPr lang="it-IT" sz="1800" dirty="0" err="1">
                <a:solidFill>
                  <a:schemeClr val="accent5">
                    <a:lumMod val="50000"/>
                  </a:schemeClr>
                </a:solidFill>
                <a:latin typeface="Trebuchet MS" panose="020B0703020202090204" pitchFamily="34" charset="0"/>
              </a:rPr>
              <a:t>Asfin</a:t>
            </a:r>
            <a:r>
              <a:rPr lang="it-IT" sz="1800" dirty="0">
                <a:solidFill>
                  <a:schemeClr val="accent5">
                    <a:lumMod val="50000"/>
                  </a:schemeClr>
                </a:solidFill>
                <a:latin typeface="Trebuchet MS" panose="020B0703020202090204" pitchFamily="34" charset="0"/>
              </a:rPr>
              <a:t>)</a:t>
            </a:r>
          </a:p>
          <a:p>
            <a:pPr lvl="1">
              <a:lnSpc>
                <a:spcPct val="120000"/>
              </a:lnSpc>
              <a:spcBef>
                <a:spcPts val="0"/>
              </a:spcBef>
              <a:spcAft>
                <a:spcPts val="600"/>
              </a:spcAft>
              <a:buFont typeface="Wingdings" pitchFamily="2" charset="2"/>
              <a:buChar char="Ø"/>
            </a:pPr>
            <a:r>
              <a:rPr lang="it-IT" sz="1800" dirty="0">
                <a:solidFill>
                  <a:schemeClr val="accent5">
                    <a:lumMod val="50000"/>
                  </a:schemeClr>
                </a:solidFill>
                <a:effectLst/>
                <a:latin typeface="Trebuchet MS" panose="020B0703020202090204" pitchFamily="34" charset="0"/>
              </a:rPr>
              <a:t> effetti della struttura nucleare sull’astrofisica (clusters, </a:t>
            </a:r>
            <a:r>
              <a:rPr lang="it-IT" sz="1800" dirty="0" err="1">
                <a:solidFill>
                  <a:schemeClr val="accent5">
                    <a:lumMod val="50000"/>
                  </a:schemeClr>
                </a:solidFill>
                <a:latin typeface="Trebuchet MS" panose="020B0703020202090204" pitchFamily="34" charset="0"/>
              </a:rPr>
              <a:t>halo</a:t>
            </a:r>
            <a:r>
              <a:rPr lang="it-IT" sz="1800" dirty="0">
                <a:solidFill>
                  <a:schemeClr val="accent5">
                    <a:lumMod val="50000"/>
                  </a:schemeClr>
                </a:solidFill>
                <a:latin typeface="Trebuchet MS" panose="020B0703020202090204" pitchFamily="34" charset="0"/>
              </a:rPr>
              <a:t> nuclei, moti collettivi)</a:t>
            </a:r>
            <a:endParaRPr lang="it-IT" sz="1800" dirty="0">
              <a:solidFill>
                <a:schemeClr val="accent5">
                  <a:lumMod val="50000"/>
                </a:schemeClr>
              </a:solidFill>
              <a:effectLst/>
              <a:latin typeface="Trebuchet MS" panose="020B0703020202090204" pitchFamily="34" charset="0"/>
            </a:endParaRPr>
          </a:p>
          <a:p>
            <a:pPr lvl="0">
              <a:lnSpc>
                <a:spcPct val="120000"/>
              </a:lnSpc>
              <a:spcBef>
                <a:spcPts val="0"/>
              </a:spcBef>
              <a:spcAft>
                <a:spcPts val="600"/>
              </a:spcAft>
            </a:pPr>
            <a:r>
              <a:rPr lang="it-IT" sz="1800" dirty="0">
                <a:solidFill>
                  <a:schemeClr val="accent2">
                    <a:lumMod val="75000"/>
                  </a:schemeClr>
                </a:solidFill>
                <a:latin typeface="Trebuchet MS" panose="020B0703020202090204" pitchFamily="34" charset="0"/>
              </a:rPr>
              <a:t>Applicazioni</a:t>
            </a:r>
          </a:p>
          <a:p>
            <a:pPr lvl="1">
              <a:lnSpc>
                <a:spcPct val="120000"/>
              </a:lnSpc>
              <a:spcBef>
                <a:spcPts val="0"/>
              </a:spcBef>
              <a:spcAft>
                <a:spcPts val="600"/>
              </a:spcAft>
              <a:buFont typeface="Wingdings" pitchFamily="2" charset="2"/>
              <a:buChar char="Ø"/>
            </a:pPr>
            <a:r>
              <a:rPr lang="it-IT" sz="1800" dirty="0">
                <a:solidFill>
                  <a:schemeClr val="accent2">
                    <a:lumMod val="50000"/>
                  </a:schemeClr>
                </a:solidFill>
                <a:latin typeface="Trebuchet MS" panose="020B0703020202090204" pitchFamily="34" charset="0"/>
              </a:rPr>
              <a:t>	Misura sezioni d’urto per lo studio dell’interazione neutroni-materia (</a:t>
            </a:r>
            <a:r>
              <a:rPr lang="it-IT" sz="1800" dirty="0" err="1">
                <a:solidFill>
                  <a:schemeClr val="accent2">
                    <a:lumMod val="50000"/>
                  </a:schemeClr>
                </a:solidFill>
                <a:latin typeface="Trebuchet MS" panose="020B0703020202090204" pitchFamily="34" charset="0"/>
              </a:rPr>
              <a:t>Ntof</a:t>
            </a:r>
            <a:r>
              <a:rPr lang="it-IT" sz="1800" dirty="0">
                <a:solidFill>
                  <a:schemeClr val="accent2">
                    <a:lumMod val="50000"/>
                  </a:schemeClr>
                </a:solidFill>
                <a:latin typeface="Trebuchet MS" panose="020B0703020202090204" pitchFamily="34" charset="0"/>
              </a:rPr>
              <a:t>)</a:t>
            </a:r>
          </a:p>
          <a:p>
            <a:pPr lvl="1">
              <a:lnSpc>
                <a:spcPct val="120000"/>
              </a:lnSpc>
              <a:spcBef>
                <a:spcPts val="0"/>
              </a:spcBef>
              <a:spcAft>
                <a:spcPts val="600"/>
              </a:spcAft>
              <a:buFont typeface="Wingdings" pitchFamily="2" charset="2"/>
              <a:buChar char="Ø"/>
            </a:pPr>
            <a:r>
              <a:rPr lang="it-IT" sz="1800" dirty="0">
                <a:solidFill>
                  <a:schemeClr val="accent2">
                    <a:lumMod val="50000"/>
                  </a:schemeClr>
                </a:solidFill>
                <a:latin typeface="Trebuchet MS" panose="020B0703020202090204" pitchFamily="34" charset="0"/>
              </a:rPr>
              <a:t>	Sviluppo di una trappola magnetica che confina plasmi ad alta temperatura e </a:t>
            </a:r>
            <a:r>
              <a:rPr lang="it-IT" sz="1800" dirty="0" err="1">
                <a:solidFill>
                  <a:schemeClr val="accent2">
                    <a:lumMod val="50000"/>
                  </a:schemeClr>
                </a:solidFill>
                <a:latin typeface="Trebuchet MS" panose="020B0703020202090204" pitchFamily="34" charset="0"/>
              </a:rPr>
              <a:t>densita’</a:t>
            </a:r>
            <a:r>
              <a:rPr lang="it-IT" sz="1800" dirty="0">
                <a:solidFill>
                  <a:schemeClr val="accent2">
                    <a:lumMod val="50000"/>
                  </a:schemeClr>
                </a:solidFill>
                <a:latin typeface="Trebuchet MS" panose="020B0703020202090204" pitchFamily="34" charset="0"/>
              </a:rPr>
              <a:t> per decadimento beta in condizioni astrofisiche (PANDORA)</a:t>
            </a:r>
          </a:p>
          <a:p>
            <a:pPr lvl="1">
              <a:lnSpc>
                <a:spcPct val="120000"/>
              </a:lnSpc>
              <a:spcBef>
                <a:spcPts val="0"/>
              </a:spcBef>
              <a:spcAft>
                <a:spcPts val="600"/>
              </a:spcAft>
              <a:buFont typeface="Wingdings" pitchFamily="2" charset="2"/>
              <a:buChar char="Ø"/>
            </a:pPr>
            <a:r>
              <a:rPr lang="it-IT" sz="1800" dirty="0">
                <a:solidFill>
                  <a:schemeClr val="accent2">
                    <a:lumMod val="50000"/>
                  </a:schemeClr>
                </a:solidFill>
                <a:latin typeface="Trebuchet MS" panose="020B0703020202090204" pitchFamily="34" charset="0"/>
              </a:rPr>
              <a:t>Sviluppo di apparati e nuovi rivelatori</a:t>
            </a:r>
          </a:p>
        </p:txBody>
      </p:sp>
    </p:spTree>
    <p:extLst>
      <p:ext uri="{BB962C8B-B14F-4D97-AF65-F5344CB8AC3E}">
        <p14:creationId xmlns:p14="http://schemas.microsoft.com/office/powerpoint/2010/main" val="196436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AEF92-1195-9B2F-8160-C84591F9F08A}"/>
              </a:ext>
            </a:extLst>
          </p:cNvPr>
          <p:cNvSpPr>
            <a:spLocks noGrp="1"/>
          </p:cNvSpPr>
          <p:nvPr>
            <p:ph type="title"/>
          </p:nvPr>
        </p:nvSpPr>
        <p:spPr/>
        <p:txBody>
          <a:bodyPr/>
          <a:lstStyle/>
          <a:p>
            <a:r>
              <a:rPr lang="it-IT" dirty="0"/>
              <a:t>Fisica Applicata</a:t>
            </a:r>
          </a:p>
        </p:txBody>
      </p:sp>
      <p:sp>
        <p:nvSpPr>
          <p:cNvPr id="3" name="Segnaposto contenuto 2">
            <a:extLst>
              <a:ext uri="{FF2B5EF4-FFF2-40B4-BE49-F238E27FC236}">
                <a16:creationId xmlns:a16="http://schemas.microsoft.com/office/drawing/2014/main" id="{DAF64AB5-F588-0202-97AC-D1664E5CCEB5}"/>
              </a:ext>
            </a:extLst>
          </p:cNvPr>
          <p:cNvSpPr>
            <a:spLocks noGrp="1"/>
          </p:cNvSpPr>
          <p:nvPr>
            <p:ph idx="1"/>
          </p:nvPr>
        </p:nvSpPr>
        <p:spPr/>
        <p:txBody>
          <a:bodyPr/>
          <a:lstStyle/>
          <a:p>
            <a:r>
              <a:rPr lang="it-IT" b="0" i="0" dirty="0">
                <a:solidFill>
                  <a:srgbClr val="333333"/>
                </a:solidFill>
                <a:effectLst/>
                <a:latin typeface="Trebuchet MS" panose="020B0703020202090204" pitchFamily="34" charset="0"/>
              </a:rPr>
              <a:t>fisica degli acceleratori (ECR</a:t>
            </a:r>
            <a:r>
              <a:rPr lang="it-IT" b="0" i="0" dirty="0">
                <a:solidFill>
                  <a:schemeClr val="tx1"/>
                </a:solidFill>
                <a:effectLst/>
                <a:latin typeface="Trebuchet MS" panose="020B0703020202090204" pitchFamily="34" charset="0"/>
              </a:rPr>
              <a:t>, Laser)</a:t>
            </a:r>
          </a:p>
          <a:p>
            <a:r>
              <a:rPr lang="it-IT" dirty="0">
                <a:solidFill>
                  <a:srgbClr val="333333"/>
                </a:solidFill>
                <a:latin typeface="Trebuchet MS" panose="020B0703020202090204" pitchFamily="34" charset="0"/>
              </a:rPr>
              <a:t>applicazioni della fisica alla medicina (</a:t>
            </a:r>
            <a:r>
              <a:rPr lang="it-IT" dirty="0" err="1">
                <a:solidFill>
                  <a:srgbClr val="333333"/>
                </a:solidFill>
                <a:latin typeface="Trebuchet MS" panose="020B0703020202090204" pitchFamily="34" charset="0"/>
              </a:rPr>
              <a:t>protonterapia</a:t>
            </a:r>
            <a:r>
              <a:rPr lang="it-IT" dirty="0">
                <a:solidFill>
                  <a:srgbClr val="333333"/>
                </a:solidFill>
                <a:latin typeface="Trebuchet MS" panose="020B0703020202090204" pitchFamily="34" charset="0"/>
              </a:rPr>
              <a:t> (Catana),Laser </a:t>
            </a:r>
            <a:r>
              <a:rPr lang="it-IT" b="0" i="0" dirty="0" err="1">
                <a:solidFill>
                  <a:srgbClr val="333333"/>
                </a:solidFill>
                <a:effectLst/>
                <a:latin typeface="Trebuchet MS" panose="020B0703020202090204" pitchFamily="34" charset="0"/>
              </a:rPr>
              <a:t>Driven</a:t>
            </a:r>
            <a:r>
              <a:rPr lang="it-IT" b="0" i="0" dirty="0">
                <a:solidFill>
                  <a:srgbClr val="333333"/>
                </a:solidFill>
                <a:effectLst/>
                <a:latin typeface="Trebuchet MS" panose="020B0703020202090204" pitchFamily="34" charset="0"/>
              </a:rPr>
              <a:t> Proton Acceleration Applications, produzione di radiofarmaci,)</a:t>
            </a:r>
            <a:endParaRPr lang="it-IT" dirty="0">
              <a:solidFill>
                <a:srgbClr val="333333"/>
              </a:solidFill>
              <a:latin typeface="Trebuchet MS" panose="020B0703020202090204" pitchFamily="34" charset="0"/>
            </a:endParaRPr>
          </a:p>
          <a:p>
            <a:r>
              <a:rPr lang="it-IT" b="0" i="0" dirty="0">
                <a:solidFill>
                  <a:srgbClr val="333333"/>
                </a:solidFill>
                <a:effectLst/>
                <a:latin typeface="Trebuchet MS" panose="020B0703020202090204" pitchFamily="34" charset="0"/>
              </a:rPr>
              <a:t>sviluppo di nuovi rivelatori</a:t>
            </a:r>
          </a:p>
          <a:p>
            <a:r>
              <a:rPr lang="it-IT" b="0" i="0" dirty="0">
                <a:solidFill>
                  <a:srgbClr val="333333"/>
                </a:solidFill>
                <a:effectLst/>
                <a:latin typeface="Trebuchet MS" panose="020B0703020202090204" pitchFamily="34" charset="0"/>
              </a:rPr>
              <a:t>fisica dei beni ambientali e culturali </a:t>
            </a:r>
          </a:p>
          <a:p>
            <a:r>
              <a:rPr lang="it-IT" b="0" i="0" dirty="0">
                <a:solidFill>
                  <a:srgbClr val="333333"/>
                </a:solidFill>
                <a:effectLst/>
                <a:latin typeface="Trebuchet MS" panose="020B0703020202090204" pitchFamily="34" charset="0"/>
              </a:rPr>
              <a:t>attività di computing e </a:t>
            </a:r>
            <a:r>
              <a:rPr lang="it-IT" b="0" i="0" dirty="0" err="1">
                <a:solidFill>
                  <a:srgbClr val="333333"/>
                </a:solidFill>
                <a:effectLst/>
                <a:latin typeface="Trebuchet MS" panose="020B0703020202090204" pitchFamily="34" charset="0"/>
              </a:rPr>
              <a:t>modelling</a:t>
            </a:r>
            <a:r>
              <a:rPr lang="it-IT" dirty="0">
                <a:solidFill>
                  <a:srgbClr val="333333"/>
                </a:solidFill>
                <a:latin typeface="Trebuchet MS" panose="020B0703020202090204" pitchFamily="34" charset="0"/>
              </a:rPr>
              <a:t> (FLUKA, Geant4)</a:t>
            </a:r>
            <a:endParaRPr lang="it-IT" dirty="0"/>
          </a:p>
        </p:txBody>
      </p:sp>
    </p:spTree>
    <p:extLst>
      <p:ext uri="{BB962C8B-B14F-4D97-AF65-F5344CB8AC3E}">
        <p14:creationId xmlns:p14="http://schemas.microsoft.com/office/powerpoint/2010/main" val="336156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740CA-BB79-DE16-B0A7-9705ABDA563C}"/>
              </a:ext>
            </a:extLst>
          </p:cNvPr>
          <p:cNvSpPr>
            <a:spLocks noGrp="1"/>
          </p:cNvSpPr>
          <p:nvPr>
            <p:ph type="title"/>
          </p:nvPr>
        </p:nvSpPr>
        <p:spPr>
          <a:xfrm>
            <a:off x="159774" y="0"/>
            <a:ext cx="11353800" cy="781665"/>
          </a:xfrm>
        </p:spPr>
        <p:txBody>
          <a:bodyPr/>
          <a:lstStyle/>
          <a:p>
            <a:r>
              <a:rPr lang="it-IT" dirty="0"/>
              <a:t>Fasci CS ottenuti con Deflettori Elettrostatici </a:t>
            </a:r>
          </a:p>
        </p:txBody>
      </p:sp>
      <p:pic>
        <p:nvPicPr>
          <p:cNvPr id="5" name="Immagine 4" descr="Immagine che contiene testo, schermata, numero&#10;&#10;Descrizione generata automaticamente">
            <a:extLst>
              <a:ext uri="{FF2B5EF4-FFF2-40B4-BE49-F238E27FC236}">
                <a16:creationId xmlns:a16="http://schemas.microsoft.com/office/drawing/2014/main" id="{7A6C4253-F5D9-68B5-995E-B5DC6DD3D04C}"/>
              </a:ext>
            </a:extLst>
          </p:cNvPr>
          <p:cNvPicPr>
            <a:picLocks noChangeAspect="1"/>
          </p:cNvPicPr>
          <p:nvPr/>
        </p:nvPicPr>
        <p:blipFill rotWithShape="1">
          <a:blip r:embed="rId2">
            <a:extLst>
              <a:ext uri="{28A0092B-C50C-407E-A947-70E740481C1C}">
                <a14:useLocalDpi xmlns:a14="http://schemas.microsoft.com/office/drawing/2010/main" val="0"/>
              </a:ext>
            </a:extLst>
          </a:blip>
          <a:srcRect l="3207"/>
          <a:stretch/>
        </p:blipFill>
        <p:spPr>
          <a:xfrm>
            <a:off x="929148" y="781665"/>
            <a:ext cx="8303342" cy="5537416"/>
          </a:xfrm>
          <a:prstGeom prst="rect">
            <a:avLst/>
          </a:prstGeom>
        </p:spPr>
      </p:pic>
      <p:sp>
        <p:nvSpPr>
          <p:cNvPr id="6" name="CasellaDiTesto 5">
            <a:extLst>
              <a:ext uri="{FF2B5EF4-FFF2-40B4-BE49-F238E27FC236}">
                <a16:creationId xmlns:a16="http://schemas.microsoft.com/office/drawing/2014/main" id="{E4709B83-781D-6F45-61E9-381FA82E2CAD}"/>
              </a:ext>
            </a:extLst>
          </p:cNvPr>
          <p:cNvSpPr txBox="1"/>
          <p:nvPr/>
        </p:nvSpPr>
        <p:spPr>
          <a:xfrm>
            <a:off x="707922" y="6319081"/>
            <a:ext cx="8421329" cy="369332"/>
          </a:xfrm>
          <a:prstGeom prst="rect">
            <a:avLst/>
          </a:prstGeom>
          <a:noFill/>
        </p:spPr>
        <p:txBody>
          <a:bodyPr wrap="square" rtlCol="0">
            <a:spAutoFit/>
          </a:bodyPr>
          <a:lstStyle/>
          <a:p>
            <a:r>
              <a:rPr lang="it-IT" dirty="0">
                <a:latin typeface="Trebuchet MS" panose="020B0703020202090204" pitchFamily="34" charset="0"/>
              </a:rPr>
              <a:t>’’</a:t>
            </a:r>
            <a:r>
              <a:rPr lang="it-IT" dirty="0" err="1">
                <a:latin typeface="Trebuchet MS" panose="020B0703020202090204" pitchFamily="34" charset="0"/>
              </a:rPr>
              <a:t>Nuclear</a:t>
            </a:r>
            <a:r>
              <a:rPr lang="it-IT" dirty="0">
                <a:latin typeface="Trebuchet MS" panose="020B0703020202090204" pitchFamily="34" charset="0"/>
              </a:rPr>
              <a:t> </a:t>
            </a:r>
            <a:r>
              <a:rPr lang="it-IT" dirty="0" err="1">
                <a:latin typeface="Trebuchet MS" panose="020B0703020202090204" pitchFamily="34" charset="0"/>
              </a:rPr>
              <a:t>Physics</a:t>
            </a:r>
            <a:r>
              <a:rPr lang="it-IT" dirty="0">
                <a:latin typeface="Trebuchet MS" panose="020B0703020202090204" pitchFamily="34" charset="0"/>
              </a:rPr>
              <a:t> midterm plan </a:t>
            </a:r>
            <a:r>
              <a:rPr lang="it-IT" dirty="0" err="1">
                <a:latin typeface="Trebuchet MS" panose="020B0703020202090204" pitchFamily="34" charset="0"/>
              </a:rPr>
              <a:t>at</a:t>
            </a:r>
            <a:r>
              <a:rPr lang="it-IT" dirty="0">
                <a:latin typeface="Trebuchet MS" panose="020B0703020202090204" pitchFamily="34" charset="0"/>
              </a:rPr>
              <a:t> LNS’’ Eur. </a:t>
            </a:r>
            <a:r>
              <a:rPr lang="it-IT" dirty="0" err="1">
                <a:latin typeface="Trebuchet MS" panose="020B0703020202090204" pitchFamily="34" charset="0"/>
              </a:rPr>
              <a:t>Phys</a:t>
            </a:r>
            <a:r>
              <a:rPr lang="it-IT" dirty="0">
                <a:latin typeface="Trebuchet MS" panose="020B0703020202090204" pitchFamily="34" charset="0"/>
              </a:rPr>
              <a:t>. </a:t>
            </a:r>
            <a:r>
              <a:rPr lang="it-IT" dirty="0" err="1">
                <a:latin typeface="Trebuchet MS" panose="020B0703020202090204" pitchFamily="34" charset="0"/>
              </a:rPr>
              <a:t>J</a:t>
            </a:r>
            <a:r>
              <a:rPr lang="it-IT" dirty="0">
                <a:latin typeface="Trebuchet MS" panose="020B0703020202090204" pitchFamily="34" charset="0"/>
              </a:rPr>
              <a:t>. Plus 2023 138:1038</a:t>
            </a:r>
          </a:p>
        </p:txBody>
      </p:sp>
    </p:spTree>
    <p:extLst>
      <p:ext uri="{BB962C8B-B14F-4D97-AF65-F5344CB8AC3E}">
        <p14:creationId xmlns:p14="http://schemas.microsoft.com/office/powerpoint/2010/main" val="241336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C7BF5D-4D76-67EA-F852-75DE6EE34E4F}"/>
              </a:ext>
            </a:extLst>
          </p:cNvPr>
          <p:cNvSpPr>
            <a:spLocks noGrp="1"/>
          </p:cNvSpPr>
          <p:nvPr>
            <p:ph type="title"/>
          </p:nvPr>
        </p:nvSpPr>
        <p:spPr/>
        <p:txBody>
          <a:bodyPr/>
          <a:lstStyle/>
          <a:p>
            <a:r>
              <a:rPr lang="it-IT" dirty="0"/>
              <a:t>Fasci Tandem prodotti</a:t>
            </a:r>
          </a:p>
        </p:txBody>
      </p:sp>
      <p:pic>
        <p:nvPicPr>
          <p:cNvPr id="5" name="Immagine 4" descr="Immagine che contiene testo, ricevuta, schermata, linea&#10;&#10;Descrizione generata automaticamente">
            <a:extLst>
              <a:ext uri="{FF2B5EF4-FFF2-40B4-BE49-F238E27FC236}">
                <a16:creationId xmlns:a16="http://schemas.microsoft.com/office/drawing/2014/main" id="{4C311604-A2E7-12D7-5B41-582DA55DB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45" y="1809750"/>
            <a:ext cx="11524709" cy="3644566"/>
          </a:xfrm>
          <a:prstGeom prst="rect">
            <a:avLst/>
          </a:prstGeom>
        </p:spPr>
      </p:pic>
      <p:sp>
        <p:nvSpPr>
          <p:cNvPr id="6" name="CasellaDiTesto 5">
            <a:extLst>
              <a:ext uri="{FF2B5EF4-FFF2-40B4-BE49-F238E27FC236}">
                <a16:creationId xmlns:a16="http://schemas.microsoft.com/office/drawing/2014/main" id="{B24BCBD4-6A7E-C36E-C467-07677B3CE655}"/>
              </a:ext>
            </a:extLst>
          </p:cNvPr>
          <p:cNvSpPr txBox="1"/>
          <p:nvPr/>
        </p:nvSpPr>
        <p:spPr>
          <a:xfrm>
            <a:off x="467290" y="5388712"/>
            <a:ext cx="8421329" cy="369332"/>
          </a:xfrm>
          <a:prstGeom prst="rect">
            <a:avLst/>
          </a:prstGeom>
          <a:noFill/>
        </p:spPr>
        <p:txBody>
          <a:bodyPr wrap="square" rtlCol="0">
            <a:spAutoFit/>
          </a:bodyPr>
          <a:lstStyle/>
          <a:p>
            <a:r>
              <a:rPr lang="it-IT" dirty="0">
                <a:latin typeface="Trebuchet MS" panose="020B0703020202090204" pitchFamily="34" charset="0"/>
              </a:rPr>
              <a:t>’’</a:t>
            </a:r>
            <a:r>
              <a:rPr lang="it-IT" dirty="0" err="1">
                <a:latin typeface="Trebuchet MS" panose="020B0703020202090204" pitchFamily="34" charset="0"/>
              </a:rPr>
              <a:t>Nuclear</a:t>
            </a:r>
            <a:r>
              <a:rPr lang="it-IT" dirty="0">
                <a:latin typeface="Trebuchet MS" panose="020B0703020202090204" pitchFamily="34" charset="0"/>
              </a:rPr>
              <a:t> </a:t>
            </a:r>
            <a:r>
              <a:rPr lang="it-IT" dirty="0" err="1">
                <a:latin typeface="Trebuchet MS" panose="020B0703020202090204" pitchFamily="34" charset="0"/>
              </a:rPr>
              <a:t>Physics</a:t>
            </a:r>
            <a:r>
              <a:rPr lang="it-IT" dirty="0">
                <a:latin typeface="Trebuchet MS" panose="020B0703020202090204" pitchFamily="34" charset="0"/>
              </a:rPr>
              <a:t> midterm plan </a:t>
            </a:r>
            <a:r>
              <a:rPr lang="it-IT" dirty="0" err="1">
                <a:latin typeface="Trebuchet MS" panose="020B0703020202090204" pitchFamily="34" charset="0"/>
              </a:rPr>
              <a:t>at</a:t>
            </a:r>
            <a:r>
              <a:rPr lang="it-IT" dirty="0">
                <a:latin typeface="Trebuchet MS" panose="020B0703020202090204" pitchFamily="34" charset="0"/>
              </a:rPr>
              <a:t> LNS’’ Eur. </a:t>
            </a:r>
            <a:r>
              <a:rPr lang="it-IT" dirty="0" err="1">
                <a:latin typeface="Trebuchet MS" panose="020B0703020202090204" pitchFamily="34" charset="0"/>
              </a:rPr>
              <a:t>Phys</a:t>
            </a:r>
            <a:r>
              <a:rPr lang="it-IT" dirty="0">
                <a:latin typeface="Trebuchet MS" panose="020B0703020202090204" pitchFamily="34" charset="0"/>
              </a:rPr>
              <a:t>. </a:t>
            </a:r>
            <a:r>
              <a:rPr lang="it-IT" dirty="0" err="1">
                <a:latin typeface="Trebuchet MS" panose="020B0703020202090204" pitchFamily="34" charset="0"/>
              </a:rPr>
              <a:t>J</a:t>
            </a:r>
            <a:r>
              <a:rPr lang="it-IT" dirty="0">
                <a:latin typeface="Trebuchet MS" panose="020B0703020202090204" pitchFamily="34" charset="0"/>
              </a:rPr>
              <a:t>. Plus 2023 138:1038</a:t>
            </a:r>
          </a:p>
        </p:txBody>
      </p:sp>
    </p:spTree>
    <p:extLst>
      <p:ext uri="{BB962C8B-B14F-4D97-AF65-F5344CB8AC3E}">
        <p14:creationId xmlns:p14="http://schemas.microsoft.com/office/powerpoint/2010/main" val="1570491123"/>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9CE079615D884A940FCB6663749814" ma:contentTypeVersion="12" ma:contentTypeDescription="Create a new document." ma:contentTypeScope="" ma:versionID="730a3498471033da2349798728f12144">
  <xsd:schema xmlns:xsd="http://www.w3.org/2001/XMLSchema" xmlns:xs="http://www.w3.org/2001/XMLSchema" xmlns:p="http://schemas.microsoft.com/office/2006/metadata/properties" xmlns:ns3="c224ffea-49cd-4700-9eee-e6fd160cd816" xmlns:ns4="d543374b-509c-4350-a5c8-3c1bd8055ec5" targetNamespace="http://schemas.microsoft.com/office/2006/metadata/properties" ma:root="true" ma:fieldsID="8e3cb5a327f01176a942c93285e0e7f8" ns3:_="" ns4:_="">
    <xsd:import namespace="c224ffea-49cd-4700-9eee-e6fd160cd816"/>
    <xsd:import namespace="d543374b-509c-4350-a5c8-3c1bd8055e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4ffea-49cd-4700-9eee-e6fd160cd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43374b-509c-4350-a5c8-3c1bd8055e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6A7A6B-3949-4E1B-BAB3-FDC63B06C8ED}">
  <ds:schemaRefs>
    <ds:schemaRef ds:uri="http://schemas.microsoft.com/sharepoint/v3/contenttype/forms"/>
  </ds:schemaRefs>
</ds:datastoreItem>
</file>

<file path=customXml/itemProps2.xml><?xml version="1.0" encoding="utf-8"?>
<ds:datastoreItem xmlns:ds="http://schemas.openxmlformats.org/officeDocument/2006/customXml" ds:itemID="{4694CC2E-81AE-412E-A18E-BB25285B1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4ffea-49cd-4700-9eee-e6fd160cd816"/>
    <ds:schemaRef ds:uri="d543374b-509c-4350-a5c8-3c1bd8055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0E3395-82EA-4C3E-97EF-88C74BF5F12D}">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d543374b-509c-4350-a5c8-3c1bd8055ec5"/>
    <ds:schemaRef ds:uri="http://schemas.openxmlformats.org/package/2006/metadata/core-properties"/>
    <ds:schemaRef ds:uri="c224ffea-49cd-4700-9eee-e6fd160cd8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4840</TotalTime>
  <Words>1829</Words>
  <Application>Microsoft Macintosh PowerPoint</Application>
  <PresentationFormat>Widescreen</PresentationFormat>
  <Paragraphs>238</Paragraphs>
  <Slides>29</Slides>
  <Notes>1</Notes>
  <HiddenSlides>3</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29</vt:i4>
      </vt:variant>
    </vt:vector>
  </HeadingPairs>
  <TitlesOfParts>
    <vt:vector size="42" baseType="lpstr">
      <vt:lpstr>Arial</vt:lpstr>
      <vt:lpstr>Calibri</vt:lpstr>
      <vt:lpstr>Cambria Math</vt:lpstr>
      <vt:lpstr>Courier New</vt:lpstr>
      <vt:lpstr>Georgia</vt:lpstr>
      <vt:lpstr>Helvetica</vt:lpstr>
      <vt:lpstr>Symbol</vt:lpstr>
      <vt:lpstr>Times</vt:lpstr>
      <vt:lpstr>Trebuchet MS</vt:lpstr>
      <vt:lpstr>Verdana</vt:lpstr>
      <vt:lpstr>Wingdings</vt:lpstr>
      <vt:lpstr>1_Tema di Office</vt:lpstr>
      <vt:lpstr>2_Tema di Office</vt:lpstr>
      <vt:lpstr>Programma di Fisica e richieste di fasci dagli utenti </vt:lpstr>
      <vt:lpstr>Comitato Utenti LNS</vt:lpstr>
      <vt:lpstr>La comunità dei LNS</vt:lpstr>
      <vt:lpstr>Fisica Astroparticellare</vt:lpstr>
      <vt:lpstr>Fisica Teorica</vt:lpstr>
      <vt:lpstr>Fisica Nucleare</vt:lpstr>
      <vt:lpstr>Fisica Applicata</vt:lpstr>
      <vt:lpstr>Fasci CS ottenuti con Deflettori Elettrostatici </vt:lpstr>
      <vt:lpstr>Fasci Tandem prodotti</vt:lpstr>
      <vt:lpstr>Opportunità aperte dal  progetto POTLNS</vt:lpstr>
      <vt:lpstr>Key Physics Case for Nuclear Structure</vt:lpstr>
      <vt:lpstr>FraISe : Fragment In-Flight Separator</vt:lpstr>
      <vt:lpstr>RIBs Facilities</vt:lpstr>
      <vt:lpstr>RIBs con Fraise</vt:lpstr>
      <vt:lpstr>RIBs con Fraise</vt:lpstr>
      <vt:lpstr>Presentazione standard di PowerPoint</vt:lpstr>
      <vt:lpstr>LNS Midterm Plan </vt:lpstr>
      <vt:lpstr>Fisica Nucleare: Alcuni Esperimenti proposti</vt:lpstr>
      <vt:lpstr>Key Physics Case for Nuclear Dynamics</vt:lpstr>
      <vt:lpstr>Key Physics Case for Nuclear Dynamics</vt:lpstr>
      <vt:lpstr>Key Physics Case for Nuclear Dynamics Dinamica Nucleare: Alcuni casi studio</vt:lpstr>
      <vt:lpstr>Struttura Nucleare: alcuni esperimenti proposti</vt:lpstr>
      <vt:lpstr>Key Physics Case for Nuclear Structure</vt:lpstr>
      <vt:lpstr>Key Physics Case for Nuclear Structure</vt:lpstr>
      <vt:lpstr>Astrofisica Nucleare: alcuni esperimenti proposti </vt:lpstr>
      <vt:lpstr>Key Physics Case for Nuclear Astrophysics</vt:lpstr>
      <vt:lpstr>Fisica Nucleare applicata</vt:lpstr>
      <vt:lpstr>Dove hanno misurato gli utenti LNS da luglio 2020:</vt:lpstr>
      <vt:lpstr>In conclusione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Ciao sono Marina</dc:title>
  <dc:creator>Marina Caruso</dc:creator>
  <cp:lastModifiedBy>Elena Irene Geraci</cp:lastModifiedBy>
  <cp:revision>30</cp:revision>
  <cp:lastPrinted>2021-11-08T11:31:05Z</cp:lastPrinted>
  <dcterms:created xsi:type="dcterms:W3CDTF">2021-11-05T11:52:19Z</dcterms:created>
  <dcterms:modified xsi:type="dcterms:W3CDTF">2024-02-12T22:01:53Z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0x0101003E9CE079615D884A940FCB6663749814</vt:lpwstr>
  </property>
</Properties>
</file>