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753" r:id="rId2"/>
    <p:sldId id="964" r:id="rId3"/>
    <p:sldId id="1148" r:id="rId4"/>
    <p:sldId id="1146" r:id="rId5"/>
    <p:sldId id="1147" r:id="rId6"/>
    <p:sldId id="1362" r:id="rId7"/>
    <p:sldId id="1165" r:id="rId8"/>
    <p:sldId id="513" r:id="rId9"/>
    <p:sldId id="1150" r:id="rId10"/>
    <p:sldId id="319" r:id="rId11"/>
    <p:sldId id="3920" r:id="rId12"/>
    <p:sldId id="293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D6C79-41A2-2548-B04E-8AF021C011EE}" type="datetimeFigureOut">
              <a:rPr lang="it-IT" smtClean="0"/>
              <a:t>13/02/24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F04C8-8EA3-B54E-AA25-4D5467BC3C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45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89BB71AB-4644-B44B-BAE2-367FD946D3BF}" type="slidenum">
              <a:rPr lang="it-IT" sz="1200"/>
              <a:pPr/>
              <a:t>1</a:t>
            </a:fld>
            <a:endParaRPr lang="it-IT" sz="1200"/>
          </a:p>
        </p:txBody>
      </p:sp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0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LNS sono stati fondati nel 1976. Nascono dall’idea di studiare fisica nucleare a Catania con gli acceleratori da parte di un gruppo di fisici nucleari di fama internazionale che lavoravano all’estero.</a:t>
            </a:r>
            <a:endParaRPr lang="it-I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Sottolineare foto storica del tandem e di come il laboratorio sia stato costruito attorno al tandem.</a:t>
            </a:r>
            <a:endParaRPr lang="it-I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AEEE-0245-4050-B2FF-79B9E093DD1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26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23FE4F-38B6-5EA5-8B6C-942FFD09D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747DFB5-039E-2639-E50B-46DF847F9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805C4F-7C6F-9AE9-8D1B-52BF458A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01DA-1D2D-45C0-AA3D-2E701B48C4EC}" type="datetimeFigureOut">
              <a:rPr lang="it-IT" smtClean="0"/>
              <a:t>13/02/24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E0D49E-B87B-50E4-EFC1-BA026DBF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814216-3382-1EB6-438E-877D70B6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8705-BCD7-469B-A03E-31A507C990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05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31E6FC-3890-05BD-86D2-AFB22AD6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8AA38E-355A-0088-650B-DEA86AA07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D48B13-1CE3-E408-2638-96460366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01DA-1D2D-45C0-AA3D-2E701B48C4EC}" type="datetimeFigureOut">
              <a:rPr lang="it-IT" smtClean="0"/>
              <a:t>13/02/24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DC2BC4-6452-5C43-DDED-AB8C8F5DE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03AD05-D2C5-6750-6FA1-48EC43C9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8705-BCD7-469B-A03E-31A507C990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05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8C44EBD-AC5E-488B-9AF5-65288326F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6B924F-749A-4A3F-4C16-1A035912F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6B1557-5299-D79E-6AD6-99DE77DC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01DA-1D2D-45C0-AA3D-2E701B48C4EC}" type="datetimeFigureOut">
              <a:rPr lang="it-IT" smtClean="0"/>
              <a:t>13/02/24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5D35F5-F4A5-3315-5BBE-0ECF833B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29A044-757E-AFD9-ED17-3F54BCB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8705-BCD7-469B-A03E-31A507C990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8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it-IT" sz="33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it-IT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16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punti elenco" type="tx">
  <p:cSld name="Titolo e punti elenc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5"/>
          <p:cNvSpPr txBox="1">
            <a:spLocks noGrp="1"/>
          </p:cNvSpPr>
          <p:nvPr>
            <p:ph type="title"/>
          </p:nvPr>
        </p:nvSpPr>
        <p:spPr>
          <a:xfrm>
            <a:off x="3015259" y="1741288"/>
            <a:ext cx="6161485" cy="56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75" tIns="20075" rIns="20075" bIns="200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venir"/>
              <a:buNone/>
              <a:defRPr sz="2100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2B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2B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2B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2B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2B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2B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2B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2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body" idx="1"/>
          </p:nvPr>
        </p:nvSpPr>
        <p:spPr>
          <a:xfrm>
            <a:off x="3015259" y="2298836"/>
            <a:ext cx="6161485" cy="265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75" tIns="20075" rIns="20075" bIns="20075" anchor="ctr" anchorCtr="0">
            <a:normAutofit/>
          </a:bodyPr>
          <a:lstStyle>
            <a:lvl1pPr marL="342900" lvl="0" indent="-265748" algn="l">
              <a:lnSpc>
                <a:spcPct val="100000"/>
              </a:lnSpc>
              <a:spcBef>
                <a:spcPts val="2175"/>
              </a:spcBef>
              <a:spcAft>
                <a:spcPts val="0"/>
              </a:spcAft>
              <a:buClr>
                <a:srgbClr val="646464"/>
              </a:buClr>
              <a:buSzPts val="1980"/>
              <a:buFont typeface="Avenir"/>
              <a:buChar char="•"/>
              <a:defRPr sz="165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685800" lvl="1" indent="-265748" algn="l">
              <a:lnSpc>
                <a:spcPct val="100000"/>
              </a:lnSpc>
              <a:spcBef>
                <a:spcPts val="2175"/>
              </a:spcBef>
              <a:spcAft>
                <a:spcPts val="0"/>
              </a:spcAft>
              <a:buClr>
                <a:srgbClr val="646464"/>
              </a:buClr>
              <a:buSzPts val="1980"/>
              <a:buFont typeface="Avenir"/>
              <a:buChar char="•"/>
              <a:defRPr sz="165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028700" lvl="2" indent="-265748" algn="l">
              <a:lnSpc>
                <a:spcPct val="100000"/>
              </a:lnSpc>
              <a:spcBef>
                <a:spcPts val="2175"/>
              </a:spcBef>
              <a:spcAft>
                <a:spcPts val="0"/>
              </a:spcAft>
              <a:buClr>
                <a:srgbClr val="646464"/>
              </a:buClr>
              <a:buSzPts val="1980"/>
              <a:buFont typeface="Avenir"/>
              <a:buChar char="•"/>
              <a:defRPr sz="165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371600" lvl="3" indent="-265748" algn="l">
              <a:lnSpc>
                <a:spcPct val="100000"/>
              </a:lnSpc>
              <a:spcBef>
                <a:spcPts val="2175"/>
              </a:spcBef>
              <a:spcAft>
                <a:spcPts val="0"/>
              </a:spcAft>
              <a:buClr>
                <a:srgbClr val="646464"/>
              </a:buClr>
              <a:buSzPts val="1980"/>
              <a:buFont typeface="Avenir"/>
              <a:buChar char="•"/>
              <a:defRPr sz="165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1714500" lvl="4" indent="-265747" algn="l">
              <a:lnSpc>
                <a:spcPct val="100000"/>
              </a:lnSpc>
              <a:spcBef>
                <a:spcPts val="2175"/>
              </a:spcBef>
              <a:spcAft>
                <a:spcPts val="0"/>
              </a:spcAft>
              <a:buClr>
                <a:srgbClr val="646464"/>
              </a:buClr>
              <a:buSzPts val="1980"/>
              <a:buFont typeface="Avenir"/>
              <a:buChar char="•"/>
              <a:defRPr sz="165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057400" lvl="5" indent="-2571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5973861" y="5161919"/>
            <a:ext cx="229009" cy="14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75" tIns="20075" rIns="20075" bIns="200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venir"/>
              <a:buNone/>
              <a:defRPr sz="675" b="0"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venir"/>
              <a:buNone/>
              <a:defRPr sz="675" b="0"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venir"/>
              <a:buNone/>
              <a:defRPr sz="675" b="0"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venir"/>
              <a:buNone/>
              <a:defRPr sz="675" b="0"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venir"/>
              <a:buNone/>
              <a:defRPr sz="675" b="0"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venir"/>
              <a:buNone/>
              <a:defRPr sz="675" b="0"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venir"/>
              <a:buNone/>
              <a:defRPr sz="675" b="0"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venir"/>
              <a:buNone/>
              <a:defRPr sz="675" b="0"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venir"/>
              <a:buNone/>
              <a:defRPr sz="675" b="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9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BCAB32-3219-4A25-BE4B-340D7807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B779AD-1B15-FB68-D78D-E538E1C14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A2E639-72A7-DE47-E56F-6CD17A35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01DA-1D2D-45C0-AA3D-2E701B48C4EC}" type="datetimeFigureOut">
              <a:rPr lang="it-IT" smtClean="0"/>
              <a:t>13/02/24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18DA60-738A-5BCA-05AB-735509E4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DC49E7-4E2F-5B7A-FF12-5209B91E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8705-BCD7-469B-A03E-31A507C990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28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7E344A-1CCE-2026-6DA4-C860199E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13DF8F-810C-9A20-694D-1D623E16A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FDAE3C-4FA6-9158-80FC-0C4075A42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01DA-1D2D-45C0-AA3D-2E701B48C4EC}" type="datetimeFigureOut">
              <a:rPr lang="it-IT" smtClean="0"/>
              <a:t>13/02/24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8F0D81-EBA6-95AF-AE99-3CBBBBBD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2A2467-395D-F99C-52FD-CA83CED2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8705-BCD7-469B-A03E-31A507C990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3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C559DE-58C3-35BF-BE35-E9C3281F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8F09ED-65B7-9383-7777-3A9574438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5DD4F2-DD48-607C-77B9-95CA2CCC7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D6530F-7ADB-63F5-2DD4-96412D74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01DA-1D2D-45C0-AA3D-2E701B48C4EC}" type="datetimeFigureOut">
              <a:rPr lang="it-IT" smtClean="0"/>
              <a:t>13/02/24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40D086-A4E6-38E6-3F9D-7BA7A79F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B0AD29-F471-016E-1BD2-083559ED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8705-BCD7-469B-A03E-31A507C990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88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26F976-8686-FA01-D719-D95CCDC4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336765-811C-D5EB-6A3C-A2AEB9A9C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E1E7710-E7A8-5CA9-5EE6-1E140B3F1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64611EB-2819-9A05-0410-491355005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7DB5C3F-36BE-3A55-4887-8D38AC6D3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F258170-258B-C930-F556-4E17D5CB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01DA-1D2D-45C0-AA3D-2E701B48C4EC}" type="datetimeFigureOut">
              <a:rPr lang="it-IT" smtClean="0"/>
              <a:t>13/02/24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83D09AE-C267-DFDD-9F4C-A8798BCA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295AF0B-11B1-E155-7DFB-E22AECB51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8705-BCD7-469B-A03E-31A507C990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26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FD676-09F8-1A22-0317-8B5A0D6E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FE59AE5-B722-1262-3BC6-8C222ACE2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01DA-1D2D-45C0-AA3D-2E701B48C4EC}" type="datetimeFigureOut">
              <a:rPr lang="it-IT" smtClean="0"/>
              <a:t>13/02/24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EF9B74-2B50-686C-90E5-0A71E793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7A8DEF-398B-05EB-0CB7-3D7193B3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8705-BCD7-469B-A03E-31A507C990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20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0C6149F-C3E7-1119-D60F-1E4D0C35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01DA-1D2D-45C0-AA3D-2E701B48C4EC}" type="datetimeFigureOut">
              <a:rPr lang="it-IT" smtClean="0"/>
              <a:t>13/02/24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C3D13DB-748C-4944-15A1-11D81871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01185A-F382-1B74-25B6-D2CE8E96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8705-BCD7-469B-A03E-31A507C990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18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4A10C2-34EF-51D4-5D3E-2D8008D8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A86B9E-094F-5328-8BAF-421D215AE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B4C3FB-6922-1FEF-8A3C-B2DCA1B4D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336981-0AA5-7DAF-D256-5315AFDA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01DA-1D2D-45C0-AA3D-2E701B48C4EC}" type="datetimeFigureOut">
              <a:rPr lang="it-IT" smtClean="0"/>
              <a:t>13/02/24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571242-8713-E74A-2589-2EE5B206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97751E-431D-12B7-5849-3E5FAE5D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8705-BCD7-469B-A03E-31A507C990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75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DA4CDE-8A56-2302-02BB-D5C6ACBC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AC8E9A9-0991-8F8F-59E1-52D4F0D45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0C4EAC-CF99-96F1-A990-884023F19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0EA711-20D0-0DB7-53A8-B70610D5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01DA-1D2D-45C0-AA3D-2E701B48C4EC}" type="datetimeFigureOut">
              <a:rPr lang="it-IT" smtClean="0"/>
              <a:t>13/02/24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E36596-A946-EF36-602E-A00464A39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38E33B-1884-86A7-BB1C-37CB813B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8705-BCD7-469B-A03E-31A507C990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13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DC1A2B2-C91E-C98E-C4A7-FCFA5E67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FD745-4F05-5700-99E6-9EDCB2324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AA945F-E8BE-1A3B-842E-CB2D6309E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F01DA-1D2D-45C0-AA3D-2E701B48C4EC}" type="datetimeFigureOut">
              <a:rPr lang="it-IT" smtClean="0"/>
              <a:t>13/02/24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9C7852-565F-39F8-59CC-4A809414E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63790D-FAD1-F804-88F5-2F5EB7254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8705-BCD7-469B-A03E-31A507C990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98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-417513" y="-25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66327DB-49B8-4641-8930-5BB93A85DF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761" y="1078787"/>
            <a:ext cx="9194971" cy="5678185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97912" y="101028"/>
            <a:ext cx="8460487" cy="84668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it-IT" sz="1800" b="1" dirty="0">
                <a:solidFill>
                  <a:srgbClr val="FF0000"/>
                </a:solidFill>
                <a:effectLst/>
                <a:latin typeface="_ﬁ8¡˛"/>
                <a:ea typeface="Calibri" panose="020F0502020204030204" pitchFamily="34" charset="0"/>
                <a:cs typeface="_ﬁ8¡˛"/>
              </a:rPr>
              <a:t>I Laboratori Nazionali del Sud dell’Istituto Nazionale di Fisica Nucleare</a:t>
            </a:r>
            <a:br>
              <a:rPr lang="it-IT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>
          <a:xfrm>
            <a:off x="-12700" y="3341778"/>
            <a:ext cx="6400800" cy="3694022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286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FE8DF9C3-EE08-4C44-AAFD-856183153AB6}"/>
              </a:ext>
            </a:extLst>
          </p:cNvPr>
          <p:cNvSpPr txBox="1">
            <a:spLocks/>
          </p:cNvSpPr>
          <p:nvPr/>
        </p:nvSpPr>
        <p:spPr>
          <a:xfrm>
            <a:off x="1811307" y="0"/>
            <a:ext cx="6157118" cy="3960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ZA" sz="2400" b="1" i="1" dirty="0">
                <a:solidFill>
                  <a:srgbClr val="FF0000"/>
                </a:solidFill>
                <a:latin typeface="Calibri Light" panose="020F0302020204030204"/>
              </a:rPr>
              <a:t>The infrastructural civil works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0393F4D-4DB1-4201-BC90-E6F015ED0B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95229" y="873056"/>
            <a:ext cx="3205643" cy="147907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40EDC82-1FE0-474F-B9D9-DAFEFEAD54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703" y="1019509"/>
            <a:ext cx="4402507" cy="2031303"/>
          </a:xfrm>
          <a:prstGeom prst="rect">
            <a:avLst/>
          </a:prstGeom>
        </p:spPr>
      </p:pic>
      <p:pic>
        <p:nvPicPr>
          <p:cNvPr id="12" name="Immagine 11" descr="Immagine che contiene terra, sporco, costruzione&#10;&#10;Descrizione generata automaticamente">
            <a:extLst>
              <a:ext uri="{FF2B5EF4-FFF2-40B4-BE49-F238E27FC236}">
                <a16:creationId xmlns:a16="http://schemas.microsoft.com/office/drawing/2014/main" id="{6FD17BA0-1E30-45E4-B267-CF11E8A733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3920"/>
            <a:ext cx="3622613" cy="167185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23416B6-73C4-4653-D4E1-52E38FE993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947" y="3383957"/>
            <a:ext cx="4129481" cy="3097111"/>
          </a:xfrm>
          <a:prstGeom prst="rect">
            <a:avLst/>
          </a:prstGeom>
        </p:spPr>
      </p:pic>
      <p:pic>
        <p:nvPicPr>
          <p:cNvPr id="5" name="Immagine 4" descr="Immagine che contiene terra, pavimento&#10;&#10;Descrizione generata automaticamente">
            <a:extLst>
              <a:ext uri="{FF2B5EF4-FFF2-40B4-BE49-F238E27FC236}">
                <a16:creationId xmlns:a16="http://schemas.microsoft.com/office/drawing/2014/main" id="{D187E6AC-1D21-FE2C-672D-23FC60CA01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660" y="3323193"/>
            <a:ext cx="4274191" cy="320564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5409072-B9AF-3AA5-0AA8-8B6E788F83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4" y="2711407"/>
            <a:ext cx="4752063" cy="2193102"/>
          </a:xfrm>
          <a:prstGeom prst="rect">
            <a:avLst/>
          </a:prstGeom>
        </p:spPr>
      </p:pic>
      <p:pic>
        <p:nvPicPr>
          <p:cNvPr id="8" name="Immagine 7" descr="Immagine che contiene terra, sporco&#10;&#10;Descrizione generata automaticamente">
            <a:extLst>
              <a:ext uri="{FF2B5EF4-FFF2-40B4-BE49-F238E27FC236}">
                <a16:creationId xmlns:a16="http://schemas.microsoft.com/office/drawing/2014/main" id="{98683ABB-F890-4B87-345A-0025650E6C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168" y="772683"/>
            <a:ext cx="3384023" cy="15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2137F6B5-8B7D-163A-C303-AAC68D3371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5248" y="1005227"/>
            <a:ext cx="4503361" cy="7202185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7C8433C2-E82B-1DE9-E16D-1AEDE932B5EC}"/>
              </a:ext>
            </a:extLst>
          </p:cNvPr>
          <p:cNvGrpSpPr/>
          <p:nvPr/>
        </p:nvGrpSpPr>
        <p:grpSpPr>
          <a:xfrm>
            <a:off x="-616450" y="-91621"/>
            <a:ext cx="6575460" cy="4016349"/>
            <a:chOff x="0" y="0"/>
            <a:chExt cx="4756785" cy="3330575"/>
          </a:xfrm>
        </p:grpSpPr>
        <p:pic>
          <p:nvPicPr>
            <p:cNvPr id="10" name="Picture 2" descr="Immagine che contiene testo, diagramma, Piano, mappa&#10;&#10;Descrizione generata automaticamente">
              <a:extLst>
                <a:ext uri="{FF2B5EF4-FFF2-40B4-BE49-F238E27FC236}">
                  <a16:creationId xmlns:a16="http://schemas.microsoft.com/office/drawing/2014/main" id="{8B74A8A0-C687-8DD4-E4E8-9D57E36F8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13105" y="-713105"/>
              <a:ext cx="3330575" cy="4756785"/>
            </a:xfrm>
            <a:prstGeom prst="rect">
              <a:avLst/>
            </a:prstGeom>
          </p:spPr>
        </p:pic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B958FF03-9EA1-68EC-3AB4-5FC11F55E7D0}"/>
                </a:ext>
              </a:extLst>
            </p:cNvPr>
            <p:cNvCxnSpPr/>
            <p:nvPr/>
          </p:nvCxnSpPr>
          <p:spPr>
            <a:xfrm>
              <a:off x="221271" y="165116"/>
              <a:ext cx="363220" cy="0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>
              <a:extLst>
                <a:ext uri="{FF2B5EF4-FFF2-40B4-BE49-F238E27FC236}">
                  <a16:creationId xmlns:a16="http://schemas.microsoft.com/office/drawing/2014/main" id="{8C31D07D-F6B7-DFF9-DDC0-9153D90510D2}"/>
                </a:ext>
              </a:extLst>
            </p:cNvPr>
            <p:cNvCxnSpPr/>
            <p:nvPr/>
          </p:nvCxnSpPr>
          <p:spPr>
            <a:xfrm>
              <a:off x="260641" y="402535"/>
              <a:ext cx="230505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>
              <a:extLst>
                <a:ext uri="{FF2B5EF4-FFF2-40B4-BE49-F238E27FC236}">
                  <a16:creationId xmlns:a16="http://schemas.microsoft.com/office/drawing/2014/main" id="{E722DF35-F7BD-43B5-1D8A-A017C584A719}"/>
                </a:ext>
              </a:extLst>
            </p:cNvPr>
            <p:cNvCxnSpPr/>
            <p:nvPr/>
          </p:nvCxnSpPr>
          <p:spPr>
            <a:xfrm>
              <a:off x="651801" y="962262"/>
              <a:ext cx="271780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>
              <a:extLst>
                <a:ext uri="{FF2B5EF4-FFF2-40B4-BE49-F238E27FC236}">
                  <a16:creationId xmlns:a16="http://schemas.microsoft.com/office/drawing/2014/main" id="{24BB60AB-88C4-2200-58CE-7568354F8090}"/>
                </a:ext>
              </a:extLst>
            </p:cNvPr>
            <p:cNvCxnSpPr/>
            <p:nvPr/>
          </p:nvCxnSpPr>
          <p:spPr>
            <a:xfrm>
              <a:off x="1005910" y="980677"/>
              <a:ext cx="84455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1880686-5F81-BD12-E6CC-2764849910F7}"/>
              </a:ext>
            </a:extLst>
          </p:cNvPr>
          <p:cNvSpPr txBox="1"/>
          <p:nvPr/>
        </p:nvSpPr>
        <p:spPr>
          <a:xfrm>
            <a:off x="6232991" y="427413"/>
            <a:ext cx="5691884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stato avviato un piano di rinnovamento degli apparati sperimentali che aumenterà ulteriormente le potenzialità di ricerca dei Laboratori Nazionali del Sud</a:t>
            </a:r>
          </a:p>
        </p:txBody>
      </p:sp>
    </p:spTree>
    <p:extLst>
      <p:ext uri="{BB962C8B-B14F-4D97-AF65-F5344CB8AC3E}">
        <p14:creationId xmlns:p14="http://schemas.microsoft.com/office/powerpoint/2010/main" val="230303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nside the PNRR (Piano Nazionale di Ripresa e Resilienza) a call dedicated to the reinforcement of existing research infrastructures has been published at the end of 2021. Dead line for submission end of February. Duration of the project 3 years…"/>
          <p:cNvSpPr txBox="1">
            <a:spLocks noGrp="1"/>
          </p:cNvSpPr>
          <p:nvPr>
            <p:ph type="body" sz="half" idx="1"/>
          </p:nvPr>
        </p:nvSpPr>
        <p:spPr>
          <a:xfrm>
            <a:off x="1976891" y="650435"/>
            <a:ext cx="4564289" cy="4335283"/>
          </a:xfrm>
          <a:prstGeom prst="rect">
            <a:avLst/>
          </a:prstGeom>
          <a:solidFill>
            <a:srgbClr val="FFFFFF"/>
          </a:solidFill>
          <a:ln w="26425">
            <a:solidFill>
              <a:schemeClr val="accent1"/>
            </a:solidFill>
            <a:bevel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</p:spPr>
        <p:txBody>
          <a:bodyPr>
            <a:normAutofit/>
          </a:bodyPr>
          <a:lstStyle/>
          <a:p>
            <a:pPr marL="0" indent="0" defTabSz="336025">
              <a:spcBef>
                <a:spcPts val="0"/>
              </a:spcBef>
              <a:buClrTx/>
              <a:buSzTx/>
              <a:buNone/>
              <a:defRPr sz="1764"/>
            </a:pPr>
            <a:r>
              <a:rPr lang="it-IT" sz="1800" b="1" dirty="0">
                <a:solidFill>
                  <a:schemeClr val="accent1"/>
                </a:solidFill>
              </a:rPr>
              <a:t>ARCA Detector with Km3NeT4RR</a:t>
            </a:r>
          </a:p>
          <a:p>
            <a:pPr marL="0" indent="0" defTabSz="336025">
              <a:spcBef>
                <a:spcPts val="0"/>
              </a:spcBef>
              <a:buClrTx/>
              <a:buSzTx/>
              <a:buNone/>
              <a:defRPr sz="1764"/>
            </a:pPr>
            <a:endParaRPr dirty="0">
              <a:solidFill>
                <a:schemeClr val="accent1"/>
              </a:solidFill>
            </a:endParaRPr>
          </a:p>
          <a:p>
            <a:pPr marL="0" indent="0" defTabSz="336025">
              <a:spcBef>
                <a:spcPts val="0"/>
              </a:spcBef>
              <a:buClrTx/>
              <a:buSzTx/>
              <a:buNone/>
              <a:defRPr sz="1764"/>
            </a:pPr>
            <a:r>
              <a:rPr lang="fr-FR" sz="1500" dirty="0">
                <a:solidFill>
                  <a:schemeClr val="accent1"/>
                </a:solidFill>
              </a:rPr>
              <a:t>KM3NeT4RR </a:t>
            </a:r>
            <a:r>
              <a:rPr lang="fr-FR" sz="1500" dirty="0" err="1">
                <a:solidFill>
                  <a:schemeClr val="accent1"/>
                </a:solidFill>
              </a:rPr>
              <a:t>approved</a:t>
            </a:r>
            <a:r>
              <a:rPr lang="fr-FR" sz="1500" dirty="0">
                <a:solidFill>
                  <a:schemeClr val="accent1"/>
                </a:solidFill>
              </a:rPr>
              <a:t> for 67.2 M€ :</a:t>
            </a:r>
            <a:endParaRPr sz="1500" dirty="0">
              <a:solidFill>
                <a:schemeClr val="accent1"/>
              </a:solidFill>
            </a:endParaRPr>
          </a:p>
          <a:p>
            <a:pPr marL="176864" indent="-176864" defTabSz="336025">
              <a:spcBef>
                <a:spcPts val="0"/>
              </a:spcBef>
              <a:buClrTx/>
              <a:buSzPct val="100000"/>
              <a:buFontTx/>
              <a:defRPr sz="1764"/>
            </a:pPr>
            <a:r>
              <a:rPr sz="1500" dirty="0">
                <a:solidFill>
                  <a:schemeClr val="accent1"/>
                </a:solidFill>
                <a:highlight>
                  <a:srgbClr val="FFFF00"/>
                </a:highlight>
              </a:rPr>
              <a:t>5</a:t>
            </a:r>
            <a:r>
              <a:rPr lang="fr-FR" sz="1500" dirty="0">
                <a:solidFill>
                  <a:schemeClr val="accent1"/>
                </a:solidFill>
                <a:highlight>
                  <a:srgbClr val="FFFF00"/>
                </a:highlight>
              </a:rPr>
              <a:t>5</a:t>
            </a:r>
            <a:r>
              <a:rPr sz="1500" dirty="0">
                <a:solidFill>
                  <a:schemeClr val="accent1"/>
                </a:solidFill>
                <a:highlight>
                  <a:srgbClr val="FFFF00"/>
                </a:highlight>
              </a:rPr>
              <a:t> DUs </a:t>
            </a:r>
            <a:r>
              <a:rPr lang="it-IT" sz="1500" dirty="0">
                <a:solidFill>
                  <a:schemeClr val="accent1"/>
                </a:solidFill>
              </a:rPr>
              <a:t>(</a:t>
            </a:r>
            <a:r>
              <a:rPr lang="it-IT" sz="1500" dirty="0" err="1">
                <a:solidFill>
                  <a:schemeClr val="accent1"/>
                </a:solidFill>
              </a:rPr>
              <a:t>Initial</a:t>
            </a:r>
            <a:r>
              <a:rPr lang="it-IT" sz="1500" dirty="0">
                <a:solidFill>
                  <a:schemeClr val="accent1"/>
                </a:solidFill>
              </a:rPr>
              <a:t> </a:t>
            </a:r>
            <a:r>
              <a:rPr lang="it-IT" sz="1500" dirty="0" err="1">
                <a:solidFill>
                  <a:schemeClr val="accent1"/>
                </a:solidFill>
              </a:rPr>
              <a:t>Request</a:t>
            </a:r>
            <a:r>
              <a:rPr lang="it-IT" sz="1500" dirty="0">
                <a:solidFill>
                  <a:schemeClr val="accent1"/>
                </a:solidFill>
              </a:rPr>
              <a:t> for 65 </a:t>
            </a:r>
            <a:r>
              <a:rPr lang="it-IT" sz="1500" dirty="0" err="1">
                <a:solidFill>
                  <a:schemeClr val="accent1"/>
                </a:solidFill>
              </a:rPr>
              <a:t>Dus</a:t>
            </a:r>
            <a:r>
              <a:rPr lang="it-IT" sz="1500" dirty="0">
                <a:solidFill>
                  <a:schemeClr val="accent1"/>
                </a:solidFill>
              </a:rPr>
              <a:t>)</a:t>
            </a:r>
            <a:endParaRPr sz="1500" dirty="0">
              <a:solidFill>
                <a:schemeClr val="accent1"/>
              </a:solidFill>
            </a:endParaRPr>
          </a:p>
          <a:p>
            <a:pPr marL="132648" indent="-132648" defTabSz="336025">
              <a:spcBef>
                <a:spcPts val="0"/>
              </a:spcBef>
              <a:buClrTx/>
              <a:buSzPct val="100000"/>
              <a:buFontTx/>
              <a:defRPr sz="1764"/>
            </a:pPr>
            <a:r>
              <a:rPr sz="1500" dirty="0">
                <a:solidFill>
                  <a:schemeClr val="accent1"/>
                </a:solidFill>
              </a:rPr>
              <a:t>The related sea floor infrastructure </a:t>
            </a:r>
            <a:endParaRPr lang="fr-FR" sz="1500" dirty="0">
              <a:solidFill>
                <a:schemeClr val="accent1"/>
              </a:solidFill>
            </a:endParaRPr>
          </a:p>
          <a:p>
            <a:pPr marL="0" indent="0" defTabSz="336025">
              <a:spcBef>
                <a:spcPts val="0"/>
              </a:spcBef>
              <a:buClrTx/>
              <a:buSzPct val="100000"/>
              <a:buNone/>
              <a:defRPr sz="1764"/>
            </a:pPr>
            <a:r>
              <a:rPr lang="en-GB" sz="1500" dirty="0">
                <a:solidFill>
                  <a:schemeClr val="accent1"/>
                </a:solidFill>
              </a:rPr>
              <a:t>   </a:t>
            </a:r>
            <a:r>
              <a:rPr sz="1500" dirty="0">
                <a:solidFill>
                  <a:schemeClr val="accent1"/>
                </a:solidFill>
              </a:rPr>
              <a:t>(</a:t>
            </a:r>
            <a:r>
              <a:rPr lang="fr-FR" sz="1500" dirty="0">
                <a:solidFill>
                  <a:schemeClr val="accent1"/>
                </a:solidFill>
                <a:highlight>
                  <a:srgbClr val="FFFF00"/>
                </a:highlight>
              </a:rPr>
              <a:t>5</a:t>
            </a:r>
            <a:r>
              <a:rPr sz="1500" dirty="0">
                <a:solidFill>
                  <a:schemeClr val="accent1"/>
                </a:solidFill>
                <a:highlight>
                  <a:srgbClr val="FFFF00"/>
                </a:highlight>
              </a:rPr>
              <a:t> JBs + 1CTF + IL cables</a:t>
            </a:r>
            <a:r>
              <a:rPr sz="1500" dirty="0">
                <a:solidFill>
                  <a:schemeClr val="accent1"/>
                </a:solidFill>
              </a:rPr>
              <a:t>)</a:t>
            </a:r>
          </a:p>
          <a:p>
            <a:pPr marL="132648" indent="-132648" defTabSz="336025">
              <a:spcBef>
                <a:spcPts val="0"/>
              </a:spcBef>
              <a:buClrTx/>
              <a:buSzPct val="100000"/>
              <a:buFontTx/>
              <a:defRPr sz="1764"/>
            </a:pPr>
            <a:r>
              <a:rPr sz="1500" dirty="0">
                <a:solidFill>
                  <a:schemeClr val="accent1"/>
                </a:solidFill>
              </a:rPr>
              <a:t>The reinforcement of INFN </a:t>
            </a:r>
            <a:r>
              <a:rPr sz="1500" dirty="0">
                <a:solidFill>
                  <a:schemeClr val="accent1"/>
                </a:solidFill>
                <a:highlight>
                  <a:srgbClr val="FFFF00"/>
                </a:highlight>
              </a:rPr>
              <a:t>KM3NeT laboratories</a:t>
            </a:r>
          </a:p>
          <a:p>
            <a:pPr marL="132648" indent="-132648" defTabSz="336025">
              <a:spcBef>
                <a:spcPts val="0"/>
              </a:spcBef>
              <a:buClrTx/>
              <a:buSzPct val="100000"/>
              <a:buFontTx/>
              <a:defRPr sz="1764"/>
            </a:pPr>
            <a:r>
              <a:rPr sz="1500" u="sng" dirty="0">
                <a:solidFill>
                  <a:schemeClr val="accent1"/>
                </a:solidFill>
                <a:highlight>
                  <a:srgbClr val="FFFF00"/>
                </a:highlight>
              </a:rPr>
              <a:t>Human resources</a:t>
            </a:r>
            <a:r>
              <a:rPr lang="it-IT" sz="1500" u="sng" dirty="0">
                <a:solidFill>
                  <a:schemeClr val="accent1"/>
                </a:solidFill>
                <a:highlight>
                  <a:srgbClr val="FFFF00"/>
                </a:highlight>
              </a:rPr>
              <a:t> </a:t>
            </a:r>
            <a:r>
              <a:rPr lang="it-IT" sz="1500" u="sng" dirty="0">
                <a:solidFill>
                  <a:schemeClr val="accent1"/>
                </a:solidFill>
              </a:rPr>
              <a:t>(</a:t>
            </a:r>
            <a:r>
              <a:rPr lang="it-IT" sz="1500" u="sng" dirty="0" err="1">
                <a:solidFill>
                  <a:schemeClr val="accent1"/>
                </a:solidFill>
              </a:rPr>
              <a:t>it</a:t>
            </a:r>
            <a:r>
              <a:rPr lang="it-IT" sz="1500" u="sng" dirty="0">
                <a:solidFill>
                  <a:schemeClr val="accent1"/>
                </a:solidFill>
              </a:rPr>
              <a:t> </a:t>
            </a:r>
            <a:r>
              <a:rPr lang="it-IT" sz="1500" u="sng" dirty="0" err="1">
                <a:solidFill>
                  <a:schemeClr val="accent1"/>
                </a:solidFill>
              </a:rPr>
              <a:t>was</a:t>
            </a:r>
            <a:r>
              <a:rPr lang="it-IT" sz="1500" u="sng" dirty="0">
                <a:solidFill>
                  <a:schemeClr val="accent1"/>
                </a:solidFill>
              </a:rPr>
              <a:t> a </a:t>
            </a:r>
            <a:r>
              <a:rPr lang="it-IT" sz="1500" u="sng" dirty="0" err="1">
                <a:solidFill>
                  <a:schemeClr val="accent1"/>
                </a:solidFill>
              </a:rPr>
              <a:t>weak</a:t>
            </a:r>
            <a:r>
              <a:rPr lang="it-IT" sz="1500" u="sng" dirty="0">
                <a:solidFill>
                  <a:schemeClr val="accent1"/>
                </a:solidFill>
              </a:rPr>
              <a:t> point in 2019, </a:t>
            </a:r>
            <a:r>
              <a:rPr lang="it-IT" sz="1500" u="sng" dirty="0" err="1">
                <a:solidFill>
                  <a:schemeClr val="accent1"/>
                </a:solidFill>
              </a:rPr>
              <a:t>improved</a:t>
            </a:r>
            <a:r>
              <a:rPr lang="it-IT" sz="1500" u="sng" dirty="0">
                <a:solidFill>
                  <a:schemeClr val="accent1"/>
                </a:solidFill>
              </a:rPr>
              <a:t> in 2020-21, </a:t>
            </a:r>
            <a:r>
              <a:rPr lang="it-IT" sz="1500" u="sng" dirty="0" err="1">
                <a:solidFill>
                  <a:schemeClr val="accent1"/>
                </a:solidFill>
              </a:rPr>
              <a:t>near</a:t>
            </a:r>
            <a:r>
              <a:rPr lang="it-IT" sz="1500" u="sng" dirty="0">
                <a:solidFill>
                  <a:schemeClr val="accent1"/>
                </a:solidFill>
              </a:rPr>
              <a:t> to </a:t>
            </a:r>
            <a:r>
              <a:rPr lang="it-IT" sz="1500" u="sng" dirty="0" err="1">
                <a:solidFill>
                  <a:schemeClr val="accent1"/>
                </a:solidFill>
              </a:rPr>
              <a:t>solution</a:t>
            </a:r>
            <a:r>
              <a:rPr lang="it-IT" sz="1500" u="sng" dirty="0">
                <a:solidFill>
                  <a:schemeClr val="accent1"/>
                </a:solidFill>
              </a:rPr>
              <a:t> </a:t>
            </a:r>
            <a:r>
              <a:rPr lang="it-IT" sz="1500" u="sng" dirty="0" err="1">
                <a:solidFill>
                  <a:schemeClr val="accent1"/>
                </a:solidFill>
              </a:rPr>
              <a:t>now</a:t>
            </a:r>
            <a:r>
              <a:rPr lang="it-IT" sz="1500" u="sng" dirty="0">
                <a:solidFill>
                  <a:schemeClr val="accent1"/>
                </a:solidFill>
              </a:rPr>
              <a:t>)</a:t>
            </a:r>
            <a:endParaRPr sz="1500" u="sng" dirty="0">
              <a:solidFill>
                <a:schemeClr val="accent1"/>
              </a:solidFill>
            </a:endParaRPr>
          </a:p>
          <a:p>
            <a:pPr marL="0" indent="0" defTabSz="336025">
              <a:spcBef>
                <a:spcPts val="0"/>
              </a:spcBef>
              <a:buClrTx/>
              <a:buSzTx/>
              <a:buNone/>
              <a:defRPr sz="1764"/>
            </a:pPr>
            <a:endParaRPr sz="1500" dirty="0">
              <a:solidFill>
                <a:schemeClr val="accent1"/>
              </a:solidFill>
            </a:endParaRPr>
          </a:p>
          <a:p>
            <a:pPr marL="0" indent="0" defTabSz="336025">
              <a:spcBef>
                <a:spcPts val="0"/>
              </a:spcBef>
              <a:buClrTx/>
              <a:buSzTx/>
              <a:buNone/>
              <a:defRPr sz="1764"/>
            </a:pPr>
            <a:r>
              <a:rPr sz="1500" dirty="0" err="1">
                <a:solidFill>
                  <a:schemeClr val="accent1"/>
                </a:solidFill>
              </a:rPr>
              <a:t>This</a:t>
            </a:r>
            <a:r>
              <a:rPr sz="1500" dirty="0">
                <a:solidFill>
                  <a:schemeClr val="accent1"/>
                </a:solidFill>
              </a:rPr>
              <a:t> funds </a:t>
            </a:r>
            <a:r>
              <a:rPr sz="1500" dirty="0" err="1">
                <a:solidFill>
                  <a:schemeClr val="accent1"/>
                </a:solidFill>
              </a:rPr>
              <a:t>will</a:t>
            </a:r>
            <a:r>
              <a:rPr sz="1500" dirty="0">
                <a:solidFill>
                  <a:schemeClr val="accent1"/>
                </a:solidFill>
              </a:rPr>
              <a:t> </a:t>
            </a:r>
            <a:r>
              <a:rPr sz="1500" dirty="0" err="1">
                <a:solidFill>
                  <a:schemeClr val="accent1"/>
                </a:solidFill>
              </a:rPr>
              <a:t>allow</a:t>
            </a:r>
            <a:r>
              <a:rPr sz="1500" dirty="0">
                <a:solidFill>
                  <a:schemeClr val="accent1"/>
                </a:solidFill>
              </a:rPr>
              <a:t> the </a:t>
            </a:r>
            <a:r>
              <a:rPr sz="1500" dirty="0" err="1">
                <a:solidFill>
                  <a:schemeClr val="accent1"/>
                </a:solidFill>
              </a:rPr>
              <a:t>completion</a:t>
            </a:r>
            <a:r>
              <a:rPr sz="1500" dirty="0">
                <a:solidFill>
                  <a:schemeClr val="accent1"/>
                </a:solidFill>
              </a:rPr>
              <a:t> of the first </a:t>
            </a:r>
            <a:r>
              <a:rPr sz="1500" dirty="0" err="1">
                <a:solidFill>
                  <a:schemeClr val="accent1"/>
                </a:solidFill>
              </a:rPr>
              <a:t>block</a:t>
            </a:r>
            <a:r>
              <a:rPr sz="1500" dirty="0">
                <a:solidFill>
                  <a:schemeClr val="accent1"/>
                </a:solidFill>
              </a:rPr>
              <a:t> and the </a:t>
            </a:r>
            <a:r>
              <a:rPr sz="1500" dirty="0" err="1">
                <a:solidFill>
                  <a:schemeClr val="accent1"/>
                </a:solidFill>
              </a:rPr>
              <a:t>construction</a:t>
            </a:r>
            <a:r>
              <a:rPr sz="1500" dirty="0">
                <a:solidFill>
                  <a:schemeClr val="accent1"/>
                </a:solidFill>
              </a:rPr>
              <a:t> of about </a:t>
            </a:r>
            <a:r>
              <a:rPr lang="fr-FR" sz="1500" dirty="0">
                <a:solidFill>
                  <a:schemeClr val="accent1"/>
                </a:solidFill>
              </a:rPr>
              <a:t>1</a:t>
            </a:r>
            <a:r>
              <a:rPr sz="1500" dirty="0">
                <a:solidFill>
                  <a:schemeClr val="accent1"/>
                </a:solidFill>
              </a:rPr>
              <a:t>5 DUs of the second block of the ARCA detector.</a:t>
            </a:r>
            <a:endParaRPr lang="it-IT" sz="1500" dirty="0">
              <a:solidFill>
                <a:schemeClr val="accent1"/>
              </a:solidFill>
            </a:endParaRPr>
          </a:p>
          <a:p>
            <a:pPr marL="0" indent="0" defTabSz="336025">
              <a:spcBef>
                <a:spcPts val="0"/>
              </a:spcBef>
              <a:buClrTx/>
              <a:buSzTx/>
              <a:buNone/>
              <a:defRPr sz="1764"/>
            </a:pPr>
            <a:endParaRPr lang="it-IT" sz="1500" dirty="0">
              <a:solidFill>
                <a:schemeClr val="accent1"/>
              </a:solidFill>
            </a:endParaRPr>
          </a:p>
          <a:p>
            <a:pPr marL="0" indent="0" defTabSz="336025">
              <a:spcBef>
                <a:spcPts val="0"/>
              </a:spcBef>
              <a:buClrTx/>
              <a:buSzTx/>
              <a:buNone/>
              <a:defRPr sz="1764"/>
            </a:pPr>
            <a:r>
              <a:rPr lang="fr-FR" sz="1500" dirty="0">
                <a:solidFill>
                  <a:schemeClr val="accent1"/>
                </a:solidFill>
              </a:rPr>
              <a:t>Marine Operations </a:t>
            </a:r>
            <a:r>
              <a:rPr lang="fr-FR" sz="1500" dirty="0" err="1">
                <a:solidFill>
                  <a:schemeClr val="accent1"/>
                </a:solidFill>
              </a:rPr>
              <a:t>will</a:t>
            </a:r>
            <a:r>
              <a:rPr lang="fr-FR" sz="1500" dirty="0">
                <a:solidFill>
                  <a:schemeClr val="accent1"/>
                </a:solidFill>
              </a:rPr>
              <a:t> </a:t>
            </a:r>
            <a:r>
              <a:rPr lang="fr-FR" sz="1500" dirty="0" err="1">
                <a:solidFill>
                  <a:schemeClr val="accent1"/>
                </a:solidFill>
              </a:rPr>
              <a:t>be</a:t>
            </a:r>
            <a:r>
              <a:rPr lang="fr-FR" sz="1500" dirty="0">
                <a:solidFill>
                  <a:schemeClr val="accent1"/>
                </a:solidFill>
              </a:rPr>
              <a:t> </a:t>
            </a:r>
            <a:r>
              <a:rPr lang="fr-FR" sz="1500" dirty="0" err="1">
                <a:solidFill>
                  <a:schemeClr val="accent1"/>
                </a:solidFill>
              </a:rPr>
              <a:t>funded</a:t>
            </a:r>
            <a:r>
              <a:rPr lang="fr-FR" sz="1500" dirty="0">
                <a:solidFill>
                  <a:schemeClr val="accent1"/>
                </a:solidFill>
              </a:rPr>
              <a:t> by INFN</a:t>
            </a:r>
            <a:endParaRPr lang="en-GB" sz="1500" dirty="0">
              <a:solidFill>
                <a:schemeClr val="accent1"/>
              </a:solidFill>
            </a:endParaRPr>
          </a:p>
          <a:p>
            <a:pPr marL="0" indent="0" defTabSz="336025">
              <a:spcBef>
                <a:spcPts val="0"/>
              </a:spcBef>
              <a:buClrTx/>
              <a:buSzTx/>
              <a:buNone/>
              <a:defRPr sz="1764"/>
            </a:pPr>
            <a:endParaRPr lang="en-GB" sz="1500" dirty="0">
              <a:solidFill>
                <a:schemeClr val="accent1"/>
              </a:solidFill>
            </a:endParaRPr>
          </a:p>
          <a:p>
            <a:pPr marL="0" indent="0" defTabSz="336025">
              <a:spcBef>
                <a:spcPts val="0"/>
              </a:spcBef>
              <a:buClrTx/>
              <a:buSzTx/>
              <a:buNone/>
              <a:defRPr sz="1764"/>
            </a:pPr>
            <a:r>
              <a:rPr lang="en-GB" sz="1500" dirty="0">
                <a:solidFill>
                  <a:schemeClr val="accent1"/>
                </a:solidFill>
              </a:rPr>
              <a:t>Another PNRR call for Environment (ITINERIS) includes </a:t>
            </a:r>
            <a:r>
              <a:rPr lang="en-GB" sz="1500" dirty="0">
                <a:solidFill>
                  <a:schemeClr val="accent1"/>
                </a:solidFill>
                <a:highlight>
                  <a:srgbClr val="FFFF00"/>
                </a:highlight>
              </a:rPr>
              <a:t>1JB </a:t>
            </a:r>
            <a:endParaRPr sz="15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124" name="PNRR italian proposal"/>
          <p:cNvSpPr txBox="1">
            <a:spLocks noGrp="1"/>
          </p:cNvSpPr>
          <p:nvPr>
            <p:ph type="title"/>
          </p:nvPr>
        </p:nvSpPr>
        <p:spPr>
          <a:xfrm>
            <a:off x="1823126" y="27588"/>
            <a:ext cx="8034035" cy="6034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spc="-90"/>
            </a:lvl1pPr>
          </a:lstStyle>
          <a:p>
            <a:r>
              <a:rPr sz="2800" dirty="0">
                <a:solidFill>
                  <a:srgbClr val="FF0000"/>
                </a:solidFill>
              </a:rPr>
              <a:t>PNRR proposal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successfully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approved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B604C26-2D72-391D-61DE-E7E58CBD5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826" y="650435"/>
            <a:ext cx="2875535" cy="434043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45BF17-81CF-6750-2DA1-AF5A3FCCF47A}"/>
              </a:ext>
            </a:extLst>
          </p:cNvPr>
          <p:cNvSpPr txBox="1"/>
          <p:nvPr/>
        </p:nvSpPr>
        <p:spPr>
          <a:xfrm>
            <a:off x="1524000" y="5076087"/>
            <a:ext cx="9144000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concluded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concern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the </a:t>
            </a:r>
            <a:r>
              <a:rPr lang="it-IT" dirty="0" err="1"/>
              <a:t>ability</a:t>
            </a:r>
            <a:r>
              <a:rPr lang="it-IT" dirty="0"/>
              <a:t> to support the POTLNS and KM3NeT,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time,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refuted</a:t>
            </a:r>
            <a:r>
              <a:rPr lang="it-IT" dirty="0"/>
              <a:t> by the </a:t>
            </a:r>
            <a:r>
              <a:rPr lang="it-IT" dirty="0" err="1"/>
              <a:t>facts</a:t>
            </a:r>
            <a:r>
              <a:rPr lang="it-IT" dirty="0"/>
              <a:t>. The </a:t>
            </a:r>
            <a:r>
              <a:rPr lang="it-IT" dirty="0" err="1"/>
              <a:t>results</a:t>
            </a:r>
            <a:r>
              <a:rPr lang="it-IT" dirty="0"/>
              <a:t> in 2019-23 </a:t>
            </a:r>
            <a:r>
              <a:rPr lang="it-IT" dirty="0" err="1"/>
              <a:t>were</a:t>
            </a:r>
            <a:r>
              <a:rPr lang="it-IT" dirty="0"/>
              <a:t> close to the best estimate, </a:t>
            </a:r>
            <a:r>
              <a:rPr lang="it-IT" dirty="0" err="1"/>
              <a:t>despite</a:t>
            </a:r>
            <a:r>
              <a:rPr lang="it-IT" dirty="0"/>
              <a:t> the </a:t>
            </a:r>
            <a:r>
              <a:rPr lang="it-IT" dirty="0" err="1"/>
              <a:t>difficulties</a:t>
            </a:r>
            <a:r>
              <a:rPr lang="it-IT" dirty="0"/>
              <a:t>, and the </a:t>
            </a:r>
            <a:r>
              <a:rPr lang="it-IT" dirty="0" err="1"/>
              <a:t>number</a:t>
            </a:r>
            <a:r>
              <a:rPr lang="it-IT" dirty="0"/>
              <a:t> of the </a:t>
            </a:r>
            <a:r>
              <a:rPr lang="it-IT" dirty="0" err="1"/>
              <a:t>operating</a:t>
            </a:r>
            <a:r>
              <a:rPr lang="it-IT" dirty="0"/>
              <a:t> </a:t>
            </a:r>
            <a:r>
              <a:rPr lang="it-IT" dirty="0" err="1"/>
              <a:t>DUs</a:t>
            </a:r>
            <a:r>
              <a:rPr lang="it-IT" dirty="0"/>
              <a:t> </a:t>
            </a:r>
            <a:r>
              <a:rPr lang="it-IT" dirty="0" err="1"/>
              <a:t>increased</a:t>
            </a:r>
            <a:r>
              <a:rPr lang="it-IT" dirty="0"/>
              <a:t> from 1 to 28. The </a:t>
            </a:r>
            <a:r>
              <a:rPr lang="it-IT" dirty="0" err="1"/>
              <a:t>previous</a:t>
            </a:r>
            <a:r>
              <a:rPr lang="it-IT" dirty="0"/>
              <a:t> funding from </a:t>
            </a:r>
            <a:r>
              <a:rPr lang="it-IT" dirty="0" err="1"/>
              <a:t>Sicilian</a:t>
            </a:r>
            <a:r>
              <a:rPr lang="it-IT" dirty="0"/>
              <a:t> </a:t>
            </a:r>
            <a:r>
              <a:rPr lang="it-IT" dirty="0" err="1"/>
              <a:t>Regional</a:t>
            </a:r>
            <a:r>
              <a:rPr lang="it-IT" dirty="0"/>
              <a:t> authority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fully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end of 2022. The plans for 2023-26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boosted</a:t>
            </a:r>
            <a:r>
              <a:rPr lang="it-IT" dirty="0"/>
              <a:t> by the PNRR </a:t>
            </a:r>
            <a:r>
              <a:rPr lang="it-IT" dirty="0" err="1"/>
              <a:t>above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optimistic</a:t>
            </a:r>
            <a:r>
              <a:rPr lang="it-IT" dirty="0"/>
              <a:t> </a:t>
            </a:r>
            <a:r>
              <a:rPr lang="it-IT" dirty="0" err="1"/>
              <a:t>expectations</a:t>
            </a:r>
            <a:r>
              <a:rPr lang="it-IT" dirty="0"/>
              <a:t>, </a:t>
            </a:r>
            <a:r>
              <a:rPr lang="it-IT" dirty="0" err="1"/>
              <a:t>bringing</a:t>
            </a:r>
            <a:r>
              <a:rPr lang="it-IT" dirty="0"/>
              <a:t> the </a:t>
            </a:r>
            <a:r>
              <a:rPr lang="it-IT" dirty="0" err="1"/>
              <a:t>timetable</a:t>
            </a:r>
            <a:r>
              <a:rPr lang="it-IT" dirty="0"/>
              <a:t> </a:t>
            </a:r>
            <a:r>
              <a:rPr lang="it-IT" dirty="0" err="1"/>
              <a:t>forward</a:t>
            </a:r>
            <a:r>
              <a:rPr lang="it-IT" dirty="0"/>
              <a:t> by more </a:t>
            </a:r>
            <a:r>
              <a:rPr lang="it-IT" dirty="0" err="1"/>
              <a:t>than</a:t>
            </a:r>
            <a:r>
              <a:rPr lang="it-IT" dirty="0"/>
              <a:t> 3 </a:t>
            </a:r>
            <a:r>
              <a:rPr lang="it-IT" dirty="0" err="1"/>
              <a:t>years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98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E48885A-A0A1-43DA-9468-C99975A3F0C8}"/>
              </a:ext>
            </a:extLst>
          </p:cNvPr>
          <p:cNvSpPr/>
          <p:nvPr/>
        </p:nvSpPr>
        <p:spPr>
          <a:xfrm>
            <a:off x="1010293" y="539347"/>
            <a:ext cx="48550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182D4C"/>
                </a:solidFill>
              </a:rPr>
              <a:t>Il 29 aprile del 1976 L’INFN, il Centro Siciliano di Fisica Nucleare e Struttura della Materia di Catania (CSFNSM) e L’Università degli Studi di Catania firmavano la convenzione per l’“istituzione del Laboratorio Nucleare del Sud a Catania”.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5FC4CF1-0DC6-4FE3-A8F6-D795401ADF02}"/>
              </a:ext>
            </a:extLst>
          </p:cNvPr>
          <p:cNvSpPr/>
          <p:nvPr/>
        </p:nvSpPr>
        <p:spPr>
          <a:xfrm>
            <a:off x="29591" y="3383282"/>
            <a:ext cx="12083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182D4C"/>
                </a:solidFill>
              </a:rPr>
              <a:t>Nati attorno ad un solo acceleratore “non originale” (Tandem) in operazione nel 1983 (solo 7 anni dopo), i LNS si dotano a partire dalla seconda metà degli anni Ottanta di una seconda macchina originale e con paternità italiana al 50%. Il </a:t>
            </a:r>
            <a:r>
              <a:rPr lang="it-IT" sz="2400" u="sng" dirty="0">
                <a:solidFill>
                  <a:srgbClr val="FF0000"/>
                </a:solidFill>
              </a:rPr>
              <a:t>Ciclotrone Superconduttore K800</a:t>
            </a:r>
            <a:r>
              <a:rPr lang="it-IT" sz="2400" dirty="0">
                <a:solidFill>
                  <a:srgbClr val="182D4C"/>
                </a:solidFill>
              </a:rPr>
              <a:t>, concepito dall’italiano Resmini e dallo statunitense </a:t>
            </a:r>
            <a:r>
              <a:rPr lang="it-IT" sz="2400" dirty="0" err="1">
                <a:solidFill>
                  <a:srgbClr val="182D4C"/>
                </a:solidFill>
              </a:rPr>
              <a:t>Blosser</a:t>
            </a:r>
            <a:r>
              <a:rPr lang="it-IT" sz="2400" dirty="0">
                <a:solidFill>
                  <a:srgbClr val="182D4C"/>
                </a:solidFill>
              </a:rPr>
              <a:t>, è una macchina quasi impossibile: i magneti vengono fatti dall’Ansaldo, il design dall’INFN-LASA di Milano, e la macchina viene completata e messa in funzione nel 1994 dai LNS di Catania, mentre nel frattempo negli Stati Uniti venivano costruiti 3 acceleratori simili. </a:t>
            </a:r>
          </a:p>
        </p:txBody>
      </p:sp>
      <p:pic>
        <p:nvPicPr>
          <p:cNvPr id="8" name="Picture 2" descr="F:\pannello Storia LNS\TANDEM_posa_1980_001 copia.jpg">
            <a:extLst>
              <a:ext uri="{FF2B5EF4-FFF2-40B4-BE49-F238E27FC236}">
                <a16:creationId xmlns:a16="http://schemas.microsoft.com/office/drawing/2014/main" id="{F88A5CBA-5364-4FA8-A821-F31424664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6238" y="1"/>
            <a:ext cx="4512563" cy="33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1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2400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chemeClr val="bg1"/>
                </a:solidFill>
                <a:latin typeface="Chalkboard"/>
                <a:cs typeface="Chalkboard"/>
              </a:rPr>
              <a:t>Come studiare i primi istanti di vita dell’Universo?</a:t>
            </a:r>
          </a:p>
        </p:txBody>
      </p:sp>
      <p:pic>
        <p:nvPicPr>
          <p:cNvPr id="62465" name="Picture 1" descr="C:\Users\Rifuggiato\Desktop\prein450RITOCCAT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2" y="928670"/>
            <a:ext cx="2286016" cy="1714512"/>
          </a:xfrm>
          <a:prstGeom prst="rect">
            <a:avLst/>
          </a:prstGeom>
          <a:noFill/>
        </p:spPr>
      </p:pic>
      <p:pic>
        <p:nvPicPr>
          <p:cNvPr id="12" name="Picture 2" descr="C:\Documents and Settings\rifuggiato\Desktop\C\100_06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640" y="2071678"/>
            <a:ext cx="2095516" cy="1571636"/>
          </a:xfrm>
          <a:prstGeom prst="rect">
            <a:avLst/>
          </a:prstGeom>
          <a:noFill/>
        </p:spPr>
      </p:pic>
      <p:pic>
        <p:nvPicPr>
          <p:cNvPr id="13" name="Picture 1027" descr="&#10;fotoSERSE.jpg                                                  000053ED&#10;Macintosh HD2                  B6838915: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858" y="3857628"/>
            <a:ext cx="2224473" cy="174149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4" name="Picture 1026" descr="P000033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6" y="4982934"/>
            <a:ext cx="2112893" cy="158933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524000" y="-27384"/>
            <a:ext cx="9144000" cy="838201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3200" dirty="0">
                <a:solidFill>
                  <a:schemeClr val="bg1"/>
                </a:solidFill>
              </a:rPr>
              <a:t>Accelerator </a:t>
            </a:r>
            <a:r>
              <a:rPr lang="it-IT" sz="3200" dirty="0" err="1">
                <a:solidFill>
                  <a:schemeClr val="bg1"/>
                </a:solidFill>
              </a:rPr>
              <a:t>equipment</a:t>
            </a:r>
            <a:r>
              <a:rPr lang="it-IT" sz="3200" dirty="0">
                <a:solidFill>
                  <a:schemeClr val="bg1"/>
                </a:solidFill>
              </a:rPr>
              <a:t> for </a:t>
            </a:r>
            <a:r>
              <a:rPr lang="it-IT" sz="3200" dirty="0" err="1">
                <a:solidFill>
                  <a:schemeClr val="bg1"/>
                </a:solidFill>
              </a:rPr>
              <a:t>ion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beam</a:t>
            </a:r>
            <a:r>
              <a:rPr lang="it-IT" sz="3200" dirty="0">
                <a:solidFill>
                  <a:schemeClr val="bg1"/>
                </a:solidFill>
              </a:rPr>
              <a:t> production</a:t>
            </a:r>
            <a:endParaRPr lang="en-US" b="1" i="1" baseline="30000" dirty="0">
              <a:solidFill>
                <a:srgbClr val="CC3300"/>
              </a:solidFill>
              <a:latin typeface="Book Antiqua" pitchFamily="18" charset="0"/>
            </a:endParaRPr>
          </a:p>
        </p:txBody>
      </p:sp>
      <p:pic>
        <p:nvPicPr>
          <p:cNvPr id="34818" name="Picture 2" descr="C:\docdanilo\immagini\tandem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5" y="807248"/>
            <a:ext cx="4167185" cy="3125389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6381752" y="2786058"/>
            <a:ext cx="157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rgbClr val="0000CC"/>
                </a:solidFill>
              </a:rPr>
              <a:t>450 KV injector</a:t>
            </a:r>
          </a:p>
          <a:p>
            <a:r>
              <a:rPr lang="it-IT" sz="1400" b="1">
                <a:solidFill>
                  <a:srgbClr val="0000CC"/>
                </a:solidFill>
              </a:rPr>
              <a:t>2 sputtering sources</a:t>
            </a:r>
          </a:p>
        </p:txBody>
      </p:sp>
      <p:pic>
        <p:nvPicPr>
          <p:cNvPr id="34819" name="Picture 3" descr="C:\docdanilo\immagini\CS_2000-01-25_a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2" y="3618520"/>
            <a:ext cx="4176464" cy="3132348"/>
          </a:xfrm>
          <a:prstGeom prst="rect">
            <a:avLst/>
          </a:prstGeom>
          <a:noFill/>
        </p:spPr>
      </p:pic>
      <p:sp>
        <p:nvSpPr>
          <p:cNvPr id="21" name="CasellaDiTesto 20"/>
          <p:cNvSpPr txBox="1"/>
          <p:nvPr/>
        </p:nvSpPr>
        <p:spPr>
          <a:xfrm>
            <a:off x="6381752" y="604905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rgbClr val="0000CC"/>
                </a:solidFill>
              </a:rPr>
              <a:t>Superconducting ECR source SERSE </a:t>
            </a:r>
          </a:p>
        </p:txBody>
      </p:sp>
      <p:cxnSp>
        <p:nvCxnSpPr>
          <p:cNvPr id="16" name="Connettore 2 15"/>
          <p:cNvCxnSpPr/>
          <p:nvPr/>
        </p:nvCxnSpPr>
        <p:spPr>
          <a:xfrm rot="5400000" flipH="1" flipV="1">
            <a:off x="7204083" y="5893611"/>
            <a:ext cx="356396" cy="794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8667768" y="392906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rgbClr val="0000CC"/>
                </a:solidFill>
              </a:rPr>
              <a:t>Normal</a:t>
            </a:r>
            <a:r>
              <a:rPr lang="it-IT" sz="1400" b="1" dirty="0">
                <a:solidFill>
                  <a:srgbClr val="0000CC"/>
                </a:solidFill>
              </a:rPr>
              <a:t> </a:t>
            </a:r>
            <a:r>
              <a:rPr lang="it-IT" sz="1400" b="1" dirty="0" err="1">
                <a:solidFill>
                  <a:srgbClr val="0000CC"/>
                </a:solidFill>
              </a:rPr>
              <a:t>conducting</a:t>
            </a:r>
            <a:r>
              <a:rPr lang="it-IT" sz="1400" b="1" dirty="0">
                <a:solidFill>
                  <a:srgbClr val="0000CC"/>
                </a:solidFill>
              </a:rPr>
              <a:t> ECR source CAESAR </a:t>
            </a:r>
          </a:p>
        </p:txBody>
      </p:sp>
      <p:cxnSp>
        <p:nvCxnSpPr>
          <p:cNvPr id="22" name="Connettore 2 21"/>
          <p:cNvCxnSpPr>
            <a:stCxn id="18" idx="2"/>
          </p:cNvCxnSpPr>
          <p:nvPr/>
        </p:nvCxnSpPr>
        <p:spPr>
          <a:xfrm flipH="1">
            <a:off x="9595668" y="4452286"/>
            <a:ext cx="794" cy="40626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76B958-3798-2543-9340-4C63CA62EBB4}"/>
              </a:ext>
            </a:extLst>
          </p:cNvPr>
          <p:cNvSpPr txBox="1"/>
          <p:nvPr/>
        </p:nvSpPr>
        <p:spPr>
          <a:xfrm>
            <a:off x="4316895" y="863427"/>
            <a:ext cx="93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Tandem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18185AF-4F79-B44C-8931-40AEBEF0F998}"/>
              </a:ext>
            </a:extLst>
          </p:cNvPr>
          <p:cNvSpPr txBox="1"/>
          <p:nvPr/>
        </p:nvSpPr>
        <p:spPr>
          <a:xfrm>
            <a:off x="4112056" y="3598297"/>
            <a:ext cx="1767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Superconducting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 err="1">
                <a:solidFill>
                  <a:schemeClr val="bg1"/>
                </a:solidFill>
              </a:rPr>
              <a:t>Cyclotron</a:t>
            </a:r>
            <a:r>
              <a:rPr lang="it-IT" dirty="0">
                <a:solidFill>
                  <a:schemeClr val="bg1"/>
                </a:solidFill>
              </a:rPr>
              <a:t> K-800</a:t>
            </a:r>
          </a:p>
        </p:txBody>
      </p:sp>
    </p:spTree>
    <p:extLst>
      <p:ext uri="{BB962C8B-B14F-4D97-AF65-F5344CB8AC3E}">
        <p14:creationId xmlns:p14="http://schemas.microsoft.com/office/powerpoint/2010/main" val="14178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ns_panoramic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37" y="-222415"/>
            <a:ext cx="10144590" cy="3847713"/>
          </a:xfrm>
          <a:prstGeom prst="rect">
            <a:avLst/>
          </a:prstGeom>
        </p:spPr>
      </p:pic>
      <p:sp>
        <p:nvSpPr>
          <p:cNvPr id="3" name="Rectangle 109"/>
          <p:cNvSpPr>
            <a:spLocks noChangeArrowheads="1"/>
          </p:cNvSpPr>
          <p:nvPr/>
        </p:nvSpPr>
        <p:spPr bwMode="auto">
          <a:xfrm>
            <a:off x="4077419" y="116632"/>
            <a:ext cx="4037162" cy="42297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4287" tIns="52144" rIns="104287" bIns="52144">
            <a:spAutoFit/>
          </a:bodyPr>
          <a:lstStyle/>
          <a:p>
            <a:pPr algn="ctr" defTabSz="1042988"/>
            <a:r>
              <a:rPr lang="it-IT" b="1" dirty="0">
                <a:solidFill>
                  <a:srgbClr val="C00000"/>
                </a:solidFill>
                <a:latin typeface="Arial" charset="0"/>
              </a:rPr>
              <a:t>Laboratori Nazionali del Sud</a:t>
            </a:r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1333928" y="3118641"/>
            <a:ext cx="9524144" cy="3438847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4291" tIns="32146" rIns="64291" bIns="32146" anchor="ctr" anchorCtr="1">
            <a:spAutoFit/>
          </a:bodyPr>
          <a:lstStyle/>
          <a:p>
            <a:pPr algn="just" defTabSz="642938">
              <a:lnSpc>
                <a:spcPct val="120000"/>
              </a:lnSpc>
            </a:pPr>
            <a:r>
              <a:rPr lang="it-IT" sz="2000" b="1" dirty="0">
                <a:solidFill>
                  <a:srgbClr val="182D4C"/>
                </a:solidFill>
              </a:rPr>
              <a:t>Il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Ciclotrone Superconduttore ed il Tandem hanno fornito per decenni fasci di ioni dall’idrogeno agli elementi più pesanti, sia per la Fisica Nucleare che per la Fisica Applicata.</a:t>
            </a:r>
          </a:p>
          <a:p>
            <a:pPr algn="just" defTabSz="642938">
              <a:lnSpc>
                <a:spcPct val="120000"/>
              </a:lnSpc>
            </a:pPr>
            <a:endParaRPr lang="it-IT" sz="2000" b="1" dirty="0">
              <a:solidFill>
                <a:srgbClr val="182D4C"/>
              </a:solidFill>
            </a:endParaRPr>
          </a:p>
          <a:p>
            <a:pPr algn="just" defTabSz="642938">
              <a:lnSpc>
                <a:spcPct val="120000"/>
              </a:lnSpc>
            </a:pPr>
            <a:r>
              <a:rPr lang="it-IT" b="1" dirty="0">
                <a:solidFill>
                  <a:srgbClr val="182D4C"/>
                </a:solidFill>
              </a:rPr>
              <a:t>Ai LNS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b="1" dirty="0">
                <a:solidFill>
                  <a:srgbClr val="182D4C"/>
                </a:solidFill>
              </a:rPr>
              <a:t>lavorano circa 300 persone (per metà dipendenti a </a:t>
            </a:r>
            <a:r>
              <a:rPr lang="it-IT" b="1" dirty="0" err="1">
                <a:solidFill>
                  <a:srgbClr val="182D4C"/>
                </a:solidFill>
              </a:rPr>
              <a:t>t.i</a:t>
            </a:r>
            <a:r>
              <a:rPr lang="it-IT" b="1" dirty="0">
                <a:solidFill>
                  <a:srgbClr val="182D4C"/>
                </a:solidFill>
              </a:rPr>
              <a:t>.); ad essi fino al 2019 si aggiungevano 400 utenti esterni per anno. A causa dei lavori per l’upgrade del CS tale numero si è ridotto drasticamente.</a:t>
            </a:r>
          </a:p>
          <a:p>
            <a:pPr algn="just" defTabSz="642938">
              <a:lnSpc>
                <a:spcPct val="120000"/>
              </a:lnSpc>
            </a:pPr>
            <a:r>
              <a:rPr lang="it-IT" b="1" dirty="0">
                <a:solidFill>
                  <a:srgbClr val="182D4C"/>
                </a:solidFill>
              </a:rPr>
              <a:t>I finanziamenti provengono in gran parte dal Governo, ma una parte sempre più significativa negli ultimi anni è stata costituita da fondi esterni (Europei, Regionali, Premiali, contratti con industrie, PON, PNRR). </a:t>
            </a:r>
          </a:p>
        </p:txBody>
      </p:sp>
    </p:spTree>
    <p:extLst>
      <p:ext uri="{BB962C8B-B14F-4D97-AF65-F5344CB8AC3E}">
        <p14:creationId xmlns:p14="http://schemas.microsoft.com/office/powerpoint/2010/main" val="156927627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WSnap9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3146"/>
            <a:ext cx="9144000" cy="647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52400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halkboard"/>
                <a:cs typeface="Chalkboard"/>
              </a:rPr>
              <a:t>I Laboratori Nazionali del Sud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0" y="-26988"/>
            <a:ext cx="9144000" cy="838201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3200" dirty="0">
                <a:solidFill>
                  <a:schemeClr val="bg1"/>
                </a:solidFill>
              </a:rPr>
              <a:t>LNS lay-out: </a:t>
            </a:r>
            <a:r>
              <a:rPr lang="it-IT" sz="3200" dirty="0" err="1">
                <a:solidFill>
                  <a:schemeClr val="bg1"/>
                </a:solidFill>
              </a:rPr>
              <a:t>accelerators</a:t>
            </a:r>
            <a:r>
              <a:rPr lang="it-IT" sz="3200" dirty="0">
                <a:solidFill>
                  <a:schemeClr val="bg1"/>
                </a:solidFill>
              </a:rPr>
              <a:t> and </a:t>
            </a:r>
            <a:r>
              <a:rPr lang="it-IT" sz="3200" dirty="0" err="1">
                <a:solidFill>
                  <a:schemeClr val="bg1"/>
                </a:solidFill>
              </a:rPr>
              <a:t>experimental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halls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i="1" dirty="0">
                <a:solidFill>
                  <a:srgbClr val="500093"/>
                </a:solidFill>
                <a:latin typeface="Book Antiqua" pitchFamily="18" charset="0"/>
              </a:rPr>
              <a:t> </a:t>
            </a:r>
            <a:endParaRPr lang="en-US" b="1" i="1" baseline="30000" dirty="0">
              <a:solidFill>
                <a:srgbClr val="CC3300"/>
              </a:solidFill>
              <a:latin typeface="Book Antiqua" pitchFamily="18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 rot="916479">
            <a:off x="2374180" y="4026086"/>
            <a:ext cx="19145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0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Superconducting</a:t>
            </a:r>
            <a:r>
              <a:rPr lang="it-IT" sz="1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ctr"/>
            <a:r>
              <a:rPr lang="it-IT" sz="10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Cyclotron</a:t>
            </a:r>
            <a:endParaRPr lang="it-IT" sz="10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 rot="916479">
            <a:off x="7076086" y="4159949"/>
            <a:ext cx="1225250" cy="3685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Tandem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 rot="916479">
            <a:off x="5330824" y="5096053"/>
            <a:ext cx="1225250" cy="3685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EXCYT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 rot="916479">
            <a:off x="3801176" y="3786255"/>
            <a:ext cx="1225250" cy="2358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FRIBS@LNS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 rot="916479">
            <a:off x="3789331" y="2980323"/>
            <a:ext cx="997887" cy="2297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Medea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 rot="916479">
            <a:off x="4232729" y="2061228"/>
            <a:ext cx="1048380" cy="3136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Ciclope</a:t>
            </a: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 rot="916479">
            <a:off x="5096825" y="1470586"/>
            <a:ext cx="1048380" cy="3136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Chimera</a:t>
            </a: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 rot="916479">
            <a:off x="6969033" y="1686610"/>
            <a:ext cx="1048380" cy="3136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0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Magnex</a:t>
            </a:r>
            <a:endParaRPr lang="it-IT" sz="10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 rot="916479">
            <a:off x="7617105" y="2406690"/>
            <a:ext cx="1048380" cy="3136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Catana</a:t>
            </a: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 rot="916479">
            <a:off x="7158516" y="2914790"/>
            <a:ext cx="366290" cy="1983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20°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 rot="916479">
            <a:off x="7269095" y="3260630"/>
            <a:ext cx="390117" cy="211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40°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 rot="916479">
            <a:off x="6841409" y="3642488"/>
            <a:ext cx="614024" cy="2746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60°-80°</a:t>
            </a:r>
          </a:p>
        </p:txBody>
      </p:sp>
      <p:sp>
        <p:nvSpPr>
          <p:cNvPr id="17" name="WordArt 7"/>
          <p:cNvSpPr>
            <a:spLocks noChangeArrowheads="1" noChangeShapeType="1" noTextEdit="1"/>
          </p:cNvSpPr>
          <p:nvPr/>
        </p:nvSpPr>
        <p:spPr bwMode="auto">
          <a:xfrm rot="916479">
            <a:off x="6108372" y="2896705"/>
            <a:ext cx="366290" cy="2536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0°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622638" y="5666200"/>
            <a:ext cx="8951348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Con queste macchine (sorgenti, acceleratori, rivelatori) i LNS hanno garantito la fattibilità di tantissimi esperimenti per anni, ampliando il proprio bacino di utenza e partecipando a varie collaborazioni.</a:t>
            </a:r>
          </a:p>
        </p:txBody>
      </p:sp>
    </p:spTree>
    <p:extLst>
      <p:ext uri="{BB962C8B-B14F-4D97-AF65-F5344CB8AC3E}">
        <p14:creationId xmlns:p14="http://schemas.microsoft.com/office/powerpoint/2010/main" val="387251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099734" y="1261642"/>
            <a:ext cx="8359922" cy="540537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GB" sz="2300" dirty="0"/>
              <a:t>Standard funding stable (17.265 M€ including Divisions, Operational budget, funding to experiments and other FOE funding)</a:t>
            </a:r>
          </a:p>
          <a:p>
            <a:r>
              <a:rPr lang="en-GB" sz="2300" dirty="0"/>
              <a:t>PNRR additional funding (about 60 M€) :</a:t>
            </a:r>
          </a:p>
          <a:p>
            <a:endParaRPr lang="en-GB" sz="2300" dirty="0"/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/>
              <a:t>	- </a:t>
            </a:r>
            <a:r>
              <a:rPr lang="en-GB" sz="1600" dirty="0">
                <a:highlight>
                  <a:srgbClr val="00FFFF"/>
                </a:highlight>
              </a:rPr>
              <a:t>KM3NET4RR</a:t>
            </a:r>
          </a:p>
          <a:p>
            <a:pPr marL="0" indent="0">
              <a:buNone/>
            </a:pPr>
            <a:r>
              <a:rPr lang="en-GB" sz="1600" dirty="0"/>
              <a:t>	- </a:t>
            </a:r>
            <a:r>
              <a:rPr lang="en-GB" sz="1600" dirty="0">
                <a:highlight>
                  <a:srgbClr val="00FFFF"/>
                </a:highlight>
              </a:rPr>
              <a:t>ITINERIS </a:t>
            </a:r>
          </a:p>
          <a:p>
            <a:pPr marL="0" indent="0">
              <a:buNone/>
            </a:pPr>
            <a:r>
              <a:rPr lang="en-GB" sz="1600" dirty="0"/>
              <a:t>	- </a:t>
            </a:r>
            <a:r>
              <a:rPr lang="en-GB" sz="1600" dirty="0">
                <a:highlight>
                  <a:srgbClr val="00FFFF"/>
                </a:highlight>
              </a:rPr>
              <a:t>ETIC</a:t>
            </a:r>
          </a:p>
          <a:p>
            <a:pPr marL="0" indent="0">
              <a:buNone/>
            </a:pPr>
            <a:r>
              <a:rPr lang="en-GB" sz="1600" dirty="0"/>
              <a:t>	- </a:t>
            </a:r>
            <a:r>
              <a:rPr lang="en-GB" sz="1600" dirty="0">
                <a:highlight>
                  <a:srgbClr val="00FFFF"/>
                </a:highlight>
              </a:rPr>
              <a:t>EUAPS</a:t>
            </a:r>
          </a:p>
          <a:p>
            <a:pPr marL="0" indent="0">
              <a:buNone/>
            </a:pPr>
            <a:r>
              <a:rPr lang="en-GB" sz="1600" dirty="0"/>
              <a:t>	- </a:t>
            </a:r>
            <a:r>
              <a:rPr lang="en-GB" sz="1600" dirty="0">
                <a:highlight>
                  <a:srgbClr val="00FFFF"/>
                </a:highlight>
              </a:rPr>
              <a:t>SAMOTHRACE</a:t>
            </a:r>
          </a:p>
          <a:p>
            <a:pPr marL="0" indent="0">
              <a:buNone/>
            </a:pPr>
            <a:r>
              <a:rPr lang="en-GB" sz="1600" dirty="0"/>
              <a:t>	- </a:t>
            </a:r>
            <a:r>
              <a:rPr lang="en-GB" sz="1600" dirty="0">
                <a:highlight>
                  <a:srgbClr val="00FFFF"/>
                </a:highlight>
              </a:rPr>
              <a:t>NQSTI</a:t>
            </a:r>
          </a:p>
          <a:p>
            <a:pPr marL="0" indent="0">
              <a:buNone/>
            </a:pPr>
            <a:r>
              <a:rPr lang="en-GB" sz="1600" dirty="0"/>
              <a:t>	- </a:t>
            </a:r>
            <a:r>
              <a:rPr lang="en-GB" sz="1600" dirty="0">
                <a:highlight>
                  <a:srgbClr val="00FFFF"/>
                </a:highlight>
              </a:rPr>
              <a:t>ANTHEM</a:t>
            </a:r>
          </a:p>
          <a:p>
            <a:pPr marL="0" indent="0">
              <a:buNone/>
            </a:pPr>
            <a:r>
              <a:rPr lang="en-GB" sz="1600" dirty="0"/>
              <a:t>	</a:t>
            </a:r>
          </a:p>
          <a:p>
            <a:pPr marL="0" indent="0">
              <a:buNone/>
            </a:pPr>
            <a:endParaRPr lang="en-GB" sz="1600" dirty="0">
              <a:highlight>
                <a:srgbClr val="00FFFF"/>
              </a:highlight>
            </a:endParaRPr>
          </a:p>
          <a:p>
            <a:r>
              <a:rPr lang="en-GB" sz="2100" dirty="0"/>
              <a:t>CIR – </a:t>
            </a:r>
            <a:r>
              <a:rPr lang="en-GB" sz="2100" dirty="0" err="1"/>
              <a:t>Ministery</a:t>
            </a:r>
            <a:r>
              <a:rPr lang="en-GB" sz="2100" dirty="0"/>
              <a:t> fund for HR devoted to PON projects (IPANEMA 288k€+ POTLNS 1375k€)</a:t>
            </a:r>
          </a:p>
          <a:p>
            <a:r>
              <a:rPr lang="en-GB" sz="2100" dirty="0"/>
              <a:t>BCT (Breast cancer therapy) resources (upgrade of a laser, to be installed at LNS)</a:t>
            </a:r>
          </a:p>
          <a:p>
            <a:r>
              <a:rPr lang="en-GB" sz="2100" dirty="0">
                <a:highlight>
                  <a:srgbClr val="00FFFF"/>
                </a:highlight>
              </a:rPr>
              <a:t>EUROLABS</a:t>
            </a:r>
            <a:r>
              <a:rPr lang="en-GB" sz="2100" dirty="0"/>
              <a:t> (2.574 M€ for INFN out of 15 M€ grant, about 450 k€ for LNS</a:t>
            </a:r>
          </a:p>
          <a:p>
            <a:r>
              <a:rPr lang="en-GB" sz="2100" dirty="0"/>
              <a:t>Other activities with regional and EU funds (CHETEC, INFRADEV-KM3, IMPULSE etc)</a:t>
            </a:r>
          </a:p>
          <a:p>
            <a:r>
              <a:rPr lang="en-GB" sz="2100" dirty="0"/>
              <a:t>PON POTLNS (19.352 M€) to be completed in mid-Dec. 2023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18739160-F37A-441D-1A74-ED31F27C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190982"/>
            <a:ext cx="9705350" cy="857250"/>
          </a:xfrm>
        </p:spPr>
        <p:txBody>
          <a:bodyPr/>
          <a:lstStyle/>
          <a:p>
            <a:r>
              <a:rPr lang="it-IT" dirty="0"/>
              <a:t>Funding</a:t>
            </a:r>
          </a:p>
        </p:txBody>
      </p:sp>
      <p:graphicFrame>
        <p:nvGraphicFramePr>
          <p:cNvPr id="2" name="Tabella 4">
            <a:extLst>
              <a:ext uri="{FF2B5EF4-FFF2-40B4-BE49-F238E27FC236}">
                <a16:creationId xmlns:a16="http://schemas.microsoft.com/office/drawing/2014/main" id="{3080CF1C-497F-0F55-6E12-7B38ED4A1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410090"/>
              </p:ext>
            </p:extLst>
          </p:nvPr>
        </p:nvGraphicFramePr>
        <p:xfrm>
          <a:off x="4950908" y="2570096"/>
          <a:ext cx="4385832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152">
                  <a:extLst>
                    <a:ext uri="{9D8B030D-6E8A-4147-A177-3AD203B41FA5}">
                      <a16:colId xmlns:a16="http://schemas.microsoft.com/office/drawing/2014/main" val="3984284766"/>
                    </a:ext>
                  </a:extLst>
                </a:gridCol>
                <a:gridCol w="1169834">
                  <a:extLst>
                    <a:ext uri="{9D8B030D-6E8A-4147-A177-3AD203B41FA5}">
                      <a16:colId xmlns:a16="http://schemas.microsoft.com/office/drawing/2014/main" val="1923266146"/>
                    </a:ext>
                  </a:extLst>
                </a:gridCol>
                <a:gridCol w="948763">
                  <a:extLst>
                    <a:ext uri="{9D8B030D-6E8A-4147-A177-3AD203B41FA5}">
                      <a16:colId xmlns:a16="http://schemas.microsoft.com/office/drawing/2014/main" val="4231555389"/>
                    </a:ext>
                  </a:extLst>
                </a:gridCol>
                <a:gridCol w="909083">
                  <a:extLst>
                    <a:ext uri="{9D8B030D-6E8A-4147-A177-3AD203B41FA5}">
                      <a16:colId xmlns:a16="http://schemas.microsoft.com/office/drawing/2014/main" val="318404702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it-IT" sz="1400" dirty="0"/>
                        <a:t>PNRR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Budget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INFN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INFN-LNS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381644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KM3NeT4RR</a:t>
                      </a:r>
                      <a:endParaRPr lang="it-IT" sz="1400" dirty="0">
                        <a:effectLst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67.185 M€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59.330 M€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22.325 M€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6104343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dirty="0"/>
                        <a:t>ITINERIS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155.208 M€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5.071 M€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2.245 M€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4671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dirty="0"/>
                        <a:t>ETIC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49,999 M€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33,868 M€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17.6 M€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36278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dirty="0" err="1"/>
                        <a:t>EuAPS</a:t>
                      </a:r>
                      <a:endParaRPr lang="it-I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22.350 M€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17.486 M€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7.864 M€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616196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dirty="0"/>
                        <a:t>SAMOTHRACE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119 M€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6.631 M€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4.450 M€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9732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46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7759F8-0301-A149-996B-5D91236A4BDD}"/>
              </a:ext>
            </a:extLst>
          </p:cNvPr>
          <p:cNvSpPr txBox="1"/>
          <p:nvPr/>
        </p:nvSpPr>
        <p:spPr>
          <a:xfrm>
            <a:off x="352746" y="635294"/>
            <a:ext cx="11486508" cy="6267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it-IT" sz="2400" dirty="0"/>
              <a:t>Fisica Nucleare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it-IT" sz="2400" dirty="0"/>
              <a:t>Astrofisica Nucleare e Particellare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it-IT" sz="2400" dirty="0"/>
              <a:t>Fisica degli acceleratori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it-IT" sz="2400" dirty="0"/>
              <a:t>Fisica dei plasmi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it-IT" sz="2400" dirty="0"/>
              <a:t>Fisica applicata alla medicina e alla biologia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it-IT" sz="2400" dirty="0"/>
              <a:t>Applicazioni ai beni culturali e ambientali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it-IT" sz="2400" dirty="0"/>
              <a:t>Fisica Teorica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it-IT" sz="2400" dirty="0"/>
              <a:t>Cura dei tumori presso i LNS e presso il Centro Nazionale di Adroterapia Oncologica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it-IT" sz="2400" dirty="0"/>
              <a:t>Contributo all’avviamento di nuove Infrastrutture di Ricerca Europee (</a:t>
            </a:r>
            <a:r>
              <a:rPr lang="it-IT" sz="2400" dirty="0" err="1"/>
              <a:t>European</a:t>
            </a:r>
            <a:r>
              <a:rPr lang="it-IT" sz="2400" dirty="0"/>
              <a:t> </a:t>
            </a:r>
            <a:r>
              <a:rPr lang="it-IT" sz="2400" dirty="0" err="1"/>
              <a:t>Spallation</a:t>
            </a:r>
            <a:r>
              <a:rPr lang="it-IT" sz="2400" dirty="0"/>
              <a:t> Source ed Extreme Light </a:t>
            </a:r>
            <a:r>
              <a:rPr lang="it-IT" sz="2400" dirty="0" err="1"/>
              <a:t>Infrastructure</a:t>
            </a:r>
            <a:r>
              <a:rPr lang="it-IT" sz="2400" dirty="0"/>
              <a:t>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it-IT" sz="2400" dirty="0"/>
              <a:t>Ricerca fusionistica (progetto DTT)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it-IT" sz="2400" dirty="0"/>
              <a:t>Studi di supporto alle istituzioni deputate alla </a:t>
            </a:r>
            <a:r>
              <a:rPr lang="it-IT" sz="2400" dirty="0" err="1"/>
              <a:t>Nuclear</a:t>
            </a:r>
            <a:r>
              <a:rPr lang="it-IT" sz="2400" dirty="0"/>
              <a:t> </a:t>
            </a:r>
            <a:r>
              <a:rPr lang="it-IT" sz="2400" dirty="0" err="1"/>
              <a:t>safety</a:t>
            </a:r>
            <a:r>
              <a:rPr lang="it-IT" sz="2400" dirty="0"/>
              <a:t>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it-IT" sz="2400" dirty="0"/>
              <a:t>Collaborazioni con Biologi Marini, Vulcanologi, Geologi, Geofisici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it-IT" sz="2400" dirty="0"/>
              <a:t>Attività multidisciplinari, test tecnologie aerospaziali, supporto alla microelettronica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784FE5-F459-39BA-C4F9-994D8ED6BC23}"/>
              </a:ext>
            </a:extLst>
          </p:cNvPr>
          <p:cNvSpPr txBox="1"/>
          <p:nvPr/>
        </p:nvSpPr>
        <p:spPr>
          <a:xfrm>
            <a:off x="3721792" y="0"/>
            <a:ext cx="4748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Cosa si fa ai LNS dell’INFN 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E8418D-F484-72E4-C92A-5281DB42B826}"/>
              </a:ext>
            </a:extLst>
          </p:cNvPr>
          <p:cNvSpPr txBox="1"/>
          <p:nvPr/>
        </p:nvSpPr>
        <p:spPr>
          <a:xfrm>
            <a:off x="7736440" y="1469204"/>
            <a:ext cx="3811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Non c’è una di queste attività che non abbia un impatto sulla società</a:t>
            </a:r>
          </a:p>
        </p:txBody>
      </p:sp>
    </p:spTree>
    <p:extLst>
      <p:ext uri="{BB962C8B-B14F-4D97-AF65-F5344CB8AC3E}">
        <p14:creationId xmlns:p14="http://schemas.microsoft.com/office/powerpoint/2010/main" val="278495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indoor, bicycle, parked, sitting&#10;&#10;Description automatically generated">
            <a:extLst>
              <a:ext uri="{FF2B5EF4-FFF2-40B4-BE49-F238E27FC236}">
                <a16:creationId xmlns:a16="http://schemas.microsoft.com/office/drawing/2014/main" id="{1D876CEC-DD6A-374B-86C4-A3477CD206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01759" y="1410158"/>
            <a:ext cx="2964272" cy="2706771"/>
          </a:xfrm>
          <a:prstGeom prst="rect">
            <a:avLst/>
          </a:prstGeom>
        </p:spPr>
      </p:pic>
      <p:cxnSp>
        <p:nvCxnSpPr>
          <p:cNvPr id="6" name="Straight Arrow Connector 7">
            <a:extLst>
              <a:ext uri="{FF2B5EF4-FFF2-40B4-BE49-F238E27FC236}">
                <a16:creationId xmlns:a16="http://schemas.microsoft.com/office/drawing/2014/main" id="{662593BD-189A-C34B-8443-BA8AA1613748}"/>
              </a:ext>
            </a:extLst>
          </p:cNvPr>
          <p:cNvCxnSpPr/>
          <p:nvPr/>
        </p:nvCxnSpPr>
        <p:spPr>
          <a:xfrm flipH="1" flipV="1">
            <a:off x="8973846" y="2946919"/>
            <a:ext cx="669471" cy="12246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>
            <a:extLst>
              <a:ext uri="{FF2B5EF4-FFF2-40B4-BE49-F238E27FC236}">
                <a16:creationId xmlns:a16="http://schemas.microsoft.com/office/drawing/2014/main" id="{D658DC72-47A2-BB40-8184-53E33B866D6F}"/>
              </a:ext>
            </a:extLst>
          </p:cNvPr>
          <p:cNvSpPr txBox="1"/>
          <p:nvPr/>
        </p:nvSpPr>
        <p:spPr>
          <a:xfrm>
            <a:off x="8090459" y="3793121"/>
            <a:ext cx="1643399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T" b="1" baseline="30000" dirty="0">
                <a:solidFill>
                  <a:srgbClr val="0066CC"/>
                </a:solidFill>
              </a:rPr>
              <a:t>27</a:t>
            </a:r>
            <a:r>
              <a:rPr lang="en-IT" b="1" dirty="0">
                <a:solidFill>
                  <a:srgbClr val="0066CC"/>
                </a:solidFill>
              </a:rPr>
              <a:t>Al  @ 80 MeV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1A8FC8F0-75BA-2343-A6A5-190F6A82E20E}"/>
              </a:ext>
            </a:extLst>
          </p:cNvPr>
          <p:cNvSpPr txBox="1"/>
          <p:nvPr/>
        </p:nvSpPr>
        <p:spPr>
          <a:xfrm>
            <a:off x="9172394" y="2872800"/>
            <a:ext cx="1155060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0066CC"/>
                </a:solidFill>
              </a:rPr>
              <a:t>CD</a:t>
            </a:r>
            <a:r>
              <a:rPr lang="en-IT" b="1" baseline="-25000" dirty="0">
                <a:solidFill>
                  <a:srgbClr val="0066CC"/>
                </a:solidFill>
              </a:rPr>
              <a:t>2</a:t>
            </a:r>
            <a:r>
              <a:rPr lang="en-IT" b="1" dirty="0">
                <a:solidFill>
                  <a:srgbClr val="0066CC"/>
                </a:solidFill>
              </a:rPr>
              <a:t> target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063DE63E-D070-B341-869C-78CEC7626177}"/>
              </a:ext>
            </a:extLst>
          </p:cNvPr>
          <p:cNvSpPr txBox="1"/>
          <p:nvPr/>
        </p:nvSpPr>
        <p:spPr>
          <a:xfrm>
            <a:off x="8973846" y="1698664"/>
            <a:ext cx="652743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T" b="1" baseline="30000" dirty="0">
                <a:solidFill>
                  <a:srgbClr val="0066CC"/>
                </a:solidFill>
              </a:rPr>
              <a:t>24</a:t>
            </a:r>
            <a:r>
              <a:rPr lang="en-IT" b="1" dirty="0">
                <a:solidFill>
                  <a:srgbClr val="0066CC"/>
                </a:solidFill>
              </a:rPr>
              <a:t>Mg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492C70E-999A-8A47-8539-A5F2CFA0AA69}"/>
              </a:ext>
            </a:extLst>
          </p:cNvPr>
          <p:cNvSpPr txBox="1"/>
          <p:nvPr/>
        </p:nvSpPr>
        <p:spPr>
          <a:xfrm>
            <a:off x="7790324" y="2872800"/>
            <a:ext cx="524503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T" b="1" baseline="30000" dirty="0">
                <a:solidFill>
                  <a:srgbClr val="0066CC"/>
                </a:solidFill>
              </a:rPr>
              <a:t>4</a:t>
            </a:r>
            <a:r>
              <a:rPr lang="en-IT" b="1" dirty="0">
                <a:solidFill>
                  <a:srgbClr val="0066CC"/>
                </a:solidFill>
              </a:rPr>
              <a:t>He</a:t>
            </a:r>
          </a:p>
        </p:txBody>
      </p:sp>
      <p:cxnSp>
        <p:nvCxnSpPr>
          <p:cNvPr id="11" name="Straight Arrow Connector 12">
            <a:extLst>
              <a:ext uri="{FF2B5EF4-FFF2-40B4-BE49-F238E27FC236}">
                <a16:creationId xmlns:a16="http://schemas.microsoft.com/office/drawing/2014/main" id="{A017B71D-6ACE-F441-AF13-B5DEB79B986C}"/>
              </a:ext>
            </a:extLst>
          </p:cNvPr>
          <p:cNvCxnSpPr>
            <a:cxnSpLocks/>
          </p:cNvCxnSpPr>
          <p:nvPr/>
        </p:nvCxnSpPr>
        <p:spPr>
          <a:xfrm flipH="1" flipV="1">
            <a:off x="8382250" y="2798682"/>
            <a:ext cx="413229" cy="1482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5">
            <a:extLst>
              <a:ext uri="{FF2B5EF4-FFF2-40B4-BE49-F238E27FC236}">
                <a16:creationId xmlns:a16="http://schemas.microsoft.com/office/drawing/2014/main" id="{74FE566A-6677-FC4F-B9FD-3D0FEC14FFF0}"/>
              </a:ext>
            </a:extLst>
          </p:cNvPr>
          <p:cNvCxnSpPr>
            <a:cxnSpLocks/>
          </p:cNvCxnSpPr>
          <p:nvPr/>
        </p:nvCxnSpPr>
        <p:spPr>
          <a:xfrm flipV="1">
            <a:off x="8795479" y="1837164"/>
            <a:ext cx="71027" cy="11097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3">
            <a:extLst>
              <a:ext uri="{FF2B5EF4-FFF2-40B4-BE49-F238E27FC236}">
                <a16:creationId xmlns:a16="http://schemas.microsoft.com/office/drawing/2014/main" id="{9026DDBE-DC7F-5D4A-AF22-D3044365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944" y="4063"/>
            <a:ext cx="9161056" cy="857250"/>
          </a:xfrm>
        </p:spPr>
        <p:txBody>
          <a:bodyPr>
            <a:normAutofit/>
          </a:bodyPr>
          <a:lstStyle/>
          <a:p>
            <a:r>
              <a:rPr lang="it-IT" sz="2400" b="1" baseline="30000" dirty="0">
                <a:solidFill>
                  <a:srgbClr val="DF76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it-IT" sz="2400" b="1" dirty="0">
                <a:solidFill>
                  <a:srgbClr val="DF76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Al(</a:t>
            </a:r>
            <a:r>
              <a:rPr lang="it-IT" sz="2400" b="1" dirty="0" err="1">
                <a:solidFill>
                  <a:srgbClr val="DF76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b="1" dirty="0">
                <a:solidFill>
                  <a:srgbClr val="DF76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,𝛂)</a:t>
            </a:r>
            <a:r>
              <a:rPr lang="it-IT" sz="2400" b="1" baseline="30000" dirty="0">
                <a:solidFill>
                  <a:srgbClr val="DF76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it-IT" sz="2400" b="1" dirty="0">
                <a:solidFill>
                  <a:srgbClr val="DF76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 via d(</a:t>
            </a:r>
            <a:r>
              <a:rPr lang="it-IT" sz="2400" b="1" baseline="30000" dirty="0">
                <a:solidFill>
                  <a:srgbClr val="DF76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it-IT" sz="2400" b="1" dirty="0">
                <a:solidFill>
                  <a:srgbClr val="DF76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Al,𝛂</a:t>
            </a:r>
            <a:r>
              <a:rPr lang="it-IT" sz="2400" b="1" baseline="30000" dirty="0">
                <a:solidFill>
                  <a:srgbClr val="DF76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  <a:r>
              <a:rPr lang="it-IT" sz="2400" b="1" dirty="0">
                <a:solidFill>
                  <a:srgbClr val="DF76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Mg)</a:t>
            </a:r>
            <a:r>
              <a:rPr lang="it-IT" sz="2400" b="1" dirty="0" err="1">
                <a:solidFill>
                  <a:srgbClr val="DF76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b="1" dirty="0">
                <a:solidFill>
                  <a:srgbClr val="DF76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@LNS </a:t>
            </a:r>
          </a:p>
        </p:txBody>
      </p:sp>
      <p:sp>
        <p:nvSpPr>
          <p:cNvPr id="14" name="CasellaDiTesto 1">
            <a:extLst>
              <a:ext uri="{FF2B5EF4-FFF2-40B4-BE49-F238E27FC236}">
                <a16:creationId xmlns:a16="http://schemas.microsoft.com/office/drawing/2014/main" id="{5E328AF7-87D9-C245-9453-24997B7A4315}"/>
              </a:ext>
            </a:extLst>
          </p:cNvPr>
          <p:cNvSpPr txBox="1"/>
          <p:nvPr/>
        </p:nvSpPr>
        <p:spPr>
          <a:xfrm>
            <a:off x="7546063" y="882367"/>
            <a:ext cx="260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Spokeperson</a:t>
            </a:r>
            <a:r>
              <a:rPr lang="it-IT" dirty="0"/>
              <a:t>: S. </a:t>
            </a:r>
            <a:r>
              <a:rPr lang="it-IT" dirty="0" err="1"/>
              <a:t>Palmerini</a:t>
            </a:r>
            <a:endParaRPr lang="it-IT" dirty="0"/>
          </a:p>
        </p:txBody>
      </p:sp>
      <p:pic>
        <p:nvPicPr>
          <p:cNvPr id="15" name="Immagine 22">
            <a:extLst>
              <a:ext uri="{FF2B5EF4-FFF2-40B4-BE49-F238E27FC236}">
                <a16:creationId xmlns:a16="http://schemas.microsoft.com/office/drawing/2014/main" id="{142A2FCF-43FF-B24C-BC8F-C05509C1F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7035" y="861313"/>
            <a:ext cx="1844309" cy="2771642"/>
          </a:xfrm>
          <a:prstGeom prst="rect">
            <a:avLst/>
          </a:prstGeom>
        </p:spPr>
      </p:pic>
      <p:sp>
        <p:nvSpPr>
          <p:cNvPr id="16" name="Rettangolo 24">
            <a:extLst>
              <a:ext uri="{FF2B5EF4-FFF2-40B4-BE49-F238E27FC236}">
                <a16:creationId xmlns:a16="http://schemas.microsoft.com/office/drawing/2014/main" id="{E939BF03-0FFC-7C48-9785-8401F82BD69E}"/>
              </a:ext>
            </a:extLst>
          </p:cNvPr>
          <p:cNvSpPr/>
          <p:nvPr/>
        </p:nvSpPr>
        <p:spPr>
          <a:xfrm>
            <a:off x="1629237" y="904335"/>
            <a:ext cx="1287050" cy="237757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25" kern="800" dirty="0">
                <a:ea typeface="Times New Roman" panose="02020603050405020304" pitchFamily="18" charset="0"/>
              </a:rPr>
              <a:t>The source of </a:t>
            </a:r>
            <a:r>
              <a:rPr lang="en-US" sz="825" kern="800" baseline="30000" dirty="0">
                <a:ea typeface="Times New Roman" panose="02020603050405020304" pitchFamily="18" charset="0"/>
              </a:rPr>
              <a:t>26</a:t>
            </a:r>
            <a:r>
              <a:rPr lang="en-US" sz="825" kern="800" dirty="0">
                <a:ea typeface="Times New Roman" panose="02020603050405020304" pitchFamily="18" charset="0"/>
              </a:rPr>
              <a:t>Al in the present day and in the ancient Galaxy is an important issue in nuclear astrophysics. From the ratios of the abundances </a:t>
            </a:r>
            <a:r>
              <a:rPr lang="en-US" sz="825" kern="800" baseline="30000" dirty="0">
                <a:ea typeface="Times New Roman" panose="02020603050405020304" pitchFamily="18" charset="0"/>
              </a:rPr>
              <a:t>26</a:t>
            </a:r>
            <a:r>
              <a:rPr lang="en-US" sz="825" kern="800" dirty="0">
                <a:ea typeface="Times New Roman" panose="02020603050405020304" pitchFamily="18" charset="0"/>
              </a:rPr>
              <a:t>Mg/</a:t>
            </a:r>
            <a:r>
              <a:rPr lang="en-US" sz="825" kern="800" baseline="30000" dirty="0">
                <a:ea typeface="Times New Roman" panose="02020603050405020304" pitchFamily="18" charset="0"/>
              </a:rPr>
              <a:t>24</a:t>
            </a:r>
            <a:r>
              <a:rPr lang="en-US" sz="825" kern="800" dirty="0">
                <a:ea typeface="Times New Roman" panose="02020603050405020304" pitchFamily="18" charset="0"/>
              </a:rPr>
              <a:t>Mg and </a:t>
            </a:r>
            <a:r>
              <a:rPr lang="en-US" sz="825" kern="800" baseline="30000" dirty="0">
                <a:ea typeface="Times New Roman" panose="02020603050405020304" pitchFamily="18" charset="0"/>
              </a:rPr>
              <a:t>26</a:t>
            </a:r>
            <a:r>
              <a:rPr lang="en-US" sz="825" kern="800" dirty="0">
                <a:ea typeface="Times New Roman" panose="02020603050405020304" pitchFamily="18" charset="0"/>
              </a:rPr>
              <a:t>Mg/</a:t>
            </a:r>
            <a:r>
              <a:rPr lang="en-US" sz="825" kern="800" baseline="30000" dirty="0">
                <a:ea typeface="Times New Roman" panose="02020603050405020304" pitchFamily="18" charset="0"/>
              </a:rPr>
              <a:t>27</a:t>
            </a:r>
            <a:r>
              <a:rPr lang="en-US" sz="825" kern="800" dirty="0">
                <a:ea typeface="Times New Roman" panose="02020603050405020304" pitchFamily="18" charset="0"/>
              </a:rPr>
              <a:t>Al it is possible to estimate the </a:t>
            </a:r>
            <a:r>
              <a:rPr lang="en-US" sz="825" kern="800" baseline="30000" dirty="0">
                <a:ea typeface="Times New Roman" panose="02020603050405020304" pitchFamily="18" charset="0"/>
              </a:rPr>
              <a:t>26</a:t>
            </a:r>
            <a:r>
              <a:rPr lang="en-US" sz="825" kern="800" dirty="0">
                <a:ea typeface="Times New Roman" panose="02020603050405020304" pitchFamily="18" charset="0"/>
              </a:rPr>
              <a:t>Al/</a:t>
            </a:r>
            <a:r>
              <a:rPr lang="en-US" sz="825" kern="800" baseline="30000" dirty="0">
                <a:ea typeface="Times New Roman" panose="02020603050405020304" pitchFamily="18" charset="0"/>
              </a:rPr>
              <a:t>27</a:t>
            </a:r>
            <a:r>
              <a:rPr lang="en-US" sz="825" kern="800" dirty="0">
                <a:ea typeface="Times New Roman" panose="02020603050405020304" pitchFamily="18" charset="0"/>
              </a:rPr>
              <a:t>Al ratio in the ancient Galaxy and date meteorites (or early solar system solids). For this reason, it is crucial to know with high precision the nucleosynthesis process not only of </a:t>
            </a:r>
            <a:r>
              <a:rPr lang="en-US" sz="825" kern="800" baseline="30000" dirty="0">
                <a:ea typeface="Times New Roman" panose="02020603050405020304" pitchFamily="18" charset="0"/>
              </a:rPr>
              <a:t>26</a:t>
            </a:r>
            <a:r>
              <a:rPr lang="en-US" sz="825" kern="800" dirty="0">
                <a:ea typeface="Times New Roman" panose="02020603050405020304" pitchFamily="18" charset="0"/>
              </a:rPr>
              <a:t>Al but also of </a:t>
            </a:r>
            <a:r>
              <a:rPr lang="en-US" sz="825" kern="800" baseline="30000" dirty="0">
                <a:ea typeface="Times New Roman" panose="02020603050405020304" pitchFamily="18" charset="0"/>
              </a:rPr>
              <a:t>27</a:t>
            </a:r>
            <a:r>
              <a:rPr lang="en-US" sz="825" kern="800" dirty="0">
                <a:ea typeface="Times New Roman" panose="02020603050405020304" pitchFamily="18" charset="0"/>
              </a:rPr>
              <a:t>Al and </a:t>
            </a:r>
            <a:r>
              <a:rPr lang="en-US" sz="825" kern="800" baseline="30000" dirty="0">
                <a:ea typeface="Times New Roman" panose="02020603050405020304" pitchFamily="18" charset="0"/>
              </a:rPr>
              <a:t>24</a:t>
            </a:r>
            <a:r>
              <a:rPr lang="en-US" sz="825" kern="800" dirty="0">
                <a:ea typeface="Times New Roman" panose="02020603050405020304" pitchFamily="18" charset="0"/>
              </a:rPr>
              <a:t>Mg</a:t>
            </a:r>
            <a:r>
              <a:rPr lang="it-IT" sz="825" dirty="0"/>
              <a:t> </a:t>
            </a:r>
          </a:p>
        </p:txBody>
      </p:sp>
      <p:sp>
        <p:nvSpPr>
          <p:cNvPr id="17" name="Figura a mano libera 25">
            <a:extLst>
              <a:ext uri="{FF2B5EF4-FFF2-40B4-BE49-F238E27FC236}">
                <a16:creationId xmlns:a16="http://schemas.microsoft.com/office/drawing/2014/main" id="{A2EB8E6B-0431-B249-98A6-300FC78A1BE9}"/>
              </a:ext>
            </a:extLst>
          </p:cNvPr>
          <p:cNvSpPr/>
          <p:nvPr/>
        </p:nvSpPr>
        <p:spPr>
          <a:xfrm>
            <a:off x="3001692" y="2651777"/>
            <a:ext cx="1334007" cy="486167"/>
          </a:xfrm>
          <a:custGeom>
            <a:avLst/>
            <a:gdLst>
              <a:gd name="connsiteX0" fmla="*/ 0 w 921155"/>
              <a:gd name="connsiteY0" fmla="*/ 35626 h 397824"/>
              <a:gd name="connsiteX1" fmla="*/ 0 w 921155"/>
              <a:gd name="connsiteY1" fmla="*/ 35626 h 397824"/>
              <a:gd name="connsiteX2" fmla="*/ 5938 w 921155"/>
              <a:gd name="connsiteY2" fmla="*/ 338447 h 397824"/>
              <a:gd name="connsiteX3" fmla="*/ 29688 w 921155"/>
              <a:gd name="connsiteY3" fmla="*/ 350322 h 397824"/>
              <a:gd name="connsiteX4" fmla="*/ 100940 w 921155"/>
              <a:gd name="connsiteY4" fmla="*/ 356260 h 397824"/>
              <a:gd name="connsiteX5" fmla="*/ 308759 w 921155"/>
              <a:gd name="connsiteY5" fmla="*/ 362198 h 397824"/>
              <a:gd name="connsiteX6" fmla="*/ 534390 w 921155"/>
              <a:gd name="connsiteY6" fmla="*/ 380011 h 397824"/>
              <a:gd name="connsiteX7" fmla="*/ 564078 w 921155"/>
              <a:gd name="connsiteY7" fmla="*/ 385948 h 397824"/>
              <a:gd name="connsiteX8" fmla="*/ 611579 w 921155"/>
              <a:gd name="connsiteY8" fmla="*/ 391886 h 397824"/>
              <a:gd name="connsiteX9" fmla="*/ 653143 w 921155"/>
              <a:gd name="connsiteY9" fmla="*/ 397824 h 397824"/>
              <a:gd name="connsiteX10" fmla="*/ 914400 w 921155"/>
              <a:gd name="connsiteY10" fmla="*/ 391886 h 397824"/>
              <a:gd name="connsiteX11" fmla="*/ 920338 w 921155"/>
              <a:gd name="connsiteY11" fmla="*/ 362198 h 397824"/>
              <a:gd name="connsiteX12" fmla="*/ 914400 w 921155"/>
              <a:gd name="connsiteY12" fmla="*/ 41564 h 397824"/>
              <a:gd name="connsiteX13" fmla="*/ 890650 w 921155"/>
              <a:gd name="connsiteY13" fmla="*/ 35626 h 397824"/>
              <a:gd name="connsiteX14" fmla="*/ 623455 w 921155"/>
              <a:gd name="connsiteY14" fmla="*/ 29689 h 397824"/>
              <a:gd name="connsiteX15" fmla="*/ 439387 w 921155"/>
              <a:gd name="connsiteY15" fmla="*/ 17813 h 397824"/>
              <a:gd name="connsiteX16" fmla="*/ 285008 w 921155"/>
              <a:gd name="connsiteY16" fmla="*/ 5938 h 397824"/>
              <a:gd name="connsiteX17" fmla="*/ 118753 w 921155"/>
              <a:gd name="connsiteY17" fmla="*/ 0 h 397824"/>
              <a:gd name="connsiteX18" fmla="*/ 35626 w 921155"/>
              <a:gd name="connsiteY18" fmla="*/ 5938 h 397824"/>
              <a:gd name="connsiteX19" fmla="*/ 0 w 921155"/>
              <a:gd name="connsiteY19" fmla="*/ 35626 h 39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21155" h="397824">
                <a:moveTo>
                  <a:pt x="0" y="35626"/>
                </a:moveTo>
                <a:lnTo>
                  <a:pt x="0" y="35626"/>
                </a:lnTo>
                <a:cubicBezTo>
                  <a:pt x="1979" y="136566"/>
                  <a:pt x="-3544" y="237934"/>
                  <a:pt x="5938" y="338447"/>
                </a:cubicBezTo>
                <a:cubicBezTo>
                  <a:pt x="6769" y="347259"/>
                  <a:pt x="20988" y="348691"/>
                  <a:pt x="29688" y="350322"/>
                </a:cubicBezTo>
                <a:cubicBezTo>
                  <a:pt x="53113" y="354714"/>
                  <a:pt x="77129" y="355247"/>
                  <a:pt x="100940" y="356260"/>
                </a:cubicBezTo>
                <a:cubicBezTo>
                  <a:pt x="170179" y="359206"/>
                  <a:pt x="239486" y="360219"/>
                  <a:pt x="308759" y="362198"/>
                </a:cubicBezTo>
                <a:lnTo>
                  <a:pt x="534390" y="380011"/>
                </a:lnTo>
                <a:cubicBezTo>
                  <a:pt x="544286" y="381990"/>
                  <a:pt x="554103" y="384413"/>
                  <a:pt x="564078" y="385948"/>
                </a:cubicBezTo>
                <a:cubicBezTo>
                  <a:pt x="579849" y="388374"/>
                  <a:pt x="595762" y="389777"/>
                  <a:pt x="611579" y="391886"/>
                </a:cubicBezTo>
                <a:lnTo>
                  <a:pt x="653143" y="397824"/>
                </a:lnTo>
                <a:lnTo>
                  <a:pt x="914400" y="391886"/>
                </a:lnTo>
                <a:cubicBezTo>
                  <a:pt x="924403" y="390552"/>
                  <a:pt x="920338" y="372290"/>
                  <a:pt x="920338" y="362198"/>
                </a:cubicBezTo>
                <a:cubicBezTo>
                  <a:pt x="920338" y="255302"/>
                  <a:pt x="924078" y="148021"/>
                  <a:pt x="914400" y="41564"/>
                </a:cubicBezTo>
                <a:cubicBezTo>
                  <a:pt x="913661" y="33437"/>
                  <a:pt x="898804" y="35959"/>
                  <a:pt x="890650" y="35626"/>
                </a:cubicBezTo>
                <a:cubicBezTo>
                  <a:pt x="801637" y="31993"/>
                  <a:pt x="712520" y="31668"/>
                  <a:pt x="623455" y="29689"/>
                </a:cubicBezTo>
                <a:lnTo>
                  <a:pt x="439387" y="17813"/>
                </a:lnTo>
                <a:lnTo>
                  <a:pt x="285008" y="5938"/>
                </a:lnTo>
                <a:cubicBezTo>
                  <a:pt x="229617" y="3300"/>
                  <a:pt x="174171" y="1979"/>
                  <a:pt x="118753" y="0"/>
                </a:cubicBezTo>
                <a:cubicBezTo>
                  <a:pt x="91044" y="1979"/>
                  <a:pt x="63268" y="3174"/>
                  <a:pt x="35626" y="5938"/>
                </a:cubicBezTo>
                <a:cubicBezTo>
                  <a:pt x="23647" y="7136"/>
                  <a:pt x="5938" y="30678"/>
                  <a:pt x="0" y="35626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32">
            <a:extLst>
              <a:ext uri="{FF2B5EF4-FFF2-40B4-BE49-F238E27FC236}">
                <a16:creationId xmlns:a16="http://schemas.microsoft.com/office/drawing/2014/main" id="{67FE7FC1-4621-6541-A2A6-2AD971898D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826" y="3649785"/>
            <a:ext cx="2108363" cy="1629360"/>
          </a:xfrm>
          <a:prstGeom prst="rect">
            <a:avLst/>
          </a:prstGeom>
        </p:spPr>
      </p:pic>
      <p:sp>
        <p:nvSpPr>
          <p:cNvPr id="19" name="CasellaDiTesto 33">
            <a:extLst>
              <a:ext uri="{FF2B5EF4-FFF2-40B4-BE49-F238E27FC236}">
                <a16:creationId xmlns:a16="http://schemas.microsoft.com/office/drawing/2014/main" id="{B7C74218-C251-414D-BB95-CE76918EC815}"/>
              </a:ext>
            </a:extLst>
          </p:cNvPr>
          <p:cNvSpPr txBox="1"/>
          <p:nvPr/>
        </p:nvSpPr>
        <p:spPr>
          <a:xfrm>
            <a:off x="3054649" y="4429667"/>
            <a:ext cx="601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 err="1"/>
              <a:t>Iliadis</a:t>
            </a:r>
            <a:r>
              <a:rPr lang="it-IT" sz="600" dirty="0"/>
              <a:t> et al. (2010)</a:t>
            </a:r>
          </a:p>
        </p:txBody>
      </p:sp>
      <p:pic>
        <p:nvPicPr>
          <p:cNvPr id="24" name="Picture 36" descr="A screenshot of a newspaper&#10;&#10;Description automatically generated">
            <a:extLst>
              <a:ext uri="{FF2B5EF4-FFF2-40B4-BE49-F238E27FC236}">
                <a16:creationId xmlns:a16="http://schemas.microsoft.com/office/drawing/2014/main" id="{68D5C80E-3F22-5B4E-AF52-E4FC0D12B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8541">
            <a:off x="1877513" y="5282712"/>
            <a:ext cx="4231570" cy="1375260"/>
          </a:xfrm>
          <a:prstGeom prst="rect">
            <a:avLst/>
          </a:prstGeom>
        </p:spPr>
      </p:pic>
      <p:sp>
        <p:nvSpPr>
          <p:cNvPr id="25" name="CasellaDiTesto 16">
            <a:extLst>
              <a:ext uri="{FF2B5EF4-FFF2-40B4-BE49-F238E27FC236}">
                <a16:creationId xmlns:a16="http://schemas.microsoft.com/office/drawing/2014/main" id="{75142994-F319-5E49-BF42-47BBF817D538}"/>
              </a:ext>
            </a:extLst>
          </p:cNvPr>
          <p:cNvSpPr txBox="1"/>
          <p:nvPr/>
        </p:nvSpPr>
        <p:spPr>
          <a:xfrm>
            <a:off x="4874210" y="1626758"/>
            <a:ext cx="260976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LNS </a:t>
            </a:r>
            <a:r>
              <a:rPr lang="it-IT" sz="1600" dirty="0" err="1"/>
              <a:t>Restart</a:t>
            </a:r>
            <a:r>
              <a:rPr lang="it-IT" sz="1600" dirty="0"/>
              <a:t> </a:t>
            </a:r>
            <a:r>
              <a:rPr lang="it-IT" sz="1600" dirty="0" err="1"/>
              <a:t>after</a:t>
            </a:r>
            <a:r>
              <a:rPr lang="it-IT" sz="1600" dirty="0"/>
              <a:t> LOCKDOWN: </a:t>
            </a:r>
          </a:p>
          <a:p>
            <a:pPr algn="ctr"/>
            <a:r>
              <a:rPr lang="it-IT" sz="1600" dirty="0" err="1"/>
              <a:t>May</a:t>
            </a:r>
            <a:r>
              <a:rPr lang="it-IT" sz="1600" dirty="0"/>
              <a:t> 18</a:t>
            </a:r>
            <a:r>
              <a:rPr lang="it-IT" sz="1600" baseline="30000" dirty="0"/>
              <a:t>th</a:t>
            </a:r>
            <a:r>
              <a:rPr lang="it-IT" sz="1600" dirty="0"/>
              <a:t> 2020</a:t>
            </a:r>
          </a:p>
          <a:p>
            <a:pPr algn="ctr"/>
            <a:r>
              <a:rPr lang="it-IT" sz="1600" baseline="30000" dirty="0"/>
              <a:t>27</a:t>
            </a:r>
            <a:r>
              <a:rPr lang="it-IT" sz="1600" dirty="0"/>
              <a:t>Al </a:t>
            </a:r>
            <a:r>
              <a:rPr lang="it-IT" sz="1600" dirty="0" err="1"/>
              <a:t>delivered</a:t>
            </a:r>
            <a:r>
              <a:rPr lang="it-IT" sz="1600" dirty="0"/>
              <a:t> and set-up </a:t>
            </a:r>
            <a:r>
              <a:rPr lang="it-IT" sz="1600" dirty="0" err="1"/>
              <a:t>rearranged</a:t>
            </a:r>
            <a:endParaRPr lang="it-IT" sz="1600" dirty="0"/>
          </a:p>
          <a:p>
            <a:pPr algn="ctr"/>
            <a:r>
              <a:rPr lang="it-IT" sz="1600" dirty="0" err="1"/>
              <a:t>according</a:t>
            </a:r>
            <a:r>
              <a:rPr lang="it-IT" sz="1600" dirty="0"/>
              <a:t> to </a:t>
            </a:r>
            <a:r>
              <a:rPr lang="it-IT" sz="1600" dirty="0" err="1"/>
              <a:t>AntiCovid</a:t>
            </a:r>
            <a:r>
              <a:rPr lang="it-IT" sz="1600" dirty="0"/>
              <a:t> </a:t>
            </a:r>
            <a:r>
              <a:rPr lang="it-IT" sz="1600" dirty="0" err="1"/>
              <a:t>rules</a:t>
            </a:r>
            <a:endParaRPr lang="it-IT" sz="1600" dirty="0"/>
          </a:p>
        </p:txBody>
      </p:sp>
      <p:pic>
        <p:nvPicPr>
          <p:cNvPr id="26" name="Picture 40" descr="A picture containing indoor, person, young, small&#10;&#10;Description automatically generated">
            <a:extLst>
              <a:ext uri="{FF2B5EF4-FFF2-40B4-BE49-F238E27FC236}">
                <a16:creationId xmlns:a16="http://schemas.microsoft.com/office/drawing/2014/main" id="{15376572-3B3B-F848-9CFB-A031D60C06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8514" flipH="1">
            <a:off x="4473489" y="3835772"/>
            <a:ext cx="1507611" cy="1191888"/>
          </a:xfrm>
          <a:prstGeom prst="rect">
            <a:avLst/>
          </a:prstGeom>
        </p:spPr>
      </p:pic>
      <p:pic>
        <p:nvPicPr>
          <p:cNvPr id="4" name="Immagine 3" descr="Immagine che contiene interni, fotografia, monitor, sedendo&#10;&#10;Descrizione generata automaticamente">
            <a:extLst>
              <a:ext uri="{FF2B5EF4-FFF2-40B4-BE49-F238E27FC236}">
                <a16:creationId xmlns:a16="http://schemas.microsoft.com/office/drawing/2014/main" id="{94D554CC-8312-5E46-8793-10A2453AE1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2832" y="4554134"/>
            <a:ext cx="4231317" cy="21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1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642855" y="3213574"/>
            <a:ext cx="5606397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b="1" dirty="0">
                <a:solidFill>
                  <a:srgbClr val="0066FF"/>
                </a:solidFill>
              </a:rPr>
              <a:t>2) </a:t>
            </a:r>
            <a:r>
              <a:rPr lang="en-US" altLang="ja-JP" b="1" u="sng" dirty="0">
                <a:solidFill>
                  <a:srgbClr val="0066FF"/>
                </a:solidFill>
              </a:rPr>
              <a:t>0</a:t>
            </a:r>
            <a:r>
              <a:rPr lang="en-US" altLang="ja-JP" b="1" u="sng" dirty="0">
                <a:solidFill>
                  <a:srgbClr val="0066FF"/>
                </a:solidFill>
                <a:sym typeface="Symbol"/>
              </a:rPr>
              <a:t> </a:t>
            </a:r>
            <a:r>
              <a:rPr lang="en-US" altLang="ja-JP" b="1" u="sng" dirty="0">
                <a:solidFill>
                  <a:srgbClr val="0066FF"/>
                </a:solidFill>
              </a:rPr>
              <a:t>double </a:t>
            </a:r>
            <a:r>
              <a:rPr lang="el-GR" altLang="ja-JP" b="1" u="sng" dirty="0">
                <a:solidFill>
                  <a:srgbClr val="0066FF"/>
                </a:solidFill>
              </a:rPr>
              <a:t>β</a:t>
            </a:r>
            <a:r>
              <a:rPr lang="it-IT" altLang="ja-JP" b="1" u="sng" dirty="0">
                <a:solidFill>
                  <a:srgbClr val="0066FF"/>
                </a:solidFill>
              </a:rPr>
              <a:t>-</a:t>
            </a:r>
            <a:r>
              <a:rPr lang="en-US" altLang="ja-JP" b="1" u="sng" dirty="0">
                <a:solidFill>
                  <a:srgbClr val="0066FF"/>
                </a:solidFill>
              </a:rPr>
              <a:t>decay</a:t>
            </a:r>
          </a:p>
          <a:p>
            <a:pPr lvl="1">
              <a:spcBef>
                <a:spcPct val="50000"/>
              </a:spcBef>
            </a:pPr>
            <a:r>
              <a:rPr lang="en-US" altLang="ja-JP" b="1" dirty="0"/>
              <a:t>Neutrino has mass</a:t>
            </a:r>
          </a:p>
          <a:p>
            <a:pPr lvl="1">
              <a:spcBef>
                <a:spcPct val="50000"/>
              </a:spcBef>
            </a:pPr>
            <a:r>
              <a:rPr lang="en-US" altLang="ja-JP" b="1" dirty="0"/>
              <a:t>Neutrino is </a:t>
            </a:r>
            <a:r>
              <a:rPr lang="en-US" altLang="ja-JP" b="1" dirty="0" err="1"/>
              <a:t>Majorana</a:t>
            </a:r>
            <a:r>
              <a:rPr lang="en-US" altLang="ja-JP" b="1" dirty="0"/>
              <a:t> particle</a:t>
            </a:r>
          </a:p>
          <a:p>
            <a:pPr lvl="1">
              <a:spcBef>
                <a:spcPct val="50000"/>
              </a:spcBef>
            </a:pPr>
            <a:r>
              <a:rPr lang="en-US" altLang="ja-JP" b="1" dirty="0"/>
              <a:t>Violates the </a:t>
            </a:r>
            <a:r>
              <a:rPr lang="en-US" altLang="ja-JP" b="1" dirty="0" err="1"/>
              <a:t>leptonic</a:t>
            </a:r>
            <a:r>
              <a:rPr lang="en-US" altLang="ja-JP" b="1" dirty="0"/>
              <a:t> number conservation</a:t>
            </a:r>
          </a:p>
          <a:p>
            <a:pPr lvl="1">
              <a:spcBef>
                <a:spcPct val="50000"/>
              </a:spcBef>
            </a:pPr>
            <a:r>
              <a:rPr lang="en-US" altLang="ja-JP" b="1" dirty="0"/>
              <a:t>Experimentally not observed</a:t>
            </a:r>
          </a:p>
          <a:p>
            <a:pPr lvl="1">
              <a:spcBef>
                <a:spcPct val="50000"/>
              </a:spcBef>
            </a:pPr>
            <a:r>
              <a:rPr lang="en-US" altLang="ja-JP" b="1" dirty="0"/>
              <a:t>Beyond the standard model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642854" y="1171249"/>
            <a:ext cx="37084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AutoNum type="arabicParenR"/>
            </a:pPr>
            <a:r>
              <a:rPr lang="en-US" altLang="ja-JP" b="1" u="sng" dirty="0">
                <a:solidFill>
                  <a:srgbClr val="0066FF"/>
                </a:solidFill>
              </a:rPr>
              <a:t>2</a:t>
            </a:r>
            <a:r>
              <a:rPr lang="en-US" altLang="ja-JP" b="1" u="sng" dirty="0">
                <a:solidFill>
                  <a:srgbClr val="0066FF"/>
                </a:solidFill>
                <a:sym typeface="Symbol"/>
              </a:rPr>
              <a:t></a:t>
            </a:r>
            <a:r>
              <a:rPr lang="en-US" altLang="ja-JP" b="1" u="sng" dirty="0">
                <a:solidFill>
                  <a:srgbClr val="0066FF"/>
                </a:solidFill>
              </a:rPr>
              <a:t> double </a:t>
            </a:r>
            <a:r>
              <a:rPr lang="el-GR" altLang="ja-JP" b="1" u="sng" dirty="0">
                <a:solidFill>
                  <a:srgbClr val="0066FF"/>
                </a:solidFill>
              </a:rPr>
              <a:t>β</a:t>
            </a:r>
            <a:r>
              <a:rPr lang="it-IT" altLang="ja-JP" b="1" u="sng" dirty="0">
                <a:solidFill>
                  <a:srgbClr val="0066FF"/>
                </a:solidFill>
              </a:rPr>
              <a:t>-</a:t>
            </a:r>
            <a:r>
              <a:rPr lang="en-US" altLang="ja-JP" b="1" u="sng" dirty="0">
                <a:solidFill>
                  <a:srgbClr val="0066FF"/>
                </a:solidFill>
              </a:rPr>
              <a:t>decay</a:t>
            </a:r>
            <a:endParaRPr lang="en-US" altLang="ja-JP" b="1" dirty="0">
              <a:solidFill>
                <a:srgbClr val="0066FF"/>
              </a:solidFill>
            </a:endParaRPr>
          </a:p>
          <a:p>
            <a:pPr marL="342900" lvl="1">
              <a:spcBef>
                <a:spcPct val="50000"/>
              </a:spcBef>
              <a:buFontTx/>
              <a:buAutoNum type="arabicParenR"/>
            </a:pPr>
            <a:r>
              <a:rPr lang="en-US" altLang="ja-JP" b="1" dirty="0"/>
              <a:t>Does not distinguish between Dirac and </a:t>
            </a:r>
            <a:r>
              <a:rPr lang="en-US" altLang="ja-JP" b="1" dirty="0" err="1"/>
              <a:t>Majorana</a:t>
            </a:r>
            <a:endParaRPr lang="en-US" altLang="ja-JP" b="1" dirty="0"/>
          </a:p>
          <a:p>
            <a:pPr marL="342900" lvl="1">
              <a:spcBef>
                <a:spcPct val="50000"/>
              </a:spcBef>
              <a:buFontTx/>
              <a:buAutoNum type="arabicParenR"/>
            </a:pPr>
            <a:r>
              <a:rPr lang="en-US" altLang="ja-JP" b="1" dirty="0"/>
              <a:t>Experimentally observed in several nuclei since 1986</a:t>
            </a:r>
          </a:p>
          <a:p>
            <a:pPr>
              <a:spcBef>
                <a:spcPct val="50000"/>
              </a:spcBef>
              <a:buAutoNum type="arabicParenR"/>
            </a:pPr>
            <a:endParaRPr lang="en-US" altLang="ja-JP" b="1" dirty="0">
              <a:solidFill>
                <a:srgbClr val="0066FF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6658" y="3619501"/>
            <a:ext cx="1152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0306" y="1176354"/>
            <a:ext cx="1152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328" y="1171248"/>
            <a:ext cx="1035846" cy="152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015165" y="2811160"/>
            <a:ext cx="214578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>
              <a:spcBef>
                <a:spcPct val="50000"/>
              </a:spcBef>
            </a:pPr>
            <a:r>
              <a:rPr lang="en-US" altLang="ja-JP" b="1" dirty="0">
                <a:sym typeface="Symbol"/>
              </a:rPr>
              <a:t>  </a:t>
            </a:r>
            <a:r>
              <a:rPr lang="en-US" altLang="ja-JP" b="1" dirty="0">
                <a:solidFill>
                  <a:prstClr val="black"/>
                </a:solidFill>
                <a:sym typeface="Symbol"/>
              </a:rPr>
              <a:t>and anti- </a:t>
            </a:r>
            <a:r>
              <a:rPr lang="en-US" altLang="ja-JP" b="1" dirty="0">
                <a:solidFill>
                  <a:prstClr val="black"/>
                </a:solidFill>
              </a:rPr>
              <a:t>can</a:t>
            </a:r>
          </a:p>
          <a:p>
            <a:pPr marL="342900" lvl="1">
              <a:spcBef>
                <a:spcPct val="50000"/>
              </a:spcBef>
            </a:pPr>
            <a:r>
              <a:rPr lang="en-US" altLang="ja-JP" b="1" dirty="0">
                <a:solidFill>
                  <a:prstClr val="black"/>
                </a:solidFill>
              </a:rPr>
              <a:t> be distinguished</a:t>
            </a:r>
          </a:p>
        </p:txBody>
      </p:sp>
      <p:sp>
        <p:nvSpPr>
          <p:cNvPr id="4" name="Rettangolo 3"/>
          <p:cNvSpPr/>
          <p:nvPr/>
        </p:nvSpPr>
        <p:spPr>
          <a:xfrm>
            <a:off x="8181751" y="2710169"/>
            <a:ext cx="191058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altLang="ja-JP" b="1" dirty="0">
                <a:sym typeface="Symbol"/>
              </a:rPr>
              <a:t>  and anti- </a:t>
            </a:r>
          </a:p>
          <a:p>
            <a:pPr lvl="1">
              <a:spcBef>
                <a:spcPct val="50000"/>
              </a:spcBef>
            </a:pPr>
            <a:r>
              <a:rPr lang="en-US" altLang="ja-JP" b="1" dirty="0"/>
              <a:t>are the same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524000" y="1"/>
            <a:ext cx="9144000" cy="1047963"/>
          </a:xfrm>
          <a:prstGeom prst="rect">
            <a:avLst/>
          </a:prstGeom>
          <a:gradFill flip="none" rotWithShape="1">
            <a:gsLst>
              <a:gs pos="40000">
                <a:srgbClr val="C0504D">
                  <a:lumMod val="75000"/>
                </a:srgbClr>
              </a:gs>
              <a:gs pos="100000">
                <a:srgbClr val="C0504D">
                  <a:lumMod val="60000"/>
                  <a:lumOff val="40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it-IT" sz="3600" b="1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/>
                <a:cs typeface="Times New Roman"/>
                <a:sym typeface="Symbol"/>
              </a:rPr>
              <a:t>The  </a:t>
            </a:r>
            <a:r>
              <a:rPr lang="it-IT" sz="3600" b="1" kern="0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/>
                <a:cs typeface="Times New Roman"/>
              </a:rPr>
              <a:t>decay</a:t>
            </a:r>
            <a:endParaRPr lang="it-IT" sz="36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8481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1176</Words>
  <Application>Microsoft Macintosh PowerPoint</Application>
  <PresentationFormat>Widescreen</PresentationFormat>
  <Paragraphs>140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5" baseType="lpstr">
      <vt:lpstr>ＭＳ Ｐゴシック</vt:lpstr>
      <vt:lpstr>ヒラギノ角ゴ Pro W3</vt:lpstr>
      <vt:lpstr>_ﬁ8¡˛</vt:lpstr>
      <vt:lpstr>Arial</vt:lpstr>
      <vt:lpstr>Arial Black</vt:lpstr>
      <vt:lpstr>Avenir</vt:lpstr>
      <vt:lpstr>Book Antiqua</vt:lpstr>
      <vt:lpstr>Calibri</vt:lpstr>
      <vt:lpstr>Calibri Light</vt:lpstr>
      <vt:lpstr>Chalkboard</vt:lpstr>
      <vt:lpstr>Symbol</vt:lpstr>
      <vt:lpstr>Times New Roman</vt:lpstr>
      <vt:lpstr>Tema di Office</vt:lpstr>
      <vt:lpstr>I Laboratori Nazionali del Sud dell’Istituto Nazionale di Fisica Nucleare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Funding</vt:lpstr>
      <vt:lpstr>Presentazione standard di PowerPoint</vt:lpstr>
      <vt:lpstr>27Al(p,𝛂)24Mg via d(27Al,𝛂 24Mg)n @LNS </vt:lpstr>
      <vt:lpstr>Presentazione standard di PowerPoint</vt:lpstr>
      <vt:lpstr>Presentazione standard di PowerPoint</vt:lpstr>
      <vt:lpstr>Presentazione standard di PowerPoint</vt:lpstr>
      <vt:lpstr>PNRR proposal successfully approved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Comunicare la Scienza per il Futuro</dc:title>
  <dc:creator>Dottor Tumaman</dc:creator>
  <cp:lastModifiedBy>Santo Gammino</cp:lastModifiedBy>
  <cp:revision>40</cp:revision>
  <dcterms:created xsi:type="dcterms:W3CDTF">2023-10-16T13:52:48Z</dcterms:created>
  <dcterms:modified xsi:type="dcterms:W3CDTF">2024-02-13T07:50:28Z</dcterms:modified>
</cp:coreProperties>
</file>