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Lst>
  <p:notesMasterIdLst>
    <p:notesMasterId r:id="rId8"/>
  </p:notesMasterIdLst>
  <p:sldIdLst>
    <p:sldId id="263" r:id="rId2"/>
    <p:sldId id="265" r:id="rId3"/>
    <p:sldId id="287" r:id="rId4"/>
    <p:sldId id="284" r:id="rId5"/>
    <p:sldId id="288" r:id="rId6"/>
    <p:sldId id="273"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95859"/>
  </p:normalViewPr>
  <p:slideViewPr>
    <p:cSldViewPr snapToGrid="0" snapToObjects="1">
      <p:cViewPr>
        <p:scale>
          <a:sx n="75" d="100"/>
          <a:sy n="75" d="100"/>
        </p:scale>
        <p:origin x="-715" y="-25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4FCC7-B95D-9C4B-B6EB-09F413291004}" type="datetimeFigureOut">
              <a:rPr lang="en-GB" smtClean="0"/>
              <a:t>12/02/2024</a:t>
            </a:fld>
            <a:endParaRPr lang="en-GB"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DB19C-B3E7-6A40-8800-BDF518439DA3}" type="slidenum">
              <a:rPr lang="en-GB" smtClean="0"/>
              <a:t>‹N°›</a:t>
            </a:fld>
            <a:endParaRPr lang="en-GB" dirty="0"/>
          </a:p>
        </p:txBody>
      </p:sp>
    </p:spTree>
    <p:extLst>
      <p:ext uri="{BB962C8B-B14F-4D97-AF65-F5344CB8AC3E}">
        <p14:creationId xmlns:p14="http://schemas.microsoft.com/office/powerpoint/2010/main" val="152671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AFFDB19C-B3E7-6A40-8800-BDF518439DA3}" type="slidenum">
              <a:rPr lang="en-GB" smtClean="0"/>
              <a:t>1</a:t>
            </a:fld>
            <a:endParaRPr lang="en-GB"/>
          </a:p>
        </p:txBody>
      </p:sp>
    </p:spTree>
    <p:extLst>
      <p:ext uri="{BB962C8B-B14F-4D97-AF65-F5344CB8AC3E}">
        <p14:creationId xmlns:p14="http://schemas.microsoft.com/office/powerpoint/2010/main" val="1021994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userDrawn="1"/>
        </p:nvGrpSpPr>
        <p:grpSpPr>
          <a:xfrm>
            <a:off x="0" y="-8467"/>
            <a:ext cx="12188825" cy="6866467"/>
            <a:chOff x="0" y="-8467"/>
            <a:chExt cx="12188825"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938999" y="3589867"/>
              <a:ext cx="1249826"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727341" y="6041362"/>
            <a:ext cx="911939" cy="365125"/>
          </a:xfrm>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a:xfrm>
            <a:off x="146304" y="6041362"/>
            <a:ext cx="4840564" cy="365125"/>
          </a:xfrm>
        </p:spPr>
        <p:txBody>
          <a:bodyPr/>
          <a:lstStyle/>
          <a:p>
            <a:endParaRPr lang="it-IT"/>
          </a:p>
        </p:txBody>
      </p:sp>
      <p:sp>
        <p:nvSpPr>
          <p:cNvPr id="6" name="Slide Number Placeholder 5"/>
          <p:cNvSpPr>
            <a:spLocks noGrp="1"/>
          </p:cNvSpPr>
          <p:nvPr>
            <p:ph type="sldNum" sz="quarter" idx="12"/>
          </p:nvPr>
        </p:nvSpPr>
        <p:spPr>
          <a:xfrm>
            <a:off x="10166028" y="6041362"/>
            <a:ext cx="683339" cy="365125"/>
          </a:xfrm>
        </p:spPr>
        <p:txBody>
          <a:bodyPr/>
          <a:lstStyle/>
          <a:p>
            <a:fld id="{5F166092-FE09-1C49-A08F-40532F8F732C}" type="slidenum">
              <a:rPr lang="it-IT" smtClean="0"/>
              <a:t>‹N°›</a:t>
            </a:fld>
            <a:endParaRPr lang="it-IT"/>
          </a:p>
        </p:txBody>
      </p:sp>
      <p:pic>
        <p:nvPicPr>
          <p:cNvPr id="8" name="Immagine 7">
            <a:extLst>
              <a:ext uri="{FF2B5EF4-FFF2-40B4-BE49-F238E27FC236}">
                <a16:creationId xmlns:a16="http://schemas.microsoft.com/office/drawing/2014/main" xmlns="" id="{37E3C895-7AF6-B4CE-B8B5-9ABDF598FDB2}"/>
              </a:ext>
            </a:extLst>
          </p:cNvPr>
          <p:cNvPicPr>
            <a:picLocks noChangeAspect="1"/>
          </p:cNvPicPr>
          <p:nvPr userDrawn="1"/>
        </p:nvPicPr>
        <p:blipFill>
          <a:blip r:embed="rId2"/>
          <a:stretch>
            <a:fillRect/>
          </a:stretch>
        </p:blipFill>
        <p:spPr>
          <a:xfrm>
            <a:off x="4968346" y="0"/>
            <a:ext cx="2006600" cy="1511300"/>
          </a:xfrm>
          <a:prstGeom prst="rect">
            <a:avLst/>
          </a:prstGeom>
        </p:spPr>
      </p:pic>
      <p:pic>
        <p:nvPicPr>
          <p:cNvPr id="1025" name="Picture 1" descr="page1image18046064">
            <a:extLst>
              <a:ext uri="{FF2B5EF4-FFF2-40B4-BE49-F238E27FC236}">
                <a16:creationId xmlns:a16="http://schemas.microsoft.com/office/drawing/2014/main" xmlns="" id="{A8BB3CEA-D7E7-89FB-392E-385B521BDD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9429" y="5979848"/>
            <a:ext cx="2197833" cy="853277"/>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xmlns="" id="{210D4F6F-D595-B5CF-B763-E4400E19BB84}"/>
              </a:ext>
            </a:extLst>
          </p:cNvPr>
          <p:cNvPicPr>
            <a:picLocks noChangeAspect="1"/>
          </p:cNvPicPr>
          <p:nvPr userDrawn="1"/>
        </p:nvPicPr>
        <p:blipFill>
          <a:blip r:embed="rId4"/>
          <a:stretch>
            <a:fillRect/>
          </a:stretch>
        </p:blipFill>
        <p:spPr>
          <a:xfrm>
            <a:off x="6131153" y="6098994"/>
            <a:ext cx="993404" cy="662269"/>
          </a:xfrm>
          <a:prstGeom prst="rect">
            <a:avLst/>
          </a:prstGeom>
        </p:spPr>
      </p:pic>
      <p:sp>
        <p:nvSpPr>
          <p:cNvPr id="10" name="CasellaDiTesto 9">
            <a:extLst>
              <a:ext uri="{FF2B5EF4-FFF2-40B4-BE49-F238E27FC236}">
                <a16:creationId xmlns:a16="http://schemas.microsoft.com/office/drawing/2014/main" xmlns="" id="{7DF1BB25-0894-E8BF-2931-F9A614DED238}"/>
              </a:ext>
            </a:extLst>
          </p:cNvPr>
          <p:cNvSpPr txBox="1"/>
          <p:nvPr userDrawn="1"/>
        </p:nvSpPr>
        <p:spPr>
          <a:xfrm>
            <a:off x="7059424" y="6098994"/>
            <a:ext cx="1249825" cy="630942"/>
          </a:xfrm>
          <a:prstGeom prst="rect">
            <a:avLst/>
          </a:prstGeom>
          <a:noFill/>
        </p:spPr>
        <p:txBody>
          <a:bodyPr wrap="square" rtlCol="0">
            <a:spAutoFit/>
          </a:bodyPr>
          <a:lstStyle/>
          <a:p>
            <a:pPr algn="just"/>
            <a:r>
              <a:rPr lang="it-IT" sz="700" b="0" dirty="0">
                <a:solidFill>
                  <a:srgbClr val="212121"/>
                </a:solidFill>
                <a:effectLst/>
                <a:latin typeface="Roboto Condensed" panose="020F0502020204030204" pitchFamily="34" charset="0"/>
              </a:rPr>
              <a:t>PRIMA </a:t>
            </a:r>
            <a:r>
              <a:rPr lang="it-IT" sz="700" b="0" dirty="0" err="1">
                <a:solidFill>
                  <a:srgbClr val="212121"/>
                </a:solidFill>
                <a:effectLst/>
                <a:latin typeface="Roboto Condensed" panose="020F0502020204030204" pitchFamily="34" charset="0"/>
              </a:rPr>
              <a:t>programme</a:t>
            </a:r>
            <a:r>
              <a:rPr lang="it-IT" sz="700" b="0" dirty="0">
                <a:solidFill>
                  <a:srgbClr val="212121"/>
                </a:solidFill>
                <a:effectLst/>
                <a:latin typeface="Roboto Condensed" panose="020F0502020204030204" pitchFamily="34" charset="0"/>
              </a:rPr>
              <a:t> </a:t>
            </a:r>
            <a:r>
              <a:rPr lang="it-IT" sz="700" b="0" dirty="0" err="1">
                <a:solidFill>
                  <a:srgbClr val="212121"/>
                </a:solidFill>
                <a:effectLst/>
                <a:latin typeface="Roboto Condensed" panose="020F0502020204030204" pitchFamily="34" charset="0"/>
              </a:rPr>
              <a:t>is</a:t>
            </a:r>
            <a:r>
              <a:rPr lang="it-IT" sz="700" b="0" dirty="0">
                <a:solidFill>
                  <a:srgbClr val="212121"/>
                </a:solidFill>
                <a:effectLst/>
                <a:latin typeface="Roboto Condensed" panose="020F0502020204030204" pitchFamily="34" charset="0"/>
              </a:rPr>
              <a:t> </a:t>
            </a:r>
            <a:r>
              <a:rPr lang="it-IT" sz="700" b="0" dirty="0" err="1">
                <a:solidFill>
                  <a:srgbClr val="212121"/>
                </a:solidFill>
                <a:effectLst/>
                <a:latin typeface="Roboto Condensed" panose="020F0502020204030204" pitchFamily="34" charset="0"/>
              </a:rPr>
              <a:t>supported</a:t>
            </a:r>
            <a:r>
              <a:rPr lang="it-IT" sz="700" b="0" dirty="0">
                <a:solidFill>
                  <a:srgbClr val="212121"/>
                </a:solidFill>
                <a:effectLst/>
                <a:latin typeface="Roboto Condensed" panose="020F0502020204030204" pitchFamily="34" charset="0"/>
              </a:rPr>
              <a:t> by Horizon 2020, the </a:t>
            </a:r>
            <a:r>
              <a:rPr lang="it-IT" sz="700" b="0" dirty="0" err="1">
                <a:solidFill>
                  <a:srgbClr val="212121"/>
                </a:solidFill>
                <a:effectLst/>
                <a:latin typeface="Roboto Condensed" panose="020F0502020204030204" pitchFamily="34" charset="0"/>
              </a:rPr>
              <a:t>European</a:t>
            </a:r>
            <a:r>
              <a:rPr lang="it-IT" sz="700" b="0" dirty="0">
                <a:solidFill>
                  <a:srgbClr val="212121"/>
                </a:solidFill>
                <a:effectLst/>
                <a:latin typeface="Roboto Condensed" panose="020F0502020204030204" pitchFamily="34" charset="0"/>
              </a:rPr>
              <a:t> </a:t>
            </a:r>
            <a:r>
              <a:rPr lang="it-IT" sz="700" b="0" dirty="0" err="1">
                <a:solidFill>
                  <a:srgbClr val="212121"/>
                </a:solidFill>
                <a:effectLst/>
                <a:latin typeface="Roboto Condensed" panose="020F0502020204030204" pitchFamily="34" charset="0"/>
              </a:rPr>
              <a:t>Union’s</a:t>
            </a:r>
            <a:r>
              <a:rPr lang="it-IT" sz="700" b="0" dirty="0">
                <a:solidFill>
                  <a:srgbClr val="212121"/>
                </a:solidFill>
                <a:effectLst/>
                <a:latin typeface="Roboto Condensed" panose="020F0502020204030204" pitchFamily="34" charset="0"/>
              </a:rPr>
              <a:t> Framework </a:t>
            </a:r>
            <a:r>
              <a:rPr lang="it-IT" sz="700" b="0" dirty="0" err="1">
                <a:solidFill>
                  <a:srgbClr val="212121"/>
                </a:solidFill>
                <a:effectLst/>
                <a:latin typeface="Roboto Condensed" panose="020F0502020204030204" pitchFamily="34" charset="0"/>
              </a:rPr>
              <a:t>Programme</a:t>
            </a:r>
            <a:r>
              <a:rPr lang="it-IT" sz="700" b="0" dirty="0">
                <a:solidFill>
                  <a:srgbClr val="212121"/>
                </a:solidFill>
                <a:effectLst/>
                <a:latin typeface="Roboto Condensed" panose="020F0502020204030204" pitchFamily="34" charset="0"/>
              </a:rPr>
              <a:t> for </a:t>
            </a:r>
            <a:r>
              <a:rPr lang="it-IT" sz="700" b="0" dirty="0" err="1">
                <a:solidFill>
                  <a:srgbClr val="212121"/>
                </a:solidFill>
                <a:effectLst/>
                <a:latin typeface="Roboto Condensed" panose="020F0502020204030204" pitchFamily="34" charset="0"/>
              </a:rPr>
              <a:t>Research</a:t>
            </a:r>
            <a:r>
              <a:rPr lang="it-IT" sz="700" b="0" dirty="0">
                <a:solidFill>
                  <a:srgbClr val="212121"/>
                </a:solidFill>
                <a:effectLst/>
                <a:latin typeface="Roboto Condensed" panose="020F0502020204030204" pitchFamily="34" charset="0"/>
              </a:rPr>
              <a:t> and Innovation.</a:t>
            </a:r>
          </a:p>
        </p:txBody>
      </p:sp>
    </p:spTree>
    <p:extLst>
      <p:ext uri="{BB962C8B-B14F-4D97-AF65-F5344CB8AC3E}">
        <p14:creationId xmlns:p14="http://schemas.microsoft.com/office/powerpoint/2010/main" val="226498369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136002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040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589294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016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38262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511146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96896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68366" cy="132080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677334" y="2160589"/>
            <a:ext cx="9368366"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157633" y="6065837"/>
            <a:ext cx="911939" cy="365125"/>
          </a:xfrm>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a:xfrm>
            <a:off x="677334" y="6041362"/>
            <a:ext cx="7187510" cy="365125"/>
          </a:xfrm>
        </p:spPr>
        <p:txBody>
          <a:bodyPr/>
          <a:lstStyle/>
          <a:p>
            <a:endParaRPr lang="it-IT"/>
          </a:p>
        </p:txBody>
      </p:sp>
      <p:sp>
        <p:nvSpPr>
          <p:cNvPr id="6" name="Slide Number Placeholder 5"/>
          <p:cNvSpPr>
            <a:spLocks noGrp="1"/>
          </p:cNvSpPr>
          <p:nvPr>
            <p:ph type="sldNum" sz="quarter" idx="12"/>
          </p:nvPr>
        </p:nvSpPr>
        <p:spPr>
          <a:xfrm>
            <a:off x="9362361" y="6065837"/>
            <a:ext cx="683339" cy="365125"/>
          </a:xfrm>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05061451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B15BF0B-501F-7041-A4A3-6C7656AADF06}" type="datetimeFigureOut">
              <a:rPr lang="it-IT" smtClean="0"/>
              <a:t>12/02/2024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244196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B15BF0B-501F-7041-A4A3-6C7656AADF06}" type="datetimeFigureOut">
              <a:rPr lang="it-IT" smtClean="0"/>
              <a:t>12/02/2024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15279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B15BF0B-501F-7041-A4A3-6C7656AADF06}" type="datetimeFigureOut">
              <a:rPr lang="it-IT" smtClean="0"/>
              <a:t>12/02/2024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244113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B15BF0B-501F-7041-A4A3-6C7656AADF06}" type="datetimeFigureOut">
              <a:rPr lang="it-IT" smtClean="0"/>
              <a:t>12/02/2024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213083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5BF0B-501F-7041-A4A3-6C7656AADF06}" type="datetimeFigureOut">
              <a:rPr lang="it-IT" smtClean="0"/>
              <a:t>12/02/2024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70342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B15BF0B-501F-7041-A4A3-6C7656AADF06}" type="datetimeFigureOut">
              <a:rPr lang="it-IT" smtClean="0"/>
              <a:t>12/02/2024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F166092-FE09-1C49-A08F-40532F8F732C}" type="slidenum">
              <a:rPr lang="it-IT" smtClean="0"/>
              <a:t>‹N°›</a:t>
            </a:fld>
            <a:endParaRPr lang="it-IT"/>
          </a:p>
        </p:txBody>
      </p:sp>
    </p:spTree>
    <p:extLst>
      <p:ext uri="{BB962C8B-B14F-4D97-AF65-F5344CB8AC3E}">
        <p14:creationId xmlns:p14="http://schemas.microsoft.com/office/powerpoint/2010/main" val="3728885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F166092-FE09-1C49-A08F-40532F8F732C}" type="slidenum">
              <a:rPr lang="it-IT" smtClean="0"/>
              <a:t>‹N°›</a:t>
            </a:fld>
            <a:endParaRPr lang="it-IT"/>
          </a:p>
        </p:txBody>
      </p:sp>
      <p:sp>
        <p:nvSpPr>
          <p:cNvPr id="5" name="Date Placeholder 4"/>
          <p:cNvSpPr>
            <a:spLocks noGrp="1"/>
          </p:cNvSpPr>
          <p:nvPr>
            <p:ph type="dt" sz="half" idx="10"/>
          </p:nvPr>
        </p:nvSpPr>
        <p:spPr/>
        <p:txBody>
          <a:bodyPr/>
          <a:lstStyle/>
          <a:p>
            <a:fld id="{BB15BF0B-501F-7041-A4A3-6C7656AADF06}" type="datetimeFigureOut">
              <a:rPr lang="it-IT" smtClean="0"/>
              <a:t>12/02/2024</a:t>
            </a:fld>
            <a:endParaRPr lang="it-IT"/>
          </a:p>
        </p:txBody>
      </p:sp>
    </p:spTree>
    <p:extLst>
      <p:ext uri="{BB962C8B-B14F-4D97-AF65-F5344CB8AC3E}">
        <p14:creationId xmlns:p14="http://schemas.microsoft.com/office/powerpoint/2010/main" val="100285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userDrawn="1"/>
        </p:nvGrpSpPr>
        <p:grpSpPr>
          <a:xfrm>
            <a:off x="0" y="-8467"/>
            <a:ext cx="12188825" cy="6866467"/>
            <a:chOff x="0" y="-8467"/>
            <a:chExt cx="12188825" cy="6866467"/>
          </a:xfrm>
        </p:grpSpPr>
        <p:sp>
          <p:nvSpPr>
            <p:cNvPr id="28" name="Isosceles Triangle 27"/>
            <p:cNvSpPr/>
            <p:nvPr/>
          </p:nvSpPr>
          <p:spPr>
            <a:xfrm>
              <a:off x="9747593" y="4397829"/>
              <a:ext cx="2441232" cy="2460171"/>
            </a:xfrm>
            <a:prstGeom prst="triangle">
              <a:avLst>
                <a:gd name="adj" fmla="val 100000"/>
              </a:avLst>
            </a:prstGeom>
            <a:solidFill>
              <a:schemeClr val="accent1">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alpha val="80279"/>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15BF0B-501F-7041-A4A3-6C7656AADF06}" type="datetimeFigureOut">
              <a:rPr lang="it-IT" smtClean="0"/>
              <a:t>12/02/2024</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F166092-FE09-1C49-A08F-40532F8F732C}" type="slidenum">
              <a:rPr lang="it-IT" smtClean="0"/>
              <a:t>‹N°›</a:t>
            </a:fld>
            <a:endParaRPr lang="it-IT"/>
          </a:p>
        </p:txBody>
      </p:sp>
      <p:pic>
        <p:nvPicPr>
          <p:cNvPr id="7" name="Immagine 6">
            <a:extLst>
              <a:ext uri="{FF2B5EF4-FFF2-40B4-BE49-F238E27FC236}">
                <a16:creationId xmlns:a16="http://schemas.microsoft.com/office/drawing/2014/main" xmlns="" id="{291DAE06-F419-DA25-072E-6961264734EE}"/>
              </a:ext>
            </a:extLst>
          </p:cNvPr>
          <p:cNvPicPr>
            <a:picLocks noChangeAspect="1"/>
          </p:cNvPicPr>
          <p:nvPr userDrawn="1"/>
        </p:nvPicPr>
        <p:blipFill>
          <a:blip r:embed="rId18"/>
          <a:stretch>
            <a:fillRect/>
          </a:stretch>
        </p:blipFill>
        <p:spPr>
          <a:xfrm>
            <a:off x="10557834" y="5723136"/>
            <a:ext cx="1433951" cy="1080000"/>
          </a:xfrm>
          <a:prstGeom prst="rect">
            <a:avLst/>
          </a:prstGeom>
        </p:spPr>
      </p:pic>
    </p:spTree>
    <p:extLst>
      <p:ext uri="{BB962C8B-B14F-4D97-AF65-F5344CB8AC3E}">
        <p14:creationId xmlns:p14="http://schemas.microsoft.com/office/powerpoint/2010/main" val="525755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2"/>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C0B67E28-5808-5A67-F825-D27ECD991A4A}"/>
              </a:ext>
            </a:extLst>
          </p:cNvPr>
          <p:cNvSpPr>
            <a:spLocks noGrp="1"/>
          </p:cNvSpPr>
          <p:nvPr>
            <p:ph type="ctrTitle"/>
          </p:nvPr>
        </p:nvSpPr>
        <p:spPr>
          <a:noFill/>
        </p:spPr>
        <p:txBody>
          <a:bodyPr/>
          <a:lstStyle/>
          <a:p>
            <a:r>
              <a:rPr lang="en-US" sz="3200" dirty="0"/>
              <a:t>WP 4:Quality Control on Water, Soil and Crops and Fertilizer characterization</a:t>
            </a:r>
            <a:r>
              <a:rPr lang="en-GB" sz="3200" dirty="0"/>
              <a:t/>
            </a:r>
            <a:br>
              <a:rPr lang="en-GB" sz="3200" dirty="0"/>
            </a:br>
            <a:endParaRPr lang="en-GB" sz="3200" dirty="0">
              <a:highlight>
                <a:srgbClr val="FFFF00"/>
              </a:highlight>
            </a:endParaRPr>
          </a:p>
        </p:txBody>
      </p:sp>
      <p:sp>
        <p:nvSpPr>
          <p:cNvPr id="5" name="Sottotitolo 4">
            <a:extLst>
              <a:ext uri="{FF2B5EF4-FFF2-40B4-BE49-F238E27FC236}">
                <a16:creationId xmlns:a16="http://schemas.microsoft.com/office/drawing/2014/main" xmlns="" id="{270FA3EA-73B9-5BD7-DA6D-B9D113D731A9}"/>
              </a:ext>
            </a:extLst>
          </p:cNvPr>
          <p:cNvSpPr>
            <a:spLocks noGrp="1"/>
          </p:cNvSpPr>
          <p:nvPr>
            <p:ph type="subTitle" idx="1"/>
          </p:nvPr>
        </p:nvSpPr>
        <p:spPr>
          <a:xfrm>
            <a:off x="970169" y="4050833"/>
            <a:ext cx="10309014" cy="1394927"/>
          </a:xfrm>
        </p:spPr>
        <p:txBody>
          <a:bodyPr>
            <a:noAutofit/>
          </a:bodyPr>
          <a:lstStyle/>
          <a:p>
            <a:r>
              <a:rPr lang="en-GB" sz="2400" b="1" i="1" dirty="0" smtClean="0"/>
              <a:t>SWIRPS Tunisian group </a:t>
            </a:r>
            <a:r>
              <a:rPr lang="fr-FR" sz="2400" b="1" i="1" dirty="0" smtClean="0"/>
              <a:t> </a:t>
            </a:r>
            <a:endParaRPr lang="en-US" sz="2400" dirty="0"/>
          </a:p>
          <a:p>
            <a:r>
              <a:rPr lang="en-GB" sz="2000" dirty="0" smtClean="0"/>
              <a:t>First </a:t>
            </a:r>
            <a:r>
              <a:rPr lang="en-GB" sz="2000" dirty="0"/>
              <a:t>SWRIPS General  Meeting</a:t>
            </a:r>
          </a:p>
          <a:p>
            <a:r>
              <a:rPr lang="en-GB" sz="2000" dirty="0"/>
              <a:t>Catania </a:t>
            </a:r>
            <a:r>
              <a:rPr lang="en-GB" sz="2000" dirty="0" smtClean="0"/>
              <a:t>13 February 2024, on-line</a:t>
            </a:r>
            <a:endParaRPr lang="en-GB" sz="2000" dirty="0"/>
          </a:p>
        </p:txBody>
      </p:sp>
      <p:sp>
        <p:nvSpPr>
          <p:cNvPr id="2" name="AutoShape 4" descr="CERTE-Tunisia – COMSATS Secretari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3" y="160337"/>
            <a:ext cx="1893631"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7" descr="Institut National de Recherche en Génie Rurale, Eaux et Forêts | Arian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710" y="169721"/>
            <a:ext cx="1409700"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0" descr="COMOCA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040" y="479072"/>
            <a:ext cx="1176972" cy="104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13" descr="GICA, Groupement des Industries de Conserves Alimentaires | Tuni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561" y="465139"/>
            <a:ext cx="1129982" cy="112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2" name="Picture 16" descr="C:\Users\najla\AppData\Local\Packages\Microsoft.Windows.Photos_8wekyb3d8bbwe\TempState\ShareServiceTempFolder\logo MPB (1) (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5" y="673558"/>
            <a:ext cx="1863301"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84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2159E12-A59C-07A3-C3C8-4C8DD13CB947}"/>
              </a:ext>
            </a:extLst>
          </p:cNvPr>
          <p:cNvSpPr>
            <a:spLocks noGrp="1"/>
          </p:cNvSpPr>
          <p:nvPr>
            <p:ph type="title"/>
          </p:nvPr>
        </p:nvSpPr>
        <p:spPr>
          <a:xfrm>
            <a:off x="452744" y="192505"/>
            <a:ext cx="9368366" cy="1320800"/>
          </a:xfrm>
        </p:spPr>
        <p:txBody>
          <a:bodyPr/>
          <a:lstStyle/>
          <a:p>
            <a:r>
              <a:rPr lang="en-GB" dirty="0" smtClean="0"/>
              <a:t>WP4 </a:t>
            </a:r>
            <a:r>
              <a:rPr lang="en-GB" dirty="0"/>
              <a:t>aims</a:t>
            </a:r>
          </a:p>
        </p:txBody>
      </p:sp>
      <p:sp>
        <p:nvSpPr>
          <p:cNvPr id="3" name="Segnaposto contenuto 2">
            <a:extLst>
              <a:ext uri="{FF2B5EF4-FFF2-40B4-BE49-F238E27FC236}">
                <a16:creationId xmlns:a16="http://schemas.microsoft.com/office/drawing/2014/main" xmlns="" id="{DA442BDF-9A83-1D9F-A7BB-0DFFE39835CE}"/>
              </a:ext>
            </a:extLst>
          </p:cNvPr>
          <p:cNvSpPr>
            <a:spLocks noGrp="1"/>
          </p:cNvSpPr>
          <p:nvPr>
            <p:ph idx="1"/>
          </p:nvPr>
        </p:nvSpPr>
        <p:spPr>
          <a:xfrm>
            <a:off x="452744" y="1199161"/>
            <a:ext cx="10602049" cy="3880773"/>
          </a:xfrm>
        </p:spPr>
        <p:txBody>
          <a:bodyPr>
            <a:noAutofit/>
          </a:bodyPr>
          <a:lstStyle/>
          <a:p>
            <a:pPr marL="0" indent="0">
              <a:buNone/>
            </a:pPr>
            <a:r>
              <a:rPr lang="en-GB" sz="2800" b="1" dirty="0" smtClean="0">
                <a:solidFill>
                  <a:srgbClr val="00B0F0"/>
                </a:solidFill>
                <a:latin typeface="Times New Roman" pitchFamily="18" charset="0"/>
                <a:cs typeface="Times New Roman" pitchFamily="18" charset="0"/>
              </a:rPr>
              <a:t>SWIRIPS </a:t>
            </a:r>
            <a:r>
              <a:rPr lang="en-GB" sz="2800" b="1" dirty="0" smtClean="0">
                <a:solidFill>
                  <a:schemeClr val="tx1"/>
                </a:solidFill>
                <a:latin typeface="Times New Roman" pitchFamily="18" charset="0"/>
                <a:cs typeface="Times New Roman" pitchFamily="18" charset="0"/>
              </a:rPr>
              <a:t>project aims to reduce the risk of water pollution and soil salinization saving fresh water and minimizing the external use of resources for field crops fertilization, avoiding further contamination of land and water</a:t>
            </a:r>
            <a:endParaRPr lang="en-GB" sz="2800" b="1" dirty="0" smtClean="0">
              <a:solidFill>
                <a:schemeClr val="tx1"/>
              </a:solidFill>
              <a:latin typeface="Times New Roman" pitchFamily="18" charset="0"/>
              <a:cs typeface="Times New Roman" pitchFamily="18" charset="0"/>
            </a:endParaRPr>
          </a:p>
          <a:p>
            <a:pPr marL="0" indent="0">
              <a:buNone/>
            </a:pPr>
            <a:endParaRPr lang="en-GB" sz="2800" b="1" dirty="0">
              <a:solidFill>
                <a:schemeClr val="tx1"/>
              </a:solidFill>
              <a:latin typeface="Times New Roman" pitchFamily="18" charset="0"/>
              <a:cs typeface="Times New Roman" pitchFamily="18" charset="0"/>
            </a:endParaRPr>
          </a:p>
        </p:txBody>
      </p:sp>
      <p:sp>
        <p:nvSpPr>
          <p:cNvPr id="4" name="AutoShape 6" descr="FST| Faculté des Sciences de Tun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FST| Faculté des Sciences de Tun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FST| Faculté des Sciences de Tun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89" name="Picture 17" descr="C:\Users\najla\Downloads\IMG-20240212-WA0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036" y="3119120"/>
            <a:ext cx="7097834" cy="353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4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448" y="1964688"/>
            <a:ext cx="4523891" cy="222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najla\Downloads\20240212_105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44" y="2098480"/>
            <a:ext cx="4967131" cy="2092722"/>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xmlns="" id="{52159E12-A59C-07A3-C3C8-4C8DD13CB947}"/>
              </a:ext>
            </a:extLst>
          </p:cNvPr>
          <p:cNvSpPr>
            <a:spLocks noGrp="1"/>
          </p:cNvSpPr>
          <p:nvPr>
            <p:ph type="title"/>
          </p:nvPr>
        </p:nvSpPr>
        <p:spPr>
          <a:xfrm>
            <a:off x="452744" y="192505"/>
            <a:ext cx="10108576" cy="1320800"/>
          </a:xfrm>
        </p:spPr>
        <p:txBody>
          <a:bodyPr/>
          <a:lstStyle/>
          <a:p>
            <a:r>
              <a:rPr lang="en-GB" dirty="0" smtClean="0"/>
              <a:t>WP4 Activities carried out by the Tunisian </a:t>
            </a:r>
            <a:r>
              <a:rPr lang="en-GB" dirty="0" smtClean="0"/>
              <a:t>group</a:t>
            </a:r>
            <a:endParaRPr lang="en-GB" dirty="0"/>
          </a:p>
        </p:txBody>
      </p:sp>
      <p:sp>
        <p:nvSpPr>
          <p:cNvPr id="8" name="Segnaposto contenuto 2">
            <a:extLst>
              <a:ext uri="{FF2B5EF4-FFF2-40B4-BE49-F238E27FC236}">
                <a16:creationId xmlns:a16="http://schemas.microsoft.com/office/drawing/2014/main" xmlns="" id="{DA442BDF-9A83-1D9F-A7BB-0DFFE39835CE}"/>
              </a:ext>
            </a:extLst>
          </p:cNvPr>
          <p:cNvSpPr txBox="1">
            <a:spLocks/>
          </p:cNvSpPr>
          <p:nvPr/>
        </p:nvSpPr>
        <p:spPr>
          <a:xfrm>
            <a:off x="452744" y="889675"/>
            <a:ext cx="10602049"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2"/>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400" b="1" dirty="0" smtClean="0">
                <a:solidFill>
                  <a:schemeClr val="tx1"/>
                </a:solidFill>
              </a:rPr>
              <a:t>Organization of the meeting of the </a:t>
            </a:r>
            <a:r>
              <a:rPr lang="en-GB" sz="2400" b="1" dirty="0" err="1" smtClean="0">
                <a:solidFill>
                  <a:schemeClr val="tx1"/>
                </a:solidFill>
              </a:rPr>
              <a:t>tunisian</a:t>
            </a:r>
            <a:r>
              <a:rPr lang="en-GB" sz="2400" b="1" dirty="0" smtClean="0">
                <a:solidFill>
                  <a:schemeClr val="tx1"/>
                </a:solidFill>
              </a:rPr>
              <a:t> group</a:t>
            </a:r>
          </a:p>
          <a:p>
            <a:pPr marL="0" indent="0">
              <a:buFont typeface="Wingdings 3" charset="2"/>
              <a:buNone/>
            </a:pPr>
            <a:r>
              <a:rPr lang="en-GB" sz="2400" b="1" dirty="0" smtClean="0">
                <a:solidFill>
                  <a:schemeClr val="tx1"/>
                </a:solidFill>
              </a:rPr>
              <a:t>Meeting: 12 February 2024 in CERTE (Prof. Ismail TRABELSI)</a:t>
            </a:r>
          </a:p>
          <a:p>
            <a:pPr marL="0" indent="0">
              <a:buFont typeface="Wingdings 3" charset="2"/>
              <a:buNone/>
            </a:pPr>
            <a:endParaRPr lang="en-GB" sz="2400" b="1" dirty="0">
              <a:solidFill>
                <a:schemeClr val="tx1"/>
              </a:solidFill>
            </a:endParaRPr>
          </a:p>
        </p:txBody>
      </p:sp>
      <p:pic>
        <p:nvPicPr>
          <p:cNvPr id="9" name="Picture 4" descr="C:\Users\najla\Downloads\20240212_114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135" y="4238827"/>
            <a:ext cx="471082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6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2159E12-A59C-07A3-C3C8-4C8DD13CB947}"/>
              </a:ext>
            </a:extLst>
          </p:cNvPr>
          <p:cNvSpPr>
            <a:spLocks noGrp="1"/>
          </p:cNvSpPr>
          <p:nvPr>
            <p:ph type="title"/>
          </p:nvPr>
        </p:nvSpPr>
        <p:spPr>
          <a:xfrm>
            <a:off x="452744" y="192505"/>
            <a:ext cx="10108576" cy="1320800"/>
          </a:xfrm>
        </p:spPr>
        <p:txBody>
          <a:bodyPr/>
          <a:lstStyle/>
          <a:p>
            <a:r>
              <a:rPr lang="en-GB" dirty="0" smtClean="0"/>
              <a:t>WP4 Activities carried out by the Tunisian </a:t>
            </a:r>
            <a:r>
              <a:rPr lang="en-GB" dirty="0" smtClean="0"/>
              <a:t>group</a:t>
            </a:r>
            <a:endParaRPr lang="en-GB" dirty="0"/>
          </a:p>
        </p:txBody>
      </p:sp>
      <p:sp>
        <p:nvSpPr>
          <p:cNvPr id="3" name="Segnaposto contenuto 2">
            <a:extLst>
              <a:ext uri="{FF2B5EF4-FFF2-40B4-BE49-F238E27FC236}">
                <a16:creationId xmlns:a16="http://schemas.microsoft.com/office/drawing/2014/main" xmlns="" id="{DA442BDF-9A83-1D9F-A7BB-0DFFE39835CE}"/>
              </a:ext>
            </a:extLst>
          </p:cNvPr>
          <p:cNvSpPr>
            <a:spLocks noGrp="1"/>
          </p:cNvSpPr>
          <p:nvPr>
            <p:ph idx="1"/>
          </p:nvPr>
        </p:nvSpPr>
        <p:spPr>
          <a:xfrm>
            <a:off x="452744" y="889675"/>
            <a:ext cx="10602049" cy="3880773"/>
          </a:xfrm>
        </p:spPr>
        <p:txBody>
          <a:bodyPr>
            <a:noAutofit/>
          </a:bodyPr>
          <a:lstStyle/>
          <a:p>
            <a:r>
              <a:rPr lang="en-GB" sz="2400" b="1" dirty="0" smtClean="0">
                <a:solidFill>
                  <a:schemeClr val="tx1"/>
                </a:solidFill>
              </a:rPr>
              <a:t>Organization of </a:t>
            </a:r>
            <a:r>
              <a:rPr lang="en-GB" sz="2400" b="1" dirty="0" smtClean="0">
                <a:solidFill>
                  <a:schemeClr val="tx1"/>
                </a:solidFill>
              </a:rPr>
              <a:t>three</a:t>
            </a:r>
            <a:r>
              <a:rPr lang="en-GB" sz="2400" b="1" dirty="0" smtClean="0">
                <a:solidFill>
                  <a:schemeClr val="tx1"/>
                </a:solidFill>
              </a:rPr>
              <a:t> meetings </a:t>
            </a:r>
            <a:r>
              <a:rPr lang="en-GB" sz="2400" b="1" dirty="0" smtClean="0">
                <a:solidFill>
                  <a:schemeClr val="tx1"/>
                </a:solidFill>
              </a:rPr>
              <a:t>in Tunisia</a:t>
            </a:r>
          </a:p>
          <a:p>
            <a:pPr marL="0" indent="0">
              <a:buNone/>
            </a:pPr>
            <a:r>
              <a:rPr lang="en-GB" sz="2400" b="1" dirty="0" smtClean="0">
                <a:solidFill>
                  <a:schemeClr val="tx1"/>
                </a:solidFill>
              </a:rPr>
              <a:t>Laboratory visit: </a:t>
            </a:r>
            <a:r>
              <a:rPr lang="en-GB" sz="2400" b="1" dirty="0" smtClean="0">
                <a:solidFill>
                  <a:schemeClr val="tx1"/>
                </a:solidFill>
              </a:rPr>
              <a:t>CERTE </a:t>
            </a:r>
            <a:r>
              <a:rPr lang="en-GB" sz="2400" b="1" dirty="0" smtClean="0">
                <a:solidFill>
                  <a:schemeClr val="tx1"/>
                </a:solidFill>
              </a:rPr>
              <a:t>Lab </a:t>
            </a:r>
            <a:r>
              <a:rPr lang="en-GB" sz="2400" b="1" dirty="0" smtClean="0">
                <a:solidFill>
                  <a:schemeClr val="tx1"/>
                </a:solidFill>
              </a:rPr>
              <a:t>(Prof. Ismail TRABELSI)</a:t>
            </a:r>
            <a:endParaRPr lang="en-GB" sz="2400" b="1" dirty="0" smtClean="0">
              <a:solidFill>
                <a:schemeClr val="tx1"/>
              </a:solidFill>
            </a:endParaRPr>
          </a:p>
          <a:p>
            <a:pPr marL="0" indent="0">
              <a:buNone/>
            </a:pPr>
            <a:endParaRPr lang="en-GB" sz="2400" b="1" dirty="0">
              <a:solidFill>
                <a:schemeClr val="tx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067135"/>
            <a:ext cx="3416880" cy="340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najla\Downloads\IMG-20240212-WA0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181" y="2054860"/>
            <a:ext cx="3042619" cy="343365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najla\Downloads\IMG-20240212-WA0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865" y="2054860"/>
            <a:ext cx="3053293" cy="344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988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WP4 Activities carried out by the Tunisian group</a:t>
            </a:r>
            <a:endParaRPr lang="fr-FR" dirty="0"/>
          </a:p>
        </p:txBody>
      </p:sp>
      <p:sp>
        <p:nvSpPr>
          <p:cNvPr id="3" name="Espace réservé du contenu 2"/>
          <p:cNvSpPr>
            <a:spLocks noGrp="1"/>
          </p:cNvSpPr>
          <p:nvPr>
            <p:ph idx="1"/>
          </p:nvPr>
        </p:nvSpPr>
        <p:spPr/>
        <p:txBody>
          <a:bodyPr>
            <a:normAutofit/>
          </a:bodyPr>
          <a:lstStyle/>
          <a:p>
            <a:r>
              <a:rPr lang="en-US" sz="2400" dirty="0">
                <a:solidFill>
                  <a:schemeClr val="tx1"/>
                </a:solidFill>
              </a:rPr>
              <a:t>CERTE Director's speech and description of Center for Water Research and </a:t>
            </a:r>
            <a:r>
              <a:rPr lang="en-US" sz="2400" dirty="0" smtClean="0">
                <a:solidFill>
                  <a:schemeClr val="tx1"/>
                </a:solidFill>
              </a:rPr>
              <a:t>Technology (CERTE)and it’s </a:t>
            </a:r>
            <a:r>
              <a:rPr lang="en-US" sz="2400" dirty="0">
                <a:solidFill>
                  <a:schemeClr val="tx1"/>
                </a:solidFill>
              </a:rPr>
              <a:t>involvement in the SWRIPS </a:t>
            </a:r>
            <a:r>
              <a:rPr lang="en-US" sz="2400" dirty="0" smtClean="0">
                <a:solidFill>
                  <a:schemeClr val="tx1"/>
                </a:solidFill>
              </a:rPr>
              <a:t>project.</a:t>
            </a:r>
          </a:p>
          <a:p>
            <a:r>
              <a:rPr lang="en-US" sz="2400" dirty="0">
                <a:solidFill>
                  <a:schemeClr val="tx1"/>
                </a:solidFill>
              </a:rPr>
              <a:t>Presentation by CERTE Laboratory Director Ismail TRABELSI and description of his team's involvement in WP2 and WP4 of the SWRIPS project</a:t>
            </a:r>
            <a:r>
              <a:rPr lang="en-US" sz="2400" dirty="0" smtClean="0">
                <a:solidFill>
                  <a:schemeClr val="tx1"/>
                </a:solidFill>
              </a:rPr>
              <a:t>.</a:t>
            </a:r>
          </a:p>
          <a:p>
            <a:r>
              <a:rPr lang="en-US" sz="2400" dirty="0">
                <a:solidFill>
                  <a:schemeClr val="tx1"/>
                </a:solidFill>
              </a:rPr>
              <a:t>Discussion of the various COMOCAP water sampling protocols during July</a:t>
            </a:r>
            <a:r>
              <a:rPr lang="en-US" sz="2400" dirty="0" smtClean="0">
                <a:solidFill>
                  <a:schemeClr val="tx1"/>
                </a:solidFill>
              </a:rPr>
              <a:t>.</a:t>
            </a:r>
          </a:p>
          <a:p>
            <a:r>
              <a:rPr lang="en-US" sz="2400" dirty="0">
                <a:solidFill>
                  <a:schemeClr val="tx1"/>
                </a:solidFill>
              </a:rPr>
              <a:t>Proposal to visit COMOCAP industry in April.</a:t>
            </a:r>
            <a:endParaRPr lang="en-US" sz="2400" dirty="0" smtClean="0">
              <a:solidFill>
                <a:schemeClr val="tx1"/>
              </a:solidFill>
            </a:endParaRPr>
          </a:p>
          <a:p>
            <a:endParaRPr lang="en-US" sz="2000" dirty="0" smtClean="0"/>
          </a:p>
          <a:p>
            <a:endParaRPr lang="fr-FR" sz="2000" dirty="0"/>
          </a:p>
        </p:txBody>
      </p:sp>
    </p:spTree>
    <p:extLst>
      <p:ext uri="{BB962C8B-B14F-4D97-AF65-F5344CB8AC3E}">
        <p14:creationId xmlns:p14="http://schemas.microsoft.com/office/powerpoint/2010/main" val="251547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D83E7D7-4FAA-0E40-7B41-E23CE9B65063}"/>
              </a:ext>
            </a:extLst>
          </p:cNvPr>
          <p:cNvSpPr>
            <a:spLocks noGrp="1"/>
          </p:cNvSpPr>
          <p:nvPr>
            <p:ph type="title"/>
          </p:nvPr>
        </p:nvSpPr>
        <p:spPr/>
        <p:txBody>
          <a:bodyPr/>
          <a:lstStyle/>
          <a:p>
            <a:r>
              <a:rPr lang="en-GB" dirty="0"/>
              <a:t>On going activities</a:t>
            </a:r>
          </a:p>
        </p:txBody>
      </p:sp>
      <p:sp>
        <p:nvSpPr>
          <p:cNvPr id="5" name="Segnaposto contenuto 4">
            <a:extLst>
              <a:ext uri="{FF2B5EF4-FFF2-40B4-BE49-F238E27FC236}">
                <a16:creationId xmlns:a16="http://schemas.microsoft.com/office/drawing/2014/main" xmlns="" id="{71CF5F44-4089-DC87-59AE-174F8A248E8A}"/>
              </a:ext>
            </a:extLst>
          </p:cNvPr>
          <p:cNvSpPr>
            <a:spLocks noGrp="1"/>
          </p:cNvSpPr>
          <p:nvPr>
            <p:ph idx="1"/>
          </p:nvPr>
        </p:nvSpPr>
        <p:spPr>
          <a:xfrm>
            <a:off x="677334" y="1671491"/>
            <a:ext cx="9368366" cy="3880773"/>
          </a:xfrm>
        </p:spPr>
        <p:txBody>
          <a:bodyPr>
            <a:normAutofit/>
          </a:bodyPr>
          <a:lstStyle/>
          <a:p>
            <a:r>
              <a:rPr lang="en-GB" sz="2400" dirty="0" smtClean="0">
                <a:solidFill>
                  <a:srgbClr val="002060"/>
                </a:solidFill>
              </a:rPr>
              <a:t> Planning of next meetings:</a:t>
            </a:r>
          </a:p>
          <a:p>
            <a:pPr lvl="1">
              <a:lnSpc>
                <a:spcPct val="200000"/>
              </a:lnSpc>
              <a:buClr>
                <a:srgbClr val="002060"/>
              </a:buClr>
              <a:buFont typeface="Wingdings" pitchFamily="2" charset="2"/>
              <a:buChar char="q"/>
            </a:pPr>
            <a:r>
              <a:rPr lang="en-GB" sz="2400" dirty="0" smtClean="0">
                <a:solidFill>
                  <a:srgbClr val="002060"/>
                </a:solidFill>
              </a:rPr>
              <a:t>Visit </a:t>
            </a:r>
            <a:r>
              <a:rPr lang="en-GB" sz="2400" dirty="0" smtClean="0">
                <a:solidFill>
                  <a:srgbClr val="002060"/>
                </a:solidFill>
              </a:rPr>
              <a:t>of COMOCAP industry (Mr Mohamed OBAY)</a:t>
            </a:r>
          </a:p>
          <a:p>
            <a:pPr marL="457200" lvl="1" indent="0">
              <a:buClr>
                <a:srgbClr val="002060"/>
              </a:buClr>
              <a:buNone/>
            </a:pPr>
            <a:endParaRPr lang="en-GB" sz="2400" dirty="0" smtClean="0">
              <a:solidFill>
                <a:srgbClr val="002060"/>
              </a:solidFill>
            </a:endParaRPr>
          </a:p>
          <a:p>
            <a:pPr marL="457200" lvl="1" indent="0">
              <a:buClr>
                <a:srgbClr val="002060"/>
              </a:buClr>
              <a:buNone/>
            </a:pPr>
            <a:endParaRPr lang="en-GB" sz="2400" dirty="0">
              <a:solidFill>
                <a:srgbClr val="002060"/>
              </a:solidFill>
            </a:endParaRPr>
          </a:p>
        </p:txBody>
      </p:sp>
      <p:pic>
        <p:nvPicPr>
          <p:cNvPr id="5122" name="Picture 2" descr="Meetings - Project Man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6" y="0"/>
            <a:ext cx="4194174" cy="2796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s://ecopark.tn/wp-content/uploads/2017/03/image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540460"/>
            <a:ext cx="2813128" cy="15394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7" name="Picture 4"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479" y="3171273"/>
            <a:ext cx="2837061" cy="1735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9181" y="3403099"/>
            <a:ext cx="3257851" cy="16768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3" descr="GICA, Tunisie (@GICATunisie) / 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5175" y="4907195"/>
            <a:ext cx="1795145" cy="1795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LE PETIT PARIS - COMOC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461" y="5356633"/>
            <a:ext cx="2364158" cy="132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3112"/>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Swrips" id="{3D4BC877-A299-3542-970E-16BEE71FD0AC}" vid="{E6525844-3F3B-4641-BAA6-F77AE21FE3D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Sfaccettatura</Template>
  <TotalTime>2721</TotalTime>
  <Words>205</Words>
  <Application>Microsoft Office PowerPoint</Application>
  <PresentationFormat>Personnalisé</PresentationFormat>
  <Paragraphs>21</Paragraphs>
  <Slides>6</Slides>
  <Notes>1</Notes>
  <HiddenSlides>0</HiddenSlides>
  <MMClips>0</MMClips>
  <ScaleCrop>false</ScaleCrop>
  <HeadingPairs>
    <vt:vector size="4" baseType="variant">
      <vt:variant>
        <vt:lpstr>Thème</vt:lpstr>
      </vt:variant>
      <vt:variant>
        <vt:i4>1</vt:i4>
      </vt:variant>
      <vt:variant>
        <vt:lpstr>Titres des diapositives</vt:lpstr>
      </vt:variant>
      <vt:variant>
        <vt:i4>6</vt:i4>
      </vt:variant>
    </vt:vector>
  </HeadingPairs>
  <TitlesOfParts>
    <vt:vector size="7" baseType="lpstr">
      <vt:lpstr>Sfaccettatura</vt:lpstr>
      <vt:lpstr>WP 4:Quality Control on Water, Soil and Crops and Fertilizer characterization </vt:lpstr>
      <vt:lpstr>WP4 aims</vt:lpstr>
      <vt:lpstr>WP4 Activities carried out by the Tunisian group</vt:lpstr>
      <vt:lpstr>WP4 Activities carried out by the Tunisian group</vt:lpstr>
      <vt:lpstr>WP4 Activities carried out by the Tunisian group</vt:lpstr>
      <vt:lpstr>On going activities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Water Re-use with Innovative Purification and Sensing system for the agri-food supply chain</dc:title>
  <dc:creator>Alessia Tricomi</dc:creator>
  <cp:lastModifiedBy>najla</cp:lastModifiedBy>
  <cp:revision>123</cp:revision>
  <dcterms:created xsi:type="dcterms:W3CDTF">2023-11-08T10:03:44Z</dcterms:created>
  <dcterms:modified xsi:type="dcterms:W3CDTF">2024-02-13T16:14:51Z</dcterms:modified>
</cp:coreProperties>
</file>