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62" r:id="rId2"/>
    <p:sldId id="257" r:id="rId3"/>
    <p:sldId id="266" r:id="rId4"/>
    <p:sldId id="258" r:id="rId5"/>
    <p:sldId id="267" r:id="rId6"/>
    <p:sldId id="259" r:id="rId7"/>
    <p:sldId id="260" r:id="rId8"/>
    <p:sldId id="263" r:id="rId9"/>
    <p:sldId id="264" r:id="rId10"/>
    <p:sldId id="265" r:id="rId11"/>
    <p:sldId id="268" r:id="rId12"/>
    <p:sldId id="269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hL5jgUaR6Ct8+Ynq/cA3DcYGQ7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delwaheb RAI" initials="" lastIdx="1" clrIdx="0"/>
  <p:cmAuthor id="1" name="Sarah Tebbi" initials="" lastIdx="1" clrIdx="1"/>
  <p:cmAuthor id="2" name="ULStudent:RYMA.MERDOUD" initials="R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095E9-979C-482C-BB6D-93AB48AA80AA}">
  <a:tblStyle styleId="{92E095E9-979C-482C-BB6D-93AB48AA80A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83241" autoAdjust="0"/>
  </p:normalViewPr>
  <p:slideViewPr>
    <p:cSldViewPr snapToGrid="0">
      <p:cViewPr varScale="1">
        <p:scale>
          <a:sx n="72" d="100"/>
          <a:sy n="72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a6076627f1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a6076627f1_8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Effectivement</a:t>
            </a:r>
            <a:r>
              <a:rPr lang="en-GB"/>
              <a:t> </a:t>
            </a:r>
            <a:endParaRPr/>
          </a:p>
        </p:txBody>
      </p:sp>
      <p:sp>
        <p:nvSpPr>
          <p:cNvPr id="144" name="Google Shape;144;g2a6076627f1_8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a6076627f1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a6076627f1_8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Effectivement</a:t>
            </a:r>
            <a:r>
              <a:rPr lang="en-GB"/>
              <a:t> </a:t>
            </a:r>
            <a:endParaRPr/>
          </a:p>
        </p:txBody>
      </p:sp>
      <p:sp>
        <p:nvSpPr>
          <p:cNvPr id="144" name="Google Shape;144;g2a6076627f1_8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416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9368366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9368366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8157633" y="6065837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7187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9362361" y="6065837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3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98" name="Google Shape;98;p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99" name="Google Shape;99;p2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113" name="Google Shape;113;p2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4" name="Google Shape;114;p2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26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5" name="Google Shape;125;p2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8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1" name="Google Shape;131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21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>
  <p:cSld name="Titolo e sottotitolo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0" y="-8467"/>
            <a:ext cx="12188825" cy="6866467"/>
            <a:chOff x="0" y="-8467"/>
            <a:chExt cx="12188825" cy="6866467"/>
          </a:xfrm>
        </p:grpSpPr>
        <p:sp>
          <p:nvSpPr>
            <p:cNvPr id="11" name="Google Shape;11;p12"/>
            <p:cNvSpPr/>
            <p:nvPr/>
          </p:nvSpPr>
          <p:spPr>
            <a:xfrm>
              <a:off x="9747593" y="4397829"/>
              <a:ext cx="2441232" cy="2460171"/>
            </a:xfrm>
            <a:prstGeom prst="triangle">
              <a:avLst>
                <a:gd name="adj" fmla="val 100000"/>
              </a:avLst>
            </a:prstGeom>
            <a:solidFill>
              <a:srgbClr val="9EDFF5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" name="Google Shape;12;p12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pic>
        <p:nvPicPr>
          <p:cNvPr id="19" name="Google Shape;19;p1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557834" y="5723136"/>
            <a:ext cx="1433951" cy="108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.mouni@univ-bouira.dz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images">
            <a:extLst>
              <a:ext uri="{FF2B5EF4-FFF2-40B4-BE49-F238E27FC236}">
                <a16:creationId xmlns:a16="http://schemas.microsoft.com/office/drawing/2014/main" id="{F181D550-B391-225B-9D87-91C55901591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484" y="258097"/>
            <a:ext cx="1464079" cy="14640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5D51A8-BCC7-9B0A-7322-3A1527EA5666}"/>
              </a:ext>
            </a:extLst>
          </p:cNvPr>
          <p:cNvSpPr txBox="1"/>
          <p:nvPr/>
        </p:nvSpPr>
        <p:spPr>
          <a:xfrm>
            <a:off x="2985563" y="528472"/>
            <a:ext cx="70488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People's Democratic Republic of Algeria</a:t>
            </a:r>
          </a:p>
          <a:p>
            <a:pPr algn="ctr"/>
            <a:r>
              <a:rPr lang="en-GB" dirty="0"/>
              <a:t>Ministry of Superior Education and Scientific Research</a:t>
            </a:r>
          </a:p>
          <a:p>
            <a:pPr algn="ctr"/>
            <a:r>
              <a:rPr lang="en-GB" dirty="0"/>
              <a:t>Université A. M. OULHADJ - </a:t>
            </a:r>
            <a:r>
              <a:rPr lang="en-GB" dirty="0" err="1"/>
              <a:t>Bouira</a:t>
            </a:r>
            <a:r>
              <a:rPr lang="en-GB" dirty="0"/>
              <a:t>, Algeria</a:t>
            </a:r>
            <a:endParaRPr lang="fr-F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9B7BE4-EABA-8860-5243-2B0CF541EE2A}"/>
              </a:ext>
            </a:extLst>
          </p:cNvPr>
          <p:cNvSpPr txBox="1"/>
          <p:nvPr/>
        </p:nvSpPr>
        <p:spPr>
          <a:xfrm>
            <a:off x="804108" y="2152629"/>
            <a:ext cx="111577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70C0"/>
                </a:solidFill>
              </a:rPr>
              <a:t>Sustainable Water Re-use with Innovative Purification and Sensing system for the agri-food supply chain (SWRIPS)</a:t>
            </a:r>
            <a:endParaRPr lang="fr-FR" sz="4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79E4D2-901B-6B2B-5670-E74BEF0B943E}"/>
              </a:ext>
            </a:extLst>
          </p:cNvPr>
          <p:cNvCxnSpPr/>
          <p:nvPr/>
        </p:nvCxnSpPr>
        <p:spPr>
          <a:xfrm>
            <a:off x="1225455" y="4435522"/>
            <a:ext cx="98755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934787C-EB93-6B9F-938D-D4989022BEF5}"/>
              </a:ext>
            </a:extLst>
          </p:cNvPr>
          <p:cNvSpPr txBox="1"/>
          <p:nvPr/>
        </p:nvSpPr>
        <p:spPr>
          <a:xfrm>
            <a:off x="1001422" y="4611235"/>
            <a:ext cx="51617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leader:  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Lotfi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MOUNI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the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Laboratoire de Gestion et Valorisation des Ressources Naturelles et Assurance Qualité,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SNVST Faculty, University of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Bouira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10000, Algeria</a:t>
            </a: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l.mouni@univ-bouira.dz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CB0B4C-C3F0-3000-913C-DBF3832A859A}"/>
              </a:ext>
            </a:extLst>
          </p:cNvPr>
          <p:cNvSpPr txBox="1"/>
          <p:nvPr/>
        </p:nvSpPr>
        <p:spPr>
          <a:xfrm>
            <a:off x="6509982" y="4554639"/>
            <a:ext cx="51617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members: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 err="1">
                <a:solidFill>
                  <a:srgbClr val="222222"/>
                </a:solidFill>
                <a:effectLst/>
                <a:latin typeface="Google Sans"/>
              </a:rPr>
              <a:t>Abdelwaheb</a:t>
            </a:r>
            <a:r>
              <a:rPr lang="en-GB" b="0" i="0" dirty="0">
                <a:solidFill>
                  <a:srgbClr val="222222"/>
                </a:solidFill>
                <a:effectLst/>
                <a:latin typeface="Google Sans"/>
              </a:rPr>
              <a:t> RAI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22222"/>
                </a:solidFill>
                <a:effectLst/>
                <a:latin typeface="Google Sans"/>
              </a:rPr>
              <a:t>Sarah TEBBI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 err="1">
                <a:solidFill>
                  <a:srgbClr val="222222"/>
                </a:solidFill>
                <a:effectLst/>
                <a:latin typeface="Google Sans"/>
              </a:rPr>
              <a:t>Reguia</a:t>
            </a:r>
            <a:r>
              <a:rPr lang="en-GB" b="0" i="0" dirty="0">
                <a:solidFill>
                  <a:srgbClr val="222222"/>
                </a:solidFill>
                <a:effectLst/>
                <a:latin typeface="Google Sans"/>
              </a:rPr>
              <a:t> BOUDRAA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Google Sans"/>
              </a:rPr>
              <a:t>Karim FENDI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Google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222222"/>
              </a:solidFill>
              <a:effectLst/>
              <a:latin typeface="Google Sans"/>
            </a:endParaRPr>
          </a:p>
          <a:p>
            <a:endParaRPr lang="en-GB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15929-7F90-3372-6752-AECC13D844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0746" y="239609"/>
            <a:ext cx="1782342" cy="9233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54B0D7-D0A9-28E4-B64B-24311A6735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8805" y="1230847"/>
            <a:ext cx="2066224" cy="79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17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33" y="1930400"/>
            <a:ext cx="6827871" cy="3729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>
                <a:latin typeface="Trebuchet MS" charset="0"/>
                <a:ea typeface="Trebuchet MS" charset="0"/>
                <a:cs typeface="Trebuchet MS" charset="0"/>
              </a:rPr>
              <a:t>II. </a:t>
            </a:r>
            <a:r>
              <a:rPr lang="fr-FR" sz="2000" b="1" dirty="0" err="1">
                <a:latin typeface="Trebuchet MS" charset="0"/>
                <a:ea typeface="Trebuchet MS" charset="0"/>
                <a:cs typeface="Trebuchet MS" charset="0"/>
              </a:rPr>
              <a:t>Photocatalytic</a:t>
            </a:r>
            <a:r>
              <a:rPr lang="fr-FR" sz="2000" b="1" dirty="0">
                <a:latin typeface="Trebuchet MS" charset="0"/>
                <a:ea typeface="Trebuchet MS" charset="0"/>
                <a:cs typeface="Trebuchet MS" charset="0"/>
              </a:rPr>
              <a:t> test 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Using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UV-Vis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spectroscopy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, the maximum absorbance value (C0)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was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ascertained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The C/C0 values,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where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C0 and C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represent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,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respectively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, the initial concentration of CV on 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impregnated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cotton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pieces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and the concentration of CV at time,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were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used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to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calculate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and compare the rate of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dye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decomposition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.</a:t>
            </a:r>
            <a:endParaRPr lang="fr-FR" sz="2000" b="1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68366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Environmental-compliant adsorption filter based on Fe doped-TiO2 and zeolite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947" y="1296751"/>
            <a:ext cx="2273828" cy="50529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523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34" y="2381662"/>
            <a:ext cx="8941679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rebuchet MS" charset="0"/>
                <a:ea typeface="Trebuchet MS" charset="0"/>
                <a:cs typeface="Trebuchet MS" charset="0"/>
              </a:rPr>
              <a:t>For the purpose of the project, extensive talks and meetings were held at ENSA. In summary, the following actions were taken: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The quantity of samples, the technique of sampling (such as avoiding pulling directly the fruit), and the frequency of harvesting were established according to some standards protocols.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The tomato sample was selected to be tested using treated wastewater obtained from famous oil and juice industries in Algeria.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858981"/>
            <a:ext cx="9368366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Implication of WP1 in Task.1.1 </a:t>
            </a:r>
            <a:r>
              <a:rPr lang="en-US" b="1" dirty="0"/>
              <a:t>Characterization of water/soil/</a:t>
            </a:r>
            <a:r>
              <a:rPr lang="en-US" b="1" dirty="0" err="1"/>
              <a:t>agri</a:t>
            </a:r>
            <a:r>
              <a:rPr lang="en-US" b="1" dirty="0"/>
              <a:t>-food products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57492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34" y="2381662"/>
            <a:ext cx="8941679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Trebuchet MS" charset="0"/>
                <a:ea typeface="Trebuchet MS" charset="0"/>
                <a:cs typeface="Trebuchet MS" charset="0"/>
              </a:rPr>
              <a:t>The oil and juice industries were selected to receive their waste water for treatment.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experts from ENSA have selected the appropriate protocols after intensive researches.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An expert in economy will conducted the economic evaluation part.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The issue of sample conservation for sending it abroad was raised.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858981"/>
            <a:ext cx="9368366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Implication of WP1 in Task.1.1 </a:t>
            </a:r>
            <a:r>
              <a:rPr lang="en-US" b="1" dirty="0"/>
              <a:t>Characterization of water/soil/</a:t>
            </a:r>
            <a:r>
              <a:rPr lang="en-US" b="1" dirty="0" err="1"/>
              <a:t>agri</a:t>
            </a:r>
            <a:r>
              <a:rPr lang="en-US" b="1" dirty="0"/>
              <a:t>-food products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41527" y="643642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2205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68366" cy="9153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151" y="1298368"/>
            <a:ext cx="8478982" cy="46628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Research activities of WP1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of WP1 in </a:t>
            </a: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TASKS 2.2. 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Innovative second-stage filters based on nanocomposites for bacterial and heavy metal removal </a:t>
            </a: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AND 2.4. 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Environmental-compliant adsorption filter based on Fe doped-TiO2 and zeolite </a:t>
            </a:r>
            <a:endParaRPr lang="en-US" sz="1800" dirty="0">
              <a:solidFill>
                <a:schemeClr val="accent2">
                  <a:lumMod val="50000"/>
                </a:schemeClr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lnSpc>
                <a:spcPct val="2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Protocol </a:t>
            </a:r>
          </a:p>
          <a:p>
            <a:pPr marL="342900" indent="-342900">
              <a:lnSpc>
                <a:spcPct val="2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Photo-catalytic test</a:t>
            </a:r>
          </a:p>
          <a:p>
            <a:pPr marL="342900" indent="-342900">
              <a:lnSpc>
                <a:spcPct val="2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of WP1 in </a:t>
            </a: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TASKS 1.1. </a:t>
            </a:r>
            <a:r>
              <a:rPr lang="fr-FR" sz="1800" b="1" dirty="0" err="1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Characterization</a:t>
            </a:r>
            <a:r>
              <a:rPr lang="fr-FR" sz="1800" b="1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of water, </a:t>
            </a:r>
            <a:r>
              <a:rPr lang="fr-FR" sz="1800" b="1" dirty="0" err="1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soil</a:t>
            </a:r>
            <a:r>
              <a:rPr lang="fr-FR" sz="1800" b="1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, </a:t>
            </a:r>
            <a:r>
              <a:rPr lang="fr-FR" sz="1800" b="1" dirty="0" err="1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agrifood</a:t>
            </a:r>
            <a:r>
              <a:rPr lang="fr-FR" sz="1800" b="1" dirty="0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. </a:t>
            </a:r>
            <a:r>
              <a:rPr lang="fr-FR" sz="1800" dirty="0" err="1">
                <a:solidFill>
                  <a:schemeClr val="accent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products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006AC6-FB4F-3426-D314-1A2A663C6AE2}"/>
              </a:ext>
            </a:extLst>
          </p:cNvPr>
          <p:cNvSpPr txBox="1"/>
          <p:nvPr/>
        </p:nvSpPr>
        <p:spPr>
          <a:xfrm>
            <a:off x="684205" y="1087141"/>
            <a:ext cx="9361495" cy="2344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GB" sz="2000" dirty="0">
                <a:latin typeface="Trebuchet MS" charset="0"/>
                <a:ea typeface="Trebuchet MS" charset="0"/>
                <a:cs typeface="Trebuchet MS" charset="0"/>
              </a:rPr>
              <a:t>Between the start of January and the 10th of February, numerous project-related </a:t>
            </a:r>
            <a:r>
              <a:rPr lang="en-GB" sz="2000">
                <a:latin typeface="Trebuchet MS" charset="0"/>
                <a:ea typeface="Trebuchet MS" charset="0"/>
                <a:cs typeface="Trebuchet MS" charset="0"/>
              </a:rPr>
              <a:t>meetings (15-01-2024, 31-01-2024) were </a:t>
            </a:r>
            <a:r>
              <a:rPr lang="en-GB" sz="2000" dirty="0">
                <a:latin typeface="Trebuchet MS" charset="0"/>
                <a:ea typeface="Trebuchet MS" charset="0"/>
                <a:cs typeface="Trebuchet MS" charset="0"/>
              </a:rPr>
              <a:t>held to assign tasks to each expert</a:t>
            </a:r>
            <a:r>
              <a:rPr lang="en-GB" sz="2000">
                <a:latin typeface="Trebuchet MS" charset="0"/>
                <a:ea typeface="Trebuchet MS" charset="0"/>
                <a:cs typeface="Trebuchet MS" charset="0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GB" sz="2000" dirty="0">
                <a:latin typeface="Trebuchet MS" charset="0"/>
                <a:ea typeface="Trebuchet MS" charset="0"/>
                <a:cs typeface="Trebuchet MS" charset="0"/>
              </a:rPr>
              <a:t>Biologists and chemists discussed about the potential for creating systems that could purify soil, water, and fruit.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68366" cy="9153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Research activities of WP1 (U-</a:t>
            </a:r>
            <a:r>
              <a:rPr lang="en-US" b="1" dirty="0" err="1"/>
              <a:t>Bouira</a:t>
            </a:r>
            <a:r>
              <a:rPr lang="en-US" b="1" dirty="0"/>
              <a:t>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58" y="3431309"/>
            <a:ext cx="3289300" cy="246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3" y="3733800"/>
            <a:ext cx="5221757" cy="29241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7754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lnSpc>
                <a:spcPct val="250000"/>
              </a:lnSpc>
              <a:buFont typeface="Arial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of WP1 in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TASKS 2.2. AND 2.4.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0"/>
            <a:ext cx="6188979" cy="46034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Our plan is to create a new filter that combines photo-catalysis and adsorption to remove pesticides from wastewater.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This will allow for a synergistic effect in water decontamination.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This coupling will be done in both single and separate reactors to evaluate and select the best procedure for getting rid of these stubborn molecules.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769" y="2357967"/>
            <a:ext cx="4670598" cy="26272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3792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Environmental-compliant adsorption filter based on Fe doped-TiO2 and zeolite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0"/>
            <a:ext cx="6188979" cy="46034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Optical and structural characterization.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 Application in light </a:t>
            </a:r>
            <a:r>
              <a:rPr lang="en-US" sz="2000" dirty="0" err="1">
                <a:solidFill>
                  <a:schemeClr val="tx1"/>
                </a:solidFill>
              </a:rPr>
              <a:t>photocatalysis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Adsorption enhancement by doping, or heterojunction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Real water treatment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153" y="2121468"/>
            <a:ext cx="4407395" cy="30378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191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330" y="1996182"/>
            <a:ext cx="6238855" cy="38807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Preliminary tests for the creation of a treated filter for photo-catalysis were conducted  over the last few weeks. Consequently, creating a degradation system with a semi-conductor and photons, a light source.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Initially, the </a:t>
            </a:r>
            <a:r>
              <a:rPr lang="en-US" sz="2000" b="1" dirty="0">
                <a:solidFill>
                  <a:schemeClr val="tx1"/>
                </a:solidFill>
              </a:rPr>
              <a:t>M</a:t>
            </a:r>
            <a:r>
              <a:rPr lang="en-US" sz="2000" dirty="0">
                <a:solidFill>
                  <a:schemeClr val="tx1"/>
                </a:solidFill>
              </a:rPr>
              <a:t>fe</a:t>
            </a:r>
            <a:r>
              <a:rPr lang="en-US" sz="2000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en-US" sz="2000" baseline="-25000" dirty="0">
                <a:solidFill>
                  <a:schemeClr val="tx1"/>
                </a:solidFill>
              </a:rPr>
              <a:t>4</a:t>
            </a:r>
            <a:r>
              <a:rPr lang="en-US" sz="2000" dirty="0">
                <a:solidFill>
                  <a:schemeClr val="tx1"/>
                </a:solidFill>
              </a:rPr>
              <a:t> type structures' photocatalytic and optical characteristics. Wherever M is located, Ni, Cu, Co, Zn,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46" y="2160589"/>
            <a:ext cx="4355869" cy="326690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68366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Environmental-compliant adsorption filter based on Fe doped-TiO2 and zeolite 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2559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535" y="1766487"/>
            <a:ext cx="5661886" cy="4245811"/>
          </a:xfrm>
        </p:spPr>
        <p:txBody>
          <a:bodyPr>
            <a:noAutofit/>
          </a:bodyPr>
          <a:lstStyle/>
          <a:p>
            <a:pPr marL="137160" indent="0" algn="just">
              <a:lnSpc>
                <a:spcPct val="150000"/>
              </a:lnSpc>
              <a:buNone/>
            </a:pPr>
            <a:r>
              <a:rPr lang="fr-FR" sz="2000" b="1" dirty="0">
                <a:solidFill>
                  <a:schemeClr val="tx1"/>
                </a:solidFill>
              </a:rPr>
              <a:t>I. PROTOCOL </a:t>
            </a:r>
            <a:endParaRPr lang="en-US" sz="20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Cotton </a:t>
            </a:r>
            <a:r>
              <a:rPr lang="fr-FR" sz="2000" dirty="0" err="1">
                <a:solidFill>
                  <a:schemeClr val="tx1"/>
                </a:solidFill>
              </a:rPr>
              <a:t>samples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were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typically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soaked</a:t>
            </a:r>
            <a:r>
              <a:rPr lang="fr-FR" sz="2000" dirty="0">
                <a:solidFill>
                  <a:schemeClr val="tx1"/>
                </a:solidFill>
              </a:rPr>
              <a:t> in a solution of 5 </a:t>
            </a:r>
            <a:r>
              <a:rPr lang="fr-FR" sz="2000" dirty="0" err="1">
                <a:solidFill>
                  <a:schemeClr val="tx1"/>
                </a:solidFill>
              </a:rPr>
              <a:t>mmol</a:t>
            </a:r>
            <a:r>
              <a:rPr lang="fr-FR" sz="2000" dirty="0">
                <a:solidFill>
                  <a:schemeClr val="tx1"/>
                </a:solidFill>
              </a:rPr>
              <a:t> zinc nitrate and 10 </a:t>
            </a:r>
            <a:r>
              <a:rPr lang="fr-FR" sz="2000" dirty="0" err="1">
                <a:solidFill>
                  <a:schemeClr val="tx1"/>
                </a:solidFill>
              </a:rPr>
              <a:t>mmol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ferric</a:t>
            </a:r>
            <a:r>
              <a:rPr lang="fr-FR" sz="2000" dirty="0">
                <a:solidFill>
                  <a:schemeClr val="tx1"/>
                </a:solidFill>
              </a:rPr>
              <a:t> nitrate in a </a:t>
            </a:r>
            <a:r>
              <a:rPr lang="fr-FR" sz="2000" dirty="0" err="1">
                <a:solidFill>
                  <a:schemeClr val="tx1"/>
                </a:solidFill>
              </a:rPr>
              <a:t>small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amount</a:t>
            </a:r>
            <a:r>
              <a:rPr lang="fr-FR" sz="2000" dirty="0">
                <a:solidFill>
                  <a:schemeClr val="tx1"/>
                </a:solidFill>
              </a:rPr>
              <a:t> of </a:t>
            </a:r>
            <a:r>
              <a:rPr lang="fr-FR" sz="2000" dirty="0" err="1">
                <a:solidFill>
                  <a:schemeClr val="tx1"/>
                </a:solidFill>
              </a:rPr>
              <a:t>distilled</a:t>
            </a:r>
            <a:r>
              <a:rPr lang="fr-FR" sz="2000" dirty="0">
                <a:solidFill>
                  <a:schemeClr val="tx1"/>
                </a:solidFill>
              </a:rPr>
              <a:t> water </a:t>
            </a:r>
            <a:r>
              <a:rPr lang="fr-FR" sz="2000" dirty="0" err="1">
                <a:solidFill>
                  <a:schemeClr val="tx1"/>
                </a:solidFill>
              </a:rPr>
              <a:t>after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being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dried</a:t>
            </a:r>
            <a:r>
              <a:rPr lang="fr-FR" sz="2000" dirty="0">
                <a:solidFill>
                  <a:schemeClr val="tx1"/>
                </a:solidFill>
              </a:rPr>
              <a:t> at 70°C for 4 </a:t>
            </a:r>
            <a:r>
              <a:rPr lang="fr-FR" sz="2000" dirty="0" err="1">
                <a:solidFill>
                  <a:schemeClr val="tx1"/>
                </a:solidFill>
              </a:rPr>
              <a:t>hours</a:t>
            </a:r>
            <a:r>
              <a:rPr lang="fr-FR" sz="2000" dirty="0">
                <a:solidFill>
                  <a:schemeClr val="tx1"/>
                </a:solidFill>
              </a:rPr>
              <a:t> to </a:t>
            </a:r>
            <a:r>
              <a:rPr lang="fr-FR" sz="2000" dirty="0" err="1">
                <a:solidFill>
                  <a:schemeClr val="tx1"/>
                </a:solidFill>
              </a:rPr>
              <a:t>remove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adsorbed</a:t>
            </a:r>
            <a:r>
              <a:rPr lang="fr-FR" sz="2000" dirty="0">
                <a:solidFill>
                  <a:schemeClr val="tx1"/>
                </a:solidFill>
              </a:rPr>
              <a:t> water. 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The mixture </a:t>
            </a:r>
            <a:r>
              <a:rPr lang="fr-FR" sz="2000" dirty="0" err="1">
                <a:solidFill>
                  <a:schemeClr val="tx1"/>
                </a:solidFill>
              </a:rPr>
              <a:t>was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given</a:t>
            </a:r>
            <a:r>
              <a:rPr lang="fr-FR" sz="2000" dirty="0">
                <a:solidFill>
                  <a:schemeClr val="tx1"/>
                </a:solidFill>
              </a:rPr>
              <a:t> the right </a:t>
            </a:r>
            <a:r>
              <a:rPr lang="fr-FR" sz="2000" dirty="0" err="1">
                <a:solidFill>
                  <a:schemeClr val="tx1"/>
                </a:solidFill>
              </a:rPr>
              <a:t>amount</a:t>
            </a:r>
            <a:r>
              <a:rPr lang="fr-FR" sz="2000" dirty="0">
                <a:solidFill>
                  <a:schemeClr val="tx1"/>
                </a:solidFill>
              </a:rPr>
              <a:t> of 6M </a:t>
            </a:r>
            <a:r>
              <a:rPr lang="fr-FR" sz="2000" dirty="0" err="1">
                <a:solidFill>
                  <a:schemeClr val="tx1"/>
                </a:solidFill>
              </a:rPr>
              <a:t>NaOH</a:t>
            </a:r>
            <a:r>
              <a:rPr lang="fr-FR" sz="2000" dirty="0">
                <a:solidFill>
                  <a:schemeClr val="tx1"/>
                </a:solidFill>
              </a:rPr>
              <a:t> to </a:t>
            </a:r>
            <a:r>
              <a:rPr lang="fr-FR" sz="2000" dirty="0" err="1">
                <a:solidFill>
                  <a:schemeClr val="tx1"/>
                </a:solidFill>
              </a:rPr>
              <a:t>bring</a:t>
            </a:r>
            <a:r>
              <a:rPr lang="fr-FR" sz="2000" dirty="0">
                <a:solidFill>
                  <a:schemeClr val="tx1"/>
                </a:solidFill>
              </a:rPr>
              <a:t> the pH </a:t>
            </a:r>
            <a:r>
              <a:rPr lang="fr-FR" sz="2000" dirty="0" err="1">
                <a:solidFill>
                  <a:schemeClr val="tx1"/>
                </a:solidFill>
              </a:rPr>
              <a:t>level</a:t>
            </a:r>
            <a:r>
              <a:rPr lang="fr-FR" sz="2000" dirty="0">
                <a:solidFill>
                  <a:schemeClr val="tx1"/>
                </a:solidFill>
              </a:rPr>
              <a:t> down to 13.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68366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Environmental-compliant adsorption filter based on Fe doped-TiO2 and zeolite 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052" y="2187074"/>
            <a:ext cx="4823373" cy="34046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326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0016" y="1733797"/>
            <a:ext cx="73983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After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30 minutes of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magnetic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stirring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at 30°C, the mixture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was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placed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in an autoclave.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After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that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, 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sealed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autoclave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was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kept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for 12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hours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at 150°C.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After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that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, the autoclave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was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allowed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to cool to room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temperature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.</a:t>
            </a:r>
            <a:endParaRPr lang="en-US" sz="2000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Finally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, 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precipitate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was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filtered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and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washed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with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demineralized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water.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Several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times to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reduce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possibility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of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impurities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in 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product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. 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resulting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product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was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dried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in a vacuum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oven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at 75°C for 6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hours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to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obtain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a ZnFe2O4 structure.</a:t>
            </a:r>
            <a:endParaRPr lang="en-US" sz="2000" dirty="0">
              <a:latin typeface="Trebuchet MS" charset="0"/>
              <a:ea typeface="Trebuchet MS" charset="0"/>
              <a:cs typeface="Trebuchet MS" charset="0"/>
            </a:endParaRPr>
          </a:p>
          <a:p>
            <a:endParaRPr lang="en-US" dirty="0">
              <a:effectLst/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68366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Environmental-compliant adsorption filter based on Fe doped-TiO2 and zeolite 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460" y="1436914"/>
            <a:ext cx="2092136" cy="46491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27022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33" y="1930400"/>
            <a:ext cx="68278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>
                <a:latin typeface="Trebuchet MS" charset="0"/>
                <a:ea typeface="Trebuchet MS" charset="0"/>
                <a:cs typeface="Trebuchet MS" charset="0"/>
              </a:rPr>
              <a:t>II. </a:t>
            </a:r>
            <a:r>
              <a:rPr lang="fr-FR" sz="2000" b="1" dirty="0" err="1">
                <a:latin typeface="Trebuchet MS" charset="0"/>
                <a:ea typeface="Trebuchet MS" charset="0"/>
                <a:cs typeface="Trebuchet MS" charset="0"/>
              </a:rPr>
              <a:t>Photocatalytic</a:t>
            </a:r>
            <a:r>
              <a:rPr lang="fr-FR" sz="2000" b="1" dirty="0">
                <a:latin typeface="Trebuchet MS" charset="0"/>
                <a:ea typeface="Trebuchet MS" charset="0"/>
                <a:cs typeface="Trebuchet MS" charset="0"/>
              </a:rPr>
              <a:t> test 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degradation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of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crystal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violet,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which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had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previously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been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impregnated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on the surface of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cotton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fabrics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,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was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used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to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analyze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photocatalytic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properties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of ZnFe2O4-functionalized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cotton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samples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A solution (CV)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was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used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to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impregnate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cotton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samples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.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Next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, the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fabrics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were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placed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fr-FR" sz="2000" dirty="0" err="1">
                <a:latin typeface="Trebuchet MS" charset="0"/>
                <a:ea typeface="Trebuchet MS" charset="0"/>
                <a:cs typeface="Trebuchet MS" charset="0"/>
              </a:rPr>
              <a:t>under</a:t>
            </a:r>
            <a:r>
              <a:rPr lang="fr-FR" sz="2000" dirty="0">
                <a:latin typeface="Trebuchet MS" charset="0"/>
                <a:ea typeface="Trebuchet MS" charset="0"/>
                <a:cs typeface="Trebuchet MS" charset="0"/>
              </a:rPr>
              <a:t> a 20 W UV light source. </a:t>
            </a:r>
            <a:endParaRPr lang="en-US" sz="2000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68366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Environmental-compliant adsorption filter based on Fe doped-TiO2 and zeolite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947" y="1296751"/>
            <a:ext cx="2273828" cy="50529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5923014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857</Words>
  <Application>Microsoft Office PowerPoint</Application>
  <PresentationFormat>Grand écran</PresentationFormat>
  <Paragraphs>74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Google Sans</vt:lpstr>
      <vt:lpstr>Noto Sans Symbols</vt:lpstr>
      <vt:lpstr>Times New Roman</vt:lpstr>
      <vt:lpstr>Trebuchet MS</vt:lpstr>
      <vt:lpstr>Wingdings</vt:lpstr>
      <vt:lpstr>Sfaccettatura</vt:lpstr>
      <vt:lpstr>Présentation PowerPoint</vt:lpstr>
      <vt:lpstr>Plan </vt:lpstr>
      <vt:lpstr>Research activities of WP1 (U-Bouira) </vt:lpstr>
      <vt:lpstr>Implication of WP1 in TASKS 2.2. AND 2.4. </vt:lpstr>
      <vt:lpstr>Environmental-compliant adsorption filter based on Fe doped-TiO2 and zeolite  </vt:lpstr>
      <vt:lpstr>Environmental-compliant adsorption filter based on Fe doped-TiO2 and zeolite  </vt:lpstr>
      <vt:lpstr>Environmental-compliant adsorption filter based on Fe doped-TiO2 and zeolite  </vt:lpstr>
      <vt:lpstr>Environmental-compliant adsorption filter based on Fe doped-TiO2 and zeolite  </vt:lpstr>
      <vt:lpstr>Environmental-compliant adsorption filter based on Fe doped-TiO2 and zeolite  </vt:lpstr>
      <vt:lpstr>Environmental-compliant adsorption filter based on Fe doped-TiO2 and zeolite  </vt:lpstr>
      <vt:lpstr>Implication of WP1 in Task.1.1 Characterization of water/soil/agri-food products </vt:lpstr>
      <vt:lpstr>Implication of WP1 in Task.1.1 Characterization of water/soil/agri-food products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WP1: Analysis of the water/land/agro-ecosystem</dc:title>
  <dc:creator>Alessia Tricomi</dc:creator>
  <cp:lastModifiedBy>Lotfi MOUNI</cp:lastModifiedBy>
  <cp:revision>15</cp:revision>
  <dcterms:created xsi:type="dcterms:W3CDTF">2023-11-08T10:03:44Z</dcterms:created>
  <dcterms:modified xsi:type="dcterms:W3CDTF">2024-02-13T14:45:47Z</dcterms:modified>
</cp:coreProperties>
</file>