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sldIdLst>
    <p:sldId id="263" r:id="rId2"/>
    <p:sldId id="264" r:id="rId3"/>
    <p:sldId id="265" r:id="rId4"/>
    <p:sldId id="517" r:id="rId5"/>
    <p:sldId id="266" r:id="rId6"/>
    <p:sldId id="267" r:id="rId7"/>
    <p:sldId id="269" r:id="rId8"/>
    <p:sldId id="270" r:id="rId9"/>
    <p:sldId id="746" r:id="rId10"/>
    <p:sldId id="268" r:id="rId11"/>
    <p:sldId id="515" r:id="rId12"/>
    <p:sldId id="272" r:id="rId13"/>
    <p:sldId id="288" r:id="rId14"/>
    <p:sldId id="271" r:id="rId15"/>
    <p:sldId id="732" r:id="rId16"/>
    <p:sldId id="519" r:id="rId17"/>
    <p:sldId id="733" r:id="rId18"/>
    <p:sldId id="518" r:id="rId19"/>
    <p:sldId id="522" r:id="rId20"/>
    <p:sldId id="747" r:id="rId21"/>
    <p:sldId id="725" r:id="rId22"/>
    <p:sldId id="726" r:id="rId23"/>
    <p:sldId id="734" r:id="rId24"/>
    <p:sldId id="290" r:id="rId25"/>
    <p:sldId id="513" r:id="rId26"/>
    <p:sldId id="735" r:id="rId27"/>
    <p:sldId id="736" r:id="rId28"/>
    <p:sldId id="737" r:id="rId29"/>
    <p:sldId id="738" r:id="rId30"/>
    <p:sldId id="739" r:id="rId31"/>
    <p:sldId id="727" r:id="rId32"/>
    <p:sldId id="722" r:id="rId33"/>
    <p:sldId id="723" r:id="rId34"/>
    <p:sldId id="278" r:id="rId35"/>
    <p:sldId id="720" r:id="rId36"/>
    <p:sldId id="721" r:id="rId37"/>
    <p:sldId id="284" r:id="rId38"/>
    <p:sldId id="730" r:id="rId39"/>
    <p:sldId id="740" r:id="rId40"/>
    <p:sldId id="724" r:id="rId41"/>
    <p:sldId id="728" r:id="rId42"/>
    <p:sldId id="521" r:id="rId43"/>
    <p:sldId id="731" r:id="rId44"/>
    <p:sldId id="741" r:id="rId45"/>
    <p:sldId id="742" r:id="rId46"/>
    <p:sldId id="743" r:id="rId47"/>
    <p:sldId id="745" r:id="rId48"/>
  </p:sldIdLst>
  <p:sldSz cx="9144000" cy="5715000" type="screen16x1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5B99"/>
    <a:srgbClr val="B7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3"/>
    <p:restoredTop sz="94660"/>
  </p:normalViewPr>
  <p:slideViewPr>
    <p:cSldViewPr showGuides="1">
      <p:cViewPr>
        <p:scale>
          <a:sx n="120" d="100"/>
          <a:sy n="120" d="100"/>
        </p:scale>
        <p:origin x="216" y="752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22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0B7580D-FA58-C84E-89AE-322C40C3E5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30D4B-AA14-2C42-BE90-6EB60DBEFA84}" type="datetimeFigureOut">
              <a:rPr lang="en-GB" smtClean="0"/>
              <a:t>07/02/2024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6CD8F-B7ED-4A05-9FB1-A01CC0EF02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5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noProof="0"/>
              <a:t>26/07/2013</a:t>
            </a:r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ESRF-EBS: a low emittance lattice for high brilliance X-ray production l 14/02/2024 l Nicola Carmignani</a:t>
            </a:r>
            <a:endParaRPr lang="en-US" noProof="0" dirty="0"/>
          </a:p>
        </p:txBody>
      </p:sp>
      <p:pic>
        <p:nvPicPr>
          <p:cNvPr id="9" name="Image 8" descr="logo_couv.jpg"/>
          <p:cNvPicPr>
            <a:picLocks noChangeAspect="1"/>
          </p:cNvPicPr>
          <p:nvPr userDrawn="1"/>
        </p:nvPicPr>
        <p:blipFill rotWithShape="1">
          <a:blip r:embed="rId2" cstate="print"/>
          <a:srcRect b="17491"/>
          <a:stretch/>
        </p:blipFill>
        <p:spPr>
          <a:xfrm>
            <a:off x="972000" y="3001516"/>
            <a:ext cx="7200000" cy="23762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0F914D3-D6F0-374A-AA8F-4A7D55FCB6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769268"/>
            <a:ext cx="5256213" cy="792088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  <a:lvl2pPr algn="ctr">
              <a:defRPr sz="1700">
                <a:solidFill>
                  <a:schemeClr val="tx1"/>
                </a:solidFill>
              </a:defRPr>
            </a:lvl2pPr>
          </a:lstStyle>
          <a:p>
            <a:r>
              <a:rPr lang="en-GB" dirty="0"/>
              <a:t>Title of the 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1FFF11-EC96-3C46-9CAC-A1867588E6D2}"/>
              </a:ext>
            </a:extLst>
          </p:cNvPr>
          <p:cNvSpPr/>
          <p:nvPr userDrawn="1"/>
        </p:nvSpPr>
        <p:spPr>
          <a:xfrm>
            <a:off x="2286000" y="183428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GB" dirty="0"/>
              <a:t>Nicola Carmignani</a:t>
            </a:r>
          </a:p>
          <a:p>
            <a:pPr lvl="0" algn="ctr"/>
            <a:endParaRPr lang="en-GB" dirty="0"/>
          </a:p>
          <a:p>
            <a:pPr lvl="0" algn="ctr"/>
            <a:r>
              <a:rPr lang="en-GB" dirty="0"/>
              <a:t>ESRF Grenoble, France</a:t>
            </a:r>
          </a:p>
          <a:p>
            <a:pPr lvl="0" algn="ctr"/>
            <a:r>
              <a:rPr lang="en-GB" dirty="0"/>
              <a:t>Accelerator and Source Division, </a:t>
            </a:r>
          </a:p>
          <a:p>
            <a:pPr lvl="0" algn="ctr"/>
            <a:r>
              <a:rPr lang="en-GB" dirty="0"/>
              <a:t>Beam Dynamics group</a:t>
            </a:r>
          </a:p>
          <a:p>
            <a:pPr lvl="0" algn="ctr"/>
            <a:endParaRPr lang="en-GB" dirty="0"/>
          </a:p>
          <a:p>
            <a:pPr lvl="0" algn="ctr"/>
            <a:r>
              <a:rPr lang="en-GB" dirty="0" err="1"/>
              <a:t>Seminario</a:t>
            </a:r>
            <a:r>
              <a:rPr lang="en-GB" dirty="0"/>
              <a:t> INFN Pisa – 14/02/2024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noProof="0"/>
              <a:t>26/07/2013</a:t>
            </a:r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noProof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noProof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fr-FR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ESRF-EBS: a low emittance lattice for high brilliance X-ray production l 14/02/2024 l Nicola Carmignani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tiff"/><Relationship Id="rId12" Type="http://schemas.openxmlformats.org/officeDocument/2006/relationships/image" Target="../media/image7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ADDE7E-E9FF-204D-90BE-98D8142CA1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25252"/>
            <a:ext cx="9144000" cy="936104"/>
          </a:xfrm>
        </p:spPr>
        <p:txBody>
          <a:bodyPr/>
          <a:lstStyle/>
          <a:p>
            <a:r>
              <a:rPr lang="fr-FR" dirty="0"/>
              <a:t>ESRF-EBS: a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emittance</a:t>
            </a:r>
            <a:r>
              <a:rPr lang="fr-FR" dirty="0"/>
              <a:t> </a:t>
            </a:r>
            <a:r>
              <a:rPr lang="fr-FR" dirty="0" err="1"/>
              <a:t>lattice</a:t>
            </a:r>
            <a:r>
              <a:rPr lang="fr-FR" dirty="0"/>
              <a:t> </a:t>
            </a:r>
          </a:p>
          <a:p>
            <a:r>
              <a:rPr lang="fr-FR" dirty="0"/>
              <a:t>for high </a:t>
            </a:r>
            <a:r>
              <a:rPr lang="fr-FR" dirty="0" err="1"/>
              <a:t>brilliance</a:t>
            </a:r>
            <a:r>
              <a:rPr lang="fr-FR" dirty="0"/>
              <a:t> X-ray production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93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034B2-EDC5-8B46-8EB7-C19A41DE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Bending magnets radiation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C279A-04B4-BE4C-9A83-DE4506EF65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55F29-3C58-EB46-99AF-46F65923F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56" y="3123490"/>
            <a:ext cx="3749968" cy="2527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2E74C3-67CC-BD4F-B0D3-7ED8BAFA87C0}"/>
              </a:ext>
            </a:extLst>
          </p:cNvPr>
          <p:cNvSpPr txBox="1"/>
          <p:nvPr/>
        </p:nvSpPr>
        <p:spPr>
          <a:xfrm>
            <a:off x="6065523" y="3953979"/>
            <a:ext cx="2169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</a:rPr>
              <a:t>Spectrum </a:t>
            </a:r>
            <a:r>
              <a:rPr lang="fr-FR" sz="1400" dirty="0" err="1">
                <a:solidFill>
                  <a:schemeClr val="accent1"/>
                </a:solidFill>
              </a:rPr>
              <a:t>from</a:t>
            </a:r>
            <a:r>
              <a:rPr lang="fr-FR" sz="1400" dirty="0">
                <a:solidFill>
                  <a:schemeClr val="accent1"/>
                </a:solidFill>
              </a:rPr>
              <a:t> a 0.679 </a:t>
            </a:r>
            <a:r>
              <a:rPr lang="fr-FR" sz="1400" dirty="0" err="1">
                <a:solidFill>
                  <a:schemeClr val="accent1"/>
                </a:solidFill>
              </a:rPr>
              <a:t>T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bending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magnet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with</a:t>
            </a:r>
            <a:r>
              <a:rPr lang="fr-FR" sz="1400" dirty="0">
                <a:solidFill>
                  <a:schemeClr val="accent1"/>
                </a:solidFill>
              </a:rPr>
              <a:t> a 8 GeV </a:t>
            </a:r>
            <a:r>
              <a:rPr lang="fr-FR" sz="1400" dirty="0" err="1">
                <a:solidFill>
                  <a:schemeClr val="accent1"/>
                </a:solidFill>
              </a:rPr>
              <a:t>beam</a:t>
            </a:r>
            <a:r>
              <a:rPr lang="fr-FR" sz="1400" dirty="0">
                <a:solidFill>
                  <a:schemeClr val="accent1"/>
                </a:solidFill>
              </a:rPr>
              <a:t> (Spring8).</a:t>
            </a:r>
          </a:p>
          <a:p>
            <a:r>
              <a:rPr lang="fr-FR" sz="1400" dirty="0">
                <a:solidFill>
                  <a:schemeClr val="accent1"/>
                </a:solidFill>
              </a:rPr>
              <a:t>Critical </a:t>
            </a:r>
            <a:r>
              <a:rPr lang="fr-FR" sz="1400" dirty="0" err="1">
                <a:solidFill>
                  <a:schemeClr val="accent1"/>
                </a:solidFill>
              </a:rPr>
              <a:t>energy</a:t>
            </a:r>
            <a:r>
              <a:rPr lang="fr-FR" sz="1400" dirty="0">
                <a:solidFill>
                  <a:schemeClr val="accent1"/>
                </a:solidFill>
              </a:rPr>
              <a:t> 28.9 </a:t>
            </a:r>
            <a:r>
              <a:rPr lang="fr-FR" sz="1400" dirty="0" err="1">
                <a:solidFill>
                  <a:schemeClr val="accent1"/>
                </a:solidFill>
              </a:rPr>
              <a:t>keV</a:t>
            </a:r>
            <a:r>
              <a:rPr lang="fr-FR" sz="1400" dirty="0">
                <a:solidFill>
                  <a:schemeClr val="accent1"/>
                </a:solidFill>
              </a:rPr>
              <a:t>.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B662A35-8411-304B-97EC-07F8EFC84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05272"/>
            <a:ext cx="8236800" cy="756084"/>
          </a:xfrm>
        </p:spPr>
        <p:txBody>
          <a:bodyPr/>
          <a:lstStyle/>
          <a:p>
            <a:r>
              <a:rPr lang="en-GB" sz="1600" b="0" dirty="0">
                <a:solidFill>
                  <a:schemeClr val="accent1"/>
                </a:solidFill>
              </a:rPr>
              <a:t>First and second generation synchrotron light sources were taking the radiation from the bending magnets.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E4F42C-A0A9-CC48-B651-DF6DE73AF0BA}"/>
              </a:ext>
            </a:extLst>
          </p:cNvPr>
          <p:cNvGrpSpPr/>
          <p:nvPr/>
        </p:nvGrpSpPr>
        <p:grpSpPr>
          <a:xfrm>
            <a:off x="5411833" y="1288393"/>
            <a:ext cx="3240360" cy="1707162"/>
            <a:chOff x="611560" y="3073523"/>
            <a:chExt cx="3240360" cy="1707162"/>
          </a:xfrm>
        </p:grpSpPr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AF43167C-077E-4B4E-AE6E-7FE06E73F6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1" t="2341" r="5501" b="66445"/>
            <a:stretch/>
          </p:blipFill>
          <p:spPr bwMode="auto">
            <a:xfrm>
              <a:off x="611560" y="3073523"/>
              <a:ext cx="3240360" cy="1593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1638D3-3CF2-AA4F-AC9C-66B5FF67D9DF}"/>
                </a:ext>
              </a:extLst>
            </p:cNvPr>
            <p:cNvSpPr txBox="1"/>
            <p:nvPr/>
          </p:nvSpPr>
          <p:spPr>
            <a:xfrm>
              <a:off x="2502990" y="3955422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Electrons</a:t>
              </a:r>
              <a:endParaRPr lang="en-GB" sz="12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C72D594-5B17-154C-8C52-51E1500C3536}"/>
                </a:ext>
              </a:extLst>
            </p:cNvPr>
            <p:cNvSpPr txBox="1"/>
            <p:nvPr/>
          </p:nvSpPr>
          <p:spPr>
            <a:xfrm>
              <a:off x="2143756" y="4503686"/>
              <a:ext cx="801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Photons</a:t>
              </a:r>
              <a:endParaRPr lang="en-GB" sz="1200" b="1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FF82C6-34DF-4346-B105-38941933A2EE}"/>
              </a:ext>
            </a:extLst>
          </p:cNvPr>
          <p:cNvGrpSpPr/>
          <p:nvPr/>
        </p:nvGrpSpPr>
        <p:grpSpPr>
          <a:xfrm>
            <a:off x="1161582" y="3971009"/>
            <a:ext cx="2474314" cy="1384994"/>
            <a:chOff x="460271" y="3365611"/>
            <a:chExt cx="2573799" cy="158236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5E6CCF1-858F-894F-8039-A8BC1C1951C6}"/>
                </a:ext>
              </a:extLst>
            </p:cNvPr>
            <p:cNvSpPr txBox="1"/>
            <p:nvPr/>
          </p:nvSpPr>
          <p:spPr>
            <a:xfrm>
              <a:off x="460271" y="3365611"/>
              <a:ext cx="2573799" cy="158236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300" dirty="0"/>
                <a:t>Critical photon energy: half of the power is radiated at larger energy and half at lower</a:t>
              </a:r>
            </a:p>
            <a:p>
              <a:endParaRPr lang="en-US" sz="1300" dirty="0"/>
            </a:p>
            <a:p>
              <a:endParaRPr lang="en-US" sz="1600" dirty="0"/>
            </a:p>
            <a:p>
              <a:endParaRPr lang="en-US" sz="1600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8FF7A29-C664-AA4C-8EF9-D62C7ED9F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43" y="4121943"/>
              <a:ext cx="1686431" cy="78746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7F4C0BB-5F8A-8D46-87D0-08414B50AC6E}"/>
              </a:ext>
            </a:extLst>
          </p:cNvPr>
          <p:cNvGrpSpPr/>
          <p:nvPr/>
        </p:nvGrpSpPr>
        <p:grpSpPr>
          <a:xfrm>
            <a:off x="174765" y="1743828"/>
            <a:ext cx="4458944" cy="2012098"/>
            <a:chOff x="232959" y="876684"/>
            <a:chExt cx="4868297" cy="204493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B40A44-BA7C-1347-B7C5-8EC285CEB5A9}"/>
                </a:ext>
              </a:extLst>
            </p:cNvPr>
            <p:cNvSpPr txBox="1"/>
            <p:nvPr/>
          </p:nvSpPr>
          <p:spPr>
            <a:xfrm>
              <a:off x="232959" y="876684"/>
              <a:ext cx="4868297" cy="200191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Power emitted by an ultra-relativistic </a:t>
              </a:r>
            </a:p>
            <a:p>
              <a:r>
                <a:rPr lang="en-US" sz="1400" dirty="0"/>
                <a:t>particle in a bending magnet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400" dirty="0">
                  <a:latin typeface="Symbol" panose="05050102010706020507" pitchFamily="18" charset="2"/>
                </a:rPr>
                <a:t>r</a:t>
              </a:r>
              <a:r>
                <a:rPr lang="en-US" sz="1400" dirty="0"/>
                <a:t> is the radius of curvature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D3B933C-104B-BB41-B1E8-D54D9BB9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7" y="1637407"/>
              <a:ext cx="2826441" cy="78411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D1C696-0D1E-3245-8F90-9ADC0218CB75}"/>
                </a:ext>
              </a:extLst>
            </p:cNvPr>
            <p:cNvGrpSpPr/>
            <p:nvPr/>
          </p:nvGrpSpPr>
          <p:grpSpPr>
            <a:xfrm>
              <a:off x="3377706" y="970792"/>
              <a:ext cx="1612103" cy="1950823"/>
              <a:chOff x="3757979" y="678504"/>
              <a:chExt cx="1612103" cy="195082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8FA30CE-108B-884A-B103-0B3BD56BAC2E}"/>
                  </a:ext>
                </a:extLst>
              </p:cNvPr>
              <p:cNvGrpSpPr/>
              <p:nvPr/>
            </p:nvGrpSpPr>
            <p:grpSpPr>
              <a:xfrm>
                <a:off x="4013005" y="678504"/>
                <a:ext cx="1133644" cy="1950823"/>
                <a:chOff x="3975051" y="809742"/>
                <a:chExt cx="1133644" cy="1950823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09A8B13D-BB4E-FD46-8838-DFC71834A5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857" r="34858" b="44631"/>
                <a:stretch/>
              </p:blipFill>
              <p:spPr>
                <a:xfrm>
                  <a:off x="4046421" y="856288"/>
                  <a:ext cx="984780" cy="1904277"/>
                </a:xfrm>
                <a:prstGeom prst="rect">
                  <a:avLst/>
                </a:prstGeom>
              </p:spPr>
            </p:pic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AD01931-84ED-1440-AE46-0DF6867612E2}"/>
                    </a:ext>
                  </a:extLst>
                </p:cNvPr>
                <p:cNvSpPr txBox="1"/>
                <p:nvPr/>
              </p:nvSpPr>
              <p:spPr>
                <a:xfrm>
                  <a:off x="3975051" y="809742"/>
                  <a:ext cx="1133644" cy="238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50" b="1" dirty="0"/>
                    <a:t>Bending magnet</a:t>
                  </a:r>
                  <a:endParaRPr lang="en-GB" sz="950" b="1" dirty="0"/>
                </a:p>
              </p:txBody>
            </p: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92AE936-207E-CE46-9F10-5744A94237F4}"/>
                  </a:ext>
                </a:extLst>
              </p:cNvPr>
              <p:cNvCxnSpPr/>
              <p:nvPr/>
            </p:nvCxnSpPr>
            <p:spPr>
              <a:xfrm flipH="1">
                <a:off x="3757979" y="994436"/>
                <a:ext cx="334905" cy="144016"/>
              </a:xfrm>
              <a:prstGeom prst="line">
                <a:avLst/>
              </a:prstGeom>
              <a:ln w="2222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03FB043-5FE9-8A42-9AA4-1034B34499DA}"/>
                  </a:ext>
                </a:extLst>
              </p:cNvPr>
              <p:cNvCxnSpPr/>
              <p:nvPr/>
            </p:nvCxnSpPr>
            <p:spPr>
              <a:xfrm flipH="1" flipV="1">
                <a:off x="5045381" y="989039"/>
                <a:ext cx="324701" cy="135441"/>
              </a:xfrm>
              <a:prstGeom prst="line">
                <a:avLst/>
              </a:prstGeom>
              <a:ln w="2222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9F945CD6-D622-9742-8E70-1F2A04574B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54398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3BDD-99A1-244A-B29D-3FFEE8F7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Undulator radiation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6582D-567C-8243-8020-98E8B5191D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F339A4-21EF-C148-A085-27A35729F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3990" r="2475" b="704"/>
          <a:stretch/>
        </p:blipFill>
        <p:spPr bwMode="auto">
          <a:xfrm>
            <a:off x="5907856" y="3432671"/>
            <a:ext cx="3200648" cy="22331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821A1A-EC1C-2747-9214-37E5307F48F4}"/>
                  </a:ext>
                </a:extLst>
              </p:cNvPr>
              <p:cNvSpPr txBox="1"/>
              <p:nvPr/>
            </p:nvSpPr>
            <p:spPr bwMode="auto">
              <a:xfrm>
                <a:off x="7192913" y="2624445"/>
                <a:ext cx="1397667" cy="4342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∝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𝑔𝑎𝑝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821A1A-EC1C-2747-9214-37E5307F4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2913" y="2624445"/>
                <a:ext cx="1397667" cy="434286"/>
              </a:xfrm>
              <a:prstGeom prst="rect">
                <a:avLst/>
              </a:prstGeom>
              <a:blipFill>
                <a:blip r:embed="rId3"/>
                <a:stretch>
                  <a:fillRect t="-2778" b="-833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7984666-C31B-A041-8A70-AFBA93D15F45}"/>
              </a:ext>
            </a:extLst>
          </p:cNvPr>
          <p:cNvGrpSpPr/>
          <p:nvPr/>
        </p:nvGrpSpPr>
        <p:grpSpPr>
          <a:xfrm>
            <a:off x="198001" y="3955998"/>
            <a:ext cx="3014023" cy="923330"/>
            <a:chOff x="727200" y="3020970"/>
            <a:chExt cx="4589921" cy="1570992"/>
          </a:xfrm>
        </p:grpSpPr>
        <p:pic>
          <p:nvPicPr>
            <p:cNvPr id="11" name="Picture 5" descr="undulatorRadWavelength.png">
              <a:extLst>
                <a:ext uri="{FF2B5EF4-FFF2-40B4-BE49-F238E27FC236}">
                  <a16:creationId xmlns:a16="http://schemas.microsoft.com/office/drawing/2014/main" id="{775DE6D9-2ABD-8343-B4F4-6CDE47A30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5" r="59143"/>
            <a:stretch/>
          </p:blipFill>
          <p:spPr bwMode="auto">
            <a:xfrm>
              <a:off x="827584" y="3315225"/>
              <a:ext cx="4489536" cy="120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62ABBE-A77E-7D41-A237-340D936102C5}"/>
                </a:ext>
              </a:extLst>
            </p:cNvPr>
            <p:cNvSpPr/>
            <p:nvPr/>
          </p:nvSpPr>
          <p:spPr>
            <a:xfrm>
              <a:off x="727200" y="3020970"/>
              <a:ext cx="4589921" cy="1570992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300" dirty="0"/>
                <a:t>Fundamental undulator wavelength </a:t>
              </a:r>
              <a:r>
                <a:rPr lang="en-US" sz="1300" dirty="0">
                  <a:latin typeface="Symbol" panose="05050102010706020507" pitchFamily="18" charset="2"/>
                </a:rPr>
                <a:t>l</a:t>
              </a:r>
              <a:r>
                <a:rPr lang="en-US" sz="1300" baseline="-25000" dirty="0"/>
                <a:t>1</a:t>
              </a:r>
            </a:p>
            <a:p>
              <a:endParaRPr lang="en-US" sz="1400" baseline="-25000" dirty="0"/>
            </a:p>
            <a:p>
              <a:endParaRPr lang="en-US" sz="1400" baseline="-25000" dirty="0"/>
            </a:p>
            <a:p>
              <a:endParaRPr lang="en-US" sz="1400" baseline="-250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492A247-5132-5740-B20E-C57A6FB074D8}"/>
              </a:ext>
            </a:extLst>
          </p:cNvPr>
          <p:cNvSpPr txBox="1"/>
          <p:nvPr/>
        </p:nvSpPr>
        <p:spPr>
          <a:xfrm>
            <a:off x="7092281" y="753830"/>
            <a:ext cx="15989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solidFill>
                  <a:schemeClr val="accent1"/>
                </a:solidFill>
              </a:rPr>
              <a:t>The undulator parameter K&lt;1 can be changed by varying the magnetic gap.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726A70-CF04-2847-BB7C-FF7896DAE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94" y="2001834"/>
            <a:ext cx="1202446" cy="53228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1D9D5C-D264-AC4C-AAD7-FB295E9B9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01" y="837903"/>
            <a:ext cx="2661700" cy="2594558"/>
          </a:xfrm>
        </p:spPr>
        <p:txBody>
          <a:bodyPr/>
          <a:lstStyle/>
          <a:p>
            <a:pPr algn="just"/>
            <a:r>
              <a:rPr lang="en-GB" sz="1500" b="0" dirty="0">
                <a:solidFill>
                  <a:schemeClr val="accent1"/>
                </a:solidFill>
              </a:rPr>
              <a:t>Undulators and wigglers magnets were first proposed in the ‘40s, then the first undulator was installed in a </a:t>
            </a:r>
            <a:r>
              <a:rPr lang="en-GB" sz="1500" b="0" dirty="0" err="1">
                <a:solidFill>
                  <a:schemeClr val="accent1"/>
                </a:solidFill>
              </a:rPr>
              <a:t>Linac</a:t>
            </a:r>
            <a:r>
              <a:rPr lang="en-GB" sz="1500" b="0" dirty="0">
                <a:solidFill>
                  <a:schemeClr val="accent1"/>
                </a:solidFill>
              </a:rPr>
              <a:t> at Stanford in 1953.</a:t>
            </a:r>
          </a:p>
          <a:p>
            <a:pPr algn="just"/>
            <a:endParaRPr lang="en-GB" sz="1500" b="0" dirty="0">
              <a:solidFill>
                <a:schemeClr val="accent1"/>
              </a:solidFill>
            </a:endParaRPr>
          </a:p>
          <a:p>
            <a:pPr algn="just"/>
            <a:r>
              <a:rPr lang="en-GB" sz="1500" b="0" dirty="0">
                <a:solidFill>
                  <a:schemeClr val="accent1"/>
                </a:solidFill>
              </a:rPr>
              <a:t>Third and fourth generation synchrotron light sources produce the radiation mostly from undulators.</a:t>
            </a:r>
          </a:p>
          <a:p>
            <a:endParaRPr lang="en-GB" dirty="0"/>
          </a:p>
        </p:txBody>
      </p:sp>
      <p:pic>
        <p:nvPicPr>
          <p:cNvPr id="16" name="Picture 33" descr="undulator.jpg">
            <a:extLst>
              <a:ext uri="{FF2B5EF4-FFF2-40B4-BE49-F238E27FC236}">
                <a16:creationId xmlns:a16="http://schemas.microsoft.com/office/drawing/2014/main" id="{7CCBCB80-7992-FD44-BC9D-B58BA8333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24" y="705690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EA7808-B4DF-2D48-BBDE-4AB71D8BA2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35" y="3334015"/>
            <a:ext cx="1902480" cy="2344783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1AFD9FF-FE03-A94D-8775-F59D36CFD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6041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CCA5-5DFD-264B-9411-4818A29D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emittance is generated: damping + diffusion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52F1A-840E-9A49-AF62-18E185DF2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01" y="671591"/>
            <a:ext cx="6966287" cy="673741"/>
          </a:xfrm>
        </p:spPr>
        <p:txBody>
          <a:bodyPr/>
          <a:lstStyle/>
          <a:p>
            <a:r>
              <a:rPr lang="fr-FR" sz="1500" b="0" dirty="0">
                <a:solidFill>
                  <a:schemeClr val="accent1"/>
                </a:solidFill>
              </a:rPr>
              <a:t>High </a:t>
            </a:r>
            <a:r>
              <a:rPr lang="fr-FR" sz="1500" b="0" dirty="0" err="1">
                <a:solidFill>
                  <a:schemeClr val="accent1"/>
                </a:solidFill>
              </a:rPr>
              <a:t>energy</a:t>
            </a:r>
            <a:r>
              <a:rPr lang="fr-FR" sz="1500" b="0" dirty="0">
                <a:solidFill>
                  <a:schemeClr val="accent1"/>
                </a:solidFill>
              </a:rPr>
              <a:t> </a:t>
            </a:r>
            <a:r>
              <a:rPr lang="fr-FR" sz="1500" b="0" dirty="0" err="1">
                <a:solidFill>
                  <a:schemeClr val="accent1"/>
                </a:solidFill>
              </a:rPr>
              <a:t>particles</a:t>
            </a:r>
            <a:r>
              <a:rPr lang="fr-FR" sz="1500" b="0" dirty="0">
                <a:solidFill>
                  <a:schemeClr val="accent1"/>
                </a:solidFill>
              </a:rPr>
              <a:t> </a:t>
            </a:r>
            <a:r>
              <a:rPr lang="fr-FR" sz="1500" b="0" dirty="0" err="1">
                <a:solidFill>
                  <a:schemeClr val="accent1"/>
                </a:solidFill>
              </a:rPr>
              <a:t>emit</a:t>
            </a:r>
            <a:r>
              <a:rPr lang="fr-FR" sz="1500" b="0" dirty="0">
                <a:solidFill>
                  <a:schemeClr val="accent1"/>
                </a:solidFill>
              </a:rPr>
              <a:t> more SR </a:t>
            </a:r>
            <a:r>
              <a:rPr lang="fr-FR" sz="1500" b="0" dirty="0" err="1">
                <a:solidFill>
                  <a:schemeClr val="accent1"/>
                </a:solidFill>
              </a:rPr>
              <a:t>than</a:t>
            </a:r>
            <a:r>
              <a:rPr lang="fr-FR" sz="1500" b="0" dirty="0">
                <a:solidFill>
                  <a:schemeClr val="accent1"/>
                </a:solidFill>
              </a:rPr>
              <a:t> </a:t>
            </a:r>
            <a:r>
              <a:rPr lang="fr-FR" sz="1500" b="0" dirty="0" err="1">
                <a:solidFill>
                  <a:schemeClr val="accent1"/>
                </a:solidFill>
              </a:rPr>
              <a:t>low</a:t>
            </a:r>
            <a:r>
              <a:rPr lang="fr-FR" sz="1500" b="0" dirty="0">
                <a:solidFill>
                  <a:schemeClr val="accent1"/>
                </a:solidFill>
              </a:rPr>
              <a:t> </a:t>
            </a:r>
            <a:r>
              <a:rPr lang="fr-FR" sz="1500" b="0" dirty="0" err="1">
                <a:solidFill>
                  <a:schemeClr val="accent1"/>
                </a:solidFill>
              </a:rPr>
              <a:t>energy</a:t>
            </a:r>
            <a:r>
              <a:rPr lang="fr-FR" sz="1500" b="0" dirty="0">
                <a:solidFill>
                  <a:schemeClr val="accent1"/>
                </a:solidFill>
              </a:rPr>
              <a:t> </a:t>
            </a:r>
            <a:r>
              <a:rPr lang="fr-FR" sz="1500" b="0" dirty="0" err="1">
                <a:solidFill>
                  <a:schemeClr val="accent1"/>
                </a:solidFill>
              </a:rPr>
              <a:t>ones</a:t>
            </a:r>
            <a:r>
              <a:rPr lang="fr-FR" sz="1500" b="0" dirty="0">
                <a:solidFill>
                  <a:schemeClr val="accent1"/>
                </a:solidFill>
              </a:rPr>
              <a:t>. RF </a:t>
            </a:r>
            <a:r>
              <a:rPr lang="fr-FR" sz="1500" b="0" dirty="0" err="1">
                <a:solidFill>
                  <a:schemeClr val="accent1"/>
                </a:solidFill>
              </a:rPr>
              <a:t>cavities</a:t>
            </a:r>
            <a:r>
              <a:rPr lang="fr-FR" sz="1500" b="0" dirty="0">
                <a:solidFill>
                  <a:schemeClr val="accent1"/>
                </a:solidFill>
              </a:rPr>
              <a:t> </a:t>
            </a:r>
            <a:r>
              <a:rPr lang="fr-FR" sz="1500" b="0" dirty="0" err="1">
                <a:solidFill>
                  <a:schemeClr val="accent1"/>
                </a:solidFill>
              </a:rPr>
              <a:t>give</a:t>
            </a:r>
            <a:r>
              <a:rPr lang="fr-FR" sz="1500" b="0" dirty="0">
                <a:solidFill>
                  <a:schemeClr val="accent1"/>
                </a:solidFill>
              </a:rPr>
              <a:t> back the </a:t>
            </a:r>
            <a:r>
              <a:rPr lang="fr-FR" sz="1500" b="0" dirty="0" err="1">
                <a:solidFill>
                  <a:schemeClr val="accent1"/>
                </a:solidFill>
              </a:rPr>
              <a:t>same</a:t>
            </a:r>
            <a:r>
              <a:rPr lang="fr-FR" sz="1500" b="0" dirty="0">
                <a:solidFill>
                  <a:schemeClr val="accent1"/>
                </a:solidFill>
              </a:rPr>
              <a:t> </a:t>
            </a:r>
            <a:r>
              <a:rPr lang="fr-FR" sz="1500" b="0" dirty="0" err="1">
                <a:solidFill>
                  <a:schemeClr val="accent1"/>
                </a:solidFill>
              </a:rPr>
              <a:t>amount</a:t>
            </a:r>
            <a:r>
              <a:rPr lang="fr-FR" sz="1500" b="0" dirty="0">
                <a:solidFill>
                  <a:schemeClr val="accent1"/>
                </a:solidFill>
              </a:rPr>
              <a:t> of </a:t>
            </a:r>
            <a:r>
              <a:rPr lang="fr-FR" sz="1500" b="0" dirty="0" err="1">
                <a:solidFill>
                  <a:schemeClr val="accent1"/>
                </a:solidFill>
              </a:rPr>
              <a:t>energy</a:t>
            </a:r>
            <a:r>
              <a:rPr lang="fr-FR" sz="1500" b="0" dirty="0">
                <a:solidFill>
                  <a:schemeClr val="accent1"/>
                </a:solidFill>
              </a:rPr>
              <a:t> to all the </a:t>
            </a:r>
            <a:r>
              <a:rPr lang="fr-FR" sz="1500" b="0" dirty="0" err="1">
                <a:solidFill>
                  <a:schemeClr val="accent1"/>
                </a:solidFill>
              </a:rPr>
              <a:t>electrons</a:t>
            </a:r>
            <a:r>
              <a:rPr lang="fr-FR" sz="1500" b="0" dirty="0">
                <a:solidFill>
                  <a:schemeClr val="accent1"/>
                </a:solidFill>
              </a:rPr>
              <a:t>. The </a:t>
            </a:r>
            <a:r>
              <a:rPr lang="fr-FR" sz="1500" b="0" dirty="0" err="1">
                <a:solidFill>
                  <a:schemeClr val="accent1"/>
                </a:solidFill>
              </a:rPr>
              <a:t>energy</a:t>
            </a:r>
            <a:r>
              <a:rPr lang="fr-FR" sz="1500" b="0" dirty="0">
                <a:solidFill>
                  <a:schemeClr val="accent1"/>
                </a:solidFill>
              </a:rPr>
              <a:t> </a:t>
            </a:r>
            <a:r>
              <a:rPr lang="fr-FR" sz="1500" b="0" dirty="0" err="1">
                <a:solidFill>
                  <a:schemeClr val="accent1"/>
                </a:solidFill>
              </a:rPr>
              <a:t>oscillates</a:t>
            </a:r>
            <a:r>
              <a:rPr lang="fr-FR" sz="1500" b="0" dirty="0">
                <a:solidFill>
                  <a:schemeClr val="accent1"/>
                </a:solidFill>
              </a:rPr>
              <a:t> and </a:t>
            </a:r>
            <a:r>
              <a:rPr lang="fr-FR" sz="1500" b="0" dirty="0" err="1">
                <a:solidFill>
                  <a:schemeClr val="accent1"/>
                </a:solidFill>
              </a:rPr>
              <a:t>damps</a:t>
            </a:r>
            <a:r>
              <a:rPr lang="fr-FR" sz="1500" b="0" dirty="0">
                <a:solidFill>
                  <a:schemeClr val="accent1"/>
                </a:solidFill>
              </a:rPr>
              <a:t> to the nominal value. This </a:t>
            </a:r>
            <a:r>
              <a:rPr lang="fr-FR" sz="1500" b="0" dirty="0" err="1">
                <a:solidFill>
                  <a:schemeClr val="accent1"/>
                </a:solidFill>
              </a:rPr>
              <a:t>would</a:t>
            </a:r>
            <a:r>
              <a:rPr lang="fr-FR" sz="1500" b="0" dirty="0">
                <a:solidFill>
                  <a:schemeClr val="accent1"/>
                </a:solidFill>
              </a:rPr>
              <a:t> </a:t>
            </a:r>
            <a:r>
              <a:rPr lang="fr-FR" sz="1500" b="0" dirty="0" err="1">
                <a:solidFill>
                  <a:schemeClr val="accent1"/>
                </a:solidFill>
              </a:rPr>
              <a:t>send</a:t>
            </a:r>
            <a:r>
              <a:rPr lang="fr-FR" sz="1500" b="0" dirty="0">
                <a:solidFill>
                  <a:schemeClr val="accent1"/>
                </a:solidFill>
              </a:rPr>
              <a:t> the </a:t>
            </a:r>
            <a:r>
              <a:rPr lang="fr-FR" sz="1500" b="0" dirty="0" err="1">
                <a:solidFill>
                  <a:schemeClr val="accent1"/>
                </a:solidFill>
              </a:rPr>
              <a:t>energy</a:t>
            </a:r>
            <a:r>
              <a:rPr lang="fr-FR" sz="1500" b="0" dirty="0">
                <a:solidFill>
                  <a:schemeClr val="accent1"/>
                </a:solidFill>
              </a:rPr>
              <a:t> spread to </a:t>
            </a:r>
            <a:r>
              <a:rPr lang="fr-FR" sz="1500" b="0" dirty="0" err="1">
                <a:solidFill>
                  <a:schemeClr val="accent1"/>
                </a:solidFill>
              </a:rPr>
              <a:t>zero</a:t>
            </a:r>
            <a:r>
              <a:rPr lang="fr-FR" sz="1500" b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88C60-3BC1-5440-9878-E432D1FF8B7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E111E-5992-D84A-809C-ECC14BDDB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7308" r="3949" b="4631"/>
          <a:stretch/>
        </p:blipFill>
        <p:spPr>
          <a:xfrm>
            <a:off x="194525" y="1371600"/>
            <a:ext cx="5961651" cy="20520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EE1966-BBCF-0041-914C-35F5AA15704D}"/>
              </a:ext>
            </a:extLst>
          </p:cNvPr>
          <p:cNvSpPr/>
          <p:nvPr/>
        </p:nvSpPr>
        <p:spPr>
          <a:xfrm>
            <a:off x="6693718" y="1875422"/>
            <a:ext cx="2420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MSS10"/>
              </a:rPr>
              <a:t>In the </a:t>
            </a:r>
            <a:r>
              <a:rPr lang="fr-FR" dirty="0" err="1">
                <a:latin typeface="CMSS10"/>
              </a:rPr>
              <a:t>old</a:t>
            </a:r>
            <a:r>
              <a:rPr lang="fr-FR" dirty="0">
                <a:latin typeface="CMSS10"/>
              </a:rPr>
              <a:t> ESRF: </a:t>
            </a:r>
          </a:p>
          <a:p>
            <a:r>
              <a:rPr lang="el-GR" dirty="0">
                <a:latin typeface="CMMI10"/>
              </a:rPr>
              <a:t>τ</a:t>
            </a:r>
            <a:r>
              <a:rPr lang="fr-FR" sz="1100" dirty="0">
                <a:latin typeface="CMSSI8"/>
              </a:rPr>
              <a:t>s </a:t>
            </a:r>
            <a:r>
              <a:rPr lang="fr-FR" dirty="0">
                <a:latin typeface="CMSS10"/>
              </a:rPr>
              <a:t>= 3</a:t>
            </a:r>
            <a:r>
              <a:rPr lang="fr-FR" dirty="0">
                <a:latin typeface="CMMI10"/>
              </a:rPr>
              <a:t>.</a:t>
            </a:r>
            <a:r>
              <a:rPr lang="fr-FR" dirty="0">
                <a:latin typeface="CMSS10"/>
              </a:rPr>
              <a:t>5 </a:t>
            </a:r>
            <a:r>
              <a:rPr lang="fr-FR" dirty="0">
                <a:latin typeface="CMR10"/>
              </a:rPr>
              <a:t>ms,</a:t>
            </a:r>
            <a:r>
              <a:rPr lang="fr-FR" dirty="0">
                <a:latin typeface="CMSS10"/>
              </a:rPr>
              <a:t> </a:t>
            </a:r>
            <a:r>
              <a:rPr lang="fr-FR" dirty="0" err="1">
                <a:latin typeface="CMSSI10"/>
              </a:rPr>
              <a:t>f</a:t>
            </a:r>
            <a:r>
              <a:rPr lang="fr-FR" sz="1100" dirty="0" err="1">
                <a:latin typeface="CMSSI8"/>
              </a:rPr>
              <a:t>s</a:t>
            </a:r>
            <a:r>
              <a:rPr lang="fr-FR" sz="1100" dirty="0">
                <a:latin typeface="CMSSI8"/>
              </a:rPr>
              <a:t> </a:t>
            </a:r>
            <a:r>
              <a:rPr lang="fr-FR" dirty="0">
                <a:latin typeface="CMSS10"/>
              </a:rPr>
              <a:t>= 2</a:t>
            </a:r>
            <a:r>
              <a:rPr lang="fr-FR" dirty="0">
                <a:latin typeface="CMMI10"/>
              </a:rPr>
              <a:t>.</a:t>
            </a:r>
            <a:r>
              <a:rPr lang="fr-FR" dirty="0">
                <a:latin typeface="CMSS10"/>
              </a:rPr>
              <a:t>1 </a:t>
            </a:r>
            <a:r>
              <a:rPr lang="fr-FR" dirty="0">
                <a:latin typeface="CMR10"/>
              </a:rPr>
              <a:t>kHz </a:t>
            </a:r>
            <a:endParaRPr lang="fr-FR" dirty="0"/>
          </a:p>
          <a:p>
            <a:r>
              <a:rPr lang="fr-FR" dirty="0">
                <a:latin typeface="CMSS10"/>
              </a:rPr>
              <a:t>In the EBS:</a:t>
            </a:r>
          </a:p>
          <a:p>
            <a:r>
              <a:rPr lang="el-GR" dirty="0">
                <a:latin typeface="CMMI10"/>
              </a:rPr>
              <a:t>τ</a:t>
            </a:r>
            <a:r>
              <a:rPr lang="fr-FR" sz="1100" dirty="0">
                <a:latin typeface="CMSSI8"/>
              </a:rPr>
              <a:t>s </a:t>
            </a:r>
            <a:r>
              <a:rPr lang="fr-FR" dirty="0">
                <a:latin typeface="CMSS10"/>
              </a:rPr>
              <a:t>= 9</a:t>
            </a:r>
            <a:r>
              <a:rPr lang="fr-FR" dirty="0">
                <a:latin typeface="CMMI10"/>
              </a:rPr>
              <a:t>.</a:t>
            </a:r>
            <a:r>
              <a:rPr lang="fr-FR" dirty="0">
                <a:latin typeface="CMSS10"/>
              </a:rPr>
              <a:t>1 </a:t>
            </a:r>
            <a:r>
              <a:rPr lang="fr-FR" dirty="0">
                <a:latin typeface="CMR10"/>
              </a:rPr>
              <a:t>ms,</a:t>
            </a:r>
            <a:r>
              <a:rPr lang="fr-FR" dirty="0">
                <a:latin typeface="CMSS10"/>
              </a:rPr>
              <a:t> </a:t>
            </a:r>
            <a:r>
              <a:rPr lang="fr-FR" dirty="0" err="1">
                <a:latin typeface="CMSSI10"/>
              </a:rPr>
              <a:t>f</a:t>
            </a:r>
            <a:r>
              <a:rPr lang="fr-FR" sz="1100" dirty="0" err="1">
                <a:latin typeface="CMSSI8"/>
              </a:rPr>
              <a:t>s</a:t>
            </a:r>
            <a:r>
              <a:rPr lang="fr-FR" sz="1100" dirty="0">
                <a:latin typeface="CMSSI8"/>
              </a:rPr>
              <a:t> </a:t>
            </a:r>
            <a:r>
              <a:rPr lang="fr-FR" dirty="0">
                <a:latin typeface="CMSS10"/>
              </a:rPr>
              <a:t>= 1</a:t>
            </a:r>
            <a:r>
              <a:rPr lang="fr-FR" dirty="0">
                <a:latin typeface="CMMI10"/>
              </a:rPr>
              <a:t>.</a:t>
            </a:r>
            <a:r>
              <a:rPr lang="fr-FR" dirty="0">
                <a:latin typeface="CMSS10"/>
              </a:rPr>
              <a:t>3 </a:t>
            </a:r>
            <a:r>
              <a:rPr lang="fr-FR" dirty="0">
                <a:latin typeface="CMR10"/>
              </a:rPr>
              <a:t>kHz </a:t>
            </a:r>
            <a:endParaRPr lang="fr-FR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4D1E88-2DC0-7140-B2A8-CC0B0498A931}"/>
              </a:ext>
            </a:extLst>
          </p:cNvPr>
          <p:cNvGrpSpPr/>
          <p:nvPr/>
        </p:nvGrpSpPr>
        <p:grpSpPr>
          <a:xfrm>
            <a:off x="596547" y="3721596"/>
            <a:ext cx="5760640" cy="1080120"/>
            <a:chOff x="1739429" y="1123206"/>
            <a:chExt cx="4302125" cy="105727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456BA07-F0F1-4641-B023-A6E96A121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429" y="1559769"/>
              <a:ext cx="115888" cy="165100"/>
            </a:xfrm>
            <a:prstGeom prst="ellipse">
              <a:avLst/>
            </a:prstGeom>
            <a:solidFill>
              <a:srgbClr val="E46C0A"/>
            </a:solidFill>
            <a:ln w="9525">
              <a:solidFill>
                <a:srgbClr val="E46C0A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7778BDD-382E-2746-8390-5395D3DA6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104" y="1123206"/>
              <a:ext cx="523875" cy="523875"/>
            </a:xfrm>
            <a:custGeom>
              <a:avLst/>
              <a:gdLst>
                <a:gd name="T0" fmla="*/ 0 w 647936"/>
                <a:gd name="T1" fmla="*/ 523875 h 349865"/>
                <a:gd name="T2" fmla="*/ 41910 w 647936"/>
                <a:gd name="T3" fmla="*/ 271638 h 349865"/>
                <a:gd name="T4" fmla="*/ 220027 w 647936"/>
                <a:gd name="T5" fmla="*/ 465667 h 349865"/>
                <a:gd name="T6" fmla="*/ 251460 w 647936"/>
                <a:gd name="T7" fmla="*/ 116417 h 349865"/>
                <a:gd name="T8" fmla="*/ 387668 w 647936"/>
                <a:gd name="T9" fmla="*/ 194028 h 349865"/>
                <a:gd name="T10" fmla="*/ 523875 w 647936"/>
                <a:gd name="T11" fmla="*/ 0 h 3498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7936"/>
                <a:gd name="T19" fmla="*/ 0 h 349865"/>
                <a:gd name="T20" fmla="*/ 647936 w 647936"/>
                <a:gd name="T21" fmla="*/ 349865 h 3498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7936" h="349865">
                  <a:moveTo>
                    <a:pt x="0" y="349865"/>
                  </a:moveTo>
                  <a:cubicBezTo>
                    <a:pt x="3240" y="268877"/>
                    <a:pt x="6480" y="187890"/>
                    <a:pt x="51835" y="181411"/>
                  </a:cubicBezTo>
                  <a:cubicBezTo>
                    <a:pt x="97191" y="174932"/>
                    <a:pt x="228937" y="328268"/>
                    <a:pt x="272133" y="310991"/>
                  </a:cubicBezTo>
                  <a:cubicBezTo>
                    <a:pt x="315329" y="293714"/>
                    <a:pt x="276452" y="107983"/>
                    <a:pt x="311009" y="77748"/>
                  </a:cubicBezTo>
                  <a:cubicBezTo>
                    <a:pt x="345566" y="47513"/>
                    <a:pt x="423318" y="142538"/>
                    <a:pt x="479473" y="129580"/>
                  </a:cubicBezTo>
                  <a:cubicBezTo>
                    <a:pt x="535628" y="116622"/>
                    <a:pt x="647936" y="0"/>
                    <a:pt x="647936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B38B3C7-7D29-AA4B-A2C6-EA94E49EEC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6070">
              <a:off x="2869729" y="1162894"/>
              <a:ext cx="523875" cy="523875"/>
            </a:xfrm>
            <a:custGeom>
              <a:avLst/>
              <a:gdLst>
                <a:gd name="T0" fmla="*/ 0 w 647936"/>
                <a:gd name="T1" fmla="*/ 523875 h 349865"/>
                <a:gd name="T2" fmla="*/ 41910 w 647936"/>
                <a:gd name="T3" fmla="*/ 271638 h 349865"/>
                <a:gd name="T4" fmla="*/ 220027 w 647936"/>
                <a:gd name="T5" fmla="*/ 465667 h 349865"/>
                <a:gd name="T6" fmla="*/ 251460 w 647936"/>
                <a:gd name="T7" fmla="*/ 116417 h 349865"/>
                <a:gd name="T8" fmla="*/ 387668 w 647936"/>
                <a:gd name="T9" fmla="*/ 194028 h 349865"/>
                <a:gd name="T10" fmla="*/ 523875 w 647936"/>
                <a:gd name="T11" fmla="*/ 0 h 3498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7936"/>
                <a:gd name="T19" fmla="*/ 0 h 349865"/>
                <a:gd name="T20" fmla="*/ 647936 w 647936"/>
                <a:gd name="T21" fmla="*/ 349865 h 3498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7936" h="349865">
                  <a:moveTo>
                    <a:pt x="0" y="349865"/>
                  </a:moveTo>
                  <a:cubicBezTo>
                    <a:pt x="3240" y="268877"/>
                    <a:pt x="6480" y="187890"/>
                    <a:pt x="51835" y="181411"/>
                  </a:cubicBezTo>
                  <a:cubicBezTo>
                    <a:pt x="97191" y="174932"/>
                    <a:pt x="228937" y="328268"/>
                    <a:pt x="272133" y="310991"/>
                  </a:cubicBezTo>
                  <a:cubicBezTo>
                    <a:pt x="315329" y="293714"/>
                    <a:pt x="276452" y="107983"/>
                    <a:pt x="311009" y="77748"/>
                  </a:cubicBezTo>
                  <a:cubicBezTo>
                    <a:pt x="345566" y="47513"/>
                    <a:pt x="423318" y="142538"/>
                    <a:pt x="479473" y="129580"/>
                  </a:cubicBezTo>
                  <a:cubicBezTo>
                    <a:pt x="535628" y="116622"/>
                    <a:pt x="647936" y="0"/>
                    <a:pt x="647936" y="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38E4E90-57E5-4741-A5F9-73A390433A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56664">
              <a:off x="4602486" y="1657400"/>
              <a:ext cx="522287" cy="523875"/>
            </a:xfrm>
            <a:custGeom>
              <a:avLst/>
              <a:gdLst>
                <a:gd name="T0" fmla="*/ 0 w 647936"/>
                <a:gd name="T1" fmla="*/ 523875 h 349865"/>
                <a:gd name="T2" fmla="*/ 41783 w 647936"/>
                <a:gd name="T3" fmla="*/ 271638 h 349865"/>
                <a:gd name="T4" fmla="*/ 219360 w 647936"/>
                <a:gd name="T5" fmla="*/ 465667 h 349865"/>
                <a:gd name="T6" fmla="*/ 250698 w 647936"/>
                <a:gd name="T7" fmla="*/ 116417 h 349865"/>
                <a:gd name="T8" fmla="*/ 386493 w 647936"/>
                <a:gd name="T9" fmla="*/ 194028 h 349865"/>
                <a:gd name="T10" fmla="*/ 522287 w 647936"/>
                <a:gd name="T11" fmla="*/ 0 h 3498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7936"/>
                <a:gd name="T19" fmla="*/ 0 h 349865"/>
                <a:gd name="T20" fmla="*/ 647936 w 647936"/>
                <a:gd name="T21" fmla="*/ 349865 h 3498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7936" h="349865">
                  <a:moveTo>
                    <a:pt x="0" y="349865"/>
                  </a:moveTo>
                  <a:cubicBezTo>
                    <a:pt x="3240" y="268877"/>
                    <a:pt x="6480" y="187890"/>
                    <a:pt x="51835" y="181411"/>
                  </a:cubicBezTo>
                  <a:cubicBezTo>
                    <a:pt x="97191" y="174932"/>
                    <a:pt x="228937" y="328268"/>
                    <a:pt x="272133" y="310991"/>
                  </a:cubicBezTo>
                  <a:cubicBezTo>
                    <a:pt x="315329" y="293714"/>
                    <a:pt x="276452" y="107983"/>
                    <a:pt x="311009" y="77748"/>
                  </a:cubicBezTo>
                  <a:cubicBezTo>
                    <a:pt x="345566" y="47513"/>
                    <a:pt x="423318" y="142538"/>
                    <a:pt x="479473" y="129580"/>
                  </a:cubicBezTo>
                  <a:cubicBezTo>
                    <a:pt x="535628" y="116622"/>
                    <a:pt x="647936" y="0"/>
                    <a:pt x="647936" y="0"/>
                  </a:cubicBezTo>
                </a:path>
              </a:pathLst>
            </a:custGeom>
            <a:noFill/>
            <a:ln w="25400">
              <a:solidFill>
                <a:srgbClr val="FAC090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C6AEA84-9ED6-1342-88DA-A354D5F3C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704" y="1561356"/>
              <a:ext cx="4133850" cy="439738"/>
            </a:xfrm>
            <a:custGeom>
              <a:avLst/>
              <a:gdLst>
                <a:gd name="T0" fmla="*/ 0 w 4133833"/>
                <a:gd name="T1" fmla="*/ 62820 h 438410"/>
                <a:gd name="T2" fmla="*/ 2164116 w 4133833"/>
                <a:gd name="T3" fmla="*/ 62820 h 438410"/>
                <a:gd name="T4" fmla="*/ 4133850 w 4133833"/>
                <a:gd name="T5" fmla="*/ 439738 h 438410"/>
                <a:gd name="T6" fmla="*/ 0 60000 65536"/>
                <a:gd name="T7" fmla="*/ 0 60000 65536"/>
                <a:gd name="T8" fmla="*/ 0 60000 65536"/>
                <a:gd name="T9" fmla="*/ 0 w 4133833"/>
                <a:gd name="T10" fmla="*/ 0 h 438410"/>
                <a:gd name="T11" fmla="*/ 4133833 w 4133833"/>
                <a:gd name="T12" fmla="*/ 438410 h 4384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33833" h="438410">
                  <a:moveTo>
                    <a:pt x="0" y="62630"/>
                  </a:moveTo>
                  <a:cubicBezTo>
                    <a:pt x="737567" y="31315"/>
                    <a:pt x="1475135" y="0"/>
                    <a:pt x="2164107" y="62630"/>
                  </a:cubicBezTo>
                  <a:cubicBezTo>
                    <a:pt x="2853079" y="125260"/>
                    <a:pt x="4133833" y="438410"/>
                    <a:pt x="4133833" y="43841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DD1CB43-E157-F746-9ED0-FC2B6BD3C59C}"/>
              </a:ext>
            </a:extLst>
          </p:cNvPr>
          <p:cNvSpPr txBox="1">
            <a:spLocks/>
          </p:cNvSpPr>
          <p:nvPr/>
        </p:nvSpPr>
        <p:spPr bwMode="gray">
          <a:xfrm>
            <a:off x="198001" y="3433564"/>
            <a:ext cx="8860670" cy="4061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0" dirty="0">
                <a:solidFill>
                  <a:schemeClr val="accent1"/>
                </a:solidFill>
              </a:rPr>
              <a:t>The graininess of the photon emission cause a fluctuation of the residual electron energy.</a:t>
            </a:r>
            <a:endParaRPr lang="fr-FR" sz="1500" b="0" dirty="0">
              <a:solidFill>
                <a:schemeClr val="accent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52725EC-8118-B546-90AB-9FACF004A74A}"/>
              </a:ext>
            </a:extLst>
          </p:cNvPr>
          <p:cNvSpPr txBox="1">
            <a:spLocks/>
          </p:cNvSpPr>
          <p:nvPr/>
        </p:nvSpPr>
        <p:spPr bwMode="gray">
          <a:xfrm>
            <a:off x="198001" y="4928547"/>
            <a:ext cx="8860670" cy="5029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0" dirty="0">
                <a:solidFill>
                  <a:schemeClr val="accent1"/>
                </a:solidFill>
              </a:rPr>
              <a:t>Many weak dipoles would reduce the average energy of the radiated photons and decrease the quantum fluctuation.</a:t>
            </a:r>
            <a:endParaRPr lang="fr-FR" sz="1500" b="0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9BB4B-C78D-D74E-8034-1C44064D8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8898D5-3CFE-C549-88A8-881BD0122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67" y="697078"/>
            <a:ext cx="1691933" cy="50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04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the stored electrons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01" y="697260"/>
            <a:ext cx="8450439" cy="39871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0152" y="723933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radiation damping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059188" y="2812165"/>
            <a:ext cx="443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Radiation damping and quantum diffusion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76765C-4FFE-A347-BEA8-BB03DE1CD606}"/>
              </a:ext>
            </a:extLst>
          </p:cNvPr>
          <p:cNvSpPr txBox="1"/>
          <p:nvPr/>
        </p:nvSpPr>
        <p:spPr>
          <a:xfrm>
            <a:off x="150674" y="4676215"/>
            <a:ext cx="8885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Dipoles bend more the low energy electrons: energy spread becomes horizontal position spread.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C6D92-4226-354E-9473-6189D78907FC}"/>
              </a:ext>
            </a:extLst>
          </p:cNvPr>
          <p:cNvSpPr txBox="1"/>
          <p:nvPr/>
        </p:nvSpPr>
        <p:spPr>
          <a:xfrm>
            <a:off x="150674" y="5039466"/>
            <a:ext cx="8885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The emittance is the equilibrium between radiation damping and quantum diffusion.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01575-C366-1040-8DDA-286B96EE4A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0475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3F962-0877-2741-9CEF-536CEEC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Lattice evolution: FODO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D1A87-BC40-8B4E-8B90-FA10D49B10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12CB62-295A-0F48-9E86-AFE8BFA62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41276"/>
            <a:ext cx="6480720" cy="29801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8CD313-1D9E-4949-9F04-8389FB8CB4C3}"/>
              </a:ext>
            </a:extLst>
          </p:cNvPr>
          <p:cNvSpPr txBox="1"/>
          <p:nvPr/>
        </p:nvSpPr>
        <p:spPr>
          <a:xfrm>
            <a:off x="3437775" y="45434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D2568A-67E8-7A44-B4B3-C28105D27F62}"/>
              </a:ext>
            </a:extLst>
          </p:cNvPr>
          <p:cNvSpPr txBox="1"/>
          <p:nvPr/>
        </p:nvSpPr>
        <p:spPr>
          <a:xfrm>
            <a:off x="4440980" y="457179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E45073-36BB-2842-8E4F-1F9DA8F236E8}"/>
              </a:ext>
            </a:extLst>
          </p:cNvPr>
          <p:cNvSpPr txBox="1"/>
          <p:nvPr/>
        </p:nvSpPr>
        <p:spPr>
          <a:xfrm>
            <a:off x="6860203" y="4543449"/>
            <a:ext cx="1080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Bending magnets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0F879A-BA7C-CE48-B3E6-CE2BF9DB344D}"/>
              </a:ext>
            </a:extLst>
          </p:cNvPr>
          <p:cNvCxnSpPr>
            <a:cxnSpLocks/>
          </p:cNvCxnSpPr>
          <p:nvPr/>
        </p:nvCxnSpPr>
        <p:spPr>
          <a:xfrm flipH="1" flipV="1">
            <a:off x="2933721" y="3821462"/>
            <a:ext cx="504054" cy="7219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A9D7B4-64C2-A648-B3C1-E0887C3101DA}"/>
              </a:ext>
            </a:extLst>
          </p:cNvPr>
          <p:cNvCxnSpPr>
            <a:cxnSpLocks/>
          </p:cNvCxnSpPr>
          <p:nvPr/>
        </p:nvCxnSpPr>
        <p:spPr>
          <a:xfrm flipV="1">
            <a:off x="3869821" y="3702756"/>
            <a:ext cx="753140" cy="84069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B4ADBC-31D4-2341-BB6C-C996E7FE5027}"/>
              </a:ext>
            </a:extLst>
          </p:cNvPr>
          <p:cNvCxnSpPr>
            <a:cxnSpLocks/>
          </p:cNvCxnSpPr>
          <p:nvPr/>
        </p:nvCxnSpPr>
        <p:spPr>
          <a:xfrm flipH="1" flipV="1">
            <a:off x="3720901" y="3879553"/>
            <a:ext cx="796994" cy="6638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AF5D1C-316C-F04E-9272-A2619F3F3C8F}"/>
              </a:ext>
            </a:extLst>
          </p:cNvPr>
          <p:cNvCxnSpPr>
            <a:cxnSpLocks/>
          </p:cNvCxnSpPr>
          <p:nvPr/>
        </p:nvCxnSpPr>
        <p:spPr>
          <a:xfrm flipV="1">
            <a:off x="4823833" y="3879553"/>
            <a:ext cx="737671" cy="6855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33295F0-4384-A148-A1B9-11A9C76C4A7E}"/>
              </a:ext>
            </a:extLst>
          </p:cNvPr>
          <p:cNvCxnSpPr>
            <a:cxnSpLocks/>
          </p:cNvCxnSpPr>
          <p:nvPr/>
        </p:nvCxnSpPr>
        <p:spPr>
          <a:xfrm flipH="1" flipV="1">
            <a:off x="6947558" y="3781831"/>
            <a:ext cx="298216" cy="76161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D0AB4B1-6A26-6948-8391-617069DF4365}"/>
              </a:ext>
            </a:extLst>
          </p:cNvPr>
          <p:cNvCxnSpPr>
            <a:cxnSpLocks/>
          </p:cNvCxnSpPr>
          <p:nvPr/>
        </p:nvCxnSpPr>
        <p:spPr>
          <a:xfrm flipV="1">
            <a:off x="7540128" y="3804981"/>
            <a:ext cx="218128" cy="7384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64D1EF2-D04D-D945-ABF5-02F8886888B6}"/>
              </a:ext>
            </a:extLst>
          </p:cNvPr>
          <p:cNvSpPr txBox="1"/>
          <p:nvPr/>
        </p:nvSpPr>
        <p:spPr>
          <a:xfrm>
            <a:off x="189571" y="880946"/>
            <a:ext cx="2438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Most of the colliders have long arcs with periodic FODO lattices: </a:t>
            </a:r>
          </a:p>
          <a:p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dirty="0">
                <a:solidFill>
                  <a:schemeClr val="accent1"/>
                </a:solidFill>
              </a:rPr>
              <a:t>QF - dipole - QD - dipole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F2EFEE-B0B1-5F4F-BAFF-E38AB5B9489E}"/>
              </a:ext>
            </a:extLst>
          </p:cNvPr>
          <p:cNvSpPr txBox="1"/>
          <p:nvPr/>
        </p:nvSpPr>
        <p:spPr>
          <a:xfrm>
            <a:off x="395536" y="4174214"/>
            <a:ext cx="1949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FODO lattices are not designed for low emittance.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C965C7EA-F466-A243-8596-147F21015B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5837C6-A3BC-DC4F-B528-827F1989C725}"/>
              </a:ext>
            </a:extLst>
          </p:cNvPr>
          <p:cNvSpPr txBox="1"/>
          <p:nvPr/>
        </p:nvSpPr>
        <p:spPr>
          <a:xfrm>
            <a:off x="161001" y="2555475"/>
            <a:ext cx="23513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accent1"/>
                </a:solidFill>
                <a:latin typeface="Symbol" pitchFamily="2" charset="2"/>
              </a:rPr>
              <a:t>b</a:t>
            </a:r>
            <a:r>
              <a:rPr lang="en-GB" sz="1500" dirty="0">
                <a:solidFill>
                  <a:schemeClr val="accent1"/>
                </a:solidFill>
              </a:rPr>
              <a:t> functions (envelope of transverse oscillations) are oscillating 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73F0443-7AD1-5047-A1FE-E4EDD408A68A}"/>
              </a:ext>
            </a:extLst>
          </p:cNvPr>
          <p:cNvCxnSpPr/>
          <p:nvPr/>
        </p:nvCxnSpPr>
        <p:spPr>
          <a:xfrm flipV="1">
            <a:off x="2512338" y="2641476"/>
            <a:ext cx="421383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696EF46-326A-D443-A6C7-EEA656150173}"/>
              </a:ext>
            </a:extLst>
          </p:cNvPr>
          <p:cNvCxnSpPr>
            <a:cxnSpLocks/>
          </p:cNvCxnSpPr>
          <p:nvPr/>
        </p:nvCxnSpPr>
        <p:spPr>
          <a:xfrm flipV="1">
            <a:off x="2483768" y="2053797"/>
            <a:ext cx="576064" cy="597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849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05448-A998-F540-BFF4-D2C07073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Lattice evolution: Double bend achromat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A40FC-F0F2-B449-AC1B-5EAD92E078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F7D925-A809-4646-BCC9-1513E8F64F2F}"/>
              </a:ext>
            </a:extLst>
          </p:cNvPr>
          <p:cNvSpPr txBox="1"/>
          <p:nvPr/>
        </p:nvSpPr>
        <p:spPr>
          <a:xfrm>
            <a:off x="6444208" y="2137420"/>
            <a:ext cx="239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accent1"/>
                </a:solidFill>
              </a:rPr>
              <a:t>Most of 2</a:t>
            </a:r>
            <a:r>
              <a:rPr lang="en-GB" sz="1500" baseline="30000" dirty="0">
                <a:solidFill>
                  <a:schemeClr val="accent1"/>
                </a:solidFill>
              </a:rPr>
              <a:t>nd</a:t>
            </a:r>
            <a:r>
              <a:rPr lang="en-GB" sz="1500" dirty="0">
                <a:solidFill>
                  <a:schemeClr val="accent1"/>
                </a:solidFill>
              </a:rPr>
              <a:t> and 3</a:t>
            </a:r>
            <a:r>
              <a:rPr lang="en-GB" sz="1500" baseline="30000" dirty="0">
                <a:solidFill>
                  <a:schemeClr val="accent1"/>
                </a:solidFill>
              </a:rPr>
              <a:t>rd</a:t>
            </a:r>
            <a:r>
              <a:rPr lang="en-GB" sz="1500" dirty="0">
                <a:solidFill>
                  <a:schemeClr val="accent1"/>
                </a:solidFill>
              </a:rPr>
              <a:t> generation synchrotron light sources use the </a:t>
            </a:r>
            <a:r>
              <a:rPr lang="en-GB" sz="1500" dirty="0" err="1">
                <a:solidFill>
                  <a:schemeClr val="accent1"/>
                </a:solidFill>
              </a:rPr>
              <a:t>Chaseman</a:t>
            </a:r>
            <a:r>
              <a:rPr lang="en-GB" sz="1500" dirty="0">
                <a:solidFill>
                  <a:schemeClr val="accent1"/>
                </a:solidFill>
              </a:rPr>
              <a:t>-Green Double Bend Achromat (DBA) lattice cells proposed in the ‘70s and used for about 40 years.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8EBB1D-E65A-A949-958E-979204B45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9257BD-EE98-114F-BA74-EBD5FA457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5" y="1231491"/>
            <a:ext cx="5827165" cy="37800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9EDF1E0-E747-574C-8A3D-8152636EF90F}"/>
              </a:ext>
            </a:extLst>
          </p:cNvPr>
          <p:cNvSpPr txBox="1"/>
          <p:nvPr/>
        </p:nvSpPr>
        <p:spPr>
          <a:xfrm>
            <a:off x="211129" y="733285"/>
            <a:ext cx="60170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accent1"/>
                </a:solidFill>
              </a:rPr>
              <a:t>An achromat is a lattice that starts and ends with zero dispersion. </a:t>
            </a:r>
          </a:p>
        </p:txBody>
      </p:sp>
    </p:spTree>
    <p:extLst>
      <p:ext uri="{BB962C8B-B14F-4D97-AF65-F5344CB8AC3E}">
        <p14:creationId xmlns:p14="http://schemas.microsoft.com/office/powerpoint/2010/main" val="1988539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F3B11-4132-8E42-BF5E-81C3D0C7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proposal of Multi-Bend Achromat lattice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5C5D7-4C06-D741-87B4-BC82EB432D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27ED0-66C2-824A-A9AD-745EA5DBE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837434"/>
            <a:ext cx="6156176" cy="1845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EEFCDC-6A00-DB42-9202-CDE96AE9802B}"/>
              </a:ext>
            </a:extLst>
          </p:cNvPr>
          <p:cNvSpPr txBox="1"/>
          <p:nvPr/>
        </p:nvSpPr>
        <p:spPr>
          <a:xfrm>
            <a:off x="144016" y="744351"/>
            <a:ext cx="3203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accent1"/>
                </a:solidFill>
              </a:rPr>
              <a:t>1995: D. </a:t>
            </a:r>
            <a:r>
              <a:rPr lang="en-GB" sz="1500" dirty="0" err="1">
                <a:solidFill>
                  <a:schemeClr val="accent1"/>
                </a:solidFill>
              </a:rPr>
              <a:t>Einfeld</a:t>
            </a:r>
            <a:r>
              <a:rPr lang="en-GB" sz="1500" dirty="0">
                <a:solidFill>
                  <a:schemeClr val="accent1"/>
                </a:solidFill>
              </a:rPr>
              <a:t> and J. Schaper propose the Multi Bend Achromat low-emittance lattice.</a:t>
            </a:r>
          </a:p>
          <a:p>
            <a:r>
              <a:rPr lang="en-GB" sz="1500" dirty="0">
                <a:solidFill>
                  <a:schemeClr val="accent1"/>
                </a:solidFill>
              </a:rPr>
              <a:t>Many weak dipoles in each cell, to reduce the energy of the emitted photons.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AD4D1D-1912-944A-8DF7-E4882B78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2952328"/>
            <a:ext cx="2840463" cy="2281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655CAC-0E5E-2744-94D5-FB2670724E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" t="32279" r="2229" b="6295"/>
          <a:stretch/>
        </p:blipFill>
        <p:spPr>
          <a:xfrm>
            <a:off x="3690001" y="3092643"/>
            <a:ext cx="5112081" cy="2108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7D0CA9-0AD5-464C-8B8A-E567ECFBADD9}"/>
              </a:ext>
            </a:extLst>
          </p:cNvPr>
          <p:cNvSpPr txBox="1"/>
          <p:nvPr/>
        </p:nvSpPr>
        <p:spPr>
          <a:xfrm>
            <a:off x="323528" y="2550304"/>
            <a:ext cx="2813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DIFL, proposed in 1995:</a:t>
            </a:r>
          </a:p>
          <a:p>
            <a:r>
              <a:rPr lang="en-GB" sz="1400" dirty="0">
                <a:solidFill>
                  <a:schemeClr val="accent1"/>
                </a:solidFill>
              </a:rPr>
              <a:t>7 bend achromat, 3 GeV, 500 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E74F2D-0FCB-9744-9B20-4C917D30AAAE}"/>
              </a:ext>
            </a:extLst>
          </p:cNvPr>
          <p:cNvSpPr txBox="1"/>
          <p:nvPr/>
        </p:nvSpPr>
        <p:spPr>
          <a:xfrm>
            <a:off x="4716016" y="2569468"/>
            <a:ext cx="2813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Max IV, built in 2016:</a:t>
            </a:r>
          </a:p>
          <a:p>
            <a:r>
              <a:rPr lang="en-GB" sz="1400" dirty="0">
                <a:solidFill>
                  <a:schemeClr val="accent1"/>
                </a:solidFill>
              </a:rPr>
              <a:t>7 bend achromat, 3 GeV, 350 pm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1CC60-069B-8643-B942-956B5C5D15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78465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48193-D91E-334F-99B4-5527654F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of Multi-bend achromats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02010-927E-FD40-8C49-73C02D885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01" y="625252"/>
            <a:ext cx="7830383" cy="947137"/>
          </a:xfrm>
        </p:spPr>
        <p:txBody>
          <a:bodyPr/>
          <a:lstStyle/>
          <a:p>
            <a:r>
              <a:rPr lang="en-GB" sz="1400" b="0" dirty="0">
                <a:solidFill>
                  <a:schemeClr val="accent1"/>
                </a:solidFill>
              </a:rPr>
              <a:t>Many weak dipoles and small beta-functions =&gt; strong quadrupoles and large </a:t>
            </a:r>
            <a:r>
              <a:rPr lang="en-GB" sz="1400" b="0" dirty="0" err="1">
                <a:solidFill>
                  <a:schemeClr val="accent1"/>
                </a:solidFill>
              </a:rPr>
              <a:t>chromaticities</a:t>
            </a:r>
            <a:endParaRPr lang="en-GB" sz="1400" b="0" dirty="0">
              <a:solidFill>
                <a:schemeClr val="accent1"/>
              </a:solidFill>
            </a:endParaRPr>
          </a:p>
          <a:p>
            <a:r>
              <a:rPr lang="en-GB" sz="1400" b="0" dirty="0">
                <a:solidFill>
                  <a:schemeClr val="accent1"/>
                </a:solidFill>
              </a:rPr>
              <a:t>Many weak dipoles =&gt; small energy dispersion =&gt; strong </a:t>
            </a:r>
            <a:r>
              <a:rPr lang="en-GB" sz="1400" b="0" dirty="0" err="1">
                <a:solidFill>
                  <a:schemeClr val="accent1"/>
                </a:solidFill>
              </a:rPr>
              <a:t>sextupoles</a:t>
            </a:r>
            <a:r>
              <a:rPr lang="en-GB" sz="1400" b="0" dirty="0">
                <a:solidFill>
                  <a:schemeClr val="accent1"/>
                </a:solidFill>
              </a:rPr>
              <a:t> =&gt; bad nonlinear dynamics</a:t>
            </a:r>
          </a:p>
          <a:p>
            <a:r>
              <a:rPr lang="en-GB" sz="1400" b="0" dirty="0">
                <a:solidFill>
                  <a:schemeClr val="accent1"/>
                </a:solidFill>
              </a:rPr>
              <a:t>Still the Max IV ring works, but a new design has been proposed in 2012 by Pantaleo Raimondi.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72420-0699-2448-877D-F93D607393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4649-C7DE-3840-AC54-67903E614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" t="32279" r="2229" b="6295"/>
          <a:stretch/>
        </p:blipFill>
        <p:spPr>
          <a:xfrm>
            <a:off x="4589188" y="1853308"/>
            <a:ext cx="4355976" cy="1796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BAAE2-A9F2-164C-B4BF-109D9A15A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42" y="3719253"/>
            <a:ext cx="4684462" cy="1995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9597A6-846E-4645-813B-CC7D6594744C}"/>
              </a:ext>
            </a:extLst>
          </p:cNvPr>
          <p:cNvSpPr txBox="1"/>
          <p:nvPr/>
        </p:nvSpPr>
        <p:spPr>
          <a:xfrm>
            <a:off x="4993203" y="3719253"/>
            <a:ext cx="354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Hybrid Multi-Bend Achromat lattice (ESRF-EBS)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CE9A7-EE96-4649-978B-60FF94CFF4DF}"/>
              </a:ext>
            </a:extLst>
          </p:cNvPr>
          <p:cNvSpPr txBox="1"/>
          <p:nvPr/>
        </p:nvSpPr>
        <p:spPr>
          <a:xfrm>
            <a:off x="5315523" y="1572389"/>
            <a:ext cx="2514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Multi-Bend Achromat cell (Max-IV)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2FA22A-EBF9-8D4A-B085-C53B26B3CA20}"/>
              </a:ext>
            </a:extLst>
          </p:cNvPr>
          <p:cNvSpPr txBox="1"/>
          <p:nvPr/>
        </p:nvSpPr>
        <p:spPr>
          <a:xfrm>
            <a:off x="187514" y="2625794"/>
            <a:ext cx="40964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The Hybrid Multi Bend Achromat: </a:t>
            </a:r>
          </a:p>
          <a:p>
            <a:r>
              <a:rPr lang="en-GB" sz="1400" dirty="0">
                <a:solidFill>
                  <a:schemeClr val="accent1"/>
                </a:solidFill>
              </a:rPr>
              <a:t>two dispersion bumps at –I phase advance, inspired by the Super-B factory lattice.</a:t>
            </a:r>
          </a:p>
          <a:p>
            <a:endParaRPr lang="en-GB" sz="1400" dirty="0">
              <a:solidFill>
                <a:schemeClr val="accent1"/>
              </a:solidFill>
            </a:endParaRPr>
          </a:p>
          <a:p>
            <a:r>
              <a:rPr lang="en-GB" sz="1400" dirty="0">
                <a:solidFill>
                  <a:schemeClr val="accent1"/>
                </a:solidFill>
              </a:rPr>
              <a:t>Nonlinear resonances are </a:t>
            </a:r>
            <a:r>
              <a:rPr lang="en-GB" sz="1400" dirty="0" err="1">
                <a:solidFill>
                  <a:schemeClr val="accent1"/>
                </a:solidFill>
              </a:rPr>
              <a:t>canceled</a:t>
            </a:r>
            <a:r>
              <a:rPr lang="en-GB" sz="1400" dirty="0">
                <a:solidFill>
                  <a:schemeClr val="accent1"/>
                </a:solidFill>
              </a:rPr>
              <a:t> thanks to the –I phase advance between the </a:t>
            </a:r>
            <a:r>
              <a:rPr lang="en-GB" sz="1400" dirty="0" err="1">
                <a:solidFill>
                  <a:schemeClr val="accent1"/>
                </a:solidFill>
              </a:rPr>
              <a:t>sextupoles</a:t>
            </a:r>
            <a:r>
              <a:rPr lang="en-GB" sz="1400" dirty="0">
                <a:solidFill>
                  <a:schemeClr val="accent1"/>
                </a:solidFill>
              </a:rPr>
              <a:t>.</a:t>
            </a:r>
          </a:p>
          <a:p>
            <a:endParaRPr lang="en-GB" sz="1400" dirty="0">
              <a:solidFill>
                <a:schemeClr val="accent1"/>
              </a:solidFill>
            </a:endParaRPr>
          </a:p>
          <a:p>
            <a:r>
              <a:rPr lang="en-GB" sz="1400" dirty="0">
                <a:solidFill>
                  <a:schemeClr val="accent1"/>
                </a:solidFill>
              </a:rPr>
              <a:t>Less and weaker </a:t>
            </a:r>
            <a:r>
              <a:rPr lang="en-GB" sz="1400" dirty="0" err="1">
                <a:solidFill>
                  <a:schemeClr val="accent1"/>
                </a:solidFill>
              </a:rPr>
              <a:t>sextupoles</a:t>
            </a:r>
            <a:r>
              <a:rPr lang="en-GB" sz="1400" dirty="0">
                <a:solidFill>
                  <a:schemeClr val="accent1"/>
                </a:solidFill>
              </a:rPr>
              <a:t> than standard MBA.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F67BF4-370E-8442-8930-087A7C9A5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55855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203C-668F-9B44-BDBA-73B2D458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AF63-64DB-5B4A-89FC-A0554BF6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Synchrotron light sources: </a:t>
            </a:r>
          </a:p>
          <a:p>
            <a:r>
              <a:rPr lang="en-GB" dirty="0"/>
              <a:t>	beam emittance and brilliance</a:t>
            </a:r>
          </a:p>
          <a:p>
            <a:r>
              <a:rPr lang="en-GB" dirty="0"/>
              <a:t>	a brief history</a:t>
            </a:r>
          </a:p>
          <a:p>
            <a:r>
              <a:rPr lang="en-GB" dirty="0"/>
              <a:t>	lattice evolution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The ESRF EBS</a:t>
            </a:r>
          </a:p>
          <a:p>
            <a:r>
              <a:rPr lang="en-GB" dirty="0">
                <a:solidFill>
                  <a:schemeClr val="accent1"/>
                </a:solidFill>
              </a:rPr>
              <a:t>	design</a:t>
            </a:r>
          </a:p>
          <a:p>
            <a:r>
              <a:rPr lang="en-GB" dirty="0">
                <a:solidFill>
                  <a:schemeClr val="accent1"/>
                </a:solidFill>
              </a:rPr>
              <a:t>	commissioning</a:t>
            </a:r>
          </a:p>
          <a:p>
            <a:r>
              <a:rPr lang="en-GB" dirty="0">
                <a:solidFill>
                  <a:schemeClr val="accent1"/>
                </a:solidFill>
              </a:rPr>
              <a:t>	operation</a:t>
            </a:r>
          </a:p>
          <a:p>
            <a:endParaRPr lang="en-GB" dirty="0"/>
          </a:p>
          <a:p>
            <a:r>
              <a:rPr lang="en-GB" dirty="0"/>
              <a:t>Applications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2961C-F070-2341-9027-BD5B2DC70D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9C8C3-FD67-3C4B-BD65-8E674B2D42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184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F604-7C75-9C46-A936-E2D34E42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dynamics: Dynamic aperture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61A23-8988-DB40-A6D1-18775E834D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FC9C8-014A-0947-BE2C-C76579E1361E}"/>
              </a:ext>
            </a:extLst>
          </p:cNvPr>
          <p:cNvSpPr txBox="1"/>
          <p:nvPr/>
        </p:nvSpPr>
        <p:spPr>
          <a:xfrm>
            <a:off x="404780" y="1921396"/>
            <a:ext cx="3231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The dynamic aperture is the area of the stable region in the 6D phase space coordinates.</a:t>
            </a:r>
          </a:p>
          <a:p>
            <a:r>
              <a:rPr lang="en-GB" sz="1600" dirty="0">
                <a:solidFill>
                  <a:schemeClr val="accent1"/>
                </a:solidFill>
              </a:rPr>
              <a:t>In a linear machine it would be infinite. </a:t>
            </a:r>
            <a:r>
              <a:rPr lang="en-GB" sz="1600" dirty="0" err="1">
                <a:solidFill>
                  <a:schemeClr val="accent1"/>
                </a:solidFill>
              </a:rPr>
              <a:t>Sextupoles</a:t>
            </a:r>
            <a:r>
              <a:rPr lang="en-GB" sz="1600" dirty="0">
                <a:solidFill>
                  <a:schemeClr val="accent1"/>
                </a:solidFill>
              </a:rPr>
              <a:t> are needed for chromaticity correction, but they create chaotic motion at large amplitudes.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34A383-3E64-FD48-B3DA-6C56557F4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15398" r="6587" b="9571"/>
          <a:stretch/>
        </p:blipFill>
        <p:spPr>
          <a:xfrm>
            <a:off x="4067944" y="1345332"/>
            <a:ext cx="5034407" cy="3218716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E2D6916-140A-DE4F-8606-D4679D1E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5047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203C-668F-9B44-BDBA-73B2D458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AF63-64DB-5B4A-89FC-A0554BF6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Synchrotron light sources: </a:t>
            </a:r>
          </a:p>
          <a:p>
            <a:r>
              <a:rPr lang="en-GB" dirty="0">
                <a:solidFill>
                  <a:schemeClr val="accent1"/>
                </a:solidFill>
              </a:rPr>
              <a:t>	beam emittance and brilliance</a:t>
            </a:r>
          </a:p>
          <a:p>
            <a:r>
              <a:rPr lang="en-GB" dirty="0">
                <a:solidFill>
                  <a:schemeClr val="accent1"/>
                </a:solidFill>
              </a:rPr>
              <a:t>	a brief history</a:t>
            </a:r>
          </a:p>
          <a:p>
            <a:r>
              <a:rPr lang="en-GB" dirty="0">
                <a:solidFill>
                  <a:schemeClr val="accent1"/>
                </a:solidFill>
              </a:rPr>
              <a:t>	lattice evolution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/>
              <a:t>The ESRF EBS</a:t>
            </a:r>
          </a:p>
          <a:p>
            <a:r>
              <a:rPr lang="en-GB" dirty="0"/>
              <a:t>	design</a:t>
            </a:r>
          </a:p>
          <a:p>
            <a:r>
              <a:rPr lang="en-GB" dirty="0"/>
              <a:t>	commissioning</a:t>
            </a:r>
          </a:p>
          <a:p>
            <a:r>
              <a:rPr lang="en-GB" dirty="0"/>
              <a:t>	operation</a:t>
            </a:r>
          </a:p>
          <a:p>
            <a:endParaRPr lang="en-GB" dirty="0"/>
          </a:p>
          <a:p>
            <a:r>
              <a:rPr lang="en-GB" dirty="0"/>
              <a:t>Applications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2961C-F070-2341-9027-BD5B2DC70D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D6368-09BA-E340-8215-5FF162310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4212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CD6B318-DA9C-B746-96DD-289225094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33364"/>
            <a:ext cx="5637833" cy="25200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26389-33F0-6E49-8282-0A02FC166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63" y="1651188"/>
            <a:ext cx="5596526" cy="2501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0FF604-7C75-9C46-A936-E2D34E42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dynamics: Dynamic aperture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61A23-8988-DB40-A6D1-18775E834D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ACA392-FDE4-8E4C-B91A-30F16803930A}"/>
              </a:ext>
            </a:extLst>
          </p:cNvPr>
          <p:cNvSpPr txBox="1"/>
          <p:nvPr/>
        </p:nvSpPr>
        <p:spPr>
          <a:xfrm>
            <a:off x="323528" y="1872164"/>
            <a:ext cx="2717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Injection is performed off-axis. So the dynamic aperture has to be large enough to accommodate the injected beam and the thickness of the septum blade.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C576E4-FA47-BA4B-8E93-60C3A160C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46" y="1650050"/>
            <a:ext cx="5594615" cy="2500745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E2D6916-140A-DE4F-8606-D4679D1E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7551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FCE13-C450-284E-BCCC-840437BEE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dynamics: </a:t>
            </a:r>
            <a:r>
              <a:rPr lang="en-GB" u="sng" dirty="0" err="1"/>
              <a:t>Touschek</a:t>
            </a:r>
            <a:r>
              <a:rPr lang="en-GB" u="sng" dirty="0"/>
              <a:t> lifetime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D44B8-0034-7A45-B588-45A5512BB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06" y="704924"/>
            <a:ext cx="7811977" cy="1143869"/>
          </a:xfrm>
        </p:spPr>
        <p:txBody>
          <a:bodyPr/>
          <a:lstStyle/>
          <a:p>
            <a:r>
              <a:rPr lang="en-GB" sz="1600" b="0" dirty="0" err="1">
                <a:solidFill>
                  <a:schemeClr val="accent1"/>
                </a:solidFill>
              </a:rPr>
              <a:t>Touschek</a:t>
            </a:r>
            <a:r>
              <a:rPr lang="en-GB" sz="1600" b="0" dirty="0">
                <a:solidFill>
                  <a:schemeClr val="accent1"/>
                </a:solidFill>
              </a:rPr>
              <a:t> effect is a large angle electron electron scattering inside a bunch.</a:t>
            </a:r>
          </a:p>
          <a:p>
            <a:r>
              <a:rPr lang="en-GB" sz="1600" b="0" dirty="0">
                <a:solidFill>
                  <a:schemeClr val="accent1"/>
                </a:solidFill>
              </a:rPr>
              <a:t>It has been first observed at </a:t>
            </a:r>
            <a:r>
              <a:rPr lang="en-GB" sz="1600" b="0" dirty="0" err="1">
                <a:solidFill>
                  <a:schemeClr val="accent1"/>
                </a:solidFill>
              </a:rPr>
              <a:t>AdA</a:t>
            </a:r>
            <a:r>
              <a:rPr lang="en-GB" sz="1600" b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2C987-A6FC-284F-9611-B6FCFA4AA2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648CF-0C8B-EE4F-93E0-1EC0EDE0F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33" y="1096839"/>
            <a:ext cx="3276364" cy="32763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9FBD83-BEC9-0E4C-8942-58C87EC439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21AA2A-34D8-0445-9E60-5CE911206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5" y="1652388"/>
            <a:ext cx="1613282" cy="316267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CA40D85-8C60-7542-A853-4631C4D34ECF}"/>
              </a:ext>
            </a:extLst>
          </p:cNvPr>
          <p:cNvSpPr txBox="1">
            <a:spLocks/>
          </p:cNvSpPr>
          <p:nvPr/>
        </p:nvSpPr>
        <p:spPr bwMode="gray">
          <a:xfrm>
            <a:off x="2692210" y="1848793"/>
            <a:ext cx="2498090" cy="18728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 dirty="0">
                <a:solidFill>
                  <a:schemeClr val="accent1"/>
                </a:solidFill>
              </a:rPr>
              <a:t>Horizontal momentum is transferred to longitudinal, exceeding the momentum acceptance. </a:t>
            </a:r>
          </a:p>
          <a:p>
            <a:r>
              <a:rPr lang="en-GB" sz="1600" b="0" dirty="0">
                <a:solidFill>
                  <a:schemeClr val="accent1"/>
                </a:solidFill>
              </a:rPr>
              <a:t>The 2 electrons are lost!</a:t>
            </a:r>
          </a:p>
          <a:p>
            <a:endParaRPr lang="en-GB" b="0" dirty="0">
              <a:solidFill>
                <a:schemeClr val="accent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48A5CA-76BB-A84B-AE99-9FDCCB6C6E9A}"/>
              </a:ext>
            </a:extLst>
          </p:cNvPr>
          <p:cNvCxnSpPr>
            <a:stCxn id="14" idx="1"/>
          </p:cNvCxnSpPr>
          <p:nvPr/>
        </p:nvCxnSpPr>
        <p:spPr>
          <a:xfrm>
            <a:off x="549325" y="3233724"/>
            <a:ext cx="17904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06A810-14D8-E149-9F23-42B1ABB19B44}"/>
              </a:ext>
            </a:extLst>
          </p:cNvPr>
          <p:cNvCxnSpPr>
            <a:cxnSpLocks/>
          </p:cNvCxnSpPr>
          <p:nvPr/>
        </p:nvCxnSpPr>
        <p:spPr>
          <a:xfrm flipV="1">
            <a:off x="1355966" y="1417340"/>
            <a:ext cx="0" cy="3397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24E612-EB42-4746-B30C-0A1F554BAF69}"/>
              </a:ext>
            </a:extLst>
          </p:cNvPr>
          <p:cNvSpPr txBox="1"/>
          <p:nvPr/>
        </p:nvSpPr>
        <p:spPr>
          <a:xfrm>
            <a:off x="983961" y="13501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F45DD2-3C22-C346-8142-75E09DA6175B}"/>
              </a:ext>
            </a:extLst>
          </p:cNvPr>
          <p:cNvSpPr txBox="1"/>
          <p:nvPr/>
        </p:nvSpPr>
        <p:spPr>
          <a:xfrm>
            <a:off x="2290758" y="28237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D3BC66-DDC6-BC47-8C08-AFBF6610C32A}"/>
              </a:ext>
            </a:extLst>
          </p:cNvPr>
          <p:cNvCxnSpPr>
            <a:cxnSpLocks/>
          </p:cNvCxnSpPr>
          <p:nvPr/>
        </p:nvCxnSpPr>
        <p:spPr>
          <a:xfrm flipH="1">
            <a:off x="1414130" y="2137420"/>
            <a:ext cx="30408" cy="1020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34C587-6982-344E-8A8B-4F127AA49F6F}"/>
              </a:ext>
            </a:extLst>
          </p:cNvPr>
          <p:cNvCxnSpPr>
            <a:cxnSpLocks/>
          </p:cNvCxnSpPr>
          <p:nvPr/>
        </p:nvCxnSpPr>
        <p:spPr>
          <a:xfrm flipH="1" flipV="1">
            <a:off x="1427890" y="3274376"/>
            <a:ext cx="16648" cy="91308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6E5BCC3-5389-794D-9B94-DEE6F2BD85DC}"/>
              </a:ext>
            </a:extLst>
          </p:cNvPr>
          <p:cNvCxnSpPr>
            <a:cxnSpLocks/>
          </p:cNvCxnSpPr>
          <p:nvPr/>
        </p:nvCxnSpPr>
        <p:spPr>
          <a:xfrm>
            <a:off x="1446897" y="3233724"/>
            <a:ext cx="843861" cy="12783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D824C44-E58A-8842-94F7-95814F719C7B}"/>
              </a:ext>
            </a:extLst>
          </p:cNvPr>
          <p:cNvCxnSpPr>
            <a:cxnSpLocks/>
          </p:cNvCxnSpPr>
          <p:nvPr/>
        </p:nvCxnSpPr>
        <p:spPr>
          <a:xfrm flipH="1" flipV="1">
            <a:off x="499499" y="3008407"/>
            <a:ext cx="846442" cy="18466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632AE36-9609-9F41-A55C-63939DFF0755}"/>
              </a:ext>
            </a:extLst>
          </p:cNvPr>
          <p:cNvSpPr/>
          <p:nvPr/>
        </p:nvSpPr>
        <p:spPr>
          <a:xfrm>
            <a:off x="2590840" y="4667192"/>
            <a:ext cx="3925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The </a:t>
            </a:r>
            <a:r>
              <a:rPr lang="en-GB" sz="1600" dirty="0" err="1">
                <a:solidFill>
                  <a:schemeClr val="accent1"/>
                </a:solidFill>
              </a:rPr>
              <a:t>Touschek</a:t>
            </a:r>
            <a:r>
              <a:rPr lang="en-GB" sz="1600" dirty="0">
                <a:solidFill>
                  <a:schemeClr val="accent1"/>
                </a:solidFill>
              </a:rPr>
              <a:t> effect is the main lifetime limitation in the electron storage rings.</a:t>
            </a:r>
          </a:p>
        </p:txBody>
      </p:sp>
    </p:spTree>
    <p:extLst>
      <p:ext uri="{BB962C8B-B14F-4D97-AF65-F5344CB8AC3E}">
        <p14:creationId xmlns:p14="http://schemas.microsoft.com/office/powerpoint/2010/main" val="617082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D490-60F8-8D49-804B-946F10C66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dynamics Optimizations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FFB19-18B1-9043-8EE8-34252C8F5A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16D78-02AD-F744-B2AF-E45339741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37010"/>
            <a:ext cx="3330116" cy="2298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22730-7F1F-AF47-ACE4-491FC9729DE5}"/>
              </a:ext>
            </a:extLst>
          </p:cNvPr>
          <p:cNvSpPr txBox="1"/>
          <p:nvPr/>
        </p:nvSpPr>
        <p:spPr>
          <a:xfrm>
            <a:off x="305744" y="935303"/>
            <a:ext cx="3762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Nonlinear dynamics optimizations are strongly based on multi-objective evolutionary algorithms (NSGA2, MOPSO, …) or parameter scans.</a:t>
            </a:r>
          </a:p>
          <a:p>
            <a:endParaRPr lang="en-GB" sz="1400" dirty="0">
              <a:solidFill>
                <a:schemeClr val="accent1"/>
              </a:solidFill>
            </a:endParaRPr>
          </a:p>
          <a:p>
            <a:r>
              <a:rPr lang="en-GB" sz="1400" dirty="0">
                <a:solidFill>
                  <a:schemeClr val="accent1"/>
                </a:solidFill>
              </a:rPr>
              <a:t>Big computer cluster are needed to design new storage rings.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E88E5-A992-AF4C-AB08-AD8B27869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r="2227"/>
          <a:stretch/>
        </p:blipFill>
        <p:spPr>
          <a:xfrm>
            <a:off x="5021796" y="2941976"/>
            <a:ext cx="3006588" cy="257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9D1008-A7BA-E143-BA7C-678C523FA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7" y="3240360"/>
            <a:ext cx="3383908" cy="21374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CE444A-3882-3A49-963D-4A0D7D87ECEF}"/>
              </a:ext>
            </a:extLst>
          </p:cNvPr>
          <p:cNvSpPr txBox="1"/>
          <p:nvPr/>
        </p:nvSpPr>
        <p:spPr>
          <a:xfrm>
            <a:off x="125252" y="2768727"/>
            <a:ext cx="412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The </a:t>
            </a:r>
            <a:r>
              <a:rPr lang="en-GB" sz="1400" dirty="0" err="1">
                <a:solidFill>
                  <a:schemeClr val="accent1"/>
                </a:solidFill>
              </a:rPr>
              <a:t>Touschek</a:t>
            </a:r>
            <a:r>
              <a:rPr lang="en-GB" sz="1400" dirty="0">
                <a:solidFill>
                  <a:schemeClr val="accent1"/>
                </a:solidFill>
              </a:rPr>
              <a:t> lifetime simulations require to find the momentum acceptance by particle tracking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FB9524C-8A3E-1F40-A85A-72B9D2A535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6336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E4E9A-326C-F549-8A50-1BE0F58C5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 studies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60925-1002-3F4B-B59F-5DDA58DA40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300AFE-4533-D542-95C1-844BB5721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41276"/>
            <a:ext cx="4283638" cy="1917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B17283-4275-E748-B5E8-BA97C667F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11" y="2993647"/>
            <a:ext cx="2857824" cy="22409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6BCBAD-02B7-8A43-9AC5-18739DABA12E}"/>
              </a:ext>
            </a:extLst>
          </p:cNvPr>
          <p:cNvSpPr txBox="1"/>
          <p:nvPr/>
        </p:nvSpPr>
        <p:spPr>
          <a:xfrm>
            <a:off x="404780" y="1129308"/>
            <a:ext cx="265505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accent1"/>
                </a:solidFill>
              </a:rPr>
              <a:t>Source of errors: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accent1"/>
                </a:solidFill>
              </a:rPr>
              <a:t>Alignment </a:t>
            </a:r>
            <a:r>
              <a:rPr lang="en-GB" sz="1500" dirty="0" err="1">
                <a:solidFill>
                  <a:schemeClr val="accent1"/>
                </a:solidFill>
              </a:rPr>
              <a:t>x,y,z</a:t>
            </a:r>
            <a:endParaRPr lang="en-GB" sz="15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accent1"/>
                </a:solidFill>
              </a:rPr>
              <a:t>Tilts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accent1"/>
                </a:solidFill>
              </a:rPr>
              <a:t>Power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accent1"/>
                </a:solidFill>
              </a:rPr>
              <a:t>Multipole components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C63E2B-59F1-B841-AC66-B2BEB3A75C7A}"/>
              </a:ext>
            </a:extLst>
          </p:cNvPr>
          <p:cNvSpPr txBox="1"/>
          <p:nvPr/>
        </p:nvSpPr>
        <p:spPr>
          <a:xfrm>
            <a:off x="618565" y="3433482"/>
            <a:ext cx="30893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accent1"/>
                </a:solidFill>
              </a:rPr>
              <a:t>Each error source has been studied to find the tolerable value, giving a small reduction of dynamic aperture and </a:t>
            </a:r>
            <a:r>
              <a:rPr lang="en-GB" sz="1500" dirty="0" err="1">
                <a:solidFill>
                  <a:schemeClr val="accent1"/>
                </a:solidFill>
              </a:rPr>
              <a:t>Touschek</a:t>
            </a:r>
            <a:r>
              <a:rPr lang="en-GB" sz="1500" dirty="0">
                <a:solidFill>
                  <a:schemeClr val="accent1"/>
                </a:solidFill>
              </a:rPr>
              <a:t> lifetime.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D250D0-250F-FD4A-9616-91F044A60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1099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ebs</a:t>
            </a:r>
            <a:r>
              <a:rPr lang="en-US" dirty="0"/>
              <a:t> upgrade at </a:t>
            </a:r>
            <a:r>
              <a:rPr lang="en-US" dirty="0" err="1"/>
              <a:t>esrf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  <a:endParaRPr lang="en-US" noProof="0" dirty="0"/>
          </a:p>
        </p:txBody>
      </p:sp>
      <p:pic>
        <p:nvPicPr>
          <p:cNvPr id="7" name="Picture 6" descr="ch1-figure-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" y="979426"/>
            <a:ext cx="9087076" cy="1209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4" y="2353444"/>
            <a:ext cx="8748464" cy="8640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07880">
            <a:off x="2351385" y="743374"/>
            <a:ext cx="792088" cy="30777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85367">
            <a:off x="6022087" y="744122"/>
            <a:ext cx="792088" cy="30777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319242">
            <a:off x="638995" y="3115569"/>
            <a:ext cx="792088" cy="30777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431425">
            <a:off x="2583211" y="3038628"/>
            <a:ext cx="792088" cy="30777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51023">
            <a:off x="5628515" y="3050642"/>
            <a:ext cx="792088" cy="30777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394158">
            <a:off x="7560696" y="3149817"/>
            <a:ext cx="792088" cy="30777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6527" y="3217540"/>
            <a:ext cx="1873801" cy="30777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Dipole-quadrupoles</a:t>
            </a:r>
            <a:endParaRPr lang="en-GB" sz="1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677272" y="2853728"/>
            <a:ext cx="216024" cy="432048"/>
          </a:xfrm>
          <a:prstGeom prst="straightConnector1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439271" y="2805608"/>
            <a:ext cx="36002" cy="412300"/>
          </a:xfrm>
          <a:prstGeom prst="straightConnector1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852775" y="2853728"/>
            <a:ext cx="360040" cy="432048"/>
          </a:xfrm>
          <a:prstGeom prst="straightConnector1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1097926">
            <a:off x="1162021" y="2084138"/>
            <a:ext cx="10775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>
                <a:solidFill>
                  <a:schemeClr val="accent5"/>
                </a:solidFill>
              </a:rPr>
              <a:t>Sextupoles</a:t>
            </a:r>
            <a:endParaRPr lang="en-GB" sz="1300" b="1" dirty="0">
              <a:solidFill>
                <a:schemeClr val="accent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4128" y="553244"/>
            <a:ext cx="10775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>
                <a:solidFill>
                  <a:schemeClr val="accent5"/>
                </a:solidFill>
              </a:rPr>
              <a:t>Sextupoles</a:t>
            </a:r>
            <a:endParaRPr lang="en-GB" sz="1300" b="1" dirty="0">
              <a:solidFill>
                <a:schemeClr val="accent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539490">
            <a:off x="7006920" y="1973021"/>
            <a:ext cx="10775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>
                <a:solidFill>
                  <a:schemeClr val="accent5"/>
                </a:solidFill>
              </a:rPr>
              <a:t>Sextupoles</a:t>
            </a:r>
            <a:endParaRPr lang="en-GB" sz="1300" b="1" dirty="0">
              <a:solidFill>
                <a:schemeClr val="accent5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523436" y="2406394"/>
            <a:ext cx="7559" cy="215194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849891" y="2363448"/>
            <a:ext cx="73260" cy="191748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3999750" y="897262"/>
            <a:ext cx="137769" cy="215982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0" idx="2"/>
          </p:cNvCxnSpPr>
          <p:nvPr/>
        </p:nvCxnSpPr>
        <p:spPr>
          <a:xfrm>
            <a:off x="4582898" y="845632"/>
            <a:ext cx="29239" cy="275372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888773" y="841276"/>
            <a:ext cx="262134" cy="279728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092281" y="2223303"/>
            <a:ext cx="144015" cy="274157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7515905" y="2281436"/>
            <a:ext cx="80431" cy="326169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054032" y="1829885"/>
            <a:ext cx="12170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>
                <a:solidFill>
                  <a:srgbClr val="FF0000"/>
                </a:solidFill>
              </a:rPr>
              <a:t>Quadrupoles</a:t>
            </a:r>
            <a:endParaRPr lang="en-GB" sz="1300" b="1" dirty="0">
              <a:solidFill>
                <a:srgbClr val="FF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3785284" y="1489217"/>
            <a:ext cx="352235" cy="3150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150907" y="1584273"/>
            <a:ext cx="247484" cy="27241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4845600" y="1544669"/>
            <a:ext cx="38720" cy="2929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4317985" y="1502208"/>
            <a:ext cx="112471" cy="3354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3415695" y="2122273"/>
            <a:ext cx="638337" cy="35206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150908" y="2155264"/>
            <a:ext cx="447510" cy="2872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4834375" y="2188724"/>
            <a:ext cx="49945" cy="2593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4168864" y="2122273"/>
            <a:ext cx="176818" cy="2930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-55746" y="2084138"/>
            <a:ext cx="12170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>
                <a:solidFill>
                  <a:srgbClr val="FF0000"/>
                </a:solidFill>
              </a:rPr>
              <a:t>Quadrupoles</a:t>
            </a:r>
            <a:endParaRPr lang="en-GB" sz="1300" b="1" dirty="0">
              <a:solidFill>
                <a:srgbClr val="FF0000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V="1">
            <a:off x="879894" y="1620767"/>
            <a:ext cx="832209" cy="4633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4" idx="0"/>
          </p:cNvCxnSpPr>
          <p:nvPr/>
        </p:nvCxnSpPr>
        <p:spPr>
          <a:xfrm flipV="1">
            <a:off x="552754" y="1670163"/>
            <a:ext cx="597460" cy="4139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827585" y="1748806"/>
            <a:ext cx="576063" cy="339675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442318" y="1716056"/>
            <a:ext cx="177354" cy="329611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571825" y="2382154"/>
            <a:ext cx="62484" cy="2601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07557" y="2341124"/>
            <a:ext cx="49945" cy="2593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924234" y="1961980"/>
            <a:ext cx="12170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>
                <a:solidFill>
                  <a:srgbClr val="FF0000"/>
                </a:solidFill>
              </a:rPr>
              <a:t>Quadrupoles</a:t>
            </a:r>
            <a:endParaRPr lang="en-GB" sz="1300" b="1" dirty="0">
              <a:solidFill>
                <a:srgbClr val="FF0000"/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8780699" y="2285208"/>
            <a:ext cx="31242" cy="2982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8367790" y="2285208"/>
            <a:ext cx="63355" cy="3113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 flipV="1">
            <a:off x="7435479" y="1677627"/>
            <a:ext cx="877110" cy="3427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 flipV="1">
            <a:off x="8035937" y="1748806"/>
            <a:ext cx="569589" cy="30492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868094" y="1780919"/>
            <a:ext cx="442357" cy="206264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545689" y="1653012"/>
            <a:ext cx="102346" cy="302529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427441" y="3357200"/>
            <a:ext cx="12170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>
                <a:solidFill>
                  <a:srgbClr val="FF0000"/>
                </a:solidFill>
              </a:rPr>
              <a:t>Quadrupoles</a:t>
            </a:r>
            <a:endParaRPr lang="en-GB" sz="1300" b="1" dirty="0">
              <a:solidFill>
                <a:srgbClr val="FF0000"/>
              </a:solidFill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 flipH="1" flipV="1">
            <a:off x="1442317" y="3124214"/>
            <a:ext cx="68612" cy="2073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2493506" y="3016532"/>
            <a:ext cx="30810" cy="3674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 flipV="1">
            <a:off x="2051720" y="3071236"/>
            <a:ext cx="123269" cy="2937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 flipV="1">
            <a:off x="1800835" y="3071236"/>
            <a:ext cx="3031" cy="2937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449012" y="3376634"/>
            <a:ext cx="1217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rgbClr val="FF0000"/>
                </a:solidFill>
              </a:rPr>
              <a:t>Quadrupoles</a:t>
            </a:r>
            <a:endParaRPr lang="en-GB" sz="1300" b="1" dirty="0">
              <a:solidFill>
                <a:srgbClr val="FF0000"/>
              </a:solidFill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 flipH="1" flipV="1">
            <a:off x="6463888" y="3143648"/>
            <a:ext cx="68612" cy="2073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 flipV="1">
            <a:off x="7515077" y="3035966"/>
            <a:ext cx="30810" cy="3674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 flipV="1">
            <a:off x="7164288" y="3121365"/>
            <a:ext cx="76293" cy="2630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6825438" y="3104795"/>
            <a:ext cx="64354" cy="27960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2258009" y="1965558"/>
            <a:ext cx="9108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>
                <a:solidFill>
                  <a:schemeClr val="accent2">
                    <a:lumMod val="75000"/>
                  </a:schemeClr>
                </a:solidFill>
              </a:rPr>
              <a:t>Octupole</a:t>
            </a:r>
            <a:endParaRPr lang="en-GB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7" name="Straight Arrow Connector 116"/>
          <p:cNvCxnSpPr/>
          <p:nvPr/>
        </p:nvCxnSpPr>
        <p:spPr>
          <a:xfrm flipH="1">
            <a:off x="2176561" y="2218876"/>
            <a:ext cx="235199" cy="293333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200249" y="2347816"/>
            <a:ext cx="139504" cy="180226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5821413" y="1921396"/>
            <a:ext cx="9108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>
                <a:solidFill>
                  <a:schemeClr val="accent2">
                    <a:lumMod val="75000"/>
                  </a:schemeClr>
                </a:solidFill>
              </a:rPr>
              <a:t>Octupole</a:t>
            </a:r>
            <a:endParaRPr lang="en-GB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6601389" y="2213784"/>
            <a:ext cx="186991" cy="369648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6660234" y="2205351"/>
            <a:ext cx="432047" cy="292109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4" name="Table 123"/>
          <p:cNvGraphicFramePr>
            <a:graphicFrameLocks noGrp="1"/>
          </p:cNvGraphicFramePr>
          <p:nvPr>
            <p:extLst/>
          </p:nvPr>
        </p:nvGraphicFramePr>
        <p:xfrm>
          <a:off x="5509542" y="3750715"/>
          <a:ext cx="3568399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435">
                <a:tc>
                  <a:txBody>
                    <a:bodyPr/>
                    <a:lstStyle/>
                    <a:p>
                      <a:r>
                        <a:rPr lang="en-US" sz="1200" dirty="0"/>
                        <a:t>Magnet type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ESRF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ESRF EBS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435">
                <a:tc>
                  <a:txBody>
                    <a:bodyPr/>
                    <a:lstStyle/>
                    <a:p>
                      <a:r>
                        <a:rPr lang="en-US" sz="1200" dirty="0"/>
                        <a:t>Dipoles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128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435">
                <a:tc>
                  <a:txBody>
                    <a:bodyPr/>
                    <a:lstStyle/>
                    <a:p>
                      <a:r>
                        <a:rPr lang="en-US" sz="1200" dirty="0"/>
                        <a:t>Dipole-</a:t>
                      </a:r>
                      <a:r>
                        <a:rPr lang="en-US" sz="1200" dirty="0" err="1"/>
                        <a:t>Quadrupoles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96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435">
                <a:tc>
                  <a:txBody>
                    <a:bodyPr/>
                    <a:lstStyle/>
                    <a:p>
                      <a:r>
                        <a:rPr lang="en-US" sz="1200" dirty="0" err="1"/>
                        <a:t>Quadrupoles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256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512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435">
                <a:tc>
                  <a:txBody>
                    <a:bodyPr/>
                    <a:lstStyle/>
                    <a:p>
                      <a:r>
                        <a:rPr lang="en-US" sz="1200" dirty="0" err="1"/>
                        <a:t>Sextupoles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192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435">
                <a:tc>
                  <a:txBody>
                    <a:bodyPr/>
                    <a:lstStyle/>
                    <a:p>
                      <a:r>
                        <a:rPr lang="en-US" sz="1200" dirty="0" err="1"/>
                        <a:t>Octupoles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64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435">
                <a:tc>
                  <a:txBody>
                    <a:bodyPr/>
                    <a:lstStyle/>
                    <a:p>
                      <a:r>
                        <a:rPr lang="en-US" sz="1200" dirty="0"/>
                        <a:t>Correctors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96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5" name="TextBox 124"/>
          <p:cNvSpPr txBox="1"/>
          <p:nvPr/>
        </p:nvSpPr>
        <p:spPr>
          <a:xfrm>
            <a:off x="234909" y="3896651"/>
            <a:ext cx="4977906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ESRF </a:t>
            </a:r>
            <a:r>
              <a:rPr lang="en-US" sz="1600" b="1" dirty="0"/>
              <a:t>Extremely Brilliant Source </a:t>
            </a:r>
            <a:r>
              <a:rPr lang="en-US" sz="1600" dirty="0"/>
              <a:t>(EBS) has 31 magnets per cell instead of 17 of the old machine. </a:t>
            </a:r>
          </a:p>
          <a:p>
            <a:pPr algn="ctr"/>
            <a:r>
              <a:rPr lang="en-US" sz="1600" dirty="0"/>
              <a:t>Free space between magnets (for one cell): </a:t>
            </a:r>
            <a:r>
              <a:rPr lang="en-US" sz="1600" b="1" dirty="0"/>
              <a:t>3.4 m</a:t>
            </a:r>
            <a:r>
              <a:rPr lang="en-US" sz="1600" dirty="0"/>
              <a:t> instead of </a:t>
            </a:r>
            <a:r>
              <a:rPr lang="en-US" sz="1600" b="1" dirty="0"/>
              <a:t>8 m.</a:t>
            </a:r>
            <a:endParaRPr lang="en-US" sz="1600" dirty="0"/>
          </a:p>
          <a:p>
            <a:pPr algn="ctr"/>
            <a:r>
              <a:rPr lang="en-US" sz="1600" dirty="0"/>
              <a:t>Dipoles cover </a:t>
            </a:r>
            <a:r>
              <a:rPr lang="en-US" sz="1600" b="1" dirty="0"/>
              <a:t>38%</a:t>
            </a:r>
            <a:r>
              <a:rPr lang="en-US" sz="1600" dirty="0"/>
              <a:t> of the total length instead of </a:t>
            </a:r>
            <a:r>
              <a:rPr lang="en-US" sz="1600" b="1" dirty="0"/>
              <a:t>18%</a:t>
            </a:r>
            <a:r>
              <a:rPr lang="en-US" sz="1600" dirty="0"/>
              <a:t>.</a:t>
            </a:r>
            <a:endParaRPr lang="en-GB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B1676F-6FB3-8449-802E-480F610FA0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15335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" y="983138"/>
            <a:ext cx="3163732" cy="1683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 components: magnets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8165" y="3627984"/>
            <a:ext cx="878201" cy="1423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989" y="2406578"/>
            <a:ext cx="188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128 [132] Permanent Magnet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Dipoles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1713" y="818380"/>
            <a:ext cx="1464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96 [100]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Dipole-quadrupoles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642" y="3589130"/>
            <a:ext cx="1101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512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Quadrupoles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(128 [132] HG, 384 [392] MG)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1655" y="3430663"/>
            <a:ext cx="1004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192 [196]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6289" y="3226460"/>
            <a:ext cx="90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96 [98] Correctors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59461" y="909669"/>
            <a:ext cx="881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 [66]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Octupoles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1372" y="2893629"/>
            <a:ext cx="1799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1000 Magnets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97" y="3566339"/>
            <a:ext cx="1425072" cy="14205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89" y="3508162"/>
            <a:ext cx="1556156" cy="14152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40" y="1085047"/>
            <a:ext cx="1309088" cy="12591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12" y="1179587"/>
            <a:ext cx="1903781" cy="1298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9218" y="937670"/>
            <a:ext cx="1424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Assembled in house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71351" y="2395255"/>
            <a:ext cx="14246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TESLA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71266" y="4890502"/>
            <a:ext cx="913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TESLA 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(MG)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95429" y="4883416"/>
            <a:ext cx="14246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DANFYSIK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94034" y="5066340"/>
            <a:ext cx="14246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DANFYSIK</a:t>
            </a:r>
            <a:r>
              <a:rPr kumimoji="0" lang="en-US" sz="1000" b="1" i="0" u="none" strike="noStrike" kern="1200" cap="none" spc="0" normalizeH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(HG)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2160" y="2221090"/>
            <a:ext cx="14246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BINP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1570" y="4820119"/>
            <a:ext cx="14246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SEF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0699D-A754-BA4B-A364-0EFA89A9C0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51013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20827-09B8-B147-924C-80E82815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Preparation of the tunnel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41DA0-D874-0D43-873E-5975ADBCCD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DDB75-F65F-7D44-A450-CF6BD34D0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7" y="1276352"/>
            <a:ext cx="5161830" cy="4045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F4710-1F17-DB47-9FCE-02C121D1C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394" y="703872"/>
            <a:ext cx="2398013" cy="4616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078D8-BA6F-5040-9FF0-D172BE0B0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2" y="1192674"/>
            <a:ext cx="3045922" cy="34358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AA6F5C-FBE2-D54F-B534-FB5D0CD6053C}"/>
              </a:ext>
            </a:extLst>
          </p:cNvPr>
          <p:cNvSpPr txBox="1"/>
          <p:nvPr/>
        </p:nvSpPr>
        <p:spPr>
          <a:xfrm>
            <a:off x="53196" y="630738"/>
            <a:ext cx="53976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chemeClr val="accent1"/>
                </a:solidFill>
              </a:rPr>
              <a:t>The EBS has been installed in the tunnel of the old machine. </a:t>
            </a:r>
          </a:p>
          <a:p>
            <a:r>
              <a:rPr lang="en-GB" sz="1500" dirty="0">
                <a:solidFill>
                  <a:schemeClr val="accent1"/>
                </a:solidFill>
              </a:rPr>
              <a:t>Storage ring tunnel during the 2019 shutdown.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CB39552-C898-C74F-A42A-9510C50189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7109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C2A66-547D-C84E-9B77-C0E36671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Preparation of the tunnel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9E153-158E-544B-991C-4696644444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D1A4B-D7DC-7143-94FE-A2F526F293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/>
          <a:stretch/>
        </p:blipFill>
        <p:spPr>
          <a:xfrm>
            <a:off x="198001" y="1203035"/>
            <a:ext cx="5382372" cy="4190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70C8D-04EB-4948-A005-4B577EC6AB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841276"/>
            <a:ext cx="3043894" cy="419044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C418C2-5FA6-6645-B347-0C9800C21C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82051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288F4-6D1E-0946-A492-81BDCE76B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Installation of the EBS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03F2F-553E-FB43-9703-7C039D616B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7B7C7-9B93-2D4E-9518-012E32F7FD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057300"/>
            <a:ext cx="7524328" cy="4238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F49CAD-2E34-474F-821B-A49F95EC970A}"/>
              </a:ext>
            </a:extLst>
          </p:cNvPr>
          <p:cNvSpPr txBox="1"/>
          <p:nvPr/>
        </p:nvSpPr>
        <p:spPr>
          <a:xfrm>
            <a:off x="660053" y="669975"/>
            <a:ext cx="37689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Preassembled girders lifted from the roof.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5FFB28-3594-ED44-A377-14CE4F116E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85599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B100-46BC-A14E-866B-075CF211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Installation of the EBS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B4C15-85F6-8A40-9442-789CF46D24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1F8058-CD37-584B-B4DE-5C9D256FC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r="18414"/>
          <a:stretch/>
        </p:blipFill>
        <p:spPr>
          <a:xfrm>
            <a:off x="107504" y="1129308"/>
            <a:ext cx="4176464" cy="4022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DCE4F5-D327-394F-92DF-EA375446C9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0"/>
          <a:stretch/>
        </p:blipFill>
        <p:spPr>
          <a:xfrm>
            <a:off x="4469327" y="1369248"/>
            <a:ext cx="4494673" cy="3542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59FDA-B4A3-D246-AB3E-02D5C32196D3}"/>
              </a:ext>
            </a:extLst>
          </p:cNvPr>
          <p:cNvSpPr txBox="1"/>
          <p:nvPr/>
        </p:nvSpPr>
        <p:spPr>
          <a:xfrm>
            <a:off x="660053" y="669975"/>
            <a:ext cx="71240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The girders have been driven to their location in the tunnel with a special vehicle.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4A3E21-F114-5840-A763-571ACA00B4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8417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7E4E3-DB58-0440-8968-2D537FD86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of synchrotron 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98069-B720-6A43-8973-5FA5DD4D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148" y="933010"/>
            <a:ext cx="4146386" cy="4331980"/>
          </a:xfrm>
        </p:spPr>
        <p:txBody>
          <a:bodyPr/>
          <a:lstStyle/>
          <a:p>
            <a:r>
              <a:rPr lang="en-GB" sz="1600" b="0" dirty="0">
                <a:solidFill>
                  <a:schemeClr val="accent1"/>
                </a:solidFill>
              </a:rPr>
              <a:t>X-rays were discovered in the late XIX century.</a:t>
            </a:r>
          </a:p>
          <a:p>
            <a:endParaRPr lang="en-GB" sz="1600" b="0" dirty="0">
              <a:solidFill>
                <a:schemeClr val="accent1"/>
              </a:solidFill>
            </a:endParaRPr>
          </a:p>
          <a:p>
            <a:r>
              <a:rPr lang="en-GB" sz="1600" b="0" dirty="0">
                <a:solidFill>
                  <a:schemeClr val="accent1"/>
                </a:solidFill>
              </a:rPr>
              <a:t>X-ray tubes are still used a lot, but they produce low brilliance beam.</a:t>
            </a:r>
          </a:p>
          <a:p>
            <a:endParaRPr lang="en-GB" sz="1600" b="0" dirty="0">
              <a:solidFill>
                <a:schemeClr val="accent1"/>
              </a:solidFill>
            </a:endParaRPr>
          </a:p>
          <a:p>
            <a:r>
              <a:rPr lang="en-GB" sz="1600" b="0" dirty="0">
                <a:solidFill>
                  <a:schemeClr val="accent1"/>
                </a:solidFill>
              </a:rPr>
              <a:t>The first synchrotron radiation (SR) was observed in 1947.</a:t>
            </a:r>
          </a:p>
          <a:p>
            <a:endParaRPr lang="en-GB" sz="1600" b="0" dirty="0">
              <a:solidFill>
                <a:schemeClr val="accent1"/>
              </a:solidFill>
            </a:endParaRPr>
          </a:p>
          <a:p>
            <a:r>
              <a:rPr lang="en-GB" sz="1600" b="0" dirty="0">
                <a:solidFill>
                  <a:schemeClr val="accent1"/>
                </a:solidFill>
              </a:rPr>
              <a:t>We talk about 4 generations of synchrotron light sources: from 1961 to 2020.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2D3EC-87A6-2742-8039-9F275FCA56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1D32C9-537B-7342-B794-41F7CFF0ED83}"/>
              </a:ext>
            </a:extLst>
          </p:cNvPr>
          <p:cNvGrpSpPr/>
          <p:nvPr/>
        </p:nvGrpSpPr>
        <p:grpSpPr>
          <a:xfrm>
            <a:off x="5986030" y="866870"/>
            <a:ext cx="2906450" cy="4582918"/>
            <a:chOff x="339420" y="908725"/>
            <a:chExt cx="4341011" cy="570764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F70B10F4-9071-4D46-A6C8-FFFC3034F326}"/>
                </a:ext>
              </a:extLst>
            </p:cNvPr>
            <p:cNvGrpSpPr/>
            <p:nvPr/>
          </p:nvGrpSpPr>
          <p:grpSpPr>
            <a:xfrm>
              <a:off x="682802" y="908725"/>
              <a:ext cx="3376952" cy="5707640"/>
              <a:chOff x="1365006" y="800708"/>
              <a:chExt cx="3376960" cy="5707614"/>
            </a:xfrm>
          </p:grpSpPr>
          <p:grpSp>
            <p:nvGrpSpPr>
              <p:cNvPr id="43" name="Group 33">
                <a:extLst>
                  <a:ext uri="{FF2B5EF4-FFF2-40B4-BE49-F238E27FC236}">
                    <a16:creationId xmlns:a16="http://schemas.microsoft.com/office/drawing/2014/main" id="{59B408E8-1D64-2649-AFD6-5AE416DF1B02}"/>
                  </a:ext>
                </a:extLst>
              </p:cNvPr>
              <p:cNvGrpSpPr/>
              <p:nvPr/>
            </p:nvGrpSpPr>
            <p:grpSpPr>
              <a:xfrm>
                <a:off x="1365006" y="800708"/>
                <a:ext cx="3348816" cy="5472000"/>
                <a:chOff x="1365006" y="974720"/>
                <a:chExt cx="3348816" cy="5472000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D6D6F290-36A7-C545-8A7E-BAE334F5414F}"/>
                    </a:ext>
                  </a:extLst>
                </p:cNvPr>
                <p:cNvSpPr/>
                <p:nvPr/>
              </p:nvSpPr>
              <p:spPr>
                <a:xfrm>
                  <a:off x="1833822" y="974720"/>
                  <a:ext cx="2880000" cy="5472000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 dirty="0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A971891-AE01-1C47-AF59-2601AA43165A}"/>
                    </a:ext>
                  </a:extLst>
                </p:cNvPr>
                <p:cNvSpPr txBox="1"/>
                <p:nvPr/>
              </p:nvSpPr>
              <p:spPr>
                <a:xfrm>
                  <a:off x="1365006" y="991183"/>
                  <a:ext cx="572696" cy="48918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24</a:t>
                  </a:r>
                  <a:endParaRPr lang="en-GB" sz="917" dirty="0">
                    <a:latin typeface="Calibri" pitchFamily="34" charset="0"/>
                  </a:endParaRP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23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22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21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20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19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18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17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16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15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14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13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12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11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10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9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8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7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6</a:t>
                  </a:r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D742DEDC-1374-D247-9E00-958848FE0C46}"/>
                    </a:ext>
                  </a:extLst>
                </p:cNvPr>
                <p:cNvCxnSpPr/>
                <p:nvPr/>
              </p:nvCxnSpPr>
              <p:spPr>
                <a:xfrm>
                  <a:off x="1799692" y="116074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602DA8C-B6AA-554E-8F07-FDCF1E24468B}"/>
                    </a:ext>
                  </a:extLst>
                </p:cNvPr>
                <p:cNvCxnSpPr/>
                <p:nvPr/>
              </p:nvCxnSpPr>
              <p:spPr>
                <a:xfrm>
                  <a:off x="1799692" y="144878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4F6B359B-F7E5-8349-9FB1-D33388ABE7C7}"/>
                    </a:ext>
                  </a:extLst>
                </p:cNvPr>
                <p:cNvCxnSpPr/>
                <p:nvPr/>
              </p:nvCxnSpPr>
              <p:spPr>
                <a:xfrm>
                  <a:off x="1799692" y="173681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2EE4171-9561-814C-94BF-911B08A74884}"/>
                    </a:ext>
                  </a:extLst>
                </p:cNvPr>
                <p:cNvCxnSpPr/>
                <p:nvPr/>
              </p:nvCxnSpPr>
              <p:spPr>
                <a:xfrm>
                  <a:off x="1799692" y="202484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4A8569F7-E15C-D149-A610-F83A26A7ED20}"/>
                    </a:ext>
                  </a:extLst>
                </p:cNvPr>
                <p:cNvCxnSpPr/>
                <p:nvPr/>
              </p:nvCxnSpPr>
              <p:spPr>
                <a:xfrm>
                  <a:off x="1799692" y="2312876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FA6D2F10-D8CA-7E4E-8E92-3E470789D619}"/>
                    </a:ext>
                  </a:extLst>
                </p:cNvPr>
                <p:cNvCxnSpPr/>
                <p:nvPr/>
              </p:nvCxnSpPr>
              <p:spPr>
                <a:xfrm>
                  <a:off x="1799692" y="260090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8C49D9E1-CA37-8D48-80E7-2FB68CB2275B}"/>
                    </a:ext>
                  </a:extLst>
                </p:cNvPr>
                <p:cNvCxnSpPr/>
                <p:nvPr/>
              </p:nvCxnSpPr>
              <p:spPr>
                <a:xfrm>
                  <a:off x="1799692" y="288894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195857E-AC3E-B442-9670-58746721A33F}"/>
                    </a:ext>
                  </a:extLst>
                </p:cNvPr>
                <p:cNvCxnSpPr/>
                <p:nvPr/>
              </p:nvCxnSpPr>
              <p:spPr>
                <a:xfrm>
                  <a:off x="1799692" y="317697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9D7301BD-E68C-3141-82F6-AF8CCAC1DCBD}"/>
                    </a:ext>
                  </a:extLst>
                </p:cNvPr>
                <p:cNvCxnSpPr/>
                <p:nvPr/>
              </p:nvCxnSpPr>
              <p:spPr>
                <a:xfrm>
                  <a:off x="1799692" y="346500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023D22B-23CF-4645-8898-E8040F050CF0}"/>
                    </a:ext>
                  </a:extLst>
                </p:cNvPr>
                <p:cNvCxnSpPr/>
                <p:nvPr/>
              </p:nvCxnSpPr>
              <p:spPr>
                <a:xfrm>
                  <a:off x="1799692" y="3753036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4310FA4F-5187-324B-A7A2-0F88652145AE}"/>
                    </a:ext>
                  </a:extLst>
                </p:cNvPr>
                <p:cNvCxnSpPr/>
                <p:nvPr/>
              </p:nvCxnSpPr>
              <p:spPr>
                <a:xfrm>
                  <a:off x="1799692" y="404106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B6946613-F4FF-C64E-BCB2-65FE318676DB}"/>
                    </a:ext>
                  </a:extLst>
                </p:cNvPr>
                <p:cNvCxnSpPr/>
                <p:nvPr/>
              </p:nvCxnSpPr>
              <p:spPr>
                <a:xfrm>
                  <a:off x="1799692" y="432910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D3458D61-E983-F84A-A6DE-10ECEFBD879D}"/>
                    </a:ext>
                  </a:extLst>
                </p:cNvPr>
                <p:cNvCxnSpPr/>
                <p:nvPr/>
              </p:nvCxnSpPr>
              <p:spPr>
                <a:xfrm>
                  <a:off x="1799692" y="461713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3B0FCC88-28A4-324C-9F7E-B50E7312F74A}"/>
                    </a:ext>
                  </a:extLst>
                </p:cNvPr>
                <p:cNvCxnSpPr/>
                <p:nvPr/>
              </p:nvCxnSpPr>
              <p:spPr>
                <a:xfrm>
                  <a:off x="1799692" y="490516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5011353D-9595-BC42-8839-52021D7251E6}"/>
                    </a:ext>
                  </a:extLst>
                </p:cNvPr>
                <p:cNvCxnSpPr/>
                <p:nvPr/>
              </p:nvCxnSpPr>
              <p:spPr>
                <a:xfrm>
                  <a:off x="1799692" y="5193196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46CC2963-CC1B-A24B-ABDD-5061916CB175}"/>
                    </a:ext>
                  </a:extLst>
                </p:cNvPr>
                <p:cNvCxnSpPr/>
                <p:nvPr/>
              </p:nvCxnSpPr>
              <p:spPr>
                <a:xfrm>
                  <a:off x="1799692" y="548122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AADDE309-82E5-1242-9E5F-F3B93905E5ED}"/>
                    </a:ext>
                  </a:extLst>
                </p:cNvPr>
                <p:cNvCxnSpPr/>
                <p:nvPr/>
              </p:nvCxnSpPr>
              <p:spPr>
                <a:xfrm>
                  <a:off x="1799692" y="576926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0FABC091-A781-864F-89AF-E6BA6CF82B8A}"/>
                    </a:ext>
                  </a:extLst>
                </p:cNvPr>
                <p:cNvCxnSpPr/>
                <p:nvPr/>
              </p:nvCxnSpPr>
              <p:spPr>
                <a:xfrm>
                  <a:off x="1799692" y="605729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1BD6407E-BEB4-2644-A16B-2AF1184F9368}"/>
                    </a:ext>
                  </a:extLst>
                </p:cNvPr>
                <p:cNvCxnSpPr/>
                <p:nvPr/>
              </p:nvCxnSpPr>
              <p:spPr>
                <a:xfrm>
                  <a:off x="1799692" y="634532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2D31A3B-AEB3-7F40-BF2D-5DC3595D583F}"/>
                  </a:ext>
                </a:extLst>
              </p:cNvPr>
              <p:cNvCxnSpPr/>
              <p:nvPr/>
            </p:nvCxnSpPr>
            <p:spPr>
              <a:xfrm rot="5400000">
                <a:off x="1907704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4168128-FD24-2D4A-86CE-51108D27F4D8}"/>
                  </a:ext>
                </a:extLst>
              </p:cNvPr>
              <p:cNvSpPr txBox="1"/>
              <p:nvPr/>
            </p:nvSpPr>
            <p:spPr>
              <a:xfrm>
                <a:off x="1741535" y="6217566"/>
                <a:ext cx="3000431" cy="290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17" dirty="0">
                    <a:latin typeface="Calibri" pitchFamily="34" charset="0"/>
                  </a:rPr>
                  <a:t>1900 1920 1940 1960 1980 2000 2020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627EAC2-6D4C-2741-A6ED-59CAA4EC75AB}"/>
                  </a:ext>
                </a:extLst>
              </p:cNvPr>
              <p:cNvCxnSpPr/>
              <p:nvPr/>
            </p:nvCxnSpPr>
            <p:spPr>
              <a:xfrm rot="5400000">
                <a:off x="2303748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9EBA124-DE38-E44E-A084-10315304C84E}"/>
                  </a:ext>
                </a:extLst>
              </p:cNvPr>
              <p:cNvCxnSpPr/>
              <p:nvPr/>
            </p:nvCxnSpPr>
            <p:spPr>
              <a:xfrm rot="5400000">
                <a:off x="2699792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F28DAAA-7B13-4041-88E8-82F6495F2F34}"/>
                  </a:ext>
                </a:extLst>
              </p:cNvPr>
              <p:cNvCxnSpPr/>
              <p:nvPr/>
            </p:nvCxnSpPr>
            <p:spPr>
              <a:xfrm rot="5400000">
                <a:off x="3095836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2542C82-7381-B148-8171-5A0188705665}"/>
                  </a:ext>
                </a:extLst>
              </p:cNvPr>
              <p:cNvCxnSpPr/>
              <p:nvPr/>
            </p:nvCxnSpPr>
            <p:spPr>
              <a:xfrm rot="5400000">
                <a:off x="3491880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0041D68-4867-3D48-9F5C-0985D9EEE1F7}"/>
                  </a:ext>
                </a:extLst>
              </p:cNvPr>
              <p:cNvCxnSpPr/>
              <p:nvPr/>
            </p:nvCxnSpPr>
            <p:spPr>
              <a:xfrm rot="5400000">
                <a:off x="3887924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1494C11-81CD-5948-8C91-07611E96A670}"/>
                  </a:ext>
                </a:extLst>
              </p:cNvPr>
              <p:cNvCxnSpPr/>
              <p:nvPr/>
            </p:nvCxnSpPr>
            <p:spPr>
              <a:xfrm rot="5400000">
                <a:off x="4283968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Line 624">
              <a:extLst>
                <a:ext uri="{FF2B5EF4-FFF2-40B4-BE49-F238E27FC236}">
                  <a16:creationId xmlns:a16="http://schemas.microsoft.com/office/drawing/2014/main" id="{47930222-B559-DB47-8EB8-AF5A486BB5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9721" y="980734"/>
              <a:ext cx="0" cy="536402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 sz="1167" dirty="0">
                <a:latin typeface="Calibri" pitchFamily="34" charset="0"/>
              </a:endParaRPr>
            </a:p>
          </p:txBody>
        </p:sp>
        <p:sp>
          <p:nvSpPr>
            <p:cNvPr id="10" name="Text Box 536">
              <a:extLst>
                <a:ext uri="{FF2B5EF4-FFF2-40B4-BE49-F238E27FC236}">
                  <a16:creationId xmlns:a16="http://schemas.microsoft.com/office/drawing/2014/main" id="{7708D431-EC62-9942-B95F-9BDEF1225E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554559" y="3352435"/>
              <a:ext cx="4194114" cy="406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Brilliance (photons/s/</a:t>
              </a:r>
              <a:r>
                <a:rPr lang="en-GB" altLang="en-US" sz="1167" dirty="0" err="1">
                  <a:solidFill>
                    <a:srgbClr val="000090"/>
                  </a:solidFill>
                  <a:latin typeface="Calibri" pitchFamily="34" charset="0"/>
                </a:rPr>
                <a:t>mm</a:t>
              </a:r>
              <a:r>
                <a:rPr lang="en-GB" altLang="en-US" sz="1167" baseline="30000" dirty="0" err="1">
                  <a:solidFill>
                    <a:srgbClr val="000090"/>
                  </a:solidFill>
                  <a:latin typeface="Calibri" pitchFamily="34" charset="0"/>
                </a:rPr>
                <a:t>2</a:t>
              </a:r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/</a:t>
              </a:r>
              <a:r>
                <a:rPr lang="en-GB" altLang="en-US" sz="1167" dirty="0" err="1">
                  <a:solidFill>
                    <a:srgbClr val="000090"/>
                  </a:solidFill>
                  <a:latin typeface="Calibri" pitchFamily="34" charset="0"/>
                </a:rPr>
                <a:t>mrad</a:t>
              </a:r>
              <a:r>
                <a:rPr lang="en-GB" altLang="en-US" sz="1167" baseline="30000" dirty="0" err="1">
                  <a:solidFill>
                    <a:srgbClr val="000090"/>
                  </a:solidFill>
                  <a:latin typeface="Calibri" pitchFamily="34" charset="0"/>
                </a:rPr>
                <a:t>2</a:t>
              </a:r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/</a:t>
              </a:r>
              <a:r>
                <a:rPr lang="en-GB" altLang="en-US" sz="1167" dirty="0" err="1">
                  <a:solidFill>
                    <a:srgbClr val="000090"/>
                  </a:solidFill>
                  <a:latin typeface="Calibri" pitchFamily="34" charset="0"/>
                </a:rPr>
                <a:t>0.1%BW</a:t>
              </a:r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11" name="Freeform 606">
              <a:extLst>
                <a:ext uri="{FF2B5EF4-FFF2-40B4-BE49-F238E27FC236}">
                  <a16:creationId xmlns:a16="http://schemas.microsoft.com/office/drawing/2014/main" id="{7031BE66-B6A8-E642-ABDF-0D0EADC3B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683" y="5445250"/>
              <a:ext cx="575999" cy="144016"/>
            </a:xfrm>
            <a:custGeom>
              <a:avLst/>
              <a:gdLst>
                <a:gd name="T0" fmla="*/ 0 w 508"/>
                <a:gd name="T1" fmla="*/ 0 h 89"/>
                <a:gd name="T2" fmla="*/ 418 w 508"/>
                <a:gd name="T3" fmla="*/ 0 h 89"/>
                <a:gd name="T4" fmla="*/ 508 w 508"/>
                <a:gd name="T5" fmla="*/ 89 h 89"/>
                <a:gd name="T6" fmla="*/ 485 w 508"/>
                <a:gd name="T7" fmla="*/ 44 h 89"/>
                <a:gd name="T8" fmla="*/ 463 w 508"/>
                <a:gd name="T9" fmla="*/ 67 h 89"/>
                <a:gd name="T10" fmla="*/ 508 w 508"/>
                <a:gd name="T11" fmla="*/ 89 h 89"/>
                <a:gd name="T12" fmla="*/ 418 w 508"/>
                <a:gd name="T13" fmla="*/ 0 h 89"/>
                <a:gd name="T14" fmla="*/ 0 w 508"/>
                <a:gd name="T15" fmla="*/ 0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8"/>
                <a:gd name="T25" fmla="*/ 0 h 89"/>
                <a:gd name="T26" fmla="*/ 508 w 508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8" h="89">
                  <a:moveTo>
                    <a:pt x="0" y="0"/>
                  </a:moveTo>
                  <a:lnTo>
                    <a:pt x="418" y="0"/>
                  </a:lnTo>
                  <a:lnTo>
                    <a:pt x="508" y="89"/>
                  </a:lnTo>
                  <a:lnTo>
                    <a:pt x="485" y="44"/>
                  </a:lnTo>
                  <a:lnTo>
                    <a:pt x="463" y="67"/>
                  </a:lnTo>
                  <a:lnTo>
                    <a:pt x="508" y="89"/>
                  </a:lnTo>
                  <a:lnTo>
                    <a:pt x="4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2" name="Freeform 608">
              <a:extLst>
                <a:ext uri="{FF2B5EF4-FFF2-40B4-BE49-F238E27FC236}">
                  <a16:creationId xmlns:a16="http://schemas.microsoft.com/office/drawing/2014/main" id="{EC78716C-2C1A-6641-8D1F-240FB202B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0" y="5445250"/>
              <a:ext cx="431999" cy="540002"/>
            </a:xfrm>
            <a:custGeom>
              <a:avLst/>
              <a:gdLst>
                <a:gd name="T0" fmla="*/ 239 w 239"/>
                <a:gd name="T1" fmla="*/ 0 h 246"/>
                <a:gd name="T2" fmla="*/ 0 w 239"/>
                <a:gd name="T3" fmla="*/ 246 h 246"/>
                <a:gd name="T4" fmla="*/ 45 w 239"/>
                <a:gd name="T5" fmla="*/ 224 h 246"/>
                <a:gd name="T6" fmla="*/ 22 w 239"/>
                <a:gd name="T7" fmla="*/ 201 h 246"/>
                <a:gd name="T8" fmla="*/ 0 w 239"/>
                <a:gd name="T9" fmla="*/ 246 h 246"/>
                <a:gd name="T10" fmla="*/ 239 w 239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9"/>
                <a:gd name="T19" fmla="*/ 0 h 246"/>
                <a:gd name="T20" fmla="*/ 239 w 239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9" h="246">
                  <a:moveTo>
                    <a:pt x="239" y="0"/>
                  </a:moveTo>
                  <a:lnTo>
                    <a:pt x="0" y="246"/>
                  </a:lnTo>
                  <a:lnTo>
                    <a:pt x="45" y="224"/>
                  </a:lnTo>
                  <a:lnTo>
                    <a:pt x="22" y="201"/>
                  </a:lnTo>
                  <a:lnTo>
                    <a:pt x="0" y="246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 sz="1500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3" name="Text Box 545">
              <a:extLst>
                <a:ext uri="{FF2B5EF4-FFF2-40B4-BE49-F238E27FC236}">
                  <a16:creationId xmlns:a16="http://schemas.microsoft.com/office/drawing/2014/main" id="{3CDCBDC9-37D1-D94F-B773-9AAF84B3C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7509" y="5229247"/>
              <a:ext cx="863999" cy="466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X-ray tubes</a:t>
              </a:r>
            </a:p>
          </p:txBody>
        </p:sp>
        <p:sp>
          <p:nvSpPr>
            <p:cNvPr id="14" name="Freeform 603">
              <a:extLst>
                <a:ext uri="{FF2B5EF4-FFF2-40B4-BE49-F238E27FC236}">
                  <a16:creationId xmlns:a16="http://schemas.microsoft.com/office/drawing/2014/main" id="{A9F3812B-CE07-654A-AD9C-F97DD3E7B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659" y="4221109"/>
              <a:ext cx="1151997" cy="180021"/>
            </a:xfrm>
            <a:custGeom>
              <a:avLst/>
              <a:gdLst>
                <a:gd name="T0" fmla="*/ 0 w 702"/>
                <a:gd name="T1" fmla="*/ 0 h 97"/>
                <a:gd name="T2" fmla="*/ 605 w 702"/>
                <a:gd name="T3" fmla="*/ 0 h 97"/>
                <a:gd name="T4" fmla="*/ 702 w 702"/>
                <a:gd name="T5" fmla="*/ 97 h 97"/>
                <a:gd name="T6" fmla="*/ 679 w 702"/>
                <a:gd name="T7" fmla="*/ 52 h 97"/>
                <a:gd name="T8" fmla="*/ 657 w 702"/>
                <a:gd name="T9" fmla="*/ 74 h 97"/>
                <a:gd name="T10" fmla="*/ 702 w 702"/>
                <a:gd name="T11" fmla="*/ 97 h 97"/>
                <a:gd name="T12" fmla="*/ 605 w 702"/>
                <a:gd name="T13" fmla="*/ 0 h 97"/>
                <a:gd name="T14" fmla="*/ 0 w 702"/>
                <a:gd name="T15" fmla="*/ 0 h 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2"/>
                <a:gd name="T25" fmla="*/ 0 h 97"/>
                <a:gd name="T26" fmla="*/ 702 w 702"/>
                <a:gd name="T27" fmla="*/ 97 h 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2" h="97">
                  <a:moveTo>
                    <a:pt x="0" y="0"/>
                  </a:moveTo>
                  <a:lnTo>
                    <a:pt x="605" y="0"/>
                  </a:lnTo>
                  <a:lnTo>
                    <a:pt x="702" y="97"/>
                  </a:lnTo>
                  <a:lnTo>
                    <a:pt x="679" y="52"/>
                  </a:lnTo>
                  <a:lnTo>
                    <a:pt x="657" y="74"/>
                  </a:lnTo>
                  <a:lnTo>
                    <a:pt x="702" y="97"/>
                  </a:lnTo>
                  <a:lnTo>
                    <a:pt x="6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5" name="Freeform 605">
              <a:extLst>
                <a:ext uri="{FF2B5EF4-FFF2-40B4-BE49-F238E27FC236}">
                  <a16:creationId xmlns:a16="http://schemas.microsoft.com/office/drawing/2014/main" id="{70CA7DBB-CE43-924A-93DE-3020EDB5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397" y="4221109"/>
              <a:ext cx="107999" cy="360001"/>
            </a:xfrm>
            <a:custGeom>
              <a:avLst/>
              <a:gdLst>
                <a:gd name="T0" fmla="*/ 0 w 82"/>
                <a:gd name="T1" fmla="*/ 0 h 157"/>
                <a:gd name="T2" fmla="*/ 82 w 82"/>
                <a:gd name="T3" fmla="*/ 157 h 157"/>
                <a:gd name="T4" fmla="*/ 75 w 82"/>
                <a:gd name="T5" fmla="*/ 112 h 157"/>
                <a:gd name="T6" fmla="*/ 45 w 82"/>
                <a:gd name="T7" fmla="*/ 120 h 157"/>
                <a:gd name="T8" fmla="*/ 82 w 82"/>
                <a:gd name="T9" fmla="*/ 157 h 157"/>
                <a:gd name="T10" fmla="*/ 0 w 82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"/>
                <a:gd name="T19" fmla="*/ 0 h 157"/>
                <a:gd name="T20" fmla="*/ 82 w 82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" h="157">
                  <a:moveTo>
                    <a:pt x="0" y="0"/>
                  </a:moveTo>
                  <a:lnTo>
                    <a:pt x="82" y="157"/>
                  </a:lnTo>
                  <a:lnTo>
                    <a:pt x="75" y="112"/>
                  </a:lnTo>
                  <a:lnTo>
                    <a:pt x="45" y="120"/>
                  </a:lnTo>
                  <a:lnTo>
                    <a:pt x="82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6" name="Text Box 544">
              <a:extLst>
                <a:ext uri="{FF2B5EF4-FFF2-40B4-BE49-F238E27FC236}">
                  <a16:creationId xmlns:a16="http://schemas.microsoft.com/office/drawing/2014/main" id="{20367A6E-04A4-634A-BE98-E7918B7ECC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7509" y="3996764"/>
              <a:ext cx="1115999" cy="466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First generation</a:t>
              </a:r>
            </a:p>
          </p:txBody>
        </p:sp>
        <p:sp>
          <p:nvSpPr>
            <p:cNvPr id="17" name="Freeform 600">
              <a:extLst>
                <a:ext uri="{FF2B5EF4-FFF2-40B4-BE49-F238E27FC236}">
                  <a16:creationId xmlns:a16="http://schemas.microsoft.com/office/drawing/2014/main" id="{8628AD8F-73E2-3046-874B-D69AD5EBC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311" y="3537076"/>
              <a:ext cx="1272111" cy="108000"/>
            </a:xfrm>
            <a:custGeom>
              <a:avLst/>
              <a:gdLst>
                <a:gd name="T0" fmla="*/ 0 w 747"/>
                <a:gd name="T1" fmla="*/ 0 h 90"/>
                <a:gd name="T2" fmla="*/ 650 w 747"/>
                <a:gd name="T3" fmla="*/ 0 h 90"/>
                <a:gd name="T4" fmla="*/ 747 w 747"/>
                <a:gd name="T5" fmla="*/ 90 h 90"/>
                <a:gd name="T6" fmla="*/ 725 w 747"/>
                <a:gd name="T7" fmla="*/ 45 h 90"/>
                <a:gd name="T8" fmla="*/ 702 w 747"/>
                <a:gd name="T9" fmla="*/ 67 h 90"/>
                <a:gd name="T10" fmla="*/ 747 w 747"/>
                <a:gd name="T11" fmla="*/ 90 h 90"/>
                <a:gd name="T12" fmla="*/ 650 w 747"/>
                <a:gd name="T13" fmla="*/ 0 h 90"/>
                <a:gd name="T14" fmla="*/ 0 w 747"/>
                <a:gd name="T15" fmla="*/ 0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7"/>
                <a:gd name="T25" fmla="*/ 0 h 90"/>
                <a:gd name="T26" fmla="*/ 747 w 747"/>
                <a:gd name="T27" fmla="*/ 90 h 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7" h="90">
                  <a:moveTo>
                    <a:pt x="0" y="0"/>
                  </a:moveTo>
                  <a:lnTo>
                    <a:pt x="650" y="0"/>
                  </a:lnTo>
                  <a:lnTo>
                    <a:pt x="747" y="90"/>
                  </a:lnTo>
                  <a:lnTo>
                    <a:pt x="725" y="45"/>
                  </a:lnTo>
                  <a:lnTo>
                    <a:pt x="702" y="67"/>
                  </a:lnTo>
                  <a:lnTo>
                    <a:pt x="747" y="90"/>
                  </a:lnTo>
                  <a:lnTo>
                    <a:pt x="6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8" name="Text Box 543">
              <a:extLst>
                <a:ext uri="{FF2B5EF4-FFF2-40B4-BE49-F238E27FC236}">
                  <a16:creationId xmlns:a16="http://schemas.microsoft.com/office/drawing/2014/main" id="{21B6B7F5-BB43-FB45-9C9E-4244BD3DCA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7509" y="3312682"/>
              <a:ext cx="1295999" cy="466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Second generation</a:t>
              </a:r>
            </a:p>
          </p:txBody>
        </p:sp>
        <p:sp>
          <p:nvSpPr>
            <p:cNvPr id="19" name="Freeform 616">
              <a:extLst>
                <a:ext uri="{FF2B5EF4-FFF2-40B4-BE49-F238E27FC236}">
                  <a16:creationId xmlns:a16="http://schemas.microsoft.com/office/drawing/2014/main" id="{ED0DB918-B964-5C47-814E-590E89AFB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690" y="1232763"/>
              <a:ext cx="216000" cy="3586737"/>
            </a:xfrm>
            <a:custGeom>
              <a:avLst/>
              <a:gdLst>
                <a:gd name="T0" fmla="*/ 15 w 98"/>
                <a:gd name="T1" fmla="*/ 0 h 1546"/>
                <a:gd name="T2" fmla="*/ 98 w 98"/>
                <a:gd name="T3" fmla="*/ 82 h 1546"/>
                <a:gd name="T4" fmla="*/ 98 w 98"/>
                <a:gd name="T5" fmla="*/ 1457 h 1546"/>
                <a:gd name="T6" fmla="*/ 0 w 98"/>
                <a:gd name="T7" fmla="*/ 1546 h 15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546"/>
                <a:gd name="T14" fmla="*/ 98 w 98"/>
                <a:gd name="T15" fmla="*/ 1546 h 15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546">
                  <a:moveTo>
                    <a:pt x="15" y="0"/>
                  </a:moveTo>
                  <a:lnTo>
                    <a:pt x="98" y="82"/>
                  </a:lnTo>
                  <a:lnTo>
                    <a:pt x="98" y="1457"/>
                  </a:lnTo>
                  <a:lnTo>
                    <a:pt x="0" y="1546"/>
                  </a:lnTo>
                </a:path>
              </a:pathLst>
            </a:custGeom>
            <a:noFill/>
            <a:ln w="34925">
              <a:solidFill>
                <a:srgbClr val="EF04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20" name="Text Box 539">
              <a:extLst>
                <a:ext uri="{FF2B5EF4-FFF2-40B4-BE49-F238E27FC236}">
                  <a16:creationId xmlns:a16="http://schemas.microsoft.com/office/drawing/2014/main" id="{72A6305B-06EF-4445-96A0-DE8D6840F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 flipV="1">
              <a:off x="3375278" y="2733772"/>
              <a:ext cx="2204151" cy="406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Synchrotron Radiation</a:t>
              </a:r>
            </a:p>
          </p:txBody>
        </p:sp>
        <p:sp>
          <p:nvSpPr>
            <p:cNvPr id="21" name="Freeform 613">
              <a:extLst>
                <a:ext uri="{FF2B5EF4-FFF2-40B4-BE49-F238E27FC236}">
                  <a16:creationId xmlns:a16="http://schemas.microsoft.com/office/drawing/2014/main" id="{A2A5B4E8-B0A7-1841-AE70-B438E6E44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397" y="1988850"/>
              <a:ext cx="756083" cy="72009"/>
            </a:xfrm>
            <a:custGeom>
              <a:avLst/>
              <a:gdLst>
                <a:gd name="T0" fmla="*/ 0 w 201"/>
                <a:gd name="T1" fmla="*/ 60 h 60"/>
                <a:gd name="T2" fmla="*/ 134 w 201"/>
                <a:gd name="T3" fmla="*/ 60 h 60"/>
                <a:gd name="T4" fmla="*/ 201 w 201"/>
                <a:gd name="T5" fmla="*/ 0 h 60"/>
                <a:gd name="T6" fmla="*/ 171 w 201"/>
                <a:gd name="T7" fmla="*/ 38 h 60"/>
                <a:gd name="T8" fmla="*/ 149 w 201"/>
                <a:gd name="T9" fmla="*/ 23 h 60"/>
                <a:gd name="T10" fmla="*/ 201 w 201"/>
                <a:gd name="T11" fmla="*/ 0 h 60"/>
                <a:gd name="T12" fmla="*/ 134 w 201"/>
                <a:gd name="T13" fmla="*/ 60 h 60"/>
                <a:gd name="T14" fmla="*/ 0 w 201"/>
                <a:gd name="T15" fmla="*/ 6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"/>
                <a:gd name="T25" fmla="*/ 0 h 60"/>
                <a:gd name="T26" fmla="*/ 201 w 201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" h="60">
                  <a:moveTo>
                    <a:pt x="0" y="60"/>
                  </a:moveTo>
                  <a:lnTo>
                    <a:pt x="134" y="60"/>
                  </a:lnTo>
                  <a:lnTo>
                    <a:pt x="201" y="0"/>
                  </a:lnTo>
                  <a:lnTo>
                    <a:pt x="171" y="38"/>
                  </a:lnTo>
                  <a:lnTo>
                    <a:pt x="149" y="23"/>
                  </a:lnTo>
                  <a:lnTo>
                    <a:pt x="201" y="0"/>
                  </a:lnTo>
                  <a:lnTo>
                    <a:pt x="134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22" name="Freeform 614">
              <a:extLst>
                <a:ext uri="{FF2B5EF4-FFF2-40B4-BE49-F238E27FC236}">
                  <a16:creationId xmlns:a16="http://schemas.microsoft.com/office/drawing/2014/main" id="{519D0553-20FA-CC4B-AB71-E2FBB04D5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401" y="2564917"/>
              <a:ext cx="502181" cy="96495"/>
            </a:xfrm>
            <a:custGeom>
              <a:avLst/>
              <a:gdLst>
                <a:gd name="T0" fmla="*/ 0 w 142"/>
                <a:gd name="T1" fmla="*/ 60 h 60"/>
                <a:gd name="T2" fmla="*/ 60 w 142"/>
                <a:gd name="T3" fmla="*/ 60 h 60"/>
                <a:gd name="T4" fmla="*/ 115 w 142"/>
                <a:gd name="T5" fmla="*/ 0 h 60"/>
                <a:gd name="T6" fmla="*/ 90 w 142"/>
                <a:gd name="T7" fmla="*/ 37 h 60"/>
                <a:gd name="T8" fmla="*/ 73 w 142"/>
                <a:gd name="T9" fmla="*/ 22 h 60"/>
                <a:gd name="T10" fmla="*/ 115 w 142"/>
                <a:gd name="T11" fmla="*/ 0 h 60"/>
                <a:gd name="T12" fmla="*/ 60 w 142"/>
                <a:gd name="T13" fmla="*/ 60 h 60"/>
                <a:gd name="T14" fmla="*/ 0 w 142"/>
                <a:gd name="T15" fmla="*/ 6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"/>
                <a:gd name="T26" fmla="*/ 142 w 142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">
                  <a:moveTo>
                    <a:pt x="0" y="60"/>
                  </a:moveTo>
                  <a:lnTo>
                    <a:pt x="75" y="60"/>
                  </a:lnTo>
                  <a:lnTo>
                    <a:pt x="142" y="0"/>
                  </a:lnTo>
                  <a:lnTo>
                    <a:pt x="112" y="37"/>
                  </a:lnTo>
                  <a:lnTo>
                    <a:pt x="90" y="22"/>
                  </a:lnTo>
                  <a:lnTo>
                    <a:pt x="142" y="0"/>
                  </a:lnTo>
                  <a:lnTo>
                    <a:pt x="75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23" name="Freeform 615">
              <a:extLst>
                <a:ext uri="{FF2B5EF4-FFF2-40B4-BE49-F238E27FC236}">
                  <a16:creationId xmlns:a16="http://schemas.microsoft.com/office/drawing/2014/main" id="{3496BD6D-2C49-C54E-9155-824AE844C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175" y="1952846"/>
              <a:ext cx="71999" cy="612002"/>
            </a:xfrm>
            <a:custGeom>
              <a:avLst/>
              <a:gdLst>
                <a:gd name="T0" fmla="*/ 45 w 45"/>
                <a:gd name="T1" fmla="*/ 0 h 508"/>
                <a:gd name="T2" fmla="*/ 0 w 45"/>
                <a:gd name="T3" fmla="*/ 0 h 508"/>
                <a:gd name="T4" fmla="*/ 0 w 45"/>
                <a:gd name="T5" fmla="*/ 508 h 508"/>
                <a:gd name="T6" fmla="*/ 38 w 45"/>
                <a:gd name="T7" fmla="*/ 508 h 5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508"/>
                <a:gd name="T14" fmla="*/ 45 w 45"/>
                <a:gd name="T15" fmla="*/ 508 h 5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508">
                  <a:moveTo>
                    <a:pt x="45" y="0"/>
                  </a:moveTo>
                  <a:lnTo>
                    <a:pt x="0" y="0"/>
                  </a:lnTo>
                  <a:lnTo>
                    <a:pt x="0" y="508"/>
                  </a:lnTo>
                  <a:lnTo>
                    <a:pt x="38" y="508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500" dirty="0">
                <a:ln>
                  <a:solidFill>
                    <a:sysClr val="windowText" lastClr="000000"/>
                  </a:solidFill>
                </a:ln>
                <a:latin typeface="Calibri" pitchFamily="34" charset="0"/>
              </a:endParaRPr>
            </a:p>
          </p:txBody>
        </p:sp>
        <p:sp>
          <p:nvSpPr>
            <p:cNvPr id="24" name="Text Box 542">
              <a:extLst>
                <a:ext uri="{FF2B5EF4-FFF2-40B4-BE49-F238E27FC236}">
                  <a16:creationId xmlns:a16="http://schemas.microsoft.com/office/drawing/2014/main" id="{14002C24-9F48-724A-8836-49C9699D33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4643" y="2060859"/>
              <a:ext cx="1066276" cy="466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Third</a:t>
              </a:r>
            </a:p>
            <a:p>
              <a:pPr algn="r"/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generation</a:t>
              </a:r>
            </a:p>
          </p:txBody>
        </p:sp>
        <p:sp>
          <p:nvSpPr>
            <p:cNvPr id="25" name="Text Box 546">
              <a:extLst>
                <a:ext uri="{FF2B5EF4-FFF2-40B4-BE49-F238E27FC236}">
                  <a16:creationId xmlns:a16="http://schemas.microsoft.com/office/drawing/2014/main" id="{A81C3365-BA5C-D341-9292-F9FFAB4CA2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3588" y="1835250"/>
              <a:ext cx="1240294" cy="29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ESRF (2014)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3FF0825-89C7-A145-983D-8C9B24DFDCD9}"/>
                </a:ext>
              </a:extLst>
            </p:cNvPr>
            <p:cNvCxnSpPr/>
            <p:nvPr/>
          </p:nvCxnSpPr>
          <p:spPr>
            <a:xfrm flipH="1">
              <a:off x="3274023" y="1988911"/>
              <a:ext cx="208768" cy="54000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547">
              <a:extLst>
                <a:ext uri="{FF2B5EF4-FFF2-40B4-BE49-F238E27FC236}">
                  <a16:creationId xmlns:a16="http://schemas.microsoft.com/office/drawing/2014/main" id="{563B587B-C5A8-5046-931C-8CEE6C59A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3588" y="2411320"/>
              <a:ext cx="1235923" cy="29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ESRF (1994)</a:t>
              </a:r>
            </a:p>
          </p:txBody>
        </p:sp>
        <p:sp>
          <p:nvSpPr>
            <p:cNvPr id="28" name="Text Box 546">
              <a:extLst>
                <a:ext uri="{FF2B5EF4-FFF2-40B4-BE49-F238E27FC236}">
                  <a16:creationId xmlns:a16="http://schemas.microsoft.com/office/drawing/2014/main" id="{68BF4CCD-C192-A44C-AC61-639504BBA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9010" y="939304"/>
              <a:ext cx="1440156" cy="562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ESRF-</a:t>
              </a:r>
              <a:r>
                <a:rPr lang="en-GB" altLang="en-US" sz="1167" dirty="0" err="1">
                  <a:solidFill>
                    <a:srgbClr val="000090"/>
                  </a:solidFill>
                  <a:latin typeface="Calibri" pitchFamily="34" charset="0"/>
                </a:rPr>
                <a:t>EBS</a:t>
              </a:r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 (2020)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3202F51-7456-F444-BBDA-83870005031C}"/>
                </a:ext>
              </a:extLst>
            </p:cNvPr>
            <p:cNvCxnSpPr/>
            <p:nvPr/>
          </p:nvCxnSpPr>
          <p:spPr>
            <a:xfrm flipV="1">
              <a:off x="3493746" y="1484792"/>
              <a:ext cx="180000" cy="468002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Freeform 613">
              <a:extLst>
                <a:ext uri="{FF2B5EF4-FFF2-40B4-BE49-F238E27FC236}">
                  <a16:creationId xmlns:a16="http://schemas.microsoft.com/office/drawing/2014/main" id="{88F93B54-E538-144B-8D47-F9FAE67A8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688" y="1520796"/>
              <a:ext cx="648071" cy="108012"/>
            </a:xfrm>
            <a:custGeom>
              <a:avLst/>
              <a:gdLst>
                <a:gd name="T0" fmla="*/ 0 w 201"/>
                <a:gd name="T1" fmla="*/ 60 h 60"/>
                <a:gd name="T2" fmla="*/ 134 w 201"/>
                <a:gd name="T3" fmla="*/ 60 h 60"/>
                <a:gd name="T4" fmla="*/ 201 w 201"/>
                <a:gd name="T5" fmla="*/ 0 h 60"/>
                <a:gd name="T6" fmla="*/ 171 w 201"/>
                <a:gd name="T7" fmla="*/ 38 h 60"/>
                <a:gd name="T8" fmla="*/ 149 w 201"/>
                <a:gd name="T9" fmla="*/ 23 h 60"/>
                <a:gd name="T10" fmla="*/ 201 w 201"/>
                <a:gd name="T11" fmla="*/ 0 h 60"/>
                <a:gd name="T12" fmla="*/ 134 w 201"/>
                <a:gd name="T13" fmla="*/ 60 h 60"/>
                <a:gd name="T14" fmla="*/ 0 w 201"/>
                <a:gd name="T15" fmla="*/ 6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"/>
                <a:gd name="T25" fmla="*/ 0 h 60"/>
                <a:gd name="T26" fmla="*/ 201 w 201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" h="60">
                  <a:moveTo>
                    <a:pt x="0" y="60"/>
                  </a:moveTo>
                  <a:lnTo>
                    <a:pt x="134" y="60"/>
                  </a:lnTo>
                  <a:lnTo>
                    <a:pt x="201" y="0"/>
                  </a:lnTo>
                  <a:lnTo>
                    <a:pt x="171" y="38"/>
                  </a:lnTo>
                  <a:lnTo>
                    <a:pt x="149" y="23"/>
                  </a:lnTo>
                  <a:lnTo>
                    <a:pt x="201" y="0"/>
                  </a:lnTo>
                  <a:lnTo>
                    <a:pt x="134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31" name="Oval 618">
              <a:extLst>
                <a:ext uri="{FF2B5EF4-FFF2-40B4-BE49-F238E27FC236}">
                  <a16:creationId xmlns:a16="http://schemas.microsoft.com/office/drawing/2014/main" id="{4E908E7D-E144-F54C-BB76-E313595E8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4044" y="1448786"/>
              <a:ext cx="90000" cy="90000"/>
            </a:xfrm>
            <a:prstGeom prst="ellipse">
              <a:avLst/>
            </a:prstGeom>
            <a:solidFill>
              <a:schemeClr val="tx2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32" name="Oval 618">
              <a:extLst>
                <a:ext uri="{FF2B5EF4-FFF2-40B4-BE49-F238E27FC236}">
                  <a16:creationId xmlns:a16="http://schemas.microsoft.com/office/drawing/2014/main" id="{8C07FB11-30EE-764F-897E-D93815F01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7790" y="1916842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DAC532D-EF86-3E4B-8415-CFDE2EBC5177}"/>
                </a:ext>
              </a:extLst>
            </p:cNvPr>
            <p:cNvCxnSpPr/>
            <p:nvPr/>
          </p:nvCxnSpPr>
          <p:spPr>
            <a:xfrm flipH="1">
              <a:off x="2267739" y="2569729"/>
              <a:ext cx="994930" cy="34515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602">
              <a:extLst>
                <a:ext uri="{FF2B5EF4-FFF2-40B4-BE49-F238E27FC236}">
                  <a16:creationId xmlns:a16="http://schemas.microsoft.com/office/drawing/2014/main" id="{839B9C03-F935-0D44-A75C-D705BA46E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417" y="3537077"/>
              <a:ext cx="126000" cy="360001"/>
            </a:xfrm>
            <a:custGeom>
              <a:avLst/>
              <a:gdLst>
                <a:gd name="T0" fmla="*/ 0 w 75"/>
                <a:gd name="T1" fmla="*/ 0 h 232"/>
                <a:gd name="T2" fmla="*/ 75 w 75"/>
                <a:gd name="T3" fmla="*/ 232 h 232"/>
                <a:gd name="T4" fmla="*/ 75 w 75"/>
                <a:gd name="T5" fmla="*/ 187 h 232"/>
                <a:gd name="T6" fmla="*/ 45 w 75"/>
                <a:gd name="T7" fmla="*/ 187 h 232"/>
                <a:gd name="T8" fmla="*/ 75 w 75"/>
                <a:gd name="T9" fmla="*/ 232 h 232"/>
                <a:gd name="T10" fmla="*/ 0 w 75"/>
                <a:gd name="T11" fmla="*/ 0 h 2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232"/>
                <a:gd name="T20" fmla="*/ 75 w 75"/>
                <a:gd name="T21" fmla="*/ 232 h 2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232">
                  <a:moveTo>
                    <a:pt x="0" y="0"/>
                  </a:moveTo>
                  <a:lnTo>
                    <a:pt x="75" y="232"/>
                  </a:lnTo>
                  <a:lnTo>
                    <a:pt x="75" y="187"/>
                  </a:lnTo>
                  <a:lnTo>
                    <a:pt x="45" y="187"/>
                  </a:lnTo>
                  <a:lnTo>
                    <a:pt x="75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35" name="Oval 594">
              <a:extLst>
                <a:ext uri="{FF2B5EF4-FFF2-40B4-BE49-F238E27FC236}">
                  <a16:creationId xmlns:a16="http://schemas.microsoft.com/office/drawing/2014/main" id="{BF072C53-5136-ED4D-B9FA-DA6AB1D08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3433" y="3639003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36" name="Oval 595">
              <a:extLst>
                <a:ext uri="{FF2B5EF4-FFF2-40B4-BE49-F238E27FC236}">
                  <a16:creationId xmlns:a16="http://schemas.microsoft.com/office/drawing/2014/main" id="{839B7151-0CBF-F940-95BD-99D2A169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1168" y="3915620"/>
              <a:ext cx="90257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37" name="Oval 597">
              <a:extLst>
                <a:ext uri="{FF2B5EF4-FFF2-40B4-BE49-F238E27FC236}">
                  <a16:creationId xmlns:a16="http://schemas.microsoft.com/office/drawing/2014/main" id="{0CC59030-1D53-2441-9241-1C2410B72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405" y="4581151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38" name="Oval 596">
              <a:extLst>
                <a:ext uri="{FF2B5EF4-FFF2-40B4-BE49-F238E27FC236}">
                  <a16:creationId xmlns:a16="http://schemas.microsoft.com/office/drawing/2014/main" id="{A01F25F4-68EB-AC4A-9FEE-B465CCE25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084" y="4365126"/>
              <a:ext cx="90257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39" name="Oval 617">
              <a:extLst>
                <a:ext uri="{FF2B5EF4-FFF2-40B4-BE49-F238E27FC236}">
                  <a16:creationId xmlns:a16="http://schemas.microsoft.com/office/drawing/2014/main" id="{C416D707-74DD-9941-B571-50A5F0A4F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852" y="2492908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40" name="Oval 598">
              <a:extLst>
                <a:ext uri="{FF2B5EF4-FFF2-40B4-BE49-F238E27FC236}">
                  <a16:creationId xmlns:a16="http://schemas.microsoft.com/office/drawing/2014/main" id="{970D1F30-3BD4-7842-A543-751515FC2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9747" y="5576039"/>
              <a:ext cx="90000" cy="90000"/>
            </a:xfrm>
            <a:prstGeom prst="ellipse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A204BD0-A567-AF4A-9A20-E2B0B38B5397}"/>
                </a:ext>
              </a:extLst>
            </p:cNvPr>
            <p:cNvCxnSpPr/>
            <p:nvPr/>
          </p:nvCxnSpPr>
          <p:spPr>
            <a:xfrm flipV="1">
              <a:off x="1259629" y="6021318"/>
              <a:ext cx="100799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599">
              <a:extLst>
                <a:ext uri="{FF2B5EF4-FFF2-40B4-BE49-F238E27FC236}">
                  <a16:creationId xmlns:a16="http://schemas.microsoft.com/office/drawing/2014/main" id="{4D5FB957-BBBB-D741-878C-C56BA906A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498" y="5985284"/>
              <a:ext cx="90000" cy="90000"/>
            </a:xfrm>
            <a:prstGeom prst="ellipse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</p:grp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E476B366-1D38-A747-9FA6-5B5847CCA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1139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99D5-9602-CB44-990C-438A4A18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DQ2 installation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5671-787F-0C48-B8E9-BE6910B698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52CEF-CAA7-2443-966C-5B86EF99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5" y="1124396"/>
            <a:ext cx="8414328" cy="1280003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0C1879C5-5157-FC49-ADA2-3B7EE23703A2}"/>
              </a:ext>
            </a:extLst>
          </p:cNvPr>
          <p:cNvSpPr/>
          <p:nvPr/>
        </p:nvSpPr>
        <p:spPr>
          <a:xfrm rot="1472962">
            <a:off x="4279867" y="1946766"/>
            <a:ext cx="179317" cy="915265"/>
          </a:xfrm>
          <a:prstGeom prst="up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1B8E1B-51F5-5F4A-B370-615C57CAC0F5}"/>
              </a:ext>
            </a:extLst>
          </p:cNvPr>
          <p:cNvSpPr txBox="1"/>
          <p:nvPr/>
        </p:nvSpPr>
        <p:spPr>
          <a:xfrm>
            <a:off x="394447" y="697260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DQ2 magnets in between two girders installed from the roof.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A432B-7FF5-CF4B-96ED-36353C8758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200" y="2638050"/>
            <a:ext cx="2692469" cy="278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71DCEC-36F6-C44E-8EC9-3A106D4CA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15" y="2605722"/>
            <a:ext cx="4165250" cy="2780758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F0AD90-3B3E-6B41-A298-BD52E8D38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8857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ESRF Booster adaptations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ESRF-EBS: a low emittance lattice for high brilliance X-ray production l 14/02/2024 l Nicola Carmignani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995936" y="-2327076"/>
            <a:ext cx="7992888" cy="7407247"/>
            <a:chOff x="2779501" y="-2969109"/>
            <a:chExt cx="9675455" cy="8973655"/>
          </a:xfrm>
        </p:grpSpPr>
        <p:sp>
          <p:nvSpPr>
            <p:cNvPr id="7" name="Arc 6"/>
            <p:cNvSpPr/>
            <p:nvPr/>
          </p:nvSpPr>
          <p:spPr>
            <a:xfrm rot="18175257">
              <a:off x="8458968" y="2008558"/>
              <a:ext cx="3995988" cy="3995988"/>
            </a:xfrm>
            <a:prstGeom prst="arc">
              <a:avLst>
                <a:gd name="adj1" fmla="val 13758340"/>
                <a:gd name="adj2" fmla="val 1521499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779501" y="-2969109"/>
              <a:ext cx="5907758" cy="8548974"/>
              <a:chOff x="2779501" y="-2969109"/>
              <a:chExt cx="5907758" cy="854897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779501" y="-2969109"/>
                <a:ext cx="5824947" cy="8548974"/>
                <a:chOff x="-64351" y="-4862914"/>
                <a:chExt cx="8872361" cy="13021506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782027" y="778538"/>
                  <a:ext cx="612668" cy="3077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/>
                    <a:t>Linac</a:t>
                  </a:r>
                  <a:endParaRPr lang="en-GB" sz="14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-64351" y="778538"/>
                  <a:ext cx="522900" cy="3077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Gun</a:t>
                  </a:r>
                  <a:endParaRPr lang="en-GB" sz="1400" dirty="0"/>
                </a:p>
              </p:txBody>
            </p:sp>
            <p:grpSp>
              <p:nvGrpSpPr>
                <p:cNvPr id="34" name="Group 33"/>
                <p:cNvGrpSpPr/>
                <p:nvPr/>
              </p:nvGrpSpPr>
              <p:grpSpPr>
                <a:xfrm>
                  <a:off x="349342" y="-4862914"/>
                  <a:ext cx="8458668" cy="13021506"/>
                  <a:chOff x="349342" y="-4867093"/>
                  <a:chExt cx="8458668" cy="13021506"/>
                </a:xfrm>
              </p:grpSpPr>
              <p:grpSp>
                <p:nvGrpSpPr>
                  <p:cNvPr id="36" name="Group 35"/>
                  <p:cNvGrpSpPr/>
                  <p:nvPr/>
                </p:nvGrpSpPr>
                <p:grpSpPr>
                  <a:xfrm rot="20426973">
                    <a:off x="349342" y="-4867093"/>
                    <a:ext cx="7571457" cy="12158131"/>
                    <a:chOff x="1515049" y="-4995755"/>
                    <a:chExt cx="7571457" cy="12158131"/>
                  </a:xfrm>
                </p:grpSpPr>
                <p:sp>
                  <p:nvSpPr>
                    <p:cNvPr id="40" name="Arc 39"/>
                    <p:cNvSpPr/>
                    <p:nvPr/>
                  </p:nvSpPr>
                  <p:spPr>
                    <a:xfrm rot="13114266">
                      <a:off x="2071482" y="-4995755"/>
                      <a:ext cx="6086554" cy="6086554"/>
                    </a:xfrm>
                    <a:prstGeom prst="arc">
                      <a:avLst>
                        <a:gd name="adj1" fmla="val 13758340"/>
                        <a:gd name="adj2" fmla="val 15214992"/>
                      </a:avLst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400"/>
                    </a:p>
                  </p:txBody>
                </p:sp>
                <p:grpSp>
                  <p:nvGrpSpPr>
                    <p:cNvPr id="41" name="Group 40"/>
                    <p:cNvGrpSpPr/>
                    <p:nvPr/>
                  </p:nvGrpSpPr>
                  <p:grpSpPr>
                    <a:xfrm>
                      <a:off x="1515049" y="206547"/>
                      <a:ext cx="7571457" cy="6955829"/>
                      <a:chOff x="-1876776" y="896639"/>
                      <a:chExt cx="7571457" cy="6955829"/>
                    </a:xfrm>
                  </p:grpSpPr>
                  <p:grpSp>
                    <p:nvGrpSpPr>
                      <p:cNvPr id="42" name="Group 41"/>
                      <p:cNvGrpSpPr/>
                      <p:nvPr/>
                    </p:nvGrpSpPr>
                    <p:grpSpPr>
                      <a:xfrm>
                        <a:off x="-1876776" y="1162263"/>
                        <a:ext cx="7571457" cy="6690205"/>
                        <a:chOff x="385926" y="1243528"/>
                        <a:chExt cx="7571457" cy="6690205"/>
                      </a:xfrm>
                    </p:grpSpPr>
                    <p:cxnSp>
                      <p:nvCxnSpPr>
                        <p:cNvPr id="48" name="Straight Connector 47"/>
                        <p:cNvCxnSpPr>
                          <a:stCxn id="49" idx="2"/>
                          <a:endCxn id="50" idx="0"/>
                        </p:cNvCxnSpPr>
                        <p:nvPr/>
                      </p:nvCxnSpPr>
                      <p:spPr>
                        <a:xfrm rot="1173027" flipV="1">
                          <a:off x="3362784" y="1602492"/>
                          <a:ext cx="1384421" cy="531817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9" name="Arc 48"/>
                        <p:cNvSpPr/>
                        <p:nvPr/>
                      </p:nvSpPr>
                      <p:spPr>
                        <a:xfrm rot="19095870">
                          <a:off x="385926" y="1922594"/>
                          <a:ext cx="6025198" cy="5844532"/>
                        </a:xfrm>
                        <a:prstGeom prst="arc">
                          <a:avLst>
                            <a:gd name="adj1" fmla="val 10822042"/>
                            <a:gd name="adj2" fmla="val 18605569"/>
                          </a:avLst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400"/>
                        </a:p>
                      </p:txBody>
                    </p:sp>
                    <p:sp>
                      <p:nvSpPr>
                        <p:cNvPr id="50" name="Arc 49"/>
                        <p:cNvSpPr/>
                        <p:nvPr/>
                      </p:nvSpPr>
                      <p:spPr>
                        <a:xfrm rot="19095870">
                          <a:off x="1870829" y="1847179"/>
                          <a:ext cx="6086554" cy="6086554"/>
                        </a:xfrm>
                        <a:prstGeom prst="arc">
                          <a:avLst>
                            <a:gd name="adj1" fmla="val 18570998"/>
                            <a:gd name="adj2" fmla="val 4495755"/>
                          </a:avLst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400"/>
                        </a:p>
                      </p:txBody>
                    </p:sp>
                    <p:cxnSp>
                      <p:nvCxnSpPr>
                        <p:cNvPr id="51" name="Straight Connector 50"/>
                        <p:cNvCxnSpPr>
                          <a:endCxn id="40" idx="2"/>
                        </p:cNvCxnSpPr>
                        <p:nvPr/>
                      </p:nvCxnSpPr>
                      <p:spPr>
                        <a:xfrm rot="1173027">
                          <a:off x="625283" y="1243528"/>
                          <a:ext cx="2280597" cy="12728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" name="Rectangle 42"/>
                      <p:cNvSpPr/>
                      <p:nvPr/>
                    </p:nvSpPr>
                    <p:spPr>
                      <a:xfrm>
                        <a:off x="2121664" y="1758533"/>
                        <a:ext cx="100384" cy="81266"/>
                      </a:xfrm>
                      <a:prstGeom prst="rect">
                        <a:avLst/>
                      </a:prstGeom>
                      <a:ln/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400"/>
                      </a:p>
                    </p:txBody>
                  </p:sp>
                  <p:sp>
                    <p:nvSpPr>
                      <p:cNvPr id="44" name="TextBox 43"/>
                      <p:cNvSpPr txBox="1"/>
                      <p:nvPr/>
                    </p:nvSpPr>
                    <p:spPr>
                      <a:xfrm rot="1173027">
                        <a:off x="1982205" y="1886960"/>
                        <a:ext cx="354584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/>
                          <a:t>KI</a:t>
                        </a:r>
                        <a:endParaRPr lang="en-GB" sz="1400" dirty="0"/>
                      </a:p>
                    </p:txBody>
                  </p:sp>
                  <p:sp>
                    <p:nvSpPr>
                      <p:cNvPr id="45" name="TextBox 44"/>
                      <p:cNvSpPr txBox="1"/>
                      <p:nvPr/>
                    </p:nvSpPr>
                    <p:spPr>
                      <a:xfrm rot="1173027">
                        <a:off x="1637723" y="1822622"/>
                        <a:ext cx="354584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/>
                          <a:t>SI</a:t>
                        </a:r>
                        <a:endParaRPr lang="en-GB" sz="1400" dirty="0"/>
                      </a:p>
                    </p:txBody>
                  </p:sp>
                  <p:sp>
                    <p:nvSpPr>
                      <p:cNvPr id="46" name="Rectangle 45"/>
                      <p:cNvSpPr/>
                      <p:nvPr/>
                    </p:nvSpPr>
                    <p:spPr>
                      <a:xfrm>
                        <a:off x="1679068" y="1748898"/>
                        <a:ext cx="287461" cy="98688"/>
                      </a:xfrm>
                      <a:prstGeom prst="rect">
                        <a:avLst/>
                      </a:prstGeom>
                      <a:ln/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400"/>
                      </a:p>
                    </p:txBody>
                  </p:sp>
                  <p:sp>
                    <p:nvSpPr>
                      <p:cNvPr id="47" name="TextBox 46"/>
                      <p:cNvSpPr txBox="1"/>
                      <p:nvPr/>
                    </p:nvSpPr>
                    <p:spPr>
                      <a:xfrm rot="1173027">
                        <a:off x="51395" y="896639"/>
                        <a:ext cx="492443" cy="30777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/>
                          <a:t>TL1</a:t>
                        </a:r>
                        <a:endParaRPr lang="en-GB" sz="1400" dirty="0"/>
                      </a:p>
                    </p:txBody>
                  </p:sp>
                </p:grpSp>
              </p:grpSp>
              <p:sp>
                <p:nvSpPr>
                  <p:cNvPr id="37" name="Arc 36"/>
                  <p:cNvSpPr/>
                  <p:nvPr/>
                </p:nvSpPr>
                <p:spPr>
                  <a:xfrm rot="3777578">
                    <a:off x="2951476" y="2705740"/>
                    <a:ext cx="5608095" cy="5289251"/>
                  </a:xfrm>
                  <a:prstGeom prst="arc">
                    <a:avLst>
                      <a:gd name="adj1" fmla="val 19426684"/>
                      <a:gd name="adj2" fmla="val 2907477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400"/>
                  </a:p>
                </p:txBody>
              </p:sp>
              <p:cxnSp>
                <p:nvCxnSpPr>
                  <p:cNvPr id="38" name="Straight Connector 37"/>
                  <p:cNvCxnSpPr>
                    <a:stCxn id="49" idx="0"/>
                    <a:endCxn id="37" idx="2"/>
                  </p:cNvCxnSpPr>
                  <p:nvPr/>
                </p:nvCxnSpPr>
                <p:spPr>
                  <a:xfrm>
                    <a:off x="2942865" y="6921288"/>
                    <a:ext cx="1822589" cy="95315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>
                    <a:stCxn id="50" idx="2"/>
                    <a:endCxn id="37" idx="0"/>
                  </p:cNvCxnSpPr>
                  <p:nvPr/>
                </p:nvCxnSpPr>
                <p:spPr>
                  <a:xfrm flipH="1">
                    <a:off x="8207153" y="4542129"/>
                    <a:ext cx="600857" cy="20433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5" name="Rectangle 34"/>
                <p:cNvSpPr/>
                <p:nvPr/>
              </p:nvSpPr>
              <p:spPr>
                <a:xfrm>
                  <a:off x="750968" y="1344383"/>
                  <a:ext cx="1008112" cy="184666"/>
                </a:xfrm>
                <a:prstGeom prst="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3056522" y="1101147"/>
                <a:ext cx="5630737" cy="4329786"/>
                <a:chOff x="3056522" y="1101147"/>
                <a:chExt cx="5630737" cy="4329786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3056522" y="1101147"/>
                  <a:ext cx="158889" cy="15888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4918741" y="4820466"/>
                  <a:ext cx="202322" cy="2023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5110381" y="4936947"/>
                  <a:ext cx="202322" cy="2023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5295146" y="5033834"/>
                  <a:ext cx="202322" cy="2023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5487295" y="5130721"/>
                  <a:ext cx="202322" cy="2023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5686575" y="5228611"/>
                  <a:ext cx="202322" cy="20232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 rot="6482846">
                  <a:off x="7411157" y="3235325"/>
                  <a:ext cx="1624539" cy="674580"/>
                  <a:chOff x="5821662" y="3487318"/>
                  <a:chExt cx="2465720" cy="968597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6415887" y="3556980"/>
                    <a:ext cx="100384" cy="81266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40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 rot="14944824">
                    <a:off x="6056965" y="3773297"/>
                    <a:ext cx="610403" cy="4671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KE</a:t>
                    </a:r>
                    <a:endParaRPr lang="en-GB" sz="1400" dirty="0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 rot="14944824">
                    <a:off x="6410077" y="3671724"/>
                    <a:ext cx="968597" cy="59978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SE1</a:t>
                    </a:r>
                    <a:endParaRPr lang="en-GB" sz="1400" dirty="0"/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6732865" y="3539558"/>
                    <a:ext cx="287461" cy="98688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400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 flipH="1" flipV="1">
                    <a:off x="6027597" y="3603439"/>
                    <a:ext cx="119778" cy="119778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400" dirty="0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 flipH="1" flipV="1">
                    <a:off x="7458718" y="3535202"/>
                    <a:ext cx="119778" cy="119778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400" dirty="0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 flipH="1" flipV="1">
                    <a:off x="8106563" y="3535202"/>
                    <a:ext cx="119778" cy="119778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400" dirty="0"/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 rot="14944824">
                    <a:off x="7831980" y="3704947"/>
                    <a:ext cx="513733" cy="39707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/>
                      <a:t>B3</a:t>
                    </a:r>
                    <a:endParaRPr lang="en-GB" sz="1100" dirty="0"/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 rot="14944824">
                    <a:off x="7185546" y="3704948"/>
                    <a:ext cx="513733" cy="39707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/>
                      <a:t>B2</a:t>
                    </a:r>
                    <a:endParaRPr lang="en-GB" sz="1100" dirty="0"/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 rot="14944824">
                    <a:off x="5763331" y="3789880"/>
                    <a:ext cx="513733" cy="39707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/>
                      <a:t>B1</a:t>
                    </a:r>
                    <a:endParaRPr lang="en-GB" sz="1100" dirty="0"/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8194816" y="4217503"/>
                  <a:ext cx="4924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TL2</a:t>
                  </a:r>
                  <a:endParaRPr lang="en-GB" sz="14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326786" y="4652710"/>
                  <a:ext cx="4235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RF</a:t>
                  </a:r>
                  <a:endParaRPr lang="en-GB" sz="1400" dirty="0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 rot="1018156">
                  <a:off x="6375074" y="2726970"/>
                  <a:ext cx="1368152" cy="1089601"/>
                </a:xfrm>
                <a:prstGeom prst="rect">
                  <a:avLst/>
                </a:prstGeom>
                <a:ln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CTRM</a:t>
                  </a:r>
                  <a:endParaRPr lang="en-GB" dirty="0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 rot="5400000">
                  <a:off x="8377091" y="3744622"/>
                  <a:ext cx="210831" cy="65723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</p:grpSp>
      </p:grpSp>
      <p:sp>
        <p:nvSpPr>
          <p:cNvPr id="98" name="Content Placeholder 2"/>
          <p:cNvSpPr>
            <a:spLocks noGrp="1"/>
          </p:cNvSpPr>
          <p:nvPr>
            <p:ph idx="1"/>
          </p:nvPr>
        </p:nvSpPr>
        <p:spPr>
          <a:xfrm>
            <a:off x="198001" y="805272"/>
            <a:ext cx="3660219" cy="4500500"/>
          </a:xfrm>
        </p:spPr>
        <p:txBody>
          <a:bodyPr/>
          <a:lstStyle/>
          <a:p>
            <a:pPr algn="just"/>
            <a:r>
              <a:rPr lang="en-US" sz="1600" b="0" dirty="0">
                <a:solidFill>
                  <a:srgbClr val="132577"/>
                </a:solidFill>
              </a:rPr>
              <a:t>The ESRF booster has a FODO lattice with three arcs and three straight sections: injection, extraction, RF.</a:t>
            </a:r>
          </a:p>
          <a:p>
            <a:pPr algn="just"/>
            <a:endParaRPr lang="en-US" sz="1800" b="0" dirty="0">
              <a:solidFill>
                <a:srgbClr val="132577"/>
              </a:solidFill>
            </a:endParaRPr>
          </a:p>
          <a:p>
            <a:pPr algn="just"/>
            <a:endParaRPr lang="en-US" sz="1800" b="0" dirty="0">
              <a:solidFill>
                <a:srgbClr val="132577"/>
              </a:solidFill>
            </a:endParaRPr>
          </a:p>
          <a:p>
            <a:pPr algn="just"/>
            <a:endParaRPr lang="en-US" b="0" dirty="0">
              <a:solidFill>
                <a:srgbClr val="132577"/>
              </a:solidFill>
            </a:endParaRPr>
          </a:p>
          <a:p>
            <a:pPr algn="just"/>
            <a:endParaRPr lang="en-US" sz="1800" b="0" dirty="0">
              <a:solidFill>
                <a:srgbClr val="132577"/>
              </a:solidFill>
            </a:endParaRPr>
          </a:p>
          <a:p>
            <a:pPr algn="just"/>
            <a:endParaRPr lang="en-US" b="0" dirty="0">
              <a:solidFill>
                <a:srgbClr val="132577"/>
              </a:solidFill>
            </a:endParaRPr>
          </a:p>
          <a:p>
            <a:pPr algn="just"/>
            <a:endParaRPr lang="en-US" sz="1800" b="0" dirty="0">
              <a:solidFill>
                <a:srgbClr val="132577"/>
              </a:solidFill>
            </a:endParaRPr>
          </a:p>
          <a:p>
            <a:pPr algn="just"/>
            <a:r>
              <a:rPr lang="en-US" sz="1600" b="0" dirty="0">
                <a:solidFill>
                  <a:srgbClr val="132577"/>
                </a:solidFill>
              </a:rPr>
              <a:t>Only two quadrupole families and two </a:t>
            </a:r>
            <a:r>
              <a:rPr lang="en-US" sz="1600" b="0" dirty="0" err="1">
                <a:solidFill>
                  <a:srgbClr val="132577"/>
                </a:solidFill>
              </a:rPr>
              <a:t>sextupole</a:t>
            </a:r>
            <a:r>
              <a:rPr lang="en-US" sz="1600" b="0" dirty="0">
                <a:solidFill>
                  <a:srgbClr val="132577"/>
                </a:solidFill>
              </a:rPr>
              <a:t> families.</a:t>
            </a:r>
          </a:p>
          <a:p>
            <a:pPr algn="just"/>
            <a:r>
              <a:rPr lang="en-US" sz="1600" b="0" dirty="0">
                <a:solidFill>
                  <a:srgbClr val="132577"/>
                </a:solidFill>
              </a:rPr>
              <a:t>Off-energy operation:</a:t>
            </a:r>
            <a:endParaRPr lang="en-US" sz="1600" b="0" dirty="0">
              <a:solidFill>
                <a:srgbClr val="132577"/>
              </a:solidFill>
              <a:latin typeface="Symbol" panose="05050102010706020507" pitchFamily="18" charset="2"/>
            </a:endParaRPr>
          </a:p>
          <a:p>
            <a:r>
              <a:rPr lang="en-US" sz="1600" b="0" dirty="0">
                <a:solidFill>
                  <a:srgbClr val="132577"/>
                </a:solidFill>
                <a:latin typeface="Symbol" panose="05050102010706020507" pitchFamily="18" charset="2"/>
              </a:rPr>
              <a:t>e</a:t>
            </a:r>
            <a:r>
              <a:rPr lang="en-US" sz="1600" b="0" baseline="-25000" dirty="0">
                <a:solidFill>
                  <a:srgbClr val="132577"/>
                </a:solidFill>
              </a:rPr>
              <a:t>x</a:t>
            </a:r>
            <a:r>
              <a:rPr lang="en-US" sz="1600" b="0" dirty="0">
                <a:solidFill>
                  <a:srgbClr val="132577"/>
                </a:solidFill>
              </a:rPr>
              <a:t> = 120 nm =&gt; 85 nm. </a:t>
            </a:r>
          </a:p>
          <a:p>
            <a:endParaRPr lang="en-US" sz="1600" b="0" dirty="0">
              <a:solidFill>
                <a:srgbClr val="132577"/>
              </a:solidFill>
            </a:endParaRPr>
          </a:p>
          <a:p>
            <a:endParaRPr lang="en-US" sz="1600" b="0" dirty="0">
              <a:solidFill>
                <a:srgbClr val="132577"/>
              </a:solidFill>
              <a:latin typeface="Symbol" panose="05050102010706020507" pitchFamily="18" charset="2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" y="1849388"/>
            <a:ext cx="4452154" cy="202540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2057C1-B787-E848-9F61-F5815E8BB5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4742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modifications: Booster CIRCUMFERENCE reduction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91971" y="841276"/>
                <a:ext cx="8236800" cy="4331980"/>
              </a:xfrm>
            </p:spPr>
            <p:txBody>
              <a:bodyPr/>
              <a:lstStyle/>
              <a:p>
                <a:r>
                  <a:rPr lang="en-US" sz="1600" b="0" dirty="0">
                    <a:solidFill>
                      <a:srgbClr val="132577"/>
                    </a:solidFill>
                  </a:rPr>
                  <a:t>Length of old ESRF: 844.391 m (</a:t>
                </a:r>
                <a:r>
                  <a:rPr lang="en-US" sz="1600" b="0" dirty="0" err="1">
                    <a:solidFill>
                      <a:srgbClr val="132577"/>
                    </a:solidFill>
                  </a:rPr>
                  <a:t>f</a:t>
                </a:r>
                <a:r>
                  <a:rPr lang="en-US" sz="1600" b="0" baseline="-25000" dirty="0" err="1">
                    <a:solidFill>
                      <a:srgbClr val="132577"/>
                    </a:solidFill>
                  </a:rPr>
                  <a:t>RF</a:t>
                </a:r>
                <a:r>
                  <a:rPr lang="en-US" sz="1600" b="0" dirty="0">
                    <a:solidFill>
                      <a:srgbClr val="132577"/>
                    </a:solidFill>
                  </a:rPr>
                  <a:t> = 352.1997 MHz)</a:t>
                </a:r>
              </a:p>
              <a:p>
                <a:r>
                  <a:rPr lang="en-US" sz="1600" b="0" dirty="0">
                    <a:solidFill>
                      <a:srgbClr val="132577"/>
                    </a:solidFill>
                  </a:rPr>
                  <a:t>Length of EBS: 843.977 m (</a:t>
                </a:r>
                <a:r>
                  <a:rPr lang="en-US" sz="1600" b="0" dirty="0" err="1">
                    <a:solidFill>
                      <a:srgbClr val="132577"/>
                    </a:solidFill>
                  </a:rPr>
                  <a:t>f</a:t>
                </a:r>
                <a:r>
                  <a:rPr lang="en-US" sz="1600" b="0" baseline="-25000" dirty="0" err="1">
                    <a:solidFill>
                      <a:srgbClr val="132577"/>
                    </a:solidFill>
                  </a:rPr>
                  <a:t>RF</a:t>
                </a:r>
                <a:r>
                  <a:rPr lang="en-US" sz="1600" b="0" dirty="0">
                    <a:solidFill>
                      <a:srgbClr val="132577"/>
                    </a:solidFill>
                  </a:rPr>
                  <a:t> = 352.3722 MHz)</a:t>
                </a:r>
              </a:p>
              <a:p>
                <a:r>
                  <a:rPr lang="en-US" sz="1600" b="0" dirty="0">
                    <a:solidFill>
                      <a:srgbClr val="132577"/>
                    </a:solidFill>
                  </a:rPr>
                  <a:t>RF frequency of EBS is </a:t>
                </a:r>
                <a:r>
                  <a:rPr lang="en-US" sz="1600" dirty="0">
                    <a:solidFill>
                      <a:srgbClr val="132577"/>
                    </a:solidFill>
                  </a:rPr>
                  <a:t>172 kHz</a:t>
                </a:r>
                <a:r>
                  <a:rPr lang="en-US" sz="1600" b="0" dirty="0">
                    <a:solidFill>
                      <a:srgbClr val="132577"/>
                    </a:solidFill>
                  </a:rPr>
                  <a:t> higher than for ESRF.</a:t>
                </a:r>
              </a:p>
              <a:p>
                <a:endParaRPr lang="en-US" sz="1600" b="0" dirty="0">
                  <a:solidFill>
                    <a:srgbClr val="132577"/>
                  </a:solidFill>
                </a:endParaRPr>
              </a:p>
              <a:p>
                <a:r>
                  <a:rPr lang="en-US" sz="1600" b="0" dirty="0">
                    <a:solidFill>
                      <a:srgbClr val="132577"/>
                    </a:solidFill>
                  </a:rPr>
                  <a:t>The booster had to share the same RF source, so it had to be realigned to reduce its circumference, but it runs off-energy with </a:t>
                </a:r>
                <a:r>
                  <a:rPr lang="en-US" sz="1600" dirty="0">
                    <a:solidFill>
                      <a:srgbClr val="132577"/>
                    </a:solidFill>
                  </a:rPr>
                  <a:t>40 kHz </a:t>
                </a:r>
                <a:r>
                  <a:rPr lang="en-US" sz="1600" b="0" dirty="0">
                    <a:solidFill>
                      <a:srgbClr val="132577"/>
                    </a:solidFill>
                  </a:rPr>
                  <a:t>mismatch.</a:t>
                </a:r>
              </a:p>
              <a:p>
                <a:r>
                  <a:rPr lang="en-US" sz="1600" b="0" dirty="0">
                    <a:solidFill>
                      <a:srgbClr val="132577"/>
                    </a:solidFill>
                  </a:rPr>
                  <a:t>Length of the booster with EBS: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solidFill>
                              <a:srgbClr val="1325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rgbClr val="132577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600" b="0" i="1" smtClean="0">
                            <a:solidFill>
                              <a:srgbClr val="13257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rgbClr val="132577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rgbClr val="132577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600" b="0" i="1" baseline="-25000" smtClean="0">
                            <a:solidFill>
                              <a:srgbClr val="132577"/>
                            </a:solidFill>
                            <a:latin typeface="Cambria Math" panose="02040503050406030204" pitchFamily="18" charset="0"/>
                          </a:rPr>
                          <m:t>𝑅𝐹</m:t>
                        </m:r>
                        <m:r>
                          <a:rPr lang="en-US" sz="1600" b="0" i="1" baseline="-25000" smtClean="0">
                            <a:solidFill>
                              <a:srgbClr val="13257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baseline="-25000" smtClean="0">
                            <a:solidFill>
                              <a:srgbClr val="132577"/>
                            </a:solidFill>
                            <a:latin typeface="Cambria Math" panose="02040503050406030204" pitchFamily="18" charset="0"/>
                          </a:rPr>
                          <m:t>𝐸𝐵𝑆</m:t>
                        </m:r>
                        <m:r>
                          <a:rPr lang="en-US" sz="1600" b="0" i="1" smtClean="0">
                            <a:solidFill>
                              <a:srgbClr val="132577"/>
                            </a:solidFill>
                            <a:latin typeface="Cambria Math" panose="02040503050406030204" pitchFamily="18" charset="0"/>
                          </a:rPr>
                          <m:t>−40 </m:t>
                        </m:r>
                        <m:r>
                          <a:rPr lang="en-US" sz="1600" b="0" i="1" smtClean="0">
                            <a:solidFill>
                              <a:srgbClr val="132577"/>
                            </a:solidFill>
                            <a:latin typeface="Cambria Math" panose="02040503050406030204" pitchFamily="18" charset="0"/>
                          </a:rPr>
                          <m:t>𝑘𝐻𝑧</m:t>
                        </m:r>
                      </m:den>
                    </m:f>
                  </m:oMath>
                </a14:m>
                <a:r>
                  <a:rPr lang="en-US" sz="1600" b="0" dirty="0">
                    <a:solidFill>
                      <a:srgbClr val="132577"/>
                    </a:solidFill>
                  </a:rPr>
                  <a:t> = 299.51 m, instead of 299.62 m</a:t>
                </a:r>
              </a:p>
              <a:p>
                <a:r>
                  <a:rPr lang="en-US" sz="1600" b="0" dirty="0">
                    <a:solidFill>
                      <a:srgbClr val="132577"/>
                    </a:solidFill>
                  </a:rPr>
                  <a:t>All the girders have to be moved by </a:t>
                </a:r>
                <a:r>
                  <a:rPr lang="en-US" sz="1600" dirty="0">
                    <a:solidFill>
                      <a:srgbClr val="132577"/>
                    </a:solidFill>
                  </a:rPr>
                  <a:t>17.5 mm</a:t>
                </a:r>
                <a:r>
                  <a:rPr lang="en-US" sz="1600" b="0" dirty="0">
                    <a:solidFill>
                      <a:srgbClr val="132577"/>
                    </a:solidFill>
                  </a:rPr>
                  <a:t>, perpendicularly to the beam trajectory.</a:t>
                </a:r>
              </a:p>
              <a:p>
                <a:endParaRPr lang="en-US" sz="1600" b="0" dirty="0">
                  <a:solidFill>
                    <a:srgbClr val="132577"/>
                  </a:solidFill>
                </a:endParaRPr>
              </a:p>
              <a:p>
                <a:r>
                  <a:rPr lang="en-US" sz="1600" b="0" dirty="0">
                    <a:solidFill>
                      <a:srgbClr val="132577"/>
                    </a:solidFill>
                  </a:rPr>
                  <a:t>Off-energy operation: electrons are bent by dipoles and quadrupoles </a:t>
                </a:r>
              </a:p>
              <a:p>
                <a:r>
                  <a:rPr lang="en-US" sz="1600" b="0" dirty="0">
                    <a:solidFill>
                      <a:srgbClr val="132577"/>
                    </a:solidFill>
                  </a:rPr>
                  <a:t>=&gt; more damping, smaller emittance: 120 nm =&gt; 85 nm.</a:t>
                </a:r>
              </a:p>
              <a:p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1971" y="841276"/>
                <a:ext cx="8236800" cy="4331980"/>
              </a:xfrm>
              <a:blipFill>
                <a:blip r:embed="rId2"/>
                <a:stretch>
                  <a:fillRect l="-1385" t="-11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ESRF-EBS: a low emittance lattice for high brilliance X-ray production l 14/02/2024 l Nicola Carmignani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36C3D-2542-5E46-9423-AC7BBB17C4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7159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realignment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ESRF-EBS: a low emittance lattice for high brilliance X-ray production l 14/02/2024 l Nicola Carmignani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691643"/>
            <a:ext cx="835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solidFill>
                  <a:srgbClr val="132577"/>
                </a:solidFill>
              </a:rPr>
              <a:t>The 17.5 mm displacement of the main girders of the arcs is within the range of adjustment capability.</a:t>
            </a:r>
          </a:p>
          <a:p>
            <a:pPr algn="just"/>
            <a:r>
              <a:rPr lang="en-GB" sz="1600" dirty="0">
                <a:solidFill>
                  <a:srgbClr val="132577"/>
                </a:solidFill>
              </a:rPr>
              <a:t>Distance between two dipoles is reduced by 1.5 mm and bellows can handle the reduction.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32269"/>
            <a:ext cx="5877689" cy="3210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5"/>
          <a:stretch/>
        </p:blipFill>
        <p:spPr>
          <a:xfrm>
            <a:off x="6150799" y="1732269"/>
            <a:ext cx="2885697" cy="321023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6A7AB-86F6-DD45-8477-6B0B866122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01773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C422-C2AD-4288-B6A9-7705F85B5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emittance exchange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B08E6-BECD-4975-A756-A5AFEA9E1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ESRF-EBS: a low emittance lattice for high brilliance X-ray production l 14/02/2024 l Nicola Carmignani</a:t>
            </a:r>
            <a:endParaRPr lang="fr-FR" dirty="0"/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FFFE4DEC-E07B-4505-B164-8AE70ED83EE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278161" y="1174985"/>
            <a:ext cx="4847318" cy="285892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884760-F114-44FB-B990-D95B3CA9DFF9}"/>
              </a:ext>
            </a:extLst>
          </p:cNvPr>
          <p:cNvSpPr txBox="1"/>
          <p:nvPr/>
        </p:nvSpPr>
        <p:spPr>
          <a:xfrm>
            <a:off x="4585304" y="4237279"/>
            <a:ext cx="4350240" cy="562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rgbClr val="132577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With emittance exchange in the booster, the injection efficiency improved by 5-10%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C267A6-45FC-2844-9839-C4348DE5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5" y="1402094"/>
            <a:ext cx="3855157" cy="224273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0B04D6A-A414-EE42-AD9E-7989AAC5FF24}"/>
              </a:ext>
            </a:extLst>
          </p:cNvPr>
          <p:cNvSpPr txBox="1">
            <a:spLocks/>
          </p:cNvSpPr>
          <p:nvPr/>
        </p:nvSpPr>
        <p:spPr bwMode="gray">
          <a:xfrm>
            <a:off x="771588" y="3676992"/>
            <a:ext cx="1331716" cy="3598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 dirty="0">
                <a:solidFill>
                  <a:schemeClr val="accent1"/>
                </a:solidFill>
              </a:rPr>
              <a:t>Vertical tune</a:t>
            </a:r>
          </a:p>
          <a:p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70EF2A-770A-BA48-9F15-EA28AB867543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-1025495" y="2285105"/>
            <a:ext cx="2456876" cy="3344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 dirty="0">
                <a:solidFill>
                  <a:schemeClr val="accent1"/>
                </a:solidFill>
              </a:rPr>
              <a:t>Time from injection (</a:t>
            </a:r>
            <a:r>
              <a:rPr lang="en-GB" sz="1600" b="0" dirty="0" err="1">
                <a:solidFill>
                  <a:schemeClr val="accent1"/>
                </a:solidFill>
              </a:rPr>
              <a:t>ms</a:t>
            </a:r>
            <a:r>
              <a:rPr lang="en-GB" sz="1600" b="0" dirty="0">
                <a:solidFill>
                  <a:schemeClr val="accent1"/>
                </a:solidFill>
              </a:rPr>
              <a:t>)</a:t>
            </a:r>
          </a:p>
          <a:p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102BC2-1B01-7249-A61A-17CD889C6F1A}"/>
              </a:ext>
            </a:extLst>
          </p:cNvPr>
          <p:cNvSpPr/>
          <p:nvPr/>
        </p:nvSpPr>
        <p:spPr>
          <a:xfrm>
            <a:off x="1695948" y="1304799"/>
            <a:ext cx="1090039" cy="574976"/>
          </a:xfrm>
          <a:prstGeom prst="ellipse">
            <a:avLst/>
          </a:prstGeom>
          <a:noFill/>
          <a:ln w="47625">
            <a:solidFill>
              <a:schemeClr val="accent2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B18275-8381-2741-AC7B-30BD7C303D48}"/>
              </a:ext>
            </a:extLst>
          </p:cNvPr>
          <p:cNvSpPr txBox="1"/>
          <p:nvPr/>
        </p:nvSpPr>
        <p:spPr>
          <a:xfrm>
            <a:off x="1645282" y="4114735"/>
            <a:ext cx="2088232" cy="830997"/>
          </a:xfrm>
          <a:prstGeom prst="rect">
            <a:avLst/>
          </a:prstGeom>
          <a:noFill/>
          <a:ln w="19050"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132577"/>
                </a:solidFill>
              </a:rPr>
              <a:t>The vertical tune is changed by 0.1 at extraction time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74B781-7AD3-BB4B-BC55-A7D7DDD5E146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2398828" y="1856799"/>
            <a:ext cx="290570" cy="2257936"/>
          </a:xfrm>
          <a:prstGeom prst="line">
            <a:avLst/>
          </a:prstGeom>
          <a:ln w="412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C1B0430-BFF5-C249-AA36-A515A634EBDC}"/>
              </a:ext>
            </a:extLst>
          </p:cNvPr>
          <p:cNvSpPr txBox="1"/>
          <p:nvPr/>
        </p:nvSpPr>
        <p:spPr>
          <a:xfrm>
            <a:off x="305780" y="754006"/>
            <a:ext cx="8471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132577"/>
                </a:solidFill>
              </a:rPr>
              <a:t>Emittance exchange in the booster done by crossing the tunes changing the vertical quickly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24BF4-0ACD-614C-8A3E-736DE9B45E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3251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ESRF-EBS: beam Commissioning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3244"/>
            <a:ext cx="8784488" cy="127783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79912" y="2034816"/>
            <a:ext cx="1493116" cy="2677931"/>
            <a:chOff x="3779912" y="2034816"/>
            <a:chExt cx="1493116" cy="2677931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64514" y="2675883"/>
              <a:ext cx="1123913" cy="1261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8" name="Picture 2" descr="https://confluence.esrf.fr/download/attachments/8431555/15-Dec-19-153931.jpg?version=1&amp;modificationDate=1576421076430&amp;api=v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64514" y="4004920"/>
              <a:ext cx="1123913" cy="7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779912" y="2034816"/>
              <a:ext cx="1493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December 15</a:t>
              </a:r>
              <a:r>
                <a:rPr lang="en-US" sz="1400" baseline="30000" dirty="0"/>
                <a:t>th</a:t>
              </a:r>
              <a:endParaRPr lang="en-US" sz="1400" dirty="0"/>
            </a:p>
            <a:p>
              <a:pPr algn="ctr"/>
              <a:r>
                <a:rPr lang="en-US" sz="1400" dirty="0"/>
                <a:t>Accumulation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18928" y="2034816"/>
            <a:ext cx="1493116" cy="2977741"/>
            <a:chOff x="2118928" y="2034816"/>
            <a:chExt cx="1493116" cy="29777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29DBDE-9BFC-2E45-ABB6-7B8AA4EB9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6747" y="3949587"/>
              <a:ext cx="1437478" cy="10629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0733" y="2675883"/>
              <a:ext cx="1089507" cy="129614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118928" y="2034816"/>
              <a:ext cx="1493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December 6</a:t>
              </a:r>
              <a:r>
                <a:rPr lang="en-US" sz="1400" baseline="30000" dirty="0"/>
                <a:t>th</a:t>
              </a:r>
              <a:endParaRPr lang="en-US" sz="1400" dirty="0"/>
            </a:p>
            <a:p>
              <a:pPr algn="ctr"/>
              <a:r>
                <a:rPr lang="en-US" sz="1400" dirty="0"/>
                <a:t>Beam stored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6868" y="2034816"/>
            <a:ext cx="1760621" cy="2863665"/>
            <a:chOff x="136868" y="2034816"/>
            <a:chExt cx="1760621" cy="28636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46DC93-D595-9542-82EF-7F65C4B45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68" y="2675883"/>
              <a:ext cx="1760621" cy="12553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24" y="4042424"/>
              <a:ext cx="1682710" cy="85605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3528" y="2034816"/>
              <a:ext cx="1493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ED7703"/>
                  </a:solidFill>
                </a:rPr>
                <a:t>November 28</a:t>
              </a:r>
              <a:r>
                <a:rPr lang="en-US" sz="1400" b="1" baseline="30000" dirty="0">
                  <a:solidFill>
                    <a:srgbClr val="ED7703"/>
                  </a:solidFill>
                </a:rPr>
                <a:t>th</a:t>
              </a:r>
              <a:endParaRPr lang="en-US" sz="1400" b="1" dirty="0">
                <a:solidFill>
                  <a:srgbClr val="ED7703"/>
                </a:solidFill>
              </a:endParaRPr>
            </a:p>
            <a:p>
              <a:pPr algn="ctr"/>
              <a:r>
                <a:rPr lang="en-US" sz="1400" dirty="0"/>
                <a:t>First turns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64089" y="2034816"/>
            <a:ext cx="1493116" cy="3091392"/>
            <a:chOff x="5364089" y="2034816"/>
            <a:chExt cx="1493116" cy="3091392"/>
          </a:xfrm>
        </p:grpSpPr>
        <p:sp>
          <p:nvSpPr>
            <p:cNvPr id="19" name="TextBox 18"/>
            <p:cNvSpPr txBox="1"/>
            <p:nvPr/>
          </p:nvSpPr>
          <p:spPr>
            <a:xfrm>
              <a:off x="5364089" y="2034816"/>
              <a:ext cx="14931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January 30</a:t>
              </a:r>
              <a:r>
                <a:rPr lang="en-US" sz="1400" baseline="30000" dirty="0"/>
                <a:t>th</a:t>
              </a:r>
              <a:endParaRPr lang="en-US" sz="1400" dirty="0"/>
            </a:p>
            <a:p>
              <a:pPr algn="ctr"/>
              <a:r>
                <a:rPr lang="en-US" sz="1400" dirty="0"/>
                <a:t>First Beam on 26 Beamlines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845" y="2782707"/>
              <a:ext cx="1197515" cy="75439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008" y="3835935"/>
              <a:ext cx="1008112" cy="129027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967658" y="2034816"/>
            <a:ext cx="1996342" cy="2977741"/>
            <a:chOff x="6967658" y="2034816"/>
            <a:chExt cx="1996342" cy="297774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1628" y="2675883"/>
              <a:ext cx="1345029" cy="112271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967658" y="2034816"/>
              <a:ext cx="19963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February 28</a:t>
              </a:r>
              <a:r>
                <a:rPr lang="en-US" sz="1400" baseline="30000" dirty="0"/>
                <a:t>th</a:t>
              </a:r>
              <a:endParaRPr lang="en-US" sz="1400" dirty="0"/>
            </a:p>
            <a:p>
              <a:pPr algn="ctr"/>
              <a:r>
                <a:rPr lang="en-US" sz="1400" dirty="0"/>
                <a:t>200 mA achieved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8731" y="3906960"/>
              <a:ext cx="1490822" cy="1105597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395536" y="5017500"/>
            <a:ext cx="50572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 physical obstacles on the beam path and poor vacuum in a few ID NEG coated chambers slowed down the overall commissioning. </a:t>
            </a:r>
            <a:endParaRPr lang="en-US" sz="1100" i="1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  <a:endParaRPr lang="en-US" noProof="0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48719F7-4F87-A344-BBC8-BFF9D1E831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9756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ESRF-EBS: beam Commissioning – physical obstacles found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3244"/>
            <a:ext cx="8784488" cy="127783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127170" y="2671294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 physical obstacles on the beam path found during commissioning. </a:t>
            </a:r>
            <a:endParaRPr lang="en-US" sz="1600" i="1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  <a:endParaRPr lang="en-US" noProof="0" dirty="0"/>
          </a:p>
        </p:txBody>
      </p:sp>
      <p:sp>
        <p:nvSpPr>
          <p:cNvPr id="27" name="Right Arrow 26"/>
          <p:cNvSpPr/>
          <p:nvPr/>
        </p:nvSpPr>
        <p:spPr>
          <a:xfrm rot="5400000">
            <a:off x="381348" y="1834792"/>
            <a:ext cx="792088" cy="1003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5400000">
            <a:off x="1017214" y="2551966"/>
            <a:ext cx="2245622" cy="11142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5400000">
            <a:off x="4010124" y="1834792"/>
            <a:ext cx="792088" cy="1003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65715" y="3933134"/>
            <a:ext cx="547260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32577"/>
                </a:solidFill>
              </a:rPr>
              <a:t>Detected, get around, resolved by: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32577"/>
                </a:solidFill>
              </a:rPr>
              <a:t>Very useful beam loss and turn by turn BPM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32577"/>
                </a:solidFill>
              </a:rPr>
              <a:t>Bumps, non-closed injection bump, off-energy operation, distorted close orbit,,…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32577"/>
                </a:solidFill>
              </a:rPr>
              <a:t>Intervention to remove the obstacles one by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32577"/>
                </a:solidFill>
              </a:rPr>
              <a:t>Largely beneficial to injection efficiency, lifetime, optics tuning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906" y="3199061"/>
            <a:ext cx="166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Piece of wire accidently into SS-23</a:t>
            </a:r>
            <a:br>
              <a:rPr lang="en-US" sz="1200" i="1" dirty="0"/>
            </a:br>
            <a:r>
              <a:rPr lang="en-US" sz="1200" i="1" dirty="0"/>
              <a:t>ID chamber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03087" y="5039396"/>
            <a:ext cx="1706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Installation mistake Cell8-Bellow 9-11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04060" y="1845320"/>
            <a:ext cx="20510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Obstacle in Cell-5 Ch7</a:t>
            </a:r>
          </a:p>
          <a:p>
            <a:pPr algn="r"/>
            <a:r>
              <a:rPr lang="en-US" sz="1200" i="1" dirty="0"/>
              <a:t>AL piece fall during installation of DQ2</a:t>
            </a:r>
          </a:p>
        </p:txBody>
      </p:sp>
      <p:pic>
        <p:nvPicPr>
          <p:cNvPr id="16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6" y="2344750"/>
            <a:ext cx="1205086" cy="90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8" name="Group 37"/>
          <p:cNvGrpSpPr/>
          <p:nvPr/>
        </p:nvGrpSpPr>
        <p:grpSpPr>
          <a:xfrm>
            <a:off x="3155811" y="2467289"/>
            <a:ext cx="1576797" cy="1419846"/>
            <a:chOff x="197034" y="688542"/>
            <a:chExt cx="4176464" cy="3760747"/>
          </a:xfrm>
        </p:grpSpPr>
        <p:pic>
          <p:nvPicPr>
            <p:cNvPr id="167" name="Picture 16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034" y="688542"/>
              <a:ext cx="4176464" cy="3241182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9321" y="2793105"/>
              <a:ext cx="1584177" cy="1656184"/>
            </a:xfrm>
            <a:prstGeom prst="rect">
              <a:avLst/>
            </a:prstGeom>
          </p:spPr>
        </p:pic>
        <p:cxnSp>
          <p:nvCxnSpPr>
            <p:cNvPr id="169" name="Straight Arrow Connector 168"/>
            <p:cNvCxnSpPr/>
            <p:nvPr/>
          </p:nvCxnSpPr>
          <p:spPr>
            <a:xfrm>
              <a:off x="2195736" y="2209428"/>
              <a:ext cx="1224136" cy="1219479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7" name="Group 4096"/>
          <p:cNvGrpSpPr/>
          <p:nvPr/>
        </p:nvGrpSpPr>
        <p:grpSpPr>
          <a:xfrm>
            <a:off x="788864" y="3801902"/>
            <a:ext cx="2532112" cy="1281332"/>
            <a:chOff x="3197297" y="1935582"/>
            <a:chExt cx="5742872" cy="2906082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D6E39620-8659-7C4E-9E94-51255B630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0169" y="1935582"/>
              <a:ext cx="2880000" cy="2818945"/>
            </a:xfrm>
            <a:prstGeom prst="rect">
              <a:avLst/>
            </a:prstGeom>
          </p:spPr>
        </p:pic>
        <p:grpSp>
          <p:nvGrpSpPr>
            <p:cNvPr id="173" name="Group 64">
              <a:extLst>
                <a:ext uri="{FF2B5EF4-FFF2-40B4-BE49-F238E27FC236}">
                  <a16:creationId xmlns:a16="http://schemas.microsoft.com/office/drawing/2014/main" id="{A16CD01C-3120-9843-9B99-31B403933152}"/>
                </a:ext>
              </a:extLst>
            </p:cNvPr>
            <p:cNvGrpSpPr/>
            <p:nvPr/>
          </p:nvGrpSpPr>
          <p:grpSpPr>
            <a:xfrm>
              <a:off x="3197297" y="2061355"/>
              <a:ext cx="2736907" cy="2780309"/>
              <a:chOff x="2639616" y="3140968"/>
              <a:chExt cx="3168352" cy="3168352"/>
            </a:xfrm>
            <a:noFill/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2431577F-70B1-CE4D-B4BE-775FC6EE398A}"/>
                  </a:ext>
                </a:extLst>
              </p:cNvPr>
              <p:cNvSpPr/>
              <p:nvPr/>
            </p:nvSpPr>
            <p:spPr>
              <a:xfrm>
                <a:off x="2639616" y="3140968"/>
                <a:ext cx="3168352" cy="3168352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B57EC8A6-FF07-6F46-A588-D63A24E7E840}"/>
                  </a:ext>
                </a:extLst>
              </p:cNvPr>
              <p:cNvSpPr/>
              <p:nvPr/>
            </p:nvSpPr>
            <p:spPr>
              <a:xfrm>
                <a:off x="3791744" y="4702727"/>
                <a:ext cx="72008" cy="72008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/>
              </a:p>
            </p:txBody>
          </p:sp>
        </p:grpSp>
        <p:grpSp>
          <p:nvGrpSpPr>
            <p:cNvPr id="176" name="Group 65">
              <a:extLst>
                <a:ext uri="{FF2B5EF4-FFF2-40B4-BE49-F238E27FC236}">
                  <a16:creationId xmlns:a16="http://schemas.microsoft.com/office/drawing/2014/main" id="{B0F7E70B-DA57-3549-9BC3-EE0A225B7A7F}"/>
                </a:ext>
              </a:extLst>
            </p:cNvPr>
            <p:cNvGrpSpPr/>
            <p:nvPr/>
          </p:nvGrpSpPr>
          <p:grpSpPr>
            <a:xfrm>
              <a:off x="3667998" y="3223780"/>
              <a:ext cx="1590816" cy="475430"/>
              <a:chOff x="1651796" y="1465695"/>
              <a:chExt cx="2014271" cy="541785"/>
            </a:xfrm>
          </p:grpSpPr>
          <p:grpSp>
            <p:nvGrpSpPr>
              <p:cNvPr id="177" name="Group 66">
                <a:extLst>
                  <a:ext uri="{FF2B5EF4-FFF2-40B4-BE49-F238E27FC236}">
                    <a16:creationId xmlns:a16="http://schemas.microsoft.com/office/drawing/2014/main" id="{7B5B9B1B-1AD7-B54A-B9FD-EDD0366BFA47}"/>
                  </a:ext>
                </a:extLst>
              </p:cNvPr>
              <p:cNvGrpSpPr/>
              <p:nvPr/>
            </p:nvGrpSpPr>
            <p:grpSpPr>
              <a:xfrm>
                <a:off x="1651796" y="1700808"/>
                <a:ext cx="2014271" cy="306672"/>
                <a:chOff x="1651796" y="1700808"/>
                <a:chExt cx="2014271" cy="306672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F582D5AE-90E6-E94D-8D5B-516BC2DDD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700808"/>
                  <a:ext cx="0" cy="144016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7D6AF148-FED4-E746-BE43-0A420FA5E5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66067" y="1772816"/>
                  <a:ext cx="0" cy="10906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E89800D5-0DBD-D049-8D4D-269291C1E0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833448"/>
                  <a:ext cx="288032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2872B37B-3339-D84B-A1CF-FCE2A28233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19536" y="1833448"/>
                  <a:ext cx="144016" cy="17403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A86BF334-2073-F649-81BB-5F79ECBAFE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53665" y="2007479"/>
                  <a:ext cx="567680" cy="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DBB89F98-B60D-6D46-9314-A1E2A3A43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21345" y="1881883"/>
                  <a:ext cx="134129" cy="125597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B8CF5E00-E940-5644-BC24-DD9BA2553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55474" y="1881883"/>
                  <a:ext cx="910593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67">
                <a:extLst>
                  <a:ext uri="{FF2B5EF4-FFF2-40B4-BE49-F238E27FC236}">
                    <a16:creationId xmlns:a16="http://schemas.microsoft.com/office/drawing/2014/main" id="{828C952D-4ECF-1646-8C18-2F152E1955B2}"/>
                  </a:ext>
                </a:extLst>
              </p:cNvPr>
              <p:cNvGrpSpPr/>
              <p:nvPr/>
            </p:nvGrpSpPr>
            <p:grpSpPr>
              <a:xfrm flipV="1">
                <a:off x="1651796" y="1465695"/>
                <a:ext cx="2014271" cy="301433"/>
                <a:chOff x="1651796" y="1700808"/>
                <a:chExt cx="2014271" cy="306672"/>
              </a:xfrm>
            </p:grpSpPr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FF330871-99D0-434B-B8A6-A8B19FFFC7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700808"/>
                  <a:ext cx="0" cy="144016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DAD3ABFA-8C35-0B41-95CB-7C0C129CA6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66067" y="1700808"/>
                  <a:ext cx="0" cy="181076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4090EF60-D251-454F-83AD-67335ABD5B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833448"/>
                  <a:ext cx="288032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3C93019-BA00-C843-A536-CCBED36E7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19536" y="1833448"/>
                  <a:ext cx="144016" cy="17403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C73433F7-0DA0-3349-A359-AF25CE3C04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53665" y="2007479"/>
                  <a:ext cx="567680" cy="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4F081E45-1FE8-EB42-96E2-C56ABAE4E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21345" y="1881883"/>
                  <a:ext cx="134129" cy="125597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77EC084A-36D4-9542-9091-3CC7C1C55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55474" y="1881883"/>
                  <a:ext cx="910593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25D4362-F740-1E47-BA3E-E54A29A06633}"/>
                </a:ext>
              </a:extLst>
            </p:cNvPr>
            <p:cNvSpPr txBox="1"/>
            <p:nvPr/>
          </p:nvSpPr>
          <p:spPr>
            <a:xfrm>
              <a:off x="3812946" y="3744922"/>
              <a:ext cx="2145755" cy="48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5"/>
                  </a:solidFill>
                </a:rPr>
                <a:t>Nominal position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421BDF71-1480-C04F-AC0F-4024DD6A1E0F}"/>
                </a:ext>
              </a:extLst>
            </p:cNvPr>
            <p:cNvSpPr txBox="1"/>
            <p:nvPr/>
          </p:nvSpPr>
          <p:spPr>
            <a:xfrm>
              <a:off x="3406537" y="2407114"/>
              <a:ext cx="2160297" cy="767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</a:rPr>
                <a:t>Installation error </a:t>
              </a:r>
              <a:br>
                <a:rPr lang="en-US" sz="800" dirty="0">
                  <a:solidFill>
                    <a:schemeClr val="bg2"/>
                  </a:solidFill>
                </a:rPr>
              </a:br>
              <a:r>
                <a:rPr lang="en-US" sz="800" dirty="0">
                  <a:solidFill>
                    <a:schemeClr val="bg2"/>
                  </a:solidFill>
                </a:rPr>
                <a:t>in cell8</a:t>
              </a:r>
            </a:p>
          </p:txBody>
        </p:sp>
        <p:grpSp>
          <p:nvGrpSpPr>
            <p:cNvPr id="195" name="Group 65">
              <a:extLst>
                <a:ext uri="{FF2B5EF4-FFF2-40B4-BE49-F238E27FC236}">
                  <a16:creationId xmlns:a16="http://schemas.microsoft.com/office/drawing/2014/main" id="{B0F7E70B-DA57-3549-9BC3-EE0A225B7A7F}"/>
                </a:ext>
              </a:extLst>
            </p:cNvPr>
            <p:cNvGrpSpPr/>
            <p:nvPr/>
          </p:nvGrpSpPr>
          <p:grpSpPr>
            <a:xfrm rot="9038132">
              <a:off x="3464920" y="3224041"/>
              <a:ext cx="1590816" cy="475430"/>
              <a:chOff x="1651796" y="1465695"/>
              <a:chExt cx="2014271" cy="541785"/>
            </a:xfrm>
          </p:grpSpPr>
          <p:grpSp>
            <p:nvGrpSpPr>
              <p:cNvPr id="196" name="Group 66">
                <a:extLst>
                  <a:ext uri="{FF2B5EF4-FFF2-40B4-BE49-F238E27FC236}">
                    <a16:creationId xmlns:a16="http://schemas.microsoft.com/office/drawing/2014/main" id="{7B5B9B1B-1AD7-B54A-B9FD-EDD0366BFA47}"/>
                  </a:ext>
                </a:extLst>
              </p:cNvPr>
              <p:cNvGrpSpPr/>
              <p:nvPr/>
            </p:nvGrpSpPr>
            <p:grpSpPr>
              <a:xfrm>
                <a:off x="1651796" y="1700808"/>
                <a:ext cx="2014271" cy="306672"/>
                <a:chOff x="1651796" y="1700808"/>
                <a:chExt cx="2014271" cy="306672"/>
              </a:xfrm>
            </p:grpSpPr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F582D5AE-90E6-E94D-8D5B-516BC2DDD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700808"/>
                  <a:ext cx="0" cy="144016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7D6AF148-FED4-E746-BE43-0A420FA5E5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66067" y="1772816"/>
                  <a:ext cx="0" cy="109068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89800D5-0DBD-D049-8D4D-269291C1E0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833448"/>
                  <a:ext cx="288032" cy="0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2872B37B-3339-D84B-A1CF-FCE2A28233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19536" y="1833448"/>
                  <a:ext cx="144016" cy="174031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A86BF334-2073-F649-81BB-5F79ECBAFE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53665" y="2007479"/>
                  <a:ext cx="567680" cy="1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DBB89F98-B60D-6D46-9314-A1E2A3A43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21345" y="1881883"/>
                  <a:ext cx="134129" cy="125597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B8CF5E00-E940-5644-BC24-DD9BA2553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55474" y="1881883"/>
                  <a:ext cx="910593" cy="0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67">
                <a:extLst>
                  <a:ext uri="{FF2B5EF4-FFF2-40B4-BE49-F238E27FC236}">
                    <a16:creationId xmlns:a16="http://schemas.microsoft.com/office/drawing/2014/main" id="{828C952D-4ECF-1646-8C18-2F152E1955B2}"/>
                  </a:ext>
                </a:extLst>
              </p:cNvPr>
              <p:cNvGrpSpPr/>
              <p:nvPr/>
            </p:nvGrpSpPr>
            <p:grpSpPr>
              <a:xfrm flipV="1">
                <a:off x="1651796" y="1465695"/>
                <a:ext cx="2014271" cy="301433"/>
                <a:chOff x="1651796" y="1700808"/>
                <a:chExt cx="2014271" cy="306672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FF330871-99D0-434B-B8A6-A8B19FFFC7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700808"/>
                  <a:ext cx="0" cy="144016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DAD3ABFA-8C35-0B41-95CB-7C0C129CA6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66067" y="1700808"/>
                  <a:ext cx="0" cy="181076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4090EF60-D251-454F-83AD-67335ABD5B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833448"/>
                  <a:ext cx="288032" cy="0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33C93019-BA00-C843-A536-CCBED36E7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19536" y="1833448"/>
                  <a:ext cx="144016" cy="174031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C73433F7-0DA0-3349-A359-AF25CE3C04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53665" y="2007479"/>
                  <a:ext cx="567680" cy="1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4F081E45-1FE8-EB42-96E2-C56ABAE4E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21345" y="1881883"/>
                  <a:ext cx="134129" cy="125597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77EC084A-36D4-9542-9091-3CC7C1C55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55474" y="1881883"/>
                  <a:ext cx="910593" cy="0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2E995-A01E-FB4B-81FA-99962B1DF5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644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ESRF-EBS: beam Commissioning – cross talk between magnets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ESRF-EBS: a low emittance lattice for high brilliance X-ray production l 14/02/2024 l Nicola Carmignani</a:t>
            </a:r>
            <a:endParaRPr lang="fr-F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9019" y="1285593"/>
            <a:ext cx="4108770" cy="2522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r="21113" b="50000"/>
          <a:stretch/>
        </p:blipFill>
        <p:spPr bwMode="auto">
          <a:xfrm>
            <a:off x="6311438" y="1302128"/>
            <a:ext cx="2147220" cy="15812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1043730" y="993244"/>
            <a:ext cx="5958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/>
              <a:t>Magnetic simulations show a </a:t>
            </a:r>
            <a:r>
              <a:rPr lang="en-US" sz="1200" b="1" u="sng"/>
              <a:t>cross-talk</a:t>
            </a:r>
            <a:r>
              <a:rPr lang="en-US" sz="1200"/>
              <a:t> effect among neighboring magnets.</a:t>
            </a:r>
            <a:endParaRPr sz="1350"/>
          </a:p>
        </p:txBody>
      </p:sp>
      <p:sp>
        <p:nvSpPr>
          <p:cNvPr id="17" name="TextBox 16"/>
          <p:cNvSpPr txBox="1"/>
          <p:nvPr/>
        </p:nvSpPr>
        <p:spPr bwMode="auto">
          <a:xfrm>
            <a:off x="6747357" y="551542"/>
            <a:ext cx="172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bg1"/>
                </a:solidFill>
              </a:rPr>
              <a:t>G.Le Bec, J.Chavanne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7385049" y="2610753"/>
            <a:ext cx="981359" cy="259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88"/>
              <a:t>-0.8%*QD2A</a:t>
            </a:r>
            <a:endParaRPr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44883" y="3524319"/>
            <a:ext cx="1384037" cy="667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944268" y="3553679"/>
            <a:ext cx="1191231" cy="612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626392" y="1237321"/>
            <a:ext cx="1565789" cy="16468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205263" y="3557746"/>
            <a:ext cx="1253395" cy="6557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488634" y="4311695"/>
            <a:ext cx="996980" cy="6737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963181" y="4254888"/>
            <a:ext cx="1035219" cy="6643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0026" y="4306523"/>
            <a:ext cx="1396399" cy="6735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974037" y="4277163"/>
            <a:ext cx="1483871" cy="6675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7167907" y="4266077"/>
            <a:ext cx="1269365" cy="45583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5484144" y="4258320"/>
            <a:ext cx="1547511" cy="66086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 bwMode="auto">
          <a:xfrm>
            <a:off x="4620657" y="2639925"/>
            <a:ext cx="1039067" cy="259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88"/>
              <a:t>+1.3% *QF4B</a:t>
            </a:r>
            <a:endParaRPr sz="1350"/>
          </a:p>
        </p:txBody>
      </p:sp>
      <p:sp>
        <p:nvSpPr>
          <p:cNvPr id="22" name="Rectangle 21"/>
          <p:cNvSpPr/>
          <p:nvPr/>
        </p:nvSpPr>
        <p:spPr bwMode="auto">
          <a:xfrm>
            <a:off x="4515428" y="2943821"/>
            <a:ext cx="3530709" cy="5887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13"/>
              <a:t>  model tunes:   76.2100   </a:t>
            </a:r>
            <a:r>
              <a:rPr lang="en-US" sz="1613" b="1"/>
              <a:t>27.3400</a:t>
            </a:r>
            <a:endParaRPr sz="1350"/>
          </a:p>
          <a:p>
            <a:pPr>
              <a:defRPr/>
            </a:pPr>
            <a:r>
              <a:rPr lang="en-US" sz="1613"/>
              <a:t>+ Cross Talks:   76.6973   </a:t>
            </a:r>
            <a:r>
              <a:rPr lang="en-US" sz="1613" b="1"/>
              <a:t>26.0038</a:t>
            </a:r>
            <a:endParaRPr sz="1350"/>
          </a:p>
        </p:txBody>
      </p:sp>
      <p:sp>
        <p:nvSpPr>
          <p:cNvPr id="24" name="TextBox 23"/>
          <p:cNvSpPr txBox="1"/>
          <p:nvPr/>
        </p:nvSpPr>
        <p:spPr bwMode="auto">
          <a:xfrm>
            <a:off x="7826703" y="3058443"/>
            <a:ext cx="837089" cy="340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1613" b="1"/>
              <a:t>-1.3 Q</a:t>
            </a:r>
            <a:r>
              <a:rPr lang="en-US" sz="1613" b="1" baseline="-25000"/>
              <a:t>y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2076026" y="2144347"/>
            <a:ext cx="745754" cy="59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88"/>
              <a:t>Thin lens fix field multipole</a:t>
            </a:r>
            <a:endParaRPr sz="135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 bwMode="auto">
          <a:xfrm>
            <a:off x="2627784" y="2721365"/>
            <a:ext cx="0" cy="330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 bwMode="auto">
          <a:xfrm>
            <a:off x="2757399" y="1661793"/>
            <a:ext cx="8755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75"/>
              <a:t>Gradient recomputed + calibration scaling</a:t>
            </a:r>
            <a:endParaRPr sz="1350"/>
          </a:p>
        </p:txBody>
      </p:sp>
      <p:cxnSp>
        <p:nvCxnSpPr>
          <p:cNvPr id="20" name="Straight Arrow Connector 19"/>
          <p:cNvCxnSpPr>
            <a:cxnSpLocks/>
            <a:stCxn id="28" idx="0"/>
          </p:cNvCxnSpPr>
          <p:nvPr/>
        </p:nvCxnSpPr>
        <p:spPr bwMode="auto">
          <a:xfrm flipV="1">
            <a:off x="3195179" y="1511640"/>
            <a:ext cx="0" cy="150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D56A4-8D6C-7948-BD42-5E31BAE64A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3831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 studies: dA vs orbit correctioN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ESRF-EBS: a low emittance lattice for high brilliance X-ray production l 14/02/2024 l Nicola Carmignani</a:t>
            </a:r>
            <a:endParaRPr lang="fr-FR"/>
          </a:p>
        </p:txBody>
      </p:sp>
      <p:sp>
        <p:nvSpPr>
          <p:cNvPr id="3" name="TextBox 2"/>
          <p:cNvSpPr txBox="1"/>
          <p:nvPr/>
        </p:nvSpPr>
        <p:spPr bwMode="auto">
          <a:xfrm>
            <a:off x="721139" y="4971291"/>
            <a:ext cx="7476727" cy="340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13" dirty="0"/>
              <a:t>Better orbit correction gives a smaller beta-beating and larger dynamic aperture</a:t>
            </a:r>
            <a:endParaRPr lang="en-US" sz="135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DAF856-BA76-D74C-A7BF-537156AF7712}"/>
              </a:ext>
            </a:extLst>
          </p:cNvPr>
          <p:cNvGrpSpPr/>
          <p:nvPr/>
        </p:nvGrpSpPr>
        <p:grpSpPr>
          <a:xfrm>
            <a:off x="630275" y="1603458"/>
            <a:ext cx="8153302" cy="3198258"/>
            <a:chOff x="630275" y="1203542"/>
            <a:chExt cx="8153302" cy="31982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630275" y="1203542"/>
              <a:ext cx="4011374" cy="319825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641649" y="1253523"/>
              <a:ext cx="3905999" cy="31482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 bwMode="auto">
            <a:xfrm>
              <a:off x="1648848" y="3829301"/>
              <a:ext cx="1988045" cy="236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38"/>
                <a:t> Smaller closed orbit residual  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5058054" y="3801778"/>
              <a:ext cx="1988045" cy="236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38"/>
                <a:t> Smaller closed orbit residual  </a:t>
              </a:r>
            </a:p>
          </p:txBody>
        </p:sp>
        <p:cxnSp>
          <p:nvCxnSpPr>
            <p:cNvPr id="11" name="Straight Arrow Connector 10"/>
            <p:cNvCxnSpPr>
              <a:cxnSpLocks/>
            </p:cNvCxnSpPr>
            <p:nvPr/>
          </p:nvCxnSpPr>
          <p:spPr bwMode="auto">
            <a:xfrm>
              <a:off x="5940152" y="1237500"/>
              <a:ext cx="0" cy="10367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cxnSpLocks/>
            </p:cNvCxnSpPr>
            <p:nvPr/>
          </p:nvCxnSpPr>
          <p:spPr bwMode="auto">
            <a:xfrm>
              <a:off x="7293902" y="2285705"/>
              <a:ext cx="2" cy="15435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 bwMode="auto">
            <a:xfrm>
              <a:off x="6329829" y="1704008"/>
              <a:ext cx="2453748" cy="588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13" dirty="0"/>
                <a:t>Decided from these simulations to go to 162</a:t>
              </a:r>
              <a:endParaRPr sz="1350" dirty="0"/>
            </a:p>
          </p:txBody>
        </p:sp>
        <p:cxnSp>
          <p:nvCxnSpPr>
            <p:cNvPr id="18" name="Elbow Connector 17"/>
            <p:cNvCxnSpPr>
              <a:cxnSpLocks/>
            </p:cNvCxnSpPr>
            <p:nvPr/>
          </p:nvCxnSpPr>
          <p:spPr bwMode="auto">
            <a:xfrm rot="5400000">
              <a:off x="3075013" y="150771"/>
              <a:ext cx="1762085" cy="3968195"/>
            </a:xfrm>
            <a:prstGeom prst="bentConnector2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cxnSpLocks/>
            </p:cNvCxnSpPr>
            <p:nvPr/>
          </p:nvCxnSpPr>
          <p:spPr bwMode="auto">
            <a:xfrm rot="10800000" flipV="1">
              <a:off x="3575585" y="2296465"/>
              <a:ext cx="3718319" cy="1038956"/>
            </a:xfrm>
            <a:prstGeom prst="bentConnector3">
              <a:avLst>
                <a:gd name="adj1" fmla="val 143"/>
              </a:avLst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391BA5A-B543-0D4C-8C42-B78EEC7CA28C}"/>
              </a:ext>
            </a:extLst>
          </p:cNvPr>
          <p:cNvSpPr txBox="1"/>
          <p:nvPr/>
        </p:nvSpPr>
        <p:spPr bwMode="auto">
          <a:xfrm>
            <a:off x="107504" y="684573"/>
            <a:ext cx="8928992" cy="836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13" dirty="0"/>
              <a:t>Orbit correction is performed with an SVD pseudo-inversion of the orbit response matrix (ORM).</a:t>
            </a:r>
          </a:p>
          <a:p>
            <a:pPr>
              <a:defRPr/>
            </a:pPr>
            <a:r>
              <a:rPr lang="en-US" sz="1613" dirty="0"/>
              <a:t>ORM has 288 lines and 320 columns. During the design phase we were using only 64 eigenvectors to limit the correctors strengths.</a:t>
            </a:r>
            <a:endParaRPr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6D4DFB-20C6-A442-BC1A-00D70C9CFC93}"/>
              </a:ext>
            </a:extLst>
          </p:cNvPr>
          <p:cNvSpPr txBox="1"/>
          <p:nvPr/>
        </p:nvSpPr>
        <p:spPr>
          <a:xfrm>
            <a:off x="5216236" y="1295681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64 eigenvectors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29CDCE-CBF9-BF43-924A-1C4D21A771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4727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ESRF-EBS: Commissioning from 28/11 to 01/04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418" r="1"/>
          <a:stretch/>
        </p:blipFill>
        <p:spPr>
          <a:xfrm>
            <a:off x="683568" y="913284"/>
            <a:ext cx="7612816" cy="4192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728" y="1656801"/>
            <a:ext cx="2460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SR current ramping</a:t>
            </a:r>
          </a:p>
          <a:p>
            <a:r>
              <a:rPr lang="en-US" sz="1500" b="1" dirty="0">
                <a:solidFill>
                  <a:schemeClr val="bg2"/>
                </a:solidFill>
              </a:rPr>
              <a:t>Injection efficiency</a:t>
            </a:r>
            <a:endParaRPr lang="en-GB" sz="15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6216" y="3471379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30%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4369668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0.1%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1935" y="3923621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20%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5441" y="2815924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55%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4320" y="4279234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5%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057" y="1595303"/>
            <a:ext cx="8403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90 %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0000" y="751701"/>
            <a:ext cx="990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200 mA</a:t>
            </a:r>
            <a:endParaRPr lang="en-GB" sz="15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1418" y="2244237"/>
            <a:ext cx="16841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Beamline commissioning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5356" y="4413422"/>
            <a:ext cx="168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Winter shutdown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171" y="2285055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75%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592" y="5050154"/>
            <a:ext cx="1309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28/11/2019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38772" y="5049513"/>
            <a:ext cx="1309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01/04/2020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A8885-9584-474A-823C-C213153983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72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A7C9-7BA2-854E-B34E-904BB589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emittance and Brilliance of synchrotron 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E5D40-4FFF-094E-95A0-16DFACB09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01" y="738547"/>
            <a:ext cx="7445200" cy="960825"/>
          </a:xfrm>
        </p:spPr>
        <p:txBody>
          <a:bodyPr/>
          <a:lstStyle/>
          <a:p>
            <a:r>
              <a:rPr lang="en-GB" sz="1600" b="0" dirty="0">
                <a:solidFill>
                  <a:schemeClr val="accent1"/>
                </a:solidFill>
              </a:rPr>
              <a:t>The brilliance is the main figure of merit for a synchrotron light source.</a:t>
            </a:r>
          </a:p>
          <a:p>
            <a:r>
              <a:rPr lang="en-GB" sz="1600" b="0" dirty="0">
                <a:solidFill>
                  <a:schemeClr val="accent1"/>
                </a:solidFill>
              </a:rPr>
              <a:t>The</a:t>
            </a:r>
            <a:r>
              <a:rPr lang="en-GB" sz="1600" dirty="0">
                <a:solidFill>
                  <a:schemeClr val="accent1"/>
                </a:solidFill>
              </a:rPr>
              <a:t> brilliance</a:t>
            </a:r>
            <a:r>
              <a:rPr lang="en-GB" sz="1600" b="0" dirty="0">
                <a:solidFill>
                  <a:schemeClr val="accent1"/>
                </a:solidFill>
              </a:rPr>
              <a:t> is the number of photons in a small bandwidth per unit of time, area and solid angle. [#photons / (mm</a:t>
            </a:r>
            <a:r>
              <a:rPr lang="en-GB" sz="1600" b="0" baseline="30000" dirty="0">
                <a:solidFill>
                  <a:schemeClr val="accent1"/>
                </a:solidFill>
              </a:rPr>
              <a:t>2</a:t>
            </a:r>
            <a:r>
              <a:rPr lang="en-GB" sz="1600" b="0" dirty="0">
                <a:solidFill>
                  <a:schemeClr val="accent1"/>
                </a:solidFill>
              </a:rPr>
              <a:t> mrad</a:t>
            </a:r>
            <a:r>
              <a:rPr lang="en-GB" sz="1600" b="0" baseline="30000" dirty="0">
                <a:solidFill>
                  <a:schemeClr val="accent1"/>
                </a:solidFill>
              </a:rPr>
              <a:t>2</a:t>
            </a:r>
            <a:r>
              <a:rPr lang="en-GB" sz="1600" b="0" dirty="0">
                <a:solidFill>
                  <a:schemeClr val="accent1"/>
                </a:solidFill>
              </a:rPr>
              <a:t> 0.1% bandwidth)]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D3578-4C5E-AB42-9FF4-135D24A6B6E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BF8896-293E-4142-9879-39B0EE4BC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640493"/>
            <a:ext cx="2336521" cy="66032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0BB1A3-9637-4246-AB7D-B69CD2A1F229}"/>
              </a:ext>
            </a:extLst>
          </p:cNvPr>
          <p:cNvSpPr txBox="1">
            <a:spLocks/>
          </p:cNvSpPr>
          <p:nvPr/>
        </p:nvSpPr>
        <p:spPr bwMode="gray">
          <a:xfrm>
            <a:off x="727200" y="3595580"/>
            <a:ext cx="2332632" cy="7391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 dirty="0">
                <a:solidFill>
                  <a:schemeClr val="accent1"/>
                </a:solidFill>
              </a:rPr>
              <a:t>Photon emittance from a single electron depends on the photon wavelength</a:t>
            </a:r>
          </a:p>
          <a:p>
            <a:endParaRPr lang="en-GB" sz="1600" b="0" dirty="0">
              <a:solidFill>
                <a:schemeClr val="accent1"/>
              </a:solidFill>
            </a:endParaRPr>
          </a:p>
          <a:p>
            <a:endParaRPr lang="en-GB" sz="1600" b="0" dirty="0">
              <a:solidFill>
                <a:schemeClr val="accent1"/>
              </a:solidFill>
            </a:endParaRPr>
          </a:p>
          <a:p>
            <a:endParaRPr lang="en-GB" sz="1600" b="0" dirty="0">
              <a:solidFill>
                <a:schemeClr val="accent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A7FE74D-FB57-B344-BB99-924CF11796C5}"/>
              </a:ext>
            </a:extLst>
          </p:cNvPr>
          <p:cNvSpPr txBox="1">
            <a:spLocks/>
          </p:cNvSpPr>
          <p:nvPr/>
        </p:nvSpPr>
        <p:spPr bwMode="gray">
          <a:xfrm>
            <a:off x="6129691" y="3505572"/>
            <a:ext cx="1944216" cy="1079535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 dirty="0">
                <a:solidFill>
                  <a:schemeClr val="accent1"/>
                </a:solidFill>
              </a:rPr>
              <a:t>1 nm rad for 100 eV</a:t>
            </a:r>
          </a:p>
          <a:p>
            <a:r>
              <a:rPr lang="en-GB" sz="1600" b="0" dirty="0">
                <a:solidFill>
                  <a:schemeClr val="accent1"/>
                </a:solidFill>
              </a:rPr>
              <a:t>100 pm rad for 1 </a:t>
            </a:r>
            <a:r>
              <a:rPr lang="en-GB" sz="1600" b="0" dirty="0" err="1">
                <a:solidFill>
                  <a:schemeClr val="accent1"/>
                </a:solidFill>
              </a:rPr>
              <a:t>keV</a:t>
            </a:r>
            <a:endParaRPr lang="en-GB" sz="1600" b="0" dirty="0">
              <a:solidFill>
                <a:schemeClr val="accent1"/>
              </a:solidFill>
            </a:endParaRPr>
          </a:p>
          <a:p>
            <a:r>
              <a:rPr lang="en-GB" sz="1600" b="0" dirty="0">
                <a:solidFill>
                  <a:schemeClr val="accent1"/>
                </a:solidFill>
              </a:rPr>
              <a:t>10 pm rad for 10 </a:t>
            </a:r>
            <a:r>
              <a:rPr lang="en-GB" sz="1600" b="0" dirty="0" err="1">
                <a:solidFill>
                  <a:schemeClr val="accent1"/>
                </a:solidFill>
              </a:rPr>
              <a:t>keV</a:t>
            </a:r>
            <a:endParaRPr lang="en-GB" sz="1600" b="0" dirty="0">
              <a:solidFill>
                <a:schemeClr val="accent1"/>
              </a:solidFill>
            </a:endParaRPr>
          </a:p>
          <a:p>
            <a:endParaRPr lang="en-GB" sz="1600" b="0" dirty="0">
              <a:solidFill>
                <a:schemeClr val="accent1"/>
              </a:solidFill>
            </a:endParaRPr>
          </a:p>
          <a:p>
            <a:endParaRPr lang="en-GB" sz="1600" b="0" dirty="0">
              <a:solidFill>
                <a:schemeClr val="accent1"/>
              </a:solidFill>
            </a:endParaRPr>
          </a:p>
          <a:p>
            <a:endParaRPr lang="en-GB" sz="1600" b="0" dirty="0">
              <a:solidFill>
                <a:schemeClr val="accent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3AE85A-4E5E-4E42-B3E2-34CE65748421}"/>
              </a:ext>
            </a:extLst>
          </p:cNvPr>
          <p:cNvSpPr txBox="1">
            <a:spLocks/>
          </p:cNvSpPr>
          <p:nvPr/>
        </p:nvSpPr>
        <p:spPr bwMode="gray">
          <a:xfrm>
            <a:off x="411451" y="4768240"/>
            <a:ext cx="8236800" cy="4767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 dirty="0">
                <a:solidFill>
                  <a:schemeClr val="accent1"/>
                </a:solidFill>
              </a:rPr>
              <a:t>The reduction of the electron beam emittance is a way to increase the X-ray brilliance until we reach the </a:t>
            </a:r>
            <a:r>
              <a:rPr lang="en-GB" sz="1600" dirty="0">
                <a:solidFill>
                  <a:schemeClr val="accent1"/>
                </a:solidFill>
              </a:rPr>
              <a:t>diffraction limit</a:t>
            </a:r>
            <a:r>
              <a:rPr lang="en-GB" sz="1600" b="0" dirty="0">
                <a:solidFill>
                  <a:schemeClr val="accent1"/>
                </a:solidFill>
              </a:rPr>
              <a:t>.</a:t>
            </a:r>
          </a:p>
          <a:p>
            <a:endParaRPr lang="en-GB" sz="1600" b="0" dirty="0">
              <a:solidFill>
                <a:schemeClr val="accent1"/>
              </a:solidFill>
            </a:endParaRPr>
          </a:p>
          <a:p>
            <a:endParaRPr lang="en-GB" sz="1600" b="0" dirty="0">
              <a:solidFill>
                <a:schemeClr val="accent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80D8E89-7A9B-814A-9535-55FD5E814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80BE7E-E9F1-D540-9D16-4EB5BC73B3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"/>
          <a:stretch/>
        </p:blipFill>
        <p:spPr>
          <a:xfrm>
            <a:off x="6372200" y="1766097"/>
            <a:ext cx="2217483" cy="1434303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186B5EE-57C9-C640-900F-7D9E2B551B80}"/>
              </a:ext>
            </a:extLst>
          </p:cNvPr>
          <p:cNvSpPr txBox="1">
            <a:spLocks/>
          </p:cNvSpPr>
          <p:nvPr/>
        </p:nvSpPr>
        <p:spPr bwMode="gray">
          <a:xfrm>
            <a:off x="220732" y="1737973"/>
            <a:ext cx="5791427" cy="15087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 dirty="0">
                <a:solidFill>
                  <a:schemeClr val="accent1"/>
                </a:solidFill>
              </a:rPr>
              <a:t>The </a:t>
            </a:r>
            <a:r>
              <a:rPr lang="en-GB" sz="1600" dirty="0">
                <a:solidFill>
                  <a:schemeClr val="accent1"/>
                </a:solidFill>
              </a:rPr>
              <a:t>emittance</a:t>
            </a:r>
            <a:r>
              <a:rPr lang="en-GB" sz="1600" b="0" dirty="0">
                <a:solidFill>
                  <a:schemeClr val="accent1"/>
                </a:solidFill>
              </a:rPr>
              <a:t> is the area in the phase space of the electron or the photon beam. [pm rad] or [nm rad]</a:t>
            </a:r>
          </a:p>
          <a:p>
            <a:r>
              <a:rPr lang="en-GB" sz="1600" b="0" dirty="0">
                <a:solidFill>
                  <a:schemeClr val="accent1"/>
                </a:solidFill>
              </a:rPr>
              <a:t>The emittance of the photon beam is the convolution of the emittance of the electron beam and the photon emittance from a single electron.</a:t>
            </a:r>
          </a:p>
        </p:txBody>
      </p:sp>
    </p:spTree>
    <p:extLst>
      <p:ext uri="{BB962C8B-B14F-4D97-AF65-F5344CB8AC3E}">
        <p14:creationId xmlns:p14="http://schemas.microsoft.com/office/powerpoint/2010/main" val="1481323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0FBF-4E0E-DF4C-B1D1-CACA22585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Reliability of EBS very high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D1AB-4F23-FF4E-9D9F-EED7E3861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76367"/>
            <a:ext cx="8371414" cy="817038"/>
          </a:xfrm>
        </p:spPr>
        <p:txBody>
          <a:bodyPr/>
          <a:lstStyle/>
          <a:p>
            <a:r>
              <a:rPr lang="en-GB" sz="1600" b="0" dirty="0">
                <a:solidFill>
                  <a:schemeClr val="accent1"/>
                </a:solidFill>
              </a:rPr>
              <a:t>User mode of EBS started in mid 2020.</a:t>
            </a:r>
          </a:p>
          <a:p>
            <a:r>
              <a:rPr lang="en-GB" sz="1600" b="0" dirty="0">
                <a:solidFill>
                  <a:schemeClr val="accent1"/>
                </a:solidFill>
              </a:rPr>
              <a:t>Statistics of beam availability are improving and are now at the level of the old machine.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FA314A8-5FCC-274E-87AE-EC12E2A9F1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3D1466D-E512-6748-B9EC-785805397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604109"/>
              </p:ext>
            </p:extLst>
          </p:nvPr>
        </p:nvGraphicFramePr>
        <p:xfrm>
          <a:off x="198001" y="2569468"/>
          <a:ext cx="8496941" cy="1949458"/>
        </p:xfrm>
        <a:graphic>
          <a:graphicData uri="http://schemas.openxmlformats.org/drawingml/2006/table">
            <a:tbl>
              <a:tblPr/>
              <a:tblGrid>
                <a:gridCol w="3240358">
                  <a:extLst>
                    <a:ext uri="{9D8B030D-6E8A-4147-A177-3AD203B41FA5}">
                      <a16:colId xmlns:a16="http://schemas.microsoft.com/office/drawing/2014/main" val="3674879403"/>
                    </a:ext>
                  </a:extLst>
                </a:gridCol>
                <a:gridCol w="715116">
                  <a:extLst>
                    <a:ext uri="{9D8B030D-6E8A-4147-A177-3AD203B41FA5}">
                      <a16:colId xmlns:a16="http://schemas.microsoft.com/office/drawing/2014/main" val="3706123092"/>
                    </a:ext>
                  </a:extLst>
                </a:gridCol>
                <a:gridCol w="878994">
                  <a:extLst>
                    <a:ext uri="{9D8B030D-6E8A-4147-A177-3AD203B41FA5}">
                      <a16:colId xmlns:a16="http://schemas.microsoft.com/office/drawing/2014/main" val="130400046"/>
                    </a:ext>
                  </a:extLst>
                </a:gridCol>
                <a:gridCol w="1025494">
                  <a:extLst>
                    <a:ext uri="{9D8B030D-6E8A-4147-A177-3AD203B41FA5}">
                      <a16:colId xmlns:a16="http://schemas.microsoft.com/office/drawing/2014/main" val="73951014"/>
                    </a:ext>
                  </a:extLst>
                </a:gridCol>
                <a:gridCol w="878993">
                  <a:extLst>
                    <a:ext uri="{9D8B030D-6E8A-4147-A177-3AD203B41FA5}">
                      <a16:colId xmlns:a16="http://schemas.microsoft.com/office/drawing/2014/main" val="684473913"/>
                    </a:ext>
                  </a:extLst>
                </a:gridCol>
                <a:gridCol w="878993">
                  <a:extLst>
                    <a:ext uri="{9D8B030D-6E8A-4147-A177-3AD203B41FA5}">
                      <a16:colId xmlns:a16="http://schemas.microsoft.com/office/drawing/2014/main" val="2253787391"/>
                    </a:ext>
                  </a:extLst>
                </a:gridCol>
                <a:gridCol w="878993">
                  <a:extLst>
                    <a:ext uri="{9D8B030D-6E8A-4147-A177-3AD203B41FA5}">
                      <a16:colId xmlns:a16="http://schemas.microsoft.com/office/drawing/2014/main" val="1196391995"/>
                    </a:ext>
                  </a:extLst>
                </a:gridCol>
              </a:tblGrid>
              <a:tr h="329434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2017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2018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2020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2021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2022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</a:t>
                      </a:r>
                      <a:r>
                        <a:rPr lang="en-GB" sz="11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(07)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94105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9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9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EBS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EBS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EBS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EBS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78146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Availability (%)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98.3</a:t>
                      </a:r>
                      <a:endParaRPr lang="en-GB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98.5</a:t>
                      </a:r>
                      <a:endParaRPr lang="en-GB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96.1</a:t>
                      </a:r>
                      <a:endParaRPr lang="en-GB" sz="19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96.4</a:t>
                      </a:r>
                      <a:endParaRPr lang="en-GB" sz="19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99.1</a:t>
                      </a:r>
                      <a:endParaRPr lang="en-GB" sz="19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99.3</a:t>
                      </a:r>
                      <a:endParaRPr lang="en-GB" sz="19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29202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Mean time between failures (h)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64.3</a:t>
                      </a:r>
                      <a:endParaRPr lang="en-GB" sz="1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104.3</a:t>
                      </a:r>
                      <a:endParaRPr lang="en-GB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46.0</a:t>
                      </a:r>
                      <a:endParaRPr lang="en-GB" sz="19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66.4</a:t>
                      </a:r>
                      <a:endParaRPr lang="en-GB" sz="19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88.5</a:t>
                      </a:r>
                      <a:endParaRPr lang="en-GB" sz="19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b="1" kern="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121.7</a:t>
                      </a:r>
                      <a:endParaRPr lang="en-GB" sz="19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35863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Mean duration of a failure (h)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1.11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1.60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1.80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2.42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0.83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9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0.8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77" marR="814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91475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1F797-3990-B44F-BA8D-1E03A23A3E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8336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FEF03-7CBF-3642-9CAF-584B4F73B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improvements of the EBS: vertical halo reduction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69B8F-2F11-144D-B80D-AFC2365D67B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0F4D5-832A-A642-BE9B-5E565ECA8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9388"/>
            <a:ext cx="3736259" cy="2800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E645F9-A931-394C-90FF-691CAE5BF57A}"/>
              </a:ext>
            </a:extLst>
          </p:cNvPr>
          <p:cNvSpPr txBox="1"/>
          <p:nvPr/>
        </p:nvSpPr>
        <p:spPr>
          <a:xfrm>
            <a:off x="122474" y="810438"/>
            <a:ext cx="48522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The EBS is operated with low vertical emittance: </a:t>
            </a:r>
            <a:r>
              <a:rPr lang="en-GB" sz="1400" dirty="0" err="1">
                <a:solidFill>
                  <a:schemeClr val="accent1"/>
                </a:solidFill>
                <a:latin typeface="Symbol" pitchFamily="2" charset="2"/>
              </a:rPr>
              <a:t>e</a:t>
            </a:r>
            <a:r>
              <a:rPr lang="en-GB" sz="1400" baseline="-25000" dirty="0" err="1">
                <a:solidFill>
                  <a:schemeClr val="accent1"/>
                </a:solidFill>
              </a:rPr>
              <a:t>y</a:t>
            </a:r>
            <a:r>
              <a:rPr lang="en-GB" sz="1400" dirty="0">
                <a:solidFill>
                  <a:schemeClr val="accent1"/>
                </a:solidFill>
              </a:rPr>
              <a:t>=10 pm</a:t>
            </a:r>
          </a:p>
          <a:p>
            <a:endParaRPr lang="en-GB" sz="1400" dirty="0">
              <a:solidFill>
                <a:schemeClr val="accent1"/>
              </a:solidFill>
            </a:endParaRPr>
          </a:p>
          <a:p>
            <a:r>
              <a:rPr lang="en-GB" sz="1400" dirty="0" err="1">
                <a:solidFill>
                  <a:schemeClr val="accent1"/>
                </a:solidFill>
                <a:latin typeface="Symbol" pitchFamily="2" charset="2"/>
              </a:rPr>
              <a:t>s</a:t>
            </a:r>
            <a:r>
              <a:rPr lang="en-GB" sz="1400" baseline="-25000" dirty="0" err="1">
                <a:solidFill>
                  <a:schemeClr val="accent1"/>
                </a:solidFill>
              </a:rPr>
              <a:t>y</a:t>
            </a:r>
            <a:r>
              <a:rPr lang="en-GB" sz="1400" baseline="-25000" dirty="0">
                <a:solidFill>
                  <a:schemeClr val="accent1"/>
                </a:solidFill>
              </a:rPr>
              <a:t> </a:t>
            </a:r>
            <a:r>
              <a:rPr lang="en-GB" sz="1400" dirty="0">
                <a:solidFill>
                  <a:schemeClr val="accent1"/>
                </a:solidFill>
              </a:rPr>
              <a:t>about 10 </a:t>
            </a:r>
            <a:r>
              <a:rPr lang="en-GB" sz="1400" dirty="0">
                <a:solidFill>
                  <a:schemeClr val="accent1"/>
                </a:solidFill>
                <a:latin typeface="Symbol" pitchFamily="2" charset="2"/>
              </a:rPr>
              <a:t>m</a:t>
            </a:r>
            <a:r>
              <a:rPr lang="en-GB" sz="1400" dirty="0">
                <a:solidFill>
                  <a:schemeClr val="accent1"/>
                </a:solidFill>
              </a:rPr>
              <a:t>m, </a:t>
            </a:r>
          </a:p>
          <a:p>
            <a:r>
              <a:rPr lang="en-GB" sz="1400" dirty="0">
                <a:solidFill>
                  <a:schemeClr val="accent1"/>
                </a:solidFill>
              </a:rPr>
              <a:t>but a small fraction at hundreds of </a:t>
            </a:r>
            <a:r>
              <a:rPr lang="en-GB" sz="1400" dirty="0" err="1">
                <a:solidFill>
                  <a:schemeClr val="accent1"/>
                </a:solidFill>
              </a:rPr>
              <a:t>sigmas</a:t>
            </a:r>
            <a:r>
              <a:rPr lang="en-GB" sz="1400" dirty="0">
                <a:solidFill>
                  <a:schemeClr val="accent1"/>
                </a:solidFill>
              </a:rPr>
              <a:t>: the beam halo</a:t>
            </a:r>
          </a:p>
          <a:p>
            <a:r>
              <a:rPr lang="en-GB" sz="1400" dirty="0">
                <a:solidFill>
                  <a:schemeClr val="accent1"/>
                </a:solidFill>
              </a:rPr>
              <a:t>Beam halo does not allow to close more the undulator gaps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07F9E-7A01-FD45-8B5D-9B39CD4FA3CE}"/>
              </a:ext>
            </a:extLst>
          </p:cNvPr>
          <p:cNvSpPr txBox="1"/>
          <p:nvPr/>
        </p:nvSpPr>
        <p:spPr>
          <a:xfrm>
            <a:off x="827584" y="1993404"/>
            <a:ext cx="2569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Brilliance of an </a:t>
            </a:r>
            <a:r>
              <a:rPr lang="en-GB" sz="1200" dirty="0" err="1">
                <a:solidFill>
                  <a:schemeClr val="accent1"/>
                </a:solidFill>
              </a:rPr>
              <a:t>invacuum</a:t>
            </a:r>
            <a:r>
              <a:rPr lang="en-GB" sz="1200" dirty="0">
                <a:solidFill>
                  <a:schemeClr val="accent1"/>
                </a:solidFill>
              </a:rPr>
              <a:t> undulator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D8C54-6EBE-D44B-9402-3355F35CAD27}"/>
              </a:ext>
            </a:extLst>
          </p:cNvPr>
          <p:cNvSpPr txBox="1"/>
          <p:nvPr/>
        </p:nvSpPr>
        <p:spPr>
          <a:xfrm>
            <a:off x="5250365" y="697260"/>
            <a:ext cx="3498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From simulation, we see that off-energy particles can cross a resonance and start to have large vertical oscillations.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851AF0-84D4-1241-BBF9-9F507A563ED1}"/>
              </a:ext>
            </a:extLst>
          </p:cNvPr>
          <p:cNvGrpSpPr/>
          <p:nvPr/>
        </p:nvGrpSpPr>
        <p:grpSpPr>
          <a:xfrm>
            <a:off x="5046311" y="1319491"/>
            <a:ext cx="3774161" cy="3433570"/>
            <a:chOff x="251520" y="1136138"/>
            <a:chExt cx="4278217" cy="41336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62FEF1-F3F9-BC44-A5AA-08DAE43AE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3" t="8420" r="7006" b="5461"/>
            <a:stretch/>
          </p:blipFill>
          <p:spPr>
            <a:xfrm>
              <a:off x="251520" y="1136138"/>
              <a:ext cx="4278217" cy="413361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209539D-477C-344E-9E52-0F88C572FD5C}"/>
                    </a:ext>
                  </a:extLst>
                </p:cNvPr>
                <p:cNvSpPr txBox="1"/>
                <p:nvPr/>
              </p:nvSpPr>
              <p:spPr bwMode="auto">
                <a:xfrm>
                  <a:off x="1489473" y="1674205"/>
                  <a:ext cx="1532498" cy="324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14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few</m:t>
                        </m:r>
                        <m:r>
                          <a:rPr lang="en-US" sz="1400" b="0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mm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209539D-477C-344E-9E52-0F88C572F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89473" y="1674205"/>
                  <a:ext cx="1532498" cy="324769"/>
                </a:xfrm>
                <a:prstGeom prst="rect">
                  <a:avLst/>
                </a:prstGeom>
                <a:blipFill>
                  <a:blip r:embed="rId4"/>
                  <a:stretch>
                    <a:fillRect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Arrow: Right 14">
              <a:extLst>
                <a:ext uri="{FF2B5EF4-FFF2-40B4-BE49-F238E27FC236}">
                  <a16:creationId xmlns:a16="http://schemas.microsoft.com/office/drawing/2014/main" id="{B99C9ADD-715D-DF41-ADBA-176FBFD63079}"/>
                </a:ext>
              </a:extLst>
            </p:cNvPr>
            <p:cNvSpPr/>
            <p:nvPr/>
          </p:nvSpPr>
          <p:spPr bwMode="auto">
            <a:xfrm rot="19770642">
              <a:off x="2809061" y="1608876"/>
              <a:ext cx="754159" cy="120229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7AE33CC-072F-F849-BEFC-246354B6DF9A}"/>
              </a:ext>
            </a:extLst>
          </p:cNvPr>
          <p:cNvSpPr txBox="1"/>
          <p:nvPr/>
        </p:nvSpPr>
        <p:spPr>
          <a:xfrm>
            <a:off x="122474" y="5081828"/>
            <a:ext cx="8409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Different low halo optics have been tested and will allow low-gap operations. Results will be published soon.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AD43FE3-3A07-B741-AEB6-7B3E78D96E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77861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EDA8C-DF73-2E41-AE10-1B030983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improvements of the EBS: off-energy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6E136-2326-5B4A-AC27-16DDF500A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01" y="805272"/>
            <a:ext cx="8765999" cy="1284192"/>
          </a:xfrm>
        </p:spPr>
        <p:txBody>
          <a:bodyPr/>
          <a:lstStyle/>
          <a:p>
            <a:r>
              <a:rPr lang="en-GB" sz="1400" b="0" dirty="0">
                <a:solidFill>
                  <a:schemeClr val="accent1"/>
                </a:solidFill>
              </a:rPr>
              <a:t>Operating the EBS with a 1% lower energy (RF frequency 300 Hz higher) the horizontal emittance is 20 % smaller. </a:t>
            </a:r>
          </a:p>
          <a:p>
            <a:r>
              <a:rPr lang="en-GB" sz="1400" b="0" dirty="0">
                <a:solidFill>
                  <a:schemeClr val="accent1"/>
                </a:solidFill>
              </a:rPr>
              <a:t>Electrons pass off-axis in the quadrupoles and emit some more radiation, reducing the equilibrium emittance.</a:t>
            </a:r>
          </a:p>
          <a:p>
            <a:r>
              <a:rPr lang="en-GB" sz="1400" b="0" dirty="0">
                <a:solidFill>
                  <a:schemeClr val="accent1"/>
                </a:solidFill>
              </a:rPr>
              <a:t>For some undulators harmonics, the gain in brilliance by operating off-energy can be about 10 %.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44786-A83D-F241-B463-6D3378D560C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D46B1-A369-EC4D-A6D1-B9165EF99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1" y="2330514"/>
            <a:ext cx="3068300" cy="25203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57DD99-A81B-1244-B9F5-B28AFA848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68674"/>
            <a:ext cx="3955499" cy="22330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848E71-E155-FC42-820F-ADC39D55D793}"/>
              </a:ext>
            </a:extLst>
          </p:cNvPr>
          <p:cNvSpPr txBox="1"/>
          <p:nvPr/>
        </p:nvSpPr>
        <p:spPr>
          <a:xfrm>
            <a:off x="198001" y="5045827"/>
            <a:ext cx="6344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The off-energy operation mode is under study. Results will be published soon.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0A0949D-F7B0-2B42-BF6C-F6960FD94D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71454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B2D56-E41B-5848-8410-39CAE6133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improvements of the EBS: harmonic cavity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09587-7B7E-FF45-813F-5B3A4360EA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A18D-10E2-2141-BB37-0EB72D003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4250" r="5113" b="2673"/>
          <a:stretch/>
        </p:blipFill>
        <p:spPr>
          <a:xfrm>
            <a:off x="4373737" y="697260"/>
            <a:ext cx="4752528" cy="2459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B1A221-7F6F-F848-B7FB-EBEB2422BEB1}"/>
              </a:ext>
            </a:extLst>
          </p:cNvPr>
          <p:cNvSpPr txBox="1"/>
          <p:nvPr/>
        </p:nvSpPr>
        <p:spPr>
          <a:xfrm>
            <a:off x="727200" y="1201316"/>
            <a:ext cx="3196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A fourth harmonic RF cavity at the correct amplitude and phase =&gt; bunch length increase by a factor 3 to 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21A00-2004-6749-9C5D-8B2B96C6C22B}"/>
              </a:ext>
            </a:extLst>
          </p:cNvPr>
          <p:cNvSpPr txBox="1"/>
          <p:nvPr/>
        </p:nvSpPr>
        <p:spPr>
          <a:xfrm>
            <a:off x="269036" y="3231362"/>
            <a:ext cx="465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accent1"/>
                </a:solidFill>
              </a:rPr>
              <a:t>Touschek</a:t>
            </a:r>
            <a:r>
              <a:rPr lang="en-GB" sz="1600" dirty="0">
                <a:solidFill>
                  <a:schemeClr val="accent1"/>
                </a:solidFill>
              </a:rPr>
              <a:t> lifetime is increased by the same factor. </a:t>
            </a:r>
          </a:p>
          <a:p>
            <a:r>
              <a:rPr lang="en-GB" sz="1600" dirty="0">
                <a:solidFill>
                  <a:schemeClr val="accent1"/>
                </a:solidFill>
              </a:rPr>
              <a:t>The beam is more stable and less affected by collective effects.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3FA343-A736-1749-9A2C-C24F8BA641AA}"/>
              </a:ext>
            </a:extLst>
          </p:cNvPr>
          <p:cNvSpPr txBox="1"/>
          <p:nvPr/>
        </p:nvSpPr>
        <p:spPr>
          <a:xfrm>
            <a:off x="269036" y="4449963"/>
            <a:ext cx="4659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A design of an active copper cavity has been done and a prototype should be produced.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4A6D68-A52F-E44C-8FE4-AB4AB312B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t="3843" r="2562"/>
          <a:stretch/>
        </p:blipFill>
        <p:spPr>
          <a:xfrm>
            <a:off x="4875832" y="3156902"/>
            <a:ext cx="4232672" cy="236489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968E8DA-77A2-E042-ABED-1106F67932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4953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203C-668F-9B44-BDBA-73B2D458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AF63-64DB-5B4A-89FC-A0554BF6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Synchrotron light sources: </a:t>
            </a:r>
          </a:p>
          <a:p>
            <a:r>
              <a:rPr lang="en-GB" dirty="0"/>
              <a:t>	beam emittance and brilliance</a:t>
            </a:r>
          </a:p>
          <a:p>
            <a:r>
              <a:rPr lang="en-GB" dirty="0"/>
              <a:t>	a brief history</a:t>
            </a:r>
          </a:p>
          <a:p>
            <a:r>
              <a:rPr lang="en-GB" dirty="0"/>
              <a:t>	lattice evolution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/>
              <a:t>The ESRF EBS</a:t>
            </a:r>
          </a:p>
          <a:p>
            <a:r>
              <a:rPr lang="en-GB" dirty="0"/>
              <a:t>	design</a:t>
            </a:r>
          </a:p>
          <a:p>
            <a:r>
              <a:rPr lang="en-GB" dirty="0"/>
              <a:t>	commissioning</a:t>
            </a:r>
          </a:p>
          <a:p>
            <a:r>
              <a:rPr lang="en-GB" dirty="0"/>
              <a:t>	operation and future improvements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Applications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2961C-F070-2341-9027-BD5B2DC70D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CCBA9-AEFB-CC43-B536-8C8B087083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68426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5466-DF95-7743-995D-247EBB2F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BM 18, a new beamline designed for the EBS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689B7-B74F-1846-BD9A-1F27BF07330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A0853-41DC-F94D-803A-E64319ECE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" y="622800"/>
            <a:ext cx="4791582" cy="30402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1005E9-311B-B149-99BD-37CE7D9D95A9}"/>
              </a:ext>
            </a:extLst>
          </p:cNvPr>
          <p:cNvSpPr txBox="1"/>
          <p:nvPr/>
        </p:nvSpPr>
        <p:spPr>
          <a:xfrm>
            <a:off x="5049505" y="985292"/>
            <a:ext cx="3710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accent1"/>
                </a:solidFill>
              </a:rPr>
              <a:t>BM 18 is a very long new beamline taking the light from a 1.56 T 3 poles wiggler.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92266D-984D-3147-902A-8B73B18EA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7" y="3847857"/>
            <a:ext cx="1222323" cy="15551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913C79-ABB5-9C47-A8ED-37A1A03A3C18}"/>
              </a:ext>
            </a:extLst>
          </p:cNvPr>
          <p:cNvSpPr txBox="1"/>
          <p:nvPr/>
        </p:nvSpPr>
        <p:spPr>
          <a:xfrm>
            <a:off x="-33282" y="3561173"/>
            <a:ext cx="1782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Lung of a </a:t>
            </a:r>
            <a:r>
              <a:rPr lang="en-GB" sz="1200" dirty="0" err="1">
                <a:solidFill>
                  <a:schemeClr val="accent1"/>
                </a:solidFill>
              </a:rPr>
              <a:t>covid</a:t>
            </a:r>
            <a:r>
              <a:rPr lang="en-GB" sz="1200" dirty="0">
                <a:solidFill>
                  <a:schemeClr val="accent1"/>
                </a:solidFill>
              </a:rPr>
              <a:t> patient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9346F4-8F2E-D740-963C-FB044C730B54}"/>
              </a:ext>
            </a:extLst>
          </p:cNvPr>
          <p:cNvSpPr txBox="1"/>
          <p:nvPr/>
        </p:nvSpPr>
        <p:spPr>
          <a:xfrm>
            <a:off x="5049505" y="1886511"/>
            <a:ext cx="3770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accent1"/>
                </a:solidFill>
              </a:rPr>
              <a:t>Specialized in high resolution imaging of large samples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6AF8C6-5794-964D-BB0D-EB330C25D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09" y="3913443"/>
            <a:ext cx="1489348" cy="14893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EDF682-B539-F246-BA29-15A327C80A13}"/>
              </a:ext>
            </a:extLst>
          </p:cNvPr>
          <p:cNvSpPr txBox="1"/>
          <p:nvPr/>
        </p:nvSpPr>
        <p:spPr>
          <a:xfrm>
            <a:off x="2643233" y="3597869"/>
            <a:ext cx="1102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Hominid skull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9AE1C0-7473-544C-8483-934AB366E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01" y="4042516"/>
            <a:ext cx="2195736" cy="12312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426428-63CA-DA44-A203-22BD5DB70607}"/>
              </a:ext>
            </a:extLst>
          </p:cNvPr>
          <p:cNvSpPr txBox="1"/>
          <p:nvPr/>
        </p:nvSpPr>
        <p:spPr>
          <a:xfrm>
            <a:off x="4335162" y="3618382"/>
            <a:ext cx="268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accent1"/>
                </a:solidFill>
                <a:latin typeface="+mj-lt"/>
              </a:rPr>
              <a:t>fossil</a:t>
            </a:r>
            <a:r>
              <a:rPr lang="fr-FR" sz="1200" dirty="0">
                <a:solidFill>
                  <a:schemeClr val="accent1"/>
                </a:solidFill>
                <a:latin typeface="+mj-lt"/>
              </a:rPr>
              <a:t> of </a:t>
            </a:r>
            <a:r>
              <a:rPr lang="fr-FR" sz="1200" dirty="0" err="1">
                <a:solidFill>
                  <a:schemeClr val="accent1"/>
                </a:solidFill>
                <a:latin typeface="+mj-lt"/>
              </a:rPr>
              <a:t>arthropod</a:t>
            </a:r>
            <a:r>
              <a:rPr lang="fr-FR" sz="1200" dirty="0">
                <a:solidFill>
                  <a:schemeClr val="accent1"/>
                </a:solidFill>
                <a:latin typeface="+mj-lt"/>
              </a:rPr>
              <a:t> in an </a:t>
            </a:r>
            <a:r>
              <a:rPr lang="fr-FR" sz="1200" dirty="0" err="1">
                <a:solidFill>
                  <a:schemeClr val="accent1"/>
                </a:solidFill>
                <a:latin typeface="+mj-lt"/>
              </a:rPr>
              <a:t>amber</a:t>
            </a:r>
            <a:r>
              <a:rPr lang="fr-FR" sz="1200" dirty="0">
                <a:solidFill>
                  <a:schemeClr val="accent1"/>
                </a:solidFill>
                <a:latin typeface="+mj-lt"/>
              </a:rPr>
              <a:t> block</a:t>
            </a:r>
            <a:endParaRPr lang="en-GB" sz="1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0C8464C-D1E3-8748-BA78-3ABD886B1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29" y="3874867"/>
            <a:ext cx="1310465" cy="14384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6687DD-2956-A949-AA25-D78F05CFDEB7}"/>
              </a:ext>
            </a:extLst>
          </p:cNvPr>
          <p:cNvSpPr txBox="1"/>
          <p:nvPr/>
        </p:nvSpPr>
        <p:spPr>
          <a:xfrm>
            <a:off x="7289251" y="3544046"/>
            <a:ext cx="148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High value objects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A7051401-F8BC-244E-996D-EF12419E4B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74371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9BA2D-9F5C-1D44-86BF-D6DC4309E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9 ERC grant currently at the ESRF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25F5D-F21A-B74D-A85F-A314DD867D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983768-5F2F-8A47-A28E-825DD568D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01" y="697260"/>
            <a:ext cx="4716880" cy="4441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913E00-3C5A-D74C-9B07-731E5E1C3A49}"/>
              </a:ext>
            </a:extLst>
          </p:cNvPr>
          <p:cNvSpPr txBox="1"/>
          <p:nvPr/>
        </p:nvSpPr>
        <p:spPr>
          <a:xfrm>
            <a:off x="201739" y="3073524"/>
            <a:ext cx="32955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The ESRF EBS has 40 beamlines with very wide research topics. </a:t>
            </a:r>
          </a:p>
          <a:p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dirty="0">
                <a:solidFill>
                  <a:schemeClr val="accent1"/>
                </a:solidFill>
              </a:rPr>
              <a:t>Currently, there are 9 European Research Council grants on different topics and in different beamlines.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1CAE81-D165-2547-8215-9BA2B9DDBCF7}"/>
              </a:ext>
            </a:extLst>
          </p:cNvPr>
          <p:cNvGrpSpPr/>
          <p:nvPr/>
        </p:nvGrpSpPr>
        <p:grpSpPr>
          <a:xfrm>
            <a:off x="314273" y="841276"/>
            <a:ext cx="3173765" cy="2066196"/>
            <a:chOff x="314273" y="841276"/>
            <a:chExt cx="3173765" cy="20661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FB9FF2-FEDB-3443-951C-43ACA57EC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5"/>
            <a:stretch/>
          </p:blipFill>
          <p:spPr>
            <a:xfrm>
              <a:off x="314273" y="841276"/>
              <a:ext cx="3173765" cy="206619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ED9C0A-35BC-BD43-88DD-EC6555369BC6}"/>
                </a:ext>
              </a:extLst>
            </p:cNvPr>
            <p:cNvCxnSpPr/>
            <p:nvPr/>
          </p:nvCxnSpPr>
          <p:spPr>
            <a:xfrm flipV="1">
              <a:off x="2161167" y="1670346"/>
              <a:ext cx="132598" cy="67408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C355D0D-E3B6-064B-B696-EF0520E6A1D2}"/>
                </a:ext>
              </a:extLst>
            </p:cNvPr>
            <p:cNvSpPr/>
            <p:nvPr/>
          </p:nvSpPr>
          <p:spPr>
            <a:xfrm flipH="1">
              <a:off x="2295472" y="1492239"/>
              <a:ext cx="478652" cy="449002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D13D0D-288E-0146-A2A1-BEB91FE77FBE}"/>
                </a:ext>
              </a:extLst>
            </p:cNvPr>
            <p:cNvSpPr/>
            <p:nvPr/>
          </p:nvSpPr>
          <p:spPr>
            <a:xfrm>
              <a:off x="1452281" y="1293799"/>
              <a:ext cx="1454279" cy="134767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48859DC-9D7A-DD4F-AAE6-3E0A33CF43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10825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3EA9FA-A0F4-4DB3-806E-7F62C824E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thanks for you attention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FA101-0020-46B4-8ABF-C457BE4D8A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ESRF-EBS: a low emittance lattice for high brilliance X-ray production l 14/02/2024 l Nicola Carmignani</a:t>
            </a:r>
            <a:endParaRPr lang="fr-F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2CCFB56-CE67-491A-995A-919AF412E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762" y="639154"/>
            <a:ext cx="8792238" cy="474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32EEF4-3B47-9749-88AD-6F190310D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0686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29CE-C089-7E43-A40C-89A221B0D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generation synchrotron light sources (1960-1970)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87778-B03B-1849-9B06-A1881F7A2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984" y="1276044"/>
            <a:ext cx="4247984" cy="2340260"/>
          </a:xfrm>
        </p:spPr>
        <p:txBody>
          <a:bodyPr/>
          <a:lstStyle/>
          <a:p>
            <a:r>
              <a:rPr lang="en-GB" sz="1600" b="0" dirty="0">
                <a:solidFill>
                  <a:schemeClr val="accent1"/>
                </a:solidFill>
              </a:rPr>
              <a:t>The first synchrotron light source is considered to be the 180 MeV synchrotron of the US national institute of standards and technology, where in 1961 a tangent section was added to extract the SR.</a:t>
            </a:r>
          </a:p>
          <a:p>
            <a:endParaRPr lang="en-GB" sz="1600" b="0" dirty="0">
              <a:solidFill>
                <a:schemeClr val="accent1"/>
              </a:solidFill>
            </a:endParaRPr>
          </a:p>
          <a:p>
            <a:r>
              <a:rPr lang="en-GB" sz="1600" b="0" dirty="0">
                <a:solidFill>
                  <a:schemeClr val="accent1"/>
                </a:solidFill>
              </a:rPr>
              <a:t>SR has been used in parasitic mode in many particle physics accelerators for decades.</a:t>
            </a:r>
          </a:p>
          <a:p>
            <a:endParaRPr lang="en-GB" sz="1600" b="0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5229F-48E4-BA42-8915-B1C2C69B5F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DBD9EB-2323-6142-8F5E-027E57315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56184"/>
            <a:ext cx="2941129" cy="372159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DD1AAF-411A-444D-9B05-086E2249EC3B}"/>
              </a:ext>
            </a:extLst>
          </p:cNvPr>
          <p:cNvSpPr txBox="1">
            <a:spLocks/>
          </p:cNvSpPr>
          <p:nvPr/>
        </p:nvSpPr>
        <p:spPr bwMode="gray">
          <a:xfrm>
            <a:off x="251520" y="918724"/>
            <a:ext cx="2981394" cy="7146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0" dirty="0">
                <a:solidFill>
                  <a:schemeClr val="accent1"/>
                </a:solidFill>
              </a:rPr>
              <a:t>First synchrotron radiation (SR) seen in 1947 from a 70 MeV synchrotron in the General Electric Laboratories</a:t>
            </a:r>
            <a:endParaRPr lang="en-GB" b="0" dirty="0">
              <a:solidFill>
                <a:schemeClr val="accent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5ECBB6-4CD7-1642-A7FD-AD0FD44030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456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5A39-F3DF-E249-8B5B-23B9DE658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 generation light sources (1980)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CC4B6-62EC-7D4C-9093-9847EEFC8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05272"/>
            <a:ext cx="8236800" cy="828092"/>
          </a:xfrm>
        </p:spPr>
        <p:txBody>
          <a:bodyPr/>
          <a:lstStyle/>
          <a:p>
            <a:r>
              <a:rPr lang="en-GB" sz="1600" b="0" dirty="0">
                <a:solidFill>
                  <a:schemeClr val="accent1"/>
                </a:solidFill>
              </a:rPr>
              <a:t>Second generation light sources were </a:t>
            </a:r>
            <a:r>
              <a:rPr lang="en-GB" sz="1600" dirty="0">
                <a:solidFill>
                  <a:schemeClr val="accent1"/>
                </a:solidFill>
              </a:rPr>
              <a:t>dedicated</a:t>
            </a:r>
            <a:r>
              <a:rPr lang="en-GB" sz="1600" b="0" dirty="0">
                <a:solidFill>
                  <a:schemeClr val="accent1"/>
                </a:solidFill>
              </a:rPr>
              <a:t> to Synchrotron Radiation. Mostly based on </a:t>
            </a:r>
            <a:r>
              <a:rPr lang="en-GB" sz="1600" b="0" dirty="0" err="1">
                <a:solidFill>
                  <a:schemeClr val="accent1"/>
                </a:solidFill>
              </a:rPr>
              <a:t>Chaseman</a:t>
            </a:r>
            <a:r>
              <a:rPr lang="en-GB" sz="1600" b="0" dirty="0">
                <a:solidFill>
                  <a:schemeClr val="accent1"/>
                </a:solidFill>
              </a:rPr>
              <a:t>-Green Double Bend Achromat (DBA) lattice cells.</a:t>
            </a:r>
          </a:p>
          <a:p>
            <a:r>
              <a:rPr lang="fr-FR" sz="1600" b="0" dirty="0">
                <a:solidFill>
                  <a:schemeClr val="accent1"/>
                </a:solidFill>
              </a:rPr>
              <a:t>1981: </a:t>
            </a:r>
            <a:r>
              <a:rPr lang="fr-FR" sz="1600" b="0" dirty="0" err="1">
                <a:solidFill>
                  <a:schemeClr val="accent1"/>
                </a:solidFill>
              </a:rPr>
              <a:t>University</a:t>
            </a:r>
            <a:r>
              <a:rPr lang="fr-FR" sz="1600" b="0" dirty="0">
                <a:solidFill>
                  <a:schemeClr val="accent1"/>
                </a:solidFill>
              </a:rPr>
              <a:t> of Wisconsin Synchrotron Radiation Center 1 GeV </a:t>
            </a:r>
            <a:r>
              <a:rPr lang="fr-FR" sz="1600" b="0" dirty="0" err="1">
                <a:solidFill>
                  <a:schemeClr val="accent1"/>
                </a:solidFill>
              </a:rPr>
              <a:t>storage</a:t>
            </a:r>
            <a:r>
              <a:rPr lang="fr-FR" sz="1600" b="0" dirty="0">
                <a:solidFill>
                  <a:schemeClr val="accent1"/>
                </a:solidFill>
              </a:rPr>
              <a:t> Ring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26596-0AEC-5C47-B8CB-29ADF8E248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F8204-C9D0-3644-B922-7A094F34C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96" y="1724362"/>
            <a:ext cx="5058321" cy="199723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EB28E4-04AD-654A-B1CB-3903676D3E4D}"/>
              </a:ext>
            </a:extLst>
          </p:cNvPr>
          <p:cNvSpPr txBox="1">
            <a:spLocks/>
          </p:cNvSpPr>
          <p:nvPr/>
        </p:nvSpPr>
        <p:spPr bwMode="gray">
          <a:xfrm>
            <a:off x="727200" y="1920968"/>
            <a:ext cx="2916713" cy="15125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0" dirty="0">
                <a:solidFill>
                  <a:schemeClr val="accent1"/>
                </a:solidFill>
              </a:rPr>
              <a:t>1982: National Synchrotron Light Source (NSLS at Brookhaven National </a:t>
            </a:r>
            <a:r>
              <a:rPr lang="fr-FR" sz="1600" b="0" dirty="0" err="1">
                <a:solidFill>
                  <a:schemeClr val="accent1"/>
                </a:solidFill>
              </a:rPr>
              <a:t>Laboratory</a:t>
            </a:r>
            <a:r>
              <a:rPr lang="fr-FR" sz="1600" b="0" dirty="0">
                <a:solidFill>
                  <a:schemeClr val="accent1"/>
                </a:solidFill>
              </a:rPr>
              <a:t>) 700 MeV and 2.5 GeV </a:t>
            </a:r>
            <a:r>
              <a:rPr lang="fr-FR" sz="1600" b="0" dirty="0" err="1">
                <a:solidFill>
                  <a:schemeClr val="accent1"/>
                </a:solidFill>
              </a:rPr>
              <a:t>storage</a:t>
            </a:r>
            <a:r>
              <a:rPr lang="fr-FR" sz="1600" b="0" dirty="0">
                <a:solidFill>
                  <a:schemeClr val="accent1"/>
                </a:solidFill>
              </a:rPr>
              <a:t> rings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D72343-4F9B-7C4B-8C89-9AA979F37354}"/>
              </a:ext>
            </a:extLst>
          </p:cNvPr>
          <p:cNvSpPr txBox="1">
            <a:spLocks/>
          </p:cNvSpPr>
          <p:nvPr/>
        </p:nvSpPr>
        <p:spPr bwMode="gray">
          <a:xfrm>
            <a:off x="727200" y="3811894"/>
            <a:ext cx="8236800" cy="15908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0" dirty="0">
                <a:solidFill>
                  <a:schemeClr val="accent1"/>
                </a:solidFill>
              </a:rPr>
              <a:t>1982 – </a:t>
            </a:r>
            <a:r>
              <a:rPr lang="fr-FR" sz="1600" b="0" dirty="0" err="1">
                <a:solidFill>
                  <a:schemeClr val="accent1"/>
                </a:solidFill>
              </a:rPr>
              <a:t>Tsukuba</a:t>
            </a:r>
            <a:r>
              <a:rPr lang="fr-FR" sz="1600" b="0" dirty="0">
                <a:solidFill>
                  <a:schemeClr val="accent1"/>
                </a:solidFill>
              </a:rPr>
              <a:t> KEK </a:t>
            </a:r>
            <a:r>
              <a:rPr lang="fr-FR" sz="1600" b="0" dirty="0" err="1">
                <a:solidFill>
                  <a:schemeClr val="accent1"/>
                </a:solidFill>
              </a:rPr>
              <a:t>Laboratory</a:t>
            </a:r>
            <a:r>
              <a:rPr lang="fr-FR" sz="1600" b="0" dirty="0">
                <a:solidFill>
                  <a:schemeClr val="accent1"/>
                </a:solidFill>
              </a:rPr>
              <a:t> 2.5 GeV </a:t>
            </a:r>
            <a:r>
              <a:rPr lang="fr-FR" sz="1600" b="0" dirty="0" err="1">
                <a:solidFill>
                  <a:schemeClr val="accent1"/>
                </a:solidFill>
              </a:rPr>
              <a:t>storage</a:t>
            </a:r>
            <a:r>
              <a:rPr lang="fr-FR" sz="1600" b="0" dirty="0">
                <a:solidFill>
                  <a:schemeClr val="accent1"/>
                </a:solidFill>
              </a:rPr>
              <a:t> Ring – Photon </a:t>
            </a:r>
            <a:r>
              <a:rPr lang="fr-FR" sz="1600" b="0" dirty="0" err="1">
                <a:solidFill>
                  <a:schemeClr val="accent1"/>
                </a:solidFill>
              </a:rPr>
              <a:t>Factory</a:t>
            </a:r>
            <a:endParaRPr lang="fr-FR" sz="1600" b="0" dirty="0">
              <a:solidFill>
                <a:schemeClr val="accent1"/>
              </a:solidFill>
            </a:endParaRPr>
          </a:p>
          <a:p>
            <a:r>
              <a:rPr lang="fr-FR" sz="1600" b="0" dirty="0">
                <a:solidFill>
                  <a:schemeClr val="accent1"/>
                </a:solidFill>
              </a:rPr>
              <a:t>1982 – Berlin 0.8 GeV </a:t>
            </a:r>
            <a:r>
              <a:rPr lang="fr-FR" sz="1600" b="0" dirty="0" err="1">
                <a:solidFill>
                  <a:schemeClr val="accent1"/>
                </a:solidFill>
              </a:rPr>
              <a:t>storage</a:t>
            </a:r>
            <a:r>
              <a:rPr lang="fr-FR" sz="1600" b="0" dirty="0">
                <a:solidFill>
                  <a:schemeClr val="accent1"/>
                </a:solidFill>
              </a:rPr>
              <a:t> Ring – </a:t>
            </a:r>
            <a:r>
              <a:rPr lang="fr-FR" sz="1600" b="0" dirty="0" err="1">
                <a:solidFill>
                  <a:schemeClr val="accent1"/>
                </a:solidFill>
              </a:rPr>
              <a:t>Bessy</a:t>
            </a:r>
            <a:r>
              <a:rPr lang="fr-FR" sz="1600" b="0" dirty="0">
                <a:solidFill>
                  <a:schemeClr val="accent1"/>
                </a:solidFill>
              </a:rPr>
              <a:t> I </a:t>
            </a:r>
          </a:p>
          <a:p>
            <a:r>
              <a:rPr lang="fr-FR" sz="1600" b="0" dirty="0">
                <a:solidFill>
                  <a:schemeClr val="accent1"/>
                </a:solidFill>
              </a:rPr>
              <a:t>France: 1987 – Orsay – Lure </a:t>
            </a:r>
            <a:r>
              <a:rPr lang="fr-FR" sz="1600" b="0" dirty="0" err="1">
                <a:solidFill>
                  <a:schemeClr val="accent1"/>
                </a:solidFill>
              </a:rPr>
              <a:t>Laboratory</a:t>
            </a:r>
            <a:r>
              <a:rPr lang="fr-FR" sz="1600" b="0" dirty="0">
                <a:solidFill>
                  <a:schemeClr val="accent1"/>
                </a:solidFill>
              </a:rPr>
              <a:t> 0.8 GeV </a:t>
            </a:r>
            <a:r>
              <a:rPr lang="fr-FR" sz="1600" b="0" dirty="0" err="1">
                <a:solidFill>
                  <a:schemeClr val="accent1"/>
                </a:solidFill>
              </a:rPr>
              <a:t>storage</a:t>
            </a:r>
            <a:r>
              <a:rPr lang="fr-FR" sz="1600" b="0" dirty="0">
                <a:solidFill>
                  <a:schemeClr val="accent1"/>
                </a:solidFill>
              </a:rPr>
              <a:t> Ring – Super-ACO</a:t>
            </a:r>
          </a:p>
          <a:p>
            <a:r>
              <a:rPr lang="fr-FR" sz="1600" b="0" dirty="0" err="1">
                <a:solidFill>
                  <a:schemeClr val="accent1"/>
                </a:solidFill>
              </a:rPr>
              <a:t>Then</a:t>
            </a:r>
            <a:r>
              <a:rPr lang="fr-FR" sz="1600" b="0" dirty="0">
                <a:solidFill>
                  <a:schemeClr val="accent1"/>
                </a:solidFill>
              </a:rPr>
              <a:t> SSRL in Stanford, </a:t>
            </a:r>
            <a:r>
              <a:rPr lang="fr-FR" sz="1600" b="0" dirty="0" err="1">
                <a:solidFill>
                  <a:schemeClr val="accent1"/>
                </a:solidFill>
              </a:rPr>
              <a:t>HasyLab</a:t>
            </a:r>
            <a:r>
              <a:rPr lang="fr-FR" sz="1600" b="0" dirty="0">
                <a:solidFill>
                  <a:schemeClr val="accent1"/>
                </a:solidFill>
              </a:rPr>
              <a:t> at </a:t>
            </a:r>
            <a:r>
              <a:rPr lang="fr-FR" sz="1600" b="0" dirty="0" err="1">
                <a:solidFill>
                  <a:schemeClr val="accent1"/>
                </a:solidFill>
              </a:rPr>
              <a:t>Dasy</a:t>
            </a:r>
            <a:r>
              <a:rPr lang="fr-FR" sz="1600" b="0" dirty="0">
                <a:solidFill>
                  <a:schemeClr val="accent1"/>
                </a:solidFill>
              </a:rPr>
              <a:t>, SRS at </a:t>
            </a:r>
            <a:r>
              <a:rPr lang="fr-FR" sz="1600" b="0" dirty="0" err="1">
                <a:solidFill>
                  <a:schemeClr val="accent1"/>
                </a:solidFill>
              </a:rPr>
              <a:t>Daresbury</a:t>
            </a:r>
            <a:r>
              <a:rPr lang="fr-FR" sz="1600" b="0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FFE0E7-E53C-D042-912A-216E7282F3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4284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769B4-CD31-3243-BD81-017AF1649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1633364"/>
            <a:ext cx="4276848" cy="3132348"/>
          </a:xfrm>
        </p:spPr>
        <p:txBody>
          <a:bodyPr/>
          <a:lstStyle/>
          <a:p>
            <a:r>
              <a:rPr lang="en-GB" sz="1400" b="0" dirty="0">
                <a:solidFill>
                  <a:schemeClr val="accent1"/>
                </a:solidFill>
              </a:rPr>
              <a:t>A few high energy machines:</a:t>
            </a:r>
          </a:p>
          <a:p>
            <a:r>
              <a:rPr lang="en-GB" sz="1400" b="0" dirty="0">
                <a:solidFill>
                  <a:schemeClr val="accent1"/>
                </a:solidFill>
              </a:rPr>
              <a:t>1994: ESRF in Grenoble (France) 6 GeV, 844 m</a:t>
            </a:r>
          </a:p>
          <a:p>
            <a:r>
              <a:rPr lang="en-GB" sz="1400" b="0" dirty="0">
                <a:solidFill>
                  <a:schemeClr val="accent1"/>
                </a:solidFill>
              </a:rPr>
              <a:t>1995: APS in Argonne (USA) 7 GeV, 1100 m</a:t>
            </a:r>
          </a:p>
          <a:p>
            <a:r>
              <a:rPr lang="en-GB" sz="1400" b="0" dirty="0">
                <a:solidFill>
                  <a:schemeClr val="accent1"/>
                </a:solidFill>
              </a:rPr>
              <a:t>1997: Spring8 in Japan 8 GeV, 1500 m</a:t>
            </a:r>
          </a:p>
          <a:p>
            <a:r>
              <a:rPr lang="en-GB" sz="1400" b="0" dirty="0">
                <a:solidFill>
                  <a:schemeClr val="accent1"/>
                </a:solidFill>
              </a:rPr>
              <a:t>2009: Petra III in Hamburg (Germany) 6 GeV, 2300 m</a:t>
            </a:r>
          </a:p>
          <a:p>
            <a:endParaRPr lang="en-GB" sz="1400" b="0" dirty="0">
              <a:solidFill>
                <a:schemeClr val="accent1"/>
              </a:solidFill>
            </a:endParaRPr>
          </a:p>
          <a:p>
            <a:r>
              <a:rPr lang="en-GB" sz="1400" b="0" dirty="0">
                <a:solidFill>
                  <a:schemeClr val="accent1"/>
                </a:solidFill>
              </a:rPr>
              <a:t>And a lot of 1.5 to 3.5 GeV small machines</a:t>
            </a:r>
          </a:p>
          <a:p>
            <a:r>
              <a:rPr lang="en-GB" sz="1400" b="0" dirty="0" err="1">
                <a:solidFill>
                  <a:schemeClr val="accent1"/>
                </a:solidFill>
              </a:rPr>
              <a:t>Elettra</a:t>
            </a:r>
            <a:r>
              <a:rPr lang="en-GB" sz="1400" b="0" dirty="0">
                <a:solidFill>
                  <a:schemeClr val="accent1"/>
                </a:solidFill>
              </a:rPr>
              <a:t> (1993), ALS (1993), Bessy2 (1998), </a:t>
            </a:r>
            <a:r>
              <a:rPr lang="en-GB" sz="1400" b="0" dirty="0" err="1">
                <a:solidFill>
                  <a:schemeClr val="accent1"/>
                </a:solidFill>
              </a:rPr>
              <a:t>Anka</a:t>
            </a:r>
            <a:r>
              <a:rPr lang="en-GB" sz="1400" b="0" dirty="0">
                <a:solidFill>
                  <a:schemeClr val="accent1"/>
                </a:solidFill>
              </a:rPr>
              <a:t> (2000), Diamond (2001), Soleil (2006), Alba (2012), NSLSII (2015), Solaris (2016), …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53A67-2AAC-2843-9924-03D339565A9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A45140F-882A-5348-B297-6897EA17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generation from the (1990-2000-2010)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F1481E-210C-CD41-965F-0A02671BD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05" y="1800199"/>
            <a:ext cx="3901252" cy="278549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A3E54A-7840-8841-889C-173694D40656}"/>
              </a:ext>
            </a:extLst>
          </p:cNvPr>
          <p:cNvSpPr txBox="1">
            <a:spLocks/>
          </p:cNvSpPr>
          <p:nvPr/>
        </p:nvSpPr>
        <p:spPr bwMode="gray">
          <a:xfrm>
            <a:off x="727200" y="746027"/>
            <a:ext cx="8236800" cy="4536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0" dirty="0" err="1">
                <a:solidFill>
                  <a:schemeClr val="accent1"/>
                </a:solidFill>
              </a:rPr>
              <a:t>From</a:t>
            </a:r>
            <a:r>
              <a:rPr lang="fr-FR" sz="1600" b="0" dirty="0">
                <a:solidFill>
                  <a:schemeClr val="accent1"/>
                </a:solidFill>
              </a:rPr>
              <a:t> </a:t>
            </a:r>
            <a:r>
              <a:rPr lang="fr-FR" sz="1600" b="0" dirty="0" err="1">
                <a:solidFill>
                  <a:schemeClr val="accent1"/>
                </a:solidFill>
              </a:rPr>
              <a:t>third</a:t>
            </a:r>
            <a:r>
              <a:rPr lang="fr-FR" sz="1600" b="0" dirty="0">
                <a:solidFill>
                  <a:schemeClr val="accent1"/>
                </a:solidFill>
              </a:rPr>
              <a:t> </a:t>
            </a:r>
            <a:r>
              <a:rPr lang="fr-FR" sz="1600" b="0" dirty="0" err="1">
                <a:solidFill>
                  <a:schemeClr val="accent1"/>
                </a:solidFill>
              </a:rPr>
              <a:t>generation</a:t>
            </a:r>
            <a:r>
              <a:rPr lang="fr-FR" sz="1600" b="0" dirty="0">
                <a:solidFill>
                  <a:schemeClr val="accent1"/>
                </a:solidFill>
              </a:rPr>
              <a:t>, the SR </a:t>
            </a:r>
            <a:r>
              <a:rPr lang="fr-FR" sz="1600" b="0" dirty="0" err="1">
                <a:solidFill>
                  <a:schemeClr val="accent1"/>
                </a:solidFill>
              </a:rPr>
              <a:t>is</a:t>
            </a:r>
            <a:r>
              <a:rPr lang="fr-FR" sz="1600" b="0" dirty="0">
                <a:solidFill>
                  <a:schemeClr val="accent1"/>
                </a:solidFill>
              </a:rPr>
              <a:t> </a:t>
            </a:r>
            <a:r>
              <a:rPr lang="fr-FR" sz="1600" b="0" dirty="0" err="1">
                <a:solidFill>
                  <a:schemeClr val="accent1"/>
                </a:solidFill>
              </a:rPr>
              <a:t>regularly</a:t>
            </a:r>
            <a:r>
              <a:rPr lang="fr-FR" sz="1600" b="0" dirty="0">
                <a:solidFill>
                  <a:schemeClr val="accent1"/>
                </a:solidFill>
              </a:rPr>
              <a:t> </a:t>
            </a:r>
            <a:r>
              <a:rPr lang="fr-FR" sz="1600" b="0" dirty="0" err="1">
                <a:solidFill>
                  <a:schemeClr val="accent1"/>
                </a:solidFill>
              </a:rPr>
              <a:t>produced</a:t>
            </a:r>
            <a:r>
              <a:rPr lang="fr-FR" sz="1600" b="0" dirty="0">
                <a:solidFill>
                  <a:schemeClr val="accent1"/>
                </a:solidFill>
              </a:rPr>
              <a:t> by </a:t>
            </a:r>
            <a:r>
              <a:rPr lang="fr-FR" sz="1600" b="0" dirty="0" err="1">
                <a:solidFill>
                  <a:schemeClr val="accent1"/>
                </a:solidFill>
              </a:rPr>
              <a:t>undulator</a:t>
            </a:r>
            <a:r>
              <a:rPr lang="fr-FR" sz="1600" b="0" dirty="0">
                <a:solidFill>
                  <a:schemeClr val="accent1"/>
                </a:solidFill>
              </a:rPr>
              <a:t> </a:t>
            </a:r>
            <a:r>
              <a:rPr lang="fr-FR" sz="1600" b="0" dirty="0" err="1">
                <a:solidFill>
                  <a:schemeClr val="accent1"/>
                </a:solidFill>
              </a:rPr>
              <a:t>magnets</a:t>
            </a:r>
            <a:r>
              <a:rPr lang="fr-FR" sz="1600" b="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65785A-EBC7-C74D-A76F-FF9DA0DCD556}"/>
              </a:ext>
            </a:extLst>
          </p:cNvPr>
          <p:cNvSpPr txBox="1"/>
          <p:nvPr/>
        </p:nvSpPr>
        <p:spPr>
          <a:xfrm>
            <a:off x="6534153" y="142351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Spring8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FD51AEA-014B-EF43-9381-6BA17611B1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39673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F043-097F-8C4D-AD48-966D994C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Fourth generation (2015-2020)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E5B6E-B7B7-1B41-82F7-188468E65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05272"/>
            <a:ext cx="8236800" cy="1332148"/>
          </a:xfrm>
        </p:spPr>
        <p:txBody>
          <a:bodyPr/>
          <a:lstStyle/>
          <a:p>
            <a:r>
              <a:rPr lang="en-GB" sz="1600" b="0" dirty="0">
                <a:solidFill>
                  <a:schemeClr val="accent1"/>
                </a:solidFill>
              </a:rPr>
              <a:t>Fourth generation synchrotron light sources are based on Multi-Bend achromat lattices, with more than 1 order of magnitude emittance reduction.</a:t>
            </a:r>
          </a:p>
          <a:p>
            <a:endParaRPr lang="en-GB" sz="1600" b="0" dirty="0">
              <a:solidFill>
                <a:schemeClr val="accent1"/>
              </a:solidFill>
            </a:endParaRPr>
          </a:p>
          <a:p>
            <a:r>
              <a:rPr lang="en-GB" sz="1600" b="0" dirty="0">
                <a:solidFill>
                  <a:schemeClr val="accent1"/>
                </a:solidFill>
              </a:rPr>
              <a:t>Max-IV (3 GeV) and ESRF-Extremely brilliant source (EBS) (6 GeV) are the first two of them.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76514-9BAB-5945-859E-A424E31D82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65FCB-BD0C-D246-A6A0-BF5F9C28A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1" y="2728009"/>
            <a:ext cx="3639254" cy="2426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4C70C6-78D8-964E-B338-7C11DBF0D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41862" r="19794"/>
          <a:stretch/>
        </p:blipFill>
        <p:spPr>
          <a:xfrm>
            <a:off x="4355976" y="2728009"/>
            <a:ext cx="4608024" cy="2422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F0F4EC-8C94-2143-8013-55CF9ADF3513}"/>
              </a:ext>
            </a:extLst>
          </p:cNvPr>
          <p:cNvSpPr txBox="1"/>
          <p:nvPr/>
        </p:nvSpPr>
        <p:spPr>
          <a:xfrm>
            <a:off x="5990574" y="234110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ESRF-EBS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02C6A7-38ED-E746-B85A-7722EA28BEB2}"/>
              </a:ext>
            </a:extLst>
          </p:cNvPr>
          <p:cNvSpPr txBox="1"/>
          <p:nvPr/>
        </p:nvSpPr>
        <p:spPr>
          <a:xfrm>
            <a:off x="1578560" y="231989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Max-IV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FDEA5F2-9194-904A-9A22-E12254CCC9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86855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68967-5E7D-9243-9202-9BC51EBF7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Sources of 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C5087-EFDA-0B40-83C8-67685D1B8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05272"/>
            <a:ext cx="8236800" cy="756084"/>
          </a:xfrm>
        </p:spPr>
        <p:txBody>
          <a:bodyPr/>
          <a:lstStyle/>
          <a:p>
            <a:r>
              <a:rPr lang="en-GB" b="0" dirty="0">
                <a:solidFill>
                  <a:schemeClr val="accent1"/>
                </a:solidFill>
              </a:rPr>
              <a:t>There are two possible sources of radiation in synchrotron light sources: the bending magnets and the undulators.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8EED1-017D-6C40-8D00-34E59472A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907C5-BDAA-174D-BBAC-0DAF67836B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ESRF-EBS: a low emittance lattice for high brilliance X-ray production l 14/02/2024 l Nicola Carmignani</a:t>
            </a:r>
          </a:p>
        </p:txBody>
      </p:sp>
      <p:pic>
        <p:nvPicPr>
          <p:cNvPr id="6" name="Picture 33" descr="undulator.jpg">
            <a:extLst>
              <a:ext uri="{FF2B5EF4-FFF2-40B4-BE49-F238E27FC236}">
                <a16:creationId xmlns:a16="http://schemas.microsoft.com/office/drawing/2014/main" id="{FA582FDA-568E-7048-9578-08918EB10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7420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594768-2DC3-1C46-87B5-85D48EFC8B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11133" r="5779" b="38277"/>
          <a:stretch/>
        </p:blipFill>
        <p:spPr>
          <a:xfrm>
            <a:off x="162509" y="2641476"/>
            <a:ext cx="4716017" cy="1636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D4D6A9-7E19-994E-956C-A00FDE46F151}"/>
              </a:ext>
            </a:extLst>
          </p:cNvPr>
          <p:cNvSpPr txBox="1"/>
          <p:nvPr/>
        </p:nvSpPr>
        <p:spPr>
          <a:xfrm>
            <a:off x="1839433" y="2137144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Bending 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8B6500-5267-E14E-A23E-960F350EC5D4}"/>
              </a:ext>
            </a:extLst>
          </p:cNvPr>
          <p:cNvSpPr txBox="1"/>
          <p:nvPr/>
        </p:nvSpPr>
        <p:spPr>
          <a:xfrm>
            <a:off x="6283786" y="172422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Undulator</a:t>
            </a:r>
          </a:p>
        </p:txBody>
      </p:sp>
    </p:spTree>
    <p:extLst>
      <p:ext uri="{BB962C8B-B14F-4D97-AF65-F5344CB8AC3E}">
        <p14:creationId xmlns:p14="http://schemas.microsoft.com/office/powerpoint/2010/main" val="4225816001"/>
      </p:ext>
    </p:extLst>
  </p:cSld>
  <p:clrMapOvr>
    <a:masterClrMapping/>
  </p:clrMapOvr>
</p:sld>
</file>

<file path=ppt/theme/theme1.xml><?xml version="1.0" encoding="utf-8"?>
<a:theme xmlns:a="http://schemas.openxmlformats.org/drawingml/2006/main" name="ESRF - default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A127F452-4090-7142-BA7E-DF59651D1FD0}" vid="{17F5BCDC-254B-BE46-8E3A-AD1AE363E34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ESRF - default</Template>
  <TotalTime>9066</TotalTime>
  <Words>3627</Words>
  <Application>Microsoft Macintosh PowerPoint</Application>
  <PresentationFormat>On-screen Show (16:10)</PresentationFormat>
  <Paragraphs>549</Paragraphs>
  <Slides>47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Arial</vt:lpstr>
      <vt:lpstr>Calibri</vt:lpstr>
      <vt:lpstr>Cambria Math</vt:lpstr>
      <vt:lpstr>CMMI10</vt:lpstr>
      <vt:lpstr>CMR10</vt:lpstr>
      <vt:lpstr>CMSS10</vt:lpstr>
      <vt:lpstr>CMSSI10</vt:lpstr>
      <vt:lpstr>CMSSI8</vt:lpstr>
      <vt:lpstr>FreeSans</vt:lpstr>
      <vt:lpstr>ITCOfficinaSans LT Book</vt:lpstr>
      <vt:lpstr>Liberation Sans</vt:lpstr>
      <vt:lpstr>Noto Sans CJK SC Regular</vt:lpstr>
      <vt:lpstr>Symbol</vt:lpstr>
      <vt:lpstr>Times New Roman</vt:lpstr>
      <vt:lpstr>Wingdings</vt:lpstr>
      <vt:lpstr>ESRF - default</vt:lpstr>
      <vt:lpstr>PowerPoint Presentation</vt:lpstr>
      <vt:lpstr>outline</vt:lpstr>
      <vt:lpstr>History of synchrotron radiation</vt:lpstr>
      <vt:lpstr>Beam emittance and Brilliance of synchrotron radiation</vt:lpstr>
      <vt:lpstr>First generation synchrotron light sources (1960-1970) </vt:lpstr>
      <vt:lpstr>Second generation light sources (1980)</vt:lpstr>
      <vt:lpstr>3rd generation from the (1990-2000-2010)</vt:lpstr>
      <vt:lpstr>Fourth generation (2015-2020)</vt:lpstr>
      <vt:lpstr>Sources of radiation</vt:lpstr>
      <vt:lpstr>Bending magnets radiation</vt:lpstr>
      <vt:lpstr>Undulator radiation</vt:lpstr>
      <vt:lpstr>How emittance is generated: damping + diffusion</vt:lpstr>
      <vt:lpstr>Distribution of the stored electrons</vt:lpstr>
      <vt:lpstr>Lattice evolution: FODO </vt:lpstr>
      <vt:lpstr>Lattice evolution: Double bend achromat</vt:lpstr>
      <vt:lpstr>First proposal of Multi-Bend Achromat lattice</vt:lpstr>
      <vt:lpstr>challenges of Multi-bend achromats</vt:lpstr>
      <vt:lpstr>outline</vt:lpstr>
      <vt:lpstr>Nonlinear dynamics: Dynamic aperture</vt:lpstr>
      <vt:lpstr>Nonlinear dynamics: Dynamic aperture</vt:lpstr>
      <vt:lpstr>Nonlinear dynamics: Touschek lifetime</vt:lpstr>
      <vt:lpstr>Nonlinear dynamics Optimizations</vt:lpstr>
      <vt:lpstr>error studies</vt:lpstr>
      <vt:lpstr>the ebs upgrade at esrf</vt:lpstr>
      <vt:lpstr>EBS components: magnets</vt:lpstr>
      <vt:lpstr>Preparation of the tunnel</vt:lpstr>
      <vt:lpstr>Preparation of the tunnel</vt:lpstr>
      <vt:lpstr>Installation of the EBS</vt:lpstr>
      <vt:lpstr>Installation of the EBS</vt:lpstr>
      <vt:lpstr>DQ2 installation</vt:lpstr>
      <vt:lpstr>ESRF Booster adaptations</vt:lpstr>
      <vt:lpstr>Hardware modifications: Booster CIRCUMFERENCE reduction</vt:lpstr>
      <vt:lpstr>Booster realignment</vt:lpstr>
      <vt:lpstr>Booster emittance exchange</vt:lpstr>
      <vt:lpstr>ESRF-EBS: beam Commissioning</vt:lpstr>
      <vt:lpstr>ESRF-EBS: beam Commissioning – physical obstacles found</vt:lpstr>
      <vt:lpstr>ESRF-EBS: beam Commissioning – cross talk between magnets</vt:lpstr>
      <vt:lpstr>Da studies: dA vs orbit correctioN</vt:lpstr>
      <vt:lpstr>ESRF-EBS: Commissioning from 28/11 to 01/04</vt:lpstr>
      <vt:lpstr>Reliability of EBS very high</vt:lpstr>
      <vt:lpstr>Further improvements of the EBS: vertical halo reduction</vt:lpstr>
      <vt:lpstr>Further improvements of the EBS: off-energy operation</vt:lpstr>
      <vt:lpstr>Further improvements of the EBS: harmonic cavity</vt:lpstr>
      <vt:lpstr>outline</vt:lpstr>
      <vt:lpstr>BM 18, a new beamline designed for the EBS</vt:lpstr>
      <vt:lpstr>9 ERC grant currently at the ESRF</vt:lpstr>
      <vt:lpstr>Many thanks for you attention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102</cp:revision>
  <dcterms:created xsi:type="dcterms:W3CDTF">2024-01-22T13:22:08Z</dcterms:created>
  <dcterms:modified xsi:type="dcterms:W3CDTF">2024-02-13T22:27:03Z</dcterms:modified>
</cp:coreProperties>
</file>