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558" r:id="rId2"/>
    <p:sldId id="5667" r:id="rId3"/>
    <p:sldId id="5678" r:id="rId4"/>
    <p:sldId id="5841" r:id="rId5"/>
    <p:sldId id="5794" r:id="rId6"/>
    <p:sldId id="4064" r:id="rId7"/>
    <p:sldId id="5840" r:id="rId8"/>
    <p:sldId id="5828" r:id="rId9"/>
    <p:sldId id="5754" r:id="rId10"/>
    <p:sldId id="5741" r:id="rId11"/>
    <p:sldId id="5859" r:id="rId12"/>
    <p:sldId id="5744" r:id="rId13"/>
    <p:sldId id="5870" r:id="rId14"/>
    <p:sldId id="5852" r:id="rId15"/>
    <p:sldId id="5751" r:id="rId16"/>
    <p:sldId id="5858" r:id="rId17"/>
    <p:sldId id="5733" r:id="rId18"/>
    <p:sldId id="5789" r:id="rId19"/>
    <p:sldId id="5796" r:id="rId20"/>
    <p:sldId id="5809" r:id="rId21"/>
    <p:sldId id="5800" r:id="rId22"/>
    <p:sldId id="5875" r:id="rId23"/>
    <p:sldId id="5803" r:id="rId24"/>
    <p:sldId id="5802" r:id="rId25"/>
    <p:sldId id="5865" r:id="rId26"/>
    <p:sldId id="5804" r:id="rId27"/>
    <p:sldId id="5808" r:id="rId28"/>
    <p:sldId id="5842" r:id="rId29"/>
    <p:sldId id="4613" r:id="rId30"/>
    <p:sldId id="5864" r:id="rId31"/>
    <p:sldId id="5736" r:id="rId32"/>
    <p:sldId id="5737" r:id="rId33"/>
    <p:sldId id="5831" r:id="rId34"/>
    <p:sldId id="5860" r:id="rId35"/>
    <p:sldId id="5867" r:id="rId36"/>
    <p:sldId id="5868" r:id="rId37"/>
    <p:sldId id="5871" r:id="rId38"/>
    <p:sldId id="5877" r:id="rId39"/>
    <p:sldId id="5872" r:id="rId40"/>
    <p:sldId id="5873" r:id="rId41"/>
    <p:sldId id="5876" r:id="rId42"/>
    <p:sldId id="5874" r:id="rId43"/>
    <p:sldId id="5758" r:id="rId44"/>
    <p:sldId id="5805" r:id="rId45"/>
    <p:sldId id="5806" r:id="rId46"/>
    <p:sldId id="58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71D4A-F3CD-4FA3-94B5-671334ADBD87}"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44D68-E092-4B8F-BB8A-956B91E0814D}" type="slidenum">
              <a:rPr lang="en-US" smtClean="0"/>
              <a:t>‹#›</a:t>
            </a:fld>
            <a:endParaRPr lang="en-US"/>
          </a:p>
        </p:txBody>
      </p:sp>
    </p:spTree>
    <p:extLst>
      <p:ext uri="{BB962C8B-B14F-4D97-AF65-F5344CB8AC3E}">
        <p14:creationId xmlns:p14="http://schemas.microsoft.com/office/powerpoint/2010/main" val="140616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77CCA-4AB0-4C7E-8953-34C378456AAD}" type="slidenum">
              <a:rPr lang="en-US" smtClean="0"/>
              <a:t>1</a:t>
            </a:fld>
            <a:endParaRPr lang="en-US"/>
          </a:p>
        </p:txBody>
      </p:sp>
    </p:spTree>
    <p:extLst>
      <p:ext uri="{BB962C8B-B14F-4D97-AF65-F5344CB8AC3E}">
        <p14:creationId xmlns:p14="http://schemas.microsoft.com/office/powerpoint/2010/main" val="89838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516B7-A873-4409-B690-55A7B1F70187}" type="slidenum">
              <a:rPr lang="en-US" smtClean="0"/>
              <a:t>35</a:t>
            </a:fld>
            <a:endParaRPr lang="en-US"/>
          </a:p>
        </p:txBody>
      </p:sp>
    </p:spTree>
    <p:extLst>
      <p:ext uri="{BB962C8B-B14F-4D97-AF65-F5344CB8AC3E}">
        <p14:creationId xmlns:p14="http://schemas.microsoft.com/office/powerpoint/2010/main" val="145845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544D68-E092-4B8F-BB8A-956B91E0814D}" type="slidenum">
              <a:rPr lang="en-US" smtClean="0"/>
              <a:t>37</a:t>
            </a:fld>
            <a:endParaRPr lang="en-US"/>
          </a:p>
        </p:txBody>
      </p:sp>
    </p:spTree>
    <p:extLst>
      <p:ext uri="{BB962C8B-B14F-4D97-AF65-F5344CB8AC3E}">
        <p14:creationId xmlns:p14="http://schemas.microsoft.com/office/powerpoint/2010/main" val="75682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44</a:t>
            </a:fld>
            <a:endParaRPr lang="en-US"/>
          </a:p>
        </p:txBody>
      </p:sp>
    </p:spTree>
    <p:extLst>
      <p:ext uri="{BB962C8B-B14F-4D97-AF65-F5344CB8AC3E}">
        <p14:creationId xmlns:p14="http://schemas.microsoft.com/office/powerpoint/2010/main" val="409942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45</a:t>
            </a:fld>
            <a:endParaRPr lang="en-US"/>
          </a:p>
        </p:txBody>
      </p:sp>
    </p:spTree>
    <p:extLst>
      <p:ext uri="{BB962C8B-B14F-4D97-AF65-F5344CB8AC3E}">
        <p14:creationId xmlns:p14="http://schemas.microsoft.com/office/powerpoint/2010/main" val="404199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77CCA-4AB0-4C7E-8953-34C378456AAD}" type="slidenum">
              <a:rPr lang="en-US" smtClean="0"/>
              <a:t>3</a:t>
            </a:fld>
            <a:endParaRPr lang="en-US"/>
          </a:p>
        </p:txBody>
      </p:sp>
    </p:spTree>
    <p:extLst>
      <p:ext uri="{BB962C8B-B14F-4D97-AF65-F5344CB8AC3E}">
        <p14:creationId xmlns:p14="http://schemas.microsoft.com/office/powerpoint/2010/main" val="221157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6</a:t>
            </a:fld>
            <a:endParaRPr lang="en-US"/>
          </a:p>
        </p:txBody>
      </p:sp>
    </p:spTree>
    <p:extLst>
      <p:ext uri="{BB962C8B-B14F-4D97-AF65-F5344CB8AC3E}">
        <p14:creationId xmlns:p14="http://schemas.microsoft.com/office/powerpoint/2010/main" val="421100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8</a:t>
            </a:fld>
            <a:endParaRPr lang="en-US"/>
          </a:p>
        </p:txBody>
      </p:sp>
    </p:spTree>
    <p:extLst>
      <p:ext uri="{BB962C8B-B14F-4D97-AF65-F5344CB8AC3E}">
        <p14:creationId xmlns:p14="http://schemas.microsoft.com/office/powerpoint/2010/main" val="206760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516B7-A873-4409-B690-55A7B1F70187}" type="slidenum">
              <a:rPr lang="en-US" smtClean="0"/>
              <a:t>12</a:t>
            </a:fld>
            <a:endParaRPr lang="en-US"/>
          </a:p>
        </p:txBody>
      </p:sp>
    </p:spTree>
    <p:extLst>
      <p:ext uri="{BB962C8B-B14F-4D97-AF65-F5344CB8AC3E}">
        <p14:creationId xmlns:p14="http://schemas.microsoft.com/office/powerpoint/2010/main" val="13727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14</a:t>
            </a:fld>
            <a:endParaRPr lang="en-US"/>
          </a:p>
        </p:txBody>
      </p:sp>
    </p:spTree>
    <p:extLst>
      <p:ext uri="{BB962C8B-B14F-4D97-AF65-F5344CB8AC3E}">
        <p14:creationId xmlns:p14="http://schemas.microsoft.com/office/powerpoint/2010/main" val="253573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98698C-25AE-4502-8A57-A22B1666DA71}" type="slidenum">
              <a:rPr lang="en-US" smtClean="0"/>
              <a:t>23</a:t>
            </a:fld>
            <a:endParaRPr lang="en-US"/>
          </a:p>
        </p:txBody>
      </p:sp>
    </p:spTree>
    <p:extLst>
      <p:ext uri="{BB962C8B-B14F-4D97-AF65-F5344CB8AC3E}">
        <p14:creationId xmlns:p14="http://schemas.microsoft.com/office/powerpoint/2010/main" val="147103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516B7-A873-4409-B690-55A7B1F70187}" type="slidenum">
              <a:rPr lang="en-US" smtClean="0"/>
              <a:t>29</a:t>
            </a:fld>
            <a:endParaRPr lang="en-US"/>
          </a:p>
        </p:txBody>
      </p:sp>
    </p:spTree>
    <p:extLst>
      <p:ext uri="{BB962C8B-B14F-4D97-AF65-F5344CB8AC3E}">
        <p14:creationId xmlns:p14="http://schemas.microsoft.com/office/powerpoint/2010/main" val="126524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77CCA-4AB0-4C7E-8953-34C378456AAD}" type="slidenum">
              <a:rPr lang="en-US" smtClean="0"/>
              <a:t>34</a:t>
            </a:fld>
            <a:endParaRPr lang="en-US"/>
          </a:p>
        </p:txBody>
      </p:sp>
    </p:spTree>
    <p:extLst>
      <p:ext uri="{BB962C8B-B14F-4D97-AF65-F5344CB8AC3E}">
        <p14:creationId xmlns:p14="http://schemas.microsoft.com/office/powerpoint/2010/main" val="382443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E5FA-E541-BE84-47FE-B8BA30CDF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05D34-E98E-945A-4ADB-08312EF82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2E6217-9963-CB27-9080-598187C4FDA9}"/>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9D92AF39-BDC2-E858-FC41-A9AFB0BD0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F5A5E-9E99-14B5-77A3-C15685F69E81}"/>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123657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75C2-4614-8B14-7B94-C4F51613C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54C3FF-459F-D53D-FE2D-AB38F2BBC5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0335A-8793-ADE9-1B08-A99BB4BDF667}"/>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D8DE0808-7332-E492-A169-B1767D4DF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BF8D3-B75B-DD98-3021-4DD9E6690E88}"/>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343135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14C8C-4D8C-7811-3436-0C96E1175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72D84F-9807-254D-5AC0-375B83226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7A7C0-6AFD-C329-E15E-2CE03D53CE94}"/>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12F79852-1BAD-C417-990F-88DB73480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A8930-5896-88A3-52AB-CA51E91ABF41}"/>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367087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68D3-C59F-C3B4-B7AA-4F1FAC3D1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2CA80-10A7-69C9-9532-695E7155A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FEAD4-4F9A-426F-5537-3869E5737889}"/>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C5F69E36-06F4-90CD-F73C-DCC8DB502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8129E-D62F-FB27-F033-3D74C0D7A442}"/>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76621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8658-AC8C-869D-E9A5-0AE16C0CB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565EC4-5854-7091-90D0-CEE16F3D5E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9008F-8B62-424B-1FC6-AC1D2EF5C26A}"/>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C3C49B71-D130-A596-A764-E1495769E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2F5E7-7B2D-97C2-5C74-E99646BD43AE}"/>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51113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B900-1386-262F-8004-BF72B156F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4A697-47DA-1B00-884B-13219F0084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919E5-8E2B-FAF2-582C-54C30B2D4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0AB9BF-48DB-E2F1-9CBD-97B4C74FB111}"/>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6" name="Footer Placeholder 5">
            <a:extLst>
              <a:ext uri="{FF2B5EF4-FFF2-40B4-BE49-F238E27FC236}">
                <a16:creationId xmlns:a16="http://schemas.microsoft.com/office/drawing/2014/main" id="{03014EAC-BA6F-3A9B-3D7A-BC568E642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D0714-E42C-D65B-8394-1BC1EE3CC0F8}"/>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411690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2237-D887-810E-7A9F-9BE35D40D0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31BE8-D40C-02A9-5D6D-F1295F324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7F2EC-CF1E-BC69-3B8E-0B8C39152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34A61-A46C-BC1B-C2EB-69BBCF0EA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4205E-5C87-0657-7A6A-731818401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A4FA9-9564-7D9D-9C91-1709A9767555}"/>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8" name="Footer Placeholder 7">
            <a:extLst>
              <a:ext uri="{FF2B5EF4-FFF2-40B4-BE49-F238E27FC236}">
                <a16:creationId xmlns:a16="http://schemas.microsoft.com/office/drawing/2014/main" id="{B2BF9896-52E9-43D7-06F2-2E969714E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B36A1-6D85-F58E-728A-0F5A1CFA190C}"/>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404408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B8AC-7C93-4D6D-532F-5A3A12C01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C4960-C5C4-9527-31EB-6329BB0C70F4}"/>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4" name="Footer Placeholder 3">
            <a:extLst>
              <a:ext uri="{FF2B5EF4-FFF2-40B4-BE49-F238E27FC236}">
                <a16:creationId xmlns:a16="http://schemas.microsoft.com/office/drawing/2014/main" id="{42CC8EB6-938A-E67F-0522-B0D183347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F2987-AABF-353D-1678-314032DAE241}"/>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355916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093EC-56EF-600D-6997-0A6F206A8707}"/>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3" name="Footer Placeholder 2">
            <a:extLst>
              <a:ext uri="{FF2B5EF4-FFF2-40B4-BE49-F238E27FC236}">
                <a16:creationId xmlns:a16="http://schemas.microsoft.com/office/drawing/2014/main" id="{720AEE84-F337-F239-5EE5-9A7F0E0490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4FD6A-B9BC-1F64-4F0F-32774F3B6C04}"/>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15444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741B-C35A-1B8D-9AB1-BB868B293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70461-4965-8185-3ACE-0394EE418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64ACE9-6A7C-92BF-8BF5-C273AAE0E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30BF7-9118-81E9-7396-B37940901D59}"/>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6" name="Footer Placeholder 5">
            <a:extLst>
              <a:ext uri="{FF2B5EF4-FFF2-40B4-BE49-F238E27FC236}">
                <a16:creationId xmlns:a16="http://schemas.microsoft.com/office/drawing/2014/main" id="{2E60920E-91AA-8ED5-8D08-CA40E11E4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FD256-A6AC-2BCD-F32A-AF3EAFFCC13B}"/>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402379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E8BB-B04F-C47E-809F-92AFD0337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1D9D7-75AC-57DB-4D1D-56D3E6B37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BE3DE-E192-1CFD-A0C8-D3B34CF0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8810B-08A5-62FA-D1F8-D1D172F9BE57}"/>
              </a:ext>
            </a:extLst>
          </p:cNvPr>
          <p:cNvSpPr>
            <a:spLocks noGrp="1"/>
          </p:cNvSpPr>
          <p:nvPr>
            <p:ph type="dt" sz="half" idx="10"/>
          </p:nvPr>
        </p:nvSpPr>
        <p:spPr/>
        <p:txBody>
          <a:bodyPr/>
          <a:lstStyle/>
          <a:p>
            <a:fld id="{E7128EF3-94B0-4056-B7D7-2236CEFF59CA}" type="datetimeFigureOut">
              <a:rPr lang="en-US" smtClean="0"/>
              <a:t>8/30/2024</a:t>
            </a:fld>
            <a:endParaRPr lang="en-US"/>
          </a:p>
        </p:txBody>
      </p:sp>
      <p:sp>
        <p:nvSpPr>
          <p:cNvPr id="6" name="Footer Placeholder 5">
            <a:extLst>
              <a:ext uri="{FF2B5EF4-FFF2-40B4-BE49-F238E27FC236}">
                <a16:creationId xmlns:a16="http://schemas.microsoft.com/office/drawing/2014/main" id="{8E06244F-62A8-E887-2C6F-804965B11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198FB-3030-2196-ADB0-8B557DB050D4}"/>
              </a:ext>
            </a:extLst>
          </p:cNvPr>
          <p:cNvSpPr>
            <a:spLocks noGrp="1"/>
          </p:cNvSpPr>
          <p:nvPr>
            <p:ph type="sldNum" sz="quarter" idx="12"/>
          </p:nvPr>
        </p:nvSpPr>
        <p:spPr/>
        <p:txBody>
          <a:bodyPr/>
          <a:lstStyle/>
          <a:p>
            <a:fld id="{58EEE023-26D0-4800-B562-BF475294811F}" type="slidenum">
              <a:rPr lang="en-US" smtClean="0"/>
              <a:t>‹#›</a:t>
            </a:fld>
            <a:endParaRPr lang="en-US"/>
          </a:p>
        </p:txBody>
      </p:sp>
    </p:spTree>
    <p:extLst>
      <p:ext uri="{BB962C8B-B14F-4D97-AF65-F5344CB8AC3E}">
        <p14:creationId xmlns:p14="http://schemas.microsoft.com/office/powerpoint/2010/main" val="16010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B716F-3A45-1DA5-DE15-240D0D925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743955-E6AB-6A19-641C-5357345FC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4FA68-724D-3AAB-26F9-5127D1DC0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128EF3-94B0-4056-B7D7-2236CEFF59CA}" type="datetimeFigureOut">
              <a:rPr lang="en-US" smtClean="0"/>
              <a:t>8/30/2024</a:t>
            </a:fld>
            <a:endParaRPr lang="en-US"/>
          </a:p>
        </p:txBody>
      </p:sp>
      <p:sp>
        <p:nvSpPr>
          <p:cNvPr id="5" name="Footer Placeholder 4">
            <a:extLst>
              <a:ext uri="{FF2B5EF4-FFF2-40B4-BE49-F238E27FC236}">
                <a16:creationId xmlns:a16="http://schemas.microsoft.com/office/drawing/2014/main" id="{8DA5ACCA-C106-3D12-B654-A309784A1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49DC7D-3A14-CB94-05F7-549B9C764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EEE023-26D0-4800-B562-BF475294811F}" type="slidenum">
              <a:rPr lang="en-US" smtClean="0"/>
              <a:t>‹#›</a:t>
            </a:fld>
            <a:endParaRPr lang="en-US"/>
          </a:p>
        </p:txBody>
      </p:sp>
    </p:spTree>
    <p:extLst>
      <p:ext uri="{BB962C8B-B14F-4D97-AF65-F5344CB8AC3E}">
        <p14:creationId xmlns:p14="http://schemas.microsoft.com/office/powerpoint/2010/main" val="780157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genda.infn.it/event/39939/timetable/#2024090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hysics.aps.org/articles/v15/157"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journals.aps.org/prl/abstract/10.1103/PhysRevLett.129.165101?utm_source=email&amp;utm_medium=email&amp;utm_campaign=prl-aler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3847/1538-4357/ad5202" TargetMode="External"/><Relationship Id="rId2" Type="http://schemas.openxmlformats.org/officeDocument/2006/relationships/hyperlink" Target="https://arxiv.org/abs/2408.0782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rxiv.org/abs/astro-ph/0207073"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42/S0217732314400082"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doi.org/10.1016/j.dark.2017.06.00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gupubs.onlinelibrary.wiley.com/doi/full/10.1029/2002JA00973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doi.org/10.1016/j.dark.2020.100497" TargetMode="Externa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mdpi.com/2673-9984/2/1/10"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semanticscholar.org/paper/The-Dark-Universe-Is-Not-Invisible-Zioutas-Anastassopoulos/55236c1568261a4dbc16e7bc1c601b6e6c34c3c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hyperlink" Target="https://arxiv.org/abs/2404.0229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abs/2003.07363" TargetMode="Externa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142/S1793048023500029" TargetMode="External"/><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103/PhysRevLett.71.3051" TargetMode="External"/><Relationship Id="rId2" Type="http://schemas.openxmlformats.org/officeDocument/2006/relationships/hyperlink" Target="https://www.sciencedirect.com/science/article/abs/pii/037026939190330S?via%3Dihub"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s://www.nature.com/articles/nature07153"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opscience.iop.org/article/10.1088/1475-7516/2023/10/057" TargetMode="Externa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ezproxy.cern.ch/10.1016/S0262-4079(22)01808-5" TargetMode="External"/><Relationship Id="rId3" Type="http://schemas.openxmlformats.org/officeDocument/2006/relationships/hyperlink" Target="https://www.scinexx.de/news/kosmos/dunkle-materie-weniger-dunkel/" TargetMode="External"/><Relationship Id="rId7" Type="http://schemas.openxmlformats.org/officeDocument/2006/relationships/hyperlink" Target="https://arxiv.org/abs/2302.0541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arxiv.org/abs/" TargetMode="External"/><Relationship Id="rId5" Type="http://schemas.openxmlformats.org/officeDocument/2006/relationships/hyperlink" Target="https://arxiv.org/pdf/2108.11647" TargetMode="External"/><Relationship Id="rId4" Type="http://schemas.openxmlformats.org/officeDocument/2006/relationships/hyperlink" Target="https://arxiv.org/abs/2108.1164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journals.aps.org/prl/pdf/10.1103/PhysRevLett.132.261002" TargetMode="External"/><Relationship Id="rId2" Type="http://schemas.openxmlformats.org/officeDocument/2006/relationships/hyperlink" Target="https://www.msn.com/en-us/news/technology/a-glow-in-jupiter-s-night-could-be-the-smoking-gun-signal-for-dark-matter/ar-BB1oXqRO?ocid=entnewsntp&amp;pc=U531&amp;cvid=125ca349093640aa88d3cd77a52735cb&amp;ei=81"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sn.com/en-us/news/technology/a-glow-in-jupiter-s-night-could-be-the-smoking-gun-signal-for-dark-matter/ar-BB1oXqRO?ocid=entnewsntp&amp;pc=U531&amp;cvid=125ca349093640aa88d3cd77a52735cb&amp;ei=81" TargetMode="External"/><Relationship Id="rId5" Type="http://schemas.openxmlformats.org/officeDocument/2006/relationships/hyperlink" Target="https://en.wikipedia.org/wiki/Trihydrogen_cation" TargetMode="External"/><Relationship Id="rId4" Type="http://schemas.openxmlformats.org/officeDocument/2006/relationships/hyperlink" Target="https://www.sciencealert.com/the-weirdest-facts-about-jupit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arxiv.org/abs/2408.1531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abs/2408.16041"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rxiv.org/abs/2404.02290" TargetMode="External"/><Relationship Id="rId2" Type="http://schemas.openxmlformats.org/officeDocument/2006/relationships/hyperlink" Target="https://doi.org/10.3390/ECU2021-0931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emanticscholar.org/paper/The-Dark-Universe-Is-Not-Invisible-Zioutas-Anastassopoulos/55236c1568261a4dbc16e7bc1c601b6e6c34c3c6" TargetMode="External"/><Relationship Id="rId2" Type="http://schemas.openxmlformats.org/officeDocument/2006/relationships/hyperlink" Target="https://www.mdpi.com/2673-9984/2/1/10" TargetMode="Externa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hyperlink" Target="https://arxiv.org/abs/1710.01678" TargetMode="External"/><Relationship Id="rId4" Type="http://schemas.openxmlformats.org/officeDocument/2006/relationships/hyperlink" Target="https://www.nature.com/articles/s41467-017-00328-7"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hyperlink" Target="http://dx.doi.org/10.1142/S179304801850008X" TargetMode="External"/><Relationship Id="rId10" Type="http://schemas.openxmlformats.org/officeDocument/2006/relationships/hyperlink" Target="https://doi.org/10.1142/S1793048019200029" TargetMode="External"/><Relationship Id="rId4" Type="http://schemas.openxmlformats.org/officeDocument/2006/relationships/image" Target="../media/image53.png"/><Relationship Id="rId9" Type="http://schemas.openxmlformats.org/officeDocument/2006/relationships/hyperlink" Target="https://doi.org/10.1142/S179304802050008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paceref.com/astronomy/the-smallest-galaxies-in-our-universe-bbring-more-about-dark-matter-to-light.htm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mdpi.com/2073-8994/14/4/7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doi.org/10.1016/j.dark.2017.06.001"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92B70-5800-0517-0342-DFC7B068CB09}"/>
              </a:ext>
            </a:extLst>
          </p:cNvPr>
          <p:cNvSpPr txBox="1"/>
          <p:nvPr/>
        </p:nvSpPr>
        <p:spPr>
          <a:xfrm>
            <a:off x="749015" y="97271"/>
            <a:ext cx="4900059" cy="646331"/>
          </a:xfrm>
          <a:prstGeom prst="rect">
            <a:avLst/>
          </a:prstGeom>
          <a:noFill/>
        </p:spPr>
        <p:txBody>
          <a:bodyPr wrap="none" rtlCol="0">
            <a:spAutoFit/>
          </a:bodyPr>
          <a:lstStyle/>
          <a:p>
            <a:r>
              <a:rPr lang="en-US" sz="3600" b="1" dirty="0">
                <a:solidFill>
                  <a:srgbClr val="3333FF"/>
                </a:solidFill>
                <a:highlight>
                  <a:srgbClr val="00FF00"/>
                </a:highlight>
                <a:latin typeface="Times New Roman" panose="02020603050405020304" pitchFamily="18" charset="0"/>
                <a:cs typeface="Times New Roman" panose="02020603050405020304" pitchFamily="18" charset="0"/>
              </a:rPr>
              <a:t>Dark matter  signatures</a:t>
            </a:r>
          </a:p>
        </p:txBody>
      </p:sp>
      <p:sp>
        <p:nvSpPr>
          <p:cNvPr id="3" name="TextBox 2">
            <a:extLst>
              <a:ext uri="{FF2B5EF4-FFF2-40B4-BE49-F238E27FC236}">
                <a16:creationId xmlns:a16="http://schemas.microsoft.com/office/drawing/2014/main" id="{0C69A84B-EB96-424C-3B40-D439D461B53B}"/>
              </a:ext>
            </a:extLst>
          </p:cNvPr>
          <p:cNvSpPr txBox="1"/>
          <p:nvPr/>
        </p:nvSpPr>
        <p:spPr>
          <a:xfrm>
            <a:off x="1484016" y="823643"/>
            <a:ext cx="3156633" cy="769441"/>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Konstantin  Zioutas </a:t>
            </a:r>
            <a:endParaRPr lang="en-US" sz="2400" baseline="30000" dirty="0">
              <a:solidFill>
                <a:srgbClr val="FF0000"/>
              </a:solidFill>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University of Patras / Greece</a:t>
            </a:r>
          </a:p>
        </p:txBody>
      </p:sp>
      <p:grpSp>
        <p:nvGrpSpPr>
          <p:cNvPr id="14" name="Group 13">
            <a:extLst>
              <a:ext uri="{FF2B5EF4-FFF2-40B4-BE49-F238E27FC236}">
                <a16:creationId xmlns:a16="http://schemas.microsoft.com/office/drawing/2014/main" id="{E8C3D3BD-7110-C971-A88E-096A67836C22}"/>
              </a:ext>
            </a:extLst>
          </p:cNvPr>
          <p:cNvGrpSpPr/>
          <p:nvPr/>
        </p:nvGrpSpPr>
        <p:grpSpPr>
          <a:xfrm>
            <a:off x="206931" y="3273415"/>
            <a:ext cx="9870923" cy="3622365"/>
            <a:chOff x="126460" y="2075970"/>
            <a:chExt cx="11709676" cy="4799789"/>
          </a:xfrm>
        </p:grpSpPr>
        <p:pic>
          <p:nvPicPr>
            <p:cNvPr id="11" name="Picture 10">
              <a:extLst>
                <a:ext uri="{FF2B5EF4-FFF2-40B4-BE49-F238E27FC236}">
                  <a16:creationId xmlns:a16="http://schemas.microsoft.com/office/drawing/2014/main" id="{B8E55FD0-4EFF-4A19-1D55-8BC6D07800A4}"/>
                </a:ext>
              </a:extLst>
            </p:cNvPr>
            <p:cNvPicPr>
              <a:picLocks noChangeAspect="1"/>
            </p:cNvPicPr>
            <p:nvPr/>
          </p:nvPicPr>
          <p:blipFill>
            <a:blip r:embed="rId3"/>
            <a:stretch>
              <a:fillRect/>
            </a:stretch>
          </p:blipFill>
          <p:spPr>
            <a:xfrm>
              <a:off x="126460" y="2075970"/>
              <a:ext cx="11459183" cy="4782029"/>
            </a:xfrm>
            <a:prstGeom prst="rect">
              <a:avLst/>
            </a:prstGeom>
          </p:spPr>
        </p:pic>
        <p:sp>
          <p:nvSpPr>
            <p:cNvPr id="13" name="TextBox 12">
              <a:extLst>
                <a:ext uri="{FF2B5EF4-FFF2-40B4-BE49-F238E27FC236}">
                  <a16:creationId xmlns:a16="http://schemas.microsoft.com/office/drawing/2014/main" id="{3F9B25B9-263A-AC0A-B057-43F86DF280C7}"/>
                </a:ext>
              </a:extLst>
            </p:cNvPr>
            <p:cNvSpPr txBox="1"/>
            <p:nvPr/>
          </p:nvSpPr>
          <p:spPr>
            <a:xfrm>
              <a:off x="4660590" y="6386378"/>
              <a:ext cx="7175546" cy="489381"/>
            </a:xfrm>
            <a:prstGeom prst="rect">
              <a:avLst/>
            </a:prstGeom>
            <a:noFill/>
          </p:spPr>
          <p:txBody>
            <a:bodyPr wrap="square">
              <a:spAutoFit/>
            </a:bodyPr>
            <a:lstStyle/>
            <a:p>
              <a:pPr marL="0" marR="0">
                <a:spcBef>
                  <a:spcPts val="0"/>
                </a:spcBef>
                <a:spcAft>
                  <a:spcPts val="0"/>
                </a:spcAft>
              </a:pPr>
              <a:r>
                <a:rPr lang="en-US" sz="1800" b="1"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https://agenda.infn.it/event/39939/timetable/#20240903</a:t>
              </a:r>
              <a:endParaRPr lang="en-US" sz="1800" b="1"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 name="TextBox 4">
            <a:extLst>
              <a:ext uri="{FF2B5EF4-FFF2-40B4-BE49-F238E27FC236}">
                <a16:creationId xmlns:a16="http://schemas.microsoft.com/office/drawing/2014/main" id="{6CC9441A-D313-573C-6D4A-983CF0EC7DBD}"/>
              </a:ext>
            </a:extLst>
          </p:cNvPr>
          <p:cNvSpPr txBox="1"/>
          <p:nvPr/>
        </p:nvSpPr>
        <p:spPr>
          <a:xfrm>
            <a:off x="6530792" y="1121726"/>
            <a:ext cx="5356409" cy="461665"/>
          </a:xfrm>
          <a:custGeom>
            <a:avLst/>
            <a:gdLst>
              <a:gd name="connsiteX0" fmla="*/ 0 w 5356409"/>
              <a:gd name="connsiteY0" fmla="*/ 0 h 461665"/>
              <a:gd name="connsiteX1" fmla="*/ 648721 w 5356409"/>
              <a:gd name="connsiteY1" fmla="*/ 0 h 461665"/>
              <a:gd name="connsiteX2" fmla="*/ 1190313 w 5356409"/>
              <a:gd name="connsiteY2" fmla="*/ 0 h 461665"/>
              <a:gd name="connsiteX3" fmla="*/ 1624777 w 5356409"/>
              <a:gd name="connsiteY3" fmla="*/ 0 h 461665"/>
              <a:gd name="connsiteX4" fmla="*/ 2327062 w 5356409"/>
              <a:gd name="connsiteY4" fmla="*/ 0 h 461665"/>
              <a:gd name="connsiteX5" fmla="*/ 2922219 w 5356409"/>
              <a:gd name="connsiteY5" fmla="*/ 0 h 461665"/>
              <a:gd name="connsiteX6" fmla="*/ 3517375 w 5356409"/>
              <a:gd name="connsiteY6" fmla="*/ 0 h 461665"/>
              <a:gd name="connsiteX7" fmla="*/ 4166096 w 5356409"/>
              <a:gd name="connsiteY7" fmla="*/ 0 h 461665"/>
              <a:gd name="connsiteX8" fmla="*/ 4761252 w 5356409"/>
              <a:gd name="connsiteY8" fmla="*/ 0 h 461665"/>
              <a:gd name="connsiteX9" fmla="*/ 5356409 w 5356409"/>
              <a:gd name="connsiteY9" fmla="*/ 0 h 461665"/>
              <a:gd name="connsiteX10" fmla="*/ 5356409 w 5356409"/>
              <a:gd name="connsiteY10" fmla="*/ 461665 h 461665"/>
              <a:gd name="connsiteX11" fmla="*/ 4761252 w 5356409"/>
              <a:gd name="connsiteY11" fmla="*/ 461665 h 461665"/>
              <a:gd name="connsiteX12" fmla="*/ 4326788 w 5356409"/>
              <a:gd name="connsiteY12" fmla="*/ 461665 h 461665"/>
              <a:gd name="connsiteX13" fmla="*/ 3624503 w 5356409"/>
              <a:gd name="connsiteY13" fmla="*/ 461665 h 461665"/>
              <a:gd name="connsiteX14" fmla="*/ 3029347 w 5356409"/>
              <a:gd name="connsiteY14" fmla="*/ 461665 h 461665"/>
              <a:gd name="connsiteX15" fmla="*/ 2434190 w 5356409"/>
              <a:gd name="connsiteY15" fmla="*/ 461665 h 461665"/>
              <a:gd name="connsiteX16" fmla="*/ 1731906 w 5356409"/>
              <a:gd name="connsiteY16" fmla="*/ 461665 h 461665"/>
              <a:gd name="connsiteX17" fmla="*/ 1083185 w 5356409"/>
              <a:gd name="connsiteY17" fmla="*/ 461665 h 461665"/>
              <a:gd name="connsiteX18" fmla="*/ 648721 w 5356409"/>
              <a:gd name="connsiteY18" fmla="*/ 461665 h 461665"/>
              <a:gd name="connsiteX19" fmla="*/ 0 w 5356409"/>
              <a:gd name="connsiteY19" fmla="*/ 461665 h 461665"/>
              <a:gd name="connsiteX20" fmla="*/ 0 w 5356409"/>
              <a:gd name="connsiteY2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56409" h="461665" extrusionOk="0">
                <a:moveTo>
                  <a:pt x="0" y="0"/>
                </a:moveTo>
                <a:cubicBezTo>
                  <a:pt x="204389" y="-16735"/>
                  <a:pt x="370924" y="18885"/>
                  <a:pt x="648721" y="0"/>
                </a:cubicBezTo>
                <a:cubicBezTo>
                  <a:pt x="926518" y="-18885"/>
                  <a:pt x="1062083" y="46272"/>
                  <a:pt x="1190313" y="0"/>
                </a:cubicBezTo>
                <a:cubicBezTo>
                  <a:pt x="1318543" y="-46272"/>
                  <a:pt x="1465555" y="15516"/>
                  <a:pt x="1624777" y="0"/>
                </a:cubicBezTo>
                <a:cubicBezTo>
                  <a:pt x="1783999" y="-15516"/>
                  <a:pt x="2016948" y="35766"/>
                  <a:pt x="2327062" y="0"/>
                </a:cubicBezTo>
                <a:cubicBezTo>
                  <a:pt x="2637176" y="-35766"/>
                  <a:pt x="2771005" y="41455"/>
                  <a:pt x="2922219" y="0"/>
                </a:cubicBezTo>
                <a:cubicBezTo>
                  <a:pt x="3073433" y="-41455"/>
                  <a:pt x="3287567" y="48763"/>
                  <a:pt x="3517375" y="0"/>
                </a:cubicBezTo>
                <a:cubicBezTo>
                  <a:pt x="3747183" y="-48763"/>
                  <a:pt x="3885436" y="61421"/>
                  <a:pt x="4166096" y="0"/>
                </a:cubicBezTo>
                <a:cubicBezTo>
                  <a:pt x="4446756" y="-61421"/>
                  <a:pt x="4619845" y="59897"/>
                  <a:pt x="4761252" y="0"/>
                </a:cubicBezTo>
                <a:cubicBezTo>
                  <a:pt x="4902659" y="-59897"/>
                  <a:pt x="5236416" y="63872"/>
                  <a:pt x="5356409" y="0"/>
                </a:cubicBezTo>
                <a:cubicBezTo>
                  <a:pt x="5397550" y="98420"/>
                  <a:pt x="5316691" y="271675"/>
                  <a:pt x="5356409" y="461665"/>
                </a:cubicBezTo>
                <a:cubicBezTo>
                  <a:pt x="5228969" y="487531"/>
                  <a:pt x="5026141" y="404555"/>
                  <a:pt x="4761252" y="461665"/>
                </a:cubicBezTo>
                <a:cubicBezTo>
                  <a:pt x="4496363" y="518775"/>
                  <a:pt x="4493209" y="423872"/>
                  <a:pt x="4326788" y="461665"/>
                </a:cubicBezTo>
                <a:cubicBezTo>
                  <a:pt x="4160367" y="499458"/>
                  <a:pt x="3885737" y="396532"/>
                  <a:pt x="3624503" y="461665"/>
                </a:cubicBezTo>
                <a:cubicBezTo>
                  <a:pt x="3363269" y="526798"/>
                  <a:pt x="3167829" y="405205"/>
                  <a:pt x="3029347" y="461665"/>
                </a:cubicBezTo>
                <a:cubicBezTo>
                  <a:pt x="2890865" y="518125"/>
                  <a:pt x="2696057" y="444129"/>
                  <a:pt x="2434190" y="461665"/>
                </a:cubicBezTo>
                <a:cubicBezTo>
                  <a:pt x="2172323" y="479201"/>
                  <a:pt x="1956313" y="379617"/>
                  <a:pt x="1731906" y="461665"/>
                </a:cubicBezTo>
                <a:cubicBezTo>
                  <a:pt x="1507499" y="543713"/>
                  <a:pt x="1219520" y="435589"/>
                  <a:pt x="1083185" y="461665"/>
                </a:cubicBezTo>
                <a:cubicBezTo>
                  <a:pt x="946850" y="487741"/>
                  <a:pt x="818465" y="445659"/>
                  <a:pt x="648721" y="461665"/>
                </a:cubicBezTo>
                <a:cubicBezTo>
                  <a:pt x="478977" y="477671"/>
                  <a:pt x="322309" y="424180"/>
                  <a:pt x="0" y="461665"/>
                </a:cubicBezTo>
                <a:cubicBezTo>
                  <a:pt x="-16694" y="243651"/>
                  <a:pt x="5771" y="126987"/>
                  <a:pt x="0" y="0"/>
                </a:cubicBezTo>
                <a:close/>
              </a:path>
            </a:pathLst>
          </a:custGeom>
          <a:noFill/>
          <a:ln w="38100">
            <a:solidFill>
              <a:srgbClr val="00B050"/>
            </a:solidFill>
            <a:extLst>
              <a:ext uri="{C807C97D-BFC1-408E-A445-0C87EB9F89A2}">
                <ask:lineSketchStyleProps xmlns:ask="http://schemas.microsoft.com/office/drawing/2018/sketchyshapes" sd="4261644643">
                  <a:prstGeom prst="rect">
                    <a:avLst/>
                  </a:prstGeom>
                  <ask:type>
                    <ask:lineSketchScribble/>
                  </ask:type>
                </ask:lineSketchStyleProps>
              </a:ext>
            </a:extLst>
          </a:ln>
        </p:spPr>
        <p:txBody>
          <a:bodyPr wrap="square" rtlCol="0">
            <a:spAutoFit/>
          </a:bodyPr>
          <a:lstStyle/>
          <a:p>
            <a:r>
              <a:rPr lang="en-US" sz="2400" b="1" dirty="0"/>
              <a:t>Zwicky</a:t>
            </a:r>
            <a:r>
              <a:rPr lang="en-US" sz="2400" dirty="0"/>
              <a:t>: 1</a:t>
            </a:r>
            <a:r>
              <a:rPr lang="en-US" sz="2400" baseline="30000" dirty="0"/>
              <a:t>st</a:t>
            </a:r>
            <a:r>
              <a:rPr lang="en-US" sz="2400" dirty="0"/>
              <a:t> cosmic DM signal </a:t>
            </a:r>
            <a:r>
              <a:rPr lang="en-US" sz="2000" dirty="0">
                <a:sym typeface="Wingdings" panose="05000000000000000000" pitchFamily="2" charset="2"/>
              </a:rPr>
              <a:t> </a:t>
            </a:r>
            <a:r>
              <a:rPr lang="en-US" sz="2000" b="1" dirty="0">
                <a:solidFill>
                  <a:srgbClr val="FF0000"/>
                </a:solidFill>
                <a:sym typeface="Wingdings" panose="05000000000000000000" pitchFamily="2" charset="2"/>
              </a:rPr>
              <a:t>locally</a:t>
            </a:r>
            <a:r>
              <a:rPr lang="en-US" sz="2400" b="1" dirty="0">
                <a:solidFill>
                  <a:srgbClr val="3333FF"/>
                </a:solidFill>
                <a:sym typeface="Wingdings" panose="05000000000000000000" pitchFamily="2" charset="2"/>
              </a:rPr>
              <a:t>?</a:t>
            </a:r>
            <a:endParaRPr lang="en-US" sz="2000" b="1" dirty="0">
              <a:solidFill>
                <a:srgbClr val="3333FF"/>
              </a:solidFill>
            </a:endParaRPr>
          </a:p>
        </p:txBody>
      </p:sp>
      <p:sp>
        <p:nvSpPr>
          <p:cNvPr id="6" name="Arrow: Right 5">
            <a:extLst>
              <a:ext uri="{FF2B5EF4-FFF2-40B4-BE49-F238E27FC236}">
                <a16:creationId xmlns:a16="http://schemas.microsoft.com/office/drawing/2014/main" id="{5DB59892-20FC-BC90-6ADD-9B7ADCF4ECB4}"/>
              </a:ext>
            </a:extLst>
          </p:cNvPr>
          <p:cNvSpPr/>
          <p:nvPr/>
        </p:nvSpPr>
        <p:spPr>
          <a:xfrm rot="2179834">
            <a:off x="5332632" y="959798"/>
            <a:ext cx="1238395" cy="16832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573">
            <a:extLst>
              <a:ext uri="{FF2B5EF4-FFF2-40B4-BE49-F238E27FC236}">
                <a16:creationId xmlns:a16="http://schemas.microsoft.com/office/drawing/2014/main" id="{5CF36DDF-24A2-20DA-EE29-8BA537D5A52F}"/>
              </a:ext>
            </a:extLst>
          </p:cNvPr>
          <p:cNvSpPr/>
          <p:nvPr/>
        </p:nvSpPr>
        <p:spPr>
          <a:xfrm>
            <a:off x="11848592" y="6495303"/>
            <a:ext cx="117020" cy="276999"/>
          </a:xfrm>
          <a:prstGeom prst="rect">
            <a:avLst/>
          </a:prstGeom>
        </p:spPr>
        <p:txBody>
          <a:bodyPr wrap="none" lIns="0" tIns="0" rIns="0" bIns="0">
            <a:spAutoFit/>
          </a:bodyPr>
          <a:lstStyle/>
          <a:p>
            <a:pPr marL="0"/>
            <a:r>
              <a:rPr lang="en-US" b="1" i="0" spc="0" baseline="0" dirty="0">
                <a:solidFill>
                  <a:srgbClr val="FF0000"/>
                </a:solidFill>
                <a:latin typeface="Calibri-Bold"/>
              </a:rPr>
              <a:t>1</a:t>
            </a:r>
          </a:p>
        </p:txBody>
      </p:sp>
      <p:sp>
        <p:nvSpPr>
          <p:cNvPr id="7" name="TextBox 6">
            <a:extLst>
              <a:ext uri="{FF2B5EF4-FFF2-40B4-BE49-F238E27FC236}">
                <a16:creationId xmlns:a16="http://schemas.microsoft.com/office/drawing/2014/main" id="{92C168D0-081D-5619-51CC-CEDBB355408E}"/>
              </a:ext>
            </a:extLst>
          </p:cNvPr>
          <p:cNvSpPr txBox="1"/>
          <p:nvPr/>
        </p:nvSpPr>
        <p:spPr>
          <a:xfrm>
            <a:off x="4523363" y="1830457"/>
            <a:ext cx="7609596" cy="1239185"/>
          </a:xfrm>
          <a:custGeom>
            <a:avLst/>
            <a:gdLst>
              <a:gd name="connsiteX0" fmla="*/ 0 w 7609596"/>
              <a:gd name="connsiteY0" fmla="*/ 0 h 1239185"/>
              <a:gd name="connsiteX1" fmla="*/ 509258 w 7609596"/>
              <a:gd name="connsiteY1" fmla="*/ 0 h 1239185"/>
              <a:gd name="connsiteX2" fmla="*/ 1094611 w 7609596"/>
              <a:gd name="connsiteY2" fmla="*/ 0 h 1239185"/>
              <a:gd name="connsiteX3" fmla="*/ 1832157 w 7609596"/>
              <a:gd name="connsiteY3" fmla="*/ 0 h 1239185"/>
              <a:gd name="connsiteX4" fmla="*/ 2341414 w 7609596"/>
              <a:gd name="connsiteY4" fmla="*/ 0 h 1239185"/>
              <a:gd name="connsiteX5" fmla="*/ 2698480 w 7609596"/>
              <a:gd name="connsiteY5" fmla="*/ 0 h 1239185"/>
              <a:gd name="connsiteX6" fmla="*/ 3359929 w 7609596"/>
              <a:gd name="connsiteY6" fmla="*/ 0 h 1239185"/>
              <a:gd name="connsiteX7" fmla="*/ 3716995 w 7609596"/>
              <a:gd name="connsiteY7" fmla="*/ 0 h 1239185"/>
              <a:gd name="connsiteX8" fmla="*/ 4302349 w 7609596"/>
              <a:gd name="connsiteY8" fmla="*/ 0 h 1239185"/>
              <a:gd name="connsiteX9" fmla="*/ 4659414 w 7609596"/>
              <a:gd name="connsiteY9" fmla="*/ 0 h 1239185"/>
              <a:gd name="connsiteX10" fmla="*/ 5244768 w 7609596"/>
              <a:gd name="connsiteY10" fmla="*/ 0 h 1239185"/>
              <a:gd name="connsiteX11" fmla="*/ 5830121 w 7609596"/>
              <a:gd name="connsiteY11" fmla="*/ 0 h 1239185"/>
              <a:gd name="connsiteX12" fmla="*/ 6491571 w 7609596"/>
              <a:gd name="connsiteY12" fmla="*/ 0 h 1239185"/>
              <a:gd name="connsiteX13" fmla="*/ 7609596 w 7609596"/>
              <a:gd name="connsiteY13" fmla="*/ 0 h 1239185"/>
              <a:gd name="connsiteX14" fmla="*/ 7609596 w 7609596"/>
              <a:gd name="connsiteY14" fmla="*/ 400670 h 1239185"/>
              <a:gd name="connsiteX15" fmla="*/ 7609596 w 7609596"/>
              <a:gd name="connsiteY15" fmla="*/ 788948 h 1239185"/>
              <a:gd name="connsiteX16" fmla="*/ 7609596 w 7609596"/>
              <a:gd name="connsiteY16" fmla="*/ 1239185 h 1239185"/>
              <a:gd name="connsiteX17" fmla="*/ 6948147 w 7609596"/>
              <a:gd name="connsiteY17" fmla="*/ 1239185 h 1239185"/>
              <a:gd name="connsiteX18" fmla="*/ 6514985 w 7609596"/>
              <a:gd name="connsiteY18" fmla="*/ 1239185 h 1239185"/>
              <a:gd name="connsiteX19" fmla="*/ 5929631 w 7609596"/>
              <a:gd name="connsiteY19" fmla="*/ 1239185 h 1239185"/>
              <a:gd name="connsiteX20" fmla="*/ 5268182 w 7609596"/>
              <a:gd name="connsiteY20" fmla="*/ 1239185 h 1239185"/>
              <a:gd name="connsiteX21" fmla="*/ 4682828 w 7609596"/>
              <a:gd name="connsiteY21" fmla="*/ 1239185 h 1239185"/>
              <a:gd name="connsiteX22" fmla="*/ 4097475 w 7609596"/>
              <a:gd name="connsiteY22" fmla="*/ 1239185 h 1239185"/>
              <a:gd name="connsiteX23" fmla="*/ 3359929 w 7609596"/>
              <a:gd name="connsiteY23" fmla="*/ 1239185 h 1239185"/>
              <a:gd name="connsiteX24" fmla="*/ 2850672 w 7609596"/>
              <a:gd name="connsiteY24" fmla="*/ 1239185 h 1239185"/>
              <a:gd name="connsiteX25" fmla="*/ 2113126 w 7609596"/>
              <a:gd name="connsiteY25" fmla="*/ 1239185 h 1239185"/>
              <a:gd name="connsiteX26" fmla="*/ 1603869 w 7609596"/>
              <a:gd name="connsiteY26" fmla="*/ 1239185 h 1239185"/>
              <a:gd name="connsiteX27" fmla="*/ 1094611 w 7609596"/>
              <a:gd name="connsiteY27" fmla="*/ 1239185 h 1239185"/>
              <a:gd name="connsiteX28" fmla="*/ 585354 w 7609596"/>
              <a:gd name="connsiteY28" fmla="*/ 1239185 h 1239185"/>
              <a:gd name="connsiteX29" fmla="*/ 0 w 7609596"/>
              <a:gd name="connsiteY29" fmla="*/ 1239185 h 1239185"/>
              <a:gd name="connsiteX30" fmla="*/ 0 w 7609596"/>
              <a:gd name="connsiteY30" fmla="*/ 863299 h 1239185"/>
              <a:gd name="connsiteX31" fmla="*/ 0 w 7609596"/>
              <a:gd name="connsiteY31" fmla="*/ 487413 h 1239185"/>
              <a:gd name="connsiteX32" fmla="*/ 0 w 7609596"/>
              <a:gd name="connsiteY32" fmla="*/ 0 h 12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09596" h="1239185" extrusionOk="0">
                <a:moveTo>
                  <a:pt x="0" y="0"/>
                </a:moveTo>
                <a:cubicBezTo>
                  <a:pt x="152935" y="-11144"/>
                  <a:pt x="350086" y="58546"/>
                  <a:pt x="509258" y="0"/>
                </a:cubicBezTo>
                <a:cubicBezTo>
                  <a:pt x="668430" y="-58546"/>
                  <a:pt x="913926" y="60598"/>
                  <a:pt x="1094611" y="0"/>
                </a:cubicBezTo>
                <a:cubicBezTo>
                  <a:pt x="1275296" y="-60598"/>
                  <a:pt x="1663035" y="23220"/>
                  <a:pt x="1832157" y="0"/>
                </a:cubicBezTo>
                <a:cubicBezTo>
                  <a:pt x="2001279" y="-23220"/>
                  <a:pt x="2129044" y="38469"/>
                  <a:pt x="2341414" y="0"/>
                </a:cubicBezTo>
                <a:cubicBezTo>
                  <a:pt x="2553784" y="-38469"/>
                  <a:pt x="2524943" y="31807"/>
                  <a:pt x="2698480" y="0"/>
                </a:cubicBezTo>
                <a:cubicBezTo>
                  <a:pt x="2872017" y="-31807"/>
                  <a:pt x="3128577" y="43448"/>
                  <a:pt x="3359929" y="0"/>
                </a:cubicBezTo>
                <a:cubicBezTo>
                  <a:pt x="3591281" y="-43448"/>
                  <a:pt x="3578379" y="28725"/>
                  <a:pt x="3716995" y="0"/>
                </a:cubicBezTo>
                <a:cubicBezTo>
                  <a:pt x="3855611" y="-28725"/>
                  <a:pt x="4117788" y="36214"/>
                  <a:pt x="4302349" y="0"/>
                </a:cubicBezTo>
                <a:cubicBezTo>
                  <a:pt x="4486910" y="-36214"/>
                  <a:pt x="4499966" y="15096"/>
                  <a:pt x="4659414" y="0"/>
                </a:cubicBezTo>
                <a:cubicBezTo>
                  <a:pt x="4818863" y="-15096"/>
                  <a:pt x="5001158" y="49751"/>
                  <a:pt x="5244768" y="0"/>
                </a:cubicBezTo>
                <a:cubicBezTo>
                  <a:pt x="5488378" y="-49751"/>
                  <a:pt x="5688088" y="15895"/>
                  <a:pt x="5830121" y="0"/>
                </a:cubicBezTo>
                <a:cubicBezTo>
                  <a:pt x="5972154" y="-15895"/>
                  <a:pt x="6227951" y="76896"/>
                  <a:pt x="6491571" y="0"/>
                </a:cubicBezTo>
                <a:cubicBezTo>
                  <a:pt x="6755191" y="-76896"/>
                  <a:pt x="7220800" y="75277"/>
                  <a:pt x="7609596" y="0"/>
                </a:cubicBezTo>
                <a:cubicBezTo>
                  <a:pt x="7636982" y="161893"/>
                  <a:pt x="7590929" y="261136"/>
                  <a:pt x="7609596" y="400670"/>
                </a:cubicBezTo>
                <a:cubicBezTo>
                  <a:pt x="7628263" y="540204"/>
                  <a:pt x="7595762" y="616516"/>
                  <a:pt x="7609596" y="788948"/>
                </a:cubicBezTo>
                <a:cubicBezTo>
                  <a:pt x="7623430" y="961380"/>
                  <a:pt x="7574948" y="1112915"/>
                  <a:pt x="7609596" y="1239185"/>
                </a:cubicBezTo>
                <a:cubicBezTo>
                  <a:pt x="7335685" y="1246826"/>
                  <a:pt x="7122720" y="1236582"/>
                  <a:pt x="6948147" y="1239185"/>
                </a:cubicBezTo>
                <a:cubicBezTo>
                  <a:pt x="6773574" y="1241788"/>
                  <a:pt x="6651120" y="1229320"/>
                  <a:pt x="6514985" y="1239185"/>
                </a:cubicBezTo>
                <a:cubicBezTo>
                  <a:pt x="6378850" y="1249050"/>
                  <a:pt x="6206756" y="1228536"/>
                  <a:pt x="5929631" y="1239185"/>
                </a:cubicBezTo>
                <a:cubicBezTo>
                  <a:pt x="5652506" y="1249834"/>
                  <a:pt x="5518825" y="1189609"/>
                  <a:pt x="5268182" y="1239185"/>
                </a:cubicBezTo>
                <a:cubicBezTo>
                  <a:pt x="5017539" y="1288761"/>
                  <a:pt x="4959454" y="1238374"/>
                  <a:pt x="4682828" y="1239185"/>
                </a:cubicBezTo>
                <a:cubicBezTo>
                  <a:pt x="4406202" y="1239996"/>
                  <a:pt x="4231317" y="1182437"/>
                  <a:pt x="4097475" y="1239185"/>
                </a:cubicBezTo>
                <a:cubicBezTo>
                  <a:pt x="3963633" y="1295933"/>
                  <a:pt x="3699654" y="1205500"/>
                  <a:pt x="3359929" y="1239185"/>
                </a:cubicBezTo>
                <a:cubicBezTo>
                  <a:pt x="3020204" y="1272870"/>
                  <a:pt x="3018117" y="1181353"/>
                  <a:pt x="2850672" y="1239185"/>
                </a:cubicBezTo>
                <a:cubicBezTo>
                  <a:pt x="2683227" y="1297017"/>
                  <a:pt x="2374923" y="1172259"/>
                  <a:pt x="2113126" y="1239185"/>
                </a:cubicBezTo>
                <a:cubicBezTo>
                  <a:pt x="1851329" y="1306111"/>
                  <a:pt x="1760373" y="1229751"/>
                  <a:pt x="1603869" y="1239185"/>
                </a:cubicBezTo>
                <a:cubicBezTo>
                  <a:pt x="1447365" y="1248619"/>
                  <a:pt x="1236864" y="1180641"/>
                  <a:pt x="1094611" y="1239185"/>
                </a:cubicBezTo>
                <a:cubicBezTo>
                  <a:pt x="952358" y="1297729"/>
                  <a:pt x="811163" y="1221851"/>
                  <a:pt x="585354" y="1239185"/>
                </a:cubicBezTo>
                <a:cubicBezTo>
                  <a:pt x="359545" y="1256519"/>
                  <a:pt x="216081" y="1186008"/>
                  <a:pt x="0" y="1239185"/>
                </a:cubicBezTo>
                <a:cubicBezTo>
                  <a:pt x="-35080" y="1053388"/>
                  <a:pt x="1444" y="1011524"/>
                  <a:pt x="0" y="863299"/>
                </a:cubicBezTo>
                <a:cubicBezTo>
                  <a:pt x="-1444" y="715074"/>
                  <a:pt x="14883" y="638603"/>
                  <a:pt x="0" y="487413"/>
                </a:cubicBezTo>
                <a:cubicBezTo>
                  <a:pt x="-14883" y="336223"/>
                  <a:pt x="36863" y="113331"/>
                  <a:pt x="0" y="0"/>
                </a:cubicBezTo>
                <a:close/>
              </a:path>
            </a:pathLst>
          </a:custGeom>
          <a:noFill/>
          <a:ln>
            <a:solidFill>
              <a:srgbClr val="FF0000"/>
            </a:solidFill>
            <a:extLst>
              <a:ext uri="{C807C97D-BFC1-408E-A445-0C87EB9F89A2}">
                <ask:lineSketchStyleProps xmlns:ask="http://schemas.microsoft.com/office/drawing/2018/sketchyshapes" sd="3573340386">
                  <a:prstGeom prst="rect">
                    <a:avLst/>
                  </a:prstGeom>
                  <ask:type>
                    <ask:lineSketchScribble/>
                  </ask:type>
                </ask:lineSketchStyleProps>
              </a:ext>
            </a:extLst>
          </a:ln>
        </p:spPr>
        <p:txBody>
          <a:bodyPr wrap="square" rtlCol="0">
            <a:spAutoFit/>
          </a:bodyPr>
          <a:lstStyle/>
          <a:p>
            <a:pPr marL="0" marR="0">
              <a:lnSpc>
                <a:spcPct val="107000"/>
              </a:lnSpc>
              <a:spcBef>
                <a:spcPts val="0"/>
              </a:spcBef>
              <a:spcAft>
                <a:spcPts val="800"/>
              </a:spcAft>
            </a:pPr>
            <a:r>
              <a:rPr lang="en-US" sz="1600" b="1" dirty="0"/>
              <a:t>From Collaboration work with</a:t>
            </a:r>
            <a:r>
              <a:rPr lang="en-US" sz="1600" dirty="0"/>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Argiriou, G. Cantatore, S.A. </a:t>
            </a:r>
            <a:r>
              <a:rPr lang="en-GB" sz="1600" kern="100" err="1">
                <a:effectLst/>
                <a:latin typeface="Calibri" panose="020F0502020204030204" pitchFamily="34" charset="0"/>
                <a:ea typeface="Calibri" panose="020F0502020204030204" pitchFamily="34" charset="0"/>
                <a:cs typeface="Times New Roman" panose="02020603050405020304" pitchFamily="18" charset="0"/>
              </a:rPr>
              <a:t>Cetin</a:t>
            </a:r>
            <a:r>
              <a:rPr lang="en-GB" sz="1600" kern="100">
                <a:effectLst/>
                <a:latin typeface="Calibri" panose="020F0502020204030204" pitchFamily="34" charset="0"/>
                <a:ea typeface="Calibri" panose="020F0502020204030204" pitchFamily="34" charset="0"/>
                <a:cs typeface="Times New Roman" panose="02020603050405020304" pitchFamily="18" charset="0"/>
              </a:rPr>
              <a:t>, E</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Georgiopoulou, D.H.H. Hoffmann, S. Hofmann, M. Karuza, A. Kryemadhi, M. Maroudas, A. Mastronikolis, E.L. Matteson, K. Ozbozduman, T. Papaevangelou,  M. Perryman, Y.K. Semertzidis, </a:t>
            </a:r>
          </a:p>
          <a:p>
            <a:pPr marL="0" marR="0">
              <a:lnSpc>
                <a:spcPct val="107000"/>
              </a:lnSpc>
              <a:spcBef>
                <a:spcPts val="0"/>
              </a:spcBef>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 Tsagris, M. Tsagri, G. Tsiledakis, E.L. Valachovic, A.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Zhitnitski</a:t>
            </a:r>
            <a:endParaRPr lang="en-US" sz="1600" dirty="0"/>
          </a:p>
        </p:txBody>
      </p:sp>
    </p:spTree>
    <p:extLst>
      <p:ext uri="{BB962C8B-B14F-4D97-AF65-F5344CB8AC3E}">
        <p14:creationId xmlns:p14="http://schemas.microsoft.com/office/powerpoint/2010/main" val="355918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3ABA2C-48F2-9B0F-D832-ADC2701861EF}"/>
              </a:ext>
            </a:extLst>
          </p:cNvPr>
          <p:cNvSpPr txBox="1"/>
          <p:nvPr/>
        </p:nvSpPr>
        <p:spPr>
          <a:xfrm>
            <a:off x="1193065" y="122605"/>
            <a:ext cx="9958175" cy="707886"/>
          </a:xfrm>
          <a:custGeom>
            <a:avLst/>
            <a:gdLst>
              <a:gd name="connsiteX0" fmla="*/ 0 w 9958175"/>
              <a:gd name="connsiteY0" fmla="*/ 0 h 707886"/>
              <a:gd name="connsiteX1" fmla="*/ 486193 w 9958175"/>
              <a:gd name="connsiteY1" fmla="*/ 0 h 707886"/>
              <a:gd name="connsiteX2" fmla="*/ 773223 w 9958175"/>
              <a:gd name="connsiteY2" fmla="*/ 0 h 707886"/>
              <a:gd name="connsiteX3" fmla="*/ 1558162 w 9958175"/>
              <a:gd name="connsiteY3" fmla="*/ 0 h 707886"/>
              <a:gd name="connsiteX4" fmla="*/ 2044355 w 9958175"/>
              <a:gd name="connsiteY4" fmla="*/ 0 h 707886"/>
              <a:gd name="connsiteX5" fmla="*/ 2530548 w 9958175"/>
              <a:gd name="connsiteY5" fmla="*/ 0 h 707886"/>
              <a:gd name="connsiteX6" fmla="*/ 3315486 w 9958175"/>
              <a:gd name="connsiteY6" fmla="*/ 0 h 707886"/>
              <a:gd name="connsiteX7" fmla="*/ 3702098 w 9958175"/>
              <a:gd name="connsiteY7" fmla="*/ 0 h 707886"/>
              <a:gd name="connsiteX8" fmla="*/ 4487037 w 9958175"/>
              <a:gd name="connsiteY8" fmla="*/ 0 h 707886"/>
              <a:gd name="connsiteX9" fmla="*/ 5271975 w 9958175"/>
              <a:gd name="connsiteY9" fmla="*/ 0 h 707886"/>
              <a:gd name="connsiteX10" fmla="*/ 5857750 w 9958175"/>
              <a:gd name="connsiteY10" fmla="*/ 0 h 707886"/>
              <a:gd name="connsiteX11" fmla="*/ 6642689 w 9958175"/>
              <a:gd name="connsiteY11" fmla="*/ 0 h 707886"/>
              <a:gd name="connsiteX12" fmla="*/ 7128882 w 9958175"/>
              <a:gd name="connsiteY12" fmla="*/ 0 h 707886"/>
              <a:gd name="connsiteX13" fmla="*/ 7615075 w 9958175"/>
              <a:gd name="connsiteY13" fmla="*/ 0 h 707886"/>
              <a:gd name="connsiteX14" fmla="*/ 8300432 w 9958175"/>
              <a:gd name="connsiteY14" fmla="*/ 0 h 707886"/>
              <a:gd name="connsiteX15" fmla="*/ 8786625 w 9958175"/>
              <a:gd name="connsiteY15" fmla="*/ 0 h 707886"/>
              <a:gd name="connsiteX16" fmla="*/ 9958175 w 9958175"/>
              <a:gd name="connsiteY16" fmla="*/ 0 h 707886"/>
              <a:gd name="connsiteX17" fmla="*/ 9958175 w 9958175"/>
              <a:gd name="connsiteY17" fmla="*/ 368101 h 707886"/>
              <a:gd name="connsiteX18" fmla="*/ 9958175 w 9958175"/>
              <a:gd name="connsiteY18" fmla="*/ 707886 h 707886"/>
              <a:gd name="connsiteX19" fmla="*/ 9272818 w 9958175"/>
              <a:gd name="connsiteY19" fmla="*/ 707886 h 707886"/>
              <a:gd name="connsiteX20" fmla="*/ 8886207 w 9958175"/>
              <a:gd name="connsiteY20" fmla="*/ 707886 h 707886"/>
              <a:gd name="connsiteX21" fmla="*/ 8101268 w 9958175"/>
              <a:gd name="connsiteY21" fmla="*/ 707886 h 707886"/>
              <a:gd name="connsiteX22" fmla="*/ 7515493 w 9958175"/>
              <a:gd name="connsiteY22" fmla="*/ 707886 h 707886"/>
              <a:gd name="connsiteX23" fmla="*/ 7128882 w 9958175"/>
              <a:gd name="connsiteY23" fmla="*/ 707886 h 707886"/>
              <a:gd name="connsiteX24" fmla="*/ 6543107 w 9958175"/>
              <a:gd name="connsiteY24" fmla="*/ 707886 h 707886"/>
              <a:gd name="connsiteX25" fmla="*/ 6256077 w 9958175"/>
              <a:gd name="connsiteY25" fmla="*/ 707886 h 707886"/>
              <a:gd name="connsiteX26" fmla="*/ 5969047 w 9958175"/>
              <a:gd name="connsiteY26" fmla="*/ 707886 h 707886"/>
              <a:gd name="connsiteX27" fmla="*/ 5383272 w 9958175"/>
              <a:gd name="connsiteY27" fmla="*/ 707886 h 707886"/>
              <a:gd name="connsiteX28" fmla="*/ 4996661 w 9958175"/>
              <a:gd name="connsiteY28" fmla="*/ 707886 h 707886"/>
              <a:gd name="connsiteX29" fmla="*/ 4311304 w 9958175"/>
              <a:gd name="connsiteY29" fmla="*/ 707886 h 707886"/>
              <a:gd name="connsiteX30" fmla="*/ 3924693 w 9958175"/>
              <a:gd name="connsiteY30" fmla="*/ 707886 h 707886"/>
              <a:gd name="connsiteX31" fmla="*/ 3239336 w 9958175"/>
              <a:gd name="connsiteY31" fmla="*/ 707886 h 707886"/>
              <a:gd name="connsiteX32" fmla="*/ 2952306 w 9958175"/>
              <a:gd name="connsiteY32" fmla="*/ 707886 h 707886"/>
              <a:gd name="connsiteX33" fmla="*/ 2266949 w 9958175"/>
              <a:gd name="connsiteY33" fmla="*/ 707886 h 707886"/>
              <a:gd name="connsiteX34" fmla="*/ 1880338 w 9958175"/>
              <a:gd name="connsiteY34" fmla="*/ 707886 h 707886"/>
              <a:gd name="connsiteX35" fmla="*/ 1593308 w 9958175"/>
              <a:gd name="connsiteY35" fmla="*/ 707886 h 707886"/>
              <a:gd name="connsiteX36" fmla="*/ 1206697 w 9958175"/>
              <a:gd name="connsiteY36" fmla="*/ 707886 h 707886"/>
              <a:gd name="connsiteX37" fmla="*/ 521340 w 9958175"/>
              <a:gd name="connsiteY37" fmla="*/ 707886 h 707886"/>
              <a:gd name="connsiteX38" fmla="*/ 0 w 9958175"/>
              <a:gd name="connsiteY38" fmla="*/ 707886 h 707886"/>
              <a:gd name="connsiteX39" fmla="*/ 0 w 9958175"/>
              <a:gd name="connsiteY39" fmla="*/ 375180 h 707886"/>
              <a:gd name="connsiteX40" fmla="*/ 0 w 9958175"/>
              <a:gd name="connsiteY4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58175" h="707886" extrusionOk="0">
                <a:moveTo>
                  <a:pt x="0" y="0"/>
                </a:moveTo>
                <a:cubicBezTo>
                  <a:pt x="168853" y="-13233"/>
                  <a:pt x="284613" y="7663"/>
                  <a:pt x="486193" y="0"/>
                </a:cubicBezTo>
                <a:cubicBezTo>
                  <a:pt x="687773" y="-7663"/>
                  <a:pt x="698441" y="24073"/>
                  <a:pt x="773223" y="0"/>
                </a:cubicBezTo>
                <a:cubicBezTo>
                  <a:pt x="848005" y="-24073"/>
                  <a:pt x="1243543" y="67848"/>
                  <a:pt x="1558162" y="0"/>
                </a:cubicBezTo>
                <a:cubicBezTo>
                  <a:pt x="1872781" y="-67848"/>
                  <a:pt x="1940966" y="13015"/>
                  <a:pt x="2044355" y="0"/>
                </a:cubicBezTo>
                <a:cubicBezTo>
                  <a:pt x="2147744" y="-13015"/>
                  <a:pt x="2360954" y="37293"/>
                  <a:pt x="2530548" y="0"/>
                </a:cubicBezTo>
                <a:cubicBezTo>
                  <a:pt x="2700142" y="-37293"/>
                  <a:pt x="3116043" y="50426"/>
                  <a:pt x="3315486" y="0"/>
                </a:cubicBezTo>
                <a:cubicBezTo>
                  <a:pt x="3514929" y="-50426"/>
                  <a:pt x="3530164" y="41419"/>
                  <a:pt x="3702098" y="0"/>
                </a:cubicBezTo>
                <a:cubicBezTo>
                  <a:pt x="3874032" y="-41419"/>
                  <a:pt x="4200359" y="72122"/>
                  <a:pt x="4487037" y="0"/>
                </a:cubicBezTo>
                <a:cubicBezTo>
                  <a:pt x="4773715" y="-72122"/>
                  <a:pt x="5020365" y="75239"/>
                  <a:pt x="5271975" y="0"/>
                </a:cubicBezTo>
                <a:cubicBezTo>
                  <a:pt x="5523585" y="-75239"/>
                  <a:pt x="5570519" y="28804"/>
                  <a:pt x="5857750" y="0"/>
                </a:cubicBezTo>
                <a:cubicBezTo>
                  <a:pt x="6144982" y="-28804"/>
                  <a:pt x="6443696" y="6298"/>
                  <a:pt x="6642689" y="0"/>
                </a:cubicBezTo>
                <a:cubicBezTo>
                  <a:pt x="6841682" y="-6298"/>
                  <a:pt x="6970352" y="27685"/>
                  <a:pt x="7128882" y="0"/>
                </a:cubicBezTo>
                <a:cubicBezTo>
                  <a:pt x="7287412" y="-27685"/>
                  <a:pt x="7507114" y="37867"/>
                  <a:pt x="7615075" y="0"/>
                </a:cubicBezTo>
                <a:cubicBezTo>
                  <a:pt x="7723036" y="-37867"/>
                  <a:pt x="8124434" y="22317"/>
                  <a:pt x="8300432" y="0"/>
                </a:cubicBezTo>
                <a:cubicBezTo>
                  <a:pt x="8476430" y="-22317"/>
                  <a:pt x="8685490" y="3259"/>
                  <a:pt x="8786625" y="0"/>
                </a:cubicBezTo>
                <a:cubicBezTo>
                  <a:pt x="8887760" y="-3259"/>
                  <a:pt x="9676653" y="12813"/>
                  <a:pt x="9958175" y="0"/>
                </a:cubicBezTo>
                <a:cubicBezTo>
                  <a:pt x="9982924" y="90939"/>
                  <a:pt x="9948762" y="216471"/>
                  <a:pt x="9958175" y="368101"/>
                </a:cubicBezTo>
                <a:cubicBezTo>
                  <a:pt x="9967588" y="519731"/>
                  <a:pt x="9939329" y="617480"/>
                  <a:pt x="9958175" y="707886"/>
                </a:cubicBezTo>
                <a:cubicBezTo>
                  <a:pt x="9678937" y="764452"/>
                  <a:pt x="9410660" y="650630"/>
                  <a:pt x="9272818" y="707886"/>
                </a:cubicBezTo>
                <a:cubicBezTo>
                  <a:pt x="9134976" y="765142"/>
                  <a:pt x="9057381" y="669568"/>
                  <a:pt x="8886207" y="707886"/>
                </a:cubicBezTo>
                <a:cubicBezTo>
                  <a:pt x="8715033" y="746204"/>
                  <a:pt x="8385433" y="662364"/>
                  <a:pt x="8101268" y="707886"/>
                </a:cubicBezTo>
                <a:cubicBezTo>
                  <a:pt x="7817103" y="753408"/>
                  <a:pt x="7712399" y="647440"/>
                  <a:pt x="7515493" y="707886"/>
                </a:cubicBezTo>
                <a:cubicBezTo>
                  <a:pt x="7318588" y="768332"/>
                  <a:pt x="7239562" y="680910"/>
                  <a:pt x="7128882" y="707886"/>
                </a:cubicBezTo>
                <a:cubicBezTo>
                  <a:pt x="7018202" y="734862"/>
                  <a:pt x="6730919" y="682303"/>
                  <a:pt x="6543107" y="707886"/>
                </a:cubicBezTo>
                <a:cubicBezTo>
                  <a:pt x="6355295" y="733469"/>
                  <a:pt x="6336215" y="680341"/>
                  <a:pt x="6256077" y="707886"/>
                </a:cubicBezTo>
                <a:cubicBezTo>
                  <a:pt x="6175939" y="735431"/>
                  <a:pt x="6094633" y="687492"/>
                  <a:pt x="5969047" y="707886"/>
                </a:cubicBezTo>
                <a:cubicBezTo>
                  <a:pt x="5843461" y="728280"/>
                  <a:pt x="5623600" y="664526"/>
                  <a:pt x="5383272" y="707886"/>
                </a:cubicBezTo>
                <a:cubicBezTo>
                  <a:pt x="5142944" y="751246"/>
                  <a:pt x="5168254" y="689185"/>
                  <a:pt x="4996661" y="707886"/>
                </a:cubicBezTo>
                <a:cubicBezTo>
                  <a:pt x="4825068" y="726587"/>
                  <a:pt x="4647898" y="687481"/>
                  <a:pt x="4311304" y="707886"/>
                </a:cubicBezTo>
                <a:cubicBezTo>
                  <a:pt x="3974710" y="728291"/>
                  <a:pt x="4034900" y="661879"/>
                  <a:pt x="3924693" y="707886"/>
                </a:cubicBezTo>
                <a:cubicBezTo>
                  <a:pt x="3814486" y="753893"/>
                  <a:pt x="3412978" y="681768"/>
                  <a:pt x="3239336" y="707886"/>
                </a:cubicBezTo>
                <a:cubicBezTo>
                  <a:pt x="3065694" y="734004"/>
                  <a:pt x="3045340" y="680707"/>
                  <a:pt x="2952306" y="707886"/>
                </a:cubicBezTo>
                <a:cubicBezTo>
                  <a:pt x="2859272" y="735065"/>
                  <a:pt x="2414798" y="655430"/>
                  <a:pt x="2266949" y="707886"/>
                </a:cubicBezTo>
                <a:cubicBezTo>
                  <a:pt x="2119100" y="760342"/>
                  <a:pt x="1994363" y="697712"/>
                  <a:pt x="1880338" y="707886"/>
                </a:cubicBezTo>
                <a:cubicBezTo>
                  <a:pt x="1766313" y="718060"/>
                  <a:pt x="1729304" y="678609"/>
                  <a:pt x="1593308" y="707886"/>
                </a:cubicBezTo>
                <a:cubicBezTo>
                  <a:pt x="1457312" y="737163"/>
                  <a:pt x="1337041" y="707879"/>
                  <a:pt x="1206697" y="707886"/>
                </a:cubicBezTo>
                <a:cubicBezTo>
                  <a:pt x="1076353" y="707893"/>
                  <a:pt x="753133" y="672563"/>
                  <a:pt x="521340" y="707886"/>
                </a:cubicBezTo>
                <a:cubicBezTo>
                  <a:pt x="289547" y="743209"/>
                  <a:pt x="163058" y="704797"/>
                  <a:pt x="0" y="707886"/>
                </a:cubicBezTo>
                <a:cubicBezTo>
                  <a:pt x="-11611" y="614247"/>
                  <a:pt x="821" y="536860"/>
                  <a:pt x="0" y="375180"/>
                </a:cubicBezTo>
                <a:cubicBezTo>
                  <a:pt x="-821" y="213500"/>
                  <a:pt x="27311" y="123918"/>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4000" b="1" dirty="0">
                <a:solidFill>
                  <a:srgbClr val="3333FF"/>
                </a:solidFill>
                <a:latin typeface="Times New Roman" panose="02020603050405020304" pitchFamily="18" charset="0"/>
                <a:cs typeface="Times New Roman" panose="02020603050405020304" pitchFamily="18" charset="0"/>
              </a:rPr>
              <a:t>A </a:t>
            </a:r>
            <a:r>
              <a:rPr lang="en-US" sz="4000" b="1" dirty="0">
                <a:solidFill>
                  <a:srgbClr val="FF0000"/>
                </a:solidFill>
                <a:latin typeface="Times New Roman" panose="02020603050405020304" pitchFamily="18" charset="0"/>
                <a:cs typeface="Times New Roman" panose="02020603050405020304" pitchFamily="18" charset="0"/>
              </a:rPr>
              <a:t>mysterious</a:t>
            </a:r>
            <a:r>
              <a:rPr lang="en-US" sz="4000" b="1" dirty="0">
                <a:solidFill>
                  <a:srgbClr val="3333FF"/>
                </a:solidFill>
                <a:latin typeface="Times New Roman" panose="02020603050405020304" pitchFamily="18" charset="0"/>
                <a:cs typeface="Times New Roman" panose="02020603050405020304" pitchFamily="18" charset="0"/>
              </a:rPr>
              <a:t> solar observation:  </a:t>
            </a:r>
            <a:r>
              <a:rPr lang="en-US" sz="3600" b="1" dirty="0">
                <a:solidFill>
                  <a:schemeClr val="tx1"/>
                </a:solidFill>
                <a:latin typeface="Times New Roman" panose="02020603050405020304" pitchFamily="18" charset="0"/>
                <a:cs typeface="Times New Roman" panose="02020603050405020304" pitchFamily="18" charset="0"/>
              </a:rPr>
              <a:t>T</a:t>
            </a:r>
            <a:r>
              <a:rPr lang="en-US" sz="3600" b="1" baseline="-25000" dirty="0">
                <a:solidFill>
                  <a:schemeClr val="tx1"/>
                </a:solidFill>
                <a:latin typeface="Times New Roman" panose="02020603050405020304" pitchFamily="18" charset="0"/>
                <a:cs typeface="Times New Roman" panose="02020603050405020304" pitchFamily="18" charset="0"/>
              </a:rPr>
              <a:t>SUN</a:t>
            </a:r>
            <a:r>
              <a:rPr lang="en-US" sz="40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ƒ(</a:t>
            </a:r>
            <a:r>
              <a:rPr lang="en-US" sz="3300" b="1" dirty="0">
                <a:solidFill>
                  <a:schemeClr val="tx1"/>
                </a:solidFill>
                <a:latin typeface="Times New Roman" panose="02020603050405020304" pitchFamily="18" charset="0"/>
                <a:cs typeface="Times New Roman" panose="02020603050405020304" pitchFamily="18" charset="0"/>
              </a:rPr>
              <a:t>R</a:t>
            </a:r>
            <a:r>
              <a:rPr lang="en-US" sz="3600" b="1" dirty="0">
                <a:solidFill>
                  <a:schemeClr val="tx1"/>
                </a:solidFill>
                <a:latin typeface="Times New Roman" panose="02020603050405020304" pitchFamily="18" charset="0"/>
                <a:cs typeface="Times New Roman" panose="02020603050405020304" pitchFamily="18" charset="0"/>
              </a:rPr>
              <a:t>) </a:t>
            </a:r>
            <a:endParaRPr lang="en-US" sz="4000" b="1" dirty="0">
              <a:solidFill>
                <a:schemeClr val="tx1"/>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D6D65ACF-C1C2-79CA-CAAC-A211ADDC1E66}"/>
              </a:ext>
            </a:extLst>
          </p:cNvPr>
          <p:cNvGrpSpPr/>
          <p:nvPr/>
        </p:nvGrpSpPr>
        <p:grpSpPr>
          <a:xfrm>
            <a:off x="152945" y="972140"/>
            <a:ext cx="8270353" cy="5763255"/>
            <a:chOff x="152945" y="972140"/>
            <a:chExt cx="8270353" cy="5763255"/>
          </a:xfrm>
        </p:grpSpPr>
        <p:grpSp>
          <p:nvGrpSpPr>
            <p:cNvPr id="24" name="Group 23">
              <a:extLst>
                <a:ext uri="{FF2B5EF4-FFF2-40B4-BE49-F238E27FC236}">
                  <a16:creationId xmlns:a16="http://schemas.microsoft.com/office/drawing/2014/main" id="{ACFE0C8B-BAAB-B756-E42F-2241ECF50DEA}"/>
                </a:ext>
              </a:extLst>
            </p:cNvPr>
            <p:cNvGrpSpPr/>
            <p:nvPr/>
          </p:nvGrpSpPr>
          <p:grpSpPr>
            <a:xfrm>
              <a:off x="152945" y="997225"/>
              <a:ext cx="8270353" cy="5738170"/>
              <a:chOff x="113651" y="1064410"/>
              <a:chExt cx="8270353" cy="5738170"/>
            </a:xfrm>
          </p:grpSpPr>
          <p:grpSp>
            <p:nvGrpSpPr>
              <p:cNvPr id="19" name="Group 18">
                <a:extLst>
                  <a:ext uri="{FF2B5EF4-FFF2-40B4-BE49-F238E27FC236}">
                    <a16:creationId xmlns:a16="http://schemas.microsoft.com/office/drawing/2014/main" id="{69B4E582-66BF-05DE-5850-40A4D9979029}"/>
                  </a:ext>
                </a:extLst>
              </p:cNvPr>
              <p:cNvGrpSpPr/>
              <p:nvPr/>
            </p:nvGrpSpPr>
            <p:grpSpPr>
              <a:xfrm>
                <a:off x="113651" y="1064410"/>
                <a:ext cx="8270353" cy="5656859"/>
                <a:chOff x="283779" y="830491"/>
                <a:chExt cx="8270353" cy="5656859"/>
              </a:xfrm>
            </p:grpSpPr>
            <p:grpSp>
              <p:nvGrpSpPr>
                <p:cNvPr id="9" name="Group 8">
                  <a:extLst>
                    <a:ext uri="{FF2B5EF4-FFF2-40B4-BE49-F238E27FC236}">
                      <a16:creationId xmlns:a16="http://schemas.microsoft.com/office/drawing/2014/main" id="{41BB460C-C65F-E36D-8968-F1DFE740EFF4}"/>
                    </a:ext>
                  </a:extLst>
                </p:cNvPr>
                <p:cNvGrpSpPr/>
                <p:nvPr/>
              </p:nvGrpSpPr>
              <p:grpSpPr>
                <a:xfrm>
                  <a:off x="283779" y="830491"/>
                  <a:ext cx="8270353" cy="5656859"/>
                  <a:chOff x="334438" y="1363321"/>
                  <a:chExt cx="8074911" cy="5399325"/>
                </a:xfrm>
              </p:grpSpPr>
              <p:pic>
                <p:nvPicPr>
                  <p:cNvPr id="3" name="Picture 2">
                    <a:extLst>
                      <a:ext uri="{FF2B5EF4-FFF2-40B4-BE49-F238E27FC236}">
                        <a16:creationId xmlns:a16="http://schemas.microsoft.com/office/drawing/2014/main" id="{67441D16-E608-2322-E0CE-9EF720BAC97B}"/>
                      </a:ext>
                    </a:extLst>
                  </p:cNvPr>
                  <p:cNvPicPr>
                    <a:picLocks noChangeAspect="1"/>
                  </p:cNvPicPr>
                  <p:nvPr/>
                </p:nvPicPr>
                <p:blipFill>
                  <a:blip r:embed="rId2"/>
                  <a:stretch>
                    <a:fillRect/>
                  </a:stretch>
                </p:blipFill>
                <p:spPr>
                  <a:xfrm>
                    <a:off x="334438" y="1363321"/>
                    <a:ext cx="7214224" cy="5399325"/>
                  </a:xfrm>
                  <a:prstGeom prst="rect">
                    <a:avLst/>
                  </a:prstGeom>
                </p:spPr>
              </p:pic>
              <p:sp>
                <p:nvSpPr>
                  <p:cNvPr id="7" name="TextBox 6">
                    <a:extLst>
                      <a:ext uri="{FF2B5EF4-FFF2-40B4-BE49-F238E27FC236}">
                        <a16:creationId xmlns:a16="http://schemas.microsoft.com/office/drawing/2014/main" id="{AED1D3A1-7FB5-1F22-4419-2B7693595F78}"/>
                      </a:ext>
                    </a:extLst>
                  </p:cNvPr>
                  <p:cNvSpPr txBox="1"/>
                  <p:nvPr/>
                </p:nvSpPr>
                <p:spPr>
                  <a:xfrm>
                    <a:off x="5626249" y="3702779"/>
                    <a:ext cx="2783100" cy="499400"/>
                  </a:xfrm>
                  <a:prstGeom prst="rect">
                    <a:avLst/>
                  </a:prstGeom>
                  <a:noFill/>
                </p:spPr>
                <p:txBody>
                  <a:bodyPr wrap="none" rtlCol="0">
                    <a:spAutoFit/>
                  </a:bodyPr>
                  <a:lstStyle/>
                  <a:p>
                    <a:pPr algn="l"/>
                    <a:r>
                      <a:rPr lang="en-US" sz="2800" b="1" dirty="0">
                        <a:solidFill>
                          <a:schemeClr val="tx1"/>
                        </a:solidFill>
                        <a:latin typeface="Times New Roman" panose="02020603050405020304" pitchFamily="18" charset="0"/>
                        <a:cs typeface="Times New Roman" panose="02020603050405020304" pitchFamily="18" charset="0"/>
                      </a:rPr>
                      <a:t>W.</a:t>
                    </a:r>
                    <a:r>
                      <a:rPr lang="en-US" sz="105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Grotrian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1939</a:t>
                    </a:r>
                  </a:p>
                </p:txBody>
              </p:sp>
            </p:grpSp>
            <p:cxnSp>
              <p:nvCxnSpPr>
                <p:cNvPr id="13" name="Straight Arrow Connector 12">
                  <a:extLst>
                    <a:ext uri="{FF2B5EF4-FFF2-40B4-BE49-F238E27FC236}">
                      <a16:creationId xmlns:a16="http://schemas.microsoft.com/office/drawing/2014/main" id="{F15C64E9-215D-7A5B-D660-2A03E2E39763}"/>
                    </a:ext>
                  </a:extLst>
                </p:cNvPr>
                <p:cNvCxnSpPr>
                  <a:cxnSpLocks/>
                  <a:stCxn id="22" idx="1"/>
                </p:cNvCxnSpPr>
                <p:nvPr/>
              </p:nvCxnSpPr>
              <p:spPr>
                <a:xfrm flipH="1" flipV="1">
                  <a:off x="3689494" y="5059073"/>
                  <a:ext cx="1318452" cy="1186423"/>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88F9B35-5A03-8957-0AD3-E4A091C5487D}"/>
                  </a:ext>
                </a:extLst>
              </p:cNvPr>
              <p:cNvSpPr txBox="1"/>
              <p:nvPr/>
            </p:nvSpPr>
            <p:spPr>
              <a:xfrm>
                <a:off x="4837818" y="6156249"/>
                <a:ext cx="1697901" cy="646331"/>
              </a:xfrm>
              <a:prstGeom prst="rect">
                <a:avLst/>
              </a:prstGeom>
              <a:noFill/>
            </p:spPr>
            <p:txBody>
              <a:bodyPr wrap="none" rtlCol="0">
                <a:spAutoFit/>
              </a:bodyPr>
              <a:lstStyle/>
              <a:p>
                <a:pPr algn="l"/>
                <a:r>
                  <a:rPr lang="en-US" sz="3600" b="1" dirty="0">
                    <a:solidFill>
                      <a:srgbClr val="C00000"/>
                    </a:solidFill>
                    <a:latin typeface="Times New Roman" panose="02020603050405020304" pitchFamily="18" charset="0"/>
                    <a:cs typeface="Times New Roman" panose="02020603050405020304" pitchFamily="18" charset="0"/>
                  </a:rPr>
                  <a:t>Surface</a:t>
                </a:r>
              </a:p>
            </p:txBody>
          </p:sp>
        </p:grpSp>
        <p:sp>
          <p:nvSpPr>
            <p:cNvPr id="16" name="TextBox 15">
              <a:extLst>
                <a:ext uri="{FF2B5EF4-FFF2-40B4-BE49-F238E27FC236}">
                  <a16:creationId xmlns:a16="http://schemas.microsoft.com/office/drawing/2014/main" id="{A10F1851-8409-B6EF-5113-E4F064E0BF16}"/>
                </a:ext>
              </a:extLst>
            </p:cNvPr>
            <p:cNvSpPr txBox="1"/>
            <p:nvPr/>
          </p:nvSpPr>
          <p:spPr>
            <a:xfrm>
              <a:off x="5611442" y="972140"/>
              <a:ext cx="1930337" cy="2585323"/>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pic>
        <p:nvPicPr>
          <p:cNvPr id="5" name="Picture 4">
            <a:extLst>
              <a:ext uri="{FF2B5EF4-FFF2-40B4-BE49-F238E27FC236}">
                <a16:creationId xmlns:a16="http://schemas.microsoft.com/office/drawing/2014/main" id="{38EB5A7F-54B6-3D88-4A7C-A262EFE42DEB}"/>
              </a:ext>
            </a:extLst>
          </p:cNvPr>
          <p:cNvPicPr>
            <a:picLocks noChangeAspect="1"/>
          </p:cNvPicPr>
          <p:nvPr/>
        </p:nvPicPr>
        <p:blipFill>
          <a:blip r:embed="rId3"/>
          <a:stretch>
            <a:fillRect/>
          </a:stretch>
        </p:blipFill>
        <p:spPr>
          <a:xfrm>
            <a:off x="8759469" y="879131"/>
            <a:ext cx="3382758" cy="4100611"/>
          </a:xfrm>
          <a:prstGeom prst="rect">
            <a:avLst/>
          </a:prstGeom>
        </p:spPr>
      </p:pic>
      <p:pic>
        <p:nvPicPr>
          <p:cNvPr id="6" name="Picture 5">
            <a:extLst>
              <a:ext uri="{FF2B5EF4-FFF2-40B4-BE49-F238E27FC236}">
                <a16:creationId xmlns:a16="http://schemas.microsoft.com/office/drawing/2014/main" id="{93950E86-640A-406E-E35E-161131D682F5}"/>
              </a:ext>
            </a:extLst>
          </p:cNvPr>
          <p:cNvPicPr>
            <a:picLocks noChangeAspect="1"/>
          </p:cNvPicPr>
          <p:nvPr/>
        </p:nvPicPr>
        <p:blipFill>
          <a:blip r:embed="rId4"/>
          <a:stretch>
            <a:fillRect/>
          </a:stretch>
        </p:blipFill>
        <p:spPr>
          <a:xfrm>
            <a:off x="5843499" y="1067593"/>
            <a:ext cx="2425875" cy="2475552"/>
          </a:xfrm>
          <a:prstGeom prst="rect">
            <a:avLst/>
          </a:prstGeom>
        </p:spPr>
      </p:pic>
      <p:sp>
        <p:nvSpPr>
          <p:cNvPr id="2" name="TextBox 1">
            <a:extLst>
              <a:ext uri="{FF2B5EF4-FFF2-40B4-BE49-F238E27FC236}">
                <a16:creationId xmlns:a16="http://schemas.microsoft.com/office/drawing/2014/main" id="{E1573841-B8CC-FE86-4DCC-2685671B01F6}"/>
              </a:ext>
            </a:extLst>
          </p:cNvPr>
          <p:cNvSpPr txBox="1"/>
          <p:nvPr/>
        </p:nvSpPr>
        <p:spPr>
          <a:xfrm rot="20777524">
            <a:off x="7068911" y="5466091"/>
            <a:ext cx="5339090" cy="954107"/>
          </a:xfrm>
          <a:prstGeom prst="rect">
            <a:avLst/>
          </a:prstGeom>
          <a:noFill/>
          <a:ln w="38100">
            <a:solidFill>
              <a:srgbClr val="FF0000"/>
            </a:solidFill>
          </a:ln>
        </p:spPr>
        <p:txBody>
          <a:bodyPr wrap="none" rtlCol="0">
            <a:spAutoFit/>
          </a:bodyPr>
          <a:lstStyle/>
          <a:p>
            <a:r>
              <a:rPr lang="en-US" sz="3200" b="1" dirty="0">
                <a:solidFill>
                  <a:srgbClr val="C00000"/>
                </a:solidFill>
                <a:highlight>
                  <a:srgbClr val="00FF00"/>
                </a:highlight>
              </a:rPr>
              <a:t>WHY</a:t>
            </a:r>
            <a:r>
              <a:rPr lang="en-US" sz="2400" b="1" dirty="0">
                <a:solidFill>
                  <a:srgbClr val="C00000"/>
                </a:solidFill>
                <a:highlight>
                  <a:srgbClr val="00FF00"/>
                </a:highlight>
              </a:rPr>
              <a:t> the Sun has not relaxed </a:t>
            </a:r>
          </a:p>
          <a:p>
            <a:r>
              <a:rPr lang="en-US" sz="2400" b="1" dirty="0">
                <a:solidFill>
                  <a:srgbClr val="C00000"/>
                </a:solidFill>
                <a:highlight>
                  <a:srgbClr val="00FF00"/>
                </a:highlight>
              </a:rPr>
              <a:t>thermodynamically after 4-5 </a:t>
            </a:r>
            <a:r>
              <a:rPr lang="en-US" sz="2400" b="1" dirty="0" err="1">
                <a:solidFill>
                  <a:srgbClr val="C00000"/>
                </a:solidFill>
                <a:highlight>
                  <a:srgbClr val="00FF00"/>
                </a:highlight>
              </a:rPr>
              <a:t>Gyears</a:t>
            </a:r>
            <a:r>
              <a:rPr lang="en-US" sz="2400" b="1" dirty="0">
                <a:solidFill>
                  <a:srgbClr val="C00000"/>
                </a:solidFill>
                <a:highlight>
                  <a:srgbClr val="00FF00"/>
                </a:highlight>
              </a:rPr>
              <a:t>?</a:t>
            </a:r>
          </a:p>
        </p:txBody>
      </p:sp>
      <p:sp>
        <p:nvSpPr>
          <p:cNvPr id="8" name="TextBox 7">
            <a:extLst>
              <a:ext uri="{FF2B5EF4-FFF2-40B4-BE49-F238E27FC236}">
                <a16:creationId xmlns:a16="http://schemas.microsoft.com/office/drawing/2014/main" id="{C27D9B07-CEC0-63E4-A589-6D31A023A12A}"/>
              </a:ext>
            </a:extLst>
          </p:cNvPr>
          <p:cNvSpPr txBox="1"/>
          <p:nvPr/>
        </p:nvSpPr>
        <p:spPr>
          <a:xfrm>
            <a:off x="0" y="88352"/>
            <a:ext cx="752129"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2)</a:t>
            </a:r>
          </a:p>
        </p:txBody>
      </p:sp>
      <p:sp>
        <p:nvSpPr>
          <p:cNvPr id="10" name="Rectangle 573">
            <a:extLst>
              <a:ext uri="{FF2B5EF4-FFF2-40B4-BE49-F238E27FC236}">
                <a16:creationId xmlns:a16="http://schemas.microsoft.com/office/drawing/2014/main" id="{25893B9F-38CC-9239-8F40-B7F5B387D7AA}"/>
              </a:ext>
            </a:extLst>
          </p:cNvPr>
          <p:cNvSpPr/>
          <p:nvPr/>
        </p:nvSpPr>
        <p:spPr>
          <a:xfrm>
            <a:off x="11897232" y="6466119"/>
            <a:ext cx="259686" cy="307777"/>
          </a:xfrm>
          <a:prstGeom prst="rect">
            <a:avLst/>
          </a:prstGeom>
        </p:spPr>
        <p:txBody>
          <a:bodyPr wrap="none" lIns="0" tIns="0" rIns="0" bIns="0">
            <a:spAutoFit/>
          </a:bodyPr>
          <a:lstStyle/>
          <a:p>
            <a:pPr marL="0"/>
            <a:r>
              <a:rPr lang="en-US" sz="2000" b="1" dirty="0">
                <a:solidFill>
                  <a:srgbClr val="FF0000"/>
                </a:solidFill>
                <a:latin typeface="Calibri-Bold"/>
              </a:rPr>
              <a:t>10</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86852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7BED5-9A2C-7C24-7ED1-7E49A6818367}"/>
              </a:ext>
            </a:extLst>
          </p:cNvPr>
          <p:cNvSpPr txBox="1"/>
          <p:nvPr/>
        </p:nvSpPr>
        <p:spPr>
          <a:xfrm>
            <a:off x="0" y="1011682"/>
            <a:ext cx="11560629" cy="3139321"/>
          </a:xfrm>
          <a:prstGeom prst="rect">
            <a:avLst/>
          </a:prstGeom>
          <a:noFill/>
        </p:spPr>
        <p:txBody>
          <a:bodyPr wrap="square" rtlCol="0">
            <a:spAutoFit/>
          </a:bodyPr>
          <a:lstStyle/>
          <a:p>
            <a:r>
              <a:rPr lang="en-US" sz="4800" dirty="0"/>
              <a:t>			                     </a:t>
            </a:r>
            <a:r>
              <a:rPr lang="en-US" sz="5400" b="1" dirty="0">
                <a:solidFill>
                  <a:srgbClr val="FF0000"/>
                </a:solidFill>
                <a:highlight>
                  <a:srgbClr val="00FF00"/>
                </a:highlight>
              </a:rPr>
              <a:t>corona mystery</a:t>
            </a:r>
            <a:endParaRPr lang="en-US" sz="6600" b="1" dirty="0">
              <a:solidFill>
                <a:srgbClr val="FF0000"/>
              </a:solidFill>
              <a:highlight>
                <a:srgbClr val="00FF00"/>
              </a:highlight>
            </a:endParaRPr>
          </a:p>
          <a:p>
            <a:r>
              <a:rPr lang="en-US" sz="2400" dirty="0">
                <a:solidFill>
                  <a:srgbClr val="FF0000"/>
                </a:solidFill>
              </a:rPr>
              <a:t>					              Why…</a:t>
            </a:r>
          </a:p>
          <a:p>
            <a:r>
              <a:rPr lang="en-US" sz="2400" dirty="0">
                <a:solidFill>
                  <a:srgbClr val="FF0000"/>
                </a:solidFill>
              </a:rPr>
              <a:t>                                                                                         </a:t>
            </a:r>
            <a:r>
              <a:rPr lang="en-US" sz="2400" dirty="0"/>
              <a:t>Temp inversion?,  </a:t>
            </a:r>
          </a:p>
          <a:p>
            <a:r>
              <a:rPr lang="en-US" sz="2400" dirty="0"/>
              <a:t>                                                                                          =&gt; by factor ≥ 100  within  ≤100km    </a:t>
            </a:r>
          </a:p>
          <a:p>
            <a:r>
              <a:rPr lang="en-US" sz="2400" dirty="0"/>
              <a:t>                                                                                        </a:t>
            </a:r>
            <a:r>
              <a:rPr lang="en-US" sz="3600" b="1" dirty="0">
                <a:solidFill>
                  <a:srgbClr val="FF0000"/>
                </a:solidFill>
              </a:rPr>
              <a:t>1939- </a:t>
            </a:r>
            <a:r>
              <a:rPr lang="en-US" sz="2400" dirty="0"/>
              <a:t>  </a:t>
            </a:r>
            <a:r>
              <a:rPr lang="en-US" sz="3200" dirty="0">
                <a:solidFill>
                  <a:srgbClr val="3333FF"/>
                </a:solidFill>
              </a:rPr>
              <a:t>NO explanation</a:t>
            </a:r>
          </a:p>
          <a:p>
            <a:r>
              <a:rPr lang="en-US" sz="3200" dirty="0">
                <a:solidFill>
                  <a:srgbClr val="3333FF"/>
                </a:solidFill>
              </a:rPr>
              <a:t>                                                                                   within known physics</a:t>
            </a:r>
            <a:r>
              <a:rPr lang="en-US" sz="3600" b="1" dirty="0">
                <a:solidFill>
                  <a:srgbClr val="FF0000"/>
                </a:solidFill>
                <a:effectLst>
                  <a:outerShdw blurRad="38100" dist="38100" dir="2700000" algn="tl">
                    <a:srgbClr val="000000">
                      <a:alpha val="43137"/>
                    </a:srgbClr>
                  </a:outerShdw>
                </a:effectLst>
              </a:rPr>
              <a:t>!</a:t>
            </a:r>
            <a:endParaRPr lang="en-US" sz="3200" b="1" dirty="0">
              <a:solidFill>
                <a:srgbClr val="FF0000"/>
              </a:solidFill>
              <a:effectLst>
                <a:outerShdw blurRad="38100" dist="38100" dir="2700000" algn="tl">
                  <a:srgbClr val="000000">
                    <a:alpha val="43137"/>
                  </a:srgbClr>
                </a:outerShdw>
              </a:effectLst>
            </a:endParaRPr>
          </a:p>
        </p:txBody>
      </p:sp>
      <p:pic>
        <p:nvPicPr>
          <p:cNvPr id="3" name="Picture 994">
            <a:extLst>
              <a:ext uri="{FF2B5EF4-FFF2-40B4-BE49-F238E27FC236}">
                <a16:creationId xmlns:a16="http://schemas.microsoft.com/office/drawing/2014/main" id="{3D6A4ECB-9FA3-5C84-8247-ABB6138D7E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6498" y="2735231"/>
            <a:ext cx="4415775" cy="3944926"/>
          </a:xfrm>
          <a:prstGeom prst="rect">
            <a:avLst/>
          </a:prstGeom>
          <a:noFill/>
        </p:spPr>
      </p:pic>
      <p:sp>
        <p:nvSpPr>
          <p:cNvPr id="5" name="Rectangle 573">
            <a:extLst>
              <a:ext uri="{FF2B5EF4-FFF2-40B4-BE49-F238E27FC236}">
                <a16:creationId xmlns:a16="http://schemas.microsoft.com/office/drawing/2014/main" id="{C9244A9E-19D3-F3F4-2F0C-3215A229706E}"/>
              </a:ext>
            </a:extLst>
          </p:cNvPr>
          <p:cNvSpPr/>
          <p:nvPr/>
        </p:nvSpPr>
        <p:spPr>
          <a:xfrm>
            <a:off x="11819408" y="6427207"/>
            <a:ext cx="259686" cy="307777"/>
          </a:xfrm>
          <a:prstGeom prst="rect">
            <a:avLst/>
          </a:prstGeom>
        </p:spPr>
        <p:txBody>
          <a:bodyPr wrap="none" lIns="0" tIns="0" rIns="0" bIns="0">
            <a:spAutoFit/>
          </a:bodyPr>
          <a:lstStyle/>
          <a:p>
            <a:pPr marL="0"/>
            <a:r>
              <a:rPr lang="en-US" sz="2000" b="1" dirty="0">
                <a:solidFill>
                  <a:srgbClr val="FF0000"/>
                </a:solidFill>
                <a:latin typeface="Calibri-Bold"/>
              </a:rPr>
              <a:t>11</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62536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63C0B-65F4-57E1-DE99-D0C1957C89EA}"/>
              </a:ext>
            </a:extLst>
          </p:cNvPr>
          <p:cNvSpPr txBox="1"/>
          <p:nvPr/>
        </p:nvSpPr>
        <p:spPr>
          <a:xfrm>
            <a:off x="98795" y="93798"/>
            <a:ext cx="11555487" cy="4970591"/>
          </a:xfrm>
          <a:custGeom>
            <a:avLst/>
            <a:gdLst>
              <a:gd name="connsiteX0" fmla="*/ 0 w 11555487"/>
              <a:gd name="connsiteY0" fmla="*/ 0 h 4970591"/>
              <a:gd name="connsiteX1" fmla="*/ 462219 w 11555487"/>
              <a:gd name="connsiteY1" fmla="*/ 0 h 4970591"/>
              <a:gd name="connsiteX2" fmla="*/ 693329 w 11555487"/>
              <a:gd name="connsiteY2" fmla="*/ 0 h 4970591"/>
              <a:gd name="connsiteX3" fmla="*/ 1502213 w 11555487"/>
              <a:gd name="connsiteY3" fmla="*/ 0 h 4970591"/>
              <a:gd name="connsiteX4" fmla="*/ 1964433 w 11555487"/>
              <a:gd name="connsiteY4" fmla="*/ 0 h 4970591"/>
              <a:gd name="connsiteX5" fmla="*/ 2426652 w 11555487"/>
              <a:gd name="connsiteY5" fmla="*/ 0 h 4970591"/>
              <a:gd name="connsiteX6" fmla="*/ 3235536 w 11555487"/>
              <a:gd name="connsiteY6" fmla="*/ 0 h 4970591"/>
              <a:gd name="connsiteX7" fmla="*/ 3582201 w 11555487"/>
              <a:gd name="connsiteY7" fmla="*/ 0 h 4970591"/>
              <a:gd name="connsiteX8" fmla="*/ 4391085 w 11555487"/>
              <a:gd name="connsiteY8" fmla="*/ 0 h 4970591"/>
              <a:gd name="connsiteX9" fmla="*/ 5199969 w 11555487"/>
              <a:gd name="connsiteY9" fmla="*/ 0 h 4970591"/>
              <a:gd name="connsiteX10" fmla="*/ 5777744 w 11555487"/>
              <a:gd name="connsiteY10" fmla="*/ 0 h 4970591"/>
              <a:gd name="connsiteX11" fmla="*/ 6586628 w 11555487"/>
              <a:gd name="connsiteY11" fmla="*/ 0 h 4970591"/>
              <a:gd name="connsiteX12" fmla="*/ 7048847 w 11555487"/>
              <a:gd name="connsiteY12" fmla="*/ 0 h 4970591"/>
              <a:gd name="connsiteX13" fmla="*/ 7511067 w 11555487"/>
              <a:gd name="connsiteY13" fmla="*/ 0 h 4970591"/>
              <a:gd name="connsiteX14" fmla="*/ 8204396 w 11555487"/>
              <a:gd name="connsiteY14" fmla="*/ 0 h 4970591"/>
              <a:gd name="connsiteX15" fmla="*/ 8666615 w 11555487"/>
              <a:gd name="connsiteY15" fmla="*/ 0 h 4970591"/>
              <a:gd name="connsiteX16" fmla="*/ 9475499 w 11555487"/>
              <a:gd name="connsiteY16" fmla="*/ 0 h 4970591"/>
              <a:gd name="connsiteX17" fmla="*/ 10284383 w 11555487"/>
              <a:gd name="connsiteY17" fmla="*/ 0 h 4970591"/>
              <a:gd name="connsiteX18" fmla="*/ 10862158 w 11555487"/>
              <a:gd name="connsiteY18" fmla="*/ 0 h 4970591"/>
              <a:gd name="connsiteX19" fmla="*/ 11555487 w 11555487"/>
              <a:gd name="connsiteY19" fmla="*/ 0 h 4970591"/>
              <a:gd name="connsiteX20" fmla="*/ 11555487 w 11555487"/>
              <a:gd name="connsiteY20" fmla="*/ 403170 h 4970591"/>
              <a:gd name="connsiteX21" fmla="*/ 11555487 w 11555487"/>
              <a:gd name="connsiteY21" fmla="*/ 856046 h 4970591"/>
              <a:gd name="connsiteX22" fmla="*/ 11555487 w 11555487"/>
              <a:gd name="connsiteY22" fmla="*/ 1458040 h 4970591"/>
              <a:gd name="connsiteX23" fmla="*/ 11555487 w 11555487"/>
              <a:gd name="connsiteY23" fmla="*/ 1960622 h 4970591"/>
              <a:gd name="connsiteX24" fmla="*/ 11555487 w 11555487"/>
              <a:gd name="connsiteY24" fmla="*/ 2413498 h 4970591"/>
              <a:gd name="connsiteX25" fmla="*/ 11555487 w 11555487"/>
              <a:gd name="connsiteY25" fmla="*/ 3015492 h 4970591"/>
              <a:gd name="connsiteX26" fmla="*/ 11555487 w 11555487"/>
              <a:gd name="connsiteY26" fmla="*/ 3567780 h 4970591"/>
              <a:gd name="connsiteX27" fmla="*/ 11555487 w 11555487"/>
              <a:gd name="connsiteY27" fmla="*/ 4120068 h 4970591"/>
              <a:gd name="connsiteX28" fmla="*/ 11555487 w 11555487"/>
              <a:gd name="connsiteY28" fmla="*/ 4970591 h 4970591"/>
              <a:gd name="connsiteX29" fmla="*/ 10862158 w 11555487"/>
              <a:gd name="connsiteY29" fmla="*/ 4970591 h 4970591"/>
              <a:gd name="connsiteX30" fmla="*/ 10515493 w 11555487"/>
              <a:gd name="connsiteY30" fmla="*/ 4970591 h 4970591"/>
              <a:gd name="connsiteX31" fmla="*/ 9822164 w 11555487"/>
              <a:gd name="connsiteY31" fmla="*/ 4970591 h 4970591"/>
              <a:gd name="connsiteX32" fmla="*/ 9591054 w 11555487"/>
              <a:gd name="connsiteY32" fmla="*/ 4970591 h 4970591"/>
              <a:gd name="connsiteX33" fmla="*/ 8897725 w 11555487"/>
              <a:gd name="connsiteY33" fmla="*/ 4970591 h 4970591"/>
              <a:gd name="connsiteX34" fmla="*/ 8551060 w 11555487"/>
              <a:gd name="connsiteY34" fmla="*/ 4970591 h 4970591"/>
              <a:gd name="connsiteX35" fmla="*/ 8319951 w 11555487"/>
              <a:gd name="connsiteY35" fmla="*/ 4970591 h 4970591"/>
              <a:gd name="connsiteX36" fmla="*/ 7973286 w 11555487"/>
              <a:gd name="connsiteY36" fmla="*/ 4970591 h 4970591"/>
              <a:gd name="connsiteX37" fmla="*/ 7279957 w 11555487"/>
              <a:gd name="connsiteY37" fmla="*/ 4970591 h 4970591"/>
              <a:gd name="connsiteX38" fmla="*/ 6933292 w 11555487"/>
              <a:gd name="connsiteY38" fmla="*/ 4970591 h 4970591"/>
              <a:gd name="connsiteX39" fmla="*/ 6702182 w 11555487"/>
              <a:gd name="connsiteY39" fmla="*/ 4970591 h 4970591"/>
              <a:gd name="connsiteX40" fmla="*/ 6355518 w 11555487"/>
              <a:gd name="connsiteY40" fmla="*/ 4970591 h 4970591"/>
              <a:gd name="connsiteX41" fmla="*/ 5893298 w 11555487"/>
              <a:gd name="connsiteY41" fmla="*/ 4970591 h 4970591"/>
              <a:gd name="connsiteX42" fmla="*/ 5315524 w 11555487"/>
              <a:gd name="connsiteY42" fmla="*/ 4970591 h 4970591"/>
              <a:gd name="connsiteX43" fmla="*/ 4968859 w 11555487"/>
              <a:gd name="connsiteY43" fmla="*/ 4970591 h 4970591"/>
              <a:gd name="connsiteX44" fmla="*/ 4159975 w 11555487"/>
              <a:gd name="connsiteY44" fmla="*/ 4970591 h 4970591"/>
              <a:gd name="connsiteX45" fmla="*/ 3582201 w 11555487"/>
              <a:gd name="connsiteY45" fmla="*/ 4970591 h 4970591"/>
              <a:gd name="connsiteX46" fmla="*/ 2773317 w 11555487"/>
              <a:gd name="connsiteY46" fmla="*/ 4970591 h 4970591"/>
              <a:gd name="connsiteX47" fmla="*/ 2079988 w 11555487"/>
              <a:gd name="connsiteY47" fmla="*/ 4970591 h 4970591"/>
              <a:gd name="connsiteX48" fmla="*/ 1617768 w 11555487"/>
              <a:gd name="connsiteY48" fmla="*/ 4970591 h 4970591"/>
              <a:gd name="connsiteX49" fmla="*/ 924439 w 11555487"/>
              <a:gd name="connsiteY49" fmla="*/ 4970591 h 4970591"/>
              <a:gd name="connsiteX50" fmla="*/ 577774 w 11555487"/>
              <a:gd name="connsiteY50" fmla="*/ 4970591 h 4970591"/>
              <a:gd name="connsiteX51" fmla="*/ 0 w 11555487"/>
              <a:gd name="connsiteY51" fmla="*/ 4970591 h 4970591"/>
              <a:gd name="connsiteX52" fmla="*/ 0 w 11555487"/>
              <a:gd name="connsiteY52" fmla="*/ 4567421 h 4970591"/>
              <a:gd name="connsiteX53" fmla="*/ 0 w 11555487"/>
              <a:gd name="connsiteY53" fmla="*/ 3915721 h 4970591"/>
              <a:gd name="connsiteX54" fmla="*/ 0 w 11555487"/>
              <a:gd name="connsiteY54" fmla="*/ 3313727 h 4970591"/>
              <a:gd name="connsiteX55" fmla="*/ 0 w 11555487"/>
              <a:gd name="connsiteY55" fmla="*/ 2711734 h 4970591"/>
              <a:gd name="connsiteX56" fmla="*/ 0 w 11555487"/>
              <a:gd name="connsiteY56" fmla="*/ 2109740 h 4970591"/>
              <a:gd name="connsiteX57" fmla="*/ 0 w 11555487"/>
              <a:gd name="connsiteY57" fmla="*/ 1656864 h 4970591"/>
              <a:gd name="connsiteX58" fmla="*/ 0 w 11555487"/>
              <a:gd name="connsiteY58" fmla="*/ 1005164 h 4970591"/>
              <a:gd name="connsiteX59" fmla="*/ 0 w 11555487"/>
              <a:gd name="connsiteY59" fmla="*/ 0 h 497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555487" h="4970591" extrusionOk="0">
                <a:moveTo>
                  <a:pt x="0" y="0"/>
                </a:moveTo>
                <a:cubicBezTo>
                  <a:pt x="118122" y="-28237"/>
                  <a:pt x="336732" y="54765"/>
                  <a:pt x="462219" y="0"/>
                </a:cubicBezTo>
                <a:cubicBezTo>
                  <a:pt x="587706" y="-54765"/>
                  <a:pt x="637207" y="13954"/>
                  <a:pt x="693329" y="0"/>
                </a:cubicBezTo>
                <a:cubicBezTo>
                  <a:pt x="749451" y="-13954"/>
                  <a:pt x="1317448" y="74273"/>
                  <a:pt x="1502213" y="0"/>
                </a:cubicBezTo>
                <a:cubicBezTo>
                  <a:pt x="1686978" y="-74273"/>
                  <a:pt x="1796873" y="40264"/>
                  <a:pt x="1964433" y="0"/>
                </a:cubicBezTo>
                <a:cubicBezTo>
                  <a:pt x="2131993" y="-40264"/>
                  <a:pt x="2292817" y="38135"/>
                  <a:pt x="2426652" y="0"/>
                </a:cubicBezTo>
                <a:cubicBezTo>
                  <a:pt x="2560487" y="-38135"/>
                  <a:pt x="2976215" y="42218"/>
                  <a:pt x="3235536" y="0"/>
                </a:cubicBezTo>
                <a:cubicBezTo>
                  <a:pt x="3494857" y="-42218"/>
                  <a:pt x="3419589" y="18146"/>
                  <a:pt x="3582201" y="0"/>
                </a:cubicBezTo>
                <a:cubicBezTo>
                  <a:pt x="3744813" y="-18146"/>
                  <a:pt x="4020996" y="4856"/>
                  <a:pt x="4391085" y="0"/>
                </a:cubicBezTo>
                <a:cubicBezTo>
                  <a:pt x="4761174" y="-4856"/>
                  <a:pt x="4847602" y="3722"/>
                  <a:pt x="5199969" y="0"/>
                </a:cubicBezTo>
                <a:cubicBezTo>
                  <a:pt x="5552336" y="-3722"/>
                  <a:pt x="5581413" y="21667"/>
                  <a:pt x="5777744" y="0"/>
                </a:cubicBezTo>
                <a:cubicBezTo>
                  <a:pt x="5974075" y="-21667"/>
                  <a:pt x="6413594" y="45182"/>
                  <a:pt x="6586628" y="0"/>
                </a:cubicBezTo>
                <a:cubicBezTo>
                  <a:pt x="6759662" y="-45182"/>
                  <a:pt x="6875622" y="32617"/>
                  <a:pt x="7048847" y="0"/>
                </a:cubicBezTo>
                <a:cubicBezTo>
                  <a:pt x="7222072" y="-32617"/>
                  <a:pt x="7413804" y="31902"/>
                  <a:pt x="7511067" y="0"/>
                </a:cubicBezTo>
                <a:cubicBezTo>
                  <a:pt x="7608330" y="-31902"/>
                  <a:pt x="8041865" y="62003"/>
                  <a:pt x="8204396" y="0"/>
                </a:cubicBezTo>
                <a:cubicBezTo>
                  <a:pt x="8366927" y="-62003"/>
                  <a:pt x="8546014" y="48707"/>
                  <a:pt x="8666615" y="0"/>
                </a:cubicBezTo>
                <a:cubicBezTo>
                  <a:pt x="8787216" y="-48707"/>
                  <a:pt x="9173235" y="85193"/>
                  <a:pt x="9475499" y="0"/>
                </a:cubicBezTo>
                <a:cubicBezTo>
                  <a:pt x="9777763" y="-85193"/>
                  <a:pt x="9918489" y="84952"/>
                  <a:pt x="10284383" y="0"/>
                </a:cubicBezTo>
                <a:cubicBezTo>
                  <a:pt x="10650277" y="-84952"/>
                  <a:pt x="10602202" y="7309"/>
                  <a:pt x="10862158" y="0"/>
                </a:cubicBezTo>
                <a:cubicBezTo>
                  <a:pt x="11122114" y="-7309"/>
                  <a:pt x="11380747" y="63485"/>
                  <a:pt x="11555487" y="0"/>
                </a:cubicBezTo>
                <a:cubicBezTo>
                  <a:pt x="11567781" y="129782"/>
                  <a:pt x="11543899" y="320924"/>
                  <a:pt x="11555487" y="403170"/>
                </a:cubicBezTo>
                <a:cubicBezTo>
                  <a:pt x="11567075" y="485416"/>
                  <a:pt x="11544318" y="647926"/>
                  <a:pt x="11555487" y="856046"/>
                </a:cubicBezTo>
                <a:cubicBezTo>
                  <a:pt x="11566656" y="1064166"/>
                  <a:pt x="11555413" y="1252551"/>
                  <a:pt x="11555487" y="1458040"/>
                </a:cubicBezTo>
                <a:cubicBezTo>
                  <a:pt x="11555561" y="1663529"/>
                  <a:pt x="11501210" y="1805474"/>
                  <a:pt x="11555487" y="1960622"/>
                </a:cubicBezTo>
                <a:cubicBezTo>
                  <a:pt x="11609764" y="2115770"/>
                  <a:pt x="11512489" y="2224555"/>
                  <a:pt x="11555487" y="2413498"/>
                </a:cubicBezTo>
                <a:cubicBezTo>
                  <a:pt x="11598485" y="2602441"/>
                  <a:pt x="11537126" y="2796931"/>
                  <a:pt x="11555487" y="3015492"/>
                </a:cubicBezTo>
                <a:cubicBezTo>
                  <a:pt x="11573848" y="3234053"/>
                  <a:pt x="11515800" y="3330224"/>
                  <a:pt x="11555487" y="3567780"/>
                </a:cubicBezTo>
                <a:cubicBezTo>
                  <a:pt x="11595174" y="3805336"/>
                  <a:pt x="11502953" y="3984905"/>
                  <a:pt x="11555487" y="4120068"/>
                </a:cubicBezTo>
                <a:cubicBezTo>
                  <a:pt x="11608021" y="4255231"/>
                  <a:pt x="11455424" y="4570880"/>
                  <a:pt x="11555487" y="4970591"/>
                </a:cubicBezTo>
                <a:cubicBezTo>
                  <a:pt x="11405923" y="5024316"/>
                  <a:pt x="11106628" y="4963354"/>
                  <a:pt x="10862158" y="4970591"/>
                </a:cubicBezTo>
                <a:cubicBezTo>
                  <a:pt x="10617688" y="4977828"/>
                  <a:pt x="10662265" y="4968774"/>
                  <a:pt x="10515493" y="4970591"/>
                </a:cubicBezTo>
                <a:cubicBezTo>
                  <a:pt x="10368721" y="4972408"/>
                  <a:pt x="10137364" y="4922548"/>
                  <a:pt x="9822164" y="4970591"/>
                </a:cubicBezTo>
                <a:cubicBezTo>
                  <a:pt x="9506964" y="5018634"/>
                  <a:pt x="9646278" y="4957597"/>
                  <a:pt x="9591054" y="4970591"/>
                </a:cubicBezTo>
                <a:cubicBezTo>
                  <a:pt x="9535830" y="4983585"/>
                  <a:pt x="9217361" y="4928540"/>
                  <a:pt x="8897725" y="4970591"/>
                </a:cubicBezTo>
                <a:cubicBezTo>
                  <a:pt x="8578089" y="5012642"/>
                  <a:pt x="8681899" y="4941125"/>
                  <a:pt x="8551060" y="4970591"/>
                </a:cubicBezTo>
                <a:cubicBezTo>
                  <a:pt x="8420221" y="5000057"/>
                  <a:pt x="8410872" y="4948379"/>
                  <a:pt x="8319951" y="4970591"/>
                </a:cubicBezTo>
                <a:cubicBezTo>
                  <a:pt x="8229030" y="4992803"/>
                  <a:pt x="8134870" y="4934348"/>
                  <a:pt x="7973286" y="4970591"/>
                </a:cubicBezTo>
                <a:cubicBezTo>
                  <a:pt x="7811702" y="5006834"/>
                  <a:pt x="7516709" y="4898794"/>
                  <a:pt x="7279957" y="4970591"/>
                </a:cubicBezTo>
                <a:cubicBezTo>
                  <a:pt x="7043205" y="5042388"/>
                  <a:pt x="7071356" y="4961087"/>
                  <a:pt x="6933292" y="4970591"/>
                </a:cubicBezTo>
                <a:cubicBezTo>
                  <a:pt x="6795228" y="4980095"/>
                  <a:pt x="6793718" y="4957785"/>
                  <a:pt x="6702182" y="4970591"/>
                </a:cubicBezTo>
                <a:cubicBezTo>
                  <a:pt x="6610646" y="4983397"/>
                  <a:pt x="6480058" y="4955878"/>
                  <a:pt x="6355518" y="4970591"/>
                </a:cubicBezTo>
                <a:cubicBezTo>
                  <a:pt x="6230978" y="4985304"/>
                  <a:pt x="5998673" y="4916163"/>
                  <a:pt x="5893298" y="4970591"/>
                </a:cubicBezTo>
                <a:cubicBezTo>
                  <a:pt x="5787923" y="5025019"/>
                  <a:pt x="5465497" y="4965462"/>
                  <a:pt x="5315524" y="4970591"/>
                </a:cubicBezTo>
                <a:cubicBezTo>
                  <a:pt x="5165551" y="4975720"/>
                  <a:pt x="5125805" y="4952156"/>
                  <a:pt x="4968859" y="4970591"/>
                </a:cubicBezTo>
                <a:cubicBezTo>
                  <a:pt x="4811913" y="4989026"/>
                  <a:pt x="4410078" y="4937551"/>
                  <a:pt x="4159975" y="4970591"/>
                </a:cubicBezTo>
                <a:cubicBezTo>
                  <a:pt x="3909872" y="5003631"/>
                  <a:pt x="3747143" y="4950235"/>
                  <a:pt x="3582201" y="4970591"/>
                </a:cubicBezTo>
                <a:cubicBezTo>
                  <a:pt x="3417259" y="4990947"/>
                  <a:pt x="3158378" y="4967068"/>
                  <a:pt x="2773317" y="4970591"/>
                </a:cubicBezTo>
                <a:cubicBezTo>
                  <a:pt x="2388256" y="4974114"/>
                  <a:pt x="2331061" y="4926871"/>
                  <a:pt x="2079988" y="4970591"/>
                </a:cubicBezTo>
                <a:cubicBezTo>
                  <a:pt x="1828915" y="5014311"/>
                  <a:pt x="1718160" y="4948530"/>
                  <a:pt x="1617768" y="4970591"/>
                </a:cubicBezTo>
                <a:cubicBezTo>
                  <a:pt x="1517376" y="4992652"/>
                  <a:pt x="1196497" y="4969530"/>
                  <a:pt x="924439" y="4970591"/>
                </a:cubicBezTo>
                <a:cubicBezTo>
                  <a:pt x="652381" y="4971652"/>
                  <a:pt x="750591" y="4955651"/>
                  <a:pt x="577774" y="4970591"/>
                </a:cubicBezTo>
                <a:cubicBezTo>
                  <a:pt x="404958" y="4985531"/>
                  <a:pt x="161996" y="4939062"/>
                  <a:pt x="0" y="4970591"/>
                </a:cubicBezTo>
                <a:cubicBezTo>
                  <a:pt x="-117" y="4889187"/>
                  <a:pt x="36843" y="4759401"/>
                  <a:pt x="0" y="4567421"/>
                </a:cubicBezTo>
                <a:cubicBezTo>
                  <a:pt x="-36843" y="4375441"/>
                  <a:pt x="59860" y="4171164"/>
                  <a:pt x="0" y="3915721"/>
                </a:cubicBezTo>
                <a:cubicBezTo>
                  <a:pt x="-59860" y="3660278"/>
                  <a:pt x="22981" y="3556911"/>
                  <a:pt x="0" y="3313727"/>
                </a:cubicBezTo>
                <a:cubicBezTo>
                  <a:pt x="-22981" y="3070543"/>
                  <a:pt x="28422" y="2852766"/>
                  <a:pt x="0" y="2711734"/>
                </a:cubicBezTo>
                <a:cubicBezTo>
                  <a:pt x="-28422" y="2570702"/>
                  <a:pt x="12876" y="2401536"/>
                  <a:pt x="0" y="2109740"/>
                </a:cubicBezTo>
                <a:cubicBezTo>
                  <a:pt x="-12876" y="1817944"/>
                  <a:pt x="496" y="1839197"/>
                  <a:pt x="0" y="1656864"/>
                </a:cubicBezTo>
                <a:cubicBezTo>
                  <a:pt x="-496" y="1474531"/>
                  <a:pt x="37893" y="1323497"/>
                  <a:pt x="0" y="1005164"/>
                </a:cubicBezTo>
                <a:cubicBezTo>
                  <a:pt x="-37893" y="686831"/>
                  <a:pt x="65388" y="347940"/>
                  <a:pt x="0" y="0"/>
                </a:cubicBezTo>
                <a:close/>
              </a:path>
            </a:pathLst>
          </a:custGeom>
          <a:noFill/>
          <a:ln w="190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l"/>
            <a:r>
              <a:rPr lang="en-GB" sz="4800" b="1" i="0" dirty="0">
                <a:solidFill>
                  <a:srgbClr val="FF0000"/>
                </a:solidFill>
                <a:effectLst/>
                <a:latin typeface="Source Sans Pro" panose="020B0503030403020204" pitchFamily="34" charset="0"/>
              </a:rPr>
              <a:t>“Spacecraft Makes </a:t>
            </a:r>
            <a:r>
              <a:rPr lang="en-GB" sz="6000" b="1" i="0" u="sng" dirty="0">
                <a:solidFill>
                  <a:srgbClr val="FF0000"/>
                </a:solidFill>
                <a:effectLst/>
                <a:latin typeface="Source Sans Pro" panose="020B0503030403020204" pitchFamily="34" charset="0"/>
              </a:rPr>
              <a:t>Progress </a:t>
            </a:r>
            <a:r>
              <a:rPr lang="en-GB" sz="4800" b="1" i="0" dirty="0">
                <a:solidFill>
                  <a:srgbClr val="FF0000"/>
                </a:solidFill>
                <a:effectLst/>
                <a:latin typeface="Source Sans Pro" panose="020B0503030403020204" pitchFamily="34" charset="0"/>
              </a:rPr>
              <a:t>on</a:t>
            </a:r>
            <a:r>
              <a:rPr lang="en-GB" sz="6000" b="1" i="0" dirty="0">
                <a:solidFill>
                  <a:srgbClr val="FF0000"/>
                </a:solidFill>
                <a:effectLst/>
                <a:latin typeface="Source Sans Pro" panose="020B0503030403020204" pitchFamily="34" charset="0"/>
              </a:rPr>
              <a:t> </a:t>
            </a:r>
          </a:p>
          <a:p>
            <a:pPr algn="l"/>
            <a:r>
              <a:rPr lang="en-GB" sz="5400" b="1" i="0" dirty="0">
                <a:solidFill>
                  <a:srgbClr val="FF0000"/>
                </a:solidFill>
                <a:effectLst>
                  <a:outerShdw blurRad="38100" dist="38100" dir="2700000" algn="tl">
                    <a:srgbClr val="000000">
                      <a:alpha val="43137"/>
                    </a:srgbClr>
                  </a:outerShdw>
                </a:effectLst>
                <a:highlight>
                  <a:srgbClr val="00FF00"/>
                </a:highlight>
                <a:latin typeface="Source Sans Pro" panose="020B0503030403020204" pitchFamily="34" charset="0"/>
              </a:rPr>
              <a:t>Solar Heating Mystery”</a:t>
            </a:r>
            <a:endParaRPr lang="en-GB" sz="4800" b="1" i="0" dirty="0">
              <a:solidFill>
                <a:srgbClr val="FF0000"/>
              </a:solidFill>
              <a:effectLst>
                <a:outerShdw blurRad="38100" dist="38100" dir="2700000" algn="tl">
                  <a:srgbClr val="000000">
                    <a:alpha val="43137"/>
                  </a:srgbClr>
                </a:outerShdw>
              </a:effectLst>
              <a:highlight>
                <a:srgbClr val="00FF00"/>
              </a:highlight>
              <a:latin typeface="Source Sans Pro" panose="020B0503030403020204" pitchFamily="34" charset="0"/>
            </a:endParaRPr>
          </a:p>
          <a:p>
            <a:pPr algn="l"/>
            <a:r>
              <a:rPr lang="en-GB" sz="3600" b="1" i="0" dirty="0">
                <a:solidFill>
                  <a:srgbClr val="3333FF"/>
                </a:solidFill>
                <a:effectLst/>
                <a:latin typeface="Source Sans Pro" panose="020B0503030403020204" pitchFamily="34" charset="0"/>
              </a:rPr>
              <a:t>October  </a:t>
            </a:r>
            <a:r>
              <a:rPr lang="en-GB" sz="6000" b="1" i="0" dirty="0">
                <a:solidFill>
                  <a:srgbClr val="3333FF"/>
                </a:solidFill>
                <a:effectLst/>
                <a:highlight>
                  <a:srgbClr val="00FFFF"/>
                </a:highlight>
                <a:latin typeface="Source Sans Pro" panose="020B0503030403020204" pitchFamily="34" charset="0"/>
              </a:rPr>
              <a:t>2022</a:t>
            </a:r>
            <a:r>
              <a:rPr lang="en-GB" sz="4000" b="1" i="0" dirty="0">
                <a:solidFill>
                  <a:srgbClr val="3333FF"/>
                </a:solidFill>
                <a:effectLst/>
                <a:latin typeface="Source Sans Pro" panose="020B0503030403020204" pitchFamily="34" charset="0"/>
              </a:rPr>
              <a:t>• </a:t>
            </a:r>
            <a:r>
              <a:rPr lang="en-GB" sz="4000" b="1" i="1" dirty="0">
                <a:solidFill>
                  <a:srgbClr val="3333FF"/>
                </a:solidFill>
                <a:effectLst/>
                <a:latin typeface="Source Sans Pro" panose="020B0503030403020204" pitchFamily="34" charset="0"/>
              </a:rPr>
              <a:t>Physics</a:t>
            </a:r>
            <a:r>
              <a:rPr lang="en-GB" sz="4000" b="1" i="0" dirty="0">
                <a:solidFill>
                  <a:srgbClr val="3333FF"/>
                </a:solidFill>
                <a:effectLst/>
                <a:latin typeface="Source Sans Pro" panose="020B0503030403020204" pitchFamily="34" charset="0"/>
              </a:rPr>
              <a:t> 15, 157 </a:t>
            </a:r>
            <a:r>
              <a:rPr lang="en-GB" sz="2800" i="0" dirty="0">
                <a:solidFill>
                  <a:srgbClr val="222222"/>
                </a:solidFill>
                <a:effectLst/>
                <a:latin typeface="Source Sans Pro" panose="020B0503030403020204" pitchFamily="34" charset="0"/>
              </a:rPr>
              <a:t>Parker Solar Probe confirms </a:t>
            </a:r>
            <a:r>
              <a:rPr lang="en-GB" sz="2800" i="1" dirty="0">
                <a:solidFill>
                  <a:srgbClr val="C00000"/>
                </a:solidFill>
                <a:effectLst/>
                <a:latin typeface="Source Sans Pro" panose="020B0503030403020204" pitchFamily="34" charset="0"/>
              </a:rPr>
              <a:t>a long-suspected heat source </a:t>
            </a:r>
            <a:r>
              <a:rPr lang="en-GB" sz="2800" i="0" dirty="0">
                <a:solidFill>
                  <a:srgbClr val="222222"/>
                </a:solidFill>
                <a:effectLst/>
                <a:latin typeface="Source Sans Pro" panose="020B0503030403020204" pitchFamily="34" charset="0"/>
              </a:rPr>
              <a:t>for the Sun’s … </a:t>
            </a:r>
            <a:r>
              <a:rPr lang="en-GB" sz="2000" b="0" i="0" dirty="0">
                <a:solidFill>
                  <a:srgbClr val="222222"/>
                </a:solidFill>
                <a:effectLst/>
                <a:latin typeface="Source Sans Pro" panose="020B0503030403020204" pitchFamily="34" charset="0"/>
              </a:rPr>
              <a:t> Experts are not sure why the solar corona and the solar wind are hundreds of times hotter than the surface of the Sun, but </a:t>
            </a:r>
            <a:r>
              <a:rPr lang="en-GB" sz="2000" b="1" i="0" dirty="0">
                <a:solidFill>
                  <a:srgbClr val="FF0000"/>
                </a:solidFill>
                <a:effectLst/>
                <a:latin typeface="Source Sans Pro" panose="020B0503030403020204" pitchFamily="34" charset="0"/>
              </a:rPr>
              <a:t>they have </a:t>
            </a:r>
          </a:p>
          <a:p>
            <a:pPr algn="l"/>
            <a:r>
              <a:rPr lang="en-GB" sz="2000" b="1" i="0" dirty="0">
                <a:solidFill>
                  <a:srgbClr val="FF0000"/>
                </a:solidFill>
                <a:effectLst/>
                <a:latin typeface="Source Sans Pro" panose="020B0503030403020204" pitchFamily="34" charset="0"/>
              </a:rPr>
              <a:t>several theories</a:t>
            </a:r>
            <a:r>
              <a:rPr lang="en-GB" sz="2000" b="0" i="0" dirty="0">
                <a:solidFill>
                  <a:srgbClr val="222222"/>
                </a:solidFill>
                <a:effectLst/>
                <a:latin typeface="Source Sans Pro" panose="020B0503030403020204" pitchFamily="34" charset="0"/>
              </a:rPr>
              <a:t>. </a:t>
            </a:r>
            <a:r>
              <a:rPr lang="en-GB" sz="2000" b="1" i="0" dirty="0">
                <a:solidFill>
                  <a:srgbClr val="FF0000"/>
                </a:solidFill>
                <a:effectLst/>
                <a:latin typeface="Source Sans Pro" panose="020B0503030403020204" pitchFamily="34" charset="0"/>
              </a:rPr>
              <a:t>Researchers have now confirmed one suspected source of heating.</a:t>
            </a:r>
          </a:p>
          <a:p>
            <a:pPr algn="l"/>
            <a:r>
              <a:rPr lang="en-GB" sz="2800" b="1" i="1" dirty="0">
                <a:solidFill>
                  <a:srgbClr val="C00000"/>
                </a:solidFill>
                <a:effectLst/>
                <a:latin typeface="Source Sans Pro" panose="020B0503030403020204" pitchFamily="34" charset="0"/>
              </a:rPr>
              <a:t>surprisingly hot corona</a:t>
            </a:r>
            <a:r>
              <a:rPr lang="en-GB" sz="2800" i="1" dirty="0">
                <a:solidFill>
                  <a:srgbClr val="C00000"/>
                </a:solidFill>
                <a:effectLst/>
                <a:latin typeface="Source Sans Pro" panose="020B0503030403020204" pitchFamily="34" charset="0"/>
              </a:rPr>
              <a:t>, </a:t>
            </a:r>
            <a:r>
              <a:rPr lang="en-GB" sz="2800" b="1" i="1" dirty="0">
                <a:solidFill>
                  <a:srgbClr val="C00000"/>
                </a:solidFill>
                <a:effectLst/>
                <a:latin typeface="Source Sans Pro" panose="020B0503030403020204" pitchFamily="34" charset="0"/>
              </a:rPr>
              <a:t>but there may be others</a:t>
            </a:r>
            <a:r>
              <a:rPr lang="en-GB" sz="2800" i="0" dirty="0">
                <a:solidFill>
                  <a:srgbClr val="222222"/>
                </a:solidFill>
                <a:effectLst/>
                <a:latin typeface="Source Sans Pro" panose="020B0503030403020204" pitchFamily="34" charset="0"/>
              </a:rPr>
              <a:t>. </a:t>
            </a:r>
            <a:r>
              <a:rPr lang="en-GB" b="1" i="0" dirty="0">
                <a:solidFill>
                  <a:srgbClr val="222222"/>
                </a:solidFill>
                <a:effectLst/>
                <a:latin typeface="Source Sans Pro" panose="020B0503030403020204" pitchFamily="34" charset="0"/>
                <a:hlinkClick r:id="rId3"/>
              </a:rPr>
              <a:t>https://physics.aps.org/articles/v15/157</a:t>
            </a:r>
            <a:r>
              <a:rPr lang="en-GB" b="1" dirty="0">
                <a:solidFill>
                  <a:srgbClr val="222222"/>
                </a:solidFill>
                <a:latin typeface="Source Sans Pro" panose="020B0503030403020204" pitchFamily="34" charset="0"/>
              </a:rPr>
              <a:t> </a:t>
            </a:r>
            <a:endParaRPr lang="en-GB" sz="1100" b="1" dirty="0">
              <a:solidFill>
                <a:srgbClr val="222222"/>
              </a:solidFill>
              <a:latin typeface="Source Sans Pro" panose="020B0503030403020204" pitchFamily="34" charset="0"/>
            </a:endParaRPr>
          </a:p>
          <a:p>
            <a:pPr algn="l"/>
            <a:r>
              <a:rPr lang="en-GB" sz="1400" b="1" dirty="0">
                <a:solidFill>
                  <a:srgbClr val="222222"/>
                </a:solidFill>
                <a:latin typeface="Source Sans Pro" panose="020B0503030403020204" pitchFamily="34" charset="0"/>
              </a:rPr>
              <a:t>See</a:t>
            </a:r>
            <a:r>
              <a:rPr lang="en-GB" b="1" dirty="0">
                <a:solidFill>
                  <a:srgbClr val="222222"/>
                </a:solidFill>
                <a:latin typeface="Source Sans Pro" panose="020B0503030403020204" pitchFamily="34" charset="0"/>
              </a:rPr>
              <a:t> </a:t>
            </a:r>
            <a:r>
              <a:rPr lang="en-GB" sz="1200" b="1" dirty="0">
                <a:solidFill>
                  <a:srgbClr val="222222"/>
                </a:solidFill>
                <a:latin typeface="Source Sans Pro" panose="020B0503030403020204" pitchFamily="34" charset="0"/>
              </a:rPr>
              <a:t>also  </a:t>
            </a:r>
            <a:r>
              <a:rPr lang="en-GB" sz="1200" b="1" dirty="0">
                <a:solidFill>
                  <a:srgbClr val="222222"/>
                </a:solidFill>
                <a:latin typeface="Source Sans Pro" panose="020B0503030403020204" pitchFamily="34" charset="0"/>
                <a:hlinkClick r:id="rId4"/>
              </a:rPr>
              <a:t>https://journals.aps.org/prl/abstract/10.1103/PhysRevLett.129.165101?utm_source=email&amp;utm_medium=email&amp;utm_campaign=prl-alert</a:t>
            </a:r>
            <a:r>
              <a:rPr lang="en-GB" sz="1200" b="1" dirty="0">
                <a:solidFill>
                  <a:srgbClr val="222222"/>
                </a:solidFill>
                <a:latin typeface="Source Sans Pro" panose="020B0503030403020204" pitchFamily="34" charset="0"/>
              </a:rPr>
              <a:t> </a:t>
            </a:r>
            <a:endParaRPr lang="en-GB" b="1" i="0" dirty="0">
              <a:solidFill>
                <a:srgbClr val="222222"/>
              </a:solidFill>
              <a:effectLst/>
              <a:latin typeface="Source Sans Pro" panose="020B0503030403020204" pitchFamily="34" charset="0"/>
            </a:endParaRPr>
          </a:p>
        </p:txBody>
      </p:sp>
      <p:sp>
        <p:nvSpPr>
          <p:cNvPr id="7" name="TextBox 6">
            <a:extLst>
              <a:ext uri="{FF2B5EF4-FFF2-40B4-BE49-F238E27FC236}">
                <a16:creationId xmlns:a16="http://schemas.microsoft.com/office/drawing/2014/main" id="{52BBE475-6142-4518-26B6-821F907017A5}"/>
              </a:ext>
            </a:extLst>
          </p:cNvPr>
          <p:cNvSpPr txBox="1"/>
          <p:nvPr/>
        </p:nvSpPr>
        <p:spPr>
          <a:xfrm>
            <a:off x="98795" y="5178593"/>
            <a:ext cx="11555487" cy="1938992"/>
          </a:xfrm>
          <a:custGeom>
            <a:avLst/>
            <a:gdLst>
              <a:gd name="connsiteX0" fmla="*/ 0 w 11555487"/>
              <a:gd name="connsiteY0" fmla="*/ 0 h 1938992"/>
              <a:gd name="connsiteX1" fmla="*/ 346665 w 11555487"/>
              <a:gd name="connsiteY1" fmla="*/ 0 h 1938992"/>
              <a:gd name="connsiteX2" fmla="*/ 577774 w 11555487"/>
              <a:gd name="connsiteY2" fmla="*/ 0 h 1938992"/>
              <a:gd name="connsiteX3" fmla="*/ 924439 w 11555487"/>
              <a:gd name="connsiteY3" fmla="*/ 0 h 1938992"/>
              <a:gd name="connsiteX4" fmla="*/ 1271104 w 11555487"/>
              <a:gd name="connsiteY4" fmla="*/ 0 h 1938992"/>
              <a:gd name="connsiteX5" fmla="*/ 1964433 w 11555487"/>
              <a:gd name="connsiteY5" fmla="*/ 0 h 1938992"/>
              <a:gd name="connsiteX6" fmla="*/ 2311097 w 11555487"/>
              <a:gd name="connsiteY6" fmla="*/ 0 h 1938992"/>
              <a:gd name="connsiteX7" fmla="*/ 2888872 w 11555487"/>
              <a:gd name="connsiteY7" fmla="*/ 0 h 1938992"/>
              <a:gd name="connsiteX8" fmla="*/ 3697756 w 11555487"/>
              <a:gd name="connsiteY8" fmla="*/ 0 h 1938992"/>
              <a:gd name="connsiteX9" fmla="*/ 4275530 w 11555487"/>
              <a:gd name="connsiteY9" fmla="*/ 0 h 1938992"/>
              <a:gd name="connsiteX10" fmla="*/ 4506640 w 11555487"/>
              <a:gd name="connsiteY10" fmla="*/ 0 h 1938992"/>
              <a:gd name="connsiteX11" fmla="*/ 4853305 w 11555487"/>
              <a:gd name="connsiteY11" fmla="*/ 0 h 1938992"/>
              <a:gd name="connsiteX12" fmla="*/ 5315524 w 11555487"/>
              <a:gd name="connsiteY12" fmla="*/ 0 h 1938992"/>
              <a:gd name="connsiteX13" fmla="*/ 6008853 w 11555487"/>
              <a:gd name="connsiteY13" fmla="*/ 0 h 1938992"/>
              <a:gd name="connsiteX14" fmla="*/ 6817737 w 11555487"/>
              <a:gd name="connsiteY14" fmla="*/ 0 h 1938992"/>
              <a:gd name="connsiteX15" fmla="*/ 7626621 w 11555487"/>
              <a:gd name="connsiteY15" fmla="*/ 0 h 1938992"/>
              <a:gd name="connsiteX16" fmla="*/ 8319951 w 11555487"/>
              <a:gd name="connsiteY16" fmla="*/ 0 h 1938992"/>
              <a:gd name="connsiteX17" fmla="*/ 8782170 w 11555487"/>
              <a:gd name="connsiteY17" fmla="*/ 0 h 1938992"/>
              <a:gd name="connsiteX18" fmla="*/ 9013280 w 11555487"/>
              <a:gd name="connsiteY18" fmla="*/ 0 h 1938992"/>
              <a:gd name="connsiteX19" fmla="*/ 9822164 w 11555487"/>
              <a:gd name="connsiteY19" fmla="*/ 0 h 1938992"/>
              <a:gd name="connsiteX20" fmla="*/ 10631048 w 11555487"/>
              <a:gd name="connsiteY20" fmla="*/ 0 h 1938992"/>
              <a:gd name="connsiteX21" fmla="*/ 10977713 w 11555487"/>
              <a:gd name="connsiteY21" fmla="*/ 0 h 1938992"/>
              <a:gd name="connsiteX22" fmla="*/ 11555487 w 11555487"/>
              <a:gd name="connsiteY22" fmla="*/ 0 h 1938992"/>
              <a:gd name="connsiteX23" fmla="*/ 11555487 w 11555487"/>
              <a:gd name="connsiteY23" fmla="*/ 504138 h 1938992"/>
              <a:gd name="connsiteX24" fmla="*/ 11555487 w 11555487"/>
              <a:gd name="connsiteY24" fmla="*/ 950106 h 1938992"/>
              <a:gd name="connsiteX25" fmla="*/ 11555487 w 11555487"/>
              <a:gd name="connsiteY25" fmla="*/ 1434854 h 1938992"/>
              <a:gd name="connsiteX26" fmla="*/ 11555487 w 11555487"/>
              <a:gd name="connsiteY26" fmla="*/ 1938992 h 1938992"/>
              <a:gd name="connsiteX27" fmla="*/ 11208822 w 11555487"/>
              <a:gd name="connsiteY27" fmla="*/ 1938992 h 1938992"/>
              <a:gd name="connsiteX28" fmla="*/ 10977713 w 11555487"/>
              <a:gd name="connsiteY28" fmla="*/ 1938992 h 1938992"/>
              <a:gd name="connsiteX29" fmla="*/ 10284383 w 11555487"/>
              <a:gd name="connsiteY29" fmla="*/ 1938992 h 1938992"/>
              <a:gd name="connsiteX30" fmla="*/ 9591054 w 11555487"/>
              <a:gd name="connsiteY30" fmla="*/ 1938992 h 1938992"/>
              <a:gd name="connsiteX31" fmla="*/ 9244390 w 11555487"/>
              <a:gd name="connsiteY31" fmla="*/ 1938992 h 1938992"/>
              <a:gd name="connsiteX32" fmla="*/ 8897725 w 11555487"/>
              <a:gd name="connsiteY32" fmla="*/ 1938992 h 1938992"/>
              <a:gd name="connsiteX33" fmla="*/ 8319951 w 11555487"/>
              <a:gd name="connsiteY33" fmla="*/ 1938992 h 1938992"/>
              <a:gd name="connsiteX34" fmla="*/ 7973286 w 11555487"/>
              <a:gd name="connsiteY34" fmla="*/ 1938992 h 1938992"/>
              <a:gd name="connsiteX35" fmla="*/ 7511067 w 11555487"/>
              <a:gd name="connsiteY35" fmla="*/ 1938992 h 1938992"/>
              <a:gd name="connsiteX36" fmla="*/ 6933292 w 11555487"/>
              <a:gd name="connsiteY36" fmla="*/ 1938992 h 1938992"/>
              <a:gd name="connsiteX37" fmla="*/ 6239963 w 11555487"/>
              <a:gd name="connsiteY37" fmla="*/ 1938992 h 1938992"/>
              <a:gd name="connsiteX38" fmla="*/ 5662189 w 11555487"/>
              <a:gd name="connsiteY38" fmla="*/ 1938992 h 1938992"/>
              <a:gd name="connsiteX39" fmla="*/ 4853305 w 11555487"/>
              <a:gd name="connsiteY39" fmla="*/ 1938992 h 1938992"/>
              <a:gd name="connsiteX40" fmla="*/ 4159975 w 11555487"/>
              <a:gd name="connsiteY40" fmla="*/ 1938992 h 1938992"/>
              <a:gd name="connsiteX41" fmla="*/ 3466646 w 11555487"/>
              <a:gd name="connsiteY41" fmla="*/ 1938992 h 1938992"/>
              <a:gd name="connsiteX42" fmla="*/ 2888872 w 11555487"/>
              <a:gd name="connsiteY42" fmla="*/ 1938992 h 1938992"/>
              <a:gd name="connsiteX43" fmla="*/ 2426652 w 11555487"/>
              <a:gd name="connsiteY43" fmla="*/ 1938992 h 1938992"/>
              <a:gd name="connsiteX44" fmla="*/ 2195543 w 11555487"/>
              <a:gd name="connsiteY44" fmla="*/ 1938992 h 1938992"/>
              <a:gd name="connsiteX45" fmla="*/ 1502213 w 11555487"/>
              <a:gd name="connsiteY45" fmla="*/ 1938992 h 1938992"/>
              <a:gd name="connsiteX46" fmla="*/ 1155549 w 11555487"/>
              <a:gd name="connsiteY46" fmla="*/ 1938992 h 1938992"/>
              <a:gd name="connsiteX47" fmla="*/ 808884 w 11555487"/>
              <a:gd name="connsiteY47" fmla="*/ 1938992 h 1938992"/>
              <a:gd name="connsiteX48" fmla="*/ 0 w 11555487"/>
              <a:gd name="connsiteY48" fmla="*/ 1938992 h 1938992"/>
              <a:gd name="connsiteX49" fmla="*/ 0 w 11555487"/>
              <a:gd name="connsiteY49" fmla="*/ 1473634 h 1938992"/>
              <a:gd name="connsiteX50" fmla="*/ 0 w 11555487"/>
              <a:gd name="connsiteY50" fmla="*/ 950106 h 1938992"/>
              <a:gd name="connsiteX51" fmla="*/ 0 w 11555487"/>
              <a:gd name="connsiteY51" fmla="*/ 504138 h 1938992"/>
              <a:gd name="connsiteX52" fmla="*/ 0 w 11555487"/>
              <a:gd name="connsiteY52"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555487" h="1938992" extrusionOk="0">
                <a:moveTo>
                  <a:pt x="0" y="0"/>
                </a:moveTo>
                <a:cubicBezTo>
                  <a:pt x="103441" y="-7304"/>
                  <a:pt x="244956" y="19603"/>
                  <a:pt x="346665" y="0"/>
                </a:cubicBezTo>
                <a:cubicBezTo>
                  <a:pt x="448374" y="-19603"/>
                  <a:pt x="475359" y="21794"/>
                  <a:pt x="577774" y="0"/>
                </a:cubicBezTo>
                <a:cubicBezTo>
                  <a:pt x="680189" y="-21794"/>
                  <a:pt x="769339" y="28823"/>
                  <a:pt x="924439" y="0"/>
                </a:cubicBezTo>
                <a:cubicBezTo>
                  <a:pt x="1079540" y="-28823"/>
                  <a:pt x="1117515" y="17078"/>
                  <a:pt x="1271104" y="0"/>
                </a:cubicBezTo>
                <a:cubicBezTo>
                  <a:pt x="1424693" y="-17078"/>
                  <a:pt x="1736137" y="73976"/>
                  <a:pt x="1964433" y="0"/>
                </a:cubicBezTo>
                <a:cubicBezTo>
                  <a:pt x="2192729" y="-73976"/>
                  <a:pt x="2158226" y="12149"/>
                  <a:pt x="2311097" y="0"/>
                </a:cubicBezTo>
                <a:cubicBezTo>
                  <a:pt x="2463968" y="-12149"/>
                  <a:pt x="2609170" y="29226"/>
                  <a:pt x="2888872" y="0"/>
                </a:cubicBezTo>
                <a:cubicBezTo>
                  <a:pt x="3168574" y="-29226"/>
                  <a:pt x="3413323" y="62734"/>
                  <a:pt x="3697756" y="0"/>
                </a:cubicBezTo>
                <a:cubicBezTo>
                  <a:pt x="3982189" y="-62734"/>
                  <a:pt x="4128233" y="65748"/>
                  <a:pt x="4275530" y="0"/>
                </a:cubicBezTo>
                <a:cubicBezTo>
                  <a:pt x="4422827" y="-65748"/>
                  <a:pt x="4441821" y="20772"/>
                  <a:pt x="4506640" y="0"/>
                </a:cubicBezTo>
                <a:cubicBezTo>
                  <a:pt x="4571459" y="-20772"/>
                  <a:pt x="4782817" y="28980"/>
                  <a:pt x="4853305" y="0"/>
                </a:cubicBezTo>
                <a:cubicBezTo>
                  <a:pt x="4923793" y="-28980"/>
                  <a:pt x="5121843" y="44431"/>
                  <a:pt x="5315524" y="0"/>
                </a:cubicBezTo>
                <a:cubicBezTo>
                  <a:pt x="5509205" y="-44431"/>
                  <a:pt x="5723057" y="15666"/>
                  <a:pt x="6008853" y="0"/>
                </a:cubicBezTo>
                <a:cubicBezTo>
                  <a:pt x="6294649" y="-15666"/>
                  <a:pt x="6620371" y="59506"/>
                  <a:pt x="6817737" y="0"/>
                </a:cubicBezTo>
                <a:cubicBezTo>
                  <a:pt x="7015103" y="-59506"/>
                  <a:pt x="7299426" y="18391"/>
                  <a:pt x="7626621" y="0"/>
                </a:cubicBezTo>
                <a:cubicBezTo>
                  <a:pt x="7953816" y="-18391"/>
                  <a:pt x="8093995" y="44593"/>
                  <a:pt x="8319951" y="0"/>
                </a:cubicBezTo>
                <a:cubicBezTo>
                  <a:pt x="8545907" y="-44593"/>
                  <a:pt x="8645692" y="18741"/>
                  <a:pt x="8782170" y="0"/>
                </a:cubicBezTo>
                <a:cubicBezTo>
                  <a:pt x="8918648" y="-18741"/>
                  <a:pt x="8966767" y="17857"/>
                  <a:pt x="9013280" y="0"/>
                </a:cubicBezTo>
                <a:cubicBezTo>
                  <a:pt x="9059793" y="-17857"/>
                  <a:pt x="9515963" y="33390"/>
                  <a:pt x="9822164" y="0"/>
                </a:cubicBezTo>
                <a:cubicBezTo>
                  <a:pt x="10128365" y="-33390"/>
                  <a:pt x="10246444" y="41190"/>
                  <a:pt x="10631048" y="0"/>
                </a:cubicBezTo>
                <a:cubicBezTo>
                  <a:pt x="11015652" y="-41190"/>
                  <a:pt x="10878885" y="5938"/>
                  <a:pt x="10977713" y="0"/>
                </a:cubicBezTo>
                <a:cubicBezTo>
                  <a:pt x="11076542" y="-5938"/>
                  <a:pt x="11377809" y="42458"/>
                  <a:pt x="11555487" y="0"/>
                </a:cubicBezTo>
                <a:cubicBezTo>
                  <a:pt x="11605217" y="104646"/>
                  <a:pt x="11537393" y="323416"/>
                  <a:pt x="11555487" y="504138"/>
                </a:cubicBezTo>
                <a:cubicBezTo>
                  <a:pt x="11573581" y="684860"/>
                  <a:pt x="11532213" y="727226"/>
                  <a:pt x="11555487" y="950106"/>
                </a:cubicBezTo>
                <a:cubicBezTo>
                  <a:pt x="11578761" y="1172986"/>
                  <a:pt x="11514283" y="1207920"/>
                  <a:pt x="11555487" y="1434854"/>
                </a:cubicBezTo>
                <a:cubicBezTo>
                  <a:pt x="11596691" y="1661788"/>
                  <a:pt x="11526405" y="1773403"/>
                  <a:pt x="11555487" y="1938992"/>
                </a:cubicBezTo>
                <a:cubicBezTo>
                  <a:pt x="11440678" y="1964826"/>
                  <a:pt x="11278669" y="1926328"/>
                  <a:pt x="11208822" y="1938992"/>
                </a:cubicBezTo>
                <a:cubicBezTo>
                  <a:pt x="11138975" y="1951656"/>
                  <a:pt x="11039409" y="1929173"/>
                  <a:pt x="10977713" y="1938992"/>
                </a:cubicBezTo>
                <a:cubicBezTo>
                  <a:pt x="10916017" y="1948811"/>
                  <a:pt x="10561501" y="1874493"/>
                  <a:pt x="10284383" y="1938992"/>
                </a:cubicBezTo>
                <a:cubicBezTo>
                  <a:pt x="10007265" y="2003491"/>
                  <a:pt x="9735818" y="1882540"/>
                  <a:pt x="9591054" y="1938992"/>
                </a:cubicBezTo>
                <a:cubicBezTo>
                  <a:pt x="9446290" y="1995444"/>
                  <a:pt x="9348212" y="1912059"/>
                  <a:pt x="9244390" y="1938992"/>
                </a:cubicBezTo>
                <a:cubicBezTo>
                  <a:pt x="9140568" y="1965925"/>
                  <a:pt x="9052689" y="1906192"/>
                  <a:pt x="8897725" y="1938992"/>
                </a:cubicBezTo>
                <a:cubicBezTo>
                  <a:pt x="8742762" y="1971792"/>
                  <a:pt x="8513803" y="1932248"/>
                  <a:pt x="8319951" y="1938992"/>
                </a:cubicBezTo>
                <a:cubicBezTo>
                  <a:pt x="8126099" y="1945736"/>
                  <a:pt x="8076176" y="1900503"/>
                  <a:pt x="7973286" y="1938992"/>
                </a:cubicBezTo>
                <a:cubicBezTo>
                  <a:pt x="7870397" y="1977481"/>
                  <a:pt x="7674731" y="1920718"/>
                  <a:pt x="7511067" y="1938992"/>
                </a:cubicBezTo>
                <a:cubicBezTo>
                  <a:pt x="7347403" y="1957266"/>
                  <a:pt x="7213969" y="1891912"/>
                  <a:pt x="6933292" y="1938992"/>
                </a:cubicBezTo>
                <a:cubicBezTo>
                  <a:pt x="6652615" y="1986072"/>
                  <a:pt x="6500815" y="1870213"/>
                  <a:pt x="6239963" y="1938992"/>
                </a:cubicBezTo>
                <a:cubicBezTo>
                  <a:pt x="5979111" y="2007771"/>
                  <a:pt x="5918405" y="1902522"/>
                  <a:pt x="5662189" y="1938992"/>
                </a:cubicBezTo>
                <a:cubicBezTo>
                  <a:pt x="5405973" y="1975462"/>
                  <a:pt x="5074196" y="1915880"/>
                  <a:pt x="4853305" y="1938992"/>
                </a:cubicBezTo>
                <a:cubicBezTo>
                  <a:pt x="4632414" y="1962104"/>
                  <a:pt x="4423637" y="1866801"/>
                  <a:pt x="4159975" y="1938992"/>
                </a:cubicBezTo>
                <a:cubicBezTo>
                  <a:pt x="3896313" y="2011183"/>
                  <a:pt x="3628574" y="1885063"/>
                  <a:pt x="3466646" y="1938992"/>
                </a:cubicBezTo>
                <a:cubicBezTo>
                  <a:pt x="3304718" y="1992921"/>
                  <a:pt x="3148856" y="1895581"/>
                  <a:pt x="2888872" y="1938992"/>
                </a:cubicBezTo>
                <a:cubicBezTo>
                  <a:pt x="2628888" y="1982403"/>
                  <a:pt x="2600103" y="1910011"/>
                  <a:pt x="2426652" y="1938992"/>
                </a:cubicBezTo>
                <a:cubicBezTo>
                  <a:pt x="2253201" y="1967973"/>
                  <a:pt x="2255767" y="1915473"/>
                  <a:pt x="2195543" y="1938992"/>
                </a:cubicBezTo>
                <a:cubicBezTo>
                  <a:pt x="2135319" y="1962511"/>
                  <a:pt x="1775874" y="1903011"/>
                  <a:pt x="1502213" y="1938992"/>
                </a:cubicBezTo>
                <a:cubicBezTo>
                  <a:pt x="1228552" y="1974973"/>
                  <a:pt x="1229818" y="1930734"/>
                  <a:pt x="1155549" y="1938992"/>
                </a:cubicBezTo>
                <a:cubicBezTo>
                  <a:pt x="1081280" y="1947250"/>
                  <a:pt x="949522" y="1938196"/>
                  <a:pt x="808884" y="1938992"/>
                </a:cubicBezTo>
                <a:cubicBezTo>
                  <a:pt x="668247" y="1939788"/>
                  <a:pt x="275058" y="1864415"/>
                  <a:pt x="0" y="1938992"/>
                </a:cubicBezTo>
                <a:cubicBezTo>
                  <a:pt x="-20154" y="1765084"/>
                  <a:pt x="24371" y="1701079"/>
                  <a:pt x="0" y="1473634"/>
                </a:cubicBezTo>
                <a:cubicBezTo>
                  <a:pt x="-24371" y="1246189"/>
                  <a:pt x="46090" y="1132942"/>
                  <a:pt x="0" y="950106"/>
                </a:cubicBezTo>
                <a:cubicBezTo>
                  <a:pt x="-46090" y="767270"/>
                  <a:pt x="44376" y="627123"/>
                  <a:pt x="0" y="504138"/>
                </a:cubicBezTo>
                <a:cubicBezTo>
                  <a:pt x="-44376" y="381153"/>
                  <a:pt x="26788" y="148060"/>
                  <a:pt x="0" y="0"/>
                </a:cubicBezTo>
                <a:close/>
              </a:path>
            </a:pathLst>
          </a:custGeom>
          <a:noFill/>
          <a:ln w="28575">
            <a:solidFill>
              <a:srgbClr val="FF0000"/>
            </a:solidFill>
            <a:extLst>
              <a:ext uri="{C807C97D-BFC1-408E-A445-0C87EB9F89A2}">
                <ask:lineSketchStyleProps xmlns:ask="http://schemas.microsoft.com/office/drawing/2018/sketchyshapes" sd="1345555465">
                  <a:prstGeom prst="rect">
                    <a:avLst/>
                  </a:prstGeom>
                  <ask:type>
                    <ask:lineSketchScribble/>
                  </ask:type>
                </ask:lineSketchStyleProps>
              </a:ext>
            </a:extLst>
          </a:ln>
        </p:spPr>
        <p:txBody>
          <a:bodyPr wrap="square">
            <a:spAutoFit/>
          </a:bodyPr>
          <a:lstStyle/>
          <a:p>
            <a:r>
              <a:rPr lang="en-GB" sz="2400" b="1" dirty="0">
                <a:solidFill>
                  <a:srgbClr val="FF0000"/>
                </a:solidFill>
              </a:rPr>
              <a:t>It is extremely difficult to simulate the details of coronal heating …Thus </a:t>
            </a:r>
          </a:p>
          <a:p>
            <a:r>
              <a:rPr lang="en-GB" sz="3200" b="1" i="1" u="sng" dirty="0">
                <a:solidFill>
                  <a:srgbClr val="CC00FF"/>
                </a:solidFill>
                <a:effectLst>
                  <a:outerShdw blurRad="38100" dist="38100" dir="2700000" algn="tl">
                    <a:srgbClr val="000000">
                      <a:alpha val="43137"/>
                    </a:srgbClr>
                  </a:outerShdw>
                </a:effectLst>
                <a:highlight>
                  <a:srgbClr val="00FF00"/>
                </a:highlight>
              </a:rPr>
              <a:t>testing realistic models with observations is </a:t>
            </a:r>
          </a:p>
          <a:p>
            <a:r>
              <a:rPr lang="en-GB" sz="3200" b="1" i="1" u="sng" dirty="0">
                <a:solidFill>
                  <a:srgbClr val="CC00FF"/>
                </a:solidFill>
                <a:effectLst>
                  <a:outerShdw blurRad="38100" dist="38100" dir="2700000" algn="tl">
                    <a:srgbClr val="000000">
                      <a:alpha val="43137"/>
                    </a:srgbClr>
                  </a:outerShdw>
                </a:effectLst>
                <a:highlight>
                  <a:srgbClr val="00FF00"/>
                </a:highlight>
              </a:rPr>
              <a:t>a major      challenge.</a:t>
            </a:r>
          </a:p>
          <a:p>
            <a:r>
              <a:rPr lang="en-GB" sz="3200" b="1" i="1" u="sng" dirty="0">
                <a:solidFill>
                  <a:srgbClr val="CC00FF"/>
                </a:solidFill>
                <a:effectLst>
                  <a:outerShdw blurRad="38100" dist="38100" dir="2700000" algn="tl">
                    <a:srgbClr val="000000">
                      <a:alpha val="43137"/>
                    </a:srgbClr>
                  </a:outerShdw>
                </a:effectLst>
              </a:rPr>
              <a:t> </a:t>
            </a:r>
            <a:r>
              <a:rPr lang="en-US" sz="2400" dirty="0">
                <a:highlight>
                  <a:srgbClr val="00FF00"/>
                </a:highlight>
              </a:rPr>
              <a:t>JA.</a:t>
            </a:r>
            <a:r>
              <a:rPr lang="en-US" sz="2400" b="1" dirty="0">
                <a:solidFill>
                  <a:srgbClr val="CC00FF"/>
                </a:solidFill>
                <a:highlight>
                  <a:srgbClr val="00FF00"/>
                </a:highlight>
              </a:rPr>
              <a:t> Klimchuk </a:t>
            </a:r>
            <a:r>
              <a:rPr lang="en-US" sz="2400" dirty="0">
                <a:highlight>
                  <a:srgbClr val="00FF00"/>
                </a:highlight>
              </a:rPr>
              <a:t>et al.,  </a:t>
            </a:r>
            <a:r>
              <a:rPr lang="en-US" sz="2400" dirty="0" err="1">
                <a:highlight>
                  <a:srgbClr val="00FF00"/>
                </a:highlight>
              </a:rPr>
              <a:t>ApJ</a:t>
            </a:r>
            <a:r>
              <a:rPr lang="en-US" sz="2400" dirty="0">
                <a:highlight>
                  <a:srgbClr val="00FF00"/>
                </a:highlight>
              </a:rPr>
              <a:t> (</a:t>
            </a:r>
            <a:r>
              <a:rPr lang="en-US" sz="2800" b="1" dirty="0">
                <a:highlight>
                  <a:srgbClr val="00FF00"/>
                </a:highlight>
              </a:rPr>
              <a:t>2022</a:t>
            </a:r>
            <a:r>
              <a:rPr lang="en-US" sz="2400" dirty="0">
                <a:highlight>
                  <a:srgbClr val="00FF00"/>
                </a:highlight>
              </a:rPr>
              <a:t>)  accepted 2</a:t>
            </a:r>
            <a:r>
              <a:rPr lang="en-US" sz="2400" baseline="30000" dirty="0">
                <a:highlight>
                  <a:srgbClr val="00FF00"/>
                </a:highlight>
              </a:rPr>
              <a:t>nd</a:t>
            </a:r>
            <a:r>
              <a:rPr lang="en-US" sz="2400" dirty="0">
                <a:highlight>
                  <a:srgbClr val="00FF00"/>
                </a:highlight>
              </a:rPr>
              <a:t> </a:t>
            </a:r>
            <a:r>
              <a:rPr lang="en-US" sz="2400" b="1" dirty="0">
                <a:highlight>
                  <a:srgbClr val="00FF00"/>
                </a:highlight>
              </a:rPr>
              <a:t>Nov. 2022</a:t>
            </a:r>
            <a:r>
              <a:rPr lang="en-GB" sz="2400" b="1" i="1" u="sng" dirty="0">
                <a:solidFill>
                  <a:srgbClr val="CC00FF"/>
                </a:solidFill>
                <a:effectLst>
                  <a:outerShdw blurRad="38100" dist="38100" dir="2700000" algn="tl">
                    <a:srgbClr val="000000">
                      <a:alpha val="43137"/>
                    </a:srgbClr>
                  </a:outerShdw>
                </a:effectLst>
                <a:highlight>
                  <a:srgbClr val="00FF00"/>
                </a:highlight>
              </a:rPr>
              <a:t> </a:t>
            </a:r>
            <a:endParaRPr lang="en-US" b="1" i="1" u="sng" dirty="0">
              <a:solidFill>
                <a:srgbClr val="CC00FF"/>
              </a:solidFill>
              <a:effectLst>
                <a:outerShdw blurRad="38100" dist="38100" dir="2700000" algn="tl">
                  <a:srgbClr val="000000">
                    <a:alpha val="43137"/>
                  </a:srgbClr>
                </a:outerShdw>
              </a:effectLst>
              <a:highlight>
                <a:srgbClr val="00FF00"/>
              </a:highlight>
            </a:endParaRPr>
          </a:p>
        </p:txBody>
      </p:sp>
      <p:sp>
        <p:nvSpPr>
          <p:cNvPr id="8" name="TextBox 7">
            <a:extLst>
              <a:ext uri="{FF2B5EF4-FFF2-40B4-BE49-F238E27FC236}">
                <a16:creationId xmlns:a16="http://schemas.microsoft.com/office/drawing/2014/main" id="{3DF75C21-BBB2-CF59-1D78-90FD0C8485B2}"/>
              </a:ext>
            </a:extLst>
          </p:cNvPr>
          <p:cNvSpPr txBox="1"/>
          <p:nvPr/>
        </p:nvSpPr>
        <p:spPr>
          <a:xfrm rot="18689470">
            <a:off x="7729371" y="4634931"/>
            <a:ext cx="4771706" cy="646331"/>
          </a:xfrm>
          <a:custGeom>
            <a:avLst/>
            <a:gdLst>
              <a:gd name="connsiteX0" fmla="*/ 0 w 4771706"/>
              <a:gd name="connsiteY0" fmla="*/ 0 h 646331"/>
              <a:gd name="connsiteX1" fmla="*/ 501029 w 4771706"/>
              <a:gd name="connsiteY1" fmla="*/ 0 h 646331"/>
              <a:gd name="connsiteX2" fmla="*/ 1049775 w 4771706"/>
              <a:gd name="connsiteY2" fmla="*/ 0 h 646331"/>
              <a:gd name="connsiteX3" fmla="*/ 1550804 w 4771706"/>
              <a:gd name="connsiteY3" fmla="*/ 0 h 646331"/>
              <a:gd name="connsiteX4" fmla="*/ 2194985 w 4771706"/>
              <a:gd name="connsiteY4" fmla="*/ 0 h 646331"/>
              <a:gd name="connsiteX5" fmla="*/ 2791448 w 4771706"/>
              <a:gd name="connsiteY5" fmla="*/ 0 h 646331"/>
              <a:gd name="connsiteX6" fmla="*/ 3387911 w 4771706"/>
              <a:gd name="connsiteY6" fmla="*/ 0 h 646331"/>
              <a:gd name="connsiteX7" fmla="*/ 4079809 w 4771706"/>
              <a:gd name="connsiteY7" fmla="*/ 0 h 646331"/>
              <a:gd name="connsiteX8" fmla="*/ 4771706 w 4771706"/>
              <a:gd name="connsiteY8" fmla="*/ 0 h 646331"/>
              <a:gd name="connsiteX9" fmla="*/ 4771706 w 4771706"/>
              <a:gd name="connsiteY9" fmla="*/ 303776 h 646331"/>
              <a:gd name="connsiteX10" fmla="*/ 4771706 w 4771706"/>
              <a:gd name="connsiteY10" fmla="*/ 646331 h 646331"/>
              <a:gd name="connsiteX11" fmla="*/ 4318394 w 4771706"/>
              <a:gd name="connsiteY11" fmla="*/ 646331 h 646331"/>
              <a:gd name="connsiteX12" fmla="*/ 3817365 w 4771706"/>
              <a:gd name="connsiteY12" fmla="*/ 646331 h 646331"/>
              <a:gd name="connsiteX13" fmla="*/ 3173184 w 4771706"/>
              <a:gd name="connsiteY13" fmla="*/ 646331 h 646331"/>
              <a:gd name="connsiteX14" fmla="*/ 2481287 w 4771706"/>
              <a:gd name="connsiteY14" fmla="*/ 646331 h 646331"/>
              <a:gd name="connsiteX15" fmla="*/ 1932541 w 4771706"/>
              <a:gd name="connsiteY15" fmla="*/ 646331 h 646331"/>
              <a:gd name="connsiteX16" fmla="*/ 1240644 w 4771706"/>
              <a:gd name="connsiteY16" fmla="*/ 646331 h 646331"/>
              <a:gd name="connsiteX17" fmla="*/ 739614 w 4771706"/>
              <a:gd name="connsiteY17" fmla="*/ 646331 h 646331"/>
              <a:gd name="connsiteX18" fmla="*/ 0 w 4771706"/>
              <a:gd name="connsiteY18" fmla="*/ 646331 h 646331"/>
              <a:gd name="connsiteX19" fmla="*/ 0 w 4771706"/>
              <a:gd name="connsiteY19" fmla="*/ 342555 h 646331"/>
              <a:gd name="connsiteX20" fmla="*/ 0 w 4771706"/>
              <a:gd name="connsiteY2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1706" h="646331" fill="none" extrusionOk="0">
                <a:moveTo>
                  <a:pt x="0" y="0"/>
                </a:moveTo>
                <a:cubicBezTo>
                  <a:pt x="168169" y="-43660"/>
                  <a:pt x="326560" y="44871"/>
                  <a:pt x="501029" y="0"/>
                </a:cubicBezTo>
                <a:cubicBezTo>
                  <a:pt x="675498" y="-44871"/>
                  <a:pt x="828423" y="27589"/>
                  <a:pt x="1049775" y="0"/>
                </a:cubicBezTo>
                <a:cubicBezTo>
                  <a:pt x="1271127" y="-27589"/>
                  <a:pt x="1422812" y="48378"/>
                  <a:pt x="1550804" y="0"/>
                </a:cubicBezTo>
                <a:cubicBezTo>
                  <a:pt x="1678796" y="-48378"/>
                  <a:pt x="2036174" y="50931"/>
                  <a:pt x="2194985" y="0"/>
                </a:cubicBezTo>
                <a:cubicBezTo>
                  <a:pt x="2353796" y="-50931"/>
                  <a:pt x="2593900" y="29561"/>
                  <a:pt x="2791448" y="0"/>
                </a:cubicBezTo>
                <a:cubicBezTo>
                  <a:pt x="2988996" y="-29561"/>
                  <a:pt x="3146570" y="7198"/>
                  <a:pt x="3387911" y="0"/>
                </a:cubicBezTo>
                <a:cubicBezTo>
                  <a:pt x="3629252" y="-7198"/>
                  <a:pt x="3876219" y="47059"/>
                  <a:pt x="4079809" y="0"/>
                </a:cubicBezTo>
                <a:cubicBezTo>
                  <a:pt x="4283399" y="-47059"/>
                  <a:pt x="4507676" y="19845"/>
                  <a:pt x="4771706" y="0"/>
                </a:cubicBezTo>
                <a:cubicBezTo>
                  <a:pt x="4789541" y="148763"/>
                  <a:pt x="4771601" y="223102"/>
                  <a:pt x="4771706" y="303776"/>
                </a:cubicBezTo>
                <a:cubicBezTo>
                  <a:pt x="4771811" y="384450"/>
                  <a:pt x="4769002" y="557197"/>
                  <a:pt x="4771706" y="646331"/>
                </a:cubicBezTo>
                <a:cubicBezTo>
                  <a:pt x="4610494" y="649062"/>
                  <a:pt x="4472815" y="598807"/>
                  <a:pt x="4318394" y="646331"/>
                </a:cubicBezTo>
                <a:cubicBezTo>
                  <a:pt x="4163973" y="693855"/>
                  <a:pt x="4053466" y="607881"/>
                  <a:pt x="3817365" y="646331"/>
                </a:cubicBezTo>
                <a:cubicBezTo>
                  <a:pt x="3581264" y="684781"/>
                  <a:pt x="3387149" y="624261"/>
                  <a:pt x="3173184" y="646331"/>
                </a:cubicBezTo>
                <a:cubicBezTo>
                  <a:pt x="2959219" y="668401"/>
                  <a:pt x="2792848" y="632532"/>
                  <a:pt x="2481287" y="646331"/>
                </a:cubicBezTo>
                <a:cubicBezTo>
                  <a:pt x="2169726" y="660130"/>
                  <a:pt x="2176458" y="596354"/>
                  <a:pt x="1932541" y="646331"/>
                </a:cubicBezTo>
                <a:cubicBezTo>
                  <a:pt x="1688624" y="696308"/>
                  <a:pt x="1460276" y="632303"/>
                  <a:pt x="1240644" y="646331"/>
                </a:cubicBezTo>
                <a:cubicBezTo>
                  <a:pt x="1021012" y="660359"/>
                  <a:pt x="934039" y="627357"/>
                  <a:pt x="739614" y="646331"/>
                </a:cubicBezTo>
                <a:cubicBezTo>
                  <a:pt x="545189" y="665305"/>
                  <a:pt x="342200" y="611042"/>
                  <a:pt x="0" y="646331"/>
                </a:cubicBezTo>
                <a:cubicBezTo>
                  <a:pt x="-4479" y="583920"/>
                  <a:pt x="1758" y="489342"/>
                  <a:pt x="0" y="342555"/>
                </a:cubicBezTo>
                <a:cubicBezTo>
                  <a:pt x="-1758" y="195768"/>
                  <a:pt x="870" y="149944"/>
                  <a:pt x="0" y="0"/>
                </a:cubicBezTo>
                <a:close/>
              </a:path>
              <a:path w="4771706" h="646331" stroke="0" extrusionOk="0">
                <a:moveTo>
                  <a:pt x="0" y="0"/>
                </a:moveTo>
                <a:cubicBezTo>
                  <a:pt x="167035" y="-45183"/>
                  <a:pt x="358601" y="33797"/>
                  <a:pt x="548746" y="0"/>
                </a:cubicBezTo>
                <a:cubicBezTo>
                  <a:pt x="738891" y="-33797"/>
                  <a:pt x="870039" y="45009"/>
                  <a:pt x="1002058" y="0"/>
                </a:cubicBezTo>
                <a:cubicBezTo>
                  <a:pt x="1134077" y="-45009"/>
                  <a:pt x="1439277" y="38342"/>
                  <a:pt x="1693956" y="0"/>
                </a:cubicBezTo>
                <a:cubicBezTo>
                  <a:pt x="1948635" y="-38342"/>
                  <a:pt x="2123074" y="22191"/>
                  <a:pt x="2242702" y="0"/>
                </a:cubicBezTo>
                <a:cubicBezTo>
                  <a:pt x="2362330" y="-22191"/>
                  <a:pt x="2562336" y="37211"/>
                  <a:pt x="2791448" y="0"/>
                </a:cubicBezTo>
                <a:cubicBezTo>
                  <a:pt x="3020560" y="-37211"/>
                  <a:pt x="3234389" y="605"/>
                  <a:pt x="3483345" y="0"/>
                </a:cubicBezTo>
                <a:cubicBezTo>
                  <a:pt x="3732301" y="-605"/>
                  <a:pt x="3748591" y="37525"/>
                  <a:pt x="3984375" y="0"/>
                </a:cubicBezTo>
                <a:cubicBezTo>
                  <a:pt x="4220159" y="-37525"/>
                  <a:pt x="4586210" y="53221"/>
                  <a:pt x="4771706" y="0"/>
                </a:cubicBezTo>
                <a:cubicBezTo>
                  <a:pt x="4811675" y="102019"/>
                  <a:pt x="4758204" y="215343"/>
                  <a:pt x="4771706" y="336092"/>
                </a:cubicBezTo>
                <a:cubicBezTo>
                  <a:pt x="4785208" y="456841"/>
                  <a:pt x="4736079" y="526079"/>
                  <a:pt x="4771706" y="646331"/>
                </a:cubicBezTo>
                <a:cubicBezTo>
                  <a:pt x="4484762" y="664359"/>
                  <a:pt x="4453205" y="611202"/>
                  <a:pt x="4175243" y="646331"/>
                </a:cubicBezTo>
                <a:cubicBezTo>
                  <a:pt x="3897281" y="681460"/>
                  <a:pt x="3781553" y="641033"/>
                  <a:pt x="3626497" y="646331"/>
                </a:cubicBezTo>
                <a:cubicBezTo>
                  <a:pt x="3471441" y="651629"/>
                  <a:pt x="3250273" y="630945"/>
                  <a:pt x="2934599" y="646331"/>
                </a:cubicBezTo>
                <a:cubicBezTo>
                  <a:pt x="2618925" y="661717"/>
                  <a:pt x="2448555" y="644220"/>
                  <a:pt x="2242702" y="646331"/>
                </a:cubicBezTo>
                <a:cubicBezTo>
                  <a:pt x="2036849" y="648442"/>
                  <a:pt x="1951922" y="643902"/>
                  <a:pt x="1741673" y="646331"/>
                </a:cubicBezTo>
                <a:cubicBezTo>
                  <a:pt x="1531424" y="648760"/>
                  <a:pt x="1400122" y="596882"/>
                  <a:pt x="1145209" y="646331"/>
                </a:cubicBezTo>
                <a:cubicBezTo>
                  <a:pt x="890296" y="695780"/>
                  <a:pt x="541988" y="564905"/>
                  <a:pt x="0" y="646331"/>
                </a:cubicBezTo>
                <a:cubicBezTo>
                  <a:pt x="-13360" y="500393"/>
                  <a:pt x="17611" y="482750"/>
                  <a:pt x="0" y="323166"/>
                </a:cubicBezTo>
                <a:cubicBezTo>
                  <a:pt x="-17611" y="163582"/>
                  <a:pt x="6688" y="150881"/>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600" b="1" i="1" dirty="0">
                <a:solidFill>
                  <a:srgbClr val="C00000"/>
                </a:solidFill>
                <a:effectLst>
                  <a:outerShdw blurRad="38100" dist="38100" dir="2700000" algn="tl">
                    <a:srgbClr val="000000">
                      <a:alpha val="43137"/>
                    </a:srgbClr>
                  </a:outerShdw>
                </a:effectLst>
                <a:highlight>
                  <a:srgbClr val="FFFF00"/>
                </a:highlight>
              </a:rPr>
              <a:t>A long </a:t>
            </a:r>
            <a:r>
              <a:rPr lang="en-US" sz="3600" b="1" i="1" dirty="0">
                <a:solidFill>
                  <a:srgbClr val="C00000"/>
                </a:solidFill>
                <a:highlight>
                  <a:srgbClr val="FFFF00"/>
                </a:highlight>
              </a:rPr>
              <a:t>lasting</a:t>
            </a:r>
            <a:r>
              <a:rPr lang="en-US" sz="3600" b="1" i="1" dirty="0">
                <a:solidFill>
                  <a:srgbClr val="C00000"/>
                </a:solidFill>
                <a:effectLst>
                  <a:outerShdw blurRad="38100" dist="38100" dir="2700000" algn="tl">
                    <a:srgbClr val="000000">
                      <a:alpha val="43137"/>
                    </a:srgbClr>
                  </a:outerShdw>
                </a:effectLst>
                <a:highlight>
                  <a:srgbClr val="FFFF00"/>
                </a:highlight>
              </a:rPr>
              <a:t> mystery</a:t>
            </a:r>
          </a:p>
        </p:txBody>
      </p:sp>
      <p:sp>
        <p:nvSpPr>
          <p:cNvPr id="4" name="Rectangle 205">
            <a:extLst>
              <a:ext uri="{FF2B5EF4-FFF2-40B4-BE49-F238E27FC236}">
                <a16:creationId xmlns:a16="http://schemas.microsoft.com/office/drawing/2014/main" id="{39BE1DC0-11FF-CA90-2246-A2DA255C8C45}"/>
              </a:ext>
            </a:extLst>
          </p:cNvPr>
          <p:cNvSpPr/>
          <p:nvPr/>
        </p:nvSpPr>
        <p:spPr>
          <a:xfrm>
            <a:off x="11819001" y="6400282"/>
            <a:ext cx="234038" cy="276999"/>
          </a:xfrm>
          <a:prstGeom prst="rect">
            <a:avLst/>
          </a:prstGeom>
        </p:spPr>
        <p:txBody>
          <a:bodyPr wrap="none" lIns="0" tIns="0" rIns="0" bIns="0">
            <a:spAutoFit/>
          </a:bodyPr>
          <a:lstStyle/>
          <a:p>
            <a:pPr marL="0"/>
            <a:r>
              <a:rPr lang="en-US" b="1" dirty="0">
                <a:solidFill>
                  <a:srgbClr val="FF0000"/>
                </a:solidFill>
                <a:latin typeface="Calibri-Bold"/>
              </a:rPr>
              <a:t>12</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117426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8F236C-8C94-14EB-B0A5-757C01C0BE63}"/>
              </a:ext>
            </a:extLst>
          </p:cNvPr>
          <p:cNvSpPr txBox="1"/>
          <p:nvPr/>
        </p:nvSpPr>
        <p:spPr>
          <a:xfrm>
            <a:off x="-1" y="1292727"/>
            <a:ext cx="12373583" cy="5509200"/>
          </a:xfrm>
          <a:prstGeom prst="rect">
            <a:avLst/>
          </a:prstGeom>
          <a:noFill/>
          <a:ln w="38100">
            <a:noFill/>
          </a:ln>
        </p:spPr>
        <p:txBody>
          <a:bodyPr wrap="square">
            <a:spAutoFit/>
          </a:bodyPr>
          <a:lstStyle/>
          <a:p>
            <a:pPr marL="571500" indent="-571500">
              <a:buFont typeface="Arial" panose="020B0604020202020204" pitchFamily="34" charset="0"/>
              <a:buChar char="•"/>
            </a:pPr>
            <a:r>
              <a:rPr lang="en-GB" sz="3200" b="0" i="0" dirty="0">
                <a:solidFill>
                  <a:srgbClr val="333333"/>
                </a:solidFill>
                <a:effectLst/>
                <a:latin typeface="-apple-system"/>
              </a:rPr>
              <a:t>Sometimes in a mature research field, there is a need to step back and reassess some fundamental facts. </a:t>
            </a:r>
            <a:r>
              <a:rPr lang="en-GB" sz="3200" dirty="0"/>
              <a:t>A recent analysis </a:t>
            </a:r>
            <a:r>
              <a:rPr lang="en-GB" sz="2800" dirty="0">
                <a:solidFill>
                  <a:srgbClr val="00B050"/>
                </a:solidFill>
                <a:sym typeface="Wingdings" panose="05000000000000000000" pitchFamily="2" charset="2"/>
              </a:rPr>
              <a:t></a:t>
            </a:r>
            <a:r>
              <a:rPr lang="en-GB" sz="3200" dirty="0"/>
              <a:t> </a:t>
            </a:r>
            <a:r>
              <a:rPr lang="en-GB" sz="3200" b="1" i="1" dirty="0"/>
              <a:t>the heating of the solar corona depends</a:t>
            </a:r>
            <a:r>
              <a:rPr lang="en-GB" sz="2000" b="1" i="1" dirty="0"/>
              <a:t> </a:t>
            </a:r>
            <a:r>
              <a:rPr lang="en-GB" sz="2000" dirty="0"/>
              <a:t>…. </a:t>
            </a:r>
          </a:p>
          <a:p>
            <a:r>
              <a:rPr lang="en-GB" sz="2000" b="1" i="1" dirty="0"/>
              <a:t>          </a:t>
            </a:r>
            <a:r>
              <a:rPr lang="en-GB" sz="2000" b="1" i="1" u="sng" dirty="0"/>
              <a:t> </a:t>
            </a:r>
            <a:r>
              <a:rPr lang="en-GB" sz="2000" b="1" i="1" u="sng" dirty="0">
                <a:highlight>
                  <a:srgbClr val="FFFF00"/>
                </a:highlight>
              </a:rPr>
              <a:t> </a:t>
            </a:r>
            <a:r>
              <a:rPr lang="en-GB" sz="2800" b="1" i="1" u="sng" dirty="0">
                <a:highlight>
                  <a:srgbClr val="FFFF00"/>
                </a:highlight>
              </a:rPr>
              <a:t>also on processes yet to be identified</a:t>
            </a:r>
            <a:r>
              <a:rPr lang="en-GB" sz="2800" dirty="0"/>
              <a:t>…</a:t>
            </a:r>
          </a:p>
          <a:p>
            <a:pPr marL="457200" indent="-457200">
              <a:buFont typeface="Arial" panose="020B0604020202020204" pitchFamily="34" charset="0"/>
              <a:buChar char="•"/>
            </a:pPr>
            <a:r>
              <a:rPr lang="en-GB" sz="3200" b="1" dirty="0"/>
              <a:t>  findings claim …  </a:t>
            </a:r>
          </a:p>
          <a:p>
            <a:r>
              <a:rPr lang="en-GB" sz="3200" b="1" i="1" dirty="0"/>
              <a:t>        </a:t>
            </a:r>
            <a:r>
              <a:rPr lang="en-GB" sz="3200" b="1" i="1" u="sng" dirty="0">
                <a:highlight>
                  <a:srgbClr val="FFFF00"/>
                </a:highlight>
              </a:rPr>
              <a:t>unobserved physical </a:t>
            </a:r>
            <a:r>
              <a:rPr lang="en-GB" sz="3200" b="1" dirty="0">
                <a:highlight>
                  <a:srgbClr val="FFFF00"/>
                </a:highlight>
              </a:rPr>
              <a:t>processes … govern the heating… </a:t>
            </a:r>
          </a:p>
          <a:p>
            <a:pPr marL="457200" indent="-457200">
              <a:buFont typeface="Arial" panose="020B0604020202020204" pitchFamily="34" charset="0"/>
              <a:buChar char="•"/>
            </a:pPr>
            <a:r>
              <a:rPr lang="en-GB" sz="2800" dirty="0"/>
              <a:t>... the solar X-ray corona above ARs … </a:t>
            </a:r>
            <a:r>
              <a:rPr lang="en-GB" dirty="0"/>
              <a:t> </a:t>
            </a:r>
            <a:r>
              <a:rPr lang="en-GB" sz="2400" b="1" dirty="0">
                <a:highlight>
                  <a:srgbClr val="00FF00"/>
                </a:highlight>
              </a:rPr>
              <a:t>heated </a:t>
            </a:r>
            <a:r>
              <a:rPr lang="en-GB" sz="4000" b="1" i="1" u="sng" dirty="0">
                <a:solidFill>
                  <a:srgbClr val="FF0000"/>
                </a:solidFill>
                <a:highlight>
                  <a:srgbClr val="FFFF00"/>
                </a:highlight>
              </a:rPr>
              <a:t>somehow</a:t>
            </a:r>
            <a:r>
              <a:rPr lang="en-GB" sz="2400" b="1" dirty="0">
                <a:highlight>
                  <a:srgbClr val="00FF00"/>
                </a:highlight>
              </a:rPr>
              <a:t> through B </a:t>
            </a:r>
            <a:r>
              <a:rPr lang="en-GB" dirty="0"/>
              <a:t> </a:t>
            </a:r>
          </a:p>
          <a:p>
            <a:pPr marL="457200" indent="-457200">
              <a:buFont typeface="Arial" panose="020B0604020202020204" pitchFamily="34" charset="0"/>
              <a:buChar char="•"/>
            </a:pPr>
            <a:r>
              <a:rPr lang="en-GB" sz="3200" b="1" i="1" dirty="0">
                <a:solidFill>
                  <a:srgbClr val="FF0000"/>
                </a:solidFill>
              </a:rPr>
              <a:t>  </a:t>
            </a:r>
            <a:r>
              <a:rPr lang="en-GB" sz="4800" b="1" dirty="0">
                <a:solidFill>
                  <a:srgbClr val="FF00FF"/>
                </a:solidFill>
                <a:highlight>
                  <a:srgbClr val="00FF00"/>
                </a:highlight>
                <a:sym typeface="Wingdings" panose="05000000000000000000" pitchFamily="2" charset="2"/>
              </a:rPr>
              <a:t></a:t>
            </a:r>
            <a:r>
              <a:rPr lang="en-GB" sz="3200" b="1" dirty="0">
                <a:solidFill>
                  <a:srgbClr val="FF0000"/>
                </a:solidFill>
                <a:sym typeface="Wingdings" panose="05000000000000000000" pitchFamily="2" charset="2"/>
              </a:rPr>
              <a:t> </a:t>
            </a:r>
            <a:r>
              <a:rPr lang="en-GB" sz="3200" b="1" i="1" dirty="0">
                <a:solidFill>
                  <a:srgbClr val="FF0000"/>
                </a:solidFill>
                <a:highlight>
                  <a:srgbClr val="00FFFF"/>
                </a:highlight>
              </a:rPr>
              <a:t>something missing </a:t>
            </a:r>
            <a:r>
              <a:rPr lang="en-GB" sz="2400" b="1" i="1" dirty="0">
                <a:solidFill>
                  <a:srgbClr val="FF0000"/>
                </a:solidFill>
                <a:highlight>
                  <a:srgbClr val="00FFFF"/>
                </a:highlight>
              </a:rPr>
              <a:t>… </a:t>
            </a:r>
            <a:r>
              <a:rPr lang="en-GB" sz="3200" b="1" i="1" dirty="0">
                <a:solidFill>
                  <a:srgbClr val="FF0000"/>
                </a:solidFill>
                <a:highlight>
                  <a:srgbClr val="FFFF00"/>
                </a:highlight>
              </a:rPr>
              <a:t>in the way the corona is heated</a:t>
            </a:r>
            <a:r>
              <a:rPr lang="en-GB" sz="2400" b="1" i="1" dirty="0"/>
              <a:t>..</a:t>
            </a:r>
            <a:r>
              <a:rPr lang="en-GB" sz="4400" b="1" dirty="0">
                <a:solidFill>
                  <a:srgbClr val="FF00FF"/>
                </a:solidFill>
                <a:effectLst>
                  <a:outerShdw blurRad="38100" dist="38100" dir="2700000" algn="tl">
                    <a:srgbClr val="000000">
                      <a:alpha val="43137"/>
                    </a:srgbClr>
                  </a:outerShdw>
                </a:effectLst>
                <a:highlight>
                  <a:srgbClr val="00FF00"/>
                </a:highlight>
                <a:sym typeface="Wingdings" panose="05000000000000000000" pitchFamily="2" charset="2"/>
              </a:rPr>
              <a:t></a:t>
            </a:r>
            <a:endParaRPr lang="en-GB" sz="4400" b="1" dirty="0">
              <a:solidFill>
                <a:srgbClr val="FF00FF"/>
              </a:solidFill>
              <a:effectLst>
                <a:outerShdw blurRad="38100" dist="38100" dir="2700000" algn="tl">
                  <a:srgbClr val="000000">
                    <a:alpha val="43137"/>
                  </a:srgbClr>
                </a:outerShdw>
              </a:effectLst>
              <a:highlight>
                <a:srgbClr val="00FF00"/>
              </a:highlight>
            </a:endParaRPr>
          </a:p>
          <a:p>
            <a:pPr marL="342900" indent="-342900">
              <a:buFont typeface="Arial" panose="020B0604020202020204" pitchFamily="34" charset="0"/>
              <a:buChar char="•"/>
            </a:pPr>
            <a:r>
              <a:rPr lang="en-GB" sz="2400" b="1" i="1" dirty="0">
                <a:solidFill>
                  <a:srgbClr val="FF0000"/>
                </a:solidFill>
              </a:rPr>
              <a:t>      </a:t>
            </a:r>
            <a:r>
              <a:rPr lang="en-GB" sz="2800" b="1" i="1" u="sng" dirty="0">
                <a:solidFill>
                  <a:srgbClr val="FF0000"/>
                </a:solidFill>
              </a:rPr>
              <a:t>Is there an unseen corona </a:t>
            </a:r>
            <a:r>
              <a:rPr lang="en-GB" dirty="0"/>
              <a:t>between the visible coronal loops?... </a:t>
            </a:r>
          </a:p>
          <a:p>
            <a:pPr marL="342900" indent="-342900">
              <a:buFont typeface="Arial" panose="020B0604020202020204" pitchFamily="34" charset="0"/>
              <a:buChar char="•"/>
            </a:pPr>
            <a:r>
              <a:rPr lang="en-GB" sz="2000" b="1" dirty="0">
                <a:solidFill>
                  <a:srgbClr val="FF0000"/>
                </a:solidFill>
              </a:rPr>
              <a:t>     </a:t>
            </a:r>
            <a:r>
              <a:rPr lang="en-GB" sz="2800" b="1" dirty="0"/>
              <a:t>Could the </a:t>
            </a:r>
            <a:r>
              <a:rPr lang="en-GB" sz="2800" b="1" dirty="0">
                <a:highlight>
                  <a:srgbClr val="FFFF00"/>
                </a:highlight>
              </a:rPr>
              <a:t>coronal heating </a:t>
            </a:r>
            <a:r>
              <a:rPr lang="en-GB" sz="2800" b="1" dirty="0"/>
              <a:t>be a secondary result of such processes?</a:t>
            </a:r>
          </a:p>
          <a:p>
            <a:r>
              <a:rPr lang="en-GB" sz="2000" b="1" dirty="0">
                <a:solidFill>
                  <a:srgbClr val="3333FF"/>
                </a:solidFill>
                <a:hlinkClick r:id="rId2">
                  <a:extLst>
                    <a:ext uri="{A12FA001-AC4F-418D-AE19-62706E023703}">
                      <ahyp:hlinkClr xmlns:ahyp="http://schemas.microsoft.com/office/drawing/2018/hyperlinkcolor" val="tx"/>
                    </a:ext>
                  </a:extLst>
                </a:hlinkClick>
              </a:rPr>
              <a:t>https://arxiv.org/abs/2408.07824</a:t>
            </a:r>
            <a:r>
              <a:rPr lang="en-GB" sz="2000" b="1" dirty="0">
                <a:solidFill>
                  <a:srgbClr val="3333FF"/>
                </a:solidFill>
              </a:rPr>
              <a:t> </a:t>
            </a:r>
            <a:endParaRPr lang="en-US" i="1" dirty="0">
              <a:highlight>
                <a:srgbClr val="00FFFF"/>
              </a:highlight>
            </a:endParaRPr>
          </a:p>
        </p:txBody>
      </p:sp>
      <p:sp>
        <p:nvSpPr>
          <p:cNvPr id="6" name="TextBox 5">
            <a:extLst>
              <a:ext uri="{FF2B5EF4-FFF2-40B4-BE49-F238E27FC236}">
                <a16:creationId xmlns:a16="http://schemas.microsoft.com/office/drawing/2014/main" id="{85353993-1239-282C-A47D-110B1551759E}"/>
              </a:ext>
            </a:extLst>
          </p:cNvPr>
          <p:cNvSpPr txBox="1"/>
          <p:nvPr/>
        </p:nvSpPr>
        <p:spPr>
          <a:xfrm>
            <a:off x="19447" y="-92268"/>
            <a:ext cx="14075931" cy="1384995"/>
          </a:xfrm>
          <a:prstGeom prst="rect">
            <a:avLst/>
          </a:prstGeom>
          <a:noFill/>
        </p:spPr>
        <p:txBody>
          <a:bodyPr wrap="square">
            <a:spAutoFit/>
          </a:bodyPr>
          <a:lstStyle/>
          <a:p>
            <a:pPr algn="l" fontAlgn="base"/>
            <a:r>
              <a:rPr lang="en-GB" sz="3600" b="1" i="0" dirty="0">
                <a:solidFill>
                  <a:srgbClr val="C00000"/>
                </a:solidFill>
                <a:effectLst/>
                <a:highlight>
                  <a:srgbClr val="00FF00"/>
                </a:highlight>
                <a:latin typeface="-apple-system"/>
              </a:rPr>
              <a:t>On the Intermittency of Hot Plasma Loops in the Solar Corona</a:t>
            </a:r>
          </a:p>
          <a:p>
            <a:pPr algn="l" fontAlgn="base"/>
            <a:r>
              <a:rPr lang="en-GB" sz="3200" dirty="0">
                <a:latin typeface="-apple-system"/>
              </a:rPr>
              <a:t>PG Judge, NPM </a:t>
            </a:r>
            <a:r>
              <a:rPr lang="en-GB" sz="3200" dirty="0" err="1">
                <a:latin typeface="-apple-system"/>
              </a:rPr>
              <a:t>Kuin</a:t>
            </a:r>
            <a:r>
              <a:rPr lang="en-GB" sz="3200" dirty="0">
                <a:latin typeface="-apple-system"/>
              </a:rPr>
              <a:t>, </a:t>
            </a:r>
            <a:r>
              <a:rPr lang="en-GB" sz="2800" dirty="0" err="1">
                <a:highlight>
                  <a:srgbClr val="FFFF00"/>
                </a:highlight>
              </a:rPr>
              <a:t>ApJ</a:t>
            </a:r>
            <a:r>
              <a:rPr lang="en-GB" sz="2800" dirty="0">
                <a:highlight>
                  <a:srgbClr val="FFFF00"/>
                </a:highlight>
              </a:rPr>
              <a:t>  970 (</a:t>
            </a:r>
            <a:r>
              <a:rPr lang="en-GB" sz="2800" dirty="0">
                <a:solidFill>
                  <a:srgbClr val="C00000"/>
                </a:solidFill>
                <a:effectLst>
                  <a:outerShdw blurRad="38100" dist="38100" dir="2700000" algn="tl">
                    <a:srgbClr val="000000">
                      <a:alpha val="43137"/>
                    </a:srgbClr>
                  </a:outerShdw>
                </a:effectLst>
                <a:highlight>
                  <a:srgbClr val="FFFF00"/>
                </a:highlight>
              </a:rPr>
              <a:t>25</a:t>
            </a:r>
            <a:r>
              <a:rPr lang="en-GB" sz="2800" baseline="30000" dirty="0">
                <a:solidFill>
                  <a:srgbClr val="C00000"/>
                </a:solidFill>
                <a:effectLst>
                  <a:outerShdw blurRad="38100" dist="38100" dir="2700000" algn="tl">
                    <a:srgbClr val="000000">
                      <a:alpha val="43137"/>
                    </a:srgbClr>
                  </a:outerShdw>
                </a:effectLst>
                <a:highlight>
                  <a:srgbClr val="FFFF00"/>
                </a:highlight>
              </a:rPr>
              <a:t>th</a:t>
            </a:r>
            <a:r>
              <a:rPr lang="en-GB" sz="2800" dirty="0">
                <a:solidFill>
                  <a:srgbClr val="C00000"/>
                </a:solidFill>
                <a:highlight>
                  <a:srgbClr val="FFFF00"/>
                </a:highlight>
              </a:rPr>
              <a:t> </a:t>
            </a:r>
            <a:r>
              <a:rPr lang="en-GB" sz="2800" dirty="0">
                <a:solidFill>
                  <a:srgbClr val="C00000"/>
                </a:solidFill>
                <a:effectLst>
                  <a:outerShdw blurRad="38100" dist="38100" dir="2700000" algn="tl">
                    <a:srgbClr val="000000">
                      <a:alpha val="43137"/>
                    </a:srgbClr>
                  </a:outerShdw>
                </a:effectLst>
                <a:highlight>
                  <a:srgbClr val="FFFF00"/>
                </a:highlight>
              </a:rPr>
              <a:t>JULY</a:t>
            </a:r>
            <a:r>
              <a:rPr lang="en-GB" sz="2800" dirty="0">
                <a:solidFill>
                  <a:srgbClr val="C00000"/>
                </a:solidFill>
                <a:highlight>
                  <a:srgbClr val="FFFF00"/>
                </a:highlight>
              </a:rPr>
              <a:t> </a:t>
            </a:r>
            <a:r>
              <a:rPr lang="en-GB" sz="4800" b="1" dirty="0">
                <a:solidFill>
                  <a:srgbClr val="C00000"/>
                </a:solidFill>
                <a:effectLst>
                  <a:outerShdw blurRad="38100" dist="38100" dir="2700000" algn="tl">
                    <a:srgbClr val="000000">
                      <a:alpha val="43137"/>
                    </a:srgbClr>
                  </a:outerShdw>
                </a:effectLst>
                <a:highlight>
                  <a:srgbClr val="00FF00"/>
                </a:highlight>
              </a:rPr>
              <a:t>2024</a:t>
            </a:r>
            <a:r>
              <a:rPr lang="en-GB" sz="2800" dirty="0">
                <a:highlight>
                  <a:srgbClr val="FFFF00"/>
                </a:highlight>
              </a:rPr>
              <a:t>) 130</a:t>
            </a:r>
            <a:r>
              <a:rPr lang="en-GB" dirty="0"/>
              <a:t>; </a:t>
            </a:r>
            <a:r>
              <a:rPr lang="en-GB" dirty="0">
                <a:hlinkClick r:id="rId3"/>
              </a:rPr>
              <a:t>https://doi.org/10.3847/1538-4357/ad5202</a:t>
            </a:r>
            <a:r>
              <a:rPr lang="en-GB" dirty="0"/>
              <a:t> </a:t>
            </a:r>
            <a:endParaRPr lang="en-GB" sz="3200" i="0" dirty="0">
              <a:effectLst/>
              <a:latin typeface="-apple-system"/>
            </a:endParaRPr>
          </a:p>
        </p:txBody>
      </p:sp>
      <p:sp>
        <p:nvSpPr>
          <p:cNvPr id="8" name="TextBox 7">
            <a:extLst>
              <a:ext uri="{FF2B5EF4-FFF2-40B4-BE49-F238E27FC236}">
                <a16:creationId xmlns:a16="http://schemas.microsoft.com/office/drawing/2014/main" id="{B4349459-8957-56A3-25B1-FA71DB30A073}"/>
              </a:ext>
            </a:extLst>
          </p:cNvPr>
          <p:cNvSpPr txBox="1"/>
          <p:nvPr/>
        </p:nvSpPr>
        <p:spPr>
          <a:xfrm>
            <a:off x="6799634" y="6199819"/>
            <a:ext cx="4678781" cy="584775"/>
          </a:xfrm>
          <a:prstGeom prst="rect">
            <a:avLst/>
          </a:prstGeom>
          <a:noFill/>
        </p:spPr>
        <p:txBody>
          <a:bodyPr wrap="none" rtlCol="0">
            <a:spAutoFit/>
          </a:bodyPr>
          <a:lstStyle/>
          <a:p>
            <a:r>
              <a:rPr lang="en-US" sz="3200" dirty="0">
                <a:solidFill>
                  <a:srgbClr val="FF0000"/>
                </a:solidFill>
              </a:rPr>
              <a:t>Before this work </a:t>
            </a:r>
            <a:r>
              <a:rPr lang="en-US" sz="3200" dirty="0">
                <a:solidFill>
                  <a:srgbClr val="00B050"/>
                </a:solidFill>
                <a:sym typeface="Wingdings" panose="05000000000000000000" pitchFamily="2" charset="2"/>
              </a:rPr>
              <a:t></a:t>
            </a:r>
            <a:r>
              <a:rPr lang="en-US" sz="3200" dirty="0">
                <a:sym typeface="Wingdings" panose="05000000000000000000" pitchFamily="2" charset="2"/>
              </a:rPr>
              <a:t>   </a:t>
            </a:r>
            <a:r>
              <a:rPr lang="en-US" sz="3200" dirty="0" err="1">
                <a:solidFill>
                  <a:srgbClr val="FF0000"/>
                </a:solidFill>
                <a:sym typeface="Wingdings" panose="05000000000000000000" pitchFamily="2" charset="2"/>
              </a:rPr>
              <a:t>p.t.o.</a:t>
            </a:r>
            <a:endParaRPr lang="en-US" sz="3200" dirty="0">
              <a:solidFill>
                <a:srgbClr val="FF0000"/>
              </a:solidFill>
            </a:endParaRPr>
          </a:p>
        </p:txBody>
      </p:sp>
      <p:sp>
        <p:nvSpPr>
          <p:cNvPr id="2" name="Rectangle 573">
            <a:extLst>
              <a:ext uri="{FF2B5EF4-FFF2-40B4-BE49-F238E27FC236}">
                <a16:creationId xmlns:a16="http://schemas.microsoft.com/office/drawing/2014/main" id="{FB177FBC-5510-CBDE-A843-CCB799E38166}"/>
              </a:ext>
            </a:extLst>
          </p:cNvPr>
          <p:cNvSpPr/>
          <p:nvPr/>
        </p:nvSpPr>
        <p:spPr>
          <a:xfrm>
            <a:off x="11897232" y="6466119"/>
            <a:ext cx="234038" cy="276999"/>
          </a:xfrm>
          <a:prstGeom prst="rect">
            <a:avLst/>
          </a:prstGeom>
        </p:spPr>
        <p:txBody>
          <a:bodyPr wrap="none" lIns="0" tIns="0" rIns="0" bIns="0">
            <a:spAutoFit/>
          </a:bodyPr>
          <a:lstStyle/>
          <a:p>
            <a:pPr marL="0"/>
            <a:r>
              <a:rPr lang="en-US" b="1" dirty="0">
                <a:solidFill>
                  <a:srgbClr val="FF0000"/>
                </a:solidFill>
                <a:latin typeface="Calibri-Bold"/>
              </a:rPr>
              <a:t>13</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39978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780496" y="6427207"/>
            <a:ext cx="234038" cy="276999"/>
          </a:xfrm>
          <a:prstGeom prst="rect">
            <a:avLst/>
          </a:prstGeom>
        </p:spPr>
        <p:txBody>
          <a:bodyPr wrap="none" lIns="0" tIns="0" rIns="0" bIns="0">
            <a:spAutoFit/>
          </a:bodyPr>
          <a:lstStyle/>
          <a:p>
            <a:pPr marL="0"/>
            <a:r>
              <a:rPr lang="en-US" b="1" dirty="0">
                <a:solidFill>
                  <a:srgbClr val="FF0000"/>
                </a:solidFill>
                <a:latin typeface="Calibri-Bold"/>
              </a:rPr>
              <a:t>14</a:t>
            </a:r>
            <a:endParaRPr lang="en-US" b="1" i="0" spc="0" baseline="0" dirty="0">
              <a:solidFill>
                <a:srgbClr val="FF0000"/>
              </a:solidFill>
              <a:latin typeface="Calibri-Bold"/>
            </a:endParaRPr>
          </a:p>
        </p:txBody>
      </p:sp>
      <p:sp>
        <p:nvSpPr>
          <p:cNvPr id="2" name="TextBox 1">
            <a:extLst>
              <a:ext uri="{FF2B5EF4-FFF2-40B4-BE49-F238E27FC236}">
                <a16:creationId xmlns:a16="http://schemas.microsoft.com/office/drawing/2014/main" id="{34C7D376-EF7A-9CC8-E9A4-EBB01B399459}"/>
              </a:ext>
            </a:extLst>
          </p:cNvPr>
          <p:cNvSpPr txBox="1"/>
          <p:nvPr/>
        </p:nvSpPr>
        <p:spPr>
          <a:xfrm>
            <a:off x="2977301" y="406852"/>
            <a:ext cx="6589984" cy="769441"/>
          </a:xfrm>
          <a:custGeom>
            <a:avLst/>
            <a:gdLst>
              <a:gd name="connsiteX0" fmla="*/ 0 w 6589984"/>
              <a:gd name="connsiteY0" fmla="*/ 0 h 769441"/>
              <a:gd name="connsiteX1" fmla="*/ 664989 w 6589984"/>
              <a:gd name="connsiteY1" fmla="*/ 0 h 769441"/>
              <a:gd name="connsiteX2" fmla="*/ 1066379 w 6589984"/>
              <a:gd name="connsiteY2" fmla="*/ 0 h 769441"/>
              <a:gd name="connsiteX3" fmla="*/ 1599569 w 6589984"/>
              <a:gd name="connsiteY3" fmla="*/ 0 h 769441"/>
              <a:gd name="connsiteX4" fmla="*/ 2330458 w 6589984"/>
              <a:gd name="connsiteY4" fmla="*/ 0 h 769441"/>
              <a:gd name="connsiteX5" fmla="*/ 2929547 w 6589984"/>
              <a:gd name="connsiteY5" fmla="*/ 0 h 769441"/>
              <a:gd name="connsiteX6" fmla="*/ 3594537 w 6589984"/>
              <a:gd name="connsiteY6" fmla="*/ 0 h 769441"/>
              <a:gd name="connsiteX7" fmla="*/ 4127726 w 6589984"/>
              <a:gd name="connsiteY7" fmla="*/ 0 h 769441"/>
              <a:gd name="connsiteX8" fmla="*/ 4726816 w 6589984"/>
              <a:gd name="connsiteY8" fmla="*/ 0 h 769441"/>
              <a:gd name="connsiteX9" fmla="*/ 5457705 w 6589984"/>
              <a:gd name="connsiteY9" fmla="*/ 0 h 769441"/>
              <a:gd name="connsiteX10" fmla="*/ 5924995 w 6589984"/>
              <a:gd name="connsiteY10" fmla="*/ 0 h 769441"/>
              <a:gd name="connsiteX11" fmla="*/ 6589984 w 6589984"/>
              <a:gd name="connsiteY11" fmla="*/ 0 h 769441"/>
              <a:gd name="connsiteX12" fmla="*/ 6589984 w 6589984"/>
              <a:gd name="connsiteY12" fmla="*/ 369332 h 769441"/>
              <a:gd name="connsiteX13" fmla="*/ 6589984 w 6589984"/>
              <a:gd name="connsiteY13" fmla="*/ 769441 h 769441"/>
              <a:gd name="connsiteX14" fmla="*/ 5990895 w 6589984"/>
              <a:gd name="connsiteY14" fmla="*/ 769441 h 769441"/>
              <a:gd name="connsiteX15" fmla="*/ 5391805 w 6589984"/>
              <a:gd name="connsiteY15" fmla="*/ 769441 h 769441"/>
              <a:gd name="connsiteX16" fmla="*/ 4924515 w 6589984"/>
              <a:gd name="connsiteY16" fmla="*/ 769441 h 769441"/>
              <a:gd name="connsiteX17" fmla="*/ 4325426 w 6589984"/>
              <a:gd name="connsiteY17" fmla="*/ 769441 h 769441"/>
              <a:gd name="connsiteX18" fmla="*/ 3726336 w 6589984"/>
              <a:gd name="connsiteY18" fmla="*/ 769441 h 769441"/>
              <a:gd name="connsiteX19" fmla="*/ 3127247 w 6589984"/>
              <a:gd name="connsiteY19" fmla="*/ 769441 h 769441"/>
              <a:gd name="connsiteX20" fmla="*/ 2528157 w 6589984"/>
              <a:gd name="connsiteY20" fmla="*/ 769441 h 769441"/>
              <a:gd name="connsiteX21" fmla="*/ 1994968 w 6589984"/>
              <a:gd name="connsiteY21" fmla="*/ 769441 h 769441"/>
              <a:gd name="connsiteX22" fmla="*/ 1329979 w 6589984"/>
              <a:gd name="connsiteY22" fmla="*/ 769441 h 769441"/>
              <a:gd name="connsiteX23" fmla="*/ 730889 w 6589984"/>
              <a:gd name="connsiteY23" fmla="*/ 769441 h 769441"/>
              <a:gd name="connsiteX24" fmla="*/ 0 w 6589984"/>
              <a:gd name="connsiteY24" fmla="*/ 769441 h 769441"/>
              <a:gd name="connsiteX25" fmla="*/ 0 w 6589984"/>
              <a:gd name="connsiteY25" fmla="*/ 369332 h 769441"/>
              <a:gd name="connsiteX26" fmla="*/ 0 w 6589984"/>
              <a:gd name="connsiteY26"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9984" h="769441" fill="none" extrusionOk="0">
                <a:moveTo>
                  <a:pt x="0" y="0"/>
                </a:moveTo>
                <a:cubicBezTo>
                  <a:pt x="220533" y="-16943"/>
                  <a:pt x="425294" y="13756"/>
                  <a:pt x="664989" y="0"/>
                </a:cubicBezTo>
                <a:cubicBezTo>
                  <a:pt x="904684" y="-13756"/>
                  <a:pt x="903635" y="14811"/>
                  <a:pt x="1066379" y="0"/>
                </a:cubicBezTo>
                <a:cubicBezTo>
                  <a:pt x="1229123" y="-14811"/>
                  <a:pt x="1463476" y="11595"/>
                  <a:pt x="1599569" y="0"/>
                </a:cubicBezTo>
                <a:cubicBezTo>
                  <a:pt x="1735662" y="-11595"/>
                  <a:pt x="2153528" y="8253"/>
                  <a:pt x="2330458" y="0"/>
                </a:cubicBezTo>
                <a:cubicBezTo>
                  <a:pt x="2507388" y="-8253"/>
                  <a:pt x="2687736" y="1709"/>
                  <a:pt x="2929547" y="0"/>
                </a:cubicBezTo>
                <a:cubicBezTo>
                  <a:pt x="3171358" y="-1709"/>
                  <a:pt x="3399859" y="791"/>
                  <a:pt x="3594537" y="0"/>
                </a:cubicBezTo>
                <a:cubicBezTo>
                  <a:pt x="3789215" y="-791"/>
                  <a:pt x="3932441" y="33199"/>
                  <a:pt x="4127726" y="0"/>
                </a:cubicBezTo>
                <a:cubicBezTo>
                  <a:pt x="4323011" y="-33199"/>
                  <a:pt x="4562960" y="43856"/>
                  <a:pt x="4726816" y="0"/>
                </a:cubicBezTo>
                <a:cubicBezTo>
                  <a:pt x="4890672" y="-43856"/>
                  <a:pt x="5230583" y="65866"/>
                  <a:pt x="5457705" y="0"/>
                </a:cubicBezTo>
                <a:cubicBezTo>
                  <a:pt x="5684827" y="-65866"/>
                  <a:pt x="5771531" y="4837"/>
                  <a:pt x="5924995" y="0"/>
                </a:cubicBezTo>
                <a:cubicBezTo>
                  <a:pt x="6078459" y="-4837"/>
                  <a:pt x="6403826" y="69007"/>
                  <a:pt x="6589984" y="0"/>
                </a:cubicBezTo>
                <a:cubicBezTo>
                  <a:pt x="6590058" y="139499"/>
                  <a:pt x="6574989" y="270034"/>
                  <a:pt x="6589984" y="369332"/>
                </a:cubicBezTo>
                <a:cubicBezTo>
                  <a:pt x="6604979" y="468630"/>
                  <a:pt x="6551471" y="604358"/>
                  <a:pt x="6589984" y="769441"/>
                </a:cubicBezTo>
                <a:cubicBezTo>
                  <a:pt x="6347805" y="793944"/>
                  <a:pt x="6171067" y="727692"/>
                  <a:pt x="5990895" y="769441"/>
                </a:cubicBezTo>
                <a:cubicBezTo>
                  <a:pt x="5810723" y="811190"/>
                  <a:pt x="5580689" y="712846"/>
                  <a:pt x="5391805" y="769441"/>
                </a:cubicBezTo>
                <a:cubicBezTo>
                  <a:pt x="5202921" y="826036"/>
                  <a:pt x="5081129" y="730822"/>
                  <a:pt x="4924515" y="769441"/>
                </a:cubicBezTo>
                <a:cubicBezTo>
                  <a:pt x="4767901" y="808060"/>
                  <a:pt x="4545043" y="725209"/>
                  <a:pt x="4325426" y="769441"/>
                </a:cubicBezTo>
                <a:cubicBezTo>
                  <a:pt x="4105809" y="813673"/>
                  <a:pt x="3900827" y="761024"/>
                  <a:pt x="3726336" y="769441"/>
                </a:cubicBezTo>
                <a:cubicBezTo>
                  <a:pt x="3551845" y="777858"/>
                  <a:pt x="3283983" y="744152"/>
                  <a:pt x="3127247" y="769441"/>
                </a:cubicBezTo>
                <a:cubicBezTo>
                  <a:pt x="2970511" y="794730"/>
                  <a:pt x="2689768" y="768545"/>
                  <a:pt x="2528157" y="769441"/>
                </a:cubicBezTo>
                <a:cubicBezTo>
                  <a:pt x="2366546" y="770337"/>
                  <a:pt x="2166057" y="728153"/>
                  <a:pt x="1994968" y="769441"/>
                </a:cubicBezTo>
                <a:cubicBezTo>
                  <a:pt x="1823879" y="810729"/>
                  <a:pt x="1580254" y="703358"/>
                  <a:pt x="1329979" y="769441"/>
                </a:cubicBezTo>
                <a:cubicBezTo>
                  <a:pt x="1079704" y="835524"/>
                  <a:pt x="1030026" y="760747"/>
                  <a:pt x="730889" y="769441"/>
                </a:cubicBezTo>
                <a:cubicBezTo>
                  <a:pt x="431752" y="778135"/>
                  <a:pt x="228812" y="756440"/>
                  <a:pt x="0" y="769441"/>
                </a:cubicBezTo>
                <a:cubicBezTo>
                  <a:pt x="-13654" y="611576"/>
                  <a:pt x="30657" y="480815"/>
                  <a:pt x="0" y="369332"/>
                </a:cubicBezTo>
                <a:cubicBezTo>
                  <a:pt x="-30657" y="257849"/>
                  <a:pt x="17992" y="136169"/>
                  <a:pt x="0" y="0"/>
                </a:cubicBezTo>
                <a:close/>
              </a:path>
              <a:path w="6589984" h="769441" stroke="0" extrusionOk="0">
                <a:moveTo>
                  <a:pt x="0" y="0"/>
                </a:moveTo>
                <a:cubicBezTo>
                  <a:pt x="182883" y="-29252"/>
                  <a:pt x="317521" y="6420"/>
                  <a:pt x="533190" y="0"/>
                </a:cubicBezTo>
                <a:cubicBezTo>
                  <a:pt x="748859" y="-6420"/>
                  <a:pt x="766570" y="17505"/>
                  <a:pt x="934580" y="0"/>
                </a:cubicBezTo>
                <a:cubicBezTo>
                  <a:pt x="1102590" y="-17505"/>
                  <a:pt x="1307611" y="10252"/>
                  <a:pt x="1665469" y="0"/>
                </a:cubicBezTo>
                <a:cubicBezTo>
                  <a:pt x="2023327" y="-10252"/>
                  <a:pt x="1994707" y="4705"/>
                  <a:pt x="2198658" y="0"/>
                </a:cubicBezTo>
                <a:cubicBezTo>
                  <a:pt x="2402609" y="-4705"/>
                  <a:pt x="2510943" y="49417"/>
                  <a:pt x="2731848" y="0"/>
                </a:cubicBezTo>
                <a:cubicBezTo>
                  <a:pt x="2952753" y="-49417"/>
                  <a:pt x="3214378" y="81626"/>
                  <a:pt x="3462737" y="0"/>
                </a:cubicBezTo>
                <a:cubicBezTo>
                  <a:pt x="3711096" y="-81626"/>
                  <a:pt x="3767575" y="8095"/>
                  <a:pt x="3930027" y="0"/>
                </a:cubicBezTo>
                <a:cubicBezTo>
                  <a:pt x="4092479" y="-8095"/>
                  <a:pt x="4416750" y="2892"/>
                  <a:pt x="4660916" y="0"/>
                </a:cubicBezTo>
                <a:cubicBezTo>
                  <a:pt x="4905082" y="-2892"/>
                  <a:pt x="5184973" y="15608"/>
                  <a:pt x="5391805" y="0"/>
                </a:cubicBezTo>
                <a:cubicBezTo>
                  <a:pt x="5598637" y="-15608"/>
                  <a:pt x="5693234" y="51403"/>
                  <a:pt x="5990895" y="0"/>
                </a:cubicBezTo>
                <a:cubicBezTo>
                  <a:pt x="6288556" y="-51403"/>
                  <a:pt x="6349409" y="17634"/>
                  <a:pt x="6589984" y="0"/>
                </a:cubicBezTo>
                <a:cubicBezTo>
                  <a:pt x="6593062" y="115975"/>
                  <a:pt x="6585329" y="232307"/>
                  <a:pt x="6589984" y="377026"/>
                </a:cubicBezTo>
                <a:cubicBezTo>
                  <a:pt x="6594639" y="521745"/>
                  <a:pt x="6562020" y="573319"/>
                  <a:pt x="6589984" y="769441"/>
                </a:cubicBezTo>
                <a:cubicBezTo>
                  <a:pt x="6396481" y="781745"/>
                  <a:pt x="6280010" y="711764"/>
                  <a:pt x="5990895" y="769441"/>
                </a:cubicBezTo>
                <a:cubicBezTo>
                  <a:pt x="5701780" y="827118"/>
                  <a:pt x="5696897" y="759194"/>
                  <a:pt x="5523605" y="769441"/>
                </a:cubicBezTo>
                <a:cubicBezTo>
                  <a:pt x="5350313" y="779688"/>
                  <a:pt x="5136892" y="758182"/>
                  <a:pt x="4924515" y="769441"/>
                </a:cubicBezTo>
                <a:cubicBezTo>
                  <a:pt x="4712138" y="780700"/>
                  <a:pt x="4478907" y="720395"/>
                  <a:pt x="4193626" y="769441"/>
                </a:cubicBezTo>
                <a:cubicBezTo>
                  <a:pt x="3908345" y="818487"/>
                  <a:pt x="3787471" y="713847"/>
                  <a:pt x="3594537" y="769441"/>
                </a:cubicBezTo>
                <a:cubicBezTo>
                  <a:pt x="3401603" y="825035"/>
                  <a:pt x="3306424" y="748784"/>
                  <a:pt x="3193147" y="769441"/>
                </a:cubicBezTo>
                <a:cubicBezTo>
                  <a:pt x="3079870" y="790098"/>
                  <a:pt x="2868417" y="720908"/>
                  <a:pt x="2725857" y="769441"/>
                </a:cubicBezTo>
                <a:cubicBezTo>
                  <a:pt x="2583297" y="817974"/>
                  <a:pt x="2356261" y="761809"/>
                  <a:pt x="1994968" y="769441"/>
                </a:cubicBezTo>
                <a:cubicBezTo>
                  <a:pt x="1633675" y="777073"/>
                  <a:pt x="1560231" y="713527"/>
                  <a:pt x="1395878" y="769441"/>
                </a:cubicBezTo>
                <a:cubicBezTo>
                  <a:pt x="1231525" y="825355"/>
                  <a:pt x="1100495" y="748654"/>
                  <a:pt x="928589" y="769441"/>
                </a:cubicBezTo>
                <a:cubicBezTo>
                  <a:pt x="756683" y="790228"/>
                  <a:pt x="415592" y="667243"/>
                  <a:pt x="0" y="769441"/>
                </a:cubicBezTo>
                <a:cubicBezTo>
                  <a:pt x="-26307" y="690002"/>
                  <a:pt x="27437" y="567249"/>
                  <a:pt x="0" y="407804"/>
                </a:cubicBezTo>
                <a:cubicBezTo>
                  <a:pt x="-27437" y="248359"/>
                  <a:pt x="34549" y="140441"/>
                  <a:pt x="0" y="0"/>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400" b="1" dirty="0">
                <a:solidFill>
                  <a:srgbClr val="3333FF"/>
                </a:solidFill>
                <a:latin typeface="Times New Roman" panose="02020603050405020304" pitchFamily="18" charset="0"/>
                <a:cs typeface="Times New Roman" panose="02020603050405020304" pitchFamily="18" charset="0"/>
              </a:rPr>
              <a:t>The solar corona paradox.</a:t>
            </a:r>
          </a:p>
        </p:txBody>
      </p:sp>
      <p:sp>
        <p:nvSpPr>
          <p:cNvPr id="14" name="TextBox 13">
            <a:extLst>
              <a:ext uri="{FF2B5EF4-FFF2-40B4-BE49-F238E27FC236}">
                <a16:creationId xmlns:a16="http://schemas.microsoft.com/office/drawing/2014/main" id="{EBC4BBF9-1F1A-5C22-DA59-F0E2F37FFEC7}"/>
              </a:ext>
            </a:extLst>
          </p:cNvPr>
          <p:cNvSpPr txBox="1"/>
          <p:nvPr/>
        </p:nvSpPr>
        <p:spPr>
          <a:xfrm>
            <a:off x="5577337" y="4655302"/>
            <a:ext cx="3942105" cy="677108"/>
          </a:xfrm>
          <a:custGeom>
            <a:avLst/>
            <a:gdLst>
              <a:gd name="connsiteX0" fmla="*/ 0 w 3942105"/>
              <a:gd name="connsiteY0" fmla="*/ 0 h 677108"/>
              <a:gd name="connsiteX1" fmla="*/ 523737 w 3942105"/>
              <a:gd name="connsiteY1" fmla="*/ 0 h 677108"/>
              <a:gd name="connsiteX2" fmla="*/ 968632 w 3942105"/>
              <a:gd name="connsiteY2" fmla="*/ 0 h 677108"/>
              <a:gd name="connsiteX3" fmla="*/ 1610631 w 3942105"/>
              <a:gd name="connsiteY3" fmla="*/ 0 h 677108"/>
              <a:gd name="connsiteX4" fmla="*/ 2134368 w 3942105"/>
              <a:gd name="connsiteY4" fmla="*/ 0 h 677108"/>
              <a:gd name="connsiteX5" fmla="*/ 2658105 w 3942105"/>
              <a:gd name="connsiteY5" fmla="*/ 0 h 677108"/>
              <a:gd name="connsiteX6" fmla="*/ 3300105 w 3942105"/>
              <a:gd name="connsiteY6" fmla="*/ 0 h 677108"/>
              <a:gd name="connsiteX7" fmla="*/ 3942105 w 3942105"/>
              <a:gd name="connsiteY7" fmla="*/ 0 h 677108"/>
              <a:gd name="connsiteX8" fmla="*/ 3942105 w 3942105"/>
              <a:gd name="connsiteY8" fmla="*/ 352096 h 677108"/>
              <a:gd name="connsiteX9" fmla="*/ 3942105 w 3942105"/>
              <a:gd name="connsiteY9" fmla="*/ 677108 h 677108"/>
              <a:gd name="connsiteX10" fmla="*/ 3457789 w 3942105"/>
              <a:gd name="connsiteY10" fmla="*/ 677108 h 677108"/>
              <a:gd name="connsiteX11" fmla="*/ 2894631 w 3942105"/>
              <a:gd name="connsiteY11" fmla="*/ 677108 h 677108"/>
              <a:gd name="connsiteX12" fmla="*/ 2370895 w 3942105"/>
              <a:gd name="connsiteY12" fmla="*/ 677108 h 677108"/>
              <a:gd name="connsiteX13" fmla="*/ 1728895 w 3942105"/>
              <a:gd name="connsiteY13" fmla="*/ 677108 h 677108"/>
              <a:gd name="connsiteX14" fmla="*/ 1086895 w 3942105"/>
              <a:gd name="connsiteY14" fmla="*/ 677108 h 677108"/>
              <a:gd name="connsiteX15" fmla="*/ 602579 w 3942105"/>
              <a:gd name="connsiteY15" fmla="*/ 677108 h 677108"/>
              <a:gd name="connsiteX16" fmla="*/ 0 w 3942105"/>
              <a:gd name="connsiteY16" fmla="*/ 677108 h 677108"/>
              <a:gd name="connsiteX17" fmla="*/ 0 w 3942105"/>
              <a:gd name="connsiteY17" fmla="*/ 325012 h 677108"/>
              <a:gd name="connsiteX18" fmla="*/ 0 w 3942105"/>
              <a:gd name="connsiteY18" fmla="*/ 0 h 6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2105" h="677108" extrusionOk="0">
                <a:moveTo>
                  <a:pt x="0" y="0"/>
                </a:moveTo>
                <a:cubicBezTo>
                  <a:pt x="146796" y="-17455"/>
                  <a:pt x="407373" y="25652"/>
                  <a:pt x="523737" y="0"/>
                </a:cubicBezTo>
                <a:cubicBezTo>
                  <a:pt x="640101" y="-25652"/>
                  <a:pt x="877648" y="28705"/>
                  <a:pt x="968632" y="0"/>
                </a:cubicBezTo>
                <a:cubicBezTo>
                  <a:pt x="1059616" y="-28705"/>
                  <a:pt x="1407269" y="44029"/>
                  <a:pt x="1610631" y="0"/>
                </a:cubicBezTo>
                <a:cubicBezTo>
                  <a:pt x="1813993" y="-44029"/>
                  <a:pt x="1930873" y="5578"/>
                  <a:pt x="2134368" y="0"/>
                </a:cubicBezTo>
                <a:cubicBezTo>
                  <a:pt x="2337863" y="-5578"/>
                  <a:pt x="2480107" y="23975"/>
                  <a:pt x="2658105" y="0"/>
                </a:cubicBezTo>
                <a:cubicBezTo>
                  <a:pt x="2836103" y="-23975"/>
                  <a:pt x="3008003" y="35191"/>
                  <a:pt x="3300105" y="0"/>
                </a:cubicBezTo>
                <a:cubicBezTo>
                  <a:pt x="3592207" y="-35191"/>
                  <a:pt x="3712615" y="25227"/>
                  <a:pt x="3942105" y="0"/>
                </a:cubicBezTo>
                <a:cubicBezTo>
                  <a:pt x="3971966" y="81565"/>
                  <a:pt x="3939887" y="202208"/>
                  <a:pt x="3942105" y="352096"/>
                </a:cubicBezTo>
                <a:cubicBezTo>
                  <a:pt x="3944323" y="501984"/>
                  <a:pt x="3935355" y="604880"/>
                  <a:pt x="3942105" y="677108"/>
                </a:cubicBezTo>
                <a:cubicBezTo>
                  <a:pt x="3843255" y="714544"/>
                  <a:pt x="3619951" y="633167"/>
                  <a:pt x="3457789" y="677108"/>
                </a:cubicBezTo>
                <a:cubicBezTo>
                  <a:pt x="3295627" y="721049"/>
                  <a:pt x="3107118" y="612303"/>
                  <a:pt x="2894631" y="677108"/>
                </a:cubicBezTo>
                <a:cubicBezTo>
                  <a:pt x="2682144" y="741913"/>
                  <a:pt x="2592081" y="625240"/>
                  <a:pt x="2370895" y="677108"/>
                </a:cubicBezTo>
                <a:cubicBezTo>
                  <a:pt x="2149709" y="728976"/>
                  <a:pt x="1901739" y="616944"/>
                  <a:pt x="1728895" y="677108"/>
                </a:cubicBezTo>
                <a:cubicBezTo>
                  <a:pt x="1556051" y="737272"/>
                  <a:pt x="1303554" y="618987"/>
                  <a:pt x="1086895" y="677108"/>
                </a:cubicBezTo>
                <a:cubicBezTo>
                  <a:pt x="870236" y="735229"/>
                  <a:pt x="733907" y="646709"/>
                  <a:pt x="602579" y="677108"/>
                </a:cubicBezTo>
                <a:cubicBezTo>
                  <a:pt x="471251" y="707507"/>
                  <a:pt x="278606" y="644755"/>
                  <a:pt x="0" y="677108"/>
                </a:cubicBezTo>
                <a:cubicBezTo>
                  <a:pt x="-33397" y="506349"/>
                  <a:pt x="12775" y="469094"/>
                  <a:pt x="0" y="325012"/>
                </a:cubicBezTo>
                <a:cubicBezTo>
                  <a:pt x="-12775" y="180930"/>
                  <a:pt x="37457" y="149477"/>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dirty="0">
                <a:latin typeface="Times New Roman" panose="02020603050405020304" pitchFamily="18" charset="0"/>
                <a:cs typeface="Times New Roman" panose="02020603050405020304" pitchFamily="18" charset="0"/>
              </a:rPr>
              <a:t>[L. Di Lella, K. Z.,  AP 19 (</a:t>
            </a:r>
            <a:r>
              <a:rPr lang="en-US" sz="2000" b="1" dirty="0">
                <a:solidFill>
                  <a:srgbClr val="000066"/>
                </a:solidFill>
                <a:latin typeface="Times New Roman" panose="02020603050405020304" pitchFamily="18" charset="0"/>
                <a:cs typeface="Times New Roman" panose="02020603050405020304" pitchFamily="18" charset="0"/>
              </a:rPr>
              <a:t>2003</a:t>
            </a:r>
            <a:r>
              <a:rPr lang="en-US" dirty="0">
                <a:latin typeface="Times New Roman" panose="02020603050405020304" pitchFamily="18" charset="0"/>
                <a:cs typeface="Times New Roman" panose="02020603050405020304" pitchFamily="18" charset="0"/>
              </a:rPr>
              <a:t>) 145];</a:t>
            </a:r>
          </a:p>
          <a:p>
            <a:r>
              <a:rPr lang="en-US" dirty="0">
                <a:latin typeface="Times New Roman" panose="02020603050405020304" pitchFamily="18" charset="0"/>
                <a:cs typeface="Times New Roman" panose="02020603050405020304" pitchFamily="18" charset="0"/>
                <a:hlinkClick r:id="rId3"/>
              </a:rPr>
              <a:t>https://arxiv.org/abs/astro-ph/0207073</a:t>
            </a:r>
            <a:r>
              <a:rPr lang="en-US" dirty="0">
                <a:latin typeface="Times New Roman" panose="02020603050405020304" pitchFamily="18" charset="0"/>
                <a:cs typeface="Times New Roman" panose="02020603050405020304" pitchFamily="18" charset="0"/>
              </a:rPr>
              <a:t> </a:t>
            </a:r>
          </a:p>
        </p:txBody>
      </p:sp>
      <p:pic>
        <p:nvPicPr>
          <p:cNvPr id="16" name="Picture 490">
            <a:extLst>
              <a:ext uri="{FF2B5EF4-FFF2-40B4-BE49-F238E27FC236}">
                <a16:creationId xmlns:a16="http://schemas.microsoft.com/office/drawing/2014/main" id="{704DDF48-3643-9388-EE57-0FB79DC6958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2720" y="2262527"/>
            <a:ext cx="3432370" cy="2285999"/>
          </a:xfrm>
          <a:custGeom>
            <a:avLst/>
            <a:gdLst>
              <a:gd name="connsiteX0" fmla="*/ 0 w 3432370"/>
              <a:gd name="connsiteY0" fmla="*/ 0 h 2285999"/>
              <a:gd name="connsiteX1" fmla="*/ 537738 w 3432370"/>
              <a:gd name="connsiteY1" fmla="*/ 0 h 2285999"/>
              <a:gd name="connsiteX2" fmla="*/ 1006829 w 3432370"/>
              <a:gd name="connsiteY2" fmla="*/ 0 h 2285999"/>
              <a:gd name="connsiteX3" fmla="*/ 1647538 w 3432370"/>
              <a:gd name="connsiteY3" fmla="*/ 0 h 2285999"/>
              <a:gd name="connsiteX4" fmla="*/ 2185276 w 3432370"/>
              <a:gd name="connsiteY4" fmla="*/ 0 h 2285999"/>
              <a:gd name="connsiteX5" fmla="*/ 2723014 w 3432370"/>
              <a:gd name="connsiteY5" fmla="*/ 0 h 2285999"/>
              <a:gd name="connsiteX6" fmla="*/ 3432370 w 3432370"/>
              <a:gd name="connsiteY6" fmla="*/ 0 h 2285999"/>
              <a:gd name="connsiteX7" fmla="*/ 3432370 w 3432370"/>
              <a:gd name="connsiteY7" fmla="*/ 525780 h 2285999"/>
              <a:gd name="connsiteX8" fmla="*/ 3432370 w 3432370"/>
              <a:gd name="connsiteY8" fmla="*/ 1097280 h 2285999"/>
              <a:gd name="connsiteX9" fmla="*/ 3432370 w 3432370"/>
              <a:gd name="connsiteY9" fmla="*/ 1623059 h 2285999"/>
              <a:gd name="connsiteX10" fmla="*/ 3432370 w 3432370"/>
              <a:gd name="connsiteY10" fmla="*/ 2285999 h 2285999"/>
              <a:gd name="connsiteX11" fmla="*/ 2860308 w 3432370"/>
              <a:gd name="connsiteY11" fmla="*/ 2285999 h 2285999"/>
              <a:gd name="connsiteX12" fmla="*/ 2322570 w 3432370"/>
              <a:gd name="connsiteY12" fmla="*/ 2285999 h 2285999"/>
              <a:gd name="connsiteX13" fmla="*/ 1681861 w 3432370"/>
              <a:gd name="connsiteY13" fmla="*/ 2285999 h 2285999"/>
              <a:gd name="connsiteX14" fmla="*/ 1041152 w 3432370"/>
              <a:gd name="connsiteY14" fmla="*/ 2285999 h 2285999"/>
              <a:gd name="connsiteX15" fmla="*/ 537738 w 3432370"/>
              <a:gd name="connsiteY15" fmla="*/ 2285999 h 2285999"/>
              <a:gd name="connsiteX16" fmla="*/ 0 w 3432370"/>
              <a:gd name="connsiteY16" fmla="*/ 2285999 h 2285999"/>
              <a:gd name="connsiteX17" fmla="*/ 0 w 3432370"/>
              <a:gd name="connsiteY17" fmla="*/ 1668779 h 2285999"/>
              <a:gd name="connsiteX18" fmla="*/ 0 w 3432370"/>
              <a:gd name="connsiteY18" fmla="*/ 1165859 h 2285999"/>
              <a:gd name="connsiteX19" fmla="*/ 0 w 3432370"/>
              <a:gd name="connsiteY19" fmla="*/ 640080 h 2285999"/>
              <a:gd name="connsiteX20" fmla="*/ 0 w 3432370"/>
              <a:gd name="connsiteY20" fmla="*/ 0 h 22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2370" h="2285999" extrusionOk="0">
                <a:moveTo>
                  <a:pt x="0" y="0"/>
                </a:moveTo>
                <a:cubicBezTo>
                  <a:pt x="188751" y="-60880"/>
                  <a:pt x="389887" y="37179"/>
                  <a:pt x="537738" y="0"/>
                </a:cubicBezTo>
                <a:cubicBezTo>
                  <a:pt x="685589" y="-37179"/>
                  <a:pt x="911371" y="46304"/>
                  <a:pt x="1006829" y="0"/>
                </a:cubicBezTo>
                <a:cubicBezTo>
                  <a:pt x="1102287" y="-46304"/>
                  <a:pt x="1444890" y="22829"/>
                  <a:pt x="1647538" y="0"/>
                </a:cubicBezTo>
                <a:cubicBezTo>
                  <a:pt x="1850186" y="-22829"/>
                  <a:pt x="1991370" y="42601"/>
                  <a:pt x="2185276" y="0"/>
                </a:cubicBezTo>
                <a:cubicBezTo>
                  <a:pt x="2379182" y="-42601"/>
                  <a:pt x="2499551" y="29034"/>
                  <a:pt x="2723014" y="0"/>
                </a:cubicBezTo>
                <a:cubicBezTo>
                  <a:pt x="2946477" y="-29034"/>
                  <a:pt x="3266835" y="14605"/>
                  <a:pt x="3432370" y="0"/>
                </a:cubicBezTo>
                <a:cubicBezTo>
                  <a:pt x="3476277" y="167392"/>
                  <a:pt x="3410594" y="339959"/>
                  <a:pt x="3432370" y="525780"/>
                </a:cubicBezTo>
                <a:cubicBezTo>
                  <a:pt x="3454146" y="711601"/>
                  <a:pt x="3388385" y="853576"/>
                  <a:pt x="3432370" y="1097280"/>
                </a:cubicBezTo>
                <a:cubicBezTo>
                  <a:pt x="3476355" y="1340984"/>
                  <a:pt x="3404937" y="1499871"/>
                  <a:pt x="3432370" y="1623059"/>
                </a:cubicBezTo>
                <a:cubicBezTo>
                  <a:pt x="3459803" y="1746247"/>
                  <a:pt x="3426715" y="2033748"/>
                  <a:pt x="3432370" y="2285999"/>
                </a:cubicBezTo>
                <a:cubicBezTo>
                  <a:pt x="3265263" y="2326578"/>
                  <a:pt x="3064151" y="2257346"/>
                  <a:pt x="2860308" y="2285999"/>
                </a:cubicBezTo>
                <a:cubicBezTo>
                  <a:pt x="2656465" y="2314652"/>
                  <a:pt x="2521031" y="2227512"/>
                  <a:pt x="2322570" y="2285999"/>
                </a:cubicBezTo>
                <a:cubicBezTo>
                  <a:pt x="2124109" y="2344486"/>
                  <a:pt x="1950093" y="2236098"/>
                  <a:pt x="1681861" y="2285999"/>
                </a:cubicBezTo>
                <a:cubicBezTo>
                  <a:pt x="1413629" y="2335900"/>
                  <a:pt x="1327861" y="2215381"/>
                  <a:pt x="1041152" y="2285999"/>
                </a:cubicBezTo>
                <a:cubicBezTo>
                  <a:pt x="754443" y="2356617"/>
                  <a:pt x="640058" y="2253690"/>
                  <a:pt x="537738" y="2285999"/>
                </a:cubicBezTo>
                <a:cubicBezTo>
                  <a:pt x="435418" y="2318308"/>
                  <a:pt x="198947" y="2239606"/>
                  <a:pt x="0" y="2285999"/>
                </a:cubicBezTo>
                <a:cubicBezTo>
                  <a:pt x="-44836" y="2057695"/>
                  <a:pt x="36177" y="1876628"/>
                  <a:pt x="0" y="1668779"/>
                </a:cubicBezTo>
                <a:cubicBezTo>
                  <a:pt x="-36177" y="1460930"/>
                  <a:pt x="58781" y="1333164"/>
                  <a:pt x="0" y="1165859"/>
                </a:cubicBezTo>
                <a:cubicBezTo>
                  <a:pt x="-58781" y="998554"/>
                  <a:pt x="20120" y="898786"/>
                  <a:pt x="0" y="640080"/>
                </a:cubicBezTo>
                <a:cubicBezTo>
                  <a:pt x="-20120" y="381374"/>
                  <a:pt x="43534" y="268197"/>
                  <a:pt x="0" y="0"/>
                </a:cubicBezTo>
                <a:close/>
              </a:path>
            </a:pathLst>
          </a:custGeom>
          <a:noFill/>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5" name="TextBox 14">
            <a:extLst>
              <a:ext uri="{FF2B5EF4-FFF2-40B4-BE49-F238E27FC236}">
                <a16:creationId xmlns:a16="http://schemas.microsoft.com/office/drawing/2014/main" id="{87CA9E3D-CD92-AA2D-B060-41195E13E282}"/>
              </a:ext>
            </a:extLst>
          </p:cNvPr>
          <p:cNvSpPr txBox="1"/>
          <p:nvPr/>
        </p:nvSpPr>
        <p:spPr>
          <a:xfrm>
            <a:off x="116724" y="1682883"/>
            <a:ext cx="1550424"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2017</a:t>
            </a:r>
          </a:p>
        </p:txBody>
      </p:sp>
      <p:sp>
        <p:nvSpPr>
          <p:cNvPr id="17" name="Arrow: Left 16">
            <a:extLst>
              <a:ext uri="{FF2B5EF4-FFF2-40B4-BE49-F238E27FC236}">
                <a16:creationId xmlns:a16="http://schemas.microsoft.com/office/drawing/2014/main" id="{4C71B0DE-7C1F-9F2F-91AC-F1627BBE1EF8}"/>
              </a:ext>
            </a:extLst>
          </p:cNvPr>
          <p:cNvSpPr/>
          <p:nvPr/>
        </p:nvSpPr>
        <p:spPr>
          <a:xfrm>
            <a:off x="4270453" y="2918296"/>
            <a:ext cx="1478602" cy="510704"/>
          </a:xfrm>
          <a:prstGeom prst="lef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8FCD5EC-DA9F-7E87-EE6B-214D1FDBE4B6}"/>
              </a:ext>
            </a:extLst>
          </p:cNvPr>
          <p:cNvSpPr txBox="1"/>
          <p:nvPr/>
        </p:nvSpPr>
        <p:spPr>
          <a:xfrm>
            <a:off x="3281533" y="1775230"/>
            <a:ext cx="697627" cy="369332"/>
          </a:xfrm>
          <a:prstGeom prst="rect">
            <a:avLst/>
          </a:prstGeom>
          <a:noFill/>
        </p:spPr>
        <p:txBody>
          <a:bodyPr wrap="none" rtlCol="0">
            <a:spAutoFit/>
          </a:bodyPr>
          <a:lstStyle/>
          <a:p>
            <a:r>
              <a:rPr lang="en-US" dirty="0"/>
              <a:t>[</a:t>
            </a:r>
            <a:r>
              <a:rPr lang="en-US" b="1" dirty="0">
                <a:solidFill>
                  <a:srgbClr val="3333FF"/>
                </a:solidFill>
              </a:rPr>
              <a:t>10</a:t>
            </a:r>
            <a:r>
              <a:rPr lang="en-US" dirty="0"/>
              <a:t>]  </a:t>
            </a:r>
            <a:endParaRPr lang="en-US" b="1" dirty="0">
              <a:solidFill>
                <a:srgbClr val="C00000"/>
              </a:solidFill>
            </a:endParaRPr>
          </a:p>
        </p:txBody>
      </p:sp>
      <p:sp>
        <p:nvSpPr>
          <p:cNvPr id="18" name="TextBox 17">
            <a:extLst>
              <a:ext uri="{FF2B5EF4-FFF2-40B4-BE49-F238E27FC236}">
                <a16:creationId xmlns:a16="http://schemas.microsoft.com/office/drawing/2014/main" id="{BFD00732-9DA8-0DD8-B338-F23D2C7FBE05}"/>
              </a:ext>
            </a:extLst>
          </p:cNvPr>
          <p:cNvSpPr txBox="1"/>
          <p:nvPr/>
        </p:nvSpPr>
        <p:spPr>
          <a:xfrm>
            <a:off x="6206247" y="1634243"/>
            <a:ext cx="870751" cy="461665"/>
          </a:xfrm>
          <a:prstGeom prst="rect">
            <a:avLst/>
          </a:prstGeom>
          <a:noFill/>
        </p:spPr>
        <p:txBody>
          <a:bodyPr wrap="none" rtlCol="0">
            <a:spAutoFit/>
          </a:bodyPr>
          <a:lstStyle/>
          <a:p>
            <a:r>
              <a:rPr lang="en-US" sz="2400" b="1" dirty="0">
                <a:solidFill>
                  <a:srgbClr val="C00000"/>
                </a:solidFill>
                <a:effectLst>
                  <a:outerShdw blurRad="38100" dist="38100" dir="2700000" algn="tl">
                    <a:srgbClr val="000000">
                      <a:alpha val="43137"/>
                    </a:srgbClr>
                  </a:outerShdw>
                </a:effectLst>
              </a:rPr>
              <a:t>2002</a:t>
            </a:r>
          </a:p>
        </p:txBody>
      </p:sp>
      <p:sp>
        <p:nvSpPr>
          <p:cNvPr id="20" name="TextBox 19">
            <a:extLst>
              <a:ext uri="{FF2B5EF4-FFF2-40B4-BE49-F238E27FC236}">
                <a16:creationId xmlns:a16="http://schemas.microsoft.com/office/drawing/2014/main" id="{A8B720A0-8189-68A9-4851-794A311B5843}"/>
              </a:ext>
            </a:extLst>
          </p:cNvPr>
          <p:cNvSpPr txBox="1"/>
          <p:nvPr/>
        </p:nvSpPr>
        <p:spPr>
          <a:xfrm>
            <a:off x="4403115" y="5941585"/>
            <a:ext cx="2751074" cy="646331"/>
          </a:xfrm>
          <a:custGeom>
            <a:avLst/>
            <a:gdLst>
              <a:gd name="connsiteX0" fmla="*/ 0 w 2751074"/>
              <a:gd name="connsiteY0" fmla="*/ 0 h 646331"/>
              <a:gd name="connsiteX1" fmla="*/ 495193 w 2751074"/>
              <a:gd name="connsiteY1" fmla="*/ 0 h 646331"/>
              <a:gd name="connsiteX2" fmla="*/ 1072919 w 2751074"/>
              <a:gd name="connsiteY2" fmla="*/ 0 h 646331"/>
              <a:gd name="connsiteX3" fmla="*/ 1650644 w 2751074"/>
              <a:gd name="connsiteY3" fmla="*/ 0 h 646331"/>
              <a:gd name="connsiteX4" fmla="*/ 2118327 w 2751074"/>
              <a:gd name="connsiteY4" fmla="*/ 0 h 646331"/>
              <a:gd name="connsiteX5" fmla="*/ 2751074 w 2751074"/>
              <a:gd name="connsiteY5" fmla="*/ 0 h 646331"/>
              <a:gd name="connsiteX6" fmla="*/ 2751074 w 2751074"/>
              <a:gd name="connsiteY6" fmla="*/ 329629 h 646331"/>
              <a:gd name="connsiteX7" fmla="*/ 2751074 w 2751074"/>
              <a:gd name="connsiteY7" fmla="*/ 646331 h 646331"/>
              <a:gd name="connsiteX8" fmla="*/ 2228370 w 2751074"/>
              <a:gd name="connsiteY8" fmla="*/ 646331 h 646331"/>
              <a:gd name="connsiteX9" fmla="*/ 1733177 w 2751074"/>
              <a:gd name="connsiteY9" fmla="*/ 646331 h 646331"/>
              <a:gd name="connsiteX10" fmla="*/ 1237983 w 2751074"/>
              <a:gd name="connsiteY10" fmla="*/ 646331 h 646331"/>
              <a:gd name="connsiteX11" fmla="*/ 632747 w 2751074"/>
              <a:gd name="connsiteY11" fmla="*/ 646331 h 646331"/>
              <a:gd name="connsiteX12" fmla="*/ 0 w 2751074"/>
              <a:gd name="connsiteY12" fmla="*/ 646331 h 646331"/>
              <a:gd name="connsiteX13" fmla="*/ 0 w 2751074"/>
              <a:gd name="connsiteY13" fmla="*/ 316702 h 646331"/>
              <a:gd name="connsiteX14" fmla="*/ 0 w 2751074"/>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1074" h="646331" fill="none" extrusionOk="0">
                <a:moveTo>
                  <a:pt x="0" y="0"/>
                </a:moveTo>
                <a:cubicBezTo>
                  <a:pt x="176383" y="-57320"/>
                  <a:pt x="316416" y="58234"/>
                  <a:pt x="495193" y="0"/>
                </a:cubicBezTo>
                <a:cubicBezTo>
                  <a:pt x="673970" y="-58234"/>
                  <a:pt x="940776" y="21037"/>
                  <a:pt x="1072919" y="0"/>
                </a:cubicBezTo>
                <a:cubicBezTo>
                  <a:pt x="1205062" y="-21037"/>
                  <a:pt x="1411801" y="1373"/>
                  <a:pt x="1650644" y="0"/>
                </a:cubicBezTo>
                <a:cubicBezTo>
                  <a:pt x="1889487" y="-1373"/>
                  <a:pt x="1945685" y="49490"/>
                  <a:pt x="2118327" y="0"/>
                </a:cubicBezTo>
                <a:cubicBezTo>
                  <a:pt x="2290969" y="-49490"/>
                  <a:pt x="2509312" y="30712"/>
                  <a:pt x="2751074" y="0"/>
                </a:cubicBezTo>
                <a:cubicBezTo>
                  <a:pt x="2781370" y="116409"/>
                  <a:pt x="2717742" y="173373"/>
                  <a:pt x="2751074" y="329629"/>
                </a:cubicBezTo>
                <a:cubicBezTo>
                  <a:pt x="2784406" y="485885"/>
                  <a:pt x="2713117" y="527071"/>
                  <a:pt x="2751074" y="646331"/>
                </a:cubicBezTo>
                <a:cubicBezTo>
                  <a:pt x="2641953" y="708650"/>
                  <a:pt x="2381590" y="605570"/>
                  <a:pt x="2228370" y="646331"/>
                </a:cubicBezTo>
                <a:cubicBezTo>
                  <a:pt x="2075150" y="687092"/>
                  <a:pt x="1890387" y="645434"/>
                  <a:pt x="1733177" y="646331"/>
                </a:cubicBezTo>
                <a:cubicBezTo>
                  <a:pt x="1575967" y="647228"/>
                  <a:pt x="1426379" y="599000"/>
                  <a:pt x="1237983" y="646331"/>
                </a:cubicBezTo>
                <a:cubicBezTo>
                  <a:pt x="1049587" y="693662"/>
                  <a:pt x="776869" y="574853"/>
                  <a:pt x="632747" y="646331"/>
                </a:cubicBezTo>
                <a:cubicBezTo>
                  <a:pt x="488625" y="717809"/>
                  <a:pt x="299163" y="588243"/>
                  <a:pt x="0" y="646331"/>
                </a:cubicBezTo>
                <a:cubicBezTo>
                  <a:pt x="-35145" y="502545"/>
                  <a:pt x="15065" y="452846"/>
                  <a:pt x="0" y="316702"/>
                </a:cubicBezTo>
                <a:cubicBezTo>
                  <a:pt x="-15065" y="180558"/>
                  <a:pt x="28130" y="112518"/>
                  <a:pt x="0" y="0"/>
                </a:cubicBezTo>
                <a:close/>
              </a:path>
              <a:path w="2751074" h="646331" stroke="0" extrusionOk="0">
                <a:moveTo>
                  <a:pt x="0" y="0"/>
                </a:moveTo>
                <a:cubicBezTo>
                  <a:pt x="183408" y="-11759"/>
                  <a:pt x="298995" y="16177"/>
                  <a:pt x="522704" y="0"/>
                </a:cubicBezTo>
                <a:cubicBezTo>
                  <a:pt x="746413" y="-16177"/>
                  <a:pt x="881249" y="45780"/>
                  <a:pt x="990387" y="0"/>
                </a:cubicBezTo>
                <a:cubicBezTo>
                  <a:pt x="1099525" y="-45780"/>
                  <a:pt x="1407802" y="58619"/>
                  <a:pt x="1568112" y="0"/>
                </a:cubicBezTo>
                <a:cubicBezTo>
                  <a:pt x="1728423" y="-58619"/>
                  <a:pt x="1879231" y="46912"/>
                  <a:pt x="2173348" y="0"/>
                </a:cubicBezTo>
                <a:cubicBezTo>
                  <a:pt x="2467465" y="-46912"/>
                  <a:pt x="2571497" y="30130"/>
                  <a:pt x="2751074" y="0"/>
                </a:cubicBezTo>
                <a:cubicBezTo>
                  <a:pt x="2769716" y="133574"/>
                  <a:pt x="2739954" y="223270"/>
                  <a:pt x="2751074" y="316702"/>
                </a:cubicBezTo>
                <a:cubicBezTo>
                  <a:pt x="2762194" y="410134"/>
                  <a:pt x="2712073" y="520122"/>
                  <a:pt x="2751074" y="646331"/>
                </a:cubicBezTo>
                <a:cubicBezTo>
                  <a:pt x="2633631" y="681478"/>
                  <a:pt x="2434635" y="644310"/>
                  <a:pt x="2228370" y="646331"/>
                </a:cubicBezTo>
                <a:cubicBezTo>
                  <a:pt x="2022105" y="648352"/>
                  <a:pt x="1840925" y="603936"/>
                  <a:pt x="1705666" y="646331"/>
                </a:cubicBezTo>
                <a:cubicBezTo>
                  <a:pt x="1570407" y="688726"/>
                  <a:pt x="1447904" y="617634"/>
                  <a:pt x="1237983" y="646331"/>
                </a:cubicBezTo>
                <a:cubicBezTo>
                  <a:pt x="1028062" y="675028"/>
                  <a:pt x="950572" y="585748"/>
                  <a:pt x="715279" y="646331"/>
                </a:cubicBezTo>
                <a:cubicBezTo>
                  <a:pt x="479986" y="706914"/>
                  <a:pt x="257745" y="573369"/>
                  <a:pt x="0" y="646331"/>
                </a:cubicBezTo>
                <a:cubicBezTo>
                  <a:pt x="-6201" y="568367"/>
                  <a:pt x="14620" y="441136"/>
                  <a:pt x="0" y="336092"/>
                </a:cubicBezTo>
                <a:cubicBezTo>
                  <a:pt x="-14620" y="231048"/>
                  <a:pt x="17944" y="123910"/>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2215597123">
                  <a:prstGeom prst="rect">
                    <a:avLst/>
                  </a:prstGeom>
                  <ask:type>
                    <ask:lineSketchScribble/>
                  </ask:type>
                </ask:lineSketchStyleProps>
              </a:ext>
            </a:extLst>
          </a:ln>
        </p:spPr>
        <p:txBody>
          <a:bodyPr wrap="none" rtlCol="0">
            <a:spAutoFit/>
          </a:bodyPr>
          <a:lstStyle/>
          <a:p>
            <a:r>
              <a:rPr lang="en-US" sz="3600" dirty="0">
                <a:solidFill>
                  <a:srgbClr val="00B050"/>
                </a:solidFill>
                <a:sym typeface="Wingdings" panose="05000000000000000000" pitchFamily="2" charset="2"/>
              </a:rPr>
              <a:t></a:t>
            </a:r>
            <a:r>
              <a:rPr lang="en-US" sz="3600" dirty="0">
                <a:sym typeface="Wingdings" panose="05000000000000000000" pitchFamily="2" charset="2"/>
              </a:rPr>
              <a:t> </a:t>
            </a:r>
            <a:r>
              <a:rPr lang="en-US" sz="3600" dirty="0">
                <a:solidFill>
                  <a:srgbClr val="C00000"/>
                </a:solidFill>
                <a:effectLst>
                  <a:outerShdw blurRad="38100" dist="38100" dir="2700000" algn="tl">
                    <a:srgbClr val="000000">
                      <a:alpha val="43137"/>
                    </a:srgbClr>
                  </a:outerShdw>
                </a:effectLst>
                <a:sym typeface="Wingdings" panose="05000000000000000000" pitchFamily="2" charset="2"/>
              </a:rPr>
              <a:t>Paradox</a:t>
            </a:r>
            <a:r>
              <a:rPr lang="en-US" sz="3600" baseline="30000" dirty="0">
                <a:solidFill>
                  <a:srgbClr val="3333FF"/>
                </a:solidFill>
                <a:effectLst>
                  <a:outerShdw blurRad="38100" dist="38100" dir="2700000" algn="tl">
                    <a:srgbClr val="000000">
                      <a:alpha val="43137"/>
                    </a:srgbClr>
                  </a:outerShdw>
                </a:effectLst>
                <a:sym typeface="Wingdings" panose="05000000000000000000" pitchFamily="2" charset="2"/>
              </a:rPr>
              <a:t>2</a:t>
            </a:r>
            <a:endParaRPr lang="en-US" sz="3600" baseline="30000" dirty="0">
              <a:solidFill>
                <a:srgbClr val="3333FF"/>
              </a:solidFill>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6A55E374-AF1F-2A7C-EE43-01E06CD75B2D}"/>
              </a:ext>
            </a:extLst>
          </p:cNvPr>
          <p:cNvPicPr>
            <a:picLocks noChangeAspect="1"/>
          </p:cNvPicPr>
          <p:nvPr/>
        </p:nvPicPr>
        <p:blipFill>
          <a:blip r:embed="rId5"/>
          <a:stretch>
            <a:fillRect/>
          </a:stretch>
        </p:blipFill>
        <p:spPr>
          <a:xfrm>
            <a:off x="5579155" y="2000091"/>
            <a:ext cx="5811224" cy="2494088"/>
          </a:xfrm>
          <a:prstGeom prst="rect">
            <a:avLst/>
          </a:prstGeom>
        </p:spPr>
      </p:pic>
      <p:cxnSp>
        <p:nvCxnSpPr>
          <p:cNvPr id="24" name="Straight Arrow Connector 23">
            <a:extLst>
              <a:ext uri="{FF2B5EF4-FFF2-40B4-BE49-F238E27FC236}">
                <a16:creationId xmlns:a16="http://schemas.microsoft.com/office/drawing/2014/main" id="{948ADCDC-1082-2D3C-A75E-CF4E146FEFE4}"/>
              </a:ext>
            </a:extLst>
          </p:cNvPr>
          <p:cNvCxnSpPr>
            <a:cxnSpLocks/>
          </p:cNvCxnSpPr>
          <p:nvPr/>
        </p:nvCxnSpPr>
        <p:spPr>
          <a:xfrm flipH="1">
            <a:off x="6828817" y="1070045"/>
            <a:ext cx="379379" cy="2358955"/>
          </a:xfrm>
          <a:prstGeom prst="straightConnector1">
            <a:avLst/>
          </a:prstGeom>
          <a:ln w="38100">
            <a:solidFill>
              <a:srgbClr val="FF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BCC582A-B37D-54D3-4271-D0088EABE63F}"/>
              </a:ext>
            </a:extLst>
          </p:cNvPr>
          <p:cNvSpPr txBox="1"/>
          <p:nvPr/>
        </p:nvSpPr>
        <p:spPr>
          <a:xfrm>
            <a:off x="8586135" y="3872386"/>
            <a:ext cx="133882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 Hudson]</a:t>
            </a:r>
          </a:p>
        </p:txBody>
      </p:sp>
      <p:sp>
        <p:nvSpPr>
          <p:cNvPr id="57" name="TextBox 56">
            <a:extLst>
              <a:ext uri="{FF2B5EF4-FFF2-40B4-BE49-F238E27FC236}">
                <a16:creationId xmlns:a16="http://schemas.microsoft.com/office/drawing/2014/main" id="{9CC38B25-1EEE-726E-8308-C60B2BE40246}"/>
              </a:ext>
            </a:extLst>
          </p:cNvPr>
          <p:cNvSpPr txBox="1"/>
          <p:nvPr/>
        </p:nvSpPr>
        <p:spPr>
          <a:xfrm rot="16200000">
            <a:off x="-749560" y="3058511"/>
            <a:ext cx="222208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Solar </a:t>
            </a:r>
            <a:r>
              <a:rPr lang="en-US" sz="2400" b="1" dirty="0">
                <a:latin typeface="Times New Roman" panose="02020603050405020304" pitchFamily="18" charset="0"/>
                <a:cs typeface="Times New Roman" panose="02020603050405020304" pitchFamily="18" charset="0"/>
              </a:rPr>
              <a:t>EUV</a:t>
            </a:r>
            <a:r>
              <a:rPr lang="en-US" sz="2800" b="1" dirty="0">
                <a:latin typeface="Times New Roman" panose="02020603050405020304" pitchFamily="18" charset="0"/>
                <a:cs typeface="Times New Roman" panose="02020603050405020304" pitchFamily="18" charset="0"/>
              </a:rPr>
              <a:t> / d</a:t>
            </a:r>
          </a:p>
        </p:txBody>
      </p:sp>
      <p:sp>
        <p:nvSpPr>
          <p:cNvPr id="58" name="Arrow: Left-Right 57">
            <a:extLst>
              <a:ext uri="{FF2B5EF4-FFF2-40B4-BE49-F238E27FC236}">
                <a16:creationId xmlns:a16="http://schemas.microsoft.com/office/drawing/2014/main" id="{7E72F5B5-D292-CC43-1485-AA1C085A0EBD}"/>
              </a:ext>
            </a:extLst>
          </p:cNvPr>
          <p:cNvSpPr/>
          <p:nvPr/>
        </p:nvSpPr>
        <p:spPr>
          <a:xfrm>
            <a:off x="1143000" y="4581947"/>
            <a:ext cx="2464904" cy="556591"/>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Times New Roman" panose="02020603050405020304" pitchFamily="18" charset="0"/>
                <a:cs typeface="Times New Roman" panose="02020603050405020304" pitchFamily="18" charset="0"/>
              </a:rPr>
              <a:t>Repeating time</a:t>
            </a:r>
            <a:r>
              <a:rPr lang="en-US" sz="1000" b="1" dirty="0">
                <a:solidFill>
                  <a:schemeClr val="tx1"/>
                </a:solidFill>
                <a:latin typeface="Times New Roman" panose="02020603050405020304" pitchFamily="18" charset="0"/>
                <a:cs typeface="Times New Roman" panose="02020603050405020304" pitchFamily="18" charset="0"/>
              </a:rPr>
              <a:t> </a:t>
            </a:r>
            <a:r>
              <a:rPr lang="en-US" sz="2100" b="1" dirty="0">
                <a:solidFill>
                  <a:schemeClr val="tx1"/>
                </a:solidFill>
                <a:latin typeface="Times New Roman" panose="02020603050405020304" pitchFamily="18" charset="0"/>
                <a:cs typeface="Times New Roman" panose="02020603050405020304" pitchFamily="18" charset="0"/>
              </a:rPr>
              <a:t>88 d</a:t>
            </a:r>
          </a:p>
        </p:txBody>
      </p:sp>
      <p:sp>
        <p:nvSpPr>
          <p:cNvPr id="59" name="TextBox 58">
            <a:extLst>
              <a:ext uri="{FF2B5EF4-FFF2-40B4-BE49-F238E27FC236}">
                <a16:creationId xmlns:a16="http://schemas.microsoft.com/office/drawing/2014/main" id="{20D79295-35D6-422E-5240-EBDCF305CEE8}"/>
              </a:ext>
            </a:extLst>
          </p:cNvPr>
          <p:cNvSpPr txBox="1"/>
          <p:nvPr/>
        </p:nvSpPr>
        <p:spPr>
          <a:xfrm>
            <a:off x="8806070" y="3578087"/>
            <a:ext cx="1980029" cy="369332"/>
          </a:xfrm>
          <a:prstGeom prst="rect">
            <a:avLst/>
          </a:prstGeom>
          <a:noFill/>
        </p:spPr>
        <p:txBody>
          <a:bodyPr wrap="none" rtlCol="0">
            <a:spAutoFit/>
          </a:bodyPr>
          <a:lstStyle/>
          <a:p>
            <a:r>
              <a:rPr lang="en-US" b="1" dirty="0">
                <a:solidFill>
                  <a:srgbClr val="FF00FF"/>
                </a:solidFill>
                <a:effectLst>
                  <a:outerShdw blurRad="38100" dist="38100" dir="2700000" algn="tl">
                    <a:srgbClr val="000000">
                      <a:alpha val="43137"/>
                    </a:srgbClr>
                  </a:outerShdw>
                </a:effectLst>
                <a:highlight>
                  <a:srgbClr val="FFFF00"/>
                </a:highlight>
              </a:rPr>
              <a:t>NOT EXPECTED</a:t>
            </a:r>
          </a:p>
        </p:txBody>
      </p:sp>
      <p:sp>
        <p:nvSpPr>
          <p:cNvPr id="61" name="TextBox 60">
            <a:extLst>
              <a:ext uri="{FF2B5EF4-FFF2-40B4-BE49-F238E27FC236}">
                <a16:creationId xmlns:a16="http://schemas.microsoft.com/office/drawing/2014/main" id="{FFEA60EF-69CB-D3F1-5E54-D0D810A07893}"/>
              </a:ext>
            </a:extLst>
          </p:cNvPr>
          <p:cNvSpPr txBox="1"/>
          <p:nvPr/>
        </p:nvSpPr>
        <p:spPr>
          <a:xfrm>
            <a:off x="4187697" y="2330974"/>
            <a:ext cx="1428596" cy="646331"/>
          </a:xfrm>
          <a:prstGeom prst="rect">
            <a:avLst/>
          </a:prstGeom>
          <a:noFill/>
        </p:spPr>
        <p:txBody>
          <a:bodyPr wrap="none" rtlCol="0">
            <a:spAutoFit/>
          </a:bodyPr>
          <a:lstStyle/>
          <a:p>
            <a:pPr algn="ctr"/>
            <a:r>
              <a:rPr lang="en-US" b="1" dirty="0">
                <a:solidFill>
                  <a:srgbClr val="FF00FF"/>
                </a:solidFill>
                <a:effectLst>
                  <a:outerShdw blurRad="38100" dist="38100" dir="2700000" algn="tl">
                    <a:srgbClr val="000000">
                      <a:alpha val="43137"/>
                    </a:srgbClr>
                  </a:outerShdw>
                </a:effectLst>
                <a:highlight>
                  <a:srgbClr val="FFFF00"/>
                </a:highlight>
              </a:rPr>
              <a:t>NOT </a:t>
            </a:r>
          </a:p>
          <a:p>
            <a:pPr algn="ctr"/>
            <a:r>
              <a:rPr lang="en-US" b="1" dirty="0">
                <a:solidFill>
                  <a:srgbClr val="FF00FF"/>
                </a:solidFill>
                <a:effectLst>
                  <a:outerShdw blurRad="38100" dist="38100" dir="2700000" algn="tl">
                    <a:srgbClr val="000000">
                      <a:alpha val="43137"/>
                    </a:srgbClr>
                  </a:outerShdw>
                </a:effectLst>
                <a:highlight>
                  <a:srgbClr val="FFFF00"/>
                </a:highlight>
              </a:rPr>
              <a:t>EXPECTED</a:t>
            </a:r>
          </a:p>
        </p:txBody>
      </p:sp>
      <p:sp>
        <p:nvSpPr>
          <p:cNvPr id="60" name="TextBox 59">
            <a:extLst>
              <a:ext uri="{FF2B5EF4-FFF2-40B4-BE49-F238E27FC236}">
                <a16:creationId xmlns:a16="http://schemas.microsoft.com/office/drawing/2014/main" id="{4974EB92-A27B-3440-B30F-6CD4C8878F77}"/>
              </a:ext>
            </a:extLst>
          </p:cNvPr>
          <p:cNvSpPr txBox="1"/>
          <p:nvPr/>
        </p:nvSpPr>
        <p:spPr>
          <a:xfrm>
            <a:off x="1079311" y="4976184"/>
            <a:ext cx="2323072" cy="461665"/>
          </a:xfrm>
          <a:custGeom>
            <a:avLst/>
            <a:gdLst>
              <a:gd name="connsiteX0" fmla="*/ 0 w 2323072"/>
              <a:gd name="connsiteY0" fmla="*/ 0 h 461665"/>
              <a:gd name="connsiteX1" fmla="*/ 557537 w 2323072"/>
              <a:gd name="connsiteY1" fmla="*/ 0 h 461665"/>
              <a:gd name="connsiteX2" fmla="*/ 1068613 w 2323072"/>
              <a:gd name="connsiteY2" fmla="*/ 0 h 461665"/>
              <a:gd name="connsiteX3" fmla="*/ 1695843 w 2323072"/>
              <a:gd name="connsiteY3" fmla="*/ 0 h 461665"/>
              <a:gd name="connsiteX4" fmla="*/ 2323072 w 2323072"/>
              <a:gd name="connsiteY4" fmla="*/ 0 h 461665"/>
              <a:gd name="connsiteX5" fmla="*/ 2323072 w 2323072"/>
              <a:gd name="connsiteY5" fmla="*/ 461665 h 461665"/>
              <a:gd name="connsiteX6" fmla="*/ 1788765 w 2323072"/>
              <a:gd name="connsiteY6" fmla="*/ 461665 h 461665"/>
              <a:gd name="connsiteX7" fmla="*/ 1254459 w 2323072"/>
              <a:gd name="connsiteY7" fmla="*/ 461665 h 461665"/>
              <a:gd name="connsiteX8" fmla="*/ 627229 w 2323072"/>
              <a:gd name="connsiteY8" fmla="*/ 461665 h 461665"/>
              <a:gd name="connsiteX9" fmla="*/ 0 w 2323072"/>
              <a:gd name="connsiteY9" fmla="*/ 461665 h 461665"/>
              <a:gd name="connsiteX10" fmla="*/ 0 w 2323072"/>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3072" h="461665" extrusionOk="0">
                <a:moveTo>
                  <a:pt x="0" y="0"/>
                </a:moveTo>
                <a:cubicBezTo>
                  <a:pt x="252149" y="-53459"/>
                  <a:pt x="363963" y="62529"/>
                  <a:pt x="557537" y="0"/>
                </a:cubicBezTo>
                <a:cubicBezTo>
                  <a:pt x="751111" y="-62529"/>
                  <a:pt x="888969" y="46027"/>
                  <a:pt x="1068613" y="0"/>
                </a:cubicBezTo>
                <a:cubicBezTo>
                  <a:pt x="1248257" y="-46027"/>
                  <a:pt x="1522848" y="15323"/>
                  <a:pt x="1695843" y="0"/>
                </a:cubicBezTo>
                <a:cubicBezTo>
                  <a:pt x="1868838" y="-15323"/>
                  <a:pt x="2145817" y="1831"/>
                  <a:pt x="2323072" y="0"/>
                </a:cubicBezTo>
                <a:cubicBezTo>
                  <a:pt x="2377111" y="167166"/>
                  <a:pt x="2285832" y="342841"/>
                  <a:pt x="2323072" y="461665"/>
                </a:cubicBezTo>
                <a:cubicBezTo>
                  <a:pt x="2081745" y="483417"/>
                  <a:pt x="1907893" y="437688"/>
                  <a:pt x="1788765" y="461665"/>
                </a:cubicBezTo>
                <a:cubicBezTo>
                  <a:pt x="1669637" y="485642"/>
                  <a:pt x="1431311" y="407311"/>
                  <a:pt x="1254459" y="461665"/>
                </a:cubicBezTo>
                <a:cubicBezTo>
                  <a:pt x="1077607" y="516019"/>
                  <a:pt x="866381" y="437879"/>
                  <a:pt x="627229" y="461665"/>
                </a:cubicBezTo>
                <a:cubicBezTo>
                  <a:pt x="388077" y="485451"/>
                  <a:pt x="210680" y="409700"/>
                  <a:pt x="0" y="461665"/>
                </a:cubicBezTo>
                <a:cubicBezTo>
                  <a:pt x="-7079" y="275849"/>
                  <a:pt x="43389" y="136500"/>
                  <a:pt x="0" y="0"/>
                </a:cubicBezTo>
                <a:close/>
              </a:path>
            </a:pathLst>
          </a:custGeom>
          <a:noFill/>
          <a:ln w="190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400" b="1" dirty="0">
                <a:latin typeface="Times New Roman" panose="02020603050405020304" pitchFamily="18" charset="0"/>
                <a:cs typeface="Times New Roman" panose="02020603050405020304" pitchFamily="18" charset="0"/>
              </a:rPr>
              <a:t> =Mercury orbit</a:t>
            </a:r>
          </a:p>
        </p:txBody>
      </p:sp>
      <p:sp>
        <p:nvSpPr>
          <p:cNvPr id="3" name="TextBox 2">
            <a:extLst>
              <a:ext uri="{FF2B5EF4-FFF2-40B4-BE49-F238E27FC236}">
                <a16:creationId xmlns:a16="http://schemas.microsoft.com/office/drawing/2014/main" id="{03A4A9D9-FC8B-C213-317F-6F842AAF41DB}"/>
              </a:ext>
            </a:extLst>
          </p:cNvPr>
          <p:cNvSpPr txBox="1"/>
          <p:nvPr/>
        </p:nvSpPr>
        <p:spPr>
          <a:xfrm rot="20471898">
            <a:off x="728930" y="5664057"/>
            <a:ext cx="4092787" cy="584775"/>
          </a:xfrm>
          <a:custGeom>
            <a:avLst/>
            <a:gdLst>
              <a:gd name="connsiteX0" fmla="*/ 0 w 4092787"/>
              <a:gd name="connsiteY0" fmla="*/ 0 h 584775"/>
              <a:gd name="connsiteX1" fmla="*/ 543756 w 4092787"/>
              <a:gd name="connsiteY1" fmla="*/ 0 h 584775"/>
              <a:gd name="connsiteX2" fmla="*/ 1005656 w 4092787"/>
              <a:gd name="connsiteY2" fmla="*/ 0 h 584775"/>
              <a:gd name="connsiteX3" fmla="*/ 1672196 w 4092787"/>
              <a:gd name="connsiteY3" fmla="*/ 0 h 584775"/>
              <a:gd name="connsiteX4" fmla="*/ 2215952 w 4092787"/>
              <a:gd name="connsiteY4" fmla="*/ 0 h 584775"/>
              <a:gd name="connsiteX5" fmla="*/ 2759708 w 4092787"/>
              <a:gd name="connsiteY5" fmla="*/ 0 h 584775"/>
              <a:gd name="connsiteX6" fmla="*/ 3426247 w 4092787"/>
              <a:gd name="connsiteY6" fmla="*/ 0 h 584775"/>
              <a:gd name="connsiteX7" fmla="*/ 4092787 w 4092787"/>
              <a:gd name="connsiteY7" fmla="*/ 0 h 584775"/>
              <a:gd name="connsiteX8" fmla="*/ 4092787 w 4092787"/>
              <a:gd name="connsiteY8" fmla="*/ 584775 h 584775"/>
              <a:gd name="connsiteX9" fmla="*/ 3589959 w 4092787"/>
              <a:gd name="connsiteY9" fmla="*/ 584775 h 584775"/>
              <a:gd name="connsiteX10" fmla="*/ 3005275 w 4092787"/>
              <a:gd name="connsiteY10" fmla="*/ 584775 h 584775"/>
              <a:gd name="connsiteX11" fmla="*/ 2420591 w 4092787"/>
              <a:gd name="connsiteY11" fmla="*/ 584775 h 584775"/>
              <a:gd name="connsiteX12" fmla="*/ 1876835 w 4092787"/>
              <a:gd name="connsiteY12" fmla="*/ 584775 h 584775"/>
              <a:gd name="connsiteX13" fmla="*/ 1210296 w 4092787"/>
              <a:gd name="connsiteY13" fmla="*/ 584775 h 584775"/>
              <a:gd name="connsiteX14" fmla="*/ 543756 w 4092787"/>
              <a:gd name="connsiteY14" fmla="*/ 584775 h 584775"/>
              <a:gd name="connsiteX15" fmla="*/ 0 w 4092787"/>
              <a:gd name="connsiteY15" fmla="*/ 584775 h 584775"/>
              <a:gd name="connsiteX16" fmla="*/ 0 w 4092787"/>
              <a:gd name="connsiteY1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2787" h="584775" extrusionOk="0">
                <a:moveTo>
                  <a:pt x="0" y="0"/>
                </a:moveTo>
                <a:cubicBezTo>
                  <a:pt x="255982" y="-38382"/>
                  <a:pt x="390114" y="11330"/>
                  <a:pt x="543756" y="0"/>
                </a:cubicBezTo>
                <a:cubicBezTo>
                  <a:pt x="697398" y="-11330"/>
                  <a:pt x="786720" y="30437"/>
                  <a:pt x="1005656" y="0"/>
                </a:cubicBezTo>
                <a:cubicBezTo>
                  <a:pt x="1224592" y="-30437"/>
                  <a:pt x="1537524" y="5585"/>
                  <a:pt x="1672196" y="0"/>
                </a:cubicBezTo>
                <a:cubicBezTo>
                  <a:pt x="1806868" y="-5585"/>
                  <a:pt x="2102435" y="53946"/>
                  <a:pt x="2215952" y="0"/>
                </a:cubicBezTo>
                <a:cubicBezTo>
                  <a:pt x="2329469" y="-53946"/>
                  <a:pt x="2522194" y="59000"/>
                  <a:pt x="2759708" y="0"/>
                </a:cubicBezTo>
                <a:cubicBezTo>
                  <a:pt x="2997222" y="-59000"/>
                  <a:pt x="3150642" y="35918"/>
                  <a:pt x="3426247" y="0"/>
                </a:cubicBezTo>
                <a:cubicBezTo>
                  <a:pt x="3701852" y="-35918"/>
                  <a:pt x="3895917" y="68866"/>
                  <a:pt x="4092787" y="0"/>
                </a:cubicBezTo>
                <a:cubicBezTo>
                  <a:pt x="4146592" y="188898"/>
                  <a:pt x="4080473" y="349755"/>
                  <a:pt x="4092787" y="584775"/>
                </a:cubicBezTo>
                <a:cubicBezTo>
                  <a:pt x="3852730" y="594507"/>
                  <a:pt x="3798875" y="540455"/>
                  <a:pt x="3589959" y="584775"/>
                </a:cubicBezTo>
                <a:cubicBezTo>
                  <a:pt x="3381043" y="629095"/>
                  <a:pt x="3213062" y="552661"/>
                  <a:pt x="3005275" y="584775"/>
                </a:cubicBezTo>
                <a:cubicBezTo>
                  <a:pt x="2797488" y="616889"/>
                  <a:pt x="2612100" y="531571"/>
                  <a:pt x="2420591" y="584775"/>
                </a:cubicBezTo>
                <a:cubicBezTo>
                  <a:pt x="2229082" y="637979"/>
                  <a:pt x="2011719" y="574850"/>
                  <a:pt x="1876835" y="584775"/>
                </a:cubicBezTo>
                <a:cubicBezTo>
                  <a:pt x="1741951" y="594700"/>
                  <a:pt x="1491598" y="543641"/>
                  <a:pt x="1210296" y="584775"/>
                </a:cubicBezTo>
                <a:cubicBezTo>
                  <a:pt x="928994" y="625909"/>
                  <a:pt x="766704" y="530484"/>
                  <a:pt x="543756" y="584775"/>
                </a:cubicBezTo>
                <a:cubicBezTo>
                  <a:pt x="320808" y="639066"/>
                  <a:pt x="162478" y="552365"/>
                  <a:pt x="0" y="584775"/>
                </a:cubicBezTo>
                <a:cubicBezTo>
                  <a:pt x="-37908" y="447747"/>
                  <a:pt x="53521" y="233449"/>
                  <a:pt x="0" y="0"/>
                </a:cubicBezTo>
                <a:close/>
              </a:path>
            </a:pathLst>
          </a:custGeom>
          <a:noFill/>
          <a:ln w="190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Planetary relationship</a:t>
            </a:r>
          </a:p>
        </p:txBody>
      </p:sp>
      <p:sp>
        <p:nvSpPr>
          <p:cNvPr id="4" name="TextBox 3">
            <a:extLst>
              <a:ext uri="{FF2B5EF4-FFF2-40B4-BE49-F238E27FC236}">
                <a16:creationId xmlns:a16="http://schemas.microsoft.com/office/drawing/2014/main" id="{DC1772C3-27BF-865D-AA90-AA3C5B527A33}"/>
              </a:ext>
            </a:extLst>
          </p:cNvPr>
          <p:cNvSpPr txBox="1"/>
          <p:nvPr/>
        </p:nvSpPr>
        <p:spPr>
          <a:xfrm>
            <a:off x="467444" y="485270"/>
            <a:ext cx="2647648" cy="584775"/>
          </a:xfrm>
          <a:prstGeom prst="rect">
            <a:avLst/>
          </a:prstGeom>
          <a:noFill/>
        </p:spPr>
        <p:txBody>
          <a:bodyPr wrap="none" rtlCol="0">
            <a:spAutoFit/>
          </a:bodyPr>
          <a:lstStyle/>
          <a:p>
            <a:r>
              <a:rPr lang="en-US" sz="3200" b="1" dirty="0">
                <a:solidFill>
                  <a:srgbClr val="FF0000"/>
                </a:solidFill>
              </a:rPr>
              <a:t>Follow-up </a:t>
            </a:r>
            <a:r>
              <a:rPr lang="en-US" sz="3200" b="1" dirty="0">
                <a:solidFill>
                  <a:srgbClr val="FF00FF"/>
                </a:solidFill>
                <a:sym typeface="Wingdings" panose="05000000000000000000" pitchFamily="2" charset="2"/>
              </a:rPr>
              <a:t></a:t>
            </a:r>
            <a:r>
              <a:rPr lang="en-US" sz="3200" b="1" dirty="0">
                <a:solidFill>
                  <a:srgbClr val="FF0000"/>
                </a:solidFill>
              </a:rPr>
              <a:t> </a:t>
            </a:r>
          </a:p>
        </p:txBody>
      </p:sp>
    </p:spTree>
    <p:extLst>
      <p:ext uri="{BB962C8B-B14F-4D97-AF65-F5344CB8AC3E}">
        <p14:creationId xmlns:p14="http://schemas.microsoft.com/office/powerpoint/2010/main" val="304438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17">
            <a:extLst>
              <a:ext uri="{FF2B5EF4-FFF2-40B4-BE49-F238E27FC236}">
                <a16:creationId xmlns:a16="http://schemas.microsoft.com/office/drawing/2014/main" id="{2AB3C821-3524-FFDC-1F2D-35FE312FF71A}"/>
              </a:ext>
            </a:extLst>
          </p:cNvPr>
          <p:cNvSpPr/>
          <p:nvPr/>
        </p:nvSpPr>
        <p:spPr>
          <a:xfrm>
            <a:off x="11754792" y="6380023"/>
            <a:ext cx="234038" cy="276999"/>
          </a:xfrm>
          <a:prstGeom prst="rect">
            <a:avLst/>
          </a:prstGeom>
          <a:solidFill>
            <a:schemeClr val="bg1"/>
          </a:solidFill>
        </p:spPr>
        <p:txBody>
          <a:bodyPr wrap="none" lIns="0" tIns="0" rIns="0" bIns="0">
            <a:spAutoFit/>
          </a:bodyPr>
          <a:lstStyle/>
          <a:p>
            <a:pPr marL="0"/>
            <a:r>
              <a:rPr lang="en-US" b="1" dirty="0">
                <a:solidFill>
                  <a:srgbClr val="FF0000"/>
                </a:solidFill>
                <a:latin typeface="Calibri-Bold"/>
              </a:rPr>
              <a:t>15</a:t>
            </a:r>
            <a:endParaRPr lang="en-US" b="1" i="0" spc="0" baseline="0" dirty="0">
              <a:solidFill>
                <a:srgbClr val="FF0000"/>
              </a:solidFill>
              <a:latin typeface="Calibri-Bold"/>
            </a:endParaRPr>
          </a:p>
        </p:txBody>
      </p:sp>
      <p:sp>
        <p:nvSpPr>
          <p:cNvPr id="10" name="Rectangle 1009">
            <a:extLst>
              <a:ext uri="{FF2B5EF4-FFF2-40B4-BE49-F238E27FC236}">
                <a16:creationId xmlns:a16="http://schemas.microsoft.com/office/drawing/2014/main" id="{050D32DD-E0E1-1D76-2A4F-267485B683C9}"/>
              </a:ext>
            </a:extLst>
          </p:cNvPr>
          <p:cNvSpPr/>
          <p:nvPr/>
        </p:nvSpPr>
        <p:spPr>
          <a:xfrm>
            <a:off x="7227652" y="5669944"/>
            <a:ext cx="4456605" cy="522579"/>
          </a:xfrm>
          <a:prstGeom prst="rect">
            <a:avLst/>
          </a:prstGeom>
          <a:solidFill>
            <a:schemeClr val="accent4">
              <a:lumMod val="20000"/>
              <a:lumOff val="80000"/>
            </a:schemeClr>
          </a:solidFill>
          <a:ln>
            <a:solidFill>
              <a:schemeClr val="accent4">
                <a:lumMod val="20000"/>
                <a:lumOff val="80000"/>
              </a:schemeClr>
            </a:solidFill>
          </a:ln>
        </p:spPr>
        <p:txBody>
          <a:bodyPr wrap="none" lIns="0" tIns="0" rIns="0" bIns="0">
            <a:spAutoFit/>
          </a:bodyPr>
          <a:lstStyle/>
          <a:p>
            <a:pPr marL="0"/>
            <a:r>
              <a:rPr lang="en-US" sz="1596" b="0" i="0" spc="0" baseline="0" dirty="0">
                <a:latin typeface="Calibri"/>
              </a:rPr>
              <a:t>N. Ra</a:t>
            </a:r>
            <a:r>
              <a:rPr lang="en-US" sz="1596" b="0" i="0" spc="-17" baseline="0" dirty="0">
                <a:latin typeface="Calibri"/>
              </a:rPr>
              <a:t>z</a:t>
            </a:r>
            <a:r>
              <a:rPr lang="en-US" sz="1596" b="0" i="0" spc="0" baseline="0" dirty="0">
                <a:latin typeface="Calibri"/>
              </a:rPr>
              <a:t>a, L. </a:t>
            </a:r>
            <a:r>
              <a:rPr lang="en-US" sz="1596" b="0" i="0" spc="-25" baseline="0" dirty="0">
                <a:latin typeface="Calibri"/>
              </a:rPr>
              <a:t>v</a:t>
            </a:r>
            <a:r>
              <a:rPr lang="en-US" sz="1596" b="0" i="0" spc="0" baseline="0" dirty="0">
                <a:latin typeface="Calibri"/>
              </a:rPr>
              <a:t>an </a:t>
            </a:r>
            <a:r>
              <a:rPr lang="en-US" sz="1596" b="0" i="0" spc="-63" baseline="0" dirty="0">
                <a:latin typeface="Calibri"/>
              </a:rPr>
              <a:t>W</a:t>
            </a:r>
            <a:r>
              <a:rPr lang="en-US" sz="1596" b="0" i="0" spc="0" baseline="0" dirty="0">
                <a:latin typeface="Calibri"/>
              </a:rPr>
              <a:t>aerbe</a:t>
            </a:r>
            <a:r>
              <a:rPr lang="en-US" sz="1596" b="0" i="0" spc="-54" baseline="0" dirty="0">
                <a:latin typeface="Calibri"/>
              </a:rPr>
              <a:t>k</a:t>
            </a:r>
            <a:r>
              <a:rPr lang="en-US" sz="1596" b="0" i="0" spc="0" baseline="0" dirty="0">
                <a:latin typeface="Calibri"/>
              </a:rPr>
              <a:t>e, </a:t>
            </a:r>
            <a:r>
              <a:rPr lang="en-US" sz="1596" b="1" i="0" spc="0" baseline="0" dirty="0">
                <a:latin typeface="Calibri"/>
              </a:rPr>
              <a:t>A. Zhitnitsk</a:t>
            </a:r>
            <a:r>
              <a:rPr lang="en-US" sz="1596" b="1" i="0" spc="-111" baseline="0" dirty="0">
                <a:latin typeface="Calibri"/>
              </a:rPr>
              <a:t>y</a:t>
            </a:r>
            <a:r>
              <a:rPr lang="en-US" sz="1596" b="0" i="0" spc="0" baseline="0" dirty="0">
                <a:latin typeface="Calibri"/>
              </a:rPr>
              <a:t>, </a:t>
            </a:r>
            <a:r>
              <a:rPr lang="en-US" sz="1596" b="0" i="1" spc="0" baseline="0" dirty="0">
                <a:latin typeface="Calibri-Italic"/>
              </a:rPr>
              <a:t>Solar Corona </a:t>
            </a:r>
          </a:p>
          <a:p>
            <a:pPr marL="0"/>
            <a:r>
              <a:rPr lang="en-US" sz="1596" b="0" i="1" spc="0" baseline="0" dirty="0">
                <a:latin typeface="Calibri-Italic"/>
              </a:rPr>
              <a:t>Heating </a:t>
            </a:r>
            <a:r>
              <a:rPr lang="en-US" sz="1596" b="0" i="1" spc="-15" baseline="0" dirty="0">
                <a:latin typeface="Calibri-Italic"/>
              </a:rPr>
              <a:t>b</a:t>
            </a:r>
            <a:r>
              <a:rPr lang="en-US" sz="1596" b="0" i="1" spc="0" baseline="0" dirty="0">
                <a:latin typeface="Calibri-Italic"/>
              </a:rPr>
              <a:t>y the </a:t>
            </a:r>
            <a:r>
              <a:rPr lang="en-US" sz="1596" b="0" i="1" spc="-47" baseline="0" dirty="0">
                <a:latin typeface="Calibri-Italic"/>
              </a:rPr>
              <a:t>A</a:t>
            </a:r>
            <a:r>
              <a:rPr lang="en-US" sz="1596" b="0" i="1" spc="0" baseline="0" dirty="0">
                <a:latin typeface="Calibri-Italic"/>
              </a:rPr>
              <a:t>QN  DM</a:t>
            </a:r>
            <a:r>
              <a:rPr lang="en-US" sz="1596" b="0" i="0" spc="0" baseline="0" dirty="0">
                <a:latin typeface="Calibri"/>
              </a:rPr>
              <a:t>, </a:t>
            </a:r>
            <a:r>
              <a:rPr lang="en-US" sz="1596" b="1" i="0" u="sng" spc="0" baseline="0" dirty="0">
                <a:solidFill>
                  <a:srgbClr val="0563C1"/>
                </a:solidFill>
                <a:latin typeface="Calibri-Bold"/>
              </a:rPr>
              <a:t>arXiv:1805.0189</a:t>
            </a:r>
            <a:r>
              <a:rPr lang="en-US" sz="1596" b="1" i="0" u="sng" spc="783" baseline="0" dirty="0">
                <a:solidFill>
                  <a:srgbClr val="0563C1"/>
                </a:solidFill>
                <a:latin typeface="Calibri-Bold"/>
              </a:rPr>
              <a:t>7</a:t>
            </a:r>
            <a:r>
              <a:rPr lang="en-US" sz="1596" b="0" i="0" spc="0" baseline="0" dirty="0">
                <a:latin typeface="Calibri"/>
              </a:rPr>
              <a:t>(</a:t>
            </a:r>
            <a:r>
              <a:rPr lang="en-US" sz="1800" b="1" i="0" spc="0" baseline="0" dirty="0">
                <a:solidFill>
                  <a:srgbClr val="0000CC"/>
                </a:solidFill>
                <a:latin typeface="Calibri-Bold"/>
              </a:rPr>
              <a:t>2018</a:t>
            </a:r>
            <a:r>
              <a:rPr lang="en-US" sz="1596" b="0" i="0" spc="1184" baseline="0" dirty="0">
                <a:latin typeface="Calibri"/>
              </a:rPr>
              <a:t>)</a:t>
            </a:r>
            <a:endParaRPr lang="en-US" sz="2421" b="1" i="0" spc="0" baseline="-26426" dirty="0">
              <a:solidFill>
                <a:srgbClr val="FF0000"/>
              </a:solidFill>
              <a:latin typeface="Calibri-Bold"/>
            </a:endParaRPr>
          </a:p>
        </p:txBody>
      </p:sp>
      <p:sp>
        <p:nvSpPr>
          <p:cNvPr id="11" name="Rectangle 1008">
            <a:extLst>
              <a:ext uri="{FF2B5EF4-FFF2-40B4-BE49-F238E27FC236}">
                <a16:creationId xmlns:a16="http://schemas.microsoft.com/office/drawing/2014/main" id="{2C5B1694-D965-6C93-48F7-788ADF195F3F}"/>
              </a:ext>
            </a:extLst>
          </p:cNvPr>
          <p:cNvSpPr/>
          <p:nvPr/>
        </p:nvSpPr>
        <p:spPr>
          <a:xfrm>
            <a:off x="104789" y="5376605"/>
            <a:ext cx="5634812" cy="835613"/>
          </a:xfrm>
          <a:prstGeom prst="rect">
            <a:avLst/>
          </a:prstGeom>
        </p:spPr>
        <p:txBody>
          <a:bodyPr wrap="none" lIns="0" tIns="0" rIns="0" bIns="0">
            <a:spAutoFit/>
          </a:bodyPr>
          <a:lstStyle/>
          <a:p>
            <a:pPr marL="342900" indent="-342900">
              <a:buFont typeface="Arial" panose="020B0604020202020204" pitchFamily="34" charset="0"/>
              <a:buChar char="•"/>
            </a:pPr>
            <a:r>
              <a:rPr lang="en-US" sz="2402" b="1" i="1" spc="0" baseline="0" dirty="0">
                <a:solidFill>
                  <a:srgbClr val="FF0000"/>
                </a:solidFill>
                <a:latin typeface="Calibri-BoldItalic"/>
              </a:rPr>
              <a:t> </a:t>
            </a:r>
            <a:r>
              <a:rPr lang="en-US" sz="2402" b="1" i="1" spc="0" baseline="0" dirty="0">
                <a:latin typeface="Calibri-BoldItalic"/>
              </a:rPr>
              <a:t>plan</a:t>
            </a:r>
            <a:r>
              <a:rPr lang="en-US" sz="2402" b="1" i="1" spc="-16" baseline="0" dirty="0">
                <a:latin typeface="Calibri-BoldItalic"/>
              </a:rPr>
              <a:t>e</a:t>
            </a:r>
            <a:r>
              <a:rPr lang="en-US" sz="2402" b="1" i="1" spc="-28" baseline="0" dirty="0">
                <a:latin typeface="Calibri-BoldItalic"/>
              </a:rPr>
              <a:t>t</a:t>
            </a:r>
            <a:r>
              <a:rPr lang="en-US" sz="2402" b="1" i="1" spc="0" baseline="0" dirty="0">
                <a:latin typeface="Calibri-BoldItalic"/>
              </a:rPr>
              <a:t>ary</a:t>
            </a:r>
            <a:r>
              <a:rPr lang="en-US" sz="2402" b="1" i="1" spc="-28" baseline="0" dirty="0">
                <a:latin typeface="Calibri-BoldItalic"/>
              </a:rPr>
              <a:t> </a:t>
            </a:r>
            <a:r>
              <a:rPr lang="en-US" sz="2402" b="1" i="1" spc="0" baseline="0" dirty="0">
                <a:latin typeface="Calibri-BoldItalic"/>
              </a:rPr>
              <a:t> dependen</a:t>
            </a:r>
            <a:r>
              <a:rPr lang="en-US" sz="2402" b="1" i="1" spc="-24" baseline="0" dirty="0">
                <a:latin typeface="Calibri-BoldItalic"/>
              </a:rPr>
              <a:t>c</a:t>
            </a:r>
            <a:r>
              <a:rPr lang="en-US" sz="2402" b="1" i="1" spc="0" baseline="0" dirty="0">
                <a:latin typeface="Calibri-BoldItalic"/>
              </a:rPr>
              <a:t>e</a:t>
            </a:r>
            <a:r>
              <a:rPr lang="en-US" sz="2402" b="1" i="1" spc="-43" baseline="0" dirty="0">
                <a:latin typeface="Calibri-BoldItalic"/>
              </a:rPr>
              <a:t> </a:t>
            </a:r>
            <a:r>
              <a:rPr lang="en-US" sz="2402" b="1" i="1" spc="0" baseline="0" dirty="0">
                <a:latin typeface="Calibri-BoldItalic"/>
              </a:rPr>
              <a:t>of  </a:t>
            </a:r>
            <a:r>
              <a:rPr lang="en-US" sz="2402" b="1" i="1" spc="-12" baseline="0" dirty="0">
                <a:latin typeface="Calibri-BoldItalic"/>
              </a:rPr>
              <a:t>t</a:t>
            </a:r>
            <a:r>
              <a:rPr lang="en-US" sz="2402" b="1" i="1" spc="0" baseline="0" dirty="0">
                <a:latin typeface="Calibri-BoldItalic"/>
              </a:rPr>
              <a:t>he flaring Sun</a:t>
            </a:r>
          </a:p>
          <a:p>
            <a:pPr marL="342900" indent="-342900">
              <a:lnSpc>
                <a:spcPts val="3961"/>
              </a:lnSpc>
              <a:buFont typeface="Arial" panose="020B0604020202020204" pitchFamily="34" charset="0"/>
              <a:buChar char="•"/>
            </a:pPr>
            <a:r>
              <a:rPr lang="en-US" sz="2400" b="1" i="1" spc="0" baseline="0" dirty="0">
                <a:solidFill>
                  <a:srgbClr val="FF0000"/>
                </a:solidFill>
                <a:latin typeface="Calibri-BoldItalic"/>
              </a:rPr>
              <a:t>more</a:t>
            </a:r>
            <a:r>
              <a:rPr lang="en-US" sz="2400" b="1" i="0" spc="0" baseline="0" dirty="0">
                <a:solidFill>
                  <a:srgbClr val="FF0000"/>
                </a:solidFill>
                <a:latin typeface="Calibri-Bold"/>
              </a:rPr>
              <a:t> </a:t>
            </a:r>
            <a:r>
              <a:rPr lang="en-US" sz="2400" b="1" i="1" spc="0" baseline="0" dirty="0">
                <a:solidFill>
                  <a:srgbClr val="FF0000"/>
                </a:solidFill>
                <a:latin typeface="Calibri-BoldItalic"/>
              </a:rPr>
              <a:t>un</a:t>
            </a:r>
            <a:r>
              <a:rPr lang="en-US" sz="2400" b="1" i="1" spc="-62" baseline="0" dirty="0">
                <a:solidFill>
                  <a:srgbClr val="FF0000"/>
                </a:solidFill>
                <a:latin typeface="Calibri-BoldItalic"/>
              </a:rPr>
              <a:t>e</a:t>
            </a:r>
            <a:r>
              <a:rPr lang="en-US" sz="2400" b="1" i="1" spc="0" baseline="0" dirty="0">
                <a:solidFill>
                  <a:srgbClr val="FF0000"/>
                </a:solidFill>
                <a:latin typeface="Calibri-BoldItalic"/>
              </a:rPr>
              <a:t>xplained</a:t>
            </a:r>
            <a:r>
              <a:rPr lang="en-US" sz="2400" b="1" i="1" spc="-16" baseline="0" dirty="0">
                <a:solidFill>
                  <a:srgbClr val="FF0000"/>
                </a:solidFill>
                <a:latin typeface="Calibri-BoldItalic"/>
              </a:rPr>
              <a:t> </a:t>
            </a:r>
            <a:r>
              <a:rPr lang="en-US" sz="2400" b="1" i="1" spc="0" baseline="0" dirty="0">
                <a:solidFill>
                  <a:srgbClr val="FF0000"/>
                </a:solidFill>
                <a:latin typeface="Calibri-BoldItalic"/>
              </a:rPr>
              <a:t>o</a:t>
            </a:r>
            <a:r>
              <a:rPr lang="en-US" sz="2400" b="1" i="1" spc="-11" baseline="0" dirty="0">
                <a:solidFill>
                  <a:srgbClr val="FF0000"/>
                </a:solidFill>
                <a:latin typeface="Calibri-BoldItalic"/>
              </a:rPr>
              <a:t>b</a:t>
            </a:r>
            <a:r>
              <a:rPr lang="en-US" sz="2400" b="1" i="1" spc="0" baseline="0" dirty="0">
                <a:solidFill>
                  <a:srgbClr val="FF0000"/>
                </a:solidFill>
                <a:latin typeface="Calibri-BoldItalic"/>
              </a:rPr>
              <a:t>s</a:t>
            </a:r>
            <a:r>
              <a:rPr lang="en-US" sz="2400" b="1" i="1" spc="283" baseline="0" dirty="0">
                <a:solidFill>
                  <a:srgbClr val="FF0000"/>
                </a:solidFill>
                <a:latin typeface="Calibri-BoldItalic"/>
              </a:rPr>
              <a:t>’</a:t>
            </a:r>
            <a:r>
              <a:rPr lang="en-US" sz="2400" b="1" i="0" spc="0" baseline="0" dirty="0">
                <a:solidFill>
                  <a:srgbClr val="0000CC"/>
                </a:solidFill>
                <a:latin typeface="Calibri-Bold"/>
              </a:rPr>
              <a:t>?!</a:t>
            </a:r>
          </a:p>
        </p:txBody>
      </p:sp>
      <p:sp>
        <p:nvSpPr>
          <p:cNvPr id="15" name="TextBox 14">
            <a:extLst>
              <a:ext uri="{FF2B5EF4-FFF2-40B4-BE49-F238E27FC236}">
                <a16:creationId xmlns:a16="http://schemas.microsoft.com/office/drawing/2014/main" id="{5015EFDA-9A33-93DB-B18B-B92B52E40B57}"/>
              </a:ext>
            </a:extLst>
          </p:cNvPr>
          <p:cNvSpPr txBox="1"/>
          <p:nvPr/>
        </p:nvSpPr>
        <p:spPr>
          <a:xfrm>
            <a:off x="7000909" y="609011"/>
            <a:ext cx="4302633" cy="1384995"/>
          </a:xfrm>
          <a:prstGeom prst="rect">
            <a:avLst/>
          </a:prstGeom>
          <a:solidFill>
            <a:schemeClr val="accent4">
              <a:lumMod val="20000"/>
              <a:lumOff val="80000"/>
            </a:schemeClr>
          </a:solidFill>
        </p:spPr>
        <p:txBody>
          <a:bodyPr wrap="square" rtlCol="0">
            <a:spAutoFit/>
          </a:bodyPr>
          <a:lstStyle/>
          <a:p>
            <a:r>
              <a:rPr lang="en-US" sz="2800" dirty="0"/>
              <a:t>The AQN model</a:t>
            </a:r>
            <a:r>
              <a:rPr lang="en-US" sz="2800" dirty="0">
                <a:sym typeface="Wingdings" panose="05000000000000000000" pitchFamily="2" charset="2"/>
              </a:rPr>
              <a:t>  the only explaining  the </a:t>
            </a:r>
            <a:r>
              <a:rPr lang="en-US" sz="2800" b="1" dirty="0">
                <a:effectLst>
                  <a:outerShdw blurRad="38100" dist="38100" dir="2700000" algn="tl">
                    <a:srgbClr val="000000">
                      <a:alpha val="43137"/>
                    </a:srgbClr>
                  </a:outerShdw>
                </a:effectLst>
                <a:sym typeface="Wingdings" panose="05000000000000000000" pitchFamily="2" charset="2"/>
              </a:rPr>
              <a:t>TR</a:t>
            </a:r>
            <a:r>
              <a:rPr lang="en-US" sz="2800" dirty="0">
                <a:sym typeface="Wingdings" panose="05000000000000000000" pitchFamily="2" charset="2"/>
              </a:rPr>
              <a:t> </a:t>
            </a:r>
          </a:p>
          <a:p>
            <a:r>
              <a:rPr lang="en-US" sz="2800" b="1" dirty="0">
                <a:solidFill>
                  <a:srgbClr val="C00000"/>
                </a:solidFill>
                <a:sym typeface="Wingdings" panose="05000000000000000000" pitchFamily="2" charset="2"/>
              </a:rPr>
              <a:t>chromosphere </a:t>
            </a:r>
            <a:r>
              <a:rPr lang="en-US" sz="2800" b="1" dirty="0">
                <a:solidFill>
                  <a:srgbClr val="C00000"/>
                </a:solidFill>
                <a:effectLst>
                  <a:outerShdw blurRad="38100" dist="38100" dir="2700000" algn="tl">
                    <a:srgbClr val="000000">
                      <a:alpha val="43137"/>
                    </a:srgbClr>
                  </a:outerShdw>
                </a:effectLst>
                <a:sym typeface="Wingdings" panose="05000000000000000000" pitchFamily="2" charset="2"/>
              </a:rPr>
              <a:t> </a:t>
            </a:r>
            <a:r>
              <a:rPr lang="en-US" sz="2800" b="1" dirty="0">
                <a:solidFill>
                  <a:srgbClr val="C00000"/>
                </a:solidFill>
                <a:sym typeface="Wingdings" panose="05000000000000000000" pitchFamily="2" charset="2"/>
              </a:rPr>
              <a:t>Corona</a:t>
            </a:r>
            <a:endParaRPr lang="en-US" sz="2800" b="1" dirty="0">
              <a:solidFill>
                <a:srgbClr val="C00000"/>
              </a:solidFill>
            </a:endParaRPr>
          </a:p>
        </p:txBody>
      </p:sp>
      <p:grpSp>
        <p:nvGrpSpPr>
          <p:cNvPr id="17" name="Group 16">
            <a:extLst>
              <a:ext uri="{FF2B5EF4-FFF2-40B4-BE49-F238E27FC236}">
                <a16:creationId xmlns:a16="http://schemas.microsoft.com/office/drawing/2014/main" id="{8BEE5397-7A7F-5905-ECF2-D0064D85FC3E}"/>
              </a:ext>
            </a:extLst>
          </p:cNvPr>
          <p:cNvGrpSpPr/>
          <p:nvPr/>
        </p:nvGrpSpPr>
        <p:grpSpPr>
          <a:xfrm>
            <a:off x="29176" y="866517"/>
            <a:ext cx="5992241" cy="4476503"/>
            <a:chOff x="243188" y="866517"/>
            <a:chExt cx="5992241" cy="4476503"/>
          </a:xfrm>
        </p:grpSpPr>
        <p:grpSp>
          <p:nvGrpSpPr>
            <p:cNvPr id="9" name="Group 8">
              <a:extLst>
                <a:ext uri="{FF2B5EF4-FFF2-40B4-BE49-F238E27FC236}">
                  <a16:creationId xmlns:a16="http://schemas.microsoft.com/office/drawing/2014/main" id="{8906FFF9-ACC1-6CBF-DD23-A8135E451C53}"/>
                </a:ext>
              </a:extLst>
            </p:cNvPr>
            <p:cNvGrpSpPr/>
            <p:nvPr/>
          </p:nvGrpSpPr>
          <p:grpSpPr>
            <a:xfrm>
              <a:off x="243188" y="866517"/>
              <a:ext cx="5992241" cy="4476503"/>
              <a:chOff x="570685" y="789104"/>
              <a:chExt cx="7698191" cy="6245157"/>
            </a:xfrm>
          </p:grpSpPr>
          <p:grpSp>
            <p:nvGrpSpPr>
              <p:cNvPr id="4" name="Group 3">
                <a:extLst>
                  <a:ext uri="{FF2B5EF4-FFF2-40B4-BE49-F238E27FC236}">
                    <a16:creationId xmlns:a16="http://schemas.microsoft.com/office/drawing/2014/main" id="{B3CAEC7D-59C0-7D20-16A9-AA8305366EF9}"/>
                  </a:ext>
                </a:extLst>
              </p:cNvPr>
              <p:cNvGrpSpPr/>
              <p:nvPr/>
            </p:nvGrpSpPr>
            <p:grpSpPr>
              <a:xfrm>
                <a:off x="570685" y="789104"/>
                <a:ext cx="7698191" cy="6245157"/>
                <a:chOff x="570685" y="789104"/>
                <a:chExt cx="7698191" cy="6245157"/>
              </a:xfrm>
            </p:grpSpPr>
            <p:pic>
              <p:nvPicPr>
                <p:cNvPr id="2" name="Picture 4" descr="Temperature and mass density as a function of height for the C7... |  Download Scientific Diagram">
                  <a:extLst>
                    <a:ext uri="{FF2B5EF4-FFF2-40B4-BE49-F238E27FC236}">
                      <a16:creationId xmlns:a16="http://schemas.microsoft.com/office/drawing/2014/main" id="{91E9EA8C-9CE3-B61B-9319-A351A8C7E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85" y="789104"/>
                  <a:ext cx="7698191" cy="6245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5801DB-F1D3-4BBA-6A40-4DDE22D1C217}"/>
                    </a:ext>
                  </a:extLst>
                </p:cNvPr>
                <p:cNvSpPr txBox="1"/>
                <p:nvPr/>
              </p:nvSpPr>
              <p:spPr>
                <a:xfrm>
                  <a:off x="2247153" y="6432323"/>
                  <a:ext cx="1585259" cy="515254"/>
                </a:xfrm>
                <a:prstGeom prst="rect">
                  <a:avLst/>
                </a:prstGeom>
                <a:noFill/>
              </p:spPr>
              <p:txBody>
                <a:bodyPr wrap="square" rtlCol="0">
                  <a:spAutoFit/>
                </a:bodyPr>
                <a:lstStyle/>
                <a:p>
                  <a:r>
                    <a:rPr lang="en-US" b="1" dirty="0">
                      <a:solidFill>
                        <a:srgbClr val="FF0000"/>
                      </a:solidFill>
                    </a:rPr>
                    <a:t>~2000  km</a:t>
                  </a:r>
                </a:p>
              </p:txBody>
            </p:sp>
          </p:grpSp>
          <p:cxnSp>
            <p:nvCxnSpPr>
              <p:cNvPr id="7" name="Straight Arrow Connector 6">
                <a:extLst>
                  <a:ext uri="{FF2B5EF4-FFF2-40B4-BE49-F238E27FC236}">
                    <a16:creationId xmlns:a16="http://schemas.microsoft.com/office/drawing/2014/main" id="{D6147303-14FD-CDE7-EFA3-44E9323121F5}"/>
                  </a:ext>
                </a:extLst>
              </p:cNvPr>
              <p:cNvCxnSpPr>
                <a:cxnSpLocks/>
              </p:cNvCxnSpPr>
              <p:nvPr/>
            </p:nvCxnSpPr>
            <p:spPr>
              <a:xfrm flipV="1">
                <a:off x="2937757" y="4815189"/>
                <a:ext cx="0" cy="654671"/>
              </a:xfrm>
              <a:prstGeom prst="straightConnector1">
                <a:avLst/>
              </a:prstGeom>
              <a:ln w="79375">
                <a:solidFill>
                  <a:srgbClr val="3333FF"/>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1B463FF-184E-172D-E325-DD81960DF149}"/>
                </a:ext>
              </a:extLst>
            </p:cNvPr>
            <p:cNvSpPr txBox="1"/>
            <p:nvPr/>
          </p:nvSpPr>
          <p:spPr>
            <a:xfrm>
              <a:off x="1824466" y="3298040"/>
              <a:ext cx="564578"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rPr>
                <a:t>TR</a:t>
              </a:r>
            </a:p>
          </p:txBody>
        </p:sp>
      </p:grpSp>
      <p:grpSp>
        <p:nvGrpSpPr>
          <p:cNvPr id="19" name="Group 18">
            <a:extLst>
              <a:ext uri="{FF2B5EF4-FFF2-40B4-BE49-F238E27FC236}">
                <a16:creationId xmlns:a16="http://schemas.microsoft.com/office/drawing/2014/main" id="{64B79D52-73E5-217D-C3AD-1D29FFDA37BA}"/>
              </a:ext>
            </a:extLst>
          </p:cNvPr>
          <p:cNvGrpSpPr/>
          <p:nvPr/>
        </p:nvGrpSpPr>
        <p:grpSpPr>
          <a:xfrm>
            <a:off x="2237359" y="1031124"/>
            <a:ext cx="2136827" cy="3614468"/>
            <a:chOff x="2237359" y="1031124"/>
            <a:chExt cx="2136827" cy="3614468"/>
          </a:xfrm>
        </p:grpSpPr>
        <p:sp>
          <p:nvSpPr>
            <p:cNvPr id="8" name="TextBox 7">
              <a:extLst>
                <a:ext uri="{FF2B5EF4-FFF2-40B4-BE49-F238E27FC236}">
                  <a16:creationId xmlns:a16="http://schemas.microsoft.com/office/drawing/2014/main" id="{981C9588-4022-B8E1-EF29-CDC8024AA5A7}"/>
                </a:ext>
              </a:extLst>
            </p:cNvPr>
            <p:cNvSpPr txBox="1"/>
            <p:nvPr/>
          </p:nvSpPr>
          <p:spPr>
            <a:xfrm rot="20614558">
              <a:off x="2237359" y="1031124"/>
              <a:ext cx="1092992" cy="523220"/>
            </a:xfrm>
            <a:prstGeom prst="rect">
              <a:avLst/>
            </a:prstGeom>
            <a:noFill/>
          </p:spPr>
          <p:txBody>
            <a:bodyPr wrap="none" rtlCol="0">
              <a:spAutoFit/>
            </a:bodyPr>
            <a:lstStyle/>
            <a:p>
              <a:r>
                <a:rPr lang="en-US" sz="2800" b="1" dirty="0">
                  <a:solidFill>
                    <a:srgbClr val="FF0000"/>
                  </a:solidFill>
                </a:rPr>
                <a:t>Temp.</a:t>
              </a:r>
            </a:p>
          </p:txBody>
        </p:sp>
        <p:sp>
          <p:nvSpPr>
            <p:cNvPr id="18" name="TextBox 17">
              <a:extLst>
                <a:ext uri="{FF2B5EF4-FFF2-40B4-BE49-F238E27FC236}">
                  <a16:creationId xmlns:a16="http://schemas.microsoft.com/office/drawing/2014/main" id="{CDEBB9AD-4DEF-4989-B527-D7C8C9E05286}"/>
                </a:ext>
              </a:extLst>
            </p:cNvPr>
            <p:cNvSpPr txBox="1"/>
            <p:nvPr/>
          </p:nvSpPr>
          <p:spPr>
            <a:xfrm rot="274143">
              <a:off x="3064212" y="4122372"/>
              <a:ext cx="1309974" cy="523220"/>
            </a:xfrm>
            <a:prstGeom prst="rect">
              <a:avLst/>
            </a:prstGeom>
            <a:noFill/>
          </p:spPr>
          <p:txBody>
            <a:bodyPr wrap="none" rtlCol="0">
              <a:spAutoFit/>
            </a:bodyPr>
            <a:lstStyle/>
            <a:p>
              <a:r>
                <a:rPr lang="en-US" sz="2800" b="1" dirty="0">
                  <a:solidFill>
                    <a:srgbClr val="00B050"/>
                  </a:solidFill>
                  <a:effectLst>
                    <a:outerShdw blurRad="38100" dist="38100" dir="2700000" algn="tl">
                      <a:srgbClr val="000000">
                        <a:alpha val="43137"/>
                      </a:srgbClr>
                    </a:outerShdw>
                  </a:effectLst>
                </a:rPr>
                <a:t>Density</a:t>
              </a:r>
            </a:p>
          </p:txBody>
        </p:sp>
      </p:grpSp>
      <p:pic>
        <p:nvPicPr>
          <p:cNvPr id="22" name="Picture 21">
            <a:extLst>
              <a:ext uri="{FF2B5EF4-FFF2-40B4-BE49-F238E27FC236}">
                <a16:creationId xmlns:a16="http://schemas.microsoft.com/office/drawing/2014/main" id="{15431252-43BC-CFB7-0FD8-3BE8739EA7D9}"/>
              </a:ext>
            </a:extLst>
          </p:cNvPr>
          <p:cNvPicPr>
            <a:picLocks noChangeAspect="1"/>
          </p:cNvPicPr>
          <p:nvPr/>
        </p:nvPicPr>
        <p:blipFill>
          <a:blip r:embed="rId3"/>
          <a:stretch>
            <a:fillRect/>
          </a:stretch>
        </p:blipFill>
        <p:spPr>
          <a:xfrm>
            <a:off x="6913358" y="1959828"/>
            <a:ext cx="4558838" cy="3466306"/>
          </a:xfrm>
          <a:prstGeom prst="rect">
            <a:avLst/>
          </a:prstGeom>
        </p:spPr>
      </p:pic>
    </p:spTree>
    <p:extLst>
      <p:ext uri="{BB962C8B-B14F-4D97-AF65-F5344CB8AC3E}">
        <p14:creationId xmlns:p14="http://schemas.microsoft.com/office/powerpoint/2010/main" val="11468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C0DB3-925C-24D8-B4A9-8CA5C6C1726D}"/>
              </a:ext>
            </a:extLst>
          </p:cNvPr>
          <p:cNvSpPr txBox="1"/>
          <p:nvPr/>
        </p:nvSpPr>
        <p:spPr>
          <a:xfrm>
            <a:off x="1137078" y="894943"/>
            <a:ext cx="9917843" cy="2954655"/>
          </a:xfrm>
          <a:custGeom>
            <a:avLst/>
            <a:gdLst>
              <a:gd name="connsiteX0" fmla="*/ 0 w 9917843"/>
              <a:gd name="connsiteY0" fmla="*/ 0 h 2954655"/>
              <a:gd name="connsiteX1" fmla="*/ 682581 w 9917843"/>
              <a:gd name="connsiteY1" fmla="*/ 0 h 2954655"/>
              <a:gd name="connsiteX2" fmla="*/ 1365162 w 9917843"/>
              <a:gd name="connsiteY2" fmla="*/ 0 h 2954655"/>
              <a:gd name="connsiteX3" fmla="*/ 1750208 w 9917843"/>
              <a:gd name="connsiteY3" fmla="*/ 0 h 2954655"/>
              <a:gd name="connsiteX4" fmla="*/ 2333610 w 9917843"/>
              <a:gd name="connsiteY4" fmla="*/ 0 h 2954655"/>
              <a:gd name="connsiteX5" fmla="*/ 2619477 w 9917843"/>
              <a:gd name="connsiteY5" fmla="*/ 0 h 2954655"/>
              <a:gd name="connsiteX6" fmla="*/ 2905345 w 9917843"/>
              <a:gd name="connsiteY6" fmla="*/ 0 h 2954655"/>
              <a:gd name="connsiteX7" fmla="*/ 3191212 w 9917843"/>
              <a:gd name="connsiteY7" fmla="*/ 0 h 2954655"/>
              <a:gd name="connsiteX8" fmla="*/ 3774614 w 9917843"/>
              <a:gd name="connsiteY8" fmla="*/ 0 h 2954655"/>
              <a:gd name="connsiteX9" fmla="*/ 4258838 w 9917843"/>
              <a:gd name="connsiteY9" fmla="*/ 0 h 2954655"/>
              <a:gd name="connsiteX10" fmla="*/ 4544706 w 9917843"/>
              <a:gd name="connsiteY10" fmla="*/ 0 h 2954655"/>
              <a:gd name="connsiteX11" fmla="*/ 4929751 w 9917843"/>
              <a:gd name="connsiteY11" fmla="*/ 0 h 2954655"/>
              <a:gd name="connsiteX12" fmla="*/ 5612332 w 9917843"/>
              <a:gd name="connsiteY12" fmla="*/ 0 h 2954655"/>
              <a:gd name="connsiteX13" fmla="*/ 5997378 w 9917843"/>
              <a:gd name="connsiteY13" fmla="*/ 0 h 2954655"/>
              <a:gd name="connsiteX14" fmla="*/ 6382424 w 9917843"/>
              <a:gd name="connsiteY14" fmla="*/ 0 h 2954655"/>
              <a:gd name="connsiteX15" fmla="*/ 6965826 w 9917843"/>
              <a:gd name="connsiteY15" fmla="*/ 0 h 2954655"/>
              <a:gd name="connsiteX16" fmla="*/ 7350872 w 9917843"/>
              <a:gd name="connsiteY16" fmla="*/ 0 h 2954655"/>
              <a:gd name="connsiteX17" fmla="*/ 7636739 w 9917843"/>
              <a:gd name="connsiteY17" fmla="*/ 0 h 2954655"/>
              <a:gd name="connsiteX18" fmla="*/ 8319320 w 9917843"/>
              <a:gd name="connsiteY18" fmla="*/ 0 h 2954655"/>
              <a:gd name="connsiteX19" fmla="*/ 8704366 w 9917843"/>
              <a:gd name="connsiteY19" fmla="*/ 0 h 2954655"/>
              <a:gd name="connsiteX20" fmla="*/ 9188590 w 9917843"/>
              <a:gd name="connsiteY20" fmla="*/ 0 h 2954655"/>
              <a:gd name="connsiteX21" fmla="*/ 9917843 w 9917843"/>
              <a:gd name="connsiteY21" fmla="*/ 0 h 2954655"/>
              <a:gd name="connsiteX22" fmla="*/ 9917843 w 9917843"/>
              <a:gd name="connsiteY22" fmla="*/ 531838 h 2954655"/>
              <a:gd name="connsiteX23" fmla="*/ 9917843 w 9917843"/>
              <a:gd name="connsiteY23" fmla="*/ 1122769 h 2954655"/>
              <a:gd name="connsiteX24" fmla="*/ 9917843 w 9917843"/>
              <a:gd name="connsiteY24" fmla="*/ 1713700 h 2954655"/>
              <a:gd name="connsiteX25" fmla="*/ 9917843 w 9917843"/>
              <a:gd name="connsiteY25" fmla="*/ 2215991 h 2954655"/>
              <a:gd name="connsiteX26" fmla="*/ 9917843 w 9917843"/>
              <a:gd name="connsiteY26" fmla="*/ 2954655 h 2954655"/>
              <a:gd name="connsiteX27" fmla="*/ 9631976 w 9917843"/>
              <a:gd name="connsiteY27" fmla="*/ 2954655 h 2954655"/>
              <a:gd name="connsiteX28" fmla="*/ 9246930 w 9917843"/>
              <a:gd name="connsiteY28" fmla="*/ 2954655 h 2954655"/>
              <a:gd name="connsiteX29" fmla="*/ 8564349 w 9917843"/>
              <a:gd name="connsiteY29" fmla="*/ 2954655 h 2954655"/>
              <a:gd name="connsiteX30" fmla="*/ 8278482 w 9917843"/>
              <a:gd name="connsiteY30" fmla="*/ 2954655 h 2954655"/>
              <a:gd name="connsiteX31" fmla="*/ 7992615 w 9917843"/>
              <a:gd name="connsiteY31" fmla="*/ 2954655 h 2954655"/>
              <a:gd name="connsiteX32" fmla="*/ 7210855 w 9917843"/>
              <a:gd name="connsiteY32" fmla="*/ 2954655 h 2954655"/>
              <a:gd name="connsiteX33" fmla="*/ 6429096 w 9917843"/>
              <a:gd name="connsiteY33" fmla="*/ 2954655 h 2954655"/>
              <a:gd name="connsiteX34" fmla="*/ 5944872 w 9917843"/>
              <a:gd name="connsiteY34" fmla="*/ 2954655 h 2954655"/>
              <a:gd name="connsiteX35" fmla="*/ 5262291 w 9917843"/>
              <a:gd name="connsiteY35" fmla="*/ 2954655 h 2954655"/>
              <a:gd name="connsiteX36" fmla="*/ 4877245 w 9917843"/>
              <a:gd name="connsiteY36" fmla="*/ 2954655 h 2954655"/>
              <a:gd name="connsiteX37" fmla="*/ 4591378 w 9917843"/>
              <a:gd name="connsiteY37" fmla="*/ 2954655 h 2954655"/>
              <a:gd name="connsiteX38" fmla="*/ 4107154 w 9917843"/>
              <a:gd name="connsiteY38" fmla="*/ 2954655 h 2954655"/>
              <a:gd name="connsiteX39" fmla="*/ 3523751 w 9917843"/>
              <a:gd name="connsiteY39" fmla="*/ 2954655 h 2954655"/>
              <a:gd name="connsiteX40" fmla="*/ 2940349 w 9917843"/>
              <a:gd name="connsiteY40" fmla="*/ 2954655 h 2954655"/>
              <a:gd name="connsiteX41" fmla="*/ 2555303 w 9917843"/>
              <a:gd name="connsiteY41" fmla="*/ 2954655 h 2954655"/>
              <a:gd name="connsiteX42" fmla="*/ 1971901 w 9917843"/>
              <a:gd name="connsiteY42" fmla="*/ 2954655 h 2954655"/>
              <a:gd name="connsiteX43" fmla="*/ 1487676 w 9917843"/>
              <a:gd name="connsiteY43" fmla="*/ 2954655 h 2954655"/>
              <a:gd name="connsiteX44" fmla="*/ 904274 w 9917843"/>
              <a:gd name="connsiteY44" fmla="*/ 2954655 h 2954655"/>
              <a:gd name="connsiteX45" fmla="*/ 0 w 9917843"/>
              <a:gd name="connsiteY45" fmla="*/ 2954655 h 2954655"/>
              <a:gd name="connsiteX46" fmla="*/ 0 w 9917843"/>
              <a:gd name="connsiteY46" fmla="*/ 2422817 h 2954655"/>
              <a:gd name="connsiteX47" fmla="*/ 0 w 9917843"/>
              <a:gd name="connsiteY47" fmla="*/ 1920526 h 2954655"/>
              <a:gd name="connsiteX48" fmla="*/ 0 w 9917843"/>
              <a:gd name="connsiteY48" fmla="*/ 1270502 h 2954655"/>
              <a:gd name="connsiteX49" fmla="*/ 0 w 9917843"/>
              <a:gd name="connsiteY49" fmla="*/ 650024 h 2954655"/>
              <a:gd name="connsiteX50" fmla="*/ 0 w 9917843"/>
              <a:gd name="connsiteY50" fmla="*/ 0 h 295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917843" h="2954655" fill="none" extrusionOk="0">
                <a:moveTo>
                  <a:pt x="0" y="0"/>
                </a:moveTo>
                <a:cubicBezTo>
                  <a:pt x="339026" y="-76175"/>
                  <a:pt x="460628" y="69361"/>
                  <a:pt x="682581" y="0"/>
                </a:cubicBezTo>
                <a:cubicBezTo>
                  <a:pt x="904534" y="-69361"/>
                  <a:pt x="1194175" y="34203"/>
                  <a:pt x="1365162" y="0"/>
                </a:cubicBezTo>
                <a:cubicBezTo>
                  <a:pt x="1536149" y="-34203"/>
                  <a:pt x="1629128" y="25014"/>
                  <a:pt x="1750208" y="0"/>
                </a:cubicBezTo>
                <a:cubicBezTo>
                  <a:pt x="1871288" y="-25014"/>
                  <a:pt x="2188432" y="64160"/>
                  <a:pt x="2333610" y="0"/>
                </a:cubicBezTo>
                <a:cubicBezTo>
                  <a:pt x="2478788" y="-64160"/>
                  <a:pt x="2513673" y="254"/>
                  <a:pt x="2619477" y="0"/>
                </a:cubicBezTo>
                <a:cubicBezTo>
                  <a:pt x="2725281" y="-254"/>
                  <a:pt x="2766575" y="13346"/>
                  <a:pt x="2905345" y="0"/>
                </a:cubicBezTo>
                <a:cubicBezTo>
                  <a:pt x="3044115" y="-13346"/>
                  <a:pt x="3069096" y="3077"/>
                  <a:pt x="3191212" y="0"/>
                </a:cubicBezTo>
                <a:cubicBezTo>
                  <a:pt x="3313328" y="-3077"/>
                  <a:pt x="3518818" y="67367"/>
                  <a:pt x="3774614" y="0"/>
                </a:cubicBezTo>
                <a:cubicBezTo>
                  <a:pt x="4030410" y="-67367"/>
                  <a:pt x="4136773" y="53693"/>
                  <a:pt x="4258838" y="0"/>
                </a:cubicBezTo>
                <a:cubicBezTo>
                  <a:pt x="4380903" y="-53693"/>
                  <a:pt x="4481596" y="27056"/>
                  <a:pt x="4544706" y="0"/>
                </a:cubicBezTo>
                <a:cubicBezTo>
                  <a:pt x="4607816" y="-27056"/>
                  <a:pt x="4755684" y="40142"/>
                  <a:pt x="4929751" y="0"/>
                </a:cubicBezTo>
                <a:cubicBezTo>
                  <a:pt x="5103819" y="-40142"/>
                  <a:pt x="5336053" y="79925"/>
                  <a:pt x="5612332" y="0"/>
                </a:cubicBezTo>
                <a:cubicBezTo>
                  <a:pt x="5888611" y="-79925"/>
                  <a:pt x="5820809" y="4773"/>
                  <a:pt x="5997378" y="0"/>
                </a:cubicBezTo>
                <a:cubicBezTo>
                  <a:pt x="6173947" y="-4773"/>
                  <a:pt x="6253439" y="23015"/>
                  <a:pt x="6382424" y="0"/>
                </a:cubicBezTo>
                <a:cubicBezTo>
                  <a:pt x="6511409" y="-23015"/>
                  <a:pt x="6790283" y="41106"/>
                  <a:pt x="6965826" y="0"/>
                </a:cubicBezTo>
                <a:cubicBezTo>
                  <a:pt x="7141369" y="-41106"/>
                  <a:pt x="7203311" y="34080"/>
                  <a:pt x="7350872" y="0"/>
                </a:cubicBezTo>
                <a:cubicBezTo>
                  <a:pt x="7498433" y="-34080"/>
                  <a:pt x="7499908" y="22819"/>
                  <a:pt x="7636739" y="0"/>
                </a:cubicBezTo>
                <a:cubicBezTo>
                  <a:pt x="7773570" y="-22819"/>
                  <a:pt x="8174082" y="36515"/>
                  <a:pt x="8319320" y="0"/>
                </a:cubicBezTo>
                <a:cubicBezTo>
                  <a:pt x="8464558" y="-36515"/>
                  <a:pt x="8599715" y="41933"/>
                  <a:pt x="8704366" y="0"/>
                </a:cubicBezTo>
                <a:cubicBezTo>
                  <a:pt x="8809017" y="-41933"/>
                  <a:pt x="8991174" y="55743"/>
                  <a:pt x="9188590" y="0"/>
                </a:cubicBezTo>
                <a:cubicBezTo>
                  <a:pt x="9386006" y="-55743"/>
                  <a:pt x="9575247" y="70558"/>
                  <a:pt x="9917843" y="0"/>
                </a:cubicBezTo>
                <a:cubicBezTo>
                  <a:pt x="9965631" y="123150"/>
                  <a:pt x="9898325" y="397199"/>
                  <a:pt x="9917843" y="531838"/>
                </a:cubicBezTo>
                <a:cubicBezTo>
                  <a:pt x="9937361" y="666477"/>
                  <a:pt x="9917409" y="995583"/>
                  <a:pt x="9917843" y="1122769"/>
                </a:cubicBezTo>
                <a:cubicBezTo>
                  <a:pt x="9918277" y="1249955"/>
                  <a:pt x="9870592" y="1573027"/>
                  <a:pt x="9917843" y="1713700"/>
                </a:cubicBezTo>
                <a:cubicBezTo>
                  <a:pt x="9965094" y="1854373"/>
                  <a:pt x="9915691" y="2033964"/>
                  <a:pt x="9917843" y="2215991"/>
                </a:cubicBezTo>
                <a:cubicBezTo>
                  <a:pt x="9919995" y="2398018"/>
                  <a:pt x="9863055" y="2644356"/>
                  <a:pt x="9917843" y="2954655"/>
                </a:cubicBezTo>
                <a:cubicBezTo>
                  <a:pt x="9803001" y="2978032"/>
                  <a:pt x="9748477" y="2929703"/>
                  <a:pt x="9631976" y="2954655"/>
                </a:cubicBezTo>
                <a:cubicBezTo>
                  <a:pt x="9515475" y="2979607"/>
                  <a:pt x="9336273" y="2951769"/>
                  <a:pt x="9246930" y="2954655"/>
                </a:cubicBezTo>
                <a:cubicBezTo>
                  <a:pt x="9157587" y="2957541"/>
                  <a:pt x="8889572" y="2889091"/>
                  <a:pt x="8564349" y="2954655"/>
                </a:cubicBezTo>
                <a:cubicBezTo>
                  <a:pt x="8239126" y="3020219"/>
                  <a:pt x="8418162" y="2932213"/>
                  <a:pt x="8278482" y="2954655"/>
                </a:cubicBezTo>
                <a:cubicBezTo>
                  <a:pt x="8138802" y="2977097"/>
                  <a:pt x="8072578" y="2950772"/>
                  <a:pt x="7992615" y="2954655"/>
                </a:cubicBezTo>
                <a:cubicBezTo>
                  <a:pt x="7912652" y="2958538"/>
                  <a:pt x="7462485" y="2879740"/>
                  <a:pt x="7210855" y="2954655"/>
                </a:cubicBezTo>
                <a:cubicBezTo>
                  <a:pt x="6959225" y="3029570"/>
                  <a:pt x="6620654" y="2894295"/>
                  <a:pt x="6429096" y="2954655"/>
                </a:cubicBezTo>
                <a:cubicBezTo>
                  <a:pt x="6237538" y="3015015"/>
                  <a:pt x="6152866" y="2922131"/>
                  <a:pt x="5944872" y="2954655"/>
                </a:cubicBezTo>
                <a:cubicBezTo>
                  <a:pt x="5736878" y="2987179"/>
                  <a:pt x="5568578" y="2879545"/>
                  <a:pt x="5262291" y="2954655"/>
                </a:cubicBezTo>
                <a:cubicBezTo>
                  <a:pt x="4956004" y="3029765"/>
                  <a:pt x="5010148" y="2949075"/>
                  <a:pt x="4877245" y="2954655"/>
                </a:cubicBezTo>
                <a:cubicBezTo>
                  <a:pt x="4744342" y="2960235"/>
                  <a:pt x="4710813" y="2953756"/>
                  <a:pt x="4591378" y="2954655"/>
                </a:cubicBezTo>
                <a:cubicBezTo>
                  <a:pt x="4471943" y="2955554"/>
                  <a:pt x="4325249" y="2940895"/>
                  <a:pt x="4107154" y="2954655"/>
                </a:cubicBezTo>
                <a:cubicBezTo>
                  <a:pt x="3889059" y="2968415"/>
                  <a:pt x="3756280" y="2939744"/>
                  <a:pt x="3523751" y="2954655"/>
                </a:cubicBezTo>
                <a:cubicBezTo>
                  <a:pt x="3291222" y="2969566"/>
                  <a:pt x="3159678" y="2947914"/>
                  <a:pt x="2940349" y="2954655"/>
                </a:cubicBezTo>
                <a:cubicBezTo>
                  <a:pt x="2721020" y="2961396"/>
                  <a:pt x="2637203" y="2940366"/>
                  <a:pt x="2555303" y="2954655"/>
                </a:cubicBezTo>
                <a:cubicBezTo>
                  <a:pt x="2473403" y="2968944"/>
                  <a:pt x="2185759" y="2885426"/>
                  <a:pt x="1971901" y="2954655"/>
                </a:cubicBezTo>
                <a:cubicBezTo>
                  <a:pt x="1758043" y="3023884"/>
                  <a:pt x="1635678" y="2934688"/>
                  <a:pt x="1487676" y="2954655"/>
                </a:cubicBezTo>
                <a:cubicBezTo>
                  <a:pt x="1339675" y="2974622"/>
                  <a:pt x="1158118" y="2945356"/>
                  <a:pt x="904274" y="2954655"/>
                </a:cubicBezTo>
                <a:cubicBezTo>
                  <a:pt x="650430" y="2963954"/>
                  <a:pt x="278335" y="2909915"/>
                  <a:pt x="0" y="2954655"/>
                </a:cubicBezTo>
                <a:cubicBezTo>
                  <a:pt x="-17702" y="2821979"/>
                  <a:pt x="922" y="2578745"/>
                  <a:pt x="0" y="2422817"/>
                </a:cubicBezTo>
                <a:cubicBezTo>
                  <a:pt x="-922" y="2266889"/>
                  <a:pt x="43210" y="2074899"/>
                  <a:pt x="0" y="1920526"/>
                </a:cubicBezTo>
                <a:cubicBezTo>
                  <a:pt x="-43210" y="1766153"/>
                  <a:pt x="62880" y="1575588"/>
                  <a:pt x="0" y="1270502"/>
                </a:cubicBezTo>
                <a:cubicBezTo>
                  <a:pt x="-62880" y="965416"/>
                  <a:pt x="67431" y="918067"/>
                  <a:pt x="0" y="650024"/>
                </a:cubicBezTo>
                <a:cubicBezTo>
                  <a:pt x="-67431" y="381981"/>
                  <a:pt x="12491" y="226308"/>
                  <a:pt x="0" y="0"/>
                </a:cubicBezTo>
                <a:close/>
              </a:path>
              <a:path w="9917843" h="2954655" stroke="0" extrusionOk="0">
                <a:moveTo>
                  <a:pt x="0" y="0"/>
                </a:moveTo>
                <a:cubicBezTo>
                  <a:pt x="144355" y="-2035"/>
                  <a:pt x="270335" y="12411"/>
                  <a:pt x="385046" y="0"/>
                </a:cubicBezTo>
                <a:cubicBezTo>
                  <a:pt x="499757" y="-12411"/>
                  <a:pt x="588271" y="14924"/>
                  <a:pt x="670913" y="0"/>
                </a:cubicBezTo>
                <a:cubicBezTo>
                  <a:pt x="753555" y="-14924"/>
                  <a:pt x="1205341" y="14524"/>
                  <a:pt x="1353494" y="0"/>
                </a:cubicBezTo>
                <a:cubicBezTo>
                  <a:pt x="1501647" y="-14524"/>
                  <a:pt x="1803423" y="74656"/>
                  <a:pt x="2036075" y="0"/>
                </a:cubicBezTo>
                <a:cubicBezTo>
                  <a:pt x="2268727" y="-74656"/>
                  <a:pt x="2473976" y="71925"/>
                  <a:pt x="2817834" y="0"/>
                </a:cubicBezTo>
                <a:cubicBezTo>
                  <a:pt x="3161692" y="-71925"/>
                  <a:pt x="3013281" y="458"/>
                  <a:pt x="3103701" y="0"/>
                </a:cubicBezTo>
                <a:cubicBezTo>
                  <a:pt x="3194121" y="-458"/>
                  <a:pt x="3372854" y="3793"/>
                  <a:pt x="3488747" y="0"/>
                </a:cubicBezTo>
                <a:cubicBezTo>
                  <a:pt x="3604640" y="-3793"/>
                  <a:pt x="3884859" y="77660"/>
                  <a:pt x="4171328" y="0"/>
                </a:cubicBezTo>
                <a:cubicBezTo>
                  <a:pt x="4457797" y="-77660"/>
                  <a:pt x="4499835" y="30720"/>
                  <a:pt x="4655552" y="0"/>
                </a:cubicBezTo>
                <a:cubicBezTo>
                  <a:pt x="4811269" y="-30720"/>
                  <a:pt x="5072688" y="39853"/>
                  <a:pt x="5238955" y="0"/>
                </a:cubicBezTo>
                <a:cubicBezTo>
                  <a:pt x="5405222" y="-39853"/>
                  <a:pt x="5501832" y="32327"/>
                  <a:pt x="5624000" y="0"/>
                </a:cubicBezTo>
                <a:cubicBezTo>
                  <a:pt x="5746168" y="-32327"/>
                  <a:pt x="5865554" y="43845"/>
                  <a:pt x="6009046" y="0"/>
                </a:cubicBezTo>
                <a:cubicBezTo>
                  <a:pt x="6152538" y="-43845"/>
                  <a:pt x="6249987" y="5899"/>
                  <a:pt x="6394092" y="0"/>
                </a:cubicBezTo>
                <a:cubicBezTo>
                  <a:pt x="6538197" y="-5899"/>
                  <a:pt x="6604594" y="12167"/>
                  <a:pt x="6779137" y="0"/>
                </a:cubicBezTo>
                <a:cubicBezTo>
                  <a:pt x="6953680" y="-12167"/>
                  <a:pt x="7060551" y="1999"/>
                  <a:pt x="7164183" y="0"/>
                </a:cubicBezTo>
                <a:cubicBezTo>
                  <a:pt x="7267815" y="-1999"/>
                  <a:pt x="7379227" y="165"/>
                  <a:pt x="7450050" y="0"/>
                </a:cubicBezTo>
                <a:cubicBezTo>
                  <a:pt x="7520873" y="-165"/>
                  <a:pt x="7727951" y="11087"/>
                  <a:pt x="7835096" y="0"/>
                </a:cubicBezTo>
                <a:cubicBezTo>
                  <a:pt x="7942241" y="-11087"/>
                  <a:pt x="8131638" y="32551"/>
                  <a:pt x="8319320" y="0"/>
                </a:cubicBezTo>
                <a:cubicBezTo>
                  <a:pt x="8507002" y="-32551"/>
                  <a:pt x="8643578" y="41463"/>
                  <a:pt x="8902723" y="0"/>
                </a:cubicBezTo>
                <a:cubicBezTo>
                  <a:pt x="9161868" y="-41463"/>
                  <a:pt x="9129541" y="9380"/>
                  <a:pt x="9188590" y="0"/>
                </a:cubicBezTo>
                <a:cubicBezTo>
                  <a:pt x="9247639" y="-9380"/>
                  <a:pt x="9630332" y="14293"/>
                  <a:pt x="9917843" y="0"/>
                </a:cubicBezTo>
                <a:cubicBezTo>
                  <a:pt x="9934949" y="293563"/>
                  <a:pt x="9895842" y="458579"/>
                  <a:pt x="9917843" y="590931"/>
                </a:cubicBezTo>
                <a:cubicBezTo>
                  <a:pt x="9939844" y="723283"/>
                  <a:pt x="9880515" y="1077270"/>
                  <a:pt x="9917843" y="1240955"/>
                </a:cubicBezTo>
                <a:cubicBezTo>
                  <a:pt x="9955171" y="1404640"/>
                  <a:pt x="9891916" y="1612016"/>
                  <a:pt x="9917843" y="1743246"/>
                </a:cubicBezTo>
                <a:cubicBezTo>
                  <a:pt x="9943770" y="1874476"/>
                  <a:pt x="9891961" y="2015639"/>
                  <a:pt x="9917843" y="2275084"/>
                </a:cubicBezTo>
                <a:cubicBezTo>
                  <a:pt x="9943725" y="2534529"/>
                  <a:pt x="9895587" y="2810129"/>
                  <a:pt x="9917843" y="2954655"/>
                </a:cubicBezTo>
                <a:cubicBezTo>
                  <a:pt x="9766317" y="2962784"/>
                  <a:pt x="9600161" y="2903043"/>
                  <a:pt x="9334440" y="2954655"/>
                </a:cubicBezTo>
                <a:cubicBezTo>
                  <a:pt x="9068719" y="3006267"/>
                  <a:pt x="9035817" y="2906711"/>
                  <a:pt x="8751038" y="2954655"/>
                </a:cubicBezTo>
                <a:cubicBezTo>
                  <a:pt x="8466259" y="3002599"/>
                  <a:pt x="8380994" y="2949371"/>
                  <a:pt x="8167635" y="2954655"/>
                </a:cubicBezTo>
                <a:cubicBezTo>
                  <a:pt x="7954276" y="2959939"/>
                  <a:pt x="7725136" y="2905778"/>
                  <a:pt x="7485054" y="2954655"/>
                </a:cubicBezTo>
                <a:cubicBezTo>
                  <a:pt x="7244972" y="3003532"/>
                  <a:pt x="7103130" y="2922420"/>
                  <a:pt x="6802473" y="2954655"/>
                </a:cubicBezTo>
                <a:cubicBezTo>
                  <a:pt x="6501816" y="2986890"/>
                  <a:pt x="6460624" y="2908865"/>
                  <a:pt x="6219071" y="2954655"/>
                </a:cubicBezTo>
                <a:cubicBezTo>
                  <a:pt x="5977518" y="3000445"/>
                  <a:pt x="5923571" y="2917535"/>
                  <a:pt x="5834025" y="2954655"/>
                </a:cubicBezTo>
                <a:cubicBezTo>
                  <a:pt x="5744479" y="2991775"/>
                  <a:pt x="5322414" y="2886647"/>
                  <a:pt x="5151444" y="2954655"/>
                </a:cubicBezTo>
                <a:cubicBezTo>
                  <a:pt x="4980474" y="3022663"/>
                  <a:pt x="4920480" y="2948880"/>
                  <a:pt x="4766399" y="2954655"/>
                </a:cubicBezTo>
                <a:cubicBezTo>
                  <a:pt x="4612318" y="2960430"/>
                  <a:pt x="4313560" y="2939780"/>
                  <a:pt x="4182996" y="2954655"/>
                </a:cubicBezTo>
                <a:cubicBezTo>
                  <a:pt x="4052432" y="2969530"/>
                  <a:pt x="3885319" y="2891320"/>
                  <a:pt x="3599594" y="2954655"/>
                </a:cubicBezTo>
                <a:cubicBezTo>
                  <a:pt x="3313869" y="3017990"/>
                  <a:pt x="3371874" y="2937371"/>
                  <a:pt x="3313726" y="2954655"/>
                </a:cubicBezTo>
                <a:cubicBezTo>
                  <a:pt x="3255578" y="2971939"/>
                  <a:pt x="2887422" y="2913358"/>
                  <a:pt x="2730324" y="2954655"/>
                </a:cubicBezTo>
                <a:cubicBezTo>
                  <a:pt x="2573226" y="2995952"/>
                  <a:pt x="2328444" y="2909173"/>
                  <a:pt x="2146921" y="2954655"/>
                </a:cubicBezTo>
                <a:cubicBezTo>
                  <a:pt x="1965398" y="3000137"/>
                  <a:pt x="1889281" y="2942711"/>
                  <a:pt x="1761876" y="2954655"/>
                </a:cubicBezTo>
                <a:cubicBezTo>
                  <a:pt x="1634471" y="2966599"/>
                  <a:pt x="1438231" y="2907077"/>
                  <a:pt x="1277652" y="2954655"/>
                </a:cubicBezTo>
                <a:cubicBezTo>
                  <a:pt x="1117073" y="3002233"/>
                  <a:pt x="285803" y="2818142"/>
                  <a:pt x="0" y="2954655"/>
                </a:cubicBezTo>
                <a:cubicBezTo>
                  <a:pt x="-11968" y="2831343"/>
                  <a:pt x="44784" y="2678780"/>
                  <a:pt x="0" y="2422817"/>
                </a:cubicBezTo>
                <a:cubicBezTo>
                  <a:pt x="-44784" y="2166854"/>
                  <a:pt x="20527" y="2036404"/>
                  <a:pt x="0" y="1861433"/>
                </a:cubicBezTo>
                <a:cubicBezTo>
                  <a:pt x="-20527" y="1686462"/>
                  <a:pt x="50346" y="1429348"/>
                  <a:pt x="0" y="1270502"/>
                </a:cubicBezTo>
                <a:cubicBezTo>
                  <a:pt x="-50346" y="1111656"/>
                  <a:pt x="51930" y="941422"/>
                  <a:pt x="0" y="768210"/>
                </a:cubicBezTo>
                <a:cubicBezTo>
                  <a:pt x="-51930" y="594998"/>
                  <a:pt x="30346" y="310404"/>
                  <a:pt x="0" y="0"/>
                </a:cubicBezTo>
                <a:close/>
              </a:path>
            </a:pathLst>
          </a:custGeom>
          <a:solidFill>
            <a:schemeClr val="accent3">
              <a:lumMod val="20000"/>
              <a:lumOff val="80000"/>
            </a:schemeClr>
          </a:solidFill>
          <a:ln w="57150">
            <a:solidFill>
              <a:srgbClr val="FF0000"/>
            </a:solidFill>
            <a:extLst>
              <a:ext uri="{C807C97D-BFC1-408E-A445-0C87EB9F89A2}">
                <ask:lineSketchStyleProps xmlns:ask="http://schemas.microsoft.com/office/drawing/2018/sketchyshapes" sd="4159455325">
                  <a:prstGeom prst="rect">
                    <a:avLst/>
                  </a:prstGeom>
                  <ask:type>
                    <ask:lineSketchScribble/>
                  </ask:type>
                </ask:lineSketchStyleProps>
              </a:ext>
            </a:extLst>
          </a:ln>
        </p:spPr>
        <p:txBody>
          <a:bodyPr wrap="none" rtlCol="0">
            <a:spAutoFit/>
          </a:bodyPr>
          <a:lstStyle/>
          <a:p>
            <a:r>
              <a:rPr lang="en-US" sz="6000" b="1" dirty="0">
                <a:solidFill>
                  <a:srgbClr val="3333FF"/>
                </a:solidFill>
                <a:latin typeface="Times New Roman" panose="02020603050405020304" pitchFamily="18" charset="0"/>
                <a:cs typeface="Times New Roman" panose="02020603050405020304" pitchFamily="18" charset="0"/>
              </a:rPr>
              <a:t>     </a:t>
            </a:r>
            <a:r>
              <a:rPr lang="en-US" sz="6000" b="1" dirty="0">
                <a:solidFill>
                  <a:srgbClr val="C00000"/>
                </a:solidFill>
                <a:latin typeface="Times New Roman" panose="02020603050405020304" pitchFamily="18" charset="0"/>
                <a:cs typeface="Times New Roman" panose="02020603050405020304" pitchFamily="18" charset="0"/>
              </a:rPr>
              <a:t>The 11-years cycle:</a:t>
            </a:r>
          </a:p>
          <a:p>
            <a:r>
              <a:rPr lang="en-US" sz="6000" b="1" dirty="0">
                <a:solidFill>
                  <a:srgbClr val="3333FF"/>
                </a:solidFill>
                <a:latin typeface="Times New Roman" panose="02020603050405020304" pitchFamily="18" charset="0"/>
                <a:cs typeface="Times New Roman" panose="02020603050405020304" pitchFamily="18" charset="0"/>
              </a:rPr>
              <a:t> </a:t>
            </a:r>
          </a:p>
          <a:p>
            <a:r>
              <a:rPr lang="en-US" sz="6000" b="1" dirty="0">
                <a:solidFill>
                  <a:srgbClr val="3333FF"/>
                </a:solidFill>
                <a:highlight>
                  <a:srgbClr val="FFFF00"/>
                </a:highlight>
                <a:latin typeface="Times New Roman" panose="02020603050405020304" pitchFamily="18" charset="0"/>
                <a:cs typeface="Times New Roman" panose="02020603050405020304" pitchFamily="18" charset="0"/>
              </a:rPr>
              <a:t>A ~ ubiquitous solar mystery</a:t>
            </a:r>
            <a:r>
              <a:rPr lang="en-US" sz="66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t>
            </a:r>
            <a:endParaRPr lang="en-US" sz="6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44B37B-1818-C61E-33D0-680161AB3ACA}"/>
              </a:ext>
            </a:extLst>
          </p:cNvPr>
          <p:cNvSpPr txBox="1"/>
          <p:nvPr/>
        </p:nvSpPr>
        <p:spPr>
          <a:xfrm>
            <a:off x="-50620" y="-88387"/>
            <a:ext cx="752129"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3)</a:t>
            </a:r>
          </a:p>
        </p:txBody>
      </p:sp>
      <p:sp>
        <p:nvSpPr>
          <p:cNvPr id="3" name="Rectangle 573"/>
          <p:cNvSpPr/>
          <p:nvPr/>
        </p:nvSpPr>
        <p:spPr>
          <a:xfrm>
            <a:off x="11897232" y="6466119"/>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16</a:t>
            </a:r>
          </a:p>
        </p:txBody>
      </p:sp>
    </p:spTree>
    <p:extLst>
      <p:ext uri="{BB962C8B-B14F-4D97-AF65-F5344CB8AC3E}">
        <p14:creationId xmlns:p14="http://schemas.microsoft.com/office/powerpoint/2010/main" val="393091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3E11D4-B9B2-C085-AB4A-C94C5D4CFE64}"/>
              </a:ext>
            </a:extLst>
          </p:cNvPr>
          <p:cNvPicPr>
            <a:picLocks noChangeAspect="1"/>
          </p:cNvPicPr>
          <p:nvPr/>
        </p:nvPicPr>
        <p:blipFill>
          <a:blip r:embed="rId2"/>
          <a:stretch>
            <a:fillRect/>
          </a:stretch>
        </p:blipFill>
        <p:spPr>
          <a:xfrm>
            <a:off x="83627" y="539878"/>
            <a:ext cx="12024745" cy="1264595"/>
          </a:xfrm>
          <a:custGeom>
            <a:avLst/>
            <a:gdLst>
              <a:gd name="connsiteX0" fmla="*/ 0 w 12024745"/>
              <a:gd name="connsiteY0" fmla="*/ 0 h 1264595"/>
              <a:gd name="connsiteX1" fmla="*/ 692854 w 12024745"/>
              <a:gd name="connsiteY1" fmla="*/ 0 h 1264595"/>
              <a:gd name="connsiteX2" fmla="*/ 1265461 w 12024745"/>
              <a:gd name="connsiteY2" fmla="*/ 0 h 1264595"/>
              <a:gd name="connsiteX3" fmla="*/ 1597573 w 12024745"/>
              <a:gd name="connsiteY3" fmla="*/ 0 h 1264595"/>
              <a:gd name="connsiteX4" fmla="*/ 2049933 w 12024745"/>
              <a:gd name="connsiteY4" fmla="*/ 0 h 1264595"/>
              <a:gd name="connsiteX5" fmla="*/ 2502292 w 12024745"/>
              <a:gd name="connsiteY5" fmla="*/ 0 h 1264595"/>
              <a:gd name="connsiteX6" fmla="*/ 3074899 w 12024745"/>
              <a:gd name="connsiteY6" fmla="*/ 0 h 1264595"/>
              <a:gd name="connsiteX7" fmla="*/ 3888001 w 12024745"/>
              <a:gd name="connsiteY7" fmla="*/ 0 h 1264595"/>
              <a:gd name="connsiteX8" fmla="*/ 4580855 w 12024745"/>
              <a:gd name="connsiteY8" fmla="*/ 0 h 1264595"/>
              <a:gd name="connsiteX9" fmla="*/ 5273710 w 12024745"/>
              <a:gd name="connsiteY9" fmla="*/ 0 h 1264595"/>
              <a:gd name="connsiteX10" fmla="*/ 5726069 w 12024745"/>
              <a:gd name="connsiteY10" fmla="*/ 0 h 1264595"/>
              <a:gd name="connsiteX11" fmla="*/ 6418923 w 12024745"/>
              <a:gd name="connsiteY11" fmla="*/ 0 h 1264595"/>
              <a:gd name="connsiteX12" fmla="*/ 6871283 w 12024745"/>
              <a:gd name="connsiteY12" fmla="*/ 0 h 1264595"/>
              <a:gd name="connsiteX13" fmla="*/ 7443890 w 12024745"/>
              <a:gd name="connsiteY13" fmla="*/ 0 h 1264595"/>
              <a:gd name="connsiteX14" fmla="*/ 7776002 w 12024745"/>
              <a:gd name="connsiteY14" fmla="*/ 0 h 1264595"/>
              <a:gd name="connsiteX15" fmla="*/ 8228361 w 12024745"/>
              <a:gd name="connsiteY15" fmla="*/ 0 h 1264595"/>
              <a:gd name="connsiteX16" fmla="*/ 8440226 w 12024745"/>
              <a:gd name="connsiteY16" fmla="*/ 0 h 1264595"/>
              <a:gd name="connsiteX17" fmla="*/ 8652090 w 12024745"/>
              <a:gd name="connsiteY17" fmla="*/ 0 h 1264595"/>
              <a:gd name="connsiteX18" fmla="*/ 9344945 w 12024745"/>
              <a:gd name="connsiteY18" fmla="*/ 0 h 1264595"/>
              <a:gd name="connsiteX19" fmla="*/ 9677057 w 12024745"/>
              <a:gd name="connsiteY19" fmla="*/ 0 h 1264595"/>
              <a:gd name="connsiteX20" fmla="*/ 10009169 w 12024745"/>
              <a:gd name="connsiteY20" fmla="*/ 0 h 1264595"/>
              <a:gd name="connsiteX21" fmla="*/ 10461528 w 12024745"/>
              <a:gd name="connsiteY21" fmla="*/ 0 h 1264595"/>
              <a:gd name="connsiteX22" fmla="*/ 11154383 w 12024745"/>
              <a:gd name="connsiteY22" fmla="*/ 0 h 1264595"/>
              <a:gd name="connsiteX23" fmla="*/ 11486495 w 12024745"/>
              <a:gd name="connsiteY23" fmla="*/ 0 h 1264595"/>
              <a:gd name="connsiteX24" fmla="*/ 12024745 w 12024745"/>
              <a:gd name="connsiteY24" fmla="*/ 0 h 1264595"/>
              <a:gd name="connsiteX25" fmla="*/ 12024745 w 12024745"/>
              <a:gd name="connsiteY25" fmla="*/ 383594 h 1264595"/>
              <a:gd name="connsiteX26" fmla="*/ 12024745 w 12024745"/>
              <a:gd name="connsiteY26" fmla="*/ 830417 h 1264595"/>
              <a:gd name="connsiteX27" fmla="*/ 12024745 w 12024745"/>
              <a:gd name="connsiteY27" fmla="*/ 1264595 h 1264595"/>
              <a:gd name="connsiteX28" fmla="*/ 11331891 w 12024745"/>
              <a:gd name="connsiteY28" fmla="*/ 1264595 h 1264595"/>
              <a:gd name="connsiteX29" fmla="*/ 10639036 w 12024745"/>
              <a:gd name="connsiteY29" fmla="*/ 1264595 h 1264595"/>
              <a:gd name="connsiteX30" fmla="*/ 10427172 w 12024745"/>
              <a:gd name="connsiteY30" fmla="*/ 1264595 h 1264595"/>
              <a:gd name="connsiteX31" fmla="*/ 10095060 w 12024745"/>
              <a:gd name="connsiteY31" fmla="*/ 1264595 h 1264595"/>
              <a:gd name="connsiteX32" fmla="*/ 9642700 w 12024745"/>
              <a:gd name="connsiteY32" fmla="*/ 1264595 h 1264595"/>
              <a:gd name="connsiteX33" fmla="*/ 8829598 w 12024745"/>
              <a:gd name="connsiteY33" fmla="*/ 1264595 h 1264595"/>
              <a:gd name="connsiteX34" fmla="*/ 8016497 w 12024745"/>
              <a:gd name="connsiteY34" fmla="*/ 1264595 h 1264595"/>
              <a:gd name="connsiteX35" fmla="*/ 7684385 w 12024745"/>
              <a:gd name="connsiteY35" fmla="*/ 1264595 h 1264595"/>
              <a:gd name="connsiteX36" fmla="*/ 7232025 w 12024745"/>
              <a:gd name="connsiteY36" fmla="*/ 1264595 h 1264595"/>
              <a:gd name="connsiteX37" fmla="*/ 6659418 w 12024745"/>
              <a:gd name="connsiteY37" fmla="*/ 1264595 h 1264595"/>
              <a:gd name="connsiteX38" fmla="*/ 6327306 w 12024745"/>
              <a:gd name="connsiteY38" fmla="*/ 1264595 h 1264595"/>
              <a:gd name="connsiteX39" fmla="*/ 5754699 w 12024745"/>
              <a:gd name="connsiteY39" fmla="*/ 1264595 h 1264595"/>
              <a:gd name="connsiteX40" fmla="*/ 5061845 w 12024745"/>
              <a:gd name="connsiteY40" fmla="*/ 1264595 h 1264595"/>
              <a:gd name="connsiteX41" fmla="*/ 4368991 w 12024745"/>
              <a:gd name="connsiteY41" fmla="*/ 1264595 h 1264595"/>
              <a:gd name="connsiteX42" fmla="*/ 3676136 w 12024745"/>
              <a:gd name="connsiteY42" fmla="*/ 1264595 h 1264595"/>
              <a:gd name="connsiteX43" fmla="*/ 3223777 w 12024745"/>
              <a:gd name="connsiteY43" fmla="*/ 1264595 h 1264595"/>
              <a:gd name="connsiteX44" fmla="*/ 2651170 w 12024745"/>
              <a:gd name="connsiteY44" fmla="*/ 1264595 h 1264595"/>
              <a:gd name="connsiteX45" fmla="*/ 2439305 w 12024745"/>
              <a:gd name="connsiteY45" fmla="*/ 1264595 h 1264595"/>
              <a:gd name="connsiteX46" fmla="*/ 2227441 w 12024745"/>
              <a:gd name="connsiteY46" fmla="*/ 1264595 h 1264595"/>
              <a:gd name="connsiteX47" fmla="*/ 1414339 w 12024745"/>
              <a:gd name="connsiteY47" fmla="*/ 1264595 h 1264595"/>
              <a:gd name="connsiteX48" fmla="*/ 1202475 w 12024745"/>
              <a:gd name="connsiteY48" fmla="*/ 1264595 h 1264595"/>
              <a:gd name="connsiteX49" fmla="*/ 629868 w 12024745"/>
              <a:gd name="connsiteY49" fmla="*/ 1264595 h 1264595"/>
              <a:gd name="connsiteX50" fmla="*/ 0 w 12024745"/>
              <a:gd name="connsiteY50" fmla="*/ 1264595 h 1264595"/>
              <a:gd name="connsiteX51" fmla="*/ 0 w 12024745"/>
              <a:gd name="connsiteY51" fmla="*/ 881001 h 1264595"/>
              <a:gd name="connsiteX52" fmla="*/ 0 w 12024745"/>
              <a:gd name="connsiteY52" fmla="*/ 446824 h 1264595"/>
              <a:gd name="connsiteX53" fmla="*/ 0 w 12024745"/>
              <a:gd name="connsiteY53" fmla="*/ 0 h 126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024745" h="1264595" fill="none" extrusionOk="0">
                <a:moveTo>
                  <a:pt x="0" y="0"/>
                </a:moveTo>
                <a:cubicBezTo>
                  <a:pt x="341571" y="-19169"/>
                  <a:pt x="426561" y="40342"/>
                  <a:pt x="692854" y="0"/>
                </a:cubicBezTo>
                <a:cubicBezTo>
                  <a:pt x="959147" y="-40342"/>
                  <a:pt x="1036793" y="41567"/>
                  <a:pt x="1265461" y="0"/>
                </a:cubicBezTo>
                <a:cubicBezTo>
                  <a:pt x="1494129" y="-41567"/>
                  <a:pt x="1495984" y="33811"/>
                  <a:pt x="1597573" y="0"/>
                </a:cubicBezTo>
                <a:cubicBezTo>
                  <a:pt x="1699162" y="-33811"/>
                  <a:pt x="1859511" y="30434"/>
                  <a:pt x="2049933" y="0"/>
                </a:cubicBezTo>
                <a:cubicBezTo>
                  <a:pt x="2240355" y="-30434"/>
                  <a:pt x="2407674" y="47359"/>
                  <a:pt x="2502292" y="0"/>
                </a:cubicBezTo>
                <a:cubicBezTo>
                  <a:pt x="2596910" y="-47359"/>
                  <a:pt x="2856713" y="22625"/>
                  <a:pt x="3074899" y="0"/>
                </a:cubicBezTo>
                <a:cubicBezTo>
                  <a:pt x="3293085" y="-22625"/>
                  <a:pt x="3693421" y="85739"/>
                  <a:pt x="3888001" y="0"/>
                </a:cubicBezTo>
                <a:cubicBezTo>
                  <a:pt x="4082581" y="-85739"/>
                  <a:pt x="4343344" y="43351"/>
                  <a:pt x="4580855" y="0"/>
                </a:cubicBezTo>
                <a:cubicBezTo>
                  <a:pt x="4818366" y="-43351"/>
                  <a:pt x="5040731" y="17948"/>
                  <a:pt x="5273710" y="0"/>
                </a:cubicBezTo>
                <a:cubicBezTo>
                  <a:pt x="5506689" y="-17948"/>
                  <a:pt x="5565127" y="44229"/>
                  <a:pt x="5726069" y="0"/>
                </a:cubicBezTo>
                <a:cubicBezTo>
                  <a:pt x="5887011" y="-44229"/>
                  <a:pt x="6203654" y="46331"/>
                  <a:pt x="6418923" y="0"/>
                </a:cubicBezTo>
                <a:cubicBezTo>
                  <a:pt x="6634192" y="-46331"/>
                  <a:pt x="6734815" y="36631"/>
                  <a:pt x="6871283" y="0"/>
                </a:cubicBezTo>
                <a:cubicBezTo>
                  <a:pt x="7007751" y="-36631"/>
                  <a:pt x="7326189" y="44659"/>
                  <a:pt x="7443890" y="0"/>
                </a:cubicBezTo>
                <a:cubicBezTo>
                  <a:pt x="7561591" y="-44659"/>
                  <a:pt x="7666008" y="15719"/>
                  <a:pt x="7776002" y="0"/>
                </a:cubicBezTo>
                <a:cubicBezTo>
                  <a:pt x="7885996" y="-15719"/>
                  <a:pt x="8105466" y="16425"/>
                  <a:pt x="8228361" y="0"/>
                </a:cubicBezTo>
                <a:cubicBezTo>
                  <a:pt x="8351256" y="-16425"/>
                  <a:pt x="8367091" y="19418"/>
                  <a:pt x="8440226" y="0"/>
                </a:cubicBezTo>
                <a:cubicBezTo>
                  <a:pt x="8513361" y="-19418"/>
                  <a:pt x="8582444" y="6302"/>
                  <a:pt x="8652090" y="0"/>
                </a:cubicBezTo>
                <a:cubicBezTo>
                  <a:pt x="8721736" y="-6302"/>
                  <a:pt x="9126101" y="26096"/>
                  <a:pt x="9344945" y="0"/>
                </a:cubicBezTo>
                <a:cubicBezTo>
                  <a:pt x="9563790" y="-26096"/>
                  <a:pt x="9511355" y="18151"/>
                  <a:pt x="9677057" y="0"/>
                </a:cubicBezTo>
                <a:cubicBezTo>
                  <a:pt x="9842759" y="-18151"/>
                  <a:pt x="9942371" y="30060"/>
                  <a:pt x="10009169" y="0"/>
                </a:cubicBezTo>
                <a:cubicBezTo>
                  <a:pt x="10075967" y="-30060"/>
                  <a:pt x="10242365" y="48245"/>
                  <a:pt x="10461528" y="0"/>
                </a:cubicBezTo>
                <a:cubicBezTo>
                  <a:pt x="10680691" y="-48245"/>
                  <a:pt x="10957978" y="4546"/>
                  <a:pt x="11154383" y="0"/>
                </a:cubicBezTo>
                <a:cubicBezTo>
                  <a:pt x="11350789" y="-4546"/>
                  <a:pt x="11345802" y="20514"/>
                  <a:pt x="11486495" y="0"/>
                </a:cubicBezTo>
                <a:cubicBezTo>
                  <a:pt x="11627188" y="-20514"/>
                  <a:pt x="11837038" y="55274"/>
                  <a:pt x="12024745" y="0"/>
                </a:cubicBezTo>
                <a:cubicBezTo>
                  <a:pt x="12052975" y="90264"/>
                  <a:pt x="12006842" y="264235"/>
                  <a:pt x="12024745" y="383594"/>
                </a:cubicBezTo>
                <a:cubicBezTo>
                  <a:pt x="12042648" y="502953"/>
                  <a:pt x="11993718" y="741022"/>
                  <a:pt x="12024745" y="830417"/>
                </a:cubicBezTo>
                <a:cubicBezTo>
                  <a:pt x="12055772" y="919812"/>
                  <a:pt x="11975147" y="1168319"/>
                  <a:pt x="12024745" y="1264595"/>
                </a:cubicBezTo>
                <a:cubicBezTo>
                  <a:pt x="11822792" y="1272627"/>
                  <a:pt x="11561854" y="1213270"/>
                  <a:pt x="11331891" y="1264595"/>
                </a:cubicBezTo>
                <a:cubicBezTo>
                  <a:pt x="11101928" y="1315920"/>
                  <a:pt x="10889376" y="1236912"/>
                  <a:pt x="10639036" y="1264595"/>
                </a:cubicBezTo>
                <a:cubicBezTo>
                  <a:pt x="10388697" y="1292278"/>
                  <a:pt x="10512595" y="1244339"/>
                  <a:pt x="10427172" y="1264595"/>
                </a:cubicBezTo>
                <a:cubicBezTo>
                  <a:pt x="10341749" y="1284851"/>
                  <a:pt x="10260463" y="1246491"/>
                  <a:pt x="10095060" y="1264595"/>
                </a:cubicBezTo>
                <a:cubicBezTo>
                  <a:pt x="9929657" y="1282699"/>
                  <a:pt x="9807757" y="1233946"/>
                  <a:pt x="9642700" y="1264595"/>
                </a:cubicBezTo>
                <a:cubicBezTo>
                  <a:pt x="9477643" y="1295244"/>
                  <a:pt x="9226578" y="1207021"/>
                  <a:pt x="8829598" y="1264595"/>
                </a:cubicBezTo>
                <a:cubicBezTo>
                  <a:pt x="8432618" y="1322169"/>
                  <a:pt x="8376114" y="1205779"/>
                  <a:pt x="8016497" y="1264595"/>
                </a:cubicBezTo>
                <a:cubicBezTo>
                  <a:pt x="7656880" y="1323411"/>
                  <a:pt x="7762754" y="1230561"/>
                  <a:pt x="7684385" y="1264595"/>
                </a:cubicBezTo>
                <a:cubicBezTo>
                  <a:pt x="7606016" y="1298629"/>
                  <a:pt x="7383014" y="1245781"/>
                  <a:pt x="7232025" y="1264595"/>
                </a:cubicBezTo>
                <a:cubicBezTo>
                  <a:pt x="7081036" y="1283409"/>
                  <a:pt x="6873739" y="1211188"/>
                  <a:pt x="6659418" y="1264595"/>
                </a:cubicBezTo>
                <a:cubicBezTo>
                  <a:pt x="6445097" y="1318002"/>
                  <a:pt x="6463018" y="1235953"/>
                  <a:pt x="6327306" y="1264595"/>
                </a:cubicBezTo>
                <a:cubicBezTo>
                  <a:pt x="6191594" y="1293237"/>
                  <a:pt x="5871201" y="1223710"/>
                  <a:pt x="5754699" y="1264595"/>
                </a:cubicBezTo>
                <a:cubicBezTo>
                  <a:pt x="5638197" y="1305480"/>
                  <a:pt x="5352269" y="1225832"/>
                  <a:pt x="5061845" y="1264595"/>
                </a:cubicBezTo>
                <a:cubicBezTo>
                  <a:pt x="4771421" y="1303358"/>
                  <a:pt x="4616090" y="1218905"/>
                  <a:pt x="4368991" y="1264595"/>
                </a:cubicBezTo>
                <a:cubicBezTo>
                  <a:pt x="4121892" y="1310285"/>
                  <a:pt x="3882169" y="1229341"/>
                  <a:pt x="3676136" y="1264595"/>
                </a:cubicBezTo>
                <a:cubicBezTo>
                  <a:pt x="3470104" y="1299849"/>
                  <a:pt x="3440330" y="1239342"/>
                  <a:pt x="3223777" y="1264595"/>
                </a:cubicBezTo>
                <a:cubicBezTo>
                  <a:pt x="3007224" y="1289848"/>
                  <a:pt x="2931069" y="1219437"/>
                  <a:pt x="2651170" y="1264595"/>
                </a:cubicBezTo>
                <a:cubicBezTo>
                  <a:pt x="2371271" y="1309753"/>
                  <a:pt x="2503918" y="1256764"/>
                  <a:pt x="2439305" y="1264595"/>
                </a:cubicBezTo>
                <a:cubicBezTo>
                  <a:pt x="2374693" y="1272426"/>
                  <a:pt x="2315232" y="1257688"/>
                  <a:pt x="2227441" y="1264595"/>
                </a:cubicBezTo>
                <a:cubicBezTo>
                  <a:pt x="2139650" y="1271502"/>
                  <a:pt x="1772255" y="1259751"/>
                  <a:pt x="1414339" y="1264595"/>
                </a:cubicBezTo>
                <a:cubicBezTo>
                  <a:pt x="1056423" y="1269439"/>
                  <a:pt x="1282013" y="1249372"/>
                  <a:pt x="1202475" y="1264595"/>
                </a:cubicBezTo>
                <a:cubicBezTo>
                  <a:pt x="1122937" y="1279818"/>
                  <a:pt x="857576" y="1202170"/>
                  <a:pt x="629868" y="1264595"/>
                </a:cubicBezTo>
                <a:cubicBezTo>
                  <a:pt x="402160" y="1327020"/>
                  <a:pt x="142091" y="1256027"/>
                  <a:pt x="0" y="1264595"/>
                </a:cubicBezTo>
                <a:cubicBezTo>
                  <a:pt x="-31062" y="1131314"/>
                  <a:pt x="9593" y="1062387"/>
                  <a:pt x="0" y="881001"/>
                </a:cubicBezTo>
                <a:cubicBezTo>
                  <a:pt x="-9593" y="699615"/>
                  <a:pt x="35083" y="552957"/>
                  <a:pt x="0" y="446824"/>
                </a:cubicBezTo>
                <a:cubicBezTo>
                  <a:pt x="-35083" y="340691"/>
                  <a:pt x="42900" y="188230"/>
                  <a:pt x="0" y="0"/>
                </a:cubicBezTo>
                <a:close/>
              </a:path>
              <a:path w="12024745" h="1264595" stroke="0" extrusionOk="0">
                <a:moveTo>
                  <a:pt x="0" y="0"/>
                </a:moveTo>
                <a:cubicBezTo>
                  <a:pt x="100817" y="-22111"/>
                  <a:pt x="148884" y="18428"/>
                  <a:pt x="211865" y="0"/>
                </a:cubicBezTo>
                <a:cubicBezTo>
                  <a:pt x="274847" y="-18428"/>
                  <a:pt x="470197" y="11997"/>
                  <a:pt x="664224" y="0"/>
                </a:cubicBezTo>
                <a:cubicBezTo>
                  <a:pt x="858251" y="-11997"/>
                  <a:pt x="980169" y="16308"/>
                  <a:pt x="1116583" y="0"/>
                </a:cubicBezTo>
                <a:cubicBezTo>
                  <a:pt x="1252997" y="-16308"/>
                  <a:pt x="1645949" y="35010"/>
                  <a:pt x="1809438" y="0"/>
                </a:cubicBezTo>
                <a:cubicBezTo>
                  <a:pt x="1972927" y="-35010"/>
                  <a:pt x="2210612" y="67683"/>
                  <a:pt x="2502292" y="0"/>
                </a:cubicBezTo>
                <a:cubicBezTo>
                  <a:pt x="2793972" y="-67683"/>
                  <a:pt x="2760625" y="39468"/>
                  <a:pt x="2834404" y="0"/>
                </a:cubicBezTo>
                <a:cubicBezTo>
                  <a:pt x="2908183" y="-39468"/>
                  <a:pt x="3149626" y="19372"/>
                  <a:pt x="3286764" y="0"/>
                </a:cubicBezTo>
                <a:cubicBezTo>
                  <a:pt x="3423902" y="-19372"/>
                  <a:pt x="3407298" y="12454"/>
                  <a:pt x="3498628" y="0"/>
                </a:cubicBezTo>
                <a:cubicBezTo>
                  <a:pt x="3589958" y="-12454"/>
                  <a:pt x="3904487" y="13009"/>
                  <a:pt x="4071235" y="0"/>
                </a:cubicBezTo>
                <a:cubicBezTo>
                  <a:pt x="4237983" y="-13009"/>
                  <a:pt x="4188432" y="6698"/>
                  <a:pt x="4283100" y="0"/>
                </a:cubicBezTo>
                <a:cubicBezTo>
                  <a:pt x="4377768" y="-6698"/>
                  <a:pt x="4688283" y="21486"/>
                  <a:pt x="4975954" y="0"/>
                </a:cubicBezTo>
                <a:cubicBezTo>
                  <a:pt x="5263625" y="-21486"/>
                  <a:pt x="5202784" y="39560"/>
                  <a:pt x="5308066" y="0"/>
                </a:cubicBezTo>
                <a:cubicBezTo>
                  <a:pt x="5413348" y="-39560"/>
                  <a:pt x="5830121" y="37164"/>
                  <a:pt x="6000920" y="0"/>
                </a:cubicBezTo>
                <a:cubicBezTo>
                  <a:pt x="6171719" y="-37164"/>
                  <a:pt x="6382229" y="58515"/>
                  <a:pt x="6693775" y="0"/>
                </a:cubicBezTo>
                <a:cubicBezTo>
                  <a:pt x="7005322" y="-58515"/>
                  <a:pt x="6892784" y="4626"/>
                  <a:pt x="7025887" y="0"/>
                </a:cubicBezTo>
                <a:cubicBezTo>
                  <a:pt x="7158990" y="-4626"/>
                  <a:pt x="7588293" y="7547"/>
                  <a:pt x="7838989" y="0"/>
                </a:cubicBezTo>
                <a:cubicBezTo>
                  <a:pt x="8089685" y="-7547"/>
                  <a:pt x="8234107" y="32395"/>
                  <a:pt x="8531843" y="0"/>
                </a:cubicBezTo>
                <a:cubicBezTo>
                  <a:pt x="8829579" y="-32395"/>
                  <a:pt x="8964025" y="70481"/>
                  <a:pt x="9344945" y="0"/>
                </a:cubicBezTo>
                <a:cubicBezTo>
                  <a:pt x="9725865" y="-70481"/>
                  <a:pt x="9776935" y="59998"/>
                  <a:pt x="10037799" y="0"/>
                </a:cubicBezTo>
                <a:cubicBezTo>
                  <a:pt x="10298663" y="-59998"/>
                  <a:pt x="10551520" y="77225"/>
                  <a:pt x="10730653" y="0"/>
                </a:cubicBezTo>
                <a:cubicBezTo>
                  <a:pt x="10909786" y="-77225"/>
                  <a:pt x="10871078" y="2769"/>
                  <a:pt x="10942518" y="0"/>
                </a:cubicBezTo>
                <a:cubicBezTo>
                  <a:pt x="11013958" y="-2769"/>
                  <a:pt x="11619687" y="122923"/>
                  <a:pt x="12024745" y="0"/>
                </a:cubicBezTo>
                <a:cubicBezTo>
                  <a:pt x="12058579" y="123794"/>
                  <a:pt x="11999918" y="302511"/>
                  <a:pt x="12024745" y="434178"/>
                </a:cubicBezTo>
                <a:cubicBezTo>
                  <a:pt x="12049572" y="565845"/>
                  <a:pt x="11998423" y="683636"/>
                  <a:pt x="12024745" y="855709"/>
                </a:cubicBezTo>
                <a:cubicBezTo>
                  <a:pt x="12051067" y="1027782"/>
                  <a:pt x="11988273" y="1180867"/>
                  <a:pt x="12024745" y="1264595"/>
                </a:cubicBezTo>
                <a:cubicBezTo>
                  <a:pt x="11930140" y="1292615"/>
                  <a:pt x="11814612" y="1247910"/>
                  <a:pt x="11692633" y="1264595"/>
                </a:cubicBezTo>
                <a:cubicBezTo>
                  <a:pt x="11570654" y="1281280"/>
                  <a:pt x="11372819" y="1225068"/>
                  <a:pt x="11120026" y="1264595"/>
                </a:cubicBezTo>
                <a:cubicBezTo>
                  <a:pt x="10867233" y="1304122"/>
                  <a:pt x="10950881" y="1237986"/>
                  <a:pt x="10787914" y="1264595"/>
                </a:cubicBezTo>
                <a:cubicBezTo>
                  <a:pt x="10624947" y="1291204"/>
                  <a:pt x="10157636" y="1182541"/>
                  <a:pt x="9974812" y="1264595"/>
                </a:cubicBezTo>
                <a:cubicBezTo>
                  <a:pt x="9791988" y="1346649"/>
                  <a:pt x="9815147" y="1252166"/>
                  <a:pt x="9762948" y="1264595"/>
                </a:cubicBezTo>
                <a:cubicBezTo>
                  <a:pt x="9710749" y="1277024"/>
                  <a:pt x="9526579" y="1250358"/>
                  <a:pt x="9430836" y="1264595"/>
                </a:cubicBezTo>
                <a:cubicBezTo>
                  <a:pt x="9335093" y="1278832"/>
                  <a:pt x="9277655" y="1260346"/>
                  <a:pt x="9218971" y="1264595"/>
                </a:cubicBezTo>
                <a:cubicBezTo>
                  <a:pt x="9160287" y="1268844"/>
                  <a:pt x="8901478" y="1213614"/>
                  <a:pt x="8646364" y="1264595"/>
                </a:cubicBezTo>
                <a:cubicBezTo>
                  <a:pt x="8391250" y="1315576"/>
                  <a:pt x="8519284" y="1239964"/>
                  <a:pt x="8434500" y="1264595"/>
                </a:cubicBezTo>
                <a:cubicBezTo>
                  <a:pt x="8349716" y="1289226"/>
                  <a:pt x="7993209" y="1228549"/>
                  <a:pt x="7741645" y="1264595"/>
                </a:cubicBezTo>
                <a:cubicBezTo>
                  <a:pt x="7490081" y="1300641"/>
                  <a:pt x="7433068" y="1204922"/>
                  <a:pt x="7169038" y="1264595"/>
                </a:cubicBezTo>
                <a:cubicBezTo>
                  <a:pt x="6905008" y="1324268"/>
                  <a:pt x="6928570" y="1239283"/>
                  <a:pt x="6836926" y="1264595"/>
                </a:cubicBezTo>
                <a:cubicBezTo>
                  <a:pt x="6745282" y="1289907"/>
                  <a:pt x="6234382" y="1248603"/>
                  <a:pt x="6023825" y="1264595"/>
                </a:cubicBezTo>
                <a:cubicBezTo>
                  <a:pt x="5813268" y="1280587"/>
                  <a:pt x="5700185" y="1247868"/>
                  <a:pt x="5451218" y="1264595"/>
                </a:cubicBezTo>
                <a:cubicBezTo>
                  <a:pt x="5202251" y="1281322"/>
                  <a:pt x="5103502" y="1231885"/>
                  <a:pt x="4758363" y="1264595"/>
                </a:cubicBezTo>
                <a:cubicBezTo>
                  <a:pt x="4413224" y="1297305"/>
                  <a:pt x="4321267" y="1246719"/>
                  <a:pt x="4185756" y="1264595"/>
                </a:cubicBezTo>
                <a:cubicBezTo>
                  <a:pt x="4050245" y="1282471"/>
                  <a:pt x="3686287" y="1182599"/>
                  <a:pt x="3372655" y="1264595"/>
                </a:cubicBezTo>
                <a:cubicBezTo>
                  <a:pt x="3059023" y="1346591"/>
                  <a:pt x="3108640" y="1239848"/>
                  <a:pt x="3040543" y="1264595"/>
                </a:cubicBezTo>
                <a:cubicBezTo>
                  <a:pt x="2972446" y="1289342"/>
                  <a:pt x="2577212" y="1235580"/>
                  <a:pt x="2347688" y="1264595"/>
                </a:cubicBezTo>
                <a:cubicBezTo>
                  <a:pt x="2118164" y="1293610"/>
                  <a:pt x="2020236" y="1204544"/>
                  <a:pt x="1775081" y="1264595"/>
                </a:cubicBezTo>
                <a:cubicBezTo>
                  <a:pt x="1529926" y="1324646"/>
                  <a:pt x="1345816" y="1252276"/>
                  <a:pt x="1202475" y="1264595"/>
                </a:cubicBezTo>
                <a:cubicBezTo>
                  <a:pt x="1059134" y="1276914"/>
                  <a:pt x="841926" y="1231741"/>
                  <a:pt x="509620" y="1264595"/>
                </a:cubicBezTo>
                <a:cubicBezTo>
                  <a:pt x="177314" y="1297449"/>
                  <a:pt x="140649" y="1228477"/>
                  <a:pt x="0" y="1264595"/>
                </a:cubicBezTo>
                <a:cubicBezTo>
                  <a:pt x="-3882" y="1067102"/>
                  <a:pt x="28207" y="1004695"/>
                  <a:pt x="0" y="830417"/>
                </a:cubicBezTo>
                <a:cubicBezTo>
                  <a:pt x="-28207" y="656139"/>
                  <a:pt x="26025" y="537987"/>
                  <a:pt x="0" y="446824"/>
                </a:cubicBezTo>
                <a:cubicBezTo>
                  <a:pt x="-26025" y="355661"/>
                  <a:pt x="29798" y="159521"/>
                  <a:pt x="0" y="0"/>
                </a:cubicBezTo>
                <a:close/>
              </a:path>
            </a:pathLst>
          </a:custGeom>
          <a:ln w="38100">
            <a:solidFill>
              <a:srgbClr val="00B050"/>
            </a:solidFill>
            <a:extLst>
              <a:ext uri="{C807C97D-BFC1-408E-A445-0C87EB9F89A2}">
                <ask:lineSketchStyleProps xmlns:ask="http://schemas.microsoft.com/office/drawing/2018/sketchyshapes" sd="817112383">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id="{FFAC8AB4-5929-2322-6A53-87C6756C752A}"/>
              </a:ext>
            </a:extLst>
          </p:cNvPr>
          <p:cNvSpPr txBox="1"/>
          <p:nvPr/>
        </p:nvSpPr>
        <p:spPr>
          <a:xfrm>
            <a:off x="6607996" y="1747365"/>
            <a:ext cx="5584003" cy="400110"/>
          </a:xfrm>
          <a:prstGeom prst="rect">
            <a:avLst/>
          </a:prstGeom>
          <a:noFill/>
        </p:spPr>
        <p:txBody>
          <a:bodyPr wrap="square">
            <a:spAutoFit/>
          </a:bodyPr>
          <a:lstStyle/>
          <a:p>
            <a:r>
              <a:rPr lang="en-US" sz="2000" b="1" dirty="0">
                <a:hlinkClick r:id="rId3"/>
              </a:rPr>
              <a:t>https://doi.org/10.1142/S0217732314400082</a:t>
            </a:r>
            <a:r>
              <a:rPr lang="en-US" sz="2000" b="1" dirty="0"/>
              <a:t> </a:t>
            </a:r>
          </a:p>
        </p:txBody>
      </p:sp>
      <p:sp>
        <p:nvSpPr>
          <p:cNvPr id="11" name="TextBox 10">
            <a:extLst>
              <a:ext uri="{FF2B5EF4-FFF2-40B4-BE49-F238E27FC236}">
                <a16:creationId xmlns:a16="http://schemas.microsoft.com/office/drawing/2014/main" id="{C35157C3-ED66-A956-9C57-B02B52AFE664}"/>
              </a:ext>
            </a:extLst>
          </p:cNvPr>
          <p:cNvSpPr txBox="1"/>
          <p:nvPr/>
        </p:nvSpPr>
        <p:spPr>
          <a:xfrm>
            <a:off x="-2" y="5806786"/>
            <a:ext cx="7723763" cy="984885"/>
          </a:xfrm>
          <a:prstGeom prst="rect">
            <a:avLst/>
          </a:prstGeom>
          <a:noFill/>
        </p:spPr>
        <p:txBody>
          <a:bodyPr wrap="square">
            <a:spAutoFit/>
          </a:bodyPr>
          <a:lstStyle/>
          <a:p>
            <a:pPr algn="just"/>
            <a:r>
              <a:rPr lang="en-GB" sz="1400" dirty="0"/>
              <a:t>Fig. 1. (</a:t>
            </a:r>
            <a:r>
              <a:rPr lang="en-GB" sz="1400" dirty="0" err="1"/>
              <a:t>color</a:t>
            </a:r>
            <a:r>
              <a:rPr lang="en-GB" sz="1400" dirty="0"/>
              <a:t> online) The monthly average sunspot number reveals the existence of three peaks around 11 years (red),16 which are all associated to planetary tides (blue). Tidal periods (P) of single and combined planets by Jupiter, Saturn, Venus, Earth, Mercury fit to planetary frequencies around 11 years. Note, in this work </a:t>
            </a:r>
            <a:r>
              <a:rPr lang="en-GB" sz="1600" b="1" dirty="0">
                <a:solidFill>
                  <a:srgbClr val="FF0000"/>
                </a:solidFill>
              </a:rPr>
              <a:t>tidal timing reflects also gravitational lensing by the same planet(s).</a:t>
            </a:r>
            <a:endParaRPr lang="en-US" sz="1400" b="1" dirty="0">
              <a:solidFill>
                <a:srgbClr val="FF0000"/>
              </a:solidFill>
            </a:endParaRPr>
          </a:p>
        </p:txBody>
      </p:sp>
      <p:grpSp>
        <p:nvGrpSpPr>
          <p:cNvPr id="14" name="Group 13">
            <a:extLst>
              <a:ext uri="{FF2B5EF4-FFF2-40B4-BE49-F238E27FC236}">
                <a16:creationId xmlns:a16="http://schemas.microsoft.com/office/drawing/2014/main" id="{55F90765-E521-9894-932F-8AF529993A6D}"/>
              </a:ext>
            </a:extLst>
          </p:cNvPr>
          <p:cNvGrpSpPr/>
          <p:nvPr/>
        </p:nvGrpSpPr>
        <p:grpSpPr>
          <a:xfrm>
            <a:off x="0" y="1853115"/>
            <a:ext cx="5859692" cy="3953979"/>
            <a:chOff x="0" y="1853115"/>
            <a:chExt cx="5859692" cy="3953979"/>
          </a:xfrm>
        </p:grpSpPr>
        <p:pic>
          <p:nvPicPr>
            <p:cNvPr id="9" name="Picture 8">
              <a:extLst>
                <a:ext uri="{FF2B5EF4-FFF2-40B4-BE49-F238E27FC236}">
                  <a16:creationId xmlns:a16="http://schemas.microsoft.com/office/drawing/2014/main" id="{129C2D38-FF21-79CD-4C96-EB0E313E8A39}"/>
                </a:ext>
              </a:extLst>
            </p:cNvPr>
            <p:cNvPicPr>
              <a:picLocks noChangeAspect="1"/>
            </p:cNvPicPr>
            <p:nvPr/>
          </p:nvPicPr>
          <p:blipFill>
            <a:blip r:embed="rId4"/>
            <a:stretch>
              <a:fillRect/>
            </a:stretch>
          </p:blipFill>
          <p:spPr>
            <a:xfrm>
              <a:off x="0" y="1853115"/>
              <a:ext cx="5859692" cy="3932061"/>
            </a:xfrm>
            <a:prstGeom prst="rect">
              <a:avLst/>
            </a:prstGeom>
          </p:spPr>
        </p:pic>
        <p:sp>
          <p:nvSpPr>
            <p:cNvPr id="12" name="TextBox 11">
              <a:extLst>
                <a:ext uri="{FF2B5EF4-FFF2-40B4-BE49-F238E27FC236}">
                  <a16:creationId xmlns:a16="http://schemas.microsoft.com/office/drawing/2014/main" id="{EAC3BD29-344D-34F5-2F9E-5D80760B0B4E}"/>
                </a:ext>
              </a:extLst>
            </p:cNvPr>
            <p:cNvSpPr txBox="1"/>
            <p:nvPr/>
          </p:nvSpPr>
          <p:spPr>
            <a:xfrm>
              <a:off x="4292725" y="5437454"/>
              <a:ext cx="1566967" cy="369332"/>
            </a:xfrm>
            <a:prstGeom prst="rect">
              <a:avLst/>
            </a:prstGeom>
            <a:solidFill>
              <a:schemeClr val="bg1"/>
            </a:solidFill>
          </p:spPr>
          <p:txBody>
            <a:bodyPr wrap="none" rtlCol="0">
              <a:spAutoFit/>
            </a:bodyPr>
            <a:lstStyle/>
            <a:p>
              <a:r>
                <a:rPr lang="en-US" b="1" dirty="0"/>
                <a:t>Period  [years]</a:t>
              </a:r>
            </a:p>
          </p:txBody>
        </p:sp>
        <p:sp>
          <p:nvSpPr>
            <p:cNvPr id="13" name="TextBox 12">
              <a:extLst>
                <a:ext uri="{FF2B5EF4-FFF2-40B4-BE49-F238E27FC236}">
                  <a16:creationId xmlns:a16="http://schemas.microsoft.com/office/drawing/2014/main" id="{DF086323-8710-1233-B989-149C3B8D7F51}"/>
                </a:ext>
              </a:extLst>
            </p:cNvPr>
            <p:cNvSpPr txBox="1"/>
            <p:nvPr/>
          </p:nvSpPr>
          <p:spPr>
            <a:xfrm>
              <a:off x="1138132" y="5437762"/>
              <a:ext cx="3066865" cy="369332"/>
            </a:xfrm>
            <a:prstGeom prst="rect">
              <a:avLst/>
            </a:prstGeom>
            <a:solidFill>
              <a:schemeClr val="bg1"/>
            </a:solidFill>
          </p:spPr>
          <p:txBody>
            <a:bodyPr wrap="none" rtlCol="0">
              <a:spAutoFit/>
            </a:bodyPr>
            <a:lstStyle/>
            <a:p>
              <a:r>
                <a:rPr lang="en-US" b="1" dirty="0"/>
                <a:t> 5             10             15            20</a:t>
              </a:r>
            </a:p>
          </p:txBody>
        </p:sp>
      </p:grpSp>
      <p:sp>
        <p:nvSpPr>
          <p:cNvPr id="15" name="TextBox 14">
            <a:extLst>
              <a:ext uri="{FF2B5EF4-FFF2-40B4-BE49-F238E27FC236}">
                <a16:creationId xmlns:a16="http://schemas.microsoft.com/office/drawing/2014/main" id="{1550BFA7-649C-023E-B2F4-6F6EBB080F9A}"/>
              </a:ext>
            </a:extLst>
          </p:cNvPr>
          <p:cNvSpPr txBox="1"/>
          <p:nvPr/>
        </p:nvSpPr>
        <p:spPr>
          <a:xfrm>
            <a:off x="5830509" y="2781228"/>
            <a:ext cx="6066723" cy="3508653"/>
          </a:xfrm>
          <a:custGeom>
            <a:avLst/>
            <a:gdLst>
              <a:gd name="connsiteX0" fmla="*/ 0 w 6066723"/>
              <a:gd name="connsiteY0" fmla="*/ 0 h 3508653"/>
              <a:gd name="connsiteX1" fmla="*/ 551520 w 6066723"/>
              <a:gd name="connsiteY1" fmla="*/ 0 h 3508653"/>
              <a:gd name="connsiteX2" fmla="*/ 1163708 w 6066723"/>
              <a:gd name="connsiteY2" fmla="*/ 0 h 3508653"/>
              <a:gd name="connsiteX3" fmla="*/ 1836563 w 6066723"/>
              <a:gd name="connsiteY3" fmla="*/ 0 h 3508653"/>
              <a:gd name="connsiteX4" fmla="*/ 2388083 w 6066723"/>
              <a:gd name="connsiteY4" fmla="*/ 0 h 3508653"/>
              <a:gd name="connsiteX5" fmla="*/ 2757601 w 6066723"/>
              <a:gd name="connsiteY5" fmla="*/ 0 h 3508653"/>
              <a:gd name="connsiteX6" fmla="*/ 3187787 w 6066723"/>
              <a:gd name="connsiteY6" fmla="*/ 0 h 3508653"/>
              <a:gd name="connsiteX7" fmla="*/ 3799975 w 6066723"/>
              <a:gd name="connsiteY7" fmla="*/ 0 h 3508653"/>
              <a:gd name="connsiteX8" fmla="*/ 4412162 w 6066723"/>
              <a:gd name="connsiteY8" fmla="*/ 0 h 3508653"/>
              <a:gd name="connsiteX9" fmla="*/ 4781681 w 6066723"/>
              <a:gd name="connsiteY9" fmla="*/ 0 h 3508653"/>
              <a:gd name="connsiteX10" fmla="*/ 5333201 w 6066723"/>
              <a:gd name="connsiteY10" fmla="*/ 0 h 3508653"/>
              <a:gd name="connsiteX11" fmla="*/ 6066723 w 6066723"/>
              <a:gd name="connsiteY11" fmla="*/ 0 h 3508653"/>
              <a:gd name="connsiteX12" fmla="*/ 6066723 w 6066723"/>
              <a:gd name="connsiteY12" fmla="*/ 479516 h 3508653"/>
              <a:gd name="connsiteX13" fmla="*/ 6066723 w 6066723"/>
              <a:gd name="connsiteY13" fmla="*/ 1099378 h 3508653"/>
              <a:gd name="connsiteX14" fmla="*/ 6066723 w 6066723"/>
              <a:gd name="connsiteY14" fmla="*/ 1684153 h 3508653"/>
              <a:gd name="connsiteX15" fmla="*/ 6066723 w 6066723"/>
              <a:gd name="connsiteY15" fmla="*/ 2198756 h 3508653"/>
              <a:gd name="connsiteX16" fmla="*/ 6066723 w 6066723"/>
              <a:gd name="connsiteY16" fmla="*/ 2713358 h 3508653"/>
              <a:gd name="connsiteX17" fmla="*/ 6066723 w 6066723"/>
              <a:gd name="connsiteY17" fmla="*/ 3508653 h 3508653"/>
              <a:gd name="connsiteX18" fmla="*/ 5697204 w 6066723"/>
              <a:gd name="connsiteY18" fmla="*/ 3508653 h 3508653"/>
              <a:gd name="connsiteX19" fmla="*/ 5145684 w 6066723"/>
              <a:gd name="connsiteY19" fmla="*/ 3508653 h 3508653"/>
              <a:gd name="connsiteX20" fmla="*/ 4715498 w 6066723"/>
              <a:gd name="connsiteY20" fmla="*/ 3508653 h 3508653"/>
              <a:gd name="connsiteX21" fmla="*/ 4163978 w 6066723"/>
              <a:gd name="connsiteY21" fmla="*/ 3508653 h 3508653"/>
              <a:gd name="connsiteX22" fmla="*/ 3733792 w 6066723"/>
              <a:gd name="connsiteY22" fmla="*/ 3508653 h 3508653"/>
              <a:gd name="connsiteX23" fmla="*/ 3303606 w 6066723"/>
              <a:gd name="connsiteY23" fmla="*/ 3508653 h 3508653"/>
              <a:gd name="connsiteX24" fmla="*/ 2752086 w 6066723"/>
              <a:gd name="connsiteY24" fmla="*/ 3508653 h 3508653"/>
              <a:gd name="connsiteX25" fmla="*/ 2321900 w 6066723"/>
              <a:gd name="connsiteY25" fmla="*/ 3508653 h 3508653"/>
              <a:gd name="connsiteX26" fmla="*/ 1649046 w 6066723"/>
              <a:gd name="connsiteY26" fmla="*/ 3508653 h 3508653"/>
              <a:gd name="connsiteX27" fmla="*/ 1279527 w 6066723"/>
              <a:gd name="connsiteY27" fmla="*/ 3508653 h 3508653"/>
              <a:gd name="connsiteX28" fmla="*/ 667340 w 6066723"/>
              <a:gd name="connsiteY28" fmla="*/ 3508653 h 3508653"/>
              <a:gd name="connsiteX29" fmla="*/ 0 w 6066723"/>
              <a:gd name="connsiteY29" fmla="*/ 3508653 h 3508653"/>
              <a:gd name="connsiteX30" fmla="*/ 0 w 6066723"/>
              <a:gd name="connsiteY30" fmla="*/ 2994051 h 3508653"/>
              <a:gd name="connsiteX31" fmla="*/ 0 w 6066723"/>
              <a:gd name="connsiteY31" fmla="*/ 2514535 h 3508653"/>
              <a:gd name="connsiteX32" fmla="*/ 0 w 6066723"/>
              <a:gd name="connsiteY32" fmla="*/ 1859586 h 3508653"/>
              <a:gd name="connsiteX33" fmla="*/ 0 w 6066723"/>
              <a:gd name="connsiteY33" fmla="*/ 1344984 h 3508653"/>
              <a:gd name="connsiteX34" fmla="*/ 0 w 6066723"/>
              <a:gd name="connsiteY34" fmla="*/ 865468 h 3508653"/>
              <a:gd name="connsiteX35" fmla="*/ 0 w 6066723"/>
              <a:gd name="connsiteY35" fmla="*/ 0 h 35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66723" h="3508653" fill="none" extrusionOk="0">
                <a:moveTo>
                  <a:pt x="0" y="0"/>
                </a:moveTo>
                <a:cubicBezTo>
                  <a:pt x="126452" y="-27942"/>
                  <a:pt x="344534" y="61533"/>
                  <a:pt x="551520" y="0"/>
                </a:cubicBezTo>
                <a:cubicBezTo>
                  <a:pt x="758506" y="-61533"/>
                  <a:pt x="1015438" y="12096"/>
                  <a:pt x="1163708" y="0"/>
                </a:cubicBezTo>
                <a:cubicBezTo>
                  <a:pt x="1311978" y="-12096"/>
                  <a:pt x="1636895" y="69455"/>
                  <a:pt x="1836563" y="0"/>
                </a:cubicBezTo>
                <a:cubicBezTo>
                  <a:pt x="2036231" y="-69455"/>
                  <a:pt x="2130735" y="64154"/>
                  <a:pt x="2388083" y="0"/>
                </a:cubicBezTo>
                <a:cubicBezTo>
                  <a:pt x="2645431" y="-64154"/>
                  <a:pt x="2608550" y="29708"/>
                  <a:pt x="2757601" y="0"/>
                </a:cubicBezTo>
                <a:cubicBezTo>
                  <a:pt x="2906652" y="-29708"/>
                  <a:pt x="3090320" y="21595"/>
                  <a:pt x="3187787" y="0"/>
                </a:cubicBezTo>
                <a:cubicBezTo>
                  <a:pt x="3285254" y="-21595"/>
                  <a:pt x="3648652" y="59989"/>
                  <a:pt x="3799975" y="0"/>
                </a:cubicBezTo>
                <a:cubicBezTo>
                  <a:pt x="3951298" y="-59989"/>
                  <a:pt x="4191659" y="40030"/>
                  <a:pt x="4412162" y="0"/>
                </a:cubicBezTo>
                <a:cubicBezTo>
                  <a:pt x="4632665" y="-40030"/>
                  <a:pt x="4610598" y="27954"/>
                  <a:pt x="4781681" y="0"/>
                </a:cubicBezTo>
                <a:cubicBezTo>
                  <a:pt x="4952764" y="-27954"/>
                  <a:pt x="5059367" y="64998"/>
                  <a:pt x="5333201" y="0"/>
                </a:cubicBezTo>
                <a:cubicBezTo>
                  <a:pt x="5607035" y="-64998"/>
                  <a:pt x="5775495" y="23436"/>
                  <a:pt x="6066723" y="0"/>
                </a:cubicBezTo>
                <a:cubicBezTo>
                  <a:pt x="6085835" y="170859"/>
                  <a:pt x="6054014" y="379511"/>
                  <a:pt x="6066723" y="479516"/>
                </a:cubicBezTo>
                <a:cubicBezTo>
                  <a:pt x="6079432" y="579521"/>
                  <a:pt x="6014157" y="795899"/>
                  <a:pt x="6066723" y="1099378"/>
                </a:cubicBezTo>
                <a:cubicBezTo>
                  <a:pt x="6119289" y="1402857"/>
                  <a:pt x="6065340" y="1487673"/>
                  <a:pt x="6066723" y="1684153"/>
                </a:cubicBezTo>
                <a:cubicBezTo>
                  <a:pt x="6068106" y="1880634"/>
                  <a:pt x="6009769" y="1952507"/>
                  <a:pt x="6066723" y="2198756"/>
                </a:cubicBezTo>
                <a:cubicBezTo>
                  <a:pt x="6123677" y="2445005"/>
                  <a:pt x="6010777" y="2534757"/>
                  <a:pt x="6066723" y="2713358"/>
                </a:cubicBezTo>
                <a:cubicBezTo>
                  <a:pt x="6122669" y="2891959"/>
                  <a:pt x="5974773" y="3193635"/>
                  <a:pt x="6066723" y="3508653"/>
                </a:cubicBezTo>
                <a:cubicBezTo>
                  <a:pt x="5954507" y="3517553"/>
                  <a:pt x="5798404" y="3467685"/>
                  <a:pt x="5697204" y="3508653"/>
                </a:cubicBezTo>
                <a:cubicBezTo>
                  <a:pt x="5596004" y="3549621"/>
                  <a:pt x="5396521" y="3500143"/>
                  <a:pt x="5145684" y="3508653"/>
                </a:cubicBezTo>
                <a:cubicBezTo>
                  <a:pt x="4894847" y="3517163"/>
                  <a:pt x="4809924" y="3495410"/>
                  <a:pt x="4715498" y="3508653"/>
                </a:cubicBezTo>
                <a:cubicBezTo>
                  <a:pt x="4621072" y="3521896"/>
                  <a:pt x="4359341" y="3456759"/>
                  <a:pt x="4163978" y="3508653"/>
                </a:cubicBezTo>
                <a:cubicBezTo>
                  <a:pt x="3968615" y="3560547"/>
                  <a:pt x="3827624" y="3502540"/>
                  <a:pt x="3733792" y="3508653"/>
                </a:cubicBezTo>
                <a:cubicBezTo>
                  <a:pt x="3639960" y="3514766"/>
                  <a:pt x="3398537" y="3499826"/>
                  <a:pt x="3303606" y="3508653"/>
                </a:cubicBezTo>
                <a:cubicBezTo>
                  <a:pt x="3208675" y="3517480"/>
                  <a:pt x="3009886" y="3445606"/>
                  <a:pt x="2752086" y="3508653"/>
                </a:cubicBezTo>
                <a:cubicBezTo>
                  <a:pt x="2494286" y="3571700"/>
                  <a:pt x="2468198" y="3489412"/>
                  <a:pt x="2321900" y="3508653"/>
                </a:cubicBezTo>
                <a:cubicBezTo>
                  <a:pt x="2175602" y="3527894"/>
                  <a:pt x="1844150" y="3463052"/>
                  <a:pt x="1649046" y="3508653"/>
                </a:cubicBezTo>
                <a:cubicBezTo>
                  <a:pt x="1453942" y="3554254"/>
                  <a:pt x="1452319" y="3497452"/>
                  <a:pt x="1279527" y="3508653"/>
                </a:cubicBezTo>
                <a:cubicBezTo>
                  <a:pt x="1106735" y="3519854"/>
                  <a:pt x="904714" y="3441913"/>
                  <a:pt x="667340" y="3508653"/>
                </a:cubicBezTo>
                <a:cubicBezTo>
                  <a:pt x="429966" y="3575393"/>
                  <a:pt x="278275" y="3472173"/>
                  <a:pt x="0" y="3508653"/>
                </a:cubicBezTo>
                <a:cubicBezTo>
                  <a:pt x="-56325" y="3292702"/>
                  <a:pt x="9619" y="3236473"/>
                  <a:pt x="0" y="2994051"/>
                </a:cubicBezTo>
                <a:cubicBezTo>
                  <a:pt x="-9619" y="2751629"/>
                  <a:pt x="26203" y="2670937"/>
                  <a:pt x="0" y="2514535"/>
                </a:cubicBezTo>
                <a:cubicBezTo>
                  <a:pt x="-26203" y="2358133"/>
                  <a:pt x="44316" y="2045590"/>
                  <a:pt x="0" y="1859586"/>
                </a:cubicBezTo>
                <a:cubicBezTo>
                  <a:pt x="-44316" y="1673582"/>
                  <a:pt x="20537" y="1555401"/>
                  <a:pt x="0" y="1344984"/>
                </a:cubicBezTo>
                <a:cubicBezTo>
                  <a:pt x="-20537" y="1134567"/>
                  <a:pt x="48422" y="1009287"/>
                  <a:pt x="0" y="865468"/>
                </a:cubicBezTo>
                <a:cubicBezTo>
                  <a:pt x="-48422" y="721649"/>
                  <a:pt x="3395" y="277525"/>
                  <a:pt x="0" y="0"/>
                </a:cubicBezTo>
                <a:close/>
              </a:path>
              <a:path w="6066723" h="3508653" stroke="0" extrusionOk="0">
                <a:moveTo>
                  <a:pt x="0" y="0"/>
                </a:moveTo>
                <a:cubicBezTo>
                  <a:pt x="169563" y="-15872"/>
                  <a:pt x="204277" y="35505"/>
                  <a:pt x="369519" y="0"/>
                </a:cubicBezTo>
                <a:cubicBezTo>
                  <a:pt x="534761" y="-35505"/>
                  <a:pt x="732781" y="43849"/>
                  <a:pt x="860372" y="0"/>
                </a:cubicBezTo>
                <a:cubicBezTo>
                  <a:pt x="987963" y="-43849"/>
                  <a:pt x="1136856" y="54574"/>
                  <a:pt x="1411892" y="0"/>
                </a:cubicBezTo>
                <a:cubicBezTo>
                  <a:pt x="1686928" y="-54574"/>
                  <a:pt x="1600917" y="26835"/>
                  <a:pt x="1781410" y="0"/>
                </a:cubicBezTo>
                <a:cubicBezTo>
                  <a:pt x="1961903" y="-26835"/>
                  <a:pt x="2003230" y="10063"/>
                  <a:pt x="2211596" y="0"/>
                </a:cubicBezTo>
                <a:cubicBezTo>
                  <a:pt x="2419962" y="-10063"/>
                  <a:pt x="2566259" y="14570"/>
                  <a:pt x="2884451" y="0"/>
                </a:cubicBezTo>
                <a:cubicBezTo>
                  <a:pt x="3202644" y="-14570"/>
                  <a:pt x="3155559" y="24261"/>
                  <a:pt x="3253970" y="0"/>
                </a:cubicBezTo>
                <a:cubicBezTo>
                  <a:pt x="3352381" y="-24261"/>
                  <a:pt x="3646684" y="80442"/>
                  <a:pt x="3926824" y="0"/>
                </a:cubicBezTo>
                <a:cubicBezTo>
                  <a:pt x="4206964" y="-80442"/>
                  <a:pt x="4239332" y="31191"/>
                  <a:pt x="4478345" y="0"/>
                </a:cubicBezTo>
                <a:cubicBezTo>
                  <a:pt x="4717358" y="-31191"/>
                  <a:pt x="4701804" y="31716"/>
                  <a:pt x="4847863" y="0"/>
                </a:cubicBezTo>
                <a:cubicBezTo>
                  <a:pt x="4993922" y="-31716"/>
                  <a:pt x="5207245" y="52770"/>
                  <a:pt x="5338716" y="0"/>
                </a:cubicBezTo>
                <a:cubicBezTo>
                  <a:pt x="5470187" y="-52770"/>
                  <a:pt x="5732491" y="51774"/>
                  <a:pt x="6066723" y="0"/>
                </a:cubicBezTo>
                <a:cubicBezTo>
                  <a:pt x="6120626" y="245601"/>
                  <a:pt x="5999166" y="423791"/>
                  <a:pt x="6066723" y="619862"/>
                </a:cubicBezTo>
                <a:cubicBezTo>
                  <a:pt x="6134280" y="815933"/>
                  <a:pt x="6052834" y="1069913"/>
                  <a:pt x="6066723" y="1239724"/>
                </a:cubicBezTo>
                <a:cubicBezTo>
                  <a:pt x="6080612" y="1409535"/>
                  <a:pt x="6047575" y="1504189"/>
                  <a:pt x="6066723" y="1719240"/>
                </a:cubicBezTo>
                <a:cubicBezTo>
                  <a:pt x="6085871" y="1934291"/>
                  <a:pt x="6004284" y="1999498"/>
                  <a:pt x="6066723" y="2268929"/>
                </a:cubicBezTo>
                <a:cubicBezTo>
                  <a:pt x="6129162" y="2538360"/>
                  <a:pt x="6037862" y="2689769"/>
                  <a:pt x="6066723" y="2888791"/>
                </a:cubicBezTo>
                <a:cubicBezTo>
                  <a:pt x="6095584" y="3087813"/>
                  <a:pt x="6055832" y="3380142"/>
                  <a:pt x="6066723" y="3508653"/>
                </a:cubicBezTo>
                <a:cubicBezTo>
                  <a:pt x="5767446" y="3568725"/>
                  <a:pt x="5584634" y="3498235"/>
                  <a:pt x="5454535" y="3508653"/>
                </a:cubicBezTo>
                <a:cubicBezTo>
                  <a:pt x="5324436" y="3519071"/>
                  <a:pt x="5089050" y="3480771"/>
                  <a:pt x="4903015" y="3508653"/>
                </a:cubicBezTo>
                <a:cubicBezTo>
                  <a:pt x="4716980" y="3536535"/>
                  <a:pt x="4589967" y="3487570"/>
                  <a:pt x="4472829" y="3508653"/>
                </a:cubicBezTo>
                <a:cubicBezTo>
                  <a:pt x="4355691" y="3529736"/>
                  <a:pt x="4166294" y="3482206"/>
                  <a:pt x="3921309" y="3508653"/>
                </a:cubicBezTo>
                <a:cubicBezTo>
                  <a:pt x="3676324" y="3535100"/>
                  <a:pt x="3561425" y="3451395"/>
                  <a:pt x="3430456" y="3508653"/>
                </a:cubicBezTo>
                <a:cubicBezTo>
                  <a:pt x="3299487" y="3565911"/>
                  <a:pt x="3102238" y="3487125"/>
                  <a:pt x="2939603" y="3508653"/>
                </a:cubicBezTo>
                <a:cubicBezTo>
                  <a:pt x="2776968" y="3530181"/>
                  <a:pt x="2625358" y="3472356"/>
                  <a:pt x="2509417" y="3508653"/>
                </a:cubicBezTo>
                <a:cubicBezTo>
                  <a:pt x="2393476" y="3544950"/>
                  <a:pt x="2262631" y="3475072"/>
                  <a:pt x="2079231" y="3508653"/>
                </a:cubicBezTo>
                <a:cubicBezTo>
                  <a:pt x="1895831" y="3542234"/>
                  <a:pt x="1815733" y="3468159"/>
                  <a:pt x="1709713" y="3508653"/>
                </a:cubicBezTo>
                <a:cubicBezTo>
                  <a:pt x="1603693" y="3549147"/>
                  <a:pt x="1419736" y="3474443"/>
                  <a:pt x="1340194" y="3508653"/>
                </a:cubicBezTo>
                <a:cubicBezTo>
                  <a:pt x="1260652" y="3542863"/>
                  <a:pt x="1019841" y="3504414"/>
                  <a:pt x="910008" y="3508653"/>
                </a:cubicBezTo>
                <a:cubicBezTo>
                  <a:pt x="800175" y="3512892"/>
                  <a:pt x="428823" y="3440215"/>
                  <a:pt x="0" y="3508653"/>
                </a:cubicBezTo>
                <a:cubicBezTo>
                  <a:pt x="-14585" y="3279773"/>
                  <a:pt x="23175" y="3208486"/>
                  <a:pt x="0" y="2994051"/>
                </a:cubicBezTo>
                <a:cubicBezTo>
                  <a:pt x="-23175" y="2779616"/>
                  <a:pt x="12700" y="2653533"/>
                  <a:pt x="0" y="2444362"/>
                </a:cubicBezTo>
                <a:cubicBezTo>
                  <a:pt x="-12700" y="2235191"/>
                  <a:pt x="38460" y="2005597"/>
                  <a:pt x="0" y="1894673"/>
                </a:cubicBezTo>
                <a:cubicBezTo>
                  <a:pt x="-38460" y="1783749"/>
                  <a:pt x="66907" y="1387675"/>
                  <a:pt x="0" y="1239724"/>
                </a:cubicBezTo>
                <a:cubicBezTo>
                  <a:pt x="-66907" y="1091773"/>
                  <a:pt x="44651" y="731755"/>
                  <a:pt x="0" y="584776"/>
                </a:cubicBezTo>
                <a:cubicBezTo>
                  <a:pt x="-44651" y="437797"/>
                  <a:pt x="11754" y="127664"/>
                  <a:pt x="0" y="0"/>
                </a:cubicBezTo>
                <a:close/>
              </a:path>
            </a:pathLst>
          </a:custGeom>
          <a:solidFill>
            <a:schemeClr val="accent4">
              <a:lumMod val="20000"/>
              <a:lumOff val="80000"/>
            </a:schemeClr>
          </a:solidFill>
          <a:ln w="28575">
            <a:solidFill>
              <a:srgbClr val="3333FF"/>
            </a:solidFill>
            <a:extLst>
              <a:ext uri="{C807C97D-BFC1-408E-A445-0C87EB9F89A2}">
                <ask:lineSketchStyleProps xmlns:ask="http://schemas.microsoft.com/office/drawing/2018/sketchyshapes" sd="4205728135">
                  <a:prstGeom prst="rect">
                    <a:avLst/>
                  </a:prstGeom>
                  <ask:type>
                    <ask:lineSketchScribble/>
                  </ask:type>
                </ask:lineSketchStyleProps>
              </a:ext>
            </a:extLst>
          </a:ln>
        </p:spPr>
        <p:txBody>
          <a:bodyPr wrap="square" rtlCol="0">
            <a:spAutoFit/>
          </a:bodyPr>
          <a:lstStyle/>
          <a:p>
            <a:r>
              <a:rPr lang="en-US" sz="2400" b="1" dirty="0"/>
              <a:t>We  </a:t>
            </a:r>
            <a:r>
              <a:rPr lang="en-US" sz="2400" dirty="0"/>
              <a:t>suspected</a:t>
            </a:r>
            <a:r>
              <a:rPr lang="en-US" sz="2800" b="1" baseline="30000" dirty="0">
                <a:solidFill>
                  <a:srgbClr val="FF0000"/>
                </a:solidFill>
              </a:rPr>
              <a:t>&amp; </a:t>
            </a:r>
            <a:r>
              <a:rPr lang="en-US" sz="2400" b="1" dirty="0"/>
              <a:t>- suggested Planetary gravitational lensing of </a:t>
            </a:r>
            <a:r>
              <a:rPr lang="en-US" sz="3000" b="1" dirty="0">
                <a:solidFill>
                  <a:srgbClr val="FF0000"/>
                </a:solidFill>
                <a:highlight>
                  <a:srgbClr val="FFFF00"/>
                </a:highlight>
              </a:rPr>
              <a:t>invisible streams </a:t>
            </a:r>
            <a:r>
              <a:rPr lang="en-US" sz="2400" b="1" dirty="0">
                <a:highlight>
                  <a:srgbClr val="FFFF00"/>
                </a:highlight>
              </a:rPr>
              <a:t>a</a:t>
            </a:r>
            <a:r>
              <a:rPr lang="en-US" sz="2400" b="1" dirty="0"/>
              <a:t>re at the origin of the mysterious  solar cycle.</a:t>
            </a:r>
          </a:p>
          <a:p>
            <a:r>
              <a:rPr lang="en-US" sz="2400" b="1" dirty="0"/>
              <a:t>    </a:t>
            </a:r>
            <a:r>
              <a:rPr lang="en-US" sz="2400" b="1" dirty="0">
                <a:solidFill>
                  <a:srgbClr val="3333FF"/>
                </a:solidFill>
                <a:highlight>
                  <a:srgbClr val="00FF00"/>
                </a:highlight>
              </a:rPr>
              <a:t>154 </a:t>
            </a:r>
            <a:r>
              <a:rPr lang="en-US" sz="2800" b="1" dirty="0">
                <a:solidFill>
                  <a:srgbClr val="3333FF"/>
                </a:solidFill>
                <a:highlight>
                  <a:srgbClr val="00FF00"/>
                </a:highlight>
              </a:rPr>
              <a:t>years earlier:</a:t>
            </a:r>
            <a:endParaRPr lang="en-US" sz="2400" b="1" dirty="0">
              <a:solidFill>
                <a:srgbClr val="3333FF"/>
              </a:solidFill>
              <a:highlight>
                <a:srgbClr val="00FF00"/>
              </a:highlight>
            </a:endParaRPr>
          </a:p>
          <a:p>
            <a:r>
              <a:rPr lang="en-US" sz="2400" b="1" dirty="0"/>
              <a:t>  </a:t>
            </a:r>
            <a:r>
              <a:rPr lang="en-GB" sz="2000" b="1" dirty="0"/>
              <a:t>R. Wolf</a:t>
            </a:r>
            <a:r>
              <a:rPr lang="en-GB" sz="1600" dirty="0"/>
              <a:t>,  M.N.R.A.S. 19 (</a:t>
            </a:r>
            <a:r>
              <a:rPr lang="en-GB" b="1" dirty="0">
                <a:solidFill>
                  <a:srgbClr val="FF0000"/>
                </a:solidFill>
              </a:rPr>
              <a:t>1859</a:t>
            </a:r>
            <a:r>
              <a:rPr lang="en-GB" sz="1600" dirty="0"/>
              <a:t>) 85 </a:t>
            </a:r>
            <a:r>
              <a:rPr lang="en-GB" sz="1600" dirty="0">
                <a:sym typeface="Wingdings" panose="05000000000000000000" pitchFamily="2" charset="2"/>
              </a:rPr>
              <a:t> </a:t>
            </a:r>
            <a:r>
              <a:rPr lang="en-GB" b="1" dirty="0">
                <a:solidFill>
                  <a:srgbClr val="FF0000"/>
                </a:solidFill>
                <a:sym typeface="Wingdings" panose="05000000000000000000" pitchFamily="2" charset="2"/>
              </a:rPr>
              <a:t>1</a:t>
            </a:r>
            <a:r>
              <a:rPr lang="en-GB" b="1" baseline="30000" dirty="0">
                <a:solidFill>
                  <a:srgbClr val="FF0000"/>
                </a:solidFill>
                <a:sym typeface="Wingdings" panose="05000000000000000000" pitchFamily="2" charset="2"/>
              </a:rPr>
              <a:t>st</a:t>
            </a:r>
            <a:r>
              <a:rPr lang="en-GB" b="1" dirty="0">
                <a:solidFill>
                  <a:srgbClr val="FF0000"/>
                </a:solidFill>
                <a:sym typeface="Wingdings" panose="05000000000000000000" pitchFamily="2" charset="2"/>
              </a:rPr>
              <a:t> suspicion of  planet.  </a:t>
            </a:r>
            <a:r>
              <a:rPr lang="en-GB" sz="2000" b="1" dirty="0">
                <a:solidFill>
                  <a:srgbClr val="FF0000"/>
                </a:solidFill>
                <a:sym typeface="Wingdings" panose="05000000000000000000" pitchFamily="2" charset="2"/>
              </a:rPr>
              <a:t>involvement, somehow.</a:t>
            </a:r>
            <a:r>
              <a:rPr lang="en-GB" sz="2400" b="1" dirty="0">
                <a:solidFill>
                  <a:srgbClr val="FF0000"/>
                </a:solidFill>
              </a:rPr>
              <a:t>  </a:t>
            </a:r>
            <a:r>
              <a:rPr lang="en-GB" b="1" dirty="0">
                <a:solidFill>
                  <a:srgbClr val="FF0000"/>
                </a:solidFill>
              </a:rPr>
              <a:t>Missing </a:t>
            </a:r>
            <a:r>
              <a:rPr lang="en-GB" b="1" dirty="0" err="1">
                <a:solidFill>
                  <a:srgbClr val="FF0000"/>
                </a:solidFill>
              </a:rPr>
              <a:t>ingradients</a:t>
            </a:r>
            <a:r>
              <a:rPr lang="en-GB" b="1" dirty="0">
                <a:solidFill>
                  <a:srgbClr val="FF0000"/>
                </a:solidFill>
              </a:rPr>
              <a:t> to  complete the process(es) behind 11yrs:</a:t>
            </a:r>
          </a:p>
          <a:p>
            <a:r>
              <a:rPr lang="en-GB" sz="2000" b="1" dirty="0">
                <a:solidFill>
                  <a:srgbClr val="FF0000"/>
                </a:solidFill>
                <a:highlight>
                  <a:srgbClr val="00FF00"/>
                </a:highlight>
              </a:rPr>
              <a:t>Gravitational planetary lensing  </a:t>
            </a:r>
            <a:r>
              <a:rPr lang="en-GB" sz="2000" b="1" dirty="0">
                <a:solidFill>
                  <a:srgbClr val="FF0000"/>
                </a:solidFill>
              </a:rPr>
              <a:t>	</a:t>
            </a:r>
            <a:r>
              <a:rPr lang="en-GB" sz="2000" b="1" dirty="0">
                <a:solidFill>
                  <a:srgbClr val="FF0000"/>
                </a:solidFill>
                <a:highlight>
                  <a:srgbClr val="00FF00"/>
                </a:highlight>
              </a:rPr>
              <a:t>of DM streams        </a:t>
            </a:r>
            <a:endParaRPr lang="en-US" sz="2800" b="1" dirty="0">
              <a:solidFill>
                <a:srgbClr val="FF0000"/>
              </a:solidFill>
              <a:highlight>
                <a:srgbClr val="00FF00"/>
              </a:highlight>
            </a:endParaRPr>
          </a:p>
        </p:txBody>
      </p:sp>
      <p:sp>
        <p:nvSpPr>
          <p:cNvPr id="16" name="TextBox 15">
            <a:extLst>
              <a:ext uri="{FF2B5EF4-FFF2-40B4-BE49-F238E27FC236}">
                <a16:creationId xmlns:a16="http://schemas.microsoft.com/office/drawing/2014/main" id="{D3A183DE-0106-BDDC-B673-EB8B9973BAD1}"/>
              </a:ext>
            </a:extLst>
          </p:cNvPr>
          <p:cNvSpPr txBox="1"/>
          <p:nvPr/>
        </p:nvSpPr>
        <p:spPr>
          <a:xfrm>
            <a:off x="5761720" y="2209877"/>
            <a:ext cx="4335995" cy="58477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At the beginning  around </a:t>
            </a:r>
            <a:r>
              <a:rPr lang="en-US" sz="3200" b="1" dirty="0">
                <a:solidFill>
                  <a:srgbClr val="FF0000"/>
                </a:solidFill>
                <a:effectLst>
                  <a:outerShdw blurRad="38100" dist="38100" dir="2700000" algn="tl">
                    <a:srgbClr val="000000">
                      <a:alpha val="43137"/>
                    </a:srgbClr>
                  </a:outerShdw>
                </a:effectLst>
                <a:highlight>
                  <a:srgbClr val="00FF00"/>
                </a:highlight>
              </a:rPr>
              <a:t>2012</a:t>
            </a:r>
            <a:r>
              <a:rPr lang="en-US" sz="2400" b="1" dirty="0">
                <a:effectLst>
                  <a:outerShdw blurRad="38100" dist="38100" dir="2700000" algn="tl">
                    <a:srgbClr val="000000">
                      <a:alpha val="43137"/>
                    </a:srgbClr>
                  </a:outerShdw>
                </a:effectLst>
                <a:highlight>
                  <a:srgbClr val="FFFF00"/>
                </a:highlight>
              </a:rPr>
              <a:t>:</a:t>
            </a:r>
          </a:p>
        </p:txBody>
      </p:sp>
      <p:sp>
        <p:nvSpPr>
          <p:cNvPr id="17" name="TextBox 16">
            <a:extLst>
              <a:ext uri="{FF2B5EF4-FFF2-40B4-BE49-F238E27FC236}">
                <a16:creationId xmlns:a16="http://schemas.microsoft.com/office/drawing/2014/main" id="{D03F6C58-2F35-D70A-F53A-C22217BF0A9F}"/>
              </a:ext>
            </a:extLst>
          </p:cNvPr>
          <p:cNvSpPr txBox="1"/>
          <p:nvPr/>
        </p:nvSpPr>
        <p:spPr>
          <a:xfrm>
            <a:off x="-19875" y="-43000"/>
            <a:ext cx="8962775" cy="523220"/>
          </a:xfrm>
          <a:prstGeom prst="rect">
            <a:avLst/>
          </a:prstGeom>
          <a:noFill/>
        </p:spPr>
        <p:txBody>
          <a:bodyPr wrap="none" rtlCol="0">
            <a:spAutoFit/>
          </a:bodyPr>
          <a:lstStyle/>
          <a:p>
            <a:r>
              <a:rPr lang="en-US" sz="2800" b="1" dirty="0">
                <a:solidFill>
                  <a:srgbClr val="FF0000"/>
                </a:solidFill>
              </a:rPr>
              <a:t>The first suspicion-suggestion:  solar-cycle </a:t>
            </a:r>
            <a:r>
              <a:rPr lang="en-US" sz="2400" b="1" dirty="0">
                <a:solidFill>
                  <a:srgbClr val="FF0000"/>
                </a:solidFill>
                <a:highlight>
                  <a:srgbClr val="00FF00"/>
                </a:highlight>
                <a:sym typeface="Wingdings" panose="05000000000000000000" pitchFamily="2" charset="2"/>
              </a:rPr>
              <a:t></a:t>
            </a:r>
            <a:r>
              <a:rPr lang="en-US" sz="2800" b="1" dirty="0">
                <a:solidFill>
                  <a:srgbClr val="FF0000"/>
                </a:solidFill>
                <a:sym typeface="Wingdings" panose="05000000000000000000" pitchFamily="2" charset="2"/>
              </a:rPr>
              <a:t> dark-Universe</a:t>
            </a:r>
            <a:endParaRPr lang="en-US" sz="2800" b="1" dirty="0">
              <a:solidFill>
                <a:srgbClr val="FF0000"/>
              </a:solidFill>
            </a:endParaRPr>
          </a:p>
        </p:txBody>
      </p:sp>
      <p:sp>
        <p:nvSpPr>
          <p:cNvPr id="2" name="Rectangle 573">
            <a:extLst>
              <a:ext uri="{FF2B5EF4-FFF2-40B4-BE49-F238E27FC236}">
                <a16:creationId xmlns:a16="http://schemas.microsoft.com/office/drawing/2014/main" id="{F600C2A4-1A0F-8E35-A943-5719C5BA628C}"/>
              </a:ext>
            </a:extLst>
          </p:cNvPr>
          <p:cNvSpPr/>
          <p:nvPr/>
        </p:nvSpPr>
        <p:spPr>
          <a:xfrm>
            <a:off x="11897232" y="6466119"/>
            <a:ext cx="234038" cy="276999"/>
          </a:xfrm>
          <a:prstGeom prst="rect">
            <a:avLst/>
          </a:prstGeom>
        </p:spPr>
        <p:txBody>
          <a:bodyPr wrap="none" lIns="0" tIns="0" rIns="0" bIns="0">
            <a:spAutoFit/>
          </a:bodyPr>
          <a:lstStyle/>
          <a:p>
            <a:pPr marL="0"/>
            <a:r>
              <a:rPr lang="en-US" b="1" dirty="0">
                <a:solidFill>
                  <a:srgbClr val="FF0000"/>
                </a:solidFill>
                <a:latin typeface="Calibri-Bold"/>
              </a:rPr>
              <a:t>17</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12104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3" y="1478526"/>
            <a:ext cx="5907620" cy="4176464"/>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706">
            <a:extLst>
              <a:ext uri="{FF2B5EF4-FFF2-40B4-BE49-F238E27FC236}">
                <a16:creationId xmlns:a16="http://schemas.microsoft.com/office/drawing/2014/main" id="{DE4488D1-89B2-49D4-8B11-A9A6780EA3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05720" y="1783863"/>
            <a:ext cx="3610355" cy="3429000"/>
          </a:xfrm>
          <a:custGeom>
            <a:avLst/>
            <a:gdLst>
              <a:gd name="connsiteX0" fmla="*/ 0 w 3610355"/>
              <a:gd name="connsiteY0" fmla="*/ 0 h 3429000"/>
              <a:gd name="connsiteX1" fmla="*/ 479661 w 3610355"/>
              <a:gd name="connsiteY1" fmla="*/ 0 h 3429000"/>
              <a:gd name="connsiteX2" fmla="*/ 1067634 w 3610355"/>
              <a:gd name="connsiteY2" fmla="*/ 0 h 3429000"/>
              <a:gd name="connsiteX3" fmla="*/ 1619502 w 3610355"/>
              <a:gd name="connsiteY3" fmla="*/ 0 h 3429000"/>
              <a:gd name="connsiteX4" fmla="*/ 2063060 w 3610355"/>
              <a:gd name="connsiteY4" fmla="*/ 0 h 3429000"/>
              <a:gd name="connsiteX5" fmla="*/ 2542721 w 3610355"/>
              <a:gd name="connsiteY5" fmla="*/ 0 h 3429000"/>
              <a:gd name="connsiteX6" fmla="*/ 3094590 w 3610355"/>
              <a:gd name="connsiteY6" fmla="*/ 0 h 3429000"/>
              <a:gd name="connsiteX7" fmla="*/ 3610355 w 3610355"/>
              <a:gd name="connsiteY7" fmla="*/ 0 h 3429000"/>
              <a:gd name="connsiteX8" fmla="*/ 3610355 w 3610355"/>
              <a:gd name="connsiteY8" fmla="*/ 468630 h 3429000"/>
              <a:gd name="connsiteX9" fmla="*/ 3610355 w 3610355"/>
              <a:gd name="connsiteY9" fmla="*/ 937260 h 3429000"/>
              <a:gd name="connsiteX10" fmla="*/ 3610355 w 3610355"/>
              <a:gd name="connsiteY10" fmla="*/ 1543050 h 3429000"/>
              <a:gd name="connsiteX11" fmla="*/ 3610355 w 3610355"/>
              <a:gd name="connsiteY11" fmla="*/ 2045970 h 3429000"/>
              <a:gd name="connsiteX12" fmla="*/ 3610355 w 3610355"/>
              <a:gd name="connsiteY12" fmla="*/ 2583180 h 3429000"/>
              <a:gd name="connsiteX13" fmla="*/ 3610355 w 3610355"/>
              <a:gd name="connsiteY13" fmla="*/ 3429000 h 3429000"/>
              <a:gd name="connsiteX14" fmla="*/ 3130694 w 3610355"/>
              <a:gd name="connsiteY14" fmla="*/ 3429000 h 3429000"/>
              <a:gd name="connsiteX15" fmla="*/ 2542721 w 3610355"/>
              <a:gd name="connsiteY15" fmla="*/ 3429000 h 3429000"/>
              <a:gd name="connsiteX16" fmla="*/ 1990853 w 3610355"/>
              <a:gd name="connsiteY16" fmla="*/ 3429000 h 3429000"/>
              <a:gd name="connsiteX17" fmla="*/ 1547295 w 3610355"/>
              <a:gd name="connsiteY17" fmla="*/ 3429000 h 3429000"/>
              <a:gd name="connsiteX18" fmla="*/ 959323 w 3610355"/>
              <a:gd name="connsiteY18" fmla="*/ 3429000 h 3429000"/>
              <a:gd name="connsiteX19" fmla="*/ 443558 w 3610355"/>
              <a:gd name="connsiteY19" fmla="*/ 3429000 h 3429000"/>
              <a:gd name="connsiteX20" fmla="*/ 0 w 3610355"/>
              <a:gd name="connsiteY20" fmla="*/ 3429000 h 3429000"/>
              <a:gd name="connsiteX21" fmla="*/ 0 w 3610355"/>
              <a:gd name="connsiteY21" fmla="*/ 2926080 h 3429000"/>
              <a:gd name="connsiteX22" fmla="*/ 0 w 3610355"/>
              <a:gd name="connsiteY22" fmla="*/ 2320290 h 3429000"/>
              <a:gd name="connsiteX23" fmla="*/ 0 w 3610355"/>
              <a:gd name="connsiteY23" fmla="*/ 1714500 h 3429000"/>
              <a:gd name="connsiteX24" fmla="*/ 0 w 3610355"/>
              <a:gd name="connsiteY24" fmla="*/ 1177290 h 3429000"/>
              <a:gd name="connsiteX25" fmla="*/ 0 w 3610355"/>
              <a:gd name="connsiteY25" fmla="*/ 605790 h 3429000"/>
              <a:gd name="connsiteX26" fmla="*/ 0 w 3610355"/>
              <a:gd name="connsiteY2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355" h="3429000" extrusionOk="0">
                <a:moveTo>
                  <a:pt x="0" y="0"/>
                </a:moveTo>
                <a:cubicBezTo>
                  <a:pt x="200160" y="-12490"/>
                  <a:pt x="323874" y="41651"/>
                  <a:pt x="479661" y="0"/>
                </a:cubicBezTo>
                <a:cubicBezTo>
                  <a:pt x="635448" y="-41651"/>
                  <a:pt x="907490" y="53210"/>
                  <a:pt x="1067634" y="0"/>
                </a:cubicBezTo>
                <a:cubicBezTo>
                  <a:pt x="1227778" y="-53210"/>
                  <a:pt x="1380439" y="47176"/>
                  <a:pt x="1619502" y="0"/>
                </a:cubicBezTo>
                <a:cubicBezTo>
                  <a:pt x="1858565" y="-47176"/>
                  <a:pt x="1951233" y="20296"/>
                  <a:pt x="2063060" y="0"/>
                </a:cubicBezTo>
                <a:cubicBezTo>
                  <a:pt x="2174887" y="-20296"/>
                  <a:pt x="2368808" y="48614"/>
                  <a:pt x="2542721" y="0"/>
                </a:cubicBezTo>
                <a:cubicBezTo>
                  <a:pt x="2716634" y="-48614"/>
                  <a:pt x="2874166" y="56092"/>
                  <a:pt x="3094590" y="0"/>
                </a:cubicBezTo>
                <a:cubicBezTo>
                  <a:pt x="3315014" y="-56092"/>
                  <a:pt x="3368272" y="25652"/>
                  <a:pt x="3610355" y="0"/>
                </a:cubicBezTo>
                <a:cubicBezTo>
                  <a:pt x="3639906" y="228278"/>
                  <a:pt x="3596637" y="350179"/>
                  <a:pt x="3610355" y="468630"/>
                </a:cubicBezTo>
                <a:cubicBezTo>
                  <a:pt x="3624073" y="587081"/>
                  <a:pt x="3564373" y="709842"/>
                  <a:pt x="3610355" y="937260"/>
                </a:cubicBezTo>
                <a:cubicBezTo>
                  <a:pt x="3656337" y="1164678"/>
                  <a:pt x="3590982" y="1348146"/>
                  <a:pt x="3610355" y="1543050"/>
                </a:cubicBezTo>
                <a:cubicBezTo>
                  <a:pt x="3629728" y="1737954"/>
                  <a:pt x="3585293" y="1907563"/>
                  <a:pt x="3610355" y="2045970"/>
                </a:cubicBezTo>
                <a:cubicBezTo>
                  <a:pt x="3635417" y="2184377"/>
                  <a:pt x="3553867" y="2467005"/>
                  <a:pt x="3610355" y="2583180"/>
                </a:cubicBezTo>
                <a:cubicBezTo>
                  <a:pt x="3666843" y="2699355"/>
                  <a:pt x="3589345" y="3024820"/>
                  <a:pt x="3610355" y="3429000"/>
                </a:cubicBezTo>
                <a:cubicBezTo>
                  <a:pt x="3450835" y="3461248"/>
                  <a:pt x="3335326" y="3411844"/>
                  <a:pt x="3130694" y="3429000"/>
                </a:cubicBezTo>
                <a:cubicBezTo>
                  <a:pt x="2926062" y="3446156"/>
                  <a:pt x="2712406" y="3407197"/>
                  <a:pt x="2542721" y="3429000"/>
                </a:cubicBezTo>
                <a:cubicBezTo>
                  <a:pt x="2373036" y="3450803"/>
                  <a:pt x="2252523" y="3368164"/>
                  <a:pt x="1990853" y="3429000"/>
                </a:cubicBezTo>
                <a:cubicBezTo>
                  <a:pt x="1729183" y="3489836"/>
                  <a:pt x="1685126" y="3381276"/>
                  <a:pt x="1547295" y="3429000"/>
                </a:cubicBezTo>
                <a:cubicBezTo>
                  <a:pt x="1409464" y="3476724"/>
                  <a:pt x="1177091" y="3359202"/>
                  <a:pt x="959323" y="3429000"/>
                </a:cubicBezTo>
                <a:cubicBezTo>
                  <a:pt x="741555" y="3498798"/>
                  <a:pt x="651735" y="3367551"/>
                  <a:pt x="443558" y="3429000"/>
                </a:cubicBezTo>
                <a:cubicBezTo>
                  <a:pt x="235382" y="3490449"/>
                  <a:pt x="183506" y="3388861"/>
                  <a:pt x="0" y="3429000"/>
                </a:cubicBezTo>
                <a:cubicBezTo>
                  <a:pt x="-31402" y="3253845"/>
                  <a:pt x="41760" y="3050282"/>
                  <a:pt x="0" y="2926080"/>
                </a:cubicBezTo>
                <a:cubicBezTo>
                  <a:pt x="-41760" y="2801878"/>
                  <a:pt x="3042" y="2444134"/>
                  <a:pt x="0" y="2320290"/>
                </a:cubicBezTo>
                <a:cubicBezTo>
                  <a:pt x="-3042" y="2196446"/>
                  <a:pt x="50213" y="1995017"/>
                  <a:pt x="0" y="1714500"/>
                </a:cubicBezTo>
                <a:cubicBezTo>
                  <a:pt x="-50213" y="1433983"/>
                  <a:pt x="30374" y="1403164"/>
                  <a:pt x="0" y="1177290"/>
                </a:cubicBezTo>
                <a:cubicBezTo>
                  <a:pt x="-30374" y="951416"/>
                  <a:pt x="55580" y="874051"/>
                  <a:pt x="0" y="605790"/>
                </a:cubicBezTo>
                <a:cubicBezTo>
                  <a:pt x="-55580" y="337529"/>
                  <a:pt x="43602" y="142150"/>
                  <a:pt x="0" y="0"/>
                </a:cubicBezTo>
                <a:close/>
              </a:path>
            </a:pathLst>
          </a:custGeom>
          <a:noFill/>
          <a:ln w="38100">
            <a:solidFill>
              <a:srgbClr val="00B050"/>
            </a:solidFill>
            <a:extLst>
              <a:ext uri="{C807C97D-BFC1-408E-A445-0C87EB9F89A2}">
                <ask:lineSketchStyleProps xmlns:ask="http://schemas.microsoft.com/office/drawing/2018/sketchyshapes" sd="2625276919">
                  <a:prstGeom prst="rect">
                    <a:avLst/>
                  </a:prstGeom>
                  <ask:type>
                    <ask:lineSketchScribble/>
                  </ask:type>
                </ask:lineSketchStyleProps>
              </a:ext>
            </a:extLst>
          </a:ln>
        </p:spPr>
      </p:pic>
      <p:sp>
        <p:nvSpPr>
          <p:cNvPr id="2" name="Arrow: Right 1">
            <a:extLst>
              <a:ext uri="{FF2B5EF4-FFF2-40B4-BE49-F238E27FC236}">
                <a16:creationId xmlns:a16="http://schemas.microsoft.com/office/drawing/2014/main" id="{4E318A91-5545-4AD1-8478-95C714C75753}"/>
              </a:ext>
            </a:extLst>
          </p:cNvPr>
          <p:cNvSpPr/>
          <p:nvPr/>
        </p:nvSpPr>
        <p:spPr>
          <a:xfrm>
            <a:off x="6810880" y="3384217"/>
            <a:ext cx="978408" cy="428071"/>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25">
            <a:extLst>
              <a:ext uri="{FF2B5EF4-FFF2-40B4-BE49-F238E27FC236}">
                <a16:creationId xmlns:a16="http://schemas.microsoft.com/office/drawing/2014/main" id="{127BBB0E-A313-4C90-ABD9-D473BAF1AE08}"/>
              </a:ext>
            </a:extLst>
          </p:cNvPr>
          <p:cNvSpPr/>
          <p:nvPr/>
        </p:nvSpPr>
        <p:spPr>
          <a:xfrm>
            <a:off x="2437606" y="279178"/>
            <a:ext cx="3685111" cy="1108637"/>
          </a:xfrm>
          <a:prstGeom prst="rect">
            <a:avLst/>
          </a:prstGeom>
          <a:solidFill>
            <a:srgbClr val="FFFF00"/>
          </a:solidFill>
        </p:spPr>
        <p:txBody>
          <a:bodyPr wrap="none" lIns="0" tIns="0" rIns="0" bIns="0">
            <a:spAutoFit/>
          </a:bodyPr>
          <a:lstStyle/>
          <a:p>
            <a:pPr marL="0"/>
            <a:r>
              <a:rPr lang="en-US" sz="3204" b="1" i="0" spc="0" baseline="0" dirty="0">
                <a:solidFill>
                  <a:srgbClr val="0000CC"/>
                </a:solidFill>
                <a:latin typeface="Times New Roman"/>
              </a:rPr>
              <a:t>IONOSPHERE</a:t>
            </a:r>
            <a:r>
              <a:rPr lang="en-US" sz="3204" b="0" i="0" spc="-179" baseline="0" dirty="0">
                <a:solidFill>
                  <a:srgbClr val="0000CC"/>
                </a:solidFill>
                <a:latin typeface="Times New Roman"/>
              </a:rPr>
              <a:t>’</a:t>
            </a:r>
            <a:r>
              <a:rPr lang="en-US" sz="3204" b="0" i="0" spc="0" baseline="0" dirty="0">
                <a:solidFill>
                  <a:srgbClr val="0000CC"/>
                </a:solidFill>
                <a:latin typeface="Times New Roman"/>
              </a:rPr>
              <a:t>s</a:t>
            </a:r>
          </a:p>
          <a:p>
            <a:pPr marL="0"/>
            <a:r>
              <a:rPr lang="en-US" sz="3204" dirty="0">
                <a:solidFill>
                  <a:srgbClr val="0000CC"/>
                </a:solidFill>
                <a:latin typeface="Times New Roman"/>
              </a:rPr>
              <a:t>   </a:t>
            </a:r>
            <a:r>
              <a:rPr lang="en-US" sz="3206" b="1" i="0" spc="0" baseline="0" dirty="0">
                <a:solidFill>
                  <a:srgbClr val="C00000"/>
                </a:solidFill>
                <a:latin typeface="Times New Roman"/>
              </a:rPr>
              <a:t>ANOMA</a:t>
            </a:r>
            <a:r>
              <a:rPr lang="en-US" sz="3206" b="1" i="0" spc="-288" baseline="0" dirty="0">
                <a:solidFill>
                  <a:srgbClr val="C00000"/>
                </a:solidFill>
                <a:latin typeface="Times New Roman"/>
              </a:rPr>
              <a:t>L</a:t>
            </a:r>
            <a:r>
              <a:rPr lang="en-US" sz="3206" b="1" i="0" spc="0" baseline="0" dirty="0">
                <a:solidFill>
                  <a:srgbClr val="C00000"/>
                </a:solidFill>
                <a:latin typeface="Times New Roman"/>
              </a:rPr>
              <a:t>Y </a:t>
            </a:r>
            <a:r>
              <a:rPr lang="en-US" sz="4000" b="1" i="0" spc="0" baseline="0" dirty="0">
                <a:solidFill>
                  <a:srgbClr val="C00000"/>
                </a:solidFill>
                <a:effectLst>
                  <a:outerShdw blurRad="38100" dist="38100" dir="2700000" algn="tl">
                    <a:srgbClr val="000000">
                      <a:alpha val="43137"/>
                    </a:srgbClr>
                  </a:outerShdw>
                </a:effectLst>
                <a:highlight>
                  <a:srgbClr val="00FFFF"/>
                </a:highlight>
                <a:latin typeface="Times New Roman"/>
              </a:rPr>
              <a:t>1937-</a:t>
            </a:r>
            <a:endParaRPr lang="en-US" sz="3206" b="1" i="0" spc="0" baseline="0" dirty="0">
              <a:solidFill>
                <a:srgbClr val="C00000"/>
              </a:solidFill>
              <a:effectLst>
                <a:outerShdw blurRad="38100" dist="38100" dir="2700000" algn="tl">
                  <a:srgbClr val="000000">
                    <a:alpha val="43137"/>
                  </a:srgbClr>
                </a:outerShdw>
              </a:effectLst>
              <a:highlight>
                <a:srgbClr val="00FFFF"/>
              </a:highlight>
              <a:latin typeface="Times New Roman"/>
            </a:endParaRPr>
          </a:p>
        </p:txBody>
      </p:sp>
      <p:sp>
        <p:nvSpPr>
          <p:cNvPr id="10" name="TextBox 9">
            <a:extLst>
              <a:ext uri="{FF2B5EF4-FFF2-40B4-BE49-F238E27FC236}">
                <a16:creationId xmlns:a16="http://schemas.microsoft.com/office/drawing/2014/main" id="{4F07572A-3C28-4A1C-B3F6-B2AFF1EAB118}"/>
              </a:ext>
            </a:extLst>
          </p:cNvPr>
          <p:cNvSpPr txBox="1"/>
          <p:nvPr/>
        </p:nvSpPr>
        <p:spPr>
          <a:xfrm>
            <a:off x="5504073" y="6435131"/>
            <a:ext cx="4683354" cy="369332"/>
          </a:xfrm>
          <a:prstGeom prst="rect">
            <a:avLst/>
          </a:prstGeom>
          <a:noFill/>
        </p:spPr>
        <p:txBody>
          <a:bodyPr wrap="square">
            <a:spAutoFit/>
          </a:bodyPr>
          <a:lstStyle/>
          <a:p>
            <a:r>
              <a:rPr lang="en-US" b="1" dirty="0">
                <a:solidFill>
                  <a:srgbClr val="3333FF"/>
                </a:solidFill>
                <a:hlinkClick r:id="rId4">
                  <a:extLst>
                    <a:ext uri="{A12FA001-AC4F-418D-AE19-62706E023703}">
                      <ahyp:hlinkClr xmlns:ahyp="http://schemas.microsoft.com/office/drawing/2018/hyperlinkcolor" val="tx"/>
                    </a:ext>
                  </a:extLst>
                </a:hlinkClick>
              </a:rPr>
              <a:t>https://doi.org/10.1016/j.dark.2017.06.001</a:t>
            </a:r>
            <a:r>
              <a:rPr lang="en-US" b="1" dirty="0">
                <a:solidFill>
                  <a:srgbClr val="3333FF"/>
                </a:solidFill>
              </a:rPr>
              <a:t> </a:t>
            </a:r>
          </a:p>
        </p:txBody>
      </p:sp>
      <p:sp>
        <p:nvSpPr>
          <p:cNvPr id="8" name="TextBox 7">
            <a:extLst>
              <a:ext uri="{FF2B5EF4-FFF2-40B4-BE49-F238E27FC236}">
                <a16:creationId xmlns:a16="http://schemas.microsoft.com/office/drawing/2014/main" id="{5BEBB8D8-F108-4790-ACE4-AD8976B77404}"/>
              </a:ext>
            </a:extLst>
          </p:cNvPr>
          <p:cNvSpPr txBox="1"/>
          <p:nvPr/>
        </p:nvSpPr>
        <p:spPr>
          <a:xfrm>
            <a:off x="10187427" y="1005406"/>
            <a:ext cx="1210588" cy="646331"/>
          </a:xfrm>
          <a:prstGeom prst="rect">
            <a:avLst/>
          </a:prstGeom>
          <a:noFill/>
          <a:ln>
            <a:solidFill>
              <a:srgbClr val="0000CC"/>
            </a:solidFill>
          </a:ln>
        </p:spPr>
        <p:txBody>
          <a:bodyPr wrap="none" rtlCol="0">
            <a:spAutoFit/>
          </a:bodyPr>
          <a:lstStyle/>
          <a:p>
            <a:r>
              <a:rPr lang="en-US" sz="3600" b="1" dirty="0">
                <a:solidFill>
                  <a:srgbClr val="FF0000"/>
                </a:solidFill>
                <a:highlight>
                  <a:srgbClr val="00FFFF"/>
                </a:highlight>
              </a:rPr>
              <a:t>2017</a:t>
            </a:r>
          </a:p>
        </p:txBody>
      </p:sp>
      <p:sp>
        <p:nvSpPr>
          <p:cNvPr id="11" name="Rectangle 205">
            <a:extLst>
              <a:ext uri="{FF2B5EF4-FFF2-40B4-BE49-F238E27FC236}">
                <a16:creationId xmlns:a16="http://schemas.microsoft.com/office/drawing/2014/main" id="{19EB3A1F-6ACB-4A1B-B1C9-A8815F367A14}"/>
              </a:ext>
            </a:extLst>
          </p:cNvPr>
          <p:cNvSpPr/>
          <p:nvPr/>
        </p:nvSpPr>
        <p:spPr>
          <a:xfrm>
            <a:off x="11885676" y="6443078"/>
            <a:ext cx="234109" cy="276999"/>
          </a:xfrm>
          <a:prstGeom prst="rect">
            <a:avLst/>
          </a:prstGeom>
        </p:spPr>
        <p:txBody>
          <a:bodyPr wrap="square" lIns="0" tIns="0" rIns="0" bIns="0">
            <a:spAutoFit/>
          </a:bodyPr>
          <a:lstStyle/>
          <a:p>
            <a:pPr marL="0"/>
            <a:r>
              <a:rPr lang="en-US" b="1" i="0" spc="0" baseline="0" dirty="0">
                <a:solidFill>
                  <a:srgbClr val="FF0000"/>
                </a:solidFill>
                <a:latin typeface="Calibri-Bold"/>
              </a:rPr>
              <a:t>18</a:t>
            </a:r>
          </a:p>
        </p:txBody>
      </p:sp>
      <p:sp>
        <p:nvSpPr>
          <p:cNvPr id="3" name="TextBox 2">
            <a:extLst>
              <a:ext uri="{FF2B5EF4-FFF2-40B4-BE49-F238E27FC236}">
                <a16:creationId xmlns:a16="http://schemas.microsoft.com/office/drawing/2014/main" id="{51D36452-0BD0-4865-4BCB-949AB44B6365}"/>
              </a:ext>
            </a:extLst>
          </p:cNvPr>
          <p:cNvSpPr txBox="1"/>
          <p:nvPr/>
        </p:nvSpPr>
        <p:spPr>
          <a:xfrm>
            <a:off x="77824" y="6278300"/>
            <a:ext cx="3505995" cy="523220"/>
          </a:xfrm>
          <a:custGeom>
            <a:avLst/>
            <a:gdLst>
              <a:gd name="connsiteX0" fmla="*/ 0 w 3505995"/>
              <a:gd name="connsiteY0" fmla="*/ 0 h 523220"/>
              <a:gd name="connsiteX1" fmla="*/ 654452 w 3505995"/>
              <a:gd name="connsiteY1" fmla="*/ 0 h 523220"/>
              <a:gd name="connsiteX2" fmla="*/ 1273845 w 3505995"/>
              <a:gd name="connsiteY2" fmla="*/ 0 h 523220"/>
              <a:gd name="connsiteX3" fmla="*/ 1788057 w 3505995"/>
              <a:gd name="connsiteY3" fmla="*/ 0 h 523220"/>
              <a:gd name="connsiteX4" fmla="*/ 2407450 w 3505995"/>
              <a:gd name="connsiteY4" fmla="*/ 0 h 523220"/>
              <a:gd name="connsiteX5" fmla="*/ 2991782 w 3505995"/>
              <a:gd name="connsiteY5" fmla="*/ 0 h 523220"/>
              <a:gd name="connsiteX6" fmla="*/ 3505995 w 3505995"/>
              <a:gd name="connsiteY6" fmla="*/ 0 h 523220"/>
              <a:gd name="connsiteX7" fmla="*/ 3505995 w 3505995"/>
              <a:gd name="connsiteY7" fmla="*/ 523220 h 523220"/>
              <a:gd name="connsiteX8" fmla="*/ 2851543 w 3505995"/>
              <a:gd name="connsiteY8" fmla="*/ 523220 h 523220"/>
              <a:gd name="connsiteX9" fmla="*/ 2267210 w 3505995"/>
              <a:gd name="connsiteY9" fmla="*/ 523220 h 523220"/>
              <a:gd name="connsiteX10" fmla="*/ 1717938 w 3505995"/>
              <a:gd name="connsiteY10" fmla="*/ 523220 h 523220"/>
              <a:gd name="connsiteX11" fmla="*/ 1063485 w 3505995"/>
              <a:gd name="connsiteY11" fmla="*/ 523220 h 523220"/>
              <a:gd name="connsiteX12" fmla="*/ 0 w 3505995"/>
              <a:gd name="connsiteY12" fmla="*/ 523220 h 523220"/>
              <a:gd name="connsiteX13" fmla="*/ 0 w 3505995"/>
              <a:gd name="connsiteY1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5995" h="523220" fill="none" extrusionOk="0">
                <a:moveTo>
                  <a:pt x="0" y="0"/>
                </a:moveTo>
                <a:cubicBezTo>
                  <a:pt x="165900" y="-3511"/>
                  <a:pt x="414951" y="59280"/>
                  <a:pt x="654452" y="0"/>
                </a:cubicBezTo>
                <a:cubicBezTo>
                  <a:pt x="893953" y="-59280"/>
                  <a:pt x="1140733" y="8271"/>
                  <a:pt x="1273845" y="0"/>
                </a:cubicBezTo>
                <a:cubicBezTo>
                  <a:pt x="1406957" y="-8271"/>
                  <a:pt x="1534834" y="40121"/>
                  <a:pt x="1788057" y="0"/>
                </a:cubicBezTo>
                <a:cubicBezTo>
                  <a:pt x="2041280" y="-40121"/>
                  <a:pt x="2147413" y="30711"/>
                  <a:pt x="2407450" y="0"/>
                </a:cubicBezTo>
                <a:cubicBezTo>
                  <a:pt x="2667487" y="-30711"/>
                  <a:pt x="2840248" y="16548"/>
                  <a:pt x="2991782" y="0"/>
                </a:cubicBezTo>
                <a:cubicBezTo>
                  <a:pt x="3143316" y="-16548"/>
                  <a:pt x="3290122" y="47921"/>
                  <a:pt x="3505995" y="0"/>
                </a:cubicBezTo>
                <a:cubicBezTo>
                  <a:pt x="3567639" y="196581"/>
                  <a:pt x="3462877" y="418558"/>
                  <a:pt x="3505995" y="523220"/>
                </a:cubicBezTo>
                <a:cubicBezTo>
                  <a:pt x="3281608" y="538347"/>
                  <a:pt x="3081459" y="463668"/>
                  <a:pt x="2851543" y="523220"/>
                </a:cubicBezTo>
                <a:cubicBezTo>
                  <a:pt x="2621627" y="582772"/>
                  <a:pt x="2472220" y="492675"/>
                  <a:pt x="2267210" y="523220"/>
                </a:cubicBezTo>
                <a:cubicBezTo>
                  <a:pt x="2062200" y="553765"/>
                  <a:pt x="1966218" y="519335"/>
                  <a:pt x="1717938" y="523220"/>
                </a:cubicBezTo>
                <a:cubicBezTo>
                  <a:pt x="1469658" y="527105"/>
                  <a:pt x="1334577" y="497545"/>
                  <a:pt x="1063485" y="523220"/>
                </a:cubicBezTo>
                <a:cubicBezTo>
                  <a:pt x="792393" y="548895"/>
                  <a:pt x="469273" y="497474"/>
                  <a:pt x="0" y="523220"/>
                </a:cubicBezTo>
                <a:cubicBezTo>
                  <a:pt x="-21349" y="353219"/>
                  <a:pt x="23123" y="223858"/>
                  <a:pt x="0" y="0"/>
                </a:cubicBezTo>
                <a:close/>
              </a:path>
              <a:path w="3505995" h="523220" stroke="0" extrusionOk="0">
                <a:moveTo>
                  <a:pt x="0" y="0"/>
                </a:moveTo>
                <a:cubicBezTo>
                  <a:pt x="316508" y="-41270"/>
                  <a:pt x="400023" y="44501"/>
                  <a:pt x="654452" y="0"/>
                </a:cubicBezTo>
                <a:cubicBezTo>
                  <a:pt x="908881" y="-44501"/>
                  <a:pt x="948262" y="48096"/>
                  <a:pt x="1133605" y="0"/>
                </a:cubicBezTo>
                <a:cubicBezTo>
                  <a:pt x="1318948" y="-48096"/>
                  <a:pt x="1530534" y="14387"/>
                  <a:pt x="1647818" y="0"/>
                </a:cubicBezTo>
                <a:cubicBezTo>
                  <a:pt x="1765102" y="-14387"/>
                  <a:pt x="1984147" y="61089"/>
                  <a:pt x="2267210" y="0"/>
                </a:cubicBezTo>
                <a:cubicBezTo>
                  <a:pt x="2550273" y="-61089"/>
                  <a:pt x="2625597" y="41"/>
                  <a:pt x="2886603" y="0"/>
                </a:cubicBezTo>
                <a:cubicBezTo>
                  <a:pt x="3147609" y="-41"/>
                  <a:pt x="3312128" y="11941"/>
                  <a:pt x="3505995" y="0"/>
                </a:cubicBezTo>
                <a:cubicBezTo>
                  <a:pt x="3546209" y="203042"/>
                  <a:pt x="3443590" y="278190"/>
                  <a:pt x="3505995" y="523220"/>
                </a:cubicBezTo>
                <a:cubicBezTo>
                  <a:pt x="3278857" y="527080"/>
                  <a:pt x="3182735" y="522358"/>
                  <a:pt x="2991782" y="523220"/>
                </a:cubicBezTo>
                <a:cubicBezTo>
                  <a:pt x="2800829" y="524082"/>
                  <a:pt x="2517501" y="484155"/>
                  <a:pt x="2337330" y="523220"/>
                </a:cubicBezTo>
                <a:cubicBezTo>
                  <a:pt x="2157159" y="562285"/>
                  <a:pt x="1836900" y="514169"/>
                  <a:pt x="1682878" y="523220"/>
                </a:cubicBezTo>
                <a:cubicBezTo>
                  <a:pt x="1528856" y="532271"/>
                  <a:pt x="1314891" y="471524"/>
                  <a:pt x="1028425" y="523220"/>
                </a:cubicBezTo>
                <a:cubicBezTo>
                  <a:pt x="741959" y="574916"/>
                  <a:pt x="468670" y="502047"/>
                  <a:pt x="0" y="523220"/>
                </a:cubicBezTo>
                <a:cubicBezTo>
                  <a:pt x="-58584" y="272014"/>
                  <a:pt x="42294" y="153645"/>
                  <a:pt x="0" y="0"/>
                </a:cubicBezTo>
                <a:close/>
              </a:path>
            </a:pathLst>
          </a:custGeom>
          <a:solidFill>
            <a:srgbClr val="66FFFF"/>
          </a:solidFill>
          <a:ln w="19050">
            <a:solidFill>
              <a:srgbClr val="FF0000"/>
            </a:solidFill>
            <a:extLst>
              <a:ext uri="{C807C97D-BFC1-408E-A445-0C87EB9F89A2}">
                <ask:lineSketchStyleProps xmlns:ask="http://schemas.microsoft.com/office/drawing/2018/sketchyshapes" sd="3206035054">
                  <a:prstGeom prst="rect">
                    <a:avLst/>
                  </a:prstGeom>
                  <ask:type>
                    <ask:lineSketchScribble/>
                  </ask:type>
                </ask:lineSketchStyleProps>
              </a:ext>
            </a:extLst>
          </a:ln>
        </p:spPr>
        <p:txBody>
          <a:bodyPr wrap="square" rtlCol="0">
            <a:spAutoFit/>
          </a:bodyPr>
          <a:lstStyle/>
          <a:p>
            <a:r>
              <a:rPr lang="en-US" sz="2400" dirty="0"/>
              <a:t>Atmospheric anomaly</a:t>
            </a:r>
            <a:r>
              <a:rPr lang="en-US" sz="2800" dirty="0">
                <a:solidFill>
                  <a:srgbClr val="FF0000"/>
                </a:solidFill>
              </a:rPr>
              <a:t>!?</a:t>
            </a:r>
            <a:endParaRPr lang="en-GB" sz="2400" dirty="0">
              <a:solidFill>
                <a:srgbClr val="FF0000"/>
              </a:solidFill>
            </a:endParaRPr>
          </a:p>
        </p:txBody>
      </p:sp>
      <p:grpSp>
        <p:nvGrpSpPr>
          <p:cNvPr id="22" name="Group 21">
            <a:extLst>
              <a:ext uri="{FF2B5EF4-FFF2-40B4-BE49-F238E27FC236}">
                <a16:creationId xmlns:a16="http://schemas.microsoft.com/office/drawing/2014/main" id="{192AFF81-A8B6-4F0D-ADC3-B334CD9E4C3A}"/>
              </a:ext>
            </a:extLst>
          </p:cNvPr>
          <p:cNvGrpSpPr/>
          <p:nvPr/>
        </p:nvGrpSpPr>
        <p:grpSpPr>
          <a:xfrm>
            <a:off x="532047" y="1387815"/>
            <a:ext cx="6293202" cy="4354087"/>
            <a:chOff x="532047" y="1387815"/>
            <a:chExt cx="6293202" cy="4354087"/>
          </a:xfrm>
        </p:grpSpPr>
        <p:pic>
          <p:nvPicPr>
            <p:cNvPr id="12" name="Picture 2">
              <a:extLst>
                <a:ext uri="{FF2B5EF4-FFF2-40B4-BE49-F238E27FC236}">
                  <a16:creationId xmlns:a16="http://schemas.microsoft.com/office/drawing/2014/main" id="{59C885BA-787B-A525-EECB-C1ED3E4A3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047" y="1387815"/>
              <a:ext cx="6293202" cy="4354087"/>
            </a:xfrm>
            <a:custGeom>
              <a:avLst/>
              <a:gdLst>
                <a:gd name="connsiteX0" fmla="*/ 0 w 6293202"/>
                <a:gd name="connsiteY0" fmla="*/ 0 h 4354087"/>
                <a:gd name="connsiteX1" fmla="*/ 383313 w 6293202"/>
                <a:gd name="connsiteY1" fmla="*/ 0 h 4354087"/>
                <a:gd name="connsiteX2" fmla="*/ 892490 w 6293202"/>
                <a:gd name="connsiteY2" fmla="*/ 0 h 4354087"/>
                <a:gd name="connsiteX3" fmla="*/ 1275804 w 6293202"/>
                <a:gd name="connsiteY3" fmla="*/ 0 h 4354087"/>
                <a:gd name="connsiteX4" fmla="*/ 1847913 w 6293202"/>
                <a:gd name="connsiteY4" fmla="*/ 0 h 4354087"/>
                <a:gd name="connsiteX5" fmla="*/ 2420022 w 6293202"/>
                <a:gd name="connsiteY5" fmla="*/ 0 h 4354087"/>
                <a:gd name="connsiteX6" fmla="*/ 3055064 w 6293202"/>
                <a:gd name="connsiteY6" fmla="*/ 0 h 4354087"/>
                <a:gd name="connsiteX7" fmla="*/ 3627173 w 6293202"/>
                <a:gd name="connsiteY7" fmla="*/ 0 h 4354087"/>
                <a:gd name="connsiteX8" fmla="*/ 4136350 w 6293202"/>
                <a:gd name="connsiteY8" fmla="*/ 0 h 4354087"/>
                <a:gd name="connsiteX9" fmla="*/ 4834323 w 6293202"/>
                <a:gd name="connsiteY9" fmla="*/ 0 h 4354087"/>
                <a:gd name="connsiteX10" fmla="*/ 5217637 w 6293202"/>
                <a:gd name="connsiteY10" fmla="*/ 0 h 4354087"/>
                <a:gd name="connsiteX11" fmla="*/ 5663882 w 6293202"/>
                <a:gd name="connsiteY11" fmla="*/ 0 h 4354087"/>
                <a:gd name="connsiteX12" fmla="*/ 6293202 w 6293202"/>
                <a:gd name="connsiteY12" fmla="*/ 0 h 4354087"/>
                <a:gd name="connsiteX13" fmla="*/ 6293202 w 6293202"/>
                <a:gd name="connsiteY13" fmla="*/ 587802 h 4354087"/>
                <a:gd name="connsiteX14" fmla="*/ 6293202 w 6293202"/>
                <a:gd name="connsiteY14" fmla="*/ 1001440 h 4354087"/>
                <a:gd name="connsiteX15" fmla="*/ 6293202 w 6293202"/>
                <a:gd name="connsiteY15" fmla="*/ 1415078 h 4354087"/>
                <a:gd name="connsiteX16" fmla="*/ 6293202 w 6293202"/>
                <a:gd name="connsiteY16" fmla="*/ 2046421 h 4354087"/>
                <a:gd name="connsiteX17" fmla="*/ 6293202 w 6293202"/>
                <a:gd name="connsiteY17" fmla="*/ 2634223 h 4354087"/>
                <a:gd name="connsiteX18" fmla="*/ 6293202 w 6293202"/>
                <a:gd name="connsiteY18" fmla="*/ 3134943 h 4354087"/>
                <a:gd name="connsiteX19" fmla="*/ 6293202 w 6293202"/>
                <a:gd name="connsiteY19" fmla="*/ 3635663 h 4354087"/>
                <a:gd name="connsiteX20" fmla="*/ 6293202 w 6293202"/>
                <a:gd name="connsiteY20" fmla="*/ 4354087 h 4354087"/>
                <a:gd name="connsiteX21" fmla="*/ 5784025 w 6293202"/>
                <a:gd name="connsiteY21" fmla="*/ 4354087 h 4354087"/>
                <a:gd name="connsiteX22" fmla="*/ 5148983 w 6293202"/>
                <a:gd name="connsiteY22" fmla="*/ 4354087 h 4354087"/>
                <a:gd name="connsiteX23" fmla="*/ 4765670 w 6293202"/>
                <a:gd name="connsiteY23" fmla="*/ 4354087 h 4354087"/>
                <a:gd name="connsiteX24" fmla="*/ 4382357 w 6293202"/>
                <a:gd name="connsiteY24" fmla="*/ 4354087 h 4354087"/>
                <a:gd name="connsiteX25" fmla="*/ 3999044 w 6293202"/>
                <a:gd name="connsiteY25" fmla="*/ 4354087 h 4354087"/>
                <a:gd name="connsiteX26" fmla="*/ 3364003 w 6293202"/>
                <a:gd name="connsiteY26" fmla="*/ 4354087 h 4354087"/>
                <a:gd name="connsiteX27" fmla="*/ 2728961 w 6293202"/>
                <a:gd name="connsiteY27" fmla="*/ 4354087 h 4354087"/>
                <a:gd name="connsiteX28" fmla="*/ 2030988 w 6293202"/>
                <a:gd name="connsiteY28" fmla="*/ 4354087 h 4354087"/>
                <a:gd name="connsiteX29" fmla="*/ 1584743 w 6293202"/>
                <a:gd name="connsiteY29" fmla="*/ 4354087 h 4354087"/>
                <a:gd name="connsiteX30" fmla="*/ 1075565 w 6293202"/>
                <a:gd name="connsiteY30" fmla="*/ 4354087 h 4354087"/>
                <a:gd name="connsiteX31" fmla="*/ 629320 w 6293202"/>
                <a:gd name="connsiteY31" fmla="*/ 4354087 h 4354087"/>
                <a:gd name="connsiteX32" fmla="*/ 0 w 6293202"/>
                <a:gd name="connsiteY32" fmla="*/ 4354087 h 4354087"/>
                <a:gd name="connsiteX33" fmla="*/ 0 w 6293202"/>
                <a:gd name="connsiteY33" fmla="*/ 3853367 h 4354087"/>
                <a:gd name="connsiteX34" fmla="*/ 0 w 6293202"/>
                <a:gd name="connsiteY34" fmla="*/ 3265565 h 4354087"/>
                <a:gd name="connsiteX35" fmla="*/ 0 w 6293202"/>
                <a:gd name="connsiteY35" fmla="*/ 2851927 h 4354087"/>
                <a:gd name="connsiteX36" fmla="*/ 0 w 6293202"/>
                <a:gd name="connsiteY36" fmla="*/ 2264125 h 4354087"/>
                <a:gd name="connsiteX37" fmla="*/ 0 w 6293202"/>
                <a:gd name="connsiteY37" fmla="*/ 1850487 h 4354087"/>
                <a:gd name="connsiteX38" fmla="*/ 0 w 6293202"/>
                <a:gd name="connsiteY38" fmla="*/ 1306226 h 4354087"/>
                <a:gd name="connsiteX39" fmla="*/ 0 w 6293202"/>
                <a:gd name="connsiteY39" fmla="*/ 849047 h 4354087"/>
                <a:gd name="connsiteX40" fmla="*/ 0 w 6293202"/>
                <a:gd name="connsiteY40" fmla="*/ 0 h 43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93202" h="4354087" extrusionOk="0">
                  <a:moveTo>
                    <a:pt x="0" y="0"/>
                  </a:moveTo>
                  <a:cubicBezTo>
                    <a:pt x="179324" y="-36062"/>
                    <a:pt x="271796" y="33192"/>
                    <a:pt x="383313" y="0"/>
                  </a:cubicBezTo>
                  <a:cubicBezTo>
                    <a:pt x="494830" y="-33192"/>
                    <a:pt x="745439" y="60391"/>
                    <a:pt x="892490" y="0"/>
                  </a:cubicBezTo>
                  <a:cubicBezTo>
                    <a:pt x="1039541" y="-60391"/>
                    <a:pt x="1142589" y="38967"/>
                    <a:pt x="1275804" y="0"/>
                  </a:cubicBezTo>
                  <a:cubicBezTo>
                    <a:pt x="1409019" y="-38967"/>
                    <a:pt x="1731974" y="51978"/>
                    <a:pt x="1847913" y="0"/>
                  </a:cubicBezTo>
                  <a:cubicBezTo>
                    <a:pt x="1963852" y="-51978"/>
                    <a:pt x="2187517" y="39598"/>
                    <a:pt x="2420022" y="0"/>
                  </a:cubicBezTo>
                  <a:cubicBezTo>
                    <a:pt x="2652527" y="-39598"/>
                    <a:pt x="2883409" y="28000"/>
                    <a:pt x="3055064" y="0"/>
                  </a:cubicBezTo>
                  <a:cubicBezTo>
                    <a:pt x="3226719" y="-28000"/>
                    <a:pt x="3346309" y="52603"/>
                    <a:pt x="3627173" y="0"/>
                  </a:cubicBezTo>
                  <a:cubicBezTo>
                    <a:pt x="3908037" y="-52603"/>
                    <a:pt x="4014143" y="24875"/>
                    <a:pt x="4136350" y="0"/>
                  </a:cubicBezTo>
                  <a:cubicBezTo>
                    <a:pt x="4258557" y="-24875"/>
                    <a:pt x="4533651" y="47349"/>
                    <a:pt x="4834323" y="0"/>
                  </a:cubicBezTo>
                  <a:cubicBezTo>
                    <a:pt x="5134995" y="-47349"/>
                    <a:pt x="5065131" y="40655"/>
                    <a:pt x="5217637" y="0"/>
                  </a:cubicBezTo>
                  <a:cubicBezTo>
                    <a:pt x="5370143" y="-40655"/>
                    <a:pt x="5459073" y="15203"/>
                    <a:pt x="5663882" y="0"/>
                  </a:cubicBezTo>
                  <a:cubicBezTo>
                    <a:pt x="5868692" y="-15203"/>
                    <a:pt x="6013940" y="13385"/>
                    <a:pt x="6293202" y="0"/>
                  </a:cubicBezTo>
                  <a:cubicBezTo>
                    <a:pt x="6309096" y="143541"/>
                    <a:pt x="6224579" y="309535"/>
                    <a:pt x="6293202" y="587802"/>
                  </a:cubicBezTo>
                  <a:cubicBezTo>
                    <a:pt x="6361825" y="866069"/>
                    <a:pt x="6261235" y="865252"/>
                    <a:pt x="6293202" y="1001440"/>
                  </a:cubicBezTo>
                  <a:cubicBezTo>
                    <a:pt x="6325169" y="1137628"/>
                    <a:pt x="6246826" y="1229631"/>
                    <a:pt x="6293202" y="1415078"/>
                  </a:cubicBezTo>
                  <a:cubicBezTo>
                    <a:pt x="6339578" y="1600525"/>
                    <a:pt x="6242932" y="1913030"/>
                    <a:pt x="6293202" y="2046421"/>
                  </a:cubicBezTo>
                  <a:cubicBezTo>
                    <a:pt x="6343472" y="2179812"/>
                    <a:pt x="6255848" y="2407094"/>
                    <a:pt x="6293202" y="2634223"/>
                  </a:cubicBezTo>
                  <a:cubicBezTo>
                    <a:pt x="6330556" y="2861352"/>
                    <a:pt x="6250781" y="3030148"/>
                    <a:pt x="6293202" y="3134943"/>
                  </a:cubicBezTo>
                  <a:cubicBezTo>
                    <a:pt x="6335623" y="3239738"/>
                    <a:pt x="6274729" y="3435699"/>
                    <a:pt x="6293202" y="3635663"/>
                  </a:cubicBezTo>
                  <a:cubicBezTo>
                    <a:pt x="6311675" y="3835627"/>
                    <a:pt x="6211822" y="4207476"/>
                    <a:pt x="6293202" y="4354087"/>
                  </a:cubicBezTo>
                  <a:cubicBezTo>
                    <a:pt x="6103158" y="4383814"/>
                    <a:pt x="5992891" y="4350324"/>
                    <a:pt x="5784025" y="4354087"/>
                  </a:cubicBezTo>
                  <a:cubicBezTo>
                    <a:pt x="5575159" y="4357850"/>
                    <a:pt x="5445082" y="4350329"/>
                    <a:pt x="5148983" y="4354087"/>
                  </a:cubicBezTo>
                  <a:cubicBezTo>
                    <a:pt x="4852884" y="4357845"/>
                    <a:pt x="4888708" y="4348434"/>
                    <a:pt x="4765670" y="4354087"/>
                  </a:cubicBezTo>
                  <a:cubicBezTo>
                    <a:pt x="4642632" y="4359740"/>
                    <a:pt x="4479906" y="4347549"/>
                    <a:pt x="4382357" y="4354087"/>
                  </a:cubicBezTo>
                  <a:cubicBezTo>
                    <a:pt x="4284808" y="4360625"/>
                    <a:pt x="4148659" y="4328194"/>
                    <a:pt x="3999044" y="4354087"/>
                  </a:cubicBezTo>
                  <a:cubicBezTo>
                    <a:pt x="3849429" y="4379980"/>
                    <a:pt x="3533521" y="4346751"/>
                    <a:pt x="3364003" y="4354087"/>
                  </a:cubicBezTo>
                  <a:cubicBezTo>
                    <a:pt x="3194485" y="4361423"/>
                    <a:pt x="2927758" y="4342015"/>
                    <a:pt x="2728961" y="4354087"/>
                  </a:cubicBezTo>
                  <a:cubicBezTo>
                    <a:pt x="2530164" y="4366159"/>
                    <a:pt x="2318496" y="4294934"/>
                    <a:pt x="2030988" y="4354087"/>
                  </a:cubicBezTo>
                  <a:cubicBezTo>
                    <a:pt x="1743480" y="4413240"/>
                    <a:pt x="1804576" y="4302137"/>
                    <a:pt x="1584743" y="4354087"/>
                  </a:cubicBezTo>
                  <a:cubicBezTo>
                    <a:pt x="1364911" y="4406037"/>
                    <a:pt x="1193593" y="4334826"/>
                    <a:pt x="1075565" y="4354087"/>
                  </a:cubicBezTo>
                  <a:cubicBezTo>
                    <a:pt x="957537" y="4373348"/>
                    <a:pt x="810529" y="4328190"/>
                    <a:pt x="629320" y="4354087"/>
                  </a:cubicBezTo>
                  <a:cubicBezTo>
                    <a:pt x="448111" y="4379984"/>
                    <a:pt x="304302" y="4284708"/>
                    <a:pt x="0" y="4354087"/>
                  </a:cubicBezTo>
                  <a:cubicBezTo>
                    <a:pt x="-38054" y="4111756"/>
                    <a:pt x="57091" y="4023536"/>
                    <a:pt x="0" y="3853367"/>
                  </a:cubicBezTo>
                  <a:cubicBezTo>
                    <a:pt x="-57091" y="3683198"/>
                    <a:pt x="707" y="3480626"/>
                    <a:pt x="0" y="3265565"/>
                  </a:cubicBezTo>
                  <a:cubicBezTo>
                    <a:pt x="-707" y="3050504"/>
                    <a:pt x="7754" y="2982980"/>
                    <a:pt x="0" y="2851927"/>
                  </a:cubicBezTo>
                  <a:cubicBezTo>
                    <a:pt x="-7754" y="2720874"/>
                    <a:pt x="9294" y="2521201"/>
                    <a:pt x="0" y="2264125"/>
                  </a:cubicBezTo>
                  <a:cubicBezTo>
                    <a:pt x="-9294" y="2007049"/>
                    <a:pt x="49200" y="1953019"/>
                    <a:pt x="0" y="1850487"/>
                  </a:cubicBezTo>
                  <a:cubicBezTo>
                    <a:pt x="-49200" y="1747955"/>
                    <a:pt x="41695" y="1536445"/>
                    <a:pt x="0" y="1306226"/>
                  </a:cubicBezTo>
                  <a:cubicBezTo>
                    <a:pt x="-41695" y="1076007"/>
                    <a:pt x="54338" y="1016403"/>
                    <a:pt x="0" y="849047"/>
                  </a:cubicBezTo>
                  <a:cubicBezTo>
                    <a:pt x="-54338" y="681691"/>
                    <a:pt x="36391" y="362915"/>
                    <a:pt x="0" y="0"/>
                  </a:cubicBezTo>
                  <a:close/>
                </a:path>
              </a:pathLst>
            </a:custGeom>
            <a:noFill/>
            <a:ln w="38100">
              <a:solidFill>
                <a:srgbClr val="00B050"/>
              </a:solidFill>
              <a:miter lim="800000"/>
              <a:headEnd/>
              <a:tailEnd/>
              <a:extLst>
                <a:ext uri="{C807C97D-BFC1-408E-A445-0C87EB9F89A2}">
                  <ask:lineSketchStyleProps xmlns:ask="http://schemas.microsoft.com/office/drawing/2018/sketchyshapes" sd="2607150306">
                    <a:prstGeom prst="rect">
                      <a:avLst/>
                    </a:prstGeom>
                    <ask:type>
                      <ask:lineSketchScribble/>
                    </ask:type>
                  </ask:lineSketchStyleProps>
                </a:ext>
              </a:extLst>
            </a:ln>
            <a:extLst>
              <a:ext uri="{909E8E84-426E-40DD-AFC4-6F175D3DCCD1}">
                <a14:hiddenFill xmlns:a14="http://schemas.microsoft.com/office/drawing/2010/main">
                  <a:solidFill>
                    <a:schemeClr val="accent1"/>
                  </a:solidFill>
                </a14:hiddenFill>
              </a:ext>
            </a:extLst>
          </p:spPr>
        </p:pic>
        <p:sp>
          <p:nvSpPr>
            <p:cNvPr id="20" name="TextBox 19">
              <a:extLst>
                <a:ext uri="{FF2B5EF4-FFF2-40B4-BE49-F238E27FC236}">
                  <a16:creationId xmlns:a16="http://schemas.microsoft.com/office/drawing/2014/main" id="{A9655192-7782-DD4D-9B9B-449D153A7530}"/>
                </a:ext>
              </a:extLst>
            </p:cNvPr>
            <p:cNvSpPr txBox="1"/>
            <p:nvPr/>
          </p:nvSpPr>
          <p:spPr>
            <a:xfrm>
              <a:off x="3461947" y="4113845"/>
              <a:ext cx="1002582" cy="584775"/>
            </a:xfrm>
            <a:prstGeom prst="rect">
              <a:avLst/>
            </a:prstGeom>
            <a:noFill/>
          </p:spPr>
          <p:txBody>
            <a:bodyPr wrap="none" rtlCol="0">
              <a:spAutoFit/>
            </a:bodyPr>
            <a:lstStyle/>
            <a:p>
              <a:r>
                <a:rPr lang="en-US" sz="3200" dirty="0">
                  <a:solidFill>
                    <a:srgbClr val="CC00CC"/>
                  </a:solidFill>
                  <a:effectLst>
                    <a:outerShdw blurRad="38100" dist="38100" dir="2700000" algn="tl">
                      <a:srgbClr val="000000">
                        <a:alpha val="43137"/>
                      </a:srgbClr>
                    </a:outerShdw>
                  </a:effectLst>
                </a:rPr>
                <a:t>Dec</a:t>
              </a:r>
              <a:r>
                <a:rPr lang="en-US" sz="3200" dirty="0">
                  <a:solidFill>
                    <a:srgbClr val="CC00CC"/>
                  </a:solidFill>
                </a:rPr>
                <a:t>.</a:t>
              </a:r>
            </a:p>
          </p:txBody>
        </p:sp>
      </p:grpSp>
      <p:sp>
        <p:nvSpPr>
          <p:cNvPr id="21" name="TextBox 20">
            <a:extLst>
              <a:ext uri="{FF2B5EF4-FFF2-40B4-BE49-F238E27FC236}">
                <a16:creationId xmlns:a16="http://schemas.microsoft.com/office/drawing/2014/main" id="{1C924614-3E6B-9F47-E5DE-FFCFD8697DED}"/>
              </a:ext>
            </a:extLst>
          </p:cNvPr>
          <p:cNvSpPr txBox="1"/>
          <p:nvPr/>
        </p:nvSpPr>
        <p:spPr>
          <a:xfrm>
            <a:off x="5652521" y="3361266"/>
            <a:ext cx="992579" cy="584775"/>
          </a:xfrm>
          <a:prstGeom prst="rect">
            <a:avLst/>
          </a:prstGeom>
          <a:noFill/>
        </p:spPr>
        <p:txBody>
          <a:bodyPr wrap="none" rtlCol="0">
            <a:spAutoFit/>
          </a:bodyPr>
          <a:lstStyle/>
          <a:p>
            <a:r>
              <a:rPr lang="en-US" sz="3200" dirty="0">
                <a:solidFill>
                  <a:srgbClr val="C00000"/>
                </a:solidFill>
                <a:effectLst>
                  <a:outerShdw blurRad="38100" dist="38100" dir="2700000" algn="tl">
                    <a:srgbClr val="000000">
                      <a:alpha val="43137"/>
                    </a:srgbClr>
                  </a:outerShdw>
                </a:effectLst>
              </a:rPr>
              <a:t>June</a:t>
            </a:r>
          </a:p>
        </p:txBody>
      </p:sp>
      <p:sp>
        <p:nvSpPr>
          <p:cNvPr id="23" name="Rectangle 724">
            <a:extLst>
              <a:ext uri="{FF2B5EF4-FFF2-40B4-BE49-F238E27FC236}">
                <a16:creationId xmlns:a16="http://schemas.microsoft.com/office/drawing/2014/main" id="{26402C25-F786-46B7-CB82-D5D560DC4DA1}"/>
              </a:ext>
            </a:extLst>
          </p:cNvPr>
          <p:cNvSpPr/>
          <p:nvPr/>
        </p:nvSpPr>
        <p:spPr>
          <a:xfrm rot="19624447">
            <a:off x="5749705" y="1512123"/>
            <a:ext cx="3711465" cy="369653"/>
          </a:xfrm>
          <a:prstGeom prst="rect">
            <a:avLst/>
          </a:prstGeom>
          <a:solidFill>
            <a:schemeClr val="accent6">
              <a:lumMod val="20000"/>
              <a:lumOff val="80000"/>
            </a:schemeClr>
          </a:solidFill>
        </p:spPr>
        <p:txBody>
          <a:bodyPr wrap="square" lIns="0" tIns="0" rIns="0" bIns="0">
            <a:spAutoFit/>
          </a:bodyPr>
          <a:lstStyle/>
          <a:p>
            <a:pPr marL="0"/>
            <a:r>
              <a:rPr lang="en-US" sz="2402" b="1" i="0" spc="0" baseline="0" dirty="0">
                <a:solidFill>
                  <a:srgbClr val="FF0000"/>
                </a:solidFill>
                <a:highlight>
                  <a:srgbClr val="00FF00"/>
                </a:highlight>
                <a:latin typeface="Calibri-Bold"/>
              </a:rPr>
              <a:t>Moon</a:t>
            </a:r>
            <a:r>
              <a:rPr lang="en-US" sz="2402" b="1" i="0" spc="-33" baseline="0" dirty="0">
                <a:solidFill>
                  <a:srgbClr val="FF0000"/>
                </a:solidFill>
                <a:highlight>
                  <a:srgbClr val="00FF00"/>
                </a:highlight>
                <a:latin typeface="Calibri-Bold"/>
              </a:rPr>
              <a:t> </a:t>
            </a:r>
            <a:r>
              <a:rPr lang="en-US" sz="2402" b="1" i="0" spc="0" baseline="0" dirty="0">
                <a:solidFill>
                  <a:srgbClr val="FF0000"/>
                </a:solidFill>
                <a:highlight>
                  <a:srgbClr val="00FF00"/>
                </a:highlight>
                <a:latin typeface="Calibri-Bold"/>
              </a:rPr>
              <a:t>as g</a:t>
            </a:r>
            <a:r>
              <a:rPr lang="en-US" sz="2402" b="1" i="0" spc="-48" baseline="0" dirty="0">
                <a:solidFill>
                  <a:srgbClr val="FF0000"/>
                </a:solidFill>
                <a:highlight>
                  <a:srgbClr val="00FF00"/>
                </a:highlight>
                <a:latin typeface="Calibri-Bold"/>
              </a:rPr>
              <a:t>r</a:t>
            </a:r>
            <a:r>
              <a:rPr lang="en-US" sz="2402" b="1" i="0" spc="-33" baseline="0" dirty="0">
                <a:solidFill>
                  <a:srgbClr val="FF0000"/>
                </a:solidFill>
                <a:highlight>
                  <a:srgbClr val="00FF00"/>
                </a:highlight>
                <a:latin typeface="Calibri-Bold"/>
              </a:rPr>
              <a:t>a</a:t>
            </a:r>
            <a:r>
              <a:rPr lang="en-US" sz="2402" b="1" i="0" spc="0" baseline="0" dirty="0">
                <a:solidFill>
                  <a:srgbClr val="FF0000"/>
                </a:solidFill>
                <a:highlight>
                  <a:srgbClr val="00FF00"/>
                </a:highlight>
                <a:latin typeface="Calibri-Bold"/>
              </a:rPr>
              <a:t>vi</a:t>
            </a:r>
            <a:r>
              <a:rPr lang="en-US" sz="2402" b="1" i="0" spc="-28" baseline="0" dirty="0">
                <a:solidFill>
                  <a:srgbClr val="FF0000"/>
                </a:solidFill>
                <a:highlight>
                  <a:srgbClr val="00FF00"/>
                </a:highlight>
                <a:latin typeface="Calibri-Bold"/>
              </a:rPr>
              <a:t>t</a:t>
            </a:r>
            <a:r>
              <a:rPr lang="en-US" sz="2402" b="1" i="0" spc="-21" baseline="0" dirty="0">
                <a:solidFill>
                  <a:srgbClr val="FF0000"/>
                </a:solidFill>
                <a:highlight>
                  <a:srgbClr val="00FF00"/>
                </a:highlight>
                <a:latin typeface="Calibri-Bold"/>
              </a:rPr>
              <a:t>a</a:t>
            </a:r>
            <a:r>
              <a:rPr lang="en-US" sz="2402" b="1" i="0" spc="0" baseline="0" dirty="0">
                <a:solidFill>
                  <a:srgbClr val="FF0000"/>
                </a:solidFill>
                <a:highlight>
                  <a:srgbClr val="00FF00"/>
                </a:highlight>
                <a:latin typeface="Calibri-Bold"/>
              </a:rPr>
              <a:t>tional lens !?</a:t>
            </a:r>
          </a:p>
        </p:txBody>
      </p:sp>
      <p:cxnSp>
        <p:nvCxnSpPr>
          <p:cNvPr id="24" name="Straight Arrow Connector 23">
            <a:extLst>
              <a:ext uri="{FF2B5EF4-FFF2-40B4-BE49-F238E27FC236}">
                <a16:creationId xmlns:a16="http://schemas.microsoft.com/office/drawing/2014/main" id="{737ECDBC-5C4D-B5CB-5B7C-B93D98D368A4}"/>
              </a:ext>
            </a:extLst>
          </p:cNvPr>
          <p:cNvCxnSpPr>
            <a:cxnSpLocks/>
          </p:cNvCxnSpPr>
          <p:nvPr/>
        </p:nvCxnSpPr>
        <p:spPr>
          <a:xfrm>
            <a:off x="8949454" y="998872"/>
            <a:ext cx="340468" cy="1341536"/>
          </a:xfrm>
          <a:prstGeom prst="straightConnector1">
            <a:avLst/>
          </a:prstGeom>
          <a:ln w="5715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2944A27-DACF-511A-F73B-E3A5928C9689}"/>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4)</a:t>
            </a:r>
          </a:p>
        </p:txBody>
      </p:sp>
      <p:cxnSp>
        <p:nvCxnSpPr>
          <p:cNvPr id="9" name="Straight Arrow Connector 8">
            <a:extLst>
              <a:ext uri="{FF2B5EF4-FFF2-40B4-BE49-F238E27FC236}">
                <a16:creationId xmlns:a16="http://schemas.microsoft.com/office/drawing/2014/main" id="{FA35F4F5-56E2-0CD8-BF1F-63803DC8AE91}"/>
              </a:ext>
            </a:extLst>
          </p:cNvPr>
          <p:cNvCxnSpPr>
            <a:cxnSpLocks/>
          </p:cNvCxnSpPr>
          <p:nvPr/>
        </p:nvCxnSpPr>
        <p:spPr>
          <a:xfrm flipV="1">
            <a:off x="1752998" y="4309353"/>
            <a:ext cx="3208108" cy="2007859"/>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3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72" y="1348250"/>
            <a:ext cx="3153609" cy="4752528"/>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471" y="1344646"/>
            <a:ext cx="3153609" cy="4765860"/>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9062564" y="188640"/>
            <a:ext cx="1551387" cy="1938992"/>
          </a:xfrm>
          <a:prstGeom prst="rect">
            <a:avLst/>
          </a:prstGeom>
          <a:noFill/>
          <a:ln>
            <a:solidFill>
              <a:srgbClr val="00B050"/>
            </a:solidFill>
          </a:ln>
        </p:spPr>
        <p:txBody>
          <a:bodyPr wrap="none" rtlCol="0">
            <a:spAutoFit/>
          </a:bodyPr>
          <a:lstStyle/>
          <a:p>
            <a:pPr algn="ctr"/>
            <a:r>
              <a:rPr lang="en-US" sz="2400" dirty="0">
                <a:solidFill>
                  <a:srgbClr val="FF0000"/>
                </a:solidFill>
                <a:effectLst>
                  <a:outerShdw blurRad="38100" dist="38100" dir="2700000" algn="tl">
                    <a:srgbClr val="000000">
                      <a:alpha val="43137"/>
                    </a:srgbClr>
                  </a:outerShdw>
                </a:effectLst>
              </a:rPr>
              <a:t>MERCURY</a:t>
            </a:r>
          </a:p>
          <a:p>
            <a:pPr algn="ctr"/>
            <a:r>
              <a:rPr lang="en-US" sz="2400" b="1" dirty="0">
                <a:solidFill>
                  <a:srgbClr val="9933FF"/>
                </a:solidFill>
                <a:effectLst>
                  <a:outerShdw blurRad="38100" dist="38100" dir="2700000" algn="tl">
                    <a:srgbClr val="000000">
                      <a:alpha val="43137"/>
                    </a:srgbClr>
                  </a:outerShdw>
                </a:effectLst>
                <a:sym typeface="Symbol"/>
              </a:rPr>
              <a:t></a:t>
            </a:r>
            <a:endParaRPr lang="en-US" sz="2400" b="1" dirty="0">
              <a:solidFill>
                <a:srgbClr val="9933FF"/>
              </a:solidFill>
              <a:effectLst>
                <a:outerShdw blurRad="38100" dist="38100" dir="2700000" algn="tl">
                  <a:srgbClr val="000000">
                    <a:alpha val="43137"/>
                  </a:srgbClr>
                </a:outerShdw>
              </a:effectLst>
            </a:endParaRPr>
          </a:p>
          <a:p>
            <a:pPr algn="ctr"/>
            <a:r>
              <a:rPr lang="en-US" sz="2400" dirty="0">
                <a:solidFill>
                  <a:srgbClr val="FF0000"/>
                </a:solidFill>
                <a:effectLst>
                  <a:outerShdw blurRad="38100" dist="38100" dir="2700000" algn="tl">
                    <a:srgbClr val="000000">
                      <a:alpha val="43137"/>
                    </a:srgbClr>
                  </a:outerShdw>
                </a:effectLst>
              </a:rPr>
              <a:t>VENUS</a:t>
            </a:r>
          </a:p>
          <a:p>
            <a:pPr algn="ctr"/>
            <a:r>
              <a:rPr lang="en-US" sz="2400" b="1" dirty="0">
                <a:solidFill>
                  <a:srgbClr val="9933FF"/>
                </a:solidFill>
                <a:effectLst>
                  <a:outerShdw blurRad="38100" dist="38100" dir="2700000" algn="tl">
                    <a:srgbClr val="000000">
                      <a:alpha val="43137"/>
                    </a:srgbClr>
                  </a:outerShdw>
                </a:effectLst>
                <a:sym typeface="Symbol"/>
              </a:rPr>
              <a:t></a:t>
            </a:r>
            <a:endParaRPr lang="en-US" sz="2400" b="1" dirty="0">
              <a:solidFill>
                <a:srgbClr val="9933FF"/>
              </a:solidFill>
              <a:effectLst>
                <a:outerShdw blurRad="38100" dist="38100" dir="2700000" algn="tl">
                  <a:srgbClr val="000000">
                    <a:alpha val="43137"/>
                  </a:srgbClr>
                </a:outerShdw>
              </a:effectLst>
            </a:endParaRPr>
          </a:p>
          <a:p>
            <a:pPr algn="ctr"/>
            <a:r>
              <a:rPr lang="en-US" sz="2400" dirty="0">
                <a:solidFill>
                  <a:srgbClr val="FF0000"/>
                </a:solidFill>
                <a:effectLst>
                  <a:outerShdw blurRad="38100" dist="38100" dir="2700000" algn="tl">
                    <a:srgbClr val="000000">
                      <a:alpha val="43137"/>
                    </a:srgbClr>
                  </a:outerShdw>
                </a:effectLst>
              </a:rPr>
              <a:t>EARTH</a:t>
            </a:r>
            <a:endParaRPr lang="en-GB" sz="2400"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9192345" y="2060848"/>
            <a:ext cx="1302793" cy="400110"/>
          </a:xfrm>
          <a:prstGeom prst="rect">
            <a:avLst/>
          </a:prstGeom>
          <a:noFill/>
        </p:spPr>
        <p:txBody>
          <a:bodyPr wrap="none" rtlCol="0">
            <a:spAutoFit/>
          </a:bodyPr>
          <a:lstStyle/>
          <a:p>
            <a:r>
              <a:rPr lang="en-US" sz="2000" b="1" dirty="0">
                <a:solidFill>
                  <a:srgbClr val="0000CC"/>
                </a:solidFill>
              </a:rPr>
              <a:t>Max / Min</a:t>
            </a:r>
            <a:endParaRPr lang="en-GB" sz="2000" b="1" dirty="0">
              <a:solidFill>
                <a:srgbClr val="0000CC"/>
              </a:solidFill>
            </a:endParaRPr>
          </a:p>
        </p:txBody>
      </p:sp>
      <p:sp>
        <p:nvSpPr>
          <p:cNvPr id="3" name="TextBox 2">
            <a:extLst>
              <a:ext uri="{FF2B5EF4-FFF2-40B4-BE49-F238E27FC236}">
                <a16:creationId xmlns:a16="http://schemas.microsoft.com/office/drawing/2014/main" id="{4B7C3412-D83E-2F27-DBF0-8D490E8C066E}"/>
              </a:ext>
            </a:extLst>
          </p:cNvPr>
          <p:cNvSpPr txBox="1"/>
          <p:nvPr/>
        </p:nvSpPr>
        <p:spPr>
          <a:xfrm>
            <a:off x="1285070" y="495612"/>
            <a:ext cx="7228004" cy="523220"/>
          </a:xfrm>
          <a:prstGeom prst="rect">
            <a:avLst/>
          </a:prstGeom>
          <a:noFill/>
        </p:spPr>
        <p:txBody>
          <a:bodyPr wrap="none" rtlCol="0">
            <a:spAutoFit/>
          </a:bodyPr>
          <a:lstStyle/>
          <a:p>
            <a:r>
              <a:rPr lang="en-US" sz="2800" b="1" dirty="0">
                <a:solidFill>
                  <a:srgbClr val="FF00FF"/>
                </a:solidFill>
                <a:highlight>
                  <a:srgbClr val="FFFF00"/>
                </a:highlight>
              </a:rPr>
              <a:t>Planetary dependency of ionosphere’s  TEC</a:t>
            </a:r>
          </a:p>
        </p:txBody>
      </p:sp>
      <p:sp>
        <p:nvSpPr>
          <p:cNvPr id="4" name="TextBox 3">
            <a:extLst>
              <a:ext uri="{FF2B5EF4-FFF2-40B4-BE49-F238E27FC236}">
                <a16:creationId xmlns:a16="http://schemas.microsoft.com/office/drawing/2014/main" id="{A5F20799-6CBD-E276-0BD7-DEBAD0B29B77}"/>
              </a:ext>
            </a:extLst>
          </p:cNvPr>
          <p:cNvSpPr txBox="1"/>
          <p:nvPr/>
        </p:nvSpPr>
        <p:spPr>
          <a:xfrm>
            <a:off x="7697028" y="3107288"/>
            <a:ext cx="3944432" cy="892552"/>
          </a:xfrm>
          <a:custGeom>
            <a:avLst/>
            <a:gdLst>
              <a:gd name="connsiteX0" fmla="*/ 0 w 3944432"/>
              <a:gd name="connsiteY0" fmla="*/ 0 h 892552"/>
              <a:gd name="connsiteX1" fmla="*/ 563490 w 3944432"/>
              <a:gd name="connsiteY1" fmla="*/ 0 h 892552"/>
              <a:gd name="connsiteX2" fmla="*/ 1048092 w 3944432"/>
              <a:gd name="connsiteY2" fmla="*/ 0 h 892552"/>
              <a:gd name="connsiteX3" fmla="*/ 1690471 w 3944432"/>
              <a:gd name="connsiteY3" fmla="*/ 0 h 892552"/>
              <a:gd name="connsiteX4" fmla="*/ 2135628 w 3944432"/>
              <a:gd name="connsiteY4" fmla="*/ 0 h 892552"/>
              <a:gd name="connsiteX5" fmla="*/ 2580786 w 3944432"/>
              <a:gd name="connsiteY5" fmla="*/ 0 h 892552"/>
              <a:gd name="connsiteX6" fmla="*/ 3104831 w 3944432"/>
              <a:gd name="connsiteY6" fmla="*/ 0 h 892552"/>
              <a:gd name="connsiteX7" fmla="*/ 3944432 w 3944432"/>
              <a:gd name="connsiteY7" fmla="*/ 0 h 892552"/>
              <a:gd name="connsiteX8" fmla="*/ 3944432 w 3944432"/>
              <a:gd name="connsiteY8" fmla="*/ 419499 h 892552"/>
              <a:gd name="connsiteX9" fmla="*/ 3944432 w 3944432"/>
              <a:gd name="connsiteY9" fmla="*/ 892552 h 892552"/>
              <a:gd name="connsiteX10" fmla="*/ 3302053 w 3944432"/>
              <a:gd name="connsiteY10" fmla="*/ 892552 h 892552"/>
              <a:gd name="connsiteX11" fmla="*/ 2659674 w 3944432"/>
              <a:gd name="connsiteY11" fmla="*/ 892552 h 892552"/>
              <a:gd name="connsiteX12" fmla="*/ 2135628 w 3944432"/>
              <a:gd name="connsiteY12" fmla="*/ 892552 h 892552"/>
              <a:gd name="connsiteX13" fmla="*/ 1611582 w 3944432"/>
              <a:gd name="connsiteY13" fmla="*/ 892552 h 892552"/>
              <a:gd name="connsiteX14" fmla="*/ 1126981 w 3944432"/>
              <a:gd name="connsiteY14" fmla="*/ 892552 h 892552"/>
              <a:gd name="connsiteX15" fmla="*/ 563490 w 3944432"/>
              <a:gd name="connsiteY15" fmla="*/ 892552 h 892552"/>
              <a:gd name="connsiteX16" fmla="*/ 0 w 3944432"/>
              <a:gd name="connsiteY16" fmla="*/ 892552 h 892552"/>
              <a:gd name="connsiteX17" fmla="*/ 0 w 3944432"/>
              <a:gd name="connsiteY17" fmla="*/ 428425 h 892552"/>
              <a:gd name="connsiteX18" fmla="*/ 0 w 3944432"/>
              <a:gd name="connsiteY18" fmla="*/ 0 h 8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4432" h="892552" extrusionOk="0">
                <a:moveTo>
                  <a:pt x="0" y="0"/>
                </a:moveTo>
                <a:cubicBezTo>
                  <a:pt x="266683" y="-6981"/>
                  <a:pt x="371778" y="58391"/>
                  <a:pt x="563490" y="0"/>
                </a:cubicBezTo>
                <a:cubicBezTo>
                  <a:pt x="755202" y="-58391"/>
                  <a:pt x="817613" y="26047"/>
                  <a:pt x="1048092" y="0"/>
                </a:cubicBezTo>
                <a:cubicBezTo>
                  <a:pt x="1278571" y="-26047"/>
                  <a:pt x="1374237" y="35979"/>
                  <a:pt x="1690471" y="0"/>
                </a:cubicBezTo>
                <a:cubicBezTo>
                  <a:pt x="2006705" y="-35979"/>
                  <a:pt x="1977377" y="36798"/>
                  <a:pt x="2135628" y="0"/>
                </a:cubicBezTo>
                <a:cubicBezTo>
                  <a:pt x="2293879" y="-36798"/>
                  <a:pt x="2410670" y="21826"/>
                  <a:pt x="2580786" y="0"/>
                </a:cubicBezTo>
                <a:cubicBezTo>
                  <a:pt x="2750902" y="-21826"/>
                  <a:pt x="2860618" y="44912"/>
                  <a:pt x="3104831" y="0"/>
                </a:cubicBezTo>
                <a:cubicBezTo>
                  <a:pt x="3349044" y="-44912"/>
                  <a:pt x="3545815" y="56945"/>
                  <a:pt x="3944432" y="0"/>
                </a:cubicBezTo>
                <a:cubicBezTo>
                  <a:pt x="3972492" y="151302"/>
                  <a:pt x="3916923" y="267831"/>
                  <a:pt x="3944432" y="419499"/>
                </a:cubicBezTo>
                <a:cubicBezTo>
                  <a:pt x="3971941" y="571167"/>
                  <a:pt x="3905624" y="773336"/>
                  <a:pt x="3944432" y="892552"/>
                </a:cubicBezTo>
                <a:cubicBezTo>
                  <a:pt x="3624258" y="915139"/>
                  <a:pt x="3579238" y="841756"/>
                  <a:pt x="3302053" y="892552"/>
                </a:cubicBezTo>
                <a:cubicBezTo>
                  <a:pt x="3024868" y="943348"/>
                  <a:pt x="2898004" y="862672"/>
                  <a:pt x="2659674" y="892552"/>
                </a:cubicBezTo>
                <a:cubicBezTo>
                  <a:pt x="2421344" y="922432"/>
                  <a:pt x="2382391" y="860038"/>
                  <a:pt x="2135628" y="892552"/>
                </a:cubicBezTo>
                <a:cubicBezTo>
                  <a:pt x="1888865" y="925066"/>
                  <a:pt x="1723256" y="865524"/>
                  <a:pt x="1611582" y="892552"/>
                </a:cubicBezTo>
                <a:cubicBezTo>
                  <a:pt x="1499908" y="919580"/>
                  <a:pt x="1353251" y="890899"/>
                  <a:pt x="1126981" y="892552"/>
                </a:cubicBezTo>
                <a:cubicBezTo>
                  <a:pt x="900711" y="894205"/>
                  <a:pt x="803274" y="838708"/>
                  <a:pt x="563490" y="892552"/>
                </a:cubicBezTo>
                <a:cubicBezTo>
                  <a:pt x="323706" y="946396"/>
                  <a:pt x="203064" y="852519"/>
                  <a:pt x="0" y="892552"/>
                </a:cubicBezTo>
                <a:cubicBezTo>
                  <a:pt x="-6215" y="723116"/>
                  <a:pt x="51164" y="649079"/>
                  <a:pt x="0" y="428425"/>
                </a:cubicBezTo>
                <a:cubicBezTo>
                  <a:pt x="-51164" y="207771"/>
                  <a:pt x="44669" y="104625"/>
                  <a:pt x="0" y="0"/>
                </a:cubicBezTo>
                <a:close/>
              </a:path>
            </a:pathLst>
          </a:custGeom>
          <a:noFill/>
          <a:ln w="38100">
            <a:solidFill>
              <a:srgbClr val="00B050"/>
            </a:solidFill>
            <a:extLst>
              <a:ext uri="{C807C97D-BFC1-408E-A445-0C87EB9F89A2}">
                <ask:lineSketchStyleProps xmlns:ask="http://schemas.microsoft.com/office/drawing/2018/sketchyshapes" sd="3300592382">
                  <a:prstGeom prst="rect">
                    <a:avLst/>
                  </a:prstGeom>
                  <ask:type>
                    <ask:lineSketchScribble/>
                  </ask:type>
                </ask:lineSketchStyleProps>
              </a:ext>
            </a:extLst>
          </a:ln>
        </p:spPr>
        <p:txBody>
          <a:bodyPr wrap="square" rtlCol="0">
            <a:spAutoFit/>
          </a:bodyPr>
          <a:lstStyle/>
          <a:p>
            <a:r>
              <a:rPr lang="en-US" sz="2400" b="1" dirty="0"/>
              <a:t>PLASMA </a:t>
            </a:r>
            <a:r>
              <a:rPr lang="en-US" sz="2400" b="1" dirty="0">
                <a:solidFill>
                  <a:srgbClr val="C00000"/>
                </a:solidFill>
              </a:rPr>
              <a:t>@ </a:t>
            </a:r>
            <a:r>
              <a:rPr lang="en-US" sz="2400" b="1" dirty="0"/>
              <a:t> IONOSPHERE: </a:t>
            </a:r>
          </a:p>
          <a:p>
            <a:r>
              <a:rPr lang="en-US" dirty="0">
                <a:sym typeface="Wingdings" panose="05000000000000000000" pitchFamily="2" charset="2"/>
              </a:rPr>
              <a:t> </a:t>
            </a:r>
            <a:r>
              <a:rPr lang="en-US" sz="2800" dirty="0">
                <a:solidFill>
                  <a:srgbClr val="FF0000"/>
                </a:solidFill>
                <a:sym typeface="Wingdings" panose="05000000000000000000" pitchFamily="2" charset="2"/>
              </a:rPr>
              <a:t>Planetary dependency</a:t>
            </a:r>
            <a:endParaRPr lang="en-US" dirty="0">
              <a:solidFill>
                <a:srgbClr val="FF0000"/>
              </a:solidFill>
            </a:endParaRPr>
          </a:p>
        </p:txBody>
      </p:sp>
      <p:sp>
        <p:nvSpPr>
          <p:cNvPr id="5" name="TextBox 4">
            <a:extLst>
              <a:ext uri="{FF2B5EF4-FFF2-40B4-BE49-F238E27FC236}">
                <a16:creationId xmlns:a16="http://schemas.microsoft.com/office/drawing/2014/main" id="{922C8CBC-1EF1-97DA-C515-B7B3092575B1}"/>
              </a:ext>
            </a:extLst>
          </p:cNvPr>
          <p:cNvSpPr txBox="1"/>
          <p:nvPr/>
        </p:nvSpPr>
        <p:spPr>
          <a:xfrm>
            <a:off x="11667050" y="3429000"/>
            <a:ext cx="628698" cy="769441"/>
          </a:xfrm>
          <a:prstGeom prst="rect">
            <a:avLst/>
          </a:prstGeom>
          <a:noFill/>
        </p:spPr>
        <p:txBody>
          <a:bodyPr wrap="none" rtlCol="0">
            <a:spAutoFit/>
          </a:bodyPr>
          <a:lstStyle/>
          <a:p>
            <a:r>
              <a:rPr lang="en-US" sz="4400" dirty="0">
                <a:solidFill>
                  <a:srgbClr val="FF0000"/>
                </a:solidFill>
                <a:sym typeface="Wingdings" panose="05000000000000000000" pitchFamily="2" charset="2"/>
              </a:rPr>
              <a:t></a:t>
            </a:r>
            <a:endParaRPr lang="en-US" sz="4400" dirty="0">
              <a:solidFill>
                <a:srgbClr val="FF0000"/>
              </a:solidFill>
            </a:endParaRPr>
          </a:p>
        </p:txBody>
      </p:sp>
      <p:cxnSp>
        <p:nvCxnSpPr>
          <p:cNvPr id="7" name="Straight Arrow Connector 6">
            <a:extLst>
              <a:ext uri="{FF2B5EF4-FFF2-40B4-BE49-F238E27FC236}">
                <a16:creationId xmlns:a16="http://schemas.microsoft.com/office/drawing/2014/main" id="{5DA2536E-DAE9-BB33-68F6-7172BA804E27}"/>
              </a:ext>
            </a:extLst>
          </p:cNvPr>
          <p:cNvCxnSpPr/>
          <p:nvPr/>
        </p:nvCxnSpPr>
        <p:spPr>
          <a:xfrm>
            <a:off x="6740622" y="3553564"/>
            <a:ext cx="7935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573">
            <a:extLst>
              <a:ext uri="{FF2B5EF4-FFF2-40B4-BE49-F238E27FC236}">
                <a16:creationId xmlns:a16="http://schemas.microsoft.com/office/drawing/2014/main" id="{75D1AA8D-1D8B-4CEA-6A67-418FE44C9189}"/>
              </a:ext>
            </a:extLst>
          </p:cNvPr>
          <p:cNvSpPr/>
          <p:nvPr/>
        </p:nvSpPr>
        <p:spPr>
          <a:xfrm>
            <a:off x="11673495" y="6320203"/>
            <a:ext cx="234038" cy="276999"/>
          </a:xfrm>
          <a:prstGeom prst="rect">
            <a:avLst/>
          </a:prstGeom>
        </p:spPr>
        <p:txBody>
          <a:bodyPr wrap="none" lIns="0" tIns="0" rIns="0" bIns="0">
            <a:spAutoFit/>
          </a:bodyPr>
          <a:lstStyle/>
          <a:p>
            <a:pPr marL="0"/>
            <a:r>
              <a:rPr lang="en-US" b="1" dirty="0">
                <a:solidFill>
                  <a:srgbClr val="FF0000"/>
                </a:solidFill>
                <a:latin typeface="Calibri-Bold"/>
              </a:rPr>
              <a:t>19</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186805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295F09-D31C-7EE7-FEBD-FBBBCF0F942E}"/>
              </a:ext>
            </a:extLst>
          </p:cNvPr>
          <p:cNvSpPr txBox="1"/>
          <p:nvPr/>
        </p:nvSpPr>
        <p:spPr>
          <a:xfrm>
            <a:off x="2091446" y="3171224"/>
            <a:ext cx="9299643" cy="584775"/>
          </a:xfrm>
          <a:custGeom>
            <a:avLst/>
            <a:gdLst>
              <a:gd name="connsiteX0" fmla="*/ 0 w 9299643"/>
              <a:gd name="connsiteY0" fmla="*/ 0 h 584775"/>
              <a:gd name="connsiteX1" fmla="*/ 488231 w 9299643"/>
              <a:gd name="connsiteY1" fmla="*/ 0 h 584775"/>
              <a:gd name="connsiteX2" fmla="*/ 1069459 w 9299643"/>
              <a:gd name="connsiteY2" fmla="*/ 0 h 584775"/>
              <a:gd name="connsiteX3" fmla="*/ 1836679 w 9299643"/>
              <a:gd name="connsiteY3" fmla="*/ 0 h 584775"/>
              <a:gd name="connsiteX4" fmla="*/ 2417907 w 9299643"/>
              <a:gd name="connsiteY4" fmla="*/ 0 h 584775"/>
              <a:gd name="connsiteX5" fmla="*/ 2999135 w 9299643"/>
              <a:gd name="connsiteY5" fmla="*/ 0 h 584775"/>
              <a:gd name="connsiteX6" fmla="*/ 3766355 w 9299643"/>
              <a:gd name="connsiteY6" fmla="*/ 0 h 584775"/>
              <a:gd name="connsiteX7" fmla="*/ 4533576 w 9299643"/>
              <a:gd name="connsiteY7" fmla="*/ 0 h 584775"/>
              <a:gd name="connsiteX8" fmla="*/ 5021807 w 9299643"/>
              <a:gd name="connsiteY8" fmla="*/ 0 h 584775"/>
              <a:gd name="connsiteX9" fmla="*/ 5417042 w 9299643"/>
              <a:gd name="connsiteY9" fmla="*/ 0 h 584775"/>
              <a:gd name="connsiteX10" fmla="*/ 5719280 w 9299643"/>
              <a:gd name="connsiteY10" fmla="*/ 0 h 584775"/>
              <a:gd name="connsiteX11" fmla="*/ 6300508 w 9299643"/>
              <a:gd name="connsiteY11" fmla="*/ 0 h 584775"/>
              <a:gd name="connsiteX12" fmla="*/ 6695743 w 9299643"/>
              <a:gd name="connsiteY12" fmla="*/ 0 h 584775"/>
              <a:gd name="connsiteX13" fmla="*/ 7183974 w 9299643"/>
              <a:gd name="connsiteY13" fmla="*/ 0 h 584775"/>
              <a:gd name="connsiteX14" fmla="*/ 7486213 w 9299643"/>
              <a:gd name="connsiteY14" fmla="*/ 0 h 584775"/>
              <a:gd name="connsiteX15" fmla="*/ 7974444 w 9299643"/>
              <a:gd name="connsiteY15" fmla="*/ 0 h 584775"/>
              <a:gd name="connsiteX16" fmla="*/ 8741664 w 9299643"/>
              <a:gd name="connsiteY16" fmla="*/ 0 h 584775"/>
              <a:gd name="connsiteX17" fmla="*/ 9299643 w 9299643"/>
              <a:gd name="connsiteY17" fmla="*/ 0 h 584775"/>
              <a:gd name="connsiteX18" fmla="*/ 9299643 w 9299643"/>
              <a:gd name="connsiteY18" fmla="*/ 584775 h 584775"/>
              <a:gd name="connsiteX19" fmla="*/ 8718415 w 9299643"/>
              <a:gd name="connsiteY19" fmla="*/ 584775 h 584775"/>
              <a:gd name="connsiteX20" fmla="*/ 8416177 w 9299643"/>
              <a:gd name="connsiteY20" fmla="*/ 584775 h 584775"/>
              <a:gd name="connsiteX21" fmla="*/ 7927946 w 9299643"/>
              <a:gd name="connsiteY21" fmla="*/ 584775 h 584775"/>
              <a:gd name="connsiteX22" fmla="*/ 7160725 w 9299643"/>
              <a:gd name="connsiteY22" fmla="*/ 584775 h 584775"/>
              <a:gd name="connsiteX23" fmla="*/ 6579497 w 9299643"/>
              <a:gd name="connsiteY23" fmla="*/ 584775 h 584775"/>
              <a:gd name="connsiteX24" fmla="*/ 5905273 w 9299643"/>
              <a:gd name="connsiteY24" fmla="*/ 584775 h 584775"/>
              <a:gd name="connsiteX25" fmla="*/ 5231049 w 9299643"/>
              <a:gd name="connsiteY25" fmla="*/ 584775 h 584775"/>
              <a:gd name="connsiteX26" fmla="*/ 4835814 w 9299643"/>
              <a:gd name="connsiteY26" fmla="*/ 584775 h 584775"/>
              <a:gd name="connsiteX27" fmla="*/ 4347583 w 9299643"/>
              <a:gd name="connsiteY27" fmla="*/ 584775 h 584775"/>
              <a:gd name="connsiteX28" fmla="*/ 3859352 w 9299643"/>
              <a:gd name="connsiteY28" fmla="*/ 584775 h 584775"/>
              <a:gd name="connsiteX29" fmla="*/ 3464117 w 9299643"/>
              <a:gd name="connsiteY29" fmla="*/ 584775 h 584775"/>
              <a:gd name="connsiteX30" fmla="*/ 2696896 w 9299643"/>
              <a:gd name="connsiteY30" fmla="*/ 584775 h 584775"/>
              <a:gd name="connsiteX31" fmla="*/ 2022672 w 9299643"/>
              <a:gd name="connsiteY31" fmla="*/ 584775 h 584775"/>
              <a:gd name="connsiteX32" fmla="*/ 1441445 w 9299643"/>
              <a:gd name="connsiteY32" fmla="*/ 584775 h 584775"/>
              <a:gd name="connsiteX33" fmla="*/ 674224 w 9299643"/>
              <a:gd name="connsiteY33" fmla="*/ 584775 h 584775"/>
              <a:gd name="connsiteX34" fmla="*/ 0 w 9299643"/>
              <a:gd name="connsiteY34" fmla="*/ 584775 h 584775"/>
              <a:gd name="connsiteX35" fmla="*/ 0 w 9299643"/>
              <a:gd name="connsiteY35"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99643" h="584775" extrusionOk="0">
                <a:moveTo>
                  <a:pt x="0" y="0"/>
                </a:moveTo>
                <a:cubicBezTo>
                  <a:pt x="206489" y="-44117"/>
                  <a:pt x="352721" y="4078"/>
                  <a:pt x="488231" y="0"/>
                </a:cubicBezTo>
                <a:cubicBezTo>
                  <a:pt x="623741" y="-4078"/>
                  <a:pt x="833912" y="6647"/>
                  <a:pt x="1069459" y="0"/>
                </a:cubicBezTo>
                <a:cubicBezTo>
                  <a:pt x="1305006" y="-6647"/>
                  <a:pt x="1672345" y="13470"/>
                  <a:pt x="1836679" y="0"/>
                </a:cubicBezTo>
                <a:cubicBezTo>
                  <a:pt x="2001013" y="-13470"/>
                  <a:pt x="2223438" y="44855"/>
                  <a:pt x="2417907" y="0"/>
                </a:cubicBezTo>
                <a:cubicBezTo>
                  <a:pt x="2612376" y="-44855"/>
                  <a:pt x="2730297" y="59246"/>
                  <a:pt x="2999135" y="0"/>
                </a:cubicBezTo>
                <a:cubicBezTo>
                  <a:pt x="3267973" y="-59246"/>
                  <a:pt x="3513795" y="86714"/>
                  <a:pt x="3766355" y="0"/>
                </a:cubicBezTo>
                <a:cubicBezTo>
                  <a:pt x="4018915" y="-86714"/>
                  <a:pt x="4217680" y="55198"/>
                  <a:pt x="4533576" y="0"/>
                </a:cubicBezTo>
                <a:cubicBezTo>
                  <a:pt x="4849472" y="-55198"/>
                  <a:pt x="4848675" y="55718"/>
                  <a:pt x="5021807" y="0"/>
                </a:cubicBezTo>
                <a:cubicBezTo>
                  <a:pt x="5194939" y="-55718"/>
                  <a:pt x="5247527" y="29095"/>
                  <a:pt x="5417042" y="0"/>
                </a:cubicBezTo>
                <a:cubicBezTo>
                  <a:pt x="5586557" y="-29095"/>
                  <a:pt x="5582185" y="5806"/>
                  <a:pt x="5719280" y="0"/>
                </a:cubicBezTo>
                <a:cubicBezTo>
                  <a:pt x="5856375" y="-5806"/>
                  <a:pt x="6106423" y="58788"/>
                  <a:pt x="6300508" y="0"/>
                </a:cubicBezTo>
                <a:cubicBezTo>
                  <a:pt x="6494593" y="-58788"/>
                  <a:pt x="6521625" y="39185"/>
                  <a:pt x="6695743" y="0"/>
                </a:cubicBezTo>
                <a:cubicBezTo>
                  <a:pt x="6869862" y="-39185"/>
                  <a:pt x="7019226" y="29043"/>
                  <a:pt x="7183974" y="0"/>
                </a:cubicBezTo>
                <a:cubicBezTo>
                  <a:pt x="7348722" y="-29043"/>
                  <a:pt x="7418010" y="1866"/>
                  <a:pt x="7486213" y="0"/>
                </a:cubicBezTo>
                <a:cubicBezTo>
                  <a:pt x="7554416" y="-1866"/>
                  <a:pt x="7850168" y="50621"/>
                  <a:pt x="7974444" y="0"/>
                </a:cubicBezTo>
                <a:cubicBezTo>
                  <a:pt x="8098720" y="-50621"/>
                  <a:pt x="8422945" y="57792"/>
                  <a:pt x="8741664" y="0"/>
                </a:cubicBezTo>
                <a:cubicBezTo>
                  <a:pt x="9060383" y="-57792"/>
                  <a:pt x="9036801" y="29026"/>
                  <a:pt x="9299643" y="0"/>
                </a:cubicBezTo>
                <a:cubicBezTo>
                  <a:pt x="9312918" y="281411"/>
                  <a:pt x="9271248" y="422359"/>
                  <a:pt x="9299643" y="584775"/>
                </a:cubicBezTo>
                <a:cubicBezTo>
                  <a:pt x="9033658" y="645928"/>
                  <a:pt x="8911069" y="576727"/>
                  <a:pt x="8718415" y="584775"/>
                </a:cubicBezTo>
                <a:cubicBezTo>
                  <a:pt x="8525761" y="592823"/>
                  <a:pt x="8511732" y="562069"/>
                  <a:pt x="8416177" y="584775"/>
                </a:cubicBezTo>
                <a:cubicBezTo>
                  <a:pt x="8320622" y="607481"/>
                  <a:pt x="8153135" y="546558"/>
                  <a:pt x="7927946" y="584775"/>
                </a:cubicBezTo>
                <a:cubicBezTo>
                  <a:pt x="7702757" y="622992"/>
                  <a:pt x="7518252" y="568466"/>
                  <a:pt x="7160725" y="584775"/>
                </a:cubicBezTo>
                <a:cubicBezTo>
                  <a:pt x="6803198" y="601084"/>
                  <a:pt x="6731951" y="578084"/>
                  <a:pt x="6579497" y="584775"/>
                </a:cubicBezTo>
                <a:cubicBezTo>
                  <a:pt x="6427043" y="591466"/>
                  <a:pt x="6189098" y="559494"/>
                  <a:pt x="5905273" y="584775"/>
                </a:cubicBezTo>
                <a:cubicBezTo>
                  <a:pt x="5621448" y="610056"/>
                  <a:pt x="5404241" y="560060"/>
                  <a:pt x="5231049" y="584775"/>
                </a:cubicBezTo>
                <a:cubicBezTo>
                  <a:pt x="5057857" y="609490"/>
                  <a:pt x="5014995" y="556858"/>
                  <a:pt x="4835814" y="584775"/>
                </a:cubicBezTo>
                <a:cubicBezTo>
                  <a:pt x="4656634" y="612692"/>
                  <a:pt x="4462163" y="575068"/>
                  <a:pt x="4347583" y="584775"/>
                </a:cubicBezTo>
                <a:cubicBezTo>
                  <a:pt x="4233003" y="594482"/>
                  <a:pt x="3975666" y="535411"/>
                  <a:pt x="3859352" y="584775"/>
                </a:cubicBezTo>
                <a:cubicBezTo>
                  <a:pt x="3743038" y="634139"/>
                  <a:pt x="3641154" y="538785"/>
                  <a:pt x="3464117" y="584775"/>
                </a:cubicBezTo>
                <a:cubicBezTo>
                  <a:pt x="3287080" y="630765"/>
                  <a:pt x="3013911" y="495929"/>
                  <a:pt x="2696896" y="584775"/>
                </a:cubicBezTo>
                <a:cubicBezTo>
                  <a:pt x="2379881" y="673621"/>
                  <a:pt x="2315845" y="561067"/>
                  <a:pt x="2022672" y="584775"/>
                </a:cubicBezTo>
                <a:cubicBezTo>
                  <a:pt x="1729499" y="608483"/>
                  <a:pt x="1653674" y="539829"/>
                  <a:pt x="1441445" y="584775"/>
                </a:cubicBezTo>
                <a:cubicBezTo>
                  <a:pt x="1229216" y="629721"/>
                  <a:pt x="870496" y="569354"/>
                  <a:pt x="674224" y="584775"/>
                </a:cubicBezTo>
                <a:cubicBezTo>
                  <a:pt x="477952" y="600196"/>
                  <a:pt x="289177" y="521018"/>
                  <a:pt x="0" y="584775"/>
                </a:cubicBezTo>
                <a:cubicBezTo>
                  <a:pt x="-64278" y="404822"/>
                  <a:pt x="52263" y="132219"/>
                  <a:pt x="0" y="0"/>
                </a:cubicBezTo>
                <a:close/>
              </a:path>
            </a:pathLst>
          </a:custGeom>
          <a:noFill/>
          <a:ln w="38100">
            <a:solidFill>
              <a:srgbClr val="00B050"/>
            </a:solidFill>
            <a:extLst>
              <a:ext uri="{C807C97D-BFC1-408E-A445-0C87EB9F89A2}">
                <ask:lineSketchStyleProps xmlns:ask="http://schemas.microsoft.com/office/drawing/2018/sketchyshapes" sd="3512817618">
                  <a:prstGeom prst="rect">
                    <a:avLst/>
                  </a:prstGeom>
                  <ask:type>
                    <ask:lineSketchScribble/>
                  </ask:type>
                </ask:lineSketchStyleProps>
              </a:ext>
            </a:extLst>
          </a:ln>
        </p:spPr>
        <p:txBody>
          <a:bodyPr wrap="square" rtlCol="0">
            <a:spAutoFit/>
          </a:bodyPr>
          <a:lstStyle/>
          <a:p>
            <a:r>
              <a:rPr lang="en-US" sz="3200" b="1" dirty="0">
                <a:solidFill>
                  <a:srgbClr val="3333FF"/>
                </a:solidFill>
                <a:highlight>
                  <a:srgbClr val="FFFF00"/>
                </a:highlight>
              </a:rPr>
              <a:t>Cosmic observations in tension with expectation</a:t>
            </a:r>
          </a:p>
        </p:txBody>
      </p:sp>
      <p:sp>
        <p:nvSpPr>
          <p:cNvPr id="6" name="TextBox 5">
            <a:extLst>
              <a:ext uri="{FF2B5EF4-FFF2-40B4-BE49-F238E27FC236}">
                <a16:creationId xmlns:a16="http://schemas.microsoft.com/office/drawing/2014/main" id="{EC219269-ED96-002F-A8C6-D5FB8A490804}"/>
              </a:ext>
            </a:extLst>
          </p:cNvPr>
          <p:cNvSpPr txBox="1"/>
          <p:nvPr/>
        </p:nvSpPr>
        <p:spPr>
          <a:xfrm>
            <a:off x="7091668" y="3628422"/>
            <a:ext cx="4426918" cy="646331"/>
          </a:xfrm>
          <a:prstGeom prst="rect">
            <a:avLst/>
          </a:prstGeom>
          <a:noFill/>
        </p:spPr>
        <p:txBody>
          <a:bodyPr wrap="none" rtlCol="0">
            <a:spAutoFit/>
          </a:bodyPr>
          <a:lstStyle/>
          <a:p>
            <a:r>
              <a:rPr lang="en-US" sz="2800" b="1" dirty="0">
                <a:solidFill>
                  <a:srgbClr val="00B050"/>
                </a:solidFill>
                <a:sym typeface="Wingdings" panose="05000000000000000000" pitchFamily="2" charset="2"/>
              </a:rPr>
              <a:t></a:t>
            </a:r>
            <a:r>
              <a:rPr lang="en-US" sz="2800" b="1" dirty="0">
                <a:sym typeface="Wingdings" panose="05000000000000000000" pitchFamily="2" charset="2"/>
              </a:rPr>
              <a:t>   </a:t>
            </a:r>
            <a:r>
              <a:rPr lang="en-US" sz="2800" b="1" dirty="0"/>
              <a:t>“</a:t>
            </a:r>
            <a:r>
              <a:rPr lang="en-US" sz="2800" b="1" dirty="0" err="1"/>
              <a:t>dunkle</a:t>
            </a:r>
            <a:r>
              <a:rPr lang="en-US" sz="2800" b="1" dirty="0"/>
              <a:t> </a:t>
            </a:r>
            <a:r>
              <a:rPr lang="en-US" sz="2800" b="1" dirty="0" err="1"/>
              <a:t>Materie</a:t>
            </a:r>
            <a:r>
              <a:rPr lang="en-US" sz="2800" b="1" dirty="0"/>
              <a:t>” </a:t>
            </a:r>
            <a:r>
              <a:rPr lang="en-US" sz="3200" dirty="0"/>
              <a:t>(</a:t>
            </a:r>
            <a:r>
              <a:rPr lang="en-US" sz="3600" b="1" dirty="0">
                <a:solidFill>
                  <a:srgbClr val="C00000"/>
                </a:solidFill>
              </a:rPr>
              <a:t>DM</a:t>
            </a:r>
            <a:r>
              <a:rPr lang="en-US" sz="3200" dirty="0"/>
              <a:t>)</a:t>
            </a:r>
            <a:endParaRPr lang="en-US" dirty="0"/>
          </a:p>
        </p:txBody>
      </p:sp>
      <p:grpSp>
        <p:nvGrpSpPr>
          <p:cNvPr id="12" name="Group 11">
            <a:extLst>
              <a:ext uri="{FF2B5EF4-FFF2-40B4-BE49-F238E27FC236}">
                <a16:creationId xmlns:a16="http://schemas.microsoft.com/office/drawing/2014/main" id="{923B5430-17D4-D92B-2847-ED6DE48C7743}"/>
              </a:ext>
            </a:extLst>
          </p:cNvPr>
          <p:cNvGrpSpPr/>
          <p:nvPr/>
        </p:nvGrpSpPr>
        <p:grpSpPr>
          <a:xfrm>
            <a:off x="7875161" y="1109666"/>
            <a:ext cx="2028119" cy="2119912"/>
            <a:chOff x="7875161" y="1109666"/>
            <a:chExt cx="2028119" cy="2119912"/>
          </a:xfrm>
        </p:grpSpPr>
        <p:sp>
          <p:nvSpPr>
            <p:cNvPr id="14" name="TextBox 13">
              <a:extLst>
                <a:ext uri="{FF2B5EF4-FFF2-40B4-BE49-F238E27FC236}">
                  <a16:creationId xmlns:a16="http://schemas.microsoft.com/office/drawing/2014/main" id="{31E8A519-F18E-0C47-D734-705BF1A5BE97}"/>
                </a:ext>
              </a:extLst>
            </p:cNvPr>
            <p:cNvSpPr txBox="1"/>
            <p:nvPr/>
          </p:nvSpPr>
          <p:spPr>
            <a:xfrm>
              <a:off x="7875161" y="1109666"/>
              <a:ext cx="2028119"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highlight>
                    <a:srgbClr val="00FF00"/>
                  </a:highlight>
                  <a:latin typeface="Amasis MT Pro Light" panose="02040304050005020304" pitchFamily="18" charset="0"/>
                </a:rPr>
                <a:t>More</a:t>
              </a:r>
              <a:r>
                <a:rPr lang="en-US" sz="2800" b="1" dirty="0">
                  <a:solidFill>
                    <a:srgbClr val="FF0000"/>
                  </a:solidFill>
                  <a:effectLst>
                    <a:outerShdw blurRad="38100" dist="38100" dir="2700000" algn="tl">
                      <a:srgbClr val="000000">
                        <a:alpha val="43137"/>
                      </a:srgbClr>
                    </a:outerShdw>
                  </a:effectLst>
                  <a:highlight>
                    <a:srgbClr val="00FF00"/>
                  </a:highlight>
                </a:rPr>
                <a:t> </a:t>
              </a:r>
              <a:r>
                <a:rPr lang="en-US" sz="2800" b="1" dirty="0">
                  <a:solidFill>
                    <a:srgbClr val="FF0000"/>
                  </a:solidFill>
                  <a:effectLst>
                    <a:outerShdw blurRad="38100" dist="38100" dir="2700000" algn="tl">
                      <a:srgbClr val="000000">
                        <a:alpha val="43137"/>
                      </a:srgbClr>
                    </a:outerShdw>
                  </a:effectLst>
                  <a:highlight>
                    <a:srgbClr val="00FF00"/>
                  </a:highlight>
                  <a:latin typeface="Amasis MT Pro Light" panose="02040304050005020304" pitchFamily="18" charset="0"/>
                </a:rPr>
                <a:t>matter</a:t>
              </a:r>
            </a:p>
          </p:txBody>
        </p:sp>
        <p:cxnSp>
          <p:nvCxnSpPr>
            <p:cNvPr id="16" name="Straight Arrow Connector 15">
              <a:extLst>
                <a:ext uri="{FF2B5EF4-FFF2-40B4-BE49-F238E27FC236}">
                  <a16:creationId xmlns:a16="http://schemas.microsoft.com/office/drawing/2014/main" id="{49664187-8795-06FB-2508-9BB0A2C8BEFB}"/>
                </a:ext>
              </a:extLst>
            </p:cNvPr>
            <p:cNvCxnSpPr>
              <a:cxnSpLocks/>
              <a:endCxn id="14" idx="2"/>
            </p:cNvCxnSpPr>
            <p:nvPr/>
          </p:nvCxnSpPr>
          <p:spPr>
            <a:xfrm flipH="1" flipV="1">
              <a:off x="8889221" y="1632886"/>
              <a:ext cx="1013709" cy="1596692"/>
            </a:xfrm>
            <a:prstGeom prst="straightConnector1">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F26ACBA-89B6-3D55-CF03-049820BDECD5}"/>
              </a:ext>
            </a:extLst>
          </p:cNvPr>
          <p:cNvSpPr txBox="1"/>
          <p:nvPr/>
        </p:nvSpPr>
        <p:spPr>
          <a:xfrm>
            <a:off x="2859939" y="1017332"/>
            <a:ext cx="3241593" cy="646331"/>
          </a:xfrm>
          <a:custGeom>
            <a:avLst/>
            <a:gdLst>
              <a:gd name="connsiteX0" fmla="*/ 0 w 3241593"/>
              <a:gd name="connsiteY0" fmla="*/ 0 h 646331"/>
              <a:gd name="connsiteX1" fmla="*/ 507850 w 3241593"/>
              <a:gd name="connsiteY1" fmla="*/ 0 h 646331"/>
              <a:gd name="connsiteX2" fmla="*/ 1015699 w 3241593"/>
              <a:gd name="connsiteY2" fmla="*/ 0 h 646331"/>
              <a:gd name="connsiteX3" fmla="*/ 1523549 w 3241593"/>
              <a:gd name="connsiteY3" fmla="*/ 0 h 646331"/>
              <a:gd name="connsiteX4" fmla="*/ 2031398 w 3241593"/>
              <a:gd name="connsiteY4" fmla="*/ 0 h 646331"/>
              <a:gd name="connsiteX5" fmla="*/ 2636496 w 3241593"/>
              <a:gd name="connsiteY5" fmla="*/ 0 h 646331"/>
              <a:gd name="connsiteX6" fmla="*/ 3241593 w 3241593"/>
              <a:gd name="connsiteY6" fmla="*/ 0 h 646331"/>
              <a:gd name="connsiteX7" fmla="*/ 3241593 w 3241593"/>
              <a:gd name="connsiteY7" fmla="*/ 310239 h 646331"/>
              <a:gd name="connsiteX8" fmla="*/ 3241593 w 3241593"/>
              <a:gd name="connsiteY8" fmla="*/ 646331 h 646331"/>
              <a:gd name="connsiteX9" fmla="*/ 2798575 w 3241593"/>
              <a:gd name="connsiteY9" fmla="*/ 646331 h 646331"/>
              <a:gd name="connsiteX10" fmla="*/ 2258310 w 3241593"/>
              <a:gd name="connsiteY10" fmla="*/ 646331 h 646331"/>
              <a:gd name="connsiteX11" fmla="*/ 1718044 w 3241593"/>
              <a:gd name="connsiteY11" fmla="*/ 646331 h 646331"/>
              <a:gd name="connsiteX12" fmla="*/ 1275027 w 3241593"/>
              <a:gd name="connsiteY12" fmla="*/ 646331 h 646331"/>
              <a:gd name="connsiteX13" fmla="*/ 669929 w 3241593"/>
              <a:gd name="connsiteY13" fmla="*/ 646331 h 646331"/>
              <a:gd name="connsiteX14" fmla="*/ 0 w 3241593"/>
              <a:gd name="connsiteY14" fmla="*/ 646331 h 646331"/>
              <a:gd name="connsiteX15" fmla="*/ 0 w 3241593"/>
              <a:gd name="connsiteY15" fmla="*/ 310239 h 646331"/>
              <a:gd name="connsiteX16" fmla="*/ 0 w 324159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1593" h="646331" extrusionOk="0">
                <a:moveTo>
                  <a:pt x="0" y="0"/>
                </a:moveTo>
                <a:cubicBezTo>
                  <a:pt x="252967" y="-11499"/>
                  <a:pt x="326312" y="21349"/>
                  <a:pt x="507850" y="0"/>
                </a:cubicBezTo>
                <a:cubicBezTo>
                  <a:pt x="689388" y="-21349"/>
                  <a:pt x="846316" y="12912"/>
                  <a:pt x="1015699" y="0"/>
                </a:cubicBezTo>
                <a:cubicBezTo>
                  <a:pt x="1185082" y="-12912"/>
                  <a:pt x="1405804" y="37586"/>
                  <a:pt x="1523549" y="0"/>
                </a:cubicBezTo>
                <a:cubicBezTo>
                  <a:pt x="1641294" y="-37586"/>
                  <a:pt x="1810854" y="31320"/>
                  <a:pt x="2031398" y="0"/>
                </a:cubicBezTo>
                <a:cubicBezTo>
                  <a:pt x="2251942" y="-31320"/>
                  <a:pt x="2417763" y="56708"/>
                  <a:pt x="2636496" y="0"/>
                </a:cubicBezTo>
                <a:cubicBezTo>
                  <a:pt x="2855229" y="-56708"/>
                  <a:pt x="2993111" y="46473"/>
                  <a:pt x="3241593" y="0"/>
                </a:cubicBezTo>
                <a:cubicBezTo>
                  <a:pt x="3268385" y="130688"/>
                  <a:pt x="3233998" y="164139"/>
                  <a:pt x="3241593" y="310239"/>
                </a:cubicBezTo>
                <a:cubicBezTo>
                  <a:pt x="3249188" y="456339"/>
                  <a:pt x="3224746" y="493981"/>
                  <a:pt x="3241593" y="646331"/>
                </a:cubicBezTo>
                <a:cubicBezTo>
                  <a:pt x="3103753" y="696421"/>
                  <a:pt x="2916118" y="641305"/>
                  <a:pt x="2798575" y="646331"/>
                </a:cubicBezTo>
                <a:cubicBezTo>
                  <a:pt x="2681032" y="651357"/>
                  <a:pt x="2432206" y="607361"/>
                  <a:pt x="2258310" y="646331"/>
                </a:cubicBezTo>
                <a:cubicBezTo>
                  <a:pt x="2084414" y="685301"/>
                  <a:pt x="1978959" y="607750"/>
                  <a:pt x="1718044" y="646331"/>
                </a:cubicBezTo>
                <a:cubicBezTo>
                  <a:pt x="1457129" y="684912"/>
                  <a:pt x="1458640" y="608224"/>
                  <a:pt x="1275027" y="646331"/>
                </a:cubicBezTo>
                <a:cubicBezTo>
                  <a:pt x="1091414" y="684438"/>
                  <a:pt x="872885" y="586203"/>
                  <a:pt x="669929" y="646331"/>
                </a:cubicBezTo>
                <a:cubicBezTo>
                  <a:pt x="466973" y="706459"/>
                  <a:pt x="266004" y="578373"/>
                  <a:pt x="0" y="646331"/>
                </a:cubicBezTo>
                <a:cubicBezTo>
                  <a:pt x="-8395" y="481488"/>
                  <a:pt x="35459" y="387695"/>
                  <a:pt x="0" y="310239"/>
                </a:cubicBezTo>
                <a:cubicBezTo>
                  <a:pt x="-35459" y="232783"/>
                  <a:pt x="24520" y="68270"/>
                  <a:pt x="0" y="0"/>
                </a:cubicBezTo>
                <a:close/>
              </a:path>
            </a:pathLst>
          </a:custGeom>
          <a:noFill/>
          <a:ln w="38100">
            <a:solidFill>
              <a:srgbClr val="3333FF"/>
            </a:solidFill>
            <a:extLst>
              <a:ext uri="{C807C97D-BFC1-408E-A445-0C87EB9F89A2}">
                <ask:lineSketchStyleProps xmlns:ask="http://schemas.microsoft.com/office/drawing/2018/sketchyshapes" sd="3671968725">
                  <a:prstGeom prst="rect">
                    <a:avLst/>
                  </a:prstGeom>
                  <ask:type>
                    <ask:lineSketchScribble/>
                  </ask:type>
                </ask:lineSketchStyleProps>
              </a:ext>
            </a:extLst>
          </a:ln>
        </p:spPr>
        <p:txBody>
          <a:bodyPr wrap="none" rtlCol="0">
            <a:spAutoFit/>
          </a:bodyPr>
          <a:lstStyle/>
          <a:p>
            <a:r>
              <a:rPr lang="en-US" sz="3600" b="1" dirty="0">
                <a:solidFill>
                  <a:srgbClr val="FF0000"/>
                </a:solidFill>
                <a:highlight>
                  <a:srgbClr val="00FF00"/>
                </a:highlight>
                <a:latin typeface="Amasis MT Pro Black" panose="020F0502020204030204" pitchFamily="18" charset="0"/>
              </a:rPr>
              <a:t>1</a:t>
            </a:r>
            <a:r>
              <a:rPr lang="en-US" sz="3600" b="1" baseline="30000" dirty="0">
                <a:solidFill>
                  <a:srgbClr val="FF0000"/>
                </a:solidFill>
                <a:highlight>
                  <a:srgbClr val="00FF00"/>
                </a:highlight>
                <a:latin typeface="Amasis MT Pro Black" panose="020F0502020204030204" pitchFamily="18" charset="0"/>
              </a:rPr>
              <a:t>st</a:t>
            </a:r>
            <a:r>
              <a:rPr lang="en-US" sz="3600" b="1" dirty="0">
                <a:solidFill>
                  <a:srgbClr val="FF0000"/>
                </a:solidFill>
                <a:highlight>
                  <a:srgbClr val="00FF00"/>
                </a:highlight>
                <a:latin typeface="Amasis MT Pro Black" panose="020F0502020204030204" pitchFamily="18" charset="0"/>
              </a:rPr>
              <a:t> DM signal</a:t>
            </a:r>
          </a:p>
        </p:txBody>
      </p:sp>
      <p:cxnSp>
        <p:nvCxnSpPr>
          <p:cNvPr id="25" name="Straight Arrow Connector 24">
            <a:extLst>
              <a:ext uri="{FF2B5EF4-FFF2-40B4-BE49-F238E27FC236}">
                <a16:creationId xmlns:a16="http://schemas.microsoft.com/office/drawing/2014/main" id="{90A252C0-92A3-F025-8419-BBB9CB63AC79}"/>
              </a:ext>
            </a:extLst>
          </p:cNvPr>
          <p:cNvCxnSpPr>
            <a:cxnSpLocks/>
            <a:stCxn id="5" idx="0"/>
            <a:endCxn id="23" idx="2"/>
          </p:cNvCxnSpPr>
          <p:nvPr/>
        </p:nvCxnSpPr>
        <p:spPr>
          <a:xfrm flipH="1" flipV="1">
            <a:off x="4480736" y="1663663"/>
            <a:ext cx="2260532" cy="1507561"/>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8C4BAB-5048-0C83-19AC-8F47CDBE10DF}"/>
              </a:ext>
            </a:extLst>
          </p:cNvPr>
          <p:cNvSpPr txBox="1"/>
          <p:nvPr/>
        </p:nvSpPr>
        <p:spPr>
          <a:xfrm>
            <a:off x="235074" y="4292810"/>
            <a:ext cx="3656536" cy="1323439"/>
          </a:xfrm>
          <a:custGeom>
            <a:avLst/>
            <a:gdLst>
              <a:gd name="connsiteX0" fmla="*/ 0 w 3656536"/>
              <a:gd name="connsiteY0" fmla="*/ 0 h 1323439"/>
              <a:gd name="connsiteX1" fmla="*/ 595493 w 3656536"/>
              <a:gd name="connsiteY1" fmla="*/ 0 h 1323439"/>
              <a:gd name="connsiteX2" fmla="*/ 1190986 w 3656536"/>
              <a:gd name="connsiteY2" fmla="*/ 0 h 1323439"/>
              <a:gd name="connsiteX3" fmla="*/ 1713348 w 3656536"/>
              <a:gd name="connsiteY3" fmla="*/ 0 h 1323439"/>
              <a:gd name="connsiteX4" fmla="*/ 2308841 w 3656536"/>
              <a:gd name="connsiteY4" fmla="*/ 0 h 1323439"/>
              <a:gd name="connsiteX5" fmla="*/ 2794638 w 3656536"/>
              <a:gd name="connsiteY5" fmla="*/ 0 h 1323439"/>
              <a:gd name="connsiteX6" fmla="*/ 3656536 w 3656536"/>
              <a:gd name="connsiteY6" fmla="*/ 0 h 1323439"/>
              <a:gd name="connsiteX7" fmla="*/ 3656536 w 3656536"/>
              <a:gd name="connsiteY7" fmla="*/ 467615 h 1323439"/>
              <a:gd name="connsiteX8" fmla="*/ 3656536 w 3656536"/>
              <a:gd name="connsiteY8" fmla="*/ 921996 h 1323439"/>
              <a:gd name="connsiteX9" fmla="*/ 3656536 w 3656536"/>
              <a:gd name="connsiteY9" fmla="*/ 1323439 h 1323439"/>
              <a:gd name="connsiteX10" fmla="*/ 3243870 w 3656536"/>
              <a:gd name="connsiteY10" fmla="*/ 1323439 h 1323439"/>
              <a:gd name="connsiteX11" fmla="*/ 2684942 w 3656536"/>
              <a:gd name="connsiteY11" fmla="*/ 1323439 h 1323439"/>
              <a:gd name="connsiteX12" fmla="*/ 2089449 w 3656536"/>
              <a:gd name="connsiteY12" fmla="*/ 1323439 h 1323439"/>
              <a:gd name="connsiteX13" fmla="*/ 1567087 w 3656536"/>
              <a:gd name="connsiteY13" fmla="*/ 1323439 h 1323439"/>
              <a:gd name="connsiteX14" fmla="*/ 1081290 w 3656536"/>
              <a:gd name="connsiteY14" fmla="*/ 1323439 h 1323439"/>
              <a:gd name="connsiteX15" fmla="*/ 558928 w 3656536"/>
              <a:gd name="connsiteY15" fmla="*/ 1323439 h 1323439"/>
              <a:gd name="connsiteX16" fmla="*/ 0 w 3656536"/>
              <a:gd name="connsiteY16" fmla="*/ 1323439 h 1323439"/>
              <a:gd name="connsiteX17" fmla="*/ 0 w 3656536"/>
              <a:gd name="connsiteY17" fmla="*/ 895527 h 1323439"/>
              <a:gd name="connsiteX18" fmla="*/ 0 w 3656536"/>
              <a:gd name="connsiteY18" fmla="*/ 467615 h 1323439"/>
              <a:gd name="connsiteX19" fmla="*/ 0 w 3656536"/>
              <a:gd name="connsiteY19"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6536" h="1323439" extrusionOk="0">
                <a:moveTo>
                  <a:pt x="0" y="0"/>
                </a:moveTo>
                <a:cubicBezTo>
                  <a:pt x="222655" y="-36217"/>
                  <a:pt x="414342" y="32827"/>
                  <a:pt x="595493" y="0"/>
                </a:cubicBezTo>
                <a:cubicBezTo>
                  <a:pt x="776644" y="-32827"/>
                  <a:pt x="993928" y="5392"/>
                  <a:pt x="1190986" y="0"/>
                </a:cubicBezTo>
                <a:cubicBezTo>
                  <a:pt x="1388044" y="-5392"/>
                  <a:pt x="1586879" y="27841"/>
                  <a:pt x="1713348" y="0"/>
                </a:cubicBezTo>
                <a:cubicBezTo>
                  <a:pt x="1839817" y="-27841"/>
                  <a:pt x="2034358" y="21556"/>
                  <a:pt x="2308841" y="0"/>
                </a:cubicBezTo>
                <a:cubicBezTo>
                  <a:pt x="2583324" y="-21556"/>
                  <a:pt x="2564509" y="19650"/>
                  <a:pt x="2794638" y="0"/>
                </a:cubicBezTo>
                <a:cubicBezTo>
                  <a:pt x="3024767" y="-19650"/>
                  <a:pt x="3332682" y="52184"/>
                  <a:pt x="3656536" y="0"/>
                </a:cubicBezTo>
                <a:cubicBezTo>
                  <a:pt x="3700530" y="227828"/>
                  <a:pt x="3647773" y="298712"/>
                  <a:pt x="3656536" y="467615"/>
                </a:cubicBezTo>
                <a:cubicBezTo>
                  <a:pt x="3665299" y="636518"/>
                  <a:pt x="3606110" y="720280"/>
                  <a:pt x="3656536" y="921996"/>
                </a:cubicBezTo>
                <a:cubicBezTo>
                  <a:pt x="3706962" y="1123712"/>
                  <a:pt x="3616884" y="1195482"/>
                  <a:pt x="3656536" y="1323439"/>
                </a:cubicBezTo>
                <a:cubicBezTo>
                  <a:pt x="3550841" y="1340216"/>
                  <a:pt x="3415100" y="1299527"/>
                  <a:pt x="3243870" y="1323439"/>
                </a:cubicBezTo>
                <a:cubicBezTo>
                  <a:pt x="3072640" y="1347351"/>
                  <a:pt x="2911962" y="1290392"/>
                  <a:pt x="2684942" y="1323439"/>
                </a:cubicBezTo>
                <a:cubicBezTo>
                  <a:pt x="2457922" y="1356486"/>
                  <a:pt x="2328702" y="1254031"/>
                  <a:pt x="2089449" y="1323439"/>
                </a:cubicBezTo>
                <a:cubicBezTo>
                  <a:pt x="1850196" y="1392847"/>
                  <a:pt x="1681327" y="1277261"/>
                  <a:pt x="1567087" y="1323439"/>
                </a:cubicBezTo>
                <a:cubicBezTo>
                  <a:pt x="1452847" y="1369617"/>
                  <a:pt x="1215381" y="1301815"/>
                  <a:pt x="1081290" y="1323439"/>
                </a:cubicBezTo>
                <a:cubicBezTo>
                  <a:pt x="947199" y="1345063"/>
                  <a:pt x="694116" y="1282065"/>
                  <a:pt x="558928" y="1323439"/>
                </a:cubicBezTo>
                <a:cubicBezTo>
                  <a:pt x="423740" y="1364813"/>
                  <a:pt x="246241" y="1286991"/>
                  <a:pt x="0" y="1323439"/>
                </a:cubicBezTo>
                <a:cubicBezTo>
                  <a:pt x="-45902" y="1156506"/>
                  <a:pt x="4012" y="1006291"/>
                  <a:pt x="0" y="895527"/>
                </a:cubicBezTo>
                <a:cubicBezTo>
                  <a:pt x="-4012" y="784763"/>
                  <a:pt x="40546" y="566505"/>
                  <a:pt x="0" y="467615"/>
                </a:cubicBezTo>
                <a:cubicBezTo>
                  <a:pt x="-40546" y="368725"/>
                  <a:pt x="46750" y="144356"/>
                  <a:pt x="0" y="0"/>
                </a:cubicBezTo>
                <a:close/>
              </a:path>
            </a:pathLst>
          </a:custGeom>
          <a:noFill/>
          <a:ln w="38100">
            <a:solidFill>
              <a:srgbClr val="3333FF"/>
            </a:solidFill>
            <a:extLst>
              <a:ext uri="{C807C97D-BFC1-408E-A445-0C87EB9F89A2}">
                <ask:lineSketchStyleProps xmlns:ask="http://schemas.microsoft.com/office/drawing/2018/sketchyshapes" sd="3230814274">
                  <a:prstGeom prst="rect">
                    <a:avLst/>
                  </a:prstGeom>
                  <ask:type>
                    <ask:lineSketchScribble/>
                  </ask:type>
                </ask:lineSketchStyleProps>
              </a:ext>
            </a:extLst>
          </a:ln>
        </p:spPr>
        <p:txBody>
          <a:bodyPr wrap="square">
            <a:spAutoFit/>
          </a:bodyPr>
          <a:lstStyle/>
          <a:p>
            <a:pPr algn="just"/>
            <a:r>
              <a:rPr lang="en-GB" sz="1600" b="1" i="0" dirty="0">
                <a:solidFill>
                  <a:srgbClr val="C00000"/>
                </a:solidFill>
                <a:effectLst/>
                <a:highlight>
                  <a:srgbClr val="FFFFFF"/>
                </a:highlight>
                <a:latin typeface="Google Sans"/>
              </a:rPr>
              <a:t>F. ZWICK </a:t>
            </a:r>
            <a:r>
              <a:rPr lang="en-GB" sz="1600" b="0" i="0" dirty="0">
                <a:solidFill>
                  <a:srgbClr val="202124"/>
                </a:solidFill>
                <a:effectLst/>
                <a:highlight>
                  <a:srgbClr val="FFFFFF"/>
                </a:highlight>
                <a:latin typeface="Google Sans"/>
              </a:rPr>
              <a:t>first postulated DM in </a:t>
            </a:r>
            <a:r>
              <a:rPr lang="en-GB" sz="1600" b="0" i="0" dirty="0">
                <a:solidFill>
                  <a:srgbClr val="040C28"/>
                </a:solidFill>
                <a:effectLst/>
                <a:latin typeface="Google Sans"/>
              </a:rPr>
              <a:t>1933</a:t>
            </a:r>
            <a:r>
              <a:rPr lang="en-GB" sz="1600" b="0" i="0" dirty="0">
                <a:solidFill>
                  <a:srgbClr val="202124"/>
                </a:solidFill>
                <a:effectLst/>
                <a:highlight>
                  <a:srgbClr val="FFFFFF"/>
                </a:highlight>
                <a:latin typeface="Google Sans"/>
              </a:rPr>
              <a:t>; he </a:t>
            </a:r>
            <a:r>
              <a:rPr lang="en-GB" sz="1600" b="0" i="0" dirty="0" err="1">
                <a:solidFill>
                  <a:srgbClr val="202124"/>
                </a:solidFill>
                <a:effectLst/>
                <a:highlight>
                  <a:srgbClr val="FFFFFF"/>
                </a:highlight>
                <a:latin typeface="Google Sans"/>
              </a:rPr>
              <a:t>analyzed</a:t>
            </a:r>
            <a:r>
              <a:rPr lang="en-GB" sz="1600" b="0" i="0" dirty="0">
                <a:solidFill>
                  <a:srgbClr val="202124"/>
                </a:solidFill>
                <a:effectLst/>
                <a:highlight>
                  <a:srgbClr val="FFFFFF"/>
                </a:highlight>
                <a:latin typeface="Google Sans"/>
              </a:rPr>
              <a:t> the kinematics of galaxies and was thus </a:t>
            </a:r>
            <a:r>
              <a:rPr lang="en-GB" sz="1600" b="1" i="0" dirty="0">
                <a:solidFill>
                  <a:srgbClr val="202124"/>
                </a:solidFill>
                <a:effectLst/>
                <a:highlight>
                  <a:srgbClr val="00FF00"/>
                </a:highlight>
                <a:latin typeface="Google Sans"/>
              </a:rPr>
              <a:t>able to </a:t>
            </a:r>
            <a:r>
              <a:rPr lang="en-GB" sz="1600" b="1" i="0" dirty="0">
                <a:solidFill>
                  <a:srgbClr val="C00000"/>
                </a:solidFill>
                <a:effectLst/>
                <a:highlight>
                  <a:srgbClr val="00FF00"/>
                </a:highlight>
                <a:latin typeface="Google Sans"/>
              </a:rPr>
              <a:t>indirectly deduce </a:t>
            </a:r>
            <a:r>
              <a:rPr lang="en-GB" sz="1600" b="1" i="0" dirty="0">
                <a:solidFill>
                  <a:srgbClr val="202124"/>
                </a:solidFill>
                <a:effectLst/>
                <a:highlight>
                  <a:srgbClr val="00FF00"/>
                </a:highlight>
                <a:latin typeface="Google Sans"/>
              </a:rPr>
              <a:t>the total mass of the system, which was much larger than the visible mass.</a:t>
            </a:r>
            <a:endParaRPr lang="en-US" sz="1600" b="1" dirty="0">
              <a:highlight>
                <a:srgbClr val="00FF00"/>
              </a:highlight>
            </a:endParaRPr>
          </a:p>
        </p:txBody>
      </p:sp>
      <p:sp>
        <p:nvSpPr>
          <p:cNvPr id="2" name="TextBox 1">
            <a:extLst>
              <a:ext uri="{FF2B5EF4-FFF2-40B4-BE49-F238E27FC236}">
                <a16:creationId xmlns:a16="http://schemas.microsoft.com/office/drawing/2014/main" id="{02F9FBC4-881B-69A9-0D82-6480A947813C}"/>
              </a:ext>
            </a:extLst>
          </p:cNvPr>
          <p:cNvSpPr txBox="1"/>
          <p:nvPr/>
        </p:nvSpPr>
        <p:spPr>
          <a:xfrm>
            <a:off x="5194570" y="5194570"/>
            <a:ext cx="3878049" cy="369332"/>
          </a:xfrm>
          <a:prstGeom prst="rect">
            <a:avLst/>
          </a:prstGeom>
          <a:noFill/>
        </p:spPr>
        <p:txBody>
          <a:bodyPr wrap="none" rtlCol="0">
            <a:spAutoFit/>
          </a:bodyPr>
          <a:lstStyle/>
          <a:p>
            <a:r>
              <a:rPr lang="en-US" dirty="0"/>
              <a:t>Can we utilize his reasoning also now?</a:t>
            </a:r>
          </a:p>
        </p:txBody>
      </p:sp>
      <p:sp>
        <p:nvSpPr>
          <p:cNvPr id="10" name="Rectangle 573">
            <a:extLst>
              <a:ext uri="{FF2B5EF4-FFF2-40B4-BE49-F238E27FC236}">
                <a16:creationId xmlns:a16="http://schemas.microsoft.com/office/drawing/2014/main" id="{A946C68E-1F33-BDF6-97A4-F23C44BE72C4}"/>
              </a:ext>
            </a:extLst>
          </p:cNvPr>
          <p:cNvSpPr/>
          <p:nvPr/>
        </p:nvSpPr>
        <p:spPr>
          <a:xfrm>
            <a:off x="11897232" y="6466119"/>
            <a:ext cx="129844" cy="307777"/>
          </a:xfrm>
          <a:prstGeom prst="rect">
            <a:avLst/>
          </a:prstGeom>
        </p:spPr>
        <p:txBody>
          <a:bodyPr wrap="none" lIns="0" tIns="0" rIns="0" bIns="0">
            <a:spAutoFit/>
          </a:bodyPr>
          <a:lstStyle/>
          <a:p>
            <a:pPr marL="0"/>
            <a:r>
              <a:rPr lang="en-US" sz="2000" b="1" dirty="0">
                <a:solidFill>
                  <a:srgbClr val="FF0000"/>
                </a:solidFill>
                <a:latin typeface="Calibri-Bold"/>
              </a:rPr>
              <a:t>2</a:t>
            </a:r>
            <a:endParaRPr lang="en-US" sz="2000" b="1" i="0" spc="0" baseline="0" dirty="0">
              <a:solidFill>
                <a:srgbClr val="FF0000"/>
              </a:solidFill>
              <a:latin typeface="Calibri-Bold"/>
            </a:endParaRPr>
          </a:p>
        </p:txBody>
      </p:sp>
      <p:sp>
        <p:nvSpPr>
          <p:cNvPr id="3" name="TextBox 2">
            <a:extLst>
              <a:ext uri="{FF2B5EF4-FFF2-40B4-BE49-F238E27FC236}">
                <a16:creationId xmlns:a16="http://schemas.microsoft.com/office/drawing/2014/main" id="{ECED0807-123B-DB41-C62B-C6DBFF546B89}"/>
              </a:ext>
            </a:extLst>
          </p:cNvPr>
          <p:cNvSpPr txBox="1"/>
          <p:nvPr/>
        </p:nvSpPr>
        <p:spPr>
          <a:xfrm>
            <a:off x="400751" y="2668121"/>
            <a:ext cx="1210588" cy="923330"/>
          </a:xfrm>
          <a:prstGeom prst="rect">
            <a:avLst/>
          </a:prstGeom>
          <a:noFill/>
        </p:spPr>
        <p:txBody>
          <a:bodyPr wrap="none" rtlCol="0">
            <a:spAutoFit/>
          </a:bodyPr>
          <a:lstStyle/>
          <a:p>
            <a:r>
              <a:rPr lang="en-US" b="1" dirty="0">
                <a:solidFill>
                  <a:srgbClr val="3333FF"/>
                </a:solidFill>
                <a:effectLst>
                  <a:outerShdw blurRad="38100" dist="38100" dir="2700000" algn="tl">
                    <a:srgbClr val="000000">
                      <a:alpha val="43137"/>
                    </a:srgbClr>
                  </a:outerShdw>
                </a:effectLst>
              </a:rPr>
              <a:t> ZWICKY</a:t>
            </a:r>
          </a:p>
          <a:p>
            <a:r>
              <a:rPr lang="en-US" sz="3600" b="1" dirty="0">
                <a:solidFill>
                  <a:srgbClr val="FF0000"/>
                </a:solidFill>
                <a:effectLst>
                  <a:outerShdw blurRad="38100" dist="38100" dir="2700000" algn="tl">
                    <a:srgbClr val="000000">
                      <a:alpha val="43137"/>
                    </a:srgbClr>
                  </a:outerShdw>
                </a:effectLst>
              </a:rPr>
              <a:t>1933</a:t>
            </a:r>
            <a:endParaRPr lang="en-US" b="1" dirty="0">
              <a:solidFill>
                <a:srgbClr val="FF000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5DECD4C5-3395-C502-B226-C2E0CC4D1F8A}"/>
              </a:ext>
            </a:extLst>
          </p:cNvPr>
          <p:cNvPicPr>
            <a:picLocks noChangeAspect="1"/>
          </p:cNvPicPr>
          <p:nvPr/>
        </p:nvPicPr>
        <p:blipFill>
          <a:blip r:embed="rId2"/>
          <a:stretch>
            <a:fillRect/>
          </a:stretch>
        </p:blipFill>
        <p:spPr>
          <a:xfrm>
            <a:off x="114091" y="36597"/>
            <a:ext cx="1934822" cy="2607802"/>
          </a:xfrm>
          <a:prstGeom prst="rect">
            <a:avLst/>
          </a:prstGeom>
        </p:spPr>
      </p:pic>
    </p:spTree>
    <p:extLst>
      <p:ext uri="{BB962C8B-B14F-4D97-AF65-F5344CB8AC3E}">
        <p14:creationId xmlns:p14="http://schemas.microsoft.com/office/powerpoint/2010/main" val="360996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1462DA-98D6-4A33-8B46-E94868396A09}"/>
              </a:ext>
            </a:extLst>
          </p:cNvPr>
          <p:cNvSpPr txBox="1"/>
          <p:nvPr/>
        </p:nvSpPr>
        <p:spPr>
          <a:xfrm>
            <a:off x="145914" y="1443841"/>
            <a:ext cx="12192001" cy="4216539"/>
          </a:xfrm>
          <a:prstGeom prst="rect">
            <a:avLst/>
          </a:prstGeom>
          <a:noFill/>
        </p:spPr>
        <p:txBody>
          <a:bodyPr wrap="square">
            <a:spAutoFit/>
          </a:bodyPr>
          <a:lstStyle/>
          <a:p>
            <a:r>
              <a:rPr lang="en-GB" sz="4000" b="1" i="1" u="sng" dirty="0">
                <a:solidFill>
                  <a:srgbClr val="FF0000"/>
                </a:solidFill>
                <a:effectLst/>
                <a:highlight>
                  <a:srgbClr val="00FF00"/>
                </a:highlight>
                <a:latin typeface="Open Sans" panose="020B0606030504020204" pitchFamily="34" charset="0"/>
              </a:rPr>
              <a:t>other factors </a:t>
            </a:r>
            <a:r>
              <a:rPr lang="en-GB" sz="4000" b="1" i="1" u="sng" dirty="0">
                <a:solidFill>
                  <a:srgbClr val="FF0000"/>
                </a:solidFill>
                <a:effectLst/>
                <a:latin typeface="Open Sans" panose="020B0606030504020204" pitchFamily="34" charset="0"/>
              </a:rPr>
              <a:t>that affect TEC more strongly than F</a:t>
            </a:r>
            <a:r>
              <a:rPr lang="en-GB" sz="4000" b="1" i="1" u="sng" baseline="-25000" dirty="0">
                <a:solidFill>
                  <a:srgbClr val="FF0000"/>
                </a:solidFill>
                <a:effectLst/>
                <a:latin typeface="Open Sans" panose="020B0606030504020204" pitchFamily="34" charset="0"/>
              </a:rPr>
              <a:t>10.7</a:t>
            </a:r>
            <a:r>
              <a:rPr lang="en-GB" sz="4000" b="1" i="1" u="sng" dirty="0">
                <a:solidFill>
                  <a:srgbClr val="FF0000"/>
                </a:solidFill>
                <a:effectLst/>
                <a:latin typeface="Open Sans" panose="020B0606030504020204" pitchFamily="34" charset="0"/>
              </a:rPr>
              <a:t> and mask the effects of daily solar EUV variations</a:t>
            </a:r>
            <a:r>
              <a:rPr lang="en-GB" sz="4000" b="1" i="1" dirty="0">
                <a:solidFill>
                  <a:srgbClr val="FF0000"/>
                </a:solidFill>
                <a:effectLst/>
                <a:latin typeface="Open Sans" panose="020B0606030504020204" pitchFamily="34" charset="0"/>
              </a:rPr>
              <a:t>.         </a:t>
            </a:r>
            <a:r>
              <a:rPr lang="en-GB" sz="4800" b="1" i="1" dirty="0">
                <a:solidFill>
                  <a:srgbClr val="3333FF"/>
                </a:solidFill>
                <a:effectLst/>
                <a:latin typeface="Open Sans" panose="020B0606030504020204" pitchFamily="34" charset="0"/>
              </a:rPr>
              <a:t>TEC</a:t>
            </a:r>
            <a:r>
              <a:rPr lang="en-GB" sz="4000" b="1" i="1" dirty="0">
                <a:solidFill>
                  <a:srgbClr val="3333FF"/>
                </a:solidFill>
                <a:effectLst/>
                <a:latin typeface="Open Sans" panose="020B0606030504020204" pitchFamily="34" charset="0"/>
              </a:rPr>
              <a:t>=</a:t>
            </a:r>
            <a:r>
              <a:rPr lang="en-GB" sz="4000" b="1" i="1" dirty="0" err="1">
                <a:solidFill>
                  <a:srgbClr val="3333FF"/>
                </a:solidFill>
                <a:effectLst/>
                <a:latin typeface="Open Sans" panose="020B0606030504020204" pitchFamily="34" charset="0"/>
              </a:rPr>
              <a:t>TotalElectronContent</a:t>
            </a:r>
            <a:endParaRPr lang="en-GB" sz="4000" b="1" i="1" dirty="0">
              <a:solidFill>
                <a:srgbClr val="FF0000"/>
              </a:solidFill>
              <a:effectLst/>
              <a:latin typeface="Open Sans" panose="020B0606030504020204" pitchFamily="34" charset="0"/>
            </a:endParaRPr>
          </a:p>
          <a:p>
            <a:r>
              <a:rPr lang="en-US" sz="2400" b="1" i="1" u="sng" dirty="0">
                <a:solidFill>
                  <a:srgbClr val="FF0000"/>
                </a:solidFill>
                <a:hlinkClick r:id="rId2"/>
              </a:rPr>
              <a:t>https://agupubs.onlinelibrary.wiley.com/doi/full/10.1029/2002JA009731</a:t>
            </a:r>
            <a:r>
              <a:rPr lang="en-US" sz="2400" b="1" i="1" u="sng" dirty="0">
                <a:solidFill>
                  <a:srgbClr val="FF0000"/>
                </a:solidFill>
              </a:rPr>
              <a:t> </a:t>
            </a:r>
          </a:p>
          <a:p>
            <a:endParaRPr lang="en-US" sz="2400" b="1" i="1" u="sng" dirty="0">
              <a:solidFill>
                <a:srgbClr val="FF0000"/>
              </a:solidFill>
            </a:endParaRPr>
          </a:p>
          <a:p>
            <a:r>
              <a:rPr lang="en-US" sz="2800" b="1" i="1" dirty="0">
                <a:solidFill>
                  <a:schemeClr val="tx1"/>
                </a:solidFill>
              </a:rPr>
              <a:t>“…when they did not see a correlation                                </a:t>
            </a:r>
            <a:r>
              <a:rPr lang="en-US" sz="3600" b="1" dirty="0">
                <a:solidFill>
                  <a:srgbClr val="FF0000"/>
                </a:solidFill>
                <a:highlight>
                  <a:srgbClr val="00FFFF"/>
                </a:highlight>
              </a:rPr>
              <a:t>2003</a:t>
            </a:r>
            <a:endParaRPr lang="en-US" sz="2800" b="1" dirty="0">
              <a:solidFill>
                <a:srgbClr val="FF0000"/>
              </a:solidFill>
              <a:highlight>
                <a:srgbClr val="00FFFF"/>
              </a:highlight>
            </a:endParaRPr>
          </a:p>
          <a:p>
            <a:r>
              <a:rPr lang="en-US" sz="2800" b="1" i="1" dirty="0">
                <a:solidFill>
                  <a:schemeClr val="tx1"/>
                </a:solidFill>
              </a:rPr>
              <a:t>      they even did NOT publish it,..” </a:t>
            </a:r>
          </a:p>
          <a:p>
            <a:r>
              <a:rPr lang="en-US" sz="2800" b="1" i="1" dirty="0">
                <a:solidFill>
                  <a:srgbClr val="FF0000"/>
                </a:solidFill>
              </a:rPr>
              <a:t> </a:t>
            </a:r>
          </a:p>
        </p:txBody>
      </p:sp>
      <p:sp>
        <p:nvSpPr>
          <p:cNvPr id="4" name="TextBox 3">
            <a:extLst>
              <a:ext uri="{FF2B5EF4-FFF2-40B4-BE49-F238E27FC236}">
                <a16:creationId xmlns:a16="http://schemas.microsoft.com/office/drawing/2014/main" id="{1685B1E8-CA14-4900-8DA9-CE76BCB41C3A}"/>
              </a:ext>
            </a:extLst>
          </p:cNvPr>
          <p:cNvSpPr txBox="1"/>
          <p:nvPr/>
        </p:nvSpPr>
        <p:spPr>
          <a:xfrm>
            <a:off x="369453" y="768490"/>
            <a:ext cx="10054475" cy="369332"/>
          </a:xfrm>
          <a:prstGeom prst="rect">
            <a:avLst/>
          </a:prstGeom>
          <a:solidFill>
            <a:srgbClr val="FFFF00"/>
          </a:solidFill>
        </p:spPr>
        <p:txBody>
          <a:bodyPr wrap="square" rtlCol="0">
            <a:spAutoFit/>
          </a:bodyPr>
          <a:lstStyle/>
          <a:p>
            <a:r>
              <a:rPr lang="en-GB" b="1" i="0" dirty="0">
                <a:solidFill>
                  <a:srgbClr val="1C1D1E"/>
                </a:solidFill>
                <a:effectLst/>
                <a:latin typeface="Open Sans" panose="020B0606030504020204" pitchFamily="34" charset="0"/>
              </a:rPr>
              <a:t>The 27-day variations of plasma densities and temperatures in the topside ionosphere</a:t>
            </a:r>
            <a:endParaRPr lang="en-US" dirty="0"/>
          </a:p>
        </p:txBody>
      </p:sp>
      <p:sp>
        <p:nvSpPr>
          <p:cNvPr id="6" name="Rectangle 418">
            <a:extLst>
              <a:ext uri="{FF2B5EF4-FFF2-40B4-BE49-F238E27FC236}">
                <a16:creationId xmlns:a16="http://schemas.microsoft.com/office/drawing/2014/main" id="{D3976F08-F280-3FCF-26CA-918943DE6BFF}"/>
              </a:ext>
            </a:extLst>
          </p:cNvPr>
          <p:cNvSpPr/>
          <p:nvPr/>
        </p:nvSpPr>
        <p:spPr>
          <a:xfrm>
            <a:off x="11885676" y="6488049"/>
            <a:ext cx="234038" cy="276999"/>
          </a:xfrm>
          <a:prstGeom prst="rect">
            <a:avLst/>
          </a:prstGeom>
        </p:spPr>
        <p:txBody>
          <a:bodyPr wrap="none" lIns="0" tIns="0" rIns="0" bIns="0">
            <a:spAutoFit/>
          </a:bodyPr>
          <a:lstStyle/>
          <a:p>
            <a:pPr marL="0"/>
            <a:r>
              <a:rPr lang="en-US" b="1" dirty="0">
                <a:solidFill>
                  <a:srgbClr val="FF0000"/>
                </a:solidFill>
                <a:latin typeface="Calibri-Bold"/>
              </a:rPr>
              <a:t>20</a:t>
            </a:r>
            <a:endParaRPr lang="en-US" b="1" i="0" spc="0" baseline="0" dirty="0">
              <a:solidFill>
                <a:srgbClr val="FF0000"/>
              </a:solidFill>
              <a:latin typeface="Calibri-Bold"/>
            </a:endParaRPr>
          </a:p>
        </p:txBody>
      </p:sp>
      <p:pic>
        <p:nvPicPr>
          <p:cNvPr id="12" name="Picture 11">
            <a:extLst>
              <a:ext uri="{FF2B5EF4-FFF2-40B4-BE49-F238E27FC236}">
                <a16:creationId xmlns:a16="http://schemas.microsoft.com/office/drawing/2014/main" id="{626C28A2-D978-A7A0-C8CF-BDD9D64AC71A}"/>
              </a:ext>
            </a:extLst>
          </p:cNvPr>
          <p:cNvPicPr>
            <a:picLocks noChangeAspect="1"/>
          </p:cNvPicPr>
          <p:nvPr/>
        </p:nvPicPr>
        <p:blipFill>
          <a:blip r:embed="rId3"/>
          <a:stretch>
            <a:fillRect/>
          </a:stretch>
        </p:blipFill>
        <p:spPr>
          <a:xfrm>
            <a:off x="4802018" y="5621261"/>
            <a:ext cx="7296150" cy="790575"/>
          </a:xfrm>
          <a:prstGeom prst="rect">
            <a:avLst/>
          </a:prstGeom>
        </p:spPr>
      </p:pic>
      <p:sp>
        <p:nvSpPr>
          <p:cNvPr id="21" name="TextBox 20">
            <a:extLst>
              <a:ext uri="{FF2B5EF4-FFF2-40B4-BE49-F238E27FC236}">
                <a16:creationId xmlns:a16="http://schemas.microsoft.com/office/drawing/2014/main" id="{A9DA476B-5FDE-9C2B-2A39-5DA8D9A596A9}"/>
              </a:ext>
            </a:extLst>
          </p:cNvPr>
          <p:cNvSpPr txBox="1"/>
          <p:nvPr/>
        </p:nvSpPr>
        <p:spPr>
          <a:xfrm>
            <a:off x="9063778" y="4931403"/>
            <a:ext cx="505267" cy="923330"/>
          </a:xfrm>
          <a:prstGeom prst="rect">
            <a:avLst/>
          </a:prstGeom>
          <a:noFill/>
        </p:spPr>
        <p:txBody>
          <a:bodyPr wrap="none" rtlCol="0">
            <a:spAutoFit/>
          </a:bodyPr>
          <a:lstStyle/>
          <a:p>
            <a:r>
              <a:rPr lang="en-US" sz="5400" dirty="0">
                <a:solidFill>
                  <a:srgbClr val="C00000"/>
                </a:solidFill>
              </a:rPr>
              <a:t>?</a:t>
            </a:r>
          </a:p>
        </p:txBody>
      </p:sp>
      <p:sp>
        <p:nvSpPr>
          <p:cNvPr id="22" name="TextBox 21">
            <a:extLst>
              <a:ext uri="{FF2B5EF4-FFF2-40B4-BE49-F238E27FC236}">
                <a16:creationId xmlns:a16="http://schemas.microsoft.com/office/drawing/2014/main" id="{9FC23F08-8498-699A-4A74-8498BAE4E1B4}"/>
              </a:ext>
            </a:extLst>
          </p:cNvPr>
          <p:cNvSpPr txBox="1"/>
          <p:nvPr/>
        </p:nvSpPr>
        <p:spPr>
          <a:xfrm rot="10800000">
            <a:off x="9063778" y="6067413"/>
            <a:ext cx="505267" cy="923330"/>
          </a:xfrm>
          <a:prstGeom prst="rect">
            <a:avLst/>
          </a:prstGeom>
          <a:noFill/>
        </p:spPr>
        <p:txBody>
          <a:bodyPr wrap="none" rtlCol="0">
            <a:spAutoFit/>
          </a:bodyPr>
          <a:lstStyle/>
          <a:p>
            <a:r>
              <a:rPr lang="en-US" sz="5400" dirty="0">
                <a:solidFill>
                  <a:srgbClr val="C00000"/>
                </a:solidFill>
              </a:rPr>
              <a:t>?</a:t>
            </a:r>
          </a:p>
        </p:txBody>
      </p:sp>
    </p:spTree>
    <p:extLst>
      <p:ext uri="{BB962C8B-B14F-4D97-AF65-F5344CB8AC3E}">
        <p14:creationId xmlns:p14="http://schemas.microsoft.com/office/powerpoint/2010/main" val="225722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Freeform 750">
            <a:hlinkClick r:id="rId2"/>
          </p:cNvPr>
          <p:cNvSpPr/>
          <p:nvPr/>
        </p:nvSpPr>
        <p:spPr>
          <a:xfrm>
            <a:off x="7359142" y="6812066"/>
            <a:ext cx="4203191" cy="15240"/>
          </a:xfrm>
          <a:custGeom>
            <a:avLst/>
            <a:gdLst/>
            <a:ahLst/>
            <a:cxnLst/>
            <a:rect l="0" t="0" r="0" b="0"/>
            <a:pathLst>
              <a:path w="4203191" h="15240">
                <a:moveTo>
                  <a:pt x="0" y="0"/>
                </a:moveTo>
                <a:lnTo>
                  <a:pt x="1050798" y="0"/>
                </a:lnTo>
                <a:lnTo>
                  <a:pt x="2101596" y="0"/>
                </a:lnTo>
                <a:lnTo>
                  <a:pt x="3152393" y="0"/>
                </a:lnTo>
                <a:lnTo>
                  <a:pt x="4203191" y="0"/>
                </a:lnTo>
                <a:lnTo>
                  <a:pt x="4203191" y="15240"/>
                </a:lnTo>
                <a:lnTo>
                  <a:pt x="3152393" y="15240"/>
                </a:lnTo>
                <a:lnTo>
                  <a:pt x="2101596" y="15240"/>
                </a:lnTo>
                <a:lnTo>
                  <a:pt x="1050798" y="15240"/>
                </a:lnTo>
                <a:lnTo>
                  <a:pt x="0" y="15240"/>
                </a:lnTo>
                <a:close/>
              </a:path>
            </a:pathLst>
          </a:custGeom>
          <a:solidFill>
            <a:srgbClr val="0563C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2" name="Rectangle 752"/>
          <p:cNvSpPr/>
          <p:nvPr/>
        </p:nvSpPr>
        <p:spPr>
          <a:xfrm>
            <a:off x="876566" y="190735"/>
            <a:ext cx="2677913" cy="553998"/>
          </a:xfrm>
          <a:custGeom>
            <a:avLst/>
            <a:gdLst>
              <a:gd name="connsiteX0" fmla="*/ 0 w 2677913"/>
              <a:gd name="connsiteY0" fmla="*/ 0 h 553998"/>
              <a:gd name="connsiteX1" fmla="*/ 562362 w 2677913"/>
              <a:gd name="connsiteY1" fmla="*/ 0 h 553998"/>
              <a:gd name="connsiteX2" fmla="*/ 1124723 w 2677913"/>
              <a:gd name="connsiteY2" fmla="*/ 0 h 553998"/>
              <a:gd name="connsiteX3" fmla="*/ 1713864 w 2677913"/>
              <a:gd name="connsiteY3" fmla="*/ 0 h 553998"/>
              <a:gd name="connsiteX4" fmla="*/ 2677913 w 2677913"/>
              <a:gd name="connsiteY4" fmla="*/ 0 h 553998"/>
              <a:gd name="connsiteX5" fmla="*/ 2677913 w 2677913"/>
              <a:gd name="connsiteY5" fmla="*/ 553998 h 553998"/>
              <a:gd name="connsiteX6" fmla="*/ 2222668 w 2677913"/>
              <a:gd name="connsiteY6" fmla="*/ 553998 h 553998"/>
              <a:gd name="connsiteX7" fmla="*/ 1767423 w 2677913"/>
              <a:gd name="connsiteY7" fmla="*/ 553998 h 553998"/>
              <a:gd name="connsiteX8" fmla="*/ 1312177 w 2677913"/>
              <a:gd name="connsiteY8" fmla="*/ 553998 h 553998"/>
              <a:gd name="connsiteX9" fmla="*/ 803374 w 2677913"/>
              <a:gd name="connsiteY9" fmla="*/ 553998 h 553998"/>
              <a:gd name="connsiteX10" fmla="*/ 0 w 2677913"/>
              <a:gd name="connsiteY10" fmla="*/ 553998 h 553998"/>
              <a:gd name="connsiteX11" fmla="*/ 0 w 2677913"/>
              <a:gd name="connsiteY11"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7913" h="553998" fill="none" extrusionOk="0">
                <a:moveTo>
                  <a:pt x="0" y="0"/>
                </a:moveTo>
                <a:cubicBezTo>
                  <a:pt x="255901" y="-57855"/>
                  <a:pt x="291686" y="16816"/>
                  <a:pt x="562362" y="0"/>
                </a:cubicBezTo>
                <a:cubicBezTo>
                  <a:pt x="833038" y="-16816"/>
                  <a:pt x="884279" y="61171"/>
                  <a:pt x="1124723" y="0"/>
                </a:cubicBezTo>
                <a:cubicBezTo>
                  <a:pt x="1365167" y="-61171"/>
                  <a:pt x="1529109" y="53646"/>
                  <a:pt x="1713864" y="0"/>
                </a:cubicBezTo>
                <a:cubicBezTo>
                  <a:pt x="1898619" y="-53646"/>
                  <a:pt x="2414157" y="89432"/>
                  <a:pt x="2677913" y="0"/>
                </a:cubicBezTo>
                <a:cubicBezTo>
                  <a:pt x="2714469" y="159275"/>
                  <a:pt x="2662468" y="294701"/>
                  <a:pt x="2677913" y="553998"/>
                </a:cubicBezTo>
                <a:cubicBezTo>
                  <a:pt x="2470365" y="594084"/>
                  <a:pt x="2386806" y="501857"/>
                  <a:pt x="2222668" y="553998"/>
                </a:cubicBezTo>
                <a:cubicBezTo>
                  <a:pt x="2058531" y="606139"/>
                  <a:pt x="1897786" y="521940"/>
                  <a:pt x="1767423" y="553998"/>
                </a:cubicBezTo>
                <a:cubicBezTo>
                  <a:pt x="1637061" y="586056"/>
                  <a:pt x="1512534" y="532947"/>
                  <a:pt x="1312177" y="553998"/>
                </a:cubicBezTo>
                <a:cubicBezTo>
                  <a:pt x="1111820" y="575049"/>
                  <a:pt x="1007589" y="531277"/>
                  <a:pt x="803374" y="553998"/>
                </a:cubicBezTo>
                <a:cubicBezTo>
                  <a:pt x="599159" y="576719"/>
                  <a:pt x="265797" y="512605"/>
                  <a:pt x="0" y="553998"/>
                </a:cubicBezTo>
                <a:cubicBezTo>
                  <a:pt x="-15756" y="334379"/>
                  <a:pt x="7382" y="200307"/>
                  <a:pt x="0" y="0"/>
                </a:cubicBezTo>
                <a:close/>
              </a:path>
              <a:path w="2677913" h="553998" stroke="0" extrusionOk="0">
                <a:moveTo>
                  <a:pt x="0" y="0"/>
                </a:moveTo>
                <a:cubicBezTo>
                  <a:pt x="140598" y="-9383"/>
                  <a:pt x="313798" y="22004"/>
                  <a:pt x="535583" y="0"/>
                </a:cubicBezTo>
                <a:cubicBezTo>
                  <a:pt x="757368" y="-22004"/>
                  <a:pt x="816270" y="8588"/>
                  <a:pt x="990828" y="0"/>
                </a:cubicBezTo>
                <a:cubicBezTo>
                  <a:pt x="1165386" y="-8588"/>
                  <a:pt x="1351519" y="11837"/>
                  <a:pt x="1446073" y="0"/>
                </a:cubicBezTo>
                <a:cubicBezTo>
                  <a:pt x="1540628" y="-11837"/>
                  <a:pt x="1785673" y="2433"/>
                  <a:pt x="1901318" y="0"/>
                </a:cubicBezTo>
                <a:cubicBezTo>
                  <a:pt x="2016963" y="-2433"/>
                  <a:pt x="2355347" y="77941"/>
                  <a:pt x="2677913" y="0"/>
                </a:cubicBezTo>
                <a:cubicBezTo>
                  <a:pt x="2732595" y="143618"/>
                  <a:pt x="2657780" y="325367"/>
                  <a:pt x="2677913" y="553998"/>
                </a:cubicBezTo>
                <a:cubicBezTo>
                  <a:pt x="2415839" y="611513"/>
                  <a:pt x="2273484" y="528078"/>
                  <a:pt x="2115551" y="553998"/>
                </a:cubicBezTo>
                <a:cubicBezTo>
                  <a:pt x="1957618" y="579918"/>
                  <a:pt x="1778971" y="507345"/>
                  <a:pt x="1553190" y="553998"/>
                </a:cubicBezTo>
                <a:cubicBezTo>
                  <a:pt x="1327409" y="600651"/>
                  <a:pt x="1246024" y="512190"/>
                  <a:pt x="1097944" y="553998"/>
                </a:cubicBezTo>
                <a:cubicBezTo>
                  <a:pt x="949864" y="595806"/>
                  <a:pt x="743754" y="496823"/>
                  <a:pt x="562362" y="553998"/>
                </a:cubicBezTo>
                <a:cubicBezTo>
                  <a:pt x="380970" y="611173"/>
                  <a:pt x="231852" y="553086"/>
                  <a:pt x="0" y="553998"/>
                </a:cubicBezTo>
                <a:cubicBezTo>
                  <a:pt x="-46796" y="408763"/>
                  <a:pt x="38980" y="217137"/>
                  <a:pt x="0" y="0"/>
                </a:cubicBezTo>
                <a:close/>
              </a:path>
            </a:pathLst>
          </a:custGeom>
          <a:solidFill>
            <a:srgbClr val="FFFF00"/>
          </a:solidFill>
          <a:ln w="38100">
            <a:solidFill>
              <a:srgbClr val="FF0000"/>
            </a:solidFill>
            <a:extLst>
              <a:ext uri="{C807C97D-BFC1-408E-A445-0C87EB9F89A2}">
                <ask:lineSketchStyleProps xmlns:ask="http://schemas.microsoft.com/office/drawing/2018/sketchyshapes" sd="2234920129">
                  <a:prstGeom prst="rect">
                    <a:avLst/>
                  </a:prstGeom>
                  <ask:type>
                    <ask:lineSketchScribble/>
                  </ask:type>
                </ask:lineSketchStyleProps>
              </a:ext>
            </a:extLst>
          </a:ln>
        </p:spPr>
        <p:txBody>
          <a:bodyPr wrap="none" lIns="0" tIns="0" rIns="0" bIns="0">
            <a:spAutoFit/>
          </a:bodyPr>
          <a:lstStyle/>
          <a:p>
            <a:pPr marL="0"/>
            <a:r>
              <a:rPr lang="en-US" sz="3600" b="1" i="0" spc="0" baseline="0" dirty="0">
                <a:solidFill>
                  <a:srgbClr val="3333FF"/>
                </a:solidFill>
                <a:latin typeface="Times New Roman"/>
              </a:rPr>
              <a:t>Stratosphe</a:t>
            </a:r>
            <a:r>
              <a:rPr lang="en-US" sz="3600" b="1" i="0" spc="-53" baseline="0" dirty="0">
                <a:solidFill>
                  <a:srgbClr val="3333FF"/>
                </a:solidFill>
                <a:latin typeface="Times New Roman"/>
              </a:rPr>
              <a:t>r</a:t>
            </a:r>
            <a:r>
              <a:rPr lang="en-US" sz="3600" b="1" i="0" spc="0" baseline="0" dirty="0">
                <a:solidFill>
                  <a:srgbClr val="3333FF"/>
                </a:solidFill>
                <a:latin typeface="Times New Roman"/>
              </a:rPr>
              <a:t>e:</a:t>
            </a:r>
            <a:endParaRPr lang="en-US" sz="3602" b="0" i="0" spc="0" baseline="0" dirty="0">
              <a:solidFill>
                <a:srgbClr val="3333FF"/>
              </a:solidFill>
              <a:latin typeface="Times New Roman"/>
            </a:endParaRPr>
          </a:p>
        </p:txBody>
      </p:sp>
      <p:sp>
        <p:nvSpPr>
          <p:cNvPr id="753" name="Rectangle 753"/>
          <p:cNvSpPr/>
          <p:nvPr/>
        </p:nvSpPr>
        <p:spPr>
          <a:xfrm>
            <a:off x="-42743" y="6599910"/>
            <a:ext cx="4742228" cy="274320"/>
          </a:xfrm>
          <a:prstGeom prst="rect">
            <a:avLst/>
          </a:prstGeom>
        </p:spPr>
        <p:txBody>
          <a:bodyPr wrap="none" lIns="0" tIns="0" rIns="0" bIns="0">
            <a:spAutoFit/>
          </a:bodyPr>
          <a:lstStyle/>
          <a:p>
            <a:pPr marL="0"/>
            <a:r>
              <a:rPr lang="en-US" sz="1800" b="1" i="0" spc="0" baseline="0" dirty="0">
                <a:solidFill>
                  <a:srgbClr val="0563C1"/>
                </a:solidFill>
                <a:latin typeface="Calibri-Bold"/>
                <a:hlinkClick r:id="rId2"/>
              </a:rPr>
              <a:t>h</a:t>
            </a:r>
            <a:r>
              <a:rPr lang="en-US" sz="1800" b="1" i="0" spc="-25" baseline="0" dirty="0">
                <a:solidFill>
                  <a:srgbClr val="0563C1"/>
                </a:solidFill>
                <a:latin typeface="Calibri-Bold"/>
                <a:hlinkClick r:id="rId2"/>
              </a:rPr>
              <a:t>t</a:t>
            </a:r>
            <a:r>
              <a:rPr lang="en-US" sz="1800" b="1" i="0" spc="0" baseline="0" dirty="0">
                <a:solidFill>
                  <a:srgbClr val="0563C1"/>
                </a:solidFill>
                <a:latin typeface="Calibri-Bold"/>
                <a:hlinkClick r:id="rId2"/>
              </a:rPr>
              <a:t>tps://doi.o</a:t>
            </a:r>
            <a:r>
              <a:rPr lang="en-US" sz="1800" b="1" i="0" spc="-27" baseline="0" dirty="0">
                <a:solidFill>
                  <a:srgbClr val="0563C1"/>
                </a:solidFill>
                <a:latin typeface="Calibri-Bold"/>
                <a:hlinkClick r:id="rId2"/>
              </a:rPr>
              <a:t>r</a:t>
            </a:r>
            <a:r>
              <a:rPr lang="en-US" sz="1800" b="1" i="0" spc="0" baseline="0" dirty="0">
                <a:solidFill>
                  <a:srgbClr val="0563C1"/>
                </a:solidFill>
                <a:latin typeface="Calibri-Bold"/>
                <a:hlinkClick r:id="rId2"/>
              </a:rPr>
              <a:t>g/10.1016</a:t>
            </a:r>
            <a:r>
              <a:rPr lang="en-US" sz="1800" b="1" i="0" spc="-10" baseline="0" dirty="0">
                <a:solidFill>
                  <a:srgbClr val="0563C1"/>
                </a:solidFill>
                <a:latin typeface="Calibri-Bold"/>
                <a:hlinkClick r:id="rId2"/>
              </a:rPr>
              <a:t>/</a:t>
            </a:r>
            <a:r>
              <a:rPr lang="en-US" sz="1800" b="1" i="0" spc="0" baseline="0" dirty="0">
                <a:solidFill>
                  <a:srgbClr val="0563C1"/>
                </a:solidFill>
                <a:latin typeface="Calibri-Bold"/>
                <a:hlinkClick r:id="rId2"/>
              </a:rPr>
              <a:t>j.dark.2020.1004</a:t>
            </a:r>
            <a:r>
              <a:rPr lang="en-US" sz="1800" b="1" i="0" spc="-16" baseline="0" dirty="0">
                <a:solidFill>
                  <a:srgbClr val="0563C1"/>
                </a:solidFill>
                <a:latin typeface="Calibri-Bold"/>
                <a:hlinkClick r:id="rId2"/>
              </a:rPr>
              <a:t>9</a:t>
            </a:r>
            <a:r>
              <a:rPr lang="en-US" sz="1800" b="1" i="0" spc="2636" baseline="0" dirty="0">
                <a:solidFill>
                  <a:srgbClr val="0563C1"/>
                </a:solidFill>
                <a:latin typeface="Calibri-Bold"/>
                <a:hlinkClick r:id="rId2"/>
              </a:rPr>
              <a:t>7</a:t>
            </a:r>
            <a:r>
              <a:rPr lang="en-US" sz="2421" b="1" baseline="31756" dirty="0">
                <a:solidFill>
                  <a:srgbClr val="FF0000"/>
                </a:solidFill>
                <a:latin typeface="Calibri-Bold"/>
              </a:rPr>
              <a:t>12</a:t>
            </a:r>
            <a:endParaRPr lang="en-US" sz="2421" b="1" i="0" spc="0" baseline="31756" dirty="0">
              <a:solidFill>
                <a:srgbClr val="FF0000"/>
              </a:solidFill>
              <a:latin typeface="Calibri-Bold"/>
            </a:endParaRPr>
          </a:p>
        </p:txBody>
      </p:sp>
      <p:sp>
        <p:nvSpPr>
          <p:cNvPr id="2" name="TextBox 1">
            <a:extLst>
              <a:ext uri="{FF2B5EF4-FFF2-40B4-BE49-F238E27FC236}">
                <a16:creationId xmlns:a16="http://schemas.microsoft.com/office/drawing/2014/main" id="{BCB084D2-8FEB-4402-B2B7-15A8EDAF6BB4}"/>
              </a:ext>
            </a:extLst>
          </p:cNvPr>
          <p:cNvSpPr txBox="1"/>
          <p:nvPr/>
        </p:nvSpPr>
        <p:spPr>
          <a:xfrm>
            <a:off x="4426082" y="5523005"/>
            <a:ext cx="7340471" cy="1231106"/>
          </a:xfrm>
          <a:prstGeom prst="rect">
            <a:avLst/>
          </a:prstGeom>
          <a:noFill/>
          <a:ln w="57150">
            <a:noFill/>
          </a:ln>
        </p:spPr>
        <p:txBody>
          <a:bodyPr wrap="square" rtlCol="0">
            <a:spAutoFit/>
          </a:bodyPr>
          <a:lstStyle/>
          <a:p>
            <a:r>
              <a:rPr lang="en-US" dirty="0"/>
              <a:t>The peaking planetary dependence of the temperature in (38.5-47.5) km, is not present in the layer underneath [(16 – 31) km of altitude]. </a:t>
            </a:r>
            <a:r>
              <a:rPr lang="en-US" b="1" dirty="0">
                <a:sym typeface="Wingdings" panose="05000000000000000000" pitchFamily="2" charset="2"/>
              </a:rPr>
              <a:t>Also, </a:t>
            </a:r>
            <a:r>
              <a:rPr lang="en-US" dirty="0">
                <a:sym typeface="Wingdings" panose="05000000000000000000" pitchFamily="2" charset="2"/>
              </a:rPr>
              <a:t>the solar activity proxy (</a:t>
            </a:r>
            <a:r>
              <a:rPr lang="en-US" b="1" dirty="0">
                <a:sym typeface="Wingdings" panose="05000000000000000000" pitchFamily="2" charset="2"/>
              </a:rPr>
              <a:t>E</a:t>
            </a:r>
            <a:r>
              <a:rPr lang="en-US" dirty="0">
                <a:sym typeface="Wingdings" panose="05000000000000000000" pitchFamily="2" charset="2"/>
              </a:rPr>
              <a:t>,</a:t>
            </a:r>
            <a:r>
              <a:rPr lang="en-US" b="1" dirty="0">
                <a:sym typeface="Wingdings" panose="05000000000000000000" pitchFamily="2" charset="2"/>
              </a:rPr>
              <a:t>F</a:t>
            </a:r>
            <a:r>
              <a:rPr lang="en-US" dirty="0">
                <a:sym typeface="Wingdings" panose="05000000000000000000" pitchFamily="2" charset="2"/>
              </a:rPr>
              <a:t>) dissimilar with all stratosphere’s T-distributions. </a:t>
            </a:r>
          </a:p>
          <a:p>
            <a:r>
              <a:rPr lang="en-US" dirty="0">
                <a:sym typeface="Wingdings" panose="05000000000000000000" pitchFamily="2" charset="2"/>
              </a:rPr>
              <a:t>                                            </a:t>
            </a:r>
            <a:r>
              <a:rPr lang="en-US" b="1" dirty="0">
                <a:sym typeface="Wingdings" panose="05000000000000000000" pitchFamily="2" charset="2"/>
              </a:rPr>
              <a:t>No correlation </a:t>
            </a:r>
            <a:r>
              <a:rPr lang="en-US" dirty="0">
                <a:sym typeface="Wingdings" panose="05000000000000000000" pitchFamily="2" charset="2"/>
              </a:rPr>
              <a:t>  </a:t>
            </a:r>
            <a:r>
              <a:rPr lang="en-US" b="1" dirty="0">
                <a:solidFill>
                  <a:srgbClr val="FF0000"/>
                </a:solidFill>
                <a:highlight>
                  <a:srgbClr val="00FF00"/>
                </a:highlight>
                <a:sym typeface="Wingdings" panose="05000000000000000000" pitchFamily="2" charset="2"/>
              </a:rPr>
              <a:t>atmosphere  </a:t>
            </a:r>
            <a:r>
              <a:rPr lang="en-US" sz="2000" b="1" dirty="0">
                <a:solidFill>
                  <a:srgbClr val="3333FF"/>
                </a:solidFill>
                <a:effectLst>
                  <a:outerShdw blurRad="38100" dist="38100" dir="2700000" algn="tl">
                    <a:srgbClr val="000000">
                      <a:alpha val="43137"/>
                    </a:srgbClr>
                  </a:outerShdw>
                </a:effectLst>
                <a:highlight>
                  <a:srgbClr val="00FF00"/>
                </a:highlight>
                <a:sym typeface="Wingdings" panose="05000000000000000000" pitchFamily="2" charset="2"/>
              </a:rPr>
              <a:t></a:t>
            </a:r>
            <a:r>
              <a:rPr lang="en-US" b="1" dirty="0">
                <a:solidFill>
                  <a:srgbClr val="FF0000"/>
                </a:solidFill>
                <a:highlight>
                  <a:srgbClr val="00FF00"/>
                </a:highlight>
                <a:sym typeface="Wingdings" panose="05000000000000000000" pitchFamily="2" charset="2"/>
              </a:rPr>
              <a:t>    F10.7 </a:t>
            </a:r>
            <a:r>
              <a:rPr lang="en-US" b="1" dirty="0">
                <a:sym typeface="Wingdings" panose="05000000000000000000" pitchFamily="2" charset="2"/>
              </a:rPr>
              <a:t></a:t>
            </a:r>
            <a:endParaRPr lang="en-US" b="1" dirty="0"/>
          </a:p>
        </p:txBody>
      </p:sp>
      <p:sp>
        <p:nvSpPr>
          <p:cNvPr id="4" name="Arrow: Left-Right 3">
            <a:extLst>
              <a:ext uri="{FF2B5EF4-FFF2-40B4-BE49-F238E27FC236}">
                <a16:creationId xmlns:a16="http://schemas.microsoft.com/office/drawing/2014/main" id="{FAA194A6-DD5F-DAC4-9E22-E97B3A85C986}"/>
              </a:ext>
            </a:extLst>
          </p:cNvPr>
          <p:cNvSpPr/>
          <p:nvPr/>
        </p:nvSpPr>
        <p:spPr>
          <a:xfrm>
            <a:off x="3891066" y="3112852"/>
            <a:ext cx="1134191" cy="345332"/>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7B80C2-ACE7-10A4-6988-E278BCFAE71B}"/>
              </a:ext>
            </a:extLst>
          </p:cNvPr>
          <p:cNvSpPr txBox="1"/>
          <p:nvPr/>
        </p:nvSpPr>
        <p:spPr>
          <a:xfrm>
            <a:off x="3305073" y="72531"/>
            <a:ext cx="7340471"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…planetary temperature dependencies</a:t>
            </a:r>
          </a:p>
        </p:txBody>
      </p:sp>
      <p:sp>
        <p:nvSpPr>
          <p:cNvPr id="8" name="TextBox 7">
            <a:extLst>
              <a:ext uri="{FF2B5EF4-FFF2-40B4-BE49-F238E27FC236}">
                <a16:creationId xmlns:a16="http://schemas.microsoft.com/office/drawing/2014/main" id="{9364199F-D914-DCE8-CD14-3394EAD794DD}"/>
              </a:ext>
            </a:extLst>
          </p:cNvPr>
          <p:cNvSpPr txBox="1"/>
          <p:nvPr/>
        </p:nvSpPr>
        <p:spPr>
          <a:xfrm>
            <a:off x="10662973" y="144569"/>
            <a:ext cx="1172116" cy="646331"/>
          </a:xfrm>
          <a:prstGeom prst="rect">
            <a:avLst/>
          </a:prstGeom>
          <a:noFill/>
          <a:ln>
            <a:solidFill>
              <a:srgbClr val="0000CC"/>
            </a:solidFill>
          </a:ln>
        </p:spPr>
        <p:txBody>
          <a:bodyPr wrap="none" rtlCol="0">
            <a:spAutoFit/>
          </a:bodyPr>
          <a:lstStyle/>
          <a:p>
            <a:r>
              <a:rPr lang="en-US" sz="3600" b="1" dirty="0">
                <a:solidFill>
                  <a:srgbClr val="CC00FF"/>
                </a:solidFill>
                <a:highlight>
                  <a:srgbClr val="FFFF00"/>
                </a:highlight>
              </a:rPr>
              <a:t>2020</a:t>
            </a:r>
          </a:p>
        </p:txBody>
      </p:sp>
      <p:sp>
        <p:nvSpPr>
          <p:cNvPr id="3" name="TextBox 2">
            <a:extLst>
              <a:ext uri="{FF2B5EF4-FFF2-40B4-BE49-F238E27FC236}">
                <a16:creationId xmlns:a16="http://schemas.microsoft.com/office/drawing/2014/main" id="{7B2FFAC2-5B27-5573-0FAB-DA0A551A1D26}"/>
              </a:ext>
            </a:extLst>
          </p:cNvPr>
          <p:cNvSpPr txBox="1"/>
          <p:nvPr/>
        </p:nvSpPr>
        <p:spPr>
          <a:xfrm>
            <a:off x="0" y="88352"/>
            <a:ext cx="752129"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5)</a:t>
            </a:r>
          </a:p>
        </p:txBody>
      </p:sp>
      <p:sp>
        <p:nvSpPr>
          <p:cNvPr id="9" name="TextBox 8">
            <a:extLst>
              <a:ext uri="{FF2B5EF4-FFF2-40B4-BE49-F238E27FC236}">
                <a16:creationId xmlns:a16="http://schemas.microsoft.com/office/drawing/2014/main" id="{C5B2EB3B-C826-2329-9C9E-5A85564BC4C8}"/>
              </a:ext>
            </a:extLst>
          </p:cNvPr>
          <p:cNvSpPr txBox="1"/>
          <p:nvPr/>
        </p:nvSpPr>
        <p:spPr>
          <a:xfrm>
            <a:off x="4319081" y="6449438"/>
            <a:ext cx="556563" cy="369332"/>
          </a:xfrm>
          <a:prstGeom prst="rect">
            <a:avLst/>
          </a:prstGeom>
          <a:solidFill>
            <a:schemeClr val="bg1"/>
          </a:solidFill>
        </p:spPr>
        <p:txBody>
          <a:bodyPr wrap="none" rtlCol="0">
            <a:spAutoFit/>
          </a:bodyPr>
          <a:lstStyle/>
          <a:p>
            <a:r>
              <a:rPr lang="en-US" dirty="0"/>
              <a:t>        </a:t>
            </a:r>
          </a:p>
        </p:txBody>
      </p:sp>
      <p:grpSp>
        <p:nvGrpSpPr>
          <p:cNvPr id="20" name="Group 19">
            <a:extLst>
              <a:ext uri="{FF2B5EF4-FFF2-40B4-BE49-F238E27FC236}">
                <a16:creationId xmlns:a16="http://schemas.microsoft.com/office/drawing/2014/main" id="{684CAF1D-F1C4-420C-1F7C-DB5D9B526343}"/>
              </a:ext>
            </a:extLst>
          </p:cNvPr>
          <p:cNvGrpSpPr/>
          <p:nvPr/>
        </p:nvGrpSpPr>
        <p:grpSpPr>
          <a:xfrm>
            <a:off x="5044713" y="1193952"/>
            <a:ext cx="6998130" cy="5255486"/>
            <a:chOff x="5044713" y="1193952"/>
            <a:chExt cx="6998130" cy="5255486"/>
          </a:xfrm>
        </p:grpSpPr>
        <p:grpSp>
          <p:nvGrpSpPr>
            <p:cNvPr id="12" name="Group 11">
              <a:extLst>
                <a:ext uri="{FF2B5EF4-FFF2-40B4-BE49-F238E27FC236}">
                  <a16:creationId xmlns:a16="http://schemas.microsoft.com/office/drawing/2014/main" id="{1D3726AE-8F76-2F7A-0AF9-3D9650C11684}"/>
                </a:ext>
              </a:extLst>
            </p:cNvPr>
            <p:cNvGrpSpPr/>
            <p:nvPr/>
          </p:nvGrpSpPr>
          <p:grpSpPr>
            <a:xfrm>
              <a:off x="5044713" y="1193952"/>
              <a:ext cx="6998130" cy="5255486"/>
              <a:chOff x="5044713" y="1193952"/>
              <a:chExt cx="6998130" cy="5255486"/>
            </a:xfrm>
          </p:grpSpPr>
          <p:pic>
            <p:nvPicPr>
              <p:cNvPr id="15362" name="Picture 2">
                <a:extLst>
                  <a:ext uri="{FF2B5EF4-FFF2-40B4-BE49-F238E27FC236}">
                    <a16:creationId xmlns:a16="http://schemas.microsoft.com/office/drawing/2014/main" id="{629018B9-EE2A-3A38-2AAB-5C72CA9A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713" y="1193952"/>
                <a:ext cx="6998130" cy="4350544"/>
              </a:xfrm>
              <a:custGeom>
                <a:avLst/>
                <a:gdLst>
                  <a:gd name="connsiteX0" fmla="*/ 0 w 6998130"/>
                  <a:gd name="connsiteY0" fmla="*/ 0 h 4350544"/>
                  <a:gd name="connsiteX1" fmla="*/ 373234 w 6998130"/>
                  <a:gd name="connsiteY1" fmla="*/ 0 h 4350544"/>
                  <a:gd name="connsiteX2" fmla="*/ 1096374 w 6998130"/>
                  <a:gd name="connsiteY2" fmla="*/ 0 h 4350544"/>
                  <a:gd name="connsiteX3" fmla="*/ 1679551 w 6998130"/>
                  <a:gd name="connsiteY3" fmla="*/ 0 h 4350544"/>
                  <a:gd name="connsiteX4" fmla="*/ 2332710 w 6998130"/>
                  <a:gd name="connsiteY4" fmla="*/ 0 h 4350544"/>
                  <a:gd name="connsiteX5" fmla="*/ 2775925 w 6998130"/>
                  <a:gd name="connsiteY5" fmla="*/ 0 h 4350544"/>
                  <a:gd name="connsiteX6" fmla="*/ 3429084 w 6998130"/>
                  <a:gd name="connsiteY6" fmla="*/ 0 h 4350544"/>
                  <a:gd name="connsiteX7" fmla="*/ 4152224 w 6998130"/>
                  <a:gd name="connsiteY7" fmla="*/ 0 h 4350544"/>
                  <a:gd name="connsiteX8" fmla="*/ 4735401 w 6998130"/>
                  <a:gd name="connsiteY8" fmla="*/ 0 h 4350544"/>
                  <a:gd name="connsiteX9" fmla="*/ 5458541 w 6998130"/>
                  <a:gd name="connsiteY9" fmla="*/ 0 h 4350544"/>
                  <a:gd name="connsiteX10" fmla="*/ 6041719 w 6998130"/>
                  <a:gd name="connsiteY10" fmla="*/ 0 h 4350544"/>
                  <a:gd name="connsiteX11" fmla="*/ 6998130 w 6998130"/>
                  <a:gd name="connsiteY11" fmla="*/ 0 h 4350544"/>
                  <a:gd name="connsiteX12" fmla="*/ 6998130 w 6998130"/>
                  <a:gd name="connsiteY12" fmla="*/ 500313 h 4350544"/>
                  <a:gd name="connsiteX13" fmla="*/ 6998130 w 6998130"/>
                  <a:gd name="connsiteY13" fmla="*/ 1131141 h 4350544"/>
                  <a:gd name="connsiteX14" fmla="*/ 6998130 w 6998130"/>
                  <a:gd name="connsiteY14" fmla="*/ 1674959 h 4350544"/>
                  <a:gd name="connsiteX15" fmla="*/ 6998130 w 6998130"/>
                  <a:gd name="connsiteY15" fmla="*/ 2262283 h 4350544"/>
                  <a:gd name="connsiteX16" fmla="*/ 6998130 w 6998130"/>
                  <a:gd name="connsiteY16" fmla="*/ 2675585 h 4350544"/>
                  <a:gd name="connsiteX17" fmla="*/ 6998130 w 6998130"/>
                  <a:gd name="connsiteY17" fmla="*/ 3175897 h 4350544"/>
                  <a:gd name="connsiteX18" fmla="*/ 6998130 w 6998130"/>
                  <a:gd name="connsiteY18" fmla="*/ 3589199 h 4350544"/>
                  <a:gd name="connsiteX19" fmla="*/ 6998130 w 6998130"/>
                  <a:gd name="connsiteY19" fmla="*/ 4350544 h 4350544"/>
                  <a:gd name="connsiteX20" fmla="*/ 6414953 w 6998130"/>
                  <a:gd name="connsiteY20" fmla="*/ 4350544 h 4350544"/>
                  <a:gd name="connsiteX21" fmla="*/ 5761794 w 6998130"/>
                  <a:gd name="connsiteY21" fmla="*/ 4350544 h 4350544"/>
                  <a:gd name="connsiteX22" fmla="*/ 5038654 w 6998130"/>
                  <a:gd name="connsiteY22" fmla="*/ 4350544 h 4350544"/>
                  <a:gd name="connsiteX23" fmla="*/ 4385495 w 6998130"/>
                  <a:gd name="connsiteY23" fmla="*/ 4350544 h 4350544"/>
                  <a:gd name="connsiteX24" fmla="*/ 3942280 w 6998130"/>
                  <a:gd name="connsiteY24" fmla="*/ 4350544 h 4350544"/>
                  <a:gd name="connsiteX25" fmla="*/ 3219140 w 6998130"/>
                  <a:gd name="connsiteY25" fmla="*/ 4350544 h 4350544"/>
                  <a:gd name="connsiteX26" fmla="*/ 2496000 w 6998130"/>
                  <a:gd name="connsiteY26" fmla="*/ 4350544 h 4350544"/>
                  <a:gd name="connsiteX27" fmla="*/ 1912822 w 6998130"/>
                  <a:gd name="connsiteY27" fmla="*/ 4350544 h 4350544"/>
                  <a:gd name="connsiteX28" fmla="*/ 1399626 w 6998130"/>
                  <a:gd name="connsiteY28" fmla="*/ 4350544 h 4350544"/>
                  <a:gd name="connsiteX29" fmla="*/ 956411 w 6998130"/>
                  <a:gd name="connsiteY29" fmla="*/ 4350544 h 4350544"/>
                  <a:gd name="connsiteX30" fmla="*/ 0 w 6998130"/>
                  <a:gd name="connsiteY30" fmla="*/ 4350544 h 4350544"/>
                  <a:gd name="connsiteX31" fmla="*/ 0 w 6998130"/>
                  <a:gd name="connsiteY31" fmla="*/ 3937242 h 4350544"/>
                  <a:gd name="connsiteX32" fmla="*/ 0 w 6998130"/>
                  <a:gd name="connsiteY32" fmla="*/ 3349919 h 4350544"/>
                  <a:gd name="connsiteX33" fmla="*/ 0 w 6998130"/>
                  <a:gd name="connsiteY33" fmla="*/ 2893112 h 4350544"/>
                  <a:gd name="connsiteX34" fmla="*/ 0 w 6998130"/>
                  <a:gd name="connsiteY34" fmla="*/ 2392799 h 4350544"/>
                  <a:gd name="connsiteX35" fmla="*/ 0 w 6998130"/>
                  <a:gd name="connsiteY35" fmla="*/ 1761970 h 4350544"/>
                  <a:gd name="connsiteX36" fmla="*/ 0 w 6998130"/>
                  <a:gd name="connsiteY36" fmla="*/ 1261658 h 4350544"/>
                  <a:gd name="connsiteX37" fmla="*/ 0 w 6998130"/>
                  <a:gd name="connsiteY37" fmla="*/ 848356 h 4350544"/>
                  <a:gd name="connsiteX38" fmla="*/ 0 w 6998130"/>
                  <a:gd name="connsiteY38" fmla="*/ 0 h 43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98130" h="4350544" extrusionOk="0">
                    <a:moveTo>
                      <a:pt x="0" y="0"/>
                    </a:moveTo>
                    <a:cubicBezTo>
                      <a:pt x="98584" y="-44391"/>
                      <a:pt x="195640" y="27701"/>
                      <a:pt x="373234" y="0"/>
                    </a:cubicBezTo>
                    <a:cubicBezTo>
                      <a:pt x="550828" y="-27701"/>
                      <a:pt x="758789" y="47187"/>
                      <a:pt x="1096374" y="0"/>
                    </a:cubicBezTo>
                    <a:cubicBezTo>
                      <a:pt x="1433959" y="-47187"/>
                      <a:pt x="1451044" y="4918"/>
                      <a:pt x="1679551" y="0"/>
                    </a:cubicBezTo>
                    <a:cubicBezTo>
                      <a:pt x="1908058" y="-4918"/>
                      <a:pt x="2058574" y="21531"/>
                      <a:pt x="2332710" y="0"/>
                    </a:cubicBezTo>
                    <a:cubicBezTo>
                      <a:pt x="2606846" y="-21531"/>
                      <a:pt x="2580616" y="21036"/>
                      <a:pt x="2775925" y="0"/>
                    </a:cubicBezTo>
                    <a:cubicBezTo>
                      <a:pt x="2971234" y="-21036"/>
                      <a:pt x="3225137" y="31043"/>
                      <a:pt x="3429084" y="0"/>
                    </a:cubicBezTo>
                    <a:cubicBezTo>
                      <a:pt x="3633031" y="-31043"/>
                      <a:pt x="4004975" y="30139"/>
                      <a:pt x="4152224" y="0"/>
                    </a:cubicBezTo>
                    <a:cubicBezTo>
                      <a:pt x="4299473" y="-30139"/>
                      <a:pt x="4477810" y="30823"/>
                      <a:pt x="4735401" y="0"/>
                    </a:cubicBezTo>
                    <a:cubicBezTo>
                      <a:pt x="4992992" y="-30823"/>
                      <a:pt x="5226027" y="12641"/>
                      <a:pt x="5458541" y="0"/>
                    </a:cubicBezTo>
                    <a:cubicBezTo>
                      <a:pt x="5691055" y="-12641"/>
                      <a:pt x="5750581" y="46375"/>
                      <a:pt x="6041719" y="0"/>
                    </a:cubicBezTo>
                    <a:cubicBezTo>
                      <a:pt x="6332857" y="-46375"/>
                      <a:pt x="6774598" y="100543"/>
                      <a:pt x="6998130" y="0"/>
                    </a:cubicBezTo>
                    <a:cubicBezTo>
                      <a:pt x="7055663" y="164006"/>
                      <a:pt x="6966977" y="318972"/>
                      <a:pt x="6998130" y="500313"/>
                    </a:cubicBezTo>
                    <a:cubicBezTo>
                      <a:pt x="7029283" y="681654"/>
                      <a:pt x="6956498" y="849060"/>
                      <a:pt x="6998130" y="1131141"/>
                    </a:cubicBezTo>
                    <a:cubicBezTo>
                      <a:pt x="7039762" y="1413222"/>
                      <a:pt x="6968816" y="1494613"/>
                      <a:pt x="6998130" y="1674959"/>
                    </a:cubicBezTo>
                    <a:cubicBezTo>
                      <a:pt x="7027444" y="1855305"/>
                      <a:pt x="6965753" y="2059052"/>
                      <a:pt x="6998130" y="2262283"/>
                    </a:cubicBezTo>
                    <a:cubicBezTo>
                      <a:pt x="7030507" y="2465514"/>
                      <a:pt x="6965948" y="2572353"/>
                      <a:pt x="6998130" y="2675585"/>
                    </a:cubicBezTo>
                    <a:cubicBezTo>
                      <a:pt x="7030312" y="2778817"/>
                      <a:pt x="6966668" y="2957152"/>
                      <a:pt x="6998130" y="3175897"/>
                    </a:cubicBezTo>
                    <a:cubicBezTo>
                      <a:pt x="7029592" y="3394642"/>
                      <a:pt x="6956333" y="3388926"/>
                      <a:pt x="6998130" y="3589199"/>
                    </a:cubicBezTo>
                    <a:cubicBezTo>
                      <a:pt x="7039927" y="3789472"/>
                      <a:pt x="6992450" y="4151252"/>
                      <a:pt x="6998130" y="4350544"/>
                    </a:cubicBezTo>
                    <a:cubicBezTo>
                      <a:pt x="6742769" y="4380335"/>
                      <a:pt x="6637707" y="4342329"/>
                      <a:pt x="6414953" y="4350544"/>
                    </a:cubicBezTo>
                    <a:cubicBezTo>
                      <a:pt x="6192199" y="4358759"/>
                      <a:pt x="5917820" y="4284920"/>
                      <a:pt x="5761794" y="4350544"/>
                    </a:cubicBezTo>
                    <a:cubicBezTo>
                      <a:pt x="5605768" y="4416168"/>
                      <a:pt x="5395987" y="4274310"/>
                      <a:pt x="5038654" y="4350544"/>
                    </a:cubicBezTo>
                    <a:cubicBezTo>
                      <a:pt x="4681321" y="4426778"/>
                      <a:pt x="4603054" y="4273950"/>
                      <a:pt x="4385495" y="4350544"/>
                    </a:cubicBezTo>
                    <a:cubicBezTo>
                      <a:pt x="4167936" y="4427138"/>
                      <a:pt x="4064799" y="4338169"/>
                      <a:pt x="3942280" y="4350544"/>
                    </a:cubicBezTo>
                    <a:cubicBezTo>
                      <a:pt x="3819761" y="4362919"/>
                      <a:pt x="3455128" y="4279360"/>
                      <a:pt x="3219140" y="4350544"/>
                    </a:cubicBezTo>
                    <a:cubicBezTo>
                      <a:pt x="2983152" y="4421728"/>
                      <a:pt x="2646854" y="4293958"/>
                      <a:pt x="2496000" y="4350544"/>
                    </a:cubicBezTo>
                    <a:cubicBezTo>
                      <a:pt x="2345146" y="4407130"/>
                      <a:pt x="2165112" y="4302419"/>
                      <a:pt x="1912822" y="4350544"/>
                    </a:cubicBezTo>
                    <a:cubicBezTo>
                      <a:pt x="1660532" y="4398669"/>
                      <a:pt x="1528554" y="4304165"/>
                      <a:pt x="1399626" y="4350544"/>
                    </a:cubicBezTo>
                    <a:cubicBezTo>
                      <a:pt x="1270698" y="4396923"/>
                      <a:pt x="1068220" y="4310476"/>
                      <a:pt x="956411" y="4350544"/>
                    </a:cubicBezTo>
                    <a:cubicBezTo>
                      <a:pt x="844602" y="4390612"/>
                      <a:pt x="406876" y="4342453"/>
                      <a:pt x="0" y="4350544"/>
                    </a:cubicBezTo>
                    <a:cubicBezTo>
                      <a:pt x="-24370" y="4232501"/>
                      <a:pt x="48141" y="4060596"/>
                      <a:pt x="0" y="3937242"/>
                    </a:cubicBezTo>
                    <a:cubicBezTo>
                      <a:pt x="-48141" y="3813888"/>
                      <a:pt x="13134" y="3548891"/>
                      <a:pt x="0" y="3349919"/>
                    </a:cubicBezTo>
                    <a:cubicBezTo>
                      <a:pt x="-13134" y="3150947"/>
                      <a:pt x="45994" y="3027780"/>
                      <a:pt x="0" y="2893112"/>
                    </a:cubicBezTo>
                    <a:cubicBezTo>
                      <a:pt x="-45994" y="2758444"/>
                      <a:pt x="42311" y="2546290"/>
                      <a:pt x="0" y="2392799"/>
                    </a:cubicBezTo>
                    <a:cubicBezTo>
                      <a:pt x="-42311" y="2239308"/>
                      <a:pt x="21079" y="2019943"/>
                      <a:pt x="0" y="1761970"/>
                    </a:cubicBezTo>
                    <a:cubicBezTo>
                      <a:pt x="-21079" y="1503997"/>
                      <a:pt x="7294" y="1484215"/>
                      <a:pt x="0" y="1261658"/>
                    </a:cubicBezTo>
                    <a:cubicBezTo>
                      <a:pt x="-7294" y="1039101"/>
                      <a:pt x="20411" y="1007817"/>
                      <a:pt x="0" y="848356"/>
                    </a:cubicBezTo>
                    <a:cubicBezTo>
                      <a:pt x="-20411" y="688895"/>
                      <a:pt x="21908" y="395002"/>
                      <a:pt x="0" y="0"/>
                    </a:cubicBezTo>
                    <a:close/>
                  </a:path>
                </a:pathLst>
              </a:custGeom>
              <a:noFill/>
              <a:ln w="38100">
                <a:noFill/>
                <a:extLst>
                  <a:ext uri="{C807C97D-BFC1-408E-A445-0C87EB9F89A2}">
                    <ask:lineSketchStyleProps xmlns:ask="http://schemas.microsoft.com/office/drawing/2018/sketchyshapes" sd="2538807287">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C4A0FA7A-C2FC-6CB2-D575-A174CD8888E4}"/>
                  </a:ext>
                </a:extLst>
              </p:cNvPr>
              <p:cNvCxnSpPr/>
              <p:nvPr/>
            </p:nvCxnSpPr>
            <p:spPr>
              <a:xfrm flipV="1">
                <a:off x="10645544" y="4698460"/>
                <a:ext cx="0" cy="1750978"/>
              </a:xfrm>
              <a:prstGeom prst="straightConnector1">
                <a:avLst/>
              </a:prstGeom>
              <a:ln w="76200">
                <a:solidFill>
                  <a:srgbClr val="FF00FF"/>
                </a:solidFill>
                <a:prstDash val="sysDot"/>
                <a:tailEnd type="triangle"/>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78D11BFD-F488-A7A1-8F75-417955168C6F}"/>
                </a:ext>
              </a:extLst>
            </p:cNvPr>
            <p:cNvCxnSpPr>
              <a:cxnSpLocks/>
            </p:cNvCxnSpPr>
            <p:nvPr/>
          </p:nvCxnSpPr>
          <p:spPr>
            <a:xfrm>
              <a:off x="9172072" y="2782104"/>
              <a:ext cx="1551296" cy="0"/>
            </a:xfrm>
            <a:prstGeom prst="straightConnector1">
              <a:avLst/>
            </a:prstGeom>
            <a:ln w="762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0" name="Rectangle 573">
            <a:extLst>
              <a:ext uri="{FF2B5EF4-FFF2-40B4-BE49-F238E27FC236}">
                <a16:creationId xmlns:a16="http://schemas.microsoft.com/office/drawing/2014/main" id="{94512397-F619-3B3F-F8F5-F15FA61ABA9A}"/>
              </a:ext>
            </a:extLst>
          </p:cNvPr>
          <p:cNvSpPr/>
          <p:nvPr/>
        </p:nvSpPr>
        <p:spPr>
          <a:xfrm>
            <a:off x="11766553" y="6357105"/>
            <a:ext cx="234038" cy="276999"/>
          </a:xfrm>
          <a:prstGeom prst="rect">
            <a:avLst/>
          </a:prstGeom>
        </p:spPr>
        <p:txBody>
          <a:bodyPr wrap="none" lIns="0" tIns="0" rIns="0" bIns="0">
            <a:spAutoFit/>
          </a:bodyPr>
          <a:lstStyle/>
          <a:p>
            <a:pPr marL="0"/>
            <a:r>
              <a:rPr lang="en-US" b="1" dirty="0">
                <a:solidFill>
                  <a:srgbClr val="FF0000"/>
                </a:solidFill>
                <a:latin typeface="Calibri-Bold"/>
              </a:rPr>
              <a:t>21</a:t>
            </a:r>
            <a:endParaRPr lang="en-US" b="1" i="0" spc="0" baseline="0" dirty="0">
              <a:solidFill>
                <a:srgbClr val="FF0000"/>
              </a:solidFill>
              <a:latin typeface="Calibri-Bold"/>
            </a:endParaRPr>
          </a:p>
        </p:txBody>
      </p:sp>
      <p:grpSp>
        <p:nvGrpSpPr>
          <p:cNvPr id="16" name="Group 15">
            <a:extLst>
              <a:ext uri="{FF2B5EF4-FFF2-40B4-BE49-F238E27FC236}">
                <a16:creationId xmlns:a16="http://schemas.microsoft.com/office/drawing/2014/main" id="{5870CF1B-F429-4566-6C93-2F6071E8544C}"/>
              </a:ext>
            </a:extLst>
          </p:cNvPr>
          <p:cNvGrpSpPr/>
          <p:nvPr/>
        </p:nvGrpSpPr>
        <p:grpSpPr>
          <a:xfrm>
            <a:off x="50556" y="785690"/>
            <a:ext cx="9043692" cy="5856332"/>
            <a:chOff x="50556" y="785690"/>
            <a:chExt cx="9043692" cy="5856332"/>
          </a:xfrm>
        </p:grpSpPr>
        <p:pic>
          <p:nvPicPr>
            <p:cNvPr id="747" name="Picture 7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556" y="1164767"/>
              <a:ext cx="4137659" cy="5477255"/>
            </a:xfrm>
            <a:prstGeom prst="rect">
              <a:avLst/>
            </a:prstGeom>
            <a:noFill/>
          </p:spPr>
        </p:pic>
        <p:sp>
          <p:nvSpPr>
            <p:cNvPr id="5" name="TextBox 4">
              <a:extLst>
                <a:ext uri="{FF2B5EF4-FFF2-40B4-BE49-F238E27FC236}">
                  <a16:creationId xmlns:a16="http://schemas.microsoft.com/office/drawing/2014/main" id="{86959BCE-AA7C-C585-5E23-6E198884AE99}"/>
                </a:ext>
              </a:extLst>
            </p:cNvPr>
            <p:cNvSpPr txBox="1"/>
            <p:nvPr/>
          </p:nvSpPr>
          <p:spPr>
            <a:xfrm>
              <a:off x="1896895" y="790900"/>
              <a:ext cx="41069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X</a:t>
              </a:r>
            </a:p>
          </p:txBody>
        </p:sp>
        <p:sp>
          <p:nvSpPr>
            <p:cNvPr id="6" name="TextBox 5">
              <a:extLst>
                <a:ext uri="{FF2B5EF4-FFF2-40B4-BE49-F238E27FC236}">
                  <a16:creationId xmlns:a16="http://schemas.microsoft.com/office/drawing/2014/main" id="{9ADDCD90-BC7D-104C-7BF8-BFB1E406495C}"/>
                </a:ext>
              </a:extLst>
            </p:cNvPr>
            <p:cNvSpPr txBox="1"/>
            <p:nvPr/>
          </p:nvSpPr>
          <p:spPr>
            <a:xfrm>
              <a:off x="8683558" y="785690"/>
              <a:ext cx="41069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X</a:t>
              </a:r>
            </a:p>
          </p:txBody>
        </p:sp>
        <p:cxnSp>
          <p:nvCxnSpPr>
            <p:cNvPr id="15" name="Straight Connector 14">
              <a:extLst>
                <a:ext uri="{FF2B5EF4-FFF2-40B4-BE49-F238E27FC236}">
                  <a16:creationId xmlns:a16="http://schemas.microsoft.com/office/drawing/2014/main" id="{D721DB7A-3D61-0D25-8009-34231FF2CAE3}"/>
                </a:ext>
              </a:extLst>
            </p:cNvPr>
            <p:cNvCxnSpPr>
              <a:cxnSpLocks/>
            </p:cNvCxnSpPr>
            <p:nvPr/>
          </p:nvCxnSpPr>
          <p:spPr>
            <a:xfrm>
              <a:off x="2239489" y="1083288"/>
              <a:ext cx="6593224" cy="6210"/>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60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C4624-1726-186A-92B2-DED75748C76F}"/>
              </a:ext>
            </a:extLst>
          </p:cNvPr>
          <p:cNvPicPr>
            <a:picLocks noChangeAspect="1"/>
          </p:cNvPicPr>
          <p:nvPr/>
        </p:nvPicPr>
        <p:blipFill>
          <a:blip r:embed="rId2"/>
          <a:stretch>
            <a:fillRect/>
          </a:stretch>
        </p:blipFill>
        <p:spPr>
          <a:xfrm>
            <a:off x="865754" y="170018"/>
            <a:ext cx="7172325" cy="6629400"/>
          </a:xfrm>
          <a:custGeom>
            <a:avLst/>
            <a:gdLst>
              <a:gd name="connsiteX0" fmla="*/ 0 w 7172325"/>
              <a:gd name="connsiteY0" fmla="*/ 0 h 6629400"/>
              <a:gd name="connsiteX1" fmla="*/ 454247 w 7172325"/>
              <a:gd name="connsiteY1" fmla="*/ 0 h 6629400"/>
              <a:gd name="connsiteX2" fmla="*/ 836771 w 7172325"/>
              <a:gd name="connsiteY2" fmla="*/ 0 h 6629400"/>
              <a:gd name="connsiteX3" fmla="*/ 1577911 w 7172325"/>
              <a:gd name="connsiteY3" fmla="*/ 0 h 6629400"/>
              <a:gd name="connsiteX4" fmla="*/ 2032159 w 7172325"/>
              <a:gd name="connsiteY4" fmla="*/ 0 h 6629400"/>
              <a:gd name="connsiteX5" fmla="*/ 2629853 w 7172325"/>
              <a:gd name="connsiteY5" fmla="*/ 0 h 6629400"/>
              <a:gd name="connsiteX6" fmla="*/ 3370993 w 7172325"/>
              <a:gd name="connsiteY6" fmla="*/ 0 h 6629400"/>
              <a:gd name="connsiteX7" fmla="*/ 4112133 w 7172325"/>
              <a:gd name="connsiteY7" fmla="*/ 0 h 6629400"/>
              <a:gd name="connsiteX8" fmla="*/ 4781550 w 7172325"/>
              <a:gd name="connsiteY8" fmla="*/ 0 h 6629400"/>
              <a:gd name="connsiteX9" fmla="*/ 5164074 w 7172325"/>
              <a:gd name="connsiteY9" fmla="*/ 0 h 6629400"/>
              <a:gd name="connsiteX10" fmla="*/ 5546598 w 7172325"/>
              <a:gd name="connsiteY10" fmla="*/ 0 h 6629400"/>
              <a:gd name="connsiteX11" fmla="*/ 6216015 w 7172325"/>
              <a:gd name="connsiteY11" fmla="*/ 0 h 6629400"/>
              <a:gd name="connsiteX12" fmla="*/ 7172325 w 7172325"/>
              <a:gd name="connsiteY12" fmla="*/ 0 h 6629400"/>
              <a:gd name="connsiteX13" fmla="*/ 7172325 w 7172325"/>
              <a:gd name="connsiteY13" fmla="*/ 419862 h 6629400"/>
              <a:gd name="connsiteX14" fmla="*/ 7172325 w 7172325"/>
              <a:gd name="connsiteY14" fmla="*/ 839724 h 6629400"/>
              <a:gd name="connsiteX15" fmla="*/ 7172325 w 7172325"/>
              <a:gd name="connsiteY15" fmla="*/ 1392174 h 6629400"/>
              <a:gd name="connsiteX16" fmla="*/ 7172325 w 7172325"/>
              <a:gd name="connsiteY16" fmla="*/ 2077212 h 6629400"/>
              <a:gd name="connsiteX17" fmla="*/ 7172325 w 7172325"/>
              <a:gd name="connsiteY17" fmla="*/ 2629662 h 6629400"/>
              <a:gd name="connsiteX18" fmla="*/ 7172325 w 7172325"/>
              <a:gd name="connsiteY18" fmla="*/ 2983230 h 6629400"/>
              <a:gd name="connsiteX19" fmla="*/ 7172325 w 7172325"/>
              <a:gd name="connsiteY19" fmla="*/ 3403092 h 6629400"/>
              <a:gd name="connsiteX20" fmla="*/ 7172325 w 7172325"/>
              <a:gd name="connsiteY20" fmla="*/ 3955542 h 6629400"/>
              <a:gd name="connsiteX21" fmla="*/ 7172325 w 7172325"/>
              <a:gd name="connsiteY21" fmla="*/ 4309110 h 6629400"/>
              <a:gd name="connsiteX22" fmla="*/ 7172325 w 7172325"/>
              <a:gd name="connsiteY22" fmla="*/ 4927854 h 6629400"/>
              <a:gd name="connsiteX23" fmla="*/ 7172325 w 7172325"/>
              <a:gd name="connsiteY23" fmla="*/ 5414010 h 6629400"/>
              <a:gd name="connsiteX24" fmla="*/ 7172325 w 7172325"/>
              <a:gd name="connsiteY24" fmla="*/ 6099048 h 6629400"/>
              <a:gd name="connsiteX25" fmla="*/ 7172325 w 7172325"/>
              <a:gd name="connsiteY25" fmla="*/ 6629400 h 6629400"/>
              <a:gd name="connsiteX26" fmla="*/ 6574631 w 7172325"/>
              <a:gd name="connsiteY26" fmla="*/ 6629400 h 6629400"/>
              <a:gd name="connsiteX27" fmla="*/ 5976938 w 7172325"/>
              <a:gd name="connsiteY27" fmla="*/ 6629400 h 6629400"/>
              <a:gd name="connsiteX28" fmla="*/ 5379244 w 7172325"/>
              <a:gd name="connsiteY28" fmla="*/ 6629400 h 6629400"/>
              <a:gd name="connsiteX29" fmla="*/ 4709827 w 7172325"/>
              <a:gd name="connsiteY29" fmla="*/ 6629400 h 6629400"/>
              <a:gd name="connsiteX30" fmla="*/ 4255580 w 7172325"/>
              <a:gd name="connsiteY30" fmla="*/ 6629400 h 6629400"/>
              <a:gd name="connsiteX31" fmla="*/ 3586163 w 7172325"/>
              <a:gd name="connsiteY31" fmla="*/ 6629400 h 6629400"/>
              <a:gd name="connsiteX32" fmla="*/ 3060192 w 7172325"/>
              <a:gd name="connsiteY32" fmla="*/ 6629400 h 6629400"/>
              <a:gd name="connsiteX33" fmla="*/ 2605945 w 7172325"/>
              <a:gd name="connsiteY33" fmla="*/ 6629400 h 6629400"/>
              <a:gd name="connsiteX34" fmla="*/ 2079974 w 7172325"/>
              <a:gd name="connsiteY34" fmla="*/ 6629400 h 6629400"/>
              <a:gd name="connsiteX35" fmla="*/ 1410557 w 7172325"/>
              <a:gd name="connsiteY35" fmla="*/ 6629400 h 6629400"/>
              <a:gd name="connsiteX36" fmla="*/ 956310 w 7172325"/>
              <a:gd name="connsiteY36" fmla="*/ 6629400 h 6629400"/>
              <a:gd name="connsiteX37" fmla="*/ 0 w 7172325"/>
              <a:gd name="connsiteY37" fmla="*/ 6629400 h 6629400"/>
              <a:gd name="connsiteX38" fmla="*/ 0 w 7172325"/>
              <a:gd name="connsiteY38" fmla="*/ 6143244 h 6629400"/>
              <a:gd name="connsiteX39" fmla="*/ 0 w 7172325"/>
              <a:gd name="connsiteY39" fmla="*/ 5723382 h 6629400"/>
              <a:gd name="connsiteX40" fmla="*/ 0 w 7172325"/>
              <a:gd name="connsiteY40" fmla="*/ 5104638 h 6629400"/>
              <a:gd name="connsiteX41" fmla="*/ 0 w 7172325"/>
              <a:gd name="connsiteY41" fmla="*/ 4485894 h 6629400"/>
              <a:gd name="connsiteX42" fmla="*/ 0 w 7172325"/>
              <a:gd name="connsiteY42" fmla="*/ 3933444 h 6629400"/>
              <a:gd name="connsiteX43" fmla="*/ 0 w 7172325"/>
              <a:gd name="connsiteY43" fmla="*/ 3314700 h 6629400"/>
              <a:gd name="connsiteX44" fmla="*/ 0 w 7172325"/>
              <a:gd name="connsiteY44" fmla="*/ 2961132 h 6629400"/>
              <a:gd name="connsiteX45" fmla="*/ 0 w 7172325"/>
              <a:gd name="connsiteY45" fmla="*/ 2474976 h 6629400"/>
              <a:gd name="connsiteX46" fmla="*/ 0 w 7172325"/>
              <a:gd name="connsiteY46" fmla="*/ 1922526 h 6629400"/>
              <a:gd name="connsiteX47" fmla="*/ 0 w 7172325"/>
              <a:gd name="connsiteY47" fmla="*/ 1568958 h 6629400"/>
              <a:gd name="connsiteX48" fmla="*/ 0 w 7172325"/>
              <a:gd name="connsiteY48" fmla="*/ 883920 h 6629400"/>
              <a:gd name="connsiteX49" fmla="*/ 0 w 7172325"/>
              <a:gd name="connsiteY49" fmla="*/ 0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72325" h="6629400" fill="none" extrusionOk="0">
                <a:moveTo>
                  <a:pt x="0" y="0"/>
                </a:moveTo>
                <a:cubicBezTo>
                  <a:pt x="146957" y="-45797"/>
                  <a:pt x="290622" y="40129"/>
                  <a:pt x="454247" y="0"/>
                </a:cubicBezTo>
                <a:cubicBezTo>
                  <a:pt x="617872" y="-40129"/>
                  <a:pt x="722713" y="35180"/>
                  <a:pt x="836771" y="0"/>
                </a:cubicBezTo>
                <a:cubicBezTo>
                  <a:pt x="950829" y="-35180"/>
                  <a:pt x="1266827" y="55471"/>
                  <a:pt x="1577911" y="0"/>
                </a:cubicBezTo>
                <a:cubicBezTo>
                  <a:pt x="1888995" y="-55471"/>
                  <a:pt x="1852474" y="46403"/>
                  <a:pt x="2032159" y="0"/>
                </a:cubicBezTo>
                <a:cubicBezTo>
                  <a:pt x="2211844" y="-46403"/>
                  <a:pt x="2395455" y="39609"/>
                  <a:pt x="2629853" y="0"/>
                </a:cubicBezTo>
                <a:cubicBezTo>
                  <a:pt x="2864251" y="-39609"/>
                  <a:pt x="3081442" y="24271"/>
                  <a:pt x="3370993" y="0"/>
                </a:cubicBezTo>
                <a:cubicBezTo>
                  <a:pt x="3660544" y="-24271"/>
                  <a:pt x="3959859" y="24437"/>
                  <a:pt x="4112133" y="0"/>
                </a:cubicBezTo>
                <a:cubicBezTo>
                  <a:pt x="4264407" y="-24437"/>
                  <a:pt x="4581481" y="14492"/>
                  <a:pt x="4781550" y="0"/>
                </a:cubicBezTo>
                <a:cubicBezTo>
                  <a:pt x="4981619" y="-14492"/>
                  <a:pt x="4993790" y="12094"/>
                  <a:pt x="5164074" y="0"/>
                </a:cubicBezTo>
                <a:cubicBezTo>
                  <a:pt x="5334358" y="-12094"/>
                  <a:pt x="5459234" y="4435"/>
                  <a:pt x="5546598" y="0"/>
                </a:cubicBezTo>
                <a:cubicBezTo>
                  <a:pt x="5633962" y="-4435"/>
                  <a:pt x="6049635" y="60892"/>
                  <a:pt x="6216015" y="0"/>
                </a:cubicBezTo>
                <a:cubicBezTo>
                  <a:pt x="6382395" y="-60892"/>
                  <a:pt x="6928373" y="55322"/>
                  <a:pt x="7172325" y="0"/>
                </a:cubicBezTo>
                <a:cubicBezTo>
                  <a:pt x="7205397" y="87555"/>
                  <a:pt x="7148338" y="230811"/>
                  <a:pt x="7172325" y="419862"/>
                </a:cubicBezTo>
                <a:cubicBezTo>
                  <a:pt x="7196312" y="608913"/>
                  <a:pt x="7142184" y="704060"/>
                  <a:pt x="7172325" y="839724"/>
                </a:cubicBezTo>
                <a:cubicBezTo>
                  <a:pt x="7202466" y="975388"/>
                  <a:pt x="7117961" y="1117329"/>
                  <a:pt x="7172325" y="1392174"/>
                </a:cubicBezTo>
                <a:cubicBezTo>
                  <a:pt x="7226689" y="1667019"/>
                  <a:pt x="7124844" y="1864780"/>
                  <a:pt x="7172325" y="2077212"/>
                </a:cubicBezTo>
                <a:cubicBezTo>
                  <a:pt x="7219806" y="2289644"/>
                  <a:pt x="7130792" y="2469791"/>
                  <a:pt x="7172325" y="2629662"/>
                </a:cubicBezTo>
                <a:cubicBezTo>
                  <a:pt x="7213858" y="2789533"/>
                  <a:pt x="7170742" y="2885009"/>
                  <a:pt x="7172325" y="2983230"/>
                </a:cubicBezTo>
                <a:cubicBezTo>
                  <a:pt x="7173908" y="3081451"/>
                  <a:pt x="7155848" y="3225409"/>
                  <a:pt x="7172325" y="3403092"/>
                </a:cubicBezTo>
                <a:cubicBezTo>
                  <a:pt x="7188802" y="3580775"/>
                  <a:pt x="7133156" y="3829307"/>
                  <a:pt x="7172325" y="3955542"/>
                </a:cubicBezTo>
                <a:cubicBezTo>
                  <a:pt x="7211494" y="4081777"/>
                  <a:pt x="7153977" y="4170622"/>
                  <a:pt x="7172325" y="4309110"/>
                </a:cubicBezTo>
                <a:cubicBezTo>
                  <a:pt x="7190673" y="4447598"/>
                  <a:pt x="7126923" y="4744808"/>
                  <a:pt x="7172325" y="4927854"/>
                </a:cubicBezTo>
                <a:cubicBezTo>
                  <a:pt x="7217727" y="5110900"/>
                  <a:pt x="7146242" y="5208122"/>
                  <a:pt x="7172325" y="5414010"/>
                </a:cubicBezTo>
                <a:cubicBezTo>
                  <a:pt x="7198408" y="5619898"/>
                  <a:pt x="7146105" y="5788178"/>
                  <a:pt x="7172325" y="6099048"/>
                </a:cubicBezTo>
                <a:cubicBezTo>
                  <a:pt x="7198545" y="6409918"/>
                  <a:pt x="7142925" y="6519065"/>
                  <a:pt x="7172325" y="6629400"/>
                </a:cubicBezTo>
                <a:cubicBezTo>
                  <a:pt x="6920209" y="6687559"/>
                  <a:pt x="6773620" y="6612555"/>
                  <a:pt x="6574631" y="6629400"/>
                </a:cubicBezTo>
                <a:cubicBezTo>
                  <a:pt x="6375642" y="6646245"/>
                  <a:pt x="6182079" y="6602146"/>
                  <a:pt x="5976938" y="6629400"/>
                </a:cubicBezTo>
                <a:cubicBezTo>
                  <a:pt x="5771797" y="6656654"/>
                  <a:pt x="5539769" y="6624492"/>
                  <a:pt x="5379244" y="6629400"/>
                </a:cubicBezTo>
                <a:cubicBezTo>
                  <a:pt x="5218719" y="6634308"/>
                  <a:pt x="4991915" y="6616931"/>
                  <a:pt x="4709827" y="6629400"/>
                </a:cubicBezTo>
                <a:cubicBezTo>
                  <a:pt x="4427739" y="6641869"/>
                  <a:pt x="4407653" y="6625070"/>
                  <a:pt x="4255580" y="6629400"/>
                </a:cubicBezTo>
                <a:cubicBezTo>
                  <a:pt x="4103507" y="6633730"/>
                  <a:pt x="3902698" y="6586919"/>
                  <a:pt x="3586163" y="6629400"/>
                </a:cubicBezTo>
                <a:cubicBezTo>
                  <a:pt x="3269628" y="6671881"/>
                  <a:pt x="3225221" y="6590678"/>
                  <a:pt x="3060192" y="6629400"/>
                </a:cubicBezTo>
                <a:cubicBezTo>
                  <a:pt x="2895163" y="6668122"/>
                  <a:pt x="2777319" y="6584331"/>
                  <a:pt x="2605945" y="6629400"/>
                </a:cubicBezTo>
                <a:cubicBezTo>
                  <a:pt x="2434571" y="6674469"/>
                  <a:pt x="2282945" y="6591301"/>
                  <a:pt x="2079974" y="6629400"/>
                </a:cubicBezTo>
                <a:cubicBezTo>
                  <a:pt x="1877003" y="6667499"/>
                  <a:pt x="1650597" y="6577543"/>
                  <a:pt x="1410557" y="6629400"/>
                </a:cubicBezTo>
                <a:cubicBezTo>
                  <a:pt x="1170517" y="6681257"/>
                  <a:pt x="1061306" y="6601616"/>
                  <a:pt x="956310" y="6629400"/>
                </a:cubicBezTo>
                <a:cubicBezTo>
                  <a:pt x="851314" y="6657184"/>
                  <a:pt x="420795" y="6565613"/>
                  <a:pt x="0" y="6629400"/>
                </a:cubicBezTo>
                <a:cubicBezTo>
                  <a:pt x="-24023" y="6455198"/>
                  <a:pt x="6372" y="6248099"/>
                  <a:pt x="0" y="6143244"/>
                </a:cubicBezTo>
                <a:cubicBezTo>
                  <a:pt x="-6372" y="6038389"/>
                  <a:pt x="40518" y="5822794"/>
                  <a:pt x="0" y="5723382"/>
                </a:cubicBezTo>
                <a:cubicBezTo>
                  <a:pt x="-40518" y="5623970"/>
                  <a:pt x="1334" y="5337843"/>
                  <a:pt x="0" y="5104638"/>
                </a:cubicBezTo>
                <a:cubicBezTo>
                  <a:pt x="-1334" y="4871433"/>
                  <a:pt x="11969" y="4768375"/>
                  <a:pt x="0" y="4485894"/>
                </a:cubicBezTo>
                <a:cubicBezTo>
                  <a:pt x="-11969" y="4203413"/>
                  <a:pt x="52198" y="4152632"/>
                  <a:pt x="0" y="3933444"/>
                </a:cubicBezTo>
                <a:cubicBezTo>
                  <a:pt x="-52198" y="3714256"/>
                  <a:pt x="29451" y="3447686"/>
                  <a:pt x="0" y="3314700"/>
                </a:cubicBezTo>
                <a:cubicBezTo>
                  <a:pt x="-29451" y="3181714"/>
                  <a:pt x="22991" y="3084559"/>
                  <a:pt x="0" y="2961132"/>
                </a:cubicBezTo>
                <a:cubicBezTo>
                  <a:pt x="-22991" y="2837705"/>
                  <a:pt x="46916" y="2713501"/>
                  <a:pt x="0" y="2474976"/>
                </a:cubicBezTo>
                <a:cubicBezTo>
                  <a:pt x="-46916" y="2236451"/>
                  <a:pt x="54247" y="2177508"/>
                  <a:pt x="0" y="1922526"/>
                </a:cubicBezTo>
                <a:cubicBezTo>
                  <a:pt x="-54247" y="1667544"/>
                  <a:pt x="12862" y="1657040"/>
                  <a:pt x="0" y="1568958"/>
                </a:cubicBezTo>
                <a:cubicBezTo>
                  <a:pt x="-12862" y="1480876"/>
                  <a:pt x="50618" y="1057967"/>
                  <a:pt x="0" y="883920"/>
                </a:cubicBezTo>
                <a:cubicBezTo>
                  <a:pt x="-50618" y="709873"/>
                  <a:pt x="65" y="424778"/>
                  <a:pt x="0" y="0"/>
                </a:cubicBezTo>
                <a:close/>
              </a:path>
              <a:path w="7172325" h="6629400" stroke="0" extrusionOk="0">
                <a:moveTo>
                  <a:pt x="0" y="0"/>
                </a:moveTo>
                <a:cubicBezTo>
                  <a:pt x="181851" y="-40252"/>
                  <a:pt x="294571" y="38706"/>
                  <a:pt x="382524" y="0"/>
                </a:cubicBezTo>
                <a:cubicBezTo>
                  <a:pt x="470477" y="-38706"/>
                  <a:pt x="859949" y="51626"/>
                  <a:pt x="1123664" y="0"/>
                </a:cubicBezTo>
                <a:cubicBezTo>
                  <a:pt x="1387379" y="-51626"/>
                  <a:pt x="1459861" y="7682"/>
                  <a:pt x="1793081" y="0"/>
                </a:cubicBezTo>
                <a:cubicBezTo>
                  <a:pt x="2126301" y="-7682"/>
                  <a:pt x="2198514" y="62122"/>
                  <a:pt x="2462498" y="0"/>
                </a:cubicBezTo>
                <a:cubicBezTo>
                  <a:pt x="2726482" y="-62122"/>
                  <a:pt x="2718103" y="33346"/>
                  <a:pt x="2845022" y="0"/>
                </a:cubicBezTo>
                <a:cubicBezTo>
                  <a:pt x="2971941" y="-33346"/>
                  <a:pt x="3256266" y="53393"/>
                  <a:pt x="3586163" y="0"/>
                </a:cubicBezTo>
                <a:cubicBezTo>
                  <a:pt x="3916060" y="-53393"/>
                  <a:pt x="4060301" y="60899"/>
                  <a:pt x="4327303" y="0"/>
                </a:cubicBezTo>
                <a:cubicBezTo>
                  <a:pt x="4594305" y="-60899"/>
                  <a:pt x="4692995" y="9797"/>
                  <a:pt x="4924997" y="0"/>
                </a:cubicBezTo>
                <a:cubicBezTo>
                  <a:pt x="5156999" y="-9797"/>
                  <a:pt x="5331952" y="47679"/>
                  <a:pt x="5594414" y="0"/>
                </a:cubicBezTo>
                <a:cubicBezTo>
                  <a:pt x="5856876" y="-47679"/>
                  <a:pt x="6013780" y="9548"/>
                  <a:pt x="6120384" y="0"/>
                </a:cubicBezTo>
                <a:cubicBezTo>
                  <a:pt x="6226988" y="-9548"/>
                  <a:pt x="6379208" y="49721"/>
                  <a:pt x="6574631" y="0"/>
                </a:cubicBezTo>
                <a:cubicBezTo>
                  <a:pt x="6770054" y="-49721"/>
                  <a:pt x="6884967" y="22067"/>
                  <a:pt x="7172325" y="0"/>
                </a:cubicBezTo>
                <a:cubicBezTo>
                  <a:pt x="7208263" y="147317"/>
                  <a:pt x="7158383" y="193736"/>
                  <a:pt x="7172325" y="353568"/>
                </a:cubicBezTo>
                <a:cubicBezTo>
                  <a:pt x="7186267" y="513400"/>
                  <a:pt x="7125438" y="675342"/>
                  <a:pt x="7172325" y="972312"/>
                </a:cubicBezTo>
                <a:cubicBezTo>
                  <a:pt x="7219212" y="1269282"/>
                  <a:pt x="7108427" y="1342582"/>
                  <a:pt x="7172325" y="1591056"/>
                </a:cubicBezTo>
                <a:cubicBezTo>
                  <a:pt x="7236223" y="1839530"/>
                  <a:pt x="7163265" y="2044536"/>
                  <a:pt x="7172325" y="2209800"/>
                </a:cubicBezTo>
                <a:cubicBezTo>
                  <a:pt x="7181385" y="2375064"/>
                  <a:pt x="7170489" y="2459852"/>
                  <a:pt x="7172325" y="2695956"/>
                </a:cubicBezTo>
                <a:cubicBezTo>
                  <a:pt x="7174161" y="2932060"/>
                  <a:pt x="7162118" y="2985668"/>
                  <a:pt x="7172325" y="3248406"/>
                </a:cubicBezTo>
                <a:cubicBezTo>
                  <a:pt x="7182532" y="3511144"/>
                  <a:pt x="7142778" y="3559623"/>
                  <a:pt x="7172325" y="3668268"/>
                </a:cubicBezTo>
                <a:cubicBezTo>
                  <a:pt x="7201872" y="3776913"/>
                  <a:pt x="7126535" y="4062346"/>
                  <a:pt x="7172325" y="4220718"/>
                </a:cubicBezTo>
                <a:cubicBezTo>
                  <a:pt x="7218115" y="4379090"/>
                  <a:pt x="7162294" y="4618473"/>
                  <a:pt x="7172325" y="4905756"/>
                </a:cubicBezTo>
                <a:cubicBezTo>
                  <a:pt x="7182356" y="5193039"/>
                  <a:pt x="7153949" y="5284481"/>
                  <a:pt x="7172325" y="5590794"/>
                </a:cubicBezTo>
                <a:cubicBezTo>
                  <a:pt x="7190701" y="5897107"/>
                  <a:pt x="7158511" y="5891626"/>
                  <a:pt x="7172325" y="6143244"/>
                </a:cubicBezTo>
                <a:cubicBezTo>
                  <a:pt x="7186139" y="6394862"/>
                  <a:pt x="7138340" y="6475830"/>
                  <a:pt x="7172325" y="6629400"/>
                </a:cubicBezTo>
                <a:cubicBezTo>
                  <a:pt x="7033324" y="6634281"/>
                  <a:pt x="6969071" y="6587750"/>
                  <a:pt x="6789801" y="6629400"/>
                </a:cubicBezTo>
                <a:cubicBezTo>
                  <a:pt x="6610531" y="6671050"/>
                  <a:pt x="6326999" y="6591321"/>
                  <a:pt x="6192107" y="6629400"/>
                </a:cubicBezTo>
                <a:cubicBezTo>
                  <a:pt x="6057215" y="6667479"/>
                  <a:pt x="5784792" y="6594898"/>
                  <a:pt x="5522690" y="6629400"/>
                </a:cubicBezTo>
                <a:cubicBezTo>
                  <a:pt x="5260588" y="6663902"/>
                  <a:pt x="5071964" y="6584357"/>
                  <a:pt x="4781550" y="6629400"/>
                </a:cubicBezTo>
                <a:cubicBezTo>
                  <a:pt x="4491136" y="6674443"/>
                  <a:pt x="4523444" y="6602943"/>
                  <a:pt x="4327303" y="6629400"/>
                </a:cubicBezTo>
                <a:cubicBezTo>
                  <a:pt x="4131162" y="6655857"/>
                  <a:pt x="3887928" y="6615639"/>
                  <a:pt x="3586163" y="6629400"/>
                </a:cubicBezTo>
                <a:cubicBezTo>
                  <a:pt x="3284398" y="6643161"/>
                  <a:pt x="3336072" y="6619891"/>
                  <a:pt x="3131915" y="6629400"/>
                </a:cubicBezTo>
                <a:cubicBezTo>
                  <a:pt x="2927758" y="6638909"/>
                  <a:pt x="2758768" y="6579623"/>
                  <a:pt x="2462498" y="6629400"/>
                </a:cubicBezTo>
                <a:cubicBezTo>
                  <a:pt x="2166228" y="6679177"/>
                  <a:pt x="2062355" y="6575460"/>
                  <a:pt x="1936528" y="6629400"/>
                </a:cubicBezTo>
                <a:cubicBezTo>
                  <a:pt x="1810701" y="6683340"/>
                  <a:pt x="1477513" y="6558981"/>
                  <a:pt x="1195388" y="6629400"/>
                </a:cubicBezTo>
                <a:cubicBezTo>
                  <a:pt x="913263" y="6699819"/>
                  <a:pt x="826237" y="6623439"/>
                  <a:pt x="669417" y="6629400"/>
                </a:cubicBezTo>
                <a:cubicBezTo>
                  <a:pt x="512597" y="6635361"/>
                  <a:pt x="329936" y="6586509"/>
                  <a:pt x="0" y="6629400"/>
                </a:cubicBezTo>
                <a:cubicBezTo>
                  <a:pt x="-68929" y="6478594"/>
                  <a:pt x="14310" y="6228660"/>
                  <a:pt x="0" y="6010656"/>
                </a:cubicBezTo>
                <a:cubicBezTo>
                  <a:pt x="-14310" y="5792652"/>
                  <a:pt x="11635" y="5804558"/>
                  <a:pt x="0" y="5657088"/>
                </a:cubicBezTo>
                <a:cubicBezTo>
                  <a:pt x="-11635" y="5509618"/>
                  <a:pt x="12138" y="5443264"/>
                  <a:pt x="0" y="5303520"/>
                </a:cubicBezTo>
                <a:cubicBezTo>
                  <a:pt x="-12138" y="5163776"/>
                  <a:pt x="35703" y="4916245"/>
                  <a:pt x="0" y="4817364"/>
                </a:cubicBezTo>
                <a:cubicBezTo>
                  <a:pt x="-35703" y="4718483"/>
                  <a:pt x="27800" y="4303324"/>
                  <a:pt x="0" y="4132326"/>
                </a:cubicBezTo>
                <a:cubicBezTo>
                  <a:pt x="-27800" y="3961328"/>
                  <a:pt x="44706" y="3742878"/>
                  <a:pt x="0" y="3579876"/>
                </a:cubicBezTo>
                <a:cubicBezTo>
                  <a:pt x="-44706" y="3416874"/>
                  <a:pt x="2107" y="3227135"/>
                  <a:pt x="0" y="2961132"/>
                </a:cubicBezTo>
                <a:cubicBezTo>
                  <a:pt x="-2107" y="2695129"/>
                  <a:pt x="35323" y="2578828"/>
                  <a:pt x="0" y="2474976"/>
                </a:cubicBezTo>
                <a:cubicBezTo>
                  <a:pt x="-35323" y="2371124"/>
                  <a:pt x="10173" y="2214769"/>
                  <a:pt x="0" y="2121408"/>
                </a:cubicBezTo>
                <a:cubicBezTo>
                  <a:pt x="-10173" y="2028047"/>
                  <a:pt x="1546" y="1802134"/>
                  <a:pt x="0" y="1635252"/>
                </a:cubicBezTo>
                <a:cubicBezTo>
                  <a:pt x="-1546" y="1468370"/>
                  <a:pt x="8033" y="1229389"/>
                  <a:pt x="0" y="1082802"/>
                </a:cubicBezTo>
                <a:cubicBezTo>
                  <a:pt x="-8033" y="936215"/>
                  <a:pt x="33800" y="838460"/>
                  <a:pt x="0" y="596646"/>
                </a:cubicBezTo>
                <a:cubicBezTo>
                  <a:pt x="-33800" y="354832"/>
                  <a:pt x="11232" y="221497"/>
                  <a:pt x="0" y="0"/>
                </a:cubicBezTo>
                <a:close/>
              </a:path>
            </a:pathLst>
          </a:custGeom>
          <a:ln w="28575">
            <a:solidFill>
              <a:srgbClr val="3333FF"/>
            </a:solidFill>
            <a:extLst>
              <a:ext uri="{C807C97D-BFC1-408E-A445-0C87EB9F89A2}">
                <ask:lineSketchStyleProps xmlns:ask="http://schemas.microsoft.com/office/drawing/2018/sketchyshapes" sd="3864036450">
                  <a:prstGeom prst="rect">
                    <a:avLst/>
                  </a:prstGeom>
                  <ask:type>
                    <ask:lineSketchScribble/>
                  </ask:type>
                </ask:lineSketchStyleProps>
              </a:ext>
            </a:extLst>
          </a:ln>
        </p:spPr>
      </p:pic>
      <p:sp>
        <p:nvSpPr>
          <p:cNvPr id="2" name="TextBox 1">
            <a:extLst>
              <a:ext uri="{FF2B5EF4-FFF2-40B4-BE49-F238E27FC236}">
                <a16:creationId xmlns:a16="http://schemas.microsoft.com/office/drawing/2014/main" id="{87B41938-CF23-DCA2-A84C-5115A51FE7E0}"/>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6)</a:t>
            </a:r>
          </a:p>
        </p:txBody>
      </p:sp>
      <p:sp>
        <p:nvSpPr>
          <p:cNvPr id="6" name="Freeform 772">
            <a:extLst>
              <a:ext uri="{FF2B5EF4-FFF2-40B4-BE49-F238E27FC236}">
                <a16:creationId xmlns:a16="http://schemas.microsoft.com/office/drawing/2014/main" id="{F595AB37-4B65-BFEF-1154-A1A112DE66C4}"/>
              </a:ext>
            </a:extLst>
          </p:cNvPr>
          <p:cNvSpPr/>
          <p:nvPr/>
        </p:nvSpPr>
        <p:spPr>
          <a:xfrm>
            <a:off x="6885494" y="5393986"/>
            <a:ext cx="5196263" cy="1055452"/>
          </a:xfrm>
          <a:custGeom>
            <a:avLst/>
            <a:gdLst>
              <a:gd name="connsiteX0" fmla="*/ 0 w 5196263"/>
              <a:gd name="connsiteY0" fmla="*/ 1055452 h 1055452"/>
              <a:gd name="connsiteX1" fmla="*/ 421475 w 5196263"/>
              <a:gd name="connsiteY1" fmla="*/ 1055452 h 1055452"/>
              <a:gd name="connsiteX2" fmla="*/ 946875 w 5196263"/>
              <a:gd name="connsiteY2" fmla="*/ 1055452 h 1055452"/>
              <a:gd name="connsiteX3" fmla="*/ 1420312 w 5196263"/>
              <a:gd name="connsiteY3" fmla="*/ 1055452 h 1055452"/>
              <a:gd name="connsiteX4" fmla="*/ 1841787 w 5196263"/>
              <a:gd name="connsiteY4" fmla="*/ 1055452 h 1055452"/>
              <a:gd name="connsiteX5" fmla="*/ 2367186 w 5196263"/>
              <a:gd name="connsiteY5" fmla="*/ 1055452 h 1055452"/>
              <a:gd name="connsiteX6" fmla="*/ 2996512 w 5196263"/>
              <a:gd name="connsiteY6" fmla="*/ 1055452 h 1055452"/>
              <a:gd name="connsiteX7" fmla="*/ 3469949 w 5196263"/>
              <a:gd name="connsiteY7" fmla="*/ 1055452 h 1055452"/>
              <a:gd name="connsiteX8" fmla="*/ 4151237 w 5196263"/>
              <a:gd name="connsiteY8" fmla="*/ 1055452 h 1055452"/>
              <a:gd name="connsiteX9" fmla="*/ 5196263 w 5196263"/>
              <a:gd name="connsiteY9" fmla="*/ 1055452 h 1055452"/>
              <a:gd name="connsiteX10" fmla="*/ 5196263 w 5196263"/>
              <a:gd name="connsiteY10" fmla="*/ 506617 h 1055452"/>
              <a:gd name="connsiteX11" fmla="*/ 5196263 w 5196263"/>
              <a:gd name="connsiteY11" fmla="*/ 0 h 1055452"/>
              <a:gd name="connsiteX12" fmla="*/ 4670863 w 5196263"/>
              <a:gd name="connsiteY12" fmla="*/ 0 h 1055452"/>
              <a:gd name="connsiteX13" fmla="*/ 4249388 w 5196263"/>
              <a:gd name="connsiteY13" fmla="*/ 0 h 1055452"/>
              <a:gd name="connsiteX14" fmla="*/ 3672026 w 5196263"/>
              <a:gd name="connsiteY14" fmla="*/ 0 h 1055452"/>
              <a:gd name="connsiteX15" fmla="*/ 3198589 w 5196263"/>
              <a:gd name="connsiteY15" fmla="*/ 0 h 1055452"/>
              <a:gd name="connsiteX16" fmla="*/ 2777114 w 5196263"/>
              <a:gd name="connsiteY16" fmla="*/ 0 h 1055452"/>
              <a:gd name="connsiteX17" fmla="*/ 2147789 w 5196263"/>
              <a:gd name="connsiteY17" fmla="*/ 0 h 1055452"/>
              <a:gd name="connsiteX18" fmla="*/ 1570426 w 5196263"/>
              <a:gd name="connsiteY18" fmla="*/ 0 h 1055452"/>
              <a:gd name="connsiteX19" fmla="*/ 941101 w 5196263"/>
              <a:gd name="connsiteY19" fmla="*/ 0 h 1055452"/>
              <a:gd name="connsiteX20" fmla="*/ 0 w 5196263"/>
              <a:gd name="connsiteY20" fmla="*/ 0 h 1055452"/>
              <a:gd name="connsiteX21" fmla="*/ 0 w 5196263"/>
              <a:gd name="connsiteY21" fmla="*/ 517171 h 1055452"/>
              <a:gd name="connsiteX22" fmla="*/ 0 w 5196263"/>
              <a:gd name="connsiteY22" fmla="*/ 1055452 h 10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6263" h="1055452" fill="none" extrusionOk="0">
                <a:moveTo>
                  <a:pt x="0" y="1055452"/>
                </a:moveTo>
                <a:cubicBezTo>
                  <a:pt x="197253" y="1016592"/>
                  <a:pt x="232803" y="1055610"/>
                  <a:pt x="421475" y="1055452"/>
                </a:cubicBezTo>
                <a:cubicBezTo>
                  <a:pt x="610147" y="1055294"/>
                  <a:pt x="746172" y="1112689"/>
                  <a:pt x="946875" y="1055452"/>
                </a:cubicBezTo>
                <a:cubicBezTo>
                  <a:pt x="1147578" y="998215"/>
                  <a:pt x="1251624" y="1106917"/>
                  <a:pt x="1420312" y="1055452"/>
                </a:cubicBezTo>
                <a:cubicBezTo>
                  <a:pt x="1589000" y="1003987"/>
                  <a:pt x="1754303" y="1079172"/>
                  <a:pt x="1841787" y="1055452"/>
                </a:cubicBezTo>
                <a:cubicBezTo>
                  <a:pt x="1929271" y="1031732"/>
                  <a:pt x="2261690" y="1082295"/>
                  <a:pt x="2367186" y="1055452"/>
                </a:cubicBezTo>
                <a:cubicBezTo>
                  <a:pt x="2472682" y="1028609"/>
                  <a:pt x="2697645" y="1079614"/>
                  <a:pt x="2996512" y="1055452"/>
                </a:cubicBezTo>
                <a:cubicBezTo>
                  <a:pt x="3295379" y="1031290"/>
                  <a:pt x="3298829" y="1109685"/>
                  <a:pt x="3469949" y="1055452"/>
                </a:cubicBezTo>
                <a:cubicBezTo>
                  <a:pt x="3641069" y="1001219"/>
                  <a:pt x="3987078" y="1078535"/>
                  <a:pt x="4151237" y="1055452"/>
                </a:cubicBezTo>
                <a:cubicBezTo>
                  <a:pt x="4315396" y="1032369"/>
                  <a:pt x="4832167" y="1056680"/>
                  <a:pt x="5196263" y="1055452"/>
                </a:cubicBezTo>
                <a:cubicBezTo>
                  <a:pt x="5157770" y="850219"/>
                  <a:pt x="5199630" y="629505"/>
                  <a:pt x="5196263" y="506617"/>
                </a:cubicBezTo>
                <a:cubicBezTo>
                  <a:pt x="5192896" y="383730"/>
                  <a:pt x="5198725" y="103462"/>
                  <a:pt x="5196263" y="0"/>
                </a:cubicBezTo>
                <a:cubicBezTo>
                  <a:pt x="4991587" y="46250"/>
                  <a:pt x="4796962" y="-11362"/>
                  <a:pt x="4670863" y="0"/>
                </a:cubicBezTo>
                <a:cubicBezTo>
                  <a:pt x="4544764" y="11362"/>
                  <a:pt x="4428815" y="-48600"/>
                  <a:pt x="4249388" y="0"/>
                </a:cubicBezTo>
                <a:cubicBezTo>
                  <a:pt x="4069961" y="48600"/>
                  <a:pt x="3920919" y="-7119"/>
                  <a:pt x="3672026" y="0"/>
                </a:cubicBezTo>
                <a:cubicBezTo>
                  <a:pt x="3423133" y="7119"/>
                  <a:pt x="3399483" y="-32270"/>
                  <a:pt x="3198589" y="0"/>
                </a:cubicBezTo>
                <a:cubicBezTo>
                  <a:pt x="2997695" y="32270"/>
                  <a:pt x="2864261" y="-17409"/>
                  <a:pt x="2777114" y="0"/>
                </a:cubicBezTo>
                <a:cubicBezTo>
                  <a:pt x="2689968" y="17409"/>
                  <a:pt x="2282233" y="-14834"/>
                  <a:pt x="2147789" y="0"/>
                </a:cubicBezTo>
                <a:cubicBezTo>
                  <a:pt x="2013346" y="14834"/>
                  <a:pt x="1685907" y="-57848"/>
                  <a:pt x="1570426" y="0"/>
                </a:cubicBezTo>
                <a:cubicBezTo>
                  <a:pt x="1454945" y="57848"/>
                  <a:pt x="1128309" y="-1944"/>
                  <a:pt x="941101" y="0"/>
                </a:cubicBezTo>
                <a:cubicBezTo>
                  <a:pt x="753894" y="1944"/>
                  <a:pt x="189328" y="-36738"/>
                  <a:pt x="0" y="0"/>
                </a:cubicBezTo>
                <a:cubicBezTo>
                  <a:pt x="50949" y="134923"/>
                  <a:pt x="-6093" y="339039"/>
                  <a:pt x="0" y="517171"/>
                </a:cubicBezTo>
                <a:cubicBezTo>
                  <a:pt x="6093" y="695303"/>
                  <a:pt x="-43466" y="853077"/>
                  <a:pt x="0" y="1055452"/>
                </a:cubicBezTo>
                <a:close/>
              </a:path>
              <a:path w="5196263" h="1055452" stroke="0" extrusionOk="0">
                <a:moveTo>
                  <a:pt x="0" y="1055452"/>
                </a:moveTo>
                <a:cubicBezTo>
                  <a:pt x="334279" y="991730"/>
                  <a:pt x="473057" y="1087072"/>
                  <a:pt x="681288" y="1055452"/>
                </a:cubicBezTo>
                <a:cubicBezTo>
                  <a:pt x="889519" y="1023832"/>
                  <a:pt x="1072087" y="1086816"/>
                  <a:pt x="1310613" y="1055452"/>
                </a:cubicBezTo>
                <a:cubicBezTo>
                  <a:pt x="1549140" y="1024088"/>
                  <a:pt x="1698846" y="1075823"/>
                  <a:pt x="1991901" y="1055452"/>
                </a:cubicBezTo>
                <a:cubicBezTo>
                  <a:pt x="2284956" y="1035081"/>
                  <a:pt x="2469373" y="1130539"/>
                  <a:pt x="2673189" y="1055452"/>
                </a:cubicBezTo>
                <a:cubicBezTo>
                  <a:pt x="2877005" y="980365"/>
                  <a:pt x="2888359" y="1070489"/>
                  <a:pt x="3094663" y="1055452"/>
                </a:cubicBezTo>
                <a:cubicBezTo>
                  <a:pt x="3300967" y="1040415"/>
                  <a:pt x="3589765" y="1096160"/>
                  <a:pt x="3723988" y="1055452"/>
                </a:cubicBezTo>
                <a:cubicBezTo>
                  <a:pt x="3858211" y="1014744"/>
                  <a:pt x="4158436" y="1066926"/>
                  <a:pt x="4353314" y="1055452"/>
                </a:cubicBezTo>
                <a:cubicBezTo>
                  <a:pt x="4548192" y="1043978"/>
                  <a:pt x="4974887" y="1067609"/>
                  <a:pt x="5196263" y="1055452"/>
                </a:cubicBezTo>
                <a:cubicBezTo>
                  <a:pt x="5163042" y="808323"/>
                  <a:pt x="5206656" y="728081"/>
                  <a:pt x="5196263" y="538281"/>
                </a:cubicBezTo>
                <a:cubicBezTo>
                  <a:pt x="5185870" y="348481"/>
                  <a:pt x="5224023" y="187507"/>
                  <a:pt x="5196263" y="0"/>
                </a:cubicBezTo>
                <a:cubicBezTo>
                  <a:pt x="5035267" y="66198"/>
                  <a:pt x="4899353" y="-8876"/>
                  <a:pt x="4618900" y="0"/>
                </a:cubicBezTo>
                <a:cubicBezTo>
                  <a:pt x="4338447" y="8876"/>
                  <a:pt x="4259927" y="-34230"/>
                  <a:pt x="3989575" y="0"/>
                </a:cubicBezTo>
                <a:cubicBezTo>
                  <a:pt x="3719224" y="34230"/>
                  <a:pt x="3659005" y="-28103"/>
                  <a:pt x="3464175" y="0"/>
                </a:cubicBezTo>
                <a:cubicBezTo>
                  <a:pt x="3269345" y="28103"/>
                  <a:pt x="3007887" y="-59389"/>
                  <a:pt x="2834850" y="0"/>
                </a:cubicBezTo>
                <a:cubicBezTo>
                  <a:pt x="2661814" y="59389"/>
                  <a:pt x="2422396" y="-48263"/>
                  <a:pt x="2205525" y="0"/>
                </a:cubicBezTo>
                <a:cubicBezTo>
                  <a:pt x="1988654" y="48263"/>
                  <a:pt x="1982064" y="-17649"/>
                  <a:pt x="1784050" y="0"/>
                </a:cubicBezTo>
                <a:cubicBezTo>
                  <a:pt x="1586037" y="17649"/>
                  <a:pt x="1473792" y="-37163"/>
                  <a:pt x="1206688" y="0"/>
                </a:cubicBezTo>
                <a:cubicBezTo>
                  <a:pt x="939584" y="37163"/>
                  <a:pt x="805965" y="-33422"/>
                  <a:pt x="525400" y="0"/>
                </a:cubicBezTo>
                <a:cubicBezTo>
                  <a:pt x="244835" y="33422"/>
                  <a:pt x="174243" y="-31689"/>
                  <a:pt x="0" y="0"/>
                </a:cubicBezTo>
                <a:cubicBezTo>
                  <a:pt x="60732" y="140645"/>
                  <a:pt x="-37142" y="401906"/>
                  <a:pt x="0" y="517171"/>
                </a:cubicBezTo>
                <a:cubicBezTo>
                  <a:pt x="37142" y="632436"/>
                  <a:pt x="-4318" y="864787"/>
                  <a:pt x="0" y="1055452"/>
                </a:cubicBezTo>
                <a:close/>
              </a:path>
            </a:pathLst>
          </a:custGeom>
          <a:solidFill>
            <a:schemeClr val="bg1"/>
          </a:solidFill>
          <a:ln w="12700">
            <a:solidFill>
              <a:srgbClr val="FF0000"/>
            </a:solidFill>
            <a:extLst>
              <a:ext uri="{C807C97D-BFC1-408E-A445-0C87EB9F89A2}">
                <ask:lineSketchStyleProps xmlns:ask="http://schemas.microsoft.com/office/drawing/2018/sketchyshapes" sd="3219222209">
                  <a:custGeom>
                    <a:avLst/>
                    <a:gdLst/>
                    <a:ahLst/>
                    <a:cxnLst/>
                    <a:rect l="0" t="0" r="0" b="0"/>
                    <a:pathLst>
                      <a:path w="12192000" h="6858000">
                        <a:moveTo>
                          <a:pt x="0" y="6858000"/>
                        </a:moveTo>
                        <a:lnTo>
                          <a:pt x="12192000" y="6858000"/>
                        </a:lnTo>
                        <a:lnTo>
                          <a:pt x="12192000" y="0"/>
                        </a:lnTo>
                        <a:lnTo>
                          <a:pt x="0" y="0"/>
                        </a:lnTo>
                        <a:lnTo>
                          <a:pt x="0" y="6858000"/>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en-GB" sz="1600" dirty="0">
                <a:solidFill>
                  <a:srgbClr val="222222"/>
                </a:solidFill>
                <a:highlight>
                  <a:srgbClr val="F6F6F6"/>
                </a:highlight>
                <a:latin typeface="Arial" panose="020B0604020202020204" pitchFamily="34" charset="0"/>
              </a:rPr>
              <a:t>K.Z. </a:t>
            </a:r>
            <a:r>
              <a:rPr lang="en-GB" sz="1600" i="1" dirty="0">
                <a:solidFill>
                  <a:srgbClr val="222222"/>
                </a:solidFill>
                <a:highlight>
                  <a:srgbClr val="F6F6F6"/>
                </a:highlight>
                <a:latin typeface="Arial" panose="020B0604020202020204" pitchFamily="34" charset="0"/>
              </a:rPr>
              <a:t>et al</a:t>
            </a:r>
            <a:r>
              <a:rPr lang="en-GB" sz="1600" dirty="0">
                <a:solidFill>
                  <a:srgbClr val="222222"/>
                </a:solidFill>
                <a:highlight>
                  <a:srgbClr val="F6F6F6"/>
                </a:highlight>
                <a:latin typeface="Arial" panose="020B0604020202020204" pitchFamily="34" charset="0"/>
              </a:rPr>
              <a:t>, The dark </a:t>
            </a:r>
            <a:r>
              <a:rPr lang="en-GB" sz="1600" dirty="0" err="1">
                <a:solidFill>
                  <a:srgbClr val="222222"/>
                </a:solidFill>
                <a:highlight>
                  <a:srgbClr val="F6F6F6"/>
                </a:highlight>
                <a:latin typeface="Arial" panose="020B0604020202020204" pitchFamily="34" charset="0"/>
              </a:rPr>
              <a:t>Univere</a:t>
            </a:r>
            <a:r>
              <a:rPr lang="en-GB" sz="1600" dirty="0">
                <a:solidFill>
                  <a:srgbClr val="222222"/>
                </a:solidFill>
                <a:highlight>
                  <a:srgbClr val="F6F6F6"/>
                </a:highlight>
                <a:latin typeface="Arial" panose="020B0604020202020204" pitchFamily="34" charset="0"/>
              </a:rPr>
              <a:t> is not invisible, </a:t>
            </a:r>
            <a:r>
              <a:rPr lang="en-GB" sz="1600" b="0" i="0" dirty="0">
                <a:solidFill>
                  <a:srgbClr val="222222"/>
                </a:solidFill>
                <a:effectLst/>
                <a:latin typeface="helvetica neue"/>
              </a:rPr>
              <a:t>Phys. </a:t>
            </a:r>
          </a:p>
          <a:p>
            <a:pPr algn="just"/>
            <a:r>
              <a:rPr lang="en-GB" sz="1600" b="0" i="0" dirty="0">
                <a:solidFill>
                  <a:srgbClr val="222222"/>
                </a:solidFill>
                <a:effectLst/>
                <a:latin typeface="helvetica neue"/>
              </a:rPr>
              <a:t>Sciences Forum, 2 (#1)  (</a:t>
            </a:r>
            <a:r>
              <a:rPr lang="en-GB" b="1" i="0" dirty="0">
                <a:solidFill>
                  <a:srgbClr val="C00000"/>
                </a:solidFill>
                <a:effectLst/>
                <a:latin typeface="helvetica neue"/>
              </a:rPr>
              <a:t>2021</a:t>
            </a:r>
            <a:r>
              <a:rPr lang="en-GB" sz="1600" i="0" dirty="0">
                <a:solidFill>
                  <a:srgbClr val="222222"/>
                </a:solidFill>
                <a:effectLst/>
                <a:latin typeface="helvetica neue"/>
              </a:rPr>
              <a:t>)  </a:t>
            </a:r>
          </a:p>
          <a:p>
            <a:pPr algn="just"/>
            <a:r>
              <a:rPr lang="en-GB" sz="1600" b="0" i="0" dirty="0">
                <a:solidFill>
                  <a:srgbClr val="222222"/>
                </a:solidFill>
                <a:effectLst/>
                <a:highlight>
                  <a:srgbClr val="FFFFFF"/>
                </a:highlight>
                <a:latin typeface="helvetica neue"/>
              </a:rPr>
              <a:t> </a:t>
            </a:r>
            <a:r>
              <a:rPr lang="en-GB" sz="1600" b="0" i="0" u="none" strike="noStrike" dirty="0">
                <a:solidFill>
                  <a:srgbClr val="4F5671"/>
                </a:solidFill>
                <a:effectLst/>
                <a:latin typeface="helvetica neue"/>
                <a:hlinkClick r:id="rId3"/>
              </a:rPr>
              <a:t>10.3390/</a:t>
            </a:r>
            <a:r>
              <a:rPr lang="en-GB" sz="1600" i="0" u="none" strike="noStrike" dirty="0">
                <a:solidFill>
                  <a:srgbClr val="4F5671"/>
                </a:solidFill>
                <a:effectLst/>
                <a:latin typeface="helvetica neue"/>
                <a:hlinkClick r:id="rId3"/>
              </a:rPr>
              <a:t>ECU2021</a:t>
            </a:r>
            <a:r>
              <a:rPr lang="en-GB" sz="1600" b="0" i="0" u="none" strike="noStrike" dirty="0">
                <a:solidFill>
                  <a:srgbClr val="4F5671"/>
                </a:solidFill>
                <a:effectLst/>
                <a:latin typeface="helvetica neue"/>
                <a:hlinkClick r:id="rId3"/>
              </a:rPr>
              <a:t>-09313</a:t>
            </a:r>
            <a:r>
              <a:rPr lang="en-GB" sz="1600" b="0" i="0" dirty="0">
                <a:solidFill>
                  <a:srgbClr val="222222"/>
                </a:solidFill>
                <a:effectLst/>
                <a:latin typeface="helvetica neue"/>
              </a:rPr>
              <a:t>  &amp; </a:t>
            </a:r>
          </a:p>
          <a:p>
            <a:pPr algn="just"/>
            <a:r>
              <a:rPr lang="en-GB" sz="1600" dirty="0">
                <a:hlinkClick r:id="rId4"/>
              </a:rPr>
              <a:t>[PDF] The Dark Universe Is Not Invisible | Semantic Scholar</a:t>
            </a:r>
            <a:endParaRPr lang="en-GB" sz="1600" dirty="0">
              <a:solidFill>
                <a:srgbClr val="222222"/>
              </a:solidFill>
              <a:highlight>
                <a:srgbClr val="F6F6F6"/>
              </a:highlight>
              <a:latin typeface="Arial" panose="020B0604020202020204" pitchFamily="34" charset="0"/>
            </a:endParaRPr>
          </a:p>
        </p:txBody>
      </p:sp>
      <p:sp>
        <p:nvSpPr>
          <p:cNvPr id="12" name="Rectangle 1117">
            <a:extLst>
              <a:ext uri="{FF2B5EF4-FFF2-40B4-BE49-F238E27FC236}">
                <a16:creationId xmlns:a16="http://schemas.microsoft.com/office/drawing/2014/main" id="{7753ABC8-557B-7FCE-B24A-B0D75CB91C51}"/>
              </a:ext>
            </a:extLst>
          </p:cNvPr>
          <p:cNvSpPr/>
          <p:nvPr/>
        </p:nvSpPr>
        <p:spPr>
          <a:xfrm>
            <a:off x="11731559" y="6513809"/>
            <a:ext cx="234038" cy="276999"/>
          </a:xfrm>
          <a:prstGeom prst="rect">
            <a:avLst/>
          </a:prstGeom>
          <a:solidFill>
            <a:schemeClr val="bg1"/>
          </a:solidFill>
        </p:spPr>
        <p:txBody>
          <a:bodyPr wrap="none" lIns="0" tIns="0" rIns="0" bIns="0">
            <a:spAutoFit/>
          </a:bodyPr>
          <a:lstStyle/>
          <a:p>
            <a:pPr marL="0"/>
            <a:r>
              <a:rPr lang="en-US" b="1" dirty="0">
                <a:solidFill>
                  <a:srgbClr val="FF0000"/>
                </a:solidFill>
                <a:latin typeface="Calibri-Bold"/>
              </a:rPr>
              <a:t>22</a:t>
            </a:r>
            <a:endParaRPr lang="en-US" b="1" i="0" spc="0" baseline="0" dirty="0">
              <a:solidFill>
                <a:srgbClr val="FF0000"/>
              </a:solidFill>
              <a:latin typeface="Calibri-Bold"/>
            </a:endParaRPr>
          </a:p>
        </p:txBody>
      </p:sp>
      <p:grpSp>
        <p:nvGrpSpPr>
          <p:cNvPr id="14" name="Group 13">
            <a:extLst>
              <a:ext uri="{FF2B5EF4-FFF2-40B4-BE49-F238E27FC236}">
                <a16:creationId xmlns:a16="http://schemas.microsoft.com/office/drawing/2014/main" id="{50793BDB-DDA8-5EC5-94A3-8C7CF74CFD2E}"/>
              </a:ext>
            </a:extLst>
          </p:cNvPr>
          <p:cNvGrpSpPr/>
          <p:nvPr/>
        </p:nvGrpSpPr>
        <p:grpSpPr>
          <a:xfrm>
            <a:off x="6574487" y="67192"/>
            <a:ext cx="5712323" cy="5200330"/>
            <a:chOff x="6574487" y="67192"/>
            <a:chExt cx="5712323" cy="5200330"/>
          </a:xfrm>
        </p:grpSpPr>
        <p:grpSp>
          <p:nvGrpSpPr>
            <p:cNvPr id="11" name="Group 10">
              <a:extLst>
                <a:ext uri="{FF2B5EF4-FFF2-40B4-BE49-F238E27FC236}">
                  <a16:creationId xmlns:a16="http://schemas.microsoft.com/office/drawing/2014/main" id="{77C4B114-1746-F58A-D5EA-B943BEFD57FA}"/>
                </a:ext>
              </a:extLst>
            </p:cNvPr>
            <p:cNvGrpSpPr/>
            <p:nvPr/>
          </p:nvGrpSpPr>
          <p:grpSpPr>
            <a:xfrm>
              <a:off x="6574487" y="67192"/>
              <a:ext cx="5712323" cy="5200330"/>
              <a:chOff x="6574487" y="67192"/>
              <a:chExt cx="5712323" cy="5200330"/>
            </a:xfrm>
          </p:grpSpPr>
          <p:pic>
            <p:nvPicPr>
              <p:cNvPr id="5" name="Picture 4">
                <a:extLst>
                  <a:ext uri="{FF2B5EF4-FFF2-40B4-BE49-F238E27FC236}">
                    <a16:creationId xmlns:a16="http://schemas.microsoft.com/office/drawing/2014/main" id="{F6C3F541-E4DC-2CB7-CE4B-2D17216468FB}"/>
                  </a:ext>
                </a:extLst>
              </p:cNvPr>
              <p:cNvPicPr>
                <a:picLocks noChangeAspect="1"/>
              </p:cNvPicPr>
              <p:nvPr/>
            </p:nvPicPr>
            <p:blipFill>
              <a:blip r:embed="rId5"/>
              <a:stretch>
                <a:fillRect/>
              </a:stretch>
            </p:blipFill>
            <p:spPr>
              <a:xfrm>
                <a:off x="6574487" y="1259726"/>
                <a:ext cx="5529961" cy="4007796"/>
              </a:xfrm>
              <a:custGeom>
                <a:avLst/>
                <a:gdLst>
                  <a:gd name="connsiteX0" fmla="*/ 0 w 5529961"/>
                  <a:gd name="connsiteY0" fmla="*/ 0 h 4007796"/>
                  <a:gd name="connsiteX1" fmla="*/ 442397 w 5529961"/>
                  <a:gd name="connsiteY1" fmla="*/ 0 h 4007796"/>
                  <a:gd name="connsiteX2" fmla="*/ 829494 w 5529961"/>
                  <a:gd name="connsiteY2" fmla="*/ 0 h 4007796"/>
                  <a:gd name="connsiteX3" fmla="*/ 1327191 w 5529961"/>
                  <a:gd name="connsiteY3" fmla="*/ 0 h 4007796"/>
                  <a:gd name="connsiteX4" fmla="*/ 1714288 w 5529961"/>
                  <a:gd name="connsiteY4" fmla="*/ 0 h 4007796"/>
                  <a:gd name="connsiteX5" fmla="*/ 2211984 w 5529961"/>
                  <a:gd name="connsiteY5" fmla="*/ 0 h 4007796"/>
                  <a:gd name="connsiteX6" fmla="*/ 2820280 w 5529961"/>
                  <a:gd name="connsiteY6" fmla="*/ 0 h 4007796"/>
                  <a:gd name="connsiteX7" fmla="*/ 3373276 w 5529961"/>
                  <a:gd name="connsiteY7" fmla="*/ 0 h 4007796"/>
                  <a:gd name="connsiteX8" fmla="*/ 3981572 w 5529961"/>
                  <a:gd name="connsiteY8" fmla="*/ 0 h 4007796"/>
                  <a:gd name="connsiteX9" fmla="*/ 4589868 w 5529961"/>
                  <a:gd name="connsiteY9" fmla="*/ 0 h 4007796"/>
                  <a:gd name="connsiteX10" fmla="*/ 5529961 w 5529961"/>
                  <a:gd name="connsiteY10" fmla="*/ 0 h 4007796"/>
                  <a:gd name="connsiteX11" fmla="*/ 5529961 w 5529961"/>
                  <a:gd name="connsiteY11" fmla="*/ 652698 h 4007796"/>
                  <a:gd name="connsiteX12" fmla="*/ 5529961 w 5529961"/>
                  <a:gd name="connsiteY12" fmla="*/ 1145085 h 4007796"/>
                  <a:gd name="connsiteX13" fmla="*/ 5529961 w 5529961"/>
                  <a:gd name="connsiteY13" fmla="*/ 1717627 h 4007796"/>
                  <a:gd name="connsiteX14" fmla="*/ 5529961 w 5529961"/>
                  <a:gd name="connsiteY14" fmla="*/ 2290169 h 4007796"/>
                  <a:gd name="connsiteX15" fmla="*/ 5529961 w 5529961"/>
                  <a:gd name="connsiteY15" fmla="*/ 2742478 h 4007796"/>
                  <a:gd name="connsiteX16" fmla="*/ 5529961 w 5529961"/>
                  <a:gd name="connsiteY16" fmla="*/ 3274942 h 4007796"/>
                  <a:gd name="connsiteX17" fmla="*/ 5529961 w 5529961"/>
                  <a:gd name="connsiteY17" fmla="*/ 4007796 h 4007796"/>
                  <a:gd name="connsiteX18" fmla="*/ 4976965 w 5529961"/>
                  <a:gd name="connsiteY18" fmla="*/ 4007796 h 4007796"/>
                  <a:gd name="connsiteX19" fmla="*/ 4313370 w 5529961"/>
                  <a:gd name="connsiteY19" fmla="*/ 4007796 h 4007796"/>
                  <a:gd name="connsiteX20" fmla="*/ 3870973 w 5529961"/>
                  <a:gd name="connsiteY20" fmla="*/ 4007796 h 4007796"/>
                  <a:gd name="connsiteX21" fmla="*/ 3262677 w 5529961"/>
                  <a:gd name="connsiteY21" fmla="*/ 4007796 h 4007796"/>
                  <a:gd name="connsiteX22" fmla="*/ 2820280 w 5529961"/>
                  <a:gd name="connsiteY22" fmla="*/ 4007796 h 4007796"/>
                  <a:gd name="connsiteX23" fmla="*/ 2211984 w 5529961"/>
                  <a:gd name="connsiteY23" fmla="*/ 4007796 h 4007796"/>
                  <a:gd name="connsiteX24" fmla="*/ 1603689 w 5529961"/>
                  <a:gd name="connsiteY24" fmla="*/ 4007796 h 4007796"/>
                  <a:gd name="connsiteX25" fmla="*/ 1216591 w 5529961"/>
                  <a:gd name="connsiteY25" fmla="*/ 4007796 h 4007796"/>
                  <a:gd name="connsiteX26" fmla="*/ 552996 w 5529961"/>
                  <a:gd name="connsiteY26" fmla="*/ 4007796 h 4007796"/>
                  <a:gd name="connsiteX27" fmla="*/ 0 w 5529961"/>
                  <a:gd name="connsiteY27" fmla="*/ 4007796 h 4007796"/>
                  <a:gd name="connsiteX28" fmla="*/ 0 w 5529961"/>
                  <a:gd name="connsiteY28" fmla="*/ 3515410 h 4007796"/>
                  <a:gd name="connsiteX29" fmla="*/ 0 w 5529961"/>
                  <a:gd name="connsiteY29" fmla="*/ 2942867 h 4007796"/>
                  <a:gd name="connsiteX30" fmla="*/ 0 w 5529961"/>
                  <a:gd name="connsiteY30" fmla="*/ 2330247 h 4007796"/>
                  <a:gd name="connsiteX31" fmla="*/ 0 w 5529961"/>
                  <a:gd name="connsiteY31" fmla="*/ 1677549 h 4007796"/>
                  <a:gd name="connsiteX32" fmla="*/ 0 w 5529961"/>
                  <a:gd name="connsiteY32" fmla="*/ 1105007 h 4007796"/>
                  <a:gd name="connsiteX33" fmla="*/ 0 w 5529961"/>
                  <a:gd name="connsiteY33" fmla="*/ 572542 h 4007796"/>
                  <a:gd name="connsiteX34" fmla="*/ 0 w 5529961"/>
                  <a:gd name="connsiteY34" fmla="*/ 0 h 400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29961" h="4007796" fill="none" extrusionOk="0">
                    <a:moveTo>
                      <a:pt x="0" y="0"/>
                    </a:moveTo>
                    <a:cubicBezTo>
                      <a:pt x="185329" y="-52479"/>
                      <a:pt x="253142" y="33829"/>
                      <a:pt x="442397" y="0"/>
                    </a:cubicBezTo>
                    <a:cubicBezTo>
                      <a:pt x="631652" y="-33829"/>
                      <a:pt x="636356" y="4632"/>
                      <a:pt x="829494" y="0"/>
                    </a:cubicBezTo>
                    <a:cubicBezTo>
                      <a:pt x="1022632" y="-4632"/>
                      <a:pt x="1139273" y="22168"/>
                      <a:pt x="1327191" y="0"/>
                    </a:cubicBezTo>
                    <a:cubicBezTo>
                      <a:pt x="1515109" y="-22168"/>
                      <a:pt x="1542160" y="1331"/>
                      <a:pt x="1714288" y="0"/>
                    </a:cubicBezTo>
                    <a:cubicBezTo>
                      <a:pt x="1886416" y="-1331"/>
                      <a:pt x="2087072" y="34965"/>
                      <a:pt x="2211984" y="0"/>
                    </a:cubicBezTo>
                    <a:cubicBezTo>
                      <a:pt x="2336896" y="-34965"/>
                      <a:pt x="2606208" y="1887"/>
                      <a:pt x="2820280" y="0"/>
                    </a:cubicBezTo>
                    <a:cubicBezTo>
                      <a:pt x="3034352" y="-1887"/>
                      <a:pt x="3222550" y="63596"/>
                      <a:pt x="3373276" y="0"/>
                    </a:cubicBezTo>
                    <a:cubicBezTo>
                      <a:pt x="3524002" y="-63596"/>
                      <a:pt x="3715387" y="58609"/>
                      <a:pt x="3981572" y="0"/>
                    </a:cubicBezTo>
                    <a:cubicBezTo>
                      <a:pt x="4247757" y="-58609"/>
                      <a:pt x="4315563" y="67326"/>
                      <a:pt x="4589868" y="0"/>
                    </a:cubicBezTo>
                    <a:cubicBezTo>
                      <a:pt x="4864173" y="-67326"/>
                      <a:pt x="5277612" y="31498"/>
                      <a:pt x="5529961" y="0"/>
                    </a:cubicBezTo>
                    <a:cubicBezTo>
                      <a:pt x="5534386" y="194802"/>
                      <a:pt x="5517642" y="425502"/>
                      <a:pt x="5529961" y="652698"/>
                    </a:cubicBezTo>
                    <a:cubicBezTo>
                      <a:pt x="5542280" y="879894"/>
                      <a:pt x="5505856" y="1026825"/>
                      <a:pt x="5529961" y="1145085"/>
                    </a:cubicBezTo>
                    <a:cubicBezTo>
                      <a:pt x="5554066" y="1263345"/>
                      <a:pt x="5516845" y="1506620"/>
                      <a:pt x="5529961" y="1717627"/>
                    </a:cubicBezTo>
                    <a:cubicBezTo>
                      <a:pt x="5543077" y="1928634"/>
                      <a:pt x="5468359" y="2089048"/>
                      <a:pt x="5529961" y="2290169"/>
                    </a:cubicBezTo>
                    <a:cubicBezTo>
                      <a:pt x="5591563" y="2491290"/>
                      <a:pt x="5481684" y="2648411"/>
                      <a:pt x="5529961" y="2742478"/>
                    </a:cubicBezTo>
                    <a:cubicBezTo>
                      <a:pt x="5578238" y="2836545"/>
                      <a:pt x="5500366" y="3012829"/>
                      <a:pt x="5529961" y="3274942"/>
                    </a:cubicBezTo>
                    <a:cubicBezTo>
                      <a:pt x="5559556" y="3537055"/>
                      <a:pt x="5479938" y="3841257"/>
                      <a:pt x="5529961" y="4007796"/>
                    </a:cubicBezTo>
                    <a:cubicBezTo>
                      <a:pt x="5261226" y="4058032"/>
                      <a:pt x="5124151" y="3992258"/>
                      <a:pt x="4976965" y="4007796"/>
                    </a:cubicBezTo>
                    <a:cubicBezTo>
                      <a:pt x="4829779" y="4023334"/>
                      <a:pt x="4549405" y="3995941"/>
                      <a:pt x="4313370" y="4007796"/>
                    </a:cubicBezTo>
                    <a:cubicBezTo>
                      <a:pt x="4077335" y="4019651"/>
                      <a:pt x="4000861" y="3973166"/>
                      <a:pt x="3870973" y="4007796"/>
                    </a:cubicBezTo>
                    <a:cubicBezTo>
                      <a:pt x="3741085" y="4042426"/>
                      <a:pt x="3514371" y="3983393"/>
                      <a:pt x="3262677" y="4007796"/>
                    </a:cubicBezTo>
                    <a:cubicBezTo>
                      <a:pt x="3010983" y="4032199"/>
                      <a:pt x="2916757" y="3997240"/>
                      <a:pt x="2820280" y="4007796"/>
                    </a:cubicBezTo>
                    <a:cubicBezTo>
                      <a:pt x="2723803" y="4018352"/>
                      <a:pt x="2460206" y="3993634"/>
                      <a:pt x="2211984" y="4007796"/>
                    </a:cubicBezTo>
                    <a:cubicBezTo>
                      <a:pt x="1963762" y="4021958"/>
                      <a:pt x="1846697" y="3935443"/>
                      <a:pt x="1603689" y="4007796"/>
                    </a:cubicBezTo>
                    <a:cubicBezTo>
                      <a:pt x="1360682" y="4080149"/>
                      <a:pt x="1360719" y="3983384"/>
                      <a:pt x="1216591" y="4007796"/>
                    </a:cubicBezTo>
                    <a:cubicBezTo>
                      <a:pt x="1072463" y="4032208"/>
                      <a:pt x="772611" y="4003635"/>
                      <a:pt x="552996" y="4007796"/>
                    </a:cubicBezTo>
                    <a:cubicBezTo>
                      <a:pt x="333381" y="4011957"/>
                      <a:pt x="225490" y="3989674"/>
                      <a:pt x="0" y="4007796"/>
                    </a:cubicBezTo>
                    <a:cubicBezTo>
                      <a:pt x="-758" y="3903054"/>
                      <a:pt x="14395" y="3724759"/>
                      <a:pt x="0" y="3515410"/>
                    </a:cubicBezTo>
                    <a:cubicBezTo>
                      <a:pt x="-14395" y="3306061"/>
                      <a:pt x="701" y="3228267"/>
                      <a:pt x="0" y="2942867"/>
                    </a:cubicBezTo>
                    <a:cubicBezTo>
                      <a:pt x="-701" y="2657467"/>
                      <a:pt x="32614" y="2585071"/>
                      <a:pt x="0" y="2330247"/>
                    </a:cubicBezTo>
                    <a:cubicBezTo>
                      <a:pt x="-32614" y="2075423"/>
                      <a:pt x="15287" y="2000911"/>
                      <a:pt x="0" y="1677549"/>
                    </a:cubicBezTo>
                    <a:cubicBezTo>
                      <a:pt x="-15287" y="1354187"/>
                      <a:pt x="36668" y="1388284"/>
                      <a:pt x="0" y="1105007"/>
                    </a:cubicBezTo>
                    <a:cubicBezTo>
                      <a:pt x="-36668" y="821730"/>
                      <a:pt x="55012" y="781961"/>
                      <a:pt x="0" y="572542"/>
                    </a:cubicBezTo>
                    <a:cubicBezTo>
                      <a:pt x="-55012" y="363124"/>
                      <a:pt x="26792" y="254449"/>
                      <a:pt x="0" y="0"/>
                    </a:cubicBezTo>
                    <a:close/>
                  </a:path>
                  <a:path w="5529961" h="4007796" stroke="0" extrusionOk="0">
                    <a:moveTo>
                      <a:pt x="0" y="0"/>
                    </a:moveTo>
                    <a:cubicBezTo>
                      <a:pt x="116225" y="-14656"/>
                      <a:pt x="349732" y="48421"/>
                      <a:pt x="497696" y="0"/>
                    </a:cubicBezTo>
                    <a:cubicBezTo>
                      <a:pt x="645660" y="-48421"/>
                      <a:pt x="744497" y="9920"/>
                      <a:pt x="940093" y="0"/>
                    </a:cubicBezTo>
                    <a:cubicBezTo>
                      <a:pt x="1135689" y="-9920"/>
                      <a:pt x="1305351" y="10888"/>
                      <a:pt x="1437790" y="0"/>
                    </a:cubicBezTo>
                    <a:cubicBezTo>
                      <a:pt x="1570229" y="-10888"/>
                      <a:pt x="1803349" y="64017"/>
                      <a:pt x="2046086" y="0"/>
                    </a:cubicBezTo>
                    <a:cubicBezTo>
                      <a:pt x="2288823" y="-64017"/>
                      <a:pt x="2357761" y="17754"/>
                      <a:pt x="2488482" y="0"/>
                    </a:cubicBezTo>
                    <a:cubicBezTo>
                      <a:pt x="2619203" y="-17754"/>
                      <a:pt x="2746561" y="23983"/>
                      <a:pt x="2986179" y="0"/>
                    </a:cubicBezTo>
                    <a:cubicBezTo>
                      <a:pt x="3225797" y="-23983"/>
                      <a:pt x="3228747" y="26302"/>
                      <a:pt x="3373276" y="0"/>
                    </a:cubicBezTo>
                    <a:cubicBezTo>
                      <a:pt x="3517805" y="-26302"/>
                      <a:pt x="3754350" y="42919"/>
                      <a:pt x="3981572" y="0"/>
                    </a:cubicBezTo>
                    <a:cubicBezTo>
                      <a:pt x="4208794" y="-42919"/>
                      <a:pt x="4296931" y="29402"/>
                      <a:pt x="4589868" y="0"/>
                    </a:cubicBezTo>
                    <a:cubicBezTo>
                      <a:pt x="4882805" y="-29402"/>
                      <a:pt x="5249181" y="41072"/>
                      <a:pt x="5529961" y="0"/>
                    </a:cubicBezTo>
                    <a:cubicBezTo>
                      <a:pt x="5592384" y="170614"/>
                      <a:pt x="5522419" y="327298"/>
                      <a:pt x="5529961" y="532464"/>
                    </a:cubicBezTo>
                    <a:cubicBezTo>
                      <a:pt x="5537503" y="737630"/>
                      <a:pt x="5493414" y="885680"/>
                      <a:pt x="5529961" y="1024851"/>
                    </a:cubicBezTo>
                    <a:cubicBezTo>
                      <a:pt x="5566508" y="1164022"/>
                      <a:pt x="5494551" y="1297519"/>
                      <a:pt x="5529961" y="1477159"/>
                    </a:cubicBezTo>
                    <a:cubicBezTo>
                      <a:pt x="5565371" y="1656799"/>
                      <a:pt x="5487401" y="1877190"/>
                      <a:pt x="5529961" y="2009623"/>
                    </a:cubicBezTo>
                    <a:cubicBezTo>
                      <a:pt x="5572521" y="2142056"/>
                      <a:pt x="5513024" y="2280795"/>
                      <a:pt x="5529961" y="2461932"/>
                    </a:cubicBezTo>
                    <a:cubicBezTo>
                      <a:pt x="5546898" y="2643069"/>
                      <a:pt x="5526461" y="2770843"/>
                      <a:pt x="5529961" y="2954318"/>
                    </a:cubicBezTo>
                    <a:cubicBezTo>
                      <a:pt x="5533461" y="3137793"/>
                      <a:pt x="5445725" y="3745386"/>
                      <a:pt x="5529961" y="4007796"/>
                    </a:cubicBezTo>
                    <a:cubicBezTo>
                      <a:pt x="5383249" y="4046523"/>
                      <a:pt x="5290779" y="3992796"/>
                      <a:pt x="5142864" y="4007796"/>
                    </a:cubicBezTo>
                    <a:cubicBezTo>
                      <a:pt x="4994949" y="4022796"/>
                      <a:pt x="4831441" y="4006484"/>
                      <a:pt x="4645167" y="4007796"/>
                    </a:cubicBezTo>
                    <a:cubicBezTo>
                      <a:pt x="4458893" y="4009108"/>
                      <a:pt x="4300256" y="4004406"/>
                      <a:pt x="4092171" y="4007796"/>
                    </a:cubicBezTo>
                    <a:cubicBezTo>
                      <a:pt x="3884086" y="4011186"/>
                      <a:pt x="3833132" y="3988512"/>
                      <a:pt x="3594475" y="4007796"/>
                    </a:cubicBezTo>
                    <a:cubicBezTo>
                      <a:pt x="3355818" y="4027080"/>
                      <a:pt x="3192350" y="3976873"/>
                      <a:pt x="3041479" y="4007796"/>
                    </a:cubicBezTo>
                    <a:cubicBezTo>
                      <a:pt x="2890608" y="4038719"/>
                      <a:pt x="2651941" y="3953722"/>
                      <a:pt x="2543782" y="4007796"/>
                    </a:cubicBezTo>
                    <a:cubicBezTo>
                      <a:pt x="2435623" y="4061870"/>
                      <a:pt x="2212553" y="3972991"/>
                      <a:pt x="2046086" y="4007796"/>
                    </a:cubicBezTo>
                    <a:cubicBezTo>
                      <a:pt x="1879619" y="4042601"/>
                      <a:pt x="1710376" y="3970169"/>
                      <a:pt x="1603689" y="4007796"/>
                    </a:cubicBezTo>
                    <a:cubicBezTo>
                      <a:pt x="1497002" y="4045423"/>
                      <a:pt x="1259544" y="3943085"/>
                      <a:pt x="995393" y="4007796"/>
                    </a:cubicBezTo>
                    <a:cubicBezTo>
                      <a:pt x="731242" y="4072507"/>
                      <a:pt x="672644" y="3971164"/>
                      <a:pt x="552996" y="4007796"/>
                    </a:cubicBezTo>
                    <a:cubicBezTo>
                      <a:pt x="433348" y="4044428"/>
                      <a:pt x="195123" y="3963245"/>
                      <a:pt x="0" y="4007796"/>
                    </a:cubicBezTo>
                    <a:cubicBezTo>
                      <a:pt x="-62107" y="3813279"/>
                      <a:pt x="21147" y="3589020"/>
                      <a:pt x="0" y="3435254"/>
                    </a:cubicBezTo>
                    <a:cubicBezTo>
                      <a:pt x="-21147" y="3281488"/>
                      <a:pt x="4714" y="3136218"/>
                      <a:pt x="0" y="2902789"/>
                    </a:cubicBezTo>
                    <a:cubicBezTo>
                      <a:pt x="-4714" y="2669361"/>
                      <a:pt x="32230" y="2628744"/>
                      <a:pt x="0" y="2370325"/>
                    </a:cubicBezTo>
                    <a:cubicBezTo>
                      <a:pt x="-32230" y="2111906"/>
                      <a:pt x="49422" y="1987124"/>
                      <a:pt x="0" y="1757705"/>
                    </a:cubicBezTo>
                    <a:cubicBezTo>
                      <a:pt x="-49422" y="1528286"/>
                      <a:pt x="7206" y="1370753"/>
                      <a:pt x="0" y="1105007"/>
                    </a:cubicBezTo>
                    <a:cubicBezTo>
                      <a:pt x="-7206" y="839261"/>
                      <a:pt x="61503" y="685730"/>
                      <a:pt x="0" y="492386"/>
                    </a:cubicBezTo>
                    <a:cubicBezTo>
                      <a:pt x="-61503" y="299042"/>
                      <a:pt x="29779" y="160925"/>
                      <a:pt x="0" y="0"/>
                    </a:cubicBezTo>
                    <a:close/>
                  </a:path>
                </a:pathLst>
              </a:custGeom>
              <a:ln w="12700">
                <a:solidFill>
                  <a:srgbClr val="FF0000"/>
                </a:solidFill>
                <a:extLst>
                  <a:ext uri="{C807C97D-BFC1-408E-A445-0C87EB9F89A2}">
                    <ask:lineSketchStyleProps xmlns:ask="http://schemas.microsoft.com/office/drawing/2018/sketchyshapes" sd="2414738007">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id="{F7F2AEC4-6EC3-6B68-C89D-BEFC022E1E32}"/>
                  </a:ext>
                </a:extLst>
              </p:cNvPr>
              <p:cNvSpPr txBox="1"/>
              <p:nvPr/>
            </p:nvSpPr>
            <p:spPr>
              <a:xfrm>
                <a:off x="8145292" y="67192"/>
                <a:ext cx="4141518" cy="707886"/>
              </a:xfrm>
              <a:prstGeom prst="rect">
                <a:avLst/>
              </a:prstGeom>
              <a:noFill/>
            </p:spPr>
            <p:txBody>
              <a:bodyPr wrap="none" rtlCol="0">
                <a:spAutoFit/>
              </a:bodyPr>
              <a:lstStyle/>
              <a:p>
                <a:r>
                  <a:rPr lang="en-US" sz="2000" b="1" dirty="0">
                    <a:solidFill>
                      <a:srgbClr val="FF0000"/>
                    </a:solidFill>
                    <a:highlight>
                      <a:srgbClr val="00FF00"/>
                    </a:highlight>
                  </a:rPr>
                  <a:t>New constraint / information!?</a:t>
                </a:r>
              </a:p>
              <a:p>
                <a:r>
                  <a:rPr lang="en-US" sz="2000" b="1" dirty="0">
                    <a:solidFill>
                      <a:srgbClr val="FF0000"/>
                    </a:solidFill>
                    <a:highlight>
                      <a:srgbClr val="FFFF00"/>
                    </a:highlight>
                  </a:rPr>
                  <a:t>HOW to reconcile w known Phys.?</a:t>
                </a:r>
              </a:p>
            </p:txBody>
          </p:sp>
          <p:cxnSp>
            <p:nvCxnSpPr>
              <p:cNvPr id="9" name="Straight Arrow Connector 8">
                <a:extLst>
                  <a:ext uri="{FF2B5EF4-FFF2-40B4-BE49-F238E27FC236}">
                    <a16:creationId xmlns:a16="http://schemas.microsoft.com/office/drawing/2014/main" id="{EAEE7CAE-D672-3E5D-E136-2141F319037D}"/>
                  </a:ext>
                </a:extLst>
              </p:cNvPr>
              <p:cNvCxnSpPr>
                <a:cxnSpLocks/>
              </p:cNvCxnSpPr>
              <p:nvPr/>
            </p:nvCxnSpPr>
            <p:spPr>
              <a:xfrm flipH="1" flipV="1">
                <a:off x="10119004" y="776469"/>
                <a:ext cx="1019166" cy="48325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7599C16B-F951-3355-3CCF-C8A6726DBA9C}"/>
                </a:ext>
              </a:extLst>
            </p:cNvPr>
            <p:cNvSpPr txBox="1"/>
            <p:nvPr/>
          </p:nvSpPr>
          <p:spPr>
            <a:xfrm rot="16200000">
              <a:off x="6049448" y="2855878"/>
              <a:ext cx="2112951" cy="338554"/>
            </a:xfrm>
            <a:prstGeom prst="rect">
              <a:avLst/>
            </a:prstGeom>
            <a:noFill/>
          </p:spPr>
          <p:txBody>
            <a:bodyPr wrap="none" rtlCol="0">
              <a:spAutoFit/>
            </a:bodyPr>
            <a:lstStyle/>
            <a:p>
              <a:r>
                <a:rPr lang="en-US" sz="1600" b="1" dirty="0" err="1"/>
                <a:t>A</a:t>
              </a:r>
              <a:r>
                <a:rPr lang="en-US" sz="2400" b="1" baseline="-25000" dirty="0" err="1"/>
                <a:t>corona</a:t>
              </a:r>
              <a:r>
                <a:rPr lang="en-US" sz="1600" b="1" dirty="0"/>
                <a:t>/</a:t>
              </a:r>
              <a:r>
                <a:rPr lang="en-US" sz="1600" b="1" dirty="0" err="1"/>
                <a:t>A</a:t>
              </a:r>
              <a:r>
                <a:rPr lang="en-US" sz="2400" b="1" baseline="-32000" dirty="0" err="1"/>
                <a:t>photosph</a:t>
              </a:r>
              <a:r>
                <a:rPr lang="en-US" sz="2400" b="1" baseline="-32000" dirty="0"/>
                <a:t>.</a:t>
              </a:r>
              <a:endParaRPr lang="en-US" sz="1600" b="1" baseline="-32000" dirty="0"/>
            </a:p>
          </p:txBody>
        </p:sp>
      </p:grpSp>
    </p:spTree>
    <p:extLst>
      <p:ext uri="{BB962C8B-B14F-4D97-AF65-F5344CB8AC3E}">
        <p14:creationId xmlns:p14="http://schemas.microsoft.com/office/powerpoint/2010/main" val="218918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Rectangle 946"/>
          <p:cNvSpPr/>
          <p:nvPr/>
        </p:nvSpPr>
        <p:spPr>
          <a:xfrm>
            <a:off x="11764518" y="6477297"/>
            <a:ext cx="208390" cy="245901"/>
          </a:xfrm>
          <a:prstGeom prst="rect">
            <a:avLst/>
          </a:prstGeom>
        </p:spPr>
        <p:txBody>
          <a:bodyPr wrap="none" lIns="0" tIns="0" rIns="0" bIns="0">
            <a:spAutoFit/>
          </a:bodyPr>
          <a:lstStyle/>
          <a:p>
            <a:pPr marL="0"/>
            <a:r>
              <a:rPr lang="en-US" sz="1598" b="1" dirty="0">
                <a:solidFill>
                  <a:srgbClr val="FF0000"/>
                </a:solidFill>
                <a:latin typeface="Calibri-Bold"/>
              </a:rPr>
              <a:t>24</a:t>
            </a:r>
            <a:endParaRPr lang="en-US" sz="1598" b="1" i="0" spc="0" baseline="0" dirty="0">
              <a:solidFill>
                <a:srgbClr val="FF0000"/>
              </a:solidFill>
              <a:latin typeface="Calibri-Bold"/>
            </a:endParaRPr>
          </a:p>
        </p:txBody>
      </p:sp>
      <p:cxnSp>
        <p:nvCxnSpPr>
          <p:cNvPr id="5" name="Straight Connector 4">
            <a:extLst>
              <a:ext uri="{FF2B5EF4-FFF2-40B4-BE49-F238E27FC236}">
                <a16:creationId xmlns:a16="http://schemas.microsoft.com/office/drawing/2014/main" id="{354D1E7E-48AF-58B4-452C-3D01D74EF03C}"/>
              </a:ext>
            </a:extLst>
          </p:cNvPr>
          <p:cNvCxnSpPr/>
          <p:nvPr/>
        </p:nvCxnSpPr>
        <p:spPr>
          <a:xfrm>
            <a:off x="7247106" y="1706546"/>
            <a:ext cx="0" cy="34705"/>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57CC215-C589-0193-1C62-F343607FFFA6}"/>
              </a:ext>
            </a:extLst>
          </p:cNvPr>
          <p:cNvPicPr>
            <a:picLocks noChangeAspect="1"/>
          </p:cNvPicPr>
          <p:nvPr/>
        </p:nvPicPr>
        <p:blipFill>
          <a:blip r:embed="rId3"/>
          <a:stretch>
            <a:fillRect/>
          </a:stretch>
        </p:blipFill>
        <p:spPr>
          <a:xfrm>
            <a:off x="1481403" y="983070"/>
            <a:ext cx="3056471" cy="3305253"/>
          </a:xfrm>
          <a:custGeom>
            <a:avLst/>
            <a:gdLst>
              <a:gd name="connsiteX0" fmla="*/ 0 w 3056471"/>
              <a:gd name="connsiteY0" fmla="*/ 0 h 3305253"/>
              <a:gd name="connsiteX1" fmla="*/ 417718 w 3056471"/>
              <a:gd name="connsiteY1" fmla="*/ 0 h 3305253"/>
              <a:gd name="connsiteX2" fmla="*/ 988259 w 3056471"/>
              <a:gd name="connsiteY2" fmla="*/ 0 h 3305253"/>
              <a:gd name="connsiteX3" fmla="*/ 1528236 w 3056471"/>
              <a:gd name="connsiteY3" fmla="*/ 0 h 3305253"/>
              <a:gd name="connsiteX4" fmla="*/ 1945953 w 3056471"/>
              <a:gd name="connsiteY4" fmla="*/ 0 h 3305253"/>
              <a:gd name="connsiteX5" fmla="*/ 2424800 w 3056471"/>
              <a:gd name="connsiteY5" fmla="*/ 0 h 3305253"/>
              <a:gd name="connsiteX6" fmla="*/ 3056471 w 3056471"/>
              <a:gd name="connsiteY6" fmla="*/ 0 h 3305253"/>
              <a:gd name="connsiteX7" fmla="*/ 3056471 w 3056471"/>
              <a:gd name="connsiteY7" fmla="*/ 550876 h 3305253"/>
              <a:gd name="connsiteX8" fmla="*/ 3056471 w 3056471"/>
              <a:gd name="connsiteY8" fmla="*/ 1035646 h 3305253"/>
              <a:gd name="connsiteX9" fmla="*/ 3056471 w 3056471"/>
              <a:gd name="connsiteY9" fmla="*/ 1487364 h 3305253"/>
              <a:gd name="connsiteX10" fmla="*/ 3056471 w 3056471"/>
              <a:gd name="connsiteY10" fmla="*/ 1972134 h 3305253"/>
              <a:gd name="connsiteX11" fmla="*/ 3056471 w 3056471"/>
              <a:gd name="connsiteY11" fmla="*/ 2556062 h 3305253"/>
              <a:gd name="connsiteX12" fmla="*/ 3056471 w 3056471"/>
              <a:gd name="connsiteY12" fmla="*/ 3305253 h 3305253"/>
              <a:gd name="connsiteX13" fmla="*/ 2638753 w 3056471"/>
              <a:gd name="connsiteY13" fmla="*/ 3305253 h 3305253"/>
              <a:gd name="connsiteX14" fmla="*/ 2221036 w 3056471"/>
              <a:gd name="connsiteY14" fmla="*/ 3305253 h 3305253"/>
              <a:gd name="connsiteX15" fmla="*/ 1681059 w 3056471"/>
              <a:gd name="connsiteY15" fmla="*/ 3305253 h 3305253"/>
              <a:gd name="connsiteX16" fmla="*/ 1263341 w 3056471"/>
              <a:gd name="connsiteY16" fmla="*/ 3305253 h 3305253"/>
              <a:gd name="connsiteX17" fmla="*/ 753930 w 3056471"/>
              <a:gd name="connsiteY17" fmla="*/ 3305253 h 3305253"/>
              <a:gd name="connsiteX18" fmla="*/ 0 w 3056471"/>
              <a:gd name="connsiteY18" fmla="*/ 3305253 h 3305253"/>
              <a:gd name="connsiteX19" fmla="*/ 0 w 3056471"/>
              <a:gd name="connsiteY19" fmla="*/ 2754378 h 3305253"/>
              <a:gd name="connsiteX20" fmla="*/ 0 w 3056471"/>
              <a:gd name="connsiteY20" fmla="*/ 2203502 h 3305253"/>
              <a:gd name="connsiteX21" fmla="*/ 0 w 3056471"/>
              <a:gd name="connsiteY21" fmla="*/ 1586521 h 3305253"/>
              <a:gd name="connsiteX22" fmla="*/ 0 w 3056471"/>
              <a:gd name="connsiteY22" fmla="*/ 1068698 h 3305253"/>
              <a:gd name="connsiteX23" fmla="*/ 0 w 3056471"/>
              <a:gd name="connsiteY23" fmla="*/ 550876 h 3305253"/>
              <a:gd name="connsiteX24" fmla="*/ 0 w 3056471"/>
              <a:gd name="connsiteY24" fmla="*/ 0 h 330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56471" h="3305253" fill="none" extrusionOk="0">
                <a:moveTo>
                  <a:pt x="0" y="0"/>
                </a:moveTo>
                <a:cubicBezTo>
                  <a:pt x="112753" y="-42215"/>
                  <a:pt x="264026" y="33779"/>
                  <a:pt x="417718" y="0"/>
                </a:cubicBezTo>
                <a:cubicBezTo>
                  <a:pt x="571410" y="-33779"/>
                  <a:pt x="844153" y="27515"/>
                  <a:pt x="988259" y="0"/>
                </a:cubicBezTo>
                <a:cubicBezTo>
                  <a:pt x="1132365" y="-27515"/>
                  <a:pt x="1402405" y="50769"/>
                  <a:pt x="1528236" y="0"/>
                </a:cubicBezTo>
                <a:cubicBezTo>
                  <a:pt x="1654067" y="-50769"/>
                  <a:pt x="1819827" y="49922"/>
                  <a:pt x="1945953" y="0"/>
                </a:cubicBezTo>
                <a:cubicBezTo>
                  <a:pt x="2072079" y="-49922"/>
                  <a:pt x="2243746" y="17834"/>
                  <a:pt x="2424800" y="0"/>
                </a:cubicBezTo>
                <a:cubicBezTo>
                  <a:pt x="2605854" y="-17834"/>
                  <a:pt x="2905536" y="15812"/>
                  <a:pt x="3056471" y="0"/>
                </a:cubicBezTo>
                <a:cubicBezTo>
                  <a:pt x="3064340" y="119381"/>
                  <a:pt x="3000615" y="368473"/>
                  <a:pt x="3056471" y="550876"/>
                </a:cubicBezTo>
                <a:cubicBezTo>
                  <a:pt x="3112327" y="733279"/>
                  <a:pt x="3022253" y="862525"/>
                  <a:pt x="3056471" y="1035646"/>
                </a:cubicBezTo>
                <a:cubicBezTo>
                  <a:pt x="3090689" y="1208767"/>
                  <a:pt x="3029583" y="1300961"/>
                  <a:pt x="3056471" y="1487364"/>
                </a:cubicBezTo>
                <a:cubicBezTo>
                  <a:pt x="3083359" y="1673767"/>
                  <a:pt x="3004171" y="1814054"/>
                  <a:pt x="3056471" y="1972134"/>
                </a:cubicBezTo>
                <a:cubicBezTo>
                  <a:pt x="3108771" y="2130214"/>
                  <a:pt x="3052706" y="2299107"/>
                  <a:pt x="3056471" y="2556062"/>
                </a:cubicBezTo>
                <a:cubicBezTo>
                  <a:pt x="3060236" y="2813017"/>
                  <a:pt x="2979486" y="2954861"/>
                  <a:pt x="3056471" y="3305253"/>
                </a:cubicBezTo>
                <a:cubicBezTo>
                  <a:pt x="2923789" y="3348264"/>
                  <a:pt x="2831323" y="3268531"/>
                  <a:pt x="2638753" y="3305253"/>
                </a:cubicBezTo>
                <a:cubicBezTo>
                  <a:pt x="2446183" y="3341975"/>
                  <a:pt x="2307154" y="3296994"/>
                  <a:pt x="2221036" y="3305253"/>
                </a:cubicBezTo>
                <a:cubicBezTo>
                  <a:pt x="2134918" y="3313512"/>
                  <a:pt x="1946200" y="3305128"/>
                  <a:pt x="1681059" y="3305253"/>
                </a:cubicBezTo>
                <a:cubicBezTo>
                  <a:pt x="1415918" y="3305378"/>
                  <a:pt x="1462943" y="3299564"/>
                  <a:pt x="1263341" y="3305253"/>
                </a:cubicBezTo>
                <a:cubicBezTo>
                  <a:pt x="1063739" y="3310942"/>
                  <a:pt x="936021" y="3250197"/>
                  <a:pt x="753930" y="3305253"/>
                </a:cubicBezTo>
                <a:cubicBezTo>
                  <a:pt x="571839" y="3360309"/>
                  <a:pt x="326826" y="3240221"/>
                  <a:pt x="0" y="3305253"/>
                </a:cubicBezTo>
                <a:cubicBezTo>
                  <a:pt x="-61452" y="3187797"/>
                  <a:pt x="46570" y="2899664"/>
                  <a:pt x="0" y="2754378"/>
                </a:cubicBezTo>
                <a:cubicBezTo>
                  <a:pt x="-46570" y="2609092"/>
                  <a:pt x="44450" y="2411205"/>
                  <a:pt x="0" y="2203502"/>
                </a:cubicBezTo>
                <a:cubicBezTo>
                  <a:pt x="-44450" y="1995799"/>
                  <a:pt x="21078" y="1780901"/>
                  <a:pt x="0" y="1586521"/>
                </a:cubicBezTo>
                <a:cubicBezTo>
                  <a:pt x="-21078" y="1392141"/>
                  <a:pt x="55198" y="1205996"/>
                  <a:pt x="0" y="1068698"/>
                </a:cubicBezTo>
                <a:cubicBezTo>
                  <a:pt x="-55198" y="931400"/>
                  <a:pt x="9438" y="716831"/>
                  <a:pt x="0" y="550876"/>
                </a:cubicBezTo>
                <a:cubicBezTo>
                  <a:pt x="-9438" y="384921"/>
                  <a:pt x="58971" y="182510"/>
                  <a:pt x="0" y="0"/>
                </a:cubicBezTo>
                <a:close/>
              </a:path>
              <a:path w="3056471" h="3305253" stroke="0" extrusionOk="0">
                <a:moveTo>
                  <a:pt x="0" y="0"/>
                </a:moveTo>
                <a:cubicBezTo>
                  <a:pt x="199871" y="-21042"/>
                  <a:pt x="310734" y="21333"/>
                  <a:pt x="478847" y="0"/>
                </a:cubicBezTo>
                <a:cubicBezTo>
                  <a:pt x="646960" y="-21333"/>
                  <a:pt x="719760" y="923"/>
                  <a:pt x="896565" y="0"/>
                </a:cubicBezTo>
                <a:cubicBezTo>
                  <a:pt x="1073370" y="-923"/>
                  <a:pt x="1183844" y="58898"/>
                  <a:pt x="1467106" y="0"/>
                </a:cubicBezTo>
                <a:cubicBezTo>
                  <a:pt x="1750368" y="-58898"/>
                  <a:pt x="1844116" y="1948"/>
                  <a:pt x="1945953" y="0"/>
                </a:cubicBezTo>
                <a:cubicBezTo>
                  <a:pt x="2047790" y="-1948"/>
                  <a:pt x="2318791" y="28695"/>
                  <a:pt x="2424800" y="0"/>
                </a:cubicBezTo>
                <a:cubicBezTo>
                  <a:pt x="2530809" y="-28695"/>
                  <a:pt x="2786040" y="63308"/>
                  <a:pt x="3056471" y="0"/>
                </a:cubicBezTo>
                <a:cubicBezTo>
                  <a:pt x="3101052" y="203851"/>
                  <a:pt x="3014747" y="341144"/>
                  <a:pt x="3056471" y="484770"/>
                </a:cubicBezTo>
                <a:cubicBezTo>
                  <a:pt x="3098195" y="628396"/>
                  <a:pt x="3002814" y="777247"/>
                  <a:pt x="3056471" y="1035646"/>
                </a:cubicBezTo>
                <a:cubicBezTo>
                  <a:pt x="3110128" y="1294045"/>
                  <a:pt x="3036887" y="1382074"/>
                  <a:pt x="3056471" y="1520416"/>
                </a:cubicBezTo>
                <a:cubicBezTo>
                  <a:pt x="3076055" y="1658758"/>
                  <a:pt x="3005426" y="1860484"/>
                  <a:pt x="3056471" y="2005187"/>
                </a:cubicBezTo>
                <a:cubicBezTo>
                  <a:pt x="3107516" y="2149890"/>
                  <a:pt x="3014285" y="2355495"/>
                  <a:pt x="3056471" y="2556062"/>
                </a:cubicBezTo>
                <a:cubicBezTo>
                  <a:pt x="3098657" y="2756629"/>
                  <a:pt x="3051705" y="3069565"/>
                  <a:pt x="3056471" y="3305253"/>
                </a:cubicBezTo>
                <a:cubicBezTo>
                  <a:pt x="2879406" y="3351846"/>
                  <a:pt x="2847394" y="3274060"/>
                  <a:pt x="2638753" y="3305253"/>
                </a:cubicBezTo>
                <a:cubicBezTo>
                  <a:pt x="2430112" y="3336446"/>
                  <a:pt x="2253030" y="3282075"/>
                  <a:pt x="2068212" y="3305253"/>
                </a:cubicBezTo>
                <a:cubicBezTo>
                  <a:pt x="1883394" y="3328431"/>
                  <a:pt x="1752215" y="3277501"/>
                  <a:pt x="1619930" y="3305253"/>
                </a:cubicBezTo>
                <a:cubicBezTo>
                  <a:pt x="1487645" y="3333005"/>
                  <a:pt x="1291842" y="3296108"/>
                  <a:pt x="1110518" y="3305253"/>
                </a:cubicBezTo>
                <a:cubicBezTo>
                  <a:pt x="929194" y="3314398"/>
                  <a:pt x="661771" y="3238539"/>
                  <a:pt x="539977" y="3305253"/>
                </a:cubicBezTo>
                <a:cubicBezTo>
                  <a:pt x="418183" y="3371967"/>
                  <a:pt x="257876" y="3293583"/>
                  <a:pt x="0" y="3305253"/>
                </a:cubicBezTo>
                <a:cubicBezTo>
                  <a:pt x="-25461" y="3185571"/>
                  <a:pt x="29174" y="3064631"/>
                  <a:pt x="0" y="2853535"/>
                </a:cubicBezTo>
                <a:cubicBezTo>
                  <a:pt x="-29174" y="2642439"/>
                  <a:pt x="42339" y="2512985"/>
                  <a:pt x="0" y="2368765"/>
                </a:cubicBezTo>
                <a:cubicBezTo>
                  <a:pt x="-42339" y="2224545"/>
                  <a:pt x="10833" y="2043158"/>
                  <a:pt x="0" y="1850942"/>
                </a:cubicBezTo>
                <a:cubicBezTo>
                  <a:pt x="-10833" y="1658726"/>
                  <a:pt x="15659" y="1505339"/>
                  <a:pt x="0" y="1233961"/>
                </a:cubicBezTo>
                <a:cubicBezTo>
                  <a:pt x="-15659" y="962583"/>
                  <a:pt x="8314" y="871079"/>
                  <a:pt x="0" y="683086"/>
                </a:cubicBezTo>
                <a:cubicBezTo>
                  <a:pt x="-8314" y="495093"/>
                  <a:pt x="35508" y="155315"/>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26" name="TextBox 25">
            <a:extLst>
              <a:ext uri="{FF2B5EF4-FFF2-40B4-BE49-F238E27FC236}">
                <a16:creationId xmlns:a16="http://schemas.microsoft.com/office/drawing/2014/main" id="{72D91289-377F-D00B-7243-4AD7CDAED126}"/>
              </a:ext>
            </a:extLst>
          </p:cNvPr>
          <p:cNvSpPr txBox="1"/>
          <p:nvPr/>
        </p:nvSpPr>
        <p:spPr>
          <a:xfrm>
            <a:off x="241217" y="4369614"/>
            <a:ext cx="4918954" cy="1200329"/>
          </a:xfrm>
          <a:custGeom>
            <a:avLst/>
            <a:gdLst>
              <a:gd name="connsiteX0" fmla="*/ 0 w 4918954"/>
              <a:gd name="connsiteY0" fmla="*/ 0 h 1200329"/>
              <a:gd name="connsiteX1" fmla="*/ 497361 w 4918954"/>
              <a:gd name="connsiteY1" fmla="*/ 0 h 1200329"/>
              <a:gd name="connsiteX2" fmla="*/ 896343 w 4918954"/>
              <a:gd name="connsiteY2" fmla="*/ 0 h 1200329"/>
              <a:gd name="connsiteX3" fmla="*/ 1541272 w 4918954"/>
              <a:gd name="connsiteY3" fmla="*/ 0 h 1200329"/>
              <a:gd name="connsiteX4" fmla="*/ 2038633 w 4918954"/>
              <a:gd name="connsiteY4" fmla="*/ 0 h 1200329"/>
              <a:gd name="connsiteX5" fmla="*/ 2535994 w 4918954"/>
              <a:gd name="connsiteY5" fmla="*/ 0 h 1200329"/>
              <a:gd name="connsiteX6" fmla="*/ 3180924 w 4918954"/>
              <a:gd name="connsiteY6" fmla="*/ 0 h 1200329"/>
              <a:gd name="connsiteX7" fmla="*/ 3629095 w 4918954"/>
              <a:gd name="connsiteY7" fmla="*/ 0 h 1200329"/>
              <a:gd name="connsiteX8" fmla="*/ 4274024 w 4918954"/>
              <a:gd name="connsiteY8" fmla="*/ 0 h 1200329"/>
              <a:gd name="connsiteX9" fmla="*/ 4918954 w 4918954"/>
              <a:gd name="connsiteY9" fmla="*/ 0 h 1200329"/>
              <a:gd name="connsiteX10" fmla="*/ 4918954 w 4918954"/>
              <a:gd name="connsiteY10" fmla="*/ 400110 h 1200329"/>
              <a:gd name="connsiteX11" fmla="*/ 4918954 w 4918954"/>
              <a:gd name="connsiteY11" fmla="*/ 800219 h 1200329"/>
              <a:gd name="connsiteX12" fmla="*/ 4918954 w 4918954"/>
              <a:gd name="connsiteY12" fmla="*/ 1200329 h 1200329"/>
              <a:gd name="connsiteX13" fmla="*/ 4519972 w 4918954"/>
              <a:gd name="connsiteY13" fmla="*/ 1200329 h 1200329"/>
              <a:gd name="connsiteX14" fmla="*/ 3875043 w 4918954"/>
              <a:gd name="connsiteY14" fmla="*/ 1200329 h 1200329"/>
              <a:gd name="connsiteX15" fmla="*/ 3426871 w 4918954"/>
              <a:gd name="connsiteY15" fmla="*/ 1200329 h 1200329"/>
              <a:gd name="connsiteX16" fmla="*/ 2880321 w 4918954"/>
              <a:gd name="connsiteY16" fmla="*/ 1200329 h 1200329"/>
              <a:gd name="connsiteX17" fmla="*/ 2235391 w 4918954"/>
              <a:gd name="connsiteY17" fmla="*/ 1200329 h 1200329"/>
              <a:gd name="connsiteX18" fmla="*/ 1688841 w 4918954"/>
              <a:gd name="connsiteY18" fmla="*/ 1200329 h 1200329"/>
              <a:gd name="connsiteX19" fmla="*/ 1289859 w 4918954"/>
              <a:gd name="connsiteY19" fmla="*/ 1200329 h 1200329"/>
              <a:gd name="connsiteX20" fmla="*/ 841688 w 4918954"/>
              <a:gd name="connsiteY20" fmla="*/ 1200329 h 1200329"/>
              <a:gd name="connsiteX21" fmla="*/ 0 w 4918954"/>
              <a:gd name="connsiteY21" fmla="*/ 1200329 h 1200329"/>
              <a:gd name="connsiteX22" fmla="*/ 0 w 4918954"/>
              <a:gd name="connsiteY22" fmla="*/ 800219 h 1200329"/>
              <a:gd name="connsiteX23" fmla="*/ 0 w 4918954"/>
              <a:gd name="connsiteY23" fmla="*/ 400110 h 1200329"/>
              <a:gd name="connsiteX24" fmla="*/ 0 w 4918954"/>
              <a:gd name="connsiteY2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8954" h="1200329" extrusionOk="0">
                <a:moveTo>
                  <a:pt x="0" y="0"/>
                </a:moveTo>
                <a:cubicBezTo>
                  <a:pt x="159951" y="-23799"/>
                  <a:pt x="270625" y="43719"/>
                  <a:pt x="497361" y="0"/>
                </a:cubicBezTo>
                <a:cubicBezTo>
                  <a:pt x="724097" y="-43719"/>
                  <a:pt x="780355" y="23795"/>
                  <a:pt x="896343" y="0"/>
                </a:cubicBezTo>
                <a:cubicBezTo>
                  <a:pt x="1012331" y="-23795"/>
                  <a:pt x="1316301" y="28368"/>
                  <a:pt x="1541272" y="0"/>
                </a:cubicBezTo>
                <a:cubicBezTo>
                  <a:pt x="1766243" y="-28368"/>
                  <a:pt x="1930278" y="6499"/>
                  <a:pt x="2038633" y="0"/>
                </a:cubicBezTo>
                <a:cubicBezTo>
                  <a:pt x="2146988" y="-6499"/>
                  <a:pt x="2327175" y="38852"/>
                  <a:pt x="2535994" y="0"/>
                </a:cubicBezTo>
                <a:cubicBezTo>
                  <a:pt x="2744813" y="-38852"/>
                  <a:pt x="2868787" y="63138"/>
                  <a:pt x="3180924" y="0"/>
                </a:cubicBezTo>
                <a:cubicBezTo>
                  <a:pt x="3493061" y="-63138"/>
                  <a:pt x="3421185" y="5286"/>
                  <a:pt x="3629095" y="0"/>
                </a:cubicBezTo>
                <a:cubicBezTo>
                  <a:pt x="3837005" y="-5286"/>
                  <a:pt x="4043003" y="52929"/>
                  <a:pt x="4274024" y="0"/>
                </a:cubicBezTo>
                <a:cubicBezTo>
                  <a:pt x="4505045" y="-52929"/>
                  <a:pt x="4671514" y="26372"/>
                  <a:pt x="4918954" y="0"/>
                </a:cubicBezTo>
                <a:cubicBezTo>
                  <a:pt x="4935209" y="198334"/>
                  <a:pt x="4873245" y="207676"/>
                  <a:pt x="4918954" y="400110"/>
                </a:cubicBezTo>
                <a:cubicBezTo>
                  <a:pt x="4964663" y="592544"/>
                  <a:pt x="4873996" y="647230"/>
                  <a:pt x="4918954" y="800219"/>
                </a:cubicBezTo>
                <a:cubicBezTo>
                  <a:pt x="4963912" y="953208"/>
                  <a:pt x="4877133" y="1041758"/>
                  <a:pt x="4918954" y="1200329"/>
                </a:cubicBezTo>
                <a:cubicBezTo>
                  <a:pt x="4754690" y="1210785"/>
                  <a:pt x="4710335" y="1195715"/>
                  <a:pt x="4519972" y="1200329"/>
                </a:cubicBezTo>
                <a:cubicBezTo>
                  <a:pt x="4329609" y="1204943"/>
                  <a:pt x="4110650" y="1155785"/>
                  <a:pt x="3875043" y="1200329"/>
                </a:cubicBezTo>
                <a:cubicBezTo>
                  <a:pt x="3639436" y="1244873"/>
                  <a:pt x="3643227" y="1182036"/>
                  <a:pt x="3426871" y="1200329"/>
                </a:cubicBezTo>
                <a:cubicBezTo>
                  <a:pt x="3210515" y="1218622"/>
                  <a:pt x="3129172" y="1166894"/>
                  <a:pt x="2880321" y="1200329"/>
                </a:cubicBezTo>
                <a:cubicBezTo>
                  <a:pt x="2631470" y="1233764"/>
                  <a:pt x="2503636" y="1184576"/>
                  <a:pt x="2235391" y="1200329"/>
                </a:cubicBezTo>
                <a:cubicBezTo>
                  <a:pt x="1967146" y="1216082"/>
                  <a:pt x="1858014" y="1163729"/>
                  <a:pt x="1688841" y="1200329"/>
                </a:cubicBezTo>
                <a:cubicBezTo>
                  <a:pt x="1519668" y="1236929"/>
                  <a:pt x="1487978" y="1198130"/>
                  <a:pt x="1289859" y="1200329"/>
                </a:cubicBezTo>
                <a:cubicBezTo>
                  <a:pt x="1091740" y="1202528"/>
                  <a:pt x="1042023" y="1183049"/>
                  <a:pt x="841688" y="1200329"/>
                </a:cubicBezTo>
                <a:cubicBezTo>
                  <a:pt x="641353" y="1217609"/>
                  <a:pt x="200905" y="1191915"/>
                  <a:pt x="0" y="1200329"/>
                </a:cubicBezTo>
                <a:cubicBezTo>
                  <a:pt x="-15715" y="1048143"/>
                  <a:pt x="42548" y="979647"/>
                  <a:pt x="0" y="800219"/>
                </a:cubicBezTo>
                <a:cubicBezTo>
                  <a:pt x="-42548" y="620791"/>
                  <a:pt x="17772" y="505373"/>
                  <a:pt x="0" y="400110"/>
                </a:cubicBezTo>
                <a:cubicBezTo>
                  <a:pt x="-17772" y="294847"/>
                  <a:pt x="33197" y="134185"/>
                  <a:pt x="0" y="0"/>
                </a:cubicBezTo>
                <a:close/>
              </a:path>
            </a:pathLst>
          </a:custGeom>
          <a:no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en-GB" dirty="0"/>
              <a:t>Planetary relationships for EQs with Magnitude M &gt; 5.2 </a:t>
            </a:r>
            <a:r>
              <a:rPr lang="en-GB" b="1" dirty="0">
                <a:solidFill>
                  <a:srgbClr val="FF0000"/>
                </a:solidFill>
              </a:rPr>
              <a:t>(&gt; 5</a:t>
            </a:r>
            <a:r>
              <a:rPr lang="el-GR" b="1" dirty="0">
                <a:solidFill>
                  <a:srgbClr val="FF0000"/>
                </a:solidFill>
              </a:rPr>
              <a:t>σ</a:t>
            </a:r>
            <a:r>
              <a:rPr lang="el-GR" dirty="0"/>
              <a:t>)</a:t>
            </a:r>
            <a:r>
              <a:rPr lang="en-GB" dirty="0"/>
              <a:t>. Total number of EQs =15696</a:t>
            </a:r>
            <a:r>
              <a:rPr lang="el-GR" dirty="0"/>
              <a:t>, </a:t>
            </a:r>
            <a:r>
              <a:rPr lang="en-US" dirty="0"/>
              <a:t>and it</a:t>
            </a:r>
            <a:r>
              <a:rPr lang="en-GB" dirty="0"/>
              <a:t> is normalized to daily rates compensating for eccentricity related effects</a:t>
            </a:r>
            <a:endParaRPr lang="en-US" dirty="0"/>
          </a:p>
        </p:txBody>
      </p:sp>
      <p:sp>
        <p:nvSpPr>
          <p:cNvPr id="22" name="TextBox 21">
            <a:extLst>
              <a:ext uri="{FF2B5EF4-FFF2-40B4-BE49-F238E27FC236}">
                <a16:creationId xmlns:a16="http://schemas.microsoft.com/office/drawing/2014/main" id="{4480E6E0-CF6E-9DFB-FA0C-01F46D66A8BA}"/>
              </a:ext>
            </a:extLst>
          </p:cNvPr>
          <p:cNvSpPr txBox="1"/>
          <p:nvPr/>
        </p:nvSpPr>
        <p:spPr>
          <a:xfrm>
            <a:off x="1225685" y="6249466"/>
            <a:ext cx="10076382" cy="677108"/>
          </a:xfrm>
          <a:prstGeom prst="rect">
            <a:avLst/>
          </a:prstGeom>
          <a:noFill/>
        </p:spPr>
        <p:txBody>
          <a:bodyPr wrap="square" rtlCol="0">
            <a:spAutoFit/>
          </a:bodyPr>
          <a:lstStyle/>
          <a:p>
            <a:pPr algn="l"/>
            <a:r>
              <a:rPr lang="en-US" b="1" dirty="0"/>
              <a:t>[ Marios Maroudas,  PhD thesis, University of Patras, </a:t>
            </a:r>
            <a:r>
              <a:rPr lang="en-GB" b="1" i="0" dirty="0">
                <a:effectLst/>
                <a:highlight>
                  <a:srgbClr val="FFFFFF"/>
                </a:highlight>
                <a:latin typeface="Lucida Grande"/>
              </a:rPr>
              <a:t>Signals for invisible matter from </a:t>
            </a:r>
          </a:p>
          <a:p>
            <a:pPr algn="l"/>
            <a:r>
              <a:rPr lang="en-GB" b="1" i="0" dirty="0">
                <a:effectLst/>
                <a:highlight>
                  <a:srgbClr val="FFFFFF"/>
                </a:highlight>
                <a:latin typeface="Lucida Grande"/>
              </a:rPr>
              <a:t>solar-terrestrial observations.  </a:t>
            </a:r>
            <a:r>
              <a:rPr lang="en-GB" b="0" i="0" u="none" strike="noStrike" dirty="0">
                <a:effectLst/>
                <a:highlight>
                  <a:srgbClr val="FFFFFF"/>
                </a:highlight>
                <a:latin typeface="Lucida Grande"/>
              </a:rPr>
              <a:t>  </a:t>
            </a:r>
            <a:r>
              <a:rPr lang="en-US" sz="2000" b="1" dirty="0">
                <a:solidFill>
                  <a:srgbClr val="C00000"/>
                </a:solidFill>
              </a:rPr>
              <a:t>2022</a:t>
            </a:r>
            <a:r>
              <a:rPr lang="en-US" b="1" dirty="0">
                <a:solidFill>
                  <a:srgbClr val="3333FF"/>
                </a:solidFill>
              </a:rPr>
              <a:t>   </a:t>
            </a:r>
            <a:r>
              <a:rPr lang="en-US" sz="1800" b="1" u="sng" dirty="0">
                <a:solidFill>
                  <a:srgbClr val="3333FF"/>
                </a:solidFill>
                <a:effectLst/>
                <a:latin typeface="Aptos" panose="020B0004020202020204"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https://arxiv.org/abs/2404.02290</a:t>
            </a:r>
            <a:r>
              <a:rPr lang="en-US" b="1" dirty="0">
                <a:solidFill>
                  <a:srgbClr val="3333FF"/>
                </a:solidFill>
              </a:rPr>
              <a:t> </a:t>
            </a:r>
            <a:r>
              <a:rPr lang="en-US" b="1" dirty="0"/>
              <a:t>]</a:t>
            </a:r>
          </a:p>
        </p:txBody>
      </p:sp>
      <p:sp>
        <p:nvSpPr>
          <p:cNvPr id="23" name="TextBox 22">
            <a:extLst>
              <a:ext uri="{FF2B5EF4-FFF2-40B4-BE49-F238E27FC236}">
                <a16:creationId xmlns:a16="http://schemas.microsoft.com/office/drawing/2014/main" id="{719027FC-1269-7B2E-9184-90F5A2709B38}"/>
              </a:ext>
            </a:extLst>
          </p:cNvPr>
          <p:cNvSpPr txBox="1"/>
          <p:nvPr/>
        </p:nvSpPr>
        <p:spPr>
          <a:xfrm>
            <a:off x="1108839" y="0"/>
            <a:ext cx="3900901" cy="830997"/>
          </a:xfrm>
          <a:custGeom>
            <a:avLst/>
            <a:gdLst>
              <a:gd name="connsiteX0" fmla="*/ 0 w 3900901"/>
              <a:gd name="connsiteY0" fmla="*/ 0 h 830997"/>
              <a:gd name="connsiteX1" fmla="*/ 479254 w 3900901"/>
              <a:gd name="connsiteY1" fmla="*/ 0 h 830997"/>
              <a:gd name="connsiteX2" fmla="*/ 1036525 w 3900901"/>
              <a:gd name="connsiteY2" fmla="*/ 0 h 830997"/>
              <a:gd name="connsiteX3" fmla="*/ 1554788 w 3900901"/>
              <a:gd name="connsiteY3" fmla="*/ 0 h 830997"/>
              <a:gd name="connsiteX4" fmla="*/ 2034041 w 3900901"/>
              <a:gd name="connsiteY4" fmla="*/ 0 h 830997"/>
              <a:gd name="connsiteX5" fmla="*/ 2552304 w 3900901"/>
              <a:gd name="connsiteY5" fmla="*/ 0 h 830997"/>
              <a:gd name="connsiteX6" fmla="*/ 3031557 w 3900901"/>
              <a:gd name="connsiteY6" fmla="*/ 0 h 830997"/>
              <a:gd name="connsiteX7" fmla="*/ 3900901 w 3900901"/>
              <a:gd name="connsiteY7" fmla="*/ 0 h 830997"/>
              <a:gd name="connsiteX8" fmla="*/ 3900901 w 3900901"/>
              <a:gd name="connsiteY8" fmla="*/ 390569 h 830997"/>
              <a:gd name="connsiteX9" fmla="*/ 3900901 w 3900901"/>
              <a:gd name="connsiteY9" fmla="*/ 830997 h 830997"/>
              <a:gd name="connsiteX10" fmla="*/ 3421647 w 3900901"/>
              <a:gd name="connsiteY10" fmla="*/ 830997 h 830997"/>
              <a:gd name="connsiteX11" fmla="*/ 2942394 w 3900901"/>
              <a:gd name="connsiteY11" fmla="*/ 830997 h 830997"/>
              <a:gd name="connsiteX12" fmla="*/ 2385122 w 3900901"/>
              <a:gd name="connsiteY12" fmla="*/ 830997 h 830997"/>
              <a:gd name="connsiteX13" fmla="*/ 1749833 w 3900901"/>
              <a:gd name="connsiteY13" fmla="*/ 830997 h 830997"/>
              <a:gd name="connsiteX14" fmla="*/ 1192561 w 3900901"/>
              <a:gd name="connsiteY14" fmla="*/ 830997 h 830997"/>
              <a:gd name="connsiteX15" fmla="*/ 752317 w 3900901"/>
              <a:gd name="connsiteY15" fmla="*/ 830997 h 830997"/>
              <a:gd name="connsiteX16" fmla="*/ 0 w 3900901"/>
              <a:gd name="connsiteY16" fmla="*/ 830997 h 830997"/>
              <a:gd name="connsiteX17" fmla="*/ 0 w 3900901"/>
              <a:gd name="connsiteY17" fmla="*/ 398879 h 830997"/>
              <a:gd name="connsiteX18" fmla="*/ 0 w 3900901"/>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901" h="830997" fill="none" extrusionOk="0">
                <a:moveTo>
                  <a:pt x="0" y="0"/>
                </a:moveTo>
                <a:cubicBezTo>
                  <a:pt x="173156" y="-1404"/>
                  <a:pt x="289533" y="7624"/>
                  <a:pt x="479254" y="0"/>
                </a:cubicBezTo>
                <a:cubicBezTo>
                  <a:pt x="668975" y="-7624"/>
                  <a:pt x="911474" y="31152"/>
                  <a:pt x="1036525" y="0"/>
                </a:cubicBezTo>
                <a:cubicBezTo>
                  <a:pt x="1161576" y="-31152"/>
                  <a:pt x="1317935" y="18482"/>
                  <a:pt x="1554788" y="0"/>
                </a:cubicBezTo>
                <a:cubicBezTo>
                  <a:pt x="1791641" y="-18482"/>
                  <a:pt x="1874418" y="14756"/>
                  <a:pt x="2034041" y="0"/>
                </a:cubicBezTo>
                <a:cubicBezTo>
                  <a:pt x="2193664" y="-14756"/>
                  <a:pt x="2308132" y="50376"/>
                  <a:pt x="2552304" y="0"/>
                </a:cubicBezTo>
                <a:cubicBezTo>
                  <a:pt x="2796476" y="-50376"/>
                  <a:pt x="2904166" y="36756"/>
                  <a:pt x="3031557" y="0"/>
                </a:cubicBezTo>
                <a:cubicBezTo>
                  <a:pt x="3158948" y="-36756"/>
                  <a:pt x="3610370" y="55345"/>
                  <a:pt x="3900901" y="0"/>
                </a:cubicBezTo>
                <a:cubicBezTo>
                  <a:pt x="3911545" y="162792"/>
                  <a:pt x="3893400" y="264275"/>
                  <a:pt x="3900901" y="390569"/>
                </a:cubicBezTo>
                <a:cubicBezTo>
                  <a:pt x="3908402" y="516863"/>
                  <a:pt x="3892267" y="615413"/>
                  <a:pt x="3900901" y="830997"/>
                </a:cubicBezTo>
                <a:cubicBezTo>
                  <a:pt x="3760983" y="837348"/>
                  <a:pt x="3594352" y="779340"/>
                  <a:pt x="3421647" y="830997"/>
                </a:cubicBezTo>
                <a:cubicBezTo>
                  <a:pt x="3248942" y="882654"/>
                  <a:pt x="3153578" y="828637"/>
                  <a:pt x="2942394" y="830997"/>
                </a:cubicBezTo>
                <a:cubicBezTo>
                  <a:pt x="2731210" y="833357"/>
                  <a:pt x="2508340" y="780895"/>
                  <a:pt x="2385122" y="830997"/>
                </a:cubicBezTo>
                <a:cubicBezTo>
                  <a:pt x="2261904" y="881099"/>
                  <a:pt x="2005315" y="797965"/>
                  <a:pt x="1749833" y="830997"/>
                </a:cubicBezTo>
                <a:cubicBezTo>
                  <a:pt x="1494351" y="864029"/>
                  <a:pt x="1460109" y="799701"/>
                  <a:pt x="1192561" y="830997"/>
                </a:cubicBezTo>
                <a:cubicBezTo>
                  <a:pt x="925013" y="862293"/>
                  <a:pt x="914881" y="828872"/>
                  <a:pt x="752317" y="830997"/>
                </a:cubicBezTo>
                <a:cubicBezTo>
                  <a:pt x="589753" y="833122"/>
                  <a:pt x="217180" y="770048"/>
                  <a:pt x="0" y="830997"/>
                </a:cubicBezTo>
                <a:cubicBezTo>
                  <a:pt x="-339" y="704333"/>
                  <a:pt x="13782" y="577472"/>
                  <a:pt x="0" y="398879"/>
                </a:cubicBezTo>
                <a:cubicBezTo>
                  <a:pt x="-13782" y="220286"/>
                  <a:pt x="45077" y="117712"/>
                  <a:pt x="0" y="0"/>
                </a:cubicBezTo>
                <a:close/>
              </a:path>
              <a:path w="3900901" h="830997" stroke="0" extrusionOk="0">
                <a:moveTo>
                  <a:pt x="0" y="0"/>
                </a:moveTo>
                <a:cubicBezTo>
                  <a:pt x="188289" y="-59685"/>
                  <a:pt x="400321" y="52187"/>
                  <a:pt x="635290" y="0"/>
                </a:cubicBezTo>
                <a:cubicBezTo>
                  <a:pt x="870259" y="-52187"/>
                  <a:pt x="1096851" y="34310"/>
                  <a:pt x="1231570" y="0"/>
                </a:cubicBezTo>
                <a:cubicBezTo>
                  <a:pt x="1366289" y="-34310"/>
                  <a:pt x="1476780" y="12221"/>
                  <a:pt x="1710824" y="0"/>
                </a:cubicBezTo>
                <a:cubicBezTo>
                  <a:pt x="1944868" y="-12221"/>
                  <a:pt x="1968466" y="1149"/>
                  <a:pt x="2190077" y="0"/>
                </a:cubicBezTo>
                <a:cubicBezTo>
                  <a:pt x="2411688" y="-1149"/>
                  <a:pt x="2483557" y="20545"/>
                  <a:pt x="2669331" y="0"/>
                </a:cubicBezTo>
                <a:cubicBezTo>
                  <a:pt x="2855105" y="-20545"/>
                  <a:pt x="3024539" y="13362"/>
                  <a:pt x="3187593" y="0"/>
                </a:cubicBezTo>
                <a:cubicBezTo>
                  <a:pt x="3350647" y="-13362"/>
                  <a:pt x="3713065" y="67241"/>
                  <a:pt x="3900901" y="0"/>
                </a:cubicBezTo>
                <a:cubicBezTo>
                  <a:pt x="3912944" y="150725"/>
                  <a:pt x="3859970" y="220177"/>
                  <a:pt x="3900901" y="390569"/>
                </a:cubicBezTo>
                <a:cubicBezTo>
                  <a:pt x="3941832" y="560961"/>
                  <a:pt x="3886633" y="677028"/>
                  <a:pt x="3900901" y="830997"/>
                </a:cubicBezTo>
                <a:cubicBezTo>
                  <a:pt x="3622262" y="836778"/>
                  <a:pt x="3491392" y="760165"/>
                  <a:pt x="3265611" y="830997"/>
                </a:cubicBezTo>
                <a:cubicBezTo>
                  <a:pt x="3039830" y="901829"/>
                  <a:pt x="3041516" y="802477"/>
                  <a:pt x="2825367" y="830997"/>
                </a:cubicBezTo>
                <a:cubicBezTo>
                  <a:pt x="2609218" y="859517"/>
                  <a:pt x="2507966" y="816437"/>
                  <a:pt x="2229086" y="830997"/>
                </a:cubicBezTo>
                <a:cubicBezTo>
                  <a:pt x="1950206" y="845557"/>
                  <a:pt x="1948465" y="798239"/>
                  <a:pt x="1671815" y="830997"/>
                </a:cubicBezTo>
                <a:cubicBezTo>
                  <a:pt x="1395165" y="863755"/>
                  <a:pt x="1342988" y="795278"/>
                  <a:pt x="1114543" y="830997"/>
                </a:cubicBezTo>
                <a:cubicBezTo>
                  <a:pt x="886098" y="866716"/>
                  <a:pt x="664255" y="815711"/>
                  <a:pt x="518263" y="830997"/>
                </a:cubicBezTo>
                <a:cubicBezTo>
                  <a:pt x="372271" y="846283"/>
                  <a:pt x="109170" y="823577"/>
                  <a:pt x="0" y="830997"/>
                </a:cubicBezTo>
                <a:cubicBezTo>
                  <a:pt x="-1189" y="666309"/>
                  <a:pt x="23965" y="616256"/>
                  <a:pt x="0" y="423808"/>
                </a:cubicBezTo>
                <a:cubicBezTo>
                  <a:pt x="-23965" y="231360"/>
                  <a:pt x="19860" y="202079"/>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1756501279">
                  <a:prstGeom prst="rect">
                    <a:avLst/>
                  </a:prstGeom>
                  <ask:type>
                    <ask:lineSketchScribble/>
                  </ask:type>
                </ask:lineSketchStyleProps>
              </a:ext>
            </a:extLst>
          </a:ln>
        </p:spPr>
        <p:txBody>
          <a:bodyPr wrap="square" rtlCol="0">
            <a:spAutoFit/>
          </a:bodyPr>
          <a:lstStyle/>
          <a:p>
            <a:r>
              <a:rPr lang="en-US" sz="4800" b="1" dirty="0">
                <a:solidFill>
                  <a:srgbClr val="3333FF"/>
                </a:solidFill>
                <a:effectLst>
                  <a:outerShdw blurRad="38100" dist="38100" dir="2700000" algn="tl">
                    <a:srgbClr val="000000">
                      <a:alpha val="43137"/>
                    </a:srgbClr>
                  </a:outerShdw>
                </a:effectLst>
              </a:rPr>
              <a:t>Earthquakes</a:t>
            </a:r>
          </a:p>
        </p:txBody>
      </p:sp>
      <p:sp>
        <p:nvSpPr>
          <p:cNvPr id="943" name="Freeform 943"/>
          <p:cNvSpPr/>
          <p:nvPr/>
        </p:nvSpPr>
        <p:spPr>
          <a:xfrm>
            <a:off x="5260932" y="4400022"/>
            <a:ext cx="6689851" cy="1690727"/>
          </a:xfrm>
          <a:custGeom>
            <a:avLst/>
            <a:gdLst>
              <a:gd name="connsiteX0" fmla="*/ 0 w 6689851"/>
              <a:gd name="connsiteY0" fmla="*/ 1690727 h 1690727"/>
              <a:gd name="connsiteX1" fmla="*/ 356792 w 6689851"/>
              <a:gd name="connsiteY1" fmla="*/ 1690727 h 1690727"/>
              <a:gd name="connsiteX2" fmla="*/ 981178 w 6689851"/>
              <a:gd name="connsiteY2" fmla="*/ 1690727 h 1690727"/>
              <a:gd name="connsiteX3" fmla="*/ 1471767 w 6689851"/>
              <a:gd name="connsiteY3" fmla="*/ 1690727 h 1690727"/>
              <a:gd name="connsiteX4" fmla="*/ 2029255 w 6689851"/>
              <a:gd name="connsiteY4" fmla="*/ 1690727 h 1690727"/>
              <a:gd name="connsiteX5" fmla="*/ 2720539 w 6689851"/>
              <a:gd name="connsiteY5" fmla="*/ 1690727 h 1690727"/>
              <a:gd name="connsiteX6" fmla="*/ 3144230 w 6689851"/>
              <a:gd name="connsiteY6" fmla="*/ 1690727 h 1690727"/>
              <a:gd name="connsiteX7" fmla="*/ 3768615 w 6689851"/>
              <a:gd name="connsiteY7" fmla="*/ 1690727 h 1690727"/>
              <a:gd name="connsiteX8" fmla="*/ 4192306 w 6689851"/>
              <a:gd name="connsiteY8" fmla="*/ 1690727 h 1690727"/>
              <a:gd name="connsiteX9" fmla="*/ 4749794 w 6689851"/>
              <a:gd name="connsiteY9" fmla="*/ 1690727 h 1690727"/>
              <a:gd name="connsiteX10" fmla="*/ 5374179 w 6689851"/>
              <a:gd name="connsiteY10" fmla="*/ 1690727 h 1690727"/>
              <a:gd name="connsiteX11" fmla="*/ 5730971 w 6689851"/>
              <a:gd name="connsiteY11" fmla="*/ 1690727 h 1690727"/>
              <a:gd name="connsiteX12" fmla="*/ 6087763 w 6689851"/>
              <a:gd name="connsiteY12" fmla="*/ 1690727 h 1690727"/>
              <a:gd name="connsiteX13" fmla="*/ 6689850 w 6689851"/>
              <a:gd name="connsiteY13" fmla="*/ 1690727 h 1690727"/>
              <a:gd name="connsiteX14" fmla="*/ 6689850 w 6689851"/>
              <a:gd name="connsiteY14" fmla="*/ 1127151 h 1690727"/>
              <a:gd name="connsiteX15" fmla="*/ 6689850 w 6689851"/>
              <a:gd name="connsiteY15" fmla="*/ 546668 h 1690727"/>
              <a:gd name="connsiteX16" fmla="*/ 6689850 w 6689851"/>
              <a:gd name="connsiteY16" fmla="*/ 0 h 1690727"/>
              <a:gd name="connsiteX17" fmla="*/ 6065464 w 6689851"/>
              <a:gd name="connsiteY17" fmla="*/ 0 h 1690727"/>
              <a:gd name="connsiteX18" fmla="*/ 5441078 w 6689851"/>
              <a:gd name="connsiteY18" fmla="*/ 0 h 1690727"/>
              <a:gd name="connsiteX19" fmla="*/ 4883591 w 6689851"/>
              <a:gd name="connsiteY19" fmla="*/ 0 h 1690727"/>
              <a:gd name="connsiteX20" fmla="*/ 4192306 w 6689851"/>
              <a:gd name="connsiteY20" fmla="*/ 0 h 1690727"/>
              <a:gd name="connsiteX21" fmla="*/ 3501022 w 6689851"/>
              <a:gd name="connsiteY21" fmla="*/ 0 h 1690727"/>
              <a:gd name="connsiteX22" fmla="*/ 2876636 w 6689851"/>
              <a:gd name="connsiteY22" fmla="*/ 0 h 1690727"/>
              <a:gd name="connsiteX23" fmla="*/ 2252250 w 6689851"/>
              <a:gd name="connsiteY23" fmla="*/ 0 h 1690727"/>
              <a:gd name="connsiteX24" fmla="*/ 1627864 w 6689851"/>
              <a:gd name="connsiteY24" fmla="*/ 0 h 1690727"/>
              <a:gd name="connsiteX25" fmla="*/ 1204173 w 6689851"/>
              <a:gd name="connsiteY25" fmla="*/ 0 h 1690727"/>
              <a:gd name="connsiteX26" fmla="*/ 512888 w 6689851"/>
              <a:gd name="connsiteY26" fmla="*/ 0 h 1690727"/>
              <a:gd name="connsiteX27" fmla="*/ 0 w 6689851"/>
              <a:gd name="connsiteY27" fmla="*/ 0 h 1690727"/>
              <a:gd name="connsiteX28" fmla="*/ 0 w 6689851"/>
              <a:gd name="connsiteY28" fmla="*/ 512854 h 1690727"/>
              <a:gd name="connsiteX29" fmla="*/ 0 w 6689851"/>
              <a:gd name="connsiteY29" fmla="*/ 1093337 h 1690727"/>
              <a:gd name="connsiteX30" fmla="*/ 0 w 6689851"/>
              <a:gd name="connsiteY30" fmla="*/ 1690727 h 16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89851" h="1690727" fill="none" extrusionOk="0">
                <a:moveTo>
                  <a:pt x="0" y="1690727"/>
                </a:moveTo>
                <a:cubicBezTo>
                  <a:pt x="133549" y="1669228"/>
                  <a:pt x="278673" y="1703369"/>
                  <a:pt x="356792" y="1690727"/>
                </a:cubicBezTo>
                <a:cubicBezTo>
                  <a:pt x="434911" y="1678085"/>
                  <a:pt x="733038" y="1710562"/>
                  <a:pt x="981178" y="1690727"/>
                </a:cubicBezTo>
                <a:cubicBezTo>
                  <a:pt x="1229318" y="1670892"/>
                  <a:pt x="1362060" y="1712073"/>
                  <a:pt x="1471767" y="1690727"/>
                </a:cubicBezTo>
                <a:cubicBezTo>
                  <a:pt x="1581474" y="1669381"/>
                  <a:pt x="1764322" y="1742906"/>
                  <a:pt x="2029255" y="1690727"/>
                </a:cubicBezTo>
                <a:cubicBezTo>
                  <a:pt x="2294188" y="1638548"/>
                  <a:pt x="2490524" y="1708585"/>
                  <a:pt x="2720539" y="1690727"/>
                </a:cubicBezTo>
                <a:cubicBezTo>
                  <a:pt x="2950554" y="1672869"/>
                  <a:pt x="3012868" y="1726474"/>
                  <a:pt x="3144230" y="1690727"/>
                </a:cubicBezTo>
                <a:cubicBezTo>
                  <a:pt x="3275592" y="1654980"/>
                  <a:pt x="3557417" y="1708594"/>
                  <a:pt x="3768615" y="1690727"/>
                </a:cubicBezTo>
                <a:cubicBezTo>
                  <a:pt x="3979813" y="1672860"/>
                  <a:pt x="4104187" y="1734692"/>
                  <a:pt x="4192306" y="1690727"/>
                </a:cubicBezTo>
                <a:cubicBezTo>
                  <a:pt x="4280425" y="1646762"/>
                  <a:pt x="4606983" y="1715164"/>
                  <a:pt x="4749794" y="1690727"/>
                </a:cubicBezTo>
                <a:cubicBezTo>
                  <a:pt x="4892605" y="1666290"/>
                  <a:pt x="5208735" y="1749037"/>
                  <a:pt x="5374179" y="1690727"/>
                </a:cubicBezTo>
                <a:cubicBezTo>
                  <a:pt x="5539623" y="1632417"/>
                  <a:pt x="5586914" y="1723275"/>
                  <a:pt x="5730971" y="1690727"/>
                </a:cubicBezTo>
                <a:cubicBezTo>
                  <a:pt x="5875028" y="1658179"/>
                  <a:pt x="5961212" y="1691738"/>
                  <a:pt x="6087763" y="1690727"/>
                </a:cubicBezTo>
                <a:cubicBezTo>
                  <a:pt x="6214314" y="1689716"/>
                  <a:pt x="6441171" y="1718725"/>
                  <a:pt x="6689850" y="1690727"/>
                </a:cubicBezTo>
                <a:cubicBezTo>
                  <a:pt x="6679556" y="1544057"/>
                  <a:pt x="6748868" y="1388407"/>
                  <a:pt x="6689850" y="1127151"/>
                </a:cubicBezTo>
                <a:cubicBezTo>
                  <a:pt x="6630832" y="865895"/>
                  <a:pt x="6739449" y="733882"/>
                  <a:pt x="6689850" y="546668"/>
                </a:cubicBezTo>
                <a:cubicBezTo>
                  <a:pt x="6640251" y="359454"/>
                  <a:pt x="6736945" y="269713"/>
                  <a:pt x="6689850" y="0"/>
                </a:cubicBezTo>
                <a:cubicBezTo>
                  <a:pt x="6440353" y="54248"/>
                  <a:pt x="6344451" y="-27060"/>
                  <a:pt x="6065464" y="0"/>
                </a:cubicBezTo>
                <a:cubicBezTo>
                  <a:pt x="5786477" y="27060"/>
                  <a:pt x="5714183" y="-26520"/>
                  <a:pt x="5441078" y="0"/>
                </a:cubicBezTo>
                <a:cubicBezTo>
                  <a:pt x="5167973" y="26520"/>
                  <a:pt x="5018276" y="-29427"/>
                  <a:pt x="4883591" y="0"/>
                </a:cubicBezTo>
                <a:cubicBezTo>
                  <a:pt x="4748906" y="29427"/>
                  <a:pt x="4349547" y="-79182"/>
                  <a:pt x="4192306" y="0"/>
                </a:cubicBezTo>
                <a:cubicBezTo>
                  <a:pt x="4035066" y="79182"/>
                  <a:pt x="3671068" y="-45315"/>
                  <a:pt x="3501022" y="0"/>
                </a:cubicBezTo>
                <a:cubicBezTo>
                  <a:pt x="3330976" y="45315"/>
                  <a:pt x="3139704" y="-4805"/>
                  <a:pt x="2876636" y="0"/>
                </a:cubicBezTo>
                <a:cubicBezTo>
                  <a:pt x="2613568" y="4805"/>
                  <a:pt x="2380099" y="-16448"/>
                  <a:pt x="2252250" y="0"/>
                </a:cubicBezTo>
                <a:cubicBezTo>
                  <a:pt x="2124401" y="16448"/>
                  <a:pt x="1898693" y="-8536"/>
                  <a:pt x="1627864" y="0"/>
                </a:cubicBezTo>
                <a:cubicBezTo>
                  <a:pt x="1357035" y="8536"/>
                  <a:pt x="1331188" y="-5516"/>
                  <a:pt x="1204173" y="0"/>
                </a:cubicBezTo>
                <a:cubicBezTo>
                  <a:pt x="1077158" y="5516"/>
                  <a:pt x="781398" y="-49162"/>
                  <a:pt x="512888" y="0"/>
                </a:cubicBezTo>
                <a:cubicBezTo>
                  <a:pt x="244379" y="49162"/>
                  <a:pt x="103370" y="-12580"/>
                  <a:pt x="0" y="0"/>
                </a:cubicBezTo>
                <a:cubicBezTo>
                  <a:pt x="469" y="166142"/>
                  <a:pt x="-54562" y="327867"/>
                  <a:pt x="0" y="512854"/>
                </a:cubicBezTo>
                <a:cubicBezTo>
                  <a:pt x="54562" y="697841"/>
                  <a:pt x="-37529" y="891332"/>
                  <a:pt x="0" y="1093337"/>
                </a:cubicBezTo>
                <a:cubicBezTo>
                  <a:pt x="37529" y="1295342"/>
                  <a:pt x="-5199" y="1400772"/>
                  <a:pt x="0" y="1690727"/>
                </a:cubicBezTo>
                <a:close/>
              </a:path>
              <a:path w="6689851" h="1690727" stroke="0" extrusionOk="0">
                <a:moveTo>
                  <a:pt x="0" y="1690727"/>
                </a:moveTo>
                <a:cubicBezTo>
                  <a:pt x="221400" y="1669562"/>
                  <a:pt x="372495" y="1722430"/>
                  <a:pt x="490589" y="1690727"/>
                </a:cubicBezTo>
                <a:cubicBezTo>
                  <a:pt x="608683" y="1659024"/>
                  <a:pt x="757272" y="1727751"/>
                  <a:pt x="847381" y="1690727"/>
                </a:cubicBezTo>
                <a:cubicBezTo>
                  <a:pt x="937490" y="1653703"/>
                  <a:pt x="1398267" y="1755424"/>
                  <a:pt x="1538665" y="1690727"/>
                </a:cubicBezTo>
                <a:cubicBezTo>
                  <a:pt x="1679063" y="1626030"/>
                  <a:pt x="1892749" y="1724925"/>
                  <a:pt x="2029255" y="1690727"/>
                </a:cubicBezTo>
                <a:cubicBezTo>
                  <a:pt x="2165761" y="1656529"/>
                  <a:pt x="2386009" y="1726318"/>
                  <a:pt x="2519844" y="1690727"/>
                </a:cubicBezTo>
                <a:cubicBezTo>
                  <a:pt x="2653679" y="1655136"/>
                  <a:pt x="2992277" y="1713481"/>
                  <a:pt x="3211128" y="1690727"/>
                </a:cubicBezTo>
                <a:cubicBezTo>
                  <a:pt x="3429979" y="1667973"/>
                  <a:pt x="3430260" y="1692598"/>
                  <a:pt x="3634819" y="1690727"/>
                </a:cubicBezTo>
                <a:cubicBezTo>
                  <a:pt x="3839378" y="1688856"/>
                  <a:pt x="4008835" y="1722576"/>
                  <a:pt x="4326103" y="1690727"/>
                </a:cubicBezTo>
                <a:cubicBezTo>
                  <a:pt x="4643371" y="1658878"/>
                  <a:pt x="4764721" y="1771459"/>
                  <a:pt x="5017388" y="1690727"/>
                </a:cubicBezTo>
                <a:cubicBezTo>
                  <a:pt x="5270055" y="1609995"/>
                  <a:pt x="5432144" y="1739254"/>
                  <a:pt x="5574875" y="1690727"/>
                </a:cubicBezTo>
                <a:cubicBezTo>
                  <a:pt x="5717606" y="1642200"/>
                  <a:pt x="6259073" y="1725338"/>
                  <a:pt x="6689850" y="1690727"/>
                </a:cubicBezTo>
                <a:cubicBezTo>
                  <a:pt x="6668629" y="1512973"/>
                  <a:pt x="6724384" y="1299566"/>
                  <a:pt x="6689850" y="1144059"/>
                </a:cubicBezTo>
                <a:cubicBezTo>
                  <a:pt x="6655316" y="988552"/>
                  <a:pt x="6728627" y="777484"/>
                  <a:pt x="6689850" y="631205"/>
                </a:cubicBezTo>
                <a:cubicBezTo>
                  <a:pt x="6651073" y="484926"/>
                  <a:pt x="6745279" y="226164"/>
                  <a:pt x="6689850" y="0"/>
                </a:cubicBezTo>
                <a:cubicBezTo>
                  <a:pt x="6472680" y="15980"/>
                  <a:pt x="6327912" y="-38494"/>
                  <a:pt x="6132363" y="0"/>
                </a:cubicBezTo>
                <a:cubicBezTo>
                  <a:pt x="5936814" y="38494"/>
                  <a:pt x="5717864" y="-19944"/>
                  <a:pt x="5574875" y="0"/>
                </a:cubicBezTo>
                <a:cubicBezTo>
                  <a:pt x="5431886" y="19944"/>
                  <a:pt x="5208483" y="-39891"/>
                  <a:pt x="4883591" y="0"/>
                </a:cubicBezTo>
                <a:cubicBezTo>
                  <a:pt x="4558699" y="39891"/>
                  <a:pt x="4500691" y="-64868"/>
                  <a:pt x="4326103" y="0"/>
                </a:cubicBezTo>
                <a:cubicBezTo>
                  <a:pt x="4151515" y="64868"/>
                  <a:pt x="4131222" y="-4433"/>
                  <a:pt x="3969311" y="0"/>
                </a:cubicBezTo>
                <a:cubicBezTo>
                  <a:pt x="3807400" y="4433"/>
                  <a:pt x="3670349" y="-33338"/>
                  <a:pt x="3545621" y="0"/>
                </a:cubicBezTo>
                <a:cubicBezTo>
                  <a:pt x="3420893" y="33338"/>
                  <a:pt x="3080223" y="-81390"/>
                  <a:pt x="2854336" y="0"/>
                </a:cubicBezTo>
                <a:cubicBezTo>
                  <a:pt x="2628449" y="81390"/>
                  <a:pt x="2480637" y="-8634"/>
                  <a:pt x="2296849" y="0"/>
                </a:cubicBezTo>
                <a:cubicBezTo>
                  <a:pt x="2113061" y="8634"/>
                  <a:pt x="2015795" y="-41189"/>
                  <a:pt x="1873158" y="0"/>
                </a:cubicBezTo>
                <a:cubicBezTo>
                  <a:pt x="1730521" y="41189"/>
                  <a:pt x="1514217" y="-65974"/>
                  <a:pt x="1315671" y="0"/>
                </a:cubicBezTo>
                <a:cubicBezTo>
                  <a:pt x="1117125" y="65974"/>
                  <a:pt x="1074389" y="-25583"/>
                  <a:pt x="958878" y="0"/>
                </a:cubicBezTo>
                <a:cubicBezTo>
                  <a:pt x="843367" y="25583"/>
                  <a:pt x="773139" y="-9462"/>
                  <a:pt x="602086" y="0"/>
                </a:cubicBezTo>
                <a:cubicBezTo>
                  <a:pt x="431033" y="9462"/>
                  <a:pt x="175476" y="-59496"/>
                  <a:pt x="0" y="0"/>
                </a:cubicBezTo>
                <a:cubicBezTo>
                  <a:pt x="22843" y="242886"/>
                  <a:pt x="-14039" y="324453"/>
                  <a:pt x="0" y="529761"/>
                </a:cubicBezTo>
                <a:cubicBezTo>
                  <a:pt x="14039" y="735069"/>
                  <a:pt x="-17472" y="973099"/>
                  <a:pt x="0" y="1127151"/>
                </a:cubicBezTo>
                <a:cubicBezTo>
                  <a:pt x="17472" y="1281203"/>
                  <a:pt x="-53647" y="1483324"/>
                  <a:pt x="0" y="1690727"/>
                </a:cubicBezTo>
                <a:close/>
              </a:path>
            </a:pathLst>
          </a:custGeom>
          <a:solidFill>
            <a:srgbClr val="FFFFFF">
              <a:alpha val="100000"/>
            </a:srgbClr>
          </a:solidFill>
          <a:ln w="28575">
            <a:solidFill>
              <a:srgbClr val="FF0000"/>
            </a:solidFill>
            <a:extLst>
              <a:ext uri="{C807C97D-BFC1-408E-A445-0C87EB9F89A2}">
                <ask:lineSketchStyleProps xmlns:ask="http://schemas.microsoft.com/office/drawing/2018/sketchyshapes" sd="1219033472">
                  <a:custGeom>
                    <a:avLst/>
                    <a:gdLst/>
                    <a:ahLst/>
                    <a:cxnLst/>
                    <a:rect l="0" t="0" r="0" b="0"/>
                    <a:pathLst>
                      <a:path w="12192000" h="6858000">
                        <a:moveTo>
                          <a:pt x="0" y="6858000"/>
                        </a:moveTo>
                        <a:lnTo>
                          <a:pt x="12192000" y="6858000"/>
                        </a:lnTo>
                        <a:lnTo>
                          <a:pt x="12192000" y="0"/>
                        </a:lnTo>
                        <a:lnTo>
                          <a:pt x="0" y="0"/>
                        </a:lnTo>
                        <a:lnTo>
                          <a:pt x="0" y="6858000"/>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lstStyle/>
          <a:p>
            <a:pPr marR="50" algn="l"/>
            <a:r>
              <a:rPr lang="en-GB" sz="1800" b="0" i="0" u="none" strike="noStrike" baseline="0" dirty="0">
                <a:solidFill>
                  <a:srgbClr val="000000"/>
                </a:solidFill>
                <a:latin typeface="Times New Roman" panose="02020603050405020304" pitchFamily="18" charset="0"/>
              </a:rPr>
              <a:t> Fourier periodogram on the number of  EARTHQUAKES (EQs) with</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M &gt; 5.2 and  by selecting only  days with maximum 25 EQs / day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(1/1/2001 to 31/12/2015).  Total Nr. of EQs = 15696  with M &gt; 5.2</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and maximum 25 EQs/day worldwide. Of note, the appearance only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of the  sidereal lunar  periodicity at (27.32 ± 0.06) days,  while the  </a:t>
            </a:r>
          </a:p>
          <a:p>
            <a:pPr marR="50" algn="l"/>
            <a:r>
              <a:rPr lang="en-GB" dirty="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synodic one at 29.53 days is absent.</a:t>
            </a:r>
          </a:p>
          <a:p>
            <a:pPr marR="50" algn="l"/>
            <a:endParaRPr lang="en-GB" sz="1800" b="0" i="0" u="none" strike="noStrike" baseline="0" dirty="0">
              <a:solidFill>
                <a:srgbClr val="000000"/>
              </a:solidFill>
              <a:latin typeface="Times New Roman" panose="02020603050405020304" pitchFamily="18" charset="0"/>
            </a:endParaRPr>
          </a:p>
        </p:txBody>
      </p:sp>
      <p:sp>
        <p:nvSpPr>
          <p:cNvPr id="7" name="TextBox 6">
            <a:extLst>
              <a:ext uri="{FF2B5EF4-FFF2-40B4-BE49-F238E27FC236}">
                <a16:creationId xmlns:a16="http://schemas.microsoft.com/office/drawing/2014/main" id="{ECD0BB46-17F3-05CB-7443-76D90064EEE7}"/>
              </a:ext>
            </a:extLst>
          </p:cNvPr>
          <p:cNvSpPr txBox="1"/>
          <p:nvPr/>
        </p:nvSpPr>
        <p:spPr>
          <a:xfrm>
            <a:off x="8479914" y="382763"/>
            <a:ext cx="417102" cy="369332"/>
          </a:xfrm>
          <a:prstGeom prst="rect">
            <a:avLst/>
          </a:prstGeom>
          <a:solidFill>
            <a:schemeClr val="bg1"/>
          </a:solidFill>
        </p:spPr>
        <p:txBody>
          <a:bodyPr wrap="none" rtlCol="0">
            <a:spAutoFit/>
          </a:bodyPr>
          <a:lstStyle/>
          <a:p>
            <a:r>
              <a:rPr lang="en-US" dirty="0"/>
              <a:t>     </a:t>
            </a:r>
          </a:p>
        </p:txBody>
      </p:sp>
      <p:grpSp>
        <p:nvGrpSpPr>
          <p:cNvPr id="10" name="Group 9">
            <a:extLst>
              <a:ext uri="{FF2B5EF4-FFF2-40B4-BE49-F238E27FC236}">
                <a16:creationId xmlns:a16="http://schemas.microsoft.com/office/drawing/2014/main" id="{2DA633CF-79C4-3DE0-0489-410181A1A237}"/>
              </a:ext>
            </a:extLst>
          </p:cNvPr>
          <p:cNvGrpSpPr/>
          <p:nvPr/>
        </p:nvGrpSpPr>
        <p:grpSpPr>
          <a:xfrm>
            <a:off x="5260736" y="68412"/>
            <a:ext cx="6776553" cy="4232588"/>
            <a:chOff x="5260736" y="68412"/>
            <a:chExt cx="6776553" cy="4232588"/>
          </a:xfrm>
        </p:grpSpPr>
        <p:grpSp>
          <p:nvGrpSpPr>
            <p:cNvPr id="6" name="Group 5">
              <a:extLst>
                <a:ext uri="{FF2B5EF4-FFF2-40B4-BE49-F238E27FC236}">
                  <a16:creationId xmlns:a16="http://schemas.microsoft.com/office/drawing/2014/main" id="{3671D2A9-626C-4A65-A68D-3B572112A185}"/>
                </a:ext>
              </a:extLst>
            </p:cNvPr>
            <p:cNvGrpSpPr/>
            <p:nvPr/>
          </p:nvGrpSpPr>
          <p:grpSpPr>
            <a:xfrm>
              <a:off x="5260736" y="68412"/>
              <a:ext cx="6776553" cy="4232588"/>
              <a:chOff x="5260736" y="68412"/>
              <a:chExt cx="6776553" cy="4232588"/>
            </a:xfrm>
          </p:grpSpPr>
          <p:pic>
            <p:nvPicPr>
              <p:cNvPr id="3" name="Picture 2">
                <a:extLst>
                  <a:ext uri="{FF2B5EF4-FFF2-40B4-BE49-F238E27FC236}">
                    <a16:creationId xmlns:a16="http://schemas.microsoft.com/office/drawing/2014/main" id="{E8474533-7D13-233D-017F-3F5061F5277D}"/>
                  </a:ext>
                </a:extLst>
              </p:cNvPr>
              <p:cNvPicPr>
                <a:picLocks noChangeAspect="1"/>
              </p:cNvPicPr>
              <p:nvPr/>
            </p:nvPicPr>
            <p:blipFill>
              <a:blip r:embed="rId5"/>
              <a:stretch>
                <a:fillRect/>
              </a:stretch>
            </p:blipFill>
            <p:spPr>
              <a:xfrm>
                <a:off x="5260736" y="616940"/>
                <a:ext cx="6731026" cy="3684060"/>
              </a:xfrm>
              <a:custGeom>
                <a:avLst/>
                <a:gdLst>
                  <a:gd name="connsiteX0" fmla="*/ 0 w 6731026"/>
                  <a:gd name="connsiteY0" fmla="*/ 0 h 3684060"/>
                  <a:gd name="connsiteX1" fmla="*/ 358988 w 6731026"/>
                  <a:gd name="connsiteY1" fmla="*/ 0 h 3684060"/>
                  <a:gd name="connsiteX2" fmla="*/ 987217 w 6731026"/>
                  <a:gd name="connsiteY2" fmla="*/ 0 h 3684060"/>
                  <a:gd name="connsiteX3" fmla="*/ 1346205 w 6731026"/>
                  <a:gd name="connsiteY3" fmla="*/ 0 h 3684060"/>
                  <a:gd name="connsiteX4" fmla="*/ 1705193 w 6731026"/>
                  <a:gd name="connsiteY4" fmla="*/ 0 h 3684060"/>
                  <a:gd name="connsiteX5" fmla="*/ 2400733 w 6731026"/>
                  <a:gd name="connsiteY5" fmla="*/ 0 h 3684060"/>
                  <a:gd name="connsiteX6" fmla="*/ 2961651 w 6731026"/>
                  <a:gd name="connsiteY6" fmla="*/ 0 h 3684060"/>
                  <a:gd name="connsiteX7" fmla="*/ 3320639 w 6731026"/>
                  <a:gd name="connsiteY7" fmla="*/ 0 h 3684060"/>
                  <a:gd name="connsiteX8" fmla="*/ 3881558 w 6731026"/>
                  <a:gd name="connsiteY8" fmla="*/ 0 h 3684060"/>
                  <a:gd name="connsiteX9" fmla="*/ 4577098 w 6731026"/>
                  <a:gd name="connsiteY9" fmla="*/ 0 h 3684060"/>
                  <a:gd name="connsiteX10" fmla="*/ 5070706 w 6731026"/>
                  <a:gd name="connsiteY10" fmla="*/ 0 h 3684060"/>
                  <a:gd name="connsiteX11" fmla="*/ 5564315 w 6731026"/>
                  <a:gd name="connsiteY11" fmla="*/ 0 h 3684060"/>
                  <a:gd name="connsiteX12" fmla="*/ 6125234 w 6731026"/>
                  <a:gd name="connsiteY12" fmla="*/ 0 h 3684060"/>
                  <a:gd name="connsiteX13" fmla="*/ 6731026 w 6731026"/>
                  <a:gd name="connsiteY13" fmla="*/ 0 h 3684060"/>
                  <a:gd name="connsiteX14" fmla="*/ 6731026 w 6731026"/>
                  <a:gd name="connsiteY14" fmla="*/ 563135 h 3684060"/>
                  <a:gd name="connsiteX15" fmla="*/ 6731026 w 6731026"/>
                  <a:gd name="connsiteY15" fmla="*/ 1163110 h 3684060"/>
                  <a:gd name="connsiteX16" fmla="*/ 6731026 w 6731026"/>
                  <a:gd name="connsiteY16" fmla="*/ 1652564 h 3684060"/>
                  <a:gd name="connsiteX17" fmla="*/ 6731026 w 6731026"/>
                  <a:gd name="connsiteY17" fmla="*/ 2105177 h 3684060"/>
                  <a:gd name="connsiteX18" fmla="*/ 6731026 w 6731026"/>
                  <a:gd name="connsiteY18" fmla="*/ 2631471 h 3684060"/>
                  <a:gd name="connsiteX19" fmla="*/ 6731026 w 6731026"/>
                  <a:gd name="connsiteY19" fmla="*/ 3194606 h 3684060"/>
                  <a:gd name="connsiteX20" fmla="*/ 6731026 w 6731026"/>
                  <a:gd name="connsiteY20" fmla="*/ 3684060 h 3684060"/>
                  <a:gd name="connsiteX21" fmla="*/ 6102797 w 6731026"/>
                  <a:gd name="connsiteY21" fmla="*/ 3684060 h 3684060"/>
                  <a:gd name="connsiteX22" fmla="*/ 5609188 w 6731026"/>
                  <a:gd name="connsiteY22" fmla="*/ 3684060 h 3684060"/>
                  <a:gd name="connsiteX23" fmla="*/ 5115580 w 6731026"/>
                  <a:gd name="connsiteY23" fmla="*/ 3684060 h 3684060"/>
                  <a:gd name="connsiteX24" fmla="*/ 4621971 w 6731026"/>
                  <a:gd name="connsiteY24" fmla="*/ 3684060 h 3684060"/>
                  <a:gd name="connsiteX25" fmla="*/ 4128363 w 6731026"/>
                  <a:gd name="connsiteY25" fmla="*/ 3684060 h 3684060"/>
                  <a:gd name="connsiteX26" fmla="*/ 3500134 w 6731026"/>
                  <a:gd name="connsiteY26" fmla="*/ 3684060 h 3684060"/>
                  <a:gd name="connsiteX27" fmla="*/ 2939215 w 6731026"/>
                  <a:gd name="connsiteY27" fmla="*/ 3684060 h 3684060"/>
                  <a:gd name="connsiteX28" fmla="*/ 2580227 w 6731026"/>
                  <a:gd name="connsiteY28" fmla="*/ 3684060 h 3684060"/>
                  <a:gd name="connsiteX29" fmla="*/ 2086618 w 6731026"/>
                  <a:gd name="connsiteY29" fmla="*/ 3684060 h 3684060"/>
                  <a:gd name="connsiteX30" fmla="*/ 1458389 w 6731026"/>
                  <a:gd name="connsiteY30" fmla="*/ 3684060 h 3684060"/>
                  <a:gd name="connsiteX31" fmla="*/ 1032091 w 6731026"/>
                  <a:gd name="connsiteY31" fmla="*/ 3684060 h 3684060"/>
                  <a:gd name="connsiteX32" fmla="*/ 0 w 6731026"/>
                  <a:gd name="connsiteY32" fmla="*/ 3684060 h 3684060"/>
                  <a:gd name="connsiteX33" fmla="*/ 0 w 6731026"/>
                  <a:gd name="connsiteY33" fmla="*/ 3084085 h 3684060"/>
                  <a:gd name="connsiteX34" fmla="*/ 0 w 6731026"/>
                  <a:gd name="connsiteY34" fmla="*/ 2484109 h 3684060"/>
                  <a:gd name="connsiteX35" fmla="*/ 0 w 6731026"/>
                  <a:gd name="connsiteY35" fmla="*/ 2068337 h 3684060"/>
                  <a:gd name="connsiteX36" fmla="*/ 0 w 6731026"/>
                  <a:gd name="connsiteY36" fmla="*/ 1542042 h 3684060"/>
                  <a:gd name="connsiteX37" fmla="*/ 0 w 6731026"/>
                  <a:gd name="connsiteY37" fmla="*/ 1089429 h 3684060"/>
                  <a:gd name="connsiteX38" fmla="*/ 0 w 6731026"/>
                  <a:gd name="connsiteY38" fmla="*/ 636816 h 3684060"/>
                  <a:gd name="connsiteX39" fmla="*/ 0 w 6731026"/>
                  <a:gd name="connsiteY39" fmla="*/ 0 h 368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31026" h="3684060" fill="none" extrusionOk="0">
                    <a:moveTo>
                      <a:pt x="0" y="0"/>
                    </a:moveTo>
                    <a:cubicBezTo>
                      <a:pt x="121038" y="-18509"/>
                      <a:pt x="192752" y="9540"/>
                      <a:pt x="358988" y="0"/>
                    </a:cubicBezTo>
                    <a:cubicBezTo>
                      <a:pt x="525224" y="-9540"/>
                      <a:pt x="839180" y="9264"/>
                      <a:pt x="987217" y="0"/>
                    </a:cubicBezTo>
                    <a:cubicBezTo>
                      <a:pt x="1135254" y="-9264"/>
                      <a:pt x="1213856" y="11080"/>
                      <a:pt x="1346205" y="0"/>
                    </a:cubicBezTo>
                    <a:cubicBezTo>
                      <a:pt x="1478554" y="-11080"/>
                      <a:pt x="1559527" y="1998"/>
                      <a:pt x="1705193" y="0"/>
                    </a:cubicBezTo>
                    <a:cubicBezTo>
                      <a:pt x="1850859" y="-1998"/>
                      <a:pt x="2164571" y="62497"/>
                      <a:pt x="2400733" y="0"/>
                    </a:cubicBezTo>
                    <a:cubicBezTo>
                      <a:pt x="2636895" y="-62497"/>
                      <a:pt x="2745196" y="13527"/>
                      <a:pt x="2961651" y="0"/>
                    </a:cubicBezTo>
                    <a:cubicBezTo>
                      <a:pt x="3178106" y="-13527"/>
                      <a:pt x="3210598" y="26828"/>
                      <a:pt x="3320639" y="0"/>
                    </a:cubicBezTo>
                    <a:cubicBezTo>
                      <a:pt x="3430680" y="-26828"/>
                      <a:pt x="3740001" y="55167"/>
                      <a:pt x="3881558" y="0"/>
                    </a:cubicBezTo>
                    <a:cubicBezTo>
                      <a:pt x="4023115" y="-55167"/>
                      <a:pt x="4301617" y="35871"/>
                      <a:pt x="4577098" y="0"/>
                    </a:cubicBezTo>
                    <a:cubicBezTo>
                      <a:pt x="4852579" y="-35871"/>
                      <a:pt x="4927246" y="30482"/>
                      <a:pt x="5070706" y="0"/>
                    </a:cubicBezTo>
                    <a:cubicBezTo>
                      <a:pt x="5214166" y="-30482"/>
                      <a:pt x="5458389" y="7311"/>
                      <a:pt x="5564315" y="0"/>
                    </a:cubicBezTo>
                    <a:cubicBezTo>
                      <a:pt x="5670241" y="-7311"/>
                      <a:pt x="5976298" y="21757"/>
                      <a:pt x="6125234" y="0"/>
                    </a:cubicBezTo>
                    <a:cubicBezTo>
                      <a:pt x="6274170" y="-21757"/>
                      <a:pt x="6505539" y="34177"/>
                      <a:pt x="6731026" y="0"/>
                    </a:cubicBezTo>
                    <a:cubicBezTo>
                      <a:pt x="6742890" y="256888"/>
                      <a:pt x="6690867" y="282463"/>
                      <a:pt x="6731026" y="563135"/>
                    </a:cubicBezTo>
                    <a:cubicBezTo>
                      <a:pt x="6771185" y="843807"/>
                      <a:pt x="6728406" y="897155"/>
                      <a:pt x="6731026" y="1163110"/>
                    </a:cubicBezTo>
                    <a:cubicBezTo>
                      <a:pt x="6733646" y="1429066"/>
                      <a:pt x="6718075" y="1433555"/>
                      <a:pt x="6731026" y="1652564"/>
                    </a:cubicBezTo>
                    <a:cubicBezTo>
                      <a:pt x="6743977" y="1871573"/>
                      <a:pt x="6685383" y="1992201"/>
                      <a:pt x="6731026" y="2105177"/>
                    </a:cubicBezTo>
                    <a:cubicBezTo>
                      <a:pt x="6776669" y="2218153"/>
                      <a:pt x="6721735" y="2390499"/>
                      <a:pt x="6731026" y="2631471"/>
                    </a:cubicBezTo>
                    <a:cubicBezTo>
                      <a:pt x="6740317" y="2872443"/>
                      <a:pt x="6665945" y="3079315"/>
                      <a:pt x="6731026" y="3194606"/>
                    </a:cubicBezTo>
                    <a:cubicBezTo>
                      <a:pt x="6796107" y="3309897"/>
                      <a:pt x="6725843" y="3466249"/>
                      <a:pt x="6731026" y="3684060"/>
                    </a:cubicBezTo>
                    <a:cubicBezTo>
                      <a:pt x="6449561" y="3723646"/>
                      <a:pt x="6265030" y="3636078"/>
                      <a:pt x="6102797" y="3684060"/>
                    </a:cubicBezTo>
                    <a:cubicBezTo>
                      <a:pt x="5940564" y="3732042"/>
                      <a:pt x="5782954" y="3663872"/>
                      <a:pt x="5609188" y="3684060"/>
                    </a:cubicBezTo>
                    <a:cubicBezTo>
                      <a:pt x="5435422" y="3704248"/>
                      <a:pt x="5218864" y="3666444"/>
                      <a:pt x="5115580" y="3684060"/>
                    </a:cubicBezTo>
                    <a:cubicBezTo>
                      <a:pt x="5012296" y="3701676"/>
                      <a:pt x="4856420" y="3647341"/>
                      <a:pt x="4621971" y="3684060"/>
                    </a:cubicBezTo>
                    <a:cubicBezTo>
                      <a:pt x="4387522" y="3720779"/>
                      <a:pt x="4288873" y="3680028"/>
                      <a:pt x="4128363" y="3684060"/>
                    </a:cubicBezTo>
                    <a:cubicBezTo>
                      <a:pt x="3967853" y="3688092"/>
                      <a:pt x="3645226" y="3673704"/>
                      <a:pt x="3500134" y="3684060"/>
                    </a:cubicBezTo>
                    <a:cubicBezTo>
                      <a:pt x="3355042" y="3694416"/>
                      <a:pt x="3052770" y="3643182"/>
                      <a:pt x="2939215" y="3684060"/>
                    </a:cubicBezTo>
                    <a:cubicBezTo>
                      <a:pt x="2825660" y="3724938"/>
                      <a:pt x="2676774" y="3665310"/>
                      <a:pt x="2580227" y="3684060"/>
                    </a:cubicBezTo>
                    <a:cubicBezTo>
                      <a:pt x="2483680" y="3702810"/>
                      <a:pt x="2192230" y="3630684"/>
                      <a:pt x="2086618" y="3684060"/>
                    </a:cubicBezTo>
                    <a:cubicBezTo>
                      <a:pt x="1981006" y="3737436"/>
                      <a:pt x="1658591" y="3659445"/>
                      <a:pt x="1458389" y="3684060"/>
                    </a:cubicBezTo>
                    <a:cubicBezTo>
                      <a:pt x="1258187" y="3708675"/>
                      <a:pt x="1137574" y="3648193"/>
                      <a:pt x="1032091" y="3684060"/>
                    </a:cubicBezTo>
                    <a:cubicBezTo>
                      <a:pt x="926608" y="3719927"/>
                      <a:pt x="366150" y="3633351"/>
                      <a:pt x="0" y="3684060"/>
                    </a:cubicBezTo>
                    <a:cubicBezTo>
                      <a:pt x="-54969" y="3490478"/>
                      <a:pt x="41950" y="3286162"/>
                      <a:pt x="0" y="3084085"/>
                    </a:cubicBezTo>
                    <a:cubicBezTo>
                      <a:pt x="-41950" y="2882008"/>
                      <a:pt x="28070" y="2773715"/>
                      <a:pt x="0" y="2484109"/>
                    </a:cubicBezTo>
                    <a:cubicBezTo>
                      <a:pt x="-28070" y="2194503"/>
                      <a:pt x="47299" y="2247327"/>
                      <a:pt x="0" y="2068337"/>
                    </a:cubicBezTo>
                    <a:cubicBezTo>
                      <a:pt x="-47299" y="1889347"/>
                      <a:pt x="32480" y="1737551"/>
                      <a:pt x="0" y="1542042"/>
                    </a:cubicBezTo>
                    <a:cubicBezTo>
                      <a:pt x="-32480" y="1346534"/>
                      <a:pt x="48460" y="1187753"/>
                      <a:pt x="0" y="1089429"/>
                    </a:cubicBezTo>
                    <a:cubicBezTo>
                      <a:pt x="-48460" y="991105"/>
                      <a:pt x="19859" y="843524"/>
                      <a:pt x="0" y="636816"/>
                    </a:cubicBezTo>
                    <a:cubicBezTo>
                      <a:pt x="-19859" y="430108"/>
                      <a:pt x="50200" y="155245"/>
                      <a:pt x="0" y="0"/>
                    </a:cubicBezTo>
                    <a:close/>
                  </a:path>
                  <a:path w="6731026" h="3684060" stroke="0" extrusionOk="0">
                    <a:moveTo>
                      <a:pt x="0" y="0"/>
                    </a:moveTo>
                    <a:cubicBezTo>
                      <a:pt x="242194" y="-3121"/>
                      <a:pt x="334143" y="22546"/>
                      <a:pt x="493609" y="0"/>
                    </a:cubicBezTo>
                    <a:cubicBezTo>
                      <a:pt x="653075" y="-22546"/>
                      <a:pt x="769918" y="28470"/>
                      <a:pt x="852597" y="0"/>
                    </a:cubicBezTo>
                    <a:cubicBezTo>
                      <a:pt x="935276" y="-28470"/>
                      <a:pt x="1374862" y="34562"/>
                      <a:pt x="1548136" y="0"/>
                    </a:cubicBezTo>
                    <a:cubicBezTo>
                      <a:pt x="1721410" y="-34562"/>
                      <a:pt x="1806470" y="27859"/>
                      <a:pt x="2041745" y="0"/>
                    </a:cubicBezTo>
                    <a:cubicBezTo>
                      <a:pt x="2277020" y="-27859"/>
                      <a:pt x="2334859" y="15897"/>
                      <a:pt x="2535353" y="0"/>
                    </a:cubicBezTo>
                    <a:cubicBezTo>
                      <a:pt x="2735847" y="-15897"/>
                      <a:pt x="3080812" y="31540"/>
                      <a:pt x="3230892" y="0"/>
                    </a:cubicBezTo>
                    <a:cubicBezTo>
                      <a:pt x="3380972" y="-31540"/>
                      <a:pt x="3516564" y="46305"/>
                      <a:pt x="3657191" y="0"/>
                    </a:cubicBezTo>
                    <a:cubicBezTo>
                      <a:pt x="3797818" y="-46305"/>
                      <a:pt x="4115075" y="52984"/>
                      <a:pt x="4352730" y="0"/>
                    </a:cubicBezTo>
                    <a:cubicBezTo>
                      <a:pt x="4590385" y="-52984"/>
                      <a:pt x="4834493" y="21426"/>
                      <a:pt x="5048270" y="0"/>
                    </a:cubicBezTo>
                    <a:cubicBezTo>
                      <a:pt x="5262047" y="-21426"/>
                      <a:pt x="5351775" y="15769"/>
                      <a:pt x="5609188" y="0"/>
                    </a:cubicBezTo>
                    <a:cubicBezTo>
                      <a:pt x="5866601" y="-15769"/>
                      <a:pt x="6306546" y="21821"/>
                      <a:pt x="6731026" y="0"/>
                    </a:cubicBezTo>
                    <a:cubicBezTo>
                      <a:pt x="6783611" y="116481"/>
                      <a:pt x="6695542" y="332603"/>
                      <a:pt x="6731026" y="489454"/>
                    </a:cubicBezTo>
                    <a:cubicBezTo>
                      <a:pt x="6766510" y="646305"/>
                      <a:pt x="6719664" y="772792"/>
                      <a:pt x="6731026" y="905226"/>
                    </a:cubicBezTo>
                    <a:cubicBezTo>
                      <a:pt x="6742388" y="1037660"/>
                      <a:pt x="6704644" y="1185181"/>
                      <a:pt x="6731026" y="1431520"/>
                    </a:cubicBezTo>
                    <a:cubicBezTo>
                      <a:pt x="6757408" y="1677859"/>
                      <a:pt x="6707608" y="1708545"/>
                      <a:pt x="6731026" y="1957815"/>
                    </a:cubicBezTo>
                    <a:cubicBezTo>
                      <a:pt x="6754444" y="2207086"/>
                      <a:pt x="6675147" y="2269079"/>
                      <a:pt x="6731026" y="2484109"/>
                    </a:cubicBezTo>
                    <a:cubicBezTo>
                      <a:pt x="6786905" y="2699139"/>
                      <a:pt x="6705114" y="2874197"/>
                      <a:pt x="6731026" y="3047244"/>
                    </a:cubicBezTo>
                    <a:cubicBezTo>
                      <a:pt x="6756938" y="3220291"/>
                      <a:pt x="6730957" y="3377606"/>
                      <a:pt x="6731026" y="3684060"/>
                    </a:cubicBezTo>
                    <a:cubicBezTo>
                      <a:pt x="6506313" y="3721403"/>
                      <a:pt x="6322516" y="3649587"/>
                      <a:pt x="6102797" y="3684060"/>
                    </a:cubicBezTo>
                    <a:cubicBezTo>
                      <a:pt x="5883078" y="3718533"/>
                      <a:pt x="5808146" y="3652707"/>
                      <a:pt x="5676499" y="3684060"/>
                    </a:cubicBezTo>
                    <a:cubicBezTo>
                      <a:pt x="5544852" y="3715413"/>
                      <a:pt x="5254353" y="3657688"/>
                      <a:pt x="4980959" y="3684060"/>
                    </a:cubicBezTo>
                    <a:cubicBezTo>
                      <a:pt x="4707565" y="3710432"/>
                      <a:pt x="4540731" y="3669808"/>
                      <a:pt x="4420040" y="3684060"/>
                    </a:cubicBezTo>
                    <a:cubicBezTo>
                      <a:pt x="4299349" y="3698312"/>
                      <a:pt x="4137438" y="3674305"/>
                      <a:pt x="3993742" y="3684060"/>
                    </a:cubicBezTo>
                    <a:cubicBezTo>
                      <a:pt x="3850046" y="3693815"/>
                      <a:pt x="3568500" y="3652071"/>
                      <a:pt x="3432823" y="3684060"/>
                    </a:cubicBezTo>
                    <a:cubicBezTo>
                      <a:pt x="3297146" y="3716049"/>
                      <a:pt x="3186204" y="3652003"/>
                      <a:pt x="3073835" y="3684060"/>
                    </a:cubicBezTo>
                    <a:cubicBezTo>
                      <a:pt x="2961466" y="3716117"/>
                      <a:pt x="2806979" y="3682883"/>
                      <a:pt x="2714847" y="3684060"/>
                    </a:cubicBezTo>
                    <a:cubicBezTo>
                      <a:pt x="2622715" y="3685237"/>
                      <a:pt x="2327065" y="3674648"/>
                      <a:pt x="2153928" y="3684060"/>
                    </a:cubicBezTo>
                    <a:cubicBezTo>
                      <a:pt x="1980791" y="3693472"/>
                      <a:pt x="1832639" y="3648424"/>
                      <a:pt x="1727630" y="3684060"/>
                    </a:cubicBezTo>
                    <a:cubicBezTo>
                      <a:pt x="1622621" y="3719696"/>
                      <a:pt x="1258888" y="3610653"/>
                      <a:pt x="1099401" y="3684060"/>
                    </a:cubicBezTo>
                    <a:cubicBezTo>
                      <a:pt x="939914" y="3757467"/>
                      <a:pt x="787361" y="3663963"/>
                      <a:pt x="673103" y="3684060"/>
                    </a:cubicBezTo>
                    <a:cubicBezTo>
                      <a:pt x="558845" y="3704157"/>
                      <a:pt x="258999" y="3651652"/>
                      <a:pt x="0" y="3684060"/>
                    </a:cubicBezTo>
                    <a:cubicBezTo>
                      <a:pt x="-27918" y="3524426"/>
                      <a:pt x="18545" y="3371445"/>
                      <a:pt x="0" y="3268288"/>
                    </a:cubicBezTo>
                    <a:cubicBezTo>
                      <a:pt x="-18545" y="3165131"/>
                      <a:pt x="11151" y="2984420"/>
                      <a:pt x="0" y="2815674"/>
                    </a:cubicBezTo>
                    <a:cubicBezTo>
                      <a:pt x="-11151" y="2646928"/>
                      <a:pt x="56176" y="2451897"/>
                      <a:pt x="0" y="2252540"/>
                    </a:cubicBezTo>
                    <a:cubicBezTo>
                      <a:pt x="-56176" y="2053183"/>
                      <a:pt x="70516" y="1776105"/>
                      <a:pt x="0" y="1652564"/>
                    </a:cubicBezTo>
                    <a:cubicBezTo>
                      <a:pt x="-70516" y="1529023"/>
                      <a:pt x="38994" y="1292778"/>
                      <a:pt x="0" y="1163110"/>
                    </a:cubicBezTo>
                    <a:cubicBezTo>
                      <a:pt x="-38994" y="1033442"/>
                      <a:pt x="29752" y="800256"/>
                      <a:pt x="0" y="563135"/>
                    </a:cubicBezTo>
                    <a:cubicBezTo>
                      <a:pt x="-29752" y="326014"/>
                      <a:pt x="13580" y="135174"/>
                      <a:pt x="0" y="0"/>
                    </a:cubicBezTo>
                    <a:close/>
                  </a:path>
                </a:pathLst>
              </a:custGeom>
              <a:ln w="3810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4" name="TextBox 3">
                <a:extLst>
                  <a:ext uri="{FF2B5EF4-FFF2-40B4-BE49-F238E27FC236}">
                    <a16:creationId xmlns:a16="http://schemas.microsoft.com/office/drawing/2014/main" id="{7A6ACD3F-0EDF-D930-8ECF-C7ABB1612CD2}"/>
                  </a:ext>
                </a:extLst>
              </p:cNvPr>
              <p:cNvSpPr txBox="1"/>
              <p:nvPr/>
            </p:nvSpPr>
            <p:spPr>
              <a:xfrm rot="19720895">
                <a:off x="10591059" y="68412"/>
                <a:ext cx="1446230" cy="369332"/>
              </a:xfrm>
              <a:prstGeom prst="rect">
                <a:avLst/>
              </a:prstGeom>
              <a:solidFill>
                <a:schemeClr val="bg1"/>
              </a:solidFill>
            </p:spPr>
            <p:txBody>
              <a:bodyPr wrap="none" rtlCol="0">
                <a:spAutoFit/>
              </a:bodyPr>
              <a:lstStyle/>
              <a:p>
                <a:r>
                  <a:rPr lang="en-US" dirty="0">
                    <a:solidFill>
                      <a:srgbClr val="3333FF"/>
                    </a:solidFill>
                    <a:effectLst>
                      <a:outerShdw blurRad="38100" dist="38100" dir="2700000" algn="tl">
                        <a:srgbClr val="000000">
                          <a:alpha val="43137"/>
                        </a:srgbClr>
                      </a:outerShdw>
                    </a:effectLst>
                  </a:rPr>
                  <a:t>Moon month</a:t>
                </a:r>
              </a:p>
            </p:txBody>
          </p:sp>
        </p:grpSp>
        <p:sp>
          <p:nvSpPr>
            <p:cNvPr id="9" name="TextBox 8">
              <a:extLst>
                <a:ext uri="{FF2B5EF4-FFF2-40B4-BE49-F238E27FC236}">
                  <a16:creationId xmlns:a16="http://schemas.microsoft.com/office/drawing/2014/main" id="{3879AFC3-7B2A-CD44-48AA-957998FA0008}"/>
                </a:ext>
              </a:extLst>
            </p:cNvPr>
            <p:cNvSpPr txBox="1"/>
            <p:nvPr/>
          </p:nvSpPr>
          <p:spPr>
            <a:xfrm>
              <a:off x="7286280" y="1193864"/>
              <a:ext cx="1637051" cy="369332"/>
            </a:xfrm>
            <a:prstGeom prst="rect">
              <a:avLst/>
            </a:prstGeom>
            <a:solidFill>
              <a:schemeClr val="bg1"/>
            </a:solidFill>
          </p:spPr>
          <p:txBody>
            <a:bodyPr wrap="none" rtlCol="0">
              <a:spAutoFit/>
            </a:bodyPr>
            <a:lstStyle/>
            <a:p>
              <a:r>
                <a:rPr lang="en-US" dirty="0">
                  <a:solidFill>
                    <a:srgbClr val="3333FF"/>
                  </a:solidFill>
                  <a:effectLst>
                    <a:outerShdw blurRad="38100" dist="38100" dir="2700000" algn="tl">
                      <a:srgbClr val="000000">
                        <a:alpha val="43137"/>
                      </a:srgbClr>
                    </a:outerShdw>
                  </a:effectLst>
                </a:rPr>
                <a:t>Moon sidereal </a:t>
              </a:r>
            </a:p>
          </p:txBody>
        </p:sp>
      </p:grpSp>
      <p:sp>
        <p:nvSpPr>
          <p:cNvPr id="2" name="TextBox 1">
            <a:extLst>
              <a:ext uri="{FF2B5EF4-FFF2-40B4-BE49-F238E27FC236}">
                <a16:creationId xmlns:a16="http://schemas.microsoft.com/office/drawing/2014/main" id="{C4977A26-0283-9A84-0B77-4FCD0CCA1D4D}"/>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7)</a:t>
            </a:r>
          </a:p>
        </p:txBody>
      </p:sp>
    </p:spTree>
    <p:extLst>
      <p:ext uri="{BB962C8B-B14F-4D97-AF65-F5344CB8AC3E}">
        <p14:creationId xmlns:p14="http://schemas.microsoft.com/office/powerpoint/2010/main" val="303148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Rectangle 946"/>
          <p:cNvSpPr/>
          <p:nvPr/>
        </p:nvSpPr>
        <p:spPr>
          <a:xfrm>
            <a:off x="11813158" y="6555121"/>
            <a:ext cx="205027" cy="243595"/>
          </a:xfrm>
          <a:prstGeom prst="rect">
            <a:avLst/>
          </a:prstGeom>
        </p:spPr>
        <p:txBody>
          <a:bodyPr wrap="none" lIns="0" tIns="0" rIns="0" bIns="0">
            <a:spAutoFit/>
          </a:bodyPr>
          <a:lstStyle/>
          <a:p>
            <a:pPr marL="0"/>
            <a:r>
              <a:rPr lang="en-US" sz="1598" b="1" i="0" spc="0" baseline="0" dirty="0">
                <a:solidFill>
                  <a:srgbClr val="FF0000"/>
                </a:solidFill>
                <a:latin typeface="Calibri-Bold"/>
              </a:rPr>
              <a:t>31</a:t>
            </a:r>
          </a:p>
        </p:txBody>
      </p:sp>
      <p:sp>
        <p:nvSpPr>
          <p:cNvPr id="8" name="TextBox 7">
            <a:extLst>
              <a:ext uri="{FF2B5EF4-FFF2-40B4-BE49-F238E27FC236}">
                <a16:creationId xmlns:a16="http://schemas.microsoft.com/office/drawing/2014/main" id="{C702177D-4E99-4FE0-9C36-120BF25A669A}"/>
              </a:ext>
            </a:extLst>
          </p:cNvPr>
          <p:cNvSpPr txBox="1"/>
          <p:nvPr/>
        </p:nvSpPr>
        <p:spPr>
          <a:xfrm>
            <a:off x="84839" y="-90008"/>
            <a:ext cx="12038031" cy="6863417"/>
          </a:xfrm>
          <a:prstGeom prst="rect">
            <a:avLst/>
          </a:prstGeom>
          <a:noFill/>
        </p:spPr>
        <p:txBody>
          <a:bodyPr wrap="square">
            <a:spAutoFit/>
          </a:bodyPr>
          <a:lstStyle/>
          <a:p>
            <a:r>
              <a:rPr lang="en-GB" sz="3600" b="1" dirty="0">
                <a:solidFill>
                  <a:srgbClr val="0000CC"/>
                </a:solidFill>
              </a:rPr>
              <a:t>		          </a:t>
            </a:r>
            <a:r>
              <a:rPr lang="en-GB" sz="3600" b="1" dirty="0">
                <a:solidFill>
                  <a:srgbClr val="0000CC"/>
                </a:solidFill>
                <a:highlight>
                  <a:srgbClr val="FFFF00"/>
                </a:highlight>
              </a:rPr>
              <a:t>Correlation   between   </a:t>
            </a:r>
          </a:p>
          <a:p>
            <a:r>
              <a:rPr lang="en-GB" sz="3600" b="1" dirty="0">
                <a:solidFill>
                  <a:srgbClr val="0000CC"/>
                </a:solidFill>
              </a:rPr>
              <a:t>             </a:t>
            </a:r>
            <a:r>
              <a:rPr lang="en-GB" sz="3600" b="1" dirty="0">
                <a:solidFill>
                  <a:srgbClr val="0000CC"/>
                </a:solidFill>
                <a:highlight>
                  <a:srgbClr val="FFFF00"/>
                </a:highlight>
              </a:rPr>
              <a:t>Ionosphere’s  </a:t>
            </a:r>
            <a:r>
              <a:rPr lang="en-GB" sz="3600" b="1" dirty="0">
                <a:solidFill>
                  <a:srgbClr val="C00000"/>
                </a:solidFill>
                <a:effectLst>
                  <a:outerShdw blurRad="38100" dist="38100" dir="2700000" algn="tl">
                    <a:srgbClr val="000000">
                      <a:alpha val="43137"/>
                    </a:srgbClr>
                  </a:outerShdw>
                </a:effectLst>
                <a:highlight>
                  <a:srgbClr val="00FFFF"/>
                </a:highlight>
              </a:rPr>
              <a:t>+</a:t>
            </a:r>
            <a:r>
              <a:rPr lang="en-GB" sz="3600" b="1" dirty="0">
                <a:solidFill>
                  <a:srgbClr val="0000CC"/>
                </a:solidFill>
                <a:highlight>
                  <a:srgbClr val="FFFF00"/>
                </a:highlight>
              </a:rPr>
              <a:t>  inner Earth’s activity</a:t>
            </a:r>
          </a:p>
          <a:p>
            <a:endParaRPr lang="en-GB" sz="200" dirty="0"/>
          </a:p>
          <a:p>
            <a:r>
              <a:rPr lang="en-GB" dirty="0"/>
              <a:t>The streaming DM scenario was the driving idea of this and previous work. Here we have searched for possible correlations between the </a:t>
            </a:r>
            <a:r>
              <a:rPr lang="en-GB" sz="2000" i="1" dirty="0">
                <a:latin typeface="Times" panose="02020603050405020304" pitchFamily="18" charset="0"/>
                <a:cs typeface="Times" panose="02020603050405020304" pitchFamily="18" charset="0"/>
              </a:rPr>
              <a:t>global </a:t>
            </a:r>
            <a:r>
              <a:rPr lang="en-GB" dirty="0"/>
              <a:t>activity of the ionosphere and the actually unpredictable activity of the inner Earth. </a:t>
            </a:r>
          </a:p>
          <a:p>
            <a:r>
              <a:rPr lang="en-GB" dirty="0">
                <a:sym typeface="Wingdings" panose="05000000000000000000" pitchFamily="2" charset="2"/>
              </a:rPr>
              <a:t> </a:t>
            </a:r>
            <a:r>
              <a:rPr lang="en-GB" dirty="0"/>
              <a:t>compare data from the </a:t>
            </a:r>
            <a:r>
              <a:rPr lang="en-GB" sz="2000" i="1" dirty="0">
                <a:latin typeface="Times" panose="02020603050405020304" pitchFamily="18" charset="0"/>
                <a:cs typeface="Times" panose="02020603050405020304" pitchFamily="18" charset="0"/>
              </a:rPr>
              <a:t>global</a:t>
            </a:r>
            <a:r>
              <a:rPr lang="en-GB" dirty="0"/>
              <a:t> ionosphere and the inner Earth, concentrating on large Earthquakes. Figure below shows the daily derived value of the total electron content of the ionosphere (TECUs) for a large period around the zero time, as it is defined by the time of occurring the strong Earthquakes (EQs).      </a:t>
            </a:r>
            <a:r>
              <a:rPr lang="en-GB" dirty="0">
                <a:sym typeface="Wingdings" panose="05000000000000000000" pitchFamily="2" charset="2"/>
              </a:rPr>
              <a:t> </a:t>
            </a:r>
            <a:r>
              <a:rPr lang="en-GB" sz="2000" b="1" dirty="0">
                <a:solidFill>
                  <a:srgbClr val="C00000"/>
                </a:solidFill>
                <a:sym typeface="Wingdings" panose="05000000000000000000" pitchFamily="2" charset="2"/>
              </a:rPr>
              <a:t>apparent</a:t>
            </a:r>
            <a:r>
              <a:rPr lang="en-GB" sz="2000" b="1" dirty="0">
                <a:solidFill>
                  <a:srgbClr val="C00000"/>
                </a:solidFill>
              </a:rPr>
              <a:t> correlation  </a:t>
            </a:r>
            <a:endParaRPr lang="en-GB" b="1" dirty="0">
              <a:solidFill>
                <a:srgbClr val="C00000"/>
              </a:solidFill>
            </a:endParaRPr>
          </a:p>
          <a:p>
            <a:endParaRPr lang="en-GB" dirty="0"/>
          </a:p>
          <a:p>
            <a:endParaRPr lang="en-GB" dirty="0"/>
          </a:p>
          <a:p>
            <a:endParaRPr lang="en-GB" dirty="0"/>
          </a:p>
          <a:p>
            <a:endParaRPr lang="en-GB" dirty="0"/>
          </a:p>
          <a:p>
            <a:pPr algn="ctr"/>
            <a:endParaRPr lang="en-GB" dirty="0"/>
          </a:p>
          <a:p>
            <a:endParaRPr lang="en-GB" dirty="0"/>
          </a:p>
          <a:p>
            <a:endParaRPr lang="en-GB" dirty="0"/>
          </a:p>
          <a:p>
            <a:endParaRPr lang="en-GB" dirty="0"/>
          </a:p>
          <a:p>
            <a:endParaRPr lang="en-GB" dirty="0"/>
          </a:p>
          <a:p>
            <a:endParaRPr lang="en-GB" dirty="0"/>
          </a:p>
          <a:p>
            <a:r>
              <a:rPr lang="en-GB" dirty="0"/>
              <a:t> </a:t>
            </a:r>
          </a:p>
          <a:p>
            <a:endParaRPr lang="en-GB" dirty="0"/>
          </a:p>
          <a:p>
            <a:endParaRPr lang="en-GB" dirty="0"/>
          </a:p>
          <a:p>
            <a:r>
              <a:rPr lang="en-GB" dirty="0"/>
              <a:t>	The degree of ionization of the </a:t>
            </a:r>
            <a:r>
              <a:rPr lang="en-GB" u="sng" dirty="0"/>
              <a:t>entire</a:t>
            </a:r>
            <a:r>
              <a:rPr lang="en-GB" dirty="0"/>
              <a:t> Earth’s ionosphere with reference to the observed </a:t>
            </a:r>
          </a:p>
          <a:p>
            <a:r>
              <a:rPr lang="en-GB" dirty="0"/>
              <a:t>	20 largest Earthquakes (EQs) of magnitude M ≥ 8. [M. </a:t>
            </a:r>
            <a:r>
              <a:rPr lang="en-GB" dirty="0" err="1"/>
              <a:t>Maroudas</a:t>
            </a:r>
            <a:r>
              <a:rPr lang="en-GB" dirty="0"/>
              <a:t>, PhD thesis 2021]. </a:t>
            </a:r>
          </a:p>
        </p:txBody>
      </p:sp>
      <p:sp>
        <p:nvSpPr>
          <p:cNvPr id="2" name="TextBox 1">
            <a:extLst>
              <a:ext uri="{FF2B5EF4-FFF2-40B4-BE49-F238E27FC236}">
                <a16:creationId xmlns:a16="http://schemas.microsoft.com/office/drawing/2014/main" id="{E688BD0C-CB30-43D8-B95A-5AB992CDD694}"/>
              </a:ext>
            </a:extLst>
          </p:cNvPr>
          <p:cNvSpPr txBox="1"/>
          <p:nvPr/>
        </p:nvSpPr>
        <p:spPr>
          <a:xfrm>
            <a:off x="8056349" y="4071943"/>
            <a:ext cx="2916248" cy="707886"/>
          </a:xfrm>
          <a:custGeom>
            <a:avLst/>
            <a:gdLst>
              <a:gd name="connsiteX0" fmla="*/ 0 w 2916248"/>
              <a:gd name="connsiteY0" fmla="*/ 0 h 707886"/>
              <a:gd name="connsiteX1" fmla="*/ 583250 w 2916248"/>
              <a:gd name="connsiteY1" fmla="*/ 0 h 707886"/>
              <a:gd name="connsiteX2" fmla="*/ 1079012 w 2916248"/>
              <a:gd name="connsiteY2" fmla="*/ 0 h 707886"/>
              <a:gd name="connsiteX3" fmla="*/ 1633099 w 2916248"/>
              <a:gd name="connsiteY3" fmla="*/ 0 h 707886"/>
              <a:gd name="connsiteX4" fmla="*/ 2128861 w 2916248"/>
              <a:gd name="connsiteY4" fmla="*/ 0 h 707886"/>
              <a:gd name="connsiteX5" fmla="*/ 2916248 w 2916248"/>
              <a:gd name="connsiteY5" fmla="*/ 0 h 707886"/>
              <a:gd name="connsiteX6" fmla="*/ 2916248 w 2916248"/>
              <a:gd name="connsiteY6" fmla="*/ 368101 h 707886"/>
              <a:gd name="connsiteX7" fmla="*/ 2916248 w 2916248"/>
              <a:gd name="connsiteY7" fmla="*/ 707886 h 707886"/>
              <a:gd name="connsiteX8" fmla="*/ 2274673 w 2916248"/>
              <a:gd name="connsiteY8" fmla="*/ 707886 h 707886"/>
              <a:gd name="connsiteX9" fmla="*/ 1720586 w 2916248"/>
              <a:gd name="connsiteY9" fmla="*/ 707886 h 707886"/>
              <a:gd name="connsiteX10" fmla="*/ 1166499 w 2916248"/>
              <a:gd name="connsiteY10" fmla="*/ 707886 h 707886"/>
              <a:gd name="connsiteX11" fmla="*/ 583250 w 2916248"/>
              <a:gd name="connsiteY11" fmla="*/ 707886 h 707886"/>
              <a:gd name="connsiteX12" fmla="*/ 0 w 2916248"/>
              <a:gd name="connsiteY12" fmla="*/ 707886 h 707886"/>
              <a:gd name="connsiteX13" fmla="*/ 0 w 2916248"/>
              <a:gd name="connsiteY13" fmla="*/ 368101 h 707886"/>
              <a:gd name="connsiteX14" fmla="*/ 0 w 2916248"/>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248" h="707886" fill="none" extrusionOk="0">
                <a:moveTo>
                  <a:pt x="0" y="0"/>
                </a:moveTo>
                <a:cubicBezTo>
                  <a:pt x="276971" y="-52979"/>
                  <a:pt x="313017" y="61610"/>
                  <a:pt x="583250" y="0"/>
                </a:cubicBezTo>
                <a:cubicBezTo>
                  <a:pt x="853483" y="-61610"/>
                  <a:pt x="884029" y="37620"/>
                  <a:pt x="1079012" y="0"/>
                </a:cubicBezTo>
                <a:cubicBezTo>
                  <a:pt x="1273995" y="-37620"/>
                  <a:pt x="1376597" y="44265"/>
                  <a:pt x="1633099" y="0"/>
                </a:cubicBezTo>
                <a:cubicBezTo>
                  <a:pt x="1889601" y="-44265"/>
                  <a:pt x="1986244" y="31868"/>
                  <a:pt x="2128861" y="0"/>
                </a:cubicBezTo>
                <a:cubicBezTo>
                  <a:pt x="2271478" y="-31868"/>
                  <a:pt x="2670909" y="13955"/>
                  <a:pt x="2916248" y="0"/>
                </a:cubicBezTo>
                <a:cubicBezTo>
                  <a:pt x="2924741" y="181227"/>
                  <a:pt x="2892192" y="205434"/>
                  <a:pt x="2916248" y="368101"/>
                </a:cubicBezTo>
                <a:cubicBezTo>
                  <a:pt x="2940304" y="530768"/>
                  <a:pt x="2899327" y="541344"/>
                  <a:pt x="2916248" y="707886"/>
                </a:cubicBezTo>
                <a:cubicBezTo>
                  <a:pt x="2694281" y="738898"/>
                  <a:pt x="2574072" y="643222"/>
                  <a:pt x="2274673" y="707886"/>
                </a:cubicBezTo>
                <a:cubicBezTo>
                  <a:pt x="1975274" y="772550"/>
                  <a:pt x="1833629" y="699658"/>
                  <a:pt x="1720586" y="707886"/>
                </a:cubicBezTo>
                <a:cubicBezTo>
                  <a:pt x="1607543" y="716114"/>
                  <a:pt x="1292597" y="696466"/>
                  <a:pt x="1166499" y="707886"/>
                </a:cubicBezTo>
                <a:cubicBezTo>
                  <a:pt x="1040401" y="719306"/>
                  <a:pt x="847080" y="638709"/>
                  <a:pt x="583250" y="707886"/>
                </a:cubicBezTo>
                <a:cubicBezTo>
                  <a:pt x="319420" y="777063"/>
                  <a:pt x="239404" y="684850"/>
                  <a:pt x="0" y="707886"/>
                </a:cubicBezTo>
                <a:cubicBezTo>
                  <a:pt x="-17064" y="547409"/>
                  <a:pt x="38166" y="476494"/>
                  <a:pt x="0" y="368101"/>
                </a:cubicBezTo>
                <a:cubicBezTo>
                  <a:pt x="-38166" y="259708"/>
                  <a:pt x="7744" y="100130"/>
                  <a:pt x="0" y="0"/>
                </a:cubicBezTo>
                <a:close/>
              </a:path>
              <a:path w="2916248" h="707886" stroke="0" extrusionOk="0">
                <a:moveTo>
                  <a:pt x="0" y="0"/>
                </a:moveTo>
                <a:cubicBezTo>
                  <a:pt x="203652" y="-37155"/>
                  <a:pt x="480126" y="70689"/>
                  <a:pt x="641575" y="0"/>
                </a:cubicBezTo>
                <a:cubicBezTo>
                  <a:pt x="803025" y="-70689"/>
                  <a:pt x="1016669" y="22409"/>
                  <a:pt x="1195662" y="0"/>
                </a:cubicBezTo>
                <a:cubicBezTo>
                  <a:pt x="1374655" y="-22409"/>
                  <a:pt x="1609177" y="25361"/>
                  <a:pt x="1837236" y="0"/>
                </a:cubicBezTo>
                <a:cubicBezTo>
                  <a:pt x="2065295" y="-25361"/>
                  <a:pt x="2427340" y="41477"/>
                  <a:pt x="2916248" y="0"/>
                </a:cubicBezTo>
                <a:cubicBezTo>
                  <a:pt x="2944872" y="140834"/>
                  <a:pt x="2915698" y="260475"/>
                  <a:pt x="2916248" y="339785"/>
                </a:cubicBezTo>
                <a:cubicBezTo>
                  <a:pt x="2916798" y="419095"/>
                  <a:pt x="2879501" y="554358"/>
                  <a:pt x="2916248" y="707886"/>
                </a:cubicBezTo>
                <a:cubicBezTo>
                  <a:pt x="2710629" y="732795"/>
                  <a:pt x="2541141" y="665082"/>
                  <a:pt x="2420486" y="707886"/>
                </a:cubicBezTo>
                <a:cubicBezTo>
                  <a:pt x="2299831" y="750690"/>
                  <a:pt x="2060053" y="702120"/>
                  <a:pt x="1778911" y="707886"/>
                </a:cubicBezTo>
                <a:cubicBezTo>
                  <a:pt x="1497769" y="713652"/>
                  <a:pt x="1476119" y="643948"/>
                  <a:pt x="1224824" y="707886"/>
                </a:cubicBezTo>
                <a:cubicBezTo>
                  <a:pt x="973529" y="771824"/>
                  <a:pt x="839893" y="643513"/>
                  <a:pt x="641575" y="707886"/>
                </a:cubicBezTo>
                <a:cubicBezTo>
                  <a:pt x="443257" y="772259"/>
                  <a:pt x="266161" y="637409"/>
                  <a:pt x="0" y="707886"/>
                </a:cubicBezTo>
                <a:cubicBezTo>
                  <a:pt x="-24957" y="581120"/>
                  <a:pt x="21225" y="520823"/>
                  <a:pt x="0" y="368101"/>
                </a:cubicBezTo>
                <a:cubicBezTo>
                  <a:pt x="-21225" y="215379"/>
                  <a:pt x="26730" y="106310"/>
                  <a:pt x="0" y="0"/>
                </a:cubicBezTo>
                <a:close/>
              </a:path>
            </a:pathLst>
          </a:custGeom>
          <a:solidFill>
            <a:schemeClr val="accent3">
              <a:lumMod val="20000"/>
              <a:lumOff val="80000"/>
            </a:schemeClr>
          </a:solidFill>
          <a:ln w="38100">
            <a:solidFill>
              <a:srgbClr val="0000CC"/>
            </a:solidFill>
            <a:extLst>
              <a:ext uri="{C807C97D-BFC1-408E-A445-0C87EB9F89A2}">
                <ask:lineSketchStyleProps xmlns:ask="http://schemas.microsoft.com/office/drawing/2018/sketchyshapes" sd="714896888">
                  <a:prstGeom prst="rect">
                    <a:avLst/>
                  </a:prstGeom>
                  <ask:type>
                    <ask:lineSketchScribble/>
                  </ask:type>
                </ask:lineSketchStyleProps>
              </a:ext>
            </a:extLst>
          </a:ln>
        </p:spPr>
        <p:txBody>
          <a:bodyPr wrap="none" rtlCol="0">
            <a:spAutoFit/>
          </a:bodyPr>
          <a:lstStyle/>
          <a:p>
            <a:r>
              <a:rPr lang="en-US" sz="2000" b="1" i="1" dirty="0">
                <a:solidFill>
                  <a:srgbClr val="C00000"/>
                </a:solidFill>
                <a:highlight>
                  <a:srgbClr val="FFFF00"/>
                </a:highlight>
              </a:rPr>
              <a:t>Evidence for streaming</a:t>
            </a:r>
          </a:p>
          <a:p>
            <a:r>
              <a:rPr lang="en-US" sz="2000" b="1" i="1" dirty="0">
                <a:solidFill>
                  <a:srgbClr val="C00000"/>
                </a:solidFill>
                <a:highlight>
                  <a:srgbClr val="FFFF00"/>
                </a:highlight>
              </a:rPr>
              <a:t>DM  with  huge  impact. </a:t>
            </a:r>
          </a:p>
        </p:txBody>
      </p:sp>
      <p:sp>
        <p:nvSpPr>
          <p:cNvPr id="3" name="Arrow: Right 2">
            <a:extLst>
              <a:ext uri="{FF2B5EF4-FFF2-40B4-BE49-F238E27FC236}">
                <a16:creationId xmlns:a16="http://schemas.microsoft.com/office/drawing/2014/main" id="{2B090B10-AF11-4DD3-B43C-6F0B7C4002AF}"/>
              </a:ext>
            </a:extLst>
          </p:cNvPr>
          <p:cNvSpPr/>
          <p:nvPr/>
        </p:nvSpPr>
        <p:spPr>
          <a:xfrm>
            <a:off x="7296345" y="4331616"/>
            <a:ext cx="725865" cy="230955"/>
          </a:xfrm>
          <a:prstGeom prst="rightArrow">
            <a:avLst/>
          </a:prstGeom>
          <a:solidFill>
            <a:srgbClr val="FFFF00"/>
          </a:solid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35DA54-91E3-46E9-AA01-57470726430F}"/>
              </a:ext>
            </a:extLst>
          </p:cNvPr>
          <p:cNvPicPr/>
          <p:nvPr/>
        </p:nvPicPr>
        <p:blipFill>
          <a:blip r:embed="rId2"/>
          <a:stretch>
            <a:fillRect/>
          </a:stretch>
        </p:blipFill>
        <p:spPr>
          <a:xfrm>
            <a:off x="2601796" y="2743202"/>
            <a:ext cx="4694549" cy="3346514"/>
          </a:xfrm>
          <a:prstGeom prst="rect">
            <a:avLst/>
          </a:prstGeom>
          <a:ln w="38100">
            <a:solidFill>
              <a:srgbClr val="00B050"/>
            </a:solidFill>
          </a:ln>
        </p:spPr>
      </p:pic>
      <p:sp>
        <p:nvSpPr>
          <p:cNvPr id="10" name="TextBox 9">
            <a:extLst>
              <a:ext uri="{FF2B5EF4-FFF2-40B4-BE49-F238E27FC236}">
                <a16:creationId xmlns:a16="http://schemas.microsoft.com/office/drawing/2014/main" id="{50F9B584-0BF1-42A5-8028-BE4E6114F922}"/>
              </a:ext>
            </a:extLst>
          </p:cNvPr>
          <p:cNvSpPr txBox="1"/>
          <p:nvPr/>
        </p:nvSpPr>
        <p:spPr>
          <a:xfrm>
            <a:off x="10130867" y="196803"/>
            <a:ext cx="1210588" cy="646331"/>
          </a:xfrm>
          <a:prstGeom prst="rect">
            <a:avLst/>
          </a:prstGeom>
          <a:noFill/>
          <a:ln>
            <a:solidFill>
              <a:srgbClr val="0000CC"/>
            </a:solidFill>
          </a:ln>
        </p:spPr>
        <p:txBody>
          <a:bodyPr wrap="none" rtlCol="0">
            <a:spAutoFit/>
          </a:bodyPr>
          <a:lstStyle/>
          <a:p>
            <a:r>
              <a:rPr lang="en-US" sz="3600" b="1" dirty="0">
                <a:solidFill>
                  <a:srgbClr val="CC00FF"/>
                </a:solidFill>
              </a:rPr>
              <a:t>2021</a:t>
            </a:r>
          </a:p>
        </p:txBody>
      </p:sp>
      <p:sp>
        <p:nvSpPr>
          <p:cNvPr id="11" name="Rectangle 205">
            <a:extLst>
              <a:ext uri="{FF2B5EF4-FFF2-40B4-BE49-F238E27FC236}">
                <a16:creationId xmlns:a16="http://schemas.microsoft.com/office/drawing/2014/main" id="{C63E3EF2-A418-47B5-BA83-61A6FE9733CD}"/>
              </a:ext>
            </a:extLst>
          </p:cNvPr>
          <p:cNvSpPr/>
          <p:nvPr/>
        </p:nvSpPr>
        <p:spPr>
          <a:xfrm>
            <a:off x="11834058" y="6474076"/>
            <a:ext cx="234109" cy="276999"/>
          </a:xfrm>
          <a:prstGeom prst="rect">
            <a:avLst/>
          </a:prstGeom>
          <a:solidFill>
            <a:schemeClr val="bg1"/>
          </a:solidFill>
        </p:spPr>
        <p:txBody>
          <a:bodyPr wrap="square" lIns="0" tIns="0" rIns="0" bIns="0">
            <a:spAutoFit/>
          </a:bodyPr>
          <a:lstStyle/>
          <a:p>
            <a:pPr marL="0"/>
            <a:r>
              <a:rPr lang="en-US" b="1" dirty="0">
                <a:solidFill>
                  <a:srgbClr val="FF0000"/>
                </a:solidFill>
                <a:latin typeface="Calibri-Bold"/>
              </a:rPr>
              <a:t>23</a:t>
            </a:r>
            <a:endParaRPr lang="en-US" b="1" i="0" spc="0" baseline="0" dirty="0">
              <a:solidFill>
                <a:srgbClr val="FF0000"/>
              </a:solidFill>
              <a:latin typeface="Calibri-Bold"/>
            </a:endParaRPr>
          </a:p>
        </p:txBody>
      </p:sp>
      <p:sp>
        <p:nvSpPr>
          <p:cNvPr id="4" name="TextBox 3">
            <a:extLst>
              <a:ext uri="{FF2B5EF4-FFF2-40B4-BE49-F238E27FC236}">
                <a16:creationId xmlns:a16="http://schemas.microsoft.com/office/drawing/2014/main" id="{ABF5BBAF-12C3-2BBC-CCE3-B7FC45907E87}"/>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8)</a:t>
            </a:r>
          </a:p>
        </p:txBody>
      </p:sp>
      <p:sp>
        <p:nvSpPr>
          <p:cNvPr id="5" name="TextBox 4">
            <a:extLst>
              <a:ext uri="{FF2B5EF4-FFF2-40B4-BE49-F238E27FC236}">
                <a16:creationId xmlns:a16="http://schemas.microsoft.com/office/drawing/2014/main" id="{3A87286E-F315-7AE0-C016-5EAC78D6835C}"/>
              </a:ext>
            </a:extLst>
          </p:cNvPr>
          <p:cNvSpPr txBox="1"/>
          <p:nvPr/>
        </p:nvSpPr>
        <p:spPr>
          <a:xfrm rot="19395351">
            <a:off x="34012" y="3133119"/>
            <a:ext cx="2512996" cy="1015663"/>
          </a:xfrm>
          <a:custGeom>
            <a:avLst/>
            <a:gdLst>
              <a:gd name="connsiteX0" fmla="*/ 0 w 2512996"/>
              <a:gd name="connsiteY0" fmla="*/ 0 h 1015663"/>
              <a:gd name="connsiteX1" fmla="*/ 527729 w 2512996"/>
              <a:gd name="connsiteY1" fmla="*/ 0 h 1015663"/>
              <a:gd name="connsiteX2" fmla="*/ 980068 w 2512996"/>
              <a:gd name="connsiteY2" fmla="*/ 0 h 1015663"/>
              <a:gd name="connsiteX3" fmla="*/ 1482668 w 2512996"/>
              <a:gd name="connsiteY3" fmla="*/ 0 h 1015663"/>
              <a:gd name="connsiteX4" fmla="*/ 1985267 w 2512996"/>
              <a:gd name="connsiteY4" fmla="*/ 0 h 1015663"/>
              <a:gd name="connsiteX5" fmla="*/ 2512996 w 2512996"/>
              <a:gd name="connsiteY5" fmla="*/ 0 h 1015663"/>
              <a:gd name="connsiteX6" fmla="*/ 2512996 w 2512996"/>
              <a:gd name="connsiteY6" fmla="*/ 497675 h 1015663"/>
              <a:gd name="connsiteX7" fmla="*/ 2512996 w 2512996"/>
              <a:gd name="connsiteY7" fmla="*/ 1015663 h 1015663"/>
              <a:gd name="connsiteX8" fmla="*/ 2035527 w 2512996"/>
              <a:gd name="connsiteY8" fmla="*/ 1015663 h 1015663"/>
              <a:gd name="connsiteX9" fmla="*/ 1558058 w 2512996"/>
              <a:gd name="connsiteY9" fmla="*/ 1015663 h 1015663"/>
              <a:gd name="connsiteX10" fmla="*/ 1005198 w 2512996"/>
              <a:gd name="connsiteY10" fmla="*/ 1015663 h 1015663"/>
              <a:gd name="connsiteX11" fmla="*/ 452339 w 2512996"/>
              <a:gd name="connsiteY11" fmla="*/ 1015663 h 1015663"/>
              <a:gd name="connsiteX12" fmla="*/ 0 w 2512996"/>
              <a:gd name="connsiteY12" fmla="*/ 1015663 h 1015663"/>
              <a:gd name="connsiteX13" fmla="*/ 0 w 2512996"/>
              <a:gd name="connsiteY13" fmla="*/ 487518 h 1015663"/>
              <a:gd name="connsiteX14" fmla="*/ 0 w 2512996"/>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2996" h="1015663" extrusionOk="0">
                <a:moveTo>
                  <a:pt x="0" y="0"/>
                </a:moveTo>
                <a:cubicBezTo>
                  <a:pt x="247056" y="-3495"/>
                  <a:pt x="333423" y="20217"/>
                  <a:pt x="527729" y="0"/>
                </a:cubicBezTo>
                <a:cubicBezTo>
                  <a:pt x="722035" y="-20217"/>
                  <a:pt x="869836" y="33382"/>
                  <a:pt x="980068" y="0"/>
                </a:cubicBezTo>
                <a:cubicBezTo>
                  <a:pt x="1090300" y="-33382"/>
                  <a:pt x="1342715" y="55327"/>
                  <a:pt x="1482668" y="0"/>
                </a:cubicBezTo>
                <a:cubicBezTo>
                  <a:pt x="1622621" y="-55327"/>
                  <a:pt x="1854803" y="50933"/>
                  <a:pt x="1985267" y="0"/>
                </a:cubicBezTo>
                <a:cubicBezTo>
                  <a:pt x="2115731" y="-50933"/>
                  <a:pt x="2344564" y="3897"/>
                  <a:pt x="2512996" y="0"/>
                </a:cubicBezTo>
                <a:cubicBezTo>
                  <a:pt x="2551654" y="124473"/>
                  <a:pt x="2463334" y="308394"/>
                  <a:pt x="2512996" y="497675"/>
                </a:cubicBezTo>
                <a:cubicBezTo>
                  <a:pt x="2562658" y="686956"/>
                  <a:pt x="2482563" y="844246"/>
                  <a:pt x="2512996" y="1015663"/>
                </a:cubicBezTo>
                <a:cubicBezTo>
                  <a:pt x="2368453" y="1032452"/>
                  <a:pt x="2239840" y="1000089"/>
                  <a:pt x="2035527" y="1015663"/>
                </a:cubicBezTo>
                <a:cubicBezTo>
                  <a:pt x="1831214" y="1031237"/>
                  <a:pt x="1688964" y="961427"/>
                  <a:pt x="1558058" y="1015663"/>
                </a:cubicBezTo>
                <a:cubicBezTo>
                  <a:pt x="1427152" y="1069899"/>
                  <a:pt x="1249595" y="994848"/>
                  <a:pt x="1005198" y="1015663"/>
                </a:cubicBezTo>
                <a:cubicBezTo>
                  <a:pt x="760801" y="1036478"/>
                  <a:pt x="688282" y="994335"/>
                  <a:pt x="452339" y="1015663"/>
                </a:cubicBezTo>
                <a:cubicBezTo>
                  <a:pt x="216396" y="1036991"/>
                  <a:pt x="214413" y="1008752"/>
                  <a:pt x="0" y="1015663"/>
                </a:cubicBezTo>
                <a:cubicBezTo>
                  <a:pt x="-30635" y="871524"/>
                  <a:pt x="41137" y="708767"/>
                  <a:pt x="0" y="487518"/>
                </a:cubicBezTo>
                <a:cubicBezTo>
                  <a:pt x="-41137" y="266269"/>
                  <a:pt x="7066" y="181122"/>
                  <a:pt x="0" y="0"/>
                </a:cubicBezTo>
                <a:close/>
              </a:path>
            </a:pathLst>
          </a:custGeom>
          <a:noFill/>
          <a:ln w="38100">
            <a:solidFill>
              <a:srgbClr val="FF0000"/>
            </a:solidFill>
            <a:extLst>
              <a:ext uri="{C807C97D-BFC1-408E-A445-0C87EB9F89A2}">
                <ask:lineSketchStyleProps xmlns:ask="http://schemas.microsoft.com/office/drawing/2018/sketchyshapes" sd="1471740751">
                  <a:prstGeom prst="rect">
                    <a:avLst/>
                  </a:prstGeom>
                  <ask:type>
                    <ask:lineSketchScribble/>
                  </ask:type>
                </ask:lineSketchStyleProps>
              </a:ext>
            </a:extLst>
          </a:ln>
        </p:spPr>
        <p:txBody>
          <a:bodyPr wrap="none" rtlCol="0">
            <a:spAutoFit/>
          </a:bodyPr>
          <a:lstStyle/>
          <a:p>
            <a:r>
              <a:rPr lang="en-US" sz="3200" b="1" dirty="0">
                <a:solidFill>
                  <a:srgbClr val="FF0000"/>
                </a:solidFill>
                <a:highlight>
                  <a:srgbClr val="00FFFF"/>
                </a:highlight>
              </a:rPr>
              <a:t>Precursor</a:t>
            </a:r>
            <a:r>
              <a:rPr lang="en-US" sz="2800" b="1" dirty="0">
                <a:solidFill>
                  <a:srgbClr val="FF0000"/>
                </a:solidFill>
                <a:highlight>
                  <a:srgbClr val="00FFFF"/>
                </a:highlight>
              </a:rPr>
              <a:t>  </a:t>
            </a:r>
          </a:p>
          <a:p>
            <a:r>
              <a:rPr lang="en-US" sz="2800" b="1" dirty="0">
                <a:solidFill>
                  <a:srgbClr val="FF0000"/>
                </a:solidFill>
                <a:highlight>
                  <a:srgbClr val="00FFFF"/>
                </a:highlight>
              </a:rPr>
              <a:t>for large EQs </a:t>
            </a:r>
            <a:r>
              <a:rPr lang="en-US" sz="2800" b="1" dirty="0">
                <a:highlight>
                  <a:srgbClr val="00FFFF"/>
                </a:highlight>
              </a:rPr>
              <a:t>?</a:t>
            </a:r>
          </a:p>
        </p:txBody>
      </p:sp>
      <p:sp>
        <p:nvSpPr>
          <p:cNvPr id="6" name="TextBox 5">
            <a:extLst>
              <a:ext uri="{FF2B5EF4-FFF2-40B4-BE49-F238E27FC236}">
                <a16:creationId xmlns:a16="http://schemas.microsoft.com/office/drawing/2014/main" id="{A85F009E-F2DC-4C4D-E7BA-A2A6AF87CE38}"/>
              </a:ext>
            </a:extLst>
          </p:cNvPr>
          <p:cNvSpPr txBox="1"/>
          <p:nvPr/>
        </p:nvSpPr>
        <p:spPr>
          <a:xfrm>
            <a:off x="7630972" y="5220236"/>
            <a:ext cx="3976858" cy="646331"/>
          </a:xfrm>
          <a:prstGeom prst="rect">
            <a:avLst/>
          </a:prstGeom>
          <a:noFill/>
        </p:spPr>
        <p:txBody>
          <a:bodyPr wrap="none" rtlCol="0">
            <a:spAutoFit/>
          </a:bodyPr>
          <a:lstStyle/>
          <a:p>
            <a:r>
              <a:rPr lang="en-US" b="1" dirty="0"/>
              <a:t>See paper by </a:t>
            </a:r>
          </a:p>
          <a:p>
            <a:r>
              <a:rPr lang="en-US" b="1" dirty="0"/>
              <a:t>Budker, </a:t>
            </a:r>
            <a:r>
              <a:rPr lang="en-US" b="1" dirty="0" err="1"/>
              <a:t>Flambaum</a:t>
            </a:r>
            <a:r>
              <a:rPr lang="en-US" b="1" dirty="0"/>
              <a:t>, Zhitnitsky  </a:t>
            </a:r>
            <a:r>
              <a:rPr lang="en-US" b="1" dirty="0" err="1"/>
              <a:t>p.t.o.</a:t>
            </a:r>
            <a:r>
              <a:rPr lang="en-US" b="1" dirty="0"/>
              <a:t> </a:t>
            </a:r>
          </a:p>
        </p:txBody>
      </p:sp>
    </p:spTree>
    <p:extLst>
      <p:ext uri="{BB962C8B-B14F-4D97-AF65-F5344CB8AC3E}">
        <p14:creationId xmlns:p14="http://schemas.microsoft.com/office/powerpoint/2010/main" val="11345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A977D5-8F8B-BCDE-2528-3DDB16C03F13}"/>
              </a:ext>
            </a:extLst>
          </p:cNvPr>
          <p:cNvGrpSpPr/>
          <p:nvPr/>
        </p:nvGrpSpPr>
        <p:grpSpPr>
          <a:xfrm>
            <a:off x="0" y="1698375"/>
            <a:ext cx="12192000" cy="3461249"/>
            <a:chOff x="0" y="1698375"/>
            <a:chExt cx="12192000" cy="3461249"/>
          </a:xfrm>
        </p:grpSpPr>
        <p:pic>
          <p:nvPicPr>
            <p:cNvPr id="3" name="Picture 2">
              <a:extLst>
                <a:ext uri="{FF2B5EF4-FFF2-40B4-BE49-F238E27FC236}">
                  <a16:creationId xmlns:a16="http://schemas.microsoft.com/office/drawing/2014/main" id="{1C12AB0E-45BA-7523-6C6B-280ADF0A3F84}"/>
                </a:ext>
              </a:extLst>
            </p:cNvPr>
            <p:cNvPicPr>
              <a:picLocks noChangeAspect="1"/>
            </p:cNvPicPr>
            <p:nvPr/>
          </p:nvPicPr>
          <p:blipFill>
            <a:blip r:embed="rId2"/>
            <a:stretch>
              <a:fillRect/>
            </a:stretch>
          </p:blipFill>
          <p:spPr>
            <a:xfrm>
              <a:off x="0" y="1698375"/>
              <a:ext cx="12192000" cy="3461249"/>
            </a:xfrm>
            <a:prstGeom prst="rect">
              <a:avLst/>
            </a:prstGeom>
            <a:ln>
              <a:solidFill>
                <a:schemeClr val="accent1"/>
              </a:solidFill>
            </a:ln>
          </p:spPr>
        </p:pic>
        <p:cxnSp>
          <p:nvCxnSpPr>
            <p:cNvPr id="5" name="Straight Connector 4">
              <a:extLst>
                <a:ext uri="{FF2B5EF4-FFF2-40B4-BE49-F238E27FC236}">
                  <a16:creationId xmlns:a16="http://schemas.microsoft.com/office/drawing/2014/main" id="{6BF6D14B-3FA6-85D2-E14A-0B416166FB75}"/>
                </a:ext>
              </a:extLst>
            </p:cNvPr>
            <p:cNvCxnSpPr/>
            <p:nvPr/>
          </p:nvCxnSpPr>
          <p:spPr>
            <a:xfrm>
              <a:off x="4941651" y="3959157"/>
              <a:ext cx="2782111" cy="0"/>
            </a:xfrm>
            <a:prstGeom prst="line">
              <a:avLst/>
            </a:prstGeom>
            <a:ln w="11112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33B37DE-0E58-A3B6-D40E-8BF2D001973A}"/>
              </a:ext>
            </a:extLst>
          </p:cNvPr>
          <p:cNvSpPr txBox="1"/>
          <p:nvPr/>
        </p:nvSpPr>
        <p:spPr>
          <a:xfrm>
            <a:off x="6529691" y="5159692"/>
            <a:ext cx="4102641" cy="400110"/>
          </a:xfrm>
          <a:prstGeom prst="rect">
            <a:avLst/>
          </a:prstGeom>
          <a:noFill/>
        </p:spPr>
        <p:txBody>
          <a:bodyPr wrap="square">
            <a:spAutoFit/>
          </a:bodyPr>
          <a:lstStyle/>
          <a:p>
            <a:r>
              <a:rPr lang="en-US" sz="2000" b="1" dirty="0">
                <a:hlinkClick r:id="rId3"/>
              </a:rPr>
              <a:t>https://arxiv.org/abs/2003.07363</a:t>
            </a:r>
            <a:r>
              <a:rPr lang="en-US" sz="2000" b="1" dirty="0"/>
              <a:t> </a:t>
            </a:r>
          </a:p>
        </p:txBody>
      </p:sp>
      <p:sp>
        <p:nvSpPr>
          <p:cNvPr id="2" name="Rectangle 573">
            <a:extLst>
              <a:ext uri="{FF2B5EF4-FFF2-40B4-BE49-F238E27FC236}">
                <a16:creationId xmlns:a16="http://schemas.microsoft.com/office/drawing/2014/main" id="{1508B8DC-8F30-171E-1FD7-B942BC295CA5}"/>
              </a:ext>
            </a:extLst>
          </p:cNvPr>
          <p:cNvSpPr/>
          <p:nvPr/>
        </p:nvSpPr>
        <p:spPr>
          <a:xfrm>
            <a:off x="11897232" y="6466119"/>
            <a:ext cx="234038" cy="276999"/>
          </a:xfrm>
          <a:prstGeom prst="rect">
            <a:avLst/>
          </a:prstGeom>
        </p:spPr>
        <p:txBody>
          <a:bodyPr wrap="none" lIns="0" tIns="0" rIns="0" bIns="0">
            <a:spAutoFit/>
          </a:bodyPr>
          <a:lstStyle/>
          <a:p>
            <a:pPr marL="0"/>
            <a:r>
              <a:rPr lang="en-US" b="1" dirty="0">
                <a:solidFill>
                  <a:srgbClr val="FF0000"/>
                </a:solidFill>
                <a:latin typeface="Calibri-Bold"/>
              </a:rPr>
              <a:t>25</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375841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Freeform 829"/>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33" name="Rectangle 833"/>
          <p:cNvSpPr/>
          <p:nvPr/>
        </p:nvSpPr>
        <p:spPr>
          <a:xfrm>
            <a:off x="3740784" y="2371690"/>
            <a:ext cx="3592458" cy="2585323"/>
          </a:xfrm>
          <a:custGeom>
            <a:avLst/>
            <a:gdLst>
              <a:gd name="connsiteX0" fmla="*/ 0 w 3592458"/>
              <a:gd name="connsiteY0" fmla="*/ 0 h 2585323"/>
              <a:gd name="connsiteX1" fmla="*/ 490969 w 3592458"/>
              <a:gd name="connsiteY1" fmla="*/ 0 h 2585323"/>
              <a:gd name="connsiteX2" fmla="*/ 1125637 w 3592458"/>
              <a:gd name="connsiteY2" fmla="*/ 0 h 2585323"/>
              <a:gd name="connsiteX3" fmla="*/ 1724380 w 3592458"/>
              <a:gd name="connsiteY3" fmla="*/ 0 h 2585323"/>
              <a:gd name="connsiteX4" fmla="*/ 2359047 w 3592458"/>
              <a:gd name="connsiteY4" fmla="*/ 0 h 2585323"/>
              <a:gd name="connsiteX5" fmla="*/ 2885941 w 3592458"/>
              <a:gd name="connsiteY5" fmla="*/ 0 h 2585323"/>
              <a:gd name="connsiteX6" fmla="*/ 3592458 w 3592458"/>
              <a:gd name="connsiteY6" fmla="*/ 0 h 2585323"/>
              <a:gd name="connsiteX7" fmla="*/ 3592458 w 3592458"/>
              <a:gd name="connsiteY7" fmla="*/ 568771 h 2585323"/>
              <a:gd name="connsiteX8" fmla="*/ 3592458 w 3592458"/>
              <a:gd name="connsiteY8" fmla="*/ 1111689 h 2585323"/>
              <a:gd name="connsiteX9" fmla="*/ 3592458 w 3592458"/>
              <a:gd name="connsiteY9" fmla="*/ 1680460 h 2585323"/>
              <a:gd name="connsiteX10" fmla="*/ 3592458 w 3592458"/>
              <a:gd name="connsiteY10" fmla="*/ 2585323 h 2585323"/>
              <a:gd name="connsiteX11" fmla="*/ 2921866 w 3592458"/>
              <a:gd name="connsiteY11" fmla="*/ 2585323 h 2585323"/>
              <a:gd name="connsiteX12" fmla="*/ 2287198 w 3592458"/>
              <a:gd name="connsiteY12" fmla="*/ 2585323 h 2585323"/>
              <a:gd name="connsiteX13" fmla="*/ 1724380 w 3592458"/>
              <a:gd name="connsiteY13" fmla="*/ 2585323 h 2585323"/>
              <a:gd name="connsiteX14" fmla="*/ 1125637 w 3592458"/>
              <a:gd name="connsiteY14" fmla="*/ 2585323 h 2585323"/>
              <a:gd name="connsiteX15" fmla="*/ 526894 w 3592458"/>
              <a:gd name="connsiteY15" fmla="*/ 2585323 h 2585323"/>
              <a:gd name="connsiteX16" fmla="*/ 0 w 3592458"/>
              <a:gd name="connsiteY16" fmla="*/ 2585323 h 2585323"/>
              <a:gd name="connsiteX17" fmla="*/ 0 w 3592458"/>
              <a:gd name="connsiteY17" fmla="*/ 2094112 h 2585323"/>
              <a:gd name="connsiteX18" fmla="*/ 0 w 3592458"/>
              <a:gd name="connsiteY18" fmla="*/ 1628753 h 2585323"/>
              <a:gd name="connsiteX19" fmla="*/ 0 w 3592458"/>
              <a:gd name="connsiteY19" fmla="*/ 1059982 h 2585323"/>
              <a:gd name="connsiteX20" fmla="*/ 0 w 3592458"/>
              <a:gd name="connsiteY20" fmla="*/ 568771 h 2585323"/>
              <a:gd name="connsiteX21" fmla="*/ 0 w 3592458"/>
              <a:gd name="connsiteY21"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2458" h="2585323" fill="none" extrusionOk="0">
                <a:moveTo>
                  <a:pt x="0" y="0"/>
                </a:moveTo>
                <a:cubicBezTo>
                  <a:pt x="200266" y="-38282"/>
                  <a:pt x="255942" y="47403"/>
                  <a:pt x="490969" y="0"/>
                </a:cubicBezTo>
                <a:cubicBezTo>
                  <a:pt x="725996" y="-47403"/>
                  <a:pt x="840227" y="5852"/>
                  <a:pt x="1125637" y="0"/>
                </a:cubicBezTo>
                <a:cubicBezTo>
                  <a:pt x="1411047" y="-5852"/>
                  <a:pt x="1436148" y="19035"/>
                  <a:pt x="1724380" y="0"/>
                </a:cubicBezTo>
                <a:cubicBezTo>
                  <a:pt x="2012612" y="-19035"/>
                  <a:pt x="2183536" y="46181"/>
                  <a:pt x="2359047" y="0"/>
                </a:cubicBezTo>
                <a:cubicBezTo>
                  <a:pt x="2534558" y="-46181"/>
                  <a:pt x="2716229" y="23135"/>
                  <a:pt x="2885941" y="0"/>
                </a:cubicBezTo>
                <a:cubicBezTo>
                  <a:pt x="3055653" y="-23135"/>
                  <a:pt x="3295255" y="50237"/>
                  <a:pt x="3592458" y="0"/>
                </a:cubicBezTo>
                <a:cubicBezTo>
                  <a:pt x="3635226" y="248386"/>
                  <a:pt x="3535104" y="378707"/>
                  <a:pt x="3592458" y="568771"/>
                </a:cubicBezTo>
                <a:cubicBezTo>
                  <a:pt x="3649812" y="758835"/>
                  <a:pt x="3577806" y="931533"/>
                  <a:pt x="3592458" y="1111689"/>
                </a:cubicBezTo>
                <a:cubicBezTo>
                  <a:pt x="3607110" y="1291845"/>
                  <a:pt x="3541498" y="1530537"/>
                  <a:pt x="3592458" y="1680460"/>
                </a:cubicBezTo>
                <a:cubicBezTo>
                  <a:pt x="3643418" y="1830383"/>
                  <a:pt x="3523966" y="2399469"/>
                  <a:pt x="3592458" y="2585323"/>
                </a:cubicBezTo>
                <a:cubicBezTo>
                  <a:pt x="3330724" y="2599274"/>
                  <a:pt x="3094794" y="2529038"/>
                  <a:pt x="2921866" y="2585323"/>
                </a:cubicBezTo>
                <a:cubicBezTo>
                  <a:pt x="2748938" y="2641608"/>
                  <a:pt x="2585791" y="2577202"/>
                  <a:pt x="2287198" y="2585323"/>
                </a:cubicBezTo>
                <a:cubicBezTo>
                  <a:pt x="1988605" y="2593444"/>
                  <a:pt x="1974783" y="2562865"/>
                  <a:pt x="1724380" y="2585323"/>
                </a:cubicBezTo>
                <a:cubicBezTo>
                  <a:pt x="1473977" y="2607781"/>
                  <a:pt x="1359352" y="2534173"/>
                  <a:pt x="1125637" y="2585323"/>
                </a:cubicBezTo>
                <a:cubicBezTo>
                  <a:pt x="891922" y="2636473"/>
                  <a:pt x="781657" y="2533248"/>
                  <a:pt x="526894" y="2585323"/>
                </a:cubicBezTo>
                <a:cubicBezTo>
                  <a:pt x="272131" y="2637398"/>
                  <a:pt x="201214" y="2536337"/>
                  <a:pt x="0" y="2585323"/>
                </a:cubicBezTo>
                <a:cubicBezTo>
                  <a:pt x="-21539" y="2383582"/>
                  <a:pt x="55413" y="2215715"/>
                  <a:pt x="0" y="2094112"/>
                </a:cubicBezTo>
                <a:cubicBezTo>
                  <a:pt x="-55413" y="1972509"/>
                  <a:pt x="47830" y="1799950"/>
                  <a:pt x="0" y="1628753"/>
                </a:cubicBezTo>
                <a:cubicBezTo>
                  <a:pt x="-47830" y="1457556"/>
                  <a:pt x="43342" y="1282545"/>
                  <a:pt x="0" y="1059982"/>
                </a:cubicBezTo>
                <a:cubicBezTo>
                  <a:pt x="-43342" y="837419"/>
                  <a:pt x="51061" y="757420"/>
                  <a:pt x="0" y="568771"/>
                </a:cubicBezTo>
                <a:cubicBezTo>
                  <a:pt x="-51061" y="380122"/>
                  <a:pt x="38204" y="181305"/>
                  <a:pt x="0" y="0"/>
                </a:cubicBezTo>
                <a:close/>
              </a:path>
              <a:path w="3592458" h="2585323" stroke="0" extrusionOk="0">
                <a:moveTo>
                  <a:pt x="0" y="0"/>
                </a:moveTo>
                <a:cubicBezTo>
                  <a:pt x="258710" y="-54791"/>
                  <a:pt x="300537" y="54788"/>
                  <a:pt x="526894" y="0"/>
                </a:cubicBezTo>
                <a:cubicBezTo>
                  <a:pt x="753251" y="-54788"/>
                  <a:pt x="962714" y="64790"/>
                  <a:pt x="1089712" y="0"/>
                </a:cubicBezTo>
                <a:cubicBezTo>
                  <a:pt x="1216710" y="-64790"/>
                  <a:pt x="1535645" y="68628"/>
                  <a:pt x="1688455" y="0"/>
                </a:cubicBezTo>
                <a:cubicBezTo>
                  <a:pt x="1841265" y="-68628"/>
                  <a:pt x="2134436" y="33399"/>
                  <a:pt x="2323123" y="0"/>
                </a:cubicBezTo>
                <a:cubicBezTo>
                  <a:pt x="2511810" y="-33399"/>
                  <a:pt x="2714628" y="26335"/>
                  <a:pt x="2850017" y="0"/>
                </a:cubicBezTo>
                <a:cubicBezTo>
                  <a:pt x="2985406" y="-26335"/>
                  <a:pt x="3404107" y="27411"/>
                  <a:pt x="3592458" y="0"/>
                </a:cubicBezTo>
                <a:cubicBezTo>
                  <a:pt x="3606338" y="166385"/>
                  <a:pt x="3567532" y="245617"/>
                  <a:pt x="3592458" y="439505"/>
                </a:cubicBezTo>
                <a:cubicBezTo>
                  <a:pt x="3617384" y="633394"/>
                  <a:pt x="3553342" y="833273"/>
                  <a:pt x="3592458" y="982423"/>
                </a:cubicBezTo>
                <a:cubicBezTo>
                  <a:pt x="3631574" y="1131573"/>
                  <a:pt x="3563466" y="1314274"/>
                  <a:pt x="3592458" y="1499487"/>
                </a:cubicBezTo>
                <a:cubicBezTo>
                  <a:pt x="3621450" y="1684700"/>
                  <a:pt x="3537615" y="1787828"/>
                  <a:pt x="3592458" y="1990699"/>
                </a:cubicBezTo>
                <a:cubicBezTo>
                  <a:pt x="3647301" y="2193570"/>
                  <a:pt x="3577554" y="2305986"/>
                  <a:pt x="3592458" y="2585323"/>
                </a:cubicBezTo>
                <a:cubicBezTo>
                  <a:pt x="3458402" y="2637443"/>
                  <a:pt x="3123940" y="2577087"/>
                  <a:pt x="2993715" y="2585323"/>
                </a:cubicBezTo>
                <a:cubicBezTo>
                  <a:pt x="2863490" y="2593559"/>
                  <a:pt x="2668777" y="2561050"/>
                  <a:pt x="2394972" y="2585323"/>
                </a:cubicBezTo>
                <a:cubicBezTo>
                  <a:pt x="2121167" y="2609596"/>
                  <a:pt x="1967549" y="2540236"/>
                  <a:pt x="1796229" y="2585323"/>
                </a:cubicBezTo>
                <a:cubicBezTo>
                  <a:pt x="1624909" y="2630410"/>
                  <a:pt x="1363376" y="2552929"/>
                  <a:pt x="1125637" y="2585323"/>
                </a:cubicBezTo>
                <a:cubicBezTo>
                  <a:pt x="887898" y="2617717"/>
                  <a:pt x="825690" y="2559960"/>
                  <a:pt x="634668" y="2585323"/>
                </a:cubicBezTo>
                <a:cubicBezTo>
                  <a:pt x="443646" y="2610686"/>
                  <a:pt x="184023" y="2511100"/>
                  <a:pt x="0" y="2585323"/>
                </a:cubicBezTo>
                <a:cubicBezTo>
                  <a:pt x="-52422" y="2437960"/>
                  <a:pt x="3937" y="2275314"/>
                  <a:pt x="0" y="2016552"/>
                </a:cubicBezTo>
                <a:cubicBezTo>
                  <a:pt x="-3937" y="1757790"/>
                  <a:pt x="32844" y="1743311"/>
                  <a:pt x="0" y="1551194"/>
                </a:cubicBezTo>
                <a:cubicBezTo>
                  <a:pt x="-32844" y="1359077"/>
                  <a:pt x="36217" y="1205719"/>
                  <a:pt x="0" y="1034129"/>
                </a:cubicBezTo>
                <a:cubicBezTo>
                  <a:pt x="-36217" y="862540"/>
                  <a:pt x="44716" y="713830"/>
                  <a:pt x="0" y="568771"/>
                </a:cubicBezTo>
                <a:cubicBezTo>
                  <a:pt x="-44716" y="423712"/>
                  <a:pt x="46447" y="251177"/>
                  <a:pt x="0" y="0"/>
                </a:cubicBezTo>
                <a:close/>
              </a:path>
            </a:pathLst>
          </a:custGeom>
          <a:ln w="38100">
            <a:solidFill>
              <a:srgbClr val="00B050"/>
            </a:solidFill>
            <a:extLst>
              <a:ext uri="{C807C97D-BFC1-408E-A445-0C87EB9F89A2}">
                <ask:lineSketchStyleProps xmlns:ask="http://schemas.microsoft.com/office/drawing/2018/sketchyshapes" sd="2390613173">
                  <a:prstGeom prst="rect">
                    <a:avLst/>
                  </a:prstGeom>
                  <ask:type>
                    <ask:lineSketchScribble/>
                  </ask:type>
                </ask:lineSketchStyleProps>
              </a:ext>
            </a:extLst>
          </a:ln>
        </p:spPr>
        <p:txBody>
          <a:bodyPr wrap="none" lIns="0" tIns="0" rIns="0" bIns="0">
            <a:spAutoFit/>
          </a:bodyPr>
          <a:lstStyle/>
          <a:p>
            <a:pPr marL="0"/>
            <a:endParaRPr lang="en-US" sz="1200" b="1" i="0" spc="0" baseline="0" dirty="0">
              <a:solidFill>
                <a:srgbClr val="0000CC"/>
              </a:solidFill>
              <a:latin typeface="Calibri-Bold"/>
            </a:endParaRPr>
          </a:p>
          <a:p>
            <a:pPr marL="0"/>
            <a:r>
              <a:rPr lang="en-US" sz="3600" b="1" i="0" spc="0" baseline="0" dirty="0">
                <a:solidFill>
                  <a:srgbClr val="0000CC"/>
                </a:solidFill>
                <a:latin typeface="Calibri-Bold"/>
              </a:rPr>
              <a:t>... outside p</a:t>
            </a:r>
            <a:r>
              <a:rPr lang="en-US" sz="3600" b="1" i="0" spc="-61" baseline="0" dirty="0">
                <a:solidFill>
                  <a:srgbClr val="0000CC"/>
                </a:solidFill>
                <a:latin typeface="Calibri-Bold"/>
              </a:rPr>
              <a:t>h</a:t>
            </a:r>
            <a:r>
              <a:rPr lang="en-US" sz="3600" b="1" i="0" spc="-25" baseline="0" dirty="0">
                <a:solidFill>
                  <a:srgbClr val="0000CC"/>
                </a:solidFill>
                <a:latin typeface="Calibri-Bold"/>
              </a:rPr>
              <a:t>y</a:t>
            </a:r>
            <a:r>
              <a:rPr lang="en-US" sz="3600" b="1" i="0" spc="0" baseline="0" dirty="0">
                <a:solidFill>
                  <a:srgbClr val="0000CC"/>
                </a:solidFill>
                <a:latin typeface="Calibri-Bold"/>
              </a:rPr>
              <a:t>sics  </a:t>
            </a:r>
          </a:p>
          <a:p>
            <a:pPr marL="0"/>
            <a:r>
              <a:rPr lang="en-US" sz="3600" b="1" dirty="0">
                <a:solidFill>
                  <a:srgbClr val="0000CC"/>
                </a:solidFill>
                <a:latin typeface="Calibri-Bold"/>
              </a:rPr>
              <a:t>               </a:t>
            </a:r>
            <a:r>
              <a:rPr lang="en-US" sz="4800" b="1" dirty="0">
                <a:solidFill>
                  <a:srgbClr val="FF0000"/>
                </a:solidFill>
                <a:effectLst>
                  <a:outerShdw blurRad="38100" dist="38100" dir="2700000" algn="tl">
                    <a:srgbClr val="000000">
                      <a:alpha val="43137"/>
                    </a:srgbClr>
                  </a:outerShdw>
                </a:effectLst>
                <a:latin typeface="Calibri-Bold"/>
              </a:rPr>
              <a:t>+</a:t>
            </a:r>
          </a:p>
          <a:p>
            <a:pPr marL="0"/>
            <a:endParaRPr lang="en-US" sz="1600" b="1" i="1" dirty="0">
              <a:solidFill>
                <a:srgbClr val="3333FF"/>
              </a:solidFill>
              <a:effectLst>
                <a:outerShdw blurRad="38100" dist="38100" dir="2700000" algn="tl">
                  <a:srgbClr val="000000">
                    <a:alpha val="43137"/>
                  </a:srgbClr>
                </a:outerShdw>
              </a:effectLst>
              <a:latin typeface="Calibri-Bold"/>
            </a:endParaRPr>
          </a:p>
          <a:p>
            <a:pPr marL="0"/>
            <a:r>
              <a:rPr lang="en-US" sz="3600" b="1" i="0" spc="0" baseline="0" dirty="0">
                <a:solidFill>
                  <a:srgbClr val="0000CC"/>
                </a:solidFill>
                <a:latin typeface="Calibri-Bold"/>
              </a:rPr>
              <a:t>    </a:t>
            </a:r>
            <a:r>
              <a:rPr lang="en-US" sz="2800" b="1" dirty="0">
                <a:solidFill>
                  <a:srgbClr val="C00000"/>
                </a:solidFill>
                <a:latin typeface="Calibri-Bold"/>
                <a:sym typeface="Wingdings" panose="05000000000000000000" pitchFamily="2" charset="2"/>
              </a:rPr>
              <a:t>@</a:t>
            </a:r>
            <a:r>
              <a:rPr lang="en-US" sz="3600" b="1" i="0" spc="0" baseline="0" dirty="0">
                <a:solidFill>
                  <a:srgbClr val="0000CC"/>
                </a:solidFill>
                <a:latin typeface="Calibri-Bold"/>
                <a:sym typeface="Wingdings" panose="05000000000000000000" pitchFamily="2" charset="2"/>
              </a:rPr>
              <a:t> </a:t>
            </a:r>
            <a:r>
              <a:rPr lang="en-US" sz="3200" b="1" i="0" spc="0" baseline="0" dirty="0">
                <a:solidFill>
                  <a:srgbClr val="C00000"/>
                </a:solidFill>
                <a:highlight>
                  <a:srgbClr val="00FF00"/>
                </a:highlight>
                <a:latin typeface="Calibri-Bold"/>
              </a:rPr>
              <a:t>Earth surface  </a:t>
            </a:r>
          </a:p>
          <a:p>
            <a:pPr marL="0"/>
            <a:endParaRPr lang="en-US" sz="2000" b="1" i="0" spc="0" baseline="0" dirty="0">
              <a:ln w="13063">
                <a:solidFill>
                  <a:srgbClr val="FF0000"/>
                </a:solidFill>
                <a:prstDash val="solid"/>
              </a:ln>
              <a:solidFill>
                <a:srgbClr val="C00000"/>
              </a:solidFill>
              <a:highlight>
                <a:srgbClr val="00FF00"/>
              </a:highlight>
              <a:latin typeface="Wingdings-Regular"/>
            </a:endParaRPr>
          </a:p>
        </p:txBody>
      </p:sp>
      <p:sp>
        <p:nvSpPr>
          <p:cNvPr id="835" name="Rectangle 835"/>
          <p:cNvSpPr/>
          <p:nvPr/>
        </p:nvSpPr>
        <p:spPr>
          <a:xfrm>
            <a:off x="11644313" y="6359114"/>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26</a:t>
            </a:r>
          </a:p>
        </p:txBody>
      </p:sp>
    </p:spTree>
    <p:extLst>
      <p:ext uri="{BB962C8B-B14F-4D97-AF65-F5344CB8AC3E}">
        <p14:creationId xmlns:p14="http://schemas.microsoft.com/office/powerpoint/2010/main" val="255914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754353-255D-9A39-7A09-3C72508AB65E}"/>
              </a:ext>
            </a:extLst>
          </p:cNvPr>
          <p:cNvPicPr>
            <a:picLocks noChangeAspect="1"/>
          </p:cNvPicPr>
          <p:nvPr/>
        </p:nvPicPr>
        <p:blipFill>
          <a:blip r:embed="rId2"/>
          <a:stretch>
            <a:fillRect/>
          </a:stretch>
        </p:blipFill>
        <p:spPr>
          <a:xfrm>
            <a:off x="163533" y="3808509"/>
            <a:ext cx="5001854" cy="2872784"/>
          </a:xfrm>
          <a:custGeom>
            <a:avLst/>
            <a:gdLst>
              <a:gd name="connsiteX0" fmla="*/ 0 w 5001854"/>
              <a:gd name="connsiteY0" fmla="*/ 0 h 2872784"/>
              <a:gd name="connsiteX1" fmla="*/ 405706 w 5001854"/>
              <a:gd name="connsiteY1" fmla="*/ 0 h 2872784"/>
              <a:gd name="connsiteX2" fmla="*/ 961467 w 5001854"/>
              <a:gd name="connsiteY2" fmla="*/ 0 h 2872784"/>
              <a:gd name="connsiteX3" fmla="*/ 1617266 w 5001854"/>
              <a:gd name="connsiteY3" fmla="*/ 0 h 2872784"/>
              <a:gd name="connsiteX4" fmla="*/ 2022972 w 5001854"/>
              <a:gd name="connsiteY4" fmla="*/ 0 h 2872784"/>
              <a:gd name="connsiteX5" fmla="*/ 2578734 w 5001854"/>
              <a:gd name="connsiteY5" fmla="*/ 0 h 2872784"/>
              <a:gd name="connsiteX6" fmla="*/ 3134495 w 5001854"/>
              <a:gd name="connsiteY6" fmla="*/ 0 h 2872784"/>
              <a:gd name="connsiteX7" fmla="*/ 3540201 w 5001854"/>
              <a:gd name="connsiteY7" fmla="*/ 0 h 2872784"/>
              <a:gd name="connsiteX8" fmla="*/ 4145981 w 5001854"/>
              <a:gd name="connsiteY8" fmla="*/ 0 h 2872784"/>
              <a:gd name="connsiteX9" fmla="*/ 5001854 w 5001854"/>
              <a:gd name="connsiteY9" fmla="*/ 0 h 2872784"/>
              <a:gd name="connsiteX10" fmla="*/ 5001854 w 5001854"/>
              <a:gd name="connsiteY10" fmla="*/ 632012 h 2872784"/>
              <a:gd name="connsiteX11" fmla="*/ 5001854 w 5001854"/>
              <a:gd name="connsiteY11" fmla="*/ 1177841 h 2872784"/>
              <a:gd name="connsiteX12" fmla="*/ 5001854 w 5001854"/>
              <a:gd name="connsiteY12" fmla="*/ 1752398 h 2872784"/>
              <a:gd name="connsiteX13" fmla="*/ 5001854 w 5001854"/>
              <a:gd name="connsiteY13" fmla="*/ 2240772 h 2872784"/>
              <a:gd name="connsiteX14" fmla="*/ 5001854 w 5001854"/>
              <a:gd name="connsiteY14" fmla="*/ 2872784 h 2872784"/>
              <a:gd name="connsiteX15" fmla="*/ 4496111 w 5001854"/>
              <a:gd name="connsiteY15" fmla="*/ 2872784 h 2872784"/>
              <a:gd name="connsiteX16" fmla="*/ 4090405 w 5001854"/>
              <a:gd name="connsiteY16" fmla="*/ 2872784 h 2872784"/>
              <a:gd name="connsiteX17" fmla="*/ 3434606 w 5001854"/>
              <a:gd name="connsiteY17" fmla="*/ 2872784 h 2872784"/>
              <a:gd name="connsiteX18" fmla="*/ 2828826 w 5001854"/>
              <a:gd name="connsiteY18" fmla="*/ 2872784 h 2872784"/>
              <a:gd name="connsiteX19" fmla="*/ 2173028 w 5001854"/>
              <a:gd name="connsiteY19" fmla="*/ 2872784 h 2872784"/>
              <a:gd name="connsiteX20" fmla="*/ 1567248 w 5001854"/>
              <a:gd name="connsiteY20" fmla="*/ 2872784 h 2872784"/>
              <a:gd name="connsiteX21" fmla="*/ 1111523 w 5001854"/>
              <a:gd name="connsiteY21" fmla="*/ 2872784 h 2872784"/>
              <a:gd name="connsiteX22" fmla="*/ 0 w 5001854"/>
              <a:gd name="connsiteY22" fmla="*/ 2872784 h 2872784"/>
              <a:gd name="connsiteX23" fmla="*/ 0 w 5001854"/>
              <a:gd name="connsiteY23" fmla="*/ 2298227 h 2872784"/>
              <a:gd name="connsiteX24" fmla="*/ 0 w 5001854"/>
              <a:gd name="connsiteY24" fmla="*/ 1666215 h 2872784"/>
              <a:gd name="connsiteX25" fmla="*/ 0 w 5001854"/>
              <a:gd name="connsiteY25" fmla="*/ 1062930 h 2872784"/>
              <a:gd name="connsiteX26" fmla="*/ 0 w 5001854"/>
              <a:gd name="connsiteY26" fmla="*/ 0 h 287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01854" h="2872784" fill="none" extrusionOk="0">
                <a:moveTo>
                  <a:pt x="0" y="0"/>
                </a:moveTo>
                <a:cubicBezTo>
                  <a:pt x="173938" y="-30360"/>
                  <a:pt x="308299" y="8470"/>
                  <a:pt x="405706" y="0"/>
                </a:cubicBezTo>
                <a:cubicBezTo>
                  <a:pt x="503113" y="-8470"/>
                  <a:pt x="686309" y="20891"/>
                  <a:pt x="961467" y="0"/>
                </a:cubicBezTo>
                <a:cubicBezTo>
                  <a:pt x="1236625" y="-20891"/>
                  <a:pt x="1384121" y="57312"/>
                  <a:pt x="1617266" y="0"/>
                </a:cubicBezTo>
                <a:cubicBezTo>
                  <a:pt x="1850411" y="-57312"/>
                  <a:pt x="1823442" y="44812"/>
                  <a:pt x="2022972" y="0"/>
                </a:cubicBezTo>
                <a:cubicBezTo>
                  <a:pt x="2222502" y="-44812"/>
                  <a:pt x="2423635" y="11176"/>
                  <a:pt x="2578734" y="0"/>
                </a:cubicBezTo>
                <a:cubicBezTo>
                  <a:pt x="2733833" y="-11176"/>
                  <a:pt x="2957430" y="36462"/>
                  <a:pt x="3134495" y="0"/>
                </a:cubicBezTo>
                <a:cubicBezTo>
                  <a:pt x="3311560" y="-36462"/>
                  <a:pt x="3339624" y="5967"/>
                  <a:pt x="3540201" y="0"/>
                </a:cubicBezTo>
                <a:cubicBezTo>
                  <a:pt x="3740778" y="-5967"/>
                  <a:pt x="3944134" y="65560"/>
                  <a:pt x="4145981" y="0"/>
                </a:cubicBezTo>
                <a:cubicBezTo>
                  <a:pt x="4347828" y="-65560"/>
                  <a:pt x="4725786" y="73068"/>
                  <a:pt x="5001854" y="0"/>
                </a:cubicBezTo>
                <a:cubicBezTo>
                  <a:pt x="5036963" y="300187"/>
                  <a:pt x="4957335" y="443456"/>
                  <a:pt x="5001854" y="632012"/>
                </a:cubicBezTo>
                <a:cubicBezTo>
                  <a:pt x="5046373" y="820568"/>
                  <a:pt x="4948234" y="962642"/>
                  <a:pt x="5001854" y="1177841"/>
                </a:cubicBezTo>
                <a:cubicBezTo>
                  <a:pt x="5055474" y="1393040"/>
                  <a:pt x="4998352" y="1523517"/>
                  <a:pt x="5001854" y="1752398"/>
                </a:cubicBezTo>
                <a:cubicBezTo>
                  <a:pt x="5005356" y="1981279"/>
                  <a:pt x="4946166" y="2138466"/>
                  <a:pt x="5001854" y="2240772"/>
                </a:cubicBezTo>
                <a:cubicBezTo>
                  <a:pt x="5057542" y="2343078"/>
                  <a:pt x="4991630" y="2665835"/>
                  <a:pt x="5001854" y="2872784"/>
                </a:cubicBezTo>
                <a:cubicBezTo>
                  <a:pt x="4886284" y="2922151"/>
                  <a:pt x="4676365" y="2863421"/>
                  <a:pt x="4496111" y="2872784"/>
                </a:cubicBezTo>
                <a:cubicBezTo>
                  <a:pt x="4315857" y="2882147"/>
                  <a:pt x="4181047" y="2853814"/>
                  <a:pt x="4090405" y="2872784"/>
                </a:cubicBezTo>
                <a:cubicBezTo>
                  <a:pt x="3999763" y="2891754"/>
                  <a:pt x="3747570" y="2836150"/>
                  <a:pt x="3434606" y="2872784"/>
                </a:cubicBezTo>
                <a:cubicBezTo>
                  <a:pt x="3121642" y="2909418"/>
                  <a:pt x="3064211" y="2859256"/>
                  <a:pt x="2828826" y="2872784"/>
                </a:cubicBezTo>
                <a:cubicBezTo>
                  <a:pt x="2593441" y="2886312"/>
                  <a:pt x="2467294" y="2803956"/>
                  <a:pt x="2173028" y="2872784"/>
                </a:cubicBezTo>
                <a:cubicBezTo>
                  <a:pt x="1878762" y="2941612"/>
                  <a:pt x="1776594" y="2806294"/>
                  <a:pt x="1567248" y="2872784"/>
                </a:cubicBezTo>
                <a:cubicBezTo>
                  <a:pt x="1357902" y="2939274"/>
                  <a:pt x="1249447" y="2848433"/>
                  <a:pt x="1111523" y="2872784"/>
                </a:cubicBezTo>
                <a:cubicBezTo>
                  <a:pt x="973600" y="2897135"/>
                  <a:pt x="231601" y="2778871"/>
                  <a:pt x="0" y="2872784"/>
                </a:cubicBezTo>
                <a:cubicBezTo>
                  <a:pt x="-955" y="2617081"/>
                  <a:pt x="46171" y="2539527"/>
                  <a:pt x="0" y="2298227"/>
                </a:cubicBezTo>
                <a:cubicBezTo>
                  <a:pt x="-46171" y="2056927"/>
                  <a:pt x="56360" y="1809458"/>
                  <a:pt x="0" y="1666215"/>
                </a:cubicBezTo>
                <a:cubicBezTo>
                  <a:pt x="-56360" y="1522972"/>
                  <a:pt x="71425" y="1264749"/>
                  <a:pt x="0" y="1062930"/>
                </a:cubicBezTo>
                <a:cubicBezTo>
                  <a:pt x="-71425" y="861112"/>
                  <a:pt x="76948" y="328372"/>
                  <a:pt x="0" y="0"/>
                </a:cubicBezTo>
                <a:close/>
              </a:path>
              <a:path w="5001854" h="2872784" stroke="0" extrusionOk="0">
                <a:moveTo>
                  <a:pt x="0" y="0"/>
                </a:moveTo>
                <a:cubicBezTo>
                  <a:pt x="175511" y="-34923"/>
                  <a:pt x="281380" y="25360"/>
                  <a:pt x="405706" y="0"/>
                </a:cubicBezTo>
                <a:cubicBezTo>
                  <a:pt x="530032" y="-25360"/>
                  <a:pt x="697903" y="59553"/>
                  <a:pt x="911449" y="0"/>
                </a:cubicBezTo>
                <a:cubicBezTo>
                  <a:pt x="1124995" y="-59553"/>
                  <a:pt x="1302555" y="6055"/>
                  <a:pt x="1467211" y="0"/>
                </a:cubicBezTo>
                <a:cubicBezTo>
                  <a:pt x="1631867" y="-6055"/>
                  <a:pt x="1859454" y="41070"/>
                  <a:pt x="2123009" y="0"/>
                </a:cubicBezTo>
                <a:cubicBezTo>
                  <a:pt x="2386564" y="-41070"/>
                  <a:pt x="2469013" y="23680"/>
                  <a:pt x="2778808" y="0"/>
                </a:cubicBezTo>
                <a:cubicBezTo>
                  <a:pt x="3088603" y="-23680"/>
                  <a:pt x="3152843" y="11985"/>
                  <a:pt x="3284551" y="0"/>
                </a:cubicBezTo>
                <a:cubicBezTo>
                  <a:pt x="3416259" y="-11985"/>
                  <a:pt x="3604727" y="24208"/>
                  <a:pt x="3790294" y="0"/>
                </a:cubicBezTo>
                <a:cubicBezTo>
                  <a:pt x="3975861" y="-24208"/>
                  <a:pt x="4197952" y="67911"/>
                  <a:pt x="4396074" y="0"/>
                </a:cubicBezTo>
                <a:cubicBezTo>
                  <a:pt x="4594196" y="-67911"/>
                  <a:pt x="4835204" y="60435"/>
                  <a:pt x="5001854" y="0"/>
                </a:cubicBezTo>
                <a:cubicBezTo>
                  <a:pt x="5039099" y="237806"/>
                  <a:pt x="4986424" y="383369"/>
                  <a:pt x="5001854" y="488373"/>
                </a:cubicBezTo>
                <a:cubicBezTo>
                  <a:pt x="5017284" y="593377"/>
                  <a:pt x="5001778" y="829527"/>
                  <a:pt x="5001854" y="1005474"/>
                </a:cubicBezTo>
                <a:cubicBezTo>
                  <a:pt x="5001930" y="1181421"/>
                  <a:pt x="4982440" y="1429166"/>
                  <a:pt x="5001854" y="1637487"/>
                </a:cubicBezTo>
                <a:cubicBezTo>
                  <a:pt x="5021268" y="1845808"/>
                  <a:pt x="4957777" y="2076503"/>
                  <a:pt x="5001854" y="2269499"/>
                </a:cubicBezTo>
                <a:cubicBezTo>
                  <a:pt x="5045931" y="2462495"/>
                  <a:pt x="4999272" y="2682364"/>
                  <a:pt x="5001854" y="2872784"/>
                </a:cubicBezTo>
                <a:cubicBezTo>
                  <a:pt x="4908310" y="2883884"/>
                  <a:pt x="4761428" y="2852566"/>
                  <a:pt x="4546130" y="2872784"/>
                </a:cubicBezTo>
                <a:cubicBezTo>
                  <a:pt x="4330832" y="2893002"/>
                  <a:pt x="4167494" y="2820366"/>
                  <a:pt x="4040387" y="2872784"/>
                </a:cubicBezTo>
                <a:cubicBezTo>
                  <a:pt x="3913280" y="2925202"/>
                  <a:pt x="3639822" y="2872008"/>
                  <a:pt x="3534643" y="2872784"/>
                </a:cubicBezTo>
                <a:cubicBezTo>
                  <a:pt x="3429464" y="2873560"/>
                  <a:pt x="3114595" y="2827867"/>
                  <a:pt x="2878845" y="2872784"/>
                </a:cubicBezTo>
                <a:cubicBezTo>
                  <a:pt x="2643095" y="2917701"/>
                  <a:pt x="2480900" y="2870553"/>
                  <a:pt x="2373102" y="2872784"/>
                </a:cubicBezTo>
                <a:cubicBezTo>
                  <a:pt x="2265304" y="2875015"/>
                  <a:pt x="1950613" y="2819424"/>
                  <a:pt x="1767322" y="2872784"/>
                </a:cubicBezTo>
                <a:cubicBezTo>
                  <a:pt x="1584031" y="2926144"/>
                  <a:pt x="1368572" y="2847860"/>
                  <a:pt x="1261579" y="2872784"/>
                </a:cubicBezTo>
                <a:cubicBezTo>
                  <a:pt x="1154586" y="2897708"/>
                  <a:pt x="1054562" y="2834283"/>
                  <a:pt x="855873" y="2872784"/>
                </a:cubicBezTo>
                <a:cubicBezTo>
                  <a:pt x="657184" y="2911285"/>
                  <a:pt x="208702" y="2802821"/>
                  <a:pt x="0" y="2872784"/>
                </a:cubicBezTo>
                <a:cubicBezTo>
                  <a:pt x="-13739" y="2737667"/>
                  <a:pt x="53158" y="2518828"/>
                  <a:pt x="0" y="2384411"/>
                </a:cubicBezTo>
                <a:cubicBezTo>
                  <a:pt x="-53158" y="2249994"/>
                  <a:pt x="38275" y="1941721"/>
                  <a:pt x="0" y="1781126"/>
                </a:cubicBezTo>
                <a:cubicBezTo>
                  <a:pt x="-38275" y="1620532"/>
                  <a:pt x="10987" y="1480311"/>
                  <a:pt x="0" y="1292753"/>
                </a:cubicBezTo>
                <a:cubicBezTo>
                  <a:pt x="-10987" y="1105195"/>
                  <a:pt x="41024" y="981376"/>
                  <a:pt x="0" y="804380"/>
                </a:cubicBezTo>
                <a:cubicBezTo>
                  <a:pt x="-41024" y="627384"/>
                  <a:pt x="87977" y="195353"/>
                  <a:pt x="0" y="0"/>
                </a:cubicBezTo>
                <a:close/>
              </a:path>
            </a:pathLst>
          </a:custGeom>
          <a:ln w="57150">
            <a:solidFill>
              <a:srgbClr val="FF0000"/>
            </a:solidFill>
            <a:extLst>
              <a:ext uri="{C807C97D-BFC1-408E-A445-0C87EB9F89A2}">
                <ask:lineSketchStyleProps xmlns:ask="http://schemas.microsoft.com/office/drawing/2018/sketchyshapes" sd="1435883924">
                  <a:prstGeom prst="rect">
                    <a:avLst/>
                  </a:prstGeom>
                  <ask:type>
                    <ask:lineSketchScribble/>
                  </ask:type>
                </ask:lineSketchStyleProps>
              </a:ext>
            </a:extLst>
          </a:ln>
        </p:spPr>
      </p:pic>
      <p:sp>
        <p:nvSpPr>
          <p:cNvPr id="10" name="TextBox 9">
            <a:extLst>
              <a:ext uri="{FF2B5EF4-FFF2-40B4-BE49-F238E27FC236}">
                <a16:creationId xmlns:a16="http://schemas.microsoft.com/office/drawing/2014/main" id="{6A821BD1-B012-28BC-F144-84090F5264D3}"/>
              </a:ext>
            </a:extLst>
          </p:cNvPr>
          <p:cNvSpPr txBox="1"/>
          <p:nvPr/>
        </p:nvSpPr>
        <p:spPr>
          <a:xfrm>
            <a:off x="1240383" y="139864"/>
            <a:ext cx="8552278" cy="584775"/>
          </a:xfrm>
          <a:prstGeom prst="rect">
            <a:avLst/>
          </a:prstGeom>
          <a:noFill/>
        </p:spPr>
        <p:txBody>
          <a:bodyPr wrap="none" rtlCol="0">
            <a:spAutoFit/>
          </a:bodyPr>
          <a:lstStyle/>
          <a:p>
            <a:r>
              <a:rPr lang="en-US" sz="3200" b="1" dirty="0">
                <a:solidFill>
                  <a:srgbClr val="C00000"/>
                </a:solidFill>
                <a:highlight>
                  <a:srgbClr val="00FF00"/>
                </a:highlight>
              </a:rPr>
              <a:t>Conception rates  </a:t>
            </a:r>
            <a:r>
              <a:rPr lang="en-US" sz="2400" b="1" dirty="0">
                <a:solidFill>
                  <a:srgbClr val="3333FF"/>
                </a:solidFill>
                <a:effectLst>
                  <a:outerShdw blurRad="38100" dist="38100" dir="2700000" algn="tl">
                    <a:srgbClr val="000000">
                      <a:alpha val="43137"/>
                    </a:srgbClr>
                  </a:outerShdw>
                </a:effectLst>
                <a:highlight>
                  <a:srgbClr val="00FF00"/>
                </a:highlight>
                <a:sym typeface="Wingdings" panose="05000000000000000000" pitchFamily="2" charset="2"/>
              </a:rPr>
              <a:t></a:t>
            </a:r>
            <a:r>
              <a:rPr lang="en-US" sz="3200" b="1" dirty="0">
                <a:solidFill>
                  <a:srgbClr val="C00000"/>
                </a:solidFill>
                <a:highlight>
                  <a:srgbClr val="00FF00"/>
                </a:highlight>
              </a:rPr>
              <a:t>   </a:t>
            </a:r>
            <a:r>
              <a:rPr lang="en-US" sz="2800" b="1" dirty="0">
                <a:solidFill>
                  <a:srgbClr val="3333FF"/>
                </a:solidFill>
                <a:effectLst>
                  <a:outerShdw blurRad="38100" dist="38100" dir="2700000" algn="tl">
                    <a:srgbClr val="000000">
                      <a:alpha val="43137"/>
                    </a:srgbClr>
                  </a:outerShdw>
                </a:effectLst>
                <a:highlight>
                  <a:srgbClr val="00FF00"/>
                </a:highlight>
              </a:rPr>
              <a:t>&gt;3 </a:t>
            </a:r>
            <a:r>
              <a:rPr lang="en-US" sz="2400" b="1" dirty="0">
                <a:solidFill>
                  <a:srgbClr val="C00000"/>
                </a:solidFill>
                <a:highlight>
                  <a:srgbClr val="00FF00"/>
                </a:highlight>
              </a:rPr>
              <a:t>PLANETARY DEPENDENCIES</a:t>
            </a:r>
          </a:p>
        </p:txBody>
      </p:sp>
      <p:sp>
        <p:nvSpPr>
          <p:cNvPr id="11" name="TextBox 10">
            <a:extLst>
              <a:ext uri="{FF2B5EF4-FFF2-40B4-BE49-F238E27FC236}">
                <a16:creationId xmlns:a16="http://schemas.microsoft.com/office/drawing/2014/main" id="{3D7CEF0D-4133-E0E6-2D1A-731A819DE011}"/>
              </a:ext>
            </a:extLst>
          </p:cNvPr>
          <p:cNvSpPr txBox="1"/>
          <p:nvPr/>
        </p:nvSpPr>
        <p:spPr>
          <a:xfrm>
            <a:off x="5296065" y="5593941"/>
            <a:ext cx="6387028" cy="1015663"/>
          </a:xfrm>
          <a:prstGeom prst="rect">
            <a:avLst/>
          </a:prstGeom>
          <a:solidFill>
            <a:schemeClr val="accent6">
              <a:lumMod val="20000"/>
              <a:lumOff val="80000"/>
            </a:schemeClr>
          </a:solidFill>
        </p:spPr>
        <p:txBody>
          <a:bodyPr wrap="square" rtlCol="0">
            <a:spAutoFit/>
          </a:bodyPr>
          <a:lstStyle/>
          <a:p>
            <a:r>
              <a:rPr lang="en-US" dirty="0"/>
              <a:t>E. Georgiopoulou, S. Hofmann, M. Maroudas, A. Mastronikolis, E. L. Matteson, M. Tsagri, K. Z. BRL 18 </a:t>
            </a:r>
            <a:r>
              <a:rPr lang="en-US" sz="2400" dirty="0"/>
              <a:t>(</a:t>
            </a:r>
            <a:r>
              <a:rPr lang="en-US" sz="2400" b="1" dirty="0"/>
              <a:t>2023</a:t>
            </a:r>
            <a:r>
              <a:rPr lang="en-US" sz="2400" dirty="0"/>
              <a:t>)</a:t>
            </a:r>
            <a:r>
              <a:rPr lang="en-US" dirty="0"/>
              <a:t> 107; </a:t>
            </a:r>
            <a:r>
              <a:rPr lang="en-US" b="0" i="0" u="none" strike="noStrike" dirty="0">
                <a:effectLst/>
                <a:highlight>
                  <a:srgbClr val="FFFFFF"/>
                </a:highlight>
                <a:latin typeface="Open Sans" panose="020B0606030504020204" pitchFamily="34" charset="0"/>
                <a:hlinkClick r:id="rId3"/>
              </a:rPr>
              <a:t>https://doi.org/10.1142/S1793048023500029</a:t>
            </a:r>
            <a:endParaRPr lang="en-US" dirty="0"/>
          </a:p>
        </p:txBody>
      </p:sp>
      <p:sp>
        <p:nvSpPr>
          <p:cNvPr id="12" name="TextBox 11">
            <a:extLst>
              <a:ext uri="{FF2B5EF4-FFF2-40B4-BE49-F238E27FC236}">
                <a16:creationId xmlns:a16="http://schemas.microsoft.com/office/drawing/2014/main" id="{D21F0635-DB25-1C85-8FF2-F77FED2AC4BC}"/>
              </a:ext>
            </a:extLst>
          </p:cNvPr>
          <p:cNvSpPr txBox="1"/>
          <p:nvPr/>
        </p:nvSpPr>
        <p:spPr>
          <a:xfrm>
            <a:off x="5201009" y="695822"/>
            <a:ext cx="3775393" cy="646331"/>
          </a:xfrm>
          <a:prstGeom prst="rect">
            <a:avLst/>
          </a:prstGeom>
          <a:noFill/>
        </p:spPr>
        <p:txBody>
          <a:bodyPr wrap="none" rtlCol="0">
            <a:spAutoFit/>
          </a:bodyPr>
          <a:lstStyle/>
          <a:p>
            <a:r>
              <a:rPr lang="en-US" sz="3600" b="1" dirty="0">
                <a:solidFill>
                  <a:srgbClr val="3333FF"/>
                </a:solidFill>
                <a:effectLst>
                  <a:outerShdw blurRad="38100" dist="38100" dir="2700000" algn="tl">
                    <a:srgbClr val="000000">
                      <a:alpha val="43137"/>
                    </a:srgbClr>
                  </a:outerShdw>
                </a:effectLst>
                <a:highlight>
                  <a:srgbClr val="FFFF00"/>
                </a:highlight>
              </a:rPr>
              <a:t>&gt;3M conceptions</a:t>
            </a:r>
          </a:p>
        </p:txBody>
      </p:sp>
      <p:grpSp>
        <p:nvGrpSpPr>
          <p:cNvPr id="16" name="Group 15">
            <a:extLst>
              <a:ext uri="{FF2B5EF4-FFF2-40B4-BE49-F238E27FC236}">
                <a16:creationId xmlns:a16="http://schemas.microsoft.com/office/drawing/2014/main" id="{B0F71F9B-718E-57B7-C4CC-7807D76A70D5}"/>
              </a:ext>
            </a:extLst>
          </p:cNvPr>
          <p:cNvGrpSpPr/>
          <p:nvPr/>
        </p:nvGrpSpPr>
        <p:grpSpPr>
          <a:xfrm>
            <a:off x="163533" y="1275663"/>
            <a:ext cx="5868388" cy="2396976"/>
            <a:chOff x="-203202" y="1137273"/>
            <a:chExt cx="6224593" cy="2547317"/>
          </a:xfrm>
        </p:grpSpPr>
        <p:pic>
          <p:nvPicPr>
            <p:cNvPr id="3" name="Picture 2">
              <a:extLst>
                <a:ext uri="{FF2B5EF4-FFF2-40B4-BE49-F238E27FC236}">
                  <a16:creationId xmlns:a16="http://schemas.microsoft.com/office/drawing/2014/main" id="{CF6F7015-6E0A-0FF5-DAE2-BAA7D81B5397}"/>
                </a:ext>
              </a:extLst>
            </p:cNvPr>
            <p:cNvPicPr>
              <a:picLocks noChangeAspect="1"/>
            </p:cNvPicPr>
            <p:nvPr/>
          </p:nvPicPr>
          <p:blipFill>
            <a:blip r:embed="rId4"/>
            <a:stretch>
              <a:fillRect/>
            </a:stretch>
          </p:blipFill>
          <p:spPr>
            <a:xfrm>
              <a:off x="-203202" y="1137273"/>
              <a:ext cx="6224593" cy="2547317"/>
            </a:xfrm>
            <a:custGeom>
              <a:avLst/>
              <a:gdLst>
                <a:gd name="connsiteX0" fmla="*/ 0 w 6224593"/>
                <a:gd name="connsiteY0" fmla="*/ 0 h 2547317"/>
                <a:gd name="connsiteX1" fmla="*/ 441380 w 6224593"/>
                <a:gd name="connsiteY1" fmla="*/ 0 h 2547317"/>
                <a:gd name="connsiteX2" fmla="*/ 1069498 w 6224593"/>
                <a:gd name="connsiteY2" fmla="*/ 0 h 2547317"/>
                <a:gd name="connsiteX3" fmla="*/ 1697616 w 6224593"/>
                <a:gd name="connsiteY3" fmla="*/ 0 h 2547317"/>
                <a:gd name="connsiteX4" fmla="*/ 2325734 w 6224593"/>
                <a:gd name="connsiteY4" fmla="*/ 0 h 2547317"/>
                <a:gd name="connsiteX5" fmla="*/ 2953852 w 6224593"/>
                <a:gd name="connsiteY5" fmla="*/ 0 h 2547317"/>
                <a:gd name="connsiteX6" fmla="*/ 3644216 w 6224593"/>
                <a:gd name="connsiteY6" fmla="*/ 0 h 2547317"/>
                <a:gd name="connsiteX7" fmla="*/ 4147842 w 6224593"/>
                <a:gd name="connsiteY7" fmla="*/ 0 h 2547317"/>
                <a:gd name="connsiteX8" fmla="*/ 4838206 w 6224593"/>
                <a:gd name="connsiteY8" fmla="*/ 0 h 2547317"/>
                <a:gd name="connsiteX9" fmla="*/ 5528570 w 6224593"/>
                <a:gd name="connsiteY9" fmla="*/ 0 h 2547317"/>
                <a:gd name="connsiteX10" fmla="*/ 6224593 w 6224593"/>
                <a:gd name="connsiteY10" fmla="*/ 0 h 2547317"/>
                <a:gd name="connsiteX11" fmla="*/ 6224593 w 6224593"/>
                <a:gd name="connsiteY11" fmla="*/ 483990 h 2547317"/>
                <a:gd name="connsiteX12" fmla="*/ 6224593 w 6224593"/>
                <a:gd name="connsiteY12" fmla="*/ 1018927 h 2547317"/>
                <a:gd name="connsiteX13" fmla="*/ 6224593 w 6224593"/>
                <a:gd name="connsiteY13" fmla="*/ 1528390 h 2547317"/>
                <a:gd name="connsiteX14" fmla="*/ 6224593 w 6224593"/>
                <a:gd name="connsiteY14" fmla="*/ 1986907 h 2547317"/>
                <a:gd name="connsiteX15" fmla="*/ 6224593 w 6224593"/>
                <a:gd name="connsiteY15" fmla="*/ 2547317 h 2547317"/>
                <a:gd name="connsiteX16" fmla="*/ 5658721 w 6224593"/>
                <a:gd name="connsiteY16" fmla="*/ 2547317 h 2547317"/>
                <a:gd name="connsiteX17" fmla="*/ 5030603 w 6224593"/>
                <a:gd name="connsiteY17" fmla="*/ 2547317 h 2547317"/>
                <a:gd name="connsiteX18" fmla="*/ 4526977 w 6224593"/>
                <a:gd name="connsiteY18" fmla="*/ 2547317 h 2547317"/>
                <a:gd name="connsiteX19" fmla="*/ 3961105 w 6224593"/>
                <a:gd name="connsiteY19" fmla="*/ 2547317 h 2547317"/>
                <a:gd name="connsiteX20" fmla="*/ 3581970 w 6224593"/>
                <a:gd name="connsiteY20" fmla="*/ 2547317 h 2547317"/>
                <a:gd name="connsiteX21" fmla="*/ 3016098 w 6224593"/>
                <a:gd name="connsiteY21" fmla="*/ 2547317 h 2547317"/>
                <a:gd name="connsiteX22" fmla="*/ 2512472 w 6224593"/>
                <a:gd name="connsiteY22" fmla="*/ 2547317 h 2547317"/>
                <a:gd name="connsiteX23" fmla="*/ 2008846 w 6224593"/>
                <a:gd name="connsiteY23" fmla="*/ 2547317 h 2547317"/>
                <a:gd name="connsiteX24" fmla="*/ 1505220 w 6224593"/>
                <a:gd name="connsiteY24" fmla="*/ 2547317 h 2547317"/>
                <a:gd name="connsiteX25" fmla="*/ 1063840 w 6224593"/>
                <a:gd name="connsiteY25" fmla="*/ 2547317 h 2547317"/>
                <a:gd name="connsiteX26" fmla="*/ 0 w 6224593"/>
                <a:gd name="connsiteY26" fmla="*/ 2547317 h 2547317"/>
                <a:gd name="connsiteX27" fmla="*/ 0 w 6224593"/>
                <a:gd name="connsiteY27" fmla="*/ 1986907 h 2547317"/>
                <a:gd name="connsiteX28" fmla="*/ 0 w 6224593"/>
                <a:gd name="connsiteY28" fmla="*/ 1528390 h 2547317"/>
                <a:gd name="connsiteX29" fmla="*/ 0 w 6224593"/>
                <a:gd name="connsiteY29" fmla="*/ 1095346 h 2547317"/>
                <a:gd name="connsiteX30" fmla="*/ 0 w 6224593"/>
                <a:gd name="connsiteY30" fmla="*/ 662302 h 2547317"/>
                <a:gd name="connsiteX31" fmla="*/ 0 w 6224593"/>
                <a:gd name="connsiteY31" fmla="*/ 0 h 25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24593" h="2547317" fill="none" extrusionOk="0">
                  <a:moveTo>
                    <a:pt x="0" y="0"/>
                  </a:moveTo>
                  <a:cubicBezTo>
                    <a:pt x="148761" y="-30327"/>
                    <a:pt x="288847" y="51105"/>
                    <a:pt x="441380" y="0"/>
                  </a:cubicBezTo>
                  <a:cubicBezTo>
                    <a:pt x="593913" y="-51105"/>
                    <a:pt x="828787" y="45805"/>
                    <a:pt x="1069498" y="0"/>
                  </a:cubicBezTo>
                  <a:cubicBezTo>
                    <a:pt x="1310209" y="-45805"/>
                    <a:pt x="1489259" y="65135"/>
                    <a:pt x="1697616" y="0"/>
                  </a:cubicBezTo>
                  <a:cubicBezTo>
                    <a:pt x="1905973" y="-65135"/>
                    <a:pt x="2052230" y="30334"/>
                    <a:pt x="2325734" y="0"/>
                  </a:cubicBezTo>
                  <a:cubicBezTo>
                    <a:pt x="2599238" y="-30334"/>
                    <a:pt x="2778700" y="64056"/>
                    <a:pt x="2953852" y="0"/>
                  </a:cubicBezTo>
                  <a:cubicBezTo>
                    <a:pt x="3129004" y="-64056"/>
                    <a:pt x="3358125" y="41104"/>
                    <a:pt x="3644216" y="0"/>
                  </a:cubicBezTo>
                  <a:cubicBezTo>
                    <a:pt x="3930307" y="-41104"/>
                    <a:pt x="4043706" y="4089"/>
                    <a:pt x="4147842" y="0"/>
                  </a:cubicBezTo>
                  <a:cubicBezTo>
                    <a:pt x="4251978" y="-4089"/>
                    <a:pt x="4525760" y="6747"/>
                    <a:pt x="4838206" y="0"/>
                  </a:cubicBezTo>
                  <a:cubicBezTo>
                    <a:pt x="5150652" y="-6747"/>
                    <a:pt x="5234496" y="55463"/>
                    <a:pt x="5528570" y="0"/>
                  </a:cubicBezTo>
                  <a:cubicBezTo>
                    <a:pt x="5822644" y="-55463"/>
                    <a:pt x="5919304" y="77977"/>
                    <a:pt x="6224593" y="0"/>
                  </a:cubicBezTo>
                  <a:cubicBezTo>
                    <a:pt x="6266330" y="153174"/>
                    <a:pt x="6187692" y="322457"/>
                    <a:pt x="6224593" y="483990"/>
                  </a:cubicBezTo>
                  <a:cubicBezTo>
                    <a:pt x="6261494" y="645523"/>
                    <a:pt x="6166028" y="774355"/>
                    <a:pt x="6224593" y="1018927"/>
                  </a:cubicBezTo>
                  <a:cubicBezTo>
                    <a:pt x="6283158" y="1263499"/>
                    <a:pt x="6189933" y="1343580"/>
                    <a:pt x="6224593" y="1528390"/>
                  </a:cubicBezTo>
                  <a:cubicBezTo>
                    <a:pt x="6259253" y="1713200"/>
                    <a:pt x="6196151" y="1867488"/>
                    <a:pt x="6224593" y="1986907"/>
                  </a:cubicBezTo>
                  <a:cubicBezTo>
                    <a:pt x="6253035" y="2106326"/>
                    <a:pt x="6158671" y="2300075"/>
                    <a:pt x="6224593" y="2547317"/>
                  </a:cubicBezTo>
                  <a:cubicBezTo>
                    <a:pt x="5943990" y="2552475"/>
                    <a:pt x="5912242" y="2514482"/>
                    <a:pt x="5658721" y="2547317"/>
                  </a:cubicBezTo>
                  <a:cubicBezTo>
                    <a:pt x="5405200" y="2580152"/>
                    <a:pt x="5283616" y="2517493"/>
                    <a:pt x="5030603" y="2547317"/>
                  </a:cubicBezTo>
                  <a:cubicBezTo>
                    <a:pt x="4777590" y="2577141"/>
                    <a:pt x="4775589" y="2525230"/>
                    <a:pt x="4526977" y="2547317"/>
                  </a:cubicBezTo>
                  <a:cubicBezTo>
                    <a:pt x="4278365" y="2569404"/>
                    <a:pt x="4213524" y="2517408"/>
                    <a:pt x="3961105" y="2547317"/>
                  </a:cubicBezTo>
                  <a:cubicBezTo>
                    <a:pt x="3708686" y="2577226"/>
                    <a:pt x="3714412" y="2536225"/>
                    <a:pt x="3581970" y="2547317"/>
                  </a:cubicBezTo>
                  <a:cubicBezTo>
                    <a:pt x="3449528" y="2558409"/>
                    <a:pt x="3167300" y="2505599"/>
                    <a:pt x="3016098" y="2547317"/>
                  </a:cubicBezTo>
                  <a:cubicBezTo>
                    <a:pt x="2864896" y="2589035"/>
                    <a:pt x="2644229" y="2487386"/>
                    <a:pt x="2512472" y="2547317"/>
                  </a:cubicBezTo>
                  <a:cubicBezTo>
                    <a:pt x="2380715" y="2607248"/>
                    <a:pt x="2171418" y="2522192"/>
                    <a:pt x="2008846" y="2547317"/>
                  </a:cubicBezTo>
                  <a:cubicBezTo>
                    <a:pt x="1846274" y="2572442"/>
                    <a:pt x="1662335" y="2529190"/>
                    <a:pt x="1505220" y="2547317"/>
                  </a:cubicBezTo>
                  <a:cubicBezTo>
                    <a:pt x="1348105" y="2565444"/>
                    <a:pt x="1210143" y="2512985"/>
                    <a:pt x="1063840" y="2547317"/>
                  </a:cubicBezTo>
                  <a:cubicBezTo>
                    <a:pt x="917537" y="2581649"/>
                    <a:pt x="266577" y="2438390"/>
                    <a:pt x="0" y="2547317"/>
                  </a:cubicBezTo>
                  <a:cubicBezTo>
                    <a:pt x="-28412" y="2340375"/>
                    <a:pt x="61639" y="2258903"/>
                    <a:pt x="0" y="1986907"/>
                  </a:cubicBezTo>
                  <a:cubicBezTo>
                    <a:pt x="-61639" y="1714911"/>
                    <a:pt x="35073" y="1666780"/>
                    <a:pt x="0" y="1528390"/>
                  </a:cubicBezTo>
                  <a:cubicBezTo>
                    <a:pt x="-35073" y="1390000"/>
                    <a:pt x="37395" y="1207267"/>
                    <a:pt x="0" y="1095346"/>
                  </a:cubicBezTo>
                  <a:cubicBezTo>
                    <a:pt x="-37395" y="983425"/>
                    <a:pt x="20280" y="789908"/>
                    <a:pt x="0" y="662302"/>
                  </a:cubicBezTo>
                  <a:cubicBezTo>
                    <a:pt x="-20280" y="534696"/>
                    <a:pt x="40597" y="243322"/>
                    <a:pt x="0" y="0"/>
                  </a:cubicBezTo>
                  <a:close/>
                </a:path>
                <a:path w="6224593" h="2547317" stroke="0" extrusionOk="0">
                  <a:moveTo>
                    <a:pt x="0" y="0"/>
                  </a:moveTo>
                  <a:cubicBezTo>
                    <a:pt x="195062" y="-49979"/>
                    <a:pt x="273885" y="1860"/>
                    <a:pt x="503626" y="0"/>
                  </a:cubicBezTo>
                  <a:cubicBezTo>
                    <a:pt x="733367" y="-1860"/>
                    <a:pt x="857226" y="51152"/>
                    <a:pt x="1007252" y="0"/>
                  </a:cubicBezTo>
                  <a:cubicBezTo>
                    <a:pt x="1157278" y="-51152"/>
                    <a:pt x="1344017" y="5684"/>
                    <a:pt x="1448633" y="0"/>
                  </a:cubicBezTo>
                  <a:cubicBezTo>
                    <a:pt x="1553249" y="-5684"/>
                    <a:pt x="1652139" y="1408"/>
                    <a:pt x="1827767" y="0"/>
                  </a:cubicBezTo>
                  <a:cubicBezTo>
                    <a:pt x="2003395" y="-1408"/>
                    <a:pt x="2090530" y="2326"/>
                    <a:pt x="2331393" y="0"/>
                  </a:cubicBezTo>
                  <a:cubicBezTo>
                    <a:pt x="2572256" y="-2326"/>
                    <a:pt x="2644938" y="54011"/>
                    <a:pt x="2835019" y="0"/>
                  </a:cubicBezTo>
                  <a:cubicBezTo>
                    <a:pt x="3025100" y="-54011"/>
                    <a:pt x="3047691" y="4510"/>
                    <a:pt x="3214153" y="0"/>
                  </a:cubicBezTo>
                  <a:cubicBezTo>
                    <a:pt x="3380615" y="-4510"/>
                    <a:pt x="3691004" y="10722"/>
                    <a:pt x="3904517" y="0"/>
                  </a:cubicBezTo>
                  <a:cubicBezTo>
                    <a:pt x="4118030" y="-10722"/>
                    <a:pt x="4187395" y="27475"/>
                    <a:pt x="4345898" y="0"/>
                  </a:cubicBezTo>
                  <a:cubicBezTo>
                    <a:pt x="4504401" y="-27475"/>
                    <a:pt x="4717539" y="33436"/>
                    <a:pt x="4974016" y="0"/>
                  </a:cubicBezTo>
                  <a:cubicBezTo>
                    <a:pt x="5230493" y="-33436"/>
                    <a:pt x="5355450" y="52024"/>
                    <a:pt x="5477642" y="0"/>
                  </a:cubicBezTo>
                  <a:cubicBezTo>
                    <a:pt x="5599834" y="-52024"/>
                    <a:pt x="5888233" y="89232"/>
                    <a:pt x="6224593" y="0"/>
                  </a:cubicBezTo>
                  <a:cubicBezTo>
                    <a:pt x="6250793" y="107589"/>
                    <a:pt x="6173893" y="393079"/>
                    <a:pt x="6224593" y="534937"/>
                  </a:cubicBezTo>
                  <a:cubicBezTo>
                    <a:pt x="6275293" y="676795"/>
                    <a:pt x="6183623" y="861742"/>
                    <a:pt x="6224593" y="1018927"/>
                  </a:cubicBezTo>
                  <a:cubicBezTo>
                    <a:pt x="6265563" y="1176112"/>
                    <a:pt x="6219056" y="1277973"/>
                    <a:pt x="6224593" y="1477444"/>
                  </a:cubicBezTo>
                  <a:cubicBezTo>
                    <a:pt x="6230130" y="1676915"/>
                    <a:pt x="6183546" y="1797467"/>
                    <a:pt x="6224593" y="1935961"/>
                  </a:cubicBezTo>
                  <a:cubicBezTo>
                    <a:pt x="6265640" y="2074455"/>
                    <a:pt x="6165571" y="2410324"/>
                    <a:pt x="6224593" y="2547317"/>
                  </a:cubicBezTo>
                  <a:cubicBezTo>
                    <a:pt x="6015192" y="2603168"/>
                    <a:pt x="5901219" y="2491083"/>
                    <a:pt x="5720967" y="2547317"/>
                  </a:cubicBezTo>
                  <a:cubicBezTo>
                    <a:pt x="5540715" y="2603551"/>
                    <a:pt x="5299081" y="2533170"/>
                    <a:pt x="5030603" y="2547317"/>
                  </a:cubicBezTo>
                  <a:cubicBezTo>
                    <a:pt x="4762125" y="2561464"/>
                    <a:pt x="4569388" y="2503836"/>
                    <a:pt x="4402485" y="2547317"/>
                  </a:cubicBezTo>
                  <a:cubicBezTo>
                    <a:pt x="4235582" y="2590798"/>
                    <a:pt x="3976947" y="2484775"/>
                    <a:pt x="3836613" y="2547317"/>
                  </a:cubicBezTo>
                  <a:cubicBezTo>
                    <a:pt x="3696279" y="2609859"/>
                    <a:pt x="3527212" y="2495806"/>
                    <a:pt x="3332987" y="2547317"/>
                  </a:cubicBezTo>
                  <a:cubicBezTo>
                    <a:pt x="3138762" y="2598828"/>
                    <a:pt x="2925943" y="2529121"/>
                    <a:pt x="2767115" y="2547317"/>
                  </a:cubicBezTo>
                  <a:cubicBezTo>
                    <a:pt x="2608287" y="2565513"/>
                    <a:pt x="2422554" y="2514430"/>
                    <a:pt x="2138997" y="2547317"/>
                  </a:cubicBezTo>
                  <a:cubicBezTo>
                    <a:pt x="1855440" y="2580204"/>
                    <a:pt x="1843046" y="2510807"/>
                    <a:pt x="1635370" y="2547317"/>
                  </a:cubicBezTo>
                  <a:cubicBezTo>
                    <a:pt x="1427694" y="2583827"/>
                    <a:pt x="1411505" y="2542030"/>
                    <a:pt x="1193990" y="2547317"/>
                  </a:cubicBezTo>
                  <a:cubicBezTo>
                    <a:pt x="976475" y="2552604"/>
                    <a:pt x="986014" y="2508036"/>
                    <a:pt x="814856" y="2547317"/>
                  </a:cubicBezTo>
                  <a:cubicBezTo>
                    <a:pt x="643698" y="2586598"/>
                    <a:pt x="183518" y="2486562"/>
                    <a:pt x="0" y="2547317"/>
                  </a:cubicBezTo>
                  <a:cubicBezTo>
                    <a:pt x="-31404" y="2392787"/>
                    <a:pt x="21339" y="2248480"/>
                    <a:pt x="0" y="2037854"/>
                  </a:cubicBezTo>
                  <a:cubicBezTo>
                    <a:pt x="-21339" y="1827228"/>
                    <a:pt x="11016" y="1817344"/>
                    <a:pt x="0" y="1604810"/>
                  </a:cubicBezTo>
                  <a:cubicBezTo>
                    <a:pt x="-11016" y="1392276"/>
                    <a:pt x="40001" y="1247634"/>
                    <a:pt x="0" y="1095346"/>
                  </a:cubicBezTo>
                  <a:cubicBezTo>
                    <a:pt x="-40001" y="943058"/>
                    <a:pt x="16122" y="747484"/>
                    <a:pt x="0" y="611356"/>
                  </a:cubicBezTo>
                  <a:cubicBezTo>
                    <a:pt x="-16122" y="475228"/>
                    <a:pt x="15422" y="150087"/>
                    <a:pt x="0" y="0"/>
                  </a:cubicBezTo>
                  <a:close/>
                </a:path>
              </a:pathLst>
            </a:custGeom>
            <a:ln w="57150">
              <a:solidFill>
                <a:srgbClr val="00B050"/>
              </a:solidFill>
              <a:extLst>
                <a:ext uri="{C807C97D-BFC1-408E-A445-0C87EB9F89A2}">
                  <ask:lineSketchStyleProps xmlns:ask="http://schemas.microsoft.com/office/drawing/2018/sketchyshapes" sd="1721408146">
                    <a:prstGeom prst="rect">
                      <a:avLst/>
                    </a:prstGeom>
                    <ask:type>
                      <ask:lineSketchScribble/>
                    </ask:type>
                  </ask:lineSketchStyleProps>
                </a:ext>
              </a:extLst>
            </a:ln>
          </p:spPr>
        </p:pic>
        <p:sp>
          <p:nvSpPr>
            <p:cNvPr id="14" name="TextBox 13">
              <a:extLst>
                <a:ext uri="{FF2B5EF4-FFF2-40B4-BE49-F238E27FC236}">
                  <a16:creationId xmlns:a16="http://schemas.microsoft.com/office/drawing/2014/main" id="{13FCC654-0227-78F7-C06C-1CBFD3C68F49}"/>
                </a:ext>
              </a:extLst>
            </p:cNvPr>
            <p:cNvSpPr txBox="1"/>
            <p:nvPr/>
          </p:nvSpPr>
          <p:spPr>
            <a:xfrm>
              <a:off x="822686" y="2631994"/>
              <a:ext cx="1176348"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11.8 </a:t>
              </a:r>
              <a:r>
                <a:rPr lang="en-US" sz="2400" b="1" dirty="0" err="1">
                  <a:solidFill>
                    <a:srgbClr val="FF0000"/>
                  </a:solidFill>
                  <a:effectLst>
                    <a:outerShdw blurRad="38100" dist="38100" dir="2700000" algn="tl">
                      <a:srgbClr val="000000">
                        <a:alpha val="43137"/>
                      </a:srgbClr>
                    </a:outerShdw>
                  </a:effectLst>
                </a:rPr>
                <a:t>yrs</a:t>
              </a:r>
              <a:endParaRPr lang="en-US" sz="2400" b="1" dirty="0">
                <a:solidFill>
                  <a:srgbClr val="FF00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8217560F-8E20-B8D1-AE0B-4B5C0BCCE286}"/>
                </a:ext>
              </a:extLst>
            </p:cNvPr>
            <p:cNvSpPr txBox="1"/>
            <p:nvPr/>
          </p:nvSpPr>
          <p:spPr>
            <a:xfrm>
              <a:off x="4177263" y="2180099"/>
              <a:ext cx="1176348"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11.8 </a:t>
              </a:r>
              <a:r>
                <a:rPr lang="en-US" sz="2400" b="1" dirty="0" err="1">
                  <a:solidFill>
                    <a:srgbClr val="FF0000"/>
                  </a:solidFill>
                  <a:effectLst>
                    <a:outerShdw blurRad="38100" dist="38100" dir="2700000" algn="tl">
                      <a:srgbClr val="000000">
                        <a:alpha val="43137"/>
                      </a:srgbClr>
                    </a:outerShdw>
                  </a:effectLst>
                </a:rPr>
                <a:t>yrs</a:t>
              </a:r>
              <a:endParaRPr lang="en-US" sz="2400" b="1" dirty="0">
                <a:solidFill>
                  <a:srgbClr val="FF0000"/>
                </a:solidFill>
                <a:effectLst>
                  <a:outerShdw blurRad="38100" dist="38100" dir="2700000" algn="tl">
                    <a:srgbClr val="000000">
                      <a:alpha val="43137"/>
                    </a:srgbClr>
                  </a:outerShdw>
                </a:effectLst>
              </a:endParaRPr>
            </a:p>
          </p:txBody>
        </p:sp>
      </p:grpSp>
      <p:grpSp>
        <p:nvGrpSpPr>
          <p:cNvPr id="18" name="Group 17">
            <a:extLst>
              <a:ext uri="{FF2B5EF4-FFF2-40B4-BE49-F238E27FC236}">
                <a16:creationId xmlns:a16="http://schemas.microsoft.com/office/drawing/2014/main" id="{82B677F3-58B5-A8A3-CD6D-C553E88901D0}"/>
              </a:ext>
            </a:extLst>
          </p:cNvPr>
          <p:cNvGrpSpPr/>
          <p:nvPr/>
        </p:nvGrpSpPr>
        <p:grpSpPr>
          <a:xfrm>
            <a:off x="7290571" y="1323710"/>
            <a:ext cx="3737318" cy="3848763"/>
            <a:chOff x="6543316" y="772528"/>
            <a:chExt cx="2236718" cy="2510296"/>
          </a:xfrm>
        </p:grpSpPr>
        <p:pic>
          <p:nvPicPr>
            <p:cNvPr id="5" name="Picture 4">
              <a:extLst>
                <a:ext uri="{FF2B5EF4-FFF2-40B4-BE49-F238E27FC236}">
                  <a16:creationId xmlns:a16="http://schemas.microsoft.com/office/drawing/2014/main" id="{1C570232-3FA6-145B-912C-49998A50DFCF}"/>
                </a:ext>
              </a:extLst>
            </p:cNvPr>
            <p:cNvPicPr>
              <a:picLocks noChangeAspect="1"/>
            </p:cNvPicPr>
            <p:nvPr/>
          </p:nvPicPr>
          <p:blipFill>
            <a:blip r:embed="rId5"/>
            <a:stretch>
              <a:fillRect/>
            </a:stretch>
          </p:blipFill>
          <p:spPr>
            <a:xfrm>
              <a:off x="6543316" y="772528"/>
              <a:ext cx="2236718" cy="2510296"/>
            </a:xfrm>
            <a:custGeom>
              <a:avLst/>
              <a:gdLst>
                <a:gd name="connsiteX0" fmla="*/ 0 w 2236718"/>
                <a:gd name="connsiteY0" fmla="*/ 0 h 2510296"/>
                <a:gd name="connsiteX1" fmla="*/ 536812 w 2236718"/>
                <a:gd name="connsiteY1" fmla="*/ 0 h 2510296"/>
                <a:gd name="connsiteX2" fmla="*/ 1073625 w 2236718"/>
                <a:gd name="connsiteY2" fmla="*/ 0 h 2510296"/>
                <a:gd name="connsiteX3" fmla="*/ 1677539 w 2236718"/>
                <a:gd name="connsiteY3" fmla="*/ 0 h 2510296"/>
                <a:gd name="connsiteX4" fmla="*/ 2236718 w 2236718"/>
                <a:gd name="connsiteY4" fmla="*/ 0 h 2510296"/>
                <a:gd name="connsiteX5" fmla="*/ 2236718 w 2236718"/>
                <a:gd name="connsiteY5" fmla="*/ 426750 h 2510296"/>
                <a:gd name="connsiteX6" fmla="*/ 2236718 w 2236718"/>
                <a:gd name="connsiteY6" fmla="*/ 878604 h 2510296"/>
                <a:gd name="connsiteX7" fmla="*/ 2236718 w 2236718"/>
                <a:gd name="connsiteY7" fmla="*/ 1330457 h 2510296"/>
                <a:gd name="connsiteX8" fmla="*/ 2236718 w 2236718"/>
                <a:gd name="connsiteY8" fmla="*/ 1882722 h 2510296"/>
                <a:gd name="connsiteX9" fmla="*/ 2236718 w 2236718"/>
                <a:gd name="connsiteY9" fmla="*/ 2510296 h 2510296"/>
                <a:gd name="connsiteX10" fmla="*/ 1677539 w 2236718"/>
                <a:gd name="connsiteY10" fmla="*/ 2510296 h 2510296"/>
                <a:gd name="connsiteX11" fmla="*/ 1118359 w 2236718"/>
                <a:gd name="connsiteY11" fmla="*/ 2510296 h 2510296"/>
                <a:gd name="connsiteX12" fmla="*/ 536812 w 2236718"/>
                <a:gd name="connsiteY12" fmla="*/ 2510296 h 2510296"/>
                <a:gd name="connsiteX13" fmla="*/ 0 w 2236718"/>
                <a:gd name="connsiteY13" fmla="*/ 2510296 h 2510296"/>
                <a:gd name="connsiteX14" fmla="*/ 0 w 2236718"/>
                <a:gd name="connsiteY14" fmla="*/ 1958031 h 2510296"/>
                <a:gd name="connsiteX15" fmla="*/ 0 w 2236718"/>
                <a:gd name="connsiteY15" fmla="*/ 1430869 h 2510296"/>
                <a:gd name="connsiteX16" fmla="*/ 0 w 2236718"/>
                <a:gd name="connsiteY16" fmla="*/ 878604 h 2510296"/>
                <a:gd name="connsiteX17" fmla="*/ 0 w 2236718"/>
                <a:gd name="connsiteY17" fmla="*/ 0 h 251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6718" h="2510296" fill="none" extrusionOk="0">
                  <a:moveTo>
                    <a:pt x="0" y="0"/>
                  </a:moveTo>
                  <a:cubicBezTo>
                    <a:pt x="177974" y="-26857"/>
                    <a:pt x="293357" y="31704"/>
                    <a:pt x="536812" y="0"/>
                  </a:cubicBezTo>
                  <a:cubicBezTo>
                    <a:pt x="780267" y="-31704"/>
                    <a:pt x="947134" y="11141"/>
                    <a:pt x="1073625" y="0"/>
                  </a:cubicBezTo>
                  <a:cubicBezTo>
                    <a:pt x="1200116" y="-11141"/>
                    <a:pt x="1544910" y="53944"/>
                    <a:pt x="1677539" y="0"/>
                  </a:cubicBezTo>
                  <a:cubicBezTo>
                    <a:pt x="1810168" y="-53944"/>
                    <a:pt x="2011740" y="54102"/>
                    <a:pt x="2236718" y="0"/>
                  </a:cubicBezTo>
                  <a:cubicBezTo>
                    <a:pt x="2238328" y="95189"/>
                    <a:pt x="2195337" y="227137"/>
                    <a:pt x="2236718" y="426750"/>
                  </a:cubicBezTo>
                  <a:cubicBezTo>
                    <a:pt x="2278099" y="626363"/>
                    <a:pt x="2218038" y="656032"/>
                    <a:pt x="2236718" y="878604"/>
                  </a:cubicBezTo>
                  <a:cubicBezTo>
                    <a:pt x="2255398" y="1101176"/>
                    <a:pt x="2182660" y="1191927"/>
                    <a:pt x="2236718" y="1330457"/>
                  </a:cubicBezTo>
                  <a:cubicBezTo>
                    <a:pt x="2290776" y="1468987"/>
                    <a:pt x="2196037" y="1687834"/>
                    <a:pt x="2236718" y="1882722"/>
                  </a:cubicBezTo>
                  <a:cubicBezTo>
                    <a:pt x="2277399" y="2077610"/>
                    <a:pt x="2187387" y="2323970"/>
                    <a:pt x="2236718" y="2510296"/>
                  </a:cubicBezTo>
                  <a:cubicBezTo>
                    <a:pt x="2063937" y="2560901"/>
                    <a:pt x="1886069" y="2507055"/>
                    <a:pt x="1677539" y="2510296"/>
                  </a:cubicBezTo>
                  <a:cubicBezTo>
                    <a:pt x="1469009" y="2513537"/>
                    <a:pt x="1246445" y="2455197"/>
                    <a:pt x="1118359" y="2510296"/>
                  </a:cubicBezTo>
                  <a:cubicBezTo>
                    <a:pt x="990273" y="2565395"/>
                    <a:pt x="717605" y="2471496"/>
                    <a:pt x="536812" y="2510296"/>
                  </a:cubicBezTo>
                  <a:cubicBezTo>
                    <a:pt x="356019" y="2549096"/>
                    <a:pt x="204572" y="2461415"/>
                    <a:pt x="0" y="2510296"/>
                  </a:cubicBezTo>
                  <a:cubicBezTo>
                    <a:pt x="-13739" y="2307558"/>
                    <a:pt x="52695" y="2149985"/>
                    <a:pt x="0" y="1958031"/>
                  </a:cubicBezTo>
                  <a:cubicBezTo>
                    <a:pt x="-52695" y="1766078"/>
                    <a:pt x="27531" y="1692698"/>
                    <a:pt x="0" y="1430869"/>
                  </a:cubicBezTo>
                  <a:cubicBezTo>
                    <a:pt x="-27531" y="1169040"/>
                    <a:pt x="34889" y="1110518"/>
                    <a:pt x="0" y="878604"/>
                  </a:cubicBezTo>
                  <a:cubicBezTo>
                    <a:pt x="-34889" y="646691"/>
                    <a:pt x="76612" y="321927"/>
                    <a:pt x="0" y="0"/>
                  </a:cubicBezTo>
                  <a:close/>
                </a:path>
                <a:path w="2236718" h="2510296" stroke="0" extrusionOk="0">
                  <a:moveTo>
                    <a:pt x="0" y="0"/>
                  </a:moveTo>
                  <a:cubicBezTo>
                    <a:pt x="174796" y="-3015"/>
                    <a:pt x="283155" y="3371"/>
                    <a:pt x="536812" y="0"/>
                  </a:cubicBezTo>
                  <a:cubicBezTo>
                    <a:pt x="790469" y="-3371"/>
                    <a:pt x="942883" y="49030"/>
                    <a:pt x="1140726" y="0"/>
                  </a:cubicBezTo>
                  <a:cubicBezTo>
                    <a:pt x="1338569" y="-49030"/>
                    <a:pt x="1534881" y="18491"/>
                    <a:pt x="1699906" y="0"/>
                  </a:cubicBezTo>
                  <a:cubicBezTo>
                    <a:pt x="1864931" y="-18491"/>
                    <a:pt x="1986833" y="1422"/>
                    <a:pt x="2236718" y="0"/>
                  </a:cubicBezTo>
                  <a:cubicBezTo>
                    <a:pt x="2250775" y="239046"/>
                    <a:pt x="2208435" y="316126"/>
                    <a:pt x="2236718" y="527162"/>
                  </a:cubicBezTo>
                  <a:cubicBezTo>
                    <a:pt x="2265001" y="738198"/>
                    <a:pt x="2198772" y="782211"/>
                    <a:pt x="2236718" y="979015"/>
                  </a:cubicBezTo>
                  <a:cubicBezTo>
                    <a:pt x="2274664" y="1175819"/>
                    <a:pt x="2181675" y="1273673"/>
                    <a:pt x="2236718" y="1531281"/>
                  </a:cubicBezTo>
                  <a:cubicBezTo>
                    <a:pt x="2291761" y="1788889"/>
                    <a:pt x="2176676" y="1812672"/>
                    <a:pt x="2236718" y="2058443"/>
                  </a:cubicBezTo>
                  <a:cubicBezTo>
                    <a:pt x="2296760" y="2304214"/>
                    <a:pt x="2195594" y="2413329"/>
                    <a:pt x="2236718" y="2510296"/>
                  </a:cubicBezTo>
                  <a:cubicBezTo>
                    <a:pt x="2088352" y="2547794"/>
                    <a:pt x="1839120" y="2476162"/>
                    <a:pt x="1632804" y="2510296"/>
                  </a:cubicBezTo>
                  <a:cubicBezTo>
                    <a:pt x="1426488" y="2544430"/>
                    <a:pt x="1348167" y="2486365"/>
                    <a:pt x="1118359" y="2510296"/>
                  </a:cubicBezTo>
                  <a:cubicBezTo>
                    <a:pt x="888552" y="2534227"/>
                    <a:pt x="852038" y="2479117"/>
                    <a:pt x="603914" y="2510296"/>
                  </a:cubicBezTo>
                  <a:cubicBezTo>
                    <a:pt x="355790" y="2541475"/>
                    <a:pt x="244294" y="2455282"/>
                    <a:pt x="0" y="2510296"/>
                  </a:cubicBezTo>
                  <a:cubicBezTo>
                    <a:pt x="-24545" y="2313392"/>
                    <a:pt x="38945" y="2127791"/>
                    <a:pt x="0" y="1983134"/>
                  </a:cubicBezTo>
                  <a:cubicBezTo>
                    <a:pt x="-38945" y="1838477"/>
                    <a:pt x="19928" y="1668119"/>
                    <a:pt x="0" y="1531281"/>
                  </a:cubicBezTo>
                  <a:cubicBezTo>
                    <a:pt x="-19928" y="1394443"/>
                    <a:pt x="49497" y="1249530"/>
                    <a:pt x="0" y="1029221"/>
                  </a:cubicBezTo>
                  <a:cubicBezTo>
                    <a:pt x="-49497" y="808912"/>
                    <a:pt x="8082" y="743182"/>
                    <a:pt x="0" y="552265"/>
                  </a:cubicBezTo>
                  <a:cubicBezTo>
                    <a:pt x="-8082" y="361348"/>
                    <a:pt x="10003" y="177962"/>
                    <a:pt x="0" y="0"/>
                  </a:cubicBezTo>
                  <a:close/>
                </a:path>
              </a:pathLst>
            </a:custGeom>
            <a:ln w="38100">
              <a:solidFill>
                <a:srgbClr val="3333FF"/>
              </a:solidFill>
              <a:extLst>
                <a:ext uri="{C807C97D-BFC1-408E-A445-0C87EB9F89A2}">
                  <ask:lineSketchStyleProps xmlns:ask="http://schemas.microsoft.com/office/drawing/2018/sketchyshapes" sd="957572599">
                    <a:prstGeom prst="rect">
                      <a:avLst/>
                    </a:prstGeom>
                    <ask:type>
                      <ask:lineSketchScribble/>
                    </ask:type>
                  </ask:lineSketchStyleProps>
                </a:ext>
              </a:extLst>
            </a:ln>
          </p:spPr>
        </p:pic>
        <p:sp>
          <p:nvSpPr>
            <p:cNvPr id="17" name="TextBox 16">
              <a:extLst>
                <a:ext uri="{FF2B5EF4-FFF2-40B4-BE49-F238E27FC236}">
                  <a16:creationId xmlns:a16="http://schemas.microsoft.com/office/drawing/2014/main" id="{E1AC2391-D7AA-48A7-436A-261347FB921F}"/>
                </a:ext>
              </a:extLst>
            </p:cNvPr>
            <p:cNvSpPr txBox="1"/>
            <p:nvPr/>
          </p:nvSpPr>
          <p:spPr>
            <a:xfrm>
              <a:off x="7335911" y="808533"/>
              <a:ext cx="1243417"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11 years</a:t>
              </a:r>
            </a:p>
          </p:txBody>
        </p:sp>
      </p:grpSp>
      <p:sp>
        <p:nvSpPr>
          <p:cNvPr id="19" name="TextBox 18">
            <a:extLst>
              <a:ext uri="{FF2B5EF4-FFF2-40B4-BE49-F238E27FC236}">
                <a16:creationId xmlns:a16="http://schemas.microsoft.com/office/drawing/2014/main" id="{2CCD5624-1EE6-68C3-B945-92039E1786C1}"/>
              </a:ext>
            </a:extLst>
          </p:cNvPr>
          <p:cNvSpPr txBox="1"/>
          <p:nvPr/>
        </p:nvSpPr>
        <p:spPr>
          <a:xfrm>
            <a:off x="4948123" y="5193831"/>
            <a:ext cx="4227055" cy="400110"/>
          </a:xfrm>
          <a:prstGeom prst="rect">
            <a:avLst/>
          </a:prstGeom>
          <a:noFill/>
        </p:spPr>
        <p:txBody>
          <a:bodyPr wrap="none" rtlCol="0">
            <a:spAutoFit/>
          </a:bodyPr>
          <a:lstStyle/>
          <a:p>
            <a:r>
              <a:rPr lang="en-US" sz="2000" b="1" dirty="0">
                <a:solidFill>
                  <a:srgbClr val="3333FF"/>
                </a:solidFill>
                <a:effectLst>
                  <a:outerShdw blurRad="38100" dist="38100" dir="2700000" algn="tl">
                    <a:srgbClr val="000000">
                      <a:alpha val="43137"/>
                    </a:srgbClr>
                  </a:outerShdw>
                </a:effectLst>
                <a:sym typeface="Wingdings" panose="05000000000000000000" pitchFamily="2" charset="2"/>
              </a:rPr>
              <a:t></a:t>
            </a:r>
            <a:r>
              <a:rPr lang="en-US" b="1" dirty="0">
                <a:solidFill>
                  <a:srgbClr val="3333FF"/>
                </a:solidFill>
                <a:effectLst>
                  <a:outerShdw blurRad="38100" dist="38100" dir="2700000" algn="tl">
                    <a:srgbClr val="000000">
                      <a:alpha val="43137"/>
                    </a:srgbClr>
                  </a:outerShdw>
                </a:effectLst>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sym typeface="Wingdings" panose="05000000000000000000" pitchFamily="2" charset="2"/>
              </a:rPr>
              <a:t>  J</a:t>
            </a:r>
            <a:r>
              <a:rPr lang="en-US" b="1" dirty="0">
                <a:solidFill>
                  <a:srgbClr val="FF0000"/>
                </a:solidFill>
                <a:effectLst>
                  <a:outerShdw blurRad="38100" dist="38100" dir="2700000" algn="tl">
                    <a:srgbClr val="000000">
                      <a:alpha val="43137"/>
                    </a:srgbClr>
                  </a:outerShdw>
                </a:effectLst>
              </a:rPr>
              <a:t>UPITER – Venus  synod 7.8 months</a:t>
            </a:r>
          </a:p>
        </p:txBody>
      </p:sp>
      <p:sp>
        <p:nvSpPr>
          <p:cNvPr id="2" name="TextBox 1">
            <a:extLst>
              <a:ext uri="{FF2B5EF4-FFF2-40B4-BE49-F238E27FC236}">
                <a16:creationId xmlns:a16="http://schemas.microsoft.com/office/drawing/2014/main" id="{582D42F4-67FF-43CE-6066-954E834C1E85}"/>
              </a:ext>
            </a:extLst>
          </p:cNvPr>
          <p:cNvSpPr txBox="1"/>
          <p:nvPr/>
        </p:nvSpPr>
        <p:spPr>
          <a:xfrm>
            <a:off x="-48640" y="107808"/>
            <a:ext cx="1128835"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10)</a:t>
            </a:r>
          </a:p>
        </p:txBody>
      </p:sp>
      <p:sp>
        <p:nvSpPr>
          <p:cNvPr id="4" name="TextBox 3">
            <a:extLst>
              <a:ext uri="{FF2B5EF4-FFF2-40B4-BE49-F238E27FC236}">
                <a16:creationId xmlns:a16="http://schemas.microsoft.com/office/drawing/2014/main" id="{D995FFD3-9DDC-956F-30EE-07F776D49D60}"/>
              </a:ext>
            </a:extLst>
          </p:cNvPr>
          <p:cNvSpPr txBox="1"/>
          <p:nvPr/>
        </p:nvSpPr>
        <p:spPr>
          <a:xfrm>
            <a:off x="2071991" y="480012"/>
            <a:ext cx="2704587" cy="923330"/>
          </a:xfrm>
          <a:prstGeom prst="rect">
            <a:avLst/>
          </a:prstGeom>
          <a:noFill/>
        </p:spPr>
        <p:txBody>
          <a:bodyPr wrap="none" rtlCol="0">
            <a:spAutoFit/>
          </a:bodyPr>
          <a:lstStyle/>
          <a:p>
            <a:r>
              <a:rPr lang="en-US" sz="5400" b="1" i="1" dirty="0">
                <a:solidFill>
                  <a:srgbClr val="FF0000"/>
                </a:solidFill>
                <a:latin typeface="Times New Roman" panose="02020603050405020304" pitchFamily="18" charset="0"/>
                <a:cs typeface="Times New Roman" panose="02020603050405020304" pitchFamily="18" charset="0"/>
              </a:rPr>
              <a:t>In vivo</a:t>
            </a:r>
            <a:r>
              <a:rPr lang="en-US" sz="4800" b="1" i="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5400" b="1" i="1" dirty="0">
              <a:solidFill>
                <a:srgbClr val="00B050"/>
              </a:solidFill>
              <a:latin typeface="Times New Roman" panose="02020603050405020304" pitchFamily="18" charset="0"/>
              <a:cs typeface="Times New Roman" panose="02020603050405020304" pitchFamily="18" charset="0"/>
            </a:endParaRPr>
          </a:p>
        </p:txBody>
      </p:sp>
      <p:sp>
        <p:nvSpPr>
          <p:cNvPr id="6" name="Rectangle 573">
            <a:extLst>
              <a:ext uri="{FF2B5EF4-FFF2-40B4-BE49-F238E27FC236}">
                <a16:creationId xmlns:a16="http://schemas.microsoft.com/office/drawing/2014/main" id="{C7A7B712-669E-513D-CFAA-BBD28B64380C}"/>
              </a:ext>
            </a:extLst>
          </p:cNvPr>
          <p:cNvSpPr/>
          <p:nvPr/>
        </p:nvSpPr>
        <p:spPr>
          <a:xfrm flipH="1">
            <a:off x="11710415" y="6404294"/>
            <a:ext cx="318052" cy="276999"/>
          </a:xfrm>
          <a:prstGeom prst="rect">
            <a:avLst/>
          </a:prstGeom>
        </p:spPr>
        <p:txBody>
          <a:bodyPr wrap="square" lIns="0" tIns="0" rIns="0" bIns="0">
            <a:spAutoFit/>
          </a:bodyPr>
          <a:lstStyle/>
          <a:p>
            <a:pPr marL="0"/>
            <a:r>
              <a:rPr lang="en-US" b="1" i="0" spc="0" baseline="0" dirty="0">
                <a:solidFill>
                  <a:srgbClr val="FF0000"/>
                </a:solidFill>
                <a:latin typeface="Calibri-Bold"/>
              </a:rPr>
              <a:t>3</a:t>
            </a:r>
            <a:r>
              <a:rPr lang="en-US" b="1" dirty="0">
                <a:solidFill>
                  <a:srgbClr val="FF0000"/>
                </a:solidFill>
                <a:latin typeface="Calibri-Bold"/>
              </a:rPr>
              <a:t>0</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273612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17B02B-7E12-2601-7BD4-D541509EF4B2}"/>
              </a:ext>
            </a:extLst>
          </p:cNvPr>
          <p:cNvSpPr txBox="1"/>
          <p:nvPr/>
        </p:nvSpPr>
        <p:spPr>
          <a:xfrm>
            <a:off x="667372" y="924127"/>
            <a:ext cx="11427781" cy="2000548"/>
          </a:xfrm>
          <a:prstGeom prst="rect">
            <a:avLst/>
          </a:prstGeom>
          <a:noFill/>
        </p:spPr>
        <p:txBody>
          <a:bodyPr wrap="square" rtlCol="0">
            <a:spAutoFit/>
          </a:bodyPr>
          <a:lstStyle/>
          <a:p>
            <a:r>
              <a:rPr lang="en-US" sz="2800" dirty="0"/>
              <a:t>How planets can be involved  </a:t>
            </a:r>
            <a:r>
              <a:rPr lang="en-US" sz="3200" dirty="0">
                <a:solidFill>
                  <a:srgbClr val="FF0000"/>
                </a:solidFill>
              </a:rPr>
              <a:t>since no remote planetary force?</a:t>
            </a:r>
          </a:p>
          <a:p>
            <a:endParaRPr lang="en-US" sz="2800" dirty="0"/>
          </a:p>
          <a:p>
            <a:endParaRPr lang="en-US" sz="2800" dirty="0"/>
          </a:p>
          <a:p>
            <a:r>
              <a:rPr lang="en-US" sz="2800" dirty="0">
                <a:sym typeface="Wingdings" panose="05000000000000000000" pitchFamily="2" charset="2"/>
              </a:rPr>
              <a:t> </a:t>
            </a:r>
            <a:r>
              <a:rPr lang="en-US" sz="3200" b="1" dirty="0">
                <a:highlight>
                  <a:srgbClr val="00FF00"/>
                </a:highlight>
                <a:sym typeface="Wingdings" panose="05000000000000000000" pitchFamily="2" charset="2"/>
              </a:rPr>
              <a:t>DM  STREAMS and/or DM clusters  </a:t>
            </a:r>
            <a:r>
              <a:rPr lang="en-US" sz="3600" b="1" dirty="0">
                <a:solidFill>
                  <a:srgbClr val="FF0000"/>
                </a:solidFill>
                <a:highlight>
                  <a:srgbClr val="00FF00"/>
                </a:highlight>
                <a:sym typeface="Wingdings" panose="05000000000000000000" pitchFamily="2" charset="2"/>
              </a:rPr>
              <a:t>⛒</a:t>
            </a:r>
            <a:r>
              <a:rPr lang="en-US" sz="3200" b="1" dirty="0">
                <a:highlight>
                  <a:srgbClr val="00FF00"/>
                </a:highlight>
                <a:sym typeface="Wingdings" panose="05000000000000000000" pitchFamily="2" charset="2"/>
              </a:rPr>
              <a:t>  solar,…, atmosphere</a:t>
            </a:r>
            <a:endParaRPr lang="en-US" sz="2800" b="1" dirty="0">
              <a:highlight>
                <a:srgbClr val="00FF00"/>
              </a:highlight>
            </a:endParaRPr>
          </a:p>
        </p:txBody>
      </p:sp>
      <p:sp>
        <p:nvSpPr>
          <p:cNvPr id="3" name="TextBox 2">
            <a:extLst>
              <a:ext uri="{FF2B5EF4-FFF2-40B4-BE49-F238E27FC236}">
                <a16:creationId xmlns:a16="http://schemas.microsoft.com/office/drawing/2014/main" id="{CD04C936-017D-4E10-86B1-A78D2BB1A483}"/>
              </a:ext>
            </a:extLst>
          </p:cNvPr>
          <p:cNvSpPr txBox="1"/>
          <p:nvPr/>
        </p:nvSpPr>
        <p:spPr>
          <a:xfrm>
            <a:off x="2764971" y="3429000"/>
            <a:ext cx="9330183" cy="1569660"/>
          </a:xfrm>
          <a:prstGeom prst="rect">
            <a:avLst/>
          </a:prstGeom>
          <a:noFill/>
        </p:spPr>
        <p:txBody>
          <a:bodyPr wrap="none" rtlCol="0">
            <a:spAutoFit/>
          </a:bodyPr>
          <a:lstStyle/>
          <a:p>
            <a:pPr marL="457200" indent="-457200">
              <a:buFont typeface="Wingdings" panose="05000000000000000000" pitchFamily="2" charset="2"/>
              <a:buChar char="è"/>
            </a:pPr>
            <a:r>
              <a:rPr lang="en-US" sz="2800" b="1" dirty="0">
                <a:solidFill>
                  <a:srgbClr val="FF0000"/>
                </a:solidFill>
                <a:sym typeface="Wingdings" panose="05000000000000000000" pitchFamily="2" charset="2"/>
              </a:rPr>
              <a:t>Gravitational focusing   =/=   at  low speeds</a:t>
            </a:r>
            <a:endParaRPr lang="en-US" sz="2800" dirty="0">
              <a:sym typeface="Wingdings" panose="05000000000000000000" pitchFamily="2" charset="2"/>
            </a:endParaRPr>
          </a:p>
          <a:p>
            <a:r>
              <a:rPr lang="en-US" sz="2800" dirty="0">
                <a:sym typeface="Wingdings" panose="05000000000000000000" pitchFamily="2" charset="2"/>
              </a:rPr>
              <a:t>       </a:t>
            </a:r>
            <a:r>
              <a:rPr lang="en-US" sz="2400" dirty="0">
                <a:solidFill>
                  <a:srgbClr val="FF0000"/>
                </a:solidFill>
              </a:rPr>
              <a:t> </a:t>
            </a:r>
            <a:r>
              <a:rPr lang="en-US" sz="4000" b="1" dirty="0">
                <a:solidFill>
                  <a:srgbClr val="3333FF"/>
                </a:solidFill>
                <a:effectLst>
                  <a:outerShdw blurRad="38100" dist="38100" dir="2700000" algn="tl">
                    <a:srgbClr val="000000">
                      <a:alpha val="43137"/>
                    </a:srgbClr>
                  </a:outerShdw>
                </a:effectLst>
              </a:rPr>
              <a:t>&gt;&gt;&gt;</a:t>
            </a:r>
            <a:r>
              <a:rPr lang="en-US" sz="4400" dirty="0">
                <a:solidFill>
                  <a:srgbClr val="FF0000"/>
                </a:solidFill>
              </a:rPr>
              <a:t>  </a:t>
            </a:r>
            <a:r>
              <a:rPr lang="en-US" sz="4400" b="1" dirty="0">
                <a:solidFill>
                  <a:srgbClr val="FF0000"/>
                </a:solidFill>
                <a:highlight>
                  <a:srgbClr val="00FFFF"/>
                </a:highlight>
              </a:rPr>
              <a:t>pretends …</a:t>
            </a:r>
            <a:r>
              <a:rPr lang="en-US" sz="4400" dirty="0">
                <a:highlight>
                  <a:srgbClr val="00FFFF"/>
                </a:highlight>
              </a:rPr>
              <a:t>  </a:t>
            </a:r>
            <a:r>
              <a:rPr lang="en-US" sz="4400" dirty="0"/>
              <a:t> </a:t>
            </a:r>
            <a:r>
              <a:rPr lang="en-US" sz="4000" b="1" dirty="0">
                <a:solidFill>
                  <a:srgbClr val="3333FF"/>
                </a:solidFill>
                <a:effectLst>
                  <a:outerShdw blurRad="38100" dist="38100" dir="2700000" algn="tl">
                    <a:srgbClr val="000000">
                      <a:alpha val="43137"/>
                    </a:srgbClr>
                  </a:outerShdw>
                </a:effectLst>
              </a:rPr>
              <a:t>&lt;&lt;&lt;</a:t>
            </a:r>
            <a:r>
              <a:rPr lang="en-US" sz="4000" b="1" dirty="0"/>
              <a:t>                    </a:t>
            </a:r>
            <a:r>
              <a:rPr lang="en-US" sz="2400" dirty="0">
                <a:solidFill>
                  <a:srgbClr val="00B050"/>
                </a:solidFill>
                <a:sym typeface="Wingdings" panose="05000000000000000000" pitchFamily="2" charset="2"/>
              </a:rPr>
              <a:t></a:t>
            </a:r>
            <a:r>
              <a:rPr lang="en-US" sz="2400" dirty="0">
                <a:sym typeface="Wingdings" panose="05000000000000000000" pitchFamily="2" charset="2"/>
              </a:rPr>
              <a:t>   </a:t>
            </a:r>
            <a:r>
              <a:rPr lang="en-US" sz="2400" dirty="0" err="1">
                <a:sym typeface="Wingdings" panose="05000000000000000000" pitchFamily="2" charset="2"/>
              </a:rPr>
              <a:t>p.t.o.</a:t>
            </a:r>
            <a:endParaRPr lang="en-US" sz="2400" dirty="0">
              <a:sym typeface="Wingdings" panose="05000000000000000000" pitchFamily="2" charset="2"/>
            </a:endParaRPr>
          </a:p>
          <a:p>
            <a:endParaRPr lang="en-US" sz="2400" dirty="0"/>
          </a:p>
        </p:txBody>
      </p:sp>
      <p:sp>
        <p:nvSpPr>
          <p:cNvPr id="2" name="Rectangle 573">
            <a:extLst>
              <a:ext uri="{FF2B5EF4-FFF2-40B4-BE49-F238E27FC236}">
                <a16:creationId xmlns:a16="http://schemas.microsoft.com/office/drawing/2014/main" id="{C9F5E412-4E74-D70A-777F-340D6B7D6234}"/>
              </a:ext>
            </a:extLst>
          </p:cNvPr>
          <p:cNvSpPr/>
          <p:nvPr/>
        </p:nvSpPr>
        <p:spPr>
          <a:xfrm>
            <a:off x="11595675" y="6291021"/>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31</a:t>
            </a:r>
          </a:p>
        </p:txBody>
      </p:sp>
    </p:spTree>
    <p:extLst>
      <p:ext uri="{BB962C8B-B14F-4D97-AF65-F5344CB8AC3E}">
        <p14:creationId xmlns:p14="http://schemas.microsoft.com/office/powerpoint/2010/main" val="271983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6DD1CE-068E-B255-4146-0607F8486477}"/>
              </a:ext>
            </a:extLst>
          </p:cNvPr>
          <p:cNvGrpSpPr/>
          <p:nvPr/>
        </p:nvGrpSpPr>
        <p:grpSpPr>
          <a:xfrm>
            <a:off x="2135901" y="0"/>
            <a:ext cx="5458689" cy="6858000"/>
            <a:chOff x="1912157" y="0"/>
            <a:chExt cx="5458689" cy="6858000"/>
          </a:xfrm>
        </p:grpSpPr>
        <p:pic>
          <p:nvPicPr>
            <p:cNvPr id="3" name="Picture 2">
              <a:extLst>
                <a:ext uri="{FF2B5EF4-FFF2-40B4-BE49-F238E27FC236}">
                  <a16:creationId xmlns:a16="http://schemas.microsoft.com/office/drawing/2014/main" id="{993822FF-5F14-B84F-91C6-4B49BE4BBD74}"/>
                </a:ext>
              </a:extLst>
            </p:cNvPr>
            <p:cNvPicPr>
              <a:picLocks noChangeAspect="1"/>
            </p:cNvPicPr>
            <p:nvPr/>
          </p:nvPicPr>
          <p:blipFill>
            <a:blip r:embed="rId3"/>
            <a:stretch>
              <a:fillRect/>
            </a:stretch>
          </p:blipFill>
          <p:spPr>
            <a:xfrm>
              <a:off x="1912157" y="0"/>
              <a:ext cx="4943546" cy="6858000"/>
            </a:xfrm>
            <a:prstGeom prst="rect">
              <a:avLst/>
            </a:prstGeom>
          </p:spPr>
        </p:pic>
        <p:sp>
          <p:nvSpPr>
            <p:cNvPr id="5" name="Arrow: Right 4">
              <a:extLst>
                <a:ext uri="{FF2B5EF4-FFF2-40B4-BE49-F238E27FC236}">
                  <a16:creationId xmlns:a16="http://schemas.microsoft.com/office/drawing/2014/main" id="{635D9E21-03FF-BFD6-47FF-0614BE65842C}"/>
                </a:ext>
              </a:extLst>
            </p:cNvPr>
            <p:cNvSpPr/>
            <p:nvPr/>
          </p:nvSpPr>
          <p:spPr>
            <a:xfrm rot="10800000">
              <a:off x="6603732" y="6391067"/>
              <a:ext cx="767114" cy="3793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9C66A0CC-6F67-BE3C-8EBA-76C9B2B04BA6}"/>
              </a:ext>
            </a:extLst>
          </p:cNvPr>
          <p:cNvCxnSpPr/>
          <p:nvPr/>
        </p:nvCxnSpPr>
        <p:spPr>
          <a:xfrm>
            <a:off x="4513634" y="4280171"/>
            <a:ext cx="15823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864A63D6-9B56-653F-8489-ECB1F7237F4E}"/>
              </a:ext>
            </a:extLst>
          </p:cNvPr>
          <p:cNvSpPr/>
          <p:nvPr/>
        </p:nvSpPr>
        <p:spPr>
          <a:xfrm>
            <a:off x="1527250" y="6391068"/>
            <a:ext cx="767114" cy="3793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231BA76-9F48-040A-6F88-4F851251A98F}"/>
              </a:ext>
            </a:extLst>
          </p:cNvPr>
          <p:cNvSpPr txBox="1"/>
          <p:nvPr/>
        </p:nvSpPr>
        <p:spPr>
          <a:xfrm>
            <a:off x="7061131" y="0"/>
            <a:ext cx="5078157" cy="1077218"/>
          </a:xfrm>
          <a:prstGeom prst="rect">
            <a:avLst/>
          </a:prstGeom>
          <a:noFill/>
        </p:spPr>
        <p:txBody>
          <a:bodyPr wrap="square" rtlCol="0">
            <a:spAutoFit/>
          </a:bodyPr>
          <a:lstStyle/>
          <a:p>
            <a:r>
              <a:rPr lang="en-US" sz="2800" dirty="0">
                <a:solidFill>
                  <a:srgbClr val="FF0000"/>
                </a:solidFill>
              </a:rPr>
              <a:t>Gravitational</a:t>
            </a:r>
            <a:r>
              <a:rPr lang="en-US" sz="2800" dirty="0"/>
              <a:t> </a:t>
            </a:r>
            <a:r>
              <a:rPr lang="en-US" sz="3200" dirty="0">
                <a:solidFill>
                  <a:srgbClr val="FF0000"/>
                </a:solidFill>
              </a:rPr>
              <a:t>lensing</a:t>
            </a:r>
            <a:r>
              <a:rPr lang="en-US" sz="2800" dirty="0"/>
              <a:t>  </a:t>
            </a:r>
            <a:r>
              <a:rPr lang="en-US" sz="4800" b="1" baseline="-8000" dirty="0">
                <a:solidFill>
                  <a:srgbClr val="3333FF"/>
                </a:solidFill>
                <a:effectLst>
                  <a:outerShdw blurRad="38100" dist="38100" dir="2700000" algn="tl">
                    <a:srgbClr val="000000">
                      <a:alpha val="43137"/>
                    </a:srgbClr>
                  </a:outerShdw>
                </a:effectLst>
                <a:sym typeface="Wingdings" panose="05000000000000000000" pitchFamily="2" charset="2"/>
              </a:rPr>
              <a:t></a:t>
            </a:r>
            <a:r>
              <a:rPr lang="en-US" sz="2800" dirty="0">
                <a:sym typeface="Wingdings" panose="05000000000000000000" pitchFamily="2" charset="2"/>
              </a:rPr>
              <a:t>  c</a:t>
            </a:r>
          </a:p>
          <a:p>
            <a:r>
              <a:rPr lang="en-US" sz="2800" dirty="0">
                <a:sym typeface="Wingdings" panose="05000000000000000000" pitchFamily="2" charset="2"/>
              </a:rPr>
              <a:t>                                        </a:t>
            </a:r>
            <a:r>
              <a:rPr lang="en-US" sz="4800" b="1" baseline="-8000" dirty="0">
                <a:solidFill>
                  <a:srgbClr val="3333FF"/>
                </a:solidFill>
                <a:effectLst>
                  <a:outerShdw blurRad="38100" dist="38100" dir="2700000" algn="tl">
                    <a:srgbClr val="000000">
                      <a:alpha val="43137"/>
                    </a:srgbClr>
                  </a:outerShdw>
                </a:effectLst>
                <a:sym typeface="Wingdings" panose="05000000000000000000" pitchFamily="2" charset="2"/>
              </a:rPr>
              <a:t></a:t>
            </a:r>
            <a:r>
              <a:rPr lang="en-US" sz="2800" dirty="0">
                <a:sym typeface="Wingdings" panose="05000000000000000000" pitchFamily="2" charset="2"/>
              </a:rPr>
              <a:t>  0.001c</a:t>
            </a:r>
            <a:endParaRPr lang="en-US" sz="2800" dirty="0"/>
          </a:p>
        </p:txBody>
      </p:sp>
      <p:sp>
        <p:nvSpPr>
          <p:cNvPr id="4" name="Arrow: Left 3">
            <a:extLst>
              <a:ext uri="{FF2B5EF4-FFF2-40B4-BE49-F238E27FC236}">
                <a16:creationId xmlns:a16="http://schemas.microsoft.com/office/drawing/2014/main" id="{72C056CF-7258-97C4-74BA-0E2BFF538BE2}"/>
              </a:ext>
            </a:extLst>
          </p:cNvPr>
          <p:cNvSpPr/>
          <p:nvPr/>
        </p:nvSpPr>
        <p:spPr>
          <a:xfrm>
            <a:off x="6426111" y="904671"/>
            <a:ext cx="1315960" cy="817124"/>
          </a:xfrm>
          <a:prstGeom prst="leftArrow">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ffectLst>
                  <a:outerShdw blurRad="38100" dist="38100" dir="2700000" algn="tl">
                    <a:srgbClr val="000000">
                      <a:alpha val="43137"/>
                    </a:srgbClr>
                  </a:outerShdw>
                </a:effectLst>
              </a:rPr>
              <a:t>DM</a:t>
            </a:r>
          </a:p>
        </p:txBody>
      </p:sp>
      <p:sp>
        <p:nvSpPr>
          <p:cNvPr id="6" name="TextBox 5">
            <a:extLst>
              <a:ext uri="{FF2B5EF4-FFF2-40B4-BE49-F238E27FC236}">
                <a16:creationId xmlns:a16="http://schemas.microsoft.com/office/drawing/2014/main" id="{D648CCA4-BB7D-1681-CF12-9C54E362FD15}"/>
              </a:ext>
            </a:extLst>
          </p:cNvPr>
          <p:cNvSpPr txBox="1"/>
          <p:nvPr/>
        </p:nvSpPr>
        <p:spPr>
          <a:xfrm>
            <a:off x="7908587" y="1040855"/>
            <a:ext cx="1485471" cy="523220"/>
          </a:xfrm>
          <a:prstGeom prst="rect">
            <a:avLst/>
          </a:prstGeom>
          <a:solidFill>
            <a:srgbClr val="FFFF00"/>
          </a:solidFill>
        </p:spPr>
        <p:txBody>
          <a:bodyPr wrap="none" rtlCol="0">
            <a:spAutoFit/>
          </a:bodyPr>
          <a:lstStyle/>
          <a:p>
            <a:r>
              <a:rPr lang="en-US" sz="2800" dirty="0"/>
              <a:t> </a:t>
            </a:r>
            <a:r>
              <a:rPr lang="en-US" sz="2800" i="1" dirty="0"/>
              <a:t>a  </a:t>
            </a:r>
            <a:r>
              <a:rPr lang="en-US" sz="2800" dirty="0"/>
              <a:t>”</a:t>
            </a:r>
            <a:r>
              <a:rPr lang="en-US" sz="2800" i="1" dirty="0"/>
              <a:t>first</a:t>
            </a:r>
            <a:r>
              <a:rPr lang="en-US" sz="2800" dirty="0"/>
              <a:t>”</a:t>
            </a:r>
          </a:p>
        </p:txBody>
      </p:sp>
      <p:sp>
        <p:nvSpPr>
          <p:cNvPr id="15" name="Arrow: Right 14">
            <a:extLst>
              <a:ext uri="{FF2B5EF4-FFF2-40B4-BE49-F238E27FC236}">
                <a16:creationId xmlns:a16="http://schemas.microsoft.com/office/drawing/2014/main" id="{E158C90E-D48E-13AE-EF7E-05922A6C5DF0}"/>
              </a:ext>
            </a:extLst>
          </p:cNvPr>
          <p:cNvSpPr/>
          <p:nvPr/>
        </p:nvSpPr>
        <p:spPr>
          <a:xfrm rot="5646029">
            <a:off x="10763509" y="1256169"/>
            <a:ext cx="806577" cy="3489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70C0A36-BD40-88C6-F8B5-F22EA2F16C4F}"/>
              </a:ext>
            </a:extLst>
          </p:cNvPr>
          <p:cNvPicPr>
            <a:picLocks noChangeAspect="1"/>
          </p:cNvPicPr>
          <p:nvPr/>
        </p:nvPicPr>
        <p:blipFill>
          <a:blip r:embed="rId4"/>
          <a:stretch>
            <a:fillRect/>
          </a:stretch>
        </p:blipFill>
        <p:spPr>
          <a:xfrm>
            <a:off x="10140371" y="1900880"/>
            <a:ext cx="1776488" cy="855588"/>
          </a:xfrm>
          <a:custGeom>
            <a:avLst/>
            <a:gdLst>
              <a:gd name="connsiteX0" fmla="*/ 0 w 1776488"/>
              <a:gd name="connsiteY0" fmla="*/ 0 h 855588"/>
              <a:gd name="connsiteX1" fmla="*/ 609928 w 1776488"/>
              <a:gd name="connsiteY1" fmla="*/ 0 h 855588"/>
              <a:gd name="connsiteX2" fmla="*/ 1237620 w 1776488"/>
              <a:gd name="connsiteY2" fmla="*/ 0 h 855588"/>
              <a:gd name="connsiteX3" fmla="*/ 1776488 w 1776488"/>
              <a:gd name="connsiteY3" fmla="*/ 0 h 855588"/>
              <a:gd name="connsiteX4" fmla="*/ 1776488 w 1776488"/>
              <a:gd name="connsiteY4" fmla="*/ 402126 h 855588"/>
              <a:gd name="connsiteX5" fmla="*/ 1776488 w 1776488"/>
              <a:gd name="connsiteY5" fmla="*/ 855588 h 855588"/>
              <a:gd name="connsiteX6" fmla="*/ 1184325 w 1776488"/>
              <a:gd name="connsiteY6" fmla="*/ 855588 h 855588"/>
              <a:gd name="connsiteX7" fmla="*/ 556633 w 1776488"/>
              <a:gd name="connsiteY7" fmla="*/ 855588 h 855588"/>
              <a:gd name="connsiteX8" fmla="*/ 0 w 1776488"/>
              <a:gd name="connsiteY8" fmla="*/ 855588 h 855588"/>
              <a:gd name="connsiteX9" fmla="*/ 0 w 1776488"/>
              <a:gd name="connsiteY9" fmla="*/ 427794 h 855588"/>
              <a:gd name="connsiteX10" fmla="*/ 0 w 1776488"/>
              <a:gd name="connsiteY10" fmla="*/ 0 h 8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6488" h="855588" fill="none" extrusionOk="0">
                <a:moveTo>
                  <a:pt x="0" y="0"/>
                </a:moveTo>
                <a:cubicBezTo>
                  <a:pt x="294535" y="-35433"/>
                  <a:pt x="354387" y="49692"/>
                  <a:pt x="609928" y="0"/>
                </a:cubicBezTo>
                <a:cubicBezTo>
                  <a:pt x="865469" y="-49692"/>
                  <a:pt x="971894" y="1199"/>
                  <a:pt x="1237620" y="0"/>
                </a:cubicBezTo>
                <a:cubicBezTo>
                  <a:pt x="1503346" y="-1199"/>
                  <a:pt x="1668193" y="38340"/>
                  <a:pt x="1776488" y="0"/>
                </a:cubicBezTo>
                <a:cubicBezTo>
                  <a:pt x="1799274" y="193772"/>
                  <a:pt x="1770209" y="313783"/>
                  <a:pt x="1776488" y="402126"/>
                </a:cubicBezTo>
                <a:cubicBezTo>
                  <a:pt x="1782767" y="490469"/>
                  <a:pt x="1776204" y="693503"/>
                  <a:pt x="1776488" y="855588"/>
                </a:cubicBezTo>
                <a:cubicBezTo>
                  <a:pt x="1508269" y="913934"/>
                  <a:pt x="1383309" y="814210"/>
                  <a:pt x="1184325" y="855588"/>
                </a:cubicBezTo>
                <a:cubicBezTo>
                  <a:pt x="985341" y="896966"/>
                  <a:pt x="815041" y="835079"/>
                  <a:pt x="556633" y="855588"/>
                </a:cubicBezTo>
                <a:cubicBezTo>
                  <a:pt x="298225" y="876097"/>
                  <a:pt x="195571" y="818558"/>
                  <a:pt x="0" y="855588"/>
                </a:cubicBezTo>
                <a:cubicBezTo>
                  <a:pt x="-17691" y="662862"/>
                  <a:pt x="5637" y="543084"/>
                  <a:pt x="0" y="427794"/>
                </a:cubicBezTo>
                <a:cubicBezTo>
                  <a:pt x="-5637" y="312504"/>
                  <a:pt x="25598" y="131630"/>
                  <a:pt x="0" y="0"/>
                </a:cubicBezTo>
                <a:close/>
              </a:path>
              <a:path w="1776488" h="855588" stroke="0" extrusionOk="0">
                <a:moveTo>
                  <a:pt x="0" y="0"/>
                </a:moveTo>
                <a:cubicBezTo>
                  <a:pt x="242374" y="-59471"/>
                  <a:pt x="303439" y="3139"/>
                  <a:pt x="538868" y="0"/>
                </a:cubicBezTo>
                <a:cubicBezTo>
                  <a:pt x="774297" y="-3139"/>
                  <a:pt x="912711" y="53849"/>
                  <a:pt x="1148796" y="0"/>
                </a:cubicBezTo>
                <a:cubicBezTo>
                  <a:pt x="1384881" y="-53849"/>
                  <a:pt x="1586903" y="27035"/>
                  <a:pt x="1776488" y="0"/>
                </a:cubicBezTo>
                <a:cubicBezTo>
                  <a:pt x="1791477" y="204217"/>
                  <a:pt x="1753517" y="239465"/>
                  <a:pt x="1776488" y="410682"/>
                </a:cubicBezTo>
                <a:cubicBezTo>
                  <a:pt x="1799459" y="581899"/>
                  <a:pt x="1774967" y="758523"/>
                  <a:pt x="1776488" y="855588"/>
                </a:cubicBezTo>
                <a:cubicBezTo>
                  <a:pt x="1568092" y="893097"/>
                  <a:pt x="1450781" y="799433"/>
                  <a:pt x="1184325" y="855588"/>
                </a:cubicBezTo>
                <a:cubicBezTo>
                  <a:pt x="917869" y="911743"/>
                  <a:pt x="753301" y="812601"/>
                  <a:pt x="609928" y="855588"/>
                </a:cubicBezTo>
                <a:cubicBezTo>
                  <a:pt x="466555" y="898575"/>
                  <a:pt x="149832" y="832728"/>
                  <a:pt x="0" y="855588"/>
                </a:cubicBezTo>
                <a:cubicBezTo>
                  <a:pt x="-14414" y="651782"/>
                  <a:pt x="24882" y="532096"/>
                  <a:pt x="0" y="419238"/>
                </a:cubicBezTo>
                <a:cubicBezTo>
                  <a:pt x="-24882" y="306380"/>
                  <a:pt x="20142" y="209557"/>
                  <a:pt x="0" y="0"/>
                </a:cubicBezTo>
                <a:close/>
              </a:path>
            </a:pathLst>
          </a:custGeom>
          <a:ln w="28575">
            <a:solidFill>
              <a:srgbClr val="3333FF"/>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pic>
      <p:sp>
        <p:nvSpPr>
          <p:cNvPr id="17" name="TextBox 16">
            <a:extLst>
              <a:ext uri="{FF2B5EF4-FFF2-40B4-BE49-F238E27FC236}">
                <a16:creationId xmlns:a16="http://schemas.microsoft.com/office/drawing/2014/main" id="{35B54FC9-EE58-6049-6B47-D4B13012B602}"/>
              </a:ext>
            </a:extLst>
          </p:cNvPr>
          <p:cNvSpPr txBox="1"/>
          <p:nvPr/>
        </p:nvSpPr>
        <p:spPr>
          <a:xfrm>
            <a:off x="8607507" y="3890372"/>
            <a:ext cx="1805879" cy="1446550"/>
          </a:xfrm>
          <a:custGeom>
            <a:avLst/>
            <a:gdLst>
              <a:gd name="connsiteX0" fmla="*/ 0 w 1805879"/>
              <a:gd name="connsiteY0" fmla="*/ 0 h 1446550"/>
              <a:gd name="connsiteX1" fmla="*/ 433411 w 1805879"/>
              <a:gd name="connsiteY1" fmla="*/ 0 h 1446550"/>
              <a:gd name="connsiteX2" fmla="*/ 830704 w 1805879"/>
              <a:gd name="connsiteY2" fmla="*/ 0 h 1446550"/>
              <a:gd name="connsiteX3" fmla="*/ 1318292 w 1805879"/>
              <a:gd name="connsiteY3" fmla="*/ 0 h 1446550"/>
              <a:gd name="connsiteX4" fmla="*/ 1805879 w 1805879"/>
              <a:gd name="connsiteY4" fmla="*/ 0 h 1446550"/>
              <a:gd name="connsiteX5" fmla="*/ 1805879 w 1805879"/>
              <a:gd name="connsiteY5" fmla="*/ 467718 h 1446550"/>
              <a:gd name="connsiteX6" fmla="*/ 1805879 w 1805879"/>
              <a:gd name="connsiteY6" fmla="*/ 920970 h 1446550"/>
              <a:gd name="connsiteX7" fmla="*/ 1805879 w 1805879"/>
              <a:gd name="connsiteY7" fmla="*/ 1446550 h 1446550"/>
              <a:gd name="connsiteX8" fmla="*/ 1354409 w 1805879"/>
              <a:gd name="connsiteY8" fmla="*/ 1446550 h 1446550"/>
              <a:gd name="connsiteX9" fmla="*/ 957116 w 1805879"/>
              <a:gd name="connsiteY9" fmla="*/ 1446550 h 1446550"/>
              <a:gd name="connsiteX10" fmla="*/ 505646 w 1805879"/>
              <a:gd name="connsiteY10" fmla="*/ 1446550 h 1446550"/>
              <a:gd name="connsiteX11" fmla="*/ 0 w 1805879"/>
              <a:gd name="connsiteY11" fmla="*/ 1446550 h 1446550"/>
              <a:gd name="connsiteX12" fmla="*/ 0 w 1805879"/>
              <a:gd name="connsiteY12" fmla="*/ 978832 h 1446550"/>
              <a:gd name="connsiteX13" fmla="*/ 0 w 1805879"/>
              <a:gd name="connsiteY13" fmla="*/ 511114 h 1446550"/>
              <a:gd name="connsiteX14" fmla="*/ 0 w 1805879"/>
              <a:gd name="connsiteY14"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5879" h="1446550" extrusionOk="0">
                <a:moveTo>
                  <a:pt x="0" y="0"/>
                </a:moveTo>
                <a:cubicBezTo>
                  <a:pt x="122144" y="-15827"/>
                  <a:pt x="280280" y="43615"/>
                  <a:pt x="433411" y="0"/>
                </a:cubicBezTo>
                <a:cubicBezTo>
                  <a:pt x="586542" y="-43615"/>
                  <a:pt x="677691" y="25671"/>
                  <a:pt x="830704" y="0"/>
                </a:cubicBezTo>
                <a:cubicBezTo>
                  <a:pt x="983717" y="-25671"/>
                  <a:pt x="1143184" y="2198"/>
                  <a:pt x="1318292" y="0"/>
                </a:cubicBezTo>
                <a:cubicBezTo>
                  <a:pt x="1493400" y="-2198"/>
                  <a:pt x="1681627" y="40913"/>
                  <a:pt x="1805879" y="0"/>
                </a:cubicBezTo>
                <a:cubicBezTo>
                  <a:pt x="1810035" y="107988"/>
                  <a:pt x="1791843" y="281660"/>
                  <a:pt x="1805879" y="467718"/>
                </a:cubicBezTo>
                <a:cubicBezTo>
                  <a:pt x="1819915" y="653776"/>
                  <a:pt x="1791941" y="826449"/>
                  <a:pt x="1805879" y="920970"/>
                </a:cubicBezTo>
                <a:cubicBezTo>
                  <a:pt x="1819817" y="1015491"/>
                  <a:pt x="1778134" y="1280664"/>
                  <a:pt x="1805879" y="1446550"/>
                </a:cubicBezTo>
                <a:cubicBezTo>
                  <a:pt x="1629504" y="1466526"/>
                  <a:pt x="1478407" y="1409414"/>
                  <a:pt x="1354409" y="1446550"/>
                </a:cubicBezTo>
                <a:cubicBezTo>
                  <a:pt x="1230411" y="1483686"/>
                  <a:pt x="1153371" y="1407738"/>
                  <a:pt x="957116" y="1446550"/>
                </a:cubicBezTo>
                <a:cubicBezTo>
                  <a:pt x="760861" y="1485362"/>
                  <a:pt x="642740" y="1443680"/>
                  <a:pt x="505646" y="1446550"/>
                </a:cubicBezTo>
                <a:cubicBezTo>
                  <a:pt x="368552" y="1449420"/>
                  <a:pt x="118051" y="1427567"/>
                  <a:pt x="0" y="1446550"/>
                </a:cubicBezTo>
                <a:cubicBezTo>
                  <a:pt x="-53349" y="1276894"/>
                  <a:pt x="44271" y="1153763"/>
                  <a:pt x="0" y="978832"/>
                </a:cubicBezTo>
                <a:cubicBezTo>
                  <a:pt x="-44271" y="803901"/>
                  <a:pt x="4200" y="702599"/>
                  <a:pt x="0" y="511114"/>
                </a:cubicBezTo>
                <a:cubicBezTo>
                  <a:pt x="-4200" y="319629"/>
                  <a:pt x="34768" y="227258"/>
                  <a:pt x="0" y="0"/>
                </a:cubicBezTo>
                <a:close/>
              </a:path>
            </a:pathLst>
          </a:custGeom>
          <a:noFill/>
          <a:ln w="222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800" dirty="0"/>
              <a:t>Need ..</a:t>
            </a:r>
          </a:p>
          <a:p>
            <a:endParaRPr lang="en-US" sz="2800" dirty="0"/>
          </a:p>
          <a:p>
            <a:r>
              <a:rPr lang="en-US" sz="3200" b="1" dirty="0">
                <a:solidFill>
                  <a:srgbClr val="FF0000"/>
                </a:solidFill>
                <a:highlight>
                  <a:srgbClr val="00FF00"/>
                </a:highlight>
              </a:rPr>
              <a:t>STREAMS</a:t>
            </a:r>
          </a:p>
        </p:txBody>
      </p:sp>
      <p:sp>
        <p:nvSpPr>
          <p:cNvPr id="18" name="Arrow: Right 17">
            <a:extLst>
              <a:ext uri="{FF2B5EF4-FFF2-40B4-BE49-F238E27FC236}">
                <a16:creationId xmlns:a16="http://schemas.microsoft.com/office/drawing/2014/main" id="{80C53953-8FDF-0E2C-B843-ED163C40E4D1}"/>
              </a:ext>
            </a:extLst>
          </p:cNvPr>
          <p:cNvSpPr/>
          <p:nvPr/>
        </p:nvSpPr>
        <p:spPr>
          <a:xfrm rot="7527655">
            <a:off x="10200588" y="3082533"/>
            <a:ext cx="1207830" cy="4817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205">
            <a:extLst>
              <a:ext uri="{FF2B5EF4-FFF2-40B4-BE49-F238E27FC236}">
                <a16:creationId xmlns:a16="http://schemas.microsoft.com/office/drawing/2014/main" id="{E4AB3BA9-5453-79DC-19CE-13EFCAF3827D}"/>
              </a:ext>
            </a:extLst>
          </p:cNvPr>
          <p:cNvSpPr/>
          <p:nvPr/>
        </p:nvSpPr>
        <p:spPr>
          <a:xfrm>
            <a:off x="11612558" y="6114068"/>
            <a:ext cx="234038" cy="276999"/>
          </a:xfrm>
          <a:prstGeom prst="rect">
            <a:avLst/>
          </a:prstGeom>
        </p:spPr>
        <p:txBody>
          <a:bodyPr wrap="none" lIns="0" tIns="0" rIns="0" bIns="0">
            <a:spAutoFit/>
          </a:bodyPr>
          <a:lstStyle/>
          <a:p>
            <a:pPr marL="0"/>
            <a:r>
              <a:rPr lang="en-US" b="1" dirty="0">
                <a:solidFill>
                  <a:srgbClr val="FF0000"/>
                </a:solidFill>
                <a:latin typeface="Calibri-Bold"/>
              </a:rPr>
              <a:t>32</a:t>
            </a:r>
            <a:endParaRPr lang="en-US" sz="2000" b="1" i="0" spc="0" baseline="0" dirty="0">
              <a:solidFill>
                <a:srgbClr val="FF0000"/>
              </a:solidFill>
              <a:latin typeface="Calibri-Bold"/>
            </a:endParaRPr>
          </a:p>
        </p:txBody>
      </p:sp>
      <p:sp>
        <p:nvSpPr>
          <p:cNvPr id="10" name="TextBox 9">
            <a:extLst>
              <a:ext uri="{FF2B5EF4-FFF2-40B4-BE49-F238E27FC236}">
                <a16:creationId xmlns:a16="http://schemas.microsoft.com/office/drawing/2014/main" id="{89B22C59-3F1B-CC1B-F556-5CC8AE8FF70C}"/>
              </a:ext>
            </a:extLst>
          </p:cNvPr>
          <p:cNvSpPr txBox="1"/>
          <p:nvPr/>
        </p:nvSpPr>
        <p:spPr>
          <a:xfrm>
            <a:off x="3779261" y="323879"/>
            <a:ext cx="1435008" cy="830997"/>
          </a:xfrm>
          <a:prstGeom prst="rect">
            <a:avLst/>
          </a:prstGeom>
          <a:noFill/>
        </p:spPr>
        <p:txBody>
          <a:bodyPr wrap="none" rtlCol="0">
            <a:spAutoFit/>
          </a:bodyPr>
          <a:lstStyle/>
          <a:p>
            <a:r>
              <a:rPr lang="en-US" sz="4800" b="1" dirty="0">
                <a:solidFill>
                  <a:srgbClr val="FF0000"/>
                </a:solidFill>
                <a:effectLst>
                  <a:outerShdw blurRad="38100" dist="38100" dir="2700000" algn="tl">
                    <a:srgbClr val="000000">
                      <a:alpha val="43137"/>
                    </a:srgbClr>
                  </a:outerShdw>
                </a:effectLst>
              </a:rPr>
              <a:t>2003</a:t>
            </a:r>
          </a:p>
        </p:txBody>
      </p:sp>
    </p:spTree>
    <p:extLst>
      <p:ext uri="{BB962C8B-B14F-4D97-AF65-F5344CB8AC3E}">
        <p14:creationId xmlns:p14="http://schemas.microsoft.com/office/powerpoint/2010/main" val="101594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8F410F-6CCD-2379-1645-227079323AEB}"/>
              </a:ext>
            </a:extLst>
          </p:cNvPr>
          <p:cNvSpPr txBox="1"/>
          <p:nvPr/>
        </p:nvSpPr>
        <p:spPr>
          <a:xfrm>
            <a:off x="2254047" y="421686"/>
            <a:ext cx="3275127" cy="769441"/>
          </a:xfrm>
          <a:prstGeom prst="rect">
            <a:avLst/>
          </a:prstGeom>
          <a:noFill/>
        </p:spPr>
        <p:txBody>
          <a:bodyPr wrap="none" rtlCol="0">
            <a:spAutoFit/>
          </a:bodyPr>
          <a:lstStyle/>
          <a:p>
            <a:r>
              <a:rPr lang="en-US" sz="4000" b="1" dirty="0">
                <a:solidFill>
                  <a:srgbClr val="3333FF"/>
                </a:solidFill>
                <a:highlight>
                  <a:srgbClr val="00FF00"/>
                </a:highlight>
              </a:rPr>
              <a:t>Fritz  </a:t>
            </a:r>
            <a:r>
              <a:rPr lang="en-US" sz="4400" b="1" dirty="0">
                <a:solidFill>
                  <a:srgbClr val="3333FF"/>
                </a:solidFill>
                <a:highlight>
                  <a:srgbClr val="00FF00"/>
                </a:highlight>
              </a:rPr>
              <a:t>ZWICKY</a:t>
            </a:r>
            <a:r>
              <a:rPr lang="en-US" sz="4000" b="1" dirty="0">
                <a:solidFill>
                  <a:srgbClr val="3333FF"/>
                </a:solidFill>
                <a:highlight>
                  <a:srgbClr val="00FF00"/>
                </a:highlight>
              </a:rPr>
              <a:t> </a:t>
            </a:r>
          </a:p>
        </p:txBody>
      </p:sp>
      <p:sp>
        <p:nvSpPr>
          <p:cNvPr id="7" name="TextBox 6">
            <a:extLst>
              <a:ext uri="{FF2B5EF4-FFF2-40B4-BE49-F238E27FC236}">
                <a16:creationId xmlns:a16="http://schemas.microsoft.com/office/drawing/2014/main" id="{B5572C15-257C-816E-C296-33815B6D4D12}"/>
              </a:ext>
            </a:extLst>
          </p:cNvPr>
          <p:cNvSpPr txBox="1"/>
          <p:nvPr/>
        </p:nvSpPr>
        <p:spPr>
          <a:xfrm>
            <a:off x="97270" y="2655640"/>
            <a:ext cx="10933895" cy="584775"/>
          </a:xfrm>
          <a:custGeom>
            <a:avLst/>
            <a:gdLst>
              <a:gd name="connsiteX0" fmla="*/ 0 w 10933895"/>
              <a:gd name="connsiteY0" fmla="*/ 0 h 584775"/>
              <a:gd name="connsiteX1" fmla="*/ 794146 w 10933895"/>
              <a:gd name="connsiteY1" fmla="*/ 0 h 584775"/>
              <a:gd name="connsiteX2" fmla="*/ 1150936 w 10933895"/>
              <a:gd name="connsiteY2" fmla="*/ 0 h 584775"/>
              <a:gd name="connsiteX3" fmla="*/ 1617066 w 10933895"/>
              <a:gd name="connsiteY3" fmla="*/ 0 h 584775"/>
              <a:gd name="connsiteX4" fmla="*/ 2301873 w 10933895"/>
              <a:gd name="connsiteY4" fmla="*/ 0 h 584775"/>
              <a:gd name="connsiteX5" fmla="*/ 2768002 w 10933895"/>
              <a:gd name="connsiteY5" fmla="*/ 0 h 584775"/>
              <a:gd name="connsiteX6" fmla="*/ 3015453 w 10933895"/>
              <a:gd name="connsiteY6" fmla="*/ 0 h 584775"/>
              <a:gd name="connsiteX7" fmla="*/ 3809599 w 10933895"/>
              <a:gd name="connsiteY7" fmla="*/ 0 h 584775"/>
              <a:gd name="connsiteX8" fmla="*/ 4603745 w 10933895"/>
              <a:gd name="connsiteY8" fmla="*/ 0 h 584775"/>
              <a:gd name="connsiteX9" fmla="*/ 4851197 w 10933895"/>
              <a:gd name="connsiteY9" fmla="*/ 0 h 584775"/>
              <a:gd name="connsiteX10" fmla="*/ 5207987 w 10933895"/>
              <a:gd name="connsiteY10" fmla="*/ 0 h 584775"/>
              <a:gd name="connsiteX11" fmla="*/ 5783455 w 10933895"/>
              <a:gd name="connsiteY11" fmla="*/ 0 h 584775"/>
              <a:gd name="connsiteX12" fmla="*/ 6140245 w 10933895"/>
              <a:gd name="connsiteY12" fmla="*/ 0 h 584775"/>
              <a:gd name="connsiteX13" fmla="*/ 6825052 w 10933895"/>
              <a:gd name="connsiteY13" fmla="*/ 0 h 584775"/>
              <a:gd name="connsiteX14" fmla="*/ 7509859 w 10933895"/>
              <a:gd name="connsiteY14" fmla="*/ 0 h 584775"/>
              <a:gd name="connsiteX15" fmla="*/ 7757311 w 10933895"/>
              <a:gd name="connsiteY15" fmla="*/ 0 h 584775"/>
              <a:gd name="connsiteX16" fmla="*/ 8223440 w 10933895"/>
              <a:gd name="connsiteY16" fmla="*/ 0 h 584775"/>
              <a:gd name="connsiteX17" fmla="*/ 8470891 w 10933895"/>
              <a:gd name="connsiteY17" fmla="*/ 0 h 584775"/>
              <a:gd name="connsiteX18" fmla="*/ 8718343 w 10933895"/>
              <a:gd name="connsiteY18" fmla="*/ 0 h 584775"/>
              <a:gd name="connsiteX19" fmla="*/ 9403150 w 10933895"/>
              <a:gd name="connsiteY19" fmla="*/ 0 h 584775"/>
              <a:gd name="connsiteX20" fmla="*/ 10197296 w 10933895"/>
              <a:gd name="connsiteY20" fmla="*/ 0 h 584775"/>
              <a:gd name="connsiteX21" fmla="*/ 10933895 w 10933895"/>
              <a:gd name="connsiteY21" fmla="*/ 0 h 584775"/>
              <a:gd name="connsiteX22" fmla="*/ 10933895 w 10933895"/>
              <a:gd name="connsiteY22" fmla="*/ 584775 h 584775"/>
              <a:gd name="connsiteX23" fmla="*/ 10249088 w 10933895"/>
              <a:gd name="connsiteY23" fmla="*/ 584775 h 584775"/>
              <a:gd name="connsiteX24" fmla="*/ 9454942 w 10933895"/>
              <a:gd name="connsiteY24" fmla="*/ 584775 h 584775"/>
              <a:gd name="connsiteX25" fmla="*/ 8988813 w 10933895"/>
              <a:gd name="connsiteY25" fmla="*/ 584775 h 584775"/>
              <a:gd name="connsiteX26" fmla="*/ 8304006 w 10933895"/>
              <a:gd name="connsiteY26" fmla="*/ 584775 h 584775"/>
              <a:gd name="connsiteX27" fmla="*/ 7947215 w 10933895"/>
              <a:gd name="connsiteY27" fmla="*/ 584775 h 584775"/>
              <a:gd name="connsiteX28" fmla="*/ 7262408 w 10933895"/>
              <a:gd name="connsiteY28" fmla="*/ 584775 h 584775"/>
              <a:gd name="connsiteX29" fmla="*/ 6577601 w 10933895"/>
              <a:gd name="connsiteY29" fmla="*/ 584775 h 584775"/>
              <a:gd name="connsiteX30" fmla="*/ 5892794 w 10933895"/>
              <a:gd name="connsiteY30" fmla="*/ 584775 h 584775"/>
              <a:gd name="connsiteX31" fmla="*/ 5536004 w 10933895"/>
              <a:gd name="connsiteY31" fmla="*/ 584775 h 584775"/>
              <a:gd name="connsiteX32" fmla="*/ 4851197 w 10933895"/>
              <a:gd name="connsiteY32" fmla="*/ 584775 h 584775"/>
              <a:gd name="connsiteX33" fmla="*/ 4057051 w 10933895"/>
              <a:gd name="connsiteY33" fmla="*/ 584775 h 584775"/>
              <a:gd name="connsiteX34" fmla="*/ 3590921 w 10933895"/>
              <a:gd name="connsiteY34" fmla="*/ 584775 h 584775"/>
              <a:gd name="connsiteX35" fmla="*/ 2796775 w 10933895"/>
              <a:gd name="connsiteY35" fmla="*/ 584775 h 584775"/>
              <a:gd name="connsiteX36" fmla="*/ 2111968 w 10933895"/>
              <a:gd name="connsiteY36" fmla="*/ 584775 h 584775"/>
              <a:gd name="connsiteX37" fmla="*/ 1317822 w 10933895"/>
              <a:gd name="connsiteY37" fmla="*/ 584775 h 584775"/>
              <a:gd name="connsiteX38" fmla="*/ 523676 w 10933895"/>
              <a:gd name="connsiteY38" fmla="*/ 584775 h 584775"/>
              <a:gd name="connsiteX39" fmla="*/ 0 w 10933895"/>
              <a:gd name="connsiteY39" fmla="*/ 584775 h 584775"/>
              <a:gd name="connsiteX40" fmla="*/ 0 w 10933895"/>
              <a:gd name="connsiteY4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33895" h="584775" extrusionOk="0">
                <a:moveTo>
                  <a:pt x="0" y="0"/>
                </a:moveTo>
                <a:cubicBezTo>
                  <a:pt x="225215" y="-57184"/>
                  <a:pt x="619376" y="54904"/>
                  <a:pt x="794146" y="0"/>
                </a:cubicBezTo>
                <a:cubicBezTo>
                  <a:pt x="968916" y="-54904"/>
                  <a:pt x="1035282" y="40617"/>
                  <a:pt x="1150936" y="0"/>
                </a:cubicBezTo>
                <a:cubicBezTo>
                  <a:pt x="1266590" y="-40617"/>
                  <a:pt x="1392286" y="6313"/>
                  <a:pt x="1617066" y="0"/>
                </a:cubicBezTo>
                <a:cubicBezTo>
                  <a:pt x="1841846" y="-6313"/>
                  <a:pt x="2071531" y="34914"/>
                  <a:pt x="2301873" y="0"/>
                </a:cubicBezTo>
                <a:cubicBezTo>
                  <a:pt x="2532215" y="-34914"/>
                  <a:pt x="2646765" y="29652"/>
                  <a:pt x="2768002" y="0"/>
                </a:cubicBezTo>
                <a:cubicBezTo>
                  <a:pt x="2889239" y="-29652"/>
                  <a:pt x="2924245" y="191"/>
                  <a:pt x="3015453" y="0"/>
                </a:cubicBezTo>
                <a:cubicBezTo>
                  <a:pt x="3106661" y="-191"/>
                  <a:pt x="3440716" y="8182"/>
                  <a:pt x="3809599" y="0"/>
                </a:cubicBezTo>
                <a:cubicBezTo>
                  <a:pt x="4178482" y="-8182"/>
                  <a:pt x="4385783" y="80077"/>
                  <a:pt x="4603745" y="0"/>
                </a:cubicBezTo>
                <a:cubicBezTo>
                  <a:pt x="4821707" y="-80077"/>
                  <a:pt x="4785031" y="5195"/>
                  <a:pt x="4851197" y="0"/>
                </a:cubicBezTo>
                <a:cubicBezTo>
                  <a:pt x="4917363" y="-5195"/>
                  <a:pt x="5128730" y="9558"/>
                  <a:pt x="5207987" y="0"/>
                </a:cubicBezTo>
                <a:cubicBezTo>
                  <a:pt x="5287244" y="-9558"/>
                  <a:pt x="5659702" y="26346"/>
                  <a:pt x="5783455" y="0"/>
                </a:cubicBezTo>
                <a:cubicBezTo>
                  <a:pt x="5907208" y="-26346"/>
                  <a:pt x="6042607" y="36871"/>
                  <a:pt x="6140245" y="0"/>
                </a:cubicBezTo>
                <a:cubicBezTo>
                  <a:pt x="6237883" y="-36871"/>
                  <a:pt x="6513620" y="76276"/>
                  <a:pt x="6825052" y="0"/>
                </a:cubicBezTo>
                <a:cubicBezTo>
                  <a:pt x="7136484" y="-76276"/>
                  <a:pt x="7294119" y="65377"/>
                  <a:pt x="7509859" y="0"/>
                </a:cubicBezTo>
                <a:cubicBezTo>
                  <a:pt x="7725599" y="-65377"/>
                  <a:pt x="7644472" y="24494"/>
                  <a:pt x="7757311" y="0"/>
                </a:cubicBezTo>
                <a:cubicBezTo>
                  <a:pt x="7870150" y="-24494"/>
                  <a:pt x="7994308" y="804"/>
                  <a:pt x="8223440" y="0"/>
                </a:cubicBezTo>
                <a:cubicBezTo>
                  <a:pt x="8452572" y="-804"/>
                  <a:pt x="8386130" y="22461"/>
                  <a:pt x="8470891" y="0"/>
                </a:cubicBezTo>
                <a:cubicBezTo>
                  <a:pt x="8555652" y="-22461"/>
                  <a:pt x="8625249" y="7602"/>
                  <a:pt x="8718343" y="0"/>
                </a:cubicBezTo>
                <a:cubicBezTo>
                  <a:pt x="8811437" y="-7602"/>
                  <a:pt x="9087548" y="523"/>
                  <a:pt x="9403150" y="0"/>
                </a:cubicBezTo>
                <a:cubicBezTo>
                  <a:pt x="9718752" y="-523"/>
                  <a:pt x="9924486" y="11811"/>
                  <a:pt x="10197296" y="0"/>
                </a:cubicBezTo>
                <a:cubicBezTo>
                  <a:pt x="10470106" y="-11811"/>
                  <a:pt x="10708264" y="21320"/>
                  <a:pt x="10933895" y="0"/>
                </a:cubicBezTo>
                <a:cubicBezTo>
                  <a:pt x="10984510" y="227742"/>
                  <a:pt x="10909257" y="336210"/>
                  <a:pt x="10933895" y="584775"/>
                </a:cubicBezTo>
                <a:cubicBezTo>
                  <a:pt x="10715205" y="655201"/>
                  <a:pt x="10425969" y="571656"/>
                  <a:pt x="10249088" y="584775"/>
                </a:cubicBezTo>
                <a:cubicBezTo>
                  <a:pt x="10072207" y="597894"/>
                  <a:pt x="9720668" y="535235"/>
                  <a:pt x="9454942" y="584775"/>
                </a:cubicBezTo>
                <a:cubicBezTo>
                  <a:pt x="9189216" y="634315"/>
                  <a:pt x="9138680" y="577290"/>
                  <a:pt x="8988813" y="584775"/>
                </a:cubicBezTo>
                <a:cubicBezTo>
                  <a:pt x="8838946" y="592260"/>
                  <a:pt x="8523075" y="570406"/>
                  <a:pt x="8304006" y="584775"/>
                </a:cubicBezTo>
                <a:cubicBezTo>
                  <a:pt x="8084937" y="599144"/>
                  <a:pt x="8058055" y="556738"/>
                  <a:pt x="7947215" y="584775"/>
                </a:cubicBezTo>
                <a:cubicBezTo>
                  <a:pt x="7836375" y="612812"/>
                  <a:pt x="7402887" y="554520"/>
                  <a:pt x="7262408" y="584775"/>
                </a:cubicBezTo>
                <a:cubicBezTo>
                  <a:pt x="7121929" y="615030"/>
                  <a:pt x="6751691" y="567789"/>
                  <a:pt x="6577601" y="584775"/>
                </a:cubicBezTo>
                <a:cubicBezTo>
                  <a:pt x="6403511" y="601761"/>
                  <a:pt x="6103056" y="528151"/>
                  <a:pt x="5892794" y="584775"/>
                </a:cubicBezTo>
                <a:cubicBezTo>
                  <a:pt x="5682532" y="641399"/>
                  <a:pt x="5637416" y="579455"/>
                  <a:pt x="5536004" y="584775"/>
                </a:cubicBezTo>
                <a:cubicBezTo>
                  <a:pt x="5434592" y="590095"/>
                  <a:pt x="5028551" y="550025"/>
                  <a:pt x="4851197" y="584775"/>
                </a:cubicBezTo>
                <a:cubicBezTo>
                  <a:pt x="4673843" y="619525"/>
                  <a:pt x="4244870" y="570217"/>
                  <a:pt x="4057051" y="584775"/>
                </a:cubicBezTo>
                <a:cubicBezTo>
                  <a:pt x="3869232" y="599333"/>
                  <a:pt x="3693116" y="534350"/>
                  <a:pt x="3590921" y="584775"/>
                </a:cubicBezTo>
                <a:cubicBezTo>
                  <a:pt x="3488726" y="635200"/>
                  <a:pt x="3033997" y="582062"/>
                  <a:pt x="2796775" y="584775"/>
                </a:cubicBezTo>
                <a:cubicBezTo>
                  <a:pt x="2559553" y="587488"/>
                  <a:pt x="2258524" y="574052"/>
                  <a:pt x="2111968" y="584775"/>
                </a:cubicBezTo>
                <a:cubicBezTo>
                  <a:pt x="1965412" y="595498"/>
                  <a:pt x="1560037" y="545819"/>
                  <a:pt x="1317822" y="584775"/>
                </a:cubicBezTo>
                <a:cubicBezTo>
                  <a:pt x="1075607" y="623731"/>
                  <a:pt x="696694" y="542877"/>
                  <a:pt x="523676" y="584775"/>
                </a:cubicBezTo>
                <a:cubicBezTo>
                  <a:pt x="350658" y="626673"/>
                  <a:pt x="124254" y="537521"/>
                  <a:pt x="0" y="584775"/>
                </a:cubicBezTo>
                <a:cubicBezTo>
                  <a:pt x="-50634" y="463644"/>
                  <a:pt x="46248" y="241392"/>
                  <a:pt x="0" y="0"/>
                </a:cubicBezTo>
                <a:close/>
              </a:path>
            </a:pathLst>
          </a:custGeom>
          <a:noFill/>
          <a:ln w="38100">
            <a:solidFill>
              <a:srgbClr val="00B050"/>
            </a:solidFill>
            <a:extLst>
              <a:ext uri="{C807C97D-BFC1-408E-A445-0C87EB9F89A2}">
                <ask:lineSketchStyleProps xmlns:ask="http://schemas.microsoft.com/office/drawing/2018/sketchyshapes" sd="796541611">
                  <a:prstGeom prst="rect">
                    <a:avLst/>
                  </a:prstGeom>
                  <ask:type>
                    <ask:lineSketchScribble/>
                  </ask:type>
                </ask:lineSketchStyleProps>
              </a:ext>
            </a:extLst>
          </a:ln>
        </p:spPr>
        <p:txBody>
          <a:bodyPr wrap="square" rtlCol="0">
            <a:spAutoFit/>
          </a:bodyPr>
          <a:lstStyle/>
          <a:p>
            <a:r>
              <a:rPr lang="en-US" sz="3200" b="1" dirty="0">
                <a:solidFill>
                  <a:srgbClr val="C00000"/>
                </a:solidFill>
              </a:rPr>
              <a:t>Q. …</a:t>
            </a:r>
            <a:r>
              <a:rPr lang="en-US" sz="3200" b="1" dirty="0">
                <a:solidFill>
                  <a:srgbClr val="3333FF"/>
                </a:solidFill>
                <a:highlight>
                  <a:srgbClr val="FFFF00"/>
                </a:highlight>
              </a:rPr>
              <a:t>local observations are in    tension with expectation </a:t>
            </a:r>
            <a:r>
              <a:rPr lang="en-US" sz="2400" b="1" dirty="0">
                <a:solidFill>
                  <a:srgbClr val="FF0000"/>
                </a:solidFill>
                <a:highlight>
                  <a:srgbClr val="FFFF00"/>
                </a:highlight>
                <a:sym typeface="Wingdings" panose="05000000000000000000" pitchFamily="2" charset="2"/>
              </a:rPr>
              <a:t></a:t>
            </a:r>
            <a:endParaRPr lang="en-US" sz="3200" b="1" dirty="0">
              <a:solidFill>
                <a:srgbClr val="FF0000"/>
              </a:solidFill>
              <a:highlight>
                <a:srgbClr val="FFFF00"/>
              </a:highlight>
            </a:endParaRPr>
          </a:p>
        </p:txBody>
      </p:sp>
      <p:sp>
        <p:nvSpPr>
          <p:cNvPr id="8" name="TextBox 7">
            <a:extLst>
              <a:ext uri="{FF2B5EF4-FFF2-40B4-BE49-F238E27FC236}">
                <a16:creationId xmlns:a16="http://schemas.microsoft.com/office/drawing/2014/main" id="{0D87DA6E-8200-A411-AADF-91F578C005AD}"/>
              </a:ext>
            </a:extLst>
          </p:cNvPr>
          <p:cNvSpPr txBox="1"/>
          <p:nvPr/>
        </p:nvSpPr>
        <p:spPr>
          <a:xfrm>
            <a:off x="645097" y="3493337"/>
            <a:ext cx="2808222" cy="646331"/>
          </a:xfrm>
          <a:custGeom>
            <a:avLst/>
            <a:gdLst>
              <a:gd name="connsiteX0" fmla="*/ 0 w 2808222"/>
              <a:gd name="connsiteY0" fmla="*/ 0 h 646331"/>
              <a:gd name="connsiteX1" fmla="*/ 477398 w 2808222"/>
              <a:gd name="connsiteY1" fmla="*/ 0 h 646331"/>
              <a:gd name="connsiteX2" fmla="*/ 982878 w 2808222"/>
              <a:gd name="connsiteY2" fmla="*/ 0 h 646331"/>
              <a:gd name="connsiteX3" fmla="*/ 1488358 w 2808222"/>
              <a:gd name="connsiteY3" fmla="*/ 0 h 646331"/>
              <a:gd name="connsiteX4" fmla="*/ 2050002 w 2808222"/>
              <a:gd name="connsiteY4" fmla="*/ 0 h 646331"/>
              <a:gd name="connsiteX5" fmla="*/ 2808222 w 2808222"/>
              <a:gd name="connsiteY5" fmla="*/ 0 h 646331"/>
              <a:gd name="connsiteX6" fmla="*/ 2808222 w 2808222"/>
              <a:gd name="connsiteY6" fmla="*/ 323166 h 646331"/>
              <a:gd name="connsiteX7" fmla="*/ 2808222 w 2808222"/>
              <a:gd name="connsiteY7" fmla="*/ 646331 h 646331"/>
              <a:gd name="connsiteX8" fmla="*/ 2302742 w 2808222"/>
              <a:gd name="connsiteY8" fmla="*/ 646331 h 646331"/>
              <a:gd name="connsiteX9" fmla="*/ 1769180 w 2808222"/>
              <a:gd name="connsiteY9" fmla="*/ 646331 h 646331"/>
              <a:gd name="connsiteX10" fmla="*/ 1151371 w 2808222"/>
              <a:gd name="connsiteY10" fmla="*/ 646331 h 646331"/>
              <a:gd name="connsiteX11" fmla="*/ 617809 w 2808222"/>
              <a:gd name="connsiteY11" fmla="*/ 646331 h 646331"/>
              <a:gd name="connsiteX12" fmla="*/ 0 w 2808222"/>
              <a:gd name="connsiteY12" fmla="*/ 646331 h 646331"/>
              <a:gd name="connsiteX13" fmla="*/ 0 w 2808222"/>
              <a:gd name="connsiteY13" fmla="*/ 310239 h 646331"/>
              <a:gd name="connsiteX14" fmla="*/ 0 w 2808222"/>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222" h="646331" extrusionOk="0">
                <a:moveTo>
                  <a:pt x="0" y="0"/>
                </a:moveTo>
                <a:cubicBezTo>
                  <a:pt x="214960" y="-25434"/>
                  <a:pt x="275465" y="38902"/>
                  <a:pt x="477398" y="0"/>
                </a:cubicBezTo>
                <a:cubicBezTo>
                  <a:pt x="679331" y="-38902"/>
                  <a:pt x="789929" y="57512"/>
                  <a:pt x="982878" y="0"/>
                </a:cubicBezTo>
                <a:cubicBezTo>
                  <a:pt x="1175827" y="-57512"/>
                  <a:pt x="1353165" y="12200"/>
                  <a:pt x="1488358" y="0"/>
                </a:cubicBezTo>
                <a:cubicBezTo>
                  <a:pt x="1623551" y="-12200"/>
                  <a:pt x="1885302" y="29519"/>
                  <a:pt x="2050002" y="0"/>
                </a:cubicBezTo>
                <a:cubicBezTo>
                  <a:pt x="2214702" y="-29519"/>
                  <a:pt x="2598239" y="33275"/>
                  <a:pt x="2808222" y="0"/>
                </a:cubicBezTo>
                <a:cubicBezTo>
                  <a:pt x="2837003" y="149958"/>
                  <a:pt x="2777438" y="204440"/>
                  <a:pt x="2808222" y="323166"/>
                </a:cubicBezTo>
                <a:cubicBezTo>
                  <a:pt x="2839006" y="441892"/>
                  <a:pt x="2786230" y="542234"/>
                  <a:pt x="2808222" y="646331"/>
                </a:cubicBezTo>
                <a:cubicBezTo>
                  <a:pt x="2581649" y="655050"/>
                  <a:pt x="2435826" y="642656"/>
                  <a:pt x="2302742" y="646331"/>
                </a:cubicBezTo>
                <a:cubicBezTo>
                  <a:pt x="2169658" y="650006"/>
                  <a:pt x="1893422" y="642091"/>
                  <a:pt x="1769180" y="646331"/>
                </a:cubicBezTo>
                <a:cubicBezTo>
                  <a:pt x="1644938" y="650571"/>
                  <a:pt x="1382385" y="642682"/>
                  <a:pt x="1151371" y="646331"/>
                </a:cubicBezTo>
                <a:cubicBezTo>
                  <a:pt x="920357" y="649980"/>
                  <a:pt x="884463" y="585415"/>
                  <a:pt x="617809" y="646331"/>
                </a:cubicBezTo>
                <a:cubicBezTo>
                  <a:pt x="351155" y="707247"/>
                  <a:pt x="164573" y="603132"/>
                  <a:pt x="0" y="646331"/>
                </a:cubicBezTo>
                <a:cubicBezTo>
                  <a:pt x="-25198" y="493391"/>
                  <a:pt x="26812" y="454169"/>
                  <a:pt x="0" y="310239"/>
                </a:cubicBezTo>
                <a:cubicBezTo>
                  <a:pt x="-26812" y="166309"/>
                  <a:pt x="15363" y="107481"/>
                  <a:pt x="0" y="0"/>
                </a:cubicBezTo>
                <a:close/>
              </a:path>
            </a:pathLst>
          </a:custGeom>
          <a:noFill/>
          <a:ln w="38100">
            <a:solidFill>
              <a:schemeClr val="bg1"/>
            </a:solidFill>
            <a:extLst>
              <a:ext uri="{C807C97D-BFC1-408E-A445-0C87EB9F89A2}">
                <ask:lineSketchStyleProps xmlns:ask="http://schemas.microsoft.com/office/drawing/2018/sketchyshapes" sd="1133608843">
                  <a:prstGeom prst="rect">
                    <a:avLst/>
                  </a:prstGeom>
                  <ask:type>
                    <ask:lineSketchScribble/>
                  </ask:type>
                </ask:lineSketchStyleProps>
              </a:ext>
            </a:extLst>
          </a:ln>
        </p:spPr>
        <p:txBody>
          <a:bodyPr wrap="square" rtlCol="0">
            <a:spAutoFit/>
          </a:bodyPr>
          <a:lstStyle/>
          <a:p>
            <a:r>
              <a:rPr lang="en-US" sz="2800" b="1" dirty="0">
                <a:highlight>
                  <a:srgbClr val="00FF00"/>
                </a:highlight>
                <a:sym typeface="Wingdings" panose="05000000000000000000" pitchFamily="2" charset="2"/>
              </a:rPr>
              <a:t>    Due to </a:t>
            </a:r>
            <a:r>
              <a:rPr lang="en-US" sz="3600" b="1" dirty="0">
                <a:solidFill>
                  <a:srgbClr val="C00000"/>
                </a:solidFill>
                <a:highlight>
                  <a:srgbClr val="00FF00"/>
                </a:highlight>
              </a:rPr>
              <a:t>DM ? </a:t>
            </a:r>
            <a:endParaRPr lang="en-US" dirty="0">
              <a:highlight>
                <a:srgbClr val="00FF00"/>
              </a:highlight>
            </a:endParaRPr>
          </a:p>
        </p:txBody>
      </p:sp>
      <p:pic>
        <p:nvPicPr>
          <p:cNvPr id="3074" name="Picture 2" descr="Das ist der erste Mensch, der einen Gegenstand für immer von der Erde  schoss – doch er wollte viel mehr">
            <a:extLst>
              <a:ext uri="{FF2B5EF4-FFF2-40B4-BE49-F238E27FC236}">
                <a16:creationId xmlns:a16="http://schemas.microsoft.com/office/drawing/2014/main" id="{0A06D2B4-9248-3FA6-9D21-CB012367A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57425" cy="2019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07AC51-2B1A-6B7B-451C-E2ACFE7B7BFE}"/>
              </a:ext>
            </a:extLst>
          </p:cNvPr>
          <p:cNvSpPr txBox="1"/>
          <p:nvPr/>
        </p:nvSpPr>
        <p:spPr>
          <a:xfrm>
            <a:off x="-9727" y="2211836"/>
            <a:ext cx="3335657" cy="461665"/>
          </a:xfrm>
          <a:prstGeom prst="rect">
            <a:avLst/>
          </a:prstGeom>
          <a:noFill/>
        </p:spPr>
        <p:txBody>
          <a:bodyPr wrap="none" rtlCol="0">
            <a:spAutoFit/>
          </a:bodyPr>
          <a:lstStyle/>
          <a:p>
            <a:r>
              <a:rPr lang="en-US" sz="2400" b="1" dirty="0">
                <a:solidFill>
                  <a:srgbClr val="C00000"/>
                </a:solidFill>
              </a:rPr>
              <a:t>IF  long lasting striking… </a:t>
            </a:r>
          </a:p>
        </p:txBody>
      </p:sp>
      <p:sp>
        <p:nvSpPr>
          <p:cNvPr id="11" name="TextBox 10">
            <a:extLst>
              <a:ext uri="{FF2B5EF4-FFF2-40B4-BE49-F238E27FC236}">
                <a16:creationId xmlns:a16="http://schemas.microsoft.com/office/drawing/2014/main" id="{691D024B-C90B-5540-C24B-FAD66B6F6979}"/>
              </a:ext>
            </a:extLst>
          </p:cNvPr>
          <p:cNvSpPr txBox="1"/>
          <p:nvPr/>
        </p:nvSpPr>
        <p:spPr>
          <a:xfrm rot="18940620">
            <a:off x="5368967" y="2494457"/>
            <a:ext cx="965329" cy="461665"/>
          </a:xfrm>
          <a:prstGeom prst="rect">
            <a:avLst/>
          </a:prstGeom>
          <a:noFill/>
        </p:spPr>
        <p:txBody>
          <a:bodyPr wrap="none" rtlCol="0">
            <a:spAutoFit/>
          </a:bodyPr>
          <a:lstStyle/>
          <a:p>
            <a:r>
              <a:rPr lang="en-US" sz="2400" b="1" dirty="0">
                <a:solidFill>
                  <a:srgbClr val="C00000"/>
                </a:solidFill>
                <a:effectLst>
                  <a:outerShdw blurRad="38100" dist="38100" dir="2700000" algn="tl">
                    <a:srgbClr val="000000">
                      <a:alpha val="43137"/>
                    </a:srgbClr>
                  </a:outerShdw>
                </a:effectLst>
                <a:latin typeface="Amasis MT Pro Light" panose="02040304050005020304" pitchFamily="18" charset="0"/>
              </a:rPr>
              <a:t>strong</a:t>
            </a:r>
          </a:p>
        </p:txBody>
      </p:sp>
      <p:sp>
        <p:nvSpPr>
          <p:cNvPr id="3" name="TextBox 2">
            <a:extLst>
              <a:ext uri="{FF2B5EF4-FFF2-40B4-BE49-F238E27FC236}">
                <a16:creationId xmlns:a16="http://schemas.microsoft.com/office/drawing/2014/main" id="{14531732-332B-1C83-7D57-E75158631EA4}"/>
              </a:ext>
            </a:extLst>
          </p:cNvPr>
          <p:cNvSpPr txBox="1"/>
          <p:nvPr/>
        </p:nvSpPr>
        <p:spPr>
          <a:xfrm>
            <a:off x="1098955" y="5048650"/>
            <a:ext cx="1564881" cy="584775"/>
          </a:xfrm>
          <a:prstGeom prst="rect">
            <a:avLst/>
          </a:prstGeom>
          <a:noFill/>
        </p:spPr>
        <p:txBody>
          <a:bodyPr wrap="none" rtlCol="0">
            <a:spAutoFit/>
          </a:bodyPr>
          <a:lstStyle/>
          <a:p>
            <a:r>
              <a:rPr lang="en-US" sz="3200" dirty="0">
                <a:highlight>
                  <a:srgbClr val="FFFF00"/>
                </a:highlight>
              </a:rPr>
              <a:t>this work</a:t>
            </a:r>
          </a:p>
        </p:txBody>
      </p:sp>
      <p:cxnSp>
        <p:nvCxnSpPr>
          <p:cNvPr id="15" name="Straight Arrow Connector 14">
            <a:extLst>
              <a:ext uri="{FF2B5EF4-FFF2-40B4-BE49-F238E27FC236}">
                <a16:creationId xmlns:a16="http://schemas.microsoft.com/office/drawing/2014/main" id="{A6D21054-C776-CAD2-B411-18224DED8201}"/>
              </a:ext>
            </a:extLst>
          </p:cNvPr>
          <p:cNvCxnSpPr>
            <a:cxnSpLocks/>
            <a:stCxn id="8" idx="2"/>
          </p:cNvCxnSpPr>
          <p:nvPr/>
        </p:nvCxnSpPr>
        <p:spPr>
          <a:xfrm flipH="1">
            <a:off x="1856633" y="4139668"/>
            <a:ext cx="192575" cy="9089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3B0193A-A754-1FDA-27DF-2AC988F63371}"/>
              </a:ext>
            </a:extLst>
          </p:cNvPr>
          <p:cNvSpPr txBox="1"/>
          <p:nvPr/>
        </p:nvSpPr>
        <p:spPr>
          <a:xfrm>
            <a:off x="1128712" y="5488888"/>
            <a:ext cx="2731925" cy="461665"/>
          </a:xfrm>
          <a:prstGeom prst="rect">
            <a:avLst/>
          </a:prstGeom>
          <a:noFill/>
        </p:spPr>
        <p:txBody>
          <a:bodyPr wrap="none" rtlCol="0">
            <a:spAutoFit/>
          </a:bodyPr>
          <a:lstStyle/>
          <a:p>
            <a:r>
              <a:rPr lang="en-US" sz="2400" dirty="0">
                <a:solidFill>
                  <a:srgbClr val="3333FF"/>
                </a:solidFill>
              </a:rPr>
              <a:t>following observations</a:t>
            </a:r>
          </a:p>
        </p:txBody>
      </p:sp>
      <p:sp>
        <p:nvSpPr>
          <p:cNvPr id="2" name="TextBox 1">
            <a:extLst>
              <a:ext uri="{FF2B5EF4-FFF2-40B4-BE49-F238E27FC236}">
                <a16:creationId xmlns:a16="http://schemas.microsoft.com/office/drawing/2014/main" id="{91CA1B96-97FB-3609-F1C2-81290E7A9E3F}"/>
              </a:ext>
            </a:extLst>
          </p:cNvPr>
          <p:cNvSpPr txBox="1"/>
          <p:nvPr/>
        </p:nvSpPr>
        <p:spPr>
          <a:xfrm rot="20309604">
            <a:off x="5605110" y="3951104"/>
            <a:ext cx="4644028" cy="461665"/>
          </a:xfrm>
          <a:prstGeom prst="rect">
            <a:avLst/>
          </a:prstGeom>
          <a:noFill/>
        </p:spPr>
        <p:txBody>
          <a:bodyPr wrap="none" rtlCol="0">
            <a:spAutoFit/>
          </a:bodyPr>
          <a:lstStyle/>
          <a:p>
            <a:r>
              <a:rPr lang="en-US" sz="2400" b="1" dirty="0">
                <a:solidFill>
                  <a:srgbClr val="FF00FF"/>
                </a:solidFill>
                <a:highlight>
                  <a:srgbClr val="00FF00"/>
                </a:highlight>
              </a:rPr>
              <a:t>NO remote planetary force; </a:t>
            </a:r>
            <a:r>
              <a:rPr lang="en-US" sz="2400" b="1" dirty="0">
                <a:solidFill>
                  <a:srgbClr val="FF00FF"/>
                </a:solidFill>
                <a:highlight>
                  <a:srgbClr val="00FF00"/>
                </a:highlight>
                <a:sym typeface="Wingdings" panose="05000000000000000000" pitchFamily="2" charset="2"/>
              </a:rPr>
              <a:t> An:</a:t>
            </a:r>
            <a:r>
              <a:rPr lang="en-US" sz="2400" b="1" dirty="0">
                <a:solidFill>
                  <a:srgbClr val="FF00FF"/>
                </a:solidFill>
                <a:highlight>
                  <a:srgbClr val="00FF00"/>
                </a:highlight>
              </a:rPr>
              <a:t> </a:t>
            </a:r>
          </a:p>
        </p:txBody>
      </p:sp>
      <p:sp>
        <p:nvSpPr>
          <p:cNvPr id="10" name="TextBox 9">
            <a:extLst>
              <a:ext uri="{FF2B5EF4-FFF2-40B4-BE49-F238E27FC236}">
                <a16:creationId xmlns:a16="http://schemas.microsoft.com/office/drawing/2014/main" id="{0AE3D3A6-A216-79A5-8CE7-74F0CA81574A}"/>
              </a:ext>
            </a:extLst>
          </p:cNvPr>
          <p:cNvSpPr txBox="1"/>
          <p:nvPr/>
        </p:nvSpPr>
        <p:spPr>
          <a:xfrm rot="20297742">
            <a:off x="9094578" y="5807092"/>
            <a:ext cx="2325212" cy="584775"/>
          </a:xfrm>
          <a:custGeom>
            <a:avLst/>
            <a:gdLst>
              <a:gd name="connsiteX0" fmla="*/ 0 w 2325212"/>
              <a:gd name="connsiteY0" fmla="*/ 0 h 584775"/>
              <a:gd name="connsiteX1" fmla="*/ 534799 w 2325212"/>
              <a:gd name="connsiteY1" fmla="*/ 0 h 584775"/>
              <a:gd name="connsiteX2" fmla="*/ 1162606 w 2325212"/>
              <a:gd name="connsiteY2" fmla="*/ 0 h 584775"/>
              <a:gd name="connsiteX3" fmla="*/ 1697405 w 2325212"/>
              <a:gd name="connsiteY3" fmla="*/ 0 h 584775"/>
              <a:gd name="connsiteX4" fmla="*/ 2325212 w 2325212"/>
              <a:gd name="connsiteY4" fmla="*/ 0 h 584775"/>
              <a:gd name="connsiteX5" fmla="*/ 2325212 w 2325212"/>
              <a:gd name="connsiteY5" fmla="*/ 584775 h 584775"/>
              <a:gd name="connsiteX6" fmla="*/ 1720657 w 2325212"/>
              <a:gd name="connsiteY6" fmla="*/ 584775 h 584775"/>
              <a:gd name="connsiteX7" fmla="*/ 1209110 w 2325212"/>
              <a:gd name="connsiteY7" fmla="*/ 584775 h 584775"/>
              <a:gd name="connsiteX8" fmla="*/ 697564 w 2325212"/>
              <a:gd name="connsiteY8" fmla="*/ 584775 h 584775"/>
              <a:gd name="connsiteX9" fmla="*/ 0 w 2325212"/>
              <a:gd name="connsiteY9" fmla="*/ 584775 h 584775"/>
              <a:gd name="connsiteX10" fmla="*/ 0 w 2325212"/>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212" h="584775" fill="none" extrusionOk="0">
                <a:moveTo>
                  <a:pt x="0" y="0"/>
                </a:moveTo>
                <a:cubicBezTo>
                  <a:pt x="150010" y="-23718"/>
                  <a:pt x="423297" y="11777"/>
                  <a:pt x="534799" y="0"/>
                </a:cubicBezTo>
                <a:cubicBezTo>
                  <a:pt x="646301" y="-11777"/>
                  <a:pt x="882376" y="32016"/>
                  <a:pt x="1162606" y="0"/>
                </a:cubicBezTo>
                <a:cubicBezTo>
                  <a:pt x="1442836" y="-32016"/>
                  <a:pt x="1432830" y="48873"/>
                  <a:pt x="1697405" y="0"/>
                </a:cubicBezTo>
                <a:cubicBezTo>
                  <a:pt x="1961980" y="-48873"/>
                  <a:pt x="2195416" y="65473"/>
                  <a:pt x="2325212" y="0"/>
                </a:cubicBezTo>
                <a:cubicBezTo>
                  <a:pt x="2355947" y="234969"/>
                  <a:pt x="2305310" y="414750"/>
                  <a:pt x="2325212" y="584775"/>
                </a:cubicBezTo>
                <a:cubicBezTo>
                  <a:pt x="2053172" y="597582"/>
                  <a:pt x="1889062" y="547558"/>
                  <a:pt x="1720657" y="584775"/>
                </a:cubicBezTo>
                <a:cubicBezTo>
                  <a:pt x="1552252" y="621992"/>
                  <a:pt x="1349633" y="523699"/>
                  <a:pt x="1209110" y="584775"/>
                </a:cubicBezTo>
                <a:cubicBezTo>
                  <a:pt x="1068587" y="645851"/>
                  <a:pt x="950335" y="527262"/>
                  <a:pt x="697564" y="584775"/>
                </a:cubicBezTo>
                <a:cubicBezTo>
                  <a:pt x="444793" y="642288"/>
                  <a:pt x="247192" y="510730"/>
                  <a:pt x="0" y="584775"/>
                </a:cubicBezTo>
                <a:cubicBezTo>
                  <a:pt x="-4581" y="324005"/>
                  <a:pt x="46260" y="138634"/>
                  <a:pt x="0" y="0"/>
                </a:cubicBezTo>
                <a:close/>
              </a:path>
              <a:path w="2325212" h="584775" stroke="0" extrusionOk="0">
                <a:moveTo>
                  <a:pt x="0" y="0"/>
                </a:moveTo>
                <a:cubicBezTo>
                  <a:pt x="138037" y="-58213"/>
                  <a:pt x="292064" y="29160"/>
                  <a:pt x="511547" y="0"/>
                </a:cubicBezTo>
                <a:cubicBezTo>
                  <a:pt x="731030" y="-29160"/>
                  <a:pt x="963487" y="34246"/>
                  <a:pt x="1139354" y="0"/>
                </a:cubicBezTo>
                <a:cubicBezTo>
                  <a:pt x="1315221" y="-34246"/>
                  <a:pt x="1630531" y="62135"/>
                  <a:pt x="1767161" y="0"/>
                </a:cubicBezTo>
                <a:cubicBezTo>
                  <a:pt x="1903791" y="-62135"/>
                  <a:pt x="2152432" y="28927"/>
                  <a:pt x="2325212" y="0"/>
                </a:cubicBezTo>
                <a:cubicBezTo>
                  <a:pt x="2385984" y="174813"/>
                  <a:pt x="2322182" y="355464"/>
                  <a:pt x="2325212" y="584775"/>
                </a:cubicBezTo>
                <a:cubicBezTo>
                  <a:pt x="2090978" y="628620"/>
                  <a:pt x="2000527" y="541089"/>
                  <a:pt x="1743909" y="584775"/>
                </a:cubicBezTo>
                <a:cubicBezTo>
                  <a:pt x="1487291" y="628461"/>
                  <a:pt x="1405501" y="527314"/>
                  <a:pt x="1162606" y="584775"/>
                </a:cubicBezTo>
                <a:cubicBezTo>
                  <a:pt x="919711" y="642236"/>
                  <a:pt x="747032" y="574068"/>
                  <a:pt x="627807" y="584775"/>
                </a:cubicBezTo>
                <a:cubicBezTo>
                  <a:pt x="508582" y="595482"/>
                  <a:pt x="257220" y="541221"/>
                  <a:pt x="0" y="584775"/>
                </a:cubicBezTo>
                <a:cubicBezTo>
                  <a:pt x="-13384" y="381788"/>
                  <a:pt x="2885" y="203535"/>
                  <a:pt x="0" y="0"/>
                </a:cubicBezTo>
                <a:close/>
              </a:path>
            </a:pathLst>
          </a:custGeom>
          <a:solidFill>
            <a:srgbClr val="FFFF00"/>
          </a:solidFill>
          <a:ln w="76200">
            <a:solidFill>
              <a:srgbClr val="FF0000"/>
            </a:solidFill>
            <a:extLst>
              <a:ext uri="{C807C97D-BFC1-408E-A445-0C87EB9F89A2}">
                <ask:lineSketchStyleProps xmlns:ask="http://schemas.microsoft.com/office/drawing/2018/sketchyshapes" sd="1691654711">
                  <a:prstGeom prst="rect">
                    <a:avLst/>
                  </a:prstGeom>
                  <ask:type>
                    <ask:lineSketchScribble/>
                  </ask:type>
                </ask:lineSketchStyleProps>
              </a:ext>
            </a:extLst>
          </a:ln>
        </p:spPr>
        <p:txBody>
          <a:bodyPr wrap="square" rtlCol="0">
            <a:spAutoFit/>
          </a:bodyPr>
          <a:lstStyle/>
          <a:p>
            <a:r>
              <a:rPr lang="en-US" sz="3200" b="1" dirty="0">
                <a:solidFill>
                  <a:srgbClr val="3333FF"/>
                </a:solidFill>
                <a:effectLst>
                  <a:outerShdw blurRad="38100" dist="38100" dir="2700000" algn="tl">
                    <a:srgbClr val="000000">
                      <a:alpha val="43137"/>
                    </a:srgbClr>
                  </a:outerShdw>
                </a:effectLst>
                <a:highlight>
                  <a:srgbClr val="FFFF00"/>
                </a:highlight>
              </a:rPr>
              <a:t>THIS WORK</a:t>
            </a:r>
          </a:p>
        </p:txBody>
      </p:sp>
      <p:sp>
        <p:nvSpPr>
          <p:cNvPr id="12" name="TextBox 11">
            <a:extLst>
              <a:ext uri="{FF2B5EF4-FFF2-40B4-BE49-F238E27FC236}">
                <a16:creationId xmlns:a16="http://schemas.microsoft.com/office/drawing/2014/main" id="{63D6D046-52B5-75C8-6059-BA91D9C65F3C}"/>
              </a:ext>
            </a:extLst>
          </p:cNvPr>
          <p:cNvSpPr txBox="1"/>
          <p:nvPr/>
        </p:nvSpPr>
        <p:spPr>
          <a:xfrm>
            <a:off x="1050594" y="6549868"/>
            <a:ext cx="4062715" cy="369332"/>
          </a:xfrm>
          <a:prstGeom prst="rect">
            <a:avLst/>
          </a:prstGeom>
          <a:noFill/>
        </p:spPr>
        <p:txBody>
          <a:bodyPr wrap="none" rtlCol="0">
            <a:spAutoFit/>
          </a:bodyPr>
          <a:lstStyle/>
          <a:p>
            <a:r>
              <a:rPr lang="en-US" dirty="0"/>
              <a:t>J. JAVARAIAH, Solar Physics 212 (</a:t>
            </a:r>
            <a:r>
              <a:rPr lang="en-US" b="1" dirty="0"/>
              <a:t>2003</a:t>
            </a:r>
            <a:r>
              <a:rPr lang="en-US" dirty="0"/>
              <a:t>) 23</a:t>
            </a:r>
          </a:p>
        </p:txBody>
      </p:sp>
      <p:sp>
        <p:nvSpPr>
          <p:cNvPr id="5" name="Arrow: Right 4">
            <a:extLst>
              <a:ext uri="{FF2B5EF4-FFF2-40B4-BE49-F238E27FC236}">
                <a16:creationId xmlns:a16="http://schemas.microsoft.com/office/drawing/2014/main" id="{60164C5A-01AB-3059-3822-77D8D9836952}"/>
              </a:ext>
            </a:extLst>
          </p:cNvPr>
          <p:cNvSpPr/>
          <p:nvPr/>
        </p:nvSpPr>
        <p:spPr>
          <a:xfrm rot="3770236">
            <a:off x="9595560" y="5340212"/>
            <a:ext cx="660833" cy="356848"/>
          </a:xfrm>
          <a:prstGeom prst="rightArrow">
            <a:avLst/>
          </a:prstGeom>
          <a:solidFill>
            <a:srgbClr val="00B05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C1E83F8-3DAF-1BBD-E02F-55E4F3180A96}"/>
              </a:ext>
            </a:extLst>
          </p:cNvPr>
          <p:cNvSpPr txBox="1"/>
          <p:nvPr/>
        </p:nvSpPr>
        <p:spPr>
          <a:xfrm>
            <a:off x="2966936" y="3356202"/>
            <a:ext cx="6147880" cy="369332"/>
          </a:xfrm>
          <a:prstGeom prst="rect">
            <a:avLst/>
          </a:prstGeom>
          <a:noFill/>
        </p:spPr>
        <p:txBody>
          <a:bodyPr wrap="square">
            <a:spAutoFit/>
          </a:bodyPr>
          <a:lstStyle/>
          <a:p>
            <a:pPr marL="0"/>
            <a:r>
              <a:rPr lang="en-US" sz="1800" b="1" dirty="0">
                <a:solidFill>
                  <a:srgbClr val="FF0000"/>
                </a:solidFill>
                <a:latin typeface="Calibri-Bold"/>
              </a:rPr>
              <a:t>2</a:t>
            </a:r>
            <a:endParaRPr lang="en-US" sz="1800" b="1" i="0" spc="0" baseline="0" dirty="0">
              <a:solidFill>
                <a:srgbClr val="FF0000"/>
              </a:solidFill>
              <a:latin typeface="Calibri-Bold"/>
            </a:endParaRPr>
          </a:p>
        </p:txBody>
      </p:sp>
      <p:sp>
        <p:nvSpPr>
          <p:cNvPr id="17" name="Rectangle 573">
            <a:extLst>
              <a:ext uri="{FF2B5EF4-FFF2-40B4-BE49-F238E27FC236}">
                <a16:creationId xmlns:a16="http://schemas.microsoft.com/office/drawing/2014/main" id="{F1708B5C-1371-1B7B-76B4-1DBABAF8DE74}"/>
              </a:ext>
            </a:extLst>
          </p:cNvPr>
          <p:cNvSpPr/>
          <p:nvPr/>
        </p:nvSpPr>
        <p:spPr>
          <a:xfrm>
            <a:off x="11897232" y="6466119"/>
            <a:ext cx="129844" cy="307777"/>
          </a:xfrm>
          <a:prstGeom prst="rect">
            <a:avLst/>
          </a:prstGeom>
        </p:spPr>
        <p:txBody>
          <a:bodyPr wrap="none" lIns="0" tIns="0" rIns="0" bIns="0">
            <a:spAutoFit/>
          </a:bodyPr>
          <a:lstStyle/>
          <a:p>
            <a:pPr marL="0"/>
            <a:r>
              <a:rPr lang="en-US" sz="2000" b="1" i="0" spc="0" baseline="0" dirty="0">
                <a:solidFill>
                  <a:srgbClr val="FF0000"/>
                </a:solidFill>
                <a:latin typeface="Calibri-Bold"/>
              </a:rPr>
              <a:t>3</a:t>
            </a:r>
          </a:p>
        </p:txBody>
      </p:sp>
      <p:grpSp>
        <p:nvGrpSpPr>
          <p:cNvPr id="18" name="Group 17">
            <a:extLst>
              <a:ext uri="{FF2B5EF4-FFF2-40B4-BE49-F238E27FC236}">
                <a16:creationId xmlns:a16="http://schemas.microsoft.com/office/drawing/2014/main" id="{65650C22-94DD-EA2B-4E52-89E57F603680}"/>
              </a:ext>
            </a:extLst>
          </p:cNvPr>
          <p:cNvGrpSpPr/>
          <p:nvPr/>
        </p:nvGrpSpPr>
        <p:grpSpPr>
          <a:xfrm>
            <a:off x="5262792" y="2616294"/>
            <a:ext cx="7055324" cy="3565091"/>
            <a:chOff x="5262792" y="2616294"/>
            <a:chExt cx="7055324" cy="3565091"/>
          </a:xfrm>
        </p:grpSpPr>
        <p:sp>
          <p:nvSpPr>
            <p:cNvPr id="21" name="TextBox 20">
              <a:extLst>
                <a:ext uri="{FF2B5EF4-FFF2-40B4-BE49-F238E27FC236}">
                  <a16:creationId xmlns:a16="http://schemas.microsoft.com/office/drawing/2014/main" id="{BC1C82F4-0A77-F78C-B563-85955C6007EF}"/>
                </a:ext>
              </a:extLst>
            </p:cNvPr>
            <p:cNvSpPr txBox="1"/>
            <p:nvPr/>
          </p:nvSpPr>
          <p:spPr>
            <a:xfrm rot="20282382">
              <a:off x="5941637" y="4149320"/>
              <a:ext cx="6004408" cy="1261884"/>
            </a:xfrm>
            <a:custGeom>
              <a:avLst/>
              <a:gdLst>
                <a:gd name="connsiteX0" fmla="*/ 0 w 6004408"/>
                <a:gd name="connsiteY0" fmla="*/ 0 h 1261884"/>
                <a:gd name="connsiteX1" fmla="*/ 605899 w 6004408"/>
                <a:gd name="connsiteY1" fmla="*/ 0 h 1261884"/>
                <a:gd name="connsiteX2" fmla="*/ 1031666 w 6004408"/>
                <a:gd name="connsiteY2" fmla="*/ 0 h 1261884"/>
                <a:gd name="connsiteX3" fmla="*/ 1457434 w 6004408"/>
                <a:gd name="connsiteY3" fmla="*/ 0 h 1261884"/>
                <a:gd name="connsiteX4" fmla="*/ 1823157 w 6004408"/>
                <a:gd name="connsiteY4" fmla="*/ 0 h 1261884"/>
                <a:gd name="connsiteX5" fmla="*/ 2369012 w 6004408"/>
                <a:gd name="connsiteY5" fmla="*/ 0 h 1261884"/>
                <a:gd name="connsiteX6" fmla="*/ 2734735 w 6004408"/>
                <a:gd name="connsiteY6" fmla="*/ 0 h 1261884"/>
                <a:gd name="connsiteX7" fmla="*/ 3100458 w 6004408"/>
                <a:gd name="connsiteY7" fmla="*/ 0 h 1261884"/>
                <a:gd name="connsiteX8" fmla="*/ 3706357 w 6004408"/>
                <a:gd name="connsiteY8" fmla="*/ 0 h 1261884"/>
                <a:gd name="connsiteX9" fmla="*/ 4132124 w 6004408"/>
                <a:gd name="connsiteY9" fmla="*/ 0 h 1261884"/>
                <a:gd name="connsiteX10" fmla="*/ 4557892 w 6004408"/>
                <a:gd name="connsiteY10" fmla="*/ 0 h 1261884"/>
                <a:gd name="connsiteX11" fmla="*/ 5043703 w 6004408"/>
                <a:gd name="connsiteY11" fmla="*/ 0 h 1261884"/>
                <a:gd name="connsiteX12" fmla="*/ 6004408 w 6004408"/>
                <a:gd name="connsiteY12" fmla="*/ 0 h 1261884"/>
                <a:gd name="connsiteX13" fmla="*/ 6004408 w 6004408"/>
                <a:gd name="connsiteY13" fmla="*/ 420628 h 1261884"/>
                <a:gd name="connsiteX14" fmla="*/ 6004408 w 6004408"/>
                <a:gd name="connsiteY14" fmla="*/ 816018 h 1261884"/>
                <a:gd name="connsiteX15" fmla="*/ 6004408 w 6004408"/>
                <a:gd name="connsiteY15" fmla="*/ 1261884 h 1261884"/>
                <a:gd name="connsiteX16" fmla="*/ 5458553 w 6004408"/>
                <a:gd name="connsiteY16" fmla="*/ 1261884 h 1261884"/>
                <a:gd name="connsiteX17" fmla="*/ 5032786 w 6004408"/>
                <a:gd name="connsiteY17" fmla="*/ 1261884 h 1261884"/>
                <a:gd name="connsiteX18" fmla="*/ 4546974 w 6004408"/>
                <a:gd name="connsiteY18" fmla="*/ 1261884 h 1261884"/>
                <a:gd name="connsiteX19" fmla="*/ 4181251 w 6004408"/>
                <a:gd name="connsiteY19" fmla="*/ 1261884 h 1261884"/>
                <a:gd name="connsiteX20" fmla="*/ 3635396 w 6004408"/>
                <a:gd name="connsiteY20" fmla="*/ 1261884 h 1261884"/>
                <a:gd name="connsiteX21" fmla="*/ 3269673 w 6004408"/>
                <a:gd name="connsiteY21" fmla="*/ 1261884 h 1261884"/>
                <a:gd name="connsiteX22" fmla="*/ 2663774 w 6004408"/>
                <a:gd name="connsiteY22" fmla="*/ 1261884 h 1261884"/>
                <a:gd name="connsiteX23" fmla="*/ 1997830 w 6004408"/>
                <a:gd name="connsiteY23" fmla="*/ 1261884 h 1261884"/>
                <a:gd name="connsiteX24" fmla="*/ 1512019 w 6004408"/>
                <a:gd name="connsiteY24" fmla="*/ 1261884 h 1261884"/>
                <a:gd name="connsiteX25" fmla="*/ 846076 w 6004408"/>
                <a:gd name="connsiteY25" fmla="*/ 1261884 h 1261884"/>
                <a:gd name="connsiteX26" fmla="*/ 0 w 6004408"/>
                <a:gd name="connsiteY26" fmla="*/ 1261884 h 1261884"/>
                <a:gd name="connsiteX27" fmla="*/ 0 w 6004408"/>
                <a:gd name="connsiteY27" fmla="*/ 841256 h 1261884"/>
                <a:gd name="connsiteX28" fmla="*/ 0 w 6004408"/>
                <a:gd name="connsiteY28" fmla="*/ 408009 h 1261884"/>
                <a:gd name="connsiteX29" fmla="*/ 0 w 6004408"/>
                <a:gd name="connsiteY29" fmla="*/ 0 h 12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4408" h="1261884" fill="none" extrusionOk="0">
                  <a:moveTo>
                    <a:pt x="0" y="0"/>
                  </a:moveTo>
                  <a:cubicBezTo>
                    <a:pt x="154288" y="-758"/>
                    <a:pt x="447275" y="44811"/>
                    <a:pt x="605899" y="0"/>
                  </a:cubicBezTo>
                  <a:cubicBezTo>
                    <a:pt x="764523" y="-44811"/>
                    <a:pt x="849205" y="24457"/>
                    <a:pt x="1031666" y="0"/>
                  </a:cubicBezTo>
                  <a:cubicBezTo>
                    <a:pt x="1214127" y="-24457"/>
                    <a:pt x="1326904" y="12933"/>
                    <a:pt x="1457434" y="0"/>
                  </a:cubicBezTo>
                  <a:cubicBezTo>
                    <a:pt x="1587964" y="-12933"/>
                    <a:pt x="1730809" y="41894"/>
                    <a:pt x="1823157" y="0"/>
                  </a:cubicBezTo>
                  <a:cubicBezTo>
                    <a:pt x="1915505" y="-41894"/>
                    <a:pt x="2100519" y="8919"/>
                    <a:pt x="2369012" y="0"/>
                  </a:cubicBezTo>
                  <a:cubicBezTo>
                    <a:pt x="2637506" y="-8919"/>
                    <a:pt x="2659616" y="13127"/>
                    <a:pt x="2734735" y="0"/>
                  </a:cubicBezTo>
                  <a:cubicBezTo>
                    <a:pt x="2809854" y="-13127"/>
                    <a:pt x="2981707" y="7295"/>
                    <a:pt x="3100458" y="0"/>
                  </a:cubicBezTo>
                  <a:cubicBezTo>
                    <a:pt x="3219209" y="-7295"/>
                    <a:pt x="3545990" y="23502"/>
                    <a:pt x="3706357" y="0"/>
                  </a:cubicBezTo>
                  <a:cubicBezTo>
                    <a:pt x="3866724" y="-23502"/>
                    <a:pt x="3932891" y="7319"/>
                    <a:pt x="4132124" y="0"/>
                  </a:cubicBezTo>
                  <a:cubicBezTo>
                    <a:pt x="4331357" y="-7319"/>
                    <a:pt x="4373590" y="27685"/>
                    <a:pt x="4557892" y="0"/>
                  </a:cubicBezTo>
                  <a:cubicBezTo>
                    <a:pt x="4742194" y="-27685"/>
                    <a:pt x="4883927" y="31917"/>
                    <a:pt x="5043703" y="0"/>
                  </a:cubicBezTo>
                  <a:cubicBezTo>
                    <a:pt x="5203479" y="-31917"/>
                    <a:pt x="5598440" y="48691"/>
                    <a:pt x="6004408" y="0"/>
                  </a:cubicBezTo>
                  <a:cubicBezTo>
                    <a:pt x="6011586" y="157439"/>
                    <a:pt x="5961568" y="214730"/>
                    <a:pt x="6004408" y="420628"/>
                  </a:cubicBezTo>
                  <a:cubicBezTo>
                    <a:pt x="6047248" y="626526"/>
                    <a:pt x="5974385" y="669260"/>
                    <a:pt x="6004408" y="816018"/>
                  </a:cubicBezTo>
                  <a:cubicBezTo>
                    <a:pt x="6034431" y="962776"/>
                    <a:pt x="5972667" y="1134815"/>
                    <a:pt x="6004408" y="1261884"/>
                  </a:cubicBezTo>
                  <a:cubicBezTo>
                    <a:pt x="5823191" y="1276971"/>
                    <a:pt x="5655109" y="1231875"/>
                    <a:pt x="5458553" y="1261884"/>
                  </a:cubicBezTo>
                  <a:cubicBezTo>
                    <a:pt x="5261997" y="1291893"/>
                    <a:pt x="5121694" y="1214355"/>
                    <a:pt x="5032786" y="1261884"/>
                  </a:cubicBezTo>
                  <a:cubicBezTo>
                    <a:pt x="4943878" y="1309413"/>
                    <a:pt x="4686716" y="1208061"/>
                    <a:pt x="4546974" y="1261884"/>
                  </a:cubicBezTo>
                  <a:cubicBezTo>
                    <a:pt x="4407232" y="1315707"/>
                    <a:pt x="4352492" y="1244670"/>
                    <a:pt x="4181251" y="1261884"/>
                  </a:cubicBezTo>
                  <a:cubicBezTo>
                    <a:pt x="4010010" y="1279098"/>
                    <a:pt x="3823445" y="1260776"/>
                    <a:pt x="3635396" y="1261884"/>
                  </a:cubicBezTo>
                  <a:cubicBezTo>
                    <a:pt x="3447348" y="1262992"/>
                    <a:pt x="3370994" y="1251496"/>
                    <a:pt x="3269673" y="1261884"/>
                  </a:cubicBezTo>
                  <a:cubicBezTo>
                    <a:pt x="3168352" y="1272272"/>
                    <a:pt x="2816806" y="1217690"/>
                    <a:pt x="2663774" y="1261884"/>
                  </a:cubicBezTo>
                  <a:cubicBezTo>
                    <a:pt x="2510742" y="1306078"/>
                    <a:pt x="2168007" y="1207351"/>
                    <a:pt x="1997830" y="1261884"/>
                  </a:cubicBezTo>
                  <a:cubicBezTo>
                    <a:pt x="1827653" y="1316417"/>
                    <a:pt x="1740672" y="1208289"/>
                    <a:pt x="1512019" y="1261884"/>
                  </a:cubicBezTo>
                  <a:cubicBezTo>
                    <a:pt x="1283366" y="1315479"/>
                    <a:pt x="1157221" y="1223715"/>
                    <a:pt x="846076" y="1261884"/>
                  </a:cubicBezTo>
                  <a:cubicBezTo>
                    <a:pt x="534931" y="1300053"/>
                    <a:pt x="416351" y="1252968"/>
                    <a:pt x="0" y="1261884"/>
                  </a:cubicBezTo>
                  <a:cubicBezTo>
                    <a:pt x="-18724" y="1102595"/>
                    <a:pt x="22956" y="927798"/>
                    <a:pt x="0" y="841256"/>
                  </a:cubicBezTo>
                  <a:cubicBezTo>
                    <a:pt x="-22956" y="754714"/>
                    <a:pt x="48598" y="502103"/>
                    <a:pt x="0" y="408009"/>
                  </a:cubicBezTo>
                  <a:cubicBezTo>
                    <a:pt x="-48598" y="313915"/>
                    <a:pt x="9045" y="104814"/>
                    <a:pt x="0" y="0"/>
                  </a:cubicBezTo>
                  <a:close/>
                </a:path>
                <a:path w="6004408" h="1261884" stroke="0" extrusionOk="0">
                  <a:moveTo>
                    <a:pt x="0" y="0"/>
                  </a:moveTo>
                  <a:cubicBezTo>
                    <a:pt x="99653" y="-4478"/>
                    <a:pt x="282541" y="34846"/>
                    <a:pt x="365723" y="0"/>
                  </a:cubicBezTo>
                  <a:cubicBezTo>
                    <a:pt x="448905" y="-34846"/>
                    <a:pt x="749387" y="7735"/>
                    <a:pt x="851534" y="0"/>
                  </a:cubicBezTo>
                  <a:cubicBezTo>
                    <a:pt x="953681" y="-7735"/>
                    <a:pt x="1188444" y="14555"/>
                    <a:pt x="1337345" y="0"/>
                  </a:cubicBezTo>
                  <a:cubicBezTo>
                    <a:pt x="1486246" y="-14555"/>
                    <a:pt x="1774507" y="32187"/>
                    <a:pt x="1943245" y="0"/>
                  </a:cubicBezTo>
                  <a:cubicBezTo>
                    <a:pt x="2111983" y="-32187"/>
                    <a:pt x="2127497" y="29023"/>
                    <a:pt x="2308968" y="0"/>
                  </a:cubicBezTo>
                  <a:cubicBezTo>
                    <a:pt x="2490439" y="-29023"/>
                    <a:pt x="2687493" y="56370"/>
                    <a:pt x="2794779" y="0"/>
                  </a:cubicBezTo>
                  <a:cubicBezTo>
                    <a:pt x="2902065" y="-56370"/>
                    <a:pt x="3146918" y="21898"/>
                    <a:pt x="3400678" y="0"/>
                  </a:cubicBezTo>
                  <a:cubicBezTo>
                    <a:pt x="3654438" y="-21898"/>
                    <a:pt x="3608765" y="39785"/>
                    <a:pt x="3766401" y="0"/>
                  </a:cubicBezTo>
                  <a:cubicBezTo>
                    <a:pt x="3924037" y="-39785"/>
                    <a:pt x="4094338" y="41183"/>
                    <a:pt x="4252213" y="0"/>
                  </a:cubicBezTo>
                  <a:cubicBezTo>
                    <a:pt x="4410088" y="-41183"/>
                    <a:pt x="4571778" y="28647"/>
                    <a:pt x="4738024" y="0"/>
                  </a:cubicBezTo>
                  <a:cubicBezTo>
                    <a:pt x="4904270" y="-28647"/>
                    <a:pt x="5005332" y="6769"/>
                    <a:pt x="5103747" y="0"/>
                  </a:cubicBezTo>
                  <a:cubicBezTo>
                    <a:pt x="5202162" y="-6769"/>
                    <a:pt x="5723209" y="107926"/>
                    <a:pt x="6004408" y="0"/>
                  </a:cubicBezTo>
                  <a:cubicBezTo>
                    <a:pt x="6049438" y="148321"/>
                    <a:pt x="6002906" y="270397"/>
                    <a:pt x="6004408" y="395390"/>
                  </a:cubicBezTo>
                  <a:cubicBezTo>
                    <a:pt x="6005910" y="520383"/>
                    <a:pt x="5967194" y="696172"/>
                    <a:pt x="6004408" y="828637"/>
                  </a:cubicBezTo>
                  <a:cubicBezTo>
                    <a:pt x="6041622" y="961102"/>
                    <a:pt x="5961483" y="1105771"/>
                    <a:pt x="6004408" y="1261884"/>
                  </a:cubicBezTo>
                  <a:cubicBezTo>
                    <a:pt x="5752943" y="1267246"/>
                    <a:pt x="5574142" y="1222541"/>
                    <a:pt x="5398509" y="1261884"/>
                  </a:cubicBezTo>
                  <a:cubicBezTo>
                    <a:pt x="5222876" y="1301227"/>
                    <a:pt x="5047335" y="1261472"/>
                    <a:pt x="4852653" y="1261884"/>
                  </a:cubicBezTo>
                  <a:cubicBezTo>
                    <a:pt x="4657971" y="1262296"/>
                    <a:pt x="4610463" y="1222139"/>
                    <a:pt x="4486930" y="1261884"/>
                  </a:cubicBezTo>
                  <a:cubicBezTo>
                    <a:pt x="4363397" y="1301629"/>
                    <a:pt x="4224110" y="1249817"/>
                    <a:pt x="4001119" y="1261884"/>
                  </a:cubicBezTo>
                  <a:cubicBezTo>
                    <a:pt x="3778128" y="1273951"/>
                    <a:pt x="3719940" y="1232407"/>
                    <a:pt x="3635396" y="1261884"/>
                  </a:cubicBezTo>
                  <a:cubicBezTo>
                    <a:pt x="3550852" y="1291361"/>
                    <a:pt x="3357989" y="1234883"/>
                    <a:pt x="3269673" y="1261884"/>
                  </a:cubicBezTo>
                  <a:cubicBezTo>
                    <a:pt x="3181357" y="1288885"/>
                    <a:pt x="2957797" y="1234598"/>
                    <a:pt x="2843906" y="1261884"/>
                  </a:cubicBezTo>
                  <a:cubicBezTo>
                    <a:pt x="2730015" y="1289170"/>
                    <a:pt x="2447532" y="1225190"/>
                    <a:pt x="2298051" y="1261884"/>
                  </a:cubicBezTo>
                  <a:cubicBezTo>
                    <a:pt x="2148571" y="1298578"/>
                    <a:pt x="1846748" y="1234235"/>
                    <a:pt x="1692151" y="1261884"/>
                  </a:cubicBezTo>
                  <a:cubicBezTo>
                    <a:pt x="1537554" y="1289533"/>
                    <a:pt x="1351357" y="1246813"/>
                    <a:pt x="1206340" y="1261884"/>
                  </a:cubicBezTo>
                  <a:cubicBezTo>
                    <a:pt x="1061323" y="1276955"/>
                    <a:pt x="847749" y="1224684"/>
                    <a:pt x="660485" y="1261884"/>
                  </a:cubicBezTo>
                  <a:cubicBezTo>
                    <a:pt x="473222" y="1299084"/>
                    <a:pt x="160569" y="1215454"/>
                    <a:pt x="0" y="1261884"/>
                  </a:cubicBezTo>
                  <a:cubicBezTo>
                    <a:pt x="-29775" y="1090110"/>
                    <a:pt x="9689" y="1025488"/>
                    <a:pt x="0" y="816018"/>
                  </a:cubicBezTo>
                  <a:cubicBezTo>
                    <a:pt x="-9689" y="606548"/>
                    <a:pt x="33859" y="587457"/>
                    <a:pt x="0" y="433247"/>
                  </a:cubicBezTo>
                  <a:cubicBezTo>
                    <a:pt x="-33859" y="279037"/>
                    <a:pt x="48885" y="153113"/>
                    <a:pt x="0" y="0"/>
                  </a:cubicBezTo>
                  <a:close/>
                </a:path>
              </a:pathLst>
            </a:custGeom>
            <a:solidFill>
              <a:schemeClr val="accent4">
                <a:lumMod val="20000"/>
                <a:lumOff val="80000"/>
              </a:schemeClr>
            </a:solidFill>
            <a:ln w="76200">
              <a:solidFill>
                <a:srgbClr val="FF0000"/>
              </a:solidFill>
              <a:extLst>
                <a:ext uri="{C807C97D-BFC1-408E-A445-0C87EB9F89A2}">
                  <ask:lineSketchStyleProps xmlns:ask="http://schemas.microsoft.com/office/drawing/2018/sketchyshapes" sd="3541297397">
                    <a:prstGeom prst="rect">
                      <a:avLst/>
                    </a:prstGeom>
                    <ask:type>
                      <ask:lineSketchScribble/>
                    </ask:type>
                  </ask:lineSketchStyleProps>
                </a:ext>
              </a:extLst>
            </a:ln>
          </p:spPr>
          <p:txBody>
            <a:bodyPr wrap="square" rtlCol="0">
              <a:spAutoFit/>
            </a:bodyPr>
            <a:lstStyle/>
            <a:p>
              <a:r>
                <a:rPr lang="en-US" sz="2800" b="1" dirty="0" err="1">
                  <a:solidFill>
                    <a:srgbClr val="3333FF"/>
                  </a:solidFill>
                  <a:effectLst>
                    <a:outerShdw blurRad="38100" dist="38100" dir="2700000" algn="tl">
                      <a:srgbClr val="000000">
                        <a:alpha val="43137"/>
                      </a:srgbClr>
                    </a:outerShdw>
                  </a:effectLst>
                  <a:highlight>
                    <a:srgbClr val="FFFF00"/>
                  </a:highlight>
                </a:rPr>
                <a:t>UNexpected</a:t>
              </a:r>
              <a:r>
                <a:rPr lang="en-US" sz="2800" b="1" dirty="0">
                  <a:solidFill>
                    <a:srgbClr val="3333FF"/>
                  </a:solidFill>
                  <a:effectLst>
                    <a:outerShdw blurRad="38100" dist="38100" dir="2700000" algn="tl">
                      <a:srgbClr val="000000">
                        <a:alpha val="43137"/>
                      </a:srgbClr>
                    </a:outerShdw>
                  </a:effectLst>
                  <a:highlight>
                    <a:srgbClr val="FFFF00"/>
                  </a:highlight>
                </a:rPr>
                <a:t> planetary dependency </a:t>
              </a:r>
            </a:p>
            <a:p>
              <a:r>
                <a:rPr lang="en-US" sz="2400" b="1" dirty="0">
                  <a:solidFill>
                    <a:srgbClr val="FF0000"/>
                  </a:solidFill>
                </a:rPr>
                <a:t>“It is the main common DM argument  </a:t>
              </a:r>
            </a:p>
            <a:p>
              <a:r>
                <a:rPr lang="en-US" sz="2400" b="1" dirty="0">
                  <a:solidFill>
                    <a:srgbClr val="FF0000"/>
                  </a:solidFill>
                </a:rPr>
                <a:t>  following Zwicky’s  paradigm “</a:t>
              </a:r>
            </a:p>
          </p:txBody>
        </p:sp>
        <p:sp>
          <p:nvSpPr>
            <p:cNvPr id="6" name="TextBox 5">
              <a:extLst>
                <a:ext uri="{FF2B5EF4-FFF2-40B4-BE49-F238E27FC236}">
                  <a16:creationId xmlns:a16="http://schemas.microsoft.com/office/drawing/2014/main" id="{F6024FF2-97AA-BBDE-57A7-EA10808BA513}"/>
                </a:ext>
              </a:extLst>
            </p:cNvPr>
            <p:cNvSpPr txBox="1"/>
            <p:nvPr/>
          </p:nvSpPr>
          <p:spPr>
            <a:xfrm rot="19888559">
              <a:off x="5262792" y="5258055"/>
              <a:ext cx="923651" cy="923330"/>
            </a:xfrm>
            <a:prstGeom prst="rect">
              <a:avLst/>
            </a:prstGeom>
            <a:noFill/>
          </p:spPr>
          <p:txBody>
            <a:bodyPr wrap="none" rtlCol="0">
              <a:spAutoFit/>
            </a:bodyPr>
            <a:lstStyle/>
            <a:p>
              <a:r>
                <a:rPr lang="en-US" sz="5400" dirty="0">
                  <a:solidFill>
                    <a:srgbClr val="FF00FF"/>
                  </a:solidFill>
                  <a:sym typeface="Wingdings" panose="05000000000000000000" pitchFamily="2" charset="2"/>
                </a:rPr>
                <a:t></a:t>
              </a:r>
              <a:endParaRPr lang="en-US" sz="5400" dirty="0">
                <a:solidFill>
                  <a:srgbClr val="FF00FF"/>
                </a:solidFill>
              </a:endParaRPr>
            </a:p>
          </p:txBody>
        </p:sp>
        <p:sp>
          <p:nvSpPr>
            <p:cNvPr id="14" name="TextBox 13">
              <a:extLst>
                <a:ext uri="{FF2B5EF4-FFF2-40B4-BE49-F238E27FC236}">
                  <a16:creationId xmlns:a16="http://schemas.microsoft.com/office/drawing/2014/main" id="{B00EFAEC-2B54-C86C-B99D-C942BB411968}"/>
                </a:ext>
              </a:extLst>
            </p:cNvPr>
            <p:cNvSpPr txBox="1"/>
            <p:nvPr/>
          </p:nvSpPr>
          <p:spPr>
            <a:xfrm rot="9063827">
              <a:off x="11394465" y="2616294"/>
              <a:ext cx="923651" cy="923330"/>
            </a:xfrm>
            <a:prstGeom prst="rect">
              <a:avLst/>
            </a:prstGeom>
            <a:noFill/>
          </p:spPr>
          <p:txBody>
            <a:bodyPr wrap="none" rtlCol="0">
              <a:spAutoFit/>
            </a:bodyPr>
            <a:lstStyle/>
            <a:p>
              <a:r>
                <a:rPr lang="en-US" sz="5400" dirty="0">
                  <a:solidFill>
                    <a:srgbClr val="FF00FF"/>
                  </a:solidFill>
                  <a:sym typeface="Wingdings" panose="05000000000000000000" pitchFamily="2" charset="2"/>
                </a:rPr>
                <a:t></a:t>
              </a:r>
              <a:endParaRPr lang="en-US" sz="5400" dirty="0">
                <a:solidFill>
                  <a:srgbClr val="FF00FF"/>
                </a:solidFill>
              </a:endParaRPr>
            </a:p>
          </p:txBody>
        </p:sp>
      </p:grpSp>
    </p:spTree>
    <p:extLst>
      <p:ext uri="{BB962C8B-B14F-4D97-AF65-F5344CB8AC3E}">
        <p14:creationId xmlns:p14="http://schemas.microsoft.com/office/powerpoint/2010/main" val="224996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29B15-2A45-85BB-4CFF-4BC33861678B}"/>
              </a:ext>
            </a:extLst>
          </p:cNvPr>
          <p:cNvSpPr txBox="1"/>
          <p:nvPr/>
        </p:nvSpPr>
        <p:spPr>
          <a:xfrm>
            <a:off x="2714017" y="2059394"/>
            <a:ext cx="8307421" cy="1200329"/>
          </a:xfrm>
          <a:custGeom>
            <a:avLst/>
            <a:gdLst>
              <a:gd name="connsiteX0" fmla="*/ 0 w 8307421"/>
              <a:gd name="connsiteY0" fmla="*/ 0 h 1200329"/>
              <a:gd name="connsiteX1" fmla="*/ 344165 w 8307421"/>
              <a:gd name="connsiteY1" fmla="*/ 0 h 1200329"/>
              <a:gd name="connsiteX2" fmla="*/ 688329 w 8307421"/>
              <a:gd name="connsiteY2" fmla="*/ 0 h 1200329"/>
              <a:gd name="connsiteX3" fmla="*/ 1447865 w 8307421"/>
              <a:gd name="connsiteY3" fmla="*/ 0 h 1200329"/>
              <a:gd name="connsiteX4" fmla="*/ 2124326 w 8307421"/>
              <a:gd name="connsiteY4" fmla="*/ 0 h 1200329"/>
              <a:gd name="connsiteX5" fmla="*/ 2551565 w 8307421"/>
              <a:gd name="connsiteY5" fmla="*/ 0 h 1200329"/>
              <a:gd name="connsiteX6" fmla="*/ 3061878 w 8307421"/>
              <a:gd name="connsiteY6" fmla="*/ 0 h 1200329"/>
              <a:gd name="connsiteX7" fmla="*/ 3489117 w 8307421"/>
              <a:gd name="connsiteY7" fmla="*/ 0 h 1200329"/>
              <a:gd name="connsiteX8" fmla="*/ 4165578 w 8307421"/>
              <a:gd name="connsiteY8" fmla="*/ 0 h 1200329"/>
              <a:gd name="connsiteX9" fmla="*/ 4509743 w 8307421"/>
              <a:gd name="connsiteY9" fmla="*/ 0 h 1200329"/>
              <a:gd name="connsiteX10" fmla="*/ 5103130 w 8307421"/>
              <a:gd name="connsiteY10" fmla="*/ 0 h 1200329"/>
              <a:gd name="connsiteX11" fmla="*/ 5447295 w 8307421"/>
              <a:gd name="connsiteY11" fmla="*/ 0 h 1200329"/>
              <a:gd name="connsiteX12" fmla="*/ 6040682 w 8307421"/>
              <a:gd name="connsiteY12" fmla="*/ 0 h 1200329"/>
              <a:gd name="connsiteX13" fmla="*/ 6384846 w 8307421"/>
              <a:gd name="connsiteY13" fmla="*/ 0 h 1200329"/>
              <a:gd name="connsiteX14" fmla="*/ 6812085 w 8307421"/>
              <a:gd name="connsiteY14" fmla="*/ 0 h 1200329"/>
              <a:gd name="connsiteX15" fmla="*/ 7405472 w 8307421"/>
              <a:gd name="connsiteY15" fmla="*/ 0 h 1200329"/>
              <a:gd name="connsiteX16" fmla="*/ 8307421 w 8307421"/>
              <a:gd name="connsiteY16" fmla="*/ 0 h 1200329"/>
              <a:gd name="connsiteX17" fmla="*/ 8307421 w 8307421"/>
              <a:gd name="connsiteY17" fmla="*/ 400110 h 1200329"/>
              <a:gd name="connsiteX18" fmla="*/ 8307421 w 8307421"/>
              <a:gd name="connsiteY18" fmla="*/ 764209 h 1200329"/>
              <a:gd name="connsiteX19" fmla="*/ 8307421 w 8307421"/>
              <a:gd name="connsiteY19" fmla="*/ 1200329 h 1200329"/>
              <a:gd name="connsiteX20" fmla="*/ 7714034 w 8307421"/>
              <a:gd name="connsiteY20" fmla="*/ 1200329 h 1200329"/>
              <a:gd name="connsiteX21" fmla="*/ 7037572 w 8307421"/>
              <a:gd name="connsiteY21" fmla="*/ 1200329 h 1200329"/>
              <a:gd name="connsiteX22" fmla="*/ 6610334 w 8307421"/>
              <a:gd name="connsiteY22" fmla="*/ 1200329 h 1200329"/>
              <a:gd name="connsiteX23" fmla="*/ 6266169 w 8307421"/>
              <a:gd name="connsiteY23" fmla="*/ 1200329 h 1200329"/>
              <a:gd name="connsiteX24" fmla="*/ 5922004 w 8307421"/>
              <a:gd name="connsiteY24" fmla="*/ 1200329 h 1200329"/>
              <a:gd name="connsiteX25" fmla="*/ 5411691 w 8307421"/>
              <a:gd name="connsiteY25" fmla="*/ 1200329 h 1200329"/>
              <a:gd name="connsiteX26" fmla="*/ 4735230 w 8307421"/>
              <a:gd name="connsiteY26" fmla="*/ 1200329 h 1200329"/>
              <a:gd name="connsiteX27" fmla="*/ 3975694 w 8307421"/>
              <a:gd name="connsiteY27" fmla="*/ 1200329 h 1200329"/>
              <a:gd name="connsiteX28" fmla="*/ 3216159 w 8307421"/>
              <a:gd name="connsiteY28" fmla="*/ 1200329 h 1200329"/>
              <a:gd name="connsiteX29" fmla="*/ 2871994 w 8307421"/>
              <a:gd name="connsiteY29" fmla="*/ 1200329 h 1200329"/>
              <a:gd name="connsiteX30" fmla="*/ 2278607 w 8307421"/>
              <a:gd name="connsiteY30" fmla="*/ 1200329 h 1200329"/>
              <a:gd name="connsiteX31" fmla="*/ 1519071 w 8307421"/>
              <a:gd name="connsiteY31" fmla="*/ 1200329 h 1200329"/>
              <a:gd name="connsiteX32" fmla="*/ 1174907 w 8307421"/>
              <a:gd name="connsiteY32" fmla="*/ 1200329 h 1200329"/>
              <a:gd name="connsiteX33" fmla="*/ 664594 w 8307421"/>
              <a:gd name="connsiteY33" fmla="*/ 1200329 h 1200329"/>
              <a:gd name="connsiteX34" fmla="*/ 0 w 8307421"/>
              <a:gd name="connsiteY34" fmla="*/ 1200329 h 1200329"/>
              <a:gd name="connsiteX35" fmla="*/ 0 w 8307421"/>
              <a:gd name="connsiteY35" fmla="*/ 776213 h 1200329"/>
              <a:gd name="connsiteX36" fmla="*/ 0 w 8307421"/>
              <a:gd name="connsiteY36" fmla="*/ 400110 h 1200329"/>
              <a:gd name="connsiteX37" fmla="*/ 0 w 8307421"/>
              <a:gd name="connsiteY3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07421" h="1200329" extrusionOk="0">
                <a:moveTo>
                  <a:pt x="0" y="0"/>
                </a:moveTo>
                <a:cubicBezTo>
                  <a:pt x="94206" y="-39600"/>
                  <a:pt x="228522" y="18201"/>
                  <a:pt x="344165" y="0"/>
                </a:cubicBezTo>
                <a:cubicBezTo>
                  <a:pt x="459809" y="-18201"/>
                  <a:pt x="574919" y="14167"/>
                  <a:pt x="688329" y="0"/>
                </a:cubicBezTo>
                <a:cubicBezTo>
                  <a:pt x="801739" y="-14167"/>
                  <a:pt x="1266818" y="15809"/>
                  <a:pt x="1447865" y="0"/>
                </a:cubicBezTo>
                <a:cubicBezTo>
                  <a:pt x="1628912" y="-15809"/>
                  <a:pt x="1974293" y="71963"/>
                  <a:pt x="2124326" y="0"/>
                </a:cubicBezTo>
                <a:cubicBezTo>
                  <a:pt x="2274359" y="-71963"/>
                  <a:pt x="2448587" y="11640"/>
                  <a:pt x="2551565" y="0"/>
                </a:cubicBezTo>
                <a:cubicBezTo>
                  <a:pt x="2654543" y="-11640"/>
                  <a:pt x="2823046" y="8118"/>
                  <a:pt x="3061878" y="0"/>
                </a:cubicBezTo>
                <a:cubicBezTo>
                  <a:pt x="3300710" y="-8118"/>
                  <a:pt x="3349185" y="14848"/>
                  <a:pt x="3489117" y="0"/>
                </a:cubicBezTo>
                <a:cubicBezTo>
                  <a:pt x="3629049" y="-14848"/>
                  <a:pt x="3830758" y="55368"/>
                  <a:pt x="4165578" y="0"/>
                </a:cubicBezTo>
                <a:cubicBezTo>
                  <a:pt x="4500398" y="-55368"/>
                  <a:pt x="4439312" y="26568"/>
                  <a:pt x="4509743" y="0"/>
                </a:cubicBezTo>
                <a:cubicBezTo>
                  <a:pt x="4580174" y="-26568"/>
                  <a:pt x="4904654" y="9813"/>
                  <a:pt x="5103130" y="0"/>
                </a:cubicBezTo>
                <a:cubicBezTo>
                  <a:pt x="5301606" y="-9813"/>
                  <a:pt x="5304471" y="23213"/>
                  <a:pt x="5447295" y="0"/>
                </a:cubicBezTo>
                <a:cubicBezTo>
                  <a:pt x="5590120" y="-23213"/>
                  <a:pt x="5919951" y="13594"/>
                  <a:pt x="6040682" y="0"/>
                </a:cubicBezTo>
                <a:cubicBezTo>
                  <a:pt x="6161413" y="-13594"/>
                  <a:pt x="6237934" y="12396"/>
                  <a:pt x="6384846" y="0"/>
                </a:cubicBezTo>
                <a:cubicBezTo>
                  <a:pt x="6531758" y="-12396"/>
                  <a:pt x="6682826" y="45196"/>
                  <a:pt x="6812085" y="0"/>
                </a:cubicBezTo>
                <a:cubicBezTo>
                  <a:pt x="6941344" y="-45196"/>
                  <a:pt x="7142125" y="32674"/>
                  <a:pt x="7405472" y="0"/>
                </a:cubicBezTo>
                <a:cubicBezTo>
                  <a:pt x="7668819" y="-32674"/>
                  <a:pt x="7881510" y="86822"/>
                  <a:pt x="8307421" y="0"/>
                </a:cubicBezTo>
                <a:cubicBezTo>
                  <a:pt x="8321048" y="109745"/>
                  <a:pt x="8267927" y="228213"/>
                  <a:pt x="8307421" y="400110"/>
                </a:cubicBezTo>
                <a:cubicBezTo>
                  <a:pt x="8346915" y="572007"/>
                  <a:pt x="8292946" y="595978"/>
                  <a:pt x="8307421" y="764209"/>
                </a:cubicBezTo>
                <a:cubicBezTo>
                  <a:pt x="8321896" y="932440"/>
                  <a:pt x="8295036" y="1017385"/>
                  <a:pt x="8307421" y="1200329"/>
                </a:cubicBezTo>
                <a:cubicBezTo>
                  <a:pt x="8120466" y="1201277"/>
                  <a:pt x="8005823" y="1145137"/>
                  <a:pt x="7714034" y="1200329"/>
                </a:cubicBezTo>
                <a:cubicBezTo>
                  <a:pt x="7422245" y="1255521"/>
                  <a:pt x="7294317" y="1194625"/>
                  <a:pt x="7037572" y="1200329"/>
                </a:cubicBezTo>
                <a:cubicBezTo>
                  <a:pt x="6780827" y="1206033"/>
                  <a:pt x="6731511" y="1163309"/>
                  <a:pt x="6610334" y="1200329"/>
                </a:cubicBezTo>
                <a:cubicBezTo>
                  <a:pt x="6489157" y="1237349"/>
                  <a:pt x="6363106" y="1165377"/>
                  <a:pt x="6266169" y="1200329"/>
                </a:cubicBezTo>
                <a:cubicBezTo>
                  <a:pt x="6169233" y="1235281"/>
                  <a:pt x="6073491" y="1197114"/>
                  <a:pt x="5922004" y="1200329"/>
                </a:cubicBezTo>
                <a:cubicBezTo>
                  <a:pt x="5770518" y="1203544"/>
                  <a:pt x="5641315" y="1189116"/>
                  <a:pt x="5411691" y="1200329"/>
                </a:cubicBezTo>
                <a:cubicBezTo>
                  <a:pt x="5182067" y="1211542"/>
                  <a:pt x="5043868" y="1191488"/>
                  <a:pt x="4735230" y="1200329"/>
                </a:cubicBezTo>
                <a:cubicBezTo>
                  <a:pt x="4426592" y="1209170"/>
                  <a:pt x="4178652" y="1124884"/>
                  <a:pt x="3975694" y="1200329"/>
                </a:cubicBezTo>
                <a:cubicBezTo>
                  <a:pt x="3772736" y="1275774"/>
                  <a:pt x="3467968" y="1158228"/>
                  <a:pt x="3216159" y="1200329"/>
                </a:cubicBezTo>
                <a:cubicBezTo>
                  <a:pt x="2964350" y="1242430"/>
                  <a:pt x="3042455" y="1165164"/>
                  <a:pt x="2871994" y="1200329"/>
                </a:cubicBezTo>
                <a:cubicBezTo>
                  <a:pt x="2701534" y="1235494"/>
                  <a:pt x="2428379" y="1190816"/>
                  <a:pt x="2278607" y="1200329"/>
                </a:cubicBezTo>
                <a:cubicBezTo>
                  <a:pt x="2128835" y="1209842"/>
                  <a:pt x="1696720" y="1138177"/>
                  <a:pt x="1519071" y="1200329"/>
                </a:cubicBezTo>
                <a:cubicBezTo>
                  <a:pt x="1341422" y="1262481"/>
                  <a:pt x="1309134" y="1162153"/>
                  <a:pt x="1174907" y="1200329"/>
                </a:cubicBezTo>
                <a:cubicBezTo>
                  <a:pt x="1040680" y="1238505"/>
                  <a:pt x="792624" y="1176786"/>
                  <a:pt x="664594" y="1200329"/>
                </a:cubicBezTo>
                <a:cubicBezTo>
                  <a:pt x="536564" y="1223872"/>
                  <a:pt x="285274" y="1173026"/>
                  <a:pt x="0" y="1200329"/>
                </a:cubicBezTo>
                <a:cubicBezTo>
                  <a:pt x="-36008" y="1100038"/>
                  <a:pt x="17251" y="930008"/>
                  <a:pt x="0" y="776213"/>
                </a:cubicBezTo>
                <a:cubicBezTo>
                  <a:pt x="-17251" y="622418"/>
                  <a:pt x="24228" y="519113"/>
                  <a:pt x="0" y="400110"/>
                </a:cubicBezTo>
                <a:cubicBezTo>
                  <a:pt x="-24228" y="281107"/>
                  <a:pt x="30552" y="182557"/>
                  <a:pt x="0" y="0"/>
                </a:cubicBezTo>
                <a:close/>
              </a:path>
            </a:pathLst>
          </a:custGeom>
          <a:noFill/>
          <a:ln w="38100">
            <a:solidFill>
              <a:srgbClr val="FF0000"/>
            </a:solidFill>
            <a:extLst>
              <a:ext uri="{C807C97D-BFC1-408E-A445-0C87EB9F89A2}">
                <ask:lineSketchStyleProps xmlns:ask="http://schemas.microsoft.com/office/drawing/2018/sketchyshapes" sd="804431655">
                  <a:prstGeom prst="rect">
                    <a:avLst/>
                  </a:prstGeom>
                  <ask:type>
                    <ask:lineSketchScribble/>
                  </ask:type>
                </ask:lineSketchStyleProps>
              </a:ext>
            </a:extLst>
          </a:ln>
        </p:spPr>
        <p:txBody>
          <a:bodyPr wrap="square" rtlCol="0">
            <a:spAutoFit/>
          </a:bodyPr>
          <a:lstStyle/>
          <a:p>
            <a:r>
              <a:rPr lang="en-US" sz="7200" dirty="0">
                <a:solidFill>
                  <a:srgbClr val="3333FF"/>
                </a:solidFill>
                <a:effectLst>
                  <a:outerShdw blurRad="38100" dist="38100" dir="2700000" algn="tl">
                    <a:srgbClr val="000000">
                      <a:alpha val="43137"/>
                    </a:srgbClr>
                  </a:outerShdw>
                </a:effectLst>
              </a:rPr>
              <a:t>Clusters</a:t>
            </a:r>
            <a:r>
              <a:rPr lang="en-US" sz="7200" dirty="0"/>
              <a:t>  </a:t>
            </a:r>
            <a:r>
              <a:rPr lang="en-US" sz="7200" dirty="0">
                <a:solidFill>
                  <a:srgbClr val="FF0000"/>
                </a:solidFill>
              </a:rPr>
              <a:t>&amp;</a:t>
            </a:r>
            <a:r>
              <a:rPr lang="en-US" sz="7200" dirty="0"/>
              <a:t> </a:t>
            </a:r>
            <a:r>
              <a:rPr lang="en-US" sz="7200" dirty="0">
                <a:solidFill>
                  <a:srgbClr val="3333FF"/>
                </a:solidFill>
                <a:effectLst>
                  <a:outerShdw blurRad="38100" dist="38100" dir="2700000" algn="tl">
                    <a:srgbClr val="000000">
                      <a:alpha val="43137"/>
                    </a:srgbClr>
                  </a:outerShdw>
                </a:effectLst>
              </a:rPr>
              <a:t>Streams</a:t>
            </a:r>
          </a:p>
        </p:txBody>
      </p:sp>
      <p:sp>
        <p:nvSpPr>
          <p:cNvPr id="5" name="TextBox 4">
            <a:extLst>
              <a:ext uri="{FF2B5EF4-FFF2-40B4-BE49-F238E27FC236}">
                <a16:creationId xmlns:a16="http://schemas.microsoft.com/office/drawing/2014/main" id="{36D8E52B-D34D-D123-9A82-20CEAC0A8C68}"/>
              </a:ext>
            </a:extLst>
          </p:cNvPr>
          <p:cNvSpPr txBox="1"/>
          <p:nvPr/>
        </p:nvSpPr>
        <p:spPr>
          <a:xfrm>
            <a:off x="383843" y="2059394"/>
            <a:ext cx="2207656" cy="1107996"/>
          </a:xfrm>
          <a:prstGeom prst="rect">
            <a:avLst/>
          </a:prstGeom>
          <a:noFill/>
        </p:spPr>
        <p:txBody>
          <a:bodyPr wrap="none" rtlCol="0">
            <a:spAutoFit/>
          </a:bodyPr>
          <a:lstStyle/>
          <a:p>
            <a:r>
              <a:rPr lang="en-US" sz="6600" dirty="0">
                <a:solidFill>
                  <a:srgbClr val="C00000"/>
                </a:solidFill>
                <a:effectLst>
                  <a:outerShdw blurRad="38100" dist="38100" dir="2700000" algn="tl">
                    <a:srgbClr val="000000">
                      <a:alpha val="43137"/>
                    </a:srgbClr>
                  </a:outerShdw>
                </a:effectLst>
              </a:rPr>
              <a:t>DM </a:t>
            </a:r>
            <a:r>
              <a:rPr lang="en-US" sz="4400" dirty="0">
                <a:solidFill>
                  <a:srgbClr val="00B050"/>
                </a:solidFill>
                <a:effectLst>
                  <a:outerShdw blurRad="38100" dist="38100" dir="2700000" algn="tl">
                    <a:srgbClr val="000000">
                      <a:alpha val="43137"/>
                    </a:srgbClr>
                  </a:outerShdw>
                </a:effectLst>
                <a:sym typeface="Wingdings" panose="05000000000000000000" pitchFamily="2" charset="2"/>
              </a:rPr>
              <a:t></a:t>
            </a:r>
            <a:endParaRPr lang="en-US" sz="6600" dirty="0">
              <a:solidFill>
                <a:srgbClr val="00B05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02795062-84B6-FA15-3E80-C7584B41F2B3}"/>
              </a:ext>
            </a:extLst>
          </p:cNvPr>
          <p:cNvSpPr txBox="1"/>
          <p:nvPr/>
        </p:nvSpPr>
        <p:spPr>
          <a:xfrm>
            <a:off x="3472774" y="3598278"/>
            <a:ext cx="4532010" cy="584775"/>
          </a:xfrm>
          <a:prstGeom prst="rect">
            <a:avLst/>
          </a:prstGeom>
          <a:noFill/>
        </p:spPr>
        <p:txBody>
          <a:bodyPr wrap="none" rtlCol="0">
            <a:spAutoFit/>
          </a:bodyPr>
          <a:lstStyle/>
          <a:p>
            <a:r>
              <a:rPr lang="en-US" sz="3200" i="1" dirty="0">
                <a:effectLst>
                  <a:outerShdw blurRad="38100" dist="38100" dir="2700000" algn="tl">
                    <a:srgbClr val="000000">
                      <a:alpha val="43137"/>
                    </a:srgbClr>
                  </a:outerShdw>
                </a:effectLst>
              </a:rPr>
              <a:t>Predicted by cosmology</a:t>
            </a:r>
            <a:r>
              <a:rPr lang="en-US" sz="3200" dirty="0">
                <a:solidFill>
                  <a:srgbClr val="FF0000"/>
                </a:solidFill>
                <a:effectLst>
                  <a:outerShdw blurRad="38100" dist="38100" dir="2700000" algn="tl">
                    <a:srgbClr val="000000">
                      <a:alpha val="43137"/>
                    </a:srgbClr>
                  </a:outerShdw>
                </a:effectLst>
              </a:rPr>
              <a:t>!</a:t>
            </a:r>
          </a:p>
        </p:txBody>
      </p:sp>
      <p:sp>
        <p:nvSpPr>
          <p:cNvPr id="2" name="Rectangle 573">
            <a:extLst>
              <a:ext uri="{FF2B5EF4-FFF2-40B4-BE49-F238E27FC236}">
                <a16:creationId xmlns:a16="http://schemas.microsoft.com/office/drawing/2014/main" id="{97C455D4-DACF-1913-5C28-F7F5380F1D5E}"/>
              </a:ext>
            </a:extLst>
          </p:cNvPr>
          <p:cNvSpPr/>
          <p:nvPr/>
        </p:nvSpPr>
        <p:spPr>
          <a:xfrm>
            <a:off x="11654040" y="6203472"/>
            <a:ext cx="259686" cy="307777"/>
          </a:xfrm>
          <a:prstGeom prst="rect">
            <a:avLst/>
          </a:prstGeom>
        </p:spPr>
        <p:txBody>
          <a:bodyPr wrap="none" lIns="0" tIns="0" rIns="0" bIns="0">
            <a:spAutoFit/>
          </a:bodyPr>
          <a:lstStyle/>
          <a:p>
            <a:pPr marL="0"/>
            <a:r>
              <a:rPr lang="en-US" sz="2000" b="1" i="0" spc="0" baseline="0" dirty="0">
                <a:solidFill>
                  <a:srgbClr val="FF0000"/>
                </a:solidFill>
                <a:latin typeface="Calibri-Bold"/>
              </a:rPr>
              <a:t>33</a:t>
            </a:r>
          </a:p>
        </p:txBody>
      </p:sp>
    </p:spTree>
    <p:extLst>
      <p:ext uri="{BB962C8B-B14F-4D97-AF65-F5344CB8AC3E}">
        <p14:creationId xmlns:p14="http://schemas.microsoft.com/office/powerpoint/2010/main" val="4277667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9E72A9-DEB8-7235-6D8D-C84BD9D0B361}"/>
              </a:ext>
            </a:extLst>
          </p:cNvPr>
          <p:cNvSpPr txBox="1"/>
          <p:nvPr/>
        </p:nvSpPr>
        <p:spPr>
          <a:xfrm>
            <a:off x="214009" y="5576282"/>
            <a:ext cx="11977991" cy="1261884"/>
          </a:xfrm>
          <a:prstGeom prst="rect">
            <a:avLst/>
          </a:prstGeom>
          <a:noFill/>
        </p:spPr>
        <p:txBody>
          <a:bodyPr wrap="square">
            <a:spAutoFit/>
          </a:bodyPr>
          <a:lstStyle/>
          <a:p>
            <a:r>
              <a:rPr lang="en-US" dirty="0"/>
              <a:t>Tkachev, </a:t>
            </a:r>
            <a:r>
              <a:rPr lang="en-US" sz="2000" b="1" dirty="0">
                <a:solidFill>
                  <a:srgbClr val="3333FF"/>
                </a:solidFill>
              </a:rPr>
              <a:t>On the possibility of Bose-star formation</a:t>
            </a:r>
            <a:r>
              <a:rPr lang="en-US" dirty="0"/>
              <a:t>, Phys. Lett. 261, 289 (</a:t>
            </a:r>
            <a:r>
              <a:rPr lang="en-US" b="1" dirty="0">
                <a:solidFill>
                  <a:srgbClr val="3333FF"/>
                </a:solidFill>
              </a:rPr>
              <a:t>1991</a:t>
            </a:r>
            <a:r>
              <a:rPr lang="en-US" dirty="0"/>
              <a:t>), </a:t>
            </a:r>
          </a:p>
          <a:p>
            <a:r>
              <a:rPr lang="en-US" dirty="0">
                <a:hlinkClick r:id="rId2"/>
              </a:rPr>
              <a:t>https://www.sciencedirect.com/science/article/abs/pii/037026939190330S?via%3Dihub</a:t>
            </a:r>
            <a:r>
              <a:rPr lang="en-US" dirty="0"/>
              <a:t> </a:t>
            </a:r>
          </a:p>
          <a:p>
            <a:r>
              <a:rPr lang="en-US" dirty="0"/>
              <a:t>E. W. Kolb, I. Tkachev, </a:t>
            </a:r>
            <a:r>
              <a:rPr lang="en-US" sz="2000" b="1" dirty="0">
                <a:solidFill>
                  <a:srgbClr val="3333FF"/>
                </a:solidFill>
              </a:rPr>
              <a:t>Axion </a:t>
            </a:r>
            <a:r>
              <a:rPr lang="en-US" sz="2000" b="1" dirty="0" err="1">
                <a:solidFill>
                  <a:srgbClr val="3333FF"/>
                </a:solidFill>
              </a:rPr>
              <a:t>miniclusters</a:t>
            </a:r>
            <a:r>
              <a:rPr lang="en-US" sz="2000" b="1" dirty="0">
                <a:solidFill>
                  <a:srgbClr val="3333FF"/>
                </a:solidFill>
              </a:rPr>
              <a:t> and </a:t>
            </a:r>
            <a:r>
              <a:rPr lang="en-US" sz="2000" b="1" dirty="0" err="1">
                <a:solidFill>
                  <a:srgbClr val="3333FF"/>
                </a:solidFill>
              </a:rPr>
              <a:t>bose</a:t>
            </a:r>
            <a:r>
              <a:rPr lang="en-US" sz="2000" b="1" dirty="0">
                <a:solidFill>
                  <a:srgbClr val="3333FF"/>
                </a:solidFill>
              </a:rPr>
              <a:t> stars</a:t>
            </a:r>
            <a:r>
              <a:rPr lang="en-US" dirty="0"/>
              <a:t>, Phys. Rev. Lett. 71, 3051(</a:t>
            </a:r>
            <a:r>
              <a:rPr lang="en-US" b="1" dirty="0">
                <a:solidFill>
                  <a:srgbClr val="3333FF"/>
                </a:solidFill>
              </a:rPr>
              <a:t>1993</a:t>
            </a:r>
            <a:r>
              <a:rPr lang="en-US" dirty="0"/>
              <a:t>), </a:t>
            </a:r>
          </a:p>
          <a:p>
            <a:r>
              <a:rPr lang="en-US" b="0" i="0" dirty="0">
                <a:solidFill>
                  <a:srgbClr val="222222"/>
                </a:solidFill>
                <a:effectLst/>
                <a:highlight>
                  <a:srgbClr val="FFFFFF"/>
                </a:highlight>
                <a:latin typeface="Helvetica Neue"/>
                <a:hlinkClick r:id="rId3"/>
              </a:rPr>
              <a:t>https://doi.org/10.1103/PhysRevLett.71.3051</a:t>
            </a:r>
            <a:r>
              <a:rPr lang="en-US" b="0" i="0" dirty="0">
                <a:solidFill>
                  <a:srgbClr val="222222"/>
                </a:solidFill>
                <a:effectLst/>
                <a:highlight>
                  <a:srgbClr val="FFFFFF"/>
                </a:highlight>
                <a:latin typeface="Helvetica Neue"/>
              </a:rPr>
              <a:t> </a:t>
            </a:r>
            <a:endParaRPr lang="en-US" dirty="0"/>
          </a:p>
        </p:txBody>
      </p:sp>
      <p:pic>
        <p:nvPicPr>
          <p:cNvPr id="7" name="Picture 6">
            <a:extLst>
              <a:ext uri="{FF2B5EF4-FFF2-40B4-BE49-F238E27FC236}">
                <a16:creationId xmlns:a16="http://schemas.microsoft.com/office/drawing/2014/main" id="{8BB93F48-9A65-08F5-BCDE-DB91FA4EDF19}"/>
              </a:ext>
            </a:extLst>
          </p:cNvPr>
          <p:cNvPicPr>
            <a:picLocks noChangeAspect="1"/>
          </p:cNvPicPr>
          <p:nvPr/>
        </p:nvPicPr>
        <p:blipFill>
          <a:blip r:embed="rId4"/>
          <a:stretch>
            <a:fillRect/>
          </a:stretch>
        </p:blipFill>
        <p:spPr>
          <a:xfrm>
            <a:off x="356252" y="194553"/>
            <a:ext cx="8010525" cy="2676525"/>
          </a:xfrm>
          <a:prstGeom prst="rect">
            <a:avLst/>
          </a:prstGeom>
          <a:ln w="19050">
            <a:solidFill>
              <a:srgbClr val="FF0000"/>
            </a:solidFill>
          </a:ln>
        </p:spPr>
      </p:pic>
      <p:sp>
        <p:nvSpPr>
          <p:cNvPr id="10" name="TextBox 9">
            <a:extLst>
              <a:ext uri="{FF2B5EF4-FFF2-40B4-BE49-F238E27FC236}">
                <a16:creationId xmlns:a16="http://schemas.microsoft.com/office/drawing/2014/main" id="{5ABB0471-856A-543F-F3A4-8658E35638A7}"/>
              </a:ext>
            </a:extLst>
          </p:cNvPr>
          <p:cNvSpPr txBox="1"/>
          <p:nvPr/>
        </p:nvSpPr>
        <p:spPr>
          <a:xfrm>
            <a:off x="5982511" y="194553"/>
            <a:ext cx="1223412" cy="707886"/>
          </a:xfrm>
          <a:prstGeom prst="rect">
            <a:avLst/>
          </a:prstGeom>
          <a:noFill/>
        </p:spPr>
        <p:txBody>
          <a:bodyPr wrap="none" rtlCol="0">
            <a:spAutoFit/>
          </a:bodyPr>
          <a:lstStyle/>
          <a:p>
            <a:r>
              <a:rPr lang="en-US" sz="4000" b="1" dirty="0">
                <a:solidFill>
                  <a:srgbClr val="FF0000"/>
                </a:solidFill>
                <a:highlight>
                  <a:srgbClr val="00FF00"/>
                </a:highlight>
              </a:rPr>
              <a:t>1991</a:t>
            </a:r>
          </a:p>
        </p:txBody>
      </p:sp>
      <p:grpSp>
        <p:nvGrpSpPr>
          <p:cNvPr id="2" name="Group 1">
            <a:extLst>
              <a:ext uri="{FF2B5EF4-FFF2-40B4-BE49-F238E27FC236}">
                <a16:creationId xmlns:a16="http://schemas.microsoft.com/office/drawing/2014/main" id="{8083578B-3437-BDA7-0ED4-C50506E782EE}"/>
              </a:ext>
            </a:extLst>
          </p:cNvPr>
          <p:cNvGrpSpPr/>
          <p:nvPr/>
        </p:nvGrpSpPr>
        <p:grpSpPr>
          <a:xfrm>
            <a:off x="356251" y="3073940"/>
            <a:ext cx="8010526" cy="1741251"/>
            <a:chOff x="387781" y="3157326"/>
            <a:chExt cx="8010525" cy="1595337"/>
          </a:xfrm>
        </p:grpSpPr>
        <p:pic>
          <p:nvPicPr>
            <p:cNvPr id="3" name="Picture 2">
              <a:extLst>
                <a:ext uri="{FF2B5EF4-FFF2-40B4-BE49-F238E27FC236}">
                  <a16:creationId xmlns:a16="http://schemas.microsoft.com/office/drawing/2014/main" id="{806F937D-120A-AD26-22E4-2273E941F428}"/>
                </a:ext>
              </a:extLst>
            </p:cNvPr>
            <p:cNvPicPr>
              <a:picLocks noChangeAspect="1"/>
            </p:cNvPicPr>
            <p:nvPr/>
          </p:nvPicPr>
          <p:blipFill>
            <a:blip r:embed="rId5"/>
            <a:stretch>
              <a:fillRect/>
            </a:stretch>
          </p:blipFill>
          <p:spPr>
            <a:xfrm>
              <a:off x="387781" y="3157326"/>
              <a:ext cx="8010525" cy="1595337"/>
            </a:xfrm>
            <a:prstGeom prst="rect">
              <a:avLst/>
            </a:prstGeom>
            <a:ln w="19050">
              <a:solidFill>
                <a:srgbClr val="FF0000"/>
              </a:solidFill>
            </a:ln>
          </p:spPr>
        </p:pic>
        <p:cxnSp>
          <p:nvCxnSpPr>
            <p:cNvPr id="4" name="Straight Connector 3">
              <a:extLst>
                <a:ext uri="{FF2B5EF4-FFF2-40B4-BE49-F238E27FC236}">
                  <a16:creationId xmlns:a16="http://schemas.microsoft.com/office/drawing/2014/main" id="{B2027CF3-3CC2-2C2E-5B15-1EF209FD91DD}"/>
                </a:ext>
              </a:extLst>
            </p:cNvPr>
            <p:cNvCxnSpPr/>
            <p:nvPr/>
          </p:nvCxnSpPr>
          <p:spPr>
            <a:xfrm>
              <a:off x="583660" y="3661349"/>
              <a:ext cx="419262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5C3AE6E-91A6-619B-4071-6AC12D9783F1}"/>
              </a:ext>
            </a:extLst>
          </p:cNvPr>
          <p:cNvSpPr txBox="1"/>
          <p:nvPr/>
        </p:nvSpPr>
        <p:spPr>
          <a:xfrm>
            <a:off x="5982511" y="3632169"/>
            <a:ext cx="1223412" cy="707886"/>
          </a:xfrm>
          <a:prstGeom prst="rect">
            <a:avLst/>
          </a:prstGeom>
          <a:noFill/>
        </p:spPr>
        <p:txBody>
          <a:bodyPr wrap="none" rtlCol="0">
            <a:spAutoFit/>
          </a:bodyPr>
          <a:lstStyle/>
          <a:p>
            <a:r>
              <a:rPr lang="en-US" sz="4000" b="1" dirty="0">
                <a:solidFill>
                  <a:srgbClr val="FF0000"/>
                </a:solidFill>
                <a:highlight>
                  <a:srgbClr val="00FF00"/>
                </a:highlight>
              </a:rPr>
              <a:t>1993</a:t>
            </a:r>
          </a:p>
        </p:txBody>
      </p:sp>
      <p:sp>
        <p:nvSpPr>
          <p:cNvPr id="8" name="TextBox 7">
            <a:extLst>
              <a:ext uri="{FF2B5EF4-FFF2-40B4-BE49-F238E27FC236}">
                <a16:creationId xmlns:a16="http://schemas.microsoft.com/office/drawing/2014/main" id="{4F534F38-429E-902F-31A0-3033E778075A}"/>
              </a:ext>
            </a:extLst>
          </p:cNvPr>
          <p:cNvSpPr txBox="1"/>
          <p:nvPr/>
        </p:nvSpPr>
        <p:spPr>
          <a:xfrm>
            <a:off x="3496012" y="2210050"/>
            <a:ext cx="3709911" cy="584775"/>
          </a:xfrm>
          <a:prstGeom prst="rect">
            <a:avLst/>
          </a:prstGeom>
          <a:solidFill>
            <a:schemeClr val="bg1"/>
          </a:solidFill>
        </p:spPr>
        <p:txBody>
          <a:bodyPr wrap="square" rtlCol="0">
            <a:spAutoFit/>
          </a:bodyPr>
          <a:lstStyle/>
          <a:p>
            <a:r>
              <a:rPr lang="en-US" sz="3200" dirty="0">
                <a:solidFill>
                  <a:srgbClr val="3333FF"/>
                </a:solidFill>
              </a:rPr>
              <a:t>Igor</a:t>
            </a:r>
            <a:r>
              <a:rPr lang="en-US" sz="3200" b="1" dirty="0">
                <a:solidFill>
                  <a:srgbClr val="3333FF"/>
                </a:solidFill>
              </a:rPr>
              <a:t> </a:t>
            </a:r>
            <a:r>
              <a:rPr lang="en-US" sz="3200" b="1" dirty="0">
                <a:solidFill>
                  <a:srgbClr val="3333FF"/>
                </a:solidFill>
                <a:highlight>
                  <a:srgbClr val="FFFF00"/>
                </a:highlight>
              </a:rPr>
              <a:t>Tkachev</a:t>
            </a:r>
            <a:r>
              <a:rPr lang="en-US" sz="3200" b="1" dirty="0">
                <a:solidFill>
                  <a:srgbClr val="3333FF"/>
                </a:solidFill>
              </a:rPr>
              <a:t> </a:t>
            </a:r>
            <a:r>
              <a:rPr lang="en-US" sz="3200" i="1" dirty="0">
                <a:solidFill>
                  <a:srgbClr val="3333FF"/>
                </a:solidFill>
              </a:rPr>
              <a:t>et al. </a:t>
            </a:r>
            <a:r>
              <a:rPr lang="en-US" sz="3200" b="1" dirty="0">
                <a:solidFill>
                  <a:srgbClr val="C00000"/>
                </a:solidFill>
                <a:highlight>
                  <a:srgbClr val="00FF00"/>
                </a:highlight>
              </a:rPr>
              <a:t>                      </a:t>
            </a:r>
          </a:p>
        </p:txBody>
      </p:sp>
      <p:sp>
        <p:nvSpPr>
          <p:cNvPr id="12" name="TextBox 11">
            <a:extLst>
              <a:ext uri="{FF2B5EF4-FFF2-40B4-BE49-F238E27FC236}">
                <a16:creationId xmlns:a16="http://schemas.microsoft.com/office/drawing/2014/main" id="{7C34FB89-FD98-2383-C98A-CE98EDDEF21A}"/>
              </a:ext>
            </a:extLst>
          </p:cNvPr>
          <p:cNvSpPr txBox="1"/>
          <p:nvPr/>
        </p:nvSpPr>
        <p:spPr>
          <a:xfrm>
            <a:off x="6840977" y="4898284"/>
            <a:ext cx="5162956" cy="523220"/>
          </a:xfrm>
          <a:prstGeom prst="rect">
            <a:avLst/>
          </a:prstGeom>
          <a:noFill/>
        </p:spPr>
        <p:txBody>
          <a:bodyPr wrap="square">
            <a:spAutoFit/>
          </a:bodyPr>
          <a:lstStyle/>
          <a:p>
            <a:r>
              <a:rPr lang="en-US" sz="2800" b="1" i="1" u="sng"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Assumptions fit-in  present work</a:t>
            </a:r>
            <a:r>
              <a:rPr lang="en-US" sz="2800" b="1" u="sng"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a:t>
            </a:r>
          </a:p>
        </p:txBody>
      </p:sp>
      <p:sp>
        <p:nvSpPr>
          <p:cNvPr id="9" name="Rectangle 573">
            <a:extLst>
              <a:ext uri="{FF2B5EF4-FFF2-40B4-BE49-F238E27FC236}">
                <a16:creationId xmlns:a16="http://schemas.microsoft.com/office/drawing/2014/main" id="{CB572339-3A50-5C16-F6B7-ABC6A57889A6}"/>
              </a:ext>
            </a:extLst>
          </p:cNvPr>
          <p:cNvSpPr/>
          <p:nvPr/>
        </p:nvSpPr>
        <p:spPr>
          <a:xfrm>
            <a:off x="11624857" y="6300749"/>
            <a:ext cx="259686" cy="307777"/>
          </a:xfrm>
          <a:prstGeom prst="rect">
            <a:avLst/>
          </a:prstGeom>
        </p:spPr>
        <p:txBody>
          <a:bodyPr wrap="none" lIns="0" tIns="0" rIns="0" bIns="0">
            <a:spAutoFit/>
          </a:bodyPr>
          <a:lstStyle/>
          <a:p>
            <a:pPr marL="0"/>
            <a:r>
              <a:rPr lang="en-US" sz="2000" b="1" dirty="0">
                <a:solidFill>
                  <a:srgbClr val="FF0000"/>
                </a:solidFill>
                <a:latin typeface="Calibri-Bold"/>
              </a:rPr>
              <a:t>34</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1451913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6AEE7-6886-FD7B-C64E-19F6A883AE36}"/>
              </a:ext>
            </a:extLst>
          </p:cNvPr>
          <p:cNvPicPr>
            <a:picLocks noChangeAspect="1"/>
          </p:cNvPicPr>
          <p:nvPr/>
        </p:nvPicPr>
        <p:blipFill>
          <a:blip r:embed="rId2"/>
          <a:stretch>
            <a:fillRect/>
          </a:stretch>
        </p:blipFill>
        <p:spPr>
          <a:xfrm>
            <a:off x="749026" y="222460"/>
            <a:ext cx="8809532" cy="5968116"/>
          </a:xfrm>
          <a:prstGeom prst="rect">
            <a:avLst/>
          </a:prstGeom>
        </p:spPr>
      </p:pic>
      <p:sp>
        <p:nvSpPr>
          <p:cNvPr id="6" name="TextBox 5">
            <a:extLst>
              <a:ext uri="{FF2B5EF4-FFF2-40B4-BE49-F238E27FC236}">
                <a16:creationId xmlns:a16="http://schemas.microsoft.com/office/drawing/2014/main" id="{5AA0AF5C-FEB8-E257-15EB-3C85A0F38836}"/>
              </a:ext>
            </a:extLst>
          </p:cNvPr>
          <p:cNvSpPr txBox="1"/>
          <p:nvPr/>
        </p:nvSpPr>
        <p:spPr>
          <a:xfrm>
            <a:off x="2327343" y="6326763"/>
            <a:ext cx="6094378" cy="400110"/>
          </a:xfrm>
          <a:prstGeom prst="rect">
            <a:avLst/>
          </a:prstGeom>
          <a:noFill/>
        </p:spPr>
        <p:txBody>
          <a:bodyPr wrap="square">
            <a:spAutoFit/>
          </a:bodyPr>
          <a:lstStyle/>
          <a:p>
            <a:r>
              <a:rPr lang="en-US" sz="2000" b="1" dirty="0">
                <a:hlinkClick r:id="rId3"/>
              </a:rPr>
              <a:t>https://www.nature.com/articles/nature07153</a:t>
            </a:r>
            <a:r>
              <a:rPr lang="en-US" sz="2000" b="1" dirty="0"/>
              <a:t> </a:t>
            </a:r>
          </a:p>
        </p:txBody>
      </p:sp>
      <p:cxnSp>
        <p:nvCxnSpPr>
          <p:cNvPr id="7" name="Straight Connector 6">
            <a:extLst>
              <a:ext uri="{FF2B5EF4-FFF2-40B4-BE49-F238E27FC236}">
                <a16:creationId xmlns:a16="http://schemas.microsoft.com/office/drawing/2014/main" id="{839B8405-EEEF-1D52-3D25-2846D92AB63F}"/>
              </a:ext>
            </a:extLst>
          </p:cNvPr>
          <p:cNvCxnSpPr>
            <a:cxnSpLocks/>
          </p:cNvCxnSpPr>
          <p:nvPr/>
        </p:nvCxnSpPr>
        <p:spPr>
          <a:xfrm>
            <a:off x="865762" y="3793782"/>
            <a:ext cx="8628438"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A1E265D-4914-9CF5-EFFC-C1D9B44BFFFB}"/>
              </a:ext>
            </a:extLst>
          </p:cNvPr>
          <p:cNvCxnSpPr>
            <a:cxnSpLocks/>
          </p:cNvCxnSpPr>
          <p:nvPr/>
        </p:nvCxnSpPr>
        <p:spPr>
          <a:xfrm>
            <a:off x="875486" y="4280160"/>
            <a:ext cx="2461101"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E95015B-6DFF-E96D-1B66-AEFFBDDD7E0E}"/>
              </a:ext>
            </a:extLst>
          </p:cNvPr>
          <p:cNvSpPr txBox="1"/>
          <p:nvPr/>
        </p:nvSpPr>
        <p:spPr>
          <a:xfrm>
            <a:off x="10243430" y="1215948"/>
            <a:ext cx="1326004" cy="769441"/>
          </a:xfrm>
          <a:prstGeom prst="rect">
            <a:avLst/>
          </a:prstGeom>
          <a:noFill/>
        </p:spPr>
        <p:txBody>
          <a:bodyPr wrap="none" rtlCol="0">
            <a:spAutoFit/>
          </a:bodyPr>
          <a:lstStyle/>
          <a:p>
            <a:r>
              <a:rPr lang="en-US" sz="4400" b="1" dirty="0">
                <a:solidFill>
                  <a:srgbClr val="FF0000"/>
                </a:solidFill>
                <a:highlight>
                  <a:srgbClr val="00FF00"/>
                </a:highlight>
              </a:rPr>
              <a:t>2008</a:t>
            </a:r>
          </a:p>
        </p:txBody>
      </p:sp>
      <p:sp>
        <p:nvSpPr>
          <p:cNvPr id="8" name="TextBox 7">
            <a:extLst>
              <a:ext uri="{FF2B5EF4-FFF2-40B4-BE49-F238E27FC236}">
                <a16:creationId xmlns:a16="http://schemas.microsoft.com/office/drawing/2014/main" id="{425AB26F-9143-1C58-EDB9-F68DBEA2DD1A}"/>
              </a:ext>
            </a:extLst>
          </p:cNvPr>
          <p:cNvSpPr txBox="1"/>
          <p:nvPr/>
        </p:nvSpPr>
        <p:spPr>
          <a:xfrm>
            <a:off x="6714516" y="3929970"/>
            <a:ext cx="6094378" cy="523220"/>
          </a:xfrm>
          <a:prstGeom prst="rect">
            <a:avLst/>
          </a:prstGeom>
          <a:noFill/>
        </p:spPr>
        <p:txBody>
          <a:bodyPr wrap="square">
            <a:spAutoFit/>
          </a:bodyPr>
          <a:lstStyle/>
          <a:p>
            <a:r>
              <a:rPr lang="en-US" sz="2800" b="1" i="1" u="sng"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Assumptions fit-in  present work</a:t>
            </a:r>
            <a:r>
              <a:rPr lang="en-US" sz="2800" b="1" u="sng"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a:t>
            </a:r>
          </a:p>
        </p:txBody>
      </p:sp>
      <p:sp>
        <p:nvSpPr>
          <p:cNvPr id="2" name="Rectangle 573">
            <a:extLst>
              <a:ext uri="{FF2B5EF4-FFF2-40B4-BE49-F238E27FC236}">
                <a16:creationId xmlns:a16="http://schemas.microsoft.com/office/drawing/2014/main" id="{AC93F2AD-A087-8657-2B60-F88CBE1749F4}"/>
              </a:ext>
            </a:extLst>
          </p:cNvPr>
          <p:cNvSpPr/>
          <p:nvPr/>
        </p:nvSpPr>
        <p:spPr>
          <a:xfrm>
            <a:off x="11569434" y="6326763"/>
            <a:ext cx="259686" cy="307777"/>
          </a:xfrm>
          <a:prstGeom prst="rect">
            <a:avLst/>
          </a:prstGeom>
        </p:spPr>
        <p:txBody>
          <a:bodyPr wrap="none" lIns="0" tIns="0" rIns="0" bIns="0">
            <a:spAutoFit/>
          </a:bodyPr>
          <a:lstStyle/>
          <a:p>
            <a:pPr marL="0"/>
            <a:r>
              <a:rPr lang="en-US" sz="2000" b="1" i="0" spc="0" baseline="0" dirty="0">
                <a:solidFill>
                  <a:srgbClr val="FF0000"/>
                </a:solidFill>
                <a:latin typeface="Calibri-Bold"/>
              </a:rPr>
              <a:t>35</a:t>
            </a:r>
          </a:p>
        </p:txBody>
      </p:sp>
    </p:spTree>
    <p:extLst>
      <p:ext uri="{BB962C8B-B14F-4D97-AF65-F5344CB8AC3E}">
        <p14:creationId xmlns:p14="http://schemas.microsoft.com/office/powerpoint/2010/main" val="2037520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9E24D-E6C4-7341-F969-C3FDB8BDEBEA}"/>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9124F7D4-4901-6922-6F67-8BD93E3E6429}"/>
              </a:ext>
            </a:extLst>
          </p:cNvPr>
          <p:cNvGrpSpPr/>
          <p:nvPr/>
        </p:nvGrpSpPr>
        <p:grpSpPr>
          <a:xfrm>
            <a:off x="137260" y="1937413"/>
            <a:ext cx="11342368" cy="4862154"/>
            <a:chOff x="137260" y="342068"/>
            <a:chExt cx="11342368" cy="4862154"/>
          </a:xfrm>
        </p:grpSpPr>
        <p:grpSp>
          <p:nvGrpSpPr>
            <p:cNvPr id="14" name="Group 13">
              <a:extLst>
                <a:ext uri="{FF2B5EF4-FFF2-40B4-BE49-F238E27FC236}">
                  <a16:creationId xmlns:a16="http://schemas.microsoft.com/office/drawing/2014/main" id="{1A467308-BEFE-307B-A7E7-B029DE473D9E}"/>
                </a:ext>
              </a:extLst>
            </p:cNvPr>
            <p:cNvGrpSpPr/>
            <p:nvPr/>
          </p:nvGrpSpPr>
          <p:grpSpPr>
            <a:xfrm>
              <a:off x="137260" y="342068"/>
              <a:ext cx="11342368" cy="4724400"/>
              <a:chOff x="137260" y="342068"/>
              <a:chExt cx="11342368" cy="4724400"/>
            </a:xfrm>
          </p:grpSpPr>
          <p:grpSp>
            <p:nvGrpSpPr>
              <p:cNvPr id="12" name="Group 11">
                <a:extLst>
                  <a:ext uri="{FF2B5EF4-FFF2-40B4-BE49-F238E27FC236}">
                    <a16:creationId xmlns:a16="http://schemas.microsoft.com/office/drawing/2014/main" id="{18875CB3-8E49-1A73-9AA5-CA4E38DB4B55}"/>
                  </a:ext>
                </a:extLst>
              </p:cNvPr>
              <p:cNvGrpSpPr/>
              <p:nvPr/>
            </p:nvGrpSpPr>
            <p:grpSpPr>
              <a:xfrm>
                <a:off x="954503" y="342068"/>
                <a:ext cx="10525125" cy="4724400"/>
                <a:chOff x="954503" y="342068"/>
                <a:chExt cx="10525125" cy="4724400"/>
              </a:xfrm>
            </p:grpSpPr>
            <p:grpSp>
              <p:nvGrpSpPr>
                <p:cNvPr id="9" name="Group 8">
                  <a:extLst>
                    <a:ext uri="{FF2B5EF4-FFF2-40B4-BE49-F238E27FC236}">
                      <a16:creationId xmlns:a16="http://schemas.microsoft.com/office/drawing/2014/main" id="{121B8980-F62B-ADD9-02D5-2CF242B173B3}"/>
                    </a:ext>
                  </a:extLst>
                </p:cNvPr>
                <p:cNvGrpSpPr/>
                <p:nvPr/>
              </p:nvGrpSpPr>
              <p:grpSpPr>
                <a:xfrm>
                  <a:off x="954503" y="342068"/>
                  <a:ext cx="10525125" cy="4724400"/>
                  <a:chOff x="954503" y="342068"/>
                  <a:chExt cx="10525125" cy="4724400"/>
                </a:xfrm>
              </p:grpSpPr>
              <p:pic>
                <p:nvPicPr>
                  <p:cNvPr id="6" name="Picture 5">
                    <a:extLst>
                      <a:ext uri="{FF2B5EF4-FFF2-40B4-BE49-F238E27FC236}">
                        <a16:creationId xmlns:a16="http://schemas.microsoft.com/office/drawing/2014/main" id="{DE50FA48-B8D5-7191-8484-0F9855FEF39C}"/>
                      </a:ext>
                    </a:extLst>
                  </p:cNvPr>
                  <p:cNvPicPr>
                    <a:picLocks noChangeAspect="1"/>
                  </p:cNvPicPr>
                  <p:nvPr/>
                </p:nvPicPr>
                <p:blipFill>
                  <a:blip r:embed="rId2"/>
                  <a:stretch>
                    <a:fillRect/>
                  </a:stretch>
                </p:blipFill>
                <p:spPr>
                  <a:xfrm>
                    <a:off x="954503" y="342068"/>
                    <a:ext cx="10525125" cy="4724400"/>
                  </a:xfrm>
                  <a:prstGeom prst="rect">
                    <a:avLst/>
                  </a:prstGeom>
                </p:spPr>
              </p:pic>
              <p:sp>
                <p:nvSpPr>
                  <p:cNvPr id="7" name="Rectangle 6">
                    <a:extLst>
                      <a:ext uri="{FF2B5EF4-FFF2-40B4-BE49-F238E27FC236}">
                        <a16:creationId xmlns:a16="http://schemas.microsoft.com/office/drawing/2014/main" id="{3676E908-940E-044C-D8BC-38BECF8BA4EF}"/>
                      </a:ext>
                    </a:extLst>
                  </p:cNvPr>
                  <p:cNvSpPr/>
                  <p:nvPr/>
                </p:nvSpPr>
                <p:spPr>
                  <a:xfrm>
                    <a:off x="6217065" y="3679431"/>
                    <a:ext cx="2438401" cy="969818"/>
                  </a:xfrm>
                  <a:custGeom>
                    <a:avLst/>
                    <a:gdLst>
                      <a:gd name="connsiteX0" fmla="*/ 0 w 2438401"/>
                      <a:gd name="connsiteY0" fmla="*/ 0 h 969818"/>
                      <a:gd name="connsiteX1" fmla="*/ 487680 w 2438401"/>
                      <a:gd name="connsiteY1" fmla="*/ 0 h 969818"/>
                      <a:gd name="connsiteX2" fmla="*/ 975360 w 2438401"/>
                      <a:gd name="connsiteY2" fmla="*/ 0 h 969818"/>
                      <a:gd name="connsiteX3" fmla="*/ 1414273 w 2438401"/>
                      <a:gd name="connsiteY3" fmla="*/ 0 h 969818"/>
                      <a:gd name="connsiteX4" fmla="*/ 1828801 w 2438401"/>
                      <a:gd name="connsiteY4" fmla="*/ 0 h 969818"/>
                      <a:gd name="connsiteX5" fmla="*/ 2438401 w 2438401"/>
                      <a:gd name="connsiteY5" fmla="*/ 0 h 969818"/>
                      <a:gd name="connsiteX6" fmla="*/ 2438401 w 2438401"/>
                      <a:gd name="connsiteY6" fmla="*/ 475211 h 969818"/>
                      <a:gd name="connsiteX7" fmla="*/ 2438401 w 2438401"/>
                      <a:gd name="connsiteY7" fmla="*/ 969818 h 969818"/>
                      <a:gd name="connsiteX8" fmla="*/ 2023873 w 2438401"/>
                      <a:gd name="connsiteY8" fmla="*/ 969818 h 969818"/>
                      <a:gd name="connsiteX9" fmla="*/ 1584961 w 2438401"/>
                      <a:gd name="connsiteY9" fmla="*/ 969818 h 969818"/>
                      <a:gd name="connsiteX10" fmla="*/ 1072896 w 2438401"/>
                      <a:gd name="connsiteY10" fmla="*/ 969818 h 969818"/>
                      <a:gd name="connsiteX11" fmla="*/ 609600 w 2438401"/>
                      <a:gd name="connsiteY11" fmla="*/ 969818 h 969818"/>
                      <a:gd name="connsiteX12" fmla="*/ 0 w 2438401"/>
                      <a:gd name="connsiteY12" fmla="*/ 969818 h 969818"/>
                      <a:gd name="connsiteX13" fmla="*/ 0 w 2438401"/>
                      <a:gd name="connsiteY13" fmla="*/ 504305 h 969818"/>
                      <a:gd name="connsiteX14" fmla="*/ 0 w 2438401"/>
                      <a:gd name="connsiteY14" fmla="*/ 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8401" h="969818" fill="none" extrusionOk="0">
                        <a:moveTo>
                          <a:pt x="0" y="0"/>
                        </a:moveTo>
                        <a:cubicBezTo>
                          <a:pt x="152413" y="-53956"/>
                          <a:pt x="333961" y="13686"/>
                          <a:pt x="487680" y="0"/>
                        </a:cubicBezTo>
                        <a:cubicBezTo>
                          <a:pt x="641399" y="-13686"/>
                          <a:pt x="818975" y="8858"/>
                          <a:pt x="975360" y="0"/>
                        </a:cubicBezTo>
                        <a:cubicBezTo>
                          <a:pt x="1131745" y="-8858"/>
                          <a:pt x="1216627" y="16866"/>
                          <a:pt x="1414273" y="0"/>
                        </a:cubicBezTo>
                        <a:cubicBezTo>
                          <a:pt x="1611919" y="-16866"/>
                          <a:pt x="1696467" y="44472"/>
                          <a:pt x="1828801" y="0"/>
                        </a:cubicBezTo>
                        <a:cubicBezTo>
                          <a:pt x="1961135" y="-44472"/>
                          <a:pt x="2165927" y="60325"/>
                          <a:pt x="2438401" y="0"/>
                        </a:cubicBezTo>
                        <a:cubicBezTo>
                          <a:pt x="2464813" y="130325"/>
                          <a:pt x="2383255" y="314061"/>
                          <a:pt x="2438401" y="475211"/>
                        </a:cubicBezTo>
                        <a:cubicBezTo>
                          <a:pt x="2493547" y="636361"/>
                          <a:pt x="2426931" y="763769"/>
                          <a:pt x="2438401" y="969818"/>
                        </a:cubicBezTo>
                        <a:cubicBezTo>
                          <a:pt x="2237952" y="988784"/>
                          <a:pt x="2119447" y="961680"/>
                          <a:pt x="2023873" y="969818"/>
                        </a:cubicBezTo>
                        <a:cubicBezTo>
                          <a:pt x="1928299" y="977956"/>
                          <a:pt x="1764308" y="959014"/>
                          <a:pt x="1584961" y="969818"/>
                        </a:cubicBezTo>
                        <a:cubicBezTo>
                          <a:pt x="1405614" y="980622"/>
                          <a:pt x="1203971" y="912004"/>
                          <a:pt x="1072896" y="969818"/>
                        </a:cubicBezTo>
                        <a:cubicBezTo>
                          <a:pt x="941822" y="1027632"/>
                          <a:pt x="720367" y="923585"/>
                          <a:pt x="609600" y="969818"/>
                        </a:cubicBezTo>
                        <a:cubicBezTo>
                          <a:pt x="498833" y="1016051"/>
                          <a:pt x="230444" y="906091"/>
                          <a:pt x="0" y="969818"/>
                        </a:cubicBezTo>
                        <a:cubicBezTo>
                          <a:pt x="-7687" y="773013"/>
                          <a:pt x="26554" y="725639"/>
                          <a:pt x="0" y="504305"/>
                        </a:cubicBezTo>
                        <a:cubicBezTo>
                          <a:pt x="-26554" y="282971"/>
                          <a:pt x="15785" y="113856"/>
                          <a:pt x="0" y="0"/>
                        </a:cubicBezTo>
                        <a:close/>
                      </a:path>
                      <a:path w="2438401" h="969818" stroke="0" extrusionOk="0">
                        <a:moveTo>
                          <a:pt x="0" y="0"/>
                        </a:moveTo>
                        <a:cubicBezTo>
                          <a:pt x="172358" y="-30143"/>
                          <a:pt x="285679" y="50763"/>
                          <a:pt x="512064" y="0"/>
                        </a:cubicBezTo>
                        <a:cubicBezTo>
                          <a:pt x="738449" y="-50763"/>
                          <a:pt x="810716" y="24344"/>
                          <a:pt x="926592" y="0"/>
                        </a:cubicBezTo>
                        <a:cubicBezTo>
                          <a:pt x="1042468" y="-24344"/>
                          <a:pt x="1250118" y="22374"/>
                          <a:pt x="1389889" y="0"/>
                        </a:cubicBezTo>
                        <a:cubicBezTo>
                          <a:pt x="1529660" y="-22374"/>
                          <a:pt x="1719427" y="35797"/>
                          <a:pt x="1828801" y="0"/>
                        </a:cubicBezTo>
                        <a:cubicBezTo>
                          <a:pt x="1938175" y="-35797"/>
                          <a:pt x="2312074" y="38292"/>
                          <a:pt x="2438401" y="0"/>
                        </a:cubicBezTo>
                        <a:cubicBezTo>
                          <a:pt x="2471738" y="154319"/>
                          <a:pt x="2391733" y="344174"/>
                          <a:pt x="2438401" y="465513"/>
                        </a:cubicBezTo>
                        <a:cubicBezTo>
                          <a:pt x="2485069" y="586852"/>
                          <a:pt x="2407187" y="840594"/>
                          <a:pt x="2438401" y="969818"/>
                        </a:cubicBezTo>
                        <a:cubicBezTo>
                          <a:pt x="2288523" y="972719"/>
                          <a:pt x="2049361" y="940538"/>
                          <a:pt x="1926337" y="969818"/>
                        </a:cubicBezTo>
                        <a:cubicBezTo>
                          <a:pt x="1803313" y="999098"/>
                          <a:pt x="1584666" y="917795"/>
                          <a:pt x="1463041" y="969818"/>
                        </a:cubicBezTo>
                        <a:cubicBezTo>
                          <a:pt x="1341416" y="1021841"/>
                          <a:pt x="1137963" y="967826"/>
                          <a:pt x="1048512" y="969818"/>
                        </a:cubicBezTo>
                        <a:cubicBezTo>
                          <a:pt x="959061" y="971810"/>
                          <a:pt x="802546" y="942507"/>
                          <a:pt x="633984" y="969818"/>
                        </a:cubicBezTo>
                        <a:cubicBezTo>
                          <a:pt x="465422" y="997129"/>
                          <a:pt x="200330" y="894365"/>
                          <a:pt x="0" y="969818"/>
                        </a:cubicBezTo>
                        <a:cubicBezTo>
                          <a:pt x="-13796" y="738680"/>
                          <a:pt x="22765" y="586764"/>
                          <a:pt x="0" y="484909"/>
                        </a:cubicBezTo>
                        <a:cubicBezTo>
                          <a:pt x="-22765" y="383054"/>
                          <a:pt x="1476" y="179547"/>
                          <a:pt x="0" y="0"/>
                        </a:cubicBezTo>
                        <a:close/>
                      </a:path>
                    </a:pathLst>
                  </a:custGeom>
                  <a:solidFill>
                    <a:schemeClr val="accent1">
                      <a:alpha val="6000"/>
                    </a:schemeClr>
                  </a:solidFill>
                  <a:ln w="57150">
                    <a:solidFill>
                      <a:srgbClr val="00B050"/>
                    </a:solidFill>
                    <a:extLst>
                      <a:ext uri="{C807C97D-BFC1-408E-A445-0C87EB9F89A2}">
                        <ask:lineSketchStyleProps xmlns:ask="http://schemas.microsoft.com/office/drawing/2018/sketchyshapes" sd="395949948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 name="Straight Connector 2">
                  <a:extLst>
                    <a:ext uri="{FF2B5EF4-FFF2-40B4-BE49-F238E27FC236}">
                      <a16:creationId xmlns:a16="http://schemas.microsoft.com/office/drawing/2014/main" id="{4357C957-6812-42E8-4A40-2C3E905C1F60}"/>
                    </a:ext>
                  </a:extLst>
                </p:cNvPr>
                <p:cNvCxnSpPr/>
                <p:nvPr/>
              </p:nvCxnSpPr>
              <p:spPr>
                <a:xfrm>
                  <a:off x="1037725" y="1332987"/>
                  <a:ext cx="18543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5E1EB5-6A5D-DB2E-610B-73910BADC05A}"/>
                    </a:ext>
                  </a:extLst>
                </p:cNvPr>
                <p:cNvCxnSpPr>
                  <a:cxnSpLocks/>
                </p:cNvCxnSpPr>
                <p:nvPr/>
              </p:nvCxnSpPr>
              <p:spPr>
                <a:xfrm>
                  <a:off x="1037725" y="1614696"/>
                  <a:ext cx="24177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69FF1B-4E7A-4CE6-0442-BF82A01C452E}"/>
                    </a:ext>
                  </a:extLst>
                </p:cNvPr>
                <p:cNvCxnSpPr>
                  <a:cxnSpLocks/>
                </p:cNvCxnSpPr>
                <p:nvPr/>
              </p:nvCxnSpPr>
              <p:spPr>
                <a:xfrm>
                  <a:off x="1037725" y="1951823"/>
                  <a:ext cx="21960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BB3282A-2E23-7308-AB3C-7EA6B85EDC46}"/>
                  </a:ext>
                </a:extLst>
              </p:cNvPr>
              <p:cNvSpPr txBox="1"/>
              <p:nvPr/>
            </p:nvSpPr>
            <p:spPr>
              <a:xfrm>
                <a:off x="137260" y="1263940"/>
                <a:ext cx="622286" cy="584775"/>
              </a:xfrm>
              <a:prstGeom prst="rect">
                <a:avLst/>
              </a:prstGeom>
              <a:noFill/>
              <a:ln>
                <a:noFill/>
              </a:ln>
            </p:spPr>
            <p:txBody>
              <a:bodyPr wrap="none" rtlCol="0">
                <a:spAutoFit/>
              </a:bodyPr>
              <a:lstStyle/>
              <a:p>
                <a:r>
                  <a:rPr lang="en-US" sz="3200" b="1" dirty="0">
                    <a:solidFill>
                      <a:srgbClr val="CC00FF"/>
                    </a:solidFill>
                    <a:effectLst>
                      <a:outerShdw blurRad="38100" dist="38100" dir="2700000" algn="tl">
                        <a:srgbClr val="000000">
                          <a:alpha val="43137"/>
                        </a:srgbClr>
                      </a:outerShdw>
                    </a:effectLst>
                    <a:sym typeface="Wingdings" panose="05000000000000000000" pitchFamily="2" charset="2"/>
                  </a:rPr>
                  <a:t></a:t>
                </a:r>
                <a:endParaRPr lang="en-US" sz="3200" b="1" dirty="0">
                  <a:solidFill>
                    <a:srgbClr val="CC00FF"/>
                  </a:solidFill>
                  <a:effectLst>
                    <a:outerShdw blurRad="38100" dist="38100" dir="2700000" algn="tl">
                      <a:srgbClr val="000000">
                        <a:alpha val="43137"/>
                      </a:srgbClr>
                    </a:outerShdw>
                  </a:effectLst>
                </a:endParaRPr>
              </a:p>
            </p:txBody>
          </p:sp>
        </p:grpSp>
        <p:sp>
          <p:nvSpPr>
            <p:cNvPr id="15" name="TextBox 14">
              <a:extLst>
                <a:ext uri="{FF2B5EF4-FFF2-40B4-BE49-F238E27FC236}">
                  <a16:creationId xmlns:a16="http://schemas.microsoft.com/office/drawing/2014/main" id="{5F7C6A33-983A-EE86-6464-4E44191F4317}"/>
                </a:ext>
              </a:extLst>
            </p:cNvPr>
            <p:cNvSpPr txBox="1"/>
            <p:nvPr/>
          </p:nvSpPr>
          <p:spPr>
            <a:xfrm rot="16200000">
              <a:off x="7089901" y="4565471"/>
              <a:ext cx="692727" cy="584775"/>
            </a:xfrm>
            <a:prstGeom prst="rect">
              <a:avLst/>
            </a:prstGeom>
            <a:noFill/>
            <a:ln>
              <a:noFill/>
            </a:ln>
          </p:spPr>
          <p:txBody>
            <a:bodyPr wrap="square" rtlCol="0">
              <a:spAutoFit/>
            </a:bodyPr>
            <a:lstStyle/>
            <a:p>
              <a:r>
                <a:rPr lang="en-US" sz="3200" b="1" dirty="0">
                  <a:solidFill>
                    <a:srgbClr val="CC00FF"/>
                  </a:solidFill>
                  <a:effectLst>
                    <a:outerShdw blurRad="38100" dist="38100" dir="2700000" algn="tl">
                      <a:srgbClr val="000000">
                        <a:alpha val="43137"/>
                      </a:srgbClr>
                    </a:outerShdw>
                  </a:effectLst>
                  <a:sym typeface="Wingdings" panose="05000000000000000000" pitchFamily="2" charset="2"/>
                </a:rPr>
                <a:t></a:t>
              </a:r>
              <a:endParaRPr lang="en-US" sz="3200" b="1" dirty="0">
                <a:solidFill>
                  <a:srgbClr val="CC00FF"/>
                </a:solidFill>
                <a:effectLst>
                  <a:outerShdw blurRad="38100" dist="38100" dir="2700000" algn="tl">
                    <a:srgbClr val="000000">
                      <a:alpha val="43137"/>
                    </a:srgbClr>
                  </a:outerShdw>
                </a:effectLst>
              </a:endParaRPr>
            </a:p>
          </p:txBody>
        </p:sp>
      </p:grpSp>
      <p:grpSp>
        <p:nvGrpSpPr>
          <p:cNvPr id="10" name="Group 9">
            <a:extLst>
              <a:ext uri="{FF2B5EF4-FFF2-40B4-BE49-F238E27FC236}">
                <a16:creationId xmlns:a16="http://schemas.microsoft.com/office/drawing/2014/main" id="{0284372D-CB8D-A943-F074-1DE81EF2FF79}"/>
              </a:ext>
            </a:extLst>
          </p:cNvPr>
          <p:cNvGrpSpPr/>
          <p:nvPr/>
        </p:nvGrpSpPr>
        <p:grpSpPr>
          <a:xfrm>
            <a:off x="0" y="-57242"/>
            <a:ext cx="12928060" cy="2708433"/>
            <a:chOff x="0" y="-57242"/>
            <a:chExt cx="12928060" cy="2708433"/>
          </a:xfrm>
        </p:grpSpPr>
        <p:sp>
          <p:nvSpPr>
            <p:cNvPr id="8" name="TextBox 7">
              <a:extLst>
                <a:ext uri="{FF2B5EF4-FFF2-40B4-BE49-F238E27FC236}">
                  <a16:creationId xmlns:a16="http://schemas.microsoft.com/office/drawing/2014/main" id="{49E032D1-B05B-19B0-BE77-C8573C892097}"/>
                </a:ext>
              </a:extLst>
            </p:cNvPr>
            <p:cNvSpPr txBox="1"/>
            <p:nvPr/>
          </p:nvSpPr>
          <p:spPr>
            <a:xfrm>
              <a:off x="0" y="-57242"/>
              <a:ext cx="12928060" cy="1938992"/>
            </a:xfrm>
            <a:prstGeom prst="rect">
              <a:avLst/>
            </a:prstGeom>
            <a:noFill/>
          </p:spPr>
          <p:txBody>
            <a:bodyPr wrap="square">
              <a:spAutoFit/>
            </a:bodyPr>
            <a:lstStyle/>
            <a:p>
              <a:r>
                <a:rPr lang="en-GB" sz="4400" b="1" dirty="0">
                  <a:solidFill>
                    <a:srgbClr val="FF0000"/>
                  </a:solidFill>
                </a:rPr>
                <a:t>                      </a:t>
              </a:r>
              <a:r>
                <a:rPr lang="en-GB" sz="2800" b="1" dirty="0">
                  <a:solidFill>
                    <a:srgbClr val="FF0000"/>
                  </a:solidFill>
                  <a:highlight>
                    <a:srgbClr val="FFFF00"/>
                  </a:highlight>
                </a:rPr>
                <a:t>Floating DM in celestial bodies </a:t>
              </a:r>
              <a:r>
                <a:rPr lang="en-GB" sz="2800" dirty="0" err="1"/>
                <a:t>Rebecca</a:t>
              </a:r>
              <a:r>
                <a:rPr lang="en-GB" sz="2800" b="1" dirty="0" err="1"/>
                <a:t>K</a:t>
              </a:r>
              <a:r>
                <a:rPr lang="en-GB" sz="2800" dirty="0" err="1"/>
                <a:t>.</a:t>
              </a:r>
              <a:r>
                <a:rPr lang="en-GB" sz="4400" b="1" dirty="0" err="1"/>
                <a:t>Leane</a:t>
              </a:r>
              <a:r>
                <a:rPr lang="en-GB" sz="2800" b="1" dirty="0" err="1"/>
                <a:t>+</a:t>
              </a:r>
              <a:r>
                <a:rPr lang="en-GB" sz="2800" dirty="0" err="1"/>
                <a:t>Juri</a:t>
              </a:r>
              <a:r>
                <a:rPr lang="en-GB" sz="4000" b="1" dirty="0" err="1">
                  <a:solidFill>
                    <a:srgbClr val="FF0000"/>
                  </a:solidFill>
                </a:rPr>
                <a:t>Smirnov</a:t>
              </a:r>
              <a:r>
                <a:rPr lang="en-US" sz="1600" b="1" dirty="0">
                  <a:solidFill>
                    <a:srgbClr val="FF0000"/>
                  </a:solidFill>
                  <a:hlinkClick r:id="rId3"/>
                </a:rPr>
                <a:t>https://iopscience.iop.org/article/10.1088/1475-7516/</a:t>
              </a:r>
              <a:r>
                <a:rPr lang="en-US" sz="3600" b="1" dirty="0">
                  <a:solidFill>
                    <a:srgbClr val="FF0000"/>
                  </a:solidFill>
                  <a:highlight>
                    <a:srgbClr val="00FF00"/>
                  </a:highlight>
                  <a:hlinkClick r:id="rId3"/>
                </a:rPr>
                <a:t>2023</a:t>
              </a:r>
              <a:r>
                <a:rPr lang="en-US" sz="1600" b="1" dirty="0">
                  <a:solidFill>
                    <a:srgbClr val="FF0000"/>
                  </a:solidFill>
                  <a:hlinkClick r:id="rId3"/>
                </a:rPr>
                <a:t>/10/057</a:t>
              </a:r>
              <a:r>
                <a:rPr lang="en-US" sz="1600" b="1" dirty="0">
                  <a:solidFill>
                    <a:srgbClr val="FF0000"/>
                  </a:solidFill>
                </a:rPr>
                <a:t> </a:t>
              </a:r>
              <a:r>
                <a:rPr lang="en-GB" sz="3200" b="1" dirty="0"/>
                <a:t>…</a:t>
              </a:r>
              <a:r>
                <a:rPr lang="en-GB" sz="3200" dirty="0"/>
                <a:t>DM can thermalize </a:t>
              </a:r>
              <a:r>
                <a:rPr lang="en-GB" sz="3200" b="1" dirty="0">
                  <a:solidFill>
                    <a:srgbClr val="FF00FF"/>
                  </a:solidFill>
                </a:rPr>
                <a:t>+ sit at the celestial-body surface                                                         </a:t>
              </a:r>
              <a:endParaRPr lang="en-US" dirty="0"/>
            </a:p>
          </p:txBody>
        </p:sp>
        <p:sp>
          <p:nvSpPr>
            <p:cNvPr id="2" name="TextBox 1">
              <a:extLst>
                <a:ext uri="{FF2B5EF4-FFF2-40B4-BE49-F238E27FC236}">
                  <a16:creationId xmlns:a16="http://schemas.microsoft.com/office/drawing/2014/main" id="{62E9CC47-36D2-6B63-3ACF-96D2774F26A5}"/>
                </a:ext>
              </a:extLst>
            </p:cNvPr>
            <p:cNvSpPr txBox="1"/>
            <p:nvPr/>
          </p:nvSpPr>
          <p:spPr>
            <a:xfrm>
              <a:off x="7617582" y="1881750"/>
              <a:ext cx="4478534" cy="769441"/>
            </a:xfrm>
            <a:prstGeom prst="rect">
              <a:avLst/>
            </a:prstGeom>
            <a:solidFill>
              <a:schemeClr val="bg1"/>
            </a:solidFill>
          </p:spPr>
          <p:txBody>
            <a:bodyPr wrap="none" rtlCol="0">
              <a:spAutoFit/>
            </a:bodyPr>
            <a:lstStyle/>
            <a:p>
              <a:r>
                <a:rPr lang="el-GR" sz="2000" dirty="0"/>
                <a:t>     </a:t>
              </a:r>
              <a:r>
                <a:rPr lang="el-GR" sz="4400" b="1" dirty="0">
                  <a:solidFill>
                    <a:srgbClr val="C00000"/>
                  </a:solidFill>
                  <a:highlight>
                    <a:srgbClr val="00FF00"/>
                  </a:highlight>
                </a:rPr>
                <a:t>ρ</a:t>
              </a:r>
              <a:r>
                <a:rPr lang="en-US" sz="4800" b="1" baseline="-25000" dirty="0">
                  <a:solidFill>
                    <a:srgbClr val="C00000"/>
                  </a:solidFill>
                  <a:highlight>
                    <a:srgbClr val="00FF00"/>
                  </a:highlight>
                </a:rPr>
                <a:t>surface</a:t>
              </a:r>
              <a:r>
                <a:rPr lang="en-US" sz="3200" b="1" dirty="0">
                  <a:solidFill>
                    <a:srgbClr val="C00000"/>
                  </a:solidFill>
                  <a:highlight>
                    <a:srgbClr val="00FF00"/>
                  </a:highlight>
                </a:rPr>
                <a:t>~ </a:t>
              </a:r>
              <a:r>
                <a:rPr lang="en-US" sz="2800" dirty="0">
                  <a:solidFill>
                    <a:srgbClr val="C00000"/>
                  </a:solidFill>
                  <a:effectLst>
                    <a:outerShdw blurRad="38100" dist="38100" dir="2700000" algn="tl">
                      <a:srgbClr val="000000">
                        <a:alpha val="43137"/>
                      </a:srgbClr>
                    </a:outerShdw>
                  </a:effectLst>
                  <a:highlight>
                    <a:srgbClr val="00FF00"/>
                  </a:highlight>
                </a:rPr>
                <a:t>X</a:t>
              </a:r>
              <a:r>
                <a:rPr lang="en-US" sz="4400" b="1" dirty="0">
                  <a:solidFill>
                    <a:srgbClr val="C00000"/>
                  </a:solidFill>
                  <a:highlight>
                    <a:srgbClr val="00FF00"/>
                  </a:highlight>
                </a:rPr>
                <a:t>10</a:t>
              </a:r>
              <a:r>
                <a:rPr lang="en-US" sz="5400" b="1" baseline="30000" dirty="0">
                  <a:solidFill>
                    <a:srgbClr val="C00000"/>
                  </a:solidFill>
                  <a:highlight>
                    <a:srgbClr val="00FF00"/>
                  </a:highlight>
                </a:rPr>
                <a:t>13</a:t>
              </a:r>
              <a:r>
                <a:rPr lang="en-US" sz="4400" b="1" dirty="0">
                  <a:solidFill>
                    <a:srgbClr val="C00000"/>
                  </a:solidFill>
                  <a:highlight>
                    <a:srgbClr val="00FF00"/>
                  </a:highlight>
                </a:rPr>
                <a:t> </a:t>
              </a:r>
              <a:r>
                <a:rPr lang="el-GR" sz="4400" b="1" dirty="0">
                  <a:solidFill>
                    <a:srgbClr val="C00000"/>
                  </a:solidFill>
                  <a:highlight>
                    <a:srgbClr val="00FF00"/>
                  </a:highlight>
                </a:rPr>
                <a:t>ρ</a:t>
              </a:r>
              <a:r>
                <a:rPr lang="el-GR" sz="4800" b="1" baseline="-25000" dirty="0">
                  <a:solidFill>
                    <a:srgbClr val="C00000"/>
                  </a:solidFill>
                  <a:highlight>
                    <a:srgbClr val="00FF00"/>
                  </a:highlight>
                </a:rPr>
                <a:t>0</a:t>
              </a:r>
              <a:endParaRPr lang="en-US" sz="2800" b="1" baseline="-25000" dirty="0">
                <a:solidFill>
                  <a:srgbClr val="C00000"/>
                </a:solidFill>
                <a:highlight>
                  <a:srgbClr val="00FF00"/>
                </a:highlight>
              </a:endParaRPr>
            </a:p>
          </p:txBody>
        </p:sp>
      </p:grpSp>
      <p:sp>
        <p:nvSpPr>
          <p:cNvPr id="11" name="Rectangle 573">
            <a:extLst>
              <a:ext uri="{FF2B5EF4-FFF2-40B4-BE49-F238E27FC236}">
                <a16:creationId xmlns:a16="http://schemas.microsoft.com/office/drawing/2014/main" id="{DD639E5D-5AD1-66EA-AE65-B9281B5B1ED9}"/>
              </a:ext>
            </a:extLst>
          </p:cNvPr>
          <p:cNvSpPr/>
          <p:nvPr/>
        </p:nvSpPr>
        <p:spPr>
          <a:xfrm>
            <a:off x="11528186" y="6247190"/>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36</a:t>
            </a:r>
          </a:p>
        </p:txBody>
      </p:sp>
    </p:spTree>
    <p:extLst>
      <p:ext uri="{BB962C8B-B14F-4D97-AF65-F5344CB8AC3E}">
        <p14:creationId xmlns:p14="http://schemas.microsoft.com/office/powerpoint/2010/main" val="750860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C5CDF-25A4-C49F-AA50-A594591815E7}"/>
              </a:ext>
            </a:extLst>
          </p:cNvPr>
          <p:cNvSpPr txBox="1"/>
          <p:nvPr/>
        </p:nvSpPr>
        <p:spPr>
          <a:xfrm>
            <a:off x="392412" y="2036142"/>
            <a:ext cx="5458546" cy="830997"/>
          </a:xfrm>
          <a:prstGeom prst="rect">
            <a:avLst/>
          </a:prstGeom>
          <a:noFill/>
        </p:spPr>
        <p:txBody>
          <a:bodyPr wrap="none" rtlCol="0">
            <a:spAutoFit/>
          </a:bodyPr>
          <a:lstStyle/>
          <a:p>
            <a:r>
              <a:rPr lang="en-US" sz="4000" b="1" dirty="0">
                <a:highlight>
                  <a:srgbClr val="00FF00"/>
                </a:highlight>
                <a:latin typeface="Times roman"/>
              </a:rPr>
              <a:t>&lt;</a:t>
            </a:r>
            <a:r>
              <a:rPr lang="el-GR" sz="4800" b="1" dirty="0">
                <a:highlight>
                  <a:srgbClr val="00FF00"/>
                </a:highlight>
                <a:latin typeface="Times roman"/>
              </a:rPr>
              <a:t>ρ</a:t>
            </a:r>
            <a:r>
              <a:rPr lang="en-US" sz="4800" b="1" baseline="-30000" dirty="0">
                <a:highlight>
                  <a:srgbClr val="00FF00"/>
                </a:highlight>
                <a:latin typeface="Times roman"/>
              </a:rPr>
              <a:t>DM</a:t>
            </a:r>
            <a:r>
              <a:rPr lang="en-US" sz="4000" b="1" dirty="0">
                <a:highlight>
                  <a:srgbClr val="00FF00"/>
                </a:highlight>
                <a:latin typeface="Times roman"/>
              </a:rPr>
              <a:t>&gt; </a:t>
            </a:r>
            <a:r>
              <a:rPr lang="el-GR" sz="4000" b="1" dirty="0">
                <a:highlight>
                  <a:srgbClr val="00FF00"/>
                </a:highlight>
                <a:latin typeface="Times roman"/>
              </a:rPr>
              <a:t>≈ 0.45 </a:t>
            </a:r>
            <a:r>
              <a:rPr lang="en-US" sz="4000" b="1" dirty="0">
                <a:highlight>
                  <a:srgbClr val="00FF00"/>
                </a:highlight>
                <a:latin typeface="Times roman"/>
              </a:rPr>
              <a:t>GeV/cm</a:t>
            </a:r>
            <a:r>
              <a:rPr lang="en-US" sz="4400" b="1" baseline="30000" dirty="0">
                <a:highlight>
                  <a:srgbClr val="00FF00"/>
                </a:highlight>
                <a:latin typeface="Times roman"/>
              </a:rPr>
              <a:t>3</a:t>
            </a:r>
            <a:r>
              <a:rPr lang="el-GR" sz="4000" b="1" dirty="0">
                <a:highlight>
                  <a:srgbClr val="00FF00"/>
                </a:highlight>
                <a:latin typeface="Times roman"/>
              </a:rPr>
              <a:t> </a:t>
            </a:r>
            <a:endParaRPr lang="en-US" sz="4000" b="1" dirty="0">
              <a:highlight>
                <a:srgbClr val="00FF00"/>
              </a:highlight>
              <a:latin typeface="Times roman"/>
            </a:endParaRPr>
          </a:p>
        </p:txBody>
      </p:sp>
      <p:sp>
        <p:nvSpPr>
          <p:cNvPr id="3" name="TextBox 2">
            <a:extLst>
              <a:ext uri="{FF2B5EF4-FFF2-40B4-BE49-F238E27FC236}">
                <a16:creationId xmlns:a16="http://schemas.microsoft.com/office/drawing/2014/main" id="{D41C6F82-3F47-6472-9031-2EFE24673B8B}"/>
              </a:ext>
            </a:extLst>
          </p:cNvPr>
          <p:cNvSpPr txBox="1"/>
          <p:nvPr/>
        </p:nvSpPr>
        <p:spPr>
          <a:xfrm>
            <a:off x="6762309" y="1688076"/>
            <a:ext cx="5077865" cy="1815882"/>
          </a:xfrm>
          <a:prstGeom prst="rect">
            <a:avLst/>
          </a:prstGeom>
          <a:noFill/>
        </p:spPr>
        <p:txBody>
          <a:bodyPr wrap="none" rtlCol="0">
            <a:spAutoFit/>
          </a:bodyPr>
          <a:lstStyle/>
          <a:p>
            <a:r>
              <a:rPr lang="en-US" sz="2800" dirty="0">
                <a:solidFill>
                  <a:srgbClr val="FF0000"/>
                </a:solidFill>
              </a:rPr>
              <a:t>  </a:t>
            </a:r>
            <a:r>
              <a:rPr lang="en-US" sz="4000" b="1" dirty="0">
                <a:solidFill>
                  <a:srgbClr val="FF0000"/>
                </a:solidFill>
                <a:highlight>
                  <a:srgbClr val="FFFF00"/>
                </a:highlight>
              </a:rPr>
              <a:t>Large scale</a:t>
            </a:r>
            <a:endParaRPr lang="en-US" sz="2800" b="1" dirty="0">
              <a:solidFill>
                <a:srgbClr val="FF0000"/>
              </a:solidFill>
              <a:highlight>
                <a:srgbClr val="FFFF00"/>
              </a:highlight>
            </a:endParaRPr>
          </a:p>
          <a:p>
            <a:endParaRPr lang="en-US" sz="2800" b="1" dirty="0">
              <a:solidFill>
                <a:srgbClr val="FF0000"/>
              </a:solidFill>
            </a:endParaRPr>
          </a:p>
          <a:p>
            <a:r>
              <a:rPr lang="en-US" sz="4000" b="1" dirty="0">
                <a:solidFill>
                  <a:srgbClr val="FF0000"/>
                </a:solidFill>
                <a:highlight>
                  <a:srgbClr val="FFFF00"/>
                </a:highlight>
              </a:rPr>
              <a:t>Locally fluctuations</a:t>
            </a:r>
            <a:r>
              <a:rPr lang="en-US" sz="4400" b="1" dirty="0">
                <a:solidFill>
                  <a:srgbClr val="3333FF"/>
                </a:solidFill>
                <a:effectLst>
                  <a:outerShdw blurRad="38100" dist="38100" dir="2700000" algn="tl">
                    <a:srgbClr val="000000">
                      <a:alpha val="43137"/>
                    </a:srgbClr>
                  </a:outerShdw>
                </a:effectLst>
                <a:highlight>
                  <a:srgbClr val="FFFF00"/>
                </a:highlight>
              </a:rPr>
              <a:t>!</a:t>
            </a:r>
            <a:r>
              <a:rPr lang="en-US" sz="4000" b="1" dirty="0">
                <a:solidFill>
                  <a:srgbClr val="FF0000"/>
                </a:solidFill>
                <a:highlight>
                  <a:srgbClr val="FFFF00"/>
                </a:highlight>
              </a:rPr>
              <a:t> </a:t>
            </a:r>
          </a:p>
        </p:txBody>
      </p:sp>
      <p:cxnSp>
        <p:nvCxnSpPr>
          <p:cNvPr id="5" name="Straight Arrow Connector 4">
            <a:extLst>
              <a:ext uri="{FF2B5EF4-FFF2-40B4-BE49-F238E27FC236}">
                <a16:creationId xmlns:a16="http://schemas.microsoft.com/office/drawing/2014/main" id="{E5E3BEC7-060F-EF9C-4E32-6B584DC7D882}"/>
              </a:ext>
            </a:extLst>
          </p:cNvPr>
          <p:cNvCxnSpPr/>
          <p:nvPr/>
        </p:nvCxnSpPr>
        <p:spPr>
          <a:xfrm flipV="1">
            <a:off x="5599568" y="2036142"/>
            <a:ext cx="1300962" cy="415498"/>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5A3977-3038-0031-722B-D1DA91D2FEBE}"/>
              </a:ext>
            </a:extLst>
          </p:cNvPr>
          <p:cNvCxnSpPr>
            <a:cxnSpLocks/>
          </p:cNvCxnSpPr>
          <p:nvPr/>
        </p:nvCxnSpPr>
        <p:spPr>
          <a:xfrm>
            <a:off x="5599568" y="2527840"/>
            <a:ext cx="1162741" cy="565556"/>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573">
            <a:extLst>
              <a:ext uri="{FF2B5EF4-FFF2-40B4-BE49-F238E27FC236}">
                <a16:creationId xmlns:a16="http://schemas.microsoft.com/office/drawing/2014/main" id="{3F16B60C-6000-833D-12A9-EBDCFD57F209}"/>
              </a:ext>
            </a:extLst>
          </p:cNvPr>
          <p:cNvSpPr/>
          <p:nvPr/>
        </p:nvSpPr>
        <p:spPr>
          <a:xfrm>
            <a:off x="11710331" y="6271566"/>
            <a:ext cx="259686" cy="307777"/>
          </a:xfrm>
          <a:prstGeom prst="rect">
            <a:avLst/>
          </a:prstGeom>
        </p:spPr>
        <p:txBody>
          <a:bodyPr wrap="none" lIns="0" tIns="0" rIns="0" bIns="0">
            <a:spAutoFit/>
          </a:bodyPr>
          <a:lstStyle/>
          <a:p>
            <a:pPr marL="0"/>
            <a:r>
              <a:rPr lang="en-US" sz="2000" b="1" dirty="0">
                <a:solidFill>
                  <a:srgbClr val="FF0000"/>
                </a:solidFill>
                <a:latin typeface="Calibri-Bold"/>
              </a:rPr>
              <a:t>37</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285570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E5D903-DAB4-4C32-DA91-0D85DC256BA6}"/>
              </a:ext>
            </a:extLst>
          </p:cNvPr>
          <p:cNvSpPr txBox="1"/>
          <p:nvPr/>
        </p:nvSpPr>
        <p:spPr>
          <a:xfrm>
            <a:off x="421546" y="3562260"/>
            <a:ext cx="11440080" cy="1323439"/>
          </a:xfrm>
          <a:custGeom>
            <a:avLst/>
            <a:gdLst>
              <a:gd name="connsiteX0" fmla="*/ 0 w 11440080"/>
              <a:gd name="connsiteY0" fmla="*/ 0 h 1323439"/>
              <a:gd name="connsiteX1" fmla="*/ 572004 w 11440080"/>
              <a:gd name="connsiteY1" fmla="*/ 0 h 1323439"/>
              <a:gd name="connsiteX2" fmla="*/ 915206 w 11440080"/>
              <a:gd name="connsiteY2" fmla="*/ 0 h 1323439"/>
              <a:gd name="connsiteX3" fmla="*/ 1716012 w 11440080"/>
              <a:gd name="connsiteY3" fmla="*/ 0 h 1323439"/>
              <a:gd name="connsiteX4" fmla="*/ 2173615 w 11440080"/>
              <a:gd name="connsiteY4" fmla="*/ 0 h 1323439"/>
              <a:gd name="connsiteX5" fmla="*/ 2631218 w 11440080"/>
              <a:gd name="connsiteY5" fmla="*/ 0 h 1323439"/>
              <a:gd name="connsiteX6" fmla="*/ 3317623 w 11440080"/>
              <a:gd name="connsiteY6" fmla="*/ 0 h 1323439"/>
              <a:gd name="connsiteX7" fmla="*/ 4004028 w 11440080"/>
              <a:gd name="connsiteY7" fmla="*/ 0 h 1323439"/>
              <a:gd name="connsiteX8" fmla="*/ 4347230 w 11440080"/>
              <a:gd name="connsiteY8" fmla="*/ 0 h 1323439"/>
              <a:gd name="connsiteX9" fmla="*/ 5148036 w 11440080"/>
              <a:gd name="connsiteY9" fmla="*/ 0 h 1323439"/>
              <a:gd name="connsiteX10" fmla="*/ 5948842 w 11440080"/>
              <a:gd name="connsiteY10" fmla="*/ 0 h 1323439"/>
              <a:gd name="connsiteX11" fmla="*/ 6520846 w 11440080"/>
              <a:gd name="connsiteY11" fmla="*/ 0 h 1323439"/>
              <a:gd name="connsiteX12" fmla="*/ 7207250 w 11440080"/>
              <a:gd name="connsiteY12" fmla="*/ 0 h 1323439"/>
              <a:gd name="connsiteX13" fmla="*/ 7664854 w 11440080"/>
              <a:gd name="connsiteY13" fmla="*/ 0 h 1323439"/>
              <a:gd name="connsiteX14" fmla="*/ 8465659 w 11440080"/>
              <a:gd name="connsiteY14" fmla="*/ 0 h 1323439"/>
              <a:gd name="connsiteX15" fmla="*/ 8694461 w 11440080"/>
              <a:gd name="connsiteY15" fmla="*/ 0 h 1323439"/>
              <a:gd name="connsiteX16" fmla="*/ 9266465 w 11440080"/>
              <a:gd name="connsiteY16" fmla="*/ 0 h 1323439"/>
              <a:gd name="connsiteX17" fmla="*/ 9609667 w 11440080"/>
              <a:gd name="connsiteY17" fmla="*/ 0 h 1323439"/>
              <a:gd name="connsiteX18" fmla="*/ 10181671 w 11440080"/>
              <a:gd name="connsiteY18" fmla="*/ 0 h 1323439"/>
              <a:gd name="connsiteX19" fmla="*/ 11440080 w 11440080"/>
              <a:gd name="connsiteY19" fmla="*/ 0 h 1323439"/>
              <a:gd name="connsiteX20" fmla="*/ 11440080 w 11440080"/>
              <a:gd name="connsiteY20" fmla="*/ 441146 h 1323439"/>
              <a:gd name="connsiteX21" fmla="*/ 11440080 w 11440080"/>
              <a:gd name="connsiteY21" fmla="*/ 869058 h 1323439"/>
              <a:gd name="connsiteX22" fmla="*/ 11440080 w 11440080"/>
              <a:gd name="connsiteY22" fmla="*/ 1323439 h 1323439"/>
              <a:gd name="connsiteX23" fmla="*/ 10982477 w 11440080"/>
              <a:gd name="connsiteY23" fmla="*/ 1323439 h 1323439"/>
              <a:gd name="connsiteX24" fmla="*/ 10524874 w 11440080"/>
              <a:gd name="connsiteY24" fmla="*/ 1323439 h 1323439"/>
              <a:gd name="connsiteX25" fmla="*/ 9952870 w 11440080"/>
              <a:gd name="connsiteY25" fmla="*/ 1323439 h 1323439"/>
              <a:gd name="connsiteX26" fmla="*/ 9495266 w 11440080"/>
              <a:gd name="connsiteY26" fmla="*/ 1323439 h 1323439"/>
              <a:gd name="connsiteX27" fmla="*/ 9152064 w 11440080"/>
              <a:gd name="connsiteY27" fmla="*/ 1323439 h 1323439"/>
              <a:gd name="connsiteX28" fmla="*/ 8694461 w 11440080"/>
              <a:gd name="connsiteY28" fmla="*/ 1323439 h 1323439"/>
              <a:gd name="connsiteX29" fmla="*/ 8236858 w 11440080"/>
              <a:gd name="connsiteY29" fmla="*/ 1323439 h 1323439"/>
              <a:gd name="connsiteX30" fmla="*/ 7664854 w 11440080"/>
              <a:gd name="connsiteY30" fmla="*/ 1323439 h 1323439"/>
              <a:gd name="connsiteX31" fmla="*/ 6864048 w 11440080"/>
              <a:gd name="connsiteY31" fmla="*/ 1323439 h 1323439"/>
              <a:gd name="connsiteX32" fmla="*/ 6635246 w 11440080"/>
              <a:gd name="connsiteY32" fmla="*/ 1323439 h 1323439"/>
              <a:gd name="connsiteX33" fmla="*/ 6406445 w 11440080"/>
              <a:gd name="connsiteY33" fmla="*/ 1323439 h 1323439"/>
              <a:gd name="connsiteX34" fmla="*/ 6177643 w 11440080"/>
              <a:gd name="connsiteY34" fmla="*/ 1323439 h 1323439"/>
              <a:gd name="connsiteX35" fmla="*/ 5491238 w 11440080"/>
              <a:gd name="connsiteY35" fmla="*/ 1323439 h 1323439"/>
              <a:gd name="connsiteX36" fmla="*/ 4690433 w 11440080"/>
              <a:gd name="connsiteY36" fmla="*/ 1323439 h 1323439"/>
              <a:gd name="connsiteX37" fmla="*/ 4232830 w 11440080"/>
              <a:gd name="connsiteY37" fmla="*/ 1323439 h 1323439"/>
              <a:gd name="connsiteX38" fmla="*/ 3660826 w 11440080"/>
              <a:gd name="connsiteY38" fmla="*/ 1323439 h 1323439"/>
              <a:gd name="connsiteX39" fmla="*/ 2974421 w 11440080"/>
              <a:gd name="connsiteY39" fmla="*/ 1323439 h 1323439"/>
              <a:gd name="connsiteX40" fmla="*/ 2745619 w 11440080"/>
              <a:gd name="connsiteY40" fmla="*/ 1323439 h 1323439"/>
              <a:gd name="connsiteX41" fmla="*/ 2173615 w 11440080"/>
              <a:gd name="connsiteY41" fmla="*/ 1323439 h 1323439"/>
              <a:gd name="connsiteX42" fmla="*/ 1944814 w 11440080"/>
              <a:gd name="connsiteY42" fmla="*/ 1323439 h 1323439"/>
              <a:gd name="connsiteX43" fmla="*/ 1372810 w 11440080"/>
              <a:gd name="connsiteY43" fmla="*/ 1323439 h 1323439"/>
              <a:gd name="connsiteX44" fmla="*/ 915206 w 11440080"/>
              <a:gd name="connsiteY44" fmla="*/ 1323439 h 1323439"/>
              <a:gd name="connsiteX45" fmla="*/ 0 w 11440080"/>
              <a:gd name="connsiteY45" fmla="*/ 1323439 h 1323439"/>
              <a:gd name="connsiteX46" fmla="*/ 0 w 11440080"/>
              <a:gd name="connsiteY46" fmla="*/ 895527 h 1323439"/>
              <a:gd name="connsiteX47" fmla="*/ 0 w 11440080"/>
              <a:gd name="connsiteY47" fmla="*/ 480850 h 1323439"/>
              <a:gd name="connsiteX48" fmla="*/ 0 w 11440080"/>
              <a:gd name="connsiteY4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40080" h="1323439" extrusionOk="0">
                <a:moveTo>
                  <a:pt x="0" y="0"/>
                </a:moveTo>
                <a:cubicBezTo>
                  <a:pt x="173787" y="-68103"/>
                  <a:pt x="321225" y="50342"/>
                  <a:pt x="572004" y="0"/>
                </a:cubicBezTo>
                <a:cubicBezTo>
                  <a:pt x="822783" y="-50342"/>
                  <a:pt x="836838" y="2416"/>
                  <a:pt x="915206" y="0"/>
                </a:cubicBezTo>
                <a:cubicBezTo>
                  <a:pt x="993574" y="-2416"/>
                  <a:pt x="1372551" y="32230"/>
                  <a:pt x="1716012" y="0"/>
                </a:cubicBezTo>
                <a:cubicBezTo>
                  <a:pt x="2059473" y="-32230"/>
                  <a:pt x="2031844" y="14051"/>
                  <a:pt x="2173615" y="0"/>
                </a:cubicBezTo>
                <a:cubicBezTo>
                  <a:pt x="2315386" y="-14051"/>
                  <a:pt x="2433613" y="52260"/>
                  <a:pt x="2631218" y="0"/>
                </a:cubicBezTo>
                <a:cubicBezTo>
                  <a:pt x="2828823" y="-52260"/>
                  <a:pt x="3006347" y="70086"/>
                  <a:pt x="3317623" y="0"/>
                </a:cubicBezTo>
                <a:cubicBezTo>
                  <a:pt x="3628900" y="-70086"/>
                  <a:pt x="3780707" y="75457"/>
                  <a:pt x="4004028" y="0"/>
                </a:cubicBezTo>
                <a:cubicBezTo>
                  <a:pt x="4227349" y="-75457"/>
                  <a:pt x="4206260" y="10863"/>
                  <a:pt x="4347230" y="0"/>
                </a:cubicBezTo>
                <a:cubicBezTo>
                  <a:pt x="4488200" y="-10863"/>
                  <a:pt x="4828604" y="68154"/>
                  <a:pt x="5148036" y="0"/>
                </a:cubicBezTo>
                <a:cubicBezTo>
                  <a:pt x="5467468" y="-68154"/>
                  <a:pt x="5656429" y="89313"/>
                  <a:pt x="5948842" y="0"/>
                </a:cubicBezTo>
                <a:cubicBezTo>
                  <a:pt x="6241255" y="-89313"/>
                  <a:pt x="6275778" y="62556"/>
                  <a:pt x="6520846" y="0"/>
                </a:cubicBezTo>
                <a:cubicBezTo>
                  <a:pt x="6765914" y="-62556"/>
                  <a:pt x="6994397" y="52065"/>
                  <a:pt x="7207250" y="0"/>
                </a:cubicBezTo>
                <a:cubicBezTo>
                  <a:pt x="7420103" y="-52065"/>
                  <a:pt x="7483872" y="21470"/>
                  <a:pt x="7664854" y="0"/>
                </a:cubicBezTo>
                <a:cubicBezTo>
                  <a:pt x="7845836" y="-21470"/>
                  <a:pt x="8302978" y="69852"/>
                  <a:pt x="8465659" y="0"/>
                </a:cubicBezTo>
                <a:cubicBezTo>
                  <a:pt x="8628340" y="-69852"/>
                  <a:pt x="8603589" y="4366"/>
                  <a:pt x="8694461" y="0"/>
                </a:cubicBezTo>
                <a:cubicBezTo>
                  <a:pt x="8785333" y="-4366"/>
                  <a:pt x="9113747" y="57480"/>
                  <a:pt x="9266465" y="0"/>
                </a:cubicBezTo>
                <a:cubicBezTo>
                  <a:pt x="9419183" y="-57480"/>
                  <a:pt x="9540444" y="60"/>
                  <a:pt x="9609667" y="0"/>
                </a:cubicBezTo>
                <a:cubicBezTo>
                  <a:pt x="9678890" y="-60"/>
                  <a:pt x="10061908" y="25403"/>
                  <a:pt x="10181671" y="0"/>
                </a:cubicBezTo>
                <a:cubicBezTo>
                  <a:pt x="10301434" y="-25403"/>
                  <a:pt x="10849206" y="134328"/>
                  <a:pt x="11440080" y="0"/>
                </a:cubicBezTo>
                <a:cubicBezTo>
                  <a:pt x="11466628" y="120227"/>
                  <a:pt x="11390378" y="293724"/>
                  <a:pt x="11440080" y="441146"/>
                </a:cubicBezTo>
                <a:cubicBezTo>
                  <a:pt x="11489782" y="588568"/>
                  <a:pt x="11397693" y="742339"/>
                  <a:pt x="11440080" y="869058"/>
                </a:cubicBezTo>
                <a:cubicBezTo>
                  <a:pt x="11482467" y="995777"/>
                  <a:pt x="11424394" y="1112681"/>
                  <a:pt x="11440080" y="1323439"/>
                </a:cubicBezTo>
                <a:cubicBezTo>
                  <a:pt x="11326678" y="1358804"/>
                  <a:pt x="11189670" y="1284360"/>
                  <a:pt x="10982477" y="1323439"/>
                </a:cubicBezTo>
                <a:cubicBezTo>
                  <a:pt x="10775284" y="1362518"/>
                  <a:pt x="10679553" y="1269328"/>
                  <a:pt x="10524874" y="1323439"/>
                </a:cubicBezTo>
                <a:cubicBezTo>
                  <a:pt x="10370195" y="1377550"/>
                  <a:pt x="10093991" y="1272282"/>
                  <a:pt x="9952870" y="1323439"/>
                </a:cubicBezTo>
                <a:cubicBezTo>
                  <a:pt x="9811749" y="1374596"/>
                  <a:pt x="9683130" y="1279798"/>
                  <a:pt x="9495266" y="1323439"/>
                </a:cubicBezTo>
                <a:cubicBezTo>
                  <a:pt x="9307402" y="1367080"/>
                  <a:pt x="9283476" y="1286342"/>
                  <a:pt x="9152064" y="1323439"/>
                </a:cubicBezTo>
                <a:cubicBezTo>
                  <a:pt x="9020652" y="1360536"/>
                  <a:pt x="8816656" y="1286835"/>
                  <a:pt x="8694461" y="1323439"/>
                </a:cubicBezTo>
                <a:cubicBezTo>
                  <a:pt x="8572266" y="1360043"/>
                  <a:pt x="8413164" y="1284969"/>
                  <a:pt x="8236858" y="1323439"/>
                </a:cubicBezTo>
                <a:cubicBezTo>
                  <a:pt x="8060552" y="1361909"/>
                  <a:pt x="7848637" y="1300858"/>
                  <a:pt x="7664854" y="1323439"/>
                </a:cubicBezTo>
                <a:cubicBezTo>
                  <a:pt x="7481071" y="1346020"/>
                  <a:pt x="7159447" y="1273860"/>
                  <a:pt x="6864048" y="1323439"/>
                </a:cubicBezTo>
                <a:cubicBezTo>
                  <a:pt x="6568649" y="1373018"/>
                  <a:pt x="6742372" y="1319133"/>
                  <a:pt x="6635246" y="1323439"/>
                </a:cubicBezTo>
                <a:cubicBezTo>
                  <a:pt x="6528120" y="1327745"/>
                  <a:pt x="6506470" y="1318782"/>
                  <a:pt x="6406445" y="1323439"/>
                </a:cubicBezTo>
                <a:cubicBezTo>
                  <a:pt x="6306420" y="1328096"/>
                  <a:pt x="6267765" y="1308472"/>
                  <a:pt x="6177643" y="1323439"/>
                </a:cubicBezTo>
                <a:cubicBezTo>
                  <a:pt x="6087521" y="1338406"/>
                  <a:pt x="5754355" y="1241832"/>
                  <a:pt x="5491238" y="1323439"/>
                </a:cubicBezTo>
                <a:cubicBezTo>
                  <a:pt x="5228121" y="1405046"/>
                  <a:pt x="4915878" y="1304263"/>
                  <a:pt x="4690433" y="1323439"/>
                </a:cubicBezTo>
                <a:cubicBezTo>
                  <a:pt x="4464988" y="1342615"/>
                  <a:pt x="4423968" y="1276148"/>
                  <a:pt x="4232830" y="1323439"/>
                </a:cubicBezTo>
                <a:cubicBezTo>
                  <a:pt x="4041692" y="1370730"/>
                  <a:pt x="3945452" y="1285969"/>
                  <a:pt x="3660826" y="1323439"/>
                </a:cubicBezTo>
                <a:cubicBezTo>
                  <a:pt x="3376200" y="1360909"/>
                  <a:pt x="3241964" y="1313887"/>
                  <a:pt x="2974421" y="1323439"/>
                </a:cubicBezTo>
                <a:cubicBezTo>
                  <a:pt x="2706879" y="1332991"/>
                  <a:pt x="2852520" y="1312408"/>
                  <a:pt x="2745619" y="1323439"/>
                </a:cubicBezTo>
                <a:cubicBezTo>
                  <a:pt x="2638718" y="1334470"/>
                  <a:pt x="2434478" y="1282322"/>
                  <a:pt x="2173615" y="1323439"/>
                </a:cubicBezTo>
                <a:cubicBezTo>
                  <a:pt x="1912752" y="1364556"/>
                  <a:pt x="2053264" y="1315163"/>
                  <a:pt x="1944814" y="1323439"/>
                </a:cubicBezTo>
                <a:cubicBezTo>
                  <a:pt x="1836364" y="1331715"/>
                  <a:pt x="1533386" y="1321549"/>
                  <a:pt x="1372810" y="1323439"/>
                </a:cubicBezTo>
                <a:cubicBezTo>
                  <a:pt x="1212234" y="1325329"/>
                  <a:pt x="1062876" y="1322650"/>
                  <a:pt x="915206" y="1323439"/>
                </a:cubicBezTo>
                <a:cubicBezTo>
                  <a:pt x="767536" y="1324228"/>
                  <a:pt x="393872" y="1261063"/>
                  <a:pt x="0" y="1323439"/>
                </a:cubicBezTo>
                <a:cubicBezTo>
                  <a:pt x="-49877" y="1121068"/>
                  <a:pt x="32479" y="1001472"/>
                  <a:pt x="0" y="895527"/>
                </a:cubicBezTo>
                <a:cubicBezTo>
                  <a:pt x="-32479" y="789582"/>
                  <a:pt x="1247" y="609597"/>
                  <a:pt x="0" y="480850"/>
                </a:cubicBezTo>
                <a:cubicBezTo>
                  <a:pt x="-1247" y="352103"/>
                  <a:pt x="34514" y="228114"/>
                  <a:pt x="0" y="0"/>
                </a:cubicBezTo>
                <a:close/>
              </a:path>
            </a:pathLst>
          </a:custGeom>
          <a:noFill/>
          <a:ln w="57150">
            <a:solidFill>
              <a:srgbClr val="C00000"/>
            </a:solidFill>
            <a:extLst>
              <a:ext uri="{C807C97D-BFC1-408E-A445-0C87EB9F89A2}">
                <ask:lineSketchStyleProps xmlns:ask="http://schemas.microsoft.com/office/drawing/2018/sketchyshapes" sd="600740096">
                  <a:prstGeom prst="rect">
                    <a:avLst/>
                  </a:prstGeom>
                  <ask:type>
                    <ask:lineSketchScribble/>
                  </ask:type>
                </ask:lineSketchStyleProps>
              </a:ext>
            </a:extLst>
          </a:ln>
        </p:spPr>
        <p:txBody>
          <a:bodyPr wrap="square">
            <a:spAutoFit/>
          </a:bodyPr>
          <a:lstStyle/>
          <a:p>
            <a:pPr algn="ctr"/>
            <a:r>
              <a:rPr lang="de-DE" sz="2400" b="1" i="1" dirty="0">
                <a:solidFill>
                  <a:schemeClr val="tx1"/>
                </a:solidFill>
                <a:effectLst/>
                <a:latin typeface="Open Sans" panose="020B0606030504020204" pitchFamily="34" charset="0"/>
              </a:rPr>
              <a:t>Dunkle Materie weniger dunkel?</a:t>
            </a:r>
          </a:p>
          <a:p>
            <a:r>
              <a:rPr lang="de-DE" sz="2800" b="1" i="1" dirty="0">
                <a:solidFill>
                  <a:srgbClr val="FF00FF"/>
                </a:solidFill>
                <a:latin typeface="Open Sans" panose="020B0606030504020204" pitchFamily="34" charset="0"/>
                <a:sym typeface="Wingdings" panose="05000000000000000000" pitchFamily="2" charset="2"/>
              </a:rPr>
              <a:t>                        </a:t>
            </a:r>
            <a:r>
              <a:rPr lang="de-DE" sz="2800" i="1" dirty="0">
                <a:solidFill>
                  <a:srgbClr val="FF00FF"/>
                </a:solidFill>
                <a:latin typeface="Open Sans" panose="020B0606030504020204" pitchFamily="34" charset="0"/>
                <a:sym typeface="Wingdings" panose="05000000000000000000" pitchFamily="2" charset="2"/>
              </a:rPr>
              <a:t>              =    </a:t>
            </a:r>
            <a:r>
              <a:rPr lang="de-DE" sz="2800" b="1" dirty="0">
                <a:solidFill>
                  <a:srgbClr val="C00000"/>
                </a:solidFill>
                <a:highlight>
                  <a:srgbClr val="00FF00"/>
                </a:highlight>
                <a:latin typeface="Times New Roman" panose="02020603050405020304" pitchFamily="18" charset="0"/>
                <a:cs typeface="Times New Roman" panose="02020603050405020304" pitchFamily="18" charset="0"/>
                <a:sym typeface="Wingdings" panose="05000000000000000000" pitchFamily="2" charset="2"/>
              </a:rPr>
              <a:t>Is DM less dark?                     </a:t>
            </a:r>
            <a:endParaRPr lang="de-DE" sz="28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endParaRPr>
          </a:p>
          <a:p>
            <a:r>
              <a:rPr lang="de-DE" sz="2000" b="1" dirty="0">
                <a:solidFill>
                  <a:srgbClr val="FF7100"/>
                </a:solidFill>
                <a:latin typeface="Open Sans" panose="020B0606030504020204" pitchFamily="34" charset="0"/>
              </a:rPr>
              <a:t>    </a:t>
            </a:r>
            <a:r>
              <a:rPr lang="de-DE" sz="2000" dirty="0">
                <a:solidFill>
                  <a:srgbClr val="FF7100"/>
                </a:solidFill>
                <a:latin typeface="Open Sans" panose="020B0606030504020204" pitchFamily="34" charset="0"/>
                <a:hlinkClick r:id="rId3"/>
              </a:rPr>
              <a:t>https://www.scinexx.de/news/kosmos/dunkle-materie-wer-enigdunkel/</a:t>
            </a:r>
            <a:r>
              <a:rPr lang="de-DE" sz="2000" dirty="0">
                <a:solidFill>
                  <a:srgbClr val="FF7100"/>
                </a:solidFill>
                <a:latin typeface="Open Sans" panose="020B0606030504020204" pitchFamily="34" charset="0"/>
              </a:rPr>
              <a:t>    </a:t>
            </a:r>
            <a:r>
              <a:rPr lang="de-DE" sz="2800" dirty="0">
                <a:solidFill>
                  <a:schemeClr val="tx1"/>
                </a:solidFill>
                <a:latin typeface="Open Sans" panose="020B0606030504020204" pitchFamily="34" charset="0"/>
                <a:sym typeface="Wingdings" panose="05000000000000000000" pitchFamily="2" charset="2"/>
              </a:rPr>
              <a:t>Febr.</a:t>
            </a:r>
            <a:r>
              <a:rPr lang="de-DE" sz="2000" dirty="0">
                <a:solidFill>
                  <a:schemeClr val="tx1"/>
                </a:solidFill>
                <a:latin typeface="Open Sans" panose="020B0606030504020204" pitchFamily="34" charset="0"/>
                <a:sym typeface="Wingdings" panose="05000000000000000000" pitchFamily="2" charset="2"/>
              </a:rPr>
              <a:t> </a:t>
            </a:r>
            <a:r>
              <a:rPr lang="de-DE" sz="2800" b="1" dirty="0">
                <a:solidFill>
                  <a:srgbClr val="FF0000"/>
                </a:solidFill>
                <a:effectLst>
                  <a:outerShdw blurRad="38100" dist="38100" dir="2700000" algn="tl">
                    <a:srgbClr val="000000">
                      <a:alpha val="43137"/>
                    </a:srgbClr>
                  </a:outerShdw>
                </a:effectLst>
                <a:latin typeface="Open Sans" panose="020B0606030504020204" pitchFamily="34" charset="0"/>
                <a:sym typeface="Wingdings" panose="05000000000000000000" pitchFamily="2" charset="2"/>
              </a:rPr>
              <a:t>2023</a:t>
            </a:r>
            <a:r>
              <a:rPr lang="de-DE" sz="2000" dirty="0">
                <a:solidFill>
                  <a:srgbClr val="FF7100"/>
                </a:solidFill>
                <a:latin typeface="Open Sans" panose="020B0606030504020204" pitchFamily="34" charset="0"/>
              </a:rPr>
              <a:t>    </a:t>
            </a:r>
            <a:endParaRPr lang="en-US" sz="2000" dirty="0">
              <a:solidFill>
                <a:srgbClr val="3333FF"/>
              </a:solidFill>
            </a:endParaRPr>
          </a:p>
        </p:txBody>
      </p:sp>
      <p:sp>
        <p:nvSpPr>
          <p:cNvPr id="2" name="Rectangle 1">
            <a:extLst>
              <a:ext uri="{FF2B5EF4-FFF2-40B4-BE49-F238E27FC236}">
                <a16:creationId xmlns:a16="http://schemas.microsoft.com/office/drawing/2014/main" id="{1A477E37-FD8B-B2EA-93CE-C53C029D9B55}"/>
              </a:ext>
            </a:extLst>
          </p:cNvPr>
          <p:cNvSpPr>
            <a:spLocks noChangeArrowheads="1"/>
          </p:cNvSpPr>
          <p:nvPr/>
        </p:nvSpPr>
        <p:spPr bwMode="auto">
          <a:xfrm>
            <a:off x="421546" y="242637"/>
            <a:ext cx="11416505" cy="1261884"/>
          </a:xfrm>
          <a:custGeom>
            <a:avLst/>
            <a:gdLst>
              <a:gd name="connsiteX0" fmla="*/ 0 w 11416505"/>
              <a:gd name="connsiteY0" fmla="*/ 0 h 1261884"/>
              <a:gd name="connsiteX1" fmla="*/ 684990 w 11416505"/>
              <a:gd name="connsiteY1" fmla="*/ 0 h 1261884"/>
              <a:gd name="connsiteX2" fmla="*/ 1369981 w 11416505"/>
              <a:gd name="connsiteY2" fmla="*/ 0 h 1261884"/>
              <a:gd name="connsiteX3" fmla="*/ 2054971 w 11416505"/>
              <a:gd name="connsiteY3" fmla="*/ 0 h 1261884"/>
              <a:gd name="connsiteX4" fmla="*/ 2739961 w 11416505"/>
              <a:gd name="connsiteY4" fmla="*/ 0 h 1261884"/>
              <a:gd name="connsiteX5" fmla="*/ 3539117 w 11416505"/>
              <a:gd name="connsiteY5" fmla="*/ 0 h 1261884"/>
              <a:gd name="connsiteX6" fmla="*/ 4109942 w 11416505"/>
              <a:gd name="connsiteY6" fmla="*/ 0 h 1261884"/>
              <a:gd name="connsiteX7" fmla="*/ 4794932 w 11416505"/>
              <a:gd name="connsiteY7" fmla="*/ 0 h 1261884"/>
              <a:gd name="connsiteX8" fmla="*/ 5365757 w 11416505"/>
              <a:gd name="connsiteY8" fmla="*/ 0 h 1261884"/>
              <a:gd name="connsiteX9" fmla="*/ 5936583 w 11416505"/>
              <a:gd name="connsiteY9" fmla="*/ 0 h 1261884"/>
              <a:gd name="connsiteX10" fmla="*/ 6507408 w 11416505"/>
              <a:gd name="connsiteY10" fmla="*/ 0 h 1261884"/>
              <a:gd name="connsiteX11" fmla="*/ 6735738 w 11416505"/>
              <a:gd name="connsiteY11" fmla="*/ 0 h 1261884"/>
              <a:gd name="connsiteX12" fmla="*/ 7420728 w 11416505"/>
              <a:gd name="connsiteY12" fmla="*/ 0 h 1261884"/>
              <a:gd name="connsiteX13" fmla="*/ 7649058 w 11416505"/>
              <a:gd name="connsiteY13" fmla="*/ 0 h 1261884"/>
              <a:gd name="connsiteX14" fmla="*/ 8219884 w 11416505"/>
              <a:gd name="connsiteY14" fmla="*/ 0 h 1261884"/>
              <a:gd name="connsiteX15" fmla="*/ 9019039 w 11416505"/>
              <a:gd name="connsiteY15" fmla="*/ 0 h 1261884"/>
              <a:gd name="connsiteX16" fmla="*/ 9818194 w 11416505"/>
              <a:gd name="connsiteY16" fmla="*/ 0 h 1261884"/>
              <a:gd name="connsiteX17" fmla="*/ 10503185 w 11416505"/>
              <a:gd name="connsiteY17" fmla="*/ 0 h 1261884"/>
              <a:gd name="connsiteX18" fmla="*/ 11416505 w 11416505"/>
              <a:gd name="connsiteY18" fmla="*/ 0 h 1261884"/>
              <a:gd name="connsiteX19" fmla="*/ 11416505 w 11416505"/>
              <a:gd name="connsiteY19" fmla="*/ 382771 h 1261884"/>
              <a:gd name="connsiteX20" fmla="*/ 11416505 w 11416505"/>
              <a:gd name="connsiteY20" fmla="*/ 803399 h 1261884"/>
              <a:gd name="connsiteX21" fmla="*/ 11416505 w 11416505"/>
              <a:gd name="connsiteY21" fmla="*/ 1261884 h 1261884"/>
              <a:gd name="connsiteX22" fmla="*/ 10959845 w 11416505"/>
              <a:gd name="connsiteY22" fmla="*/ 1261884 h 1261884"/>
              <a:gd name="connsiteX23" fmla="*/ 10389020 w 11416505"/>
              <a:gd name="connsiteY23" fmla="*/ 1261884 h 1261884"/>
              <a:gd name="connsiteX24" fmla="*/ 9589864 w 11416505"/>
              <a:gd name="connsiteY24" fmla="*/ 1261884 h 1261884"/>
              <a:gd name="connsiteX25" fmla="*/ 9019039 w 11416505"/>
              <a:gd name="connsiteY25" fmla="*/ 1261884 h 1261884"/>
              <a:gd name="connsiteX26" fmla="*/ 8334049 w 11416505"/>
              <a:gd name="connsiteY26" fmla="*/ 1261884 h 1261884"/>
              <a:gd name="connsiteX27" fmla="*/ 8105719 w 11416505"/>
              <a:gd name="connsiteY27" fmla="*/ 1261884 h 1261884"/>
              <a:gd name="connsiteX28" fmla="*/ 7306563 w 11416505"/>
              <a:gd name="connsiteY28" fmla="*/ 1261884 h 1261884"/>
              <a:gd name="connsiteX29" fmla="*/ 6849903 w 11416505"/>
              <a:gd name="connsiteY29" fmla="*/ 1261884 h 1261884"/>
              <a:gd name="connsiteX30" fmla="*/ 6164913 w 11416505"/>
              <a:gd name="connsiteY30" fmla="*/ 1261884 h 1261884"/>
              <a:gd name="connsiteX31" fmla="*/ 5936583 w 11416505"/>
              <a:gd name="connsiteY31" fmla="*/ 1261884 h 1261884"/>
              <a:gd name="connsiteX32" fmla="*/ 5137427 w 11416505"/>
              <a:gd name="connsiteY32" fmla="*/ 1261884 h 1261884"/>
              <a:gd name="connsiteX33" fmla="*/ 4680767 w 11416505"/>
              <a:gd name="connsiteY33" fmla="*/ 1261884 h 1261884"/>
              <a:gd name="connsiteX34" fmla="*/ 4109942 w 11416505"/>
              <a:gd name="connsiteY34" fmla="*/ 1261884 h 1261884"/>
              <a:gd name="connsiteX35" fmla="*/ 3767447 w 11416505"/>
              <a:gd name="connsiteY35" fmla="*/ 1261884 h 1261884"/>
              <a:gd name="connsiteX36" fmla="*/ 3082456 w 11416505"/>
              <a:gd name="connsiteY36" fmla="*/ 1261884 h 1261884"/>
              <a:gd name="connsiteX37" fmla="*/ 2283301 w 11416505"/>
              <a:gd name="connsiteY37" fmla="*/ 1261884 h 1261884"/>
              <a:gd name="connsiteX38" fmla="*/ 1826641 w 11416505"/>
              <a:gd name="connsiteY38" fmla="*/ 1261884 h 1261884"/>
              <a:gd name="connsiteX39" fmla="*/ 1027485 w 11416505"/>
              <a:gd name="connsiteY39" fmla="*/ 1261884 h 1261884"/>
              <a:gd name="connsiteX40" fmla="*/ 0 w 11416505"/>
              <a:gd name="connsiteY40" fmla="*/ 1261884 h 1261884"/>
              <a:gd name="connsiteX41" fmla="*/ 0 w 11416505"/>
              <a:gd name="connsiteY41" fmla="*/ 816018 h 1261884"/>
              <a:gd name="connsiteX42" fmla="*/ 0 w 11416505"/>
              <a:gd name="connsiteY42" fmla="*/ 382771 h 1261884"/>
              <a:gd name="connsiteX43" fmla="*/ 0 w 11416505"/>
              <a:gd name="connsiteY43" fmla="*/ 0 h 12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16505" h="1261884" fill="none" extrusionOk="0">
                <a:moveTo>
                  <a:pt x="0" y="0"/>
                </a:moveTo>
                <a:cubicBezTo>
                  <a:pt x="192069" y="-15839"/>
                  <a:pt x="471754" y="29106"/>
                  <a:pt x="684990" y="0"/>
                </a:cubicBezTo>
                <a:cubicBezTo>
                  <a:pt x="898226" y="-29106"/>
                  <a:pt x="1099145" y="50440"/>
                  <a:pt x="1369981" y="0"/>
                </a:cubicBezTo>
                <a:cubicBezTo>
                  <a:pt x="1640817" y="-50440"/>
                  <a:pt x="1714407" y="4547"/>
                  <a:pt x="2054971" y="0"/>
                </a:cubicBezTo>
                <a:cubicBezTo>
                  <a:pt x="2395535" y="-4547"/>
                  <a:pt x="2439332" y="10485"/>
                  <a:pt x="2739961" y="0"/>
                </a:cubicBezTo>
                <a:cubicBezTo>
                  <a:pt x="3040590" y="-10485"/>
                  <a:pt x="3236574" y="30043"/>
                  <a:pt x="3539117" y="0"/>
                </a:cubicBezTo>
                <a:cubicBezTo>
                  <a:pt x="3841660" y="-30043"/>
                  <a:pt x="3840040" y="48322"/>
                  <a:pt x="4109942" y="0"/>
                </a:cubicBezTo>
                <a:cubicBezTo>
                  <a:pt x="4379845" y="-48322"/>
                  <a:pt x="4612496" y="51326"/>
                  <a:pt x="4794932" y="0"/>
                </a:cubicBezTo>
                <a:cubicBezTo>
                  <a:pt x="4977368" y="-51326"/>
                  <a:pt x="5172604" y="40762"/>
                  <a:pt x="5365757" y="0"/>
                </a:cubicBezTo>
                <a:cubicBezTo>
                  <a:pt x="5558910" y="-40762"/>
                  <a:pt x="5771724" y="18994"/>
                  <a:pt x="5936583" y="0"/>
                </a:cubicBezTo>
                <a:cubicBezTo>
                  <a:pt x="6101442" y="-18994"/>
                  <a:pt x="6344804" y="51622"/>
                  <a:pt x="6507408" y="0"/>
                </a:cubicBezTo>
                <a:cubicBezTo>
                  <a:pt x="6670012" y="-51622"/>
                  <a:pt x="6632450" y="12856"/>
                  <a:pt x="6735738" y="0"/>
                </a:cubicBezTo>
                <a:cubicBezTo>
                  <a:pt x="6839026" y="-12856"/>
                  <a:pt x="7282933" y="48641"/>
                  <a:pt x="7420728" y="0"/>
                </a:cubicBezTo>
                <a:cubicBezTo>
                  <a:pt x="7558523" y="-48641"/>
                  <a:pt x="7590189" y="23430"/>
                  <a:pt x="7649058" y="0"/>
                </a:cubicBezTo>
                <a:cubicBezTo>
                  <a:pt x="7707927" y="-23430"/>
                  <a:pt x="8098481" y="1385"/>
                  <a:pt x="8219884" y="0"/>
                </a:cubicBezTo>
                <a:cubicBezTo>
                  <a:pt x="8341287" y="-1385"/>
                  <a:pt x="8721030" y="51679"/>
                  <a:pt x="9019039" y="0"/>
                </a:cubicBezTo>
                <a:cubicBezTo>
                  <a:pt x="9317048" y="-51679"/>
                  <a:pt x="9521781" y="85584"/>
                  <a:pt x="9818194" y="0"/>
                </a:cubicBezTo>
                <a:cubicBezTo>
                  <a:pt x="10114608" y="-85584"/>
                  <a:pt x="10318501" y="81213"/>
                  <a:pt x="10503185" y="0"/>
                </a:cubicBezTo>
                <a:cubicBezTo>
                  <a:pt x="10687869" y="-81213"/>
                  <a:pt x="11019095" y="16682"/>
                  <a:pt x="11416505" y="0"/>
                </a:cubicBezTo>
                <a:cubicBezTo>
                  <a:pt x="11443930" y="124890"/>
                  <a:pt x="11382690" y="222005"/>
                  <a:pt x="11416505" y="382771"/>
                </a:cubicBezTo>
                <a:cubicBezTo>
                  <a:pt x="11450320" y="543537"/>
                  <a:pt x="11413453" y="675224"/>
                  <a:pt x="11416505" y="803399"/>
                </a:cubicBezTo>
                <a:cubicBezTo>
                  <a:pt x="11419557" y="931574"/>
                  <a:pt x="11372230" y="1154685"/>
                  <a:pt x="11416505" y="1261884"/>
                </a:cubicBezTo>
                <a:cubicBezTo>
                  <a:pt x="11314235" y="1313271"/>
                  <a:pt x="11056265" y="1220480"/>
                  <a:pt x="10959845" y="1261884"/>
                </a:cubicBezTo>
                <a:cubicBezTo>
                  <a:pt x="10863425" y="1303288"/>
                  <a:pt x="10608416" y="1206166"/>
                  <a:pt x="10389020" y="1261884"/>
                </a:cubicBezTo>
                <a:cubicBezTo>
                  <a:pt x="10169624" y="1317602"/>
                  <a:pt x="9969604" y="1176234"/>
                  <a:pt x="9589864" y="1261884"/>
                </a:cubicBezTo>
                <a:cubicBezTo>
                  <a:pt x="9210124" y="1347534"/>
                  <a:pt x="9162231" y="1242846"/>
                  <a:pt x="9019039" y="1261884"/>
                </a:cubicBezTo>
                <a:cubicBezTo>
                  <a:pt x="8875848" y="1280922"/>
                  <a:pt x="8578892" y="1221868"/>
                  <a:pt x="8334049" y="1261884"/>
                </a:cubicBezTo>
                <a:cubicBezTo>
                  <a:pt x="8089206" y="1301900"/>
                  <a:pt x="8199455" y="1251606"/>
                  <a:pt x="8105719" y="1261884"/>
                </a:cubicBezTo>
                <a:cubicBezTo>
                  <a:pt x="8011983" y="1272162"/>
                  <a:pt x="7600077" y="1166311"/>
                  <a:pt x="7306563" y="1261884"/>
                </a:cubicBezTo>
                <a:cubicBezTo>
                  <a:pt x="7013049" y="1357457"/>
                  <a:pt x="7036362" y="1213909"/>
                  <a:pt x="6849903" y="1261884"/>
                </a:cubicBezTo>
                <a:cubicBezTo>
                  <a:pt x="6663444" y="1309859"/>
                  <a:pt x="6350913" y="1252880"/>
                  <a:pt x="6164913" y="1261884"/>
                </a:cubicBezTo>
                <a:cubicBezTo>
                  <a:pt x="5978913" y="1270888"/>
                  <a:pt x="6040210" y="1251583"/>
                  <a:pt x="5936583" y="1261884"/>
                </a:cubicBezTo>
                <a:cubicBezTo>
                  <a:pt x="5832956" y="1272185"/>
                  <a:pt x="5415045" y="1233844"/>
                  <a:pt x="5137427" y="1261884"/>
                </a:cubicBezTo>
                <a:cubicBezTo>
                  <a:pt x="4859809" y="1289924"/>
                  <a:pt x="4849048" y="1223816"/>
                  <a:pt x="4680767" y="1261884"/>
                </a:cubicBezTo>
                <a:cubicBezTo>
                  <a:pt x="4512486" y="1299952"/>
                  <a:pt x="4247555" y="1244204"/>
                  <a:pt x="4109942" y="1261884"/>
                </a:cubicBezTo>
                <a:cubicBezTo>
                  <a:pt x="3972330" y="1279564"/>
                  <a:pt x="3862092" y="1229993"/>
                  <a:pt x="3767447" y="1261884"/>
                </a:cubicBezTo>
                <a:cubicBezTo>
                  <a:pt x="3672803" y="1293775"/>
                  <a:pt x="3294787" y="1237562"/>
                  <a:pt x="3082456" y="1261884"/>
                </a:cubicBezTo>
                <a:cubicBezTo>
                  <a:pt x="2870125" y="1286206"/>
                  <a:pt x="2456123" y="1171990"/>
                  <a:pt x="2283301" y="1261884"/>
                </a:cubicBezTo>
                <a:cubicBezTo>
                  <a:pt x="2110479" y="1351778"/>
                  <a:pt x="1955539" y="1231981"/>
                  <a:pt x="1826641" y="1261884"/>
                </a:cubicBezTo>
                <a:cubicBezTo>
                  <a:pt x="1697743" y="1291787"/>
                  <a:pt x="1199517" y="1199610"/>
                  <a:pt x="1027485" y="1261884"/>
                </a:cubicBezTo>
                <a:cubicBezTo>
                  <a:pt x="855453" y="1324158"/>
                  <a:pt x="257562" y="1165038"/>
                  <a:pt x="0" y="1261884"/>
                </a:cubicBezTo>
                <a:cubicBezTo>
                  <a:pt x="-44117" y="1052220"/>
                  <a:pt x="19114" y="968066"/>
                  <a:pt x="0" y="816018"/>
                </a:cubicBezTo>
                <a:cubicBezTo>
                  <a:pt x="-19114" y="663970"/>
                  <a:pt x="38818" y="580761"/>
                  <a:pt x="0" y="382771"/>
                </a:cubicBezTo>
                <a:cubicBezTo>
                  <a:pt x="-38818" y="184781"/>
                  <a:pt x="11226" y="93288"/>
                  <a:pt x="0" y="0"/>
                </a:cubicBezTo>
                <a:close/>
              </a:path>
              <a:path w="11416505" h="1261884" stroke="0" extrusionOk="0">
                <a:moveTo>
                  <a:pt x="0" y="0"/>
                </a:moveTo>
                <a:cubicBezTo>
                  <a:pt x="190084" y="-51623"/>
                  <a:pt x="342154" y="15640"/>
                  <a:pt x="456660" y="0"/>
                </a:cubicBezTo>
                <a:cubicBezTo>
                  <a:pt x="571166" y="-15640"/>
                  <a:pt x="634868" y="8674"/>
                  <a:pt x="684990" y="0"/>
                </a:cubicBezTo>
                <a:cubicBezTo>
                  <a:pt x="735112" y="-8674"/>
                  <a:pt x="1250013" y="49834"/>
                  <a:pt x="1484146" y="0"/>
                </a:cubicBezTo>
                <a:cubicBezTo>
                  <a:pt x="1718279" y="-49834"/>
                  <a:pt x="1782956" y="3969"/>
                  <a:pt x="1940806" y="0"/>
                </a:cubicBezTo>
                <a:cubicBezTo>
                  <a:pt x="2098656" y="-3969"/>
                  <a:pt x="2219111" y="18083"/>
                  <a:pt x="2397466" y="0"/>
                </a:cubicBezTo>
                <a:cubicBezTo>
                  <a:pt x="2575821" y="-18083"/>
                  <a:pt x="2963904" y="58629"/>
                  <a:pt x="3196621" y="0"/>
                </a:cubicBezTo>
                <a:cubicBezTo>
                  <a:pt x="3429338" y="-58629"/>
                  <a:pt x="3379073" y="20519"/>
                  <a:pt x="3539117" y="0"/>
                </a:cubicBezTo>
                <a:cubicBezTo>
                  <a:pt x="3699161" y="-20519"/>
                  <a:pt x="4019319" y="69574"/>
                  <a:pt x="4338272" y="0"/>
                </a:cubicBezTo>
                <a:cubicBezTo>
                  <a:pt x="4657226" y="-69574"/>
                  <a:pt x="4788862" y="28732"/>
                  <a:pt x="5137427" y="0"/>
                </a:cubicBezTo>
                <a:cubicBezTo>
                  <a:pt x="5485992" y="-28732"/>
                  <a:pt x="5522454" y="37966"/>
                  <a:pt x="5708253" y="0"/>
                </a:cubicBezTo>
                <a:cubicBezTo>
                  <a:pt x="5894052" y="-37966"/>
                  <a:pt x="6300414" y="43351"/>
                  <a:pt x="6507408" y="0"/>
                </a:cubicBezTo>
                <a:cubicBezTo>
                  <a:pt x="6714403" y="-43351"/>
                  <a:pt x="6828769" y="16383"/>
                  <a:pt x="6964068" y="0"/>
                </a:cubicBezTo>
                <a:cubicBezTo>
                  <a:pt x="7099367" y="-16383"/>
                  <a:pt x="7221436" y="13324"/>
                  <a:pt x="7420728" y="0"/>
                </a:cubicBezTo>
                <a:cubicBezTo>
                  <a:pt x="7620020" y="-13324"/>
                  <a:pt x="7789707" y="42669"/>
                  <a:pt x="8105719" y="0"/>
                </a:cubicBezTo>
                <a:cubicBezTo>
                  <a:pt x="8421731" y="-42669"/>
                  <a:pt x="8435609" y="13791"/>
                  <a:pt x="8562379" y="0"/>
                </a:cubicBezTo>
                <a:cubicBezTo>
                  <a:pt x="8689149" y="-13791"/>
                  <a:pt x="9082381" y="74877"/>
                  <a:pt x="9361534" y="0"/>
                </a:cubicBezTo>
                <a:cubicBezTo>
                  <a:pt x="9640687" y="-74877"/>
                  <a:pt x="9762531" y="53648"/>
                  <a:pt x="10160689" y="0"/>
                </a:cubicBezTo>
                <a:cubicBezTo>
                  <a:pt x="10558848" y="-53648"/>
                  <a:pt x="10576039" y="61610"/>
                  <a:pt x="10731515" y="0"/>
                </a:cubicBezTo>
                <a:cubicBezTo>
                  <a:pt x="10886991" y="-61610"/>
                  <a:pt x="11163089" y="79463"/>
                  <a:pt x="11416505" y="0"/>
                </a:cubicBezTo>
                <a:cubicBezTo>
                  <a:pt x="11426677" y="118565"/>
                  <a:pt x="11385000" y="214112"/>
                  <a:pt x="11416505" y="382771"/>
                </a:cubicBezTo>
                <a:cubicBezTo>
                  <a:pt x="11448010" y="551430"/>
                  <a:pt x="11413446" y="633641"/>
                  <a:pt x="11416505" y="778162"/>
                </a:cubicBezTo>
                <a:cubicBezTo>
                  <a:pt x="11419564" y="922683"/>
                  <a:pt x="11400106" y="1055869"/>
                  <a:pt x="11416505" y="1261884"/>
                </a:cubicBezTo>
                <a:cubicBezTo>
                  <a:pt x="11305880" y="1303597"/>
                  <a:pt x="11103915" y="1221500"/>
                  <a:pt x="10959845" y="1261884"/>
                </a:cubicBezTo>
                <a:cubicBezTo>
                  <a:pt x="10815775" y="1302268"/>
                  <a:pt x="10642697" y="1220806"/>
                  <a:pt x="10389020" y="1261884"/>
                </a:cubicBezTo>
                <a:cubicBezTo>
                  <a:pt x="10135344" y="1302962"/>
                  <a:pt x="10249905" y="1254860"/>
                  <a:pt x="10160689" y="1261884"/>
                </a:cubicBezTo>
                <a:cubicBezTo>
                  <a:pt x="10071473" y="1268908"/>
                  <a:pt x="9981735" y="1236944"/>
                  <a:pt x="9932359" y="1261884"/>
                </a:cubicBezTo>
                <a:cubicBezTo>
                  <a:pt x="9882983" y="1286824"/>
                  <a:pt x="9556128" y="1252301"/>
                  <a:pt x="9361534" y="1261884"/>
                </a:cubicBezTo>
                <a:cubicBezTo>
                  <a:pt x="9166940" y="1271467"/>
                  <a:pt x="9157555" y="1261044"/>
                  <a:pt x="9019039" y="1261884"/>
                </a:cubicBezTo>
                <a:cubicBezTo>
                  <a:pt x="8880523" y="1262724"/>
                  <a:pt x="8612268" y="1226381"/>
                  <a:pt x="8334049" y="1261884"/>
                </a:cubicBezTo>
                <a:cubicBezTo>
                  <a:pt x="8055830" y="1297387"/>
                  <a:pt x="8106316" y="1239561"/>
                  <a:pt x="7991553" y="1261884"/>
                </a:cubicBezTo>
                <a:cubicBezTo>
                  <a:pt x="7876790" y="1284207"/>
                  <a:pt x="7506827" y="1242034"/>
                  <a:pt x="7306563" y="1261884"/>
                </a:cubicBezTo>
                <a:cubicBezTo>
                  <a:pt x="7106299" y="1281734"/>
                  <a:pt x="7131177" y="1248058"/>
                  <a:pt x="7078233" y="1261884"/>
                </a:cubicBezTo>
                <a:cubicBezTo>
                  <a:pt x="7025289" y="1275710"/>
                  <a:pt x="6561160" y="1192991"/>
                  <a:pt x="6393243" y="1261884"/>
                </a:cubicBezTo>
                <a:cubicBezTo>
                  <a:pt x="6225326" y="1330777"/>
                  <a:pt x="6122821" y="1241554"/>
                  <a:pt x="6050748" y="1261884"/>
                </a:cubicBezTo>
                <a:cubicBezTo>
                  <a:pt x="5978676" y="1282214"/>
                  <a:pt x="5930534" y="1251805"/>
                  <a:pt x="5822418" y="1261884"/>
                </a:cubicBezTo>
                <a:cubicBezTo>
                  <a:pt x="5714302" y="1271963"/>
                  <a:pt x="5645475" y="1257766"/>
                  <a:pt x="5479922" y="1261884"/>
                </a:cubicBezTo>
                <a:cubicBezTo>
                  <a:pt x="5314369" y="1266002"/>
                  <a:pt x="5097938" y="1226138"/>
                  <a:pt x="4794932" y="1261884"/>
                </a:cubicBezTo>
                <a:cubicBezTo>
                  <a:pt x="4491926" y="1297630"/>
                  <a:pt x="4581167" y="1235536"/>
                  <a:pt x="4452437" y="1261884"/>
                </a:cubicBezTo>
                <a:cubicBezTo>
                  <a:pt x="4323707" y="1288232"/>
                  <a:pt x="4273455" y="1244596"/>
                  <a:pt x="4224107" y="1261884"/>
                </a:cubicBezTo>
                <a:cubicBezTo>
                  <a:pt x="4174759" y="1279172"/>
                  <a:pt x="4010468" y="1260021"/>
                  <a:pt x="3881612" y="1261884"/>
                </a:cubicBezTo>
                <a:cubicBezTo>
                  <a:pt x="3752757" y="1263747"/>
                  <a:pt x="3545936" y="1235775"/>
                  <a:pt x="3424951" y="1261884"/>
                </a:cubicBezTo>
                <a:cubicBezTo>
                  <a:pt x="3303966" y="1287993"/>
                  <a:pt x="3003959" y="1219758"/>
                  <a:pt x="2854126" y="1261884"/>
                </a:cubicBezTo>
                <a:cubicBezTo>
                  <a:pt x="2704293" y="1304010"/>
                  <a:pt x="2646932" y="1261321"/>
                  <a:pt x="2511631" y="1261884"/>
                </a:cubicBezTo>
                <a:cubicBezTo>
                  <a:pt x="2376330" y="1262447"/>
                  <a:pt x="1881642" y="1171073"/>
                  <a:pt x="1712476" y="1261884"/>
                </a:cubicBezTo>
                <a:cubicBezTo>
                  <a:pt x="1543310" y="1352695"/>
                  <a:pt x="1284072" y="1227701"/>
                  <a:pt x="1141650" y="1261884"/>
                </a:cubicBezTo>
                <a:cubicBezTo>
                  <a:pt x="999228" y="1296067"/>
                  <a:pt x="408413" y="1161267"/>
                  <a:pt x="0" y="1261884"/>
                </a:cubicBezTo>
                <a:cubicBezTo>
                  <a:pt x="-15325" y="1105188"/>
                  <a:pt x="30705" y="969231"/>
                  <a:pt x="0" y="828637"/>
                </a:cubicBezTo>
                <a:cubicBezTo>
                  <a:pt x="-30705" y="688043"/>
                  <a:pt x="5119" y="596744"/>
                  <a:pt x="0" y="408009"/>
                </a:cubicBezTo>
                <a:cubicBezTo>
                  <a:pt x="-5119" y="219274"/>
                  <a:pt x="9533" y="119218"/>
                  <a:pt x="0" y="0"/>
                </a:cubicBezTo>
                <a:close/>
              </a:path>
            </a:pathLst>
          </a:custGeom>
          <a:solidFill>
            <a:srgbClr val="FFFFFF"/>
          </a:solidFill>
          <a:ln w="57150">
            <a:solidFill>
              <a:srgbClr val="C0000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Lucida Grande"/>
                <a:hlinkClick r:id="rId4" tooltip="Abstract"/>
              </a:rPr>
              <a:t>arXiv:2108.11647</a:t>
            </a:r>
            <a:r>
              <a:rPr kumimoji="0" lang="en-US" altLang="en-US" sz="1600" b="0" i="0" u="none" strike="noStrike" cap="none" normalizeH="0" baseline="0" dirty="0">
                <a:ln>
                  <a:noFill/>
                </a:ln>
                <a:solidFill>
                  <a:srgbClr val="000000"/>
                </a:solidFill>
                <a:effectLst/>
                <a:latin typeface="Lucida Grande"/>
              </a:rPr>
              <a:t> [</a:t>
            </a:r>
            <a:r>
              <a:rPr kumimoji="0" lang="en-US" altLang="en-US" sz="1600" b="1" i="0" u="none" strike="noStrike" cap="none" normalizeH="0" baseline="0" dirty="0">
                <a:ln>
                  <a:noFill/>
                </a:ln>
                <a:solidFill>
                  <a:srgbClr val="000000"/>
                </a:solidFill>
                <a:effectLst/>
                <a:latin typeface="Lucida Grande"/>
                <a:hlinkClick r:id="rId5" tooltip="Download PDF"/>
              </a:rPr>
              <a:t>pdf</a:t>
            </a:r>
            <a:r>
              <a:rPr kumimoji="0" lang="en-US" altLang="en-US" sz="1600" b="0" i="0" u="none" strike="noStrike" cap="none" normalizeH="0" baseline="0" dirty="0">
                <a:ln>
                  <a:noFill/>
                </a:ln>
                <a:solidFill>
                  <a:srgbClr val="000000"/>
                </a:solidFill>
                <a:effectLst/>
                <a:latin typeface="Lucida Grande"/>
              </a:rPr>
              <a:t>]</a:t>
            </a:r>
          </a:p>
          <a:p>
            <a:pPr marL="457200" marR="0" lvl="1" indent="-45720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highlight>
                  <a:srgbClr val="00FF00"/>
                </a:highlight>
                <a:latin typeface="Times New Roman" panose="02020603050405020304" pitchFamily="18" charset="0"/>
                <a:cs typeface="Times New Roman" panose="02020603050405020304" pitchFamily="18" charset="0"/>
              </a:rPr>
              <a:t>The Dark Universe is not invisible</a:t>
            </a:r>
            <a:endParaRPr kumimoji="0" lang="en-US" altLang="en-US" sz="2800" b="0" i="0" u="none" strike="noStrike" cap="none" normalizeH="0" baseline="0" dirty="0">
              <a:ln>
                <a:noFill/>
              </a:ln>
              <a:solidFill>
                <a:srgbClr val="C00000"/>
              </a:solidFill>
              <a:effectLst/>
              <a:highlight>
                <a:srgbClr val="00FF00"/>
              </a:highlight>
              <a:latin typeface="Times New Roman" panose="02020603050405020304" pitchFamily="18" charset="0"/>
              <a:cs typeface="Times New Roman" panose="02020603050405020304"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Lucida Grande"/>
              </a:rPr>
              <a:t>Phys. Sci. Forum 2021, 2(1), 10                                    </a:t>
            </a:r>
            <a:r>
              <a:rPr kumimoji="0" lang="en-US" altLang="en-US" sz="1600" b="0" i="0" u="none" strike="noStrike" cap="none" normalizeH="0" baseline="0" dirty="0">
                <a:ln>
                  <a:noFill/>
                </a:ln>
                <a:solidFill>
                  <a:srgbClr val="000000"/>
                </a:solidFill>
                <a:effectLst/>
                <a:latin typeface="Lucida Grande"/>
              </a:rPr>
              <a:t> </a:t>
            </a:r>
            <a:r>
              <a:rPr kumimoji="0" lang="en-US" altLang="en-US" sz="2800" i="0" u="none" strike="noStrike" cap="none" normalizeH="0" baseline="0" dirty="0" err="1">
                <a:ln>
                  <a:noFill/>
                </a:ln>
                <a:solidFill>
                  <a:srgbClr val="000000"/>
                </a:solidFill>
                <a:effectLst/>
                <a:latin typeface="Lucida Grande"/>
              </a:rPr>
              <a:t>Febr</a:t>
            </a:r>
            <a:r>
              <a:rPr kumimoji="0" lang="en-US" altLang="en-US" sz="3200" i="0" u="none" strike="noStrike" cap="none" normalizeH="0" baseline="0" dirty="0">
                <a:ln>
                  <a:noFill/>
                </a:ln>
                <a:solidFill>
                  <a:srgbClr val="000000"/>
                </a:solidFill>
                <a:effectLst/>
                <a:latin typeface="Lucida Grande"/>
              </a:rPr>
              <a:t>.</a:t>
            </a:r>
            <a:r>
              <a:rPr kumimoji="0" lang="en-US" altLang="en-US" sz="3200" b="1" i="0" u="none" strike="noStrike" cap="none" normalizeH="0" baseline="0" dirty="0">
                <a:ln>
                  <a:noFill/>
                </a:ln>
                <a:solidFill>
                  <a:srgbClr val="000000"/>
                </a:solidFill>
                <a:effectLst/>
                <a:latin typeface="Lucida Grande"/>
              </a:rPr>
              <a:t> </a:t>
            </a:r>
            <a:r>
              <a:rPr kumimoji="0" lang="en-US" alt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Lucida Grande"/>
              </a:rPr>
              <a:t>2021</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A396C95D-982E-F385-C6A6-B185E0A30A1C}"/>
              </a:ext>
            </a:extLst>
          </p:cNvPr>
          <p:cNvSpPr txBox="1"/>
          <p:nvPr/>
        </p:nvSpPr>
        <p:spPr>
          <a:xfrm>
            <a:off x="409020" y="5228681"/>
            <a:ext cx="11452605" cy="954107"/>
          </a:xfrm>
          <a:custGeom>
            <a:avLst/>
            <a:gdLst>
              <a:gd name="connsiteX0" fmla="*/ 0 w 11452605"/>
              <a:gd name="connsiteY0" fmla="*/ 0 h 954107"/>
              <a:gd name="connsiteX1" fmla="*/ 458104 w 11452605"/>
              <a:gd name="connsiteY1" fmla="*/ 0 h 954107"/>
              <a:gd name="connsiteX2" fmla="*/ 801682 w 11452605"/>
              <a:gd name="connsiteY2" fmla="*/ 0 h 954107"/>
              <a:gd name="connsiteX3" fmla="*/ 1603365 w 11452605"/>
              <a:gd name="connsiteY3" fmla="*/ 0 h 954107"/>
              <a:gd name="connsiteX4" fmla="*/ 2061469 w 11452605"/>
              <a:gd name="connsiteY4" fmla="*/ 0 h 954107"/>
              <a:gd name="connsiteX5" fmla="*/ 2290521 w 11452605"/>
              <a:gd name="connsiteY5" fmla="*/ 0 h 954107"/>
              <a:gd name="connsiteX6" fmla="*/ 2863151 w 11452605"/>
              <a:gd name="connsiteY6" fmla="*/ 0 h 954107"/>
              <a:gd name="connsiteX7" fmla="*/ 3664834 w 11452605"/>
              <a:gd name="connsiteY7" fmla="*/ 0 h 954107"/>
              <a:gd name="connsiteX8" fmla="*/ 4466516 w 11452605"/>
              <a:gd name="connsiteY8" fmla="*/ 0 h 954107"/>
              <a:gd name="connsiteX9" fmla="*/ 4924620 w 11452605"/>
              <a:gd name="connsiteY9" fmla="*/ 0 h 954107"/>
              <a:gd name="connsiteX10" fmla="*/ 5268198 w 11452605"/>
              <a:gd name="connsiteY10" fmla="*/ 0 h 954107"/>
              <a:gd name="connsiteX11" fmla="*/ 6069881 w 11452605"/>
              <a:gd name="connsiteY11" fmla="*/ 0 h 954107"/>
              <a:gd name="connsiteX12" fmla="*/ 6757037 w 11452605"/>
              <a:gd name="connsiteY12" fmla="*/ 0 h 954107"/>
              <a:gd name="connsiteX13" fmla="*/ 6986089 w 11452605"/>
              <a:gd name="connsiteY13" fmla="*/ 0 h 954107"/>
              <a:gd name="connsiteX14" fmla="*/ 7673245 w 11452605"/>
              <a:gd name="connsiteY14" fmla="*/ 0 h 954107"/>
              <a:gd name="connsiteX15" fmla="*/ 8474928 w 11452605"/>
              <a:gd name="connsiteY15" fmla="*/ 0 h 954107"/>
              <a:gd name="connsiteX16" fmla="*/ 9047558 w 11452605"/>
              <a:gd name="connsiteY16" fmla="*/ 0 h 954107"/>
              <a:gd name="connsiteX17" fmla="*/ 9391136 w 11452605"/>
              <a:gd name="connsiteY17" fmla="*/ 0 h 954107"/>
              <a:gd name="connsiteX18" fmla="*/ 10078292 w 11452605"/>
              <a:gd name="connsiteY18" fmla="*/ 0 h 954107"/>
              <a:gd name="connsiteX19" fmla="*/ 10307345 w 11452605"/>
              <a:gd name="connsiteY19" fmla="*/ 0 h 954107"/>
              <a:gd name="connsiteX20" fmla="*/ 10650923 w 11452605"/>
              <a:gd name="connsiteY20" fmla="*/ 0 h 954107"/>
              <a:gd name="connsiteX21" fmla="*/ 11452605 w 11452605"/>
              <a:gd name="connsiteY21" fmla="*/ 0 h 954107"/>
              <a:gd name="connsiteX22" fmla="*/ 11452605 w 11452605"/>
              <a:gd name="connsiteY22" fmla="*/ 477054 h 954107"/>
              <a:gd name="connsiteX23" fmla="*/ 11452605 w 11452605"/>
              <a:gd name="connsiteY23" fmla="*/ 954107 h 954107"/>
              <a:gd name="connsiteX24" fmla="*/ 10994501 w 11452605"/>
              <a:gd name="connsiteY24" fmla="*/ 954107 h 954107"/>
              <a:gd name="connsiteX25" fmla="*/ 10192818 w 11452605"/>
              <a:gd name="connsiteY25" fmla="*/ 954107 h 954107"/>
              <a:gd name="connsiteX26" fmla="*/ 9620188 w 11452605"/>
              <a:gd name="connsiteY26" fmla="*/ 954107 h 954107"/>
              <a:gd name="connsiteX27" fmla="*/ 9276610 w 11452605"/>
              <a:gd name="connsiteY27" fmla="*/ 954107 h 954107"/>
              <a:gd name="connsiteX28" fmla="*/ 8474928 w 11452605"/>
              <a:gd name="connsiteY28" fmla="*/ 954107 h 954107"/>
              <a:gd name="connsiteX29" fmla="*/ 8131350 w 11452605"/>
              <a:gd name="connsiteY29" fmla="*/ 954107 h 954107"/>
              <a:gd name="connsiteX30" fmla="*/ 7902297 w 11452605"/>
              <a:gd name="connsiteY30" fmla="*/ 954107 h 954107"/>
              <a:gd name="connsiteX31" fmla="*/ 7558719 w 11452605"/>
              <a:gd name="connsiteY31" fmla="*/ 954107 h 954107"/>
              <a:gd name="connsiteX32" fmla="*/ 6986089 w 11452605"/>
              <a:gd name="connsiteY32" fmla="*/ 954107 h 954107"/>
              <a:gd name="connsiteX33" fmla="*/ 6298933 w 11452605"/>
              <a:gd name="connsiteY33" fmla="*/ 954107 h 954107"/>
              <a:gd name="connsiteX34" fmla="*/ 5611776 w 11452605"/>
              <a:gd name="connsiteY34" fmla="*/ 954107 h 954107"/>
              <a:gd name="connsiteX35" fmla="*/ 5153672 w 11452605"/>
              <a:gd name="connsiteY35" fmla="*/ 954107 h 954107"/>
              <a:gd name="connsiteX36" fmla="*/ 4581042 w 11452605"/>
              <a:gd name="connsiteY36" fmla="*/ 954107 h 954107"/>
              <a:gd name="connsiteX37" fmla="*/ 3893886 w 11452605"/>
              <a:gd name="connsiteY37" fmla="*/ 954107 h 954107"/>
              <a:gd name="connsiteX38" fmla="*/ 3550308 w 11452605"/>
              <a:gd name="connsiteY38" fmla="*/ 954107 h 954107"/>
              <a:gd name="connsiteX39" fmla="*/ 2863151 w 11452605"/>
              <a:gd name="connsiteY39" fmla="*/ 954107 h 954107"/>
              <a:gd name="connsiteX40" fmla="*/ 2405047 w 11452605"/>
              <a:gd name="connsiteY40" fmla="*/ 954107 h 954107"/>
              <a:gd name="connsiteX41" fmla="*/ 2175995 w 11452605"/>
              <a:gd name="connsiteY41" fmla="*/ 954107 h 954107"/>
              <a:gd name="connsiteX42" fmla="*/ 1374313 w 11452605"/>
              <a:gd name="connsiteY42" fmla="*/ 954107 h 954107"/>
              <a:gd name="connsiteX43" fmla="*/ 687156 w 11452605"/>
              <a:gd name="connsiteY43" fmla="*/ 954107 h 954107"/>
              <a:gd name="connsiteX44" fmla="*/ 0 w 11452605"/>
              <a:gd name="connsiteY44" fmla="*/ 954107 h 954107"/>
              <a:gd name="connsiteX45" fmla="*/ 0 w 11452605"/>
              <a:gd name="connsiteY45" fmla="*/ 505677 h 954107"/>
              <a:gd name="connsiteX46" fmla="*/ 0 w 11452605"/>
              <a:gd name="connsiteY4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605" h="954107" extrusionOk="0">
                <a:moveTo>
                  <a:pt x="0" y="0"/>
                </a:moveTo>
                <a:cubicBezTo>
                  <a:pt x="175683" y="-20971"/>
                  <a:pt x="321172" y="20699"/>
                  <a:pt x="458104" y="0"/>
                </a:cubicBezTo>
                <a:cubicBezTo>
                  <a:pt x="595036" y="-20699"/>
                  <a:pt x="632845" y="30418"/>
                  <a:pt x="801682" y="0"/>
                </a:cubicBezTo>
                <a:cubicBezTo>
                  <a:pt x="970519" y="-30418"/>
                  <a:pt x="1274724" y="78837"/>
                  <a:pt x="1603365" y="0"/>
                </a:cubicBezTo>
                <a:cubicBezTo>
                  <a:pt x="1932006" y="-78837"/>
                  <a:pt x="1860109" y="10602"/>
                  <a:pt x="2061469" y="0"/>
                </a:cubicBezTo>
                <a:cubicBezTo>
                  <a:pt x="2262829" y="-10602"/>
                  <a:pt x="2225779" y="10051"/>
                  <a:pt x="2290521" y="0"/>
                </a:cubicBezTo>
                <a:cubicBezTo>
                  <a:pt x="2355263" y="-10051"/>
                  <a:pt x="2655161" y="51111"/>
                  <a:pt x="2863151" y="0"/>
                </a:cubicBezTo>
                <a:cubicBezTo>
                  <a:pt x="3071141" y="-51111"/>
                  <a:pt x="3449470" y="49547"/>
                  <a:pt x="3664834" y="0"/>
                </a:cubicBezTo>
                <a:cubicBezTo>
                  <a:pt x="3880198" y="-49547"/>
                  <a:pt x="4253597" y="14530"/>
                  <a:pt x="4466516" y="0"/>
                </a:cubicBezTo>
                <a:cubicBezTo>
                  <a:pt x="4679435" y="-14530"/>
                  <a:pt x="4827664" y="52537"/>
                  <a:pt x="4924620" y="0"/>
                </a:cubicBezTo>
                <a:cubicBezTo>
                  <a:pt x="5021576" y="-52537"/>
                  <a:pt x="5135573" y="25071"/>
                  <a:pt x="5268198" y="0"/>
                </a:cubicBezTo>
                <a:cubicBezTo>
                  <a:pt x="5400823" y="-25071"/>
                  <a:pt x="5714311" y="95520"/>
                  <a:pt x="6069881" y="0"/>
                </a:cubicBezTo>
                <a:cubicBezTo>
                  <a:pt x="6425451" y="-95520"/>
                  <a:pt x="6455687" y="57031"/>
                  <a:pt x="6757037" y="0"/>
                </a:cubicBezTo>
                <a:cubicBezTo>
                  <a:pt x="7058387" y="-57031"/>
                  <a:pt x="6872175" y="22986"/>
                  <a:pt x="6986089" y="0"/>
                </a:cubicBezTo>
                <a:cubicBezTo>
                  <a:pt x="7100003" y="-22986"/>
                  <a:pt x="7385522" y="78792"/>
                  <a:pt x="7673245" y="0"/>
                </a:cubicBezTo>
                <a:cubicBezTo>
                  <a:pt x="7960968" y="-78792"/>
                  <a:pt x="8077454" y="77369"/>
                  <a:pt x="8474928" y="0"/>
                </a:cubicBezTo>
                <a:cubicBezTo>
                  <a:pt x="8872402" y="-77369"/>
                  <a:pt x="8788168" y="38367"/>
                  <a:pt x="9047558" y="0"/>
                </a:cubicBezTo>
                <a:cubicBezTo>
                  <a:pt x="9306948" y="-38367"/>
                  <a:pt x="9255452" y="643"/>
                  <a:pt x="9391136" y="0"/>
                </a:cubicBezTo>
                <a:cubicBezTo>
                  <a:pt x="9526820" y="-643"/>
                  <a:pt x="9784307" y="47489"/>
                  <a:pt x="10078292" y="0"/>
                </a:cubicBezTo>
                <a:cubicBezTo>
                  <a:pt x="10372277" y="-47489"/>
                  <a:pt x="10253758" y="23987"/>
                  <a:pt x="10307345" y="0"/>
                </a:cubicBezTo>
                <a:cubicBezTo>
                  <a:pt x="10360932" y="-23987"/>
                  <a:pt x="10499751" y="10373"/>
                  <a:pt x="10650923" y="0"/>
                </a:cubicBezTo>
                <a:cubicBezTo>
                  <a:pt x="10802095" y="-10373"/>
                  <a:pt x="11241426" y="20174"/>
                  <a:pt x="11452605" y="0"/>
                </a:cubicBezTo>
                <a:cubicBezTo>
                  <a:pt x="11482348" y="197805"/>
                  <a:pt x="11412057" y="364813"/>
                  <a:pt x="11452605" y="477054"/>
                </a:cubicBezTo>
                <a:cubicBezTo>
                  <a:pt x="11493153" y="589295"/>
                  <a:pt x="11418834" y="855257"/>
                  <a:pt x="11452605" y="954107"/>
                </a:cubicBezTo>
                <a:cubicBezTo>
                  <a:pt x="11317759" y="987564"/>
                  <a:pt x="11140859" y="932876"/>
                  <a:pt x="10994501" y="954107"/>
                </a:cubicBezTo>
                <a:cubicBezTo>
                  <a:pt x="10848143" y="975338"/>
                  <a:pt x="10513521" y="863526"/>
                  <a:pt x="10192818" y="954107"/>
                </a:cubicBezTo>
                <a:cubicBezTo>
                  <a:pt x="9872115" y="1044688"/>
                  <a:pt x="9797934" y="899725"/>
                  <a:pt x="9620188" y="954107"/>
                </a:cubicBezTo>
                <a:cubicBezTo>
                  <a:pt x="9442442" y="1008489"/>
                  <a:pt x="9440291" y="947767"/>
                  <a:pt x="9276610" y="954107"/>
                </a:cubicBezTo>
                <a:cubicBezTo>
                  <a:pt x="9112929" y="960447"/>
                  <a:pt x="8758627" y="920364"/>
                  <a:pt x="8474928" y="954107"/>
                </a:cubicBezTo>
                <a:cubicBezTo>
                  <a:pt x="8191229" y="987850"/>
                  <a:pt x="8218324" y="931031"/>
                  <a:pt x="8131350" y="954107"/>
                </a:cubicBezTo>
                <a:cubicBezTo>
                  <a:pt x="8044376" y="977183"/>
                  <a:pt x="7993829" y="946122"/>
                  <a:pt x="7902297" y="954107"/>
                </a:cubicBezTo>
                <a:cubicBezTo>
                  <a:pt x="7810765" y="962092"/>
                  <a:pt x="7688628" y="921049"/>
                  <a:pt x="7558719" y="954107"/>
                </a:cubicBezTo>
                <a:cubicBezTo>
                  <a:pt x="7428810" y="987165"/>
                  <a:pt x="7260254" y="930141"/>
                  <a:pt x="6986089" y="954107"/>
                </a:cubicBezTo>
                <a:cubicBezTo>
                  <a:pt x="6711924" y="978073"/>
                  <a:pt x="6583482" y="893950"/>
                  <a:pt x="6298933" y="954107"/>
                </a:cubicBezTo>
                <a:cubicBezTo>
                  <a:pt x="6014384" y="1014264"/>
                  <a:pt x="5822727" y="900375"/>
                  <a:pt x="5611776" y="954107"/>
                </a:cubicBezTo>
                <a:cubicBezTo>
                  <a:pt x="5400825" y="1007839"/>
                  <a:pt x="5319597" y="943545"/>
                  <a:pt x="5153672" y="954107"/>
                </a:cubicBezTo>
                <a:cubicBezTo>
                  <a:pt x="4987747" y="964669"/>
                  <a:pt x="4856311" y="944965"/>
                  <a:pt x="4581042" y="954107"/>
                </a:cubicBezTo>
                <a:cubicBezTo>
                  <a:pt x="4305773" y="963249"/>
                  <a:pt x="4172527" y="886165"/>
                  <a:pt x="3893886" y="954107"/>
                </a:cubicBezTo>
                <a:cubicBezTo>
                  <a:pt x="3615245" y="1022049"/>
                  <a:pt x="3659884" y="933436"/>
                  <a:pt x="3550308" y="954107"/>
                </a:cubicBezTo>
                <a:cubicBezTo>
                  <a:pt x="3440732" y="974778"/>
                  <a:pt x="3194645" y="922522"/>
                  <a:pt x="2863151" y="954107"/>
                </a:cubicBezTo>
                <a:cubicBezTo>
                  <a:pt x="2531657" y="985692"/>
                  <a:pt x="2583496" y="916303"/>
                  <a:pt x="2405047" y="954107"/>
                </a:cubicBezTo>
                <a:cubicBezTo>
                  <a:pt x="2226598" y="991911"/>
                  <a:pt x="2262703" y="947163"/>
                  <a:pt x="2175995" y="954107"/>
                </a:cubicBezTo>
                <a:cubicBezTo>
                  <a:pt x="2089287" y="961051"/>
                  <a:pt x="1678307" y="878697"/>
                  <a:pt x="1374313" y="954107"/>
                </a:cubicBezTo>
                <a:cubicBezTo>
                  <a:pt x="1070319" y="1029517"/>
                  <a:pt x="861907" y="904416"/>
                  <a:pt x="687156" y="954107"/>
                </a:cubicBezTo>
                <a:cubicBezTo>
                  <a:pt x="512405" y="1003798"/>
                  <a:pt x="162792" y="895064"/>
                  <a:pt x="0" y="954107"/>
                </a:cubicBezTo>
                <a:cubicBezTo>
                  <a:pt x="-37906" y="810423"/>
                  <a:pt x="30677" y="675658"/>
                  <a:pt x="0" y="505677"/>
                </a:cubicBezTo>
                <a:cubicBezTo>
                  <a:pt x="-30677" y="335696"/>
                  <a:pt x="50100" y="104778"/>
                  <a:pt x="0" y="0"/>
                </a:cubicBezTo>
                <a:close/>
              </a:path>
            </a:pathLst>
          </a:custGeom>
          <a:noFill/>
          <a:ln w="57150">
            <a:solidFill>
              <a:srgbClr val="C00000"/>
            </a:solidFill>
            <a:extLst>
              <a:ext uri="{C807C97D-BFC1-408E-A445-0C87EB9F89A2}">
                <ask:lineSketchStyleProps xmlns:ask="http://schemas.microsoft.com/office/drawing/2018/sketchyshapes" sd="3845155410">
                  <a:prstGeom prst="rect">
                    <a:avLst/>
                  </a:prstGeom>
                  <ask:type>
                    <ask:lineSketchScribble/>
                  </ask:type>
                </ask:lineSketchStyleProps>
              </a:ext>
            </a:extLst>
          </a:ln>
        </p:spPr>
        <p:txBody>
          <a:bodyPr wrap="square" rtlCol="0">
            <a:spAutoFit/>
          </a:bodyPr>
          <a:lstStyle/>
          <a:p>
            <a:r>
              <a:rPr lang="en-GB" sz="2000" b="1" dirty="0"/>
              <a:t>Seminar at CERN 28/3/2023,    M. </a:t>
            </a:r>
            <a:r>
              <a:rPr lang="en-US" sz="2400" dirty="0" err="1">
                <a:solidFill>
                  <a:srgbClr val="000000"/>
                </a:solidFill>
                <a:effectLst/>
                <a:ea typeface="Times New Roman" panose="02020603050405020304" pitchFamily="18" charset="0"/>
              </a:rPr>
              <a:t>Hostert</a:t>
            </a:r>
            <a:r>
              <a:rPr lang="en-US" sz="2400" dirty="0">
                <a:solidFill>
                  <a:srgbClr val="000000"/>
                </a:solidFill>
                <a:effectLst/>
                <a:ea typeface="Times New Roman" panose="02020603050405020304" pitchFamily="18" charset="0"/>
              </a:rPr>
              <a:t>.</a:t>
            </a:r>
            <a:r>
              <a:rPr lang="en-GB" sz="2000" b="1" dirty="0"/>
              <a:t>     </a:t>
            </a:r>
            <a:r>
              <a:rPr lang="en-GB" sz="2800" b="1" dirty="0">
                <a:solidFill>
                  <a:srgbClr val="C00000"/>
                </a:solidFill>
                <a:highlight>
                  <a:srgbClr val="00FF00"/>
                </a:highlight>
                <a:latin typeface="Times New Roman" panose="02020603050405020304" pitchFamily="18" charset="0"/>
                <a:cs typeface="Times New Roman" panose="02020603050405020304" pitchFamily="18" charset="0"/>
              </a:rPr>
              <a:t>Semi-Visible Dark Photons </a:t>
            </a:r>
          </a:p>
          <a:p>
            <a:r>
              <a:rPr lang="en-US" sz="2400" b="1" dirty="0">
                <a:solidFill>
                  <a:srgbClr val="C00000"/>
                </a:solidFill>
                <a:hlinkClick r:id="rId6"/>
              </a:rPr>
              <a:t>https://arxiv.org/abs/</a:t>
            </a:r>
            <a:r>
              <a:rPr lang="en-US" sz="2400" b="1" dirty="0">
                <a:solidFill>
                  <a:srgbClr val="C00000"/>
                </a:solidFill>
                <a:hlinkClick r:id="rId7"/>
              </a:rPr>
              <a:t>2302.05410</a:t>
            </a:r>
            <a:r>
              <a:rPr lang="en-GB" sz="2000" b="1" dirty="0">
                <a:solidFill>
                  <a:srgbClr val="C00000"/>
                </a:solidFill>
              </a:rPr>
              <a:t>               </a:t>
            </a:r>
            <a:r>
              <a:rPr lang="en-GB" sz="2000" b="1" dirty="0">
                <a:solidFill>
                  <a:srgbClr val="C00000"/>
                </a:solidFill>
                <a:highlight>
                  <a:srgbClr val="FFFF00"/>
                </a:highlight>
              </a:rPr>
              <a:t>self-interacting DM? </a:t>
            </a:r>
            <a:r>
              <a:rPr lang="en-GB" sz="2000" b="1" dirty="0">
                <a:solidFill>
                  <a:srgbClr val="C00000"/>
                </a:solidFill>
              </a:rPr>
              <a:t>                                </a:t>
            </a:r>
            <a:r>
              <a:rPr lang="en-GB" sz="2000" b="1" dirty="0">
                <a:solidFill>
                  <a:srgbClr val="C00000"/>
                </a:solidFill>
                <a:highlight>
                  <a:srgbClr val="FFFF00"/>
                </a:highlight>
              </a:rPr>
              <a:t> </a:t>
            </a:r>
            <a:r>
              <a:rPr lang="de-DE" sz="2800" dirty="0">
                <a:solidFill>
                  <a:schemeClr val="tx1"/>
                </a:solidFill>
                <a:latin typeface="Open Sans" panose="020B0606030504020204" pitchFamily="34" charset="0"/>
                <a:sym typeface="Wingdings" panose="05000000000000000000" pitchFamily="2" charset="2"/>
              </a:rPr>
              <a:t>Febr. </a:t>
            </a:r>
            <a:r>
              <a:rPr lang="de-DE" sz="2800" b="1" dirty="0">
                <a:solidFill>
                  <a:srgbClr val="FF0000"/>
                </a:solidFill>
                <a:effectLst>
                  <a:outerShdw blurRad="38100" dist="38100" dir="2700000" algn="tl">
                    <a:srgbClr val="000000">
                      <a:alpha val="43137"/>
                    </a:srgbClr>
                  </a:outerShdw>
                </a:effectLst>
                <a:latin typeface="Open Sans" panose="020B0606030504020204" pitchFamily="34" charset="0"/>
                <a:sym typeface="Wingdings" panose="05000000000000000000" pitchFamily="2" charset="2"/>
              </a:rPr>
              <a:t>2023</a:t>
            </a:r>
            <a:endParaRPr lang="en-US" sz="2800" b="1" dirty="0">
              <a:solidFill>
                <a:srgbClr val="C00000"/>
              </a:solidFill>
            </a:endParaRPr>
          </a:p>
        </p:txBody>
      </p:sp>
      <p:sp>
        <p:nvSpPr>
          <p:cNvPr id="9" name="Arrow: Down 8">
            <a:extLst>
              <a:ext uri="{FF2B5EF4-FFF2-40B4-BE49-F238E27FC236}">
                <a16:creationId xmlns:a16="http://schemas.microsoft.com/office/drawing/2014/main" id="{3C4E8722-5B34-BC1D-D055-9481AE221BB1}"/>
              </a:ext>
            </a:extLst>
          </p:cNvPr>
          <p:cNvSpPr/>
          <p:nvPr/>
        </p:nvSpPr>
        <p:spPr>
          <a:xfrm>
            <a:off x="11251756" y="4660915"/>
            <a:ext cx="425842" cy="1045851"/>
          </a:xfrm>
          <a:custGeom>
            <a:avLst/>
            <a:gdLst>
              <a:gd name="connsiteX0" fmla="*/ 0 w 425842"/>
              <a:gd name="connsiteY0" fmla="*/ 832930 h 1045851"/>
              <a:gd name="connsiteX1" fmla="*/ 106461 w 425842"/>
              <a:gd name="connsiteY1" fmla="*/ 832930 h 1045851"/>
              <a:gd name="connsiteX2" fmla="*/ 106461 w 425842"/>
              <a:gd name="connsiteY2" fmla="*/ 416465 h 1045851"/>
              <a:gd name="connsiteX3" fmla="*/ 106461 w 425842"/>
              <a:gd name="connsiteY3" fmla="*/ 0 h 1045851"/>
              <a:gd name="connsiteX4" fmla="*/ 319382 w 425842"/>
              <a:gd name="connsiteY4" fmla="*/ 0 h 1045851"/>
              <a:gd name="connsiteX5" fmla="*/ 319382 w 425842"/>
              <a:gd name="connsiteY5" fmla="*/ 391477 h 1045851"/>
              <a:gd name="connsiteX6" fmla="*/ 319382 w 425842"/>
              <a:gd name="connsiteY6" fmla="*/ 832930 h 1045851"/>
              <a:gd name="connsiteX7" fmla="*/ 425842 w 425842"/>
              <a:gd name="connsiteY7" fmla="*/ 832930 h 1045851"/>
              <a:gd name="connsiteX8" fmla="*/ 212921 w 425842"/>
              <a:gd name="connsiteY8" fmla="*/ 1045851 h 1045851"/>
              <a:gd name="connsiteX9" fmla="*/ 0 w 425842"/>
              <a:gd name="connsiteY9" fmla="*/ 832930 h 104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842" h="1045851" fill="none" extrusionOk="0">
                <a:moveTo>
                  <a:pt x="0" y="832930"/>
                </a:moveTo>
                <a:cubicBezTo>
                  <a:pt x="33007" y="821915"/>
                  <a:pt x="80578" y="839883"/>
                  <a:pt x="106461" y="832930"/>
                </a:cubicBezTo>
                <a:cubicBezTo>
                  <a:pt x="67253" y="689436"/>
                  <a:pt x="123632" y="619272"/>
                  <a:pt x="106461" y="416465"/>
                </a:cubicBezTo>
                <a:cubicBezTo>
                  <a:pt x="89290" y="213658"/>
                  <a:pt x="147364" y="193660"/>
                  <a:pt x="106461" y="0"/>
                </a:cubicBezTo>
                <a:cubicBezTo>
                  <a:pt x="210245" y="-24388"/>
                  <a:pt x="257066" y="5954"/>
                  <a:pt x="319382" y="0"/>
                </a:cubicBezTo>
                <a:cubicBezTo>
                  <a:pt x="347952" y="111862"/>
                  <a:pt x="275380" y="209915"/>
                  <a:pt x="319382" y="391477"/>
                </a:cubicBezTo>
                <a:cubicBezTo>
                  <a:pt x="363384" y="573039"/>
                  <a:pt x="267009" y="624827"/>
                  <a:pt x="319382" y="832930"/>
                </a:cubicBezTo>
                <a:cubicBezTo>
                  <a:pt x="351216" y="832175"/>
                  <a:pt x="401359" y="843182"/>
                  <a:pt x="425842" y="832930"/>
                </a:cubicBezTo>
                <a:cubicBezTo>
                  <a:pt x="360083" y="904515"/>
                  <a:pt x="256242" y="956910"/>
                  <a:pt x="212921" y="1045851"/>
                </a:cubicBezTo>
                <a:cubicBezTo>
                  <a:pt x="138416" y="984031"/>
                  <a:pt x="86256" y="903384"/>
                  <a:pt x="0" y="832930"/>
                </a:cubicBezTo>
                <a:close/>
              </a:path>
              <a:path w="425842" h="1045851" stroke="0" extrusionOk="0">
                <a:moveTo>
                  <a:pt x="0" y="832930"/>
                </a:moveTo>
                <a:cubicBezTo>
                  <a:pt x="29243" y="831074"/>
                  <a:pt x="66851" y="845612"/>
                  <a:pt x="106461" y="832930"/>
                </a:cubicBezTo>
                <a:cubicBezTo>
                  <a:pt x="65489" y="712593"/>
                  <a:pt x="115473" y="582013"/>
                  <a:pt x="106461" y="441453"/>
                </a:cubicBezTo>
                <a:cubicBezTo>
                  <a:pt x="97449" y="300893"/>
                  <a:pt x="131332" y="158853"/>
                  <a:pt x="106461" y="0"/>
                </a:cubicBezTo>
                <a:cubicBezTo>
                  <a:pt x="203438" y="-4517"/>
                  <a:pt x="224615" y="17699"/>
                  <a:pt x="319382" y="0"/>
                </a:cubicBezTo>
                <a:cubicBezTo>
                  <a:pt x="339397" y="175822"/>
                  <a:pt x="284439" y="274307"/>
                  <a:pt x="319382" y="408136"/>
                </a:cubicBezTo>
                <a:cubicBezTo>
                  <a:pt x="354325" y="541965"/>
                  <a:pt x="304081" y="620855"/>
                  <a:pt x="319382" y="832930"/>
                </a:cubicBezTo>
                <a:cubicBezTo>
                  <a:pt x="350748" y="827829"/>
                  <a:pt x="403692" y="840912"/>
                  <a:pt x="425842" y="832930"/>
                </a:cubicBezTo>
                <a:cubicBezTo>
                  <a:pt x="342177" y="957938"/>
                  <a:pt x="279608" y="972053"/>
                  <a:pt x="212921" y="1045851"/>
                </a:cubicBezTo>
                <a:cubicBezTo>
                  <a:pt x="92291" y="973357"/>
                  <a:pt x="62632" y="888515"/>
                  <a:pt x="0" y="832930"/>
                </a:cubicBezTo>
                <a:close/>
              </a:path>
            </a:pathLst>
          </a:custGeom>
          <a:solidFill>
            <a:srgbClr val="66FFFF"/>
          </a:solidFill>
          <a:ln w="57150">
            <a:solidFill>
              <a:srgbClr val="C00000"/>
            </a:solidFill>
            <a:extLst>
              <a:ext uri="{C807C97D-BFC1-408E-A445-0C87EB9F89A2}">
                <ask:lineSketchStyleProps xmlns:ask="http://schemas.microsoft.com/office/drawing/2018/sketchyshapes" sd="1219033472">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extBox 4">
            <a:extLst>
              <a:ext uri="{FF2B5EF4-FFF2-40B4-BE49-F238E27FC236}">
                <a16:creationId xmlns:a16="http://schemas.microsoft.com/office/drawing/2014/main" id="{3453532A-73E4-FC66-1897-6579C1666E08}"/>
              </a:ext>
            </a:extLst>
          </p:cNvPr>
          <p:cNvSpPr txBox="1"/>
          <p:nvPr/>
        </p:nvSpPr>
        <p:spPr>
          <a:xfrm>
            <a:off x="409021" y="1833199"/>
            <a:ext cx="11429030" cy="1400383"/>
          </a:xfrm>
          <a:custGeom>
            <a:avLst/>
            <a:gdLst>
              <a:gd name="connsiteX0" fmla="*/ 0 w 11429030"/>
              <a:gd name="connsiteY0" fmla="*/ 0 h 1400383"/>
              <a:gd name="connsiteX1" fmla="*/ 685742 w 11429030"/>
              <a:gd name="connsiteY1" fmla="*/ 0 h 1400383"/>
              <a:gd name="connsiteX2" fmla="*/ 1371484 w 11429030"/>
              <a:gd name="connsiteY2" fmla="*/ 0 h 1400383"/>
              <a:gd name="connsiteX3" fmla="*/ 2057225 w 11429030"/>
              <a:gd name="connsiteY3" fmla="*/ 0 h 1400383"/>
              <a:gd name="connsiteX4" fmla="*/ 2742967 w 11429030"/>
              <a:gd name="connsiteY4" fmla="*/ 0 h 1400383"/>
              <a:gd name="connsiteX5" fmla="*/ 3542999 w 11429030"/>
              <a:gd name="connsiteY5" fmla="*/ 0 h 1400383"/>
              <a:gd name="connsiteX6" fmla="*/ 4114451 w 11429030"/>
              <a:gd name="connsiteY6" fmla="*/ 0 h 1400383"/>
              <a:gd name="connsiteX7" fmla="*/ 4800193 w 11429030"/>
              <a:gd name="connsiteY7" fmla="*/ 0 h 1400383"/>
              <a:gd name="connsiteX8" fmla="*/ 5371644 w 11429030"/>
              <a:gd name="connsiteY8" fmla="*/ 0 h 1400383"/>
              <a:gd name="connsiteX9" fmla="*/ 5943096 w 11429030"/>
              <a:gd name="connsiteY9" fmla="*/ 0 h 1400383"/>
              <a:gd name="connsiteX10" fmla="*/ 6514547 w 11429030"/>
              <a:gd name="connsiteY10" fmla="*/ 0 h 1400383"/>
              <a:gd name="connsiteX11" fmla="*/ 6743128 w 11429030"/>
              <a:gd name="connsiteY11" fmla="*/ 0 h 1400383"/>
              <a:gd name="connsiteX12" fmla="*/ 7428870 w 11429030"/>
              <a:gd name="connsiteY12" fmla="*/ 0 h 1400383"/>
              <a:gd name="connsiteX13" fmla="*/ 7657450 w 11429030"/>
              <a:gd name="connsiteY13" fmla="*/ 0 h 1400383"/>
              <a:gd name="connsiteX14" fmla="*/ 8228902 w 11429030"/>
              <a:gd name="connsiteY14" fmla="*/ 0 h 1400383"/>
              <a:gd name="connsiteX15" fmla="*/ 9028934 w 11429030"/>
              <a:gd name="connsiteY15" fmla="*/ 0 h 1400383"/>
              <a:gd name="connsiteX16" fmla="*/ 9828966 w 11429030"/>
              <a:gd name="connsiteY16" fmla="*/ 0 h 1400383"/>
              <a:gd name="connsiteX17" fmla="*/ 10514708 w 11429030"/>
              <a:gd name="connsiteY17" fmla="*/ 0 h 1400383"/>
              <a:gd name="connsiteX18" fmla="*/ 11429030 w 11429030"/>
              <a:gd name="connsiteY18" fmla="*/ 0 h 1400383"/>
              <a:gd name="connsiteX19" fmla="*/ 11429030 w 11429030"/>
              <a:gd name="connsiteY19" fmla="*/ 424783 h 1400383"/>
              <a:gd name="connsiteX20" fmla="*/ 11429030 w 11429030"/>
              <a:gd name="connsiteY20" fmla="*/ 891577 h 1400383"/>
              <a:gd name="connsiteX21" fmla="*/ 11429030 w 11429030"/>
              <a:gd name="connsiteY21" fmla="*/ 1400383 h 1400383"/>
              <a:gd name="connsiteX22" fmla="*/ 10971869 w 11429030"/>
              <a:gd name="connsiteY22" fmla="*/ 1400383 h 1400383"/>
              <a:gd name="connsiteX23" fmla="*/ 10400417 w 11429030"/>
              <a:gd name="connsiteY23" fmla="*/ 1400383 h 1400383"/>
              <a:gd name="connsiteX24" fmla="*/ 9600385 w 11429030"/>
              <a:gd name="connsiteY24" fmla="*/ 1400383 h 1400383"/>
              <a:gd name="connsiteX25" fmla="*/ 9028934 w 11429030"/>
              <a:gd name="connsiteY25" fmla="*/ 1400383 h 1400383"/>
              <a:gd name="connsiteX26" fmla="*/ 8343192 w 11429030"/>
              <a:gd name="connsiteY26" fmla="*/ 1400383 h 1400383"/>
              <a:gd name="connsiteX27" fmla="*/ 8114611 w 11429030"/>
              <a:gd name="connsiteY27" fmla="*/ 1400383 h 1400383"/>
              <a:gd name="connsiteX28" fmla="*/ 7314579 w 11429030"/>
              <a:gd name="connsiteY28" fmla="*/ 1400383 h 1400383"/>
              <a:gd name="connsiteX29" fmla="*/ 6857418 w 11429030"/>
              <a:gd name="connsiteY29" fmla="*/ 1400383 h 1400383"/>
              <a:gd name="connsiteX30" fmla="*/ 6171676 w 11429030"/>
              <a:gd name="connsiteY30" fmla="*/ 1400383 h 1400383"/>
              <a:gd name="connsiteX31" fmla="*/ 5943096 w 11429030"/>
              <a:gd name="connsiteY31" fmla="*/ 1400383 h 1400383"/>
              <a:gd name="connsiteX32" fmla="*/ 5143063 w 11429030"/>
              <a:gd name="connsiteY32" fmla="*/ 1400383 h 1400383"/>
              <a:gd name="connsiteX33" fmla="*/ 4685902 w 11429030"/>
              <a:gd name="connsiteY33" fmla="*/ 1400383 h 1400383"/>
              <a:gd name="connsiteX34" fmla="*/ 4114451 w 11429030"/>
              <a:gd name="connsiteY34" fmla="*/ 1400383 h 1400383"/>
              <a:gd name="connsiteX35" fmla="*/ 3771580 w 11429030"/>
              <a:gd name="connsiteY35" fmla="*/ 1400383 h 1400383"/>
              <a:gd name="connsiteX36" fmla="*/ 3085838 w 11429030"/>
              <a:gd name="connsiteY36" fmla="*/ 1400383 h 1400383"/>
              <a:gd name="connsiteX37" fmla="*/ 2285806 w 11429030"/>
              <a:gd name="connsiteY37" fmla="*/ 1400383 h 1400383"/>
              <a:gd name="connsiteX38" fmla="*/ 1828645 w 11429030"/>
              <a:gd name="connsiteY38" fmla="*/ 1400383 h 1400383"/>
              <a:gd name="connsiteX39" fmla="*/ 1028613 w 11429030"/>
              <a:gd name="connsiteY39" fmla="*/ 1400383 h 1400383"/>
              <a:gd name="connsiteX40" fmla="*/ 0 w 11429030"/>
              <a:gd name="connsiteY40" fmla="*/ 1400383 h 1400383"/>
              <a:gd name="connsiteX41" fmla="*/ 0 w 11429030"/>
              <a:gd name="connsiteY41" fmla="*/ 905581 h 1400383"/>
              <a:gd name="connsiteX42" fmla="*/ 0 w 11429030"/>
              <a:gd name="connsiteY42" fmla="*/ 424783 h 1400383"/>
              <a:gd name="connsiteX43" fmla="*/ 0 w 11429030"/>
              <a:gd name="connsiteY43"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29030" h="1400383" fill="none" extrusionOk="0">
                <a:moveTo>
                  <a:pt x="0" y="0"/>
                </a:moveTo>
                <a:cubicBezTo>
                  <a:pt x="249881" y="-21198"/>
                  <a:pt x="533567" y="33410"/>
                  <a:pt x="685742" y="0"/>
                </a:cubicBezTo>
                <a:cubicBezTo>
                  <a:pt x="837917" y="-33410"/>
                  <a:pt x="1054336" y="12874"/>
                  <a:pt x="1371484" y="0"/>
                </a:cubicBezTo>
                <a:cubicBezTo>
                  <a:pt x="1688632" y="-12874"/>
                  <a:pt x="1747773" y="62262"/>
                  <a:pt x="2057225" y="0"/>
                </a:cubicBezTo>
                <a:cubicBezTo>
                  <a:pt x="2366677" y="-62262"/>
                  <a:pt x="2514915" y="45002"/>
                  <a:pt x="2742967" y="0"/>
                </a:cubicBezTo>
                <a:cubicBezTo>
                  <a:pt x="2971019" y="-45002"/>
                  <a:pt x="3162371" y="64715"/>
                  <a:pt x="3542999" y="0"/>
                </a:cubicBezTo>
                <a:cubicBezTo>
                  <a:pt x="3923627" y="-64715"/>
                  <a:pt x="3976150" y="48012"/>
                  <a:pt x="4114451" y="0"/>
                </a:cubicBezTo>
                <a:cubicBezTo>
                  <a:pt x="4252752" y="-48012"/>
                  <a:pt x="4580443" y="7381"/>
                  <a:pt x="4800193" y="0"/>
                </a:cubicBezTo>
                <a:cubicBezTo>
                  <a:pt x="5019943" y="-7381"/>
                  <a:pt x="5215625" y="59381"/>
                  <a:pt x="5371644" y="0"/>
                </a:cubicBezTo>
                <a:cubicBezTo>
                  <a:pt x="5527663" y="-59381"/>
                  <a:pt x="5753712" y="33228"/>
                  <a:pt x="5943096" y="0"/>
                </a:cubicBezTo>
                <a:cubicBezTo>
                  <a:pt x="6132480" y="-33228"/>
                  <a:pt x="6256339" y="9342"/>
                  <a:pt x="6514547" y="0"/>
                </a:cubicBezTo>
                <a:cubicBezTo>
                  <a:pt x="6772755" y="-9342"/>
                  <a:pt x="6649744" y="5647"/>
                  <a:pt x="6743128" y="0"/>
                </a:cubicBezTo>
                <a:cubicBezTo>
                  <a:pt x="6836512" y="-5647"/>
                  <a:pt x="7228389" y="37757"/>
                  <a:pt x="7428870" y="0"/>
                </a:cubicBezTo>
                <a:cubicBezTo>
                  <a:pt x="7629351" y="-37757"/>
                  <a:pt x="7556281" y="2609"/>
                  <a:pt x="7657450" y="0"/>
                </a:cubicBezTo>
                <a:cubicBezTo>
                  <a:pt x="7758619" y="-2609"/>
                  <a:pt x="8043097" y="55767"/>
                  <a:pt x="8228902" y="0"/>
                </a:cubicBezTo>
                <a:cubicBezTo>
                  <a:pt x="8414707" y="-55767"/>
                  <a:pt x="8829973" y="4014"/>
                  <a:pt x="9028934" y="0"/>
                </a:cubicBezTo>
                <a:cubicBezTo>
                  <a:pt x="9227895" y="-4014"/>
                  <a:pt x="9550195" y="80375"/>
                  <a:pt x="9828966" y="0"/>
                </a:cubicBezTo>
                <a:cubicBezTo>
                  <a:pt x="10107737" y="-80375"/>
                  <a:pt x="10300184" y="75307"/>
                  <a:pt x="10514708" y="0"/>
                </a:cubicBezTo>
                <a:cubicBezTo>
                  <a:pt x="10729232" y="-75307"/>
                  <a:pt x="10975809" y="38673"/>
                  <a:pt x="11429030" y="0"/>
                </a:cubicBezTo>
                <a:cubicBezTo>
                  <a:pt x="11472112" y="156646"/>
                  <a:pt x="11421667" y="253301"/>
                  <a:pt x="11429030" y="424783"/>
                </a:cubicBezTo>
                <a:cubicBezTo>
                  <a:pt x="11436393" y="596265"/>
                  <a:pt x="11424150" y="783703"/>
                  <a:pt x="11429030" y="891577"/>
                </a:cubicBezTo>
                <a:cubicBezTo>
                  <a:pt x="11433910" y="999451"/>
                  <a:pt x="11376283" y="1288610"/>
                  <a:pt x="11429030" y="1400383"/>
                </a:cubicBezTo>
                <a:cubicBezTo>
                  <a:pt x="11249388" y="1449945"/>
                  <a:pt x="11183276" y="1380299"/>
                  <a:pt x="10971869" y="1400383"/>
                </a:cubicBezTo>
                <a:cubicBezTo>
                  <a:pt x="10760462" y="1420467"/>
                  <a:pt x="10600397" y="1388048"/>
                  <a:pt x="10400417" y="1400383"/>
                </a:cubicBezTo>
                <a:cubicBezTo>
                  <a:pt x="10200437" y="1412718"/>
                  <a:pt x="9829129" y="1376219"/>
                  <a:pt x="9600385" y="1400383"/>
                </a:cubicBezTo>
                <a:cubicBezTo>
                  <a:pt x="9371641" y="1424547"/>
                  <a:pt x="9290051" y="1383480"/>
                  <a:pt x="9028934" y="1400383"/>
                </a:cubicBezTo>
                <a:cubicBezTo>
                  <a:pt x="8767817" y="1417286"/>
                  <a:pt x="8605625" y="1347702"/>
                  <a:pt x="8343192" y="1400383"/>
                </a:cubicBezTo>
                <a:cubicBezTo>
                  <a:pt x="8080759" y="1453064"/>
                  <a:pt x="8193586" y="1378002"/>
                  <a:pt x="8114611" y="1400383"/>
                </a:cubicBezTo>
                <a:cubicBezTo>
                  <a:pt x="8035636" y="1422764"/>
                  <a:pt x="7606361" y="1392045"/>
                  <a:pt x="7314579" y="1400383"/>
                </a:cubicBezTo>
                <a:cubicBezTo>
                  <a:pt x="7022797" y="1408721"/>
                  <a:pt x="6982273" y="1392669"/>
                  <a:pt x="6857418" y="1400383"/>
                </a:cubicBezTo>
                <a:cubicBezTo>
                  <a:pt x="6732563" y="1408097"/>
                  <a:pt x="6353813" y="1339955"/>
                  <a:pt x="6171676" y="1400383"/>
                </a:cubicBezTo>
                <a:cubicBezTo>
                  <a:pt x="5989539" y="1460811"/>
                  <a:pt x="6056598" y="1398125"/>
                  <a:pt x="5943096" y="1400383"/>
                </a:cubicBezTo>
                <a:cubicBezTo>
                  <a:pt x="5829594" y="1402641"/>
                  <a:pt x="5303610" y="1372673"/>
                  <a:pt x="5143063" y="1400383"/>
                </a:cubicBezTo>
                <a:cubicBezTo>
                  <a:pt x="4982516" y="1428093"/>
                  <a:pt x="4784085" y="1357220"/>
                  <a:pt x="4685902" y="1400383"/>
                </a:cubicBezTo>
                <a:cubicBezTo>
                  <a:pt x="4587719" y="1443546"/>
                  <a:pt x="4316893" y="1393800"/>
                  <a:pt x="4114451" y="1400383"/>
                </a:cubicBezTo>
                <a:cubicBezTo>
                  <a:pt x="3912009" y="1406966"/>
                  <a:pt x="3866549" y="1365207"/>
                  <a:pt x="3771580" y="1400383"/>
                </a:cubicBezTo>
                <a:cubicBezTo>
                  <a:pt x="3676611" y="1435559"/>
                  <a:pt x="3419857" y="1382204"/>
                  <a:pt x="3085838" y="1400383"/>
                </a:cubicBezTo>
                <a:cubicBezTo>
                  <a:pt x="2751819" y="1418562"/>
                  <a:pt x="2482584" y="1343203"/>
                  <a:pt x="2285806" y="1400383"/>
                </a:cubicBezTo>
                <a:cubicBezTo>
                  <a:pt x="2089028" y="1457563"/>
                  <a:pt x="2002430" y="1351280"/>
                  <a:pt x="1828645" y="1400383"/>
                </a:cubicBezTo>
                <a:cubicBezTo>
                  <a:pt x="1654860" y="1449486"/>
                  <a:pt x="1242726" y="1388933"/>
                  <a:pt x="1028613" y="1400383"/>
                </a:cubicBezTo>
                <a:cubicBezTo>
                  <a:pt x="814500" y="1411833"/>
                  <a:pt x="437247" y="1289885"/>
                  <a:pt x="0" y="1400383"/>
                </a:cubicBezTo>
                <a:cubicBezTo>
                  <a:pt x="-53339" y="1272211"/>
                  <a:pt x="14848" y="1095244"/>
                  <a:pt x="0" y="905581"/>
                </a:cubicBezTo>
                <a:cubicBezTo>
                  <a:pt x="-14848" y="715918"/>
                  <a:pt x="39699" y="572709"/>
                  <a:pt x="0" y="424783"/>
                </a:cubicBezTo>
                <a:cubicBezTo>
                  <a:pt x="-39699" y="276857"/>
                  <a:pt x="4423" y="198022"/>
                  <a:pt x="0" y="0"/>
                </a:cubicBezTo>
                <a:close/>
              </a:path>
              <a:path w="11429030" h="1400383" stroke="0" extrusionOk="0">
                <a:moveTo>
                  <a:pt x="0" y="0"/>
                </a:moveTo>
                <a:cubicBezTo>
                  <a:pt x="192895" y="-28362"/>
                  <a:pt x="350002" y="52243"/>
                  <a:pt x="457161" y="0"/>
                </a:cubicBezTo>
                <a:cubicBezTo>
                  <a:pt x="564320" y="-52243"/>
                  <a:pt x="614292" y="23364"/>
                  <a:pt x="685742" y="0"/>
                </a:cubicBezTo>
                <a:cubicBezTo>
                  <a:pt x="757192" y="-23364"/>
                  <a:pt x="1253562" y="72631"/>
                  <a:pt x="1485774" y="0"/>
                </a:cubicBezTo>
                <a:cubicBezTo>
                  <a:pt x="1717986" y="-72631"/>
                  <a:pt x="1718483" y="47105"/>
                  <a:pt x="1942935" y="0"/>
                </a:cubicBezTo>
                <a:cubicBezTo>
                  <a:pt x="2167387" y="-47105"/>
                  <a:pt x="2198198" y="18103"/>
                  <a:pt x="2400096" y="0"/>
                </a:cubicBezTo>
                <a:cubicBezTo>
                  <a:pt x="2601994" y="-18103"/>
                  <a:pt x="2933984" y="14094"/>
                  <a:pt x="3200128" y="0"/>
                </a:cubicBezTo>
                <a:cubicBezTo>
                  <a:pt x="3466272" y="-14094"/>
                  <a:pt x="3391389" y="34754"/>
                  <a:pt x="3542999" y="0"/>
                </a:cubicBezTo>
                <a:cubicBezTo>
                  <a:pt x="3694609" y="-34754"/>
                  <a:pt x="4033409" y="28741"/>
                  <a:pt x="4343031" y="0"/>
                </a:cubicBezTo>
                <a:cubicBezTo>
                  <a:pt x="4652653" y="-28741"/>
                  <a:pt x="4788850" y="84256"/>
                  <a:pt x="5143064" y="0"/>
                </a:cubicBezTo>
                <a:cubicBezTo>
                  <a:pt x="5497278" y="-84256"/>
                  <a:pt x="5526947" y="22919"/>
                  <a:pt x="5714515" y="0"/>
                </a:cubicBezTo>
                <a:cubicBezTo>
                  <a:pt x="5902083" y="-22919"/>
                  <a:pt x="6128903" y="41074"/>
                  <a:pt x="6514547" y="0"/>
                </a:cubicBezTo>
                <a:cubicBezTo>
                  <a:pt x="6900191" y="-41074"/>
                  <a:pt x="6779802" y="1441"/>
                  <a:pt x="6971708" y="0"/>
                </a:cubicBezTo>
                <a:cubicBezTo>
                  <a:pt x="7163614" y="-1441"/>
                  <a:pt x="7261538" y="42309"/>
                  <a:pt x="7428870" y="0"/>
                </a:cubicBezTo>
                <a:cubicBezTo>
                  <a:pt x="7596202" y="-42309"/>
                  <a:pt x="7830383" y="43726"/>
                  <a:pt x="8114611" y="0"/>
                </a:cubicBezTo>
                <a:cubicBezTo>
                  <a:pt x="8398839" y="-43726"/>
                  <a:pt x="8458721" y="32517"/>
                  <a:pt x="8571773" y="0"/>
                </a:cubicBezTo>
                <a:cubicBezTo>
                  <a:pt x="8684825" y="-32517"/>
                  <a:pt x="9062591" y="61930"/>
                  <a:pt x="9371805" y="0"/>
                </a:cubicBezTo>
                <a:cubicBezTo>
                  <a:pt x="9681019" y="-61930"/>
                  <a:pt x="9856151" y="19967"/>
                  <a:pt x="10171837" y="0"/>
                </a:cubicBezTo>
                <a:cubicBezTo>
                  <a:pt x="10487523" y="-19967"/>
                  <a:pt x="10562620" y="6469"/>
                  <a:pt x="10743288" y="0"/>
                </a:cubicBezTo>
                <a:cubicBezTo>
                  <a:pt x="10923956" y="-6469"/>
                  <a:pt x="11244429" y="69553"/>
                  <a:pt x="11429030" y="0"/>
                </a:cubicBezTo>
                <a:cubicBezTo>
                  <a:pt x="11443479" y="199969"/>
                  <a:pt x="11422491" y="336393"/>
                  <a:pt x="11429030" y="424783"/>
                </a:cubicBezTo>
                <a:cubicBezTo>
                  <a:pt x="11435569" y="513173"/>
                  <a:pt x="11393117" y="648489"/>
                  <a:pt x="11429030" y="863570"/>
                </a:cubicBezTo>
                <a:cubicBezTo>
                  <a:pt x="11464943" y="1078651"/>
                  <a:pt x="11385998" y="1198064"/>
                  <a:pt x="11429030" y="1400383"/>
                </a:cubicBezTo>
                <a:cubicBezTo>
                  <a:pt x="11224515" y="1445073"/>
                  <a:pt x="11177575" y="1373630"/>
                  <a:pt x="10971869" y="1400383"/>
                </a:cubicBezTo>
                <a:cubicBezTo>
                  <a:pt x="10766163" y="1427136"/>
                  <a:pt x="10656465" y="1364578"/>
                  <a:pt x="10400417" y="1400383"/>
                </a:cubicBezTo>
                <a:cubicBezTo>
                  <a:pt x="10144369" y="1436188"/>
                  <a:pt x="10243905" y="1377825"/>
                  <a:pt x="10171837" y="1400383"/>
                </a:cubicBezTo>
                <a:cubicBezTo>
                  <a:pt x="10099769" y="1422941"/>
                  <a:pt x="10020284" y="1379994"/>
                  <a:pt x="9943256" y="1400383"/>
                </a:cubicBezTo>
                <a:cubicBezTo>
                  <a:pt x="9866228" y="1420772"/>
                  <a:pt x="9516182" y="1359832"/>
                  <a:pt x="9371805" y="1400383"/>
                </a:cubicBezTo>
                <a:cubicBezTo>
                  <a:pt x="9227428" y="1440934"/>
                  <a:pt x="9197113" y="1384893"/>
                  <a:pt x="9028934" y="1400383"/>
                </a:cubicBezTo>
                <a:cubicBezTo>
                  <a:pt x="8860755" y="1415873"/>
                  <a:pt x="8545154" y="1392355"/>
                  <a:pt x="8343192" y="1400383"/>
                </a:cubicBezTo>
                <a:cubicBezTo>
                  <a:pt x="8141230" y="1408411"/>
                  <a:pt x="8128251" y="1369782"/>
                  <a:pt x="8000321" y="1400383"/>
                </a:cubicBezTo>
                <a:cubicBezTo>
                  <a:pt x="7872391" y="1430984"/>
                  <a:pt x="7470146" y="1348461"/>
                  <a:pt x="7314579" y="1400383"/>
                </a:cubicBezTo>
                <a:cubicBezTo>
                  <a:pt x="7159012" y="1452305"/>
                  <a:pt x="7195868" y="1394702"/>
                  <a:pt x="7085999" y="1400383"/>
                </a:cubicBezTo>
                <a:cubicBezTo>
                  <a:pt x="6976130" y="1406064"/>
                  <a:pt x="6546761" y="1349882"/>
                  <a:pt x="6400257" y="1400383"/>
                </a:cubicBezTo>
                <a:cubicBezTo>
                  <a:pt x="6253753" y="1450884"/>
                  <a:pt x="6192093" y="1391304"/>
                  <a:pt x="6057386" y="1400383"/>
                </a:cubicBezTo>
                <a:cubicBezTo>
                  <a:pt x="5922679" y="1409462"/>
                  <a:pt x="5890067" y="1388718"/>
                  <a:pt x="5828805" y="1400383"/>
                </a:cubicBezTo>
                <a:cubicBezTo>
                  <a:pt x="5767543" y="1412048"/>
                  <a:pt x="5596746" y="1387044"/>
                  <a:pt x="5485934" y="1400383"/>
                </a:cubicBezTo>
                <a:cubicBezTo>
                  <a:pt x="5375122" y="1413722"/>
                  <a:pt x="4966769" y="1335257"/>
                  <a:pt x="4800193" y="1400383"/>
                </a:cubicBezTo>
                <a:cubicBezTo>
                  <a:pt x="4633617" y="1465509"/>
                  <a:pt x="4546682" y="1396979"/>
                  <a:pt x="4457322" y="1400383"/>
                </a:cubicBezTo>
                <a:cubicBezTo>
                  <a:pt x="4367962" y="1403787"/>
                  <a:pt x="4312635" y="1388287"/>
                  <a:pt x="4228741" y="1400383"/>
                </a:cubicBezTo>
                <a:cubicBezTo>
                  <a:pt x="4144847" y="1412479"/>
                  <a:pt x="4017858" y="1383811"/>
                  <a:pt x="3885870" y="1400383"/>
                </a:cubicBezTo>
                <a:cubicBezTo>
                  <a:pt x="3753882" y="1416955"/>
                  <a:pt x="3599007" y="1397775"/>
                  <a:pt x="3428709" y="1400383"/>
                </a:cubicBezTo>
                <a:cubicBezTo>
                  <a:pt x="3258411" y="1402991"/>
                  <a:pt x="3007702" y="1388516"/>
                  <a:pt x="2857257" y="1400383"/>
                </a:cubicBezTo>
                <a:cubicBezTo>
                  <a:pt x="2706812" y="1412250"/>
                  <a:pt x="2624014" y="1383294"/>
                  <a:pt x="2514387" y="1400383"/>
                </a:cubicBezTo>
                <a:cubicBezTo>
                  <a:pt x="2404760" y="1417472"/>
                  <a:pt x="1951426" y="1366721"/>
                  <a:pt x="1714354" y="1400383"/>
                </a:cubicBezTo>
                <a:cubicBezTo>
                  <a:pt x="1477282" y="1434045"/>
                  <a:pt x="1350780" y="1368172"/>
                  <a:pt x="1142903" y="1400383"/>
                </a:cubicBezTo>
                <a:cubicBezTo>
                  <a:pt x="935026" y="1432594"/>
                  <a:pt x="251811" y="1269604"/>
                  <a:pt x="0" y="1400383"/>
                </a:cubicBezTo>
                <a:cubicBezTo>
                  <a:pt x="-38444" y="1253300"/>
                  <a:pt x="340" y="1136320"/>
                  <a:pt x="0" y="919585"/>
                </a:cubicBezTo>
                <a:cubicBezTo>
                  <a:pt x="-340" y="702850"/>
                  <a:pt x="51612" y="648054"/>
                  <a:pt x="0" y="452791"/>
                </a:cubicBezTo>
                <a:cubicBezTo>
                  <a:pt x="-51612" y="257528"/>
                  <a:pt x="23238" y="136459"/>
                  <a:pt x="0" y="0"/>
                </a:cubicBezTo>
                <a:close/>
              </a:path>
            </a:pathLst>
          </a:custGeom>
          <a:solidFill>
            <a:schemeClr val="bg1"/>
          </a:solidFill>
          <a:ln w="69850">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2">
                    <a:lumMod val="50000"/>
                  </a:schemeClr>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Trillions of DM particles may lurk in Earth’s crust</a:t>
            </a:r>
          </a:p>
          <a:p>
            <a:endParaRPr lang="en-US" sz="1100" b="1" dirty="0">
              <a:solidFill>
                <a:schemeClr val="accent2">
                  <a:lumMod val="50000"/>
                </a:schemeClr>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r>
              <a:rPr lang="en-US" b="1" u="sng" dirty="0">
                <a:solidFill>
                  <a:srgbClr val="000000"/>
                </a:solidFill>
                <a:latin typeface="Tahoma" panose="020B0604030504040204" pitchFamily="34" charset="0"/>
                <a:ea typeface="Calibri" panose="020F0502020204030204" pitchFamily="34" charset="0"/>
                <a:hlinkClick r:id="rId8"/>
              </a:rPr>
              <a:t>https://doi-org.ezproxy.cern.ch/10.1016/S0262-4079(22)01808-5</a:t>
            </a:r>
            <a:r>
              <a:rPr lang="en-US" b="1" u="sng" dirty="0">
                <a:solidFill>
                  <a:srgbClr val="000000"/>
                </a:solidFill>
                <a:latin typeface="Tahoma" panose="020B0604030504040204" pitchFamily="34" charset="0"/>
                <a:ea typeface="Calibri" panose="020F0502020204030204" pitchFamily="34" charset="0"/>
              </a:rPr>
              <a:t> </a:t>
            </a:r>
            <a:r>
              <a:rPr lang="en-US" b="1" dirty="0">
                <a:solidFill>
                  <a:srgbClr val="000000"/>
                </a:solidFill>
                <a:latin typeface="Tahoma" panose="020B0604030504040204" pitchFamily="34" charset="0"/>
                <a:ea typeface="Calibri" panose="020F0502020204030204" pitchFamily="34" charset="0"/>
              </a:rPr>
              <a:t>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Oct.    </a:t>
            </a:r>
            <a:r>
              <a:rPr lang="en-US" dirty="0">
                <a:solidFill>
                  <a:srgbClr val="000000"/>
                </a:solidFill>
                <a:latin typeface="Tahoma" panose="020B0604030504040204" pitchFamily="34" charset="0"/>
                <a:ea typeface="Calibri" panose="020F0502020204030204" pitchFamily="34" charset="0"/>
              </a:rPr>
              <a:t>  </a:t>
            </a:r>
            <a:r>
              <a:rPr lang="en-US" sz="28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2022</a:t>
            </a:r>
          </a:p>
          <a:p>
            <a:endParaRPr lang="en-US" dirty="0"/>
          </a:p>
        </p:txBody>
      </p:sp>
      <p:sp>
        <p:nvSpPr>
          <p:cNvPr id="6" name="Arrow: Down 5">
            <a:extLst>
              <a:ext uri="{FF2B5EF4-FFF2-40B4-BE49-F238E27FC236}">
                <a16:creationId xmlns:a16="http://schemas.microsoft.com/office/drawing/2014/main" id="{6423CD20-3303-CF11-F0E1-E7F786B63D9D}"/>
              </a:ext>
            </a:extLst>
          </p:cNvPr>
          <p:cNvSpPr/>
          <p:nvPr/>
        </p:nvSpPr>
        <p:spPr>
          <a:xfrm>
            <a:off x="11251756" y="3009229"/>
            <a:ext cx="444368" cy="1323440"/>
          </a:xfrm>
          <a:custGeom>
            <a:avLst/>
            <a:gdLst>
              <a:gd name="connsiteX0" fmla="*/ 0 w 444368"/>
              <a:gd name="connsiteY0" fmla="*/ 1101256 h 1323440"/>
              <a:gd name="connsiteX1" fmla="*/ 111092 w 444368"/>
              <a:gd name="connsiteY1" fmla="*/ 1101256 h 1323440"/>
              <a:gd name="connsiteX2" fmla="*/ 111092 w 444368"/>
              <a:gd name="connsiteY2" fmla="*/ 550628 h 1323440"/>
              <a:gd name="connsiteX3" fmla="*/ 111092 w 444368"/>
              <a:gd name="connsiteY3" fmla="*/ 0 h 1323440"/>
              <a:gd name="connsiteX4" fmla="*/ 333276 w 444368"/>
              <a:gd name="connsiteY4" fmla="*/ 0 h 1323440"/>
              <a:gd name="connsiteX5" fmla="*/ 333276 w 444368"/>
              <a:gd name="connsiteY5" fmla="*/ 517590 h 1323440"/>
              <a:gd name="connsiteX6" fmla="*/ 333276 w 444368"/>
              <a:gd name="connsiteY6" fmla="*/ 1101256 h 1323440"/>
              <a:gd name="connsiteX7" fmla="*/ 444368 w 444368"/>
              <a:gd name="connsiteY7" fmla="*/ 1101256 h 1323440"/>
              <a:gd name="connsiteX8" fmla="*/ 222184 w 444368"/>
              <a:gd name="connsiteY8" fmla="*/ 1323440 h 1323440"/>
              <a:gd name="connsiteX9" fmla="*/ 0 w 444368"/>
              <a:gd name="connsiteY9" fmla="*/ 1101256 h 132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368" h="1323440" fill="none" extrusionOk="0">
                <a:moveTo>
                  <a:pt x="0" y="1101256"/>
                </a:moveTo>
                <a:cubicBezTo>
                  <a:pt x="43945" y="1090355"/>
                  <a:pt x="76351" y="1108785"/>
                  <a:pt x="111092" y="1101256"/>
                </a:cubicBezTo>
                <a:cubicBezTo>
                  <a:pt x="48290" y="856614"/>
                  <a:pt x="112660" y="791011"/>
                  <a:pt x="111092" y="550628"/>
                </a:cubicBezTo>
                <a:cubicBezTo>
                  <a:pt x="109524" y="310245"/>
                  <a:pt x="155574" y="143017"/>
                  <a:pt x="111092" y="0"/>
                </a:cubicBezTo>
                <a:cubicBezTo>
                  <a:pt x="174111" y="-10782"/>
                  <a:pt x="228392" y="17777"/>
                  <a:pt x="333276" y="0"/>
                </a:cubicBezTo>
                <a:cubicBezTo>
                  <a:pt x="383672" y="246012"/>
                  <a:pt x="326289" y="349414"/>
                  <a:pt x="333276" y="517590"/>
                </a:cubicBezTo>
                <a:cubicBezTo>
                  <a:pt x="340263" y="685766"/>
                  <a:pt x="319628" y="959892"/>
                  <a:pt x="333276" y="1101256"/>
                </a:cubicBezTo>
                <a:cubicBezTo>
                  <a:pt x="376968" y="1093664"/>
                  <a:pt x="401149" y="1110841"/>
                  <a:pt x="444368" y="1101256"/>
                </a:cubicBezTo>
                <a:cubicBezTo>
                  <a:pt x="359033" y="1235934"/>
                  <a:pt x="262396" y="1267541"/>
                  <a:pt x="222184" y="1323440"/>
                </a:cubicBezTo>
                <a:cubicBezTo>
                  <a:pt x="153237" y="1269081"/>
                  <a:pt x="61256" y="1144615"/>
                  <a:pt x="0" y="1101256"/>
                </a:cubicBezTo>
                <a:close/>
              </a:path>
              <a:path w="444368" h="1323440" stroke="0" extrusionOk="0">
                <a:moveTo>
                  <a:pt x="0" y="1101256"/>
                </a:moveTo>
                <a:cubicBezTo>
                  <a:pt x="48065" y="1091521"/>
                  <a:pt x="64728" y="1113542"/>
                  <a:pt x="111092" y="1101256"/>
                </a:cubicBezTo>
                <a:cubicBezTo>
                  <a:pt x="73920" y="879609"/>
                  <a:pt x="167937" y="804130"/>
                  <a:pt x="111092" y="583666"/>
                </a:cubicBezTo>
                <a:cubicBezTo>
                  <a:pt x="54247" y="363202"/>
                  <a:pt x="115813" y="275165"/>
                  <a:pt x="111092" y="0"/>
                </a:cubicBezTo>
                <a:cubicBezTo>
                  <a:pt x="180616" y="-20103"/>
                  <a:pt x="255321" y="9117"/>
                  <a:pt x="333276" y="0"/>
                </a:cubicBezTo>
                <a:cubicBezTo>
                  <a:pt x="342309" y="125732"/>
                  <a:pt x="273001" y="282215"/>
                  <a:pt x="333276" y="539615"/>
                </a:cubicBezTo>
                <a:cubicBezTo>
                  <a:pt x="393551" y="797015"/>
                  <a:pt x="325542" y="970205"/>
                  <a:pt x="333276" y="1101256"/>
                </a:cubicBezTo>
                <a:cubicBezTo>
                  <a:pt x="387869" y="1094439"/>
                  <a:pt x="408395" y="1107443"/>
                  <a:pt x="444368" y="1101256"/>
                </a:cubicBezTo>
                <a:cubicBezTo>
                  <a:pt x="345310" y="1208216"/>
                  <a:pt x="250623" y="1243851"/>
                  <a:pt x="222184" y="1323440"/>
                </a:cubicBezTo>
                <a:cubicBezTo>
                  <a:pt x="125843" y="1236995"/>
                  <a:pt x="120225" y="1175846"/>
                  <a:pt x="0" y="1101256"/>
                </a:cubicBezTo>
                <a:close/>
              </a:path>
            </a:pathLst>
          </a:custGeom>
          <a:solidFill>
            <a:srgbClr val="66FFFF"/>
          </a:solidFill>
          <a:ln w="57150">
            <a:solidFill>
              <a:srgbClr val="C00000"/>
            </a:solidFill>
            <a:extLst>
              <a:ext uri="{C807C97D-BFC1-408E-A445-0C87EB9F89A2}">
                <ask:lineSketchStyleProps xmlns:ask="http://schemas.microsoft.com/office/drawing/2018/sketchyshapes" sd="1219033472">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B3372CB8-E7A0-B677-2CB2-679A25CAC82B}"/>
              </a:ext>
            </a:extLst>
          </p:cNvPr>
          <p:cNvSpPr/>
          <p:nvPr/>
        </p:nvSpPr>
        <p:spPr>
          <a:xfrm>
            <a:off x="11251756" y="860376"/>
            <a:ext cx="425842" cy="1493279"/>
          </a:xfrm>
          <a:custGeom>
            <a:avLst/>
            <a:gdLst>
              <a:gd name="connsiteX0" fmla="*/ 0 w 425842"/>
              <a:gd name="connsiteY0" fmla="*/ 1280358 h 1493279"/>
              <a:gd name="connsiteX1" fmla="*/ 106461 w 425842"/>
              <a:gd name="connsiteY1" fmla="*/ 1280358 h 1493279"/>
              <a:gd name="connsiteX2" fmla="*/ 106461 w 425842"/>
              <a:gd name="connsiteY2" fmla="*/ 840768 h 1493279"/>
              <a:gd name="connsiteX3" fmla="*/ 106461 w 425842"/>
              <a:gd name="connsiteY3" fmla="*/ 413982 h 1493279"/>
              <a:gd name="connsiteX4" fmla="*/ 106461 w 425842"/>
              <a:gd name="connsiteY4" fmla="*/ 0 h 1493279"/>
              <a:gd name="connsiteX5" fmla="*/ 319382 w 425842"/>
              <a:gd name="connsiteY5" fmla="*/ 0 h 1493279"/>
              <a:gd name="connsiteX6" fmla="*/ 319382 w 425842"/>
              <a:gd name="connsiteY6" fmla="*/ 413982 h 1493279"/>
              <a:gd name="connsiteX7" fmla="*/ 319382 w 425842"/>
              <a:gd name="connsiteY7" fmla="*/ 815161 h 1493279"/>
              <a:gd name="connsiteX8" fmla="*/ 319382 w 425842"/>
              <a:gd name="connsiteY8" fmla="*/ 1280358 h 1493279"/>
              <a:gd name="connsiteX9" fmla="*/ 425842 w 425842"/>
              <a:gd name="connsiteY9" fmla="*/ 1280358 h 1493279"/>
              <a:gd name="connsiteX10" fmla="*/ 212921 w 425842"/>
              <a:gd name="connsiteY10" fmla="*/ 1493279 h 1493279"/>
              <a:gd name="connsiteX11" fmla="*/ 0 w 425842"/>
              <a:gd name="connsiteY11" fmla="*/ 1280358 h 149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842" h="1493279" fill="none" extrusionOk="0">
                <a:moveTo>
                  <a:pt x="0" y="1280358"/>
                </a:moveTo>
                <a:cubicBezTo>
                  <a:pt x="49846" y="1269853"/>
                  <a:pt x="60644" y="1281592"/>
                  <a:pt x="106461" y="1280358"/>
                </a:cubicBezTo>
                <a:cubicBezTo>
                  <a:pt x="65254" y="1154367"/>
                  <a:pt x="122447" y="964123"/>
                  <a:pt x="106461" y="840768"/>
                </a:cubicBezTo>
                <a:cubicBezTo>
                  <a:pt x="90475" y="717413"/>
                  <a:pt x="137586" y="613788"/>
                  <a:pt x="106461" y="413982"/>
                </a:cubicBezTo>
                <a:cubicBezTo>
                  <a:pt x="75336" y="214176"/>
                  <a:pt x="121598" y="204442"/>
                  <a:pt x="106461" y="0"/>
                </a:cubicBezTo>
                <a:cubicBezTo>
                  <a:pt x="177902" y="-18108"/>
                  <a:pt x="270480" y="20710"/>
                  <a:pt x="319382" y="0"/>
                </a:cubicBezTo>
                <a:cubicBezTo>
                  <a:pt x="362505" y="111925"/>
                  <a:pt x="288679" y="220345"/>
                  <a:pt x="319382" y="413982"/>
                </a:cubicBezTo>
                <a:cubicBezTo>
                  <a:pt x="350085" y="607619"/>
                  <a:pt x="305190" y="732023"/>
                  <a:pt x="319382" y="815161"/>
                </a:cubicBezTo>
                <a:cubicBezTo>
                  <a:pt x="333574" y="898299"/>
                  <a:pt x="298581" y="1107670"/>
                  <a:pt x="319382" y="1280358"/>
                </a:cubicBezTo>
                <a:cubicBezTo>
                  <a:pt x="358685" y="1269248"/>
                  <a:pt x="373876" y="1286813"/>
                  <a:pt x="425842" y="1280358"/>
                </a:cubicBezTo>
                <a:cubicBezTo>
                  <a:pt x="361669" y="1367933"/>
                  <a:pt x="291604" y="1401253"/>
                  <a:pt x="212921" y="1493279"/>
                </a:cubicBezTo>
                <a:cubicBezTo>
                  <a:pt x="103397" y="1428061"/>
                  <a:pt x="94696" y="1358775"/>
                  <a:pt x="0" y="1280358"/>
                </a:cubicBezTo>
                <a:close/>
              </a:path>
              <a:path w="425842" h="1493279" stroke="0" extrusionOk="0">
                <a:moveTo>
                  <a:pt x="0" y="1280358"/>
                </a:moveTo>
                <a:cubicBezTo>
                  <a:pt x="29243" y="1278502"/>
                  <a:pt x="66851" y="1293040"/>
                  <a:pt x="106461" y="1280358"/>
                </a:cubicBezTo>
                <a:cubicBezTo>
                  <a:pt x="70130" y="1198012"/>
                  <a:pt x="127241" y="1037663"/>
                  <a:pt x="106461" y="891983"/>
                </a:cubicBezTo>
                <a:cubicBezTo>
                  <a:pt x="85681" y="746304"/>
                  <a:pt x="111229" y="597998"/>
                  <a:pt x="106461" y="439590"/>
                </a:cubicBezTo>
                <a:cubicBezTo>
                  <a:pt x="101693" y="281182"/>
                  <a:pt x="122991" y="152525"/>
                  <a:pt x="106461" y="0"/>
                </a:cubicBezTo>
                <a:cubicBezTo>
                  <a:pt x="187903" y="-21844"/>
                  <a:pt x="271454" y="13407"/>
                  <a:pt x="319382" y="0"/>
                </a:cubicBezTo>
                <a:cubicBezTo>
                  <a:pt x="369653" y="172866"/>
                  <a:pt x="282143" y="248258"/>
                  <a:pt x="319382" y="452393"/>
                </a:cubicBezTo>
                <a:cubicBezTo>
                  <a:pt x="356621" y="656528"/>
                  <a:pt x="265950" y="700837"/>
                  <a:pt x="319382" y="904786"/>
                </a:cubicBezTo>
                <a:cubicBezTo>
                  <a:pt x="372814" y="1108735"/>
                  <a:pt x="292859" y="1133540"/>
                  <a:pt x="319382" y="1280358"/>
                </a:cubicBezTo>
                <a:cubicBezTo>
                  <a:pt x="365731" y="1279678"/>
                  <a:pt x="374039" y="1288187"/>
                  <a:pt x="425842" y="1280358"/>
                </a:cubicBezTo>
                <a:cubicBezTo>
                  <a:pt x="360248" y="1354228"/>
                  <a:pt x="299523" y="1373407"/>
                  <a:pt x="212921" y="1493279"/>
                </a:cubicBezTo>
                <a:cubicBezTo>
                  <a:pt x="149992" y="1463167"/>
                  <a:pt x="76896" y="1340138"/>
                  <a:pt x="0" y="1280358"/>
                </a:cubicBezTo>
                <a:close/>
              </a:path>
            </a:pathLst>
          </a:custGeom>
          <a:solidFill>
            <a:srgbClr val="66FFFF"/>
          </a:solidFill>
          <a:ln w="57150">
            <a:solidFill>
              <a:srgbClr val="C00000"/>
            </a:solidFill>
            <a:extLst>
              <a:ext uri="{C807C97D-BFC1-408E-A445-0C87EB9F89A2}">
                <ask:lineSketchStyleProps xmlns:ask="http://schemas.microsoft.com/office/drawing/2018/sketchyshapes" sd="1219033472">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Rectangle 205">
            <a:extLst>
              <a:ext uri="{FF2B5EF4-FFF2-40B4-BE49-F238E27FC236}">
                <a16:creationId xmlns:a16="http://schemas.microsoft.com/office/drawing/2014/main" id="{92EC6A61-2D35-5317-C610-9EA2F6434EB7}"/>
              </a:ext>
            </a:extLst>
          </p:cNvPr>
          <p:cNvSpPr/>
          <p:nvPr/>
        </p:nvSpPr>
        <p:spPr>
          <a:xfrm>
            <a:off x="11702927" y="6258783"/>
            <a:ext cx="291747" cy="307777"/>
          </a:xfrm>
          <a:prstGeom prst="rect">
            <a:avLst/>
          </a:prstGeom>
        </p:spPr>
        <p:txBody>
          <a:bodyPr wrap="none" lIns="0" tIns="0" rIns="0" bIns="0">
            <a:spAutoFit/>
          </a:bodyPr>
          <a:lstStyle/>
          <a:p>
            <a:pPr marL="0"/>
            <a:r>
              <a:rPr lang="en-GB" b="1" dirty="0">
                <a:solidFill>
                  <a:srgbClr val="FF0000"/>
                </a:solidFill>
                <a:latin typeface="Calibri-Bold"/>
              </a:rPr>
              <a:t>38</a:t>
            </a:r>
            <a:r>
              <a:rPr lang="en-GB" sz="2000" b="1" dirty="0">
                <a:solidFill>
                  <a:srgbClr val="FF0000"/>
                </a:solidFill>
                <a:latin typeface="Calibri-Bold"/>
              </a:rPr>
              <a:t> </a:t>
            </a:r>
            <a:endParaRPr lang="en-US" sz="2000" b="1" i="0" spc="0" baseline="0" dirty="0">
              <a:solidFill>
                <a:srgbClr val="FF0000"/>
              </a:solidFill>
              <a:latin typeface="Calibri-Bold"/>
            </a:endParaRPr>
          </a:p>
        </p:txBody>
      </p:sp>
      <p:sp>
        <p:nvSpPr>
          <p:cNvPr id="7" name="Arrow: Down 6">
            <a:extLst>
              <a:ext uri="{FF2B5EF4-FFF2-40B4-BE49-F238E27FC236}">
                <a16:creationId xmlns:a16="http://schemas.microsoft.com/office/drawing/2014/main" id="{E1B7B897-4637-6C99-13E1-70D5D83E09E6}"/>
              </a:ext>
            </a:extLst>
          </p:cNvPr>
          <p:cNvSpPr/>
          <p:nvPr/>
        </p:nvSpPr>
        <p:spPr>
          <a:xfrm>
            <a:off x="9129485" y="5881906"/>
            <a:ext cx="437211" cy="760650"/>
          </a:xfrm>
          <a:custGeom>
            <a:avLst/>
            <a:gdLst>
              <a:gd name="connsiteX0" fmla="*/ 0 w 437211"/>
              <a:gd name="connsiteY0" fmla="*/ 542045 h 760650"/>
              <a:gd name="connsiteX1" fmla="*/ 109303 w 437211"/>
              <a:gd name="connsiteY1" fmla="*/ 542045 h 760650"/>
              <a:gd name="connsiteX2" fmla="*/ 109303 w 437211"/>
              <a:gd name="connsiteY2" fmla="*/ 0 h 760650"/>
              <a:gd name="connsiteX3" fmla="*/ 327908 w 437211"/>
              <a:gd name="connsiteY3" fmla="*/ 0 h 760650"/>
              <a:gd name="connsiteX4" fmla="*/ 327908 w 437211"/>
              <a:gd name="connsiteY4" fmla="*/ 542045 h 760650"/>
              <a:gd name="connsiteX5" fmla="*/ 437211 w 437211"/>
              <a:gd name="connsiteY5" fmla="*/ 542045 h 760650"/>
              <a:gd name="connsiteX6" fmla="*/ 218606 w 437211"/>
              <a:gd name="connsiteY6" fmla="*/ 760650 h 760650"/>
              <a:gd name="connsiteX7" fmla="*/ 0 w 437211"/>
              <a:gd name="connsiteY7" fmla="*/ 542045 h 7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11" h="760650" fill="none" extrusionOk="0">
                <a:moveTo>
                  <a:pt x="0" y="542045"/>
                </a:moveTo>
                <a:cubicBezTo>
                  <a:pt x="29297" y="534312"/>
                  <a:pt x="61026" y="544994"/>
                  <a:pt x="109303" y="542045"/>
                </a:cubicBezTo>
                <a:cubicBezTo>
                  <a:pt x="80206" y="412398"/>
                  <a:pt x="126634" y="111313"/>
                  <a:pt x="109303" y="0"/>
                </a:cubicBezTo>
                <a:cubicBezTo>
                  <a:pt x="209521" y="-8804"/>
                  <a:pt x="276410" y="21307"/>
                  <a:pt x="327908" y="0"/>
                </a:cubicBezTo>
                <a:cubicBezTo>
                  <a:pt x="378777" y="218793"/>
                  <a:pt x="318111" y="383322"/>
                  <a:pt x="327908" y="542045"/>
                </a:cubicBezTo>
                <a:cubicBezTo>
                  <a:pt x="356984" y="533949"/>
                  <a:pt x="394268" y="543623"/>
                  <a:pt x="437211" y="542045"/>
                </a:cubicBezTo>
                <a:cubicBezTo>
                  <a:pt x="383718" y="647178"/>
                  <a:pt x="255477" y="675129"/>
                  <a:pt x="218606" y="760650"/>
                </a:cubicBezTo>
                <a:cubicBezTo>
                  <a:pt x="144943" y="690127"/>
                  <a:pt x="72852" y="598852"/>
                  <a:pt x="0" y="542045"/>
                </a:cubicBezTo>
                <a:close/>
              </a:path>
              <a:path w="437211" h="760650" stroke="0" extrusionOk="0">
                <a:moveTo>
                  <a:pt x="0" y="542045"/>
                </a:moveTo>
                <a:cubicBezTo>
                  <a:pt x="38711" y="541642"/>
                  <a:pt x="54815" y="544771"/>
                  <a:pt x="109303" y="542045"/>
                </a:cubicBezTo>
                <a:cubicBezTo>
                  <a:pt x="75971" y="311297"/>
                  <a:pt x="111305" y="228606"/>
                  <a:pt x="109303" y="0"/>
                </a:cubicBezTo>
                <a:cubicBezTo>
                  <a:pt x="157480" y="-964"/>
                  <a:pt x="284054" y="1884"/>
                  <a:pt x="327908" y="0"/>
                </a:cubicBezTo>
                <a:cubicBezTo>
                  <a:pt x="372885" y="196896"/>
                  <a:pt x="271035" y="279891"/>
                  <a:pt x="327908" y="542045"/>
                </a:cubicBezTo>
                <a:cubicBezTo>
                  <a:pt x="365488" y="529067"/>
                  <a:pt x="409262" y="550916"/>
                  <a:pt x="437211" y="542045"/>
                </a:cubicBezTo>
                <a:cubicBezTo>
                  <a:pt x="380442" y="604919"/>
                  <a:pt x="311406" y="636123"/>
                  <a:pt x="218606" y="760650"/>
                </a:cubicBezTo>
                <a:cubicBezTo>
                  <a:pt x="131159" y="689054"/>
                  <a:pt x="108355" y="644981"/>
                  <a:pt x="0" y="542045"/>
                </a:cubicBezTo>
                <a:close/>
              </a:path>
            </a:pathLst>
          </a:custGeom>
          <a:solidFill>
            <a:srgbClr val="66FFFF"/>
          </a:solidFill>
          <a:ln w="57150">
            <a:solidFill>
              <a:srgbClr val="C00000"/>
            </a:solidFill>
            <a:extLst>
              <a:ext uri="{C807C97D-BFC1-408E-A445-0C87EB9F89A2}">
                <ask:lineSketchStyleProps xmlns:ask="http://schemas.microsoft.com/office/drawing/2018/sketchyshapes" sd="1219033472">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7A465E89-C2CF-0F50-AF05-BEF146F56AC3}"/>
              </a:ext>
            </a:extLst>
          </p:cNvPr>
          <p:cNvSpPr txBox="1"/>
          <p:nvPr/>
        </p:nvSpPr>
        <p:spPr>
          <a:xfrm>
            <a:off x="9759553" y="6320916"/>
            <a:ext cx="779509" cy="400110"/>
          </a:xfrm>
          <a:prstGeom prst="rect">
            <a:avLst/>
          </a:prstGeom>
          <a:noFill/>
        </p:spPr>
        <p:txBody>
          <a:bodyPr wrap="none" rtlCol="0">
            <a:spAutoFit/>
          </a:bodyPr>
          <a:lstStyle/>
          <a:p>
            <a:r>
              <a:rPr lang="en-US" sz="2000" b="1" dirty="0" err="1">
                <a:solidFill>
                  <a:srgbClr val="3333FF"/>
                </a:solidFill>
              </a:rPr>
              <a:t>p.t.o.</a:t>
            </a:r>
            <a:endParaRPr lang="en-US" sz="2000" b="1" dirty="0">
              <a:solidFill>
                <a:srgbClr val="3333FF"/>
              </a:solidFill>
            </a:endParaRPr>
          </a:p>
        </p:txBody>
      </p:sp>
      <p:sp>
        <p:nvSpPr>
          <p:cNvPr id="13" name="TextBox 12">
            <a:extLst>
              <a:ext uri="{FF2B5EF4-FFF2-40B4-BE49-F238E27FC236}">
                <a16:creationId xmlns:a16="http://schemas.microsoft.com/office/drawing/2014/main" id="{ACB54E07-456D-04BD-58D8-898B4BD5D179}"/>
              </a:ext>
            </a:extLst>
          </p:cNvPr>
          <p:cNvSpPr txBox="1"/>
          <p:nvPr/>
        </p:nvSpPr>
        <p:spPr>
          <a:xfrm>
            <a:off x="3571426" y="6304538"/>
            <a:ext cx="1862369" cy="523220"/>
          </a:xfrm>
          <a:prstGeom prst="rect">
            <a:avLst/>
          </a:prstGeom>
          <a:noFill/>
        </p:spPr>
        <p:txBody>
          <a:bodyPr wrap="none" rtlCol="0">
            <a:spAutoFit/>
          </a:bodyPr>
          <a:lstStyle/>
          <a:p>
            <a:r>
              <a:rPr lang="en-US" sz="2800" b="1" dirty="0">
                <a:solidFill>
                  <a:srgbClr val="FF0000"/>
                </a:solidFill>
                <a:highlight>
                  <a:srgbClr val="FFFF00"/>
                </a:highlight>
              </a:rPr>
              <a:t>Next  2024</a:t>
            </a:r>
          </a:p>
        </p:txBody>
      </p:sp>
    </p:spTree>
    <p:extLst>
      <p:ext uri="{BB962C8B-B14F-4D97-AF65-F5344CB8AC3E}">
        <p14:creationId xmlns:p14="http://schemas.microsoft.com/office/powerpoint/2010/main" val="292415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1BC80-4072-5BA5-EC44-095FF89529E4}"/>
              </a:ext>
            </a:extLst>
          </p:cNvPr>
          <p:cNvSpPr txBox="1"/>
          <p:nvPr/>
        </p:nvSpPr>
        <p:spPr>
          <a:xfrm>
            <a:off x="-101272" y="12680"/>
            <a:ext cx="12608560" cy="3477875"/>
          </a:xfrm>
          <a:prstGeom prst="rect">
            <a:avLst/>
          </a:prstGeom>
          <a:noFill/>
        </p:spPr>
        <p:txBody>
          <a:bodyPr wrap="square">
            <a:spAutoFit/>
          </a:bodyPr>
          <a:lstStyle/>
          <a:p>
            <a:r>
              <a:rPr lang="en-GB" sz="6000" b="1" i="0" dirty="0">
                <a:solidFill>
                  <a:srgbClr val="FF0000"/>
                </a:solidFill>
                <a:effectLst/>
                <a:highlight>
                  <a:srgbClr val="00FF00"/>
                </a:highlight>
                <a:latin typeface="Segoe UI" panose="020B0502040204020203" pitchFamily="34" charset="0"/>
              </a:rPr>
              <a:t>A Glow</a:t>
            </a:r>
            <a:r>
              <a:rPr lang="en-GB" sz="5400" b="1" i="0" dirty="0">
                <a:solidFill>
                  <a:srgbClr val="FF0000"/>
                </a:solidFill>
                <a:effectLst/>
                <a:highlight>
                  <a:srgbClr val="00FF00"/>
                </a:highlight>
                <a:latin typeface="Segoe UI" panose="020B0502040204020203" pitchFamily="34" charset="0"/>
              </a:rPr>
              <a:t> in </a:t>
            </a:r>
            <a:r>
              <a:rPr lang="en-GB" sz="6000" b="1" i="0" dirty="0">
                <a:solidFill>
                  <a:srgbClr val="FF0000"/>
                </a:solidFill>
                <a:effectLst/>
                <a:highlight>
                  <a:srgbClr val="00FF00"/>
                </a:highlight>
                <a:latin typeface="Segoe UI" panose="020B0502040204020203" pitchFamily="34" charset="0"/>
              </a:rPr>
              <a:t>Jupiter's Night Could Be The smoking gun Signal For </a:t>
            </a:r>
            <a:r>
              <a:rPr lang="en-GB" sz="6000" b="1" dirty="0">
                <a:solidFill>
                  <a:srgbClr val="FF0000"/>
                </a:solidFill>
                <a:highlight>
                  <a:srgbClr val="00FF00"/>
                </a:highlight>
                <a:latin typeface="Segoe UI" panose="020B0502040204020203" pitchFamily="34" charset="0"/>
              </a:rPr>
              <a:t>DM</a:t>
            </a:r>
            <a:endParaRPr lang="en-GB" sz="4000" b="1" dirty="0">
              <a:solidFill>
                <a:srgbClr val="FF0000"/>
              </a:solidFill>
              <a:highlight>
                <a:srgbClr val="FFFFFF"/>
              </a:highlight>
              <a:latin typeface="Segoe UI" panose="020B0502040204020203" pitchFamily="34" charset="0"/>
            </a:endParaRPr>
          </a:p>
          <a:p>
            <a:r>
              <a:rPr lang="en-GB" sz="3200" b="0" i="0" dirty="0">
                <a:solidFill>
                  <a:srgbClr val="2B2B2B"/>
                </a:solidFill>
                <a:effectLst/>
                <a:highlight>
                  <a:srgbClr val="FFFFFF"/>
                </a:highlight>
                <a:latin typeface="Segoe UI" panose="020B0502040204020203" pitchFamily="34" charset="0"/>
              </a:rPr>
              <a:t>Provided by </a:t>
            </a:r>
            <a:r>
              <a:rPr lang="en-GB" sz="3200" b="0" i="0" dirty="0" err="1">
                <a:solidFill>
                  <a:srgbClr val="2B2B2B"/>
                </a:solidFill>
                <a:effectLst/>
                <a:highlight>
                  <a:srgbClr val="FFFFFF"/>
                </a:highlight>
                <a:latin typeface="Segoe UI" panose="020B0502040204020203" pitchFamily="34" charset="0"/>
              </a:rPr>
              <a:t>ScienceAlert</a:t>
            </a:r>
            <a:r>
              <a:rPr lang="en-GB" sz="3200" b="0" i="0" dirty="0">
                <a:solidFill>
                  <a:srgbClr val="2B2B2B"/>
                </a:solidFill>
                <a:effectLst/>
                <a:highlight>
                  <a:srgbClr val="FFFFFF"/>
                </a:highlight>
                <a:latin typeface="Segoe UI" panose="020B0502040204020203" pitchFamily="34" charset="0"/>
              </a:rPr>
              <a:t>  </a:t>
            </a:r>
            <a:r>
              <a:rPr lang="en-GB" sz="2600" b="1" dirty="0">
                <a:solidFill>
                  <a:srgbClr val="96607D"/>
                </a:solidFill>
                <a:highlight>
                  <a:srgbClr val="FFFF00"/>
                </a:highlight>
                <a:hlinkClick r:id="rId2">
                  <a:extLst>
                    <a:ext uri="{A12FA001-AC4F-418D-AE19-62706E023703}">
                      <ahyp:hlinkClr xmlns:ahyp="http://schemas.microsoft.com/office/drawing/2018/hyperlinkcolor" val="tx"/>
                    </a:ext>
                  </a:extLst>
                </a:hlinkClick>
              </a:rPr>
              <a:t>A Glow in Jupiter's Night Could Be</a:t>
            </a:r>
            <a:r>
              <a:rPr lang="en-GB" sz="2600" b="1" i="1" dirty="0">
                <a:solidFill>
                  <a:srgbClr val="FF00FF"/>
                </a:solidFill>
                <a:effectLst>
                  <a:outerShdw blurRad="38100" dist="38100" dir="2700000" algn="tl">
                    <a:srgbClr val="000000">
                      <a:alpha val="43137"/>
                    </a:srgbClr>
                  </a:outerShdw>
                </a:effectLst>
                <a:highlight>
                  <a:srgbClr val="FFFF00"/>
                </a:highlight>
                <a:hlinkClick r:id="rId2">
                  <a:extLst>
                    <a:ext uri="{A12FA001-AC4F-418D-AE19-62706E023703}">
                      <ahyp:hlinkClr xmlns:ahyp="http://schemas.microsoft.com/office/drawing/2018/hyperlinkcolor" val="tx"/>
                    </a:ext>
                  </a:extLst>
                </a:hlinkClick>
              </a:rPr>
              <a:t> </a:t>
            </a:r>
            <a:r>
              <a:rPr lang="en-GB" sz="2800" b="1" i="1" dirty="0">
                <a:solidFill>
                  <a:srgbClr val="FF00FF"/>
                </a:solidFill>
                <a:effectLst>
                  <a:outerShdw blurRad="38100" dist="38100" dir="2700000" algn="tl">
                    <a:srgbClr val="000000">
                      <a:alpha val="43137"/>
                    </a:srgbClr>
                  </a:outerShdw>
                </a:effectLst>
                <a:highlight>
                  <a:srgbClr val="00FF00"/>
                </a:highlight>
                <a:hlinkClick r:id="rId2">
                  <a:extLst>
                    <a:ext uri="{A12FA001-AC4F-418D-AE19-62706E023703}">
                      <ahyp:hlinkClr xmlns:ahyp="http://schemas.microsoft.com/office/drawing/2018/hyperlinkcolor" val="tx"/>
                    </a:ext>
                  </a:extLst>
                </a:hlinkClick>
              </a:rPr>
              <a:t>The</a:t>
            </a:r>
            <a:r>
              <a:rPr lang="en-GB" sz="2600" b="1" i="1" dirty="0">
                <a:solidFill>
                  <a:srgbClr val="FF00FF"/>
                </a:solidFill>
                <a:effectLst>
                  <a:outerShdw blurRad="38100" dist="38100" dir="2700000" algn="tl">
                    <a:srgbClr val="000000">
                      <a:alpha val="43137"/>
                    </a:srgbClr>
                  </a:outerShdw>
                </a:effectLst>
                <a:highlight>
                  <a:srgbClr val="00FF00"/>
                </a:highlight>
                <a:hlinkClick r:id="rId2">
                  <a:extLst>
                    <a:ext uri="{A12FA001-AC4F-418D-AE19-62706E023703}">
                      <ahyp:hlinkClr xmlns:ahyp="http://schemas.microsoft.com/office/drawing/2018/hyperlinkcolor" val="tx"/>
                    </a:ext>
                  </a:extLst>
                </a:hlinkClick>
              </a:rPr>
              <a:t> </a:t>
            </a:r>
            <a:r>
              <a:rPr lang="en-GB" sz="2800" b="1" i="1" dirty="0">
                <a:solidFill>
                  <a:srgbClr val="FF00FF"/>
                </a:solidFill>
                <a:effectLst>
                  <a:outerShdw blurRad="38100" dist="38100" dir="2700000" algn="tl">
                    <a:srgbClr val="000000">
                      <a:alpha val="43137"/>
                    </a:srgbClr>
                  </a:outerShdw>
                </a:effectLst>
                <a:highlight>
                  <a:srgbClr val="00FF00"/>
                </a:highlight>
                <a:hlinkClick r:id="rId2">
                  <a:extLst>
                    <a:ext uri="{A12FA001-AC4F-418D-AE19-62706E023703}">
                      <ahyp:hlinkClr xmlns:ahyp="http://schemas.microsoft.com/office/drawing/2018/hyperlinkcolor" val="tx"/>
                    </a:ext>
                  </a:extLst>
                </a:hlinkClick>
              </a:rPr>
              <a:t> Gun Signal </a:t>
            </a:r>
          </a:p>
          <a:p>
            <a:endParaRPr lang="en-GB" sz="1200" b="1" i="1" dirty="0">
              <a:solidFill>
                <a:srgbClr val="FF00FF"/>
              </a:solidFill>
              <a:effectLst>
                <a:outerShdw blurRad="38100" dist="38100" dir="2700000" algn="tl">
                  <a:srgbClr val="000000">
                    <a:alpha val="43137"/>
                  </a:srgbClr>
                </a:outerShdw>
              </a:effectLst>
              <a:highlight>
                <a:srgbClr val="00FF00"/>
              </a:highlight>
              <a:hlinkClick r:id="rId2">
                <a:extLst>
                  <a:ext uri="{A12FA001-AC4F-418D-AE19-62706E023703}">
                    <ahyp:hlinkClr xmlns:ahyp="http://schemas.microsoft.com/office/drawing/2018/hyperlinkcolor" val="tx"/>
                  </a:ext>
                </a:extLst>
              </a:hlinkClick>
            </a:endParaRPr>
          </a:p>
          <a:p>
            <a:r>
              <a:rPr lang="en-GB" sz="2800" b="1" i="1" dirty="0">
                <a:solidFill>
                  <a:srgbClr val="FF00FF"/>
                </a:solidFill>
                <a:highlight>
                  <a:srgbClr val="00FF00"/>
                </a:highlight>
                <a:hlinkClick r:id="rId2">
                  <a:extLst>
                    <a:ext uri="{A12FA001-AC4F-418D-AE19-62706E023703}">
                      <ahyp:hlinkClr xmlns:ahyp="http://schemas.microsoft.com/office/drawing/2018/hyperlinkcolor" val="tx"/>
                    </a:ext>
                  </a:extLst>
                </a:hlinkClick>
              </a:rPr>
              <a:t>For Dark Matter </a:t>
            </a:r>
            <a:r>
              <a:rPr lang="en-GB" sz="2600" b="1" dirty="0">
                <a:solidFill>
                  <a:srgbClr val="96607D"/>
                </a:solidFill>
                <a:highlight>
                  <a:srgbClr val="FFFF00"/>
                </a:highlight>
                <a:hlinkClick r:id="rId2">
                  <a:extLst>
                    <a:ext uri="{A12FA001-AC4F-418D-AE19-62706E023703}">
                      <ahyp:hlinkClr xmlns:ahyp="http://schemas.microsoft.com/office/drawing/2018/hyperlinkcolor" val="tx"/>
                    </a:ext>
                  </a:extLst>
                </a:hlinkClick>
              </a:rPr>
              <a:t>(msn.com)</a:t>
            </a:r>
            <a:r>
              <a:rPr lang="en-GB" sz="2600" b="1" dirty="0">
                <a:solidFill>
                  <a:srgbClr val="2B2B2B"/>
                </a:solidFill>
                <a:highlight>
                  <a:srgbClr val="FFFF00"/>
                </a:highlight>
                <a:latin typeface="Segoe UI" panose="020B0502040204020203" pitchFamily="34" charset="0"/>
              </a:rPr>
              <a:t> </a:t>
            </a:r>
            <a:r>
              <a:rPr lang="nn-NO" sz="2800" b="0" i="0" dirty="0">
                <a:solidFill>
                  <a:srgbClr val="2B2B2B"/>
                </a:solidFill>
                <a:effectLst/>
                <a:highlight>
                  <a:srgbClr val="FFFFFF"/>
                </a:highlight>
                <a:latin typeface="Segoe UI" panose="020B0502040204020203" pitchFamily="34" charset="0"/>
              </a:rPr>
              <a:t>(Blanco &amp; Leane, PRL, </a:t>
            </a:r>
            <a:r>
              <a:rPr lang="nn-NO" sz="2800" b="1" i="1" dirty="0">
                <a:solidFill>
                  <a:srgbClr val="FF0000"/>
                </a:solidFill>
                <a:effectLst/>
                <a:highlight>
                  <a:srgbClr val="FFFF00"/>
                </a:highlight>
                <a:latin typeface="Segoe UI" panose="020B0502040204020203" pitchFamily="34" charset="0"/>
              </a:rPr>
              <a:t>1</a:t>
            </a:r>
            <a:r>
              <a:rPr lang="nn-NO" sz="4000" b="1" i="1" baseline="30000" dirty="0">
                <a:solidFill>
                  <a:srgbClr val="FF0000"/>
                </a:solidFill>
                <a:effectLst/>
                <a:highlight>
                  <a:srgbClr val="FFFF00"/>
                </a:highlight>
                <a:latin typeface="Segoe UI" panose="020B0502040204020203" pitchFamily="34" charset="0"/>
              </a:rPr>
              <a:t>st</a:t>
            </a:r>
            <a:r>
              <a:rPr lang="nn-NO" sz="2800" b="1" i="1" dirty="0">
                <a:solidFill>
                  <a:srgbClr val="FF0000"/>
                </a:solidFill>
                <a:effectLst/>
                <a:highlight>
                  <a:srgbClr val="FFFF00"/>
                </a:highlight>
                <a:latin typeface="Segoe UI" panose="020B0502040204020203" pitchFamily="34" charset="0"/>
              </a:rPr>
              <a:t>  July </a:t>
            </a:r>
            <a:r>
              <a:rPr lang="nn-NO" sz="2800" b="1" i="0" dirty="0">
                <a:solidFill>
                  <a:srgbClr val="FF0000"/>
                </a:solidFill>
                <a:effectLst/>
                <a:highlight>
                  <a:srgbClr val="FFFF00"/>
                </a:highlight>
                <a:latin typeface="Segoe UI" panose="020B0502040204020203" pitchFamily="34" charset="0"/>
              </a:rPr>
              <a:t>2024</a:t>
            </a:r>
            <a:r>
              <a:rPr lang="nn-NO" sz="2800" b="0" i="0" dirty="0">
                <a:solidFill>
                  <a:srgbClr val="2B2B2B"/>
                </a:solidFill>
                <a:effectLst/>
                <a:highlight>
                  <a:srgbClr val="FFFFFF"/>
                </a:highlight>
                <a:latin typeface="Segoe UI" panose="020B0502040204020203" pitchFamily="34" charset="0"/>
              </a:rPr>
              <a:t>)</a:t>
            </a:r>
          </a:p>
          <a:p>
            <a:r>
              <a:rPr lang="nn-NO" sz="2800" dirty="0">
                <a:solidFill>
                  <a:srgbClr val="2B2B2B"/>
                </a:solidFill>
                <a:highlight>
                  <a:srgbClr val="FFFFFF"/>
                </a:highlight>
                <a:latin typeface="Segoe UI" panose="020B0502040204020203" pitchFamily="34" charset="0"/>
              </a:rPr>
              <a:t>                                                    </a:t>
            </a:r>
            <a:r>
              <a:rPr lang="nn-NO" sz="2800" b="0" i="0" dirty="0">
                <a:solidFill>
                  <a:srgbClr val="2B2B2B"/>
                </a:solidFill>
                <a:effectLst/>
                <a:highlight>
                  <a:srgbClr val="FFFFFF"/>
                </a:highlight>
                <a:latin typeface="Segoe UI" panose="020B0502040204020203" pitchFamily="34" charset="0"/>
              </a:rPr>
              <a:t> </a:t>
            </a:r>
            <a:r>
              <a:rPr lang="nn-NO" b="1" i="0" dirty="0">
                <a:solidFill>
                  <a:srgbClr val="2B2B2B"/>
                </a:solidFill>
                <a:effectLst/>
                <a:highlight>
                  <a:srgbClr val="FFFF00"/>
                </a:highlight>
                <a:latin typeface="Segoe UI" panose="020B0502040204020203" pitchFamily="34" charset="0"/>
                <a:hlinkClick r:id="rId3"/>
              </a:rPr>
              <a:t>https://journals.aps.org/prl/pdf/10.1103/PhysRevLett.132.261002</a:t>
            </a:r>
            <a:endParaRPr lang="en-US" sz="2600" b="1" dirty="0">
              <a:highlight>
                <a:srgbClr val="FFFF00"/>
              </a:highlight>
            </a:endParaRPr>
          </a:p>
        </p:txBody>
      </p:sp>
      <p:pic>
        <p:nvPicPr>
          <p:cNvPr id="1026" name="Picture 2" descr="A Glow in Jupiter's Night Could Be The Smoking Gun Signal For Dark Matter">
            <a:extLst>
              <a:ext uri="{FF2B5EF4-FFF2-40B4-BE49-F238E27FC236}">
                <a16:creationId xmlns:a16="http://schemas.microsoft.com/office/drawing/2014/main" id="{4D6CEE44-AE39-E284-798C-B4A126E67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794" y="3593689"/>
            <a:ext cx="5892476" cy="2386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245878-198E-39D6-3FE9-5E16D11B8F68}"/>
              </a:ext>
            </a:extLst>
          </p:cNvPr>
          <p:cNvSpPr txBox="1"/>
          <p:nvPr/>
        </p:nvSpPr>
        <p:spPr>
          <a:xfrm>
            <a:off x="57634" y="3594361"/>
            <a:ext cx="6184257" cy="2431435"/>
          </a:xfrm>
          <a:custGeom>
            <a:avLst/>
            <a:gdLst>
              <a:gd name="connsiteX0" fmla="*/ 0 w 6184257"/>
              <a:gd name="connsiteY0" fmla="*/ 0 h 2431435"/>
              <a:gd name="connsiteX1" fmla="*/ 624048 w 6184257"/>
              <a:gd name="connsiteY1" fmla="*/ 0 h 2431435"/>
              <a:gd name="connsiteX2" fmla="*/ 1000725 w 6184257"/>
              <a:gd name="connsiteY2" fmla="*/ 0 h 2431435"/>
              <a:gd name="connsiteX3" fmla="*/ 1377403 w 6184257"/>
              <a:gd name="connsiteY3" fmla="*/ 0 h 2431435"/>
              <a:gd name="connsiteX4" fmla="*/ 2063293 w 6184257"/>
              <a:gd name="connsiteY4" fmla="*/ 0 h 2431435"/>
              <a:gd name="connsiteX5" fmla="*/ 2749183 w 6184257"/>
              <a:gd name="connsiteY5" fmla="*/ 0 h 2431435"/>
              <a:gd name="connsiteX6" fmla="*/ 3187703 w 6184257"/>
              <a:gd name="connsiteY6" fmla="*/ 0 h 2431435"/>
              <a:gd name="connsiteX7" fmla="*/ 3811751 w 6184257"/>
              <a:gd name="connsiteY7" fmla="*/ 0 h 2431435"/>
              <a:gd name="connsiteX8" fmla="*/ 4312114 w 6184257"/>
              <a:gd name="connsiteY8" fmla="*/ 0 h 2431435"/>
              <a:gd name="connsiteX9" fmla="*/ 4750634 w 6184257"/>
              <a:gd name="connsiteY9" fmla="*/ 0 h 2431435"/>
              <a:gd name="connsiteX10" fmla="*/ 5312839 w 6184257"/>
              <a:gd name="connsiteY10" fmla="*/ 0 h 2431435"/>
              <a:gd name="connsiteX11" fmla="*/ 5689516 w 6184257"/>
              <a:gd name="connsiteY11" fmla="*/ 0 h 2431435"/>
              <a:gd name="connsiteX12" fmla="*/ 6184257 w 6184257"/>
              <a:gd name="connsiteY12" fmla="*/ 0 h 2431435"/>
              <a:gd name="connsiteX13" fmla="*/ 6184257 w 6184257"/>
              <a:gd name="connsiteY13" fmla="*/ 510601 h 2431435"/>
              <a:gd name="connsiteX14" fmla="*/ 6184257 w 6184257"/>
              <a:gd name="connsiteY14" fmla="*/ 1021203 h 2431435"/>
              <a:gd name="connsiteX15" fmla="*/ 6184257 w 6184257"/>
              <a:gd name="connsiteY15" fmla="*/ 1556118 h 2431435"/>
              <a:gd name="connsiteX16" fmla="*/ 6184257 w 6184257"/>
              <a:gd name="connsiteY16" fmla="*/ 1969462 h 2431435"/>
              <a:gd name="connsiteX17" fmla="*/ 6184257 w 6184257"/>
              <a:gd name="connsiteY17" fmla="*/ 2431435 h 2431435"/>
              <a:gd name="connsiteX18" fmla="*/ 5745737 w 6184257"/>
              <a:gd name="connsiteY18" fmla="*/ 2431435 h 2431435"/>
              <a:gd name="connsiteX19" fmla="*/ 5121689 w 6184257"/>
              <a:gd name="connsiteY19" fmla="*/ 2431435 h 2431435"/>
              <a:gd name="connsiteX20" fmla="*/ 4435799 w 6184257"/>
              <a:gd name="connsiteY20" fmla="*/ 2431435 h 2431435"/>
              <a:gd name="connsiteX21" fmla="*/ 4059121 w 6184257"/>
              <a:gd name="connsiteY21" fmla="*/ 2431435 h 2431435"/>
              <a:gd name="connsiteX22" fmla="*/ 3496916 w 6184257"/>
              <a:gd name="connsiteY22" fmla="*/ 2431435 h 2431435"/>
              <a:gd name="connsiteX23" fmla="*/ 3120239 w 6184257"/>
              <a:gd name="connsiteY23" fmla="*/ 2431435 h 2431435"/>
              <a:gd name="connsiteX24" fmla="*/ 2743561 w 6184257"/>
              <a:gd name="connsiteY24" fmla="*/ 2431435 h 2431435"/>
              <a:gd name="connsiteX25" fmla="*/ 2057671 w 6184257"/>
              <a:gd name="connsiteY25" fmla="*/ 2431435 h 2431435"/>
              <a:gd name="connsiteX26" fmla="*/ 1433623 w 6184257"/>
              <a:gd name="connsiteY26" fmla="*/ 2431435 h 2431435"/>
              <a:gd name="connsiteX27" fmla="*/ 747733 w 6184257"/>
              <a:gd name="connsiteY27" fmla="*/ 2431435 h 2431435"/>
              <a:gd name="connsiteX28" fmla="*/ 0 w 6184257"/>
              <a:gd name="connsiteY28" fmla="*/ 2431435 h 2431435"/>
              <a:gd name="connsiteX29" fmla="*/ 0 w 6184257"/>
              <a:gd name="connsiteY29" fmla="*/ 1896519 h 2431435"/>
              <a:gd name="connsiteX30" fmla="*/ 0 w 6184257"/>
              <a:gd name="connsiteY30" fmla="*/ 1410232 h 2431435"/>
              <a:gd name="connsiteX31" fmla="*/ 0 w 6184257"/>
              <a:gd name="connsiteY31" fmla="*/ 972574 h 2431435"/>
              <a:gd name="connsiteX32" fmla="*/ 0 w 6184257"/>
              <a:gd name="connsiteY32" fmla="*/ 510601 h 2431435"/>
              <a:gd name="connsiteX33" fmla="*/ 0 w 6184257"/>
              <a:gd name="connsiteY33" fmla="*/ 0 h 24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84257" h="2431435" fill="none" extrusionOk="0">
                <a:moveTo>
                  <a:pt x="0" y="0"/>
                </a:moveTo>
                <a:cubicBezTo>
                  <a:pt x="128863" y="-41033"/>
                  <a:pt x="316926" y="70468"/>
                  <a:pt x="624048" y="0"/>
                </a:cubicBezTo>
                <a:cubicBezTo>
                  <a:pt x="931170" y="-70468"/>
                  <a:pt x="865934" y="13873"/>
                  <a:pt x="1000725" y="0"/>
                </a:cubicBezTo>
                <a:cubicBezTo>
                  <a:pt x="1135516" y="-13873"/>
                  <a:pt x="1209742" y="1891"/>
                  <a:pt x="1377403" y="0"/>
                </a:cubicBezTo>
                <a:cubicBezTo>
                  <a:pt x="1545064" y="-1891"/>
                  <a:pt x="1836991" y="25164"/>
                  <a:pt x="2063293" y="0"/>
                </a:cubicBezTo>
                <a:cubicBezTo>
                  <a:pt x="2289595" y="-25164"/>
                  <a:pt x="2545515" y="19492"/>
                  <a:pt x="2749183" y="0"/>
                </a:cubicBezTo>
                <a:cubicBezTo>
                  <a:pt x="2952851" y="-19492"/>
                  <a:pt x="3088402" y="19207"/>
                  <a:pt x="3187703" y="0"/>
                </a:cubicBezTo>
                <a:cubicBezTo>
                  <a:pt x="3287004" y="-19207"/>
                  <a:pt x="3644325" y="46735"/>
                  <a:pt x="3811751" y="0"/>
                </a:cubicBezTo>
                <a:cubicBezTo>
                  <a:pt x="3979177" y="-46735"/>
                  <a:pt x="4131858" y="57493"/>
                  <a:pt x="4312114" y="0"/>
                </a:cubicBezTo>
                <a:cubicBezTo>
                  <a:pt x="4492370" y="-57493"/>
                  <a:pt x="4654823" y="4174"/>
                  <a:pt x="4750634" y="0"/>
                </a:cubicBezTo>
                <a:cubicBezTo>
                  <a:pt x="4846445" y="-4174"/>
                  <a:pt x="5063873" y="19548"/>
                  <a:pt x="5312839" y="0"/>
                </a:cubicBezTo>
                <a:cubicBezTo>
                  <a:pt x="5561805" y="-19548"/>
                  <a:pt x="5508729" y="13450"/>
                  <a:pt x="5689516" y="0"/>
                </a:cubicBezTo>
                <a:cubicBezTo>
                  <a:pt x="5870303" y="-13450"/>
                  <a:pt x="5990136" y="21018"/>
                  <a:pt x="6184257" y="0"/>
                </a:cubicBezTo>
                <a:cubicBezTo>
                  <a:pt x="6231643" y="248871"/>
                  <a:pt x="6176710" y="304721"/>
                  <a:pt x="6184257" y="510601"/>
                </a:cubicBezTo>
                <a:cubicBezTo>
                  <a:pt x="6191804" y="716481"/>
                  <a:pt x="6128059" y="794805"/>
                  <a:pt x="6184257" y="1021203"/>
                </a:cubicBezTo>
                <a:cubicBezTo>
                  <a:pt x="6240455" y="1247601"/>
                  <a:pt x="6151374" y="1291090"/>
                  <a:pt x="6184257" y="1556118"/>
                </a:cubicBezTo>
                <a:cubicBezTo>
                  <a:pt x="6217140" y="1821147"/>
                  <a:pt x="6181493" y="1779874"/>
                  <a:pt x="6184257" y="1969462"/>
                </a:cubicBezTo>
                <a:cubicBezTo>
                  <a:pt x="6187021" y="2159050"/>
                  <a:pt x="6153525" y="2273841"/>
                  <a:pt x="6184257" y="2431435"/>
                </a:cubicBezTo>
                <a:cubicBezTo>
                  <a:pt x="6022565" y="2478552"/>
                  <a:pt x="5847070" y="2393238"/>
                  <a:pt x="5745737" y="2431435"/>
                </a:cubicBezTo>
                <a:cubicBezTo>
                  <a:pt x="5644404" y="2469632"/>
                  <a:pt x="5428063" y="2406595"/>
                  <a:pt x="5121689" y="2431435"/>
                </a:cubicBezTo>
                <a:cubicBezTo>
                  <a:pt x="4815315" y="2456275"/>
                  <a:pt x="4593915" y="2394679"/>
                  <a:pt x="4435799" y="2431435"/>
                </a:cubicBezTo>
                <a:cubicBezTo>
                  <a:pt x="4277683" y="2468191"/>
                  <a:pt x="4213520" y="2394732"/>
                  <a:pt x="4059121" y="2431435"/>
                </a:cubicBezTo>
                <a:cubicBezTo>
                  <a:pt x="3904722" y="2468138"/>
                  <a:pt x="3754458" y="2372457"/>
                  <a:pt x="3496916" y="2431435"/>
                </a:cubicBezTo>
                <a:cubicBezTo>
                  <a:pt x="3239375" y="2490413"/>
                  <a:pt x="3272059" y="2408500"/>
                  <a:pt x="3120239" y="2431435"/>
                </a:cubicBezTo>
                <a:cubicBezTo>
                  <a:pt x="2968419" y="2454370"/>
                  <a:pt x="2914648" y="2413283"/>
                  <a:pt x="2743561" y="2431435"/>
                </a:cubicBezTo>
                <a:cubicBezTo>
                  <a:pt x="2572474" y="2449587"/>
                  <a:pt x="2367295" y="2429610"/>
                  <a:pt x="2057671" y="2431435"/>
                </a:cubicBezTo>
                <a:cubicBezTo>
                  <a:pt x="1748047" y="2433260"/>
                  <a:pt x="1623302" y="2426016"/>
                  <a:pt x="1433623" y="2431435"/>
                </a:cubicBezTo>
                <a:cubicBezTo>
                  <a:pt x="1243944" y="2436854"/>
                  <a:pt x="888877" y="2416368"/>
                  <a:pt x="747733" y="2431435"/>
                </a:cubicBezTo>
                <a:cubicBezTo>
                  <a:pt x="606589" y="2446502"/>
                  <a:pt x="280189" y="2413239"/>
                  <a:pt x="0" y="2431435"/>
                </a:cubicBezTo>
                <a:cubicBezTo>
                  <a:pt x="-25597" y="2168613"/>
                  <a:pt x="18949" y="2072582"/>
                  <a:pt x="0" y="1896519"/>
                </a:cubicBezTo>
                <a:cubicBezTo>
                  <a:pt x="-18949" y="1720456"/>
                  <a:pt x="38017" y="1563317"/>
                  <a:pt x="0" y="1410232"/>
                </a:cubicBezTo>
                <a:cubicBezTo>
                  <a:pt x="-38017" y="1257147"/>
                  <a:pt x="36534" y="1154787"/>
                  <a:pt x="0" y="972574"/>
                </a:cubicBezTo>
                <a:cubicBezTo>
                  <a:pt x="-36534" y="790361"/>
                  <a:pt x="46644" y="623852"/>
                  <a:pt x="0" y="510601"/>
                </a:cubicBezTo>
                <a:cubicBezTo>
                  <a:pt x="-46644" y="397350"/>
                  <a:pt x="47853" y="239047"/>
                  <a:pt x="0" y="0"/>
                </a:cubicBezTo>
                <a:close/>
              </a:path>
              <a:path w="6184257" h="2431435" stroke="0" extrusionOk="0">
                <a:moveTo>
                  <a:pt x="0" y="0"/>
                </a:moveTo>
                <a:cubicBezTo>
                  <a:pt x="176665" y="-44774"/>
                  <a:pt x="436423" y="58594"/>
                  <a:pt x="624048" y="0"/>
                </a:cubicBezTo>
                <a:cubicBezTo>
                  <a:pt x="811673" y="-58594"/>
                  <a:pt x="917515" y="48042"/>
                  <a:pt x="1062568" y="0"/>
                </a:cubicBezTo>
                <a:cubicBezTo>
                  <a:pt x="1207621" y="-48042"/>
                  <a:pt x="1481928" y="8595"/>
                  <a:pt x="1624773" y="0"/>
                </a:cubicBezTo>
                <a:cubicBezTo>
                  <a:pt x="1767618" y="-8595"/>
                  <a:pt x="1911508" y="28494"/>
                  <a:pt x="2186978" y="0"/>
                </a:cubicBezTo>
                <a:cubicBezTo>
                  <a:pt x="2462448" y="-28494"/>
                  <a:pt x="2505534" y="14631"/>
                  <a:pt x="2749183" y="0"/>
                </a:cubicBezTo>
                <a:cubicBezTo>
                  <a:pt x="2992833" y="-14631"/>
                  <a:pt x="3014388" y="15492"/>
                  <a:pt x="3125861" y="0"/>
                </a:cubicBezTo>
                <a:cubicBezTo>
                  <a:pt x="3237334" y="-15492"/>
                  <a:pt x="3410073" y="36335"/>
                  <a:pt x="3502538" y="0"/>
                </a:cubicBezTo>
                <a:cubicBezTo>
                  <a:pt x="3595003" y="-36335"/>
                  <a:pt x="3754278" y="7434"/>
                  <a:pt x="3879216" y="0"/>
                </a:cubicBezTo>
                <a:cubicBezTo>
                  <a:pt x="4004154" y="-7434"/>
                  <a:pt x="4250389" y="48139"/>
                  <a:pt x="4379578" y="0"/>
                </a:cubicBezTo>
                <a:cubicBezTo>
                  <a:pt x="4508767" y="-48139"/>
                  <a:pt x="4742736" y="21181"/>
                  <a:pt x="5065469" y="0"/>
                </a:cubicBezTo>
                <a:cubicBezTo>
                  <a:pt x="5388202" y="-21181"/>
                  <a:pt x="5362226" y="44705"/>
                  <a:pt x="5627674" y="0"/>
                </a:cubicBezTo>
                <a:cubicBezTo>
                  <a:pt x="5893122" y="-44705"/>
                  <a:pt x="6023327" y="25109"/>
                  <a:pt x="6184257" y="0"/>
                </a:cubicBezTo>
                <a:cubicBezTo>
                  <a:pt x="6192551" y="222297"/>
                  <a:pt x="6135366" y="361774"/>
                  <a:pt x="6184257" y="486287"/>
                </a:cubicBezTo>
                <a:cubicBezTo>
                  <a:pt x="6233148" y="610800"/>
                  <a:pt x="6148072" y="762273"/>
                  <a:pt x="6184257" y="948260"/>
                </a:cubicBezTo>
                <a:cubicBezTo>
                  <a:pt x="6220442" y="1134247"/>
                  <a:pt x="6165909" y="1235843"/>
                  <a:pt x="6184257" y="1434547"/>
                </a:cubicBezTo>
                <a:cubicBezTo>
                  <a:pt x="6202605" y="1633251"/>
                  <a:pt x="6131105" y="1699133"/>
                  <a:pt x="6184257" y="1945148"/>
                </a:cubicBezTo>
                <a:cubicBezTo>
                  <a:pt x="6237409" y="2191163"/>
                  <a:pt x="6129690" y="2322723"/>
                  <a:pt x="6184257" y="2431435"/>
                </a:cubicBezTo>
                <a:cubicBezTo>
                  <a:pt x="6059865" y="2467110"/>
                  <a:pt x="5853258" y="2402361"/>
                  <a:pt x="5622052" y="2431435"/>
                </a:cubicBezTo>
                <a:cubicBezTo>
                  <a:pt x="5390847" y="2460509"/>
                  <a:pt x="5250073" y="2402109"/>
                  <a:pt x="5121689" y="2431435"/>
                </a:cubicBezTo>
                <a:cubicBezTo>
                  <a:pt x="4993305" y="2460761"/>
                  <a:pt x="4863617" y="2383684"/>
                  <a:pt x="4621327" y="2431435"/>
                </a:cubicBezTo>
                <a:cubicBezTo>
                  <a:pt x="4379037" y="2479186"/>
                  <a:pt x="4076833" y="2418026"/>
                  <a:pt x="3935436" y="2431435"/>
                </a:cubicBezTo>
                <a:cubicBezTo>
                  <a:pt x="3794039" y="2444844"/>
                  <a:pt x="3640458" y="2406427"/>
                  <a:pt x="3435074" y="2431435"/>
                </a:cubicBezTo>
                <a:cubicBezTo>
                  <a:pt x="3229690" y="2456443"/>
                  <a:pt x="2996934" y="2392264"/>
                  <a:pt x="2872868" y="2431435"/>
                </a:cubicBezTo>
                <a:cubicBezTo>
                  <a:pt x="2748802" y="2470606"/>
                  <a:pt x="2562093" y="2372096"/>
                  <a:pt x="2372506" y="2431435"/>
                </a:cubicBezTo>
                <a:cubicBezTo>
                  <a:pt x="2182919" y="2490774"/>
                  <a:pt x="2018652" y="2373828"/>
                  <a:pt x="1872143" y="2431435"/>
                </a:cubicBezTo>
                <a:cubicBezTo>
                  <a:pt x="1725634" y="2489042"/>
                  <a:pt x="1680779" y="2410423"/>
                  <a:pt x="1495466" y="2431435"/>
                </a:cubicBezTo>
                <a:cubicBezTo>
                  <a:pt x="1310153" y="2452447"/>
                  <a:pt x="1099019" y="2419574"/>
                  <a:pt x="933261" y="2431435"/>
                </a:cubicBezTo>
                <a:cubicBezTo>
                  <a:pt x="767504" y="2443296"/>
                  <a:pt x="223967" y="2430005"/>
                  <a:pt x="0" y="2431435"/>
                </a:cubicBezTo>
                <a:cubicBezTo>
                  <a:pt x="-22092" y="2189823"/>
                  <a:pt x="60476" y="2058321"/>
                  <a:pt x="0" y="1920834"/>
                </a:cubicBezTo>
                <a:cubicBezTo>
                  <a:pt x="-60476" y="1783347"/>
                  <a:pt x="8607" y="1659947"/>
                  <a:pt x="0" y="1483175"/>
                </a:cubicBezTo>
                <a:cubicBezTo>
                  <a:pt x="-8607" y="1306403"/>
                  <a:pt x="37292" y="1135458"/>
                  <a:pt x="0" y="1021203"/>
                </a:cubicBezTo>
                <a:cubicBezTo>
                  <a:pt x="-37292" y="906948"/>
                  <a:pt x="38554" y="735679"/>
                  <a:pt x="0" y="510601"/>
                </a:cubicBezTo>
                <a:cubicBezTo>
                  <a:pt x="-38554" y="285523"/>
                  <a:pt x="53467" y="195997"/>
                  <a:pt x="0" y="0"/>
                </a:cubicBezTo>
                <a:close/>
              </a:path>
            </a:pathLst>
          </a:custGeom>
          <a:solidFill>
            <a:schemeClr val="accent2">
              <a:lumMod val="20000"/>
              <a:lumOff val="80000"/>
            </a:schemeClr>
          </a:solidFill>
          <a:ln w="57150">
            <a:solidFill>
              <a:srgbClr val="3333FF"/>
            </a:solidFill>
            <a:prstDash val="sysDot"/>
            <a:extLst>
              <a:ext uri="{C807C97D-BFC1-408E-A445-0C87EB9F89A2}">
                <ask:lineSketchStyleProps xmlns:ask="http://schemas.microsoft.com/office/drawing/2018/sketchyshapes" sd="1086802822">
                  <a:prstGeom prst="rect">
                    <a:avLst/>
                  </a:prstGeom>
                  <ask:type>
                    <ask:lineSketchScribble/>
                  </ask:type>
                </ask:lineSketchStyleProps>
              </a:ext>
            </a:extLst>
          </a:ln>
        </p:spPr>
        <p:txBody>
          <a:bodyPr wrap="none" rtlCol="0">
            <a:spAutoFit/>
          </a:bodyPr>
          <a:lstStyle/>
          <a:p>
            <a:r>
              <a:rPr lang="en-US" sz="3600" dirty="0">
                <a:solidFill>
                  <a:srgbClr val="FF0000"/>
                </a:solidFill>
                <a:effectLst>
                  <a:outerShdw blurRad="38100" dist="38100" dir="2700000" algn="tl">
                    <a:srgbClr val="000000">
                      <a:alpha val="43137"/>
                    </a:srgbClr>
                  </a:outerShdw>
                </a:effectLst>
              </a:rPr>
              <a:t>In Earth’s atmosphere  + inner </a:t>
            </a:r>
          </a:p>
          <a:p>
            <a:r>
              <a:rPr lang="en-US" sz="3600" dirty="0">
                <a:solidFill>
                  <a:srgbClr val="FF0000"/>
                </a:solidFill>
                <a:effectLst>
                  <a:outerShdw blurRad="38100" dist="38100" dir="2700000" algn="tl">
                    <a:srgbClr val="000000">
                      <a:alpha val="43137"/>
                    </a:srgbClr>
                  </a:outerShdw>
                </a:effectLst>
              </a:rPr>
              <a:t>Earth a Nr of observations</a:t>
            </a:r>
            <a:r>
              <a:rPr lang="en-US" sz="4400" b="1" dirty="0">
                <a:solidFill>
                  <a:srgbClr val="FF0000"/>
                </a:solidFill>
                <a:effectLst>
                  <a:outerShdw blurRad="38100" dist="38100" dir="2700000" algn="tl">
                    <a:srgbClr val="000000">
                      <a:alpha val="43137"/>
                    </a:srgbClr>
                  </a:outerShdw>
                </a:effectLst>
                <a:sym typeface="Wingdings" panose="05000000000000000000" pitchFamily="2" charset="2"/>
              </a:rPr>
              <a:t></a:t>
            </a:r>
          </a:p>
          <a:p>
            <a:r>
              <a:rPr lang="en-US" sz="3600" dirty="0">
                <a:solidFill>
                  <a:srgbClr val="00B050"/>
                </a:solidFill>
                <a:effectLst>
                  <a:outerShdw blurRad="38100" dist="38100" dir="2700000" algn="tl">
                    <a:srgbClr val="000000">
                      <a:alpha val="43137"/>
                    </a:srgbClr>
                  </a:outerShdw>
                </a:effectLst>
                <a:sym typeface="Wingdings" panose="05000000000000000000" pitchFamily="2" charset="2"/>
              </a:rPr>
              <a:t></a:t>
            </a:r>
            <a:r>
              <a:rPr lang="en-US" sz="3600" dirty="0">
                <a:solidFill>
                  <a:srgbClr val="3333FF"/>
                </a:solidFill>
                <a:effectLst>
                  <a:outerShdw blurRad="38100" dist="38100" dir="2700000" algn="tl">
                    <a:srgbClr val="000000">
                      <a:alpha val="43137"/>
                    </a:srgbClr>
                  </a:outerShdw>
                </a:effectLst>
                <a:sym typeface="Wingdings" panose="05000000000000000000" pitchFamily="2" charset="2"/>
              </a:rPr>
              <a:t>Welcomed planetary</a:t>
            </a:r>
          </a:p>
          <a:p>
            <a:r>
              <a:rPr lang="en-US" sz="3600" dirty="0">
                <a:solidFill>
                  <a:srgbClr val="3333FF"/>
                </a:solidFill>
                <a:effectLst>
                  <a:outerShdw blurRad="38100" dist="38100" dir="2700000" algn="tl">
                    <a:srgbClr val="000000">
                      <a:alpha val="43137"/>
                    </a:srgbClr>
                  </a:outerShdw>
                </a:effectLst>
                <a:sym typeface="Wingdings" panose="05000000000000000000" pitchFamily="2" charset="2"/>
              </a:rPr>
              <a:t>      coincidence </a:t>
            </a:r>
            <a:r>
              <a:rPr lang="en-US" sz="3600" dirty="0">
                <a:solidFill>
                  <a:srgbClr val="00B050"/>
                </a:solidFill>
                <a:effectLst>
                  <a:outerShdw blurRad="38100" dist="38100" dir="2700000" algn="tl">
                    <a:srgbClr val="000000">
                      <a:alpha val="43137"/>
                    </a:srgbClr>
                  </a:outerShdw>
                </a:effectLst>
                <a:sym typeface="Wingdings" panose="05000000000000000000" pitchFamily="2" charset="2"/>
              </a:rPr>
              <a:t></a:t>
            </a:r>
            <a:endParaRPr lang="en-US" sz="2400" dirty="0">
              <a:solidFill>
                <a:srgbClr val="00B050"/>
              </a:solidFill>
              <a:effectLst>
                <a:outerShdw blurRad="38100" dist="38100" dir="2700000" algn="tl">
                  <a:srgbClr val="000000">
                    <a:alpha val="43137"/>
                  </a:srgbClr>
                </a:outerShdw>
              </a:effectLst>
            </a:endParaRPr>
          </a:p>
        </p:txBody>
      </p:sp>
      <p:sp>
        <p:nvSpPr>
          <p:cNvPr id="4" name="Rectangle 573">
            <a:extLst>
              <a:ext uri="{FF2B5EF4-FFF2-40B4-BE49-F238E27FC236}">
                <a16:creationId xmlns:a16="http://schemas.microsoft.com/office/drawing/2014/main" id="{A360D604-39FF-8C4F-45F5-BF04B6DA79B8}"/>
              </a:ext>
            </a:extLst>
          </p:cNvPr>
          <p:cNvSpPr/>
          <p:nvPr/>
        </p:nvSpPr>
        <p:spPr>
          <a:xfrm>
            <a:off x="11678571" y="6277276"/>
            <a:ext cx="259686" cy="307777"/>
          </a:xfrm>
          <a:prstGeom prst="rect">
            <a:avLst/>
          </a:prstGeom>
        </p:spPr>
        <p:txBody>
          <a:bodyPr wrap="none" lIns="0" tIns="0" rIns="0" bIns="0">
            <a:spAutoFit/>
          </a:bodyPr>
          <a:lstStyle/>
          <a:p>
            <a:pPr marL="0"/>
            <a:r>
              <a:rPr lang="en-US" sz="2000" b="1" dirty="0">
                <a:solidFill>
                  <a:srgbClr val="FF0000"/>
                </a:solidFill>
                <a:latin typeface="Calibri-Bold"/>
              </a:rPr>
              <a:t>39</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4229674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52FEB5-6418-3177-D026-439B01390C97}"/>
              </a:ext>
            </a:extLst>
          </p:cNvPr>
          <p:cNvPicPr>
            <a:picLocks noChangeAspect="1"/>
          </p:cNvPicPr>
          <p:nvPr/>
        </p:nvPicPr>
        <p:blipFill>
          <a:blip r:embed="rId3"/>
          <a:stretch>
            <a:fillRect/>
          </a:stretch>
        </p:blipFill>
        <p:spPr>
          <a:xfrm>
            <a:off x="5076474" y="1"/>
            <a:ext cx="7115526" cy="6512516"/>
          </a:xfrm>
          <a:prstGeom prst="rect">
            <a:avLst/>
          </a:prstGeom>
        </p:spPr>
      </p:pic>
      <p:sp>
        <p:nvSpPr>
          <p:cNvPr id="8" name="TextBox 7">
            <a:extLst>
              <a:ext uri="{FF2B5EF4-FFF2-40B4-BE49-F238E27FC236}">
                <a16:creationId xmlns:a16="http://schemas.microsoft.com/office/drawing/2014/main" id="{F544E433-2BD8-B638-0E25-362F2624D1B3}"/>
              </a:ext>
            </a:extLst>
          </p:cNvPr>
          <p:cNvSpPr txBox="1"/>
          <p:nvPr/>
        </p:nvSpPr>
        <p:spPr>
          <a:xfrm>
            <a:off x="0" y="0"/>
            <a:ext cx="6585626" cy="4770537"/>
          </a:xfrm>
          <a:prstGeom prst="rect">
            <a:avLst/>
          </a:prstGeom>
          <a:noFill/>
        </p:spPr>
        <p:txBody>
          <a:bodyPr wrap="square">
            <a:spAutoFit/>
          </a:bodyPr>
          <a:lstStyle/>
          <a:p>
            <a:pPr algn="just"/>
            <a:r>
              <a:rPr lang="en-GB" sz="2000" b="0" i="0" dirty="0">
                <a:solidFill>
                  <a:srgbClr val="2B2B2B"/>
                </a:solidFill>
                <a:effectLst/>
                <a:highlight>
                  <a:srgbClr val="FFFFFF"/>
                </a:highlight>
                <a:latin typeface="Segoe UI" panose="020B0502040204020203" pitchFamily="34" charset="0"/>
              </a:rPr>
              <a:t>On the night side of </a:t>
            </a:r>
            <a:r>
              <a:rPr lang="en-GB" sz="2000" b="1" i="0" u="none" strike="noStrike" dirty="0">
                <a:solidFill>
                  <a:srgbClr val="2B2B2B"/>
                </a:solidFill>
                <a:effectLst/>
                <a:highlight>
                  <a:srgbClr val="FFFFFF"/>
                </a:highlight>
                <a:latin typeface="Segoe UI" panose="020B0502040204020203" pitchFamily="34" charset="0"/>
                <a:hlinkClick r:id="rId4"/>
              </a:rPr>
              <a:t>Jupiter</a:t>
            </a:r>
            <a:r>
              <a:rPr lang="en-GB" sz="2000" b="1" i="0" dirty="0">
                <a:solidFill>
                  <a:srgbClr val="2B2B2B"/>
                </a:solidFill>
                <a:effectLst/>
                <a:highlight>
                  <a:srgbClr val="FFFFFF"/>
                </a:highlight>
                <a:latin typeface="Segoe UI" panose="020B0502040204020203" pitchFamily="34" charset="0"/>
              </a:rPr>
              <a:t>, an infrared glow high up in the atmosphere could be produced by an interaction with this shadowy material.</a:t>
            </a:r>
          </a:p>
          <a:p>
            <a:pPr algn="just"/>
            <a:r>
              <a:rPr lang="en-GB" sz="2000" b="0" i="0" dirty="0">
                <a:solidFill>
                  <a:srgbClr val="2B2B2B"/>
                </a:solidFill>
                <a:effectLst/>
                <a:highlight>
                  <a:srgbClr val="FFFFFF"/>
                </a:highlight>
                <a:latin typeface="Segoe UI" panose="020B0502040204020203" pitchFamily="34" charset="0"/>
              </a:rPr>
              <a:t>There, charged hydrogen ions called </a:t>
            </a:r>
            <a:r>
              <a:rPr lang="en-GB" sz="2000" b="0" i="0" dirty="0" err="1">
                <a:solidFill>
                  <a:srgbClr val="2B2B2B"/>
                </a:solidFill>
                <a:effectLst/>
                <a:highlight>
                  <a:srgbClr val="FFFFFF"/>
                </a:highlight>
                <a:latin typeface="Segoe UI" panose="020B0502040204020203" pitchFamily="34" charset="0"/>
              </a:rPr>
              <a:t>trihydrogen</a:t>
            </a:r>
            <a:r>
              <a:rPr lang="en-GB" sz="2000" b="0" i="0" dirty="0">
                <a:solidFill>
                  <a:srgbClr val="2B2B2B"/>
                </a:solidFill>
                <a:effectLst/>
                <a:highlight>
                  <a:srgbClr val="FFFFFF"/>
                </a:highlight>
                <a:latin typeface="Segoe UI" panose="020B0502040204020203" pitchFamily="34" charset="0"/>
              </a:rPr>
              <a:t> cations </a:t>
            </a:r>
            <a:r>
              <a:rPr lang="en-GB" sz="2000" b="0" i="0" dirty="0">
                <a:solidFill>
                  <a:srgbClr val="2B2B2B"/>
                </a:solidFill>
                <a:effectLst/>
                <a:highlight>
                  <a:srgbClr val="00FF00"/>
                </a:highlight>
                <a:latin typeface="Segoe UI" panose="020B0502040204020203" pitchFamily="34" charset="0"/>
              </a:rPr>
              <a:t>(</a:t>
            </a:r>
            <a:r>
              <a:rPr lang="en-GB" sz="2000" b="0" i="0" u="none" strike="noStrike" dirty="0">
                <a:solidFill>
                  <a:srgbClr val="2B2B2B"/>
                </a:solidFill>
                <a:effectLst/>
                <a:highlight>
                  <a:srgbClr val="00FF00"/>
                </a:highlight>
                <a:latin typeface="Segoe UI" panose="020B0502040204020203" pitchFamily="34" charset="0"/>
                <a:hlinkClick r:id="rId5"/>
              </a:rPr>
              <a:t>H</a:t>
            </a:r>
            <a:r>
              <a:rPr lang="en-GB" sz="2000" b="0" i="0" u="none" strike="noStrike" baseline="-25000" dirty="0">
                <a:solidFill>
                  <a:srgbClr val="2B2B2B"/>
                </a:solidFill>
                <a:effectLst/>
                <a:highlight>
                  <a:srgbClr val="00FF00"/>
                </a:highlight>
                <a:latin typeface="Segoe UI" panose="020B0502040204020203" pitchFamily="34" charset="0"/>
                <a:hlinkClick r:id="rId5"/>
              </a:rPr>
              <a:t>3</a:t>
            </a:r>
            <a:r>
              <a:rPr lang="en-GB" sz="2000" b="0" i="0" u="none" strike="noStrike" baseline="30000" dirty="0">
                <a:solidFill>
                  <a:srgbClr val="2B2B2B"/>
                </a:solidFill>
                <a:effectLst/>
                <a:highlight>
                  <a:srgbClr val="00FF00"/>
                </a:highlight>
                <a:latin typeface="Segoe UI" panose="020B0502040204020203" pitchFamily="34" charset="0"/>
                <a:hlinkClick r:id="rId5"/>
              </a:rPr>
              <a:t>+</a:t>
            </a:r>
            <a:r>
              <a:rPr lang="en-GB" sz="2000" b="0" i="0" dirty="0">
                <a:solidFill>
                  <a:srgbClr val="2B2B2B"/>
                </a:solidFill>
                <a:effectLst/>
                <a:highlight>
                  <a:srgbClr val="00FF00"/>
                </a:highlight>
                <a:latin typeface="Segoe UI" panose="020B0502040204020203" pitchFamily="34" charset="0"/>
              </a:rPr>
              <a:t>) </a:t>
            </a:r>
            <a:r>
              <a:rPr lang="en-GB" sz="2000" b="0" i="0" dirty="0">
                <a:solidFill>
                  <a:srgbClr val="2B2B2B"/>
                </a:solidFill>
                <a:effectLst/>
                <a:highlight>
                  <a:srgbClr val="FFFFFF"/>
                </a:highlight>
                <a:latin typeface="Segoe UI" panose="020B0502040204020203" pitchFamily="34" charset="0"/>
              </a:rPr>
              <a:t>can be found in abundance. And, while there are several cosmic processes that can produce H</a:t>
            </a:r>
            <a:r>
              <a:rPr lang="en-GB" sz="2000" b="0" i="0" baseline="-25000" dirty="0">
                <a:solidFill>
                  <a:srgbClr val="2B2B2B"/>
                </a:solidFill>
                <a:effectLst/>
                <a:highlight>
                  <a:srgbClr val="FFFFFF"/>
                </a:highlight>
                <a:latin typeface="Segoe UI" panose="020B0502040204020203" pitchFamily="34" charset="0"/>
              </a:rPr>
              <a:t>3</a:t>
            </a:r>
            <a:r>
              <a:rPr lang="en-GB" sz="2000" b="0" i="0" baseline="30000" dirty="0">
                <a:solidFill>
                  <a:srgbClr val="2B2B2B"/>
                </a:solidFill>
                <a:effectLst/>
                <a:highlight>
                  <a:srgbClr val="FFFFFF"/>
                </a:highlight>
                <a:latin typeface="Segoe UI" panose="020B0502040204020203" pitchFamily="34" charset="0"/>
              </a:rPr>
              <a:t>+</a:t>
            </a:r>
            <a:r>
              <a:rPr lang="en-GB" sz="2000" b="0" i="0" dirty="0">
                <a:solidFill>
                  <a:srgbClr val="2B2B2B"/>
                </a:solidFill>
                <a:effectLst/>
                <a:highlight>
                  <a:srgbClr val="FFFFFF"/>
                </a:highlight>
                <a:latin typeface="Segoe UI" panose="020B0502040204020203" pitchFamily="34" charset="0"/>
              </a:rPr>
              <a:t> in the Jovian atmosphere, </a:t>
            </a:r>
            <a:r>
              <a:rPr lang="en-GB" sz="2800" b="1" i="0" dirty="0">
                <a:solidFill>
                  <a:srgbClr val="FF00FF"/>
                </a:solidFill>
                <a:effectLst/>
                <a:highlight>
                  <a:srgbClr val="00FF00"/>
                </a:highlight>
                <a:latin typeface="Segoe UI" panose="020B0502040204020203" pitchFamily="34" charset="0"/>
              </a:rPr>
              <a:t>an interaction with dark matter could produce an excess beyond what we'd expect to find.</a:t>
            </a:r>
          </a:p>
          <a:p>
            <a:pPr algn="just"/>
            <a:r>
              <a:rPr lang="en-GB" sz="2000" b="0" i="0" dirty="0">
                <a:solidFill>
                  <a:srgbClr val="2B2B2B"/>
                </a:solidFill>
                <a:effectLst/>
                <a:highlight>
                  <a:srgbClr val="FFFFFF"/>
                </a:highlight>
                <a:latin typeface="Segoe UI" panose="020B0502040204020203" pitchFamily="34" charset="0"/>
              </a:rPr>
              <a:t>"We point out that DM can produce an additional source of H</a:t>
            </a:r>
            <a:r>
              <a:rPr lang="en-GB" sz="2000" b="0" i="0" baseline="-25000" dirty="0">
                <a:solidFill>
                  <a:srgbClr val="2B2B2B"/>
                </a:solidFill>
                <a:effectLst/>
                <a:highlight>
                  <a:srgbClr val="FFFFFF"/>
                </a:highlight>
                <a:latin typeface="Segoe UI" panose="020B0502040204020203" pitchFamily="34" charset="0"/>
              </a:rPr>
              <a:t>3</a:t>
            </a:r>
            <a:r>
              <a:rPr lang="en-GB" sz="2000" b="0" i="0" baseline="30000" dirty="0">
                <a:solidFill>
                  <a:srgbClr val="2B2B2B"/>
                </a:solidFill>
                <a:effectLst/>
                <a:highlight>
                  <a:srgbClr val="FFFFFF"/>
                </a:highlight>
                <a:latin typeface="Segoe UI" panose="020B0502040204020203" pitchFamily="34" charset="0"/>
              </a:rPr>
              <a:t>+</a:t>
            </a:r>
            <a:r>
              <a:rPr lang="en-GB" sz="2000" b="0" i="0" dirty="0">
                <a:solidFill>
                  <a:srgbClr val="2B2B2B"/>
                </a:solidFill>
                <a:effectLst/>
                <a:highlight>
                  <a:srgbClr val="FFFFFF"/>
                </a:highlight>
                <a:latin typeface="Segoe UI" panose="020B0502040204020203" pitchFamily="34" charset="0"/>
              </a:rPr>
              <a:t> in planetary </a:t>
            </a:r>
            <a:r>
              <a:rPr lang="en-GB" sz="2000" b="0" i="0" dirty="0" err="1">
                <a:solidFill>
                  <a:srgbClr val="2B2B2B"/>
                </a:solidFill>
                <a:effectLst/>
                <a:highlight>
                  <a:srgbClr val="FFFFFF"/>
                </a:highlight>
                <a:latin typeface="Segoe UI" panose="020B0502040204020203" pitchFamily="34" charset="0"/>
              </a:rPr>
              <a:t>atmospheres,</a:t>
            </a:r>
            <a:r>
              <a:rPr lang="en-GB" sz="2000" b="1" i="0" dirty="0" err="1">
                <a:solidFill>
                  <a:srgbClr val="2B2B2B"/>
                </a:solidFill>
                <a:effectLst/>
                <a:highlight>
                  <a:srgbClr val="FFFFFF"/>
                </a:highlight>
                <a:latin typeface="Segoe UI" panose="020B0502040204020203" pitchFamily="34" charset="0"/>
              </a:rPr>
              <a:t>"This</a:t>
            </a:r>
            <a:r>
              <a:rPr lang="en-GB" sz="2000" b="1" i="0" dirty="0">
                <a:solidFill>
                  <a:srgbClr val="2B2B2B"/>
                </a:solidFill>
                <a:effectLst/>
                <a:highlight>
                  <a:srgbClr val="FFFFFF"/>
                </a:highlight>
                <a:latin typeface="Segoe UI" panose="020B0502040204020203" pitchFamily="34" charset="0"/>
              </a:rPr>
              <a:t> will be produced if </a:t>
            </a:r>
            <a:r>
              <a:rPr lang="en-GB" sz="2000" b="1" dirty="0">
                <a:solidFill>
                  <a:srgbClr val="2B2B2B"/>
                </a:solidFill>
                <a:highlight>
                  <a:srgbClr val="FFFFFF"/>
                </a:highlight>
                <a:latin typeface="Segoe UI" panose="020B0502040204020203" pitchFamily="34" charset="0"/>
              </a:rPr>
              <a:t>DM </a:t>
            </a:r>
            <a:r>
              <a:rPr lang="en-GB" sz="2000" b="1" i="0" dirty="0">
                <a:solidFill>
                  <a:srgbClr val="2B2B2B"/>
                </a:solidFill>
                <a:effectLst/>
                <a:highlight>
                  <a:srgbClr val="FFFFFF"/>
                </a:highlight>
                <a:latin typeface="Segoe UI" panose="020B0502040204020203" pitchFamily="34" charset="0"/>
              </a:rPr>
              <a:t>scatters + is captured by planets, and consequently annihilates, producing ionizing radiation."</a:t>
            </a:r>
          </a:p>
        </p:txBody>
      </p:sp>
      <p:sp>
        <p:nvSpPr>
          <p:cNvPr id="10" name="TextBox 9">
            <a:extLst>
              <a:ext uri="{FF2B5EF4-FFF2-40B4-BE49-F238E27FC236}">
                <a16:creationId xmlns:a16="http://schemas.microsoft.com/office/drawing/2014/main" id="{EF531D66-9112-75E2-1301-0ABF5785C55A}"/>
              </a:ext>
            </a:extLst>
          </p:cNvPr>
          <p:cNvSpPr txBox="1"/>
          <p:nvPr/>
        </p:nvSpPr>
        <p:spPr>
          <a:xfrm>
            <a:off x="-27570" y="6308228"/>
            <a:ext cx="12219570" cy="646331"/>
          </a:xfrm>
          <a:prstGeom prst="rect">
            <a:avLst/>
          </a:prstGeom>
          <a:solidFill>
            <a:schemeClr val="bg1"/>
          </a:solidFill>
        </p:spPr>
        <p:txBody>
          <a:bodyPr wrap="square">
            <a:spAutoFit/>
          </a:bodyPr>
          <a:lstStyle/>
          <a:p>
            <a:r>
              <a:rPr lang="en-US" b="1" dirty="0">
                <a:hlinkClick r:id="rId6"/>
              </a:rPr>
              <a:t>https://www.msn.com/en-us/news/technology/a-glow-in-jupiter-s-night-could-be-the-smoking-gun-signal-for-dark-matter/ar-BB1oXqRO?ocid=entnewsntp&amp;pc=U531&amp;cvid=125ca349093640aa88d3cd77a52735cb&amp;ei=81</a:t>
            </a:r>
            <a:r>
              <a:rPr lang="en-US" b="1" i="1" dirty="0"/>
              <a:t> </a:t>
            </a:r>
            <a:endParaRPr lang="en-US" b="1" dirty="0"/>
          </a:p>
        </p:txBody>
      </p:sp>
      <p:sp>
        <p:nvSpPr>
          <p:cNvPr id="2" name="Rectangle 573">
            <a:extLst>
              <a:ext uri="{FF2B5EF4-FFF2-40B4-BE49-F238E27FC236}">
                <a16:creationId xmlns:a16="http://schemas.microsoft.com/office/drawing/2014/main" id="{3EA300D3-E829-C03A-7031-ED9F882083DC}"/>
              </a:ext>
            </a:extLst>
          </p:cNvPr>
          <p:cNvSpPr/>
          <p:nvPr/>
        </p:nvSpPr>
        <p:spPr>
          <a:xfrm>
            <a:off x="11517853" y="6130816"/>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40</a:t>
            </a:r>
          </a:p>
        </p:txBody>
      </p:sp>
      <p:sp>
        <p:nvSpPr>
          <p:cNvPr id="3" name="TextBox 2">
            <a:extLst>
              <a:ext uri="{FF2B5EF4-FFF2-40B4-BE49-F238E27FC236}">
                <a16:creationId xmlns:a16="http://schemas.microsoft.com/office/drawing/2014/main" id="{B21740A0-03BE-D1BE-A74A-5AD07A17E370}"/>
              </a:ext>
            </a:extLst>
          </p:cNvPr>
          <p:cNvSpPr txBox="1"/>
          <p:nvPr/>
        </p:nvSpPr>
        <p:spPr>
          <a:xfrm rot="20743207">
            <a:off x="-115446" y="4928453"/>
            <a:ext cx="7435900" cy="461665"/>
          </a:xfrm>
          <a:custGeom>
            <a:avLst/>
            <a:gdLst>
              <a:gd name="connsiteX0" fmla="*/ 0 w 7435900"/>
              <a:gd name="connsiteY0" fmla="*/ 0 h 461665"/>
              <a:gd name="connsiteX1" fmla="*/ 720710 w 7435900"/>
              <a:gd name="connsiteY1" fmla="*/ 0 h 461665"/>
              <a:gd name="connsiteX2" fmla="*/ 1069626 w 7435900"/>
              <a:gd name="connsiteY2" fmla="*/ 0 h 461665"/>
              <a:gd name="connsiteX3" fmla="*/ 1790336 w 7435900"/>
              <a:gd name="connsiteY3" fmla="*/ 0 h 461665"/>
              <a:gd name="connsiteX4" fmla="*/ 2436687 w 7435900"/>
              <a:gd name="connsiteY4" fmla="*/ 0 h 461665"/>
              <a:gd name="connsiteX5" fmla="*/ 2785603 w 7435900"/>
              <a:gd name="connsiteY5" fmla="*/ 0 h 461665"/>
              <a:gd name="connsiteX6" fmla="*/ 3208877 w 7435900"/>
              <a:gd name="connsiteY6" fmla="*/ 0 h 461665"/>
              <a:gd name="connsiteX7" fmla="*/ 3706510 w 7435900"/>
              <a:gd name="connsiteY7" fmla="*/ 0 h 461665"/>
              <a:gd name="connsiteX8" fmla="*/ 4204143 w 7435900"/>
              <a:gd name="connsiteY8" fmla="*/ 0 h 461665"/>
              <a:gd name="connsiteX9" fmla="*/ 4924854 w 7435900"/>
              <a:gd name="connsiteY9" fmla="*/ 0 h 461665"/>
              <a:gd name="connsiteX10" fmla="*/ 5348128 w 7435900"/>
              <a:gd name="connsiteY10" fmla="*/ 0 h 461665"/>
              <a:gd name="connsiteX11" fmla="*/ 5771402 w 7435900"/>
              <a:gd name="connsiteY11" fmla="*/ 0 h 461665"/>
              <a:gd name="connsiteX12" fmla="*/ 6343395 w 7435900"/>
              <a:gd name="connsiteY12" fmla="*/ 0 h 461665"/>
              <a:gd name="connsiteX13" fmla="*/ 6841028 w 7435900"/>
              <a:gd name="connsiteY13" fmla="*/ 0 h 461665"/>
              <a:gd name="connsiteX14" fmla="*/ 7435900 w 7435900"/>
              <a:gd name="connsiteY14" fmla="*/ 0 h 461665"/>
              <a:gd name="connsiteX15" fmla="*/ 7435900 w 7435900"/>
              <a:gd name="connsiteY15" fmla="*/ 461665 h 461665"/>
              <a:gd name="connsiteX16" fmla="*/ 6715190 w 7435900"/>
              <a:gd name="connsiteY16" fmla="*/ 461665 h 461665"/>
              <a:gd name="connsiteX17" fmla="*/ 6217556 w 7435900"/>
              <a:gd name="connsiteY17" fmla="*/ 461665 h 461665"/>
              <a:gd name="connsiteX18" fmla="*/ 5571205 w 7435900"/>
              <a:gd name="connsiteY18" fmla="*/ 461665 h 461665"/>
              <a:gd name="connsiteX19" fmla="*/ 5222290 w 7435900"/>
              <a:gd name="connsiteY19" fmla="*/ 461665 h 461665"/>
              <a:gd name="connsiteX20" fmla="*/ 4724656 w 7435900"/>
              <a:gd name="connsiteY20" fmla="*/ 461665 h 461665"/>
              <a:gd name="connsiteX21" fmla="*/ 4003946 w 7435900"/>
              <a:gd name="connsiteY21" fmla="*/ 461665 h 461665"/>
              <a:gd name="connsiteX22" fmla="*/ 3580672 w 7435900"/>
              <a:gd name="connsiteY22" fmla="*/ 461665 h 461665"/>
              <a:gd name="connsiteX23" fmla="*/ 3008680 w 7435900"/>
              <a:gd name="connsiteY23" fmla="*/ 461665 h 461665"/>
              <a:gd name="connsiteX24" fmla="*/ 2287969 w 7435900"/>
              <a:gd name="connsiteY24" fmla="*/ 461665 h 461665"/>
              <a:gd name="connsiteX25" fmla="*/ 1864695 w 7435900"/>
              <a:gd name="connsiteY25" fmla="*/ 461665 h 461665"/>
              <a:gd name="connsiteX26" fmla="*/ 1143985 w 7435900"/>
              <a:gd name="connsiteY26" fmla="*/ 461665 h 461665"/>
              <a:gd name="connsiteX27" fmla="*/ 497633 w 7435900"/>
              <a:gd name="connsiteY27" fmla="*/ 461665 h 461665"/>
              <a:gd name="connsiteX28" fmla="*/ 0 w 7435900"/>
              <a:gd name="connsiteY28" fmla="*/ 461665 h 461665"/>
              <a:gd name="connsiteX29" fmla="*/ 0 w 7435900"/>
              <a:gd name="connsiteY2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35900" h="461665" extrusionOk="0">
                <a:moveTo>
                  <a:pt x="0" y="0"/>
                </a:moveTo>
                <a:cubicBezTo>
                  <a:pt x="315168" y="-76509"/>
                  <a:pt x="511848" y="29811"/>
                  <a:pt x="720710" y="0"/>
                </a:cubicBezTo>
                <a:cubicBezTo>
                  <a:pt x="929572" y="-29811"/>
                  <a:pt x="991450" y="36018"/>
                  <a:pt x="1069626" y="0"/>
                </a:cubicBezTo>
                <a:cubicBezTo>
                  <a:pt x="1147802" y="-36018"/>
                  <a:pt x="1474672" y="55158"/>
                  <a:pt x="1790336" y="0"/>
                </a:cubicBezTo>
                <a:cubicBezTo>
                  <a:pt x="2106000" y="-55158"/>
                  <a:pt x="2127298" y="77343"/>
                  <a:pt x="2436687" y="0"/>
                </a:cubicBezTo>
                <a:cubicBezTo>
                  <a:pt x="2746076" y="-77343"/>
                  <a:pt x="2661851" y="41205"/>
                  <a:pt x="2785603" y="0"/>
                </a:cubicBezTo>
                <a:cubicBezTo>
                  <a:pt x="2909355" y="-41205"/>
                  <a:pt x="3046728" y="39881"/>
                  <a:pt x="3208877" y="0"/>
                </a:cubicBezTo>
                <a:cubicBezTo>
                  <a:pt x="3371026" y="-39881"/>
                  <a:pt x="3481548" y="5023"/>
                  <a:pt x="3706510" y="0"/>
                </a:cubicBezTo>
                <a:cubicBezTo>
                  <a:pt x="3931472" y="-5023"/>
                  <a:pt x="4093300" y="48127"/>
                  <a:pt x="4204143" y="0"/>
                </a:cubicBezTo>
                <a:cubicBezTo>
                  <a:pt x="4314986" y="-48127"/>
                  <a:pt x="4593224" y="14337"/>
                  <a:pt x="4924854" y="0"/>
                </a:cubicBezTo>
                <a:cubicBezTo>
                  <a:pt x="5256484" y="-14337"/>
                  <a:pt x="5140247" y="11326"/>
                  <a:pt x="5348128" y="0"/>
                </a:cubicBezTo>
                <a:cubicBezTo>
                  <a:pt x="5556009" y="-11326"/>
                  <a:pt x="5681517" y="6126"/>
                  <a:pt x="5771402" y="0"/>
                </a:cubicBezTo>
                <a:cubicBezTo>
                  <a:pt x="5861287" y="-6126"/>
                  <a:pt x="6180483" y="26873"/>
                  <a:pt x="6343395" y="0"/>
                </a:cubicBezTo>
                <a:cubicBezTo>
                  <a:pt x="6506307" y="-26873"/>
                  <a:pt x="6733857" y="53095"/>
                  <a:pt x="6841028" y="0"/>
                </a:cubicBezTo>
                <a:cubicBezTo>
                  <a:pt x="6948199" y="-53095"/>
                  <a:pt x="7240036" y="11784"/>
                  <a:pt x="7435900" y="0"/>
                </a:cubicBezTo>
                <a:cubicBezTo>
                  <a:pt x="7443624" y="147191"/>
                  <a:pt x="7396706" y="236134"/>
                  <a:pt x="7435900" y="461665"/>
                </a:cubicBezTo>
                <a:cubicBezTo>
                  <a:pt x="7288482" y="493588"/>
                  <a:pt x="6988934" y="404425"/>
                  <a:pt x="6715190" y="461665"/>
                </a:cubicBezTo>
                <a:cubicBezTo>
                  <a:pt x="6441446" y="518905"/>
                  <a:pt x="6356039" y="445284"/>
                  <a:pt x="6217556" y="461665"/>
                </a:cubicBezTo>
                <a:cubicBezTo>
                  <a:pt x="6079073" y="478046"/>
                  <a:pt x="5738512" y="456154"/>
                  <a:pt x="5571205" y="461665"/>
                </a:cubicBezTo>
                <a:cubicBezTo>
                  <a:pt x="5403898" y="467176"/>
                  <a:pt x="5370851" y="459975"/>
                  <a:pt x="5222290" y="461665"/>
                </a:cubicBezTo>
                <a:cubicBezTo>
                  <a:pt x="5073730" y="463355"/>
                  <a:pt x="4831023" y="450982"/>
                  <a:pt x="4724656" y="461665"/>
                </a:cubicBezTo>
                <a:cubicBezTo>
                  <a:pt x="4618289" y="472348"/>
                  <a:pt x="4288370" y="395510"/>
                  <a:pt x="4003946" y="461665"/>
                </a:cubicBezTo>
                <a:cubicBezTo>
                  <a:pt x="3719522" y="527820"/>
                  <a:pt x="3791228" y="415870"/>
                  <a:pt x="3580672" y="461665"/>
                </a:cubicBezTo>
                <a:cubicBezTo>
                  <a:pt x="3370116" y="507460"/>
                  <a:pt x="3218077" y="453488"/>
                  <a:pt x="3008680" y="461665"/>
                </a:cubicBezTo>
                <a:cubicBezTo>
                  <a:pt x="2799283" y="469842"/>
                  <a:pt x="2490237" y="418989"/>
                  <a:pt x="2287969" y="461665"/>
                </a:cubicBezTo>
                <a:cubicBezTo>
                  <a:pt x="2085701" y="504341"/>
                  <a:pt x="2011153" y="451262"/>
                  <a:pt x="1864695" y="461665"/>
                </a:cubicBezTo>
                <a:cubicBezTo>
                  <a:pt x="1718237" y="472068"/>
                  <a:pt x="1446632" y="437303"/>
                  <a:pt x="1143985" y="461665"/>
                </a:cubicBezTo>
                <a:cubicBezTo>
                  <a:pt x="841338" y="486027"/>
                  <a:pt x="677989" y="455166"/>
                  <a:pt x="497633" y="461665"/>
                </a:cubicBezTo>
                <a:cubicBezTo>
                  <a:pt x="317277" y="468164"/>
                  <a:pt x="112845" y="436173"/>
                  <a:pt x="0" y="461665"/>
                </a:cubicBezTo>
                <a:cubicBezTo>
                  <a:pt x="-50927" y="357186"/>
                  <a:pt x="34190" y="191723"/>
                  <a:pt x="0" y="0"/>
                </a:cubicBezTo>
                <a:close/>
              </a:path>
            </a:pathLst>
          </a:custGeom>
          <a:noFill/>
          <a:ln w="38100">
            <a:solidFill>
              <a:srgbClr val="FF0000"/>
            </a:solidFill>
            <a:extLst>
              <a:ext uri="{C807C97D-BFC1-408E-A445-0C87EB9F89A2}">
                <ask:lineSketchStyleProps xmlns:ask="http://schemas.microsoft.com/office/drawing/2018/sketchyshapes" sd="2680915250">
                  <a:prstGeom prst="rect">
                    <a:avLst/>
                  </a:prstGeom>
                  <ask:type>
                    <ask:lineSketchScribble/>
                  </ask:type>
                </ask:lineSketchStyleProps>
              </a:ext>
            </a:extLst>
          </a:ln>
        </p:spPr>
        <p:txBody>
          <a:bodyPr wrap="square" rtlCol="0">
            <a:spAutoFit/>
          </a:bodyPr>
          <a:lstStyle/>
          <a:p>
            <a:r>
              <a:rPr lang="en-US" sz="2400" dirty="0" err="1">
                <a:highlight>
                  <a:srgbClr val="FFFF00"/>
                </a:highlight>
              </a:rPr>
              <a:t>Grav</a:t>
            </a:r>
            <a:r>
              <a:rPr lang="en-US" sz="2400" dirty="0">
                <a:highlight>
                  <a:srgbClr val="FFFF00"/>
                </a:highlight>
              </a:rPr>
              <a:t>. focused DM  streams  </a:t>
            </a:r>
            <a:r>
              <a:rPr lang="en-US" sz="2400" dirty="0">
                <a:solidFill>
                  <a:srgbClr val="FF00FF"/>
                </a:solidFill>
                <a:highlight>
                  <a:srgbClr val="FFFF00"/>
                </a:highlight>
                <a:sym typeface="Wingdings" panose="05000000000000000000" pitchFamily="2" charset="2"/>
              </a:rPr>
              <a:t></a:t>
            </a:r>
            <a:r>
              <a:rPr lang="en-US" sz="2400" dirty="0">
                <a:highlight>
                  <a:srgbClr val="FFFF00"/>
                </a:highlight>
              </a:rPr>
              <a:t> atmosphere / Sun, Earth</a:t>
            </a:r>
          </a:p>
        </p:txBody>
      </p:sp>
    </p:spTree>
    <p:extLst>
      <p:ext uri="{BB962C8B-B14F-4D97-AF65-F5344CB8AC3E}">
        <p14:creationId xmlns:p14="http://schemas.microsoft.com/office/powerpoint/2010/main" val="379208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23DBCC-770F-12E6-5BF4-0BD264E5FAEC}"/>
              </a:ext>
            </a:extLst>
          </p:cNvPr>
          <p:cNvSpPr txBox="1"/>
          <p:nvPr/>
        </p:nvSpPr>
        <p:spPr>
          <a:xfrm>
            <a:off x="7551924" y="6391511"/>
            <a:ext cx="3751616" cy="369332"/>
          </a:xfrm>
          <a:prstGeom prst="rect">
            <a:avLst/>
          </a:prstGeom>
          <a:noFill/>
        </p:spPr>
        <p:txBody>
          <a:bodyPr wrap="square">
            <a:spAutoFit/>
          </a:bodyPr>
          <a:lstStyle/>
          <a:p>
            <a:r>
              <a:rPr lang="en-US" dirty="0">
                <a:hlinkClick r:id="rId2"/>
              </a:rPr>
              <a:t>https://arxiv.org/abs/2408.15318</a:t>
            </a:r>
            <a:r>
              <a:rPr lang="en-US" dirty="0"/>
              <a:t> </a:t>
            </a:r>
          </a:p>
        </p:txBody>
      </p:sp>
      <p:sp>
        <p:nvSpPr>
          <p:cNvPr id="2" name="TextBox 1">
            <a:extLst>
              <a:ext uri="{FF2B5EF4-FFF2-40B4-BE49-F238E27FC236}">
                <a16:creationId xmlns:a16="http://schemas.microsoft.com/office/drawing/2014/main" id="{9FFC8840-B6D2-BA14-1D83-F66C367CECC9}"/>
              </a:ext>
            </a:extLst>
          </p:cNvPr>
          <p:cNvSpPr txBox="1"/>
          <p:nvPr/>
        </p:nvSpPr>
        <p:spPr>
          <a:xfrm>
            <a:off x="8501975" y="4602478"/>
            <a:ext cx="2094484" cy="830997"/>
          </a:xfrm>
          <a:prstGeom prst="rect">
            <a:avLst/>
          </a:prstGeom>
          <a:noFill/>
        </p:spPr>
        <p:txBody>
          <a:bodyPr wrap="none" rtlCol="0">
            <a:spAutoFit/>
          </a:bodyPr>
          <a:lstStyle/>
          <a:p>
            <a:r>
              <a:rPr lang="en-GB" sz="4800" dirty="0">
                <a:solidFill>
                  <a:srgbClr val="FF00FF"/>
                </a:solidFill>
                <a:highlight>
                  <a:srgbClr val="FFFF00"/>
                </a:highlight>
              </a:rPr>
              <a:t>-5 days</a:t>
            </a:r>
            <a:endParaRPr lang="en-US" sz="4800" dirty="0">
              <a:solidFill>
                <a:srgbClr val="FF00FF"/>
              </a:solidFill>
              <a:highlight>
                <a:srgbClr val="FFFF00"/>
              </a:highlight>
            </a:endParaRPr>
          </a:p>
        </p:txBody>
      </p:sp>
      <p:grpSp>
        <p:nvGrpSpPr>
          <p:cNvPr id="13" name="Group 12">
            <a:extLst>
              <a:ext uri="{FF2B5EF4-FFF2-40B4-BE49-F238E27FC236}">
                <a16:creationId xmlns:a16="http://schemas.microsoft.com/office/drawing/2014/main" id="{AD2DFA40-3253-820F-0424-50C1E85DE953}"/>
              </a:ext>
            </a:extLst>
          </p:cNvPr>
          <p:cNvGrpSpPr/>
          <p:nvPr/>
        </p:nvGrpSpPr>
        <p:grpSpPr>
          <a:xfrm>
            <a:off x="0" y="0"/>
            <a:ext cx="9679022" cy="6858000"/>
            <a:chOff x="0" y="0"/>
            <a:chExt cx="9679022" cy="6858000"/>
          </a:xfrm>
        </p:grpSpPr>
        <p:grpSp>
          <p:nvGrpSpPr>
            <p:cNvPr id="6" name="Group 5">
              <a:extLst>
                <a:ext uri="{FF2B5EF4-FFF2-40B4-BE49-F238E27FC236}">
                  <a16:creationId xmlns:a16="http://schemas.microsoft.com/office/drawing/2014/main" id="{D42D36F2-4627-6A7B-F00D-EC16A8AD5FC1}"/>
                </a:ext>
              </a:extLst>
            </p:cNvPr>
            <p:cNvGrpSpPr/>
            <p:nvPr/>
          </p:nvGrpSpPr>
          <p:grpSpPr>
            <a:xfrm>
              <a:off x="0" y="0"/>
              <a:ext cx="9679022" cy="6858000"/>
              <a:chOff x="0" y="0"/>
              <a:chExt cx="9679022" cy="6858000"/>
            </a:xfrm>
          </p:grpSpPr>
          <p:pic>
            <p:nvPicPr>
              <p:cNvPr id="5" name="Picture 4">
                <a:extLst>
                  <a:ext uri="{FF2B5EF4-FFF2-40B4-BE49-F238E27FC236}">
                    <a16:creationId xmlns:a16="http://schemas.microsoft.com/office/drawing/2014/main" id="{1F9BE2CF-41BA-C9A6-02D0-32228CF1C449}"/>
                  </a:ext>
                </a:extLst>
              </p:cNvPr>
              <p:cNvPicPr>
                <a:picLocks noChangeAspect="1"/>
              </p:cNvPicPr>
              <p:nvPr/>
            </p:nvPicPr>
            <p:blipFill>
              <a:blip r:embed="rId3"/>
              <a:stretch>
                <a:fillRect/>
              </a:stretch>
            </p:blipFill>
            <p:spPr>
              <a:xfrm>
                <a:off x="0" y="0"/>
                <a:ext cx="7556120" cy="6858000"/>
              </a:xfrm>
              <a:prstGeom prst="rect">
                <a:avLst/>
              </a:prstGeom>
            </p:spPr>
          </p:pic>
          <p:sp>
            <p:nvSpPr>
              <p:cNvPr id="4" name="TextBox 3">
                <a:extLst>
                  <a:ext uri="{FF2B5EF4-FFF2-40B4-BE49-F238E27FC236}">
                    <a16:creationId xmlns:a16="http://schemas.microsoft.com/office/drawing/2014/main" id="{F50978FD-BD41-F356-BEA7-F3C0DB5056CA}"/>
                  </a:ext>
                </a:extLst>
              </p:cNvPr>
              <p:cNvSpPr txBox="1"/>
              <p:nvPr/>
            </p:nvSpPr>
            <p:spPr>
              <a:xfrm>
                <a:off x="284533" y="281823"/>
                <a:ext cx="9394489" cy="369332"/>
              </a:xfrm>
              <a:prstGeom prst="rect">
                <a:avLst/>
              </a:prstGeom>
              <a:noFill/>
            </p:spPr>
            <p:txBody>
              <a:bodyPr wrap="square">
                <a:spAutoFit/>
              </a:bodyPr>
              <a:lstStyle/>
              <a:p>
                <a:r>
                  <a:rPr lang="en-GB" b="1" i="0" dirty="0">
                    <a:solidFill>
                      <a:srgbClr val="000000"/>
                    </a:solidFill>
                    <a:effectLst/>
                    <a:highlight>
                      <a:srgbClr val="FFFFFF"/>
                    </a:highlight>
                    <a:latin typeface="Lucida Grande"/>
                  </a:rPr>
                  <a:t>Search for Dark Matter Induced Airglow in Planetary Atmospheres</a:t>
                </a:r>
                <a:endParaRPr lang="en-US" dirty="0"/>
              </a:p>
            </p:txBody>
          </p:sp>
        </p:grpSp>
        <p:cxnSp>
          <p:nvCxnSpPr>
            <p:cNvPr id="9" name="Straight Connector 8">
              <a:extLst>
                <a:ext uri="{FF2B5EF4-FFF2-40B4-BE49-F238E27FC236}">
                  <a16:creationId xmlns:a16="http://schemas.microsoft.com/office/drawing/2014/main" id="{7DEAF274-1758-23A7-538E-8D317A62002A}"/>
                </a:ext>
              </a:extLst>
            </p:cNvPr>
            <p:cNvCxnSpPr>
              <a:cxnSpLocks/>
            </p:cNvCxnSpPr>
            <p:nvPr/>
          </p:nvCxnSpPr>
          <p:spPr>
            <a:xfrm>
              <a:off x="4007796" y="3132306"/>
              <a:ext cx="0" cy="372569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E6AEF6-9B80-F083-5E7C-09288624E3AC}"/>
                </a:ext>
              </a:extLst>
            </p:cNvPr>
            <p:cNvCxnSpPr>
              <a:cxnSpLocks/>
            </p:cNvCxnSpPr>
            <p:nvPr/>
          </p:nvCxnSpPr>
          <p:spPr>
            <a:xfrm>
              <a:off x="463668" y="3129058"/>
              <a:ext cx="0" cy="3725694"/>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47B23452-177C-FBCB-0DE8-D7D403CA0CC7}"/>
              </a:ext>
            </a:extLst>
          </p:cNvPr>
          <p:cNvSpPr txBox="1"/>
          <p:nvPr/>
        </p:nvSpPr>
        <p:spPr>
          <a:xfrm>
            <a:off x="7683878" y="40325"/>
            <a:ext cx="4697161" cy="1908215"/>
          </a:xfrm>
          <a:prstGeom prst="rect">
            <a:avLst/>
          </a:prstGeom>
          <a:noFill/>
        </p:spPr>
        <p:txBody>
          <a:bodyPr wrap="square">
            <a:spAutoFit/>
          </a:bodyPr>
          <a:lstStyle/>
          <a:p>
            <a:r>
              <a:rPr lang="en-GB" sz="2400" b="1" dirty="0"/>
              <a:t>Aristotle</a:t>
            </a:r>
            <a:r>
              <a:rPr lang="en-GB" dirty="0"/>
              <a:t> ascribed it to “condensation of the upper air into an </a:t>
            </a:r>
            <a:r>
              <a:rPr lang="en-GB" u="sng" dirty="0"/>
              <a:t>inflammable condition</a:t>
            </a:r>
            <a:r>
              <a:rPr lang="en-GB" dirty="0"/>
              <a:t>” [1, 2]. A few hundred years later, </a:t>
            </a:r>
            <a:r>
              <a:rPr lang="en-GB" sz="2400" b="1" dirty="0"/>
              <a:t>Pliny the Elder </a:t>
            </a:r>
            <a:r>
              <a:rPr lang="en-GB" dirty="0"/>
              <a:t>also pondered the origin of this effect, calling it </a:t>
            </a:r>
            <a:r>
              <a:rPr lang="en-GB" sz="2800" b="1" u="sng" dirty="0">
                <a:solidFill>
                  <a:srgbClr val="C00000"/>
                </a:solidFill>
              </a:rPr>
              <a:t>“night suns”</a:t>
            </a:r>
            <a:endParaRPr lang="en-US" b="1" u="sng" dirty="0">
              <a:solidFill>
                <a:srgbClr val="C00000"/>
              </a:solidFill>
            </a:endParaRPr>
          </a:p>
        </p:txBody>
      </p:sp>
    </p:spTree>
    <p:extLst>
      <p:ext uri="{BB962C8B-B14F-4D97-AF65-F5344CB8AC3E}">
        <p14:creationId xmlns:p14="http://schemas.microsoft.com/office/powerpoint/2010/main" val="433626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0BBB-A0C2-CD49-4D57-81198CD4B10E}"/>
              </a:ext>
            </a:extLst>
          </p:cNvPr>
          <p:cNvSpPr>
            <a:spLocks noGrp="1"/>
          </p:cNvSpPr>
          <p:nvPr>
            <p:ph type="title"/>
          </p:nvPr>
        </p:nvSpPr>
        <p:spPr>
          <a:xfrm>
            <a:off x="1548319" y="2972138"/>
            <a:ext cx="7692958" cy="1325563"/>
          </a:xfrm>
        </p:spPr>
        <p:txBody>
          <a:bodyPr>
            <a:normAutofit fontScale="90000"/>
          </a:bodyPr>
          <a:lstStyle/>
          <a:p>
            <a:r>
              <a:rPr lang="en-US" sz="6000" dirty="0">
                <a:solidFill>
                  <a:srgbClr val="C00000"/>
                </a:solidFill>
                <a:highlight>
                  <a:srgbClr val="00FF00"/>
                </a:highlight>
              </a:rPr>
              <a:t>THANKS for your attention</a:t>
            </a:r>
          </a:p>
        </p:txBody>
      </p:sp>
      <p:sp>
        <p:nvSpPr>
          <p:cNvPr id="3" name="Rectangle 573">
            <a:extLst>
              <a:ext uri="{FF2B5EF4-FFF2-40B4-BE49-F238E27FC236}">
                <a16:creationId xmlns:a16="http://schemas.microsoft.com/office/drawing/2014/main" id="{9FF87868-4F0A-9B56-F15A-B58A809E45A6}"/>
              </a:ext>
            </a:extLst>
          </p:cNvPr>
          <p:cNvSpPr/>
          <p:nvPr/>
        </p:nvSpPr>
        <p:spPr>
          <a:xfrm>
            <a:off x="11566491" y="6193745"/>
            <a:ext cx="234038" cy="276999"/>
          </a:xfrm>
          <a:prstGeom prst="rect">
            <a:avLst/>
          </a:prstGeom>
        </p:spPr>
        <p:txBody>
          <a:bodyPr wrap="none" lIns="0" tIns="0" rIns="0" bIns="0">
            <a:spAutoFit/>
          </a:bodyPr>
          <a:lstStyle/>
          <a:p>
            <a:pPr marL="0"/>
            <a:r>
              <a:rPr lang="en-US" b="1" dirty="0">
                <a:solidFill>
                  <a:srgbClr val="FF0000"/>
                </a:solidFill>
                <a:latin typeface="Calibri-Bold"/>
              </a:rPr>
              <a:t>41</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407979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99BCF-433C-8780-4A1D-1551F105D53C}"/>
              </a:ext>
            </a:extLst>
          </p:cNvPr>
          <p:cNvPicPr>
            <a:picLocks noChangeAspect="1"/>
          </p:cNvPicPr>
          <p:nvPr/>
        </p:nvPicPr>
        <p:blipFill>
          <a:blip r:embed="rId2"/>
          <a:stretch>
            <a:fillRect/>
          </a:stretch>
        </p:blipFill>
        <p:spPr>
          <a:xfrm>
            <a:off x="550014" y="335605"/>
            <a:ext cx="10858500" cy="3370633"/>
          </a:xfrm>
          <a:prstGeom prst="rect">
            <a:avLst/>
          </a:prstGeom>
        </p:spPr>
      </p:pic>
      <p:sp>
        <p:nvSpPr>
          <p:cNvPr id="4" name="TextBox 3">
            <a:extLst>
              <a:ext uri="{FF2B5EF4-FFF2-40B4-BE49-F238E27FC236}">
                <a16:creationId xmlns:a16="http://schemas.microsoft.com/office/drawing/2014/main" id="{9A7807C5-89DB-69A8-59C3-C08AF7D2BC5A}"/>
              </a:ext>
            </a:extLst>
          </p:cNvPr>
          <p:cNvSpPr txBox="1"/>
          <p:nvPr/>
        </p:nvSpPr>
        <p:spPr>
          <a:xfrm>
            <a:off x="0" y="3215948"/>
            <a:ext cx="4915063" cy="1107996"/>
          </a:xfrm>
          <a:prstGeom prst="rect">
            <a:avLst/>
          </a:prstGeom>
          <a:noFill/>
        </p:spPr>
        <p:txBody>
          <a:bodyPr wrap="none" rtlCol="0">
            <a:spAutoFit/>
          </a:bodyPr>
          <a:lstStyle/>
          <a:p>
            <a:r>
              <a:rPr lang="en-US" sz="6600" b="1" dirty="0">
                <a:solidFill>
                  <a:srgbClr val="FF0000"/>
                </a:solidFill>
                <a:highlight>
                  <a:srgbClr val="FFFF00"/>
                </a:highlight>
              </a:rPr>
              <a:t>Tidal forces:</a:t>
            </a:r>
          </a:p>
        </p:txBody>
      </p:sp>
      <p:sp>
        <p:nvSpPr>
          <p:cNvPr id="6" name="TextBox 5">
            <a:extLst>
              <a:ext uri="{FF2B5EF4-FFF2-40B4-BE49-F238E27FC236}">
                <a16:creationId xmlns:a16="http://schemas.microsoft.com/office/drawing/2014/main" id="{A6D1EDC3-8A68-0FE5-C53A-8410BB6577C2}"/>
              </a:ext>
            </a:extLst>
          </p:cNvPr>
          <p:cNvSpPr txBox="1"/>
          <p:nvPr/>
        </p:nvSpPr>
        <p:spPr>
          <a:xfrm>
            <a:off x="4915063" y="3354447"/>
            <a:ext cx="7423122" cy="830997"/>
          </a:xfrm>
          <a:prstGeom prst="rect">
            <a:avLst/>
          </a:prstGeom>
          <a:noFill/>
        </p:spPr>
        <p:txBody>
          <a:bodyPr wrap="none" rtlCol="0">
            <a:spAutoFit/>
          </a:bodyPr>
          <a:lstStyle/>
          <a:p>
            <a:r>
              <a:rPr lang="en-US" sz="3600" b="1" dirty="0">
                <a:solidFill>
                  <a:srgbClr val="3333FF"/>
                </a:solidFill>
              </a:rPr>
              <a:t>REMOTE</a:t>
            </a:r>
            <a:r>
              <a:rPr lang="en-US" sz="3600" dirty="0">
                <a:solidFill>
                  <a:srgbClr val="3333FF"/>
                </a:solidFill>
              </a:rPr>
              <a:t> </a:t>
            </a:r>
            <a:r>
              <a:rPr lang="en-US" sz="4800" b="1" dirty="0">
                <a:solidFill>
                  <a:srgbClr val="FF0000"/>
                </a:solidFill>
                <a:effectLst>
                  <a:outerShdw blurRad="38100" dist="38100" dir="2700000" algn="tl">
                    <a:srgbClr val="000000">
                      <a:alpha val="43137"/>
                    </a:srgbClr>
                  </a:outerShdw>
                </a:effectLst>
                <a:sym typeface="Wingdings" panose="05000000000000000000" pitchFamily="2" charset="2"/>
              </a:rPr>
              <a:t></a:t>
            </a:r>
            <a:r>
              <a:rPr lang="en-US" sz="3600" dirty="0">
                <a:solidFill>
                  <a:srgbClr val="3333FF"/>
                </a:solidFill>
              </a:rPr>
              <a:t>   </a:t>
            </a:r>
            <a:r>
              <a:rPr lang="en-US" sz="3600" b="1" dirty="0"/>
              <a:t>but </a:t>
            </a:r>
            <a:r>
              <a:rPr lang="en-US" sz="3600" b="1" i="1" dirty="0">
                <a:effectLst>
                  <a:outerShdw blurRad="38100" dist="38100" dir="2700000" algn="tl">
                    <a:srgbClr val="000000">
                      <a:alpha val="43137"/>
                    </a:srgbClr>
                  </a:outerShdw>
                </a:effectLst>
              </a:rPr>
              <a:t>extremely</a:t>
            </a:r>
            <a:r>
              <a:rPr lang="en-US" sz="3600" b="1" dirty="0"/>
              <a:t> </a:t>
            </a:r>
            <a:r>
              <a:rPr lang="en-US" sz="3600" b="1" i="1" dirty="0">
                <a:effectLst>
                  <a:outerShdw blurRad="38100" dist="38100" dir="2700000" algn="tl">
                    <a:srgbClr val="000000">
                      <a:alpha val="43137"/>
                    </a:srgbClr>
                  </a:outerShdw>
                </a:effectLst>
              </a:rPr>
              <a:t>feeble</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a:solidFill>
                  <a:srgbClr val="3333FF"/>
                </a:solidFill>
              </a:rPr>
              <a:t> </a:t>
            </a:r>
          </a:p>
        </p:txBody>
      </p:sp>
      <p:sp>
        <p:nvSpPr>
          <p:cNvPr id="2" name="Rectangle 573">
            <a:extLst>
              <a:ext uri="{FF2B5EF4-FFF2-40B4-BE49-F238E27FC236}">
                <a16:creationId xmlns:a16="http://schemas.microsoft.com/office/drawing/2014/main" id="{DAD753C1-90A7-0C4E-4954-2EB665763D1C}"/>
              </a:ext>
            </a:extLst>
          </p:cNvPr>
          <p:cNvSpPr/>
          <p:nvPr/>
        </p:nvSpPr>
        <p:spPr>
          <a:xfrm>
            <a:off x="11897232" y="6466119"/>
            <a:ext cx="117020" cy="276999"/>
          </a:xfrm>
          <a:prstGeom prst="rect">
            <a:avLst/>
          </a:prstGeom>
        </p:spPr>
        <p:txBody>
          <a:bodyPr wrap="none" lIns="0" tIns="0" rIns="0" bIns="0">
            <a:spAutoFit/>
          </a:bodyPr>
          <a:lstStyle/>
          <a:p>
            <a:pPr marL="0"/>
            <a:r>
              <a:rPr lang="en-US" b="1" dirty="0">
                <a:solidFill>
                  <a:srgbClr val="FF0000"/>
                </a:solidFill>
                <a:latin typeface="Calibri-Bold"/>
              </a:rPr>
              <a:t>6</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36246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0065CC-4CC9-B9B8-32D0-0E3FDE51E701}"/>
              </a:ext>
            </a:extLst>
          </p:cNvPr>
          <p:cNvSpPr txBox="1"/>
          <p:nvPr/>
        </p:nvSpPr>
        <p:spPr>
          <a:xfrm>
            <a:off x="1591401" y="1429966"/>
            <a:ext cx="7540847" cy="1323439"/>
          </a:xfrm>
          <a:prstGeom prst="rect">
            <a:avLst/>
          </a:prstGeom>
          <a:noFill/>
        </p:spPr>
        <p:txBody>
          <a:bodyPr wrap="none" rtlCol="0">
            <a:spAutoFit/>
          </a:bodyPr>
          <a:lstStyle/>
          <a:p>
            <a:r>
              <a:rPr lang="en-US" sz="8000" dirty="0"/>
              <a:t>Additional slides</a:t>
            </a:r>
          </a:p>
        </p:txBody>
      </p:sp>
    </p:spTree>
    <p:extLst>
      <p:ext uri="{BB962C8B-B14F-4D97-AF65-F5344CB8AC3E}">
        <p14:creationId xmlns:p14="http://schemas.microsoft.com/office/powerpoint/2010/main" val="1013803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D069F-305D-4197-9A12-BB7273908937}"/>
              </a:ext>
            </a:extLst>
          </p:cNvPr>
          <p:cNvPicPr>
            <a:picLocks noChangeAspect="1"/>
          </p:cNvPicPr>
          <p:nvPr/>
        </p:nvPicPr>
        <p:blipFill>
          <a:blip r:embed="rId2"/>
          <a:stretch>
            <a:fillRect/>
          </a:stretch>
        </p:blipFill>
        <p:spPr>
          <a:xfrm>
            <a:off x="431076" y="277023"/>
            <a:ext cx="8917205" cy="6503155"/>
          </a:xfrm>
          <a:prstGeom prst="rect">
            <a:avLst/>
          </a:prstGeom>
        </p:spPr>
      </p:pic>
      <p:sp>
        <p:nvSpPr>
          <p:cNvPr id="5" name="TextBox 4">
            <a:extLst>
              <a:ext uri="{FF2B5EF4-FFF2-40B4-BE49-F238E27FC236}">
                <a16:creationId xmlns:a16="http://schemas.microsoft.com/office/drawing/2014/main" id="{B1EAB8DB-F407-23F0-D46A-00950CFAA5EA}"/>
              </a:ext>
            </a:extLst>
          </p:cNvPr>
          <p:cNvSpPr txBox="1"/>
          <p:nvPr/>
        </p:nvSpPr>
        <p:spPr>
          <a:xfrm>
            <a:off x="8134755" y="6410847"/>
            <a:ext cx="3626169" cy="369332"/>
          </a:xfrm>
          <a:prstGeom prst="rect">
            <a:avLst/>
          </a:prstGeom>
          <a:noFill/>
        </p:spPr>
        <p:txBody>
          <a:bodyPr wrap="square">
            <a:spAutoFit/>
          </a:bodyPr>
          <a:lstStyle/>
          <a:p>
            <a:r>
              <a:rPr lang="en-US" dirty="0">
                <a:hlinkClick r:id="rId3"/>
              </a:rPr>
              <a:t>https://arxiv.org/abs/2408.16041</a:t>
            </a:r>
            <a:r>
              <a:rPr lang="en-US" dirty="0"/>
              <a:t> </a:t>
            </a:r>
          </a:p>
        </p:txBody>
      </p:sp>
      <p:sp>
        <p:nvSpPr>
          <p:cNvPr id="7" name="TextBox 6">
            <a:extLst>
              <a:ext uri="{FF2B5EF4-FFF2-40B4-BE49-F238E27FC236}">
                <a16:creationId xmlns:a16="http://schemas.microsoft.com/office/drawing/2014/main" id="{D33562FC-29F2-27ED-5CB9-D55FDDBA76E3}"/>
              </a:ext>
            </a:extLst>
          </p:cNvPr>
          <p:cNvSpPr txBox="1"/>
          <p:nvPr/>
        </p:nvSpPr>
        <p:spPr>
          <a:xfrm>
            <a:off x="3125009" y="-58368"/>
            <a:ext cx="5221321" cy="461665"/>
          </a:xfrm>
          <a:prstGeom prst="rect">
            <a:avLst/>
          </a:prstGeom>
          <a:noFill/>
        </p:spPr>
        <p:txBody>
          <a:bodyPr wrap="square">
            <a:spAutoFit/>
          </a:bodyPr>
          <a:lstStyle/>
          <a:p>
            <a:r>
              <a:rPr lang="en-GB" sz="2400" b="1" dirty="0">
                <a:solidFill>
                  <a:srgbClr val="3333FF"/>
                </a:solidFill>
              </a:rPr>
              <a:t>Orbital Dynamics of the Solar Basin</a:t>
            </a:r>
            <a:endParaRPr lang="en-US" sz="2400" b="1" dirty="0">
              <a:solidFill>
                <a:srgbClr val="3333FF"/>
              </a:solidFill>
            </a:endParaRPr>
          </a:p>
        </p:txBody>
      </p:sp>
      <p:sp>
        <p:nvSpPr>
          <p:cNvPr id="4" name="TextBox 3">
            <a:extLst>
              <a:ext uri="{FF2B5EF4-FFF2-40B4-BE49-F238E27FC236}">
                <a16:creationId xmlns:a16="http://schemas.microsoft.com/office/drawing/2014/main" id="{89FD5DFF-D01B-8DC7-5531-CEE66B89E71B}"/>
              </a:ext>
            </a:extLst>
          </p:cNvPr>
          <p:cNvSpPr txBox="1"/>
          <p:nvPr/>
        </p:nvSpPr>
        <p:spPr>
          <a:xfrm>
            <a:off x="9056450" y="1589608"/>
            <a:ext cx="3424136" cy="1938992"/>
          </a:xfrm>
          <a:prstGeom prst="rect">
            <a:avLst/>
          </a:prstGeom>
          <a:solidFill>
            <a:schemeClr val="accent6">
              <a:lumMod val="20000"/>
              <a:lumOff val="80000"/>
            </a:schemeClr>
          </a:solidFill>
        </p:spPr>
        <p:txBody>
          <a:bodyPr wrap="square">
            <a:spAutoFit/>
          </a:bodyPr>
          <a:lstStyle/>
          <a:p>
            <a:r>
              <a:rPr lang="en-GB" sz="2400" dirty="0"/>
              <a:t>solar basin—the </a:t>
            </a:r>
            <a:r>
              <a:rPr lang="en-GB" sz="2400" dirty="0" err="1"/>
              <a:t>accu-mulated</a:t>
            </a:r>
            <a:r>
              <a:rPr lang="en-GB" sz="2400" dirty="0"/>
              <a:t> population of weakly-interacting parti-</a:t>
            </a:r>
            <a:r>
              <a:rPr lang="en-GB" sz="2400" dirty="0" err="1"/>
              <a:t>cles</a:t>
            </a:r>
            <a:r>
              <a:rPr lang="en-GB" sz="2400" dirty="0"/>
              <a:t> on bound orbits in the Solar System</a:t>
            </a:r>
            <a:endParaRPr lang="en-US" sz="2400" dirty="0"/>
          </a:p>
        </p:txBody>
      </p:sp>
    </p:spTree>
    <p:extLst>
      <p:ext uri="{BB962C8B-B14F-4D97-AF65-F5344CB8AC3E}">
        <p14:creationId xmlns:p14="http://schemas.microsoft.com/office/powerpoint/2010/main" val="289540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AB918-2822-A01E-F4A3-CE8F4912B5E6}"/>
              </a:ext>
            </a:extLst>
          </p:cNvPr>
          <p:cNvSpPr txBox="1"/>
          <p:nvPr/>
        </p:nvSpPr>
        <p:spPr>
          <a:xfrm>
            <a:off x="3666937" y="262647"/>
            <a:ext cx="2429063" cy="584775"/>
          </a:xfrm>
          <a:prstGeom prst="rect">
            <a:avLst/>
          </a:prstGeom>
          <a:noFill/>
        </p:spPr>
        <p:txBody>
          <a:bodyPr wrap="none" rtlCol="0">
            <a:spAutoFit/>
          </a:bodyPr>
          <a:lstStyle/>
          <a:p>
            <a:r>
              <a:rPr lang="en-US" sz="3200" b="1" dirty="0">
                <a:highlight>
                  <a:srgbClr val="00FF00"/>
                </a:highlight>
              </a:rPr>
              <a:t>References</a:t>
            </a:r>
            <a:r>
              <a:rPr lang="en-US" sz="3200" dirty="0">
                <a:highlight>
                  <a:srgbClr val="00FF00"/>
                </a:highlight>
              </a:rPr>
              <a:t>:</a:t>
            </a:r>
          </a:p>
        </p:txBody>
      </p:sp>
      <p:sp>
        <p:nvSpPr>
          <p:cNvPr id="4" name="TextBox 3">
            <a:extLst>
              <a:ext uri="{FF2B5EF4-FFF2-40B4-BE49-F238E27FC236}">
                <a16:creationId xmlns:a16="http://schemas.microsoft.com/office/drawing/2014/main" id="{7DF7F348-CD20-AAC8-B7BD-79F3F1DE9142}"/>
              </a:ext>
            </a:extLst>
          </p:cNvPr>
          <p:cNvSpPr txBox="1"/>
          <p:nvPr/>
        </p:nvSpPr>
        <p:spPr>
          <a:xfrm>
            <a:off x="1278376" y="1325673"/>
            <a:ext cx="9071853" cy="1785104"/>
          </a:xfrm>
          <a:prstGeom prst="rect">
            <a:avLst/>
          </a:prstGeom>
          <a:noFill/>
        </p:spPr>
        <p:txBody>
          <a:bodyPr wrap="square">
            <a:spAutoFit/>
          </a:bodyPr>
          <a:lstStyle/>
          <a:p>
            <a:r>
              <a:rPr lang="en-US" dirty="0">
                <a:solidFill>
                  <a:srgbClr val="3333FF"/>
                </a:solidFill>
                <a:hlinkClick r:id="rId2">
                  <a:extLst>
                    <a:ext uri="{A12FA001-AC4F-418D-AE19-62706E023703}">
                      <ahyp:hlinkClr xmlns:ahyp="http://schemas.microsoft.com/office/drawing/2018/hyperlinkcolor" val="tx"/>
                    </a:ext>
                  </a:extLst>
                </a:hlinkClick>
              </a:rPr>
              <a:t>https://doi.org/10.3390/ECU2021-09313</a:t>
            </a:r>
            <a:r>
              <a:rPr lang="en-US" dirty="0">
                <a:solidFill>
                  <a:srgbClr val="3333FF"/>
                </a:solidFill>
              </a:rPr>
              <a:t> , </a:t>
            </a:r>
            <a:r>
              <a:rPr lang="en-US" b="1" dirty="0"/>
              <a:t>The dark Universe is not invisible</a:t>
            </a:r>
            <a:r>
              <a:rPr lang="en-US" dirty="0"/>
              <a:t>;</a:t>
            </a:r>
          </a:p>
          <a:p>
            <a:r>
              <a:rPr lang="en-US" dirty="0"/>
              <a:t>  References therein:3-6,8-10,14,16,17</a:t>
            </a:r>
          </a:p>
          <a:p>
            <a:endParaRPr lang="en-US" dirty="0"/>
          </a:p>
          <a:p>
            <a:pPr algn="l"/>
            <a:r>
              <a:rPr lang="en-US" dirty="0"/>
              <a:t>Marios Maroudas,  PhD thesis, University of Patras, </a:t>
            </a:r>
            <a:r>
              <a:rPr lang="en-GB" b="1" i="0" dirty="0">
                <a:effectLst/>
                <a:highlight>
                  <a:srgbClr val="FFFFFF"/>
                </a:highlight>
                <a:latin typeface="Lucida Grande"/>
              </a:rPr>
              <a:t>Signals for invisible matter from </a:t>
            </a:r>
          </a:p>
          <a:p>
            <a:pPr algn="l"/>
            <a:r>
              <a:rPr lang="en-GB" b="1" i="0" dirty="0">
                <a:effectLst/>
                <a:highlight>
                  <a:srgbClr val="FFFFFF"/>
                </a:highlight>
                <a:latin typeface="Lucida Grande"/>
              </a:rPr>
              <a:t>solar-terrestrial observations. </a:t>
            </a:r>
            <a:r>
              <a:rPr lang="en-GB" i="0" dirty="0">
                <a:effectLst/>
                <a:highlight>
                  <a:srgbClr val="FFFFFF"/>
                </a:highlight>
                <a:latin typeface="Lucida Grande"/>
              </a:rPr>
              <a:t> </a:t>
            </a:r>
            <a:r>
              <a:rPr lang="en-GB" i="0" u="none" strike="noStrike" dirty="0">
                <a:effectLst/>
                <a:highlight>
                  <a:srgbClr val="FFFFFF"/>
                </a:highlight>
                <a:latin typeface="Lucida Grande"/>
              </a:rPr>
              <a:t>  </a:t>
            </a:r>
            <a:r>
              <a:rPr lang="en-US" sz="2000" b="1" dirty="0">
                <a:solidFill>
                  <a:srgbClr val="C00000"/>
                </a:solidFill>
              </a:rPr>
              <a:t>2022</a:t>
            </a:r>
            <a:r>
              <a:rPr lang="en-US" b="1" dirty="0">
                <a:solidFill>
                  <a:srgbClr val="3333FF"/>
                </a:solidFill>
              </a:rPr>
              <a:t>   </a:t>
            </a:r>
            <a:r>
              <a:rPr lang="en-US" sz="1800" u="sng" dirty="0">
                <a:solidFill>
                  <a:srgbClr val="3333FF"/>
                </a:solidFill>
                <a:effectLst/>
                <a:latin typeface="Aptos" panose="020B00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https://arxiv.org/abs/2404.02290</a:t>
            </a:r>
            <a:r>
              <a:rPr lang="en-US" dirty="0">
                <a:solidFill>
                  <a:srgbClr val="3333FF"/>
                </a:solidFill>
              </a:rPr>
              <a:t> </a:t>
            </a:r>
            <a:endParaRPr lang="en-US" dirty="0"/>
          </a:p>
          <a:p>
            <a:endParaRPr lang="en-US" dirty="0"/>
          </a:p>
        </p:txBody>
      </p:sp>
    </p:spTree>
    <p:extLst>
      <p:ext uri="{BB962C8B-B14F-4D97-AF65-F5344CB8AC3E}">
        <p14:creationId xmlns:p14="http://schemas.microsoft.com/office/powerpoint/2010/main" val="2675000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Freeform 772"/>
          <p:cNvSpPr/>
          <p:nvPr/>
        </p:nvSpPr>
        <p:spPr>
          <a:xfrm>
            <a:off x="906552" y="46689"/>
            <a:ext cx="8586101" cy="661506"/>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en-GB" dirty="0">
                <a:solidFill>
                  <a:srgbClr val="222222"/>
                </a:solidFill>
                <a:highlight>
                  <a:srgbClr val="F6F6F6"/>
                </a:highlight>
                <a:latin typeface="Arial" panose="020B0604020202020204" pitchFamily="34" charset="0"/>
              </a:rPr>
              <a:t>K.Z. </a:t>
            </a:r>
            <a:r>
              <a:rPr lang="en-GB" i="1" dirty="0">
                <a:solidFill>
                  <a:srgbClr val="222222"/>
                </a:solidFill>
                <a:highlight>
                  <a:srgbClr val="F6F6F6"/>
                </a:highlight>
                <a:latin typeface="Arial" panose="020B0604020202020204" pitchFamily="34" charset="0"/>
              </a:rPr>
              <a:t>et al</a:t>
            </a:r>
            <a:r>
              <a:rPr lang="en-GB" dirty="0">
                <a:solidFill>
                  <a:srgbClr val="222222"/>
                </a:solidFill>
                <a:highlight>
                  <a:srgbClr val="F6F6F6"/>
                </a:highlight>
                <a:latin typeface="Arial" panose="020B0604020202020204" pitchFamily="34" charset="0"/>
              </a:rPr>
              <a:t>, The dark </a:t>
            </a:r>
            <a:r>
              <a:rPr lang="en-GB" dirty="0" err="1">
                <a:solidFill>
                  <a:srgbClr val="222222"/>
                </a:solidFill>
                <a:highlight>
                  <a:srgbClr val="F6F6F6"/>
                </a:highlight>
                <a:latin typeface="Arial" panose="020B0604020202020204" pitchFamily="34" charset="0"/>
              </a:rPr>
              <a:t>Univere</a:t>
            </a:r>
            <a:r>
              <a:rPr lang="en-GB" dirty="0">
                <a:solidFill>
                  <a:srgbClr val="222222"/>
                </a:solidFill>
                <a:highlight>
                  <a:srgbClr val="F6F6F6"/>
                </a:highlight>
                <a:latin typeface="Arial" panose="020B0604020202020204" pitchFamily="34" charset="0"/>
              </a:rPr>
              <a:t> is not invisible, </a:t>
            </a:r>
            <a:r>
              <a:rPr lang="en-GB" b="0" i="0" dirty="0">
                <a:solidFill>
                  <a:srgbClr val="222222"/>
                </a:solidFill>
                <a:effectLst/>
                <a:latin typeface="helvetica neue"/>
              </a:rPr>
              <a:t>Phys. Sciences Forum, 2 (#1)  (</a:t>
            </a:r>
            <a:r>
              <a:rPr lang="en-GB" sz="2000" b="1" i="0" dirty="0">
                <a:solidFill>
                  <a:srgbClr val="C00000"/>
                </a:solidFill>
                <a:effectLst/>
                <a:latin typeface="helvetica neue"/>
              </a:rPr>
              <a:t>2021</a:t>
            </a:r>
            <a:r>
              <a:rPr lang="en-GB" i="0" dirty="0">
                <a:solidFill>
                  <a:srgbClr val="222222"/>
                </a:solidFill>
                <a:effectLst/>
                <a:latin typeface="helvetica neue"/>
              </a:rPr>
              <a:t>)</a:t>
            </a:r>
          </a:p>
          <a:p>
            <a:pPr algn="l"/>
            <a:r>
              <a:rPr lang="en-GB" b="0" i="0" dirty="0">
                <a:solidFill>
                  <a:srgbClr val="222222"/>
                </a:solidFill>
                <a:effectLst/>
                <a:highlight>
                  <a:srgbClr val="FFFFFF"/>
                </a:highlight>
                <a:latin typeface="helvetica neue"/>
              </a:rPr>
              <a:t> </a:t>
            </a:r>
            <a:r>
              <a:rPr lang="en-GB" b="0" i="0" u="none" strike="noStrike" dirty="0">
                <a:solidFill>
                  <a:srgbClr val="4F5671"/>
                </a:solidFill>
                <a:effectLst/>
                <a:latin typeface="helvetica neue"/>
                <a:hlinkClick r:id="rId2"/>
              </a:rPr>
              <a:t>10.3390/</a:t>
            </a:r>
            <a:r>
              <a:rPr lang="en-GB" i="0" u="none" strike="noStrike" dirty="0">
                <a:solidFill>
                  <a:srgbClr val="4F5671"/>
                </a:solidFill>
                <a:effectLst/>
                <a:latin typeface="helvetica neue"/>
                <a:hlinkClick r:id="rId2"/>
              </a:rPr>
              <a:t>ECU2021</a:t>
            </a:r>
            <a:r>
              <a:rPr lang="en-GB" b="0" i="0" u="none" strike="noStrike" dirty="0">
                <a:solidFill>
                  <a:srgbClr val="4F5671"/>
                </a:solidFill>
                <a:effectLst/>
                <a:latin typeface="helvetica neue"/>
                <a:hlinkClick r:id="rId2"/>
              </a:rPr>
              <a:t>-09313</a:t>
            </a:r>
            <a:r>
              <a:rPr lang="en-GB" b="0" i="0" dirty="0">
                <a:solidFill>
                  <a:srgbClr val="222222"/>
                </a:solidFill>
                <a:effectLst/>
                <a:latin typeface="helvetica neue"/>
              </a:rPr>
              <a:t>  &amp; </a:t>
            </a:r>
            <a:r>
              <a:rPr lang="en-GB" dirty="0">
                <a:hlinkClick r:id="rId3"/>
              </a:rPr>
              <a:t>[PDF] The Dark Universe Is Not Invisible | Semantic Scholar</a:t>
            </a:r>
            <a:endParaRPr lang="en-GB" dirty="0">
              <a:solidFill>
                <a:srgbClr val="222222"/>
              </a:solidFill>
              <a:highlight>
                <a:srgbClr val="F6F6F6"/>
              </a:highlight>
              <a:latin typeface="Arial" panose="020B0604020202020204" pitchFamily="34" charset="0"/>
            </a:endParaRPr>
          </a:p>
        </p:txBody>
      </p:sp>
      <p:sp>
        <p:nvSpPr>
          <p:cNvPr id="773" name="Freeform 773"/>
          <p:cNvSpPr/>
          <p:nvPr/>
        </p:nvSpPr>
        <p:spPr>
          <a:xfrm>
            <a:off x="3578352" y="2973324"/>
            <a:ext cx="2058924" cy="201168"/>
          </a:xfrm>
          <a:custGeom>
            <a:avLst/>
            <a:gdLst/>
            <a:ahLst/>
            <a:cxnLst/>
            <a:rect l="0" t="0" r="0" b="0"/>
            <a:pathLst>
              <a:path w="2058924" h="201168">
                <a:moveTo>
                  <a:pt x="0" y="201168"/>
                </a:moveTo>
                <a:lnTo>
                  <a:pt x="2058924" y="201168"/>
                </a:lnTo>
                <a:lnTo>
                  <a:pt x="2058924" y="0"/>
                </a:lnTo>
                <a:lnTo>
                  <a:pt x="0" y="0"/>
                </a:lnTo>
                <a:lnTo>
                  <a:pt x="0" y="20116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4" name="Freeform 774"/>
          <p:cNvSpPr/>
          <p:nvPr/>
        </p:nvSpPr>
        <p:spPr>
          <a:xfrm>
            <a:off x="6673595" y="2982468"/>
            <a:ext cx="1914144" cy="201168"/>
          </a:xfrm>
          <a:custGeom>
            <a:avLst/>
            <a:gdLst/>
            <a:ahLst/>
            <a:cxnLst/>
            <a:rect l="0" t="0" r="0" b="0"/>
            <a:pathLst>
              <a:path w="1914144" h="201168">
                <a:moveTo>
                  <a:pt x="0" y="201168"/>
                </a:moveTo>
                <a:lnTo>
                  <a:pt x="1914144" y="201168"/>
                </a:lnTo>
                <a:lnTo>
                  <a:pt x="1914144" y="0"/>
                </a:lnTo>
                <a:lnTo>
                  <a:pt x="0" y="0"/>
                </a:lnTo>
                <a:lnTo>
                  <a:pt x="0" y="20116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0" name="Freeform 780"/>
          <p:cNvSpPr/>
          <p:nvPr/>
        </p:nvSpPr>
        <p:spPr>
          <a:xfrm>
            <a:off x="7760041" y="1763498"/>
            <a:ext cx="894588" cy="440436"/>
          </a:xfrm>
          <a:custGeom>
            <a:avLst/>
            <a:gdLst/>
            <a:ahLst/>
            <a:cxnLst/>
            <a:rect l="0" t="0" r="0" b="0"/>
            <a:pathLst>
              <a:path w="894588" h="440436">
                <a:moveTo>
                  <a:pt x="0" y="110110"/>
                </a:moveTo>
                <a:lnTo>
                  <a:pt x="674371" y="110110"/>
                </a:lnTo>
                <a:lnTo>
                  <a:pt x="674371" y="0"/>
                </a:lnTo>
                <a:lnTo>
                  <a:pt x="894588" y="220218"/>
                </a:lnTo>
                <a:lnTo>
                  <a:pt x="674371" y="440436"/>
                </a:lnTo>
                <a:lnTo>
                  <a:pt x="674371" y="330328"/>
                </a:lnTo>
                <a:lnTo>
                  <a:pt x="0" y="330328"/>
                </a:lnTo>
                <a:close/>
              </a:path>
            </a:pathLst>
          </a:custGeom>
          <a:solidFill>
            <a:srgbClr val="FF00FF">
              <a:alpha val="10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83" name="Rectangle 783"/>
          <p:cNvSpPr/>
          <p:nvPr/>
        </p:nvSpPr>
        <p:spPr>
          <a:xfrm>
            <a:off x="906552" y="1540368"/>
            <a:ext cx="2131994" cy="848950"/>
          </a:xfrm>
          <a:prstGeom prst="rect">
            <a:avLst/>
          </a:prstGeom>
        </p:spPr>
        <p:txBody>
          <a:bodyPr wrap="none" lIns="0" tIns="0" rIns="0" bIns="0">
            <a:spAutoFit/>
          </a:bodyPr>
          <a:lstStyle/>
          <a:p>
            <a:pPr marL="0"/>
            <a:r>
              <a:rPr lang="en-US" sz="2795" b="1" i="0" spc="0" baseline="0" dirty="0">
                <a:solidFill>
                  <a:srgbClr val="0000CC"/>
                </a:solidFill>
                <a:latin typeface="Calibri-Bold"/>
              </a:rPr>
              <a:t>Eleme</a:t>
            </a:r>
            <a:r>
              <a:rPr lang="en-US" sz="2795" b="1" i="0" spc="-22" baseline="0" dirty="0">
                <a:solidFill>
                  <a:srgbClr val="0000CC"/>
                </a:solidFill>
                <a:latin typeface="Calibri-Bold"/>
              </a:rPr>
              <a:t>nt</a:t>
            </a:r>
            <a:r>
              <a:rPr lang="en-US" sz="2795" b="1" i="0" spc="0" baseline="0" dirty="0">
                <a:solidFill>
                  <a:srgbClr val="0000CC"/>
                </a:solidFill>
                <a:latin typeface="Calibri-Bold"/>
              </a:rPr>
              <a:t>al </a:t>
            </a:r>
          </a:p>
          <a:p>
            <a:pPr marL="0">
              <a:lnSpc>
                <a:spcPts val="3387"/>
              </a:lnSpc>
            </a:pPr>
            <a:r>
              <a:rPr lang="en-US" sz="2795" b="1" i="0" spc="0" baseline="0" dirty="0">
                <a:solidFill>
                  <a:srgbClr val="0000CC"/>
                </a:solidFill>
                <a:latin typeface="Calibri-Bold"/>
              </a:rPr>
              <a:t>Composition   </a:t>
            </a:r>
            <a:endParaRPr lang="en-US" sz="2795" b="0" i="0" spc="0" baseline="0" dirty="0">
              <a:ln w="10145">
                <a:solidFill>
                  <a:srgbClr val="C00000"/>
                </a:solidFill>
                <a:prstDash val="solid"/>
              </a:ln>
              <a:solidFill>
                <a:srgbClr val="C00000"/>
              </a:solidFill>
              <a:latin typeface="Wingdings-Regular"/>
            </a:endParaRPr>
          </a:p>
        </p:txBody>
      </p:sp>
      <p:sp>
        <p:nvSpPr>
          <p:cNvPr id="784" name="Rectangle 784"/>
          <p:cNvSpPr/>
          <p:nvPr/>
        </p:nvSpPr>
        <p:spPr>
          <a:xfrm>
            <a:off x="1093266" y="4053665"/>
            <a:ext cx="1378467" cy="426109"/>
          </a:xfrm>
          <a:prstGeom prst="rect">
            <a:avLst/>
          </a:prstGeom>
        </p:spPr>
        <p:txBody>
          <a:bodyPr wrap="none" lIns="0" tIns="0" rIns="0" bIns="0">
            <a:spAutoFit/>
          </a:bodyPr>
          <a:lstStyle/>
          <a:p>
            <a:pPr marL="0"/>
            <a:r>
              <a:rPr lang="en-US" sz="2795" b="1" i="0" spc="0" baseline="0" dirty="0">
                <a:solidFill>
                  <a:srgbClr val="0000CC"/>
                </a:solidFill>
                <a:latin typeface="Calibri-Bold"/>
              </a:rPr>
              <a:t>Magn</a:t>
            </a:r>
            <a:r>
              <a:rPr lang="en-US" sz="2795" b="1" i="0" spc="-30" baseline="0" dirty="0">
                <a:solidFill>
                  <a:srgbClr val="0000CC"/>
                </a:solidFill>
                <a:latin typeface="Calibri-Bold"/>
              </a:rPr>
              <a:t>e</a:t>
            </a:r>
            <a:r>
              <a:rPr lang="en-US" sz="2795" b="1" i="0" spc="0" baseline="0" dirty="0">
                <a:solidFill>
                  <a:srgbClr val="0000CC"/>
                </a:solidFill>
                <a:latin typeface="Calibri-Bold"/>
              </a:rPr>
              <a:t>tic</a:t>
            </a:r>
          </a:p>
        </p:txBody>
      </p:sp>
      <p:sp>
        <p:nvSpPr>
          <p:cNvPr id="785" name="Rectangle 785"/>
          <p:cNvSpPr/>
          <p:nvPr/>
        </p:nvSpPr>
        <p:spPr>
          <a:xfrm>
            <a:off x="1073810" y="4384240"/>
            <a:ext cx="1985608" cy="430118"/>
          </a:xfrm>
          <a:prstGeom prst="rect">
            <a:avLst/>
          </a:prstGeom>
        </p:spPr>
        <p:txBody>
          <a:bodyPr wrap="none" lIns="0" tIns="0" rIns="0" bIns="0">
            <a:spAutoFit/>
          </a:bodyPr>
          <a:lstStyle/>
          <a:p>
            <a:pPr marL="0"/>
            <a:r>
              <a:rPr lang="en-US" sz="2795" b="1" i="0" spc="0" baseline="0" dirty="0">
                <a:solidFill>
                  <a:srgbClr val="0000CC"/>
                </a:solidFill>
                <a:latin typeface="Calibri-Bold"/>
              </a:rPr>
              <a:t>Brig</a:t>
            </a:r>
            <a:r>
              <a:rPr lang="en-US" sz="2795" b="1" i="0" spc="-27" baseline="0" dirty="0">
                <a:solidFill>
                  <a:srgbClr val="0000CC"/>
                </a:solidFill>
                <a:latin typeface="Calibri-Bold"/>
              </a:rPr>
              <a:t>h</a:t>
            </a:r>
            <a:r>
              <a:rPr lang="en-US" sz="2795" b="1" i="0" spc="0" baseline="0" dirty="0">
                <a:solidFill>
                  <a:srgbClr val="0000CC"/>
                </a:solidFill>
                <a:latin typeface="Calibri-Bold"/>
              </a:rPr>
              <a:t>t poi</a:t>
            </a:r>
            <a:r>
              <a:rPr lang="en-US" sz="2795" b="1" i="0" spc="-25" baseline="0" dirty="0">
                <a:solidFill>
                  <a:srgbClr val="0000CC"/>
                </a:solidFill>
                <a:latin typeface="Calibri-Bold"/>
              </a:rPr>
              <a:t>n</a:t>
            </a:r>
            <a:r>
              <a:rPr lang="en-US" sz="2795" b="1" i="0" spc="0" baseline="0" dirty="0">
                <a:solidFill>
                  <a:srgbClr val="0000CC"/>
                </a:solidFill>
                <a:latin typeface="Calibri-Bold"/>
              </a:rPr>
              <a:t>ts </a:t>
            </a:r>
            <a:endParaRPr lang="en-US" sz="2795" b="0" i="0" spc="0" baseline="0" dirty="0">
              <a:ln w="10145">
                <a:solidFill>
                  <a:srgbClr val="C00000"/>
                </a:solidFill>
                <a:prstDash val="solid"/>
              </a:ln>
              <a:solidFill>
                <a:srgbClr val="C00000"/>
              </a:solidFill>
              <a:latin typeface="Wingdings-Regular"/>
            </a:endParaRPr>
          </a:p>
        </p:txBody>
      </p:sp>
      <p:sp>
        <p:nvSpPr>
          <p:cNvPr id="786" name="Rectangle 786"/>
          <p:cNvSpPr/>
          <p:nvPr/>
        </p:nvSpPr>
        <p:spPr>
          <a:xfrm>
            <a:off x="8746704" y="1214843"/>
            <a:ext cx="2926487" cy="1473352"/>
          </a:xfrm>
          <a:custGeom>
            <a:avLst/>
            <a:gdLst>
              <a:gd name="connsiteX0" fmla="*/ 0 w 2926487"/>
              <a:gd name="connsiteY0" fmla="*/ 0 h 1473352"/>
              <a:gd name="connsiteX1" fmla="*/ 526768 w 2926487"/>
              <a:gd name="connsiteY1" fmla="*/ 0 h 1473352"/>
              <a:gd name="connsiteX2" fmla="*/ 1053535 w 2926487"/>
              <a:gd name="connsiteY2" fmla="*/ 0 h 1473352"/>
              <a:gd name="connsiteX3" fmla="*/ 1668098 w 2926487"/>
              <a:gd name="connsiteY3" fmla="*/ 0 h 1473352"/>
              <a:gd name="connsiteX4" fmla="*/ 2253395 w 2926487"/>
              <a:gd name="connsiteY4" fmla="*/ 0 h 1473352"/>
              <a:gd name="connsiteX5" fmla="*/ 2926487 w 2926487"/>
              <a:gd name="connsiteY5" fmla="*/ 0 h 1473352"/>
              <a:gd name="connsiteX6" fmla="*/ 2926487 w 2926487"/>
              <a:gd name="connsiteY6" fmla="*/ 520584 h 1473352"/>
              <a:gd name="connsiteX7" fmla="*/ 2926487 w 2926487"/>
              <a:gd name="connsiteY7" fmla="*/ 1041169 h 1473352"/>
              <a:gd name="connsiteX8" fmla="*/ 2926487 w 2926487"/>
              <a:gd name="connsiteY8" fmla="*/ 1473352 h 1473352"/>
              <a:gd name="connsiteX9" fmla="*/ 2341190 w 2926487"/>
              <a:gd name="connsiteY9" fmla="*/ 1473352 h 1473352"/>
              <a:gd name="connsiteX10" fmla="*/ 1785157 w 2926487"/>
              <a:gd name="connsiteY10" fmla="*/ 1473352 h 1473352"/>
              <a:gd name="connsiteX11" fmla="*/ 1170595 w 2926487"/>
              <a:gd name="connsiteY11" fmla="*/ 1473352 h 1473352"/>
              <a:gd name="connsiteX12" fmla="*/ 643827 w 2926487"/>
              <a:gd name="connsiteY12" fmla="*/ 1473352 h 1473352"/>
              <a:gd name="connsiteX13" fmla="*/ 0 w 2926487"/>
              <a:gd name="connsiteY13" fmla="*/ 1473352 h 1473352"/>
              <a:gd name="connsiteX14" fmla="*/ 0 w 2926487"/>
              <a:gd name="connsiteY14" fmla="*/ 1026435 h 1473352"/>
              <a:gd name="connsiteX15" fmla="*/ 0 w 2926487"/>
              <a:gd name="connsiteY15" fmla="*/ 535318 h 1473352"/>
              <a:gd name="connsiteX16" fmla="*/ 0 w 2926487"/>
              <a:gd name="connsiteY16" fmla="*/ 0 h 14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6487" h="1473352" fill="none" extrusionOk="0">
                <a:moveTo>
                  <a:pt x="0" y="0"/>
                </a:moveTo>
                <a:cubicBezTo>
                  <a:pt x="152078" y="-20594"/>
                  <a:pt x="296319" y="29167"/>
                  <a:pt x="526768" y="0"/>
                </a:cubicBezTo>
                <a:cubicBezTo>
                  <a:pt x="757217" y="-29167"/>
                  <a:pt x="940725" y="30881"/>
                  <a:pt x="1053535" y="0"/>
                </a:cubicBezTo>
                <a:cubicBezTo>
                  <a:pt x="1166345" y="-30881"/>
                  <a:pt x="1381102" y="6687"/>
                  <a:pt x="1668098" y="0"/>
                </a:cubicBezTo>
                <a:cubicBezTo>
                  <a:pt x="1955094" y="-6687"/>
                  <a:pt x="2074962" y="6048"/>
                  <a:pt x="2253395" y="0"/>
                </a:cubicBezTo>
                <a:cubicBezTo>
                  <a:pt x="2431828" y="-6048"/>
                  <a:pt x="2751485" y="27383"/>
                  <a:pt x="2926487" y="0"/>
                </a:cubicBezTo>
                <a:cubicBezTo>
                  <a:pt x="2988504" y="210448"/>
                  <a:pt x="2875480" y="291270"/>
                  <a:pt x="2926487" y="520584"/>
                </a:cubicBezTo>
                <a:cubicBezTo>
                  <a:pt x="2977494" y="749898"/>
                  <a:pt x="2889119" y="863896"/>
                  <a:pt x="2926487" y="1041169"/>
                </a:cubicBezTo>
                <a:cubicBezTo>
                  <a:pt x="2963855" y="1218443"/>
                  <a:pt x="2894592" y="1322919"/>
                  <a:pt x="2926487" y="1473352"/>
                </a:cubicBezTo>
                <a:cubicBezTo>
                  <a:pt x="2645347" y="1511835"/>
                  <a:pt x="2597206" y="1419597"/>
                  <a:pt x="2341190" y="1473352"/>
                </a:cubicBezTo>
                <a:cubicBezTo>
                  <a:pt x="2085174" y="1527107"/>
                  <a:pt x="2057739" y="1432377"/>
                  <a:pt x="1785157" y="1473352"/>
                </a:cubicBezTo>
                <a:cubicBezTo>
                  <a:pt x="1512575" y="1514327"/>
                  <a:pt x="1464844" y="1434402"/>
                  <a:pt x="1170595" y="1473352"/>
                </a:cubicBezTo>
                <a:cubicBezTo>
                  <a:pt x="876346" y="1512302"/>
                  <a:pt x="763626" y="1417755"/>
                  <a:pt x="643827" y="1473352"/>
                </a:cubicBezTo>
                <a:cubicBezTo>
                  <a:pt x="524028" y="1528949"/>
                  <a:pt x="162602" y="1429077"/>
                  <a:pt x="0" y="1473352"/>
                </a:cubicBezTo>
                <a:cubicBezTo>
                  <a:pt x="-38122" y="1364643"/>
                  <a:pt x="10201" y="1132476"/>
                  <a:pt x="0" y="1026435"/>
                </a:cubicBezTo>
                <a:cubicBezTo>
                  <a:pt x="-10201" y="920394"/>
                  <a:pt x="16817" y="659130"/>
                  <a:pt x="0" y="535318"/>
                </a:cubicBezTo>
                <a:cubicBezTo>
                  <a:pt x="-16817" y="411506"/>
                  <a:pt x="120" y="209378"/>
                  <a:pt x="0" y="0"/>
                </a:cubicBezTo>
                <a:close/>
              </a:path>
              <a:path w="2926487" h="1473352" stroke="0" extrusionOk="0">
                <a:moveTo>
                  <a:pt x="0" y="0"/>
                </a:moveTo>
                <a:cubicBezTo>
                  <a:pt x="315324" y="-51718"/>
                  <a:pt x="400514" y="58046"/>
                  <a:pt x="643827" y="0"/>
                </a:cubicBezTo>
                <a:cubicBezTo>
                  <a:pt x="887140" y="-58046"/>
                  <a:pt x="979308" y="40035"/>
                  <a:pt x="1141330" y="0"/>
                </a:cubicBezTo>
                <a:cubicBezTo>
                  <a:pt x="1303352" y="-40035"/>
                  <a:pt x="1587369" y="53581"/>
                  <a:pt x="1785157" y="0"/>
                </a:cubicBezTo>
                <a:cubicBezTo>
                  <a:pt x="1982945" y="-53581"/>
                  <a:pt x="2165255" y="64761"/>
                  <a:pt x="2399719" y="0"/>
                </a:cubicBezTo>
                <a:cubicBezTo>
                  <a:pt x="2634183" y="-64761"/>
                  <a:pt x="2814640" y="25586"/>
                  <a:pt x="2926487" y="0"/>
                </a:cubicBezTo>
                <a:cubicBezTo>
                  <a:pt x="2927406" y="229069"/>
                  <a:pt x="2905284" y="332039"/>
                  <a:pt x="2926487" y="476384"/>
                </a:cubicBezTo>
                <a:cubicBezTo>
                  <a:pt x="2947690" y="620729"/>
                  <a:pt x="2887159" y="775101"/>
                  <a:pt x="2926487" y="996968"/>
                </a:cubicBezTo>
                <a:cubicBezTo>
                  <a:pt x="2965815" y="1218835"/>
                  <a:pt x="2908277" y="1333009"/>
                  <a:pt x="2926487" y="1473352"/>
                </a:cubicBezTo>
                <a:cubicBezTo>
                  <a:pt x="2633860" y="1474282"/>
                  <a:pt x="2598321" y="1456090"/>
                  <a:pt x="2282660" y="1473352"/>
                </a:cubicBezTo>
                <a:cubicBezTo>
                  <a:pt x="1966999" y="1490614"/>
                  <a:pt x="1833710" y="1404380"/>
                  <a:pt x="1697362" y="1473352"/>
                </a:cubicBezTo>
                <a:cubicBezTo>
                  <a:pt x="1561014" y="1542324"/>
                  <a:pt x="1205407" y="1449000"/>
                  <a:pt x="1053535" y="1473352"/>
                </a:cubicBezTo>
                <a:cubicBezTo>
                  <a:pt x="901663" y="1497704"/>
                  <a:pt x="492603" y="1386181"/>
                  <a:pt x="0" y="1473352"/>
                </a:cubicBezTo>
                <a:cubicBezTo>
                  <a:pt x="-2425" y="1349520"/>
                  <a:pt x="51559" y="1213722"/>
                  <a:pt x="0" y="1026435"/>
                </a:cubicBezTo>
                <a:cubicBezTo>
                  <a:pt x="-51559" y="839148"/>
                  <a:pt x="32477" y="702706"/>
                  <a:pt x="0" y="579518"/>
                </a:cubicBezTo>
                <a:cubicBezTo>
                  <a:pt x="-32477" y="456330"/>
                  <a:pt x="32985" y="194444"/>
                  <a:pt x="0" y="0"/>
                </a:cubicBezTo>
                <a:close/>
              </a:path>
            </a:pathLst>
          </a:custGeom>
          <a:ln w="38100">
            <a:solidFill>
              <a:srgbClr val="3333FF"/>
            </a:solidFill>
            <a:extLst>
              <a:ext uri="{C807C97D-BFC1-408E-A445-0C87EB9F89A2}">
                <ask:lineSketchStyleProps xmlns:ask="http://schemas.microsoft.com/office/drawing/2018/sketchyshapes" sd="1053104182">
                  <a:prstGeom prst="rect">
                    <a:avLst/>
                  </a:prstGeom>
                  <ask:type>
                    <ask:lineSketchScribble/>
                  </ask:type>
                </ask:lineSketchStyleProps>
              </a:ext>
            </a:extLst>
          </a:ln>
        </p:spPr>
        <p:txBody>
          <a:bodyPr wrap="square" lIns="0" tIns="0" rIns="0" bIns="0">
            <a:spAutoFit/>
          </a:bodyPr>
          <a:lstStyle/>
          <a:p>
            <a:pPr marL="0"/>
            <a:r>
              <a:rPr lang="en-US" sz="2400" b="1" i="0" spc="0" baseline="0" dirty="0">
                <a:solidFill>
                  <a:srgbClr val="C00000"/>
                </a:solidFill>
                <a:latin typeface="Calibri-Bold"/>
              </a:rPr>
              <a:t> Plane</a:t>
            </a:r>
            <a:r>
              <a:rPr lang="en-US" sz="2400" b="1" i="0" spc="-28" baseline="0" dirty="0">
                <a:solidFill>
                  <a:srgbClr val="C00000"/>
                </a:solidFill>
                <a:latin typeface="Calibri-Bold"/>
              </a:rPr>
              <a:t>t</a:t>
            </a:r>
            <a:r>
              <a:rPr lang="en-US" sz="2400" b="1" i="0" spc="0" baseline="0" dirty="0">
                <a:solidFill>
                  <a:srgbClr val="C00000"/>
                </a:solidFill>
                <a:latin typeface="Calibri-Bold"/>
              </a:rPr>
              <a:t>ary </a:t>
            </a:r>
            <a:r>
              <a:rPr lang="en-US" sz="2400" b="1" i="0" spc="-24" baseline="0" dirty="0">
                <a:solidFill>
                  <a:srgbClr val="C00000"/>
                </a:solidFill>
                <a:latin typeface="Calibri-Bold"/>
              </a:rPr>
              <a:t>r</a:t>
            </a:r>
            <a:r>
              <a:rPr lang="en-US" sz="2400" b="1" i="0" spc="0" baseline="0" dirty="0">
                <a:solidFill>
                  <a:srgbClr val="C00000"/>
                </a:solidFill>
                <a:latin typeface="Calibri-Bold"/>
              </a:rPr>
              <a:t>el</a:t>
            </a:r>
            <a:r>
              <a:rPr lang="en-US" sz="2400" b="1" i="0" spc="-19" baseline="0" dirty="0">
                <a:solidFill>
                  <a:srgbClr val="C00000"/>
                </a:solidFill>
                <a:latin typeface="Calibri-Bold"/>
              </a:rPr>
              <a:t>a</a:t>
            </a:r>
            <a:r>
              <a:rPr lang="en-US" sz="2400" b="1" i="0" spc="0" baseline="0" dirty="0">
                <a:solidFill>
                  <a:srgbClr val="C00000"/>
                </a:solidFill>
                <a:latin typeface="Calibri-Bold"/>
              </a:rPr>
              <a:t>tions: </a:t>
            </a:r>
          </a:p>
          <a:p>
            <a:pPr marL="0">
              <a:lnSpc>
                <a:spcPts val="2879"/>
              </a:lnSpc>
            </a:pPr>
            <a:r>
              <a:rPr lang="en-US" sz="2400" b="1" i="0" spc="0" baseline="0" dirty="0">
                <a:latin typeface="Calibri-Bold"/>
              </a:rPr>
              <a:t> how</a:t>
            </a:r>
            <a:r>
              <a:rPr lang="en-US" sz="2400" b="1" i="0" spc="-14" baseline="0" dirty="0">
                <a:latin typeface="Calibri-Bold"/>
              </a:rPr>
              <a:t> </a:t>
            </a:r>
            <a:r>
              <a:rPr lang="en-US" sz="2400" b="1" i="0" spc="-28" baseline="0" dirty="0">
                <a:latin typeface="Calibri-Bold"/>
              </a:rPr>
              <a:t>t</a:t>
            </a:r>
            <a:r>
              <a:rPr lang="en-US" sz="2400" b="1" i="0" spc="0" baseline="0" dirty="0">
                <a:latin typeface="Calibri-Bold"/>
              </a:rPr>
              <a:t>o </a:t>
            </a:r>
            <a:r>
              <a:rPr lang="en-US" sz="2400" b="1" i="0" spc="-21" baseline="0" dirty="0">
                <a:latin typeface="Calibri-Bold"/>
              </a:rPr>
              <a:t>r</a:t>
            </a:r>
            <a:r>
              <a:rPr lang="en-US" sz="2400" b="1" i="0" spc="0" baseline="0" dirty="0">
                <a:latin typeface="Calibri-Bold"/>
              </a:rPr>
              <a:t>econcile</a:t>
            </a:r>
            <a:r>
              <a:rPr lang="en-US" sz="2400" b="1" i="0" spc="-23" baseline="0" dirty="0">
                <a:latin typeface="Calibri-Bold"/>
              </a:rPr>
              <a:t> </a:t>
            </a:r>
          </a:p>
          <a:p>
            <a:pPr marL="0">
              <a:lnSpc>
                <a:spcPts val="2879"/>
              </a:lnSpc>
            </a:pPr>
            <a:r>
              <a:rPr lang="en-US" sz="2400" b="1" spc="-23" dirty="0">
                <a:latin typeface="Calibri-Bold"/>
              </a:rPr>
              <a:t> existing anomaly  </a:t>
            </a:r>
            <a:r>
              <a:rPr lang="en-US" sz="2400" b="1" i="0" spc="-143" baseline="0" dirty="0">
                <a:latin typeface="Calibri-Bold"/>
              </a:rPr>
              <a:t>w</a:t>
            </a:r>
            <a:r>
              <a:rPr lang="en-US" sz="2400" b="1" i="0" spc="0" baseline="0" dirty="0">
                <a:latin typeface="Calibri-Bold"/>
              </a:rPr>
              <a:t>.</a:t>
            </a:r>
          </a:p>
          <a:p>
            <a:pPr marL="0">
              <a:lnSpc>
                <a:spcPts val="2880"/>
              </a:lnSpc>
            </a:pPr>
            <a:r>
              <a:rPr lang="en-US" sz="2402" b="1" i="0" spc="0" baseline="0" dirty="0">
                <a:latin typeface="Calibri-Bold"/>
              </a:rPr>
              <a:t> co</a:t>
            </a:r>
            <a:r>
              <a:rPr lang="en-US" sz="2402" b="1" i="0" spc="-38" baseline="0" dirty="0">
                <a:latin typeface="Calibri-Bold"/>
              </a:rPr>
              <a:t>n</a:t>
            </a:r>
            <a:r>
              <a:rPr lang="en-US" sz="2402" b="1" i="0" spc="-19" baseline="0" dirty="0">
                <a:latin typeface="Calibri-Bold"/>
              </a:rPr>
              <a:t>v</a:t>
            </a:r>
            <a:r>
              <a:rPr lang="en-US" sz="2402" b="1" i="0" spc="0" baseline="0" dirty="0">
                <a:latin typeface="Calibri-Bold"/>
              </a:rPr>
              <a:t>e</a:t>
            </a:r>
            <a:r>
              <a:rPr lang="en-US" sz="2402" b="1" i="0" spc="-26" baseline="0" dirty="0">
                <a:latin typeface="Calibri-Bold"/>
              </a:rPr>
              <a:t>n</a:t>
            </a:r>
            <a:r>
              <a:rPr lang="en-US" sz="2402" b="1" i="0" spc="0" baseline="0" dirty="0">
                <a:latin typeface="Calibri-Bold"/>
              </a:rPr>
              <a:t>tional </a:t>
            </a:r>
            <a:r>
              <a:rPr lang="en-US" sz="2402" b="1" i="0" spc="-14" baseline="0" dirty="0">
                <a:latin typeface="Calibri-Bold"/>
              </a:rPr>
              <a:t> </a:t>
            </a:r>
            <a:r>
              <a:rPr lang="en-US" sz="2402" b="1" i="0" spc="0" baseline="0" dirty="0">
                <a:latin typeface="Calibri-Bold"/>
              </a:rPr>
              <a:t>pictu</a:t>
            </a:r>
            <a:r>
              <a:rPr lang="en-US" sz="2402" b="1" i="0" spc="-24" baseline="0" dirty="0">
                <a:latin typeface="Calibri-Bold"/>
              </a:rPr>
              <a:t>r</a:t>
            </a:r>
            <a:r>
              <a:rPr lang="en-US" sz="2402" b="1" i="0" spc="0" baseline="0" dirty="0">
                <a:latin typeface="Calibri-Bold"/>
              </a:rPr>
              <a:t>e</a:t>
            </a:r>
            <a:r>
              <a:rPr lang="en-US" sz="2402" b="1" i="0" spc="0" baseline="0" dirty="0">
                <a:solidFill>
                  <a:srgbClr val="C00000"/>
                </a:solidFill>
                <a:latin typeface="Calibri-Bold"/>
              </a:rPr>
              <a:t>?</a:t>
            </a:r>
          </a:p>
        </p:txBody>
      </p:sp>
      <p:sp>
        <p:nvSpPr>
          <p:cNvPr id="787" name="Rectangle 787"/>
          <p:cNvSpPr/>
          <p:nvPr/>
        </p:nvSpPr>
        <p:spPr>
          <a:xfrm>
            <a:off x="1900558" y="5861021"/>
            <a:ext cx="7851165" cy="645368"/>
          </a:xfrm>
          <a:prstGeom prst="rect">
            <a:avLst/>
          </a:prstGeom>
        </p:spPr>
        <p:txBody>
          <a:bodyPr wrap="none" lIns="0" tIns="0" rIns="0" bIns="0">
            <a:spAutoFit/>
          </a:bodyPr>
          <a:lstStyle/>
          <a:p>
            <a:pPr marL="0"/>
            <a:r>
              <a:rPr lang="en-US" sz="1800" b="1" i="0" spc="0" baseline="0" dirty="0">
                <a:latin typeface="Calibri-Bold"/>
              </a:rPr>
              <a:t>(a</a:t>
            </a:r>
            <a:r>
              <a:rPr lang="en-US" sz="1800" b="1" i="0" spc="831" baseline="0" dirty="0">
                <a:latin typeface="Calibri-Bold"/>
              </a:rPr>
              <a:t>)</a:t>
            </a:r>
            <a:r>
              <a:rPr lang="en-US" sz="1800" b="1" i="0" spc="0" baseline="0" dirty="0">
                <a:solidFill>
                  <a:srgbClr val="0563C1"/>
                </a:solidFill>
                <a:latin typeface="Calibri-Bold"/>
                <a:hlinkClick r:id="rId4"/>
              </a:rPr>
              <a:t>h</a:t>
            </a:r>
            <a:r>
              <a:rPr lang="en-US" sz="1800" b="1" i="0" spc="-25" baseline="0" dirty="0">
                <a:solidFill>
                  <a:srgbClr val="0563C1"/>
                </a:solidFill>
                <a:latin typeface="Calibri-Bold"/>
                <a:hlinkClick r:id="rId4"/>
              </a:rPr>
              <a:t>t</a:t>
            </a:r>
            <a:r>
              <a:rPr lang="en-US" sz="1800" b="1" i="0" spc="0" baseline="0" dirty="0">
                <a:solidFill>
                  <a:srgbClr val="0563C1"/>
                </a:solidFill>
                <a:latin typeface="Calibri-Bold"/>
                <a:hlinkClick r:id="rId4"/>
              </a:rPr>
              <a:t>tps://ww</a:t>
            </a:r>
            <a:r>
              <a:rPr lang="en-US" sz="1800" b="1" i="0" spc="-104" baseline="0" dirty="0">
                <a:solidFill>
                  <a:srgbClr val="0563C1"/>
                </a:solidFill>
                <a:latin typeface="Calibri-Bold"/>
                <a:hlinkClick r:id="rId4"/>
              </a:rPr>
              <a:t>w</a:t>
            </a:r>
            <a:r>
              <a:rPr lang="en-US" sz="1800" b="1" i="0" spc="0" baseline="0" dirty="0">
                <a:solidFill>
                  <a:srgbClr val="0563C1"/>
                </a:solidFill>
                <a:latin typeface="Calibri-Bold"/>
                <a:hlinkClick r:id="rId4"/>
              </a:rPr>
              <a:t>.natu</a:t>
            </a:r>
            <a:r>
              <a:rPr lang="en-US" sz="1800" b="1" i="0" spc="-27" baseline="0" dirty="0">
                <a:solidFill>
                  <a:srgbClr val="0563C1"/>
                </a:solidFill>
                <a:latin typeface="Calibri-Bold"/>
                <a:hlinkClick r:id="rId4"/>
              </a:rPr>
              <a:t>r</a:t>
            </a:r>
            <a:r>
              <a:rPr lang="en-US" sz="1800" b="1" i="0" spc="0" baseline="0" dirty="0">
                <a:solidFill>
                  <a:srgbClr val="0563C1"/>
                </a:solidFill>
                <a:latin typeface="Calibri-Bold"/>
                <a:hlinkClick r:id="rId4"/>
              </a:rPr>
              <a:t>e.com</a:t>
            </a:r>
            <a:r>
              <a:rPr lang="en-US" sz="1800" b="1" i="0" spc="-54" baseline="0" dirty="0">
                <a:solidFill>
                  <a:srgbClr val="0563C1"/>
                </a:solidFill>
                <a:latin typeface="Calibri-Bold"/>
                <a:hlinkClick r:id="rId4"/>
              </a:rPr>
              <a:t>/</a:t>
            </a:r>
            <a:r>
              <a:rPr lang="en-US" sz="1800" b="1" i="0" spc="0" baseline="0" dirty="0">
                <a:solidFill>
                  <a:srgbClr val="0563C1"/>
                </a:solidFill>
                <a:latin typeface="Calibri-Bold"/>
                <a:hlinkClick r:id="rId4"/>
              </a:rPr>
              <a:t>artic</a:t>
            </a:r>
            <a:r>
              <a:rPr lang="en-US" sz="1800" b="1" i="0" spc="-10" baseline="0" dirty="0">
                <a:solidFill>
                  <a:srgbClr val="0563C1"/>
                </a:solidFill>
                <a:latin typeface="Calibri-Bold"/>
                <a:hlinkClick r:id="rId4"/>
              </a:rPr>
              <a:t>l</a:t>
            </a:r>
            <a:r>
              <a:rPr lang="en-US" sz="1800" b="1" i="0" spc="0" baseline="0" dirty="0">
                <a:solidFill>
                  <a:srgbClr val="0563C1"/>
                </a:solidFill>
                <a:latin typeface="Calibri-Bold"/>
                <a:hlinkClick r:id="rId4"/>
              </a:rPr>
              <a:t>es</a:t>
            </a:r>
            <a:r>
              <a:rPr lang="en-US" sz="1800" b="1" i="0" spc="-52" baseline="0" dirty="0">
                <a:solidFill>
                  <a:srgbClr val="0563C1"/>
                </a:solidFill>
                <a:latin typeface="Calibri-Bold"/>
                <a:hlinkClick r:id="rId4"/>
              </a:rPr>
              <a:t>/</a:t>
            </a:r>
            <a:r>
              <a:rPr lang="en-US" sz="1800" b="1" i="0" spc="0" baseline="0" dirty="0">
                <a:solidFill>
                  <a:srgbClr val="0563C1"/>
                </a:solidFill>
                <a:latin typeface="Calibri-Bold"/>
                <a:hlinkClick r:id="rId4"/>
              </a:rPr>
              <a:t>s41467-017-00328-</a:t>
            </a:r>
            <a:r>
              <a:rPr lang="en-US" sz="1800" b="1" i="0" spc="1199" baseline="0" dirty="0">
                <a:solidFill>
                  <a:srgbClr val="0563C1"/>
                </a:solidFill>
                <a:latin typeface="Calibri-Bold"/>
                <a:hlinkClick r:id="rId4"/>
              </a:rPr>
              <a:t>7</a:t>
            </a:r>
            <a:r>
              <a:rPr lang="en-US" sz="1800" b="1" i="0" spc="0" baseline="0" dirty="0">
                <a:latin typeface="Calibri-Bold"/>
              </a:rPr>
              <a:t>N</a:t>
            </a:r>
            <a:r>
              <a:rPr lang="en-US" sz="1800" b="1" i="0" spc="-140" baseline="0" dirty="0">
                <a:latin typeface="Calibri-Bold"/>
              </a:rPr>
              <a:t>A</a:t>
            </a:r>
            <a:r>
              <a:rPr lang="en-US" sz="1800" b="1" i="0" spc="0" baseline="0" dirty="0">
                <a:latin typeface="Calibri-Bold"/>
              </a:rPr>
              <a:t>TURE Comm</a:t>
            </a:r>
            <a:r>
              <a:rPr lang="en-US" sz="2004" b="1" i="0" spc="0" baseline="0" dirty="0">
                <a:latin typeface="Times New Roman"/>
              </a:rPr>
              <a:t>.</a:t>
            </a:r>
            <a:r>
              <a:rPr lang="en-US" sz="2004" b="1" i="0" spc="495" baseline="0" dirty="0">
                <a:latin typeface="Times New Roman"/>
              </a:rPr>
              <a:t> </a:t>
            </a:r>
            <a:r>
              <a:rPr lang="en-US" sz="2004" b="1" i="0" spc="0" baseline="0" dirty="0">
                <a:solidFill>
                  <a:srgbClr val="C00000"/>
                </a:solidFill>
                <a:latin typeface="Times New Roman"/>
              </a:rPr>
              <a:t>2017</a:t>
            </a:r>
          </a:p>
          <a:p>
            <a:pPr marL="0">
              <a:lnSpc>
                <a:spcPts val="2402"/>
              </a:lnSpc>
              <a:tabLst>
                <a:tab pos="6540372" algn="l"/>
              </a:tabLst>
            </a:pPr>
            <a:r>
              <a:rPr lang="en-US" sz="1800" b="1" i="0" spc="0" baseline="0" dirty="0">
                <a:latin typeface="Calibri-Bold"/>
              </a:rPr>
              <a:t>(b)  </a:t>
            </a:r>
            <a:r>
              <a:rPr lang="en-US" sz="1800" b="1" i="0" spc="0" baseline="0" dirty="0">
                <a:solidFill>
                  <a:srgbClr val="0563C1"/>
                </a:solidFill>
                <a:latin typeface="Calibri-Bold"/>
                <a:hlinkClick r:id="rId5"/>
              </a:rPr>
              <a:t>h</a:t>
            </a:r>
            <a:r>
              <a:rPr lang="en-US" sz="1800" b="1" i="0" spc="-25" baseline="0" dirty="0">
                <a:solidFill>
                  <a:srgbClr val="0563C1"/>
                </a:solidFill>
                <a:latin typeface="Calibri-Bold"/>
                <a:hlinkClick r:id="rId5"/>
              </a:rPr>
              <a:t>t</a:t>
            </a:r>
            <a:r>
              <a:rPr lang="en-US" sz="1800" b="1" i="0" spc="0" baseline="0" dirty="0">
                <a:solidFill>
                  <a:srgbClr val="0563C1"/>
                </a:solidFill>
                <a:latin typeface="Calibri-Bold"/>
                <a:hlinkClick r:id="rId5"/>
              </a:rPr>
              <a:t>tps:/</a:t>
            </a:r>
            <a:r>
              <a:rPr lang="en-US" sz="1800" b="1" i="0" spc="-53" baseline="0" dirty="0">
                <a:solidFill>
                  <a:srgbClr val="0563C1"/>
                </a:solidFill>
                <a:latin typeface="Calibri-Bold"/>
                <a:hlinkClick r:id="rId5"/>
              </a:rPr>
              <a:t>/</a:t>
            </a:r>
            <a:r>
              <a:rPr lang="en-US" sz="1800" b="1" i="0" spc="0" baseline="0" dirty="0">
                <a:solidFill>
                  <a:srgbClr val="0563C1"/>
                </a:solidFill>
                <a:latin typeface="Calibri-Bold"/>
                <a:hlinkClick r:id="rId5"/>
              </a:rPr>
              <a:t>arxi</a:t>
            </a:r>
            <a:r>
              <a:rPr lang="en-US" sz="1800" b="1" i="0" spc="-133" baseline="0" dirty="0">
                <a:solidFill>
                  <a:srgbClr val="0563C1"/>
                </a:solidFill>
                <a:latin typeface="Calibri-Bold"/>
                <a:hlinkClick r:id="rId5"/>
              </a:rPr>
              <a:t>v</a:t>
            </a:r>
            <a:r>
              <a:rPr lang="en-US" sz="1800" b="1" i="0" spc="0" baseline="0" dirty="0">
                <a:solidFill>
                  <a:srgbClr val="0563C1"/>
                </a:solidFill>
                <a:latin typeface="Calibri-Bold"/>
                <a:hlinkClick r:id="rId5"/>
              </a:rPr>
              <a:t>.o</a:t>
            </a:r>
            <a:r>
              <a:rPr lang="en-US" sz="1800" b="1" i="0" spc="-23" baseline="0" dirty="0">
                <a:solidFill>
                  <a:srgbClr val="0563C1"/>
                </a:solidFill>
                <a:latin typeface="Calibri-Bold"/>
                <a:hlinkClick r:id="rId5"/>
              </a:rPr>
              <a:t>r</a:t>
            </a:r>
            <a:r>
              <a:rPr lang="en-US" sz="1800" b="1" i="0" spc="0" baseline="0" dirty="0">
                <a:solidFill>
                  <a:srgbClr val="0563C1"/>
                </a:solidFill>
                <a:latin typeface="Calibri-Bold"/>
                <a:hlinkClick r:id="rId5"/>
              </a:rPr>
              <a:t>g</a:t>
            </a:r>
            <a:r>
              <a:rPr lang="en-US" sz="1800" b="1" i="0" spc="-53" baseline="0" dirty="0">
                <a:solidFill>
                  <a:srgbClr val="0563C1"/>
                </a:solidFill>
                <a:latin typeface="Calibri-Bold"/>
                <a:hlinkClick r:id="rId5"/>
              </a:rPr>
              <a:t>/</a:t>
            </a:r>
            <a:r>
              <a:rPr lang="en-US" sz="1800" b="1" i="0" spc="0" baseline="0" dirty="0">
                <a:solidFill>
                  <a:srgbClr val="0563C1"/>
                </a:solidFill>
                <a:latin typeface="Calibri-Bold"/>
                <a:hlinkClick r:id="rId5"/>
              </a:rPr>
              <a:t>abs/1710.01678	</a:t>
            </a:r>
            <a:r>
              <a:rPr lang="en-US" sz="2004" b="1" i="0" spc="-144" baseline="0" dirty="0">
                <a:latin typeface="Times New Roman"/>
              </a:rPr>
              <a:t>P</a:t>
            </a:r>
            <a:r>
              <a:rPr lang="en-US" sz="2004" b="1" i="0" spc="0" baseline="0" dirty="0">
                <a:latin typeface="Times New Roman"/>
              </a:rPr>
              <a:t>ASJ</a:t>
            </a:r>
            <a:r>
              <a:rPr lang="en-US" sz="2004" b="1" i="0" spc="983" baseline="0" dirty="0">
                <a:latin typeface="Times New Roman"/>
              </a:rPr>
              <a:t> </a:t>
            </a:r>
            <a:r>
              <a:rPr lang="en-US" sz="2004" b="1" i="0" spc="0" baseline="0" dirty="0">
                <a:solidFill>
                  <a:srgbClr val="C00000"/>
                </a:solidFill>
                <a:latin typeface="Times New Roman"/>
              </a:rPr>
              <a:t>2017</a:t>
            </a:r>
          </a:p>
        </p:txBody>
      </p:sp>
      <p:sp>
        <p:nvSpPr>
          <p:cNvPr id="788" name="Rectangle 788"/>
          <p:cNvSpPr/>
          <p:nvPr/>
        </p:nvSpPr>
        <p:spPr>
          <a:xfrm>
            <a:off x="2258699" y="6525110"/>
            <a:ext cx="6286977" cy="308418"/>
          </a:xfrm>
          <a:prstGeom prst="rect">
            <a:avLst/>
          </a:prstGeom>
        </p:spPr>
        <p:txBody>
          <a:bodyPr wrap="none" lIns="0" tIns="0" rIns="0" bIns="0">
            <a:spAutoFit/>
          </a:bodyPr>
          <a:lstStyle/>
          <a:p>
            <a:pPr marL="0">
              <a:tabLst>
                <a:tab pos="6226174" algn="l"/>
              </a:tabLst>
            </a:pPr>
            <a:r>
              <a:rPr lang="en-US" sz="2004" b="0" i="0" spc="0" baseline="0" dirty="0">
                <a:latin typeface="Times New Roman"/>
              </a:rPr>
              <a:t>M.</a:t>
            </a:r>
            <a:r>
              <a:rPr lang="en-US" sz="2004" b="0" i="0" spc="-12" baseline="0" dirty="0">
                <a:latin typeface="Times New Roman"/>
              </a:rPr>
              <a:t> </a:t>
            </a:r>
            <a:r>
              <a:rPr lang="en-US" sz="2004" b="0" i="0" spc="0" baseline="0" dirty="0">
                <a:latin typeface="Times New Roman"/>
              </a:rPr>
              <a:t>Maroudas</a:t>
            </a:r>
            <a:r>
              <a:rPr lang="en-US" sz="2004" b="0" i="0" spc="-34" baseline="0" dirty="0">
                <a:latin typeface="Times New Roman"/>
              </a:rPr>
              <a:t> </a:t>
            </a:r>
            <a:r>
              <a:rPr lang="en-US" sz="2004" b="0" i="0" spc="0" baseline="0" dirty="0">
                <a:latin typeface="Times New Roman"/>
              </a:rPr>
              <a:t>and</a:t>
            </a:r>
            <a:r>
              <a:rPr lang="en-US" sz="2004" b="0" i="0" spc="-20" baseline="0" dirty="0">
                <a:latin typeface="Times New Roman"/>
              </a:rPr>
              <a:t> </a:t>
            </a:r>
            <a:r>
              <a:rPr lang="en-US" sz="2004" b="0" i="0" spc="0" baseline="0" dirty="0">
                <a:latin typeface="Times New Roman"/>
              </a:rPr>
              <a:t>D. Utz, work</a:t>
            </a:r>
            <a:r>
              <a:rPr lang="en-US" sz="2004" b="0" i="0" spc="-32" baseline="0" dirty="0">
                <a:latin typeface="Times New Roman"/>
              </a:rPr>
              <a:t> </a:t>
            </a:r>
            <a:r>
              <a:rPr lang="en-US" sz="2004" b="0" i="0" spc="0" baseline="0" dirty="0">
                <a:latin typeface="Times New Roman"/>
              </a:rPr>
              <a:t>in preparati</a:t>
            </a:r>
            <a:r>
              <a:rPr lang="en-US" sz="2004" b="0" i="0" spc="-12" baseline="0" dirty="0">
                <a:latin typeface="Times New Roman"/>
              </a:rPr>
              <a:t>o</a:t>
            </a:r>
            <a:r>
              <a:rPr lang="en-US" sz="2004" b="0" i="0" spc="0" baseline="0" dirty="0">
                <a:latin typeface="Times New Roman"/>
              </a:rPr>
              <a:t>n</a:t>
            </a:r>
            <a:r>
              <a:rPr lang="en-US" sz="2004" b="0" i="0" spc="-38" baseline="0" dirty="0">
                <a:latin typeface="Times New Roman"/>
              </a:rPr>
              <a:t> </a:t>
            </a:r>
            <a:r>
              <a:rPr lang="en-US" sz="2004" b="0" i="0" spc="0" baseline="0" dirty="0">
                <a:latin typeface="Times New Roman"/>
              </a:rPr>
              <a:t>        </a:t>
            </a:r>
            <a:r>
              <a:rPr lang="en-US" sz="2004" b="1" i="0" spc="0" baseline="0" dirty="0">
                <a:solidFill>
                  <a:srgbClr val="C00000"/>
                </a:solidFill>
                <a:latin typeface="Times New Roman"/>
              </a:rPr>
              <a:t>	</a:t>
            </a:r>
            <a:endParaRPr lang="en-US" sz="2421" b="1" i="0" spc="0" baseline="23348" dirty="0">
              <a:solidFill>
                <a:srgbClr val="FF0000"/>
              </a:solidFill>
              <a:latin typeface="Calibri-Bold"/>
            </a:endParaRPr>
          </a:p>
        </p:txBody>
      </p:sp>
      <p:sp>
        <p:nvSpPr>
          <p:cNvPr id="3" name="Rectangle 1117">
            <a:extLst>
              <a:ext uri="{FF2B5EF4-FFF2-40B4-BE49-F238E27FC236}">
                <a16:creationId xmlns:a16="http://schemas.microsoft.com/office/drawing/2014/main" id="{454A910A-FA2C-0172-4386-F46AC5E0A0A3}"/>
              </a:ext>
            </a:extLst>
          </p:cNvPr>
          <p:cNvSpPr/>
          <p:nvPr/>
        </p:nvSpPr>
        <p:spPr>
          <a:xfrm>
            <a:off x="11673191" y="6367889"/>
            <a:ext cx="234038" cy="276999"/>
          </a:xfrm>
          <a:prstGeom prst="rect">
            <a:avLst/>
          </a:prstGeom>
          <a:solidFill>
            <a:schemeClr val="bg1"/>
          </a:solidFill>
        </p:spPr>
        <p:txBody>
          <a:bodyPr wrap="none" lIns="0" tIns="0" rIns="0" bIns="0">
            <a:spAutoFit/>
          </a:bodyPr>
          <a:lstStyle/>
          <a:p>
            <a:pPr marL="0"/>
            <a:r>
              <a:rPr lang="en-US" b="1" dirty="0">
                <a:solidFill>
                  <a:srgbClr val="FF0000"/>
                </a:solidFill>
                <a:latin typeface="Calibri-Bold"/>
              </a:rPr>
              <a:t>22</a:t>
            </a:r>
            <a:endParaRPr lang="en-US" b="1" i="0" spc="0" baseline="0" dirty="0">
              <a:solidFill>
                <a:srgbClr val="FF0000"/>
              </a:solidFill>
              <a:latin typeface="Calibri-Bold"/>
            </a:endParaRPr>
          </a:p>
        </p:txBody>
      </p:sp>
      <p:grpSp>
        <p:nvGrpSpPr>
          <p:cNvPr id="8" name="Group 7">
            <a:extLst>
              <a:ext uri="{FF2B5EF4-FFF2-40B4-BE49-F238E27FC236}">
                <a16:creationId xmlns:a16="http://schemas.microsoft.com/office/drawing/2014/main" id="{C1BA8D29-AC5B-583B-4EEF-C0729F060F50}"/>
              </a:ext>
            </a:extLst>
          </p:cNvPr>
          <p:cNvGrpSpPr/>
          <p:nvPr/>
        </p:nvGrpSpPr>
        <p:grpSpPr>
          <a:xfrm>
            <a:off x="3004542" y="695617"/>
            <a:ext cx="4717481" cy="5024264"/>
            <a:chOff x="3004542" y="539969"/>
            <a:chExt cx="4717481" cy="5024264"/>
          </a:xfrm>
        </p:grpSpPr>
        <p:grpSp>
          <p:nvGrpSpPr>
            <p:cNvPr id="6" name="Group 5">
              <a:extLst>
                <a:ext uri="{FF2B5EF4-FFF2-40B4-BE49-F238E27FC236}">
                  <a16:creationId xmlns:a16="http://schemas.microsoft.com/office/drawing/2014/main" id="{586131D5-FA3A-9F57-9BB6-9EA49C372CE5}"/>
                </a:ext>
              </a:extLst>
            </p:cNvPr>
            <p:cNvGrpSpPr/>
            <p:nvPr/>
          </p:nvGrpSpPr>
          <p:grpSpPr>
            <a:xfrm>
              <a:off x="3004542" y="539969"/>
              <a:ext cx="4717481" cy="5024264"/>
              <a:chOff x="3004542" y="539969"/>
              <a:chExt cx="4717481" cy="5024264"/>
            </a:xfrm>
          </p:grpSpPr>
          <p:pic>
            <p:nvPicPr>
              <p:cNvPr id="2" name="Picture 2" descr="Psf 02 00010 g001">
                <a:extLst>
                  <a:ext uri="{FF2B5EF4-FFF2-40B4-BE49-F238E27FC236}">
                    <a16:creationId xmlns:a16="http://schemas.microsoft.com/office/drawing/2014/main" id="{2F7B3D28-D96D-4C25-D98F-9E3BD54AA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458" y="803039"/>
                <a:ext cx="4279565" cy="4761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E36C56-D860-6860-71D1-96DBC01BEBC0}"/>
                  </a:ext>
                </a:extLst>
              </p:cNvPr>
              <p:cNvSpPr txBox="1"/>
              <p:nvPr/>
            </p:nvSpPr>
            <p:spPr>
              <a:xfrm rot="16200000">
                <a:off x="1945630" y="1598881"/>
                <a:ext cx="2538452" cy="420628"/>
              </a:xfrm>
              <a:prstGeom prst="rect">
                <a:avLst/>
              </a:prstGeom>
              <a:noFill/>
            </p:spPr>
            <p:txBody>
              <a:bodyPr wrap="none" rtlCol="0">
                <a:spAutoFit/>
              </a:bodyPr>
              <a:lstStyle/>
              <a:p>
                <a:r>
                  <a:rPr lang="en-US" sz="2000" b="1" dirty="0" err="1"/>
                  <a:t>A</a:t>
                </a:r>
                <a:r>
                  <a:rPr lang="en-US" sz="3200" b="1" baseline="-25000" dirty="0" err="1"/>
                  <a:t>corona</a:t>
                </a:r>
                <a:r>
                  <a:rPr lang="en-US" sz="2000" b="1" dirty="0"/>
                  <a:t>/</a:t>
                </a:r>
                <a:r>
                  <a:rPr lang="en-US" sz="2000" b="1" dirty="0" err="1"/>
                  <a:t>A</a:t>
                </a:r>
                <a:r>
                  <a:rPr lang="en-US" sz="3200" b="1" baseline="-32000" dirty="0" err="1"/>
                  <a:t>photosph</a:t>
                </a:r>
                <a:r>
                  <a:rPr lang="en-US" sz="3200" b="1" baseline="-32000" dirty="0"/>
                  <a:t>.</a:t>
                </a:r>
                <a:endParaRPr lang="en-US" sz="2000" b="1" baseline="-32000" dirty="0"/>
              </a:p>
            </p:txBody>
          </p:sp>
        </p:grpSp>
        <p:sp>
          <p:nvSpPr>
            <p:cNvPr id="7" name="TextBox 6">
              <a:extLst>
                <a:ext uri="{FF2B5EF4-FFF2-40B4-BE49-F238E27FC236}">
                  <a16:creationId xmlns:a16="http://schemas.microsoft.com/office/drawing/2014/main" id="{23F7D93B-0900-87D3-3C7B-DFC0BE2B295D}"/>
                </a:ext>
              </a:extLst>
            </p:cNvPr>
            <p:cNvSpPr txBox="1"/>
            <p:nvPr/>
          </p:nvSpPr>
          <p:spPr>
            <a:xfrm rot="16200000">
              <a:off x="2931679" y="4082957"/>
              <a:ext cx="789447" cy="400110"/>
            </a:xfrm>
            <a:prstGeom prst="rect">
              <a:avLst/>
            </a:prstGeom>
            <a:noFill/>
          </p:spPr>
          <p:txBody>
            <a:bodyPr wrap="none" rtlCol="0">
              <a:spAutoFit/>
            </a:bodyPr>
            <a:lstStyle/>
            <a:p>
              <a:r>
                <a:rPr lang="en-US" sz="2000" b="1" dirty="0"/>
                <a:t>MBPs</a:t>
              </a:r>
            </a:p>
          </p:txBody>
        </p:sp>
      </p:grpSp>
      <p:sp>
        <p:nvSpPr>
          <p:cNvPr id="4" name="TextBox 3">
            <a:extLst>
              <a:ext uri="{FF2B5EF4-FFF2-40B4-BE49-F238E27FC236}">
                <a16:creationId xmlns:a16="http://schemas.microsoft.com/office/drawing/2014/main" id="{FF7E8543-17F1-90DA-D07B-9255265CD23C}"/>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6)</a:t>
            </a:r>
          </a:p>
        </p:txBody>
      </p:sp>
    </p:spTree>
    <p:extLst>
      <p:ext uri="{BB962C8B-B14F-4D97-AF65-F5344CB8AC3E}">
        <p14:creationId xmlns:p14="http://schemas.microsoft.com/office/powerpoint/2010/main" val="117138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Freeform 836"/>
          <p:cNvSpPr/>
          <p:nvPr/>
        </p:nvSpPr>
        <p:spPr>
          <a:xfrm>
            <a:off x="89741" y="15476"/>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37" name="Picture 8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12280" y="1664208"/>
            <a:ext cx="4591811" cy="2927604"/>
          </a:xfrm>
          <a:prstGeom prst="rect">
            <a:avLst/>
          </a:prstGeom>
          <a:noFill/>
        </p:spPr>
      </p:pic>
      <p:pic>
        <p:nvPicPr>
          <p:cNvPr id="838" name="Picture 8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5656" y="1534668"/>
            <a:ext cx="5577840" cy="2703576"/>
          </a:xfrm>
          <a:prstGeom prst="rect">
            <a:avLst/>
          </a:prstGeom>
          <a:noFill/>
        </p:spPr>
      </p:pic>
      <p:sp>
        <p:nvSpPr>
          <p:cNvPr id="839" name="Freeform 839"/>
          <p:cNvSpPr/>
          <p:nvPr/>
        </p:nvSpPr>
        <p:spPr>
          <a:xfrm>
            <a:off x="2405379" y="1326643"/>
            <a:ext cx="2456688" cy="280416"/>
          </a:xfrm>
          <a:custGeom>
            <a:avLst/>
            <a:gdLst/>
            <a:ahLst/>
            <a:cxnLst/>
            <a:rect l="0" t="0" r="0" b="0"/>
            <a:pathLst>
              <a:path w="2456688" h="280416">
                <a:moveTo>
                  <a:pt x="0" y="280416"/>
                </a:moveTo>
                <a:lnTo>
                  <a:pt x="2456688" y="280416"/>
                </a:lnTo>
                <a:lnTo>
                  <a:pt x="2456688"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0" name="Freeform 840"/>
          <p:cNvSpPr/>
          <p:nvPr/>
        </p:nvSpPr>
        <p:spPr>
          <a:xfrm>
            <a:off x="4862067" y="1326643"/>
            <a:ext cx="70104" cy="280416"/>
          </a:xfrm>
          <a:custGeom>
            <a:avLst/>
            <a:gdLst/>
            <a:ahLst/>
            <a:cxnLst/>
            <a:rect l="0" t="0" r="0" b="0"/>
            <a:pathLst>
              <a:path w="70104" h="280416">
                <a:moveTo>
                  <a:pt x="0" y="280416"/>
                </a:moveTo>
                <a:lnTo>
                  <a:pt x="70104" y="280416"/>
                </a:lnTo>
                <a:lnTo>
                  <a:pt x="70104"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1" name="Freeform 841"/>
          <p:cNvSpPr/>
          <p:nvPr/>
        </p:nvSpPr>
        <p:spPr>
          <a:xfrm>
            <a:off x="4932171" y="1326643"/>
            <a:ext cx="463296" cy="280416"/>
          </a:xfrm>
          <a:custGeom>
            <a:avLst/>
            <a:gdLst/>
            <a:ahLst/>
            <a:cxnLst/>
            <a:rect l="0" t="0" r="0" b="0"/>
            <a:pathLst>
              <a:path w="463296" h="280416">
                <a:moveTo>
                  <a:pt x="0" y="280416"/>
                </a:moveTo>
                <a:lnTo>
                  <a:pt x="463296" y="280416"/>
                </a:lnTo>
                <a:lnTo>
                  <a:pt x="463296" y="0"/>
                </a:lnTo>
                <a:lnTo>
                  <a:pt x="0" y="0"/>
                </a:lnTo>
                <a:lnTo>
                  <a:pt x="0" y="280416"/>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2" name="Freeform 842">
            <a:hlinkClick r:id="rId5"/>
          </p:cNvPr>
          <p:cNvSpPr/>
          <p:nvPr/>
        </p:nvSpPr>
        <p:spPr>
          <a:xfrm>
            <a:off x="1651000" y="1309879"/>
            <a:ext cx="3051047" cy="10668"/>
          </a:xfrm>
          <a:custGeom>
            <a:avLst/>
            <a:gdLst/>
            <a:ahLst/>
            <a:cxnLst/>
            <a:rect l="0" t="0" r="0" b="0"/>
            <a:pathLst>
              <a:path w="3051047" h="10668">
                <a:moveTo>
                  <a:pt x="0" y="0"/>
                </a:moveTo>
                <a:lnTo>
                  <a:pt x="762761" y="0"/>
                </a:lnTo>
                <a:lnTo>
                  <a:pt x="1525523" y="0"/>
                </a:lnTo>
                <a:lnTo>
                  <a:pt x="2288285" y="0"/>
                </a:lnTo>
                <a:lnTo>
                  <a:pt x="3051047" y="0"/>
                </a:lnTo>
                <a:lnTo>
                  <a:pt x="3051047" y="10668"/>
                </a:lnTo>
                <a:lnTo>
                  <a:pt x="2288285" y="10668"/>
                </a:lnTo>
                <a:lnTo>
                  <a:pt x="1525523" y="10668"/>
                </a:lnTo>
                <a:lnTo>
                  <a:pt x="762761" y="10668"/>
                </a:lnTo>
                <a:lnTo>
                  <a:pt x="0" y="10668"/>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3" name="Freeform 843"/>
          <p:cNvSpPr/>
          <p:nvPr/>
        </p:nvSpPr>
        <p:spPr>
          <a:xfrm>
            <a:off x="7393558" y="1328547"/>
            <a:ext cx="1307592" cy="313944"/>
          </a:xfrm>
          <a:custGeom>
            <a:avLst/>
            <a:gdLst/>
            <a:ahLst/>
            <a:cxnLst/>
            <a:rect l="0" t="0" r="0" b="0"/>
            <a:pathLst>
              <a:path w="1307592" h="313944">
                <a:moveTo>
                  <a:pt x="0" y="313944"/>
                </a:moveTo>
                <a:lnTo>
                  <a:pt x="1307592" y="313944"/>
                </a:lnTo>
                <a:lnTo>
                  <a:pt x="1307592"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4" name="Freeform 844"/>
          <p:cNvSpPr/>
          <p:nvPr/>
        </p:nvSpPr>
        <p:spPr>
          <a:xfrm>
            <a:off x="8701151" y="1328547"/>
            <a:ext cx="51816" cy="313944"/>
          </a:xfrm>
          <a:custGeom>
            <a:avLst/>
            <a:gdLst/>
            <a:ahLst/>
            <a:cxnLst/>
            <a:rect l="0" t="0" r="0" b="0"/>
            <a:pathLst>
              <a:path w="51816" h="313944">
                <a:moveTo>
                  <a:pt x="0" y="313944"/>
                </a:moveTo>
                <a:lnTo>
                  <a:pt x="51816" y="313944"/>
                </a:lnTo>
                <a:lnTo>
                  <a:pt x="51816"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5" name="Freeform 845"/>
          <p:cNvSpPr/>
          <p:nvPr/>
        </p:nvSpPr>
        <p:spPr>
          <a:xfrm>
            <a:off x="8752967" y="1328547"/>
            <a:ext cx="1444752" cy="313944"/>
          </a:xfrm>
          <a:custGeom>
            <a:avLst/>
            <a:gdLst/>
            <a:ahLst/>
            <a:cxnLst/>
            <a:rect l="0" t="0" r="0" b="0"/>
            <a:pathLst>
              <a:path w="1444752" h="313944">
                <a:moveTo>
                  <a:pt x="0" y="313944"/>
                </a:moveTo>
                <a:lnTo>
                  <a:pt x="1444752" y="313944"/>
                </a:lnTo>
                <a:lnTo>
                  <a:pt x="1444752"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6" name="Freeform 846"/>
          <p:cNvSpPr/>
          <p:nvPr/>
        </p:nvSpPr>
        <p:spPr>
          <a:xfrm>
            <a:off x="10197718" y="1328547"/>
            <a:ext cx="70104" cy="313944"/>
          </a:xfrm>
          <a:custGeom>
            <a:avLst/>
            <a:gdLst/>
            <a:ahLst/>
            <a:cxnLst/>
            <a:rect l="0" t="0" r="0" b="0"/>
            <a:pathLst>
              <a:path w="70104" h="313944">
                <a:moveTo>
                  <a:pt x="0" y="313944"/>
                </a:moveTo>
                <a:lnTo>
                  <a:pt x="70104" y="313944"/>
                </a:lnTo>
                <a:lnTo>
                  <a:pt x="70104"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7" name="Freeform 847"/>
          <p:cNvSpPr/>
          <p:nvPr/>
        </p:nvSpPr>
        <p:spPr>
          <a:xfrm>
            <a:off x="10267822" y="1328547"/>
            <a:ext cx="463296" cy="313944"/>
          </a:xfrm>
          <a:custGeom>
            <a:avLst/>
            <a:gdLst/>
            <a:ahLst/>
            <a:cxnLst/>
            <a:rect l="0" t="0" r="0" b="0"/>
            <a:pathLst>
              <a:path w="463296" h="313944">
                <a:moveTo>
                  <a:pt x="0" y="313944"/>
                </a:moveTo>
                <a:lnTo>
                  <a:pt x="463296" y="313944"/>
                </a:lnTo>
                <a:lnTo>
                  <a:pt x="463296" y="0"/>
                </a:lnTo>
                <a:lnTo>
                  <a:pt x="0" y="0"/>
                </a:lnTo>
                <a:lnTo>
                  <a:pt x="0" y="313944"/>
                </a:lnTo>
                <a:close/>
              </a:path>
            </a:pathLst>
          </a:custGeom>
          <a:solidFill>
            <a:srgbClr val="00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8" name="Freeform 848"/>
          <p:cNvSpPr/>
          <p:nvPr/>
        </p:nvSpPr>
        <p:spPr>
          <a:xfrm>
            <a:off x="7388986" y="1295020"/>
            <a:ext cx="3000757" cy="7620"/>
          </a:xfrm>
          <a:custGeom>
            <a:avLst/>
            <a:gdLst/>
            <a:ahLst/>
            <a:cxnLst/>
            <a:rect l="0" t="0" r="0" b="0"/>
            <a:pathLst>
              <a:path w="3000757" h="7620">
                <a:moveTo>
                  <a:pt x="0" y="0"/>
                </a:moveTo>
                <a:lnTo>
                  <a:pt x="1000253" y="0"/>
                </a:lnTo>
                <a:lnTo>
                  <a:pt x="2000505" y="0"/>
                </a:lnTo>
                <a:lnTo>
                  <a:pt x="3000757" y="0"/>
                </a:lnTo>
                <a:lnTo>
                  <a:pt x="3000757" y="7620"/>
                </a:lnTo>
                <a:lnTo>
                  <a:pt x="2000505" y="7620"/>
                </a:lnTo>
                <a:lnTo>
                  <a:pt x="1000253" y="7620"/>
                </a:lnTo>
                <a:lnTo>
                  <a:pt x="0" y="7620"/>
                </a:lnTo>
                <a:close/>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9" name="Freeform 849"/>
          <p:cNvSpPr/>
          <p:nvPr/>
        </p:nvSpPr>
        <p:spPr>
          <a:xfrm>
            <a:off x="4177284" y="4066032"/>
            <a:ext cx="237744" cy="368808"/>
          </a:xfrm>
          <a:custGeom>
            <a:avLst/>
            <a:gdLst/>
            <a:ahLst/>
            <a:cxnLst/>
            <a:rect l="0" t="0" r="0" b="0"/>
            <a:pathLst>
              <a:path w="237744" h="368808">
                <a:moveTo>
                  <a:pt x="0" y="368808"/>
                </a:moveTo>
                <a:lnTo>
                  <a:pt x="237744" y="368808"/>
                </a:lnTo>
                <a:lnTo>
                  <a:pt x="237744" y="0"/>
                </a:lnTo>
                <a:lnTo>
                  <a:pt x="0" y="0"/>
                </a:lnTo>
                <a:lnTo>
                  <a:pt x="0" y="36880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0" name="Freeform 850"/>
          <p:cNvSpPr/>
          <p:nvPr/>
        </p:nvSpPr>
        <p:spPr>
          <a:xfrm>
            <a:off x="1990344" y="4617721"/>
            <a:ext cx="2410967" cy="461772"/>
          </a:xfrm>
          <a:custGeom>
            <a:avLst/>
            <a:gdLst/>
            <a:ahLst/>
            <a:cxnLst/>
            <a:rect l="0" t="0" r="0" b="0"/>
            <a:pathLst>
              <a:path w="2410967" h="461772">
                <a:moveTo>
                  <a:pt x="0" y="461772"/>
                </a:moveTo>
                <a:lnTo>
                  <a:pt x="2410967" y="461772"/>
                </a:lnTo>
                <a:lnTo>
                  <a:pt x="2410967" y="0"/>
                </a:lnTo>
                <a:lnTo>
                  <a:pt x="0" y="0"/>
                </a:lnTo>
                <a:lnTo>
                  <a:pt x="0" y="461772"/>
                </a:lnTo>
                <a:close/>
              </a:path>
            </a:pathLst>
          </a:custGeom>
          <a:noFill/>
          <a:ln w="9525" cap="flat" cmpd="sng">
            <a:solidFill>
              <a:srgbClr val="9900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51" name="Picture 8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47698" y="2046986"/>
            <a:ext cx="1465960" cy="2566797"/>
          </a:xfrm>
          <a:prstGeom prst="rect">
            <a:avLst/>
          </a:prstGeom>
          <a:noFill/>
        </p:spPr>
      </p:pic>
      <p:pic>
        <p:nvPicPr>
          <p:cNvPr id="854" name="Picture 85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925564" y="2234439"/>
            <a:ext cx="895604" cy="2491613"/>
          </a:xfrm>
          <a:prstGeom prst="rect">
            <a:avLst/>
          </a:prstGeom>
          <a:noFill/>
        </p:spPr>
      </p:pic>
      <p:sp>
        <p:nvSpPr>
          <p:cNvPr id="858" name="Freeform 858"/>
          <p:cNvSpPr/>
          <p:nvPr/>
        </p:nvSpPr>
        <p:spPr>
          <a:xfrm>
            <a:off x="1164336" y="5471161"/>
            <a:ext cx="3942588" cy="524256"/>
          </a:xfrm>
          <a:custGeom>
            <a:avLst/>
            <a:gdLst/>
            <a:ahLst/>
            <a:cxnLst/>
            <a:rect l="0" t="0" r="0" b="0"/>
            <a:pathLst>
              <a:path w="3942588" h="524256">
                <a:moveTo>
                  <a:pt x="0" y="524256"/>
                </a:moveTo>
                <a:lnTo>
                  <a:pt x="3942588" y="524256"/>
                </a:lnTo>
                <a:lnTo>
                  <a:pt x="3942588" y="0"/>
                </a:lnTo>
                <a:lnTo>
                  <a:pt x="0" y="0"/>
                </a:lnTo>
                <a:lnTo>
                  <a:pt x="0" y="524256"/>
                </a:lnTo>
                <a:close/>
              </a:path>
            </a:pathLst>
          </a:custGeom>
          <a:noFill/>
          <a:ln w="9525" cap="flat" cmpd="sng">
            <a:solidFill>
              <a:srgbClr val="FF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60" name="Picture 86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385308" y="1353947"/>
            <a:ext cx="2002027" cy="196850"/>
          </a:xfrm>
          <a:prstGeom prst="rect">
            <a:avLst/>
          </a:prstGeom>
          <a:noFill/>
        </p:spPr>
      </p:pic>
      <p:sp>
        <p:nvSpPr>
          <p:cNvPr id="861" name="Freeform 861"/>
          <p:cNvSpPr/>
          <p:nvPr/>
        </p:nvSpPr>
        <p:spPr>
          <a:xfrm>
            <a:off x="3321430" y="166370"/>
            <a:ext cx="713232" cy="434340"/>
          </a:xfrm>
          <a:custGeom>
            <a:avLst/>
            <a:gdLst/>
            <a:ahLst/>
            <a:cxnLst/>
            <a:rect l="0" t="0" r="0" b="0"/>
            <a:pathLst>
              <a:path w="713232" h="434340">
                <a:moveTo>
                  <a:pt x="0" y="434340"/>
                </a:moveTo>
                <a:lnTo>
                  <a:pt x="713232" y="434340"/>
                </a:lnTo>
                <a:lnTo>
                  <a:pt x="713232" y="0"/>
                </a:lnTo>
                <a:lnTo>
                  <a:pt x="0" y="0"/>
                </a:lnTo>
                <a:lnTo>
                  <a:pt x="0" y="434340"/>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2" name="Freeform 862"/>
          <p:cNvSpPr/>
          <p:nvPr/>
        </p:nvSpPr>
        <p:spPr>
          <a:xfrm>
            <a:off x="8109839" y="166370"/>
            <a:ext cx="713232" cy="434340"/>
          </a:xfrm>
          <a:custGeom>
            <a:avLst/>
            <a:gdLst/>
            <a:ahLst/>
            <a:cxnLst/>
            <a:rect l="0" t="0" r="0" b="0"/>
            <a:pathLst>
              <a:path w="713232" h="434340">
                <a:moveTo>
                  <a:pt x="0" y="434340"/>
                </a:moveTo>
                <a:lnTo>
                  <a:pt x="713232" y="434340"/>
                </a:lnTo>
                <a:lnTo>
                  <a:pt x="713232" y="0"/>
                </a:lnTo>
                <a:lnTo>
                  <a:pt x="0" y="0"/>
                </a:lnTo>
                <a:lnTo>
                  <a:pt x="0" y="434340"/>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4" name="Rectangle 864"/>
          <p:cNvSpPr/>
          <p:nvPr/>
        </p:nvSpPr>
        <p:spPr>
          <a:xfrm>
            <a:off x="1651126" y="871566"/>
            <a:ext cx="3472028" cy="459851"/>
          </a:xfrm>
          <a:prstGeom prst="rect">
            <a:avLst/>
          </a:prstGeom>
        </p:spPr>
        <p:txBody>
          <a:bodyPr wrap="none" lIns="0" tIns="0" rIns="0" bIns="0">
            <a:spAutoFit/>
          </a:bodyPr>
          <a:lstStyle/>
          <a:p>
            <a:pPr marL="0"/>
            <a:r>
              <a:rPr lang="en-US" sz="1802" b="1" i="0" spc="0" baseline="0" dirty="0">
                <a:latin typeface="Calibri-Bold"/>
              </a:rPr>
              <a:t>Plane</a:t>
            </a:r>
            <a:r>
              <a:rPr lang="en-US" sz="1802" b="1" i="0" spc="-16" baseline="0" dirty="0">
                <a:latin typeface="Calibri-Bold"/>
              </a:rPr>
              <a:t>t</a:t>
            </a:r>
            <a:r>
              <a:rPr lang="en-US" sz="1802" b="1" i="0" spc="0" baseline="0" dirty="0">
                <a:latin typeface="Calibri-Bold"/>
              </a:rPr>
              <a:t>ary</a:t>
            </a:r>
            <a:r>
              <a:rPr lang="en-US" sz="1802" b="1" i="0" spc="-37" baseline="0" dirty="0">
                <a:latin typeface="Calibri-Bold"/>
              </a:rPr>
              <a:t> </a:t>
            </a:r>
            <a:r>
              <a:rPr lang="en-US" sz="1802" b="1" i="0" spc="0" baseline="0" dirty="0">
                <a:latin typeface="Calibri-Bold"/>
              </a:rPr>
              <a:t>Depend</a:t>
            </a:r>
            <a:r>
              <a:rPr lang="en-US" sz="1802" b="1" i="0" spc="-10" baseline="0" dirty="0">
                <a:latin typeface="Calibri-Bold"/>
              </a:rPr>
              <a:t>e</a:t>
            </a:r>
            <a:r>
              <a:rPr lang="en-US" sz="1802" b="1" i="0" spc="0" baseline="0" dirty="0">
                <a:latin typeface="Calibri-Bold"/>
              </a:rPr>
              <a:t>nce</a:t>
            </a:r>
            <a:r>
              <a:rPr lang="en-US" sz="1802" b="1" i="0" spc="-39" baseline="0" dirty="0">
                <a:latin typeface="Calibri-Bold"/>
              </a:rPr>
              <a:t> </a:t>
            </a:r>
            <a:r>
              <a:rPr lang="en-US" sz="1802" b="1" i="0" spc="0" baseline="0" dirty="0">
                <a:latin typeface="Calibri-Bold"/>
              </a:rPr>
              <a:t>of Melanoma</a:t>
            </a:r>
          </a:p>
          <a:p>
            <a:pPr marL="0">
              <a:lnSpc>
                <a:spcPts val="1457"/>
              </a:lnSpc>
            </a:pPr>
            <a:r>
              <a:rPr lang="en-US" sz="1202" b="1" i="0" spc="0" baseline="0" dirty="0">
                <a:solidFill>
                  <a:srgbClr val="0563C1"/>
                </a:solidFill>
                <a:latin typeface="Calibri-Bold"/>
                <a:hlinkClick r:id="rId5"/>
              </a:rPr>
              <a:t>http://dx.doi.org/10.1142/S179304801850008X</a:t>
            </a:r>
          </a:p>
        </p:txBody>
      </p:sp>
      <p:sp>
        <p:nvSpPr>
          <p:cNvPr id="865" name="Rectangle 865"/>
          <p:cNvSpPr/>
          <p:nvPr/>
        </p:nvSpPr>
        <p:spPr>
          <a:xfrm>
            <a:off x="2405760" y="1329436"/>
            <a:ext cx="2990545" cy="274320"/>
          </a:xfrm>
          <a:prstGeom prst="rect">
            <a:avLst/>
          </a:prstGeom>
        </p:spPr>
        <p:txBody>
          <a:bodyPr wrap="none" lIns="0" tIns="0" rIns="0" bIns="0">
            <a:spAutoFit/>
          </a:bodyPr>
          <a:lstStyle/>
          <a:p>
            <a:pPr marL="0"/>
            <a:r>
              <a:rPr lang="en-US" sz="1800" b="1" i="0" spc="0" baseline="0" dirty="0">
                <a:solidFill>
                  <a:srgbClr val="C00000"/>
                </a:solidFill>
                <a:latin typeface="Calibri-Bold"/>
              </a:rPr>
              <a:t>U</a:t>
            </a:r>
            <a:r>
              <a:rPr lang="en-US" sz="1800" b="1" i="0" spc="-23" baseline="0" dirty="0">
                <a:solidFill>
                  <a:srgbClr val="C00000"/>
                </a:solidFill>
                <a:latin typeface="Calibri-Bold"/>
              </a:rPr>
              <a:t>S</a:t>
            </a:r>
            <a:r>
              <a:rPr lang="en-US" sz="1800" b="1" i="0" spc="0" baseline="0" dirty="0">
                <a:solidFill>
                  <a:srgbClr val="C00000"/>
                </a:solidFill>
                <a:latin typeface="Calibri-Bold"/>
              </a:rPr>
              <a:t>A &lt;monthly&gt;</a:t>
            </a:r>
            <a:r>
              <a:rPr lang="en-US" sz="1800" b="1" i="0" spc="-19" baseline="0" dirty="0">
                <a:solidFill>
                  <a:srgbClr val="C00000"/>
                </a:solidFill>
                <a:latin typeface="Calibri-Bold"/>
              </a:rPr>
              <a:t> </a:t>
            </a:r>
            <a:r>
              <a:rPr lang="en-US" sz="1800" b="1" i="0" spc="0" baseline="0" dirty="0">
                <a:solidFill>
                  <a:srgbClr val="C00000"/>
                </a:solidFill>
                <a:latin typeface="Calibri-Bold"/>
              </a:rPr>
              <a:t>d</a:t>
            </a:r>
            <a:r>
              <a:rPr lang="en-US" sz="1800" b="1" i="0" spc="-12" baseline="0" dirty="0">
                <a:solidFill>
                  <a:srgbClr val="C00000"/>
                </a:solidFill>
                <a:latin typeface="Calibri-Bold"/>
              </a:rPr>
              <a:t>at</a:t>
            </a:r>
            <a:r>
              <a:rPr lang="en-US" sz="1800" b="1" i="0" spc="0" baseline="0" dirty="0">
                <a:solidFill>
                  <a:srgbClr val="C00000"/>
                </a:solidFill>
                <a:latin typeface="Calibri-Bold"/>
              </a:rPr>
              <a:t>a</a:t>
            </a:r>
            <a:r>
              <a:rPr lang="en-US" sz="1800" b="1" i="0" spc="-23" baseline="0" dirty="0">
                <a:solidFill>
                  <a:srgbClr val="C00000"/>
                </a:solidFill>
                <a:latin typeface="Calibri-Bold"/>
              </a:rPr>
              <a:t> </a:t>
            </a:r>
            <a:r>
              <a:rPr lang="en-US" sz="1800" b="1" i="0" spc="0" baseline="0" dirty="0">
                <a:solidFill>
                  <a:srgbClr val="C00000"/>
                </a:solidFill>
                <a:latin typeface="Calibri-Bold"/>
              </a:rPr>
              <a:t>1973-2011</a:t>
            </a:r>
          </a:p>
        </p:txBody>
      </p:sp>
      <p:sp>
        <p:nvSpPr>
          <p:cNvPr id="866" name="Rectangle 866"/>
          <p:cNvSpPr/>
          <p:nvPr/>
        </p:nvSpPr>
        <p:spPr>
          <a:xfrm>
            <a:off x="6754368" y="703296"/>
            <a:ext cx="4933874" cy="353597"/>
          </a:xfrm>
          <a:prstGeom prst="rect">
            <a:avLst/>
          </a:prstGeom>
        </p:spPr>
        <p:txBody>
          <a:bodyPr wrap="none" lIns="0" tIns="0" rIns="0" bIns="0">
            <a:spAutoFit/>
          </a:bodyPr>
          <a:lstStyle/>
          <a:p>
            <a:pPr marL="0"/>
            <a:r>
              <a:rPr lang="en-US" sz="1800" b="1" i="0" spc="0" baseline="0" dirty="0">
                <a:latin typeface="SegoeUI-Bold"/>
              </a:rPr>
              <a:t>..a</a:t>
            </a:r>
            <a:r>
              <a:rPr lang="en-US" sz="1800" b="1" i="0" spc="-12" baseline="0" dirty="0">
                <a:latin typeface="SegoeUI-Bold"/>
              </a:rPr>
              <a:t> </a:t>
            </a:r>
            <a:r>
              <a:rPr lang="en-US" sz="1800" b="1" i="0" spc="0" baseline="0" dirty="0">
                <a:latin typeface="SegoeUI-Bold"/>
              </a:rPr>
              <a:t>27 Days</a:t>
            </a:r>
            <a:r>
              <a:rPr lang="en-US" sz="1800" b="1" i="0" spc="-28" baseline="0" dirty="0">
                <a:latin typeface="SegoeUI-Bold"/>
              </a:rPr>
              <a:t> </a:t>
            </a:r>
            <a:r>
              <a:rPr lang="en-US" sz="1800" b="1" i="0" spc="-48" baseline="0" dirty="0">
                <a:latin typeface="SegoeUI-Bold"/>
              </a:rPr>
              <a:t>P</a:t>
            </a:r>
            <a:r>
              <a:rPr lang="en-US" sz="1800" b="1" i="0" spc="0" baseline="0" dirty="0">
                <a:latin typeface="SegoeUI-Bold"/>
              </a:rPr>
              <a:t>eriodicity in</a:t>
            </a:r>
            <a:r>
              <a:rPr lang="en-US" sz="1800" b="1" i="0" spc="-25" baseline="0" dirty="0">
                <a:latin typeface="SegoeUI-Bold"/>
              </a:rPr>
              <a:t> </a:t>
            </a:r>
            <a:r>
              <a:rPr lang="en-US" sz="1800" b="1" i="0" spc="0" baseline="0" dirty="0">
                <a:latin typeface="SegoeUI-Bold"/>
              </a:rPr>
              <a:t>Melanoma</a:t>
            </a:r>
            <a:r>
              <a:rPr lang="en-US" sz="1800" b="1" i="0" spc="-25" baseline="0" dirty="0">
                <a:latin typeface="SegoeUI-Bold"/>
              </a:rPr>
              <a:t> </a:t>
            </a:r>
            <a:r>
              <a:rPr lang="en-US" sz="1800" b="1" i="0" spc="0" baseline="0" dirty="0">
                <a:latin typeface="SegoeUI-Bold"/>
              </a:rPr>
              <a:t>Diagnosis</a:t>
            </a:r>
          </a:p>
        </p:txBody>
      </p:sp>
      <p:sp>
        <p:nvSpPr>
          <p:cNvPr id="868" name="Rectangle 868"/>
          <p:cNvSpPr/>
          <p:nvPr/>
        </p:nvSpPr>
        <p:spPr>
          <a:xfrm>
            <a:off x="7389876" y="1095779"/>
            <a:ext cx="3342842" cy="543283"/>
          </a:xfrm>
          <a:prstGeom prst="rect">
            <a:avLst/>
          </a:prstGeom>
        </p:spPr>
        <p:txBody>
          <a:bodyPr wrap="none" lIns="0" tIns="0" rIns="0" bIns="0">
            <a:spAutoFit/>
          </a:bodyPr>
          <a:lstStyle/>
          <a:p>
            <a:pPr marL="0"/>
            <a:r>
              <a:rPr lang="en-US" sz="1103" b="1" i="0" spc="0" baseline="0" dirty="0">
                <a:solidFill>
                  <a:srgbClr val="0563C1"/>
                </a:solidFill>
                <a:latin typeface="SegoeUI-Bold"/>
                <a:hlinkClick r:id="rId9"/>
              </a:rPr>
              <a:t>https://doi.org/10.1142/S1793048020500083</a:t>
            </a:r>
          </a:p>
          <a:p>
            <a:pPr marL="4571">
              <a:lnSpc>
                <a:spcPts val="2570"/>
              </a:lnSpc>
            </a:pPr>
            <a:r>
              <a:rPr lang="en-US" sz="1800" b="1" i="0" spc="-39" baseline="0" dirty="0">
                <a:solidFill>
                  <a:srgbClr val="C00000"/>
                </a:solidFill>
                <a:latin typeface="SegoeUI-Bold"/>
              </a:rPr>
              <a:t>A</a:t>
            </a:r>
            <a:r>
              <a:rPr lang="en-US" sz="1800" b="1" i="0" spc="0" baseline="0" dirty="0">
                <a:solidFill>
                  <a:srgbClr val="C00000"/>
                </a:solidFill>
                <a:latin typeface="SegoeUI-Bold"/>
              </a:rPr>
              <a:t>USTRALIA</a:t>
            </a:r>
            <a:r>
              <a:rPr lang="en-US" sz="1800" b="1" i="0" spc="410" baseline="0" dirty="0">
                <a:solidFill>
                  <a:srgbClr val="C00000"/>
                </a:solidFill>
                <a:latin typeface="SegoeUI-Bold"/>
              </a:rPr>
              <a:t> </a:t>
            </a:r>
            <a:r>
              <a:rPr lang="en-US" sz="1800" b="1" i="0" spc="0" baseline="0" dirty="0">
                <a:solidFill>
                  <a:srgbClr val="C00000"/>
                </a:solidFill>
                <a:latin typeface="Calibri-Bold"/>
              </a:rPr>
              <a:t>daily</a:t>
            </a:r>
            <a:r>
              <a:rPr lang="en-US" sz="1800" b="1" i="0" spc="-23" baseline="0" dirty="0">
                <a:solidFill>
                  <a:srgbClr val="C00000"/>
                </a:solidFill>
                <a:latin typeface="Calibri-Bold"/>
              </a:rPr>
              <a:t> </a:t>
            </a:r>
            <a:r>
              <a:rPr lang="en-US" sz="1800" b="1" i="0" spc="0" baseline="0" dirty="0">
                <a:solidFill>
                  <a:srgbClr val="C00000"/>
                </a:solidFill>
                <a:latin typeface="Calibri-Bold"/>
              </a:rPr>
              <a:t>d</a:t>
            </a:r>
            <a:r>
              <a:rPr lang="en-US" sz="1800" b="1" i="0" spc="-12" baseline="0" dirty="0">
                <a:solidFill>
                  <a:srgbClr val="C00000"/>
                </a:solidFill>
                <a:latin typeface="Calibri-Bold"/>
              </a:rPr>
              <a:t>at</a:t>
            </a:r>
            <a:r>
              <a:rPr lang="en-US" sz="1800" b="1" i="0" spc="0" baseline="0" dirty="0">
                <a:solidFill>
                  <a:srgbClr val="C00000"/>
                </a:solidFill>
                <a:latin typeface="Calibri-Bold"/>
              </a:rPr>
              <a:t>a</a:t>
            </a:r>
            <a:r>
              <a:rPr lang="en-US" sz="1800" b="1" i="0" spc="-12" baseline="0" dirty="0">
                <a:solidFill>
                  <a:srgbClr val="C00000"/>
                </a:solidFill>
                <a:latin typeface="Calibri-Bold"/>
              </a:rPr>
              <a:t> </a:t>
            </a:r>
            <a:r>
              <a:rPr lang="en-US" sz="1800" b="1" i="0" spc="0" baseline="0" dirty="0">
                <a:solidFill>
                  <a:srgbClr val="C00000"/>
                </a:solidFill>
                <a:latin typeface="Calibri-Bold"/>
              </a:rPr>
              <a:t>1982-2015</a:t>
            </a:r>
          </a:p>
        </p:txBody>
      </p:sp>
      <p:sp>
        <p:nvSpPr>
          <p:cNvPr id="870" name="Rectangle 870"/>
          <p:cNvSpPr/>
          <p:nvPr/>
        </p:nvSpPr>
        <p:spPr>
          <a:xfrm>
            <a:off x="4625151" y="-53874"/>
            <a:ext cx="2736327" cy="738664"/>
          </a:xfrm>
          <a:prstGeom prst="rect">
            <a:avLst/>
          </a:prstGeom>
        </p:spPr>
        <p:txBody>
          <a:bodyPr wrap="none" lIns="0" tIns="0" rIns="0" bIns="0">
            <a:spAutoFit/>
          </a:bodyPr>
          <a:lstStyle/>
          <a:p>
            <a:pPr marL="0"/>
            <a:r>
              <a:rPr lang="en-US" sz="4800" b="1" i="1" spc="0" baseline="0" dirty="0">
                <a:solidFill>
                  <a:srgbClr val="C00000"/>
                </a:solidFill>
                <a:highlight>
                  <a:srgbClr val="00FFFF"/>
                </a:highlight>
                <a:latin typeface="Times New Roman"/>
              </a:rPr>
              <a:t>Melanoma</a:t>
            </a:r>
          </a:p>
        </p:txBody>
      </p:sp>
      <p:sp>
        <p:nvSpPr>
          <p:cNvPr id="871" name="Rectangle 871"/>
          <p:cNvSpPr/>
          <p:nvPr/>
        </p:nvSpPr>
        <p:spPr>
          <a:xfrm>
            <a:off x="9037066" y="5344858"/>
            <a:ext cx="2771593" cy="1107676"/>
          </a:xfrm>
          <a:prstGeom prst="rect">
            <a:avLst/>
          </a:prstGeom>
        </p:spPr>
        <p:txBody>
          <a:bodyPr wrap="none" lIns="0" tIns="0" rIns="0" bIns="0">
            <a:spAutoFit/>
          </a:bodyPr>
          <a:lstStyle/>
          <a:p>
            <a:pPr marL="0"/>
            <a:r>
              <a:rPr lang="en-US" sz="2798" b="1" i="1" spc="0" baseline="0" dirty="0">
                <a:solidFill>
                  <a:srgbClr val="FF00FF"/>
                </a:solidFill>
                <a:highlight>
                  <a:srgbClr val="00FFFF"/>
                </a:highlight>
                <a:latin typeface="Times New Roman"/>
              </a:rPr>
              <a:t>Origin:  </a:t>
            </a:r>
            <a:r>
              <a:rPr lang="en-US" sz="2798" b="1" i="1" spc="0" baseline="0" dirty="0" err="1">
                <a:solidFill>
                  <a:srgbClr val="FF00FF"/>
                </a:solidFill>
                <a:highlight>
                  <a:srgbClr val="00FFFF"/>
                </a:highlight>
                <a:latin typeface="Times New Roman"/>
              </a:rPr>
              <a:t>exo</a:t>
            </a:r>
            <a:r>
              <a:rPr lang="en-US" sz="2798" b="1" i="1" spc="0" baseline="0" dirty="0">
                <a:solidFill>
                  <a:srgbClr val="FF00FF"/>
                </a:solidFill>
                <a:highlight>
                  <a:srgbClr val="00FFFF"/>
                </a:highlight>
                <a:latin typeface="Times New Roman"/>
              </a:rPr>
              <a:t>-solar</a:t>
            </a:r>
            <a:r>
              <a:rPr lang="en-US" sz="2798" b="1" i="0" spc="0" baseline="0" dirty="0">
                <a:solidFill>
                  <a:srgbClr val="FF00FF"/>
                </a:solidFill>
                <a:highlight>
                  <a:srgbClr val="00FFFF"/>
                </a:highlight>
                <a:latin typeface="Times New Roman"/>
              </a:rPr>
              <a:t>!</a:t>
            </a:r>
          </a:p>
          <a:p>
            <a:pPr marL="0"/>
            <a:r>
              <a:rPr lang="en-US" sz="2798" b="1" dirty="0">
                <a:latin typeface="Times New Roman"/>
              </a:rPr>
              <a:t> </a:t>
            </a:r>
            <a:r>
              <a:rPr lang="en-US" sz="4400" b="1" dirty="0">
                <a:effectLst>
                  <a:outerShdw blurRad="38100" dist="38100" dir="2700000" algn="tl">
                    <a:srgbClr val="000000">
                      <a:alpha val="43137"/>
                    </a:srgbClr>
                  </a:outerShdw>
                </a:effectLst>
                <a:latin typeface="Algerian" panose="04020705040A02060702" pitchFamily="82" charset="0"/>
              </a:rPr>
              <a:t> </a:t>
            </a:r>
            <a:r>
              <a:rPr lang="en-US" sz="4400" b="1" dirty="0">
                <a:solidFill>
                  <a:srgbClr val="C00000"/>
                </a:solidFill>
                <a:effectLst>
                  <a:outerShdw blurRad="38100" dist="38100" dir="2700000" algn="tl">
                    <a:srgbClr val="000000">
                      <a:alpha val="43137"/>
                    </a:srgbClr>
                  </a:outerShdw>
                </a:effectLst>
                <a:latin typeface="Algerian" panose="04020705040A02060702" pitchFamily="82" charset="0"/>
              </a:rPr>
              <a:t>+ </a:t>
            </a:r>
            <a:r>
              <a:rPr lang="en-US" sz="4400" b="1" dirty="0">
                <a:effectLst>
                  <a:outerShdw blurRad="38100" dist="38100" dir="2700000" algn="tl">
                    <a:srgbClr val="000000">
                      <a:alpha val="43137"/>
                    </a:srgbClr>
                  </a:outerShdw>
                </a:effectLst>
                <a:latin typeface="Algerian" panose="04020705040A02060702" pitchFamily="82" charset="0"/>
              </a:rPr>
              <a:t>         </a:t>
            </a:r>
            <a:r>
              <a:rPr lang="en-US" sz="2798" b="1" dirty="0" err="1">
                <a:highlight>
                  <a:srgbClr val="00FF00"/>
                </a:highlight>
                <a:latin typeface="Times New Roman"/>
              </a:rPr>
              <a:t>p.t.o.</a:t>
            </a:r>
            <a:endParaRPr lang="en-US" sz="2798" b="1" i="0" spc="0" baseline="0" dirty="0">
              <a:highlight>
                <a:srgbClr val="00FF00"/>
              </a:highlight>
              <a:latin typeface="Times New Roman"/>
            </a:endParaRPr>
          </a:p>
        </p:txBody>
      </p:sp>
      <p:sp>
        <p:nvSpPr>
          <p:cNvPr id="872" name="Rectangle 872"/>
          <p:cNvSpPr/>
          <p:nvPr/>
        </p:nvSpPr>
        <p:spPr>
          <a:xfrm>
            <a:off x="3321430" y="4326880"/>
            <a:ext cx="1099262" cy="305775"/>
          </a:xfrm>
          <a:prstGeom prst="rect">
            <a:avLst/>
          </a:prstGeom>
        </p:spPr>
        <p:txBody>
          <a:bodyPr wrap="none" lIns="0" tIns="0" rIns="0" bIns="0">
            <a:spAutoFit/>
          </a:bodyPr>
          <a:lstStyle/>
          <a:p>
            <a:pPr marL="0"/>
            <a:r>
              <a:rPr lang="en-US" sz="2006" b="0" i="0" spc="0" baseline="0" dirty="0">
                <a:latin typeface="Calibri"/>
              </a:rPr>
              <a:t>87.97</a:t>
            </a:r>
            <a:r>
              <a:rPr lang="en-US" sz="2006" b="0" i="0" spc="-30" baseline="0" dirty="0">
                <a:latin typeface="Calibri"/>
              </a:rPr>
              <a:t> </a:t>
            </a:r>
            <a:r>
              <a:rPr lang="en-US" sz="2006" b="0" i="0" spc="0" baseline="0" dirty="0">
                <a:latin typeface="Calibri"/>
              </a:rPr>
              <a:t>d</a:t>
            </a:r>
            <a:r>
              <a:rPr lang="en-US" sz="2006" b="0" i="0" spc="-34" baseline="0" dirty="0">
                <a:latin typeface="Calibri"/>
              </a:rPr>
              <a:t>a</a:t>
            </a:r>
            <a:r>
              <a:rPr lang="en-US" sz="2006" b="0" i="0" spc="-20" baseline="0" dirty="0">
                <a:latin typeface="Calibri"/>
              </a:rPr>
              <a:t>y</a:t>
            </a:r>
            <a:r>
              <a:rPr lang="en-US" sz="2006" b="0" i="0" spc="0" baseline="0" dirty="0">
                <a:latin typeface="Calibri"/>
              </a:rPr>
              <a:t>s</a:t>
            </a:r>
          </a:p>
        </p:txBody>
      </p:sp>
      <p:sp>
        <p:nvSpPr>
          <p:cNvPr id="873" name="Rectangle 873"/>
          <p:cNvSpPr/>
          <p:nvPr/>
        </p:nvSpPr>
        <p:spPr>
          <a:xfrm>
            <a:off x="1256080" y="5466910"/>
            <a:ext cx="3749424" cy="430118"/>
          </a:xfrm>
          <a:prstGeom prst="rect">
            <a:avLst/>
          </a:prstGeom>
        </p:spPr>
        <p:txBody>
          <a:bodyPr wrap="none" lIns="0" tIns="0" rIns="0" bIns="0">
            <a:spAutoFit/>
          </a:bodyPr>
          <a:lstStyle/>
          <a:p>
            <a:pPr marL="0"/>
            <a:r>
              <a:rPr lang="en-US" sz="2795" b="1" i="1" spc="0" baseline="0" dirty="0">
                <a:solidFill>
                  <a:schemeClr val="tx1"/>
                </a:solidFill>
                <a:latin typeface="Times New Roman"/>
              </a:rPr>
              <a:t>Confirmed independently</a:t>
            </a:r>
          </a:p>
        </p:txBody>
      </p:sp>
      <p:sp>
        <p:nvSpPr>
          <p:cNvPr id="874" name="Rectangle 874"/>
          <p:cNvSpPr/>
          <p:nvPr/>
        </p:nvSpPr>
        <p:spPr>
          <a:xfrm>
            <a:off x="1615694" y="1798955"/>
            <a:ext cx="461314" cy="182879"/>
          </a:xfrm>
          <a:prstGeom prst="rect">
            <a:avLst/>
          </a:prstGeom>
        </p:spPr>
        <p:txBody>
          <a:bodyPr wrap="none" lIns="0" tIns="0" rIns="0" bIns="0">
            <a:spAutoFit/>
          </a:bodyPr>
          <a:lstStyle/>
          <a:p>
            <a:pPr marL="0"/>
            <a:r>
              <a:rPr lang="en-US" sz="1200" b="1" i="0" spc="230" baseline="0" dirty="0">
                <a:solidFill>
                  <a:srgbClr val="C00000"/>
                </a:solidFill>
                <a:latin typeface="Calibri-Bold"/>
              </a:rPr>
              <a:t>±</a:t>
            </a:r>
            <a:r>
              <a:rPr lang="en-US" sz="1200" b="1" i="0" spc="0" baseline="0" dirty="0">
                <a:solidFill>
                  <a:srgbClr val="C00000"/>
                </a:solidFill>
                <a:latin typeface="Calibri-Bold"/>
              </a:rPr>
              <a:t>0.76d</a:t>
            </a:r>
          </a:p>
        </p:txBody>
      </p:sp>
      <p:sp>
        <p:nvSpPr>
          <p:cNvPr id="875" name="Rectangle 875"/>
          <p:cNvSpPr/>
          <p:nvPr/>
        </p:nvSpPr>
        <p:spPr>
          <a:xfrm>
            <a:off x="1333246" y="6458915"/>
            <a:ext cx="3686359" cy="269255"/>
          </a:xfrm>
          <a:prstGeom prst="rect">
            <a:avLst/>
          </a:prstGeom>
        </p:spPr>
        <p:txBody>
          <a:bodyPr wrap="none" lIns="0" tIns="0" rIns="0" bIns="0">
            <a:spAutoFit/>
          </a:bodyPr>
          <a:lstStyle/>
          <a:p>
            <a:pPr marL="0"/>
            <a:r>
              <a:rPr lang="en-US" sz="1596" b="1" i="1" spc="0" baseline="0" dirty="0">
                <a:solidFill>
                  <a:srgbClr val="0563C1"/>
                </a:solidFill>
                <a:latin typeface="Times New Roman"/>
                <a:hlinkClick r:id="rId10"/>
              </a:rPr>
              <a:t>https://doi.org/10.</a:t>
            </a:r>
            <a:r>
              <a:rPr lang="en-US" sz="1596" b="1" i="1" spc="-81" baseline="0" dirty="0">
                <a:solidFill>
                  <a:srgbClr val="0563C1"/>
                </a:solidFill>
                <a:latin typeface="Times New Roman"/>
                <a:hlinkClick r:id="rId10"/>
              </a:rPr>
              <a:t>1</a:t>
            </a:r>
            <a:r>
              <a:rPr lang="en-US" sz="1596" b="1" i="1" spc="0" baseline="0" dirty="0">
                <a:solidFill>
                  <a:srgbClr val="0563C1"/>
                </a:solidFill>
                <a:latin typeface="Times New Roman"/>
                <a:hlinkClick r:id="rId10"/>
              </a:rPr>
              <a:t>142/S1793048019200029</a:t>
            </a:r>
          </a:p>
        </p:txBody>
      </p:sp>
      <p:sp>
        <p:nvSpPr>
          <p:cNvPr id="876" name="Rectangle 876"/>
          <p:cNvSpPr/>
          <p:nvPr/>
        </p:nvSpPr>
        <p:spPr>
          <a:xfrm>
            <a:off x="3288829" y="171549"/>
            <a:ext cx="5636479" cy="430567"/>
          </a:xfrm>
          <a:prstGeom prst="rect">
            <a:avLst/>
          </a:prstGeom>
        </p:spPr>
        <p:txBody>
          <a:bodyPr wrap="none" lIns="0" tIns="0" rIns="0" bIns="0">
            <a:spAutoFit/>
          </a:bodyPr>
          <a:lstStyle/>
          <a:p>
            <a:pPr marL="0">
              <a:tabLst>
                <a:tab pos="4345432" algn="l"/>
              </a:tabLst>
            </a:pPr>
            <a:r>
              <a:rPr lang="en-US" sz="2798" b="1" i="0" spc="0" baseline="0" dirty="0">
                <a:solidFill>
                  <a:srgbClr val="0000CC"/>
                </a:solidFill>
                <a:latin typeface="Times New Roman"/>
              </a:rPr>
              <a:t>201</a:t>
            </a:r>
            <a:r>
              <a:rPr lang="en-US" sz="2798" b="1" i="0" spc="1264" baseline="0" dirty="0">
                <a:solidFill>
                  <a:srgbClr val="0000CC"/>
                </a:solidFill>
                <a:latin typeface="Times New Roman"/>
              </a:rPr>
              <a:t>8</a:t>
            </a:r>
            <a:r>
              <a:rPr lang="en-US" sz="2006" b="0" i="0" spc="0" baseline="0" dirty="0">
                <a:latin typeface="Wingdings-Regular"/>
              </a:rPr>
              <a:t></a:t>
            </a:r>
            <a:r>
              <a:rPr lang="en-US" sz="2800" b="0" i="0" spc="0" baseline="0" dirty="0">
                <a:latin typeface="Wingdings-Regular"/>
              </a:rPr>
              <a:t>	</a:t>
            </a:r>
            <a:r>
              <a:rPr lang="en-US" sz="2006" b="0" i="0" spc="0" baseline="0" dirty="0">
                <a:latin typeface="Wingdings-Regular"/>
                <a:sym typeface="Wingdings" panose="05000000000000000000" pitchFamily="2" charset="2"/>
              </a:rPr>
              <a:t> </a:t>
            </a:r>
            <a:r>
              <a:rPr lang="en-US" sz="2798" b="1" i="0" spc="0" baseline="0" dirty="0">
                <a:solidFill>
                  <a:srgbClr val="0000CC"/>
                </a:solidFill>
                <a:latin typeface="Times New Roman"/>
              </a:rPr>
              <a:t>2020</a:t>
            </a:r>
          </a:p>
        </p:txBody>
      </p:sp>
      <p:sp>
        <p:nvSpPr>
          <p:cNvPr id="877" name="Rectangle 877"/>
          <p:cNvSpPr/>
          <p:nvPr/>
        </p:nvSpPr>
        <p:spPr>
          <a:xfrm>
            <a:off x="11847537" y="6446665"/>
            <a:ext cx="234038" cy="276999"/>
          </a:xfrm>
          <a:prstGeom prst="rect">
            <a:avLst/>
          </a:prstGeom>
        </p:spPr>
        <p:txBody>
          <a:bodyPr wrap="none" lIns="0" tIns="0" rIns="0" bIns="0">
            <a:spAutoFit/>
          </a:bodyPr>
          <a:lstStyle/>
          <a:p>
            <a:pPr marL="0"/>
            <a:r>
              <a:rPr lang="en-US" b="1" i="0" spc="0" baseline="0" dirty="0">
                <a:solidFill>
                  <a:srgbClr val="FF0000"/>
                </a:solidFill>
                <a:latin typeface="Calibri-Bold"/>
              </a:rPr>
              <a:t>27</a:t>
            </a:r>
          </a:p>
        </p:txBody>
      </p:sp>
      <p:sp>
        <p:nvSpPr>
          <p:cNvPr id="42" name="Rectangle 869">
            <a:extLst>
              <a:ext uri="{FF2B5EF4-FFF2-40B4-BE49-F238E27FC236}">
                <a16:creationId xmlns:a16="http://schemas.microsoft.com/office/drawing/2014/main" id="{F963C439-F1D5-64AB-BD6B-4F8BD92B24BA}"/>
              </a:ext>
            </a:extLst>
          </p:cNvPr>
          <p:cNvSpPr/>
          <p:nvPr/>
        </p:nvSpPr>
        <p:spPr>
          <a:xfrm>
            <a:off x="2082673" y="4660139"/>
            <a:ext cx="9616159" cy="733278"/>
          </a:xfrm>
          <a:prstGeom prst="rect">
            <a:avLst/>
          </a:prstGeom>
        </p:spPr>
        <p:txBody>
          <a:bodyPr wrap="none" lIns="0" tIns="0" rIns="0" bIns="0">
            <a:spAutoFit/>
          </a:bodyPr>
          <a:lstStyle/>
          <a:p>
            <a:pPr marL="0">
              <a:tabLst>
                <a:tab pos="4244720" algn="l"/>
              </a:tabLst>
            </a:pPr>
            <a:r>
              <a:rPr lang="en-US" sz="2400" b="1" i="0" spc="0" baseline="0" dirty="0">
                <a:solidFill>
                  <a:srgbClr val="0000CC"/>
                </a:solidFill>
                <a:latin typeface="Calibri-Bold"/>
              </a:rPr>
              <a:t>@</a:t>
            </a:r>
            <a:r>
              <a:rPr lang="en-US" sz="2400" b="1" i="0" spc="0" baseline="0" dirty="0">
                <a:solidFill>
                  <a:srgbClr val="C00000"/>
                </a:solidFill>
                <a:latin typeface="Calibri-Bold"/>
              </a:rPr>
              <a:t>Me</a:t>
            </a:r>
            <a:r>
              <a:rPr lang="en-US" sz="2400" b="1" i="0" spc="-28" baseline="0" dirty="0">
                <a:solidFill>
                  <a:srgbClr val="C00000"/>
                </a:solidFill>
                <a:latin typeface="Calibri-Bold"/>
              </a:rPr>
              <a:t>r</a:t>
            </a:r>
            <a:r>
              <a:rPr lang="en-US" sz="2400" b="1" i="0" spc="0" baseline="0" dirty="0">
                <a:solidFill>
                  <a:srgbClr val="C00000"/>
                </a:solidFill>
                <a:latin typeface="Calibri-Bold"/>
              </a:rPr>
              <a:t>cury</a:t>
            </a:r>
            <a:r>
              <a:rPr lang="en-US" sz="2400" b="0" i="0" spc="-144" baseline="0" dirty="0">
                <a:solidFill>
                  <a:srgbClr val="C00000"/>
                </a:solidFill>
                <a:latin typeface="Calibri"/>
              </a:rPr>
              <a:t>’</a:t>
            </a:r>
            <a:r>
              <a:rPr lang="en-US" sz="2400" b="0" i="0" spc="528" baseline="0" dirty="0">
                <a:solidFill>
                  <a:srgbClr val="C00000"/>
                </a:solidFill>
                <a:latin typeface="Calibri"/>
              </a:rPr>
              <a:t>s</a:t>
            </a:r>
            <a:r>
              <a:rPr lang="en-US" sz="2400" b="1" i="0" spc="0" baseline="0" dirty="0">
                <a:solidFill>
                  <a:srgbClr val="C00000"/>
                </a:solidFill>
                <a:latin typeface="Calibri-Bold"/>
              </a:rPr>
              <a:t>orbit	</a:t>
            </a:r>
            <a:r>
              <a:rPr lang="en-US" sz="3636" b="1" i="0" spc="0" baseline="-25166" dirty="0">
                <a:solidFill>
                  <a:srgbClr val="0000CC"/>
                </a:solidFill>
                <a:latin typeface="Calibri-Bold"/>
              </a:rPr>
              <a:t>@</a:t>
            </a:r>
            <a:r>
              <a:rPr lang="en-US" sz="3636" b="1" i="0" spc="0" baseline="-25166" dirty="0">
                <a:solidFill>
                  <a:srgbClr val="C00000"/>
                </a:solidFill>
                <a:latin typeface="Calibri-Bold"/>
              </a:rPr>
              <a:t>Moon</a:t>
            </a:r>
            <a:r>
              <a:rPr lang="en-US" sz="3636" b="0" i="0" spc="-144" baseline="-25166" dirty="0">
                <a:solidFill>
                  <a:srgbClr val="C00000"/>
                </a:solidFill>
                <a:latin typeface="Calibri"/>
              </a:rPr>
              <a:t>’</a:t>
            </a:r>
            <a:r>
              <a:rPr lang="en-US" sz="3636" b="0" i="0" spc="525" baseline="-25166" dirty="0">
                <a:solidFill>
                  <a:srgbClr val="C00000"/>
                </a:solidFill>
                <a:latin typeface="Calibri"/>
              </a:rPr>
              <a:t>s</a:t>
            </a:r>
            <a:r>
              <a:rPr lang="en-US" sz="3636" b="1" i="0" spc="0" baseline="-25166" dirty="0">
                <a:solidFill>
                  <a:srgbClr val="C00000"/>
                </a:solidFill>
                <a:latin typeface="Calibri-Bold"/>
              </a:rPr>
              <a:t>orbit  </a:t>
            </a:r>
            <a:r>
              <a:rPr lang="en-US" sz="3636" b="1" i="0" spc="-19" baseline="-25166" dirty="0">
                <a:solidFill>
                  <a:srgbClr val="C00000"/>
                </a:solidFill>
                <a:latin typeface="Calibri-Bold"/>
              </a:rPr>
              <a:t> </a:t>
            </a:r>
            <a:r>
              <a:rPr lang="en-US" sz="3636" b="1" i="0" spc="0" baseline="-25166" dirty="0">
                <a:latin typeface="Calibri"/>
              </a:rPr>
              <a:t>27.32 d</a:t>
            </a:r>
            <a:r>
              <a:rPr lang="en-US" sz="3636" b="1" i="0" spc="-45" baseline="-25166" dirty="0">
                <a:latin typeface="Calibri"/>
              </a:rPr>
              <a:t>a</a:t>
            </a:r>
            <a:r>
              <a:rPr lang="en-US" sz="3636" b="1" i="0" spc="-19" baseline="-25166" dirty="0">
                <a:latin typeface="Calibri"/>
              </a:rPr>
              <a:t>y</a:t>
            </a:r>
            <a:r>
              <a:rPr lang="en-US" sz="3636" b="1" i="0" spc="0" baseline="-25166" dirty="0">
                <a:latin typeface="Calibri"/>
              </a:rPr>
              <a:t>s (side</a:t>
            </a:r>
            <a:r>
              <a:rPr lang="en-US" sz="3636" b="1" i="0" spc="-31" baseline="-25166" dirty="0">
                <a:latin typeface="Calibri"/>
              </a:rPr>
              <a:t>r</a:t>
            </a:r>
            <a:r>
              <a:rPr lang="en-US" sz="3636" b="1" i="0" spc="0" baseline="-25166" dirty="0">
                <a:latin typeface="Calibri"/>
              </a:rPr>
              <a:t>eal)</a:t>
            </a:r>
          </a:p>
          <a:p>
            <a:pPr marL="7043039">
              <a:lnSpc>
                <a:spcPts val="2880"/>
              </a:lnSpc>
            </a:pPr>
            <a:r>
              <a:rPr lang="en-US" sz="2402" b="1" i="0" spc="0" baseline="0" dirty="0">
                <a:solidFill>
                  <a:srgbClr val="0000CC"/>
                </a:solidFill>
                <a:latin typeface="Calibri-Bold"/>
              </a:rPr>
              <a:t>=</a:t>
            </a:r>
            <a:r>
              <a:rPr lang="en-US" sz="2402" b="1" i="0" spc="543" baseline="0" dirty="0">
                <a:solidFill>
                  <a:srgbClr val="0000CC"/>
                </a:solidFill>
                <a:latin typeface="Calibri-Bold"/>
              </a:rPr>
              <a:t>&gt;</a:t>
            </a:r>
            <a:r>
              <a:rPr lang="en-US" sz="2006" b="0" i="0" spc="0" baseline="0" dirty="0">
                <a:latin typeface="Calibri"/>
              </a:rPr>
              <a:t>fi</a:t>
            </a:r>
            <a:r>
              <a:rPr lang="en-US" sz="2006" b="0" i="0" spc="-58" baseline="0" dirty="0">
                <a:latin typeface="Calibri"/>
              </a:rPr>
              <a:t>x</a:t>
            </a:r>
            <a:r>
              <a:rPr lang="en-US" sz="2006" b="0" i="0" spc="0" baseline="0" dirty="0">
                <a:latin typeface="Calibri"/>
              </a:rPr>
              <a:t>ed </a:t>
            </a:r>
            <a:r>
              <a:rPr lang="en-US" sz="2006" b="0" i="0" spc="-22" baseline="0" dirty="0">
                <a:latin typeface="Calibri"/>
              </a:rPr>
              <a:t>t</a:t>
            </a:r>
            <a:r>
              <a:rPr lang="en-US" sz="2006" b="0" i="0" spc="0" baseline="0" dirty="0">
                <a:latin typeface="Calibri"/>
              </a:rPr>
              <a:t>o</a:t>
            </a:r>
            <a:r>
              <a:rPr lang="en-US" sz="2006" b="0" i="0" spc="-10" baseline="0" dirty="0">
                <a:latin typeface="Calibri"/>
              </a:rPr>
              <a:t> </a:t>
            </a:r>
            <a:r>
              <a:rPr lang="en-US" sz="2006" b="0" i="0" spc="-28" baseline="0" dirty="0">
                <a:latin typeface="Calibri"/>
              </a:rPr>
              <a:t>r</a:t>
            </a:r>
            <a:r>
              <a:rPr lang="en-US" sz="2006" b="0" i="0" spc="0" baseline="0" dirty="0">
                <a:latin typeface="Calibri"/>
              </a:rPr>
              <a:t>e</a:t>
            </a:r>
            <a:r>
              <a:rPr lang="en-US" sz="2006" b="0" i="0" spc="-10" baseline="0" dirty="0">
                <a:latin typeface="Calibri"/>
              </a:rPr>
              <a:t>m</a:t>
            </a:r>
            <a:r>
              <a:rPr lang="en-US" sz="2006" b="0" i="0" spc="0" baseline="0" dirty="0">
                <a:latin typeface="Calibri"/>
              </a:rPr>
              <a:t>o</a:t>
            </a:r>
            <a:r>
              <a:rPr lang="en-US" sz="2006" b="0" i="0" spc="-26" baseline="0" dirty="0">
                <a:latin typeface="Calibri"/>
              </a:rPr>
              <a:t>t</a:t>
            </a:r>
            <a:r>
              <a:rPr lang="en-US" sz="2006" b="0" i="0" spc="0" baseline="0" dirty="0">
                <a:latin typeface="Calibri"/>
              </a:rPr>
              <a:t>e </a:t>
            </a:r>
            <a:r>
              <a:rPr lang="en-US" sz="2006" b="0" i="0" spc="-28" baseline="0" dirty="0">
                <a:latin typeface="Calibri"/>
              </a:rPr>
              <a:t>s</a:t>
            </a:r>
            <a:r>
              <a:rPr lang="en-US" sz="2006" b="0" i="0" spc="-24" baseline="0" dirty="0">
                <a:latin typeface="Calibri"/>
              </a:rPr>
              <a:t>t</a:t>
            </a:r>
            <a:r>
              <a:rPr lang="en-US" sz="2006" b="0" i="0" spc="0" baseline="0" dirty="0">
                <a:latin typeface="Calibri"/>
              </a:rPr>
              <a:t>a</a:t>
            </a:r>
            <a:r>
              <a:rPr lang="en-US" sz="2006" b="0" i="0" spc="-42" baseline="0" dirty="0">
                <a:latin typeface="Calibri"/>
              </a:rPr>
              <a:t>r</a:t>
            </a:r>
            <a:r>
              <a:rPr lang="en-US" sz="2006" b="0" i="0" spc="0" baseline="0" dirty="0">
                <a:latin typeface="Calibri"/>
              </a:rPr>
              <a:t>s</a:t>
            </a:r>
          </a:p>
        </p:txBody>
      </p:sp>
      <p:sp>
        <p:nvSpPr>
          <p:cNvPr id="3" name="TextBox 2">
            <a:extLst>
              <a:ext uri="{FF2B5EF4-FFF2-40B4-BE49-F238E27FC236}">
                <a16:creationId xmlns:a16="http://schemas.microsoft.com/office/drawing/2014/main" id="{6B5097F6-3C7A-E36D-5644-C475CDA05213}"/>
              </a:ext>
            </a:extLst>
          </p:cNvPr>
          <p:cNvSpPr txBox="1"/>
          <p:nvPr/>
        </p:nvSpPr>
        <p:spPr>
          <a:xfrm>
            <a:off x="1192692" y="5865574"/>
            <a:ext cx="2375971" cy="584775"/>
          </a:xfrm>
          <a:prstGeom prst="rect">
            <a:avLst/>
          </a:prstGeom>
          <a:noFill/>
        </p:spPr>
        <p:txBody>
          <a:bodyPr wrap="none" rtlCol="0">
            <a:spAutoFit/>
          </a:bodyPr>
          <a:lstStyle/>
          <a:p>
            <a:r>
              <a:rPr lang="en-US" sz="2400" b="1" dirty="0">
                <a:solidFill>
                  <a:schemeClr val="tx1"/>
                </a:solidFill>
                <a:sym typeface="Wingdings" panose="05000000000000000000" pitchFamily="2" charset="2"/>
              </a:rPr>
              <a:t></a:t>
            </a:r>
            <a:r>
              <a:rPr lang="en-US" sz="2400" b="1" i="1" dirty="0">
                <a:sym typeface="Wingdings" panose="05000000000000000000" pitchFamily="2" charset="2"/>
              </a:rPr>
              <a:t> </a:t>
            </a:r>
            <a:r>
              <a:rPr lang="en-US" sz="2400" b="1" i="1" dirty="0">
                <a:solidFill>
                  <a:srgbClr val="FF0000"/>
                </a:solidFill>
                <a:sym typeface="Wingdings" panose="05000000000000000000" pitchFamily="2" charset="2"/>
              </a:rPr>
              <a:t>overlooked</a:t>
            </a:r>
            <a:r>
              <a:rPr lang="en-US" sz="3200" b="1" dirty="0">
                <a:solidFill>
                  <a:schemeClr val="tx1"/>
                </a:solidFill>
                <a:sym typeface="Wingdings" panose="05000000000000000000" pitchFamily="2" charset="2"/>
              </a:rPr>
              <a:t>!</a:t>
            </a:r>
            <a:endParaRPr lang="en-US" sz="2400" b="1" dirty="0">
              <a:solidFill>
                <a:schemeClr val="tx1"/>
              </a:solidFill>
            </a:endParaRPr>
          </a:p>
        </p:txBody>
      </p:sp>
      <p:sp>
        <p:nvSpPr>
          <p:cNvPr id="9" name="TextBox 8">
            <a:extLst>
              <a:ext uri="{FF2B5EF4-FFF2-40B4-BE49-F238E27FC236}">
                <a16:creationId xmlns:a16="http://schemas.microsoft.com/office/drawing/2014/main" id="{A587EF1F-6149-159E-A3D0-F133634EE15B}"/>
              </a:ext>
            </a:extLst>
          </p:cNvPr>
          <p:cNvSpPr txBox="1"/>
          <p:nvPr/>
        </p:nvSpPr>
        <p:spPr>
          <a:xfrm>
            <a:off x="0" y="88352"/>
            <a:ext cx="758541"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9)</a:t>
            </a:r>
          </a:p>
        </p:txBody>
      </p:sp>
      <p:grpSp>
        <p:nvGrpSpPr>
          <p:cNvPr id="5" name="Group 4">
            <a:extLst>
              <a:ext uri="{FF2B5EF4-FFF2-40B4-BE49-F238E27FC236}">
                <a16:creationId xmlns:a16="http://schemas.microsoft.com/office/drawing/2014/main" id="{AEF2623E-3F0E-F712-EA66-C564CECCD971}"/>
              </a:ext>
            </a:extLst>
          </p:cNvPr>
          <p:cNvGrpSpPr/>
          <p:nvPr/>
        </p:nvGrpSpPr>
        <p:grpSpPr>
          <a:xfrm>
            <a:off x="-192671" y="1111541"/>
            <a:ext cx="12509941" cy="1338466"/>
            <a:chOff x="-192671" y="1111541"/>
            <a:chExt cx="12509941" cy="1338466"/>
          </a:xfrm>
        </p:grpSpPr>
        <p:sp>
          <p:nvSpPr>
            <p:cNvPr id="2" name="TextBox 1">
              <a:extLst>
                <a:ext uri="{FF2B5EF4-FFF2-40B4-BE49-F238E27FC236}">
                  <a16:creationId xmlns:a16="http://schemas.microsoft.com/office/drawing/2014/main" id="{3B337860-7922-1168-EFCD-2DC5F4451CFE}"/>
                </a:ext>
              </a:extLst>
            </p:cNvPr>
            <p:cNvSpPr txBox="1"/>
            <p:nvPr/>
          </p:nvSpPr>
          <p:spPr>
            <a:xfrm rot="19598894">
              <a:off x="-192671" y="1111541"/>
              <a:ext cx="1883336" cy="707886"/>
            </a:xfrm>
            <a:prstGeom prst="rect">
              <a:avLst/>
            </a:prstGeom>
            <a:solidFill>
              <a:schemeClr val="bg1"/>
            </a:solidFill>
          </p:spPr>
          <p:txBody>
            <a:bodyPr wrap="none" rtlCol="0">
              <a:spAutoFit/>
            </a:bodyPr>
            <a:lstStyle/>
            <a:p>
              <a:r>
                <a:rPr lang="en-US" sz="4000" b="1" dirty="0">
                  <a:solidFill>
                    <a:srgbClr val="FF00FF"/>
                  </a:solidFill>
                  <a:highlight>
                    <a:srgbClr val="FFFF00"/>
                  </a:highlight>
                </a:rPr>
                <a:t>NORTH</a:t>
              </a:r>
            </a:p>
          </p:txBody>
        </p:sp>
        <p:sp>
          <p:nvSpPr>
            <p:cNvPr id="4" name="TextBox 3">
              <a:extLst>
                <a:ext uri="{FF2B5EF4-FFF2-40B4-BE49-F238E27FC236}">
                  <a16:creationId xmlns:a16="http://schemas.microsoft.com/office/drawing/2014/main" id="{9AE2080C-894F-4109-64EF-294D8A813ED6}"/>
                </a:ext>
              </a:extLst>
            </p:cNvPr>
            <p:cNvSpPr txBox="1"/>
            <p:nvPr/>
          </p:nvSpPr>
          <p:spPr>
            <a:xfrm rot="19598894">
              <a:off x="10457465" y="1742121"/>
              <a:ext cx="1859805" cy="707886"/>
            </a:xfrm>
            <a:prstGeom prst="rect">
              <a:avLst/>
            </a:prstGeom>
            <a:solidFill>
              <a:schemeClr val="bg1"/>
            </a:solidFill>
          </p:spPr>
          <p:txBody>
            <a:bodyPr wrap="none" rtlCol="0">
              <a:spAutoFit/>
            </a:bodyPr>
            <a:lstStyle/>
            <a:p>
              <a:r>
                <a:rPr lang="en-US" sz="4000" b="1" dirty="0">
                  <a:solidFill>
                    <a:srgbClr val="FF00FF"/>
                  </a:solidFill>
                  <a:highlight>
                    <a:srgbClr val="FFFF00"/>
                  </a:highlight>
                </a:rPr>
                <a:t>SOUTH</a:t>
              </a:r>
            </a:p>
          </p:txBody>
        </p:sp>
      </p:grpSp>
    </p:spTree>
    <p:extLst>
      <p:ext uri="{BB962C8B-B14F-4D97-AF65-F5344CB8AC3E}">
        <p14:creationId xmlns:p14="http://schemas.microsoft.com/office/powerpoint/2010/main" val="141521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Rectangle 835"/>
          <p:cNvSpPr/>
          <p:nvPr/>
        </p:nvSpPr>
        <p:spPr>
          <a:xfrm>
            <a:off x="11897232" y="6466119"/>
            <a:ext cx="208390" cy="245901"/>
          </a:xfrm>
          <a:prstGeom prst="rect">
            <a:avLst/>
          </a:prstGeom>
        </p:spPr>
        <p:txBody>
          <a:bodyPr wrap="none" lIns="0" tIns="0" rIns="0" bIns="0">
            <a:spAutoFit/>
          </a:bodyPr>
          <a:lstStyle/>
          <a:p>
            <a:pPr marL="0"/>
            <a:r>
              <a:rPr lang="en-US" sz="1598" b="1" i="0" spc="0" baseline="0" dirty="0">
                <a:solidFill>
                  <a:srgbClr val="FF0000"/>
                </a:solidFill>
                <a:latin typeface="Calibri-Bold"/>
              </a:rPr>
              <a:t>28</a:t>
            </a:r>
          </a:p>
        </p:txBody>
      </p:sp>
      <p:pic>
        <p:nvPicPr>
          <p:cNvPr id="8" name="Picture 7">
            <a:extLst>
              <a:ext uri="{FF2B5EF4-FFF2-40B4-BE49-F238E27FC236}">
                <a16:creationId xmlns:a16="http://schemas.microsoft.com/office/drawing/2014/main" id="{06F0197B-915F-C830-9EE5-1C4191BA9147}"/>
              </a:ext>
            </a:extLst>
          </p:cNvPr>
          <p:cNvPicPr>
            <a:picLocks noChangeAspect="1"/>
          </p:cNvPicPr>
          <p:nvPr/>
        </p:nvPicPr>
        <p:blipFill>
          <a:blip r:embed="rId3"/>
          <a:stretch>
            <a:fillRect/>
          </a:stretch>
        </p:blipFill>
        <p:spPr>
          <a:xfrm>
            <a:off x="7272670" y="256483"/>
            <a:ext cx="3455819" cy="5729648"/>
          </a:xfrm>
          <a:custGeom>
            <a:avLst/>
            <a:gdLst>
              <a:gd name="connsiteX0" fmla="*/ 0 w 3455819"/>
              <a:gd name="connsiteY0" fmla="*/ 0 h 5729648"/>
              <a:gd name="connsiteX1" fmla="*/ 575970 w 3455819"/>
              <a:gd name="connsiteY1" fmla="*/ 0 h 5729648"/>
              <a:gd name="connsiteX2" fmla="*/ 1117381 w 3455819"/>
              <a:gd name="connsiteY2" fmla="*/ 0 h 5729648"/>
              <a:gd name="connsiteX3" fmla="*/ 1589677 w 3455819"/>
              <a:gd name="connsiteY3" fmla="*/ 0 h 5729648"/>
              <a:gd name="connsiteX4" fmla="*/ 2200205 w 3455819"/>
              <a:gd name="connsiteY4" fmla="*/ 0 h 5729648"/>
              <a:gd name="connsiteX5" fmla="*/ 2707058 w 3455819"/>
              <a:gd name="connsiteY5" fmla="*/ 0 h 5729648"/>
              <a:gd name="connsiteX6" fmla="*/ 3455819 w 3455819"/>
              <a:gd name="connsiteY6" fmla="*/ 0 h 5729648"/>
              <a:gd name="connsiteX7" fmla="*/ 3455819 w 3455819"/>
              <a:gd name="connsiteY7" fmla="*/ 458372 h 5729648"/>
              <a:gd name="connsiteX8" fmla="*/ 3455819 w 3455819"/>
              <a:gd name="connsiteY8" fmla="*/ 1145930 h 5729648"/>
              <a:gd name="connsiteX9" fmla="*/ 3455819 w 3455819"/>
              <a:gd name="connsiteY9" fmla="*/ 1833487 h 5729648"/>
              <a:gd name="connsiteX10" fmla="*/ 3455819 w 3455819"/>
              <a:gd name="connsiteY10" fmla="*/ 2521045 h 5729648"/>
              <a:gd name="connsiteX11" fmla="*/ 3455819 w 3455819"/>
              <a:gd name="connsiteY11" fmla="*/ 3208603 h 5729648"/>
              <a:gd name="connsiteX12" fmla="*/ 3455819 w 3455819"/>
              <a:gd name="connsiteY12" fmla="*/ 3609678 h 5729648"/>
              <a:gd name="connsiteX13" fmla="*/ 3455819 w 3455819"/>
              <a:gd name="connsiteY13" fmla="*/ 4068050 h 5729648"/>
              <a:gd name="connsiteX14" fmla="*/ 3455819 w 3455819"/>
              <a:gd name="connsiteY14" fmla="*/ 4583718 h 5729648"/>
              <a:gd name="connsiteX15" fmla="*/ 3455819 w 3455819"/>
              <a:gd name="connsiteY15" fmla="*/ 5042090 h 5729648"/>
              <a:gd name="connsiteX16" fmla="*/ 3455819 w 3455819"/>
              <a:gd name="connsiteY16" fmla="*/ 5729648 h 5729648"/>
              <a:gd name="connsiteX17" fmla="*/ 2983524 w 3455819"/>
              <a:gd name="connsiteY17" fmla="*/ 5729648 h 5729648"/>
              <a:gd name="connsiteX18" fmla="*/ 2511228 w 3455819"/>
              <a:gd name="connsiteY18" fmla="*/ 5729648 h 5729648"/>
              <a:gd name="connsiteX19" fmla="*/ 1866142 w 3455819"/>
              <a:gd name="connsiteY19" fmla="*/ 5729648 h 5729648"/>
              <a:gd name="connsiteX20" fmla="*/ 1359289 w 3455819"/>
              <a:gd name="connsiteY20" fmla="*/ 5729648 h 5729648"/>
              <a:gd name="connsiteX21" fmla="*/ 817877 w 3455819"/>
              <a:gd name="connsiteY21" fmla="*/ 5729648 h 5729648"/>
              <a:gd name="connsiteX22" fmla="*/ 0 w 3455819"/>
              <a:gd name="connsiteY22" fmla="*/ 5729648 h 5729648"/>
              <a:gd name="connsiteX23" fmla="*/ 0 w 3455819"/>
              <a:gd name="connsiteY23" fmla="*/ 5213980 h 5729648"/>
              <a:gd name="connsiteX24" fmla="*/ 0 w 3455819"/>
              <a:gd name="connsiteY24" fmla="*/ 4698311 h 5729648"/>
              <a:gd name="connsiteX25" fmla="*/ 0 w 3455819"/>
              <a:gd name="connsiteY25" fmla="*/ 4297236 h 5729648"/>
              <a:gd name="connsiteX26" fmla="*/ 0 w 3455819"/>
              <a:gd name="connsiteY26" fmla="*/ 3666975 h 5729648"/>
              <a:gd name="connsiteX27" fmla="*/ 0 w 3455819"/>
              <a:gd name="connsiteY27" fmla="*/ 3094010 h 5729648"/>
              <a:gd name="connsiteX28" fmla="*/ 0 w 3455819"/>
              <a:gd name="connsiteY28" fmla="*/ 2521045 h 5729648"/>
              <a:gd name="connsiteX29" fmla="*/ 0 w 3455819"/>
              <a:gd name="connsiteY29" fmla="*/ 1890784 h 5729648"/>
              <a:gd name="connsiteX30" fmla="*/ 0 w 3455819"/>
              <a:gd name="connsiteY30" fmla="*/ 1203226 h 5729648"/>
              <a:gd name="connsiteX31" fmla="*/ 0 w 3455819"/>
              <a:gd name="connsiteY31" fmla="*/ 572965 h 5729648"/>
              <a:gd name="connsiteX32" fmla="*/ 0 w 3455819"/>
              <a:gd name="connsiteY32" fmla="*/ 0 h 57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55819" h="5729648" fill="none" extrusionOk="0">
                <a:moveTo>
                  <a:pt x="0" y="0"/>
                </a:moveTo>
                <a:cubicBezTo>
                  <a:pt x="143792" y="-57034"/>
                  <a:pt x="315481" y="63840"/>
                  <a:pt x="575970" y="0"/>
                </a:cubicBezTo>
                <a:cubicBezTo>
                  <a:pt x="836459" y="-63840"/>
                  <a:pt x="1007104" y="28296"/>
                  <a:pt x="1117381" y="0"/>
                </a:cubicBezTo>
                <a:cubicBezTo>
                  <a:pt x="1227658" y="-28296"/>
                  <a:pt x="1492814" y="32490"/>
                  <a:pt x="1589677" y="0"/>
                </a:cubicBezTo>
                <a:cubicBezTo>
                  <a:pt x="1686540" y="-32490"/>
                  <a:pt x="1972618" y="4018"/>
                  <a:pt x="2200205" y="0"/>
                </a:cubicBezTo>
                <a:cubicBezTo>
                  <a:pt x="2427792" y="-4018"/>
                  <a:pt x="2585190" y="11795"/>
                  <a:pt x="2707058" y="0"/>
                </a:cubicBezTo>
                <a:cubicBezTo>
                  <a:pt x="2828926" y="-11795"/>
                  <a:pt x="3211143" y="30149"/>
                  <a:pt x="3455819" y="0"/>
                </a:cubicBezTo>
                <a:cubicBezTo>
                  <a:pt x="3478085" y="163562"/>
                  <a:pt x="3425303" y="286588"/>
                  <a:pt x="3455819" y="458372"/>
                </a:cubicBezTo>
                <a:cubicBezTo>
                  <a:pt x="3486335" y="630156"/>
                  <a:pt x="3446717" y="918355"/>
                  <a:pt x="3455819" y="1145930"/>
                </a:cubicBezTo>
                <a:cubicBezTo>
                  <a:pt x="3464921" y="1373505"/>
                  <a:pt x="3393669" y="1640222"/>
                  <a:pt x="3455819" y="1833487"/>
                </a:cubicBezTo>
                <a:cubicBezTo>
                  <a:pt x="3517969" y="2026752"/>
                  <a:pt x="3436133" y="2338649"/>
                  <a:pt x="3455819" y="2521045"/>
                </a:cubicBezTo>
                <a:cubicBezTo>
                  <a:pt x="3475505" y="2703441"/>
                  <a:pt x="3424880" y="2953471"/>
                  <a:pt x="3455819" y="3208603"/>
                </a:cubicBezTo>
                <a:cubicBezTo>
                  <a:pt x="3486758" y="3463735"/>
                  <a:pt x="3447470" y="3432350"/>
                  <a:pt x="3455819" y="3609678"/>
                </a:cubicBezTo>
                <a:cubicBezTo>
                  <a:pt x="3464168" y="3787007"/>
                  <a:pt x="3413604" y="3937019"/>
                  <a:pt x="3455819" y="4068050"/>
                </a:cubicBezTo>
                <a:cubicBezTo>
                  <a:pt x="3498034" y="4199081"/>
                  <a:pt x="3410880" y="4360549"/>
                  <a:pt x="3455819" y="4583718"/>
                </a:cubicBezTo>
                <a:cubicBezTo>
                  <a:pt x="3500758" y="4806887"/>
                  <a:pt x="3433462" y="4883384"/>
                  <a:pt x="3455819" y="5042090"/>
                </a:cubicBezTo>
                <a:cubicBezTo>
                  <a:pt x="3478176" y="5200796"/>
                  <a:pt x="3388320" y="5583186"/>
                  <a:pt x="3455819" y="5729648"/>
                </a:cubicBezTo>
                <a:cubicBezTo>
                  <a:pt x="3257742" y="5756374"/>
                  <a:pt x="3213031" y="5698507"/>
                  <a:pt x="2983524" y="5729648"/>
                </a:cubicBezTo>
                <a:cubicBezTo>
                  <a:pt x="2754018" y="5760789"/>
                  <a:pt x="2719144" y="5718229"/>
                  <a:pt x="2511228" y="5729648"/>
                </a:cubicBezTo>
                <a:cubicBezTo>
                  <a:pt x="2303312" y="5741067"/>
                  <a:pt x="2046383" y="5672460"/>
                  <a:pt x="1866142" y="5729648"/>
                </a:cubicBezTo>
                <a:cubicBezTo>
                  <a:pt x="1685901" y="5786836"/>
                  <a:pt x="1571786" y="5717080"/>
                  <a:pt x="1359289" y="5729648"/>
                </a:cubicBezTo>
                <a:cubicBezTo>
                  <a:pt x="1146792" y="5742216"/>
                  <a:pt x="1053849" y="5681227"/>
                  <a:pt x="817877" y="5729648"/>
                </a:cubicBezTo>
                <a:cubicBezTo>
                  <a:pt x="581905" y="5778069"/>
                  <a:pt x="310617" y="5699609"/>
                  <a:pt x="0" y="5729648"/>
                </a:cubicBezTo>
                <a:cubicBezTo>
                  <a:pt x="-18097" y="5566873"/>
                  <a:pt x="25670" y="5468571"/>
                  <a:pt x="0" y="5213980"/>
                </a:cubicBezTo>
                <a:cubicBezTo>
                  <a:pt x="-25670" y="4959389"/>
                  <a:pt x="46181" y="4941676"/>
                  <a:pt x="0" y="4698311"/>
                </a:cubicBezTo>
                <a:cubicBezTo>
                  <a:pt x="-46181" y="4454946"/>
                  <a:pt x="14602" y="4417286"/>
                  <a:pt x="0" y="4297236"/>
                </a:cubicBezTo>
                <a:cubicBezTo>
                  <a:pt x="-14602" y="4177187"/>
                  <a:pt x="44291" y="3932141"/>
                  <a:pt x="0" y="3666975"/>
                </a:cubicBezTo>
                <a:cubicBezTo>
                  <a:pt x="-44291" y="3401809"/>
                  <a:pt x="47842" y="3250117"/>
                  <a:pt x="0" y="3094010"/>
                </a:cubicBezTo>
                <a:cubicBezTo>
                  <a:pt x="-47842" y="2937904"/>
                  <a:pt x="54078" y="2658486"/>
                  <a:pt x="0" y="2521045"/>
                </a:cubicBezTo>
                <a:cubicBezTo>
                  <a:pt x="-54078" y="2383605"/>
                  <a:pt x="11950" y="2139499"/>
                  <a:pt x="0" y="1890784"/>
                </a:cubicBezTo>
                <a:cubicBezTo>
                  <a:pt x="-11950" y="1642069"/>
                  <a:pt x="3899" y="1488614"/>
                  <a:pt x="0" y="1203226"/>
                </a:cubicBezTo>
                <a:cubicBezTo>
                  <a:pt x="-3899" y="917838"/>
                  <a:pt x="29276" y="880711"/>
                  <a:pt x="0" y="572965"/>
                </a:cubicBezTo>
                <a:cubicBezTo>
                  <a:pt x="-29276" y="265219"/>
                  <a:pt x="31278" y="173710"/>
                  <a:pt x="0" y="0"/>
                </a:cubicBezTo>
                <a:close/>
              </a:path>
              <a:path w="3455819" h="5729648" stroke="0" extrusionOk="0">
                <a:moveTo>
                  <a:pt x="0" y="0"/>
                </a:moveTo>
                <a:cubicBezTo>
                  <a:pt x="163865" y="-32714"/>
                  <a:pt x="331363" y="53999"/>
                  <a:pt x="645086" y="0"/>
                </a:cubicBezTo>
                <a:cubicBezTo>
                  <a:pt x="958809" y="-53999"/>
                  <a:pt x="956651" y="32256"/>
                  <a:pt x="1221056" y="0"/>
                </a:cubicBezTo>
                <a:cubicBezTo>
                  <a:pt x="1485461" y="-32256"/>
                  <a:pt x="1584427" y="24148"/>
                  <a:pt x="1762468" y="0"/>
                </a:cubicBezTo>
                <a:cubicBezTo>
                  <a:pt x="1940509" y="-24148"/>
                  <a:pt x="2054280" y="9257"/>
                  <a:pt x="2338438" y="0"/>
                </a:cubicBezTo>
                <a:cubicBezTo>
                  <a:pt x="2622596" y="-9257"/>
                  <a:pt x="2751893" y="47212"/>
                  <a:pt x="2879849" y="0"/>
                </a:cubicBezTo>
                <a:cubicBezTo>
                  <a:pt x="3007805" y="-47212"/>
                  <a:pt x="3200233" y="27245"/>
                  <a:pt x="3455819" y="0"/>
                </a:cubicBezTo>
                <a:cubicBezTo>
                  <a:pt x="3458979" y="315644"/>
                  <a:pt x="3396361" y="452559"/>
                  <a:pt x="3455819" y="687558"/>
                </a:cubicBezTo>
                <a:cubicBezTo>
                  <a:pt x="3515277" y="922557"/>
                  <a:pt x="3452214" y="1002260"/>
                  <a:pt x="3455819" y="1145930"/>
                </a:cubicBezTo>
                <a:cubicBezTo>
                  <a:pt x="3459424" y="1289600"/>
                  <a:pt x="3401453" y="1540937"/>
                  <a:pt x="3455819" y="1661598"/>
                </a:cubicBezTo>
                <a:cubicBezTo>
                  <a:pt x="3510185" y="1782259"/>
                  <a:pt x="3426860" y="1926787"/>
                  <a:pt x="3455819" y="2119970"/>
                </a:cubicBezTo>
                <a:cubicBezTo>
                  <a:pt x="3484778" y="2313153"/>
                  <a:pt x="3432146" y="2425075"/>
                  <a:pt x="3455819" y="2578342"/>
                </a:cubicBezTo>
                <a:cubicBezTo>
                  <a:pt x="3479492" y="2731609"/>
                  <a:pt x="3400458" y="2950576"/>
                  <a:pt x="3455819" y="3265899"/>
                </a:cubicBezTo>
                <a:cubicBezTo>
                  <a:pt x="3511180" y="3581222"/>
                  <a:pt x="3432060" y="3564672"/>
                  <a:pt x="3455819" y="3781568"/>
                </a:cubicBezTo>
                <a:cubicBezTo>
                  <a:pt x="3479578" y="3998464"/>
                  <a:pt x="3403769" y="4155624"/>
                  <a:pt x="3455819" y="4469125"/>
                </a:cubicBezTo>
                <a:cubicBezTo>
                  <a:pt x="3507869" y="4782626"/>
                  <a:pt x="3401516" y="4806959"/>
                  <a:pt x="3455819" y="4927497"/>
                </a:cubicBezTo>
                <a:cubicBezTo>
                  <a:pt x="3510122" y="5048035"/>
                  <a:pt x="3444915" y="5476203"/>
                  <a:pt x="3455819" y="5729648"/>
                </a:cubicBezTo>
                <a:cubicBezTo>
                  <a:pt x="3256982" y="5739230"/>
                  <a:pt x="3176690" y="5679690"/>
                  <a:pt x="2914407" y="5729648"/>
                </a:cubicBezTo>
                <a:cubicBezTo>
                  <a:pt x="2652124" y="5779606"/>
                  <a:pt x="2461196" y="5715501"/>
                  <a:pt x="2338438" y="5729648"/>
                </a:cubicBezTo>
                <a:cubicBezTo>
                  <a:pt x="2215680" y="5743795"/>
                  <a:pt x="2015276" y="5657801"/>
                  <a:pt x="1727910" y="5729648"/>
                </a:cubicBezTo>
                <a:cubicBezTo>
                  <a:pt x="1440544" y="5801495"/>
                  <a:pt x="1402594" y="5694345"/>
                  <a:pt x="1221056" y="5729648"/>
                </a:cubicBezTo>
                <a:cubicBezTo>
                  <a:pt x="1039518" y="5764951"/>
                  <a:pt x="825718" y="5723669"/>
                  <a:pt x="645086" y="5729648"/>
                </a:cubicBezTo>
                <a:cubicBezTo>
                  <a:pt x="464454" y="5735627"/>
                  <a:pt x="226708" y="5670281"/>
                  <a:pt x="0" y="5729648"/>
                </a:cubicBezTo>
                <a:cubicBezTo>
                  <a:pt x="-41660" y="5389594"/>
                  <a:pt x="41770" y="5300722"/>
                  <a:pt x="0" y="5042090"/>
                </a:cubicBezTo>
                <a:cubicBezTo>
                  <a:pt x="-41770" y="4783458"/>
                  <a:pt x="8054" y="4637904"/>
                  <a:pt x="0" y="4526422"/>
                </a:cubicBezTo>
                <a:cubicBezTo>
                  <a:pt x="-8054" y="4414940"/>
                  <a:pt x="41332" y="4242732"/>
                  <a:pt x="0" y="4068050"/>
                </a:cubicBezTo>
                <a:cubicBezTo>
                  <a:pt x="-41332" y="3893368"/>
                  <a:pt x="50585" y="3597891"/>
                  <a:pt x="0" y="3437789"/>
                </a:cubicBezTo>
                <a:cubicBezTo>
                  <a:pt x="-50585" y="3277687"/>
                  <a:pt x="38894" y="3225100"/>
                  <a:pt x="0" y="3036713"/>
                </a:cubicBezTo>
                <a:cubicBezTo>
                  <a:pt x="-38894" y="2848326"/>
                  <a:pt x="4653" y="2533610"/>
                  <a:pt x="0" y="2349156"/>
                </a:cubicBezTo>
                <a:cubicBezTo>
                  <a:pt x="-4653" y="2164702"/>
                  <a:pt x="63734" y="2020106"/>
                  <a:pt x="0" y="1776191"/>
                </a:cubicBezTo>
                <a:cubicBezTo>
                  <a:pt x="-63734" y="1532276"/>
                  <a:pt x="25115" y="1290839"/>
                  <a:pt x="0" y="1088633"/>
                </a:cubicBezTo>
                <a:cubicBezTo>
                  <a:pt x="-25115" y="886427"/>
                  <a:pt x="63636" y="801267"/>
                  <a:pt x="0" y="515668"/>
                </a:cubicBezTo>
                <a:cubicBezTo>
                  <a:pt x="-63636" y="230070"/>
                  <a:pt x="56926" y="163659"/>
                  <a:pt x="0" y="0"/>
                </a:cubicBezTo>
                <a:close/>
              </a:path>
            </a:pathLst>
          </a:custGeom>
          <a:ln w="38100">
            <a:solidFill>
              <a:srgbClr val="00B05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pic>
      <p:sp>
        <p:nvSpPr>
          <p:cNvPr id="2" name="TextBox 1">
            <a:extLst>
              <a:ext uri="{FF2B5EF4-FFF2-40B4-BE49-F238E27FC236}">
                <a16:creationId xmlns:a16="http://schemas.microsoft.com/office/drawing/2014/main" id="{88DCC12B-F4F1-B1E6-03E7-758B46A72591}"/>
              </a:ext>
            </a:extLst>
          </p:cNvPr>
          <p:cNvSpPr txBox="1"/>
          <p:nvPr/>
        </p:nvSpPr>
        <p:spPr>
          <a:xfrm>
            <a:off x="576314" y="1497887"/>
            <a:ext cx="5989855" cy="707886"/>
          </a:xfrm>
          <a:custGeom>
            <a:avLst/>
            <a:gdLst>
              <a:gd name="connsiteX0" fmla="*/ 0 w 5989855"/>
              <a:gd name="connsiteY0" fmla="*/ 0 h 707886"/>
              <a:gd name="connsiteX1" fmla="*/ 539087 w 5989855"/>
              <a:gd name="connsiteY1" fmla="*/ 0 h 707886"/>
              <a:gd name="connsiteX2" fmla="*/ 958377 w 5989855"/>
              <a:gd name="connsiteY2" fmla="*/ 0 h 707886"/>
              <a:gd name="connsiteX3" fmla="*/ 1677159 w 5989855"/>
              <a:gd name="connsiteY3" fmla="*/ 0 h 707886"/>
              <a:gd name="connsiteX4" fmla="*/ 2216246 w 5989855"/>
              <a:gd name="connsiteY4" fmla="*/ 0 h 707886"/>
              <a:gd name="connsiteX5" fmla="*/ 2755333 w 5989855"/>
              <a:gd name="connsiteY5" fmla="*/ 0 h 707886"/>
              <a:gd name="connsiteX6" fmla="*/ 3474116 w 5989855"/>
              <a:gd name="connsiteY6" fmla="*/ 0 h 707886"/>
              <a:gd name="connsiteX7" fmla="*/ 3953304 w 5989855"/>
              <a:gd name="connsiteY7" fmla="*/ 0 h 707886"/>
              <a:gd name="connsiteX8" fmla="*/ 4672087 w 5989855"/>
              <a:gd name="connsiteY8" fmla="*/ 0 h 707886"/>
              <a:gd name="connsiteX9" fmla="*/ 5390870 w 5989855"/>
              <a:gd name="connsiteY9" fmla="*/ 0 h 707886"/>
              <a:gd name="connsiteX10" fmla="*/ 5989855 w 5989855"/>
              <a:gd name="connsiteY10" fmla="*/ 0 h 707886"/>
              <a:gd name="connsiteX11" fmla="*/ 5989855 w 5989855"/>
              <a:gd name="connsiteY11" fmla="*/ 368101 h 707886"/>
              <a:gd name="connsiteX12" fmla="*/ 5989855 w 5989855"/>
              <a:gd name="connsiteY12" fmla="*/ 707886 h 707886"/>
              <a:gd name="connsiteX13" fmla="*/ 5570565 w 5989855"/>
              <a:gd name="connsiteY13" fmla="*/ 707886 h 707886"/>
              <a:gd name="connsiteX14" fmla="*/ 4851783 w 5989855"/>
              <a:gd name="connsiteY14" fmla="*/ 707886 h 707886"/>
              <a:gd name="connsiteX15" fmla="*/ 4372594 w 5989855"/>
              <a:gd name="connsiteY15" fmla="*/ 707886 h 707886"/>
              <a:gd name="connsiteX16" fmla="*/ 3773609 w 5989855"/>
              <a:gd name="connsiteY16" fmla="*/ 707886 h 707886"/>
              <a:gd name="connsiteX17" fmla="*/ 3054826 w 5989855"/>
              <a:gd name="connsiteY17" fmla="*/ 707886 h 707886"/>
              <a:gd name="connsiteX18" fmla="*/ 2455841 w 5989855"/>
              <a:gd name="connsiteY18" fmla="*/ 707886 h 707886"/>
              <a:gd name="connsiteX19" fmla="*/ 2036551 w 5989855"/>
              <a:gd name="connsiteY19" fmla="*/ 707886 h 707886"/>
              <a:gd name="connsiteX20" fmla="*/ 1557362 w 5989855"/>
              <a:gd name="connsiteY20" fmla="*/ 707886 h 707886"/>
              <a:gd name="connsiteX21" fmla="*/ 838580 w 5989855"/>
              <a:gd name="connsiteY21" fmla="*/ 707886 h 707886"/>
              <a:gd name="connsiteX22" fmla="*/ 0 w 5989855"/>
              <a:gd name="connsiteY22" fmla="*/ 707886 h 707886"/>
              <a:gd name="connsiteX23" fmla="*/ 0 w 5989855"/>
              <a:gd name="connsiteY23" fmla="*/ 368101 h 707886"/>
              <a:gd name="connsiteX24" fmla="*/ 0 w 5989855"/>
              <a:gd name="connsiteY2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89855" h="707886" extrusionOk="0">
                <a:moveTo>
                  <a:pt x="0" y="0"/>
                </a:moveTo>
                <a:cubicBezTo>
                  <a:pt x="131886" y="-18962"/>
                  <a:pt x="374193" y="10118"/>
                  <a:pt x="539087" y="0"/>
                </a:cubicBezTo>
                <a:cubicBezTo>
                  <a:pt x="703981" y="-10118"/>
                  <a:pt x="810827" y="33145"/>
                  <a:pt x="958377" y="0"/>
                </a:cubicBezTo>
                <a:cubicBezTo>
                  <a:pt x="1105927" y="-33145"/>
                  <a:pt x="1451679" y="9279"/>
                  <a:pt x="1677159" y="0"/>
                </a:cubicBezTo>
                <a:cubicBezTo>
                  <a:pt x="1902639" y="-9279"/>
                  <a:pt x="1978237" y="15890"/>
                  <a:pt x="2216246" y="0"/>
                </a:cubicBezTo>
                <a:cubicBezTo>
                  <a:pt x="2454255" y="-15890"/>
                  <a:pt x="2556673" y="43738"/>
                  <a:pt x="2755333" y="0"/>
                </a:cubicBezTo>
                <a:cubicBezTo>
                  <a:pt x="2953993" y="-43738"/>
                  <a:pt x="3296840" y="9535"/>
                  <a:pt x="3474116" y="0"/>
                </a:cubicBezTo>
                <a:cubicBezTo>
                  <a:pt x="3651392" y="-9535"/>
                  <a:pt x="3718014" y="24871"/>
                  <a:pt x="3953304" y="0"/>
                </a:cubicBezTo>
                <a:cubicBezTo>
                  <a:pt x="4188594" y="-24871"/>
                  <a:pt x="4369995" y="16520"/>
                  <a:pt x="4672087" y="0"/>
                </a:cubicBezTo>
                <a:cubicBezTo>
                  <a:pt x="4974179" y="-16520"/>
                  <a:pt x="5198034" y="24165"/>
                  <a:pt x="5390870" y="0"/>
                </a:cubicBezTo>
                <a:cubicBezTo>
                  <a:pt x="5583706" y="-24165"/>
                  <a:pt x="5772184" y="71538"/>
                  <a:pt x="5989855" y="0"/>
                </a:cubicBezTo>
                <a:cubicBezTo>
                  <a:pt x="5998804" y="140679"/>
                  <a:pt x="5982012" y="184774"/>
                  <a:pt x="5989855" y="368101"/>
                </a:cubicBezTo>
                <a:cubicBezTo>
                  <a:pt x="5997698" y="551428"/>
                  <a:pt x="5972661" y="611182"/>
                  <a:pt x="5989855" y="707886"/>
                </a:cubicBezTo>
                <a:cubicBezTo>
                  <a:pt x="5886607" y="718734"/>
                  <a:pt x="5678197" y="683319"/>
                  <a:pt x="5570565" y="707886"/>
                </a:cubicBezTo>
                <a:cubicBezTo>
                  <a:pt x="5462933" y="732453"/>
                  <a:pt x="5136444" y="635824"/>
                  <a:pt x="4851783" y="707886"/>
                </a:cubicBezTo>
                <a:cubicBezTo>
                  <a:pt x="4567122" y="779948"/>
                  <a:pt x="4480083" y="700449"/>
                  <a:pt x="4372594" y="707886"/>
                </a:cubicBezTo>
                <a:cubicBezTo>
                  <a:pt x="4265105" y="715323"/>
                  <a:pt x="4055379" y="660863"/>
                  <a:pt x="3773609" y="707886"/>
                </a:cubicBezTo>
                <a:cubicBezTo>
                  <a:pt x="3491840" y="754909"/>
                  <a:pt x="3234887" y="667582"/>
                  <a:pt x="3054826" y="707886"/>
                </a:cubicBezTo>
                <a:cubicBezTo>
                  <a:pt x="2874765" y="748190"/>
                  <a:pt x="2730827" y="678418"/>
                  <a:pt x="2455841" y="707886"/>
                </a:cubicBezTo>
                <a:cubicBezTo>
                  <a:pt x="2180856" y="737354"/>
                  <a:pt x="2181308" y="672666"/>
                  <a:pt x="2036551" y="707886"/>
                </a:cubicBezTo>
                <a:cubicBezTo>
                  <a:pt x="1891794" y="743106"/>
                  <a:pt x="1712944" y="677507"/>
                  <a:pt x="1557362" y="707886"/>
                </a:cubicBezTo>
                <a:cubicBezTo>
                  <a:pt x="1401780" y="738265"/>
                  <a:pt x="1164232" y="703715"/>
                  <a:pt x="838580" y="707886"/>
                </a:cubicBezTo>
                <a:cubicBezTo>
                  <a:pt x="512928" y="712057"/>
                  <a:pt x="314618" y="622941"/>
                  <a:pt x="0" y="707886"/>
                </a:cubicBezTo>
                <a:cubicBezTo>
                  <a:pt x="-3418" y="584000"/>
                  <a:pt x="1083" y="466789"/>
                  <a:pt x="0" y="368101"/>
                </a:cubicBezTo>
                <a:cubicBezTo>
                  <a:pt x="-1083" y="269414"/>
                  <a:pt x="17339" y="161885"/>
                  <a:pt x="0" y="0"/>
                </a:cubicBezTo>
                <a:close/>
              </a:path>
            </a:pathLst>
          </a:custGeom>
          <a:noFill/>
          <a:ln w="1905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The origin of the 27.3 d line</a:t>
            </a:r>
            <a:r>
              <a:rPr lang="en-US" sz="4000" b="1"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76370F57-3891-2DE8-106B-5F04F4831B98}"/>
              </a:ext>
            </a:extLst>
          </p:cNvPr>
          <p:cNvSpPr txBox="1"/>
          <p:nvPr/>
        </p:nvSpPr>
        <p:spPr>
          <a:xfrm>
            <a:off x="2018317" y="3578731"/>
            <a:ext cx="3005951" cy="646331"/>
          </a:xfrm>
          <a:custGeom>
            <a:avLst/>
            <a:gdLst>
              <a:gd name="connsiteX0" fmla="*/ 0 w 3005951"/>
              <a:gd name="connsiteY0" fmla="*/ 0 h 646331"/>
              <a:gd name="connsiteX1" fmla="*/ 470932 w 3005951"/>
              <a:gd name="connsiteY1" fmla="*/ 0 h 646331"/>
              <a:gd name="connsiteX2" fmla="*/ 881746 w 3005951"/>
              <a:gd name="connsiteY2" fmla="*/ 0 h 646331"/>
              <a:gd name="connsiteX3" fmla="*/ 1442856 w 3005951"/>
              <a:gd name="connsiteY3" fmla="*/ 0 h 646331"/>
              <a:gd name="connsiteX4" fmla="*/ 1913789 w 3005951"/>
              <a:gd name="connsiteY4" fmla="*/ 0 h 646331"/>
              <a:gd name="connsiteX5" fmla="*/ 2384721 w 3005951"/>
              <a:gd name="connsiteY5" fmla="*/ 0 h 646331"/>
              <a:gd name="connsiteX6" fmla="*/ 3005951 w 3005951"/>
              <a:gd name="connsiteY6" fmla="*/ 0 h 646331"/>
              <a:gd name="connsiteX7" fmla="*/ 3005951 w 3005951"/>
              <a:gd name="connsiteY7" fmla="*/ 310239 h 646331"/>
              <a:gd name="connsiteX8" fmla="*/ 3005951 w 3005951"/>
              <a:gd name="connsiteY8" fmla="*/ 646331 h 646331"/>
              <a:gd name="connsiteX9" fmla="*/ 2565078 w 3005951"/>
              <a:gd name="connsiteY9" fmla="*/ 646331 h 646331"/>
              <a:gd name="connsiteX10" fmla="*/ 2064086 w 3005951"/>
              <a:gd name="connsiteY10" fmla="*/ 646331 h 646331"/>
              <a:gd name="connsiteX11" fmla="*/ 1563095 w 3005951"/>
              <a:gd name="connsiteY11" fmla="*/ 646331 h 646331"/>
              <a:gd name="connsiteX12" fmla="*/ 1092162 w 3005951"/>
              <a:gd name="connsiteY12" fmla="*/ 646331 h 646331"/>
              <a:gd name="connsiteX13" fmla="*/ 531051 w 3005951"/>
              <a:gd name="connsiteY13" fmla="*/ 646331 h 646331"/>
              <a:gd name="connsiteX14" fmla="*/ 0 w 3005951"/>
              <a:gd name="connsiteY14" fmla="*/ 646331 h 646331"/>
              <a:gd name="connsiteX15" fmla="*/ 0 w 3005951"/>
              <a:gd name="connsiteY15" fmla="*/ 336092 h 646331"/>
              <a:gd name="connsiteX16" fmla="*/ 0 w 3005951"/>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5951" h="646331" extrusionOk="0">
                <a:moveTo>
                  <a:pt x="0" y="0"/>
                </a:moveTo>
                <a:cubicBezTo>
                  <a:pt x="193853" y="-45666"/>
                  <a:pt x="353486" y="23266"/>
                  <a:pt x="470932" y="0"/>
                </a:cubicBezTo>
                <a:cubicBezTo>
                  <a:pt x="588378" y="-23266"/>
                  <a:pt x="738793" y="16111"/>
                  <a:pt x="881746" y="0"/>
                </a:cubicBezTo>
                <a:cubicBezTo>
                  <a:pt x="1024699" y="-16111"/>
                  <a:pt x="1216639" y="20477"/>
                  <a:pt x="1442856" y="0"/>
                </a:cubicBezTo>
                <a:cubicBezTo>
                  <a:pt x="1669073" y="-20477"/>
                  <a:pt x="1806099" y="9053"/>
                  <a:pt x="1913789" y="0"/>
                </a:cubicBezTo>
                <a:cubicBezTo>
                  <a:pt x="2021479" y="-9053"/>
                  <a:pt x="2209318" y="37744"/>
                  <a:pt x="2384721" y="0"/>
                </a:cubicBezTo>
                <a:cubicBezTo>
                  <a:pt x="2560124" y="-37744"/>
                  <a:pt x="2858744" y="70939"/>
                  <a:pt x="3005951" y="0"/>
                </a:cubicBezTo>
                <a:cubicBezTo>
                  <a:pt x="3013907" y="88056"/>
                  <a:pt x="2998705" y="222591"/>
                  <a:pt x="3005951" y="310239"/>
                </a:cubicBezTo>
                <a:cubicBezTo>
                  <a:pt x="3013197" y="397887"/>
                  <a:pt x="2978269" y="498093"/>
                  <a:pt x="3005951" y="646331"/>
                </a:cubicBezTo>
                <a:cubicBezTo>
                  <a:pt x="2890509" y="658465"/>
                  <a:pt x="2689868" y="634255"/>
                  <a:pt x="2565078" y="646331"/>
                </a:cubicBezTo>
                <a:cubicBezTo>
                  <a:pt x="2440288" y="658407"/>
                  <a:pt x="2216465" y="587642"/>
                  <a:pt x="2064086" y="646331"/>
                </a:cubicBezTo>
                <a:cubicBezTo>
                  <a:pt x="1911707" y="705020"/>
                  <a:pt x="1751261" y="646240"/>
                  <a:pt x="1563095" y="646331"/>
                </a:cubicBezTo>
                <a:cubicBezTo>
                  <a:pt x="1374929" y="646422"/>
                  <a:pt x="1289171" y="627991"/>
                  <a:pt x="1092162" y="646331"/>
                </a:cubicBezTo>
                <a:cubicBezTo>
                  <a:pt x="895153" y="664671"/>
                  <a:pt x="746252" y="594992"/>
                  <a:pt x="531051" y="646331"/>
                </a:cubicBezTo>
                <a:cubicBezTo>
                  <a:pt x="315850" y="697670"/>
                  <a:pt x="260864" y="642450"/>
                  <a:pt x="0" y="646331"/>
                </a:cubicBezTo>
                <a:cubicBezTo>
                  <a:pt x="-12452" y="566656"/>
                  <a:pt x="1926" y="454460"/>
                  <a:pt x="0" y="336092"/>
                </a:cubicBezTo>
                <a:cubicBezTo>
                  <a:pt x="-1926" y="217724"/>
                  <a:pt x="19950" y="139684"/>
                  <a:pt x="0" y="0"/>
                </a:cubicBezTo>
                <a:close/>
              </a:path>
            </a:pathLst>
          </a:custGeom>
          <a:noFill/>
          <a:ln w="19050">
            <a:solidFill>
              <a:srgbClr val="00B05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l"/>
            <a:r>
              <a:rPr lang="en-US" sz="3600" b="1" dirty="0">
                <a:solidFill>
                  <a:srgbClr val="3333FF"/>
                </a:solidFill>
                <a:highlight>
                  <a:srgbClr val="FFFF00"/>
                </a:highlight>
                <a:latin typeface="Times New Roman" panose="02020603050405020304" pitchFamily="18" charset="0"/>
                <a:cs typeface="Times New Roman" panose="02020603050405020304" pitchFamily="18" charset="0"/>
              </a:rPr>
              <a:t> </a:t>
            </a:r>
            <a:r>
              <a:rPr lang="en-US" sz="3600" b="1" dirty="0">
                <a:solidFill>
                  <a:srgbClr val="FF0000"/>
                </a:solidFill>
                <a:highlight>
                  <a:srgbClr val="00FF00"/>
                </a:highlight>
                <a:latin typeface="Times New Roman" panose="02020603050405020304" pitchFamily="18" charset="0"/>
                <a:cs typeface="Times New Roman" panose="02020603050405020304" pitchFamily="18" charset="0"/>
              </a:rPr>
              <a:t>NOT SOLAR</a:t>
            </a:r>
          </a:p>
        </p:txBody>
      </p:sp>
      <p:sp>
        <p:nvSpPr>
          <p:cNvPr id="4" name="Arrow: Down 3">
            <a:extLst>
              <a:ext uri="{FF2B5EF4-FFF2-40B4-BE49-F238E27FC236}">
                <a16:creationId xmlns:a16="http://schemas.microsoft.com/office/drawing/2014/main" id="{F4A78754-0669-E49D-9AA1-2EF2946FCBF2}"/>
              </a:ext>
            </a:extLst>
          </p:cNvPr>
          <p:cNvSpPr/>
          <p:nvPr/>
        </p:nvSpPr>
        <p:spPr>
          <a:xfrm flipH="1">
            <a:off x="3136023" y="2245516"/>
            <a:ext cx="770538" cy="1281002"/>
          </a:xfrm>
          <a:prstGeom prst="downArrow">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380F2E7F-C6B6-6CF2-17EB-E6DA61FEBAB9}"/>
              </a:ext>
            </a:extLst>
          </p:cNvPr>
          <p:cNvCxnSpPr>
            <a:cxnSpLocks/>
            <a:stCxn id="3" idx="3"/>
            <a:endCxn id="8" idx="1"/>
          </p:cNvCxnSpPr>
          <p:nvPr/>
        </p:nvCxnSpPr>
        <p:spPr>
          <a:xfrm flipV="1">
            <a:off x="5024268" y="3121307"/>
            <a:ext cx="2248402" cy="780590"/>
          </a:xfrm>
          <a:prstGeom prst="straightConnector1">
            <a:avLst/>
          </a:prstGeom>
          <a:ln w="57150">
            <a:solidFill>
              <a:srgbClr val="FF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506ADD9-662D-C3CE-F807-E92CB8FC5F03}"/>
              </a:ext>
            </a:extLst>
          </p:cNvPr>
          <p:cNvPicPr>
            <a:picLocks noChangeAspect="1"/>
          </p:cNvPicPr>
          <p:nvPr/>
        </p:nvPicPr>
        <p:blipFill>
          <a:blip r:embed="rId4"/>
          <a:stretch>
            <a:fillRect/>
          </a:stretch>
        </p:blipFill>
        <p:spPr>
          <a:xfrm>
            <a:off x="10810740" y="6041816"/>
            <a:ext cx="1086492" cy="414692"/>
          </a:xfrm>
          <a:prstGeom prst="rect">
            <a:avLst/>
          </a:prstGeom>
        </p:spPr>
      </p:pic>
      <p:sp>
        <p:nvSpPr>
          <p:cNvPr id="5" name="TextBox 4">
            <a:extLst>
              <a:ext uri="{FF2B5EF4-FFF2-40B4-BE49-F238E27FC236}">
                <a16:creationId xmlns:a16="http://schemas.microsoft.com/office/drawing/2014/main" id="{E51E99BB-14A5-9A18-0C94-07953CF7F055}"/>
              </a:ext>
            </a:extLst>
          </p:cNvPr>
          <p:cNvSpPr txBox="1"/>
          <p:nvPr/>
        </p:nvSpPr>
        <p:spPr>
          <a:xfrm>
            <a:off x="338201" y="5130851"/>
            <a:ext cx="6558710" cy="584775"/>
          </a:xfrm>
          <a:custGeom>
            <a:avLst/>
            <a:gdLst>
              <a:gd name="connsiteX0" fmla="*/ 0 w 6558710"/>
              <a:gd name="connsiteY0" fmla="*/ 0 h 584775"/>
              <a:gd name="connsiteX1" fmla="*/ 530659 w 6558710"/>
              <a:gd name="connsiteY1" fmla="*/ 0 h 584775"/>
              <a:gd name="connsiteX2" fmla="*/ 1126906 w 6558710"/>
              <a:gd name="connsiteY2" fmla="*/ 0 h 584775"/>
              <a:gd name="connsiteX3" fmla="*/ 1657565 w 6558710"/>
              <a:gd name="connsiteY3" fmla="*/ 0 h 584775"/>
              <a:gd name="connsiteX4" fmla="*/ 2122637 w 6558710"/>
              <a:gd name="connsiteY4" fmla="*/ 0 h 584775"/>
              <a:gd name="connsiteX5" fmla="*/ 2718883 w 6558710"/>
              <a:gd name="connsiteY5" fmla="*/ 0 h 584775"/>
              <a:gd name="connsiteX6" fmla="*/ 3315130 w 6558710"/>
              <a:gd name="connsiteY6" fmla="*/ 0 h 584775"/>
              <a:gd name="connsiteX7" fmla="*/ 4042550 w 6558710"/>
              <a:gd name="connsiteY7" fmla="*/ 0 h 584775"/>
              <a:gd name="connsiteX8" fmla="*/ 4769971 w 6558710"/>
              <a:gd name="connsiteY8" fmla="*/ 0 h 584775"/>
              <a:gd name="connsiteX9" fmla="*/ 5300630 w 6558710"/>
              <a:gd name="connsiteY9" fmla="*/ 0 h 584775"/>
              <a:gd name="connsiteX10" fmla="*/ 5700115 w 6558710"/>
              <a:gd name="connsiteY10" fmla="*/ 0 h 584775"/>
              <a:gd name="connsiteX11" fmla="*/ 6558710 w 6558710"/>
              <a:gd name="connsiteY11" fmla="*/ 0 h 584775"/>
              <a:gd name="connsiteX12" fmla="*/ 6558710 w 6558710"/>
              <a:gd name="connsiteY12" fmla="*/ 584775 h 584775"/>
              <a:gd name="connsiteX13" fmla="*/ 5896877 w 6558710"/>
              <a:gd name="connsiteY13" fmla="*/ 584775 h 584775"/>
              <a:gd name="connsiteX14" fmla="*/ 5300630 w 6558710"/>
              <a:gd name="connsiteY14" fmla="*/ 584775 h 584775"/>
              <a:gd name="connsiteX15" fmla="*/ 4835558 w 6558710"/>
              <a:gd name="connsiteY15" fmla="*/ 584775 h 584775"/>
              <a:gd name="connsiteX16" fmla="*/ 4239312 w 6558710"/>
              <a:gd name="connsiteY16" fmla="*/ 584775 h 584775"/>
              <a:gd name="connsiteX17" fmla="*/ 3774239 w 6558710"/>
              <a:gd name="connsiteY17" fmla="*/ 584775 h 584775"/>
              <a:gd name="connsiteX18" fmla="*/ 3374754 w 6558710"/>
              <a:gd name="connsiteY18" fmla="*/ 584775 h 584775"/>
              <a:gd name="connsiteX19" fmla="*/ 2712921 w 6558710"/>
              <a:gd name="connsiteY19" fmla="*/ 584775 h 584775"/>
              <a:gd name="connsiteX20" fmla="*/ 2182262 w 6558710"/>
              <a:gd name="connsiteY20" fmla="*/ 584775 h 584775"/>
              <a:gd name="connsiteX21" fmla="*/ 1454841 w 6558710"/>
              <a:gd name="connsiteY21" fmla="*/ 584775 h 584775"/>
              <a:gd name="connsiteX22" fmla="*/ 1055356 w 6558710"/>
              <a:gd name="connsiteY22" fmla="*/ 584775 h 584775"/>
              <a:gd name="connsiteX23" fmla="*/ 524697 w 6558710"/>
              <a:gd name="connsiteY23" fmla="*/ 584775 h 584775"/>
              <a:gd name="connsiteX24" fmla="*/ 0 w 6558710"/>
              <a:gd name="connsiteY24" fmla="*/ 584775 h 584775"/>
              <a:gd name="connsiteX25" fmla="*/ 0 w 6558710"/>
              <a:gd name="connsiteY25"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8710" h="584775" extrusionOk="0">
                <a:moveTo>
                  <a:pt x="0" y="0"/>
                </a:moveTo>
                <a:cubicBezTo>
                  <a:pt x="137461" y="-39013"/>
                  <a:pt x="304928" y="16305"/>
                  <a:pt x="530659" y="0"/>
                </a:cubicBezTo>
                <a:cubicBezTo>
                  <a:pt x="756390" y="-16305"/>
                  <a:pt x="963742" y="713"/>
                  <a:pt x="1126906" y="0"/>
                </a:cubicBezTo>
                <a:cubicBezTo>
                  <a:pt x="1290070" y="-713"/>
                  <a:pt x="1412333" y="25853"/>
                  <a:pt x="1657565" y="0"/>
                </a:cubicBezTo>
                <a:cubicBezTo>
                  <a:pt x="1902797" y="-25853"/>
                  <a:pt x="2010538" y="1410"/>
                  <a:pt x="2122637" y="0"/>
                </a:cubicBezTo>
                <a:cubicBezTo>
                  <a:pt x="2234736" y="-1410"/>
                  <a:pt x="2444918" y="26250"/>
                  <a:pt x="2718883" y="0"/>
                </a:cubicBezTo>
                <a:cubicBezTo>
                  <a:pt x="2992848" y="-26250"/>
                  <a:pt x="3046871" y="63826"/>
                  <a:pt x="3315130" y="0"/>
                </a:cubicBezTo>
                <a:cubicBezTo>
                  <a:pt x="3583389" y="-63826"/>
                  <a:pt x="3872223" y="59826"/>
                  <a:pt x="4042550" y="0"/>
                </a:cubicBezTo>
                <a:cubicBezTo>
                  <a:pt x="4212877" y="-59826"/>
                  <a:pt x="4524467" y="18962"/>
                  <a:pt x="4769971" y="0"/>
                </a:cubicBezTo>
                <a:cubicBezTo>
                  <a:pt x="5015475" y="-18962"/>
                  <a:pt x="5037072" y="42905"/>
                  <a:pt x="5300630" y="0"/>
                </a:cubicBezTo>
                <a:cubicBezTo>
                  <a:pt x="5564188" y="-42905"/>
                  <a:pt x="5563765" y="4241"/>
                  <a:pt x="5700115" y="0"/>
                </a:cubicBezTo>
                <a:cubicBezTo>
                  <a:pt x="5836465" y="-4241"/>
                  <a:pt x="6258771" y="97285"/>
                  <a:pt x="6558710" y="0"/>
                </a:cubicBezTo>
                <a:cubicBezTo>
                  <a:pt x="6628365" y="185178"/>
                  <a:pt x="6490200" y="343936"/>
                  <a:pt x="6558710" y="584775"/>
                </a:cubicBezTo>
                <a:cubicBezTo>
                  <a:pt x="6396016" y="651469"/>
                  <a:pt x="6105839" y="512316"/>
                  <a:pt x="5896877" y="584775"/>
                </a:cubicBezTo>
                <a:cubicBezTo>
                  <a:pt x="5687915" y="657234"/>
                  <a:pt x="5425567" y="531960"/>
                  <a:pt x="5300630" y="584775"/>
                </a:cubicBezTo>
                <a:cubicBezTo>
                  <a:pt x="5175693" y="637590"/>
                  <a:pt x="4986342" y="555752"/>
                  <a:pt x="4835558" y="584775"/>
                </a:cubicBezTo>
                <a:cubicBezTo>
                  <a:pt x="4684774" y="613798"/>
                  <a:pt x="4375757" y="564773"/>
                  <a:pt x="4239312" y="584775"/>
                </a:cubicBezTo>
                <a:cubicBezTo>
                  <a:pt x="4102867" y="604777"/>
                  <a:pt x="3952123" y="530362"/>
                  <a:pt x="3774239" y="584775"/>
                </a:cubicBezTo>
                <a:cubicBezTo>
                  <a:pt x="3596355" y="639188"/>
                  <a:pt x="3533819" y="562006"/>
                  <a:pt x="3374754" y="584775"/>
                </a:cubicBezTo>
                <a:cubicBezTo>
                  <a:pt x="3215689" y="607544"/>
                  <a:pt x="2925411" y="576913"/>
                  <a:pt x="2712921" y="584775"/>
                </a:cubicBezTo>
                <a:cubicBezTo>
                  <a:pt x="2500431" y="592637"/>
                  <a:pt x="2296615" y="568100"/>
                  <a:pt x="2182262" y="584775"/>
                </a:cubicBezTo>
                <a:cubicBezTo>
                  <a:pt x="2067909" y="601450"/>
                  <a:pt x="1680455" y="582727"/>
                  <a:pt x="1454841" y="584775"/>
                </a:cubicBezTo>
                <a:cubicBezTo>
                  <a:pt x="1229227" y="586823"/>
                  <a:pt x="1191508" y="553150"/>
                  <a:pt x="1055356" y="584775"/>
                </a:cubicBezTo>
                <a:cubicBezTo>
                  <a:pt x="919204" y="616400"/>
                  <a:pt x="780972" y="562003"/>
                  <a:pt x="524697" y="584775"/>
                </a:cubicBezTo>
                <a:cubicBezTo>
                  <a:pt x="268422" y="607547"/>
                  <a:pt x="117609" y="550912"/>
                  <a:pt x="0" y="584775"/>
                </a:cubicBezTo>
                <a:cubicBezTo>
                  <a:pt x="-30657" y="418638"/>
                  <a:pt x="53871" y="140519"/>
                  <a:pt x="0" y="0"/>
                </a:cubicBezTo>
                <a:close/>
              </a:path>
            </a:pathLst>
          </a:custGeom>
          <a:noFill/>
          <a:ln w="38100">
            <a:solidFill>
              <a:srgbClr val="00B050"/>
            </a:solidFill>
            <a:extLst>
              <a:ext uri="{C807C97D-BFC1-408E-A445-0C87EB9F89A2}">
                <ask:lineSketchStyleProps xmlns:ask="http://schemas.microsoft.com/office/drawing/2018/sketchyshapes" sd="2678225303">
                  <a:prstGeom prst="rect">
                    <a:avLst/>
                  </a:prstGeom>
                  <ask:type>
                    <ask:lineSketchScribble/>
                  </ask:type>
                </ask:lineSketchStyleProps>
              </a:ext>
            </a:extLst>
          </a:ln>
        </p:spPr>
        <p:txBody>
          <a:bodyPr wrap="square" rtlCol="0">
            <a:spAutoFit/>
          </a:bodyPr>
          <a:lstStyle/>
          <a:p>
            <a:r>
              <a:rPr lang="en-US" sz="2800" b="1" dirty="0"/>
              <a:t> two arguments  </a:t>
            </a:r>
            <a:r>
              <a:rPr lang="en-US" sz="3200" b="1" dirty="0">
                <a:solidFill>
                  <a:srgbClr val="C00000"/>
                </a:solidFill>
                <a:highlight>
                  <a:srgbClr val="00FF00"/>
                </a:highlight>
              </a:rPr>
              <a:t>against solar origin!</a:t>
            </a:r>
            <a:endParaRPr lang="en-US" sz="2800" b="1" dirty="0">
              <a:solidFill>
                <a:srgbClr val="C00000"/>
              </a:solidFill>
              <a:highlight>
                <a:srgbClr val="00FF00"/>
              </a:highlight>
            </a:endParaRPr>
          </a:p>
        </p:txBody>
      </p:sp>
      <p:sp>
        <p:nvSpPr>
          <p:cNvPr id="6" name="TextBox 5">
            <a:extLst>
              <a:ext uri="{FF2B5EF4-FFF2-40B4-BE49-F238E27FC236}">
                <a16:creationId xmlns:a16="http://schemas.microsoft.com/office/drawing/2014/main" id="{1B64889A-4D03-C501-B3EC-FD9D755A64BC}"/>
              </a:ext>
            </a:extLst>
          </p:cNvPr>
          <p:cNvSpPr txBox="1"/>
          <p:nvPr/>
        </p:nvSpPr>
        <p:spPr>
          <a:xfrm>
            <a:off x="338202" y="6201177"/>
            <a:ext cx="7842147" cy="523220"/>
          </a:xfrm>
          <a:custGeom>
            <a:avLst/>
            <a:gdLst>
              <a:gd name="connsiteX0" fmla="*/ 0 w 7842147"/>
              <a:gd name="connsiteY0" fmla="*/ 0 h 523220"/>
              <a:gd name="connsiteX1" fmla="*/ 403310 w 7842147"/>
              <a:gd name="connsiteY1" fmla="*/ 0 h 523220"/>
              <a:gd name="connsiteX2" fmla="*/ 885042 w 7842147"/>
              <a:gd name="connsiteY2" fmla="*/ 0 h 523220"/>
              <a:gd name="connsiteX3" fmla="*/ 1602039 w 7842147"/>
              <a:gd name="connsiteY3" fmla="*/ 0 h 523220"/>
              <a:gd name="connsiteX4" fmla="*/ 1926928 w 7842147"/>
              <a:gd name="connsiteY4" fmla="*/ 0 h 523220"/>
              <a:gd name="connsiteX5" fmla="*/ 2251816 w 7842147"/>
              <a:gd name="connsiteY5" fmla="*/ 0 h 523220"/>
              <a:gd name="connsiteX6" fmla="*/ 2811970 w 7842147"/>
              <a:gd name="connsiteY6" fmla="*/ 0 h 523220"/>
              <a:gd name="connsiteX7" fmla="*/ 3293702 w 7842147"/>
              <a:gd name="connsiteY7" fmla="*/ 0 h 523220"/>
              <a:gd name="connsiteX8" fmla="*/ 3618591 w 7842147"/>
              <a:gd name="connsiteY8" fmla="*/ 0 h 523220"/>
              <a:gd name="connsiteX9" fmla="*/ 4335587 w 7842147"/>
              <a:gd name="connsiteY9" fmla="*/ 0 h 523220"/>
              <a:gd name="connsiteX10" fmla="*/ 4738897 w 7842147"/>
              <a:gd name="connsiteY10" fmla="*/ 0 h 523220"/>
              <a:gd name="connsiteX11" fmla="*/ 5063786 w 7842147"/>
              <a:gd name="connsiteY11" fmla="*/ 0 h 523220"/>
              <a:gd name="connsiteX12" fmla="*/ 5623940 w 7842147"/>
              <a:gd name="connsiteY12" fmla="*/ 0 h 523220"/>
              <a:gd name="connsiteX13" fmla="*/ 6340936 w 7842147"/>
              <a:gd name="connsiteY13" fmla="*/ 0 h 523220"/>
              <a:gd name="connsiteX14" fmla="*/ 6744246 w 7842147"/>
              <a:gd name="connsiteY14" fmla="*/ 0 h 523220"/>
              <a:gd name="connsiteX15" fmla="*/ 7304400 w 7842147"/>
              <a:gd name="connsiteY15" fmla="*/ 0 h 523220"/>
              <a:gd name="connsiteX16" fmla="*/ 7842147 w 7842147"/>
              <a:gd name="connsiteY16" fmla="*/ 0 h 523220"/>
              <a:gd name="connsiteX17" fmla="*/ 7842147 w 7842147"/>
              <a:gd name="connsiteY17" fmla="*/ 523220 h 523220"/>
              <a:gd name="connsiteX18" fmla="*/ 7281994 w 7842147"/>
              <a:gd name="connsiteY18" fmla="*/ 523220 h 523220"/>
              <a:gd name="connsiteX19" fmla="*/ 6721840 w 7842147"/>
              <a:gd name="connsiteY19" fmla="*/ 523220 h 523220"/>
              <a:gd name="connsiteX20" fmla="*/ 6240108 w 7842147"/>
              <a:gd name="connsiteY20" fmla="*/ 523220 h 523220"/>
              <a:gd name="connsiteX21" fmla="*/ 5836798 w 7842147"/>
              <a:gd name="connsiteY21" fmla="*/ 523220 h 523220"/>
              <a:gd name="connsiteX22" fmla="*/ 5355066 w 7842147"/>
              <a:gd name="connsiteY22" fmla="*/ 523220 h 523220"/>
              <a:gd name="connsiteX23" fmla="*/ 4794913 w 7842147"/>
              <a:gd name="connsiteY23" fmla="*/ 523220 h 523220"/>
              <a:gd name="connsiteX24" fmla="*/ 4470024 w 7842147"/>
              <a:gd name="connsiteY24" fmla="*/ 523220 h 523220"/>
              <a:gd name="connsiteX25" fmla="*/ 3909870 w 7842147"/>
              <a:gd name="connsiteY25" fmla="*/ 523220 h 523220"/>
              <a:gd name="connsiteX26" fmla="*/ 3192874 w 7842147"/>
              <a:gd name="connsiteY26" fmla="*/ 523220 h 523220"/>
              <a:gd name="connsiteX27" fmla="*/ 2632721 w 7842147"/>
              <a:gd name="connsiteY27" fmla="*/ 523220 h 523220"/>
              <a:gd name="connsiteX28" fmla="*/ 2150989 w 7842147"/>
              <a:gd name="connsiteY28" fmla="*/ 523220 h 523220"/>
              <a:gd name="connsiteX29" fmla="*/ 1433993 w 7842147"/>
              <a:gd name="connsiteY29" fmla="*/ 523220 h 523220"/>
              <a:gd name="connsiteX30" fmla="*/ 1030682 w 7842147"/>
              <a:gd name="connsiteY30" fmla="*/ 523220 h 523220"/>
              <a:gd name="connsiteX31" fmla="*/ 0 w 7842147"/>
              <a:gd name="connsiteY31" fmla="*/ 523220 h 523220"/>
              <a:gd name="connsiteX32" fmla="*/ 0 w 7842147"/>
              <a:gd name="connsiteY3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42147" h="523220" extrusionOk="0">
                <a:moveTo>
                  <a:pt x="0" y="0"/>
                </a:moveTo>
                <a:cubicBezTo>
                  <a:pt x="140303" y="-1144"/>
                  <a:pt x="297341" y="29269"/>
                  <a:pt x="403310" y="0"/>
                </a:cubicBezTo>
                <a:cubicBezTo>
                  <a:pt x="509279" y="-29269"/>
                  <a:pt x="761323" y="6228"/>
                  <a:pt x="885042" y="0"/>
                </a:cubicBezTo>
                <a:cubicBezTo>
                  <a:pt x="1008761" y="-6228"/>
                  <a:pt x="1265131" y="18284"/>
                  <a:pt x="1602039" y="0"/>
                </a:cubicBezTo>
                <a:cubicBezTo>
                  <a:pt x="1938947" y="-18284"/>
                  <a:pt x="1810389" y="10880"/>
                  <a:pt x="1926928" y="0"/>
                </a:cubicBezTo>
                <a:cubicBezTo>
                  <a:pt x="2043467" y="-10880"/>
                  <a:pt x="2165811" y="10442"/>
                  <a:pt x="2251816" y="0"/>
                </a:cubicBezTo>
                <a:cubicBezTo>
                  <a:pt x="2337821" y="-10442"/>
                  <a:pt x="2633958" y="17848"/>
                  <a:pt x="2811970" y="0"/>
                </a:cubicBezTo>
                <a:cubicBezTo>
                  <a:pt x="2989982" y="-17848"/>
                  <a:pt x="3116499" y="30259"/>
                  <a:pt x="3293702" y="0"/>
                </a:cubicBezTo>
                <a:cubicBezTo>
                  <a:pt x="3470905" y="-30259"/>
                  <a:pt x="3548347" y="35971"/>
                  <a:pt x="3618591" y="0"/>
                </a:cubicBezTo>
                <a:cubicBezTo>
                  <a:pt x="3688835" y="-35971"/>
                  <a:pt x="4191462" y="562"/>
                  <a:pt x="4335587" y="0"/>
                </a:cubicBezTo>
                <a:cubicBezTo>
                  <a:pt x="4479712" y="-562"/>
                  <a:pt x="4589992" y="18781"/>
                  <a:pt x="4738897" y="0"/>
                </a:cubicBezTo>
                <a:cubicBezTo>
                  <a:pt x="4887802" y="-18781"/>
                  <a:pt x="4929803" y="20503"/>
                  <a:pt x="5063786" y="0"/>
                </a:cubicBezTo>
                <a:cubicBezTo>
                  <a:pt x="5197769" y="-20503"/>
                  <a:pt x="5484829" y="19787"/>
                  <a:pt x="5623940" y="0"/>
                </a:cubicBezTo>
                <a:cubicBezTo>
                  <a:pt x="5763051" y="-19787"/>
                  <a:pt x="6017885" y="69416"/>
                  <a:pt x="6340936" y="0"/>
                </a:cubicBezTo>
                <a:cubicBezTo>
                  <a:pt x="6663987" y="-69416"/>
                  <a:pt x="6610560" y="22138"/>
                  <a:pt x="6744246" y="0"/>
                </a:cubicBezTo>
                <a:cubicBezTo>
                  <a:pt x="6877932" y="-22138"/>
                  <a:pt x="7072306" y="40342"/>
                  <a:pt x="7304400" y="0"/>
                </a:cubicBezTo>
                <a:cubicBezTo>
                  <a:pt x="7536494" y="-40342"/>
                  <a:pt x="7630958" y="5759"/>
                  <a:pt x="7842147" y="0"/>
                </a:cubicBezTo>
                <a:cubicBezTo>
                  <a:pt x="7846349" y="157968"/>
                  <a:pt x="7789411" y="280531"/>
                  <a:pt x="7842147" y="523220"/>
                </a:cubicBezTo>
                <a:cubicBezTo>
                  <a:pt x="7669989" y="547756"/>
                  <a:pt x="7496171" y="485843"/>
                  <a:pt x="7281994" y="523220"/>
                </a:cubicBezTo>
                <a:cubicBezTo>
                  <a:pt x="7067817" y="560597"/>
                  <a:pt x="6840646" y="505729"/>
                  <a:pt x="6721840" y="523220"/>
                </a:cubicBezTo>
                <a:cubicBezTo>
                  <a:pt x="6603034" y="540711"/>
                  <a:pt x="6472707" y="515589"/>
                  <a:pt x="6240108" y="523220"/>
                </a:cubicBezTo>
                <a:cubicBezTo>
                  <a:pt x="6007509" y="530851"/>
                  <a:pt x="6018569" y="481902"/>
                  <a:pt x="5836798" y="523220"/>
                </a:cubicBezTo>
                <a:cubicBezTo>
                  <a:pt x="5655027" y="564538"/>
                  <a:pt x="5544587" y="517154"/>
                  <a:pt x="5355066" y="523220"/>
                </a:cubicBezTo>
                <a:cubicBezTo>
                  <a:pt x="5165545" y="529286"/>
                  <a:pt x="5063350" y="456515"/>
                  <a:pt x="4794913" y="523220"/>
                </a:cubicBezTo>
                <a:cubicBezTo>
                  <a:pt x="4526476" y="589925"/>
                  <a:pt x="4539402" y="490388"/>
                  <a:pt x="4470024" y="523220"/>
                </a:cubicBezTo>
                <a:cubicBezTo>
                  <a:pt x="4400646" y="556052"/>
                  <a:pt x="4035439" y="493533"/>
                  <a:pt x="3909870" y="523220"/>
                </a:cubicBezTo>
                <a:cubicBezTo>
                  <a:pt x="3784301" y="552907"/>
                  <a:pt x="3359770" y="461373"/>
                  <a:pt x="3192874" y="523220"/>
                </a:cubicBezTo>
                <a:cubicBezTo>
                  <a:pt x="3025978" y="585067"/>
                  <a:pt x="2867648" y="506501"/>
                  <a:pt x="2632721" y="523220"/>
                </a:cubicBezTo>
                <a:cubicBezTo>
                  <a:pt x="2397794" y="539939"/>
                  <a:pt x="2381162" y="485113"/>
                  <a:pt x="2150989" y="523220"/>
                </a:cubicBezTo>
                <a:cubicBezTo>
                  <a:pt x="1920816" y="561327"/>
                  <a:pt x="1758800" y="448786"/>
                  <a:pt x="1433993" y="523220"/>
                </a:cubicBezTo>
                <a:cubicBezTo>
                  <a:pt x="1109186" y="597654"/>
                  <a:pt x="1172706" y="513457"/>
                  <a:pt x="1030682" y="523220"/>
                </a:cubicBezTo>
                <a:cubicBezTo>
                  <a:pt x="888658" y="532983"/>
                  <a:pt x="311518" y="481142"/>
                  <a:pt x="0" y="523220"/>
                </a:cubicBezTo>
                <a:cubicBezTo>
                  <a:pt x="-49250" y="401410"/>
                  <a:pt x="18962" y="182899"/>
                  <a:pt x="0" y="0"/>
                </a:cubicBezTo>
                <a:close/>
              </a:path>
            </a:pathLst>
          </a:custGeom>
          <a:noFill/>
          <a:ln w="76200">
            <a:solidFill>
              <a:srgbClr val="FF00FF"/>
            </a:solidFill>
            <a:extLst>
              <a:ext uri="{C807C97D-BFC1-408E-A445-0C87EB9F89A2}">
                <ask:lineSketchStyleProps xmlns:ask="http://schemas.microsoft.com/office/drawing/2018/sketchyshapes" sd="1113307067">
                  <a:prstGeom prst="rect">
                    <a:avLst/>
                  </a:prstGeom>
                  <ask:type>
                    <ask:lineSketchScribble/>
                  </ask:type>
                </ask:lineSketchStyleProps>
              </a:ext>
            </a:extLst>
          </a:ln>
        </p:spPr>
        <p:txBody>
          <a:bodyPr wrap="none" rtlCol="0">
            <a:spAutoFit/>
          </a:bodyPr>
          <a:lstStyle/>
          <a:p>
            <a:r>
              <a:rPr lang="en-US" sz="2800" b="1" dirty="0">
                <a:solidFill>
                  <a:srgbClr val="C00000"/>
                </a:solidFill>
                <a:highlight>
                  <a:srgbClr val="FFFF00"/>
                </a:highlight>
              </a:rPr>
              <a:t>1) NO line at 29.32 days  </a:t>
            </a:r>
            <a:r>
              <a:rPr lang="en-US" sz="2800" b="1" dirty="0">
                <a:solidFill>
                  <a:srgbClr val="00B050"/>
                </a:solidFill>
                <a:highlight>
                  <a:srgbClr val="FFFF00"/>
                </a:highlight>
              </a:rPr>
              <a:t> </a:t>
            </a:r>
            <a:r>
              <a:rPr lang="en-US" sz="2800" b="1" dirty="0">
                <a:solidFill>
                  <a:srgbClr val="00B050"/>
                </a:solidFill>
                <a:effectLst>
                  <a:outerShdw blurRad="38100" dist="38100" dir="2700000" algn="tl">
                    <a:srgbClr val="000000">
                      <a:alpha val="43137"/>
                    </a:srgbClr>
                  </a:outerShdw>
                </a:effectLst>
                <a:highlight>
                  <a:srgbClr val="FFFF00"/>
                </a:highlight>
              </a:rPr>
              <a:t>&amp;</a:t>
            </a:r>
            <a:r>
              <a:rPr lang="en-US" sz="2800" dirty="0">
                <a:solidFill>
                  <a:srgbClr val="00B050"/>
                </a:solidFill>
                <a:highlight>
                  <a:srgbClr val="FFFF00"/>
                </a:highlight>
              </a:rPr>
              <a:t>  </a:t>
            </a:r>
            <a:r>
              <a:rPr lang="en-US" sz="2800" b="1" dirty="0">
                <a:solidFill>
                  <a:srgbClr val="C00000"/>
                </a:solidFill>
                <a:highlight>
                  <a:srgbClr val="FFFF00"/>
                </a:highlight>
              </a:rPr>
              <a:t>2)</a:t>
            </a:r>
            <a:r>
              <a:rPr lang="en-US" sz="2800" dirty="0">
                <a:solidFill>
                  <a:srgbClr val="00B050"/>
                </a:solidFill>
                <a:highlight>
                  <a:srgbClr val="FFFF00"/>
                </a:highlight>
              </a:rPr>
              <a:t> </a:t>
            </a:r>
            <a:r>
              <a:rPr lang="en-US" sz="2800" b="1" dirty="0">
                <a:solidFill>
                  <a:srgbClr val="C00000"/>
                </a:solidFill>
                <a:highlight>
                  <a:srgbClr val="FFFF00"/>
                </a:highlight>
              </a:rPr>
              <a:t>this  dissimilarity</a:t>
            </a:r>
            <a:endParaRPr lang="en-US" sz="2800" b="1" dirty="0">
              <a:highlight>
                <a:srgbClr val="FFFF00"/>
              </a:highlight>
            </a:endParaRPr>
          </a:p>
        </p:txBody>
      </p:sp>
      <p:cxnSp>
        <p:nvCxnSpPr>
          <p:cNvPr id="10" name="Straight Arrow Connector 9">
            <a:extLst>
              <a:ext uri="{FF2B5EF4-FFF2-40B4-BE49-F238E27FC236}">
                <a16:creationId xmlns:a16="http://schemas.microsoft.com/office/drawing/2014/main" id="{8596D6D8-6666-8941-B7C1-C5148EB50FB4}"/>
              </a:ext>
            </a:extLst>
          </p:cNvPr>
          <p:cNvCxnSpPr>
            <a:cxnSpLocks/>
          </p:cNvCxnSpPr>
          <p:nvPr/>
        </p:nvCxnSpPr>
        <p:spPr>
          <a:xfrm flipV="1">
            <a:off x="5778230" y="5457774"/>
            <a:ext cx="1877440" cy="96964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17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4D130-23E6-C526-ABE2-1A92A9D88FA1}"/>
              </a:ext>
            </a:extLst>
          </p:cNvPr>
          <p:cNvPicPr>
            <a:picLocks noChangeAspect="1"/>
          </p:cNvPicPr>
          <p:nvPr/>
        </p:nvPicPr>
        <p:blipFill>
          <a:blip r:embed="rId2"/>
          <a:stretch>
            <a:fillRect/>
          </a:stretch>
        </p:blipFill>
        <p:spPr>
          <a:xfrm>
            <a:off x="77824" y="170621"/>
            <a:ext cx="6972300" cy="5562600"/>
          </a:xfrm>
          <a:prstGeom prst="rect">
            <a:avLst/>
          </a:prstGeom>
          <a:ln w="12700">
            <a:solidFill>
              <a:srgbClr val="FF0000"/>
            </a:solidFill>
          </a:ln>
        </p:spPr>
      </p:pic>
      <p:pic>
        <p:nvPicPr>
          <p:cNvPr id="5" name="Picture 4">
            <a:extLst>
              <a:ext uri="{FF2B5EF4-FFF2-40B4-BE49-F238E27FC236}">
                <a16:creationId xmlns:a16="http://schemas.microsoft.com/office/drawing/2014/main" id="{92CC58FC-A6E5-E4A7-F9DA-77E1B7656DB8}"/>
              </a:ext>
            </a:extLst>
          </p:cNvPr>
          <p:cNvPicPr>
            <a:picLocks noChangeAspect="1"/>
          </p:cNvPicPr>
          <p:nvPr/>
        </p:nvPicPr>
        <p:blipFill>
          <a:blip r:embed="rId3"/>
          <a:stretch>
            <a:fillRect/>
          </a:stretch>
        </p:blipFill>
        <p:spPr>
          <a:xfrm>
            <a:off x="6261651" y="0"/>
            <a:ext cx="5825673" cy="3899765"/>
          </a:xfrm>
          <a:prstGeom prst="rect">
            <a:avLst/>
          </a:prstGeom>
          <a:solidFill>
            <a:srgbClr val="FF0000"/>
          </a:solidFill>
          <a:ln w="12700">
            <a:solidFill>
              <a:srgbClr val="FF0000"/>
            </a:solidFill>
          </a:ln>
        </p:spPr>
      </p:pic>
      <p:sp>
        <p:nvSpPr>
          <p:cNvPr id="6" name="TextBox 5">
            <a:extLst>
              <a:ext uri="{FF2B5EF4-FFF2-40B4-BE49-F238E27FC236}">
                <a16:creationId xmlns:a16="http://schemas.microsoft.com/office/drawing/2014/main" id="{C9F6D91A-390E-54C0-1554-447CA7E12B61}"/>
              </a:ext>
            </a:extLst>
          </p:cNvPr>
          <p:cNvSpPr txBox="1"/>
          <p:nvPr/>
        </p:nvSpPr>
        <p:spPr>
          <a:xfrm>
            <a:off x="7188741" y="4354827"/>
            <a:ext cx="5151503" cy="461665"/>
          </a:xfrm>
          <a:prstGeom prst="rect">
            <a:avLst/>
          </a:prstGeom>
          <a:noFill/>
        </p:spPr>
        <p:txBody>
          <a:bodyPr wrap="square" rtlCol="0">
            <a:spAutoFit/>
          </a:bodyPr>
          <a:lstStyle/>
          <a:p>
            <a:r>
              <a:rPr lang="en-US" sz="2400" dirty="0"/>
              <a:t>Socas-Navarro’s  BRL  14 #1 (</a:t>
            </a:r>
            <a:r>
              <a:rPr lang="en-US" sz="2400" b="1" dirty="0"/>
              <a:t>2019</a:t>
            </a:r>
            <a:r>
              <a:rPr lang="en-US" sz="2400" dirty="0"/>
              <a:t>) 1</a:t>
            </a:r>
            <a:r>
              <a:rPr lang="en-US" dirty="0"/>
              <a:t>  </a:t>
            </a:r>
          </a:p>
        </p:txBody>
      </p:sp>
      <p:sp>
        <p:nvSpPr>
          <p:cNvPr id="2" name="Rectangle 573">
            <a:extLst>
              <a:ext uri="{FF2B5EF4-FFF2-40B4-BE49-F238E27FC236}">
                <a16:creationId xmlns:a16="http://schemas.microsoft.com/office/drawing/2014/main" id="{C41E0FE0-7D36-1E79-DE8A-8A5D54A9F682}"/>
              </a:ext>
            </a:extLst>
          </p:cNvPr>
          <p:cNvSpPr/>
          <p:nvPr/>
        </p:nvSpPr>
        <p:spPr>
          <a:xfrm>
            <a:off x="11770768" y="6291015"/>
            <a:ext cx="234038" cy="276999"/>
          </a:xfrm>
          <a:prstGeom prst="rect">
            <a:avLst/>
          </a:prstGeom>
        </p:spPr>
        <p:txBody>
          <a:bodyPr wrap="none" lIns="0" tIns="0" rIns="0" bIns="0">
            <a:spAutoFit/>
          </a:bodyPr>
          <a:lstStyle/>
          <a:p>
            <a:pPr marL="0"/>
            <a:r>
              <a:rPr lang="en-US" b="1" dirty="0">
                <a:solidFill>
                  <a:srgbClr val="FF0000"/>
                </a:solidFill>
                <a:latin typeface="Calibri-Bold"/>
              </a:rPr>
              <a:t>29</a:t>
            </a:r>
            <a:endParaRPr lang="en-US" b="1" i="0" spc="0" baseline="0" dirty="0">
              <a:solidFill>
                <a:srgbClr val="FF0000"/>
              </a:solidFill>
              <a:latin typeface="Calibri-Bold"/>
            </a:endParaRPr>
          </a:p>
        </p:txBody>
      </p:sp>
    </p:spTree>
    <p:extLst>
      <p:ext uri="{BB962C8B-B14F-4D97-AF65-F5344CB8AC3E}">
        <p14:creationId xmlns:p14="http://schemas.microsoft.com/office/powerpoint/2010/main" val="190338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218"/>
          <p:cNvSpPr/>
          <p:nvPr/>
        </p:nvSpPr>
        <p:spPr>
          <a:xfrm>
            <a:off x="206896" y="-381518"/>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9" name="Freeform 219"/>
          <p:cNvSpPr/>
          <p:nvPr/>
        </p:nvSpPr>
        <p:spPr>
          <a:xfrm>
            <a:off x="1056132" y="160021"/>
            <a:ext cx="6608064" cy="522732"/>
          </a:xfrm>
          <a:custGeom>
            <a:avLst/>
            <a:gdLst/>
            <a:ahLst/>
            <a:cxnLst/>
            <a:rect l="0" t="0" r="0" b="0"/>
            <a:pathLst>
              <a:path w="6608064" h="522732">
                <a:moveTo>
                  <a:pt x="0" y="522732"/>
                </a:moveTo>
                <a:lnTo>
                  <a:pt x="6608064" y="522732"/>
                </a:lnTo>
                <a:lnTo>
                  <a:pt x="6608064" y="0"/>
                </a:lnTo>
                <a:lnTo>
                  <a:pt x="0" y="0"/>
                </a:lnTo>
                <a:lnTo>
                  <a:pt x="0" y="522732"/>
                </a:lnTo>
                <a:close/>
              </a:path>
            </a:pathLst>
          </a:custGeom>
          <a:noFill/>
          <a:ln w="9525" cap="flat" cmpd="sng">
            <a:solidFill>
              <a:srgbClr val="00B05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0" name="Picture 2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80716" y="1453897"/>
            <a:ext cx="3357371" cy="2820923"/>
          </a:xfrm>
          <a:prstGeom prst="rect">
            <a:avLst/>
          </a:prstGeom>
          <a:noFill/>
        </p:spPr>
      </p:pic>
      <p:sp>
        <p:nvSpPr>
          <p:cNvPr id="221" name="Freeform 221"/>
          <p:cNvSpPr/>
          <p:nvPr/>
        </p:nvSpPr>
        <p:spPr>
          <a:xfrm>
            <a:off x="2676017" y="1449071"/>
            <a:ext cx="3366896" cy="2830449"/>
          </a:xfrm>
          <a:custGeom>
            <a:avLst/>
            <a:gdLst/>
            <a:ahLst/>
            <a:cxnLst/>
            <a:rect l="0" t="0" r="0" b="0"/>
            <a:pathLst>
              <a:path w="3366896" h="2830449">
                <a:moveTo>
                  <a:pt x="0" y="2830449"/>
                </a:moveTo>
                <a:lnTo>
                  <a:pt x="3366896" y="2830449"/>
                </a:lnTo>
                <a:lnTo>
                  <a:pt x="3366896" y="0"/>
                </a:lnTo>
                <a:lnTo>
                  <a:pt x="0" y="0"/>
                </a:lnTo>
                <a:lnTo>
                  <a:pt x="0" y="2830449"/>
                </a:lnTo>
                <a:close/>
              </a:path>
            </a:pathLst>
          </a:custGeom>
          <a:noFill/>
          <a:ln w="9525" cap="flat" cmpd="sng">
            <a:solidFill>
              <a:srgbClr val="00B05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2" name="Picture 2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76000" y="669925"/>
            <a:ext cx="368328" cy="796544"/>
          </a:xfrm>
          <a:prstGeom prst="rect">
            <a:avLst/>
          </a:prstGeom>
          <a:noFill/>
        </p:spPr>
      </p:pic>
      <p:sp>
        <p:nvSpPr>
          <p:cNvPr id="223" name="Freeform 223"/>
          <p:cNvSpPr/>
          <p:nvPr/>
        </p:nvSpPr>
        <p:spPr>
          <a:xfrm>
            <a:off x="8230107" y="199644"/>
            <a:ext cx="176784" cy="496824"/>
          </a:xfrm>
          <a:custGeom>
            <a:avLst/>
            <a:gdLst/>
            <a:ahLst/>
            <a:cxnLst/>
            <a:rect l="0" t="0" r="0" b="0"/>
            <a:pathLst>
              <a:path w="176784" h="496824">
                <a:moveTo>
                  <a:pt x="0" y="496824"/>
                </a:moveTo>
                <a:lnTo>
                  <a:pt x="176784" y="496824"/>
                </a:lnTo>
                <a:lnTo>
                  <a:pt x="176784" y="0"/>
                </a:lnTo>
                <a:lnTo>
                  <a:pt x="0" y="0"/>
                </a:lnTo>
                <a:lnTo>
                  <a:pt x="0" y="496824"/>
                </a:lnTo>
                <a:close/>
              </a:path>
            </a:pathLst>
          </a:custGeom>
          <a:solidFill>
            <a:srgbClr val="00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4" name="Freeform 224"/>
          <p:cNvSpPr/>
          <p:nvPr/>
        </p:nvSpPr>
        <p:spPr>
          <a:xfrm>
            <a:off x="8406892" y="199644"/>
            <a:ext cx="975360" cy="496824"/>
          </a:xfrm>
          <a:custGeom>
            <a:avLst/>
            <a:gdLst/>
            <a:ahLst/>
            <a:cxnLst/>
            <a:rect l="0" t="0" r="0" b="0"/>
            <a:pathLst>
              <a:path w="975360" h="496824">
                <a:moveTo>
                  <a:pt x="0" y="496824"/>
                </a:moveTo>
                <a:lnTo>
                  <a:pt x="975360" y="496824"/>
                </a:lnTo>
                <a:lnTo>
                  <a:pt x="975360" y="0"/>
                </a:lnTo>
                <a:lnTo>
                  <a:pt x="0" y="0"/>
                </a:lnTo>
                <a:lnTo>
                  <a:pt x="0" y="496824"/>
                </a:lnTo>
                <a:close/>
              </a:path>
            </a:pathLst>
          </a:custGeom>
          <a:solidFill>
            <a:srgbClr val="00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6" name="Freeform 226"/>
          <p:cNvSpPr/>
          <p:nvPr/>
        </p:nvSpPr>
        <p:spPr>
          <a:xfrm>
            <a:off x="125729" y="4557523"/>
            <a:ext cx="12067032" cy="1016508"/>
          </a:xfrm>
          <a:custGeom>
            <a:avLst/>
            <a:gdLst/>
            <a:ahLst/>
            <a:cxnLst/>
            <a:rect l="0" t="0" r="0" b="0"/>
            <a:pathLst>
              <a:path w="12067032" h="1016508">
                <a:moveTo>
                  <a:pt x="0" y="1016508"/>
                </a:moveTo>
                <a:lnTo>
                  <a:pt x="12067032" y="1016508"/>
                </a:lnTo>
                <a:lnTo>
                  <a:pt x="12067032" y="0"/>
                </a:lnTo>
                <a:lnTo>
                  <a:pt x="0" y="0"/>
                </a:lnTo>
                <a:lnTo>
                  <a:pt x="0" y="1016508"/>
                </a:lnTo>
                <a:close/>
              </a:path>
            </a:pathLst>
          </a:custGeom>
          <a:solidFill>
            <a:srgbClr val="00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7" name="Picture 2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6830" y="4468623"/>
            <a:ext cx="12155169" cy="1194308"/>
          </a:xfrm>
          <a:prstGeom prst="rect">
            <a:avLst/>
          </a:prstGeom>
          <a:noFill/>
        </p:spPr>
      </p:pic>
      <p:sp>
        <p:nvSpPr>
          <p:cNvPr id="228" name="Freeform 228"/>
          <p:cNvSpPr/>
          <p:nvPr/>
        </p:nvSpPr>
        <p:spPr>
          <a:xfrm>
            <a:off x="216763" y="5227828"/>
            <a:ext cx="8212836" cy="291084"/>
          </a:xfrm>
          <a:custGeom>
            <a:avLst/>
            <a:gdLst/>
            <a:ahLst/>
            <a:cxnLst/>
            <a:rect l="0" t="0" r="0" b="0"/>
            <a:pathLst>
              <a:path w="8212836" h="291084">
                <a:moveTo>
                  <a:pt x="0" y="291084"/>
                </a:moveTo>
                <a:lnTo>
                  <a:pt x="8212836" y="291084"/>
                </a:lnTo>
                <a:lnTo>
                  <a:pt x="8212836" y="0"/>
                </a:lnTo>
                <a:lnTo>
                  <a:pt x="0" y="0"/>
                </a:lnTo>
                <a:lnTo>
                  <a:pt x="0" y="291084"/>
                </a:lnTo>
                <a:close/>
              </a:path>
            </a:pathLst>
          </a:custGeom>
          <a:solidFill>
            <a:srgbClr val="FFFF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9" name="Freeform 229">
            <a:hlinkClick r:id="rId5"/>
          </p:cNvPr>
          <p:cNvSpPr/>
          <p:nvPr/>
        </p:nvSpPr>
        <p:spPr>
          <a:xfrm>
            <a:off x="2307717" y="4863593"/>
            <a:ext cx="9761219" cy="13715"/>
          </a:xfrm>
          <a:custGeom>
            <a:avLst/>
            <a:gdLst/>
            <a:ahLst/>
            <a:cxnLst/>
            <a:rect l="0" t="0" r="0" b="0"/>
            <a:pathLst>
              <a:path w="9761219" h="13715">
                <a:moveTo>
                  <a:pt x="0" y="0"/>
                </a:moveTo>
                <a:lnTo>
                  <a:pt x="2440304" y="0"/>
                </a:lnTo>
                <a:lnTo>
                  <a:pt x="4880610" y="0"/>
                </a:lnTo>
                <a:lnTo>
                  <a:pt x="7320914" y="0"/>
                </a:lnTo>
                <a:lnTo>
                  <a:pt x="9761219" y="0"/>
                </a:lnTo>
                <a:lnTo>
                  <a:pt x="9761219" y="13715"/>
                </a:lnTo>
                <a:lnTo>
                  <a:pt x="7320914" y="13715"/>
                </a:lnTo>
                <a:lnTo>
                  <a:pt x="4880610" y="13715"/>
                </a:lnTo>
                <a:lnTo>
                  <a:pt x="2440304" y="13715"/>
                </a:lnTo>
                <a:lnTo>
                  <a:pt x="0" y="13715"/>
                </a:lnTo>
                <a:close/>
              </a:path>
            </a:pathLst>
          </a:custGeom>
          <a:solidFill>
            <a:srgbClr val="0563C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0" name="Freeform 230"/>
          <p:cNvSpPr/>
          <p:nvPr/>
        </p:nvSpPr>
        <p:spPr>
          <a:xfrm>
            <a:off x="6966584" y="5176012"/>
            <a:ext cx="4434841" cy="15240"/>
          </a:xfrm>
          <a:custGeom>
            <a:avLst/>
            <a:gdLst/>
            <a:ahLst/>
            <a:cxnLst/>
            <a:rect l="0" t="0" r="0" b="0"/>
            <a:pathLst>
              <a:path w="4434841" h="15240">
                <a:moveTo>
                  <a:pt x="0" y="0"/>
                </a:moveTo>
                <a:lnTo>
                  <a:pt x="2217421" y="0"/>
                </a:lnTo>
                <a:lnTo>
                  <a:pt x="4434841" y="0"/>
                </a:lnTo>
                <a:lnTo>
                  <a:pt x="4434841" y="15240"/>
                </a:lnTo>
                <a:lnTo>
                  <a:pt x="2217421" y="15240"/>
                </a:lnTo>
                <a:lnTo>
                  <a:pt x="0" y="15240"/>
                </a:lnTo>
                <a:close/>
              </a:path>
            </a:pathLst>
          </a:custGeom>
          <a:solidFill>
            <a:srgbClr val="C000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1" name="Freeform 231"/>
          <p:cNvSpPr/>
          <p:nvPr/>
        </p:nvSpPr>
        <p:spPr>
          <a:xfrm>
            <a:off x="216763" y="5480812"/>
            <a:ext cx="8212862" cy="15241"/>
          </a:xfrm>
          <a:custGeom>
            <a:avLst/>
            <a:gdLst/>
            <a:ahLst/>
            <a:cxnLst/>
            <a:rect l="0" t="0" r="0" b="0"/>
            <a:pathLst>
              <a:path w="8212862" h="15241">
                <a:moveTo>
                  <a:pt x="0" y="0"/>
                </a:moveTo>
                <a:lnTo>
                  <a:pt x="2737638" y="0"/>
                </a:lnTo>
                <a:lnTo>
                  <a:pt x="5475250" y="0"/>
                </a:lnTo>
                <a:lnTo>
                  <a:pt x="8212862" y="0"/>
                </a:lnTo>
                <a:lnTo>
                  <a:pt x="8212862" y="15241"/>
                </a:lnTo>
                <a:lnTo>
                  <a:pt x="5475250" y="15241"/>
                </a:lnTo>
                <a:lnTo>
                  <a:pt x="2737638" y="15241"/>
                </a:lnTo>
                <a:lnTo>
                  <a:pt x="0" y="15241"/>
                </a:lnTo>
                <a:close/>
              </a:path>
            </a:pathLst>
          </a:custGeom>
          <a:solidFill>
            <a:srgbClr val="C000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34" name="Picture 2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114800" y="5435600"/>
            <a:ext cx="558800" cy="749300"/>
          </a:xfrm>
          <a:prstGeom prst="rect">
            <a:avLst/>
          </a:prstGeom>
          <a:noFill/>
        </p:spPr>
      </p:pic>
      <p:sp>
        <p:nvSpPr>
          <p:cNvPr id="236" name="Rectangle 236"/>
          <p:cNvSpPr/>
          <p:nvPr/>
        </p:nvSpPr>
        <p:spPr>
          <a:xfrm>
            <a:off x="1146962" y="85582"/>
            <a:ext cx="8234269" cy="604662"/>
          </a:xfrm>
          <a:prstGeom prst="rect">
            <a:avLst/>
          </a:prstGeom>
        </p:spPr>
        <p:txBody>
          <a:bodyPr wrap="none" lIns="0" tIns="0" rIns="0" bIns="0">
            <a:spAutoFit/>
          </a:bodyPr>
          <a:lstStyle/>
          <a:p>
            <a:pPr marL="0"/>
            <a:r>
              <a:rPr lang="en-US" sz="2795" b="1" i="0" spc="0" baseline="0" dirty="0">
                <a:latin typeface="Calibri-Bold"/>
              </a:rPr>
              <a:t>“</a:t>
            </a:r>
            <a:r>
              <a:rPr lang="en-US" sz="2795" b="1" i="1" spc="0" baseline="0" dirty="0">
                <a:latin typeface="Calibri-BoldItalic"/>
              </a:rPr>
              <a:t>Al</a:t>
            </a:r>
            <a:r>
              <a:rPr lang="en-US" sz="2795" b="1" i="1" spc="-11" baseline="0" dirty="0">
                <a:latin typeface="Calibri-BoldItalic"/>
              </a:rPr>
              <a:t>l</a:t>
            </a:r>
            <a:r>
              <a:rPr lang="en-US" sz="2795" b="1" i="1" spc="0" baseline="0" dirty="0">
                <a:latin typeface="Calibri-BoldItalic"/>
              </a:rPr>
              <a:t> we know is dark mat</a:t>
            </a:r>
            <a:r>
              <a:rPr lang="en-US" sz="2795" b="1" i="1" spc="-22" baseline="0" dirty="0">
                <a:latin typeface="Calibri-BoldItalic"/>
              </a:rPr>
              <a:t>t</a:t>
            </a:r>
            <a:r>
              <a:rPr lang="en-US" sz="2795" b="1" i="1" spc="0" baseline="0" dirty="0">
                <a:latin typeface="Calibri-BoldItalic"/>
              </a:rPr>
              <a:t>er is well hidden</a:t>
            </a:r>
            <a:r>
              <a:rPr lang="en-US" sz="2795" b="1" i="0" spc="1949" baseline="0" dirty="0">
                <a:latin typeface="Calibri-Bold"/>
              </a:rPr>
              <a:t>”</a:t>
            </a:r>
            <a:r>
              <a:rPr lang="en-US" sz="4854" b="1" i="0" spc="0" baseline="-12359" dirty="0">
                <a:solidFill>
                  <a:srgbClr val="FF0000"/>
                </a:solidFill>
                <a:latin typeface="Calibri-Bold"/>
              </a:rPr>
              <a:t>=</a:t>
            </a:r>
            <a:r>
              <a:rPr lang="en-US" sz="4854" b="1" i="0" spc="540" baseline="-12359" dirty="0">
                <a:solidFill>
                  <a:srgbClr val="FF0000"/>
                </a:solidFill>
                <a:latin typeface="Calibri-Bold"/>
              </a:rPr>
              <a:t>&gt;</a:t>
            </a:r>
            <a:r>
              <a:rPr lang="en-US" sz="4854" b="1" i="0" spc="0" baseline="-12359" dirty="0">
                <a:latin typeface="Calibri-Bold"/>
              </a:rPr>
              <a:t>“</a:t>
            </a:r>
            <a:r>
              <a:rPr lang="en-US" sz="4854" b="1" i="1" spc="0" baseline="-12359" dirty="0">
                <a:latin typeface="TimesNewRomanPS-BoldItalicMT"/>
              </a:rPr>
              <a:t>dark”</a:t>
            </a:r>
          </a:p>
        </p:txBody>
      </p:sp>
      <p:sp>
        <p:nvSpPr>
          <p:cNvPr id="240" name="Rectangle 240"/>
          <p:cNvSpPr/>
          <p:nvPr/>
        </p:nvSpPr>
        <p:spPr>
          <a:xfrm>
            <a:off x="216712" y="4600220"/>
            <a:ext cx="11853395" cy="609430"/>
          </a:xfrm>
          <a:prstGeom prst="rect">
            <a:avLst/>
          </a:prstGeom>
        </p:spPr>
        <p:txBody>
          <a:bodyPr wrap="none" lIns="0" tIns="0" rIns="0" bIns="0">
            <a:spAutoFit/>
          </a:bodyPr>
          <a:lstStyle/>
          <a:p>
            <a:pPr marL="0"/>
            <a:r>
              <a:rPr lang="en-US" sz="2004" b="1" i="0" spc="0" baseline="0" dirty="0">
                <a:solidFill>
                  <a:srgbClr val="C00000"/>
                </a:solidFill>
                <a:latin typeface="Calibri-Bold"/>
              </a:rPr>
              <a:t>16</a:t>
            </a:r>
            <a:r>
              <a:rPr lang="en-US" sz="2018" b="1" i="0" spc="0" baseline="22522" dirty="0">
                <a:solidFill>
                  <a:srgbClr val="C00000"/>
                </a:solidFill>
                <a:latin typeface="Calibri-Bold"/>
              </a:rPr>
              <a:t>t</a:t>
            </a:r>
            <a:r>
              <a:rPr lang="en-US" sz="2018" b="1" i="0" spc="439" baseline="22522" dirty="0">
                <a:solidFill>
                  <a:srgbClr val="C00000"/>
                </a:solidFill>
                <a:latin typeface="Calibri-Bold"/>
              </a:rPr>
              <a:t>h</a:t>
            </a:r>
            <a:r>
              <a:rPr lang="en-US" sz="2004" b="1" i="0" spc="-20" baseline="0" dirty="0">
                <a:solidFill>
                  <a:srgbClr val="C00000"/>
                </a:solidFill>
                <a:latin typeface="Calibri-Bold"/>
              </a:rPr>
              <a:t>F</a:t>
            </a:r>
            <a:r>
              <a:rPr lang="en-US" sz="2004" b="1" i="0" spc="0" baseline="0" dirty="0">
                <a:solidFill>
                  <a:srgbClr val="C00000"/>
                </a:solidFill>
                <a:latin typeface="Calibri-Bold"/>
              </a:rPr>
              <a:t>ebruary</a:t>
            </a:r>
            <a:r>
              <a:rPr lang="en-US" sz="2004" b="1" i="0" spc="-10" baseline="0" dirty="0">
                <a:solidFill>
                  <a:srgbClr val="C00000"/>
                </a:solidFill>
                <a:latin typeface="Calibri-Bold"/>
              </a:rPr>
              <a:t> </a:t>
            </a:r>
            <a:r>
              <a:rPr lang="en-US" sz="2004" b="1" i="0" spc="0" baseline="0" dirty="0">
                <a:solidFill>
                  <a:srgbClr val="C00000"/>
                </a:solidFill>
                <a:latin typeface="Calibri-Bold"/>
              </a:rPr>
              <a:t>2021</a:t>
            </a:r>
            <a:r>
              <a:rPr lang="en-US" sz="1800" b="0" i="0" spc="0" baseline="0" dirty="0">
                <a:latin typeface="Calibri"/>
              </a:rPr>
              <a:t>:</a:t>
            </a:r>
            <a:r>
              <a:rPr lang="en-US" sz="1800" b="0" i="0" spc="-22" baseline="0" dirty="0">
                <a:latin typeface="Calibri"/>
              </a:rPr>
              <a:t> </a:t>
            </a:r>
            <a:r>
              <a:rPr lang="en-US" sz="1596" b="1" i="0" spc="-17" baseline="0" dirty="0">
                <a:solidFill>
                  <a:srgbClr val="0563C1"/>
                </a:solidFill>
                <a:latin typeface="Calibri-Bold"/>
                <a:hlinkClick r:id="rId5"/>
              </a:rPr>
              <a:t>h</a:t>
            </a:r>
            <a:r>
              <a:rPr lang="en-US" sz="1596" b="1" i="0" spc="-25" baseline="0" dirty="0">
                <a:solidFill>
                  <a:srgbClr val="0563C1"/>
                </a:solidFill>
                <a:latin typeface="Calibri-Bold"/>
                <a:hlinkClick r:id="rId5"/>
              </a:rPr>
              <a:t>t</a:t>
            </a:r>
            <a:r>
              <a:rPr lang="en-US" sz="1596" b="1" i="0" spc="0" baseline="0" dirty="0">
                <a:solidFill>
                  <a:srgbClr val="0563C1"/>
                </a:solidFill>
                <a:latin typeface="Calibri-Bold"/>
                <a:hlinkClick r:id="rId5"/>
              </a:rPr>
              <a:t>tp:/</a:t>
            </a:r>
            <a:r>
              <a:rPr lang="en-US" sz="1596" b="1" i="0" spc="-49" baseline="0" dirty="0">
                <a:solidFill>
                  <a:srgbClr val="0563C1"/>
                </a:solidFill>
                <a:latin typeface="Calibri-Bold"/>
                <a:hlinkClick r:id="rId5"/>
              </a:rPr>
              <a:t>/</a:t>
            </a:r>
            <a:r>
              <a:rPr lang="en-US" sz="1596" b="1" i="0" spc="0" baseline="0" dirty="0">
                <a:solidFill>
                  <a:srgbClr val="0563C1"/>
                </a:solidFill>
                <a:latin typeface="Calibri-Bold"/>
                <a:hlinkClick r:id="rId5"/>
              </a:rPr>
              <a:t>space</a:t>
            </a:r>
            <a:r>
              <a:rPr lang="en-US" sz="1596" b="1" i="0" spc="-12" baseline="0" dirty="0">
                <a:solidFill>
                  <a:srgbClr val="0563C1"/>
                </a:solidFill>
                <a:latin typeface="Calibri-Bold"/>
                <a:hlinkClick r:id="rId5"/>
              </a:rPr>
              <a:t>r</a:t>
            </a:r>
            <a:r>
              <a:rPr lang="en-US" sz="1596" b="1" i="0" spc="-11" baseline="0" dirty="0">
                <a:solidFill>
                  <a:srgbClr val="0563C1"/>
                </a:solidFill>
                <a:latin typeface="Calibri-Bold"/>
                <a:hlinkClick r:id="rId5"/>
              </a:rPr>
              <a:t>e</a:t>
            </a:r>
            <a:r>
              <a:rPr lang="en-US" sz="1596" b="1" i="0" spc="-84" baseline="0" dirty="0">
                <a:solidFill>
                  <a:srgbClr val="0563C1"/>
                </a:solidFill>
                <a:latin typeface="Calibri-Bold"/>
                <a:hlinkClick r:id="rId5"/>
              </a:rPr>
              <a:t>f</a:t>
            </a:r>
            <a:r>
              <a:rPr lang="en-US" sz="1596" b="1" i="0" spc="0" baseline="0" dirty="0">
                <a:solidFill>
                  <a:srgbClr val="0563C1"/>
                </a:solidFill>
                <a:latin typeface="Calibri-Bold"/>
                <a:hlinkClick r:id="rId5"/>
              </a:rPr>
              <a:t>.com</a:t>
            </a:r>
            <a:r>
              <a:rPr lang="en-US" sz="1596" b="1" i="0" spc="-39" baseline="0" dirty="0">
                <a:solidFill>
                  <a:srgbClr val="0563C1"/>
                </a:solidFill>
                <a:latin typeface="Calibri-Bold"/>
                <a:hlinkClick r:id="rId5"/>
              </a:rPr>
              <a:t>/</a:t>
            </a:r>
            <a:r>
              <a:rPr lang="en-US" sz="1596" b="1" i="0" spc="0" baseline="0" dirty="0">
                <a:solidFill>
                  <a:srgbClr val="0563C1"/>
                </a:solidFill>
                <a:latin typeface="Calibri-Bold"/>
                <a:hlinkClick r:id="rId5"/>
              </a:rPr>
              <a:t>ast</a:t>
            </a:r>
            <a:r>
              <a:rPr lang="en-US" sz="1596" b="1" i="0" spc="-28" baseline="0" dirty="0">
                <a:solidFill>
                  <a:srgbClr val="0563C1"/>
                </a:solidFill>
                <a:latin typeface="Calibri-Bold"/>
                <a:hlinkClick r:id="rId5"/>
              </a:rPr>
              <a:t>r</a:t>
            </a:r>
            <a:r>
              <a:rPr lang="en-US" sz="1596" b="1" i="0" spc="0" baseline="0" dirty="0">
                <a:solidFill>
                  <a:srgbClr val="0563C1"/>
                </a:solidFill>
                <a:latin typeface="Calibri-Bold"/>
                <a:hlinkClick r:id="rId5"/>
              </a:rPr>
              <a:t>ono</a:t>
            </a:r>
            <a:r>
              <a:rPr lang="en-US" sz="1596" b="1" i="0" spc="-25" baseline="0" dirty="0">
                <a:solidFill>
                  <a:srgbClr val="0563C1"/>
                </a:solidFill>
                <a:latin typeface="Calibri-Bold"/>
                <a:hlinkClick r:id="rId5"/>
              </a:rPr>
              <a:t>m</a:t>
            </a:r>
            <a:r>
              <a:rPr lang="en-US" sz="1596" b="1" i="0" spc="0" baseline="0" dirty="0">
                <a:solidFill>
                  <a:srgbClr val="0563C1"/>
                </a:solidFill>
                <a:latin typeface="Calibri-Bold"/>
                <a:hlinkClick r:id="rId5"/>
              </a:rPr>
              <a:t>y/the-smalle</a:t>
            </a:r>
            <a:r>
              <a:rPr lang="en-US" sz="1596" b="1" i="0" spc="-11" baseline="0" dirty="0">
                <a:solidFill>
                  <a:srgbClr val="0563C1"/>
                </a:solidFill>
                <a:latin typeface="Calibri-Bold"/>
                <a:hlinkClick r:id="rId5"/>
              </a:rPr>
              <a:t>s</a:t>
            </a:r>
            <a:r>
              <a:rPr lang="en-US" sz="1596" b="1" i="0" spc="0" baseline="0" dirty="0">
                <a:solidFill>
                  <a:srgbClr val="0563C1"/>
                </a:solidFill>
                <a:latin typeface="Calibri-Bold"/>
                <a:hlinkClick r:id="rId5"/>
              </a:rPr>
              <a:t>t-</a:t>
            </a:r>
            <a:r>
              <a:rPr lang="en-US" sz="1596" b="1" i="0" spc="-23" baseline="0" dirty="0">
                <a:solidFill>
                  <a:srgbClr val="0563C1"/>
                </a:solidFill>
                <a:latin typeface="Calibri-Bold"/>
                <a:hlinkClick r:id="rId5"/>
              </a:rPr>
              <a:t>g</a:t>
            </a:r>
            <a:r>
              <a:rPr lang="en-US" sz="1596" b="1" i="0" spc="0" baseline="0" dirty="0">
                <a:solidFill>
                  <a:srgbClr val="0563C1"/>
                </a:solidFill>
                <a:latin typeface="Calibri-Bold"/>
                <a:hlinkClick r:id="rId5"/>
              </a:rPr>
              <a:t>alaxies-in-our-unive</a:t>
            </a:r>
            <a:r>
              <a:rPr lang="en-US" sz="1596" b="1" i="0" spc="-25" baseline="0" dirty="0">
                <a:solidFill>
                  <a:srgbClr val="0563C1"/>
                </a:solidFill>
                <a:latin typeface="Calibri-Bold"/>
                <a:hlinkClick r:id="rId5"/>
              </a:rPr>
              <a:t>r</a:t>
            </a:r>
            <a:r>
              <a:rPr lang="en-US" sz="1596" b="1" i="0" spc="0" baseline="0" dirty="0">
                <a:solidFill>
                  <a:srgbClr val="0563C1"/>
                </a:solidFill>
                <a:latin typeface="Calibri-Bold"/>
                <a:hlinkClick r:id="rId5"/>
              </a:rPr>
              <a:t>se-bbring-mo</a:t>
            </a:r>
            <a:r>
              <a:rPr lang="en-US" sz="1596" b="1" i="0" spc="-11" baseline="0" dirty="0">
                <a:solidFill>
                  <a:srgbClr val="0563C1"/>
                </a:solidFill>
                <a:latin typeface="Calibri-Bold"/>
                <a:hlinkClick r:id="rId5"/>
              </a:rPr>
              <a:t>r</a:t>
            </a:r>
            <a:r>
              <a:rPr lang="en-US" sz="1596" b="1" i="0" spc="0" baseline="0" dirty="0">
                <a:solidFill>
                  <a:srgbClr val="0563C1"/>
                </a:solidFill>
                <a:latin typeface="Calibri-Bold"/>
                <a:hlinkClick r:id="rId5"/>
              </a:rPr>
              <a:t>e-about-dark-ma</a:t>
            </a:r>
            <a:r>
              <a:rPr lang="en-US" sz="1596" b="1" i="0" spc="-25" baseline="0" dirty="0">
                <a:solidFill>
                  <a:srgbClr val="0563C1"/>
                </a:solidFill>
                <a:latin typeface="Calibri-Bold"/>
                <a:hlinkClick r:id="rId5"/>
              </a:rPr>
              <a:t>tt</a:t>
            </a:r>
            <a:r>
              <a:rPr lang="en-US" sz="1596" b="1" i="0" spc="0" baseline="0" dirty="0">
                <a:solidFill>
                  <a:srgbClr val="0563C1"/>
                </a:solidFill>
                <a:latin typeface="Calibri-Bold"/>
                <a:hlinkClick r:id="rId5"/>
              </a:rPr>
              <a:t>er-</a:t>
            </a:r>
            <a:r>
              <a:rPr lang="en-US" sz="1596" b="1" i="0" spc="-13" baseline="0" dirty="0">
                <a:solidFill>
                  <a:srgbClr val="0563C1"/>
                </a:solidFill>
                <a:latin typeface="Calibri-Bold"/>
                <a:hlinkClick r:id="rId5"/>
              </a:rPr>
              <a:t>t</a:t>
            </a:r>
            <a:r>
              <a:rPr lang="en-US" sz="1596" b="1" i="0" spc="0" baseline="0" dirty="0">
                <a:solidFill>
                  <a:srgbClr val="0563C1"/>
                </a:solidFill>
                <a:latin typeface="Calibri-Bold"/>
                <a:hlinkClick r:id="rId5"/>
              </a:rPr>
              <a:t>o-lig</a:t>
            </a:r>
            <a:r>
              <a:rPr lang="en-US" sz="1596" b="1" i="0" spc="-17" baseline="0" dirty="0">
                <a:solidFill>
                  <a:srgbClr val="0563C1"/>
                </a:solidFill>
                <a:latin typeface="Calibri-Bold"/>
                <a:hlinkClick r:id="rId5"/>
              </a:rPr>
              <a:t>h</a:t>
            </a:r>
            <a:r>
              <a:rPr lang="en-US" sz="1596" b="1" i="0" spc="0" baseline="0" dirty="0">
                <a:solidFill>
                  <a:srgbClr val="0563C1"/>
                </a:solidFill>
                <a:latin typeface="Calibri-Bold"/>
                <a:hlinkClick r:id="rId5"/>
              </a:rPr>
              <a:t>t.</a:t>
            </a:r>
            <a:r>
              <a:rPr lang="en-US" sz="1596" b="1" i="0" spc="-12" baseline="0" dirty="0">
                <a:solidFill>
                  <a:srgbClr val="0563C1"/>
                </a:solidFill>
                <a:latin typeface="Calibri-Bold"/>
                <a:hlinkClick r:id="rId5"/>
              </a:rPr>
              <a:t>h</a:t>
            </a:r>
            <a:r>
              <a:rPr lang="en-US" sz="1596" b="1" i="0" spc="0" baseline="0" dirty="0">
                <a:solidFill>
                  <a:srgbClr val="0563C1"/>
                </a:solidFill>
                <a:latin typeface="Calibri-Bold"/>
                <a:hlinkClick r:id="rId5"/>
              </a:rPr>
              <a:t>tml</a:t>
            </a:r>
          </a:p>
          <a:p>
            <a:pPr marL="0">
              <a:lnSpc>
                <a:spcPts val="2393"/>
              </a:lnSpc>
            </a:pPr>
            <a:r>
              <a:rPr lang="en-US" sz="1800" b="0" i="0" spc="0" baseline="0" dirty="0">
                <a:latin typeface="Georgia"/>
              </a:rPr>
              <a:t>Our universe is dominated by a mysterious matter known as </a:t>
            </a:r>
            <a:r>
              <a:rPr lang="en-US" sz="2004" b="1" i="0" spc="0" baseline="0" dirty="0">
                <a:solidFill>
                  <a:srgbClr val="C00000"/>
                </a:solidFill>
                <a:latin typeface="Georgia-Bold"/>
              </a:rPr>
              <a:t>DM. </a:t>
            </a:r>
            <a:r>
              <a:rPr lang="en-US" sz="2004" b="1" i="1" spc="0" baseline="0" dirty="0">
                <a:solidFill>
                  <a:srgbClr val="C00000"/>
                </a:solidFill>
                <a:latin typeface="Georgia-BoldItalic"/>
              </a:rPr>
              <a:t>Its name </a:t>
            </a:r>
            <a:r>
              <a:rPr lang="en-US" sz="2004" b="1" i="1" spc="-12" baseline="0" dirty="0">
                <a:solidFill>
                  <a:srgbClr val="C00000"/>
                </a:solidFill>
                <a:latin typeface="Georgia-BoldItalic"/>
              </a:rPr>
              <a:t>c</a:t>
            </a:r>
            <a:r>
              <a:rPr lang="en-US" sz="2004" b="1" i="1" spc="0" baseline="0" dirty="0">
                <a:solidFill>
                  <a:srgbClr val="C00000"/>
                </a:solidFill>
                <a:latin typeface="Georgia-BoldItalic"/>
              </a:rPr>
              <a:t>omes from</a:t>
            </a:r>
            <a:r>
              <a:rPr lang="en-US" sz="2004" b="1" i="1" spc="-22" baseline="0" dirty="0">
                <a:solidFill>
                  <a:srgbClr val="C00000"/>
                </a:solidFill>
                <a:latin typeface="Georgia-BoldItalic"/>
              </a:rPr>
              <a:t> </a:t>
            </a:r>
            <a:r>
              <a:rPr lang="en-US" sz="2004" b="1" i="1" spc="0" baseline="0" dirty="0">
                <a:solidFill>
                  <a:srgbClr val="C00000"/>
                </a:solidFill>
                <a:latin typeface="Georgia-BoldItalic"/>
              </a:rPr>
              <a:t>the fa</a:t>
            </a:r>
            <a:r>
              <a:rPr lang="en-US" sz="2004" b="1" i="1" spc="-10" baseline="0" dirty="0">
                <a:solidFill>
                  <a:srgbClr val="C00000"/>
                </a:solidFill>
                <a:latin typeface="Georgia-BoldItalic"/>
              </a:rPr>
              <a:t>c</a:t>
            </a:r>
            <a:r>
              <a:rPr lang="en-US" sz="2004" b="1" i="1" spc="0" baseline="0" dirty="0">
                <a:solidFill>
                  <a:srgbClr val="C00000"/>
                </a:solidFill>
                <a:latin typeface="Georgia-BoldItalic"/>
              </a:rPr>
              <a:t>t that </a:t>
            </a:r>
          </a:p>
        </p:txBody>
      </p:sp>
      <p:sp>
        <p:nvSpPr>
          <p:cNvPr id="244" name="Rectangle 244"/>
          <p:cNvSpPr/>
          <p:nvPr/>
        </p:nvSpPr>
        <p:spPr>
          <a:xfrm>
            <a:off x="216712" y="5168116"/>
            <a:ext cx="11130533" cy="346334"/>
          </a:xfrm>
          <a:prstGeom prst="rect">
            <a:avLst/>
          </a:prstGeom>
        </p:spPr>
        <p:txBody>
          <a:bodyPr wrap="none" lIns="0" tIns="0" rIns="0" bIns="0">
            <a:spAutoFit/>
          </a:bodyPr>
          <a:lstStyle/>
          <a:p>
            <a:pPr marL="0"/>
            <a:r>
              <a:rPr lang="en-US" sz="2004" b="1" i="1" spc="0" baseline="0" dirty="0">
                <a:solidFill>
                  <a:srgbClr val="C00000"/>
                </a:solidFill>
                <a:latin typeface="Georgia-BoldItalic"/>
              </a:rPr>
              <a:t>DM</a:t>
            </a:r>
            <a:r>
              <a:rPr lang="en-US" sz="2004" b="1" i="1" spc="-14" baseline="0" dirty="0">
                <a:solidFill>
                  <a:srgbClr val="C00000"/>
                </a:solidFill>
                <a:latin typeface="Georgia-BoldItalic"/>
              </a:rPr>
              <a:t> </a:t>
            </a:r>
            <a:r>
              <a:rPr lang="en-US" sz="2004" b="1" i="1" spc="0" baseline="0" dirty="0">
                <a:solidFill>
                  <a:srgbClr val="C00000"/>
                </a:solidFill>
                <a:latin typeface="Georgia-BoldItalic"/>
              </a:rPr>
              <a:t>does not a</a:t>
            </a:r>
            <a:r>
              <a:rPr lang="en-US" sz="2004" b="1" i="1" spc="-10" baseline="0" dirty="0">
                <a:solidFill>
                  <a:srgbClr val="C00000"/>
                </a:solidFill>
                <a:latin typeface="Georgia-BoldItalic"/>
              </a:rPr>
              <a:t>b</a:t>
            </a:r>
            <a:r>
              <a:rPr lang="en-US" sz="2004" b="1" i="1" spc="0" baseline="0" dirty="0">
                <a:solidFill>
                  <a:srgbClr val="C00000"/>
                </a:solidFill>
                <a:latin typeface="Georgia-BoldItalic"/>
              </a:rPr>
              <a:t>sorb, reflect or emit ele</a:t>
            </a:r>
            <a:r>
              <a:rPr lang="en-US" sz="2004" b="1" i="1" spc="-12" baseline="0" dirty="0">
                <a:solidFill>
                  <a:srgbClr val="C00000"/>
                </a:solidFill>
                <a:latin typeface="Georgia-BoldItalic"/>
              </a:rPr>
              <a:t>c</a:t>
            </a:r>
            <a:r>
              <a:rPr lang="en-US" sz="2004" b="1" i="1" spc="0" baseline="0" dirty="0">
                <a:solidFill>
                  <a:srgbClr val="C00000"/>
                </a:solidFill>
                <a:latin typeface="Georgia-BoldItalic"/>
              </a:rPr>
              <a:t>tromagnetic radiation</a:t>
            </a:r>
            <a:r>
              <a:rPr lang="en-US" sz="1800" b="0" i="0" spc="0" baseline="0" dirty="0">
                <a:latin typeface="Georgia"/>
              </a:rPr>
              <a:t>, making it difficult to detect.</a:t>
            </a:r>
          </a:p>
        </p:txBody>
      </p:sp>
      <p:sp>
        <p:nvSpPr>
          <p:cNvPr id="245" name="Rectangle 245"/>
          <p:cNvSpPr/>
          <p:nvPr/>
        </p:nvSpPr>
        <p:spPr>
          <a:xfrm>
            <a:off x="4685639" y="5794341"/>
            <a:ext cx="6409062" cy="430118"/>
          </a:xfrm>
          <a:prstGeom prst="rect">
            <a:avLst/>
          </a:prstGeom>
          <a:ln>
            <a:solidFill>
              <a:srgbClr val="00B050"/>
            </a:solidFill>
          </a:ln>
        </p:spPr>
        <p:txBody>
          <a:bodyPr wrap="none" lIns="0" tIns="0" rIns="0" bIns="0">
            <a:spAutoFit/>
          </a:bodyPr>
          <a:lstStyle/>
          <a:p>
            <a:pPr marL="0"/>
            <a:r>
              <a:rPr lang="en-US" sz="2795" b="1" i="1" spc="0" baseline="0" dirty="0">
                <a:solidFill>
                  <a:schemeClr val="tx1"/>
                </a:solidFill>
                <a:latin typeface="Times New Roman"/>
              </a:rPr>
              <a:t>Overlooked counter examples </a:t>
            </a:r>
            <a:r>
              <a:rPr lang="en-US" sz="2795" b="1" i="1" spc="0" baseline="0" dirty="0">
                <a:solidFill>
                  <a:srgbClr val="0000CC"/>
                </a:solidFill>
                <a:latin typeface="Times New Roman"/>
              </a:rPr>
              <a:t>=</a:t>
            </a:r>
            <a:r>
              <a:rPr lang="en-US" sz="2795" b="1" i="1" spc="713" baseline="0" dirty="0">
                <a:solidFill>
                  <a:srgbClr val="0000CC"/>
                </a:solidFill>
                <a:latin typeface="Times New Roman"/>
              </a:rPr>
              <a:t>&gt;</a:t>
            </a:r>
            <a:r>
              <a:rPr lang="en-US" sz="2795" b="1" i="1" spc="0" baseline="0" dirty="0">
                <a:solidFill>
                  <a:srgbClr val="FF0000"/>
                </a:solidFill>
                <a:latin typeface="Times New Roman"/>
              </a:rPr>
              <a:t>this</a:t>
            </a:r>
            <a:r>
              <a:rPr lang="en-US" sz="2795" b="1" i="1" spc="-11" baseline="0" dirty="0">
                <a:solidFill>
                  <a:srgbClr val="FF0000"/>
                </a:solidFill>
                <a:latin typeface="Times New Roman"/>
              </a:rPr>
              <a:t> </a:t>
            </a:r>
            <a:r>
              <a:rPr lang="en-US" sz="2795" b="1" i="1" spc="0" baseline="0" dirty="0">
                <a:solidFill>
                  <a:srgbClr val="FF0000"/>
                </a:solidFill>
                <a:latin typeface="Times New Roman"/>
              </a:rPr>
              <a:t>work</a:t>
            </a:r>
          </a:p>
        </p:txBody>
      </p:sp>
      <p:sp>
        <p:nvSpPr>
          <p:cNvPr id="246" name="Rectangle 246"/>
          <p:cNvSpPr/>
          <p:nvPr/>
        </p:nvSpPr>
        <p:spPr>
          <a:xfrm>
            <a:off x="11885676" y="6476482"/>
            <a:ext cx="117020" cy="276999"/>
          </a:xfrm>
          <a:prstGeom prst="rect">
            <a:avLst/>
          </a:prstGeom>
        </p:spPr>
        <p:txBody>
          <a:bodyPr wrap="none" lIns="0" tIns="0" rIns="0" bIns="0">
            <a:spAutoFit/>
          </a:bodyPr>
          <a:lstStyle/>
          <a:p>
            <a:pPr marL="0"/>
            <a:r>
              <a:rPr lang="en-US" b="1" i="0" spc="0" baseline="0" dirty="0">
                <a:solidFill>
                  <a:srgbClr val="FF0000"/>
                </a:solidFill>
                <a:latin typeface="Calibri-Bold"/>
              </a:rPr>
              <a:t>4</a:t>
            </a:r>
          </a:p>
        </p:txBody>
      </p:sp>
      <p:sp>
        <p:nvSpPr>
          <p:cNvPr id="2" name="TextBox 1">
            <a:extLst>
              <a:ext uri="{FF2B5EF4-FFF2-40B4-BE49-F238E27FC236}">
                <a16:creationId xmlns:a16="http://schemas.microsoft.com/office/drawing/2014/main" id="{A13D6EAD-53AD-E921-AF89-857E70946DCF}"/>
              </a:ext>
            </a:extLst>
          </p:cNvPr>
          <p:cNvSpPr txBox="1"/>
          <p:nvPr/>
        </p:nvSpPr>
        <p:spPr>
          <a:xfrm rot="19758924">
            <a:off x="8103133" y="2349984"/>
            <a:ext cx="2763898" cy="707886"/>
          </a:xfrm>
          <a:prstGeom prst="rect">
            <a:avLst/>
          </a:prstGeom>
          <a:noFill/>
        </p:spPr>
        <p:txBody>
          <a:bodyPr wrap="none" rtlCol="0">
            <a:spAutoFit/>
          </a:bodyPr>
          <a:lstStyle/>
          <a:p>
            <a:r>
              <a:rPr lang="en-US" sz="4000" b="1" dirty="0">
                <a:solidFill>
                  <a:srgbClr val="FF0000"/>
                </a:solidFill>
                <a:highlight>
                  <a:srgbClr val="00FF00"/>
                </a:highlight>
              </a:rPr>
              <a:t>misleading</a:t>
            </a:r>
          </a:p>
        </p:txBody>
      </p:sp>
      <p:cxnSp>
        <p:nvCxnSpPr>
          <p:cNvPr id="4" name="Straight Arrow Connector 3">
            <a:extLst>
              <a:ext uri="{FF2B5EF4-FFF2-40B4-BE49-F238E27FC236}">
                <a16:creationId xmlns:a16="http://schemas.microsoft.com/office/drawing/2014/main" id="{5B1162E1-19FA-890A-8DF1-13F29F9901D2}"/>
              </a:ext>
            </a:extLst>
          </p:cNvPr>
          <p:cNvCxnSpPr/>
          <p:nvPr/>
        </p:nvCxnSpPr>
        <p:spPr>
          <a:xfrm flipV="1">
            <a:off x="4941651" y="3356043"/>
            <a:ext cx="3465240" cy="1871785"/>
          </a:xfrm>
          <a:prstGeom prst="straightConnector1">
            <a:avLst/>
          </a:prstGeom>
          <a:ln w="5715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5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573"/>
          <p:cNvSpPr/>
          <p:nvPr/>
        </p:nvSpPr>
        <p:spPr>
          <a:xfrm>
            <a:off x="11897232" y="6466119"/>
            <a:ext cx="117020" cy="276999"/>
          </a:xfrm>
          <a:prstGeom prst="rect">
            <a:avLst/>
          </a:prstGeom>
        </p:spPr>
        <p:txBody>
          <a:bodyPr wrap="none" lIns="0" tIns="0" rIns="0" bIns="0">
            <a:spAutoFit/>
          </a:bodyPr>
          <a:lstStyle/>
          <a:p>
            <a:pPr marL="0"/>
            <a:r>
              <a:rPr lang="en-US" b="1" dirty="0">
                <a:solidFill>
                  <a:srgbClr val="FF0000"/>
                </a:solidFill>
                <a:latin typeface="Calibri-Bold"/>
              </a:rPr>
              <a:t>5</a:t>
            </a:r>
            <a:endParaRPr lang="en-US" b="1" i="0" spc="0" baseline="0" dirty="0">
              <a:solidFill>
                <a:srgbClr val="FF0000"/>
              </a:solidFill>
              <a:latin typeface="Calibri-Bold"/>
            </a:endParaRPr>
          </a:p>
        </p:txBody>
      </p:sp>
      <p:sp>
        <p:nvSpPr>
          <p:cNvPr id="2" name="TextBox 1">
            <a:extLst>
              <a:ext uri="{FF2B5EF4-FFF2-40B4-BE49-F238E27FC236}">
                <a16:creationId xmlns:a16="http://schemas.microsoft.com/office/drawing/2014/main" id="{1F8C0DB3-925C-24D8-B4A9-8CA5C6C1726D}"/>
              </a:ext>
            </a:extLst>
          </p:cNvPr>
          <p:cNvSpPr txBox="1"/>
          <p:nvPr/>
        </p:nvSpPr>
        <p:spPr>
          <a:xfrm>
            <a:off x="3107436" y="3857879"/>
            <a:ext cx="7661083" cy="1446550"/>
          </a:xfrm>
          <a:custGeom>
            <a:avLst/>
            <a:gdLst>
              <a:gd name="connsiteX0" fmla="*/ 0 w 7661083"/>
              <a:gd name="connsiteY0" fmla="*/ 0 h 1446550"/>
              <a:gd name="connsiteX1" fmla="*/ 665925 w 7661083"/>
              <a:gd name="connsiteY1" fmla="*/ 0 h 1446550"/>
              <a:gd name="connsiteX2" fmla="*/ 1408461 w 7661083"/>
              <a:gd name="connsiteY2" fmla="*/ 0 h 1446550"/>
              <a:gd name="connsiteX3" fmla="*/ 1844553 w 7661083"/>
              <a:gd name="connsiteY3" fmla="*/ 0 h 1446550"/>
              <a:gd name="connsiteX4" fmla="*/ 2510478 w 7661083"/>
              <a:gd name="connsiteY4" fmla="*/ 0 h 1446550"/>
              <a:gd name="connsiteX5" fmla="*/ 2946570 w 7661083"/>
              <a:gd name="connsiteY5" fmla="*/ 0 h 1446550"/>
              <a:gd name="connsiteX6" fmla="*/ 3535884 w 7661083"/>
              <a:gd name="connsiteY6" fmla="*/ 0 h 1446550"/>
              <a:gd name="connsiteX7" fmla="*/ 4201809 w 7661083"/>
              <a:gd name="connsiteY7" fmla="*/ 0 h 1446550"/>
              <a:gd name="connsiteX8" fmla="*/ 4561291 w 7661083"/>
              <a:gd name="connsiteY8" fmla="*/ 0 h 1446550"/>
              <a:gd name="connsiteX9" fmla="*/ 4920773 w 7661083"/>
              <a:gd name="connsiteY9" fmla="*/ 0 h 1446550"/>
              <a:gd name="connsiteX10" fmla="*/ 5663308 w 7661083"/>
              <a:gd name="connsiteY10" fmla="*/ 0 h 1446550"/>
              <a:gd name="connsiteX11" fmla="*/ 6252622 w 7661083"/>
              <a:gd name="connsiteY11" fmla="*/ 0 h 1446550"/>
              <a:gd name="connsiteX12" fmla="*/ 6612104 w 7661083"/>
              <a:gd name="connsiteY12" fmla="*/ 0 h 1446550"/>
              <a:gd name="connsiteX13" fmla="*/ 7661083 w 7661083"/>
              <a:gd name="connsiteY13" fmla="*/ 0 h 1446550"/>
              <a:gd name="connsiteX14" fmla="*/ 7661083 w 7661083"/>
              <a:gd name="connsiteY14" fmla="*/ 511114 h 1446550"/>
              <a:gd name="connsiteX15" fmla="*/ 7661083 w 7661083"/>
              <a:gd name="connsiteY15" fmla="*/ 964367 h 1446550"/>
              <a:gd name="connsiteX16" fmla="*/ 7661083 w 7661083"/>
              <a:gd name="connsiteY16" fmla="*/ 1446550 h 1446550"/>
              <a:gd name="connsiteX17" fmla="*/ 7301601 w 7661083"/>
              <a:gd name="connsiteY17" fmla="*/ 1446550 h 1446550"/>
              <a:gd name="connsiteX18" fmla="*/ 6559066 w 7661083"/>
              <a:gd name="connsiteY18" fmla="*/ 1446550 h 1446550"/>
              <a:gd name="connsiteX19" fmla="*/ 5893141 w 7661083"/>
              <a:gd name="connsiteY19" fmla="*/ 1446550 h 1446550"/>
              <a:gd name="connsiteX20" fmla="*/ 5227216 w 7661083"/>
              <a:gd name="connsiteY20" fmla="*/ 1446550 h 1446550"/>
              <a:gd name="connsiteX21" fmla="*/ 4561291 w 7661083"/>
              <a:gd name="connsiteY21" fmla="*/ 1446550 h 1446550"/>
              <a:gd name="connsiteX22" fmla="*/ 4125199 w 7661083"/>
              <a:gd name="connsiteY22" fmla="*/ 1446550 h 1446550"/>
              <a:gd name="connsiteX23" fmla="*/ 3382663 w 7661083"/>
              <a:gd name="connsiteY23" fmla="*/ 1446550 h 1446550"/>
              <a:gd name="connsiteX24" fmla="*/ 2793349 w 7661083"/>
              <a:gd name="connsiteY24" fmla="*/ 1446550 h 1446550"/>
              <a:gd name="connsiteX25" fmla="*/ 2433867 w 7661083"/>
              <a:gd name="connsiteY25" fmla="*/ 1446550 h 1446550"/>
              <a:gd name="connsiteX26" fmla="*/ 1844553 w 7661083"/>
              <a:gd name="connsiteY26" fmla="*/ 1446550 h 1446550"/>
              <a:gd name="connsiteX27" fmla="*/ 1331850 w 7661083"/>
              <a:gd name="connsiteY27" fmla="*/ 1446550 h 1446550"/>
              <a:gd name="connsiteX28" fmla="*/ 819147 w 7661083"/>
              <a:gd name="connsiteY28" fmla="*/ 1446550 h 1446550"/>
              <a:gd name="connsiteX29" fmla="*/ 0 w 7661083"/>
              <a:gd name="connsiteY29" fmla="*/ 1446550 h 1446550"/>
              <a:gd name="connsiteX30" fmla="*/ 0 w 7661083"/>
              <a:gd name="connsiteY30" fmla="*/ 978832 h 1446550"/>
              <a:gd name="connsiteX31" fmla="*/ 0 w 7661083"/>
              <a:gd name="connsiteY31" fmla="*/ 482183 h 1446550"/>
              <a:gd name="connsiteX32" fmla="*/ 0 w 7661083"/>
              <a:gd name="connsiteY32"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61083" h="1446550" fill="none" extrusionOk="0">
                <a:moveTo>
                  <a:pt x="0" y="0"/>
                </a:moveTo>
                <a:cubicBezTo>
                  <a:pt x="200678" y="-23253"/>
                  <a:pt x="334038" y="47968"/>
                  <a:pt x="665925" y="0"/>
                </a:cubicBezTo>
                <a:cubicBezTo>
                  <a:pt x="997812" y="-47968"/>
                  <a:pt x="1120319" y="31184"/>
                  <a:pt x="1408461" y="0"/>
                </a:cubicBezTo>
                <a:cubicBezTo>
                  <a:pt x="1696603" y="-31184"/>
                  <a:pt x="1714113" y="12126"/>
                  <a:pt x="1844553" y="0"/>
                </a:cubicBezTo>
                <a:cubicBezTo>
                  <a:pt x="1974993" y="-12126"/>
                  <a:pt x="2279983" y="63831"/>
                  <a:pt x="2510478" y="0"/>
                </a:cubicBezTo>
                <a:cubicBezTo>
                  <a:pt x="2740973" y="-63831"/>
                  <a:pt x="2813109" y="24746"/>
                  <a:pt x="2946570" y="0"/>
                </a:cubicBezTo>
                <a:cubicBezTo>
                  <a:pt x="3080031" y="-24746"/>
                  <a:pt x="3391728" y="24480"/>
                  <a:pt x="3535884" y="0"/>
                </a:cubicBezTo>
                <a:cubicBezTo>
                  <a:pt x="3680040" y="-24480"/>
                  <a:pt x="3969017" y="65433"/>
                  <a:pt x="4201809" y="0"/>
                </a:cubicBezTo>
                <a:cubicBezTo>
                  <a:pt x="4434601" y="-65433"/>
                  <a:pt x="4381713" y="32825"/>
                  <a:pt x="4561291" y="0"/>
                </a:cubicBezTo>
                <a:cubicBezTo>
                  <a:pt x="4740869" y="-32825"/>
                  <a:pt x="4757241" y="19570"/>
                  <a:pt x="4920773" y="0"/>
                </a:cubicBezTo>
                <a:cubicBezTo>
                  <a:pt x="5084305" y="-19570"/>
                  <a:pt x="5322308" y="24599"/>
                  <a:pt x="5663308" y="0"/>
                </a:cubicBezTo>
                <a:cubicBezTo>
                  <a:pt x="6004309" y="-24599"/>
                  <a:pt x="6037072" y="64476"/>
                  <a:pt x="6252622" y="0"/>
                </a:cubicBezTo>
                <a:cubicBezTo>
                  <a:pt x="6468172" y="-64476"/>
                  <a:pt x="6534158" y="11725"/>
                  <a:pt x="6612104" y="0"/>
                </a:cubicBezTo>
                <a:cubicBezTo>
                  <a:pt x="6690050" y="-11725"/>
                  <a:pt x="7175902" y="35135"/>
                  <a:pt x="7661083" y="0"/>
                </a:cubicBezTo>
                <a:cubicBezTo>
                  <a:pt x="7703518" y="243909"/>
                  <a:pt x="7638566" y="312447"/>
                  <a:pt x="7661083" y="511114"/>
                </a:cubicBezTo>
                <a:cubicBezTo>
                  <a:pt x="7683600" y="709781"/>
                  <a:pt x="7623884" y="780814"/>
                  <a:pt x="7661083" y="964367"/>
                </a:cubicBezTo>
                <a:cubicBezTo>
                  <a:pt x="7698282" y="1147920"/>
                  <a:pt x="7607850" y="1335859"/>
                  <a:pt x="7661083" y="1446550"/>
                </a:cubicBezTo>
                <a:cubicBezTo>
                  <a:pt x="7522684" y="1456011"/>
                  <a:pt x="7374275" y="1432562"/>
                  <a:pt x="7301601" y="1446550"/>
                </a:cubicBezTo>
                <a:cubicBezTo>
                  <a:pt x="7228927" y="1460538"/>
                  <a:pt x="6831027" y="1445744"/>
                  <a:pt x="6559066" y="1446550"/>
                </a:cubicBezTo>
                <a:cubicBezTo>
                  <a:pt x="6287105" y="1447356"/>
                  <a:pt x="6030245" y="1391117"/>
                  <a:pt x="5893141" y="1446550"/>
                </a:cubicBezTo>
                <a:cubicBezTo>
                  <a:pt x="5756038" y="1501983"/>
                  <a:pt x="5557945" y="1408780"/>
                  <a:pt x="5227216" y="1446550"/>
                </a:cubicBezTo>
                <a:cubicBezTo>
                  <a:pt x="4896487" y="1484320"/>
                  <a:pt x="4767526" y="1428189"/>
                  <a:pt x="4561291" y="1446550"/>
                </a:cubicBezTo>
                <a:cubicBezTo>
                  <a:pt x="4355056" y="1464911"/>
                  <a:pt x="4241365" y="1439779"/>
                  <a:pt x="4125199" y="1446550"/>
                </a:cubicBezTo>
                <a:cubicBezTo>
                  <a:pt x="4009033" y="1453321"/>
                  <a:pt x="3752855" y="1378130"/>
                  <a:pt x="3382663" y="1446550"/>
                </a:cubicBezTo>
                <a:cubicBezTo>
                  <a:pt x="3012471" y="1514970"/>
                  <a:pt x="3029747" y="1428495"/>
                  <a:pt x="2793349" y="1446550"/>
                </a:cubicBezTo>
                <a:cubicBezTo>
                  <a:pt x="2556951" y="1464605"/>
                  <a:pt x="2523748" y="1411465"/>
                  <a:pt x="2433867" y="1446550"/>
                </a:cubicBezTo>
                <a:cubicBezTo>
                  <a:pt x="2343986" y="1481635"/>
                  <a:pt x="2005572" y="1379913"/>
                  <a:pt x="1844553" y="1446550"/>
                </a:cubicBezTo>
                <a:cubicBezTo>
                  <a:pt x="1683534" y="1513187"/>
                  <a:pt x="1500711" y="1401253"/>
                  <a:pt x="1331850" y="1446550"/>
                </a:cubicBezTo>
                <a:cubicBezTo>
                  <a:pt x="1162989" y="1491847"/>
                  <a:pt x="968714" y="1424579"/>
                  <a:pt x="819147" y="1446550"/>
                </a:cubicBezTo>
                <a:cubicBezTo>
                  <a:pt x="669580" y="1468521"/>
                  <a:pt x="165893" y="1399929"/>
                  <a:pt x="0" y="1446550"/>
                </a:cubicBezTo>
                <a:cubicBezTo>
                  <a:pt x="-7957" y="1219954"/>
                  <a:pt x="48097" y="1165665"/>
                  <a:pt x="0" y="978832"/>
                </a:cubicBezTo>
                <a:cubicBezTo>
                  <a:pt x="-48097" y="791999"/>
                  <a:pt x="23889" y="700913"/>
                  <a:pt x="0" y="482183"/>
                </a:cubicBezTo>
                <a:cubicBezTo>
                  <a:pt x="-23889" y="263453"/>
                  <a:pt x="978" y="168489"/>
                  <a:pt x="0" y="0"/>
                </a:cubicBezTo>
                <a:close/>
              </a:path>
              <a:path w="7661083" h="1446550" stroke="0" extrusionOk="0">
                <a:moveTo>
                  <a:pt x="0" y="0"/>
                </a:moveTo>
                <a:cubicBezTo>
                  <a:pt x="129053" y="-53379"/>
                  <a:pt x="347364" y="38598"/>
                  <a:pt x="512703" y="0"/>
                </a:cubicBezTo>
                <a:cubicBezTo>
                  <a:pt x="678042" y="-38598"/>
                  <a:pt x="698579" y="41320"/>
                  <a:pt x="872185" y="0"/>
                </a:cubicBezTo>
                <a:cubicBezTo>
                  <a:pt x="1045791" y="-41320"/>
                  <a:pt x="1362525" y="85829"/>
                  <a:pt x="1614721" y="0"/>
                </a:cubicBezTo>
                <a:cubicBezTo>
                  <a:pt x="1866917" y="-85829"/>
                  <a:pt x="1873799" y="46099"/>
                  <a:pt x="2127424" y="0"/>
                </a:cubicBezTo>
                <a:cubicBezTo>
                  <a:pt x="2381049" y="-46099"/>
                  <a:pt x="2450280" y="55186"/>
                  <a:pt x="2640127" y="0"/>
                </a:cubicBezTo>
                <a:cubicBezTo>
                  <a:pt x="2829974" y="-55186"/>
                  <a:pt x="3165611" y="32757"/>
                  <a:pt x="3382663" y="0"/>
                </a:cubicBezTo>
                <a:cubicBezTo>
                  <a:pt x="3599715" y="-32757"/>
                  <a:pt x="3668066" y="38288"/>
                  <a:pt x="3818755" y="0"/>
                </a:cubicBezTo>
                <a:cubicBezTo>
                  <a:pt x="3969444" y="-38288"/>
                  <a:pt x="4367211" y="32625"/>
                  <a:pt x="4561291" y="0"/>
                </a:cubicBezTo>
                <a:cubicBezTo>
                  <a:pt x="4755371" y="-32625"/>
                  <a:pt x="5069675" y="83401"/>
                  <a:pt x="5303827" y="0"/>
                </a:cubicBezTo>
                <a:cubicBezTo>
                  <a:pt x="5537979" y="-83401"/>
                  <a:pt x="5664438" y="21065"/>
                  <a:pt x="5893141" y="0"/>
                </a:cubicBezTo>
                <a:cubicBezTo>
                  <a:pt x="6121844" y="-21065"/>
                  <a:pt x="6411420" y="64536"/>
                  <a:pt x="6635677" y="0"/>
                </a:cubicBezTo>
                <a:cubicBezTo>
                  <a:pt x="6859934" y="-64536"/>
                  <a:pt x="6919262" y="56292"/>
                  <a:pt x="7148380" y="0"/>
                </a:cubicBezTo>
                <a:cubicBezTo>
                  <a:pt x="7377498" y="-56292"/>
                  <a:pt x="7463407" y="16164"/>
                  <a:pt x="7661083" y="0"/>
                </a:cubicBezTo>
                <a:cubicBezTo>
                  <a:pt x="7680428" y="185020"/>
                  <a:pt x="7609933" y="358250"/>
                  <a:pt x="7661083" y="496649"/>
                </a:cubicBezTo>
                <a:cubicBezTo>
                  <a:pt x="7712233" y="635048"/>
                  <a:pt x="7618257" y="741014"/>
                  <a:pt x="7661083" y="978832"/>
                </a:cubicBezTo>
                <a:cubicBezTo>
                  <a:pt x="7703909" y="1216650"/>
                  <a:pt x="7651600" y="1274838"/>
                  <a:pt x="7661083" y="1446550"/>
                </a:cubicBezTo>
                <a:cubicBezTo>
                  <a:pt x="7354731" y="1480625"/>
                  <a:pt x="7255398" y="1399667"/>
                  <a:pt x="6995158" y="1446550"/>
                </a:cubicBezTo>
                <a:cubicBezTo>
                  <a:pt x="6734918" y="1493433"/>
                  <a:pt x="6602797" y="1399806"/>
                  <a:pt x="6405844" y="1446550"/>
                </a:cubicBezTo>
                <a:cubicBezTo>
                  <a:pt x="6208891" y="1493294"/>
                  <a:pt x="6199116" y="1408889"/>
                  <a:pt x="6046362" y="1446550"/>
                </a:cubicBezTo>
                <a:cubicBezTo>
                  <a:pt x="5893608" y="1484211"/>
                  <a:pt x="5714442" y="1431866"/>
                  <a:pt x="5610270" y="1446550"/>
                </a:cubicBezTo>
                <a:cubicBezTo>
                  <a:pt x="5506098" y="1461234"/>
                  <a:pt x="5127287" y="1402139"/>
                  <a:pt x="4867734" y="1446550"/>
                </a:cubicBezTo>
                <a:cubicBezTo>
                  <a:pt x="4608181" y="1490961"/>
                  <a:pt x="4485411" y="1415323"/>
                  <a:pt x="4278420" y="1446550"/>
                </a:cubicBezTo>
                <a:cubicBezTo>
                  <a:pt x="4071429" y="1477777"/>
                  <a:pt x="3970013" y="1428744"/>
                  <a:pt x="3842328" y="1446550"/>
                </a:cubicBezTo>
                <a:cubicBezTo>
                  <a:pt x="3714643" y="1464356"/>
                  <a:pt x="3394752" y="1426780"/>
                  <a:pt x="3253014" y="1446550"/>
                </a:cubicBezTo>
                <a:cubicBezTo>
                  <a:pt x="3111276" y="1466320"/>
                  <a:pt x="3059767" y="1409158"/>
                  <a:pt x="2893532" y="1446550"/>
                </a:cubicBezTo>
                <a:cubicBezTo>
                  <a:pt x="2727297" y="1483942"/>
                  <a:pt x="2686936" y="1409896"/>
                  <a:pt x="2534051" y="1446550"/>
                </a:cubicBezTo>
                <a:cubicBezTo>
                  <a:pt x="2381166" y="1483204"/>
                  <a:pt x="2157026" y="1393339"/>
                  <a:pt x="1944736" y="1446550"/>
                </a:cubicBezTo>
                <a:cubicBezTo>
                  <a:pt x="1732446" y="1499761"/>
                  <a:pt x="1636888" y="1440824"/>
                  <a:pt x="1508644" y="1446550"/>
                </a:cubicBezTo>
                <a:cubicBezTo>
                  <a:pt x="1380400" y="1452276"/>
                  <a:pt x="992422" y="1403258"/>
                  <a:pt x="842719" y="1446550"/>
                </a:cubicBezTo>
                <a:cubicBezTo>
                  <a:pt x="693017" y="1489842"/>
                  <a:pt x="174257" y="1440480"/>
                  <a:pt x="0" y="1446550"/>
                </a:cubicBezTo>
                <a:cubicBezTo>
                  <a:pt x="-41482" y="1226605"/>
                  <a:pt x="16632" y="1094017"/>
                  <a:pt x="0" y="949901"/>
                </a:cubicBezTo>
                <a:cubicBezTo>
                  <a:pt x="-16632" y="805785"/>
                  <a:pt x="2740" y="659211"/>
                  <a:pt x="0" y="453252"/>
                </a:cubicBezTo>
                <a:cubicBezTo>
                  <a:pt x="-2740" y="247293"/>
                  <a:pt x="16889" y="162560"/>
                  <a:pt x="0" y="0"/>
                </a:cubicBezTo>
                <a:close/>
              </a:path>
            </a:pathLst>
          </a:custGeom>
          <a:solidFill>
            <a:schemeClr val="accent3">
              <a:lumMod val="20000"/>
              <a:lumOff val="80000"/>
            </a:schemeClr>
          </a:solidFill>
          <a:ln w="381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400" dirty="0">
                <a:solidFill>
                  <a:srgbClr val="C00000"/>
                </a:solidFill>
              </a:rPr>
              <a:t>    </a:t>
            </a:r>
            <a:r>
              <a:rPr lang="en-US" sz="4400" dirty="0">
                <a:solidFill>
                  <a:srgbClr val="FF0000"/>
                </a:solidFill>
                <a:effectLst>
                  <a:outerShdw blurRad="38100" dist="38100" dir="2700000" algn="tl">
                    <a:srgbClr val="000000">
                      <a:alpha val="43137"/>
                    </a:srgbClr>
                  </a:outerShdw>
                </a:effectLst>
              </a:rPr>
              <a:t>Sun’s dynamical </a:t>
            </a:r>
            <a:r>
              <a:rPr lang="en-US" sz="4400" dirty="0" err="1">
                <a:solidFill>
                  <a:srgbClr val="FF0000"/>
                </a:solidFill>
                <a:effectLst>
                  <a:outerShdw blurRad="38100" dist="38100" dir="2700000" algn="tl">
                    <a:srgbClr val="000000">
                      <a:alpha val="43137"/>
                    </a:srgbClr>
                  </a:outerShdw>
                </a:effectLst>
              </a:rPr>
              <a:t>behaviour</a:t>
            </a:r>
            <a:r>
              <a:rPr lang="en-US" sz="4400" dirty="0">
                <a:solidFill>
                  <a:srgbClr val="FF0000"/>
                </a:solidFill>
                <a:effectLst>
                  <a:outerShdw blurRad="38100" dist="38100" dir="2700000" algn="tl">
                    <a:srgbClr val="000000">
                      <a:alpha val="43137"/>
                    </a:srgbClr>
                  </a:outerShdw>
                </a:effectLst>
              </a:rPr>
              <a:t> </a:t>
            </a:r>
          </a:p>
          <a:p>
            <a:r>
              <a:rPr lang="en-US" sz="4400" dirty="0">
                <a:solidFill>
                  <a:srgbClr val="C00000"/>
                </a:solidFill>
              </a:rPr>
              <a:t>  </a:t>
            </a:r>
            <a:r>
              <a:rPr lang="en-US" sz="4400" b="1" dirty="0">
                <a:solidFill>
                  <a:srgbClr val="00CC00"/>
                </a:solidFill>
                <a:effectLst>
                  <a:outerShdw blurRad="38100" dist="38100" dir="2700000" algn="tl">
                    <a:srgbClr val="000000">
                      <a:alpha val="43137"/>
                    </a:srgbClr>
                  </a:outerShdw>
                </a:effectLst>
              </a:rPr>
              <a:t>=&gt;</a:t>
            </a:r>
            <a:r>
              <a:rPr lang="en-US" sz="4400" dirty="0">
                <a:solidFill>
                  <a:srgbClr val="3333FF"/>
                </a:solidFill>
              </a:rPr>
              <a:t>  a multifaceted mystery </a:t>
            </a:r>
            <a:r>
              <a:rPr lang="en-US" sz="4400" b="1" dirty="0">
                <a:solidFill>
                  <a:srgbClr val="00CC00"/>
                </a:solidFill>
                <a:effectLst>
                  <a:outerShdw blurRad="38100" dist="38100" dir="2700000" algn="tl">
                    <a:srgbClr val="000000">
                      <a:alpha val="43137"/>
                    </a:srgbClr>
                  </a:outerShdw>
                </a:effectLst>
              </a:rPr>
              <a:t>&lt;=</a:t>
            </a:r>
          </a:p>
        </p:txBody>
      </p:sp>
      <p:sp>
        <p:nvSpPr>
          <p:cNvPr id="3" name="TextBox 2">
            <a:extLst>
              <a:ext uri="{FF2B5EF4-FFF2-40B4-BE49-F238E27FC236}">
                <a16:creationId xmlns:a16="http://schemas.microsoft.com/office/drawing/2014/main" id="{16EA0355-BFBB-55C8-5141-818F1501508E}"/>
              </a:ext>
            </a:extLst>
          </p:cNvPr>
          <p:cNvSpPr txBox="1"/>
          <p:nvPr/>
        </p:nvSpPr>
        <p:spPr>
          <a:xfrm>
            <a:off x="2820017" y="1175171"/>
            <a:ext cx="7348487" cy="1308050"/>
          </a:xfrm>
          <a:custGeom>
            <a:avLst/>
            <a:gdLst>
              <a:gd name="connsiteX0" fmla="*/ 0 w 7348487"/>
              <a:gd name="connsiteY0" fmla="*/ 0 h 1308050"/>
              <a:gd name="connsiteX1" fmla="*/ 491783 w 7348487"/>
              <a:gd name="connsiteY1" fmla="*/ 0 h 1308050"/>
              <a:gd name="connsiteX2" fmla="*/ 836597 w 7348487"/>
              <a:gd name="connsiteY2" fmla="*/ 0 h 1308050"/>
              <a:gd name="connsiteX3" fmla="*/ 1548835 w 7348487"/>
              <a:gd name="connsiteY3" fmla="*/ 0 h 1308050"/>
              <a:gd name="connsiteX4" fmla="*/ 2040618 w 7348487"/>
              <a:gd name="connsiteY4" fmla="*/ 0 h 1308050"/>
              <a:gd name="connsiteX5" fmla="*/ 2532402 w 7348487"/>
              <a:gd name="connsiteY5" fmla="*/ 0 h 1308050"/>
              <a:gd name="connsiteX6" fmla="*/ 3244640 w 7348487"/>
              <a:gd name="connsiteY6" fmla="*/ 0 h 1308050"/>
              <a:gd name="connsiteX7" fmla="*/ 3662938 w 7348487"/>
              <a:gd name="connsiteY7" fmla="*/ 0 h 1308050"/>
              <a:gd name="connsiteX8" fmla="*/ 4375176 w 7348487"/>
              <a:gd name="connsiteY8" fmla="*/ 0 h 1308050"/>
              <a:gd name="connsiteX9" fmla="*/ 5087414 w 7348487"/>
              <a:gd name="connsiteY9" fmla="*/ 0 h 1308050"/>
              <a:gd name="connsiteX10" fmla="*/ 5652682 w 7348487"/>
              <a:gd name="connsiteY10" fmla="*/ 0 h 1308050"/>
              <a:gd name="connsiteX11" fmla="*/ 6364920 w 7348487"/>
              <a:gd name="connsiteY11" fmla="*/ 0 h 1308050"/>
              <a:gd name="connsiteX12" fmla="*/ 6856704 w 7348487"/>
              <a:gd name="connsiteY12" fmla="*/ 0 h 1308050"/>
              <a:gd name="connsiteX13" fmla="*/ 7348487 w 7348487"/>
              <a:gd name="connsiteY13" fmla="*/ 0 h 1308050"/>
              <a:gd name="connsiteX14" fmla="*/ 7348487 w 7348487"/>
              <a:gd name="connsiteY14" fmla="*/ 449097 h 1308050"/>
              <a:gd name="connsiteX15" fmla="*/ 7348487 w 7348487"/>
              <a:gd name="connsiteY15" fmla="*/ 885114 h 1308050"/>
              <a:gd name="connsiteX16" fmla="*/ 7348487 w 7348487"/>
              <a:gd name="connsiteY16" fmla="*/ 1308050 h 1308050"/>
              <a:gd name="connsiteX17" fmla="*/ 6709734 w 7348487"/>
              <a:gd name="connsiteY17" fmla="*/ 1308050 h 1308050"/>
              <a:gd name="connsiteX18" fmla="*/ 6144466 w 7348487"/>
              <a:gd name="connsiteY18" fmla="*/ 1308050 h 1308050"/>
              <a:gd name="connsiteX19" fmla="*/ 5799652 w 7348487"/>
              <a:gd name="connsiteY19" fmla="*/ 1308050 h 1308050"/>
              <a:gd name="connsiteX20" fmla="*/ 5381354 w 7348487"/>
              <a:gd name="connsiteY20" fmla="*/ 1308050 h 1308050"/>
              <a:gd name="connsiteX21" fmla="*/ 4669116 w 7348487"/>
              <a:gd name="connsiteY21" fmla="*/ 1308050 h 1308050"/>
              <a:gd name="connsiteX22" fmla="*/ 4103847 w 7348487"/>
              <a:gd name="connsiteY22" fmla="*/ 1308050 h 1308050"/>
              <a:gd name="connsiteX23" fmla="*/ 3685549 w 7348487"/>
              <a:gd name="connsiteY23" fmla="*/ 1308050 h 1308050"/>
              <a:gd name="connsiteX24" fmla="*/ 3120281 w 7348487"/>
              <a:gd name="connsiteY24" fmla="*/ 1308050 h 1308050"/>
              <a:gd name="connsiteX25" fmla="*/ 2775467 w 7348487"/>
              <a:gd name="connsiteY25" fmla="*/ 1308050 h 1308050"/>
              <a:gd name="connsiteX26" fmla="*/ 2430653 w 7348487"/>
              <a:gd name="connsiteY26" fmla="*/ 1308050 h 1308050"/>
              <a:gd name="connsiteX27" fmla="*/ 1865385 w 7348487"/>
              <a:gd name="connsiteY27" fmla="*/ 1308050 h 1308050"/>
              <a:gd name="connsiteX28" fmla="*/ 1447087 w 7348487"/>
              <a:gd name="connsiteY28" fmla="*/ 1308050 h 1308050"/>
              <a:gd name="connsiteX29" fmla="*/ 808334 w 7348487"/>
              <a:gd name="connsiteY29" fmla="*/ 1308050 h 1308050"/>
              <a:gd name="connsiteX30" fmla="*/ 0 w 7348487"/>
              <a:gd name="connsiteY30" fmla="*/ 1308050 h 1308050"/>
              <a:gd name="connsiteX31" fmla="*/ 0 w 7348487"/>
              <a:gd name="connsiteY31" fmla="*/ 858953 h 1308050"/>
              <a:gd name="connsiteX32" fmla="*/ 0 w 7348487"/>
              <a:gd name="connsiteY32" fmla="*/ 409856 h 1308050"/>
              <a:gd name="connsiteX33" fmla="*/ 0 w 7348487"/>
              <a:gd name="connsiteY33" fmla="*/ 0 h 13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48487" h="1308050" extrusionOk="0">
                <a:moveTo>
                  <a:pt x="0" y="0"/>
                </a:moveTo>
                <a:cubicBezTo>
                  <a:pt x="135895" y="-20651"/>
                  <a:pt x="270616" y="32655"/>
                  <a:pt x="491783" y="0"/>
                </a:cubicBezTo>
                <a:cubicBezTo>
                  <a:pt x="712950" y="-32655"/>
                  <a:pt x="726355" y="27827"/>
                  <a:pt x="836597" y="0"/>
                </a:cubicBezTo>
                <a:cubicBezTo>
                  <a:pt x="946839" y="-27827"/>
                  <a:pt x="1372715" y="63749"/>
                  <a:pt x="1548835" y="0"/>
                </a:cubicBezTo>
                <a:cubicBezTo>
                  <a:pt x="1724955" y="-63749"/>
                  <a:pt x="1805885" y="8286"/>
                  <a:pt x="2040618" y="0"/>
                </a:cubicBezTo>
                <a:cubicBezTo>
                  <a:pt x="2275351" y="-8286"/>
                  <a:pt x="2418454" y="12688"/>
                  <a:pt x="2532402" y="0"/>
                </a:cubicBezTo>
                <a:cubicBezTo>
                  <a:pt x="2646350" y="-12688"/>
                  <a:pt x="3088443" y="605"/>
                  <a:pt x="3244640" y="0"/>
                </a:cubicBezTo>
                <a:cubicBezTo>
                  <a:pt x="3400837" y="-605"/>
                  <a:pt x="3485724" y="33902"/>
                  <a:pt x="3662938" y="0"/>
                </a:cubicBezTo>
                <a:cubicBezTo>
                  <a:pt x="3840152" y="-33902"/>
                  <a:pt x="4030240" y="13939"/>
                  <a:pt x="4375176" y="0"/>
                </a:cubicBezTo>
                <a:cubicBezTo>
                  <a:pt x="4720112" y="-13939"/>
                  <a:pt x="4909546" y="85043"/>
                  <a:pt x="5087414" y="0"/>
                </a:cubicBezTo>
                <a:cubicBezTo>
                  <a:pt x="5265282" y="-85043"/>
                  <a:pt x="5455675" y="67579"/>
                  <a:pt x="5652682" y="0"/>
                </a:cubicBezTo>
                <a:cubicBezTo>
                  <a:pt x="5849689" y="-67579"/>
                  <a:pt x="6034356" y="32723"/>
                  <a:pt x="6364920" y="0"/>
                </a:cubicBezTo>
                <a:cubicBezTo>
                  <a:pt x="6695484" y="-32723"/>
                  <a:pt x="6629987" y="37476"/>
                  <a:pt x="6856704" y="0"/>
                </a:cubicBezTo>
                <a:cubicBezTo>
                  <a:pt x="7083421" y="-37476"/>
                  <a:pt x="7163980" y="12400"/>
                  <a:pt x="7348487" y="0"/>
                </a:cubicBezTo>
                <a:cubicBezTo>
                  <a:pt x="7399045" y="149233"/>
                  <a:pt x="7314228" y="308018"/>
                  <a:pt x="7348487" y="449097"/>
                </a:cubicBezTo>
                <a:cubicBezTo>
                  <a:pt x="7382746" y="590176"/>
                  <a:pt x="7323989" y="718591"/>
                  <a:pt x="7348487" y="885114"/>
                </a:cubicBezTo>
                <a:cubicBezTo>
                  <a:pt x="7372985" y="1051637"/>
                  <a:pt x="7327442" y="1115601"/>
                  <a:pt x="7348487" y="1308050"/>
                </a:cubicBezTo>
                <a:cubicBezTo>
                  <a:pt x="7174303" y="1373710"/>
                  <a:pt x="7001058" y="1259985"/>
                  <a:pt x="6709734" y="1308050"/>
                </a:cubicBezTo>
                <a:cubicBezTo>
                  <a:pt x="6418410" y="1356115"/>
                  <a:pt x="6260940" y="1283263"/>
                  <a:pt x="6144466" y="1308050"/>
                </a:cubicBezTo>
                <a:cubicBezTo>
                  <a:pt x="6027992" y="1332837"/>
                  <a:pt x="5963418" y="1278803"/>
                  <a:pt x="5799652" y="1308050"/>
                </a:cubicBezTo>
                <a:cubicBezTo>
                  <a:pt x="5635886" y="1337297"/>
                  <a:pt x="5568572" y="1262831"/>
                  <a:pt x="5381354" y="1308050"/>
                </a:cubicBezTo>
                <a:cubicBezTo>
                  <a:pt x="5194136" y="1353269"/>
                  <a:pt x="4994820" y="1297771"/>
                  <a:pt x="4669116" y="1308050"/>
                </a:cubicBezTo>
                <a:cubicBezTo>
                  <a:pt x="4343412" y="1318329"/>
                  <a:pt x="4356591" y="1252846"/>
                  <a:pt x="4103847" y="1308050"/>
                </a:cubicBezTo>
                <a:cubicBezTo>
                  <a:pt x="3851103" y="1363254"/>
                  <a:pt x="3830895" y="1291372"/>
                  <a:pt x="3685549" y="1308050"/>
                </a:cubicBezTo>
                <a:cubicBezTo>
                  <a:pt x="3540203" y="1324728"/>
                  <a:pt x="3387029" y="1266595"/>
                  <a:pt x="3120281" y="1308050"/>
                </a:cubicBezTo>
                <a:cubicBezTo>
                  <a:pt x="2853533" y="1349505"/>
                  <a:pt x="2881213" y="1295045"/>
                  <a:pt x="2775467" y="1308050"/>
                </a:cubicBezTo>
                <a:cubicBezTo>
                  <a:pt x="2669721" y="1321055"/>
                  <a:pt x="2595157" y="1307107"/>
                  <a:pt x="2430653" y="1308050"/>
                </a:cubicBezTo>
                <a:cubicBezTo>
                  <a:pt x="2266149" y="1308993"/>
                  <a:pt x="2027765" y="1281654"/>
                  <a:pt x="1865385" y="1308050"/>
                </a:cubicBezTo>
                <a:cubicBezTo>
                  <a:pt x="1703005" y="1334446"/>
                  <a:pt x="1639457" y="1265523"/>
                  <a:pt x="1447087" y="1308050"/>
                </a:cubicBezTo>
                <a:cubicBezTo>
                  <a:pt x="1254717" y="1350577"/>
                  <a:pt x="979733" y="1242928"/>
                  <a:pt x="808334" y="1308050"/>
                </a:cubicBezTo>
                <a:cubicBezTo>
                  <a:pt x="636935" y="1373172"/>
                  <a:pt x="271412" y="1233583"/>
                  <a:pt x="0" y="1308050"/>
                </a:cubicBezTo>
                <a:cubicBezTo>
                  <a:pt x="-51441" y="1208435"/>
                  <a:pt x="47857" y="964191"/>
                  <a:pt x="0" y="858953"/>
                </a:cubicBezTo>
                <a:cubicBezTo>
                  <a:pt x="-47857" y="753715"/>
                  <a:pt x="43495" y="515738"/>
                  <a:pt x="0" y="409856"/>
                </a:cubicBezTo>
                <a:cubicBezTo>
                  <a:pt x="-43495" y="303974"/>
                  <a:pt x="30908" y="85357"/>
                  <a:pt x="0" y="0"/>
                </a:cubicBezTo>
                <a:close/>
              </a:path>
            </a:pathLst>
          </a:custGeom>
          <a:noFill/>
          <a:ln w="28575">
            <a:solidFill>
              <a:srgbClr val="3333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latin typeface="Times New Roman" panose="02020603050405020304" pitchFamily="18" charset="0"/>
                <a:cs typeface="Times New Roman" panose="02020603050405020304" pitchFamily="18" charset="0"/>
              </a:rPr>
              <a:t>Frank </a:t>
            </a:r>
            <a:r>
              <a:rPr lang="en-US" sz="3200" b="1" dirty="0" err="1">
                <a:latin typeface="Times New Roman" panose="02020603050405020304" pitchFamily="18" charset="0"/>
                <a:cs typeface="Times New Roman" panose="02020603050405020304" pitchFamily="18" charset="0"/>
              </a:rPr>
              <a:t>Wilczek</a:t>
            </a:r>
            <a:r>
              <a:rPr lang="en-US" sz="32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(CERN seminar):</a:t>
            </a:r>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a:p>
            <a:endParaRPr lang="en-US" sz="1100" dirty="0">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3600" b="1" dirty="0">
                <a:solidFill>
                  <a:srgbClr val="C00000"/>
                </a:solidFill>
                <a:highlight>
                  <a:srgbClr val="FFFF00"/>
                </a:highlight>
                <a:latin typeface="Times New Roman" panose="02020603050405020304" pitchFamily="18" charset="0"/>
                <a:cs typeface="Times New Roman" panose="02020603050405020304" pitchFamily="18" charset="0"/>
              </a:rPr>
              <a:t>focus on anomalies / mysteries” </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BF3B27F-1D38-FBFD-D838-F62C57331A99}"/>
              </a:ext>
            </a:extLst>
          </p:cNvPr>
          <p:cNvPicPr>
            <a:picLocks noChangeAspect="1"/>
          </p:cNvPicPr>
          <p:nvPr/>
        </p:nvPicPr>
        <p:blipFill>
          <a:blip r:embed="rId3"/>
          <a:stretch>
            <a:fillRect/>
          </a:stretch>
        </p:blipFill>
        <p:spPr>
          <a:xfrm>
            <a:off x="797442" y="459378"/>
            <a:ext cx="1925882" cy="2739636"/>
          </a:xfrm>
          <a:prstGeom prst="rect">
            <a:avLst/>
          </a:prstGeom>
        </p:spPr>
      </p:pic>
      <p:sp>
        <p:nvSpPr>
          <p:cNvPr id="4" name="TextBox 3">
            <a:extLst>
              <a:ext uri="{FF2B5EF4-FFF2-40B4-BE49-F238E27FC236}">
                <a16:creationId xmlns:a16="http://schemas.microsoft.com/office/drawing/2014/main" id="{C2D4A75A-74AA-F2C1-4D10-4D8086A57752}"/>
              </a:ext>
            </a:extLst>
          </p:cNvPr>
          <p:cNvSpPr txBox="1"/>
          <p:nvPr/>
        </p:nvSpPr>
        <p:spPr>
          <a:xfrm>
            <a:off x="768481" y="3180939"/>
            <a:ext cx="1988045" cy="461665"/>
          </a:xfrm>
          <a:prstGeom prst="rect">
            <a:avLst/>
          </a:prstGeom>
          <a:noFill/>
        </p:spPr>
        <p:txBody>
          <a:bodyPr wrap="none" rtlCol="0">
            <a:spAutoFit/>
          </a:bodyPr>
          <a:lstStyle/>
          <a:p>
            <a:r>
              <a:rPr lang="en-US" sz="2400" b="1" dirty="0">
                <a:solidFill>
                  <a:srgbClr val="3333FF"/>
                </a:solidFill>
              </a:rPr>
              <a:t>NOBEL </a:t>
            </a:r>
            <a:r>
              <a:rPr lang="en-US" sz="2400" b="1" dirty="0"/>
              <a:t>  </a:t>
            </a:r>
            <a:r>
              <a:rPr lang="en-US" sz="2400" b="1" dirty="0">
                <a:solidFill>
                  <a:srgbClr val="FF0000"/>
                </a:solidFill>
              </a:rPr>
              <a:t>2004</a:t>
            </a:r>
          </a:p>
        </p:txBody>
      </p:sp>
    </p:spTree>
    <p:extLst>
      <p:ext uri="{BB962C8B-B14F-4D97-AF65-F5344CB8AC3E}">
        <p14:creationId xmlns:p14="http://schemas.microsoft.com/office/powerpoint/2010/main" val="174433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213E7-87A5-4BD6-9A63-D348826014B0}"/>
              </a:ext>
            </a:extLst>
          </p:cNvPr>
          <p:cNvSpPr txBox="1"/>
          <p:nvPr/>
        </p:nvSpPr>
        <p:spPr>
          <a:xfrm>
            <a:off x="749034" y="1546686"/>
            <a:ext cx="2512640" cy="523220"/>
          </a:xfrm>
          <a:prstGeom prst="rect">
            <a:avLst/>
          </a:prstGeom>
          <a:noFill/>
        </p:spPr>
        <p:txBody>
          <a:bodyPr wrap="square" rtlCol="0">
            <a:spAutoFit/>
          </a:bodyPr>
          <a:lstStyle/>
          <a:p>
            <a:r>
              <a:rPr lang="en-US" sz="2800" b="1" dirty="0">
                <a:solidFill>
                  <a:srgbClr val="3333FF"/>
                </a:solidFill>
              </a:rPr>
              <a:t>In this work </a:t>
            </a:r>
            <a:r>
              <a:rPr lang="en-US" sz="2800" b="1" dirty="0">
                <a:solidFill>
                  <a:srgbClr val="00B050"/>
                </a:solidFill>
                <a:sym typeface="Wingdings" panose="05000000000000000000" pitchFamily="2" charset="2"/>
              </a:rPr>
              <a:t></a:t>
            </a:r>
            <a:endParaRPr lang="en-US" sz="2800" b="1" dirty="0">
              <a:solidFill>
                <a:srgbClr val="00B050"/>
              </a:solidFill>
            </a:endParaRPr>
          </a:p>
        </p:txBody>
      </p:sp>
      <p:sp>
        <p:nvSpPr>
          <p:cNvPr id="3" name="TextBox 2">
            <a:extLst>
              <a:ext uri="{FF2B5EF4-FFF2-40B4-BE49-F238E27FC236}">
                <a16:creationId xmlns:a16="http://schemas.microsoft.com/office/drawing/2014/main" id="{112E1F52-AC3E-C57C-94A0-F8F1D8885699}"/>
              </a:ext>
            </a:extLst>
          </p:cNvPr>
          <p:cNvSpPr txBox="1"/>
          <p:nvPr/>
        </p:nvSpPr>
        <p:spPr>
          <a:xfrm>
            <a:off x="3209588" y="1420238"/>
            <a:ext cx="4368254" cy="1677382"/>
          </a:xfrm>
          <a:custGeom>
            <a:avLst/>
            <a:gdLst>
              <a:gd name="connsiteX0" fmla="*/ 0 w 4368254"/>
              <a:gd name="connsiteY0" fmla="*/ 0 h 1677382"/>
              <a:gd name="connsiteX1" fmla="*/ 502349 w 4368254"/>
              <a:gd name="connsiteY1" fmla="*/ 0 h 1677382"/>
              <a:gd name="connsiteX2" fmla="*/ 1048381 w 4368254"/>
              <a:gd name="connsiteY2" fmla="*/ 0 h 1677382"/>
              <a:gd name="connsiteX3" fmla="*/ 1550730 w 4368254"/>
              <a:gd name="connsiteY3" fmla="*/ 0 h 1677382"/>
              <a:gd name="connsiteX4" fmla="*/ 2009397 w 4368254"/>
              <a:gd name="connsiteY4" fmla="*/ 0 h 1677382"/>
              <a:gd name="connsiteX5" fmla="*/ 2599111 w 4368254"/>
              <a:gd name="connsiteY5" fmla="*/ 0 h 1677382"/>
              <a:gd name="connsiteX6" fmla="*/ 3232508 w 4368254"/>
              <a:gd name="connsiteY6" fmla="*/ 0 h 1677382"/>
              <a:gd name="connsiteX7" fmla="*/ 3865905 w 4368254"/>
              <a:gd name="connsiteY7" fmla="*/ 0 h 1677382"/>
              <a:gd name="connsiteX8" fmla="*/ 4368254 w 4368254"/>
              <a:gd name="connsiteY8" fmla="*/ 0 h 1677382"/>
              <a:gd name="connsiteX9" fmla="*/ 4368254 w 4368254"/>
              <a:gd name="connsiteY9" fmla="*/ 559127 h 1677382"/>
              <a:gd name="connsiteX10" fmla="*/ 4368254 w 4368254"/>
              <a:gd name="connsiteY10" fmla="*/ 1151802 h 1677382"/>
              <a:gd name="connsiteX11" fmla="*/ 4368254 w 4368254"/>
              <a:gd name="connsiteY11" fmla="*/ 1677382 h 1677382"/>
              <a:gd name="connsiteX12" fmla="*/ 3822222 w 4368254"/>
              <a:gd name="connsiteY12" fmla="*/ 1677382 h 1677382"/>
              <a:gd name="connsiteX13" fmla="*/ 3188825 w 4368254"/>
              <a:gd name="connsiteY13" fmla="*/ 1677382 h 1677382"/>
              <a:gd name="connsiteX14" fmla="*/ 2599111 w 4368254"/>
              <a:gd name="connsiteY14" fmla="*/ 1677382 h 1677382"/>
              <a:gd name="connsiteX15" fmla="*/ 2184127 w 4368254"/>
              <a:gd name="connsiteY15" fmla="*/ 1677382 h 1677382"/>
              <a:gd name="connsiteX16" fmla="*/ 1681778 w 4368254"/>
              <a:gd name="connsiteY16" fmla="*/ 1677382 h 1677382"/>
              <a:gd name="connsiteX17" fmla="*/ 1135746 w 4368254"/>
              <a:gd name="connsiteY17" fmla="*/ 1677382 h 1677382"/>
              <a:gd name="connsiteX18" fmla="*/ 633397 w 4368254"/>
              <a:gd name="connsiteY18" fmla="*/ 1677382 h 1677382"/>
              <a:gd name="connsiteX19" fmla="*/ 0 w 4368254"/>
              <a:gd name="connsiteY19" fmla="*/ 1677382 h 1677382"/>
              <a:gd name="connsiteX20" fmla="*/ 0 w 4368254"/>
              <a:gd name="connsiteY20" fmla="*/ 1118255 h 1677382"/>
              <a:gd name="connsiteX21" fmla="*/ 0 w 4368254"/>
              <a:gd name="connsiteY21" fmla="*/ 542354 h 1677382"/>
              <a:gd name="connsiteX22" fmla="*/ 0 w 4368254"/>
              <a:gd name="connsiteY22" fmla="*/ 0 h 167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8254" h="1677382" extrusionOk="0">
                <a:moveTo>
                  <a:pt x="0" y="0"/>
                </a:moveTo>
                <a:cubicBezTo>
                  <a:pt x="162868" y="-1109"/>
                  <a:pt x="261168" y="48832"/>
                  <a:pt x="502349" y="0"/>
                </a:cubicBezTo>
                <a:cubicBezTo>
                  <a:pt x="743530" y="-48832"/>
                  <a:pt x="844030" y="30909"/>
                  <a:pt x="1048381" y="0"/>
                </a:cubicBezTo>
                <a:cubicBezTo>
                  <a:pt x="1252732" y="-30909"/>
                  <a:pt x="1303740" y="1490"/>
                  <a:pt x="1550730" y="0"/>
                </a:cubicBezTo>
                <a:cubicBezTo>
                  <a:pt x="1797720" y="-1490"/>
                  <a:pt x="1821143" y="16281"/>
                  <a:pt x="2009397" y="0"/>
                </a:cubicBezTo>
                <a:cubicBezTo>
                  <a:pt x="2197651" y="-16281"/>
                  <a:pt x="2348404" y="70530"/>
                  <a:pt x="2599111" y="0"/>
                </a:cubicBezTo>
                <a:cubicBezTo>
                  <a:pt x="2849818" y="-70530"/>
                  <a:pt x="3007997" y="72165"/>
                  <a:pt x="3232508" y="0"/>
                </a:cubicBezTo>
                <a:cubicBezTo>
                  <a:pt x="3457019" y="-72165"/>
                  <a:pt x="3665600" y="57997"/>
                  <a:pt x="3865905" y="0"/>
                </a:cubicBezTo>
                <a:cubicBezTo>
                  <a:pt x="4066210" y="-57997"/>
                  <a:pt x="4144461" y="40015"/>
                  <a:pt x="4368254" y="0"/>
                </a:cubicBezTo>
                <a:cubicBezTo>
                  <a:pt x="4377583" y="264845"/>
                  <a:pt x="4312666" y="328530"/>
                  <a:pt x="4368254" y="559127"/>
                </a:cubicBezTo>
                <a:cubicBezTo>
                  <a:pt x="4423842" y="789724"/>
                  <a:pt x="4343959" y="1013758"/>
                  <a:pt x="4368254" y="1151802"/>
                </a:cubicBezTo>
                <a:cubicBezTo>
                  <a:pt x="4392549" y="1289847"/>
                  <a:pt x="4311215" y="1471260"/>
                  <a:pt x="4368254" y="1677382"/>
                </a:cubicBezTo>
                <a:cubicBezTo>
                  <a:pt x="4256360" y="1715987"/>
                  <a:pt x="4042107" y="1643716"/>
                  <a:pt x="3822222" y="1677382"/>
                </a:cubicBezTo>
                <a:cubicBezTo>
                  <a:pt x="3602337" y="1711048"/>
                  <a:pt x="3374840" y="1642154"/>
                  <a:pt x="3188825" y="1677382"/>
                </a:cubicBezTo>
                <a:cubicBezTo>
                  <a:pt x="3002810" y="1712610"/>
                  <a:pt x="2758600" y="1652649"/>
                  <a:pt x="2599111" y="1677382"/>
                </a:cubicBezTo>
                <a:cubicBezTo>
                  <a:pt x="2439622" y="1702115"/>
                  <a:pt x="2337039" y="1665329"/>
                  <a:pt x="2184127" y="1677382"/>
                </a:cubicBezTo>
                <a:cubicBezTo>
                  <a:pt x="2031215" y="1689435"/>
                  <a:pt x="1865150" y="1643304"/>
                  <a:pt x="1681778" y="1677382"/>
                </a:cubicBezTo>
                <a:cubicBezTo>
                  <a:pt x="1498406" y="1711460"/>
                  <a:pt x="1304026" y="1666887"/>
                  <a:pt x="1135746" y="1677382"/>
                </a:cubicBezTo>
                <a:cubicBezTo>
                  <a:pt x="967466" y="1687877"/>
                  <a:pt x="816284" y="1640789"/>
                  <a:pt x="633397" y="1677382"/>
                </a:cubicBezTo>
                <a:cubicBezTo>
                  <a:pt x="450510" y="1713975"/>
                  <a:pt x="250730" y="1671510"/>
                  <a:pt x="0" y="1677382"/>
                </a:cubicBezTo>
                <a:cubicBezTo>
                  <a:pt x="-2803" y="1415461"/>
                  <a:pt x="34570" y="1317274"/>
                  <a:pt x="0" y="1118255"/>
                </a:cubicBezTo>
                <a:cubicBezTo>
                  <a:pt x="-34570" y="919236"/>
                  <a:pt x="19596" y="674895"/>
                  <a:pt x="0" y="542354"/>
                </a:cubicBezTo>
                <a:cubicBezTo>
                  <a:pt x="-19596" y="409813"/>
                  <a:pt x="61993" y="254819"/>
                  <a:pt x="0" y="0"/>
                </a:cubicBezTo>
                <a:close/>
              </a:path>
            </a:pathLst>
          </a:custGeom>
          <a:noFill/>
          <a:ln w="57150">
            <a:solidFill>
              <a:srgbClr val="FF0000"/>
            </a:solidFill>
            <a:extLst>
              <a:ext uri="{C807C97D-BFC1-408E-A445-0C87EB9F89A2}">
                <ask:lineSketchStyleProps xmlns:ask="http://schemas.microsoft.com/office/drawing/2018/sketchyshapes" sd="2327878316">
                  <a:prstGeom prst="rect">
                    <a:avLst/>
                  </a:prstGeom>
                  <ask:type>
                    <ask:lineSketchScribble/>
                  </ask:type>
                </ask:lineSketchStyleProps>
              </a:ext>
            </a:extLst>
          </a:ln>
        </p:spPr>
        <p:txBody>
          <a:bodyPr wrap="square" rtlCol="0">
            <a:spAutoFit/>
          </a:bodyPr>
          <a:lstStyle/>
          <a:p>
            <a:r>
              <a:rPr lang="en-US" sz="4000" dirty="0"/>
              <a:t> </a:t>
            </a:r>
            <a:r>
              <a:rPr lang="en-US" sz="4800" b="1" i="1" dirty="0">
                <a:solidFill>
                  <a:srgbClr val="C00000"/>
                </a:solidFill>
                <a:highlight>
                  <a:srgbClr val="00FFFF"/>
                </a:highlight>
                <a:latin typeface="Times New Roman" panose="02020603050405020304" pitchFamily="18" charset="0"/>
                <a:cs typeface="Times New Roman" panose="02020603050405020304" pitchFamily="18" charset="0"/>
              </a:rPr>
              <a:t>local tensions</a:t>
            </a:r>
            <a:r>
              <a:rPr lang="en-US" sz="4000" dirty="0">
                <a:solidFill>
                  <a:srgbClr val="C00000"/>
                </a:solidFill>
                <a:highlight>
                  <a:srgbClr val="00FFFF"/>
                </a:highlight>
              </a:rPr>
              <a:t> </a:t>
            </a:r>
          </a:p>
          <a:p>
            <a:r>
              <a:rPr lang="en-US" sz="1000" dirty="0">
                <a:solidFill>
                  <a:srgbClr val="C00000"/>
                </a:solidFill>
                <a:highlight>
                  <a:srgbClr val="00FFFF"/>
                </a:highlight>
              </a:rPr>
              <a:t>   </a:t>
            </a:r>
          </a:p>
          <a:p>
            <a:r>
              <a:rPr lang="en-US" sz="300" dirty="0"/>
              <a:t> </a:t>
            </a:r>
          </a:p>
          <a:p>
            <a:r>
              <a:rPr lang="en-US" sz="4000" dirty="0"/>
              <a:t>w. known physics</a:t>
            </a:r>
            <a:r>
              <a:rPr lang="en-US" sz="4000" b="1" dirty="0">
                <a:solidFill>
                  <a:srgbClr val="C00000"/>
                </a:solidFill>
              </a:rPr>
              <a:t>?</a:t>
            </a:r>
          </a:p>
        </p:txBody>
      </p:sp>
      <p:grpSp>
        <p:nvGrpSpPr>
          <p:cNvPr id="6" name="Group 5">
            <a:extLst>
              <a:ext uri="{FF2B5EF4-FFF2-40B4-BE49-F238E27FC236}">
                <a16:creationId xmlns:a16="http://schemas.microsoft.com/office/drawing/2014/main" id="{68DE4DD1-A1A1-70F2-5F94-6E9F38107DC6}"/>
              </a:ext>
            </a:extLst>
          </p:cNvPr>
          <p:cNvGrpSpPr/>
          <p:nvPr/>
        </p:nvGrpSpPr>
        <p:grpSpPr>
          <a:xfrm>
            <a:off x="7801576" y="2548635"/>
            <a:ext cx="4108625" cy="481121"/>
            <a:chOff x="7675118" y="5165386"/>
            <a:chExt cx="4108625" cy="481121"/>
          </a:xfrm>
        </p:grpSpPr>
        <p:sp>
          <p:nvSpPr>
            <p:cNvPr id="4" name="TextBox 3">
              <a:extLst>
                <a:ext uri="{FF2B5EF4-FFF2-40B4-BE49-F238E27FC236}">
                  <a16:creationId xmlns:a16="http://schemas.microsoft.com/office/drawing/2014/main" id="{47E55FD1-B44B-F5F6-B558-63FF37440932}"/>
                </a:ext>
              </a:extLst>
            </p:cNvPr>
            <p:cNvSpPr txBox="1"/>
            <p:nvPr/>
          </p:nvSpPr>
          <p:spPr>
            <a:xfrm>
              <a:off x="7675118" y="5165386"/>
              <a:ext cx="2571538" cy="461665"/>
            </a:xfrm>
            <a:custGeom>
              <a:avLst/>
              <a:gdLst>
                <a:gd name="connsiteX0" fmla="*/ 0 w 2571538"/>
                <a:gd name="connsiteY0" fmla="*/ 0 h 461665"/>
                <a:gd name="connsiteX1" fmla="*/ 540023 w 2571538"/>
                <a:gd name="connsiteY1" fmla="*/ 0 h 461665"/>
                <a:gd name="connsiteX2" fmla="*/ 1028615 w 2571538"/>
                <a:gd name="connsiteY2" fmla="*/ 0 h 461665"/>
                <a:gd name="connsiteX3" fmla="*/ 1594354 w 2571538"/>
                <a:gd name="connsiteY3" fmla="*/ 0 h 461665"/>
                <a:gd name="connsiteX4" fmla="*/ 2031515 w 2571538"/>
                <a:gd name="connsiteY4" fmla="*/ 0 h 461665"/>
                <a:gd name="connsiteX5" fmla="*/ 2571538 w 2571538"/>
                <a:gd name="connsiteY5" fmla="*/ 0 h 461665"/>
                <a:gd name="connsiteX6" fmla="*/ 2571538 w 2571538"/>
                <a:gd name="connsiteY6" fmla="*/ 461665 h 461665"/>
                <a:gd name="connsiteX7" fmla="*/ 2082946 w 2571538"/>
                <a:gd name="connsiteY7" fmla="*/ 461665 h 461665"/>
                <a:gd name="connsiteX8" fmla="*/ 1594354 w 2571538"/>
                <a:gd name="connsiteY8" fmla="*/ 461665 h 461665"/>
                <a:gd name="connsiteX9" fmla="*/ 1105761 w 2571538"/>
                <a:gd name="connsiteY9" fmla="*/ 461665 h 461665"/>
                <a:gd name="connsiteX10" fmla="*/ 642884 w 2571538"/>
                <a:gd name="connsiteY10" fmla="*/ 461665 h 461665"/>
                <a:gd name="connsiteX11" fmla="*/ 0 w 2571538"/>
                <a:gd name="connsiteY11" fmla="*/ 461665 h 461665"/>
                <a:gd name="connsiteX12" fmla="*/ 0 w 2571538"/>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538" h="461665" extrusionOk="0">
                  <a:moveTo>
                    <a:pt x="0" y="0"/>
                  </a:moveTo>
                  <a:cubicBezTo>
                    <a:pt x="134969" y="-18992"/>
                    <a:pt x="406944" y="55704"/>
                    <a:pt x="540023" y="0"/>
                  </a:cubicBezTo>
                  <a:cubicBezTo>
                    <a:pt x="673102" y="-55704"/>
                    <a:pt x="836148" y="53240"/>
                    <a:pt x="1028615" y="0"/>
                  </a:cubicBezTo>
                  <a:cubicBezTo>
                    <a:pt x="1221082" y="-53240"/>
                    <a:pt x="1434199" y="32841"/>
                    <a:pt x="1594354" y="0"/>
                  </a:cubicBezTo>
                  <a:cubicBezTo>
                    <a:pt x="1754509" y="-32841"/>
                    <a:pt x="1917553" y="22145"/>
                    <a:pt x="2031515" y="0"/>
                  </a:cubicBezTo>
                  <a:cubicBezTo>
                    <a:pt x="2145477" y="-22145"/>
                    <a:pt x="2354704" y="57458"/>
                    <a:pt x="2571538" y="0"/>
                  </a:cubicBezTo>
                  <a:cubicBezTo>
                    <a:pt x="2592054" y="191548"/>
                    <a:pt x="2525109" y="349805"/>
                    <a:pt x="2571538" y="461665"/>
                  </a:cubicBezTo>
                  <a:cubicBezTo>
                    <a:pt x="2342619" y="482210"/>
                    <a:pt x="2310470" y="419158"/>
                    <a:pt x="2082946" y="461665"/>
                  </a:cubicBezTo>
                  <a:cubicBezTo>
                    <a:pt x="1855422" y="504172"/>
                    <a:pt x="1771402" y="434461"/>
                    <a:pt x="1594354" y="461665"/>
                  </a:cubicBezTo>
                  <a:cubicBezTo>
                    <a:pt x="1417306" y="488869"/>
                    <a:pt x="1273429" y="446755"/>
                    <a:pt x="1105761" y="461665"/>
                  </a:cubicBezTo>
                  <a:cubicBezTo>
                    <a:pt x="938093" y="476575"/>
                    <a:pt x="744591" y="413109"/>
                    <a:pt x="642884" y="461665"/>
                  </a:cubicBezTo>
                  <a:cubicBezTo>
                    <a:pt x="541177" y="510221"/>
                    <a:pt x="183767" y="416814"/>
                    <a:pt x="0" y="461665"/>
                  </a:cubicBezTo>
                  <a:cubicBezTo>
                    <a:pt x="-52895" y="252321"/>
                    <a:pt x="22572" y="107884"/>
                    <a:pt x="0" y="0"/>
                  </a:cubicBezTo>
                  <a:close/>
                </a:path>
              </a:pathLst>
            </a:custGeom>
            <a:noFill/>
            <a:ln w="28575">
              <a:solidFill>
                <a:srgbClr val="FF0000"/>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none" rtlCol="0">
              <a:spAutoFit/>
            </a:bodyPr>
            <a:lstStyle/>
            <a:p>
              <a:r>
                <a:rPr lang="en-US" sz="2400" b="1" dirty="0">
                  <a:solidFill>
                    <a:srgbClr val="C00000"/>
                  </a:solidFill>
                  <a:highlight>
                    <a:srgbClr val="00FF00"/>
                  </a:highlight>
                </a:rPr>
                <a:t>Striking  examples </a:t>
              </a:r>
            </a:p>
          </p:txBody>
        </p:sp>
        <p:sp>
          <p:nvSpPr>
            <p:cNvPr id="5" name="TextBox 4">
              <a:extLst>
                <a:ext uri="{FF2B5EF4-FFF2-40B4-BE49-F238E27FC236}">
                  <a16:creationId xmlns:a16="http://schemas.microsoft.com/office/drawing/2014/main" id="{A893877C-56F8-804A-9782-CD79D9C8C09F}"/>
                </a:ext>
              </a:extLst>
            </p:cNvPr>
            <p:cNvSpPr txBox="1"/>
            <p:nvPr/>
          </p:nvSpPr>
          <p:spPr>
            <a:xfrm>
              <a:off x="10457226" y="5184842"/>
              <a:ext cx="1326517" cy="461665"/>
            </a:xfrm>
            <a:prstGeom prst="rect">
              <a:avLst/>
            </a:prstGeom>
            <a:noFill/>
          </p:spPr>
          <p:txBody>
            <a:bodyPr wrap="none" rtlCol="0">
              <a:spAutoFit/>
            </a:bodyPr>
            <a:lstStyle/>
            <a:p>
              <a:r>
                <a:rPr lang="en-US" sz="2400" b="1" dirty="0" err="1">
                  <a:solidFill>
                    <a:srgbClr val="3333FF"/>
                  </a:solidFill>
                </a:rPr>
                <a:t>p.t.o.</a:t>
              </a:r>
              <a:r>
                <a:rPr lang="en-US" sz="2400" b="1" dirty="0">
                  <a:solidFill>
                    <a:srgbClr val="3333FF"/>
                  </a:solidFill>
                </a:rPr>
                <a:t>  </a:t>
              </a:r>
              <a:r>
                <a:rPr lang="en-US" sz="2400" b="1" dirty="0">
                  <a:solidFill>
                    <a:srgbClr val="00B050"/>
                  </a:solidFill>
                  <a:sym typeface="Wingdings" panose="05000000000000000000" pitchFamily="2" charset="2"/>
                </a:rPr>
                <a:t></a:t>
              </a:r>
              <a:endParaRPr lang="en-US" sz="2400" b="1" dirty="0">
                <a:solidFill>
                  <a:srgbClr val="00B050"/>
                </a:solidFill>
              </a:endParaRPr>
            </a:p>
          </p:txBody>
        </p:sp>
      </p:grpSp>
      <p:sp>
        <p:nvSpPr>
          <p:cNvPr id="7" name="TextBox 6">
            <a:extLst>
              <a:ext uri="{FF2B5EF4-FFF2-40B4-BE49-F238E27FC236}">
                <a16:creationId xmlns:a16="http://schemas.microsoft.com/office/drawing/2014/main" id="{9EAABD3B-5118-546E-E887-F1DAD9277D8A}"/>
              </a:ext>
            </a:extLst>
          </p:cNvPr>
          <p:cNvSpPr txBox="1"/>
          <p:nvPr/>
        </p:nvSpPr>
        <p:spPr>
          <a:xfrm>
            <a:off x="7655661" y="2110908"/>
            <a:ext cx="1193275" cy="461665"/>
          </a:xfrm>
          <a:prstGeom prst="rect">
            <a:avLst/>
          </a:prstGeom>
          <a:noFill/>
        </p:spPr>
        <p:txBody>
          <a:bodyPr wrap="none" rtlCol="0">
            <a:spAutoFit/>
          </a:bodyPr>
          <a:lstStyle/>
          <a:p>
            <a:r>
              <a:rPr lang="en-US" sz="2400" dirty="0">
                <a:solidFill>
                  <a:srgbClr val="3333FF"/>
                </a:solidFill>
              </a:rPr>
              <a:t> several</a:t>
            </a:r>
          </a:p>
        </p:txBody>
      </p:sp>
      <p:sp>
        <p:nvSpPr>
          <p:cNvPr id="8" name="Rectangle 573">
            <a:extLst>
              <a:ext uri="{FF2B5EF4-FFF2-40B4-BE49-F238E27FC236}">
                <a16:creationId xmlns:a16="http://schemas.microsoft.com/office/drawing/2014/main" id="{4D0B5EB1-0BE9-76B0-112E-B3DFD5CF3399}"/>
              </a:ext>
            </a:extLst>
          </p:cNvPr>
          <p:cNvSpPr/>
          <p:nvPr/>
        </p:nvSpPr>
        <p:spPr>
          <a:xfrm>
            <a:off x="11897232" y="6466119"/>
            <a:ext cx="104196" cy="246221"/>
          </a:xfrm>
          <a:prstGeom prst="rect">
            <a:avLst/>
          </a:prstGeom>
        </p:spPr>
        <p:txBody>
          <a:bodyPr wrap="none" lIns="0" tIns="0" rIns="0" bIns="0">
            <a:spAutoFit/>
          </a:bodyPr>
          <a:lstStyle/>
          <a:p>
            <a:pPr marL="0"/>
            <a:r>
              <a:rPr lang="en-US" sz="1600" b="1" dirty="0">
                <a:solidFill>
                  <a:srgbClr val="FF0000"/>
                </a:solidFill>
                <a:latin typeface="Calibri-Bold"/>
              </a:rPr>
              <a:t>7</a:t>
            </a:r>
            <a:endParaRPr lang="en-US" sz="1600" b="1" i="0" spc="0" baseline="0" dirty="0">
              <a:solidFill>
                <a:srgbClr val="FF0000"/>
              </a:solidFill>
              <a:latin typeface="Calibri-Bold"/>
            </a:endParaRPr>
          </a:p>
        </p:txBody>
      </p:sp>
      <p:sp>
        <p:nvSpPr>
          <p:cNvPr id="9" name="TextBox 8">
            <a:extLst>
              <a:ext uri="{FF2B5EF4-FFF2-40B4-BE49-F238E27FC236}">
                <a16:creationId xmlns:a16="http://schemas.microsoft.com/office/drawing/2014/main" id="{C268E34D-98A3-980B-CED6-6A518E15A880}"/>
              </a:ext>
            </a:extLst>
          </p:cNvPr>
          <p:cNvSpPr txBox="1"/>
          <p:nvPr/>
        </p:nvSpPr>
        <p:spPr>
          <a:xfrm>
            <a:off x="3375498" y="3438319"/>
            <a:ext cx="7842147" cy="954107"/>
          </a:xfrm>
          <a:prstGeom prst="rect">
            <a:avLst/>
          </a:prstGeom>
          <a:noFill/>
        </p:spPr>
        <p:txBody>
          <a:bodyPr wrap="none" rtlCol="0">
            <a:spAutoFit/>
          </a:bodyPr>
          <a:lstStyle/>
          <a:p>
            <a:r>
              <a:rPr lang="en-US" sz="2000" b="1" i="1" dirty="0">
                <a:solidFill>
                  <a:srgbClr val="FF0000"/>
                </a:solidFill>
                <a:latin typeface="Times roman"/>
              </a:rPr>
              <a:t>Local</a:t>
            </a:r>
            <a:r>
              <a:rPr lang="en-US" dirty="0"/>
              <a:t> </a:t>
            </a:r>
            <a:r>
              <a:rPr lang="en-US" sz="2000" b="1" dirty="0">
                <a:solidFill>
                  <a:srgbClr val="3333FF"/>
                </a:solidFill>
              </a:rPr>
              <a:t>=&gt;</a:t>
            </a:r>
            <a:r>
              <a:rPr lang="en-US" dirty="0"/>
              <a:t>  </a:t>
            </a:r>
            <a:r>
              <a:rPr lang="en-US" b="1" dirty="0">
                <a:solidFill>
                  <a:srgbClr val="FF00FF"/>
                </a:solidFill>
              </a:rPr>
              <a:t>-</a:t>
            </a:r>
            <a:r>
              <a:rPr lang="en-US" dirty="0">
                <a:solidFill>
                  <a:srgbClr val="FF00FF"/>
                </a:solidFill>
              </a:rPr>
              <a:t> </a:t>
            </a:r>
            <a:r>
              <a:rPr lang="en-US" b="1" i="1" dirty="0"/>
              <a:t>solar system  </a:t>
            </a:r>
          </a:p>
          <a:p>
            <a:r>
              <a:rPr lang="en-US" dirty="0"/>
              <a:t>                      </a:t>
            </a:r>
            <a:r>
              <a:rPr lang="en-US" b="1" dirty="0">
                <a:solidFill>
                  <a:srgbClr val="FF00FF"/>
                </a:solidFill>
              </a:rPr>
              <a:t>-</a:t>
            </a:r>
            <a:r>
              <a:rPr lang="en-US" dirty="0"/>
              <a:t> </a:t>
            </a:r>
            <a:r>
              <a:rPr lang="en-US" b="1" i="1" dirty="0" err="1"/>
              <a:t>exo</a:t>
            </a:r>
            <a:r>
              <a:rPr lang="en-US" b="1" i="1" dirty="0"/>
              <a:t>-solar system  </a:t>
            </a:r>
            <a:r>
              <a:rPr lang="en-US" dirty="0"/>
              <a:t>(M. Perryman, K.Z., </a:t>
            </a:r>
          </a:p>
          <a:p>
            <a:r>
              <a:rPr lang="en-US" dirty="0"/>
              <a:t>                                                                   </a:t>
            </a:r>
            <a:r>
              <a:rPr lang="en-US" dirty="0">
                <a:hlinkClick r:id="rId2"/>
              </a:rPr>
              <a:t>https://www.mdpi.com/2073-8994/14/4/721</a:t>
            </a:r>
            <a:r>
              <a:rPr lang="en-US" dirty="0"/>
              <a:t> )</a:t>
            </a:r>
          </a:p>
        </p:txBody>
      </p:sp>
    </p:spTree>
    <p:extLst>
      <p:ext uri="{BB962C8B-B14F-4D97-AF65-F5344CB8AC3E}">
        <p14:creationId xmlns:p14="http://schemas.microsoft.com/office/powerpoint/2010/main" val="351448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9218" y="1278781"/>
            <a:ext cx="10281683" cy="4069396"/>
          </a:xfrm>
          <a:prstGeom prst="rect">
            <a:avLst/>
          </a:prstGeom>
          <a:noFill/>
        </p:spPr>
      </p:pic>
      <p:sp>
        <p:nvSpPr>
          <p:cNvPr id="636" name="Freeform 636"/>
          <p:cNvSpPr/>
          <p:nvPr/>
        </p:nvSpPr>
        <p:spPr>
          <a:xfrm>
            <a:off x="5861840" y="198120"/>
            <a:ext cx="4897861" cy="577291"/>
          </a:xfrm>
          <a:custGeom>
            <a:avLst/>
            <a:gdLst>
              <a:gd name="connsiteX0" fmla="*/ 0 w 4897861"/>
              <a:gd name="connsiteY0" fmla="*/ 577291 h 577291"/>
              <a:gd name="connsiteX1" fmla="*/ 446250 w 4897861"/>
              <a:gd name="connsiteY1" fmla="*/ 577291 h 577291"/>
              <a:gd name="connsiteX2" fmla="*/ 941478 w 4897861"/>
              <a:gd name="connsiteY2" fmla="*/ 577291 h 577291"/>
              <a:gd name="connsiteX3" fmla="*/ 1387727 w 4897861"/>
              <a:gd name="connsiteY3" fmla="*/ 577291 h 577291"/>
              <a:gd name="connsiteX4" fmla="*/ 1980913 w 4897861"/>
              <a:gd name="connsiteY4" fmla="*/ 577291 h 577291"/>
              <a:gd name="connsiteX5" fmla="*/ 2525119 w 4897861"/>
              <a:gd name="connsiteY5" fmla="*/ 577291 h 577291"/>
              <a:gd name="connsiteX6" fmla="*/ 3069326 w 4897861"/>
              <a:gd name="connsiteY6" fmla="*/ 577291 h 577291"/>
              <a:gd name="connsiteX7" fmla="*/ 3711490 w 4897861"/>
              <a:gd name="connsiteY7" fmla="*/ 577291 h 577291"/>
              <a:gd name="connsiteX8" fmla="*/ 4304676 w 4897861"/>
              <a:gd name="connsiteY8" fmla="*/ 577291 h 577291"/>
              <a:gd name="connsiteX9" fmla="*/ 4897861 w 4897861"/>
              <a:gd name="connsiteY9" fmla="*/ 577291 h 577291"/>
              <a:gd name="connsiteX10" fmla="*/ 4897861 w 4897861"/>
              <a:gd name="connsiteY10" fmla="*/ 0 h 577291"/>
              <a:gd name="connsiteX11" fmla="*/ 4500590 w 4897861"/>
              <a:gd name="connsiteY11" fmla="*/ 0 h 577291"/>
              <a:gd name="connsiteX12" fmla="*/ 4054340 w 4897861"/>
              <a:gd name="connsiteY12" fmla="*/ 0 h 577291"/>
              <a:gd name="connsiteX13" fmla="*/ 3461155 w 4897861"/>
              <a:gd name="connsiteY13" fmla="*/ 0 h 577291"/>
              <a:gd name="connsiteX14" fmla="*/ 2818991 w 4897861"/>
              <a:gd name="connsiteY14" fmla="*/ 0 h 577291"/>
              <a:gd name="connsiteX15" fmla="*/ 2323763 w 4897861"/>
              <a:gd name="connsiteY15" fmla="*/ 0 h 577291"/>
              <a:gd name="connsiteX16" fmla="*/ 1681599 w 4897861"/>
              <a:gd name="connsiteY16" fmla="*/ 0 h 577291"/>
              <a:gd name="connsiteX17" fmla="*/ 1235349 w 4897861"/>
              <a:gd name="connsiteY17" fmla="*/ 0 h 577291"/>
              <a:gd name="connsiteX18" fmla="*/ 838078 w 4897861"/>
              <a:gd name="connsiteY18" fmla="*/ 0 h 577291"/>
              <a:gd name="connsiteX19" fmla="*/ 0 w 4897861"/>
              <a:gd name="connsiteY19" fmla="*/ 0 h 577291"/>
              <a:gd name="connsiteX20" fmla="*/ 0 w 4897861"/>
              <a:gd name="connsiteY20" fmla="*/ 577291 h 57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97861" h="577291" fill="none" extrusionOk="0">
                <a:moveTo>
                  <a:pt x="0" y="577291"/>
                </a:moveTo>
                <a:cubicBezTo>
                  <a:pt x="100683" y="536027"/>
                  <a:pt x="275397" y="609088"/>
                  <a:pt x="446250" y="577291"/>
                </a:cubicBezTo>
                <a:cubicBezTo>
                  <a:pt x="617103" y="545494"/>
                  <a:pt x="763505" y="584353"/>
                  <a:pt x="941478" y="577291"/>
                </a:cubicBezTo>
                <a:cubicBezTo>
                  <a:pt x="1119451" y="570229"/>
                  <a:pt x="1230223" y="598563"/>
                  <a:pt x="1387727" y="577291"/>
                </a:cubicBezTo>
                <a:cubicBezTo>
                  <a:pt x="1545231" y="556019"/>
                  <a:pt x="1704645" y="636639"/>
                  <a:pt x="1980913" y="577291"/>
                </a:cubicBezTo>
                <a:cubicBezTo>
                  <a:pt x="2257181" y="517943"/>
                  <a:pt x="2348593" y="598133"/>
                  <a:pt x="2525119" y="577291"/>
                </a:cubicBezTo>
                <a:cubicBezTo>
                  <a:pt x="2701645" y="556449"/>
                  <a:pt x="2814785" y="609044"/>
                  <a:pt x="3069326" y="577291"/>
                </a:cubicBezTo>
                <a:cubicBezTo>
                  <a:pt x="3323867" y="545538"/>
                  <a:pt x="3406483" y="620822"/>
                  <a:pt x="3711490" y="577291"/>
                </a:cubicBezTo>
                <a:cubicBezTo>
                  <a:pt x="4016497" y="533760"/>
                  <a:pt x="4052278" y="621633"/>
                  <a:pt x="4304676" y="577291"/>
                </a:cubicBezTo>
                <a:cubicBezTo>
                  <a:pt x="4557074" y="532949"/>
                  <a:pt x="4651277" y="604011"/>
                  <a:pt x="4897861" y="577291"/>
                </a:cubicBezTo>
                <a:cubicBezTo>
                  <a:pt x="4837801" y="453346"/>
                  <a:pt x="4897875" y="151517"/>
                  <a:pt x="4897861" y="0"/>
                </a:cubicBezTo>
                <a:cubicBezTo>
                  <a:pt x="4757393" y="19667"/>
                  <a:pt x="4592119" y="-31695"/>
                  <a:pt x="4500590" y="0"/>
                </a:cubicBezTo>
                <a:cubicBezTo>
                  <a:pt x="4409061" y="31695"/>
                  <a:pt x="4179954" y="-44834"/>
                  <a:pt x="4054340" y="0"/>
                </a:cubicBezTo>
                <a:cubicBezTo>
                  <a:pt x="3928726" y="44834"/>
                  <a:pt x="3710624" y="-65222"/>
                  <a:pt x="3461155" y="0"/>
                </a:cubicBezTo>
                <a:cubicBezTo>
                  <a:pt x="3211686" y="65222"/>
                  <a:pt x="3089667" y="-41176"/>
                  <a:pt x="2818991" y="0"/>
                </a:cubicBezTo>
                <a:cubicBezTo>
                  <a:pt x="2548315" y="41176"/>
                  <a:pt x="2442743" y="-55229"/>
                  <a:pt x="2323763" y="0"/>
                </a:cubicBezTo>
                <a:cubicBezTo>
                  <a:pt x="2204783" y="55229"/>
                  <a:pt x="1932163" y="-58375"/>
                  <a:pt x="1681599" y="0"/>
                </a:cubicBezTo>
                <a:cubicBezTo>
                  <a:pt x="1431035" y="58375"/>
                  <a:pt x="1361640" y="-40117"/>
                  <a:pt x="1235349" y="0"/>
                </a:cubicBezTo>
                <a:cubicBezTo>
                  <a:pt x="1109058" y="40117"/>
                  <a:pt x="1030482" y="-172"/>
                  <a:pt x="838078" y="0"/>
                </a:cubicBezTo>
                <a:cubicBezTo>
                  <a:pt x="645674" y="172"/>
                  <a:pt x="210892" y="-21610"/>
                  <a:pt x="0" y="0"/>
                </a:cubicBezTo>
                <a:cubicBezTo>
                  <a:pt x="6584" y="137099"/>
                  <a:pt x="-62922" y="381637"/>
                  <a:pt x="0" y="577291"/>
                </a:cubicBezTo>
                <a:close/>
              </a:path>
              <a:path w="4897861" h="577291" stroke="0" extrusionOk="0">
                <a:moveTo>
                  <a:pt x="0" y="577291"/>
                </a:moveTo>
                <a:cubicBezTo>
                  <a:pt x="161869" y="537197"/>
                  <a:pt x="375721" y="588591"/>
                  <a:pt x="495228" y="577291"/>
                </a:cubicBezTo>
                <a:cubicBezTo>
                  <a:pt x="614735" y="565991"/>
                  <a:pt x="797558" y="620866"/>
                  <a:pt x="892499" y="577291"/>
                </a:cubicBezTo>
                <a:cubicBezTo>
                  <a:pt x="987440" y="533716"/>
                  <a:pt x="1323142" y="596450"/>
                  <a:pt x="1534663" y="577291"/>
                </a:cubicBezTo>
                <a:cubicBezTo>
                  <a:pt x="1746184" y="558132"/>
                  <a:pt x="1839166" y="629607"/>
                  <a:pt x="2029891" y="577291"/>
                </a:cubicBezTo>
                <a:cubicBezTo>
                  <a:pt x="2220616" y="524975"/>
                  <a:pt x="2388969" y="631165"/>
                  <a:pt x="2525119" y="577291"/>
                </a:cubicBezTo>
                <a:cubicBezTo>
                  <a:pt x="2661269" y="523417"/>
                  <a:pt x="2992602" y="635239"/>
                  <a:pt x="3167283" y="577291"/>
                </a:cubicBezTo>
                <a:cubicBezTo>
                  <a:pt x="3341964" y="519343"/>
                  <a:pt x="3390773" y="593968"/>
                  <a:pt x="3613533" y="577291"/>
                </a:cubicBezTo>
                <a:cubicBezTo>
                  <a:pt x="3836293" y="560614"/>
                  <a:pt x="4040442" y="635697"/>
                  <a:pt x="4255697" y="577291"/>
                </a:cubicBezTo>
                <a:cubicBezTo>
                  <a:pt x="4470952" y="518885"/>
                  <a:pt x="4706758" y="589883"/>
                  <a:pt x="4897861" y="577291"/>
                </a:cubicBezTo>
                <a:cubicBezTo>
                  <a:pt x="4854624" y="347799"/>
                  <a:pt x="4898005" y="154223"/>
                  <a:pt x="4897861" y="0"/>
                </a:cubicBezTo>
                <a:cubicBezTo>
                  <a:pt x="4651606" y="7235"/>
                  <a:pt x="4529025" y="-29357"/>
                  <a:pt x="4353654" y="0"/>
                </a:cubicBezTo>
                <a:cubicBezTo>
                  <a:pt x="4178283" y="29357"/>
                  <a:pt x="4069266" y="-48040"/>
                  <a:pt x="3858426" y="0"/>
                </a:cubicBezTo>
                <a:cubicBezTo>
                  <a:pt x="3647586" y="48040"/>
                  <a:pt x="3406786" y="-57164"/>
                  <a:pt x="3216262" y="0"/>
                </a:cubicBezTo>
                <a:cubicBezTo>
                  <a:pt x="3025738" y="57164"/>
                  <a:pt x="2868562" y="-64148"/>
                  <a:pt x="2574098" y="0"/>
                </a:cubicBezTo>
                <a:cubicBezTo>
                  <a:pt x="2279634" y="64148"/>
                  <a:pt x="2308381" y="-20167"/>
                  <a:pt x="2127849" y="0"/>
                </a:cubicBezTo>
                <a:cubicBezTo>
                  <a:pt x="1947317" y="20167"/>
                  <a:pt x="1785114" y="-12926"/>
                  <a:pt x="1583642" y="0"/>
                </a:cubicBezTo>
                <a:cubicBezTo>
                  <a:pt x="1382170" y="12926"/>
                  <a:pt x="1166253" y="-8644"/>
                  <a:pt x="941478" y="0"/>
                </a:cubicBezTo>
                <a:cubicBezTo>
                  <a:pt x="716703" y="8644"/>
                  <a:pt x="274315" y="-15340"/>
                  <a:pt x="0" y="0"/>
                </a:cubicBezTo>
                <a:cubicBezTo>
                  <a:pt x="22643" y="220523"/>
                  <a:pt x="-11149" y="307946"/>
                  <a:pt x="0" y="577291"/>
                </a:cubicBezTo>
                <a:close/>
              </a:path>
            </a:pathLst>
          </a:custGeom>
          <a:solidFill>
            <a:srgbClr val="00FFFF">
              <a:alpha val="100000"/>
            </a:srgbClr>
          </a:solidFill>
          <a:ln w="28575">
            <a:solidFill>
              <a:srgbClr val="FF0000"/>
            </a:solidFill>
            <a:extLst>
              <a:ext uri="{C807C97D-BFC1-408E-A445-0C87EB9F89A2}">
                <ask:lineSketchStyleProps xmlns:ask="http://schemas.microsoft.com/office/drawing/2018/sketchyshapes" sd="1219033472">
                  <a:custGeom>
                    <a:avLst/>
                    <a:gdLst/>
                    <a:ahLst/>
                    <a:cxnLst/>
                    <a:rect l="0" t="0" r="0" b="0"/>
                    <a:pathLst>
                      <a:path w="5618988" h="646176">
                        <a:moveTo>
                          <a:pt x="0" y="646176"/>
                        </a:moveTo>
                        <a:lnTo>
                          <a:pt x="5618988" y="646176"/>
                        </a:lnTo>
                        <a:lnTo>
                          <a:pt x="5618988" y="0"/>
                        </a:lnTo>
                        <a:lnTo>
                          <a:pt x="0" y="0"/>
                        </a:lnTo>
                        <a:lnTo>
                          <a:pt x="0" y="64617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38" name="Freeform 638"/>
          <p:cNvSpPr/>
          <p:nvPr/>
        </p:nvSpPr>
        <p:spPr>
          <a:xfrm>
            <a:off x="4689347" y="286512"/>
            <a:ext cx="1089661" cy="467868"/>
          </a:xfrm>
          <a:custGeom>
            <a:avLst/>
            <a:gdLst/>
            <a:ahLst/>
            <a:cxnLst/>
            <a:rect l="0" t="0" r="0" b="0"/>
            <a:pathLst>
              <a:path w="1089661" h="467868">
                <a:moveTo>
                  <a:pt x="0" y="116967"/>
                </a:moveTo>
                <a:lnTo>
                  <a:pt x="855726" y="116967"/>
                </a:lnTo>
                <a:lnTo>
                  <a:pt x="855726" y="0"/>
                </a:lnTo>
                <a:lnTo>
                  <a:pt x="1089661" y="233935"/>
                </a:lnTo>
                <a:lnTo>
                  <a:pt x="855726" y="467868"/>
                </a:lnTo>
                <a:lnTo>
                  <a:pt x="855726" y="350902"/>
                </a:lnTo>
                <a:lnTo>
                  <a:pt x="0" y="350902"/>
                </a:lnTo>
                <a:close/>
              </a:path>
            </a:pathLst>
          </a:custGeom>
          <a:solidFill>
            <a:srgbClr val="FF00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9" name="Freeform 639"/>
          <p:cNvSpPr/>
          <p:nvPr/>
        </p:nvSpPr>
        <p:spPr>
          <a:xfrm>
            <a:off x="4720399" y="286512"/>
            <a:ext cx="990601" cy="467868"/>
          </a:xfrm>
          <a:custGeom>
            <a:avLst/>
            <a:gdLst/>
            <a:ahLst/>
            <a:cxnLst/>
            <a:rect l="0" t="0" r="0" b="0"/>
            <a:pathLst>
              <a:path w="1089661" h="467868">
                <a:moveTo>
                  <a:pt x="0" y="116967"/>
                </a:moveTo>
                <a:lnTo>
                  <a:pt x="855726" y="116967"/>
                </a:lnTo>
                <a:lnTo>
                  <a:pt x="855726" y="0"/>
                </a:lnTo>
                <a:lnTo>
                  <a:pt x="1089661" y="233935"/>
                </a:lnTo>
                <a:lnTo>
                  <a:pt x="855726" y="467868"/>
                </a:lnTo>
                <a:lnTo>
                  <a:pt x="855726" y="350902"/>
                </a:lnTo>
                <a:lnTo>
                  <a:pt x="0" y="350902"/>
                </a:lnTo>
                <a:close/>
              </a:path>
            </a:pathLst>
          </a:custGeom>
          <a:noFill/>
          <a:ln w="12700" cap="flat" cmpd="sng">
            <a:solidFill>
              <a:srgbClr val="FF00FF">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40" name="Picture 6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027034" y="4150868"/>
            <a:ext cx="310896" cy="286385"/>
          </a:xfrm>
          <a:prstGeom prst="rect">
            <a:avLst/>
          </a:prstGeom>
          <a:noFill/>
        </p:spPr>
      </p:pic>
      <p:sp>
        <p:nvSpPr>
          <p:cNvPr id="642" name="Rectangle 642"/>
          <p:cNvSpPr/>
          <p:nvPr/>
        </p:nvSpPr>
        <p:spPr>
          <a:xfrm>
            <a:off x="1091951" y="168067"/>
            <a:ext cx="2941190" cy="553998"/>
          </a:xfrm>
          <a:custGeom>
            <a:avLst/>
            <a:gdLst>
              <a:gd name="connsiteX0" fmla="*/ 0 w 2941190"/>
              <a:gd name="connsiteY0" fmla="*/ 0 h 553998"/>
              <a:gd name="connsiteX1" fmla="*/ 558826 w 2941190"/>
              <a:gd name="connsiteY1" fmla="*/ 0 h 553998"/>
              <a:gd name="connsiteX2" fmla="*/ 1147064 w 2941190"/>
              <a:gd name="connsiteY2" fmla="*/ 0 h 553998"/>
              <a:gd name="connsiteX3" fmla="*/ 1764714 w 2941190"/>
              <a:gd name="connsiteY3" fmla="*/ 0 h 553998"/>
              <a:gd name="connsiteX4" fmla="*/ 2382364 w 2941190"/>
              <a:gd name="connsiteY4" fmla="*/ 0 h 553998"/>
              <a:gd name="connsiteX5" fmla="*/ 2941190 w 2941190"/>
              <a:gd name="connsiteY5" fmla="*/ 0 h 553998"/>
              <a:gd name="connsiteX6" fmla="*/ 2941190 w 2941190"/>
              <a:gd name="connsiteY6" fmla="*/ 553998 h 553998"/>
              <a:gd name="connsiteX7" fmla="*/ 2294128 w 2941190"/>
              <a:gd name="connsiteY7" fmla="*/ 553998 h 553998"/>
              <a:gd name="connsiteX8" fmla="*/ 1647066 w 2941190"/>
              <a:gd name="connsiteY8" fmla="*/ 553998 h 553998"/>
              <a:gd name="connsiteX9" fmla="*/ 1058828 w 2941190"/>
              <a:gd name="connsiteY9" fmla="*/ 553998 h 553998"/>
              <a:gd name="connsiteX10" fmla="*/ 0 w 2941190"/>
              <a:gd name="connsiteY10" fmla="*/ 553998 h 553998"/>
              <a:gd name="connsiteX11" fmla="*/ 0 w 2941190"/>
              <a:gd name="connsiteY11"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1190" h="553998" fill="none" extrusionOk="0">
                <a:moveTo>
                  <a:pt x="0" y="0"/>
                </a:moveTo>
                <a:cubicBezTo>
                  <a:pt x="228774" y="-26423"/>
                  <a:pt x="333984" y="30563"/>
                  <a:pt x="558826" y="0"/>
                </a:cubicBezTo>
                <a:cubicBezTo>
                  <a:pt x="783668" y="-30563"/>
                  <a:pt x="966530" y="10299"/>
                  <a:pt x="1147064" y="0"/>
                </a:cubicBezTo>
                <a:cubicBezTo>
                  <a:pt x="1327598" y="-10299"/>
                  <a:pt x="1588772" y="37445"/>
                  <a:pt x="1764714" y="0"/>
                </a:cubicBezTo>
                <a:cubicBezTo>
                  <a:pt x="1940656" y="-37445"/>
                  <a:pt x="2182899" y="36855"/>
                  <a:pt x="2382364" y="0"/>
                </a:cubicBezTo>
                <a:cubicBezTo>
                  <a:pt x="2581829" y="-36855"/>
                  <a:pt x="2816010" y="55062"/>
                  <a:pt x="2941190" y="0"/>
                </a:cubicBezTo>
                <a:cubicBezTo>
                  <a:pt x="2980184" y="256591"/>
                  <a:pt x="2904425" y="357436"/>
                  <a:pt x="2941190" y="553998"/>
                </a:cubicBezTo>
                <a:cubicBezTo>
                  <a:pt x="2618319" y="583872"/>
                  <a:pt x="2603386" y="479812"/>
                  <a:pt x="2294128" y="553998"/>
                </a:cubicBezTo>
                <a:cubicBezTo>
                  <a:pt x="1984870" y="628184"/>
                  <a:pt x="1828000" y="506060"/>
                  <a:pt x="1647066" y="553998"/>
                </a:cubicBezTo>
                <a:cubicBezTo>
                  <a:pt x="1466132" y="601936"/>
                  <a:pt x="1296773" y="521536"/>
                  <a:pt x="1058828" y="553998"/>
                </a:cubicBezTo>
                <a:cubicBezTo>
                  <a:pt x="820883" y="586460"/>
                  <a:pt x="504435" y="428488"/>
                  <a:pt x="0" y="553998"/>
                </a:cubicBezTo>
                <a:cubicBezTo>
                  <a:pt x="-1275" y="277526"/>
                  <a:pt x="56427" y="195862"/>
                  <a:pt x="0" y="0"/>
                </a:cubicBezTo>
                <a:close/>
              </a:path>
              <a:path w="2941190" h="553998" stroke="0" extrusionOk="0">
                <a:moveTo>
                  <a:pt x="0" y="0"/>
                </a:moveTo>
                <a:cubicBezTo>
                  <a:pt x="218041" y="-52645"/>
                  <a:pt x="311559" y="66423"/>
                  <a:pt x="558826" y="0"/>
                </a:cubicBezTo>
                <a:cubicBezTo>
                  <a:pt x="806093" y="-66423"/>
                  <a:pt x="938229" y="13425"/>
                  <a:pt x="1058828" y="0"/>
                </a:cubicBezTo>
                <a:cubicBezTo>
                  <a:pt x="1179427" y="-13425"/>
                  <a:pt x="1464713" y="59049"/>
                  <a:pt x="1705890" y="0"/>
                </a:cubicBezTo>
                <a:cubicBezTo>
                  <a:pt x="1947067" y="-59049"/>
                  <a:pt x="2091630" y="27413"/>
                  <a:pt x="2264716" y="0"/>
                </a:cubicBezTo>
                <a:cubicBezTo>
                  <a:pt x="2437802" y="-27413"/>
                  <a:pt x="2770291" y="35392"/>
                  <a:pt x="2941190" y="0"/>
                </a:cubicBezTo>
                <a:cubicBezTo>
                  <a:pt x="2955190" y="238920"/>
                  <a:pt x="2897492" y="378859"/>
                  <a:pt x="2941190" y="553998"/>
                </a:cubicBezTo>
                <a:cubicBezTo>
                  <a:pt x="2795895" y="591467"/>
                  <a:pt x="2604516" y="515391"/>
                  <a:pt x="2352952" y="553998"/>
                </a:cubicBezTo>
                <a:cubicBezTo>
                  <a:pt x="2101388" y="592605"/>
                  <a:pt x="1972432" y="531690"/>
                  <a:pt x="1705890" y="553998"/>
                </a:cubicBezTo>
                <a:cubicBezTo>
                  <a:pt x="1439348" y="576306"/>
                  <a:pt x="1378769" y="512218"/>
                  <a:pt x="1205888" y="553998"/>
                </a:cubicBezTo>
                <a:cubicBezTo>
                  <a:pt x="1033007" y="595778"/>
                  <a:pt x="862976" y="508595"/>
                  <a:pt x="617650" y="553998"/>
                </a:cubicBezTo>
                <a:cubicBezTo>
                  <a:pt x="372324" y="599401"/>
                  <a:pt x="298303" y="531478"/>
                  <a:pt x="0" y="553998"/>
                </a:cubicBezTo>
                <a:cubicBezTo>
                  <a:pt x="-36656" y="354680"/>
                  <a:pt x="58959" y="262861"/>
                  <a:pt x="0" y="0"/>
                </a:cubicBezTo>
                <a:close/>
              </a:path>
            </a:pathLst>
          </a:custGeom>
          <a:solidFill>
            <a:srgbClr val="FFFF00"/>
          </a:solidFill>
          <a:ln w="2857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lIns="0" tIns="0" rIns="0" bIns="0">
            <a:spAutoFit/>
          </a:bodyPr>
          <a:lstStyle/>
          <a:p>
            <a:pPr marL="0"/>
            <a:r>
              <a:rPr lang="en-US" sz="3600" b="1" i="0" spc="0" baseline="0" dirty="0">
                <a:solidFill>
                  <a:srgbClr val="0000CC"/>
                </a:solidFill>
                <a:latin typeface="Times New Roman"/>
              </a:rPr>
              <a:t>  Sola</a:t>
            </a:r>
            <a:r>
              <a:rPr lang="en-US" sz="3600" b="1" i="0" spc="-64" baseline="0" dirty="0">
                <a:solidFill>
                  <a:srgbClr val="0000CC"/>
                </a:solidFill>
                <a:latin typeface="Times New Roman"/>
              </a:rPr>
              <a:t>r</a:t>
            </a:r>
            <a:r>
              <a:rPr lang="en-US" sz="3600" b="1" i="0" spc="0" baseline="0" dirty="0">
                <a:solidFill>
                  <a:srgbClr val="0000CC"/>
                </a:solidFill>
                <a:latin typeface="Times New Roman"/>
              </a:rPr>
              <a:t>  Fla</a:t>
            </a:r>
            <a:r>
              <a:rPr lang="en-US" sz="3600" b="1" i="0" spc="-71" baseline="0" dirty="0">
                <a:solidFill>
                  <a:srgbClr val="0000CC"/>
                </a:solidFill>
                <a:latin typeface="Times New Roman"/>
              </a:rPr>
              <a:t>r</a:t>
            </a:r>
            <a:r>
              <a:rPr lang="en-US" sz="3600" b="1" i="0" spc="0" baseline="0" dirty="0">
                <a:solidFill>
                  <a:srgbClr val="0000CC"/>
                </a:solidFill>
                <a:latin typeface="Times New Roman"/>
              </a:rPr>
              <a:t>es  </a:t>
            </a:r>
          </a:p>
        </p:txBody>
      </p:sp>
      <p:sp>
        <p:nvSpPr>
          <p:cNvPr id="644" name="Rectangle 644"/>
          <p:cNvSpPr/>
          <p:nvPr/>
        </p:nvSpPr>
        <p:spPr>
          <a:xfrm>
            <a:off x="5913246" y="237490"/>
            <a:ext cx="4846455" cy="430118"/>
          </a:xfrm>
          <a:prstGeom prst="rect">
            <a:avLst/>
          </a:prstGeom>
        </p:spPr>
        <p:txBody>
          <a:bodyPr wrap="none" lIns="0" tIns="0" rIns="0" bIns="0">
            <a:spAutoFit/>
          </a:bodyPr>
          <a:lstStyle/>
          <a:p>
            <a:pPr marL="0"/>
            <a:r>
              <a:rPr lang="en-US" sz="2795" b="1" i="1" u="sng" spc="0" baseline="0" dirty="0">
                <a:latin typeface="Times New Roman"/>
              </a:rPr>
              <a:t>Peakin</a:t>
            </a:r>
            <a:r>
              <a:rPr lang="en-US" sz="2795" b="1" i="1" u="sng" spc="285" baseline="0" dirty="0">
                <a:latin typeface="Times New Roman"/>
              </a:rPr>
              <a:t>g</a:t>
            </a:r>
            <a:r>
              <a:rPr lang="en-US" sz="2795" b="1" i="1" spc="285" baseline="0" dirty="0">
                <a:latin typeface="Times New Roman"/>
              </a:rPr>
              <a:t>  </a:t>
            </a:r>
            <a:r>
              <a:rPr lang="en-US" sz="2795" b="1" i="1" spc="0" baseline="0" dirty="0">
                <a:latin typeface="Times New Roman"/>
              </a:rPr>
              <a:t>planetary</a:t>
            </a:r>
            <a:r>
              <a:rPr lang="en-US" sz="2795" b="1" i="1" spc="-13" baseline="0" dirty="0">
                <a:latin typeface="Times New Roman"/>
              </a:rPr>
              <a:t> </a:t>
            </a:r>
            <a:r>
              <a:rPr lang="en-US" sz="2795" b="1" i="1" spc="0" baseline="0" dirty="0">
                <a:latin typeface="Times New Roman"/>
              </a:rPr>
              <a:t>relationship,</a:t>
            </a:r>
            <a:endParaRPr lang="en-US" sz="3600" b="1" i="0" spc="0" baseline="0" dirty="0">
              <a:solidFill>
                <a:srgbClr val="FF00FF"/>
              </a:solidFill>
              <a:latin typeface="Calibri-Bold"/>
            </a:endParaRPr>
          </a:p>
        </p:txBody>
      </p:sp>
      <p:sp>
        <p:nvSpPr>
          <p:cNvPr id="645" name="Rectangle 645"/>
          <p:cNvSpPr/>
          <p:nvPr/>
        </p:nvSpPr>
        <p:spPr>
          <a:xfrm>
            <a:off x="6051086" y="817331"/>
            <a:ext cx="5522409" cy="276999"/>
          </a:xfrm>
          <a:prstGeom prst="rect">
            <a:avLst/>
          </a:prstGeom>
        </p:spPr>
        <p:txBody>
          <a:bodyPr wrap="none" lIns="0" tIns="0" rIns="0" bIns="0">
            <a:spAutoFit/>
          </a:bodyPr>
          <a:lstStyle/>
          <a:p>
            <a:pPr marL="0"/>
            <a:r>
              <a:rPr lang="en-US" b="1" dirty="0">
                <a:solidFill>
                  <a:srgbClr val="C00000"/>
                </a:solidFill>
                <a:latin typeface="Times New Roman"/>
              </a:rPr>
              <a:t> </a:t>
            </a:r>
            <a:r>
              <a:rPr lang="en-US" sz="1800" b="1" i="0" spc="0" baseline="0" dirty="0">
                <a:latin typeface="Times New Roman"/>
              </a:rPr>
              <a:t>excludes</a:t>
            </a:r>
            <a:r>
              <a:rPr lang="en-US" sz="1800" b="1" i="0" spc="-12" baseline="0" dirty="0">
                <a:latin typeface="Times New Roman"/>
              </a:rPr>
              <a:t> </a:t>
            </a:r>
            <a:r>
              <a:rPr lang="en-US" sz="1800" b="1" i="0" spc="-30" baseline="0" dirty="0">
                <a:latin typeface="Times New Roman"/>
              </a:rPr>
              <a:t>r</a:t>
            </a:r>
            <a:r>
              <a:rPr lang="en-US" sz="1800" b="1" i="0" spc="0" baseline="0" dirty="0">
                <a:latin typeface="Times New Roman"/>
              </a:rPr>
              <a:t>emote planetary</a:t>
            </a:r>
            <a:r>
              <a:rPr lang="en-US" sz="1800" b="1" i="0" spc="-17" baseline="0" dirty="0">
                <a:latin typeface="Times New Roman"/>
              </a:rPr>
              <a:t> </a:t>
            </a:r>
            <a:r>
              <a:rPr lang="en-US" sz="1800" b="1" i="0" spc="0" baseline="0" dirty="0">
                <a:latin typeface="Times New Roman"/>
              </a:rPr>
              <a:t>interaction,</a:t>
            </a:r>
            <a:r>
              <a:rPr lang="en-US" sz="1800" b="1" i="0" spc="-12" baseline="0" dirty="0">
                <a:latin typeface="Times New Roman"/>
              </a:rPr>
              <a:t> </a:t>
            </a:r>
            <a:r>
              <a:rPr lang="en-US" b="1" dirty="0">
                <a:latin typeface="Times New Roman"/>
              </a:rPr>
              <a:t>like:</a:t>
            </a:r>
            <a:r>
              <a:rPr lang="en-US" sz="1800" b="1" i="0" spc="-17" baseline="0" dirty="0">
                <a:latin typeface="Times New Roman"/>
              </a:rPr>
              <a:t> </a:t>
            </a:r>
            <a:r>
              <a:rPr lang="en-US" sz="1800" b="1" i="0" spc="0" baseline="0" dirty="0">
                <a:latin typeface="Times New Roman"/>
              </a:rPr>
              <a:t>tidal fo</a:t>
            </a:r>
            <a:r>
              <a:rPr lang="en-US" sz="1800" b="1" i="0" spc="-34" baseline="0" dirty="0">
                <a:latin typeface="Times New Roman"/>
              </a:rPr>
              <a:t>r</a:t>
            </a:r>
            <a:r>
              <a:rPr lang="en-US" sz="1800" b="1" i="0" spc="0" baseline="0" dirty="0">
                <a:latin typeface="Times New Roman"/>
              </a:rPr>
              <a:t>ces </a:t>
            </a:r>
          </a:p>
        </p:txBody>
      </p:sp>
      <p:sp>
        <p:nvSpPr>
          <p:cNvPr id="3" name="TextBox 2">
            <a:extLst>
              <a:ext uri="{FF2B5EF4-FFF2-40B4-BE49-F238E27FC236}">
                <a16:creationId xmlns:a16="http://schemas.microsoft.com/office/drawing/2014/main" id="{32A540C7-069A-E14C-6ACD-F9810AF61E86}"/>
              </a:ext>
            </a:extLst>
          </p:cNvPr>
          <p:cNvSpPr txBox="1"/>
          <p:nvPr/>
        </p:nvSpPr>
        <p:spPr>
          <a:xfrm>
            <a:off x="0" y="675769"/>
            <a:ext cx="6284068" cy="523220"/>
          </a:xfrm>
          <a:prstGeom prst="rect">
            <a:avLst/>
          </a:prstGeom>
          <a:noFill/>
        </p:spPr>
        <p:txBody>
          <a:bodyPr wrap="square" rtlCol="0">
            <a:spAutoFit/>
          </a:bodyPr>
          <a:lstStyle/>
          <a:p>
            <a:r>
              <a:rPr lang="en-US" sz="2000" dirty="0"/>
              <a:t>Biggest +</a:t>
            </a:r>
            <a:r>
              <a:rPr lang="en-US" sz="2800" b="1" dirty="0">
                <a:solidFill>
                  <a:srgbClr val="FF0000"/>
                </a:solidFill>
                <a:highlight>
                  <a:srgbClr val="00FF00"/>
                </a:highlight>
              </a:rPr>
              <a:t>unpredictable</a:t>
            </a:r>
            <a:r>
              <a:rPr lang="en-US" sz="2000" dirty="0">
                <a:highlight>
                  <a:srgbClr val="00FF00"/>
                </a:highlight>
              </a:rPr>
              <a:t> sol system “</a:t>
            </a:r>
            <a:r>
              <a:rPr lang="en-US" sz="2000" b="1" i="1" u="sng" dirty="0">
                <a:solidFill>
                  <a:srgbClr val="3333FF"/>
                </a:solidFill>
                <a:effectLst>
                  <a:outerShdw blurRad="38100" dist="38100" dir="2700000" algn="tl">
                    <a:srgbClr val="000000">
                      <a:alpha val="43137"/>
                    </a:srgbClr>
                  </a:outerShdw>
                </a:effectLst>
                <a:highlight>
                  <a:srgbClr val="00FF00"/>
                </a:highlight>
              </a:rPr>
              <a:t>explosions</a:t>
            </a:r>
            <a:r>
              <a:rPr lang="en-US" sz="2000" dirty="0">
                <a:highlight>
                  <a:srgbClr val="00FF00"/>
                </a:highlight>
              </a:rPr>
              <a:t>”</a:t>
            </a:r>
            <a:endParaRPr lang="en-US" sz="2000" dirty="0"/>
          </a:p>
        </p:txBody>
      </p:sp>
      <p:sp>
        <p:nvSpPr>
          <p:cNvPr id="2" name="TextBox 1">
            <a:extLst>
              <a:ext uri="{FF2B5EF4-FFF2-40B4-BE49-F238E27FC236}">
                <a16:creationId xmlns:a16="http://schemas.microsoft.com/office/drawing/2014/main" id="{9D1A20A1-246E-C1A7-5C52-AACA3FF97C8E}"/>
              </a:ext>
            </a:extLst>
          </p:cNvPr>
          <p:cNvSpPr txBox="1"/>
          <p:nvPr/>
        </p:nvSpPr>
        <p:spPr>
          <a:xfrm>
            <a:off x="10261329" y="974563"/>
            <a:ext cx="1985792" cy="369332"/>
          </a:xfrm>
          <a:prstGeom prst="rect">
            <a:avLst/>
          </a:prstGeom>
          <a:noFill/>
          <a:ln>
            <a:noFill/>
          </a:ln>
        </p:spPr>
        <p:txBody>
          <a:bodyPr wrap="square" rtlCol="0">
            <a:spAutoFit/>
          </a:bodyPr>
          <a:lstStyle/>
          <a:p>
            <a:r>
              <a:rPr lang="en-GB" b="1" dirty="0" err="1">
                <a:solidFill>
                  <a:srgbClr val="FF0000"/>
                </a:solidFill>
                <a:latin typeface="Courier New" panose="02070309020205020404" pitchFamily="49" charset="0"/>
                <a:cs typeface="Courier New" panose="02070309020205020404" pitchFamily="49" charset="0"/>
              </a:rPr>
              <a:t>extrem</a:t>
            </a:r>
            <a:r>
              <a:rPr lang="en-GB" b="1" dirty="0">
                <a:solidFill>
                  <a:srgbClr val="FF0000"/>
                </a:solidFill>
                <a:latin typeface="Courier New" panose="02070309020205020404" pitchFamily="49" charset="0"/>
                <a:cs typeface="Courier New" panose="02070309020205020404" pitchFamily="49" charset="0"/>
              </a:rPr>
              <a:t> feeble</a:t>
            </a:r>
            <a:endParaRPr lang="en-US" b="1" dirty="0">
              <a:solidFill>
                <a:srgbClr val="FF0000"/>
              </a:solidFill>
              <a:latin typeface="Courier New" panose="02070309020205020404" pitchFamily="49" charset="0"/>
              <a:cs typeface="Courier New" panose="02070309020205020404" pitchFamily="49" charset="0"/>
            </a:endParaRPr>
          </a:p>
        </p:txBody>
      </p:sp>
      <p:sp>
        <p:nvSpPr>
          <p:cNvPr id="7" name="Rectangle 205">
            <a:extLst>
              <a:ext uri="{FF2B5EF4-FFF2-40B4-BE49-F238E27FC236}">
                <a16:creationId xmlns:a16="http://schemas.microsoft.com/office/drawing/2014/main" id="{836054C0-EFA2-9400-5E4D-148446AA9A86}"/>
              </a:ext>
            </a:extLst>
          </p:cNvPr>
          <p:cNvSpPr/>
          <p:nvPr/>
        </p:nvSpPr>
        <p:spPr>
          <a:xfrm>
            <a:off x="11811000" y="6456823"/>
            <a:ext cx="276225" cy="276999"/>
          </a:xfrm>
          <a:prstGeom prst="rect">
            <a:avLst/>
          </a:prstGeom>
        </p:spPr>
        <p:txBody>
          <a:bodyPr wrap="square" lIns="0" tIns="0" rIns="0" bIns="0">
            <a:spAutoFit/>
          </a:bodyPr>
          <a:lstStyle/>
          <a:p>
            <a:pPr marL="0"/>
            <a:r>
              <a:rPr lang="en-GB" dirty="0">
                <a:solidFill>
                  <a:srgbClr val="FF0000"/>
                </a:solidFill>
                <a:latin typeface="Calibri-Bold"/>
              </a:rPr>
              <a:t>8</a:t>
            </a:r>
            <a:endParaRPr lang="en-GB" i="0" spc="0" baseline="0" dirty="0">
              <a:solidFill>
                <a:srgbClr val="FF0000"/>
              </a:solidFill>
              <a:latin typeface="Calibri-Bold"/>
            </a:endParaRPr>
          </a:p>
        </p:txBody>
      </p:sp>
      <p:sp>
        <p:nvSpPr>
          <p:cNvPr id="4" name="TextBox 3">
            <a:extLst>
              <a:ext uri="{FF2B5EF4-FFF2-40B4-BE49-F238E27FC236}">
                <a16:creationId xmlns:a16="http://schemas.microsoft.com/office/drawing/2014/main" id="{31D3A7E4-6AC4-A0BC-1B27-FC52B1CD2961}"/>
              </a:ext>
            </a:extLst>
          </p:cNvPr>
          <p:cNvSpPr txBox="1"/>
          <p:nvPr/>
        </p:nvSpPr>
        <p:spPr>
          <a:xfrm>
            <a:off x="2930920" y="6290548"/>
            <a:ext cx="7789633" cy="461665"/>
          </a:xfrm>
          <a:prstGeom prst="rect">
            <a:avLst/>
          </a:prstGeom>
          <a:noFill/>
        </p:spPr>
        <p:txBody>
          <a:bodyPr wrap="none" rtlCol="0">
            <a:spAutoFit/>
          </a:bodyPr>
          <a:lstStyle/>
          <a:p>
            <a:r>
              <a:rPr lang="en-US" dirty="0"/>
              <a:t>See in </a:t>
            </a:r>
            <a:r>
              <a:rPr lang="en-US" b="1" dirty="0"/>
              <a:t>Phys. Dark Universe </a:t>
            </a:r>
            <a:r>
              <a:rPr lang="en-US" sz="2400" b="1" dirty="0">
                <a:solidFill>
                  <a:srgbClr val="C00000"/>
                </a:solidFill>
              </a:rPr>
              <a:t>2017</a:t>
            </a:r>
            <a:r>
              <a:rPr lang="en-US" dirty="0"/>
              <a:t>:  </a:t>
            </a:r>
            <a:r>
              <a:rPr lang="en-US" dirty="0">
                <a:hlinkClick r:id="rId5"/>
              </a:rPr>
              <a:t>https://doi.org/10.1016/j.dark.</a:t>
            </a:r>
            <a:r>
              <a:rPr lang="en-US" sz="2400" b="1" dirty="0">
                <a:highlight>
                  <a:srgbClr val="00FF00"/>
                </a:highlight>
                <a:hlinkClick r:id="rId5"/>
              </a:rPr>
              <a:t>2017</a:t>
            </a:r>
            <a:r>
              <a:rPr lang="en-US" dirty="0">
                <a:hlinkClick r:id="rId5"/>
              </a:rPr>
              <a:t>.06.001</a:t>
            </a:r>
            <a:r>
              <a:rPr lang="en-US" dirty="0"/>
              <a:t> </a:t>
            </a:r>
          </a:p>
        </p:txBody>
      </p:sp>
      <p:sp>
        <p:nvSpPr>
          <p:cNvPr id="5" name="TextBox 4">
            <a:extLst>
              <a:ext uri="{FF2B5EF4-FFF2-40B4-BE49-F238E27FC236}">
                <a16:creationId xmlns:a16="http://schemas.microsoft.com/office/drawing/2014/main" id="{9CF554CE-C332-6C75-50B5-E31AE165AD23}"/>
              </a:ext>
            </a:extLst>
          </p:cNvPr>
          <p:cNvSpPr txBox="1"/>
          <p:nvPr/>
        </p:nvSpPr>
        <p:spPr>
          <a:xfrm>
            <a:off x="7256834" y="5489524"/>
            <a:ext cx="2698175" cy="369332"/>
          </a:xfrm>
          <a:prstGeom prst="rect">
            <a:avLst/>
          </a:prstGeom>
          <a:noFill/>
        </p:spPr>
        <p:txBody>
          <a:bodyPr wrap="none" rtlCol="0">
            <a:spAutoFit/>
          </a:bodyPr>
          <a:lstStyle/>
          <a:p>
            <a:r>
              <a:rPr lang="en-US" dirty="0"/>
              <a:t>Data from MJ </a:t>
            </a:r>
            <a:r>
              <a:rPr lang="en-US" dirty="0" err="1"/>
              <a:t>Aschwanden</a:t>
            </a:r>
            <a:endParaRPr lang="en-US" dirty="0"/>
          </a:p>
        </p:txBody>
      </p:sp>
      <p:sp>
        <p:nvSpPr>
          <p:cNvPr id="6" name="TextBox 5">
            <a:extLst>
              <a:ext uri="{FF2B5EF4-FFF2-40B4-BE49-F238E27FC236}">
                <a16:creationId xmlns:a16="http://schemas.microsoft.com/office/drawing/2014/main" id="{A733465C-4B2F-6F72-E0BF-0DC6D02F86E8}"/>
              </a:ext>
            </a:extLst>
          </p:cNvPr>
          <p:cNvSpPr txBox="1"/>
          <p:nvPr/>
        </p:nvSpPr>
        <p:spPr>
          <a:xfrm>
            <a:off x="-50620" y="-88387"/>
            <a:ext cx="745717"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highlight>
                  <a:srgbClr val="00FF00"/>
                </a:highlight>
              </a:rPr>
              <a:t>1)</a:t>
            </a:r>
          </a:p>
        </p:txBody>
      </p:sp>
    </p:spTree>
    <p:extLst>
      <p:ext uri="{BB962C8B-B14F-4D97-AF65-F5344CB8AC3E}">
        <p14:creationId xmlns:p14="http://schemas.microsoft.com/office/powerpoint/2010/main" val="77170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88" y="669342"/>
            <a:ext cx="6624736" cy="5304049"/>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087797" y="59123"/>
            <a:ext cx="1175450" cy="523220"/>
          </a:xfrm>
          <a:prstGeom prst="rect">
            <a:avLst/>
          </a:prstGeom>
          <a:noFill/>
          <a:ln>
            <a:solidFill>
              <a:srgbClr val="00B050"/>
            </a:solidFill>
          </a:ln>
        </p:spPr>
        <p:txBody>
          <a:bodyPr wrap="none" rtlCol="0">
            <a:spAutoFit/>
          </a:bodyPr>
          <a:lstStyle/>
          <a:p>
            <a:r>
              <a:rPr lang="en-US" sz="2800" b="1" dirty="0">
                <a:solidFill>
                  <a:srgbClr val="FF0000"/>
                </a:solidFill>
                <a:highlight>
                  <a:srgbClr val="00FF00"/>
                </a:highlight>
              </a:rPr>
              <a:t>EARTH</a:t>
            </a:r>
            <a:endParaRPr lang="en-GB" sz="2800" b="1" dirty="0">
              <a:solidFill>
                <a:srgbClr val="FF0000"/>
              </a:solidFill>
              <a:highlight>
                <a:srgbClr val="00FF00"/>
              </a:highlight>
            </a:endParaRPr>
          </a:p>
        </p:txBody>
      </p:sp>
      <p:pic>
        <p:nvPicPr>
          <p:cNvPr id="3" name="Picture 2">
            <a:extLst>
              <a:ext uri="{FF2B5EF4-FFF2-40B4-BE49-F238E27FC236}">
                <a16:creationId xmlns:a16="http://schemas.microsoft.com/office/drawing/2014/main" id="{64C78A7E-3F3E-5A2D-9F92-680785F90073}"/>
              </a:ext>
            </a:extLst>
          </p:cNvPr>
          <p:cNvPicPr>
            <a:picLocks noChangeAspect="1"/>
          </p:cNvPicPr>
          <p:nvPr/>
        </p:nvPicPr>
        <p:blipFill>
          <a:blip r:embed="rId3"/>
          <a:stretch>
            <a:fillRect/>
          </a:stretch>
        </p:blipFill>
        <p:spPr>
          <a:xfrm>
            <a:off x="6996465" y="1404837"/>
            <a:ext cx="4982147" cy="3664119"/>
          </a:xfrm>
          <a:prstGeom prst="rect">
            <a:avLst/>
          </a:prstGeom>
        </p:spPr>
      </p:pic>
      <p:sp>
        <p:nvSpPr>
          <p:cNvPr id="4" name="TextBox 3">
            <a:extLst>
              <a:ext uri="{FF2B5EF4-FFF2-40B4-BE49-F238E27FC236}">
                <a16:creationId xmlns:a16="http://schemas.microsoft.com/office/drawing/2014/main" id="{0931EF91-031A-432B-FD4A-3B0F7E4FC44A}"/>
              </a:ext>
            </a:extLst>
          </p:cNvPr>
          <p:cNvSpPr txBox="1"/>
          <p:nvPr/>
        </p:nvSpPr>
        <p:spPr>
          <a:xfrm>
            <a:off x="9104283" y="881617"/>
            <a:ext cx="1175450" cy="523220"/>
          </a:xfrm>
          <a:prstGeom prst="rect">
            <a:avLst/>
          </a:prstGeom>
          <a:noFill/>
          <a:ln>
            <a:solidFill>
              <a:srgbClr val="00B050"/>
            </a:solidFill>
          </a:ln>
        </p:spPr>
        <p:txBody>
          <a:bodyPr wrap="none" rtlCol="0">
            <a:spAutoFit/>
          </a:bodyPr>
          <a:lstStyle/>
          <a:p>
            <a:r>
              <a:rPr lang="en-US" sz="2800" b="1" dirty="0">
                <a:solidFill>
                  <a:srgbClr val="FF0000"/>
                </a:solidFill>
                <a:highlight>
                  <a:srgbClr val="00FF00"/>
                </a:highlight>
              </a:rPr>
              <a:t>EARTH</a:t>
            </a:r>
            <a:endParaRPr lang="en-GB" sz="2800" b="1" dirty="0">
              <a:solidFill>
                <a:srgbClr val="FF0000"/>
              </a:solidFill>
              <a:highlight>
                <a:srgbClr val="00FF00"/>
              </a:highlight>
            </a:endParaRPr>
          </a:p>
        </p:txBody>
      </p:sp>
      <p:sp>
        <p:nvSpPr>
          <p:cNvPr id="2" name="Rectangle 573">
            <a:extLst>
              <a:ext uri="{FF2B5EF4-FFF2-40B4-BE49-F238E27FC236}">
                <a16:creationId xmlns:a16="http://schemas.microsoft.com/office/drawing/2014/main" id="{2543601D-FFFA-D766-DFE0-373303480960}"/>
              </a:ext>
            </a:extLst>
          </p:cNvPr>
          <p:cNvSpPr/>
          <p:nvPr/>
        </p:nvSpPr>
        <p:spPr>
          <a:xfrm>
            <a:off x="11897232" y="6466119"/>
            <a:ext cx="129844" cy="307777"/>
          </a:xfrm>
          <a:prstGeom prst="rect">
            <a:avLst/>
          </a:prstGeom>
        </p:spPr>
        <p:txBody>
          <a:bodyPr wrap="none" lIns="0" tIns="0" rIns="0" bIns="0">
            <a:spAutoFit/>
          </a:bodyPr>
          <a:lstStyle/>
          <a:p>
            <a:pPr marL="0"/>
            <a:r>
              <a:rPr lang="en-US" sz="2000" b="1" dirty="0">
                <a:solidFill>
                  <a:srgbClr val="FF0000"/>
                </a:solidFill>
                <a:latin typeface="Calibri-Bold"/>
              </a:rPr>
              <a:t>9</a:t>
            </a:r>
            <a:endParaRPr lang="en-US" sz="2000" b="1" i="0" spc="0" baseline="0" dirty="0">
              <a:solidFill>
                <a:srgbClr val="FF0000"/>
              </a:solidFill>
              <a:latin typeface="Calibri-Bold"/>
            </a:endParaRPr>
          </a:p>
        </p:txBody>
      </p:sp>
    </p:spTree>
    <p:extLst>
      <p:ext uri="{BB962C8B-B14F-4D97-AF65-F5344CB8AC3E}">
        <p14:creationId xmlns:p14="http://schemas.microsoft.com/office/powerpoint/2010/main" val="276941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11051</TotalTime>
  <Words>2934</Words>
  <Application>Microsoft Office PowerPoint</Application>
  <PresentationFormat>Widescreen</PresentationFormat>
  <Paragraphs>429</Paragraphs>
  <Slides>46</Slides>
  <Notes>13</Notes>
  <HiddenSlides>3</HiddenSlides>
  <MMClips>0</MMClips>
  <ScaleCrop>false</ScaleCrop>
  <HeadingPairs>
    <vt:vector size="6" baseType="variant">
      <vt:variant>
        <vt:lpstr>Fonts Used</vt:lpstr>
      </vt:variant>
      <vt:variant>
        <vt:i4>31</vt:i4>
      </vt:variant>
      <vt:variant>
        <vt:lpstr>Theme</vt:lpstr>
      </vt:variant>
      <vt:variant>
        <vt:i4>1</vt:i4>
      </vt:variant>
      <vt:variant>
        <vt:lpstr>Slide Titles</vt:lpstr>
      </vt:variant>
      <vt:variant>
        <vt:i4>46</vt:i4>
      </vt:variant>
    </vt:vector>
  </HeadingPairs>
  <TitlesOfParts>
    <vt:vector size="78" baseType="lpstr">
      <vt:lpstr>Algerian</vt:lpstr>
      <vt:lpstr>Amasis MT Pro Black</vt:lpstr>
      <vt:lpstr>Amasis MT Pro Light</vt:lpstr>
      <vt:lpstr>-apple-system</vt:lpstr>
      <vt:lpstr>Aptos</vt:lpstr>
      <vt:lpstr>Aptos Display</vt:lpstr>
      <vt:lpstr>Arial</vt:lpstr>
      <vt:lpstr>Calibri</vt:lpstr>
      <vt:lpstr>Calibri-Bold</vt:lpstr>
      <vt:lpstr>Calibri-BoldItalic</vt:lpstr>
      <vt:lpstr>Calibri-Italic</vt:lpstr>
      <vt:lpstr>Courier New</vt:lpstr>
      <vt:lpstr>Georgia</vt:lpstr>
      <vt:lpstr>Georgia-Bold</vt:lpstr>
      <vt:lpstr>Georgia-BoldItalic</vt:lpstr>
      <vt:lpstr>Google Sans</vt:lpstr>
      <vt:lpstr>helvetica neue</vt:lpstr>
      <vt:lpstr>helvetica neue</vt:lpstr>
      <vt:lpstr>Lucida Grande</vt:lpstr>
      <vt:lpstr>Open Sans</vt:lpstr>
      <vt:lpstr>Segoe UI</vt:lpstr>
      <vt:lpstr>SegoeUI-Bold</vt:lpstr>
      <vt:lpstr>Source Sans Pro</vt:lpstr>
      <vt:lpstr>Symbol</vt:lpstr>
      <vt:lpstr>Tahoma</vt:lpstr>
      <vt:lpstr>Times</vt:lpstr>
      <vt:lpstr>Times New Roman</vt:lpstr>
      <vt:lpstr>Times roman</vt:lpstr>
      <vt:lpstr>TimesNewRomanPS-BoldItalicMT</vt:lpstr>
      <vt:lpstr>Wingdings</vt:lpstr>
      <vt:lpstr>Wingdings-Regular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Konstantin Zioutas</dc:creator>
  <cp:lastModifiedBy>Konstantin Zioutas</cp:lastModifiedBy>
  <cp:revision>13</cp:revision>
  <dcterms:created xsi:type="dcterms:W3CDTF">2024-08-19T16:52:01Z</dcterms:created>
  <dcterms:modified xsi:type="dcterms:W3CDTF">2024-09-01T05:46:03Z</dcterms:modified>
</cp:coreProperties>
</file>