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3" r:id="rId3"/>
    <p:sldId id="256" r:id="rId4"/>
    <p:sldId id="283" r:id="rId5"/>
    <p:sldId id="284" r:id="rId6"/>
    <p:sldId id="291" r:id="rId7"/>
    <p:sldId id="279" r:id="rId8"/>
    <p:sldId id="281" r:id="rId9"/>
    <p:sldId id="280" r:id="rId10"/>
    <p:sldId id="282" r:id="rId11"/>
    <p:sldId id="260" r:id="rId12"/>
    <p:sldId id="271" r:id="rId13"/>
    <p:sldId id="262" r:id="rId14"/>
    <p:sldId id="288" r:id="rId15"/>
    <p:sldId id="278" r:id="rId16"/>
    <p:sldId id="258" r:id="rId17"/>
    <p:sldId id="270" r:id="rId18"/>
    <p:sldId id="289" r:id="rId19"/>
    <p:sldId id="290" r:id="rId20"/>
    <p:sldId id="293" r:id="rId21"/>
    <p:sldId id="285" r:id="rId22"/>
    <p:sldId id="294" r:id="rId23"/>
    <p:sldId id="263" r:id="rId24"/>
    <p:sldId id="292" r:id="rId25"/>
    <p:sldId id="295" r:id="rId26"/>
    <p:sldId id="272" r:id="rId27"/>
    <p:sldId id="276" r:id="rId28"/>
    <p:sldId id="274" r:id="rId2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17ED8"/>
    <a:srgbClr val="A9D18E"/>
    <a:srgbClr val="00B0F0"/>
    <a:srgbClr val="F89EEF"/>
    <a:srgbClr val="00FFCC"/>
    <a:srgbClr val="E65C5C"/>
    <a:srgbClr val="FFC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>
        <p:scale>
          <a:sx n="80" d="100"/>
          <a:sy n="80" d="100"/>
        </p:scale>
        <p:origin x="104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6C554-0EC0-412E-AD7A-D641B323FAEC}" type="datetimeFigureOut">
              <a:rPr lang="LID4096" smtClean="0"/>
              <a:t>9/1/24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A0FA5-C7DE-41FA-9688-3EFC056C892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00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BEBD-B97F-4C75-8A7B-0A185AD53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7B46F-4778-4219-9D4D-71A3E2E1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25BEF-8188-4ABE-ACF3-5B685DE7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DA07-28C0-4136-A123-E976E87EAB1D}" type="datetime1">
              <a:rPr lang="LID4096" smtClean="0"/>
              <a:t>9/1/24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46E9-F33F-4A61-AB0D-2FFCEA53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866B-8D6D-4A3F-A167-DC091227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351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BFD7-F3FD-435E-ACA7-4D0C690A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95130-B982-46F3-A623-3676753B3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C348-5E7D-457B-A295-7ABA0D97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DFB0-436F-4DE8-A25E-8492719F24C6}" type="datetime1">
              <a:rPr lang="LID4096" smtClean="0"/>
              <a:t>9/1/24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41896-0541-47B4-BB13-FD5D95AA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D26B-AA20-4434-81C3-46754624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053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75845-8D01-4C51-98A5-A763F38C5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13D96-1399-4CE8-9ADE-02AF79D93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3102-0FCA-44A1-8BDE-CDC11CBC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F991-475F-45B8-BD49-94CF891B4138}" type="datetime1">
              <a:rPr lang="LID4096" smtClean="0"/>
              <a:t>9/1/24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C1127-C7B9-47DF-87E0-DB2B66DD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65B91-31B4-4B56-B66B-041BA4B8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627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57B5-34B5-4DBF-94FD-8DA9013B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515B-1769-41F3-B770-CE9C19134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2067-6C10-4EB4-B47E-33D3DA52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9F0-D5C1-4991-84AE-2EE9F15F03D7}" type="datetime1">
              <a:rPr lang="LID4096" smtClean="0"/>
              <a:t>9/1/24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1185C-597C-4435-AC00-609ED86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50C9-52C5-4295-ADAB-C86FE1B1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566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60B9-A1D6-4571-968D-6FC5B2A6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948D7-1944-471E-A9F6-BC124FF7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B08F-6768-451B-9249-57F7F128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F0F5-CCF1-4435-93CC-D62843C9DD81}" type="datetime1">
              <a:rPr lang="LID4096" smtClean="0"/>
              <a:t>9/1/24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DC1F2-861A-41F9-A217-18ED6919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40310-CE39-48F3-86BC-C9C9EB81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035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80D2-6981-44DB-BDA3-B50E9C09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65B5-AA8D-4C14-BDFA-031D2D354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247F8-DF4C-4E43-8A60-93114580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FE557-0DF1-40E7-A149-FE1D662A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95B3-C26A-4FF6-8A94-325A0348F596}" type="datetime1">
              <a:rPr lang="LID4096" smtClean="0"/>
              <a:t>9/1/24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B2F-3644-4629-9727-00BC6E03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5DC07-4C66-41AA-B1CB-384C96B2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660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522E-CB12-4E52-9594-730668F9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1675-4255-49AE-98FC-1C974BEF7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6AD7D-39C4-4164-88AE-9ACDDD637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AA3BD-A85C-4BE2-BD6A-040D51BD9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4394E-B0B7-4B7A-A2C8-3651D5088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71ABB-78C0-4034-B693-42315618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F9E4-A006-495C-9073-66E632A162CF}" type="datetime1">
              <a:rPr lang="LID4096" smtClean="0"/>
              <a:t>9/1/24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51372-C7F0-4017-9A52-62A82796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9923E-95D6-42D1-9C5E-2486DABA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499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96A2-15BD-4E0A-8923-F437FE70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9635A-7B0A-4270-9B89-FC0AD2B3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5CA7-94FE-48C5-80D6-7A72D811368E}" type="datetime1">
              <a:rPr lang="LID4096" smtClean="0"/>
              <a:t>9/1/24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51511-01C2-4A38-B0E3-0F444FCD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B9718-00FA-421F-AB76-4D47F156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998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1509B-BA83-45FA-B73B-D800A301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AB0A-CB3F-4180-8079-2CCF5D8AB6C5}" type="datetime1">
              <a:rPr lang="LID4096" smtClean="0"/>
              <a:t>9/1/24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78D61-F283-4117-8ECC-3AB958A5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5861E-CA3F-4126-ADDA-720E20B9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828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5082-E459-4D18-B0DF-E640560B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1428A-067F-4505-B1B4-F35A55CE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DECAC-830E-4D45-B734-C59D5CB3E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39AD7-5585-4A94-91C1-3EA0A332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2B71-A817-49FA-944E-813B57C1935F}" type="datetime1">
              <a:rPr lang="LID4096" smtClean="0"/>
              <a:t>9/1/24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5851D-C574-4C6B-AD01-7513BBF2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34115-27E5-450D-821C-DA7B9D81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881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2F9A-26E3-4D22-9B10-91776257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1622E-41E5-48E6-BBAF-F09CC5A0A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2C35B-6858-49AD-866B-BEAC8701A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1808D-F394-4DE0-B3FF-C31AF8E1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D9F-0F06-4DE9-8823-4B89E2901040}" type="datetime1">
              <a:rPr lang="LID4096" smtClean="0"/>
              <a:t>9/1/24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81081-9743-46F8-A855-B9F9A209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8BCFE-78CA-4880-97C1-5C4537D7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96354-F768-4AAC-9D53-AA3F022C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3904E-675D-423B-BA80-FD2419DD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5246-7080-4C95-824D-24434F8BD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5CA1-D8F4-4705-A395-0EAC670D50A6}" type="datetime1">
              <a:rPr lang="LID4096" smtClean="0"/>
              <a:t>9/1/24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8BB1-87AA-439A-BFAF-114CAEF35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34D1-BA9E-474F-A092-DC325B984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D98A-C914-4CFE-B02A-0A5BCCAC874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55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D61095-4A09-41A8-413E-9A85FAE21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Polarimetry for Vacuum Magnetic Birefringence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702A27-2378-8B69-6B1B-31C19C068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102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Laura (Lo) Roberts </a:t>
            </a:r>
          </a:p>
          <a:p>
            <a:r>
              <a:rPr lang="en-US" dirty="0"/>
              <a:t>Max Planck Institute for Gravitational Physics/ Leibniz Universität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General Meeting of COST Action COSMIC </a:t>
            </a:r>
            <a:r>
              <a:rPr lang="en-US" dirty="0" err="1"/>
              <a:t>WISPers</a:t>
            </a:r>
            <a:r>
              <a:rPr lang="en-US" dirty="0"/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(CA21106)</a:t>
            </a:r>
            <a:endParaRPr lang="en-US" dirty="0"/>
          </a:p>
          <a:p>
            <a:r>
              <a:rPr lang="en-US" dirty="0"/>
              <a:t>Istanbul, Turkey   </a:t>
            </a:r>
          </a:p>
          <a:p>
            <a:endParaRPr lang="en-US" dirty="0"/>
          </a:p>
        </p:txBody>
      </p:sp>
      <p:pic>
        <p:nvPicPr>
          <p:cNvPr id="16" name="Picture 15" descr="A logo with text on it&#10;&#10;Description automatically generated">
            <a:extLst>
              <a:ext uri="{FF2B5EF4-FFF2-40B4-BE49-F238E27FC236}">
                <a16:creationId xmlns:a16="http://schemas.microsoft.com/office/drawing/2014/main" id="{FE0B2A91-D192-0466-B94A-97CEAD27C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2238"/>
            <a:ext cx="1807822" cy="1655762"/>
          </a:xfrm>
          <a:prstGeom prst="rect">
            <a:avLst/>
          </a:prstGeom>
        </p:spPr>
      </p:pic>
      <p:pic>
        <p:nvPicPr>
          <p:cNvPr id="17" name="Picture 2" descr="Startseite – Institut für Gravitationsphysik – Leibniz Universität Hannover">
            <a:extLst>
              <a:ext uri="{FF2B5EF4-FFF2-40B4-BE49-F238E27FC236}">
                <a16:creationId xmlns:a16="http://schemas.microsoft.com/office/drawing/2014/main" id="{B179B27B-F39B-2F22-7BE1-D46F8608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00" y="88588"/>
            <a:ext cx="931900" cy="10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EDD87-3DD9-4B34-84BA-80D8EE6B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3756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AA11B-DAC2-46A7-8ABC-8957F633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10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/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C8E1E8-F961-4F71-B991-4219FAF57299}"/>
                  </a:ext>
                </a:extLst>
              </p:cNvPr>
              <p:cNvSpPr txBox="1"/>
              <p:nvPr/>
            </p:nvSpPr>
            <p:spPr>
              <a:xfrm>
                <a:off x="3333774" y="2904299"/>
                <a:ext cx="272901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C8E1E8-F961-4F71-B991-4219FAF5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74" y="2904299"/>
                <a:ext cx="272901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D67EBF-83E2-4524-929F-FEBC8272B9CA}"/>
                  </a:ext>
                </a:extLst>
              </p:cNvPr>
              <p:cNvSpPr txBox="1"/>
              <p:nvPr/>
            </p:nvSpPr>
            <p:spPr>
              <a:xfrm>
                <a:off x="490451" y="3876331"/>
                <a:ext cx="4023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What we measure: </a:t>
                </a:r>
                <a:r>
                  <a:rPr lang="en-US" sz="2000" b="1" dirty="0"/>
                  <a:t>Ellipticity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endParaRPr lang="LID4096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D67EBF-83E2-4524-929F-FEBC8272B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1" y="3876331"/>
                <a:ext cx="4023830" cy="400110"/>
              </a:xfrm>
              <a:prstGeom prst="rect">
                <a:avLst/>
              </a:prstGeom>
              <a:blipFill>
                <a:blip r:embed="rId5"/>
                <a:stretch>
                  <a:fillRect l="-1513" t="-9091" b="-25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D95A5-FFFA-4304-943E-9B3CFF2E2A6F}"/>
                  </a:ext>
                </a:extLst>
              </p:cNvPr>
              <p:cNvSpPr txBox="1"/>
              <p:nvPr/>
            </p:nvSpPr>
            <p:spPr>
              <a:xfrm>
                <a:off x="2791677" y="4828978"/>
                <a:ext cx="1712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−17</m:t>
                          </m:r>
                        </m:sup>
                      </m:s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D95A5-FFFA-4304-943E-9B3CFF2E2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77" y="4828978"/>
                <a:ext cx="171207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3922A69-A778-4E08-A523-20502C7BB665}"/>
              </a:ext>
            </a:extLst>
          </p:cNvPr>
          <p:cNvSpPr/>
          <p:nvPr/>
        </p:nvSpPr>
        <p:spPr>
          <a:xfrm>
            <a:off x="3564467" y="4764008"/>
            <a:ext cx="939281" cy="533400"/>
          </a:xfrm>
          <a:prstGeom prst="rect">
            <a:avLst/>
          </a:prstGeom>
          <a:solidFill>
            <a:srgbClr val="E65C5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BFFBE-4EF9-4F5A-9C79-4EB8E228FB41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76DCA4-3BDD-DF84-816E-77221BDE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01" y="-5963"/>
            <a:ext cx="10515600" cy="1325563"/>
          </a:xfrm>
        </p:spPr>
        <p:txBody>
          <a:bodyPr/>
          <a:lstStyle/>
          <a:p>
            <a:r>
              <a:rPr lang="en-US" dirty="0"/>
              <a:t>Measuring VMB: 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F6C17-F05A-D32F-367C-405448A35A24}"/>
              </a:ext>
            </a:extLst>
          </p:cNvPr>
          <p:cNvSpPr txBox="1"/>
          <p:nvPr/>
        </p:nvSpPr>
        <p:spPr>
          <a:xfrm>
            <a:off x="1731348" y="5601905"/>
            <a:ext cx="55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a magnetic field strength B=1T and L = 1m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95029D-298D-4FDA-AAC3-E23500B9BDD2}"/>
              </a:ext>
            </a:extLst>
          </p:cNvPr>
          <p:cNvGrpSpPr/>
          <p:nvPr/>
        </p:nvGrpSpPr>
        <p:grpSpPr>
          <a:xfrm>
            <a:off x="7931845" y="2310938"/>
            <a:ext cx="3924300" cy="3603887"/>
            <a:chOff x="7931845" y="2310938"/>
            <a:chExt cx="3924300" cy="360388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683D83-EDE3-4C6A-AFEE-5BA54221C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536" t="10197"/>
            <a:stretch/>
          </p:blipFill>
          <p:spPr>
            <a:xfrm>
              <a:off x="7931845" y="2310938"/>
              <a:ext cx="3924300" cy="3603887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7A87C32-6E1A-4AB7-9720-43F0B55C7C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0925" y="4006532"/>
              <a:ext cx="952784" cy="121386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CA11B79-E73C-4A79-AD47-F500C7F5B4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4272" y="3642736"/>
              <a:ext cx="922908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B90001-85CF-4EEC-9E70-95CA1DCECE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6568" y="3244414"/>
              <a:ext cx="882389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7A01705-03F5-4343-92CE-427580DC39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84442" y="2963282"/>
              <a:ext cx="928028" cy="104325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3A7F51-904D-445C-B0A6-3DE32A6EA2F3}"/>
              </a:ext>
            </a:extLst>
          </p:cNvPr>
          <p:cNvSpPr txBox="1"/>
          <p:nvPr/>
        </p:nvSpPr>
        <p:spPr>
          <a:xfrm rot="18495590">
            <a:off x="9788007" y="4579341"/>
            <a:ext cx="18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External B-field </a:t>
            </a:r>
            <a:endParaRPr lang="LID4096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1A80-0B52-C45F-0AEA-DE9F5C8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8" y="-12629"/>
            <a:ext cx="10515600" cy="1325563"/>
          </a:xfrm>
        </p:spPr>
        <p:txBody>
          <a:bodyPr/>
          <a:lstStyle/>
          <a:p>
            <a:r>
              <a:rPr lang="en-US" dirty="0"/>
              <a:t>The PVLAS Experiment </a:t>
            </a:r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D653ADF7-6952-EAC3-4DDE-41B9BC3D8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34" b="2894"/>
          <a:stretch/>
        </p:blipFill>
        <p:spPr>
          <a:xfrm>
            <a:off x="323298" y="1398938"/>
            <a:ext cx="11743396" cy="250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B7288F-36D1-44E5-8D75-801EF99C1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" t="4729"/>
          <a:stretch/>
        </p:blipFill>
        <p:spPr>
          <a:xfrm>
            <a:off x="726390" y="4124049"/>
            <a:ext cx="10937212" cy="207704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7647-4DD5-6907-3705-AA84F662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758F-7F41-B945-8151-F313D8D139A2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B6A8E-D09B-4AE8-AFB5-640E35A080A0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A9CD-0619-43A3-B025-78666256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3" y="-81443"/>
            <a:ext cx="10515600" cy="1325563"/>
          </a:xfrm>
        </p:spPr>
        <p:txBody>
          <a:bodyPr/>
          <a:lstStyle/>
          <a:p>
            <a:r>
              <a:rPr lang="en-US" dirty="0"/>
              <a:t>Birefringence Noise Limit – Thermal?  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34C16-6205-4102-AAF2-0BAB62AB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4" y="1064413"/>
            <a:ext cx="6630325" cy="404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36702-D547-48DB-B9E2-305C8E571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5" t="10143" r="3211"/>
          <a:stretch/>
        </p:blipFill>
        <p:spPr>
          <a:xfrm>
            <a:off x="7336466" y="4228139"/>
            <a:ext cx="4146698" cy="10100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FCAEE4-44BB-4E8E-8601-A289349B6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583" r="14367" b="-99"/>
          <a:stretch/>
        </p:blipFill>
        <p:spPr>
          <a:xfrm>
            <a:off x="1246645" y="5238232"/>
            <a:ext cx="4346144" cy="87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2BACF4-290F-48E5-B72F-1DA213CF5188}"/>
                  </a:ext>
                </a:extLst>
              </p:cNvPr>
              <p:cNvSpPr txBox="1"/>
              <p:nvPr/>
            </p:nvSpPr>
            <p:spPr>
              <a:xfrm>
                <a:off x="7017489" y="1740811"/>
                <a:ext cx="4146698" cy="16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Investigating optical path length difference sensitivity: </a:t>
                </a:r>
              </a:p>
              <a:p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2BACF4-290F-48E5-B72F-1DA213CF5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89" y="1740811"/>
                <a:ext cx="4146698" cy="1600118"/>
              </a:xfrm>
              <a:prstGeom prst="rect">
                <a:avLst/>
              </a:prstGeom>
              <a:blipFill>
                <a:blip r:embed="rId5"/>
                <a:stretch>
                  <a:fillRect t="-22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505279F-24CA-4A84-AD4F-5CF9AE80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12</a:t>
            </a:fld>
            <a:endParaRPr lang="LID4096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6DD615C-1932-4EF9-AF82-B12CF8B1B4A3}"/>
              </a:ext>
            </a:extLst>
          </p:cNvPr>
          <p:cNvSpPr/>
          <p:nvPr/>
        </p:nvSpPr>
        <p:spPr>
          <a:xfrm rot="1765712">
            <a:off x="5954652" y="3648621"/>
            <a:ext cx="1323848" cy="271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0E65D-F663-4004-9B71-1B950AD0A023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8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1A80-0B52-C45F-0AEA-DE9F5C8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-3359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800" dirty="0"/>
              <a:t>Learning from the past: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7D1E6-0E5D-4E02-BB4F-8E40C1DA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9" t="4071" r="3515"/>
          <a:stretch/>
        </p:blipFill>
        <p:spPr>
          <a:xfrm>
            <a:off x="391632" y="1177935"/>
            <a:ext cx="6326372" cy="503436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1C567A-03AB-4034-9DF0-510B0860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13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17CE4-5F56-41D8-A9A5-C7E8DF5B64AF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6C3E98-0F77-4337-90B5-A8AB209F6B4E}"/>
                  </a:ext>
                </a:extLst>
              </p:cNvPr>
              <p:cNvSpPr txBox="1"/>
              <p:nvPr/>
            </p:nvSpPr>
            <p:spPr>
              <a:xfrm>
                <a:off x="7726529" y="1956180"/>
                <a:ext cx="362727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Birefringence Noise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Parameters to maximize: </a:t>
                </a: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6C3E98-0F77-4337-90B5-A8AB209F6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29" y="1956180"/>
                <a:ext cx="3627271" cy="3477875"/>
              </a:xfrm>
              <a:prstGeom prst="rect">
                <a:avLst/>
              </a:prstGeom>
              <a:blipFill>
                <a:blip r:embed="rId3"/>
                <a:stretch>
                  <a:fillRect l="-25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10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950F-4A8D-4087-8CBA-12108F08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63" y="-91920"/>
            <a:ext cx="3010592" cy="1325563"/>
          </a:xfrm>
        </p:spPr>
        <p:txBody>
          <a:bodyPr/>
          <a:lstStyle/>
          <a:p>
            <a:r>
              <a:rPr lang="en-US" dirty="0"/>
              <a:t>VMB@CERN 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0D22-FE33-4EFC-96F8-D68F816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14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F752D-51D5-456F-AF1A-8C732166FD1A}"/>
              </a:ext>
            </a:extLst>
          </p:cNvPr>
          <p:cNvSpPr/>
          <p:nvPr/>
        </p:nvSpPr>
        <p:spPr>
          <a:xfrm>
            <a:off x="354984" y="921808"/>
            <a:ext cx="5385416" cy="5613400"/>
          </a:xfrm>
          <a:prstGeom prst="rect">
            <a:avLst/>
          </a:prstGeom>
          <a:solidFill>
            <a:srgbClr val="00B0F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5B1CD-7179-4349-BB90-ECE0A6A3B788}"/>
              </a:ext>
            </a:extLst>
          </p:cNvPr>
          <p:cNvSpPr/>
          <p:nvPr/>
        </p:nvSpPr>
        <p:spPr>
          <a:xfrm>
            <a:off x="6226825" y="921808"/>
            <a:ext cx="5385416" cy="5613400"/>
          </a:xfrm>
          <a:prstGeom prst="rect">
            <a:avLst/>
          </a:prstGeom>
          <a:solidFill>
            <a:srgbClr val="A9D1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C19123-7D3B-41B6-92EB-C6DA720D1700}"/>
              </a:ext>
            </a:extLst>
          </p:cNvPr>
          <p:cNvSpPr txBox="1">
            <a:spLocks/>
          </p:cNvSpPr>
          <p:nvPr/>
        </p:nvSpPr>
        <p:spPr>
          <a:xfrm>
            <a:off x="7034337" y="-91921"/>
            <a:ext cx="4163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VMB with ALPS </a:t>
            </a:r>
            <a:r>
              <a:rPr lang="en-US" dirty="0" err="1"/>
              <a:t>ll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E6BF2-8CC9-46BB-BA3B-AA32EBD720CB}"/>
              </a:ext>
            </a:extLst>
          </p:cNvPr>
          <p:cNvSpPr txBox="1"/>
          <p:nvPr/>
        </p:nvSpPr>
        <p:spPr>
          <a:xfrm>
            <a:off x="499533" y="1109133"/>
            <a:ext cx="5020734" cy="439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21B35-7915-4EA2-BD6F-3C9972CE415A}"/>
              </a:ext>
            </a:extLst>
          </p:cNvPr>
          <p:cNvSpPr txBox="1"/>
          <p:nvPr/>
        </p:nvSpPr>
        <p:spPr>
          <a:xfrm>
            <a:off x="6327779" y="1035952"/>
            <a:ext cx="5093754" cy="454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C0953-F9B5-4709-AAD0-8D8E9513EF42}"/>
              </a:ext>
            </a:extLst>
          </p:cNvPr>
          <p:cNvSpPr txBox="1"/>
          <p:nvPr/>
        </p:nvSpPr>
        <p:spPr>
          <a:xfrm>
            <a:off x="795559" y="4851844"/>
            <a:ext cx="462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LHC Dipole magnet – CERN, Geneva Switzerland  </a:t>
            </a:r>
            <a:endParaRPr lang="LID4096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263DB-A200-4F2A-8D8B-0CFAB473EFC2}"/>
              </a:ext>
            </a:extLst>
          </p:cNvPr>
          <p:cNvSpPr txBox="1"/>
          <p:nvPr/>
        </p:nvSpPr>
        <p:spPr>
          <a:xfrm>
            <a:off x="6664136" y="4851845"/>
            <a:ext cx="443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ALPSll</a:t>
            </a:r>
            <a:r>
              <a:rPr lang="en-US" sz="2400" dirty="0"/>
              <a:t> magnet string – DESY, Hamburg Germany </a:t>
            </a:r>
            <a:endParaRPr lang="LID4096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58438F9-5CA3-1775-9B22-39DE179C4A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927120"/>
                  </p:ext>
                </p:extLst>
              </p:nvPr>
            </p:nvGraphicFramePr>
            <p:xfrm>
              <a:off x="757098" y="1270761"/>
              <a:ext cx="4505604" cy="2953345"/>
            </p:xfrm>
            <a:graphic>
              <a:graphicData uri="http://schemas.openxmlformats.org/drawingml/2006/table">
                <a:tbl>
                  <a:tblPr bandRow="1">
                    <a:tableStyleId>{7DF18680-E054-41AD-8BC1-D1AEF772440D}</a:tableStyleId>
                  </a:tblPr>
                  <a:tblGrid>
                    <a:gridCol w="2252802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2252802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906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9 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15 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1200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𝑆𝑁𝑅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4.8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5586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58438F9-5CA3-1775-9B22-39DE179C4A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927120"/>
                  </p:ext>
                </p:extLst>
              </p:nvPr>
            </p:nvGraphicFramePr>
            <p:xfrm>
              <a:off x="757098" y="1270761"/>
              <a:ext cx="4505604" cy="2953345"/>
            </p:xfrm>
            <a:graphic>
              <a:graphicData uri="http://schemas.openxmlformats.org/drawingml/2006/table">
                <a:tbl>
                  <a:tblPr bandRow="1">
                    <a:tableStyleId>{7DF18680-E054-41AD-8BC1-D1AEF772440D}</a:tableStyleId>
                  </a:tblPr>
                  <a:tblGrid>
                    <a:gridCol w="2252802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2252802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90669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t="-2128" r="-10056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128" r="-56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t="-104348" r="-100562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4348" r="-562" b="-3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t="-200000" r="-100562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0000" r="-562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t="-306522" r="-100562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6522" r="-562" b="-1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90669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t="-397872" r="-100562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97872" r="-562" b="-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5586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11">
                <a:extLst>
                  <a:ext uri="{FF2B5EF4-FFF2-40B4-BE49-F238E27FC236}">
                    <a16:creationId xmlns:a16="http://schemas.microsoft.com/office/drawing/2014/main" id="{747F64D1-B40E-7BDE-CDE5-76DD88975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099111"/>
                  </p:ext>
                </p:extLst>
              </p:nvPr>
            </p:nvGraphicFramePr>
            <p:xfrm>
              <a:off x="6739215" y="1264520"/>
              <a:ext cx="4458644" cy="2965825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2229322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2229322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931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5 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212 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6000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𝑆𝑁𝑅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LID4096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704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11">
                <a:extLst>
                  <a:ext uri="{FF2B5EF4-FFF2-40B4-BE49-F238E27FC236}">
                    <a16:creationId xmlns:a16="http://schemas.microsoft.com/office/drawing/2014/main" id="{747F64D1-B40E-7BDE-CDE5-76DD88975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099111"/>
                  </p:ext>
                </p:extLst>
              </p:nvPr>
            </p:nvGraphicFramePr>
            <p:xfrm>
              <a:off x="6739215" y="1264520"/>
              <a:ext cx="4458644" cy="2965825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2229322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2229322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9316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568" t="-2128" r="-101136" b="-4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568" t="-2128" r="-1136" b="-4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568" t="-102128" r="-101136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568" t="-102128" r="-1136" b="-3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568" t="-202128" r="-101136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568" t="-202128" r="-1136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568" t="-302128" r="-101136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568" t="-302128" r="-1136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93165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568" t="-402128" r="-10113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568" t="-402128" r="-1136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32704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641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1A80-0B52-C45F-0AEA-DE9F5C87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2" y="-3359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800" dirty="0"/>
              <a:t>Learning from the past: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7D1E6-0E5D-4E02-BB4F-8E40C1DA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9" t="4071" r="3515"/>
          <a:stretch/>
        </p:blipFill>
        <p:spPr>
          <a:xfrm>
            <a:off x="391632" y="1177935"/>
            <a:ext cx="6326372" cy="5034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F1D8F-DB28-49D3-9131-1AA9EBE870A7}"/>
                  </a:ext>
                </a:extLst>
              </p:cNvPr>
              <p:cNvSpPr txBox="1"/>
              <p:nvPr/>
            </p:nvSpPr>
            <p:spPr>
              <a:xfrm>
                <a:off x="7726529" y="1956180"/>
                <a:ext cx="362727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Birefringence Noise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0.8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Parameters to maximize: </a:t>
                </a: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F1D8F-DB28-49D3-9131-1AA9EBE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29" y="1956180"/>
                <a:ext cx="3627271" cy="3477875"/>
              </a:xfrm>
              <a:prstGeom prst="rect">
                <a:avLst/>
              </a:prstGeom>
              <a:blipFill>
                <a:blip r:embed="rId3"/>
                <a:stretch>
                  <a:fillRect l="-25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1C567A-03AB-4034-9DF0-510B0860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15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17CE4-5F56-41D8-A9A5-C7E8DF5B64AF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6AD5F3-84A8-42C1-8EEC-0A9FC7699682}"/>
              </a:ext>
            </a:extLst>
          </p:cNvPr>
          <p:cNvSpPr/>
          <p:nvPr/>
        </p:nvSpPr>
        <p:spPr>
          <a:xfrm>
            <a:off x="9982200" y="3767667"/>
            <a:ext cx="668867" cy="584200"/>
          </a:xfrm>
          <a:prstGeom prst="ellipse">
            <a:avLst/>
          </a:prstGeom>
          <a:solidFill>
            <a:srgbClr val="C0000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4EF2B55E-5D53-41CE-BA1A-1576D65A55B6}"/>
              </a:ext>
            </a:extLst>
          </p:cNvPr>
          <p:cNvSpPr/>
          <p:nvPr/>
        </p:nvSpPr>
        <p:spPr>
          <a:xfrm rot="2159329">
            <a:off x="9774421" y="4327485"/>
            <a:ext cx="279400" cy="888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E1ACC-0DCC-428A-9985-D9E33402B9BD}"/>
              </a:ext>
            </a:extLst>
          </p:cNvPr>
          <p:cNvSpPr txBox="1"/>
          <p:nvPr/>
        </p:nvSpPr>
        <p:spPr>
          <a:xfrm>
            <a:off x="8637078" y="5278740"/>
            <a:ext cx="1898997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can we maximize this? 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14220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E9E6329A-D2D3-4686-A61F-0FF0E18B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16</a:t>
            </a:fld>
            <a:endParaRPr lang="LID4096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CD1E3AC-F466-4B20-A5D9-5BE7F9B1F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38530" r="17239" b="17932"/>
          <a:stretch/>
        </p:blipFill>
        <p:spPr>
          <a:xfrm>
            <a:off x="1717861" y="3368523"/>
            <a:ext cx="8756275" cy="2987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E4228-8D57-4861-9956-B2B60E701A1C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7F470-3996-43D5-9D93-2D52132D2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" t="10439" r="3055" b="7939"/>
          <a:stretch/>
        </p:blipFill>
        <p:spPr>
          <a:xfrm>
            <a:off x="215899" y="683237"/>
            <a:ext cx="11760201" cy="2585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90F25-E36B-4DA1-B6FF-E3AD2D0B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1" y="0"/>
            <a:ext cx="894283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New proposed VMB experiment</a:t>
            </a:r>
            <a:endParaRPr lang="LID4096" sz="4000" dirty="0"/>
          </a:p>
        </p:txBody>
      </p:sp>
    </p:spTree>
    <p:extLst>
      <p:ext uri="{BB962C8B-B14F-4D97-AF65-F5344CB8AC3E}">
        <p14:creationId xmlns:p14="http://schemas.microsoft.com/office/powerpoint/2010/main" val="270555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2C75-E279-4FBF-AC2C-DAE313BB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1" y="136525"/>
            <a:ext cx="10515600" cy="1325563"/>
          </a:xfrm>
        </p:spPr>
        <p:txBody>
          <a:bodyPr/>
          <a:lstStyle/>
          <a:p>
            <a:r>
              <a:rPr lang="en-US" dirty="0"/>
              <a:t>The magnet system: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FD97-06D2-4171-8BD5-1D49BC7F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26" y="1462088"/>
            <a:ext cx="5625783" cy="4548014"/>
          </a:xfrm>
        </p:spPr>
        <p:txBody>
          <a:bodyPr>
            <a:normAutofit/>
          </a:bodyPr>
          <a:lstStyle/>
          <a:p>
            <a:r>
              <a:rPr lang="en-US" dirty="0"/>
              <a:t>Working with Linz Center of Mechatronics (LCM), Austria for design and manufacturing </a:t>
            </a:r>
          </a:p>
          <a:p>
            <a:r>
              <a:rPr lang="en-US" dirty="0"/>
              <a:t>The goal: </a:t>
            </a:r>
          </a:p>
          <a:p>
            <a:pPr lvl="1"/>
            <a:r>
              <a:rPr lang="en-US" dirty="0"/>
              <a:t>Roughly 1m in length, 1Tesla field (min) and kHz rotation frequency </a:t>
            </a:r>
          </a:p>
          <a:p>
            <a:pPr lvl="1"/>
            <a:r>
              <a:rPr lang="en-US" dirty="0"/>
              <a:t>Minimize mechanical noise induced by magnet </a:t>
            </a:r>
          </a:p>
          <a:p>
            <a:pPr lvl="1"/>
            <a:r>
              <a:rPr lang="en-US" dirty="0"/>
              <a:t>Long operation time – can be used continuously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088E2-5151-4F57-8EC1-3D7D9084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17</a:t>
            </a:fld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F010-3175-4553-BD72-B0D5B8D6213D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04579-5908-4490-8D59-E1C8AA1C8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65"/>
          <a:stretch/>
        </p:blipFill>
        <p:spPr>
          <a:xfrm>
            <a:off x="7542919" y="3683003"/>
            <a:ext cx="4359655" cy="2955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17A692-E125-4A0A-9D52-FE662C36D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397" y="266533"/>
            <a:ext cx="2505425" cy="239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274D69-458A-4D4C-81C2-DFE3A5A1F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65" t="15270" r="5518" b="5525"/>
          <a:stretch/>
        </p:blipFill>
        <p:spPr>
          <a:xfrm>
            <a:off x="6633556" y="2084402"/>
            <a:ext cx="2876122" cy="18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2C75-E279-4FBF-AC2C-DAE313BB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1" y="136525"/>
            <a:ext cx="10515600" cy="1325563"/>
          </a:xfrm>
        </p:spPr>
        <p:txBody>
          <a:bodyPr/>
          <a:lstStyle/>
          <a:p>
            <a:r>
              <a:rPr lang="en-US" dirty="0"/>
              <a:t>The Toroid magnet: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FD97-06D2-4171-8BD5-1D49BC7F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78" y="1324034"/>
            <a:ext cx="5553739" cy="2955587"/>
          </a:xfrm>
        </p:spPr>
        <p:txBody>
          <a:bodyPr>
            <a:normAutofit/>
          </a:bodyPr>
          <a:lstStyle/>
          <a:p>
            <a:r>
              <a:rPr lang="en-US" sz="2400" dirty="0"/>
              <a:t>Consists of two 40cm Toroid magnets </a:t>
            </a:r>
          </a:p>
          <a:p>
            <a:r>
              <a:rPr lang="en-US" sz="2400" dirty="0"/>
              <a:t>1.3 Tesla homogeneous dipole field </a:t>
            </a:r>
          </a:p>
          <a:p>
            <a:r>
              <a:rPr lang="en-US" sz="2400" dirty="0"/>
              <a:t>7mm bore diameter </a:t>
            </a:r>
          </a:p>
          <a:p>
            <a:r>
              <a:rPr lang="en-US" sz="2400" dirty="0"/>
              <a:t>Rotates electromagnetically at a tunable frequency up to kHz </a:t>
            </a:r>
          </a:p>
          <a:p>
            <a:pPr lvl="1"/>
            <a:r>
              <a:rPr lang="en-US" sz="2000" dirty="0"/>
              <a:t>6 sets of winded copper wires with alternating current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088E2-5151-4F57-8EC1-3D7D9084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18</a:t>
            </a:fld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F010-3175-4553-BD72-B0D5B8D6213D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7D158E-C787-4B35-A6EB-FF6023C73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65"/>
          <a:stretch/>
        </p:blipFill>
        <p:spPr>
          <a:xfrm>
            <a:off x="7443167" y="3400764"/>
            <a:ext cx="4359655" cy="2955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56D743-74FE-409A-BDE7-488374B2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68" y="195385"/>
            <a:ext cx="4345171" cy="3233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11E6D9-1C34-4186-B953-F93A92BA30E0}"/>
                  </a:ext>
                </a:extLst>
              </p:cNvPr>
              <p:cNvSpPr txBox="1"/>
              <p:nvPr/>
            </p:nvSpPr>
            <p:spPr>
              <a:xfrm>
                <a:off x="1588980" y="4604891"/>
                <a:ext cx="31541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→340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11E6D9-1C34-4186-B953-F93A92BA3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80" y="4604891"/>
                <a:ext cx="3154133" cy="369332"/>
              </a:xfrm>
              <a:prstGeom prst="rect">
                <a:avLst/>
              </a:prstGeom>
              <a:blipFill>
                <a:blip r:embed="rId4"/>
                <a:stretch>
                  <a:fillRect l="-1934" b="-344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10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2C75-E279-4FBF-AC2C-DAE313BB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1" y="136525"/>
            <a:ext cx="10515600" cy="1325563"/>
          </a:xfrm>
        </p:spPr>
        <p:txBody>
          <a:bodyPr/>
          <a:lstStyle/>
          <a:p>
            <a:r>
              <a:rPr lang="en-US" dirty="0"/>
              <a:t>The Toroid magnet: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FD97-06D2-4171-8BD5-1D49BC7F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78" y="1324034"/>
            <a:ext cx="5553739" cy="2955587"/>
          </a:xfrm>
        </p:spPr>
        <p:txBody>
          <a:bodyPr>
            <a:normAutofit/>
          </a:bodyPr>
          <a:lstStyle/>
          <a:p>
            <a:r>
              <a:rPr lang="en-US" sz="2400" dirty="0"/>
              <a:t>Consists of two 40cm Toroid magnets </a:t>
            </a:r>
          </a:p>
          <a:p>
            <a:r>
              <a:rPr lang="en-US" sz="2400" dirty="0"/>
              <a:t>1.3 Tesla homogeneous dipole field </a:t>
            </a:r>
          </a:p>
          <a:p>
            <a:r>
              <a:rPr lang="en-US" sz="2400" dirty="0"/>
              <a:t>7mm bore diameter </a:t>
            </a:r>
          </a:p>
          <a:p>
            <a:r>
              <a:rPr lang="en-US" sz="2400" dirty="0"/>
              <a:t>Rotates electromagnetically at a tunable frequency up to kHz </a:t>
            </a:r>
          </a:p>
          <a:p>
            <a:pPr lvl="1"/>
            <a:r>
              <a:rPr lang="en-US" sz="2000" dirty="0"/>
              <a:t>6 sets of winded copper wires with alternating current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088E2-5151-4F57-8EC1-3D7D9084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19</a:t>
            </a:fld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F010-3175-4553-BD72-B0D5B8D6213D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7D158E-C787-4B35-A6EB-FF6023C73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65"/>
          <a:stretch/>
        </p:blipFill>
        <p:spPr>
          <a:xfrm>
            <a:off x="7443167" y="3400764"/>
            <a:ext cx="4359655" cy="2955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56D743-74FE-409A-BDE7-488374B2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68" y="195385"/>
            <a:ext cx="4345171" cy="3233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6F2998-437D-41AC-BB48-DCB161A8B874}"/>
              </a:ext>
            </a:extLst>
          </p:cNvPr>
          <p:cNvSpPr txBox="1"/>
          <p:nvPr/>
        </p:nvSpPr>
        <p:spPr>
          <a:xfrm>
            <a:off x="389178" y="4442717"/>
            <a:ext cx="6202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Cooling of coils is difficult – temperature rise is ~5 Kelvin a second </a:t>
            </a:r>
          </a:p>
        </p:txBody>
      </p:sp>
    </p:spTree>
    <p:extLst>
      <p:ext uri="{BB962C8B-B14F-4D97-AF65-F5344CB8AC3E}">
        <p14:creationId xmlns:p14="http://schemas.microsoft.com/office/powerpoint/2010/main" val="326781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D17F-8274-4BDD-946A-B4463C7C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50" y="-7750"/>
            <a:ext cx="10515600" cy="1325563"/>
          </a:xfrm>
        </p:spPr>
        <p:txBody>
          <a:bodyPr/>
          <a:lstStyle/>
          <a:p>
            <a:r>
              <a:rPr lang="en-US" dirty="0"/>
              <a:t>The classical vacuum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6B357-1E45-49E3-A23A-122157ED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</a:t>
            </a:fld>
            <a:endParaRPr lang="LID4096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FF38B0-70EE-2CB4-A188-B0C91F843545}"/>
              </a:ext>
            </a:extLst>
          </p:cNvPr>
          <p:cNvGrpSpPr/>
          <p:nvPr/>
        </p:nvGrpSpPr>
        <p:grpSpPr>
          <a:xfrm>
            <a:off x="1029185" y="1414280"/>
            <a:ext cx="2601562" cy="1010737"/>
            <a:chOff x="681639" y="1413652"/>
            <a:chExt cx="2601562" cy="10107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A440CA-FC49-9D91-EB0C-D7CDFC371A1B}"/>
                </a:ext>
              </a:extLst>
            </p:cNvPr>
            <p:cNvSpPr txBox="1"/>
            <p:nvPr/>
          </p:nvSpPr>
          <p:spPr>
            <a:xfrm>
              <a:off x="733119" y="1413652"/>
              <a:ext cx="2498602" cy="1010737"/>
            </a:xfrm>
            <a:prstGeom prst="rect">
              <a:avLst/>
            </a:prstGeom>
            <a:noFill/>
            <a:ln w="28575">
              <a:solidFill>
                <a:srgbClr val="F89EE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835F6A-49F6-47C2-A3B8-ECA977D51764}"/>
                    </a:ext>
                  </a:extLst>
                </p:cNvPr>
                <p:cNvSpPr txBox="1"/>
                <p:nvPr/>
              </p:nvSpPr>
              <p:spPr>
                <a:xfrm>
                  <a:off x="681639" y="1556294"/>
                  <a:ext cx="2601562" cy="7254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835F6A-49F6-47C2-A3B8-ECA977D51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39" y="1556294"/>
                  <a:ext cx="2601562" cy="725455"/>
                </a:xfrm>
                <a:prstGeom prst="rect">
                  <a:avLst/>
                </a:prstGeom>
                <a:blipFill>
                  <a:blip r:embed="rId2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3AB45-522A-48EB-B992-8E79CF6F3BC6}"/>
                  </a:ext>
                </a:extLst>
              </p:cNvPr>
              <p:cNvSpPr txBox="1"/>
              <p:nvPr/>
            </p:nvSpPr>
            <p:spPr>
              <a:xfrm>
                <a:off x="2221072" y="5266470"/>
                <a:ext cx="3385863" cy="649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=299782458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3AB45-522A-48EB-B992-8E79CF6F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072" y="5266470"/>
                <a:ext cx="3385863" cy="649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C6936-4A65-4438-9C90-9E434B797572}"/>
                  </a:ext>
                </a:extLst>
              </p:cNvPr>
              <p:cNvSpPr txBox="1"/>
              <p:nvPr/>
            </p:nvSpPr>
            <p:spPr>
              <a:xfrm>
                <a:off x="7903746" y="4734042"/>
                <a:ext cx="2000869" cy="321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C6936-4A65-4438-9C90-9E434B797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746" y="4734042"/>
                <a:ext cx="2000869" cy="321178"/>
              </a:xfrm>
              <a:prstGeom prst="rect">
                <a:avLst/>
              </a:prstGeom>
              <a:blipFill>
                <a:blip r:embed="rId4"/>
                <a:stretch>
                  <a:fillRect l="-1524" r="-2439" b="-2307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9D88343C-8F6F-4A8E-95DE-B782C951657C}"/>
              </a:ext>
            </a:extLst>
          </p:cNvPr>
          <p:cNvSpPr/>
          <p:nvPr/>
        </p:nvSpPr>
        <p:spPr>
          <a:xfrm>
            <a:off x="3893555" y="1788713"/>
            <a:ext cx="1404851" cy="2618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F135CA-0E45-4313-84A0-B4AC9CECCF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9" t="9556" r="5420"/>
          <a:stretch/>
        </p:blipFill>
        <p:spPr>
          <a:xfrm>
            <a:off x="8370916" y="563234"/>
            <a:ext cx="3250275" cy="28851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D254C1-B38E-4BFC-BFDD-38F29BF2D7C2}"/>
              </a:ext>
            </a:extLst>
          </p:cNvPr>
          <p:cNvSpPr txBox="1"/>
          <p:nvPr/>
        </p:nvSpPr>
        <p:spPr>
          <a:xfrm>
            <a:off x="548144" y="4623906"/>
            <a:ext cx="4750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Light in vacuum propagates: </a:t>
            </a:r>
            <a:endParaRPr lang="LID4096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39B0BF-3ECE-4A2D-9540-4660E156CAD2}"/>
              </a:ext>
            </a:extLst>
          </p:cNvPr>
          <p:cNvSpPr txBox="1"/>
          <p:nvPr/>
        </p:nvSpPr>
        <p:spPr>
          <a:xfrm>
            <a:off x="1174497" y="5414255"/>
            <a:ext cx="115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speed:  </a:t>
            </a:r>
            <a:endParaRPr lang="LID4096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FC68F0-C771-422A-8705-E38F55CB0355}"/>
              </a:ext>
            </a:extLst>
          </p:cNvPr>
          <p:cNvSpPr txBox="1"/>
          <p:nvPr/>
        </p:nvSpPr>
        <p:spPr>
          <a:xfrm>
            <a:off x="6528452" y="4740581"/>
            <a:ext cx="115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Because: </a:t>
            </a:r>
            <a:endParaRPr lang="LID409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789136-1CB2-4BF6-A083-A089F394B265}"/>
                  </a:ext>
                </a:extLst>
              </p:cNvPr>
              <p:cNvSpPr txBox="1"/>
              <p:nvPr/>
            </p:nvSpPr>
            <p:spPr>
              <a:xfrm>
                <a:off x="1914665" y="3451400"/>
                <a:ext cx="2017219" cy="56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789136-1CB2-4BF6-A083-A089F394B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65" y="3451400"/>
                <a:ext cx="2017219" cy="5686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2FFE4D-2543-4C7C-A944-6724F6767859}"/>
                  </a:ext>
                </a:extLst>
              </p:cNvPr>
              <p:cNvSpPr txBox="1"/>
              <p:nvPr/>
            </p:nvSpPr>
            <p:spPr>
              <a:xfrm>
                <a:off x="5150228" y="3417096"/>
                <a:ext cx="1891543" cy="63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2FFE4D-2543-4C7C-A944-6724F6767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28" y="3417096"/>
                <a:ext cx="1891543" cy="637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5766DB1-D3A6-4D01-A749-A53C48CA4E14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E101FC-B1C4-42C6-939D-08FC03E5476F}"/>
                  </a:ext>
                </a:extLst>
              </p:cNvPr>
              <p:cNvSpPr txBox="1"/>
              <p:nvPr/>
            </p:nvSpPr>
            <p:spPr>
              <a:xfrm>
                <a:off x="5839548" y="866319"/>
                <a:ext cx="1990225" cy="2278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E101FC-B1C4-42C6-939D-08FC03E54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548" y="866319"/>
                <a:ext cx="1990225" cy="22789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33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03B5B3C-3E48-42A7-94CD-FFCDBCD1C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0" t="13206" r="3060" b="7174"/>
          <a:stretch/>
        </p:blipFill>
        <p:spPr>
          <a:xfrm>
            <a:off x="9137523" y="3506662"/>
            <a:ext cx="2942705" cy="164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62B06A-AC5F-4F0C-8846-A8E47FD5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80" y="3081295"/>
            <a:ext cx="2877561" cy="1883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A2C75-E279-4FBF-AC2C-DAE313BB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1" y="136525"/>
            <a:ext cx="10515600" cy="1325563"/>
          </a:xfrm>
        </p:spPr>
        <p:txBody>
          <a:bodyPr/>
          <a:lstStyle/>
          <a:p>
            <a:r>
              <a:rPr lang="en-US" dirty="0"/>
              <a:t>Alternatively: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FD97-06D2-4171-8BD5-1D49BC7F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1" y="1506914"/>
            <a:ext cx="5383977" cy="3458208"/>
          </a:xfrm>
        </p:spPr>
        <p:txBody>
          <a:bodyPr>
            <a:normAutofit fontScale="92500"/>
          </a:bodyPr>
          <a:lstStyle/>
          <a:p>
            <a:r>
              <a:rPr lang="en-US" dirty="0"/>
              <a:t>Magnetic field modulation in </a:t>
            </a:r>
            <a:r>
              <a:rPr lang="en-US" b="1" dirty="0"/>
              <a:t>one </a:t>
            </a:r>
            <a:r>
              <a:rPr lang="en-US" dirty="0"/>
              <a:t>axis</a:t>
            </a:r>
          </a:p>
          <a:p>
            <a:r>
              <a:rPr lang="en-US" dirty="0"/>
              <a:t>Higher magnetic field strength: 1.7T </a:t>
            </a:r>
          </a:p>
          <a:p>
            <a:r>
              <a:rPr lang="en-US" dirty="0"/>
              <a:t>8mm bore diameter: </a:t>
            </a:r>
          </a:p>
          <a:p>
            <a:pPr lvl="1"/>
            <a:r>
              <a:rPr lang="en-US" dirty="0"/>
              <a:t>More room for equipment </a:t>
            </a:r>
          </a:p>
          <a:p>
            <a:r>
              <a:rPr lang="en-US" dirty="0"/>
              <a:t>Easier cooling – more room for pipes </a:t>
            </a:r>
          </a:p>
          <a:p>
            <a:r>
              <a:rPr lang="en-US" dirty="0"/>
              <a:t>Simpler electronics -&gt; higher </a:t>
            </a:r>
            <a:r>
              <a:rPr lang="en-US" dirty="0" err="1"/>
              <a:t>freq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088E2-5151-4F57-8EC1-3D7D9084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20</a:t>
            </a:fld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F010-3175-4553-BD72-B0D5B8D6213D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9B7C5-9668-46BC-B8AE-5FF41CE7F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236" y="136525"/>
            <a:ext cx="3378575" cy="2645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9438-1CF5-4843-8FD6-00A539D937F1}"/>
                  </a:ext>
                </a:extLst>
              </p:cNvPr>
              <p:cNvSpPr txBox="1"/>
              <p:nvPr/>
            </p:nvSpPr>
            <p:spPr>
              <a:xfrm>
                <a:off x="1872056" y="5152582"/>
                <a:ext cx="31541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→290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69438-1CF5-4843-8FD6-00A539D93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6" y="5152582"/>
                <a:ext cx="3154133" cy="369332"/>
              </a:xfrm>
              <a:prstGeom prst="rect">
                <a:avLst/>
              </a:prstGeom>
              <a:blipFill>
                <a:blip r:embed="rId5"/>
                <a:stretch>
                  <a:fillRect l="-1737" b="-344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58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03B5B3C-3E48-42A7-94CD-FFCDBCD1C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0" t="13206" r="3060" b="7174"/>
          <a:stretch/>
        </p:blipFill>
        <p:spPr>
          <a:xfrm>
            <a:off x="9137523" y="3506662"/>
            <a:ext cx="2942705" cy="164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62B06A-AC5F-4F0C-8846-A8E47FD5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80" y="3081295"/>
            <a:ext cx="2877561" cy="1883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A2C75-E279-4FBF-AC2C-DAE313BB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1" y="136525"/>
            <a:ext cx="10515600" cy="1325563"/>
          </a:xfrm>
        </p:spPr>
        <p:txBody>
          <a:bodyPr/>
          <a:lstStyle/>
          <a:p>
            <a:r>
              <a:rPr lang="en-US" dirty="0"/>
              <a:t>Alternatively: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3FD97-06D2-4171-8BD5-1D49BC7F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1" y="1506914"/>
            <a:ext cx="5383977" cy="3458208"/>
          </a:xfrm>
        </p:spPr>
        <p:txBody>
          <a:bodyPr>
            <a:normAutofit fontScale="92500"/>
          </a:bodyPr>
          <a:lstStyle/>
          <a:p>
            <a:r>
              <a:rPr lang="en-US" dirty="0"/>
              <a:t>Magnetic field modulation in </a:t>
            </a:r>
            <a:r>
              <a:rPr lang="en-US" b="1" dirty="0"/>
              <a:t>one </a:t>
            </a:r>
            <a:r>
              <a:rPr lang="en-US" dirty="0"/>
              <a:t>axis</a:t>
            </a:r>
          </a:p>
          <a:p>
            <a:r>
              <a:rPr lang="en-US" dirty="0"/>
              <a:t>Higher magnetic field strength: 1.7T </a:t>
            </a:r>
          </a:p>
          <a:p>
            <a:r>
              <a:rPr lang="en-US" dirty="0"/>
              <a:t>8mm bore diameter: </a:t>
            </a:r>
          </a:p>
          <a:p>
            <a:pPr lvl="1"/>
            <a:r>
              <a:rPr lang="en-US" dirty="0"/>
              <a:t>More room for equipment </a:t>
            </a:r>
          </a:p>
          <a:p>
            <a:r>
              <a:rPr lang="en-US" dirty="0"/>
              <a:t>Easier cooling – more room for pipes </a:t>
            </a:r>
          </a:p>
          <a:p>
            <a:r>
              <a:rPr lang="en-US" dirty="0"/>
              <a:t>Simpler electronics -&gt; higher </a:t>
            </a:r>
            <a:r>
              <a:rPr lang="en-US" dirty="0" err="1"/>
              <a:t>freq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088E2-5151-4F57-8EC1-3D7D9084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21</a:t>
            </a:fld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AF010-3175-4553-BD72-B0D5B8D6213D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79B7C5-9668-46BC-B8AE-5FF41CE7F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236" y="136525"/>
            <a:ext cx="3378575" cy="26453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B868A-001E-4C8A-93CE-2B9AECF84A48}"/>
                  </a:ext>
                </a:extLst>
              </p:cNvPr>
              <p:cNvSpPr txBox="1"/>
              <p:nvPr/>
            </p:nvSpPr>
            <p:spPr>
              <a:xfrm>
                <a:off x="479993" y="4887422"/>
                <a:ext cx="6202815" cy="14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Note: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Sinus wave form: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meaning in signal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B868A-001E-4C8A-93CE-2B9AECF8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3" y="4887422"/>
                <a:ext cx="6202815" cy="1468928"/>
              </a:xfrm>
              <a:prstGeom prst="rect">
                <a:avLst/>
              </a:prstGeom>
              <a:blipFill>
                <a:blip r:embed="rId5"/>
                <a:stretch>
                  <a:fillRect l="-1429" t="-25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6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950F-4A8D-4087-8CBA-12108F08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2" y="-91922"/>
            <a:ext cx="3010592" cy="1325563"/>
          </a:xfrm>
        </p:spPr>
        <p:txBody>
          <a:bodyPr/>
          <a:lstStyle/>
          <a:p>
            <a:r>
              <a:rPr lang="en-US" dirty="0"/>
              <a:t>VMB@CERN 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0D22-FE33-4EFC-96F8-D68F816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F752D-51D5-456F-AF1A-8C732166FD1A}"/>
              </a:ext>
            </a:extLst>
          </p:cNvPr>
          <p:cNvSpPr/>
          <p:nvPr/>
        </p:nvSpPr>
        <p:spPr>
          <a:xfrm>
            <a:off x="354984" y="921808"/>
            <a:ext cx="3480416" cy="5081059"/>
          </a:xfrm>
          <a:prstGeom prst="rect">
            <a:avLst/>
          </a:prstGeom>
          <a:solidFill>
            <a:srgbClr val="00B0F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5B1CD-7179-4349-BB90-ECE0A6A3B788}"/>
              </a:ext>
            </a:extLst>
          </p:cNvPr>
          <p:cNvSpPr/>
          <p:nvPr/>
        </p:nvSpPr>
        <p:spPr>
          <a:xfrm>
            <a:off x="4430741" y="921808"/>
            <a:ext cx="3330518" cy="5081059"/>
          </a:xfrm>
          <a:prstGeom prst="rect">
            <a:avLst/>
          </a:prstGeom>
          <a:solidFill>
            <a:srgbClr val="A9D1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C19123-7D3B-41B6-92EB-C6DA720D1700}"/>
              </a:ext>
            </a:extLst>
          </p:cNvPr>
          <p:cNvSpPr txBox="1">
            <a:spLocks/>
          </p:cNvSpPr>
          <p:nvPr/>
        </p:nvSpPr>
        <p:spPr>
          <a:xfrm>
            <a:off x="4325004" y="-190766"/>
            <a:ext cx="41635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VMB w/ALPS </a:t>
            </a:r>
            <a:r>
              <a:rPr lang="en-US" dirty="0" err="1"/>
              <a:t>ll</a:t>
            </a:r>
            <a:r>
              <a:rPr lang="en-US" dirty="0"/>
              <a:t> 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EDAC4FCE-3B00-4DEE-9709-03846724B5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513305"/>
                  </p:ext>
                </p:extLst>
              </p:nvPr>
            </p:nvGraphicFramePr>
            <p:xfrm>
              <a:off x="4715933" y="1258363"/>
              <a:ext cx="2819400" cy="2843215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6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5 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212 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6000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𝑆𝑁𝑅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704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EDAC4FCE-3B00-4DEE-9709-03846724B5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3513305"/>
                  </p:ext>
                </p:extLst>
              </p:nvPr>
            </p:nvGraphicFramePr>
            <p:xfrm>
              <a:off x="4715933" y="1258363"/>
              <a:ext cx="2819400" cy="2843215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93" t="-2222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1802" t="-2222" r="-901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93" t="-102222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1802" t="-102222" r="-90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93" t="-206818" r="-100000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1802" t="-206818" r="-901" b="-2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93" t="-300000" r="-100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1802" t="-300000" r="-901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893" t="-400000" r="-1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2"/>
                          <a:stretch>
                            <a:fillRect l="-101802" t="-400000" r="-901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32704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9D82764-07DA-42A8-AEDB-141AB96980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907118"/>
                  </p:ext>
                </p:extLst>
              </p:nvPr>
            </p:nvGraphicFramePr>
            <p:xfrm>
              <a:off x="736292" y="1261132"/>
              <a:ext cx="2717800" cy="2671235"/>
            </p:xfrm>
            <a:graphic>
              <a:graphicData uri="http://schemas.openxmlformats.org/drawingml/2006/table">
                <a:tbl>
                  <a:tblPr bandRow="1">
                    <a:tableStyleId>{7DF18680-E054-41AD-8BC1-D1AEF772440D}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342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9 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15 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1200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2000" i="1" dirty="0" err="1">
                                    <a:latin typeface="Cambria Math" panose="02040503050406030204" pitchFamily="18" charset="0"/>
                                  </a:rPr>
                                  <m:t>𝑚𝐻𝑧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𝑆𝑁𝑅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4.84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5586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9D82764-07DA-42A8-AEDB-141AB96980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907118"/>
                  </p:ext>
                </p:extLst>
              </p:nvPr>
            </p:nvGraphicFramePr>
            <p:xfrm>
              <a:off x="736292" y="1261132"/>
              <a:ext cx="2717800" cy="2671235"/>
            </p:xfrm>
            <a:graphic>
              <a:graphicData uri="http://schemas.openxmlformats.org/drawingml/2006/table">
                <a:tbl>
                  <a:tblPr bandRow="1">
                    <a:tableStyleId>{7DF18680-E054-41AD-8BC1-D1AEF772440D}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3424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t="-2381" r="-100926" b="-4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935" t="-2381" r="-1869" b="-4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t="-102381" r="-100926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935" t="-102381" r="-1869" b="-3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t="-197674" r="-10092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935" t="-197674" r="-186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t="-304762" r="-100926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935" t="-304762" r="-1869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34247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t="-404762" r="-100926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3"/>
                          <a:stretch>
                            <a:fillRect l="-100935" t="-404762" r="-1869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85586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76C0953-F9B5-4709-AAD0-8D8E9513EF42}"/>
              </a:ext>
            </a:extLst>
          </p:cNvPr>
          <p:cNvSpPr txBox="1"/>
          <p:nvPr/>
        </p:nvSpPr>
        <p:spPr>
          <a:xfrm>
            <a:off x="770467" y="4385733"/>
            <a:ext cx="268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LHC Dipole magnet – CERN, Geneva Switzerland  </a:t>
            </a:r>
            <a:endParaRPr lang="LID4096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263DB-A200-4F2A-8D8B-0CFAB473EFC2}"/>
              </a:ext>
            </a:extLst>
          </p:cNvPr>
          <p:cNvSpPr txBox="1"/>
          <p:nvPr/>
        </p:nvSpPr>
        <p:spPr>
          <a:xfrm>
            <a:off x="4715933" y="4616979"/>
            <a:ext cx="259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ALPSll</a:t>
            </a:r>
            <a:r>
              <a:rPr lang="en-US" sz="2000" dirty="0"/>
              <a:t> magnet string – DESY, Hamburg Germany </a:t>
            </a:r>
            <a:endParaRPr lang="LID4096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149CD-16D5-4313-A6D7-FDAA4250B968}"/>
              </a:ext>
            </a:extLst>
          </p:cNvPr>
          <p:cNvSpPr/>
          <p:nvPr/>
        </p:nvSpPr>
        <p:spPr>
          <a:xfrm>
            <a:off x="8263467" y="921808"/>
            <a:ext cx="3429000" cy="5081059"/>
          </a:xfrm>
          <a:prstGeom prst="rect">
            <a:avLst/>
          </a:prstGeom>
          <a:solidFill>
            <a:srgbClr val="B17E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CD10DE-4A09-4A2D-8144-CB1B210CBF42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C9DAB6-DE89-461C-B9A2-B1C0C0F4FCA3}"/>
              </a:ext>
            </a:extLst>
          </p:cNvPr>
          <p:cNvSpPr txBox="1">
            <a:spLocks/>
          </p:cNvSpPr>
          <p:nvPr/>
        </p:nvSpPr>
        <p:spPr>
          <a:xfrm>
            <a:off x="8978130" y="-190767"/>
            <a:ext cx="3010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AEI VMB   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4AE3C701-6043-4785-A0DA-A537E61751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212096"/>
                  </p:ext>
                </p:extLst>
              </p:nvPr>
            </p:nvGraphicFramePr>
            <p:xfrm>
              <a:off x="8568267" y="1175143"/>
              <a:ext cx="2819400" cy="2968564"/>
            </p:xfrm>
            <a:graphic>
              <a:graphicData uri="http://schemas.openxmlformats.org/drawingml/2006/table">
                <a:tbl>
                  <a:tblPr bandRow="1">
                    <a:tableStyleId>{F5AB1C69-6EDB-4FF4-983F-18BD219EF322}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56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smtClean="0"/>
                                  </m:ctrlPr>
                                </m:sSubPr>
                                <m:e>
                                  <m:r>
                                    <a:rPr lang="en-US" sz="2000" b="0" smtClean="0"/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smtClean="0"/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1.2−1.7 </m:t>
                                </m:r>
                                <m:r>
                                  <a:rPr lang="en-US" sz="2000" dirty="0" smtClean="0"/>
                                  <m:t>𝑇</m:t>
                                </m:r>
                                <m:r>
                                  <a:rPr lang="en-US" sz="20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𝐿</m:t>
                                </m:r>
                                <m:r>
                                  <a:rPr lang="en-US" sz="20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0.8 </m:t>
                                </m:r>
                                <m:r>
                                  <a:rPr lang="en-US" sz="2000" dirty="0" smtClean="0"/>
                                  <m:t>𝑚</m:t>
                                </m:r>
                                <m:r>
                                  <a:rPr lang="en-US" sz="2000" dirty="0" smtClean="0"/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smtClean="0"/>
                                    </m:ctrlPr>
                                  </m:sSupPr>
                                  <m:e>
                                    <m:r>
                                      <a:rPr lang="en-US" sz="2000" b="0" smtClean="0"/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000" b="0" smtClean="0"/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smtClean="0"/>
                                  <m:t>𝐿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sz="2000" dirty="0" smtClean="0"/>
                                  <m:t>1.8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𝑓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000" dirty="0" err="1"/>
                                  <m:t>𝐻𝑧</m:t>
                                </m:r>
                                <m:r>
                                  <a:rPr lang="en-US" sz="2000" dirty="0"/>
                                  <m:t>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𝑆𝑁𝑅</m:t>
                                </m:r>
                                <m:r>
                                  <a:rPr lang="en-US" sz="2000" dirty="0" smtClean="0"/>
                                  <m:t>∝ 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dirty="0" smtClean="0"/>
                                  <m:t>200−300</m:t>
                                </m:r>
                              </m:oMath>
                            </m:oMathPara>
                          </a14:m>
                          <a:endParaRPr lang="LID4096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32704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4AE3C701-6043-4785-A0DA-A537E61751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212096"/>
                  </p:ext>
                </p:extLst>
              </p:nvPr>
            </p:nvGraphicFramePr>
            <p:xfrm>
              <a:off x="8568267" y="1175143"/>
              <a:ext cx="2819400" cy="2968564"/>
            </p:xfrm>
            <a:graphic>
              <a:graphicData uri="http://schemas.openxmlformats.org/drawingml/2006/table">
                <a:tbl>
                  <a:tblPr bandRow="1">
                    <a:tableStyleId>{F5AB1C69-6EDB-4FF4-983F-18BD219EF322}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185917690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591632109"/>
                        </a:ext>
                      </a:extLst>
                    </a:gridCol>
                  </a:tblGrid>
                  <a:tr h="693992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893" t="-1818" r="-100893" b="-3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802" t="-1818" r="-1802" b="-3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5680804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893" t="-124444" r="-100893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802" t="-124444" r="-1802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282736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893" t="-224444" r="-100893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802" t="-224444" r="-1802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3669318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893" t="-324444" r="-100893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802" t="-324444" r="-1802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145539"/>
                      </a:ext>
                    </a:extLst>
                  </a:tr>
                  <a:tr h="568643"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893" t="-424444" r="-10089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blipFill>
                          <a:blip r:embed="rId4"/>
                          <a:stretch>
                            <a:fillRect l="-101802" t="-424444" r="-1802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32704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E0C22B-17F1-E2FF-2BFC-6B23030F42DA}"/>
              </a:ext>
            </a:extLst>
          </p:cNvPr>
          <p:cNvSpPr txBox="1"/>
          <p:nvPr/>
        </p:nvSpPr>
        <p:spPr>
          <a:xfrm>
            <a:off x="8610600" y="4534937"/>
            <a:ext cx="259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AEI electro-magnet – Hannover Germany 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778421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E310-FD4F-4E33-86E0-8CBEC5CE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2" y="115997"/>
            <a:ext cx="6236208" cy="1024763"/>
          </a:xfrm>
        </p:spPr>
        <p:txBody>
          <a:bodyPr>
            <a:normAutofit/>
          </a:bodyPr>
          <a:lstStyle/>
          <a:p>
            <a:r>
              <a:rPr lang="en-US" sz="3600" dirty="0"/>
              <a:t>Intrinsic noise sensitivity </a:t>
            </a:r>
            <a:endParaRPr lang="LID4096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5C6D15-25CF-4B72-8747-10D28693FC7A}"/>
                  </a:ext>
                </a:extLst>
              </p:cNvPr>
              <p:cNvSpPr txBox="1"/>
              <p:nvPr/>
            </p:nvSpPr>
            <p:spPr>
              <a:xfrm>
                <a:off x="7095991" y="5831170"/>
                <a:ext cx="4257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modulation depth of the </a:t>
                </a:r>
                <a:r>
                  <a:rPr lang="en-US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pem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5C6D15-25CF-4B72-8747-10D28693F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991" y="5831170"/>
                <a:ext cx="4257809" cy="646331"/>
              </a:xfrm>
              <a:prstGeom prst="rect">
                <a:avLst/>
              </a:prstGeom>
              <a:blipFill>
                <a:blip r:embed="rId2"/>
                <a:stretch>
                  <a:fillRect l="-1187" t="-5769" b="-96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247674-9721-4FC9-ABF8-EAB8B52E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23</a:t>
            </a:fld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85E7C-3254-4468-83FD-0929BE9D6820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4D893-EDED-4BC8-8E53-AAB24A79C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54" y="1417771"/>
            <a:ext cx="3972033" cy="3683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D21F8-F5D4-411D-B37D-5909A109C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9"/>
          <a:stretch/>
        </p:blipFill>
        <p:spPr>
          <a:xfrm>
            <a:off x="5345805" y="477784"/>
            <a:ext cx="6436070" cy="53373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B625A5-5CA9-DB96-DCB7-027CCAB3BD86}"/>
                  </a:ext>
                </a:extLst>
              </p:cNvPr>
              <p:cNvSpPr txBox="1"/>
              <p:nvPr/>
            </p:nvSpPr>
            <p:spPr>
              <a:xfrm>
                <a:off x="537804" y="5582305"/>
                <a:ext cx="4711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E" dirty="0"/>
                  <a:t>Integration time to reach QED: </a:t>
                </a:r>
                <a14:m>
                  <m:oMath xmlns:m="http://schemas.openxmlformats.org/officeDocument/2006/math">
                    <m:r>
                      <a:rPr lang="en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DE" i="1" dirty="0" smtClean="0">
                        <a:latin typeface="Cambria Math" panose="02040503050406030204" pitchFamily="18" charset="0"/>
                      </a:rPr>
                      <m:t>140 </m:t>
                    </m:r>
                    <m:r>
                      <a:rPr lang="en-DE" i="1" dirty="0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B625A5-5CA9-DB96-DCB7-027CCAB3B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04" y="5582305"/>
                <a:ext cx="4711732" cy="369332"/>
              </a:xfrm>
              <a:prstGeom prst="rect">
                <a:avLst/>
              </a:prstGeom>
              <a:blipFill>
                <a:blip r:embed="rId5"/>
                <a:stretch>
                  <a:fillRect l="-1075" t="-6667" b="-2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C8B6-AE64-4A10-BCA5-3C1BD774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57636"/>
            <a:ext cx="2391127" cy="721254"/>
          </a:xfrm>
        </p:spPr>
        <p:txBody>
          <a:bodyPr/>
          <a:lstStyle/>
          <a:p>
            <a:r>
              <a:rPr lang="en-US" dirty="0"/>
              <a:t>Prospects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33CCC-3F0E-498E-9893-9DE32E8F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24</a:t>
            </a:fld>
            <a:endParaRPr lang="LID409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0AA4CC-CE74-5189-D814-6E8065B84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" t="10439" r="3055" b="7939"/>
          <a:stretch/>
        </p:blipFill>
        <p:spPr>
          <a:xfrm>
            <a:off x="736761" y="943766"/>
            <a:ext cx="10259190" cy="2255346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C011B85F-D84A-0B60-EA11-47D3A96C864F}"/>
              </a:ext>
            </a:extLst>
          </p:cNvPr>
          <p:cNvSpPr/>
          <p:nvPr/>
        </p:nvSpPr>
        <p:spPr>
          <a:xfrm>
            <a:off x="5486400" y="3067291"/>
            <a:ext cx="486137" cy="103014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DB7E05-6149-4DC8-AA20-B9722848C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r="9238" b="14068"/>
          <a:stretch/>
        </p:blipFill>
        <p:spPr>
          <a:xfrm>
            <a:off x="571008" y="4330740"/>
            <a:ext cx="10782792" cy="20256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7FE897-38BE-2ECF-6698-F941966D5790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21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C8B6-AE64-4A10-BCA5-3C1BD774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357636"/>
            <a:ext cx="2391127" cy="721254"/>
          </a:xfrm>
        </p:spPr>
        <p:txBody>
          <a:bodyPr/>
          <a:lstStyle/>
          <a:p>
            <a:r>
              <a:rPr lang="en-US" dirty="0"/>
              <a:t>Prospects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33CCC-3F0E-498E-9893-9DE32E8F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25</a:t>
            </a:fld>
            <a:endParaRPr lang="LID4096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D7322F-D1CC-4068-811F-03C729C6B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r="5838"/>
          <a:stretch/>
        </p:blipFill>
        <p:spPr>
          <a:xfrm>
            <a:off x="5632477" y="718263"/>
            <a:ext cx="6403920" cy="533422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9BFD32-1F72-D4CD-DDCF-7045E36D4E2F}"/>
                  </a:ext>
                </a:extLst>
              </p:cNvPr>
              <p:cNvSpPr txBox="1"/>
              <p:nvPr/>
            </p:nvSpPr>
            <p:spPr>
              <a:xfrm>
                <a:off x="544010" y="1267252"/>
                <a:ext cx="4846137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sz="2200" dirty="0"/>
                  <a:t>1st generation: 0.8m, two 40cm magnets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→140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9.6 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38.3 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lvl="1"/>
                <a:endParaRPr lang="en-DE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sz="2200" dirty="0"/>
                  <a:t>Next gen: 5m, 10 electro-magnets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5.5 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→140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DE" sz="2200" dirty="0"/>
                  <a:t>Next gen 2 : 10 m, 20 electro-magnetc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.4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DE" sz="2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→140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  <m:r>
                      <a:rPr lang="en-DE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9BFD32-1F72-D4CD-DDCF-7045E36D4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10" y="1267252"/>
                <a:ext cx="4846137" cy="5170646"/>
              </a:xfrm>
              <a:prstGeom prst="rect">
                <a:avLst/>
              </a:prstGeom>
              <a:blipFill>
                <a:blip r:embed="rId3"/>
                <a:stretch>
                  <a:fillRect l="-1305" t="-735" r="-522" b="-12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411162-123B-93FD-B1C0-4BC2FFB75457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1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228-E129-4E76-A267-55B14307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9227"/>
            <a:ext cx="10515600" cy="1325563"/>
          </a:xfrm>
        </p:spPr>
        <p:txBody>
          <a:bodyPr/>
          <a:lstStyle/>
          <a:p>
            <a:r>
              <a:rPr lang="en-US" dirty="0"/>
              <a:t>Thank you! 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BC08D-48FE-487A-9F86-C376AAEE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26</a:t>
            </a:fld>
            <a:endParaRPr lang="LID4096"/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B54D490E-C3A4-D021-6C02-7C17A594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2238"/>
            <a:ext cx="1807822" cy="1655762"/>
          </a:xfrm>
          <a:prstGeom prst="rect">
            <a:avLst/>
          </a:prstGeom>
        </p:spPr>
      </p:pic>
      <p:pic>
        <p:nvPicPr>
          <p:cNvPr id="5" name="Picture 2" descr="Startseite – Institut für Gravitationsphysik – Leibniz Universität Hannover">
            <a:extLst>
              <a:ext uri="{FF2B5EF4-FFF2-40B4-BE49-F238E27FC236}">
                <a16:creationId xmlns:a16="http://schemas.microsoft.com/office/drawing/2014/main" id="{4A8147BD-20CE-170E-D5CF-ABEB6AFD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00" y="88588"/>
            <a:ext cx="931900" cy="10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3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FC96-E2E2-4B72-BCA8-53F00007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B856A6-E661-4FFA-AA0A-ADBB16AF81C8}"/>
              </a:ext>
            </a:extLst>
          </p:cNvPr>
          <p:cNvGrpSpPr/>
          <p:nvPr/>
        </p:nvGrpSpPr>
        <p:grpSpPr>
          <a:xfrm>
            <a:off x="236220" y="2445866"/>
            <a:ext cx="601980" cy="598734"/>
            <a:chOff x="899871" y="4570431"/>
            <a:chExt cx="1080617" cy="10364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AC01CE-E3E5-4BB1-B558-9619E6197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871" y="4570431"/>
              <a:ext cx="1080617" cy="103641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DE8D43-0945-4B30-8A6E-BD49C9087604}"/>
                </a:ext>
              </a:extLst>
            </p:cNvPr>
            <p:cNvGrpSpPr/>
            <p:nvPr/>
          </p:nvGrpSpPr>
          <p:grpSpPr>
            <a:xfrm>
              <a:off x="1097280" y="4773168"/>
              <a:ext cx="685800" cy="630936"/>
              <a:chOff x="996696" y="4782312"/>
              <a:chExt cx="914400" cy="83210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05B8B8-AE5F-4082-97F1-CE0AE6FA5312}"/>
                  </a:ext>
                </a:extLst>
              </p:cNvPr>
              <p:cNvSpPr/>
              <p:nvPr/>
            </p:nvSpPr>
            <p:spPr>
              <a:xfrm>
                <a:off x="996696" y="4782312"/>
                <a:ext cx="914400" cy="832104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4C6A367-9D18-4875-A1C5-34D4F625CB4F}"/>
                  </a:ext>
                </a:extLst>
              </p:cNvPr>
              <p:cNvCxnSpPr/>
              <p:nvPr/>
            </p:nvCxnSpPr>
            <p:spPr>
              <a:xfrm flipH="1">
                <a:off x="996696" y="4782312"/>
                <a:ext cx="914400" cy="8321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4C02EA-7014-4BA6-8364-19CF7CA761B7}"/>
              </a:ext>
            </a:extLst>
          </p:cNvPr>
          <p:cNvGrpSpPr/>
          <p:nvPr/>
        </p:nvGrpSpPr>
        <p:grpSpPr>
          <a:xfrm>
            <a:off x="935304" y="2466750"/>
            <a:ext cx="526550" cy="544793"/>
            <a:chOff x="2183876" y="4562856"/>
            <a:chExt cx="833644" cy="10241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3DCDC-ECF7-49E6-9CDE-CED5060F3042}"/>
                </a:ext>
              </a:extLst>
            </p:cNvPr>
            <p:cNvSpPr/>
            <p:nvPr/>
          </p:nvSpPr>
          <p:spPr>
            <a:xfrm>
              <a:off x="2183876" y="4562856"/>
              <a:ext cx="833644" cy="10241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" name="Flowchart: Stored Data 13">
              <a:extLst>
                <a:ext uri="{FF2B5EF4-FFF2-40B4-BE49-F238E27FC236}">
                  <a16:creationId xmlns:a16="http://schemas.microsoft.com/office/drawing/2014/main" id="{F95AFDC2-850D-456A-86B4-D2FD908FB7CD}"/>
                </a:ext>
              </a:extLst>
            </p:cNvPr>
            <p:cNvSpPr/>
            <p:nvPr/>
          </p:nvSpPr>
          <p:spPr>
            <a:xfrm>
              <a:off x="2436876" y="4773168"/>
              <a:ext cx="205740" cy="630936"/>
            </a:xfrm>
            <a:prstGeom prst="flowChartOnlineStorag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7" name="Cylinder 16">
            <a:extLst>
              <a:ext uri="{FF2B5EF4-FFF2-40B4-BE49-F238E27FC236}">
                <a16:creationId xmlns:a16="http://schemas.microsoft.com/office/drawing/2014/main" id="{F4981E5A-F3F6-47A3-AAB3-68C1730B9CBC}"/>
              </a:ext>
            </a:extLst>
          </p:cNvPr>
          <p:cNvSpPr/>
          <p:nvPr/>
        </p:nvSpPr>
        <p:spPr>
          <a:xfrm rot="16200000">
            <a:off x="7972451" y="-548304"/>
            <a:ext cx="228603" cy="3152418"/>
          </a:xfrm>
          <a:prstGeom prst="can">
            <a:avLst/>
          </a:prstGeom>
          <a:solidFill>
            <a:srgbClr val="DAE3F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4F755A1-66B4-35B9-D080-0D1BC59FAB4A}"/>
              </a:ext>
            </a:extLst>
          </p:cNvPr>
          <p:cNvGrpSpPr/>
          <p:nvPr/>
        </p:nvGrpSpPr>
        <p:grpSpPr>
          <a:xfrm>
            <a:off x="7474411" y="2390561"/>
            <a:ext cx="339945" cy="682247"/>
            <a:chOff x="7644384" y="4556731"/>
            <a:chExt cx="704874" cy="10621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2E897B-E5F9-458C-B442-664B60824761}"/>
                </a:ext>
              </a:extLst>
            </p:cNvPr>
            <p:cNvSpPr/>
            <p:nvPr/>
          </p:nvSpPr>
          <p:spPr>
            <a:xfrm>
              <a:off x="7644384" y="4556731"/>
              <a:ext cx="704874" cy="10621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646595-03AC-448A-94BA-70EFF6892843}"/>
                </a:ext>
              </a:extLst>
            </p:cNvPr>
            <p:cNvSpPr/>
            <p:nvPr/>
          </p:nvSpPr>
          <p:spPr>
            <a:xfrm>
              <a:off x="7808976" y="4746078"/>
              <a:ext cx="395804" cy="70550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C1D3ADA-DB14-99B3-B3BD-4A67BB3EB14E}"/>
              </a:ext>
            </a:extLst>
          </p:cNvPr>
          <p:cNvGrpSpPr/>
          <p:nvPr/>
        </p:nvGrpSpPr>
        <p:grpSpPr>
          <a:xfrm>
            <a:off x="7887414" y="2390973"/>
            <a:ext cx="989272" cy="996539"/>
            <a:chOff x="9080703" y="4582458"/>
            <a:chExt cx="1811326" cy="1547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627A79-2848-4029-9578-E5CA44FD2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0703" y="4582458"/>
              <a:ext cx="1080617" cy="1036410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1BE1A19-950B-30C1-34E5-8989E2A3DA7C}"/>
                </a:ext>
              </a:extLst>
            </p:cNvPr>
            <p:cNvGrpSpPr/>
            <p:nvPr/>
          </p:nvGrpSpPr>
          <p:grpSpPr>
            <a:xfrm>
              <a:off x="9278112" y="4773168"/>
              <a:ext cx="1613917" cy="1356805"/>
              <a:chOff x="9278112" y="4773168"/>
              <a:chExt cx="1613917" cy="135680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D2E1B0-FA63-4A59-8183-8B1E04CC5EF9}"/>
                  </a:ext>
                </a:extLst>
              </p:cNvPr>
              <p:cNvGrpSpPr/>
              <p:nvPr/>
            </p:nvGrpSpPr>
            <p:grpSpPr>
              <a:xfrm>
                <a:off x="9278112" y="4773168"/>
                <a:ext cx="685800" cy="630936"/>
                <a:chOff x="996696" y="4782312"/>
                <a:chExt cx="914400" cy="83210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53730A6-FFED-4ECD-B1EF-50A60ADC14E5}"/>
                    </a:ext>
                  </a:extLst>
                </p:cNvPr>
                <p:cNvSpPr/>
                <p:nvPr/>
              </p:nvSpPr>
              <p:spPr>
                <a:xfrm>
                  <a:off x="996696" y="4782312"/>
                  <a:ext cx="914400" cy="832104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LID4096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DAA100D-85E1-4FB4-8ACC-83EEF13846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6696" y="4782312"/>
                  <a:ext cx="914400" cy="83210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E03FC18-39A1-435B-9C5D-C627EEBD5CA1}"/>
                  </a:ext>
                </a:extLst>
              </p:cNvPr>
              <p:cNvCxnSpPr/>
              <p:nvPr/>
            </p:nvCxnSpPr>
            <p:spPr>
              <a:xfrm>
                <a:off x="9613390" y="5083708"/>
                <a:ext cx="0" cy="104626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1057DE7-33D7-4821-A439-54B7DFE25E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21011" y="5107649"/>
                <a:ext cx="127101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7AC5071-D618-4888-864B-B93D2B46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94" y="2442895"/>
            <a:ext cx="402624" cy="6299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EDFE77-4BE5-4365-AE33-1E042985277C}"/>
              </a:ext>
            </a:extLst>
          </p:cNvPr>
          <p:cNvSpPr txBox="1"/>
          <p:nvPr/>
        </p:nvSpPr>
        <p:spPr>
          <a:xfrm>
            <a:off x="54247" y="3072808"/>
            <a:ext cx="108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polarizer</a:t>
            </a:r>
            <a:endParaRPr lang="LID4096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E834C1-C118-4E6D-8142-14900E8AE4CE}"/>
              </a:ext>
            </a:extLst>
          </p:cNvPr>
          <p:cNvSpPr txBox="1"/>
          <p:nvPr/>
        </p:nvSpPr>
        <p:spPr>
          <a:xfrm>
            <a:off x="7336818" y="3021449"/>
            <a:ext cx="8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pem</a:t>
            </a:r>
            <a:endParaRPr lang="LID4096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49CB5B-6C68-46A0-A8C7-187CAC90C8DD}"/>
              </a:ext>
            </a:extLst>
          </p:cNvPr>
          <p:cNvSpPr txBox="1"/>
          <p:nvPr/>
        </p:nvSpPr>
        <p:spPr>
          <a:xfrm rot="10800000" flipH="1" flipV="1">
            <a:off x="7989854" y="2021928"/>
            <a:ext cx="123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analyzer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9AB07-BE49-45E8-900A-6BF84D878D08}"/>
              </a:ext>
            </a:extLst>
          </p:cNvPr>
          <p:cNvSpPr txBox="1"/>
          <p:nvPr/>
        </p:nvSpPr>
        <p:spPr>
          <a:xfrm>
            <a:off x="3997205" y="2096858"/>
            <a:ext cx="83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1kHz</a:t>
            </a:r>
            <a:endParaRPr lang="LID4096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1C060-A75C-47DD-8A53-B84307495406}"/>
              </a:ext>
            </a:extLst>
          </p:cNvPr>
          <p:cNvSpPr txBox="1"/>
          <p:nvPr/>
        </p:nvSpPr>
        <p:spPr>
          <a:xfrm>
            <a:off x="7230733" y="2026755"/>
            <a:ext cx="83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50kHz</a:t>
            </a:r>
            <a:endParaRPr lang="LID409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E12C89-9511-4048-9844-28CEFAB0106D}"/>
              </a:ext>
            </a:extLst>
          </p:cNvPr>
          <p:cNvSpPr txBox="1"/>
          <p:nvPr/>
        </p:nvSpPr>
        <p:spPr>
          <a:xfrm>
            <a:off x="3556016" y="3330576"/>
            <a:ext cx="171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cavity finesse: 200,000 </a:t>
            </a:r>
            <a:endParaRPr lang="LID4096" sz="16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ABEA2F-FC66-6580-280B-B1CF46B3F680}"/>
              </a:ext>
            </a:extLst>
          </p:cNvPr>
          <p:cNvGrpSpPr/>
          <p:nvPr/>
        </p:nvGrpSpPr>
        <p:grpSpPr>
          <a:xfrm rot="10800000">
            <a:off x="6863985" y="2461239"/>
            <a:ext cx="526550" cy="544793"/>
            <a:chOff x="2183876" y="4562856"/>
            <a:chExt cx="833644" cy="102412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66CDA4-29B3-185F-F84E-6956E0B24BD7}"/>
                </a:ext>
              </a:extLst>
            </p:cNvPr>
            <p:cNvSpPr/>
            <p:nvPr/>
          </p:nvSpPr>
          <p:spPr>
            <a:xfrm>
              <a:off x="2183876" y="4562856"/>
              <a:ext cx="833644" cy="10241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65" name="Flowchart: Stored Data 13">
              <a:extLst>
                <a:ext uri="{FF2B5EF4-FFF2-40B4-BE49-F238E27FC236}">
                  <a16:creationId xmlns:a16="http://schemas.microsoft.com/office/drawing/2014/main" id="{3D0F2849-8C01-E541-8788-2745AEDC51EC}"/>
                </a:ext>
              </a:extLst>
            </p:cNvPr>
            <p:cNvSpPr/>
            <p:nvPr/>
          </p:nvSpPr>
          <p:spPr>
            <a:xfrm>
              <a:off x="2436876" y="4773168"/>
              <a:ext cx="205740" cy="630936"/>
            </a:xfrm>
            <a:prstGeom prst="flowChartOnlineStorag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748492D-ABA9-BAAC-6EE4-66160226E682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535856" y="2716932"/>
            <a:ext cx="7833931" cy="122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846414-4CF2-1A2C-B8C2-C6B81CC12D22}"/>
              </a:ext>
            </a:extLst>
          </p:cNvPr>
          <p:cNvGrpSpPr/>
          <p:nvPr/>
        </p:nvGrpSpPr>
        <p:grpSpPr>
          <a:xfrm>
            <a:off x="1620848" y="2527378"/>
            <a:ext cx="5204173" cy="792096"/>
            <a:chOff x="1620848" y="2527378"/>
            <a:chExt cx="5204173" cy="79209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716B7C2-B81F-49C0-A06D-F38A5E01EE50}"/>
                </a:ext>
              </a:extLst>
            </p:cNvPr>
            <p:cNvGrpSpPr/>
            <p:nvPr/>
          </p:nvGrpSpPr>
          <p:grpSpPr>
            <a:xfrm>
              <a:off x="6298471" y="2527379"/>
              <a:ext cx="526550" cy="395067"/>
              <a:chOff x="4028234" y="4762335"/>
              <a:chExt cx="1024128" cy="676656"/>
            </a:xfrm>
          </p:grpSpPr>
          <p:sp>
            <p:nvSpPr>
              <p:cNvPr id="16" name="Cylinder 15">
                <a:extLst>
                  <a:ext uri="{FF2B5EF4-FFF2-40B4-BE49-F238E27FC236}">
                    <a16:creationId xmlns:a16="http://schemas.microsoft.com/office/drawing/2014/main" id="{6B7A7D19-7A5F-4B27-89D2-004AFAD29D02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1805FC-5819-47E4-93D8-861A9471F18D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BF5BB4-08AE-4FAE-9930-0340CC79D3C1}"/>
                </a:ext>
              </a:extLst>
            </p:cNvPr>
            <p:cNvSpPr txBox="1"/>
            <p:nvPr/>
          </p:nvSpPr>
          <p:spPr>
            <a:xfrm>
              <a:off x="3926297" y="2950142"/>
              <a:ext cx="928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magnet</a:t>
              </a:r>
              <a:endParaRPr lang="LID4096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D9933D-3528-4066-B4B6-A49452E69F0C}"/>
                </a:ext>
              </a:extLst>
            </p:cNvPr>
            <p:cNvGrpSpPr/>
            <p:nvPr/>
          </p:nvGrpSpPr>
          <p:grpSpPr>
            <a:xfrm>
              <a:off x="5261148" y="2527378"/>
              <a:ext cx="526550" cy="395067"/>
              <a:chOff x="4028234" y="4762335"/>
              <a:chExt cx="1024128" cy="676656"/>
            </a:xfrm>
          </p:grpSpPr>
          <p:sp>
            <p:nvSpPr>
              <p:cNvPr id="40" name="Cylinder 39">
                <a:extLst>
                  <a:ext uri="{FF2B5EF4-FFF2-40B4-BE49-F238E27FC236}">
                    <a16:creationId xmlns:a16="http://schemas.microsoft.com/office/drawing/2014/main" id="{B3A97452-F8EB-4FFE-9E7E-F6B7F202412D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8460443-EB6C-4D2D-9C02-2AD4B007EF1E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C689FF2-8735-493C-962F-3467BFA447FF}"/>
                </a:ext>
              </a:extLst>
            </p:cNvPr>
            <p:cNvGrpSpPr/>
            <p:nvPr/>
          </p:nvGrpSpPr>
          <p:grpSpPr>
            <a:xfrm>
              <a:off x="4757248" y="2537219"/>
              <a:ext cx="526550" cy="395067"/>
              <a:chOff x="4028234" y="4762335"/>
              <a:chExt cx="1024128" cy="676656"/>
            </a:xfrm>
          </p:grpSpPr>
          <p:sp>
            <p:nvSpPr>
              <p:cNvPr id="43" name="Cylinder 42">
                <a:extLst>
                  <a:ext uri="{FF2B5EF4-FFF2-40B4-BE49-F238E27FC236}">
                    <a16:creationId xmlns:a16="http://schemas.microsoft.com/office/drawing/2014/main" id="{B85D63BF-50C7-4D20-AF9A-A1736FD645DC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22EE9B-BF7C-437C-8060-1E50CB98F8A8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F77AE2B-154A-42E2-A3A5-520CAE54A038}"/>
                </a:ext>
              </a:extLst>
            </p:cNvPr>
            <p:cNvGrpSpPr/>
            <p:nvPr/>
          </p:nvGrpSpPr>
          <p:grpSpPr>
            <a:xfrm>
              <a:off x="3747117" y="2543972"/>
              <a:ext cx="526550" cy="395067"/>
              <a:chOff x="4028234" y="4762335"/>
              <a:chExt cx="1024128" cy="676656"/>
            </a:xfrm>
          </p:grpSpPr>
          <p:sp>
            <p:nvSpPr>
              <p:cNvPr id="58" name="Cylinder 57">
                <a:extLst>
                  <a:ext uri="{FF2B5EF4-FFF2-40B4-BE49-F238E27FC236}">
                    <a16:creationId xmlns:a16="http://schemas.microsoft.com/office/drawing/2014/main" id="{2A4A760D-88FF-4E0D-9EFC-2EDCEFD8C4D0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0917A72-C3FC-4AFD-85C4-FA6A6F9000C0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7E15FC0-0612-4432-8D21-2E382BEE8A2A}"/>
                </a:ext>
              </a:extLst>
            </p:cNvPr>
            <p:cNvGrpSpPr/>
            <p:nvPr/>
          </p:nvGrpSpPr>
          <p:grpSpPr>
            <a:xfrm>
              <a:off x="3207161" y="2548908"/>
              <a:ext cx="526550" cy="395067"/>
              <a:chOff x="4028234" y="4762335"/>
              <a:chExt cx="1024128" cy="676656"/>
            </a:xfrm>
          </p:grpSpPr>
          <p:sp>
            <p:nvSpPr>
              <p:cNvPr id="61" name="Cylinder 60">
                <a:extLst>
                  <a:ext uri="{FF2B5EF4-FFF2-40B4-BE49-F238E27FC236}">
                    <a16:creationId xmlns:a16="http://schemas.microsoft.com/office/drawing/2014/main" id="{CDAEFBCD-12C8-4CA9-8A91-F9CA902A0C39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194DD31-D864-4891-B10A-ADE86B130457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5487AB9-74E4-4678-BAE4-056AEB1FF725}"/>
                </a:ext>
              </a:extLst>
            </p:cNvPr>
            <p:cNvGrpSpPr/>
            <p:nvPr/>
          </p:nvGrpSpPr>
          <p:grpSpPr>
            <a:xfrm>
              <a:off x="2679942" y="2548909"/>
              <a:ext cx="526550" cy="395067"/>
              <a:chOff x="4028234" y="4762335"/>
              <a:chExt cx="1024128" cy="676656"/>
            </a:xfrm>
          </p:grpSpPr>
          <p:sp>
            <p:nvSpPr>
              <p:cNvPr id="52" name="Cylinder 51">
                <a:extLst>
                  <a:ext uri="{FF2B5EF4-FFF2-40B4-BE49-F238E27FC236}">
                    <a16:creationId xmlns:a16="http://schemas.microsoft.com/office/drawing/2014/main" id="{2824B655-D03E-42F0-9851-D0487C19EE1E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124C09-2A82-4206-BED7-CB3ACC154F02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9B85D7-BB21-428E-B0AC-292C3D84C368}"/>
                </a:ext>
              </a:extLst>
            </p:cNvPr>
            <p:cNvGrpSpPr/>
            <p:nvPr/>
          </p:nvGrpSpPr>
          <p:grpSpPr>
            <a:xfrm>
              <a:off x="2161472" y="2548908"/>
              <a:ext cx="526550" cy="395067"/>
              <a:chOff x="4028234" y="4762335"/>
              <a:chExt cx="1024128" cy="676656"/>
            </a:xfrm>
          </p:grpSpPr>
          <p:sp>
            <p:nvSpPr>
              <p:cNvPr id="49" name="Cylinder 48">
                <a:extLst>
                  <a:ext uri="{FF2B5EF4-FFF2-40B4-BE49-F238E27FC236}">
                    <a16:creationId xmlns:a16="http://schemas.microsoft.com/office/drawing/2014/main" id="{DEF17C2A-42AE-4CD8-B647-7328142BE3C3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DDAB5A2-BE0E-4499-A2D0-F1E9177DFA39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8B5CE5F-E8D4-44D2-B8A2-1DA6E9D79A3F}"/>
                </a:ext>
              </a:extLst>
            </p:cNvPr>
            <p:cNvGrpSpPr/>
            <p:nvPr/>
          </p:nvGrpSpPr>
          <p:grpSpPr>
            <a:xfrm>
              <a:off x="1620848" y="2553928"/>
              <a:ext cx="526550" cy="395067"/>
              <a:chOff x="4028234" y="4762335"/>
              <a:chExt cx="1024128" cy="676656"/>
            </a:xfrm>
          </p:grpSpPr>
          <p:sp>
            <p:nvSpPr>
              <p:cNvPr id="46" name="Cylinder 45">
                <a:extLst>
                  <a:ext uri="{FF2B5EF4-FFF2-40B4-BE49-F238E27FC236}">
                    <a16:creationId xmlns:a16="http://schemas.microsoft.com/office/drawing/2014/main" id="{C13B2CFD-0502-4C70-9604-CD4183F6BA27}"/>
                  </a:ext>
                </a:extLst>
              </p:cNvPr>
              <p:cNvSpPr/>
              <p:nvPr/>
            </p:nvSpPr>
            <p:spPr>
              <a:xfrm rot="16200000">
                <a:off x="4201970" y="4588599"/>
                <a:ext cx="676656" cy="1024128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3CD4885-33A3-44A8-ABF9-F0FDA24778D1}"/>
                  </a:ext>
                </a:extLst>
              </p:cNvPr>
              <p:cNvSpPr/>
              <p:nvPr/>
            </p:nvSpPr>
            <p:spPr>
              <a:xfrm flipV="1">
                <a:off x="4218718" y="4997246"/>
                <a:ext cx="833644" cy="32528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E5FC21-8BCB-4514-B9E6-15FC353A6851}"/>
              </a:ext>
            </a:extLst>
          </p:cNvPr>
          <p:cNvGrpSpPr/>
          <p:nvPr/>
        </p:nvGrpSpPr>
        <p:grpSpPr>
          <a:xfrm>
            <a:off x="4252182" y="2539036"/>
            <a:ext cx="526550" cy="395067"/>
            <a:chOff x="4028234" y="4762335"/>
            <a:chExt cx="1024128" cy="676656"/>
          </a:xfrm>
        </p:grpSpPr>
        <p:sp>
          <p:nvSpPr>
            <p:cNvPr id="55" name="Cylinder 54">
              <a:extLst>
                <a:ext uri="{FF2B5EF4-FFF2-40B4-BE49-F238E27FC236}">
                  <a16:creationId xmlns:a16="http://schemas.microsoft.com/office/drawing/2014/main" id="{51296591-94C4-4B26-A8B9-A83DE373B43D}"/>
                </a:ext>
              </a:extLst>
            </p:cNvPr>
            <p:cNvSpPr/>
            <p:nvPr/>
          </p:nvSpPr>
          <p:spPr>
            <a:xfrm rot="16200000">
              <a:off x="4201970" y="4588599"/>
              <a:ext cx="676656" cy="1024128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33EC16-19EB-4346-997C-096D2164B6EE}"/>
                </a:ext>
              </a:extLst>
            </p:cNvPr>
            <p:cNvSpPr/>
            <p:nvPr/>
          </p:nvSpPr>
          <p:spPr>
            <a:xfrm flipV="1">
              <a:off x="4218718" y="4997246"/>
              <a:ext cx="833644" cy="32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19F147-5A87-4690-8F3A-CCAA84225945}"/>
              </a:ext>
            </a:extLst>
          </p:cNvPr>
          <p:cNvGrpSpPr/>
          <p:nvPr/>
        </p:nvGrpSpPr>
        <p:grpSpPr>
          <a:xfrm>
            <a:off x="5787698" y="2536102"/>
            <a:ext cx="526550" cy="395067"/>
            <a:chOff x="4028234" y="4762335"/>
            <a:chExt cx="1024128" cy="676656"/>
          </a:xfrm>
        </p:grpSpPr>
        <p:sp>
          <p:nvSpPr>
            <p:cNvPr id="37" name="Cylinder 36">
              <a:extLst>
                <a:ext uri="{FF2B5EF4-FFF2-40B4-BE49-F238E27FC236}">
                  <a16:creationId xmlns:a16="http://schemas.microsoft.com/office/drawing/2014/main" id="{673FA1B4-EC45-4CB5-B2F4-0E57D530F2AC}"/>
                </a:ext>
              </a:extLst>
            </p:cNvPr>
            <p:cNvSpPr/>
            <p:nvPr/>
          </p:nvSpPr>
          <p:spPr>
            <a:xfrm rot="16200000">
              <a:off x="4201970" y="4588599"/>
              <a:ext cx="676656" cy="1024128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871C2-05FC-4E72-A0A2-6D2BE336384B}"/>
                </a:ext>
              </a:extLst>
            </p:cNvPr>
            <p:cNvSpPr/>
            <p:nvPr/>
          </p:nvSpPr>
          <p:spPr>
            <a:xfrm flipV="1">
              <a:off x="4218718" y="4997246"/>
              <a:ext cx="833644" cy="3252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85A306ED-C0E4-72A3-8F20-D18DB93F8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34" y="3625591"/>
            <a:ext cx="7772400" cy="1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BECB0-8379-4E82-B4FD-4670E8C5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28</a:t>
            </a:fld>
            <a:endParaRPr lang="LID4096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8BDFCB-15F5-4459-B273-C1147D08AE95}"/>
              </a:ext>
            </a:extLst>
          </p:cNvPr>
          <p:cNvGrpSpPr/>
          <p:nvPr/>
        </p:nvGrpSpPr>
        <p:grpSpPr>
          <a:xfrm>
            <a:off x="579964" y="323619"/>
            <a:ext cx="5020734" cy="2635250"/>
            <a:chOff x="419100" y="1353608"/>
            <a:chExt cx="5020734" cy="5139267"/>
          </a:xfrm>
          <a:solidFill>
            <a:srgbClr val="B17ED8">
              <a:alpha val="49020"/>
            </a:srgb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11EB41-943E-41C0-AB7E-CBC0525B5AE1}"/>
                </a:ext>
              </a:extLst>
            </p:cNvPr>
            <p:cNvSpPr/>
            <p:nvPr/>
          </p:nvSpPr>
          <p:spPr>
            <a:xfrm>
              <a:off x="419100" y="1353608"/>
              <a:ext cx="5020734" cy="51392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C19909-636C-4B36-97E4-DE6A8B2E83B3}"/>
                </a:ext>
              </a:extLst>
            </p:cNvPr>
            <p:cNvSpPr txBox="1"/>
            <p:nvPr/>
          </p:nvSpPr>
          <p:spPr>
            <a:xfrm>
              <a:off x="533399" y="2461090"/>
              <a:ext cx="4792133" cy="372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Polarimetry experiment for ‘invisible’ axion search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20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Modulated B_0 = 3.25 T with </a:t>
              </a:r>
              <a:r>
                <a:rPr lang="en-US" sz="2000" dirty="0" err="1"/>
                <a:t>ampl</a:t>
              </a:r>
              <a:r>
                <a:rPr lang="en-US" sz="2000" dirty="0"/>
                <a:t> </a:t>
              </a:r>
              <a:r>
                <a:rPr lang="en-US" sz="2000" dirty="0" err="1"/>
                <a:t>B_mod</a:t>
              </a:r>
              <a:r>
                <a:rPr lang="en-US" sz="2000" dirty="0"/>
                <a:t> = 0.62 T at 20mHz, </a:t>
              </a:r>
              <a:r>
                <a:rPr lang="en-US" sz="2000" dirty="0" err="1"/>
                <a:t>Leff</a:t>
              </a:r>
              <a:r>
                <a:rPr lang="en-US" sz="2000" dirty="0"/>
                <a:t> = 14.9 m </a:t>
              </a:r>
            </a:p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674BE1-BB5F-4FBE-A979-3272CB06D856}"/>
              </a:ext>
            </a:extLst>
          </p:cNvPr>
          <p:cNvGrpSpPr/>
          <p:nvPr/>
        </p:nvGrpSpPr>
        <p:grpSpPr>
          <a:xfrm>
            <a:off x="6708620" y="3913930"/>
            <a:ext cx="5020734" cy="2457217"/>
            <a:chOff x="419100" y="1353608"/>
            <a:chExt cx="5020734" cy="5139267"/>
          </a:xfrm>
          <a:solidFill>
            <a:srgbClr val="E65C5C">
              <a:alpha val="49020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9FC5AF-9863-416F-94C8-CB82CACE40B7}"/>
                </a:ext>
              </a:extLst>
            </p:cNvPr>
            <p:cNvSpPr/>
            <p:nvPr/>
          </p:nvSpPr>
          <p:spPr>
            <a:xfrm>
              <a:off x="419100" y="1353608"/>
              <a:ext cx="5020734" cy="51392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432AB9-203C-49BA-85CB-4A1D8BBE7113}"/>
                </a:ext>
              </a:extLst>
            </p:cNvPr>
            <p:cNvSpPr txBox="1"/>
            <p:nvPr/>
          </p:nvSpPr>
          <p:spPr>
            <a:xfrm>
              <a:off x="533399" y="1498600"/>
              <a:ext cx="4792133" cy="484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LID4096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E0EF9A-F63E-4118-8390-94688C46F596}"/>
              </a:ext>
            </a:extLst>
          </p:cNvPr>
          <p:cNvSpPr txBox="1"/>
          <p:nvPr/>
        </p:nvSpPr>
        <p:spPr>
          <a:xfrm>
            <a:off x="2020952" y="355040"/>
            <a:ext cx="32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BFRT- 1993 – USA  </a:t>
            </a:r>
            <a:endParaRPr lang="LID4096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EEB4F-4DA2-44D5-A351-E1078F3C7495}"/>
              </a:ext>
            </a:extLst>
          </p:cNvPr>
          <p:cNvSpPr txBox="1"/>
          <p:nvPr/>
        </p:nvSpPr>
        <p:spPr>
          <a:xfrm>
            <a:off x="7475756" y="3928727"/>
            <a:ext cx="32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PVLAS – 2020 – Italy    </a:t>
            </a:r>
            <a:endParaRPr lang="LID4096" sz="28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3DE52C-CEBA-477A-8601-D6277286516E}"/>
              </a:ext>
            </a:extLst>
          </p:cNvPr>
          <p:cNvGrpSpPr/>
          <p:nvPr/>
        </p:nvGrpSpPr>
        <p:grpSpPr>
          <a:xfrm>
            <a:off x="627211" y="3871518"/>
            <a:ext cx="5020734" cy="2499629"/>
            <a:chOff x="6722963" y="1150366"/>
            <a:chExt cx="5020734" cy="24996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6F209A-95E1-44F1-92C3-7F7C278F4055}"/>
                </a:ext>
              </a:extLst>
            </p:cNvPr>
            <p:cNvSpPr/>
            <p:nvPr/>
          </p:nvSpPr>
          <p:spPr>
            <a:xfrm>
              <a:off x="6722963" y="1150366"/>
              <a:ext cx="5020734" cy="2499629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9F7523-72DD-4DF9-93E9-F226BD81CF42}"/>
                </a:ext>
              </a:extLst>
            </p:cNvPr>
            <p:cNvSpPr txBox="1"/>
            <p:nvPr/>
          </p:nvSpPr>
          <p:spPr>
            <a:xfrm>
              <a:off x="6911261" y="1831224"/>
              <a:ext cx="479213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Pulsed B_0 = 9 T with repetition rate 0.17 Hz, L= 0.17 m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20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Fabry- Perot cavity- Finesse 320,000 </a:t>
              </a:r>
            </a:p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99A84A-66B8-4E88-9494-53DC63F69E0F}"/>
              </a:ext>
            </a:extLst>
          </p:cNvPr>
          <p:cNvGrpSpPr/>
          <p:nvPr/>
        </p:nvGrpSpPr>
        <p:grpSpPr>
          <a:xfrm>
            <a:off x="6708620" y="348971"/>
            <a:ext cx="5020734" cy="2635250"/>
            <a:chOff x="579964" y="3808944"/>
            <a:chExt cx="5020734" cy="26352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B22B9A-10B6-40FA-8348-EAD0B741F5EA}"/>
                </a:ext>
              </a:extLst>
            </p:cNvPr>
            <p:cNvGrpSpPr/>
            <p:nvPr/>
          </p:nvGrpSpPr>
          <p:grpSpPr>
            <a:xfrm>
              <a:off x="579964" y="3808944"/>
              <a:ext cx="5020734" cy="2635250"/>
              <a:chOff x="419100" y="1353608"/>
              <a:chExt cx="5020734" cy="51392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D34F74-D2EF-499F-943B-1488F4E8929B}"/>
                  </a:ext>
                </a:extLst>
              </p:cNvPr>
              <p:cNvSpPr/>
              <p:nvPr/>
            </p:nvSpPr>
            <p:spPr>
              <a:xfrm>
                <a:off x="419100" y="1353608"/>
                <a:ext cx="5020734" cy="5139267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045A1-FFF3-4CD9-A337-D000ECA23891}"/>
                  </a:ext>
                </a:extLst>
              </p:cNvPr>
              <p:cNvSpPr txBox="1"/>
              <p:nvPr/>
            </p:nvSpPr>
            <p:spPr>
              <a:xfrm>
                <a:off x="533400" y="1498600"/>
                <a:ext cx="4792133" cy="484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LID4096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165A42-A744-4AC3-A7B6-62BA7D6AA764}"/>
                </a:ext>
              </a:extLst>
            </p:cNvPr>
            <p:cNvSpPr txBox="1"/>
            <p:nvPr/>
          </p:nvSpPr>
          <p:spPr>
            <a:xfrm>
              <a:off x="751414" y="4444545"/>
              <a:ext cx="479213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Pulsed B_0 = 6.5T with repetition rate 1.7 </a:t>
              </a:r>
              <a:r>
                <a:rPr lang="en-US" sz="2000" dirty="0" err="1"/>
                <a:t>mHz</a:t>
              </a:r>
              <a:r>
                <a:rPr lang="en-US" sz="2000" dirty="0"/>
                <a:t>, </a:t>
              </a:r>
              <a:r>
                <a:rPr lang="en-US" sz="2000" dirty="0" err="1"/>
                <a:t>Leff</a:t>
              </a:r>
              <a:r>
                <a:rPr lang="en-US" sz="2000" dirty="0"/>
                <a:t> = 0.137 m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20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Fabry- Perot cavity – Finesse 450,000</a:t>
              </a:r>
            </a:p>
            <a:p>
              <a:endParaRPr lang="en-US" dirty="0"/>
            </a:p>
          </p:txBody>
        </p:sp>
      </p:grp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DD4F4B59-742E-4B6A-9B5C-9BEC66267DA9}"/>
              </a:ext>
            </a:extLst>
          </p:cNvPr>
          <p:cNvSpPr/>
          <p:nvPr/>
        </p:nvSpPr>
        <p:spPr>
          <a:xfrm>
            <a:off x="9118290" y="3429000"/>
            <a:ext cx="315692" cy="31514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FA9FA-E1E6-4DE6-AF5F-23491A0247EF}"/>
              </a:ext>
            </a:extLst>
          </p:cNvPr>
          <p:cNvSpPr txBox="1"/>
          <p:nvPr/>
        </p:nvSpPr>
        <p:spPr>
          <a:xfrm>
            <a:off x="1250684" y="3939712"/>
            <a:ext cx="32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OVAL – 2017 – Japan </a:t>
            </a:r>
            <a:endParaRPr lang="LID4096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8C3FC-08F8-4567-87F2-C7E961FB0757}"/>
              </a:ext>
            </a:extLst>
          </p:cNvPr>
          <p:cNvSpPr txBox="1"/>
          <p:nvPr/>
        </p:nvSpPr>
        <p:spPr>
          <a:xfrm>
            <a:off x="7791449" y="423318"/>
            <a:ext cx="32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BMV – 2007 – France </a:t>
            </a:r>
            <a:endParaRPr lang="LID4096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95BA2B-CDF0-417B-A1D6-0C6DAEFBCC70}"/>
              </a:ext>
            </a:extLst>
          </p:cNvPr>
          <p:cNvSpPr txBox="1"/>
          <p:nvPr/>
        </p:nvSpPr>
        <p:spPr>
          <a:xfrm>
            <a:off x="6722223" y="4448135"/>
            <a:ext cx="4792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Rotating permanent B_0 = 2.5T with repetition rate 8 Hz, L= 1.6 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Fabry- Perot cavity- Finesse 450,000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8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D61095-4A09-41A8-413E-9A85FAE2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8" y="65134"/>
            <a:ext cx="10515600" cy="1325563"/>
          </a:xfrm>
        </p:spPr>
        <p:txBody>
          <a:bodyPr/>
          <a:lstStyle/>
          <a:p>
            <a:r>
              <a:rPr lang="en-US" dirty="0"/>
              <a:t>Nonlinear effects in vacuum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5B1725-A584-C3B0-5E84-8AE5AA97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34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7E26-B6FE-4FDA-88D8-98680997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42" y="1670221"/>
            <a:ext cx="5473793" cy="138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285E1-3CFA-FDC2-2EBE-E4042AC6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758F-7F41-B945-8151-F313D8D139A2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8439B-3ED0-4EC1-A631-5D3A5FBFE75C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5410F9-9A79-9943-7B4A-33AB88BF7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6"/>
          <a:stretch/>
        </p:blipFill>
        <p:spPr>
          <a:xfrm>
            <a:off x="8980925" y="3210735"/>
            <a:ext cx="2565097" cy="180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EAD41C-593F-7D59-86E9-D31F19CA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9" y="508648"/>
            <a:ext cx="3314700" cy="171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897094-A0FB-5246-AFD5-3A39CC72B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3995009"/>
            <a:ext cx="75946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17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D17F-8274-4BDD-946A-B4463C7C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6" y="-52798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non</a:t>
            </a:r>
            <a:r>
              <a:rPr lang="en-US" dirty="0"/>
              <a:t>-classical vacuum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6B357-1E45-49E3-A23A-122157ED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4</a:t>
            </a:fld>
            <a:endParaRPr lang="LID4096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A880B1-7E61-C112-0DAD-8A9A2D53F5CD}"/>
              </a:ext>
            </a:extLst>
          </p:cNvPr>
          <p:cNvGrpSpPr/>
          <p:nvPr/>
        </p:nvGrpSpPr>
        <p:grpSpPr>
          <a:xfrm>
            <a:off x="484216" y="709188"/>
            <a:ext cx="10023895" cy="2090420"/>
            <a:chOff x="484216" y="709188"/>
            <a:chExt cx="10023895" cy="20904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835F6A-49F6-47C2-A3B8-ECA977D51764}"/>
                    </a:ext>
                  </a:extLst>
                </p:cNvPr>
                <p:cNvSpPr txBox="1"/>
                <p:nvPr/>
              </p:nvSpPr>
              <p:spPr>
                <a:xfrm>
                  <a:off x="484216" y="1680422"/>
                  <a:ext cx="6194370" cy="76514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− 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+7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A835F6A-49F6-47C2-A3B8-ECA977D51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16" y="1680422"/>
                  <a:ext cx="6194370" cy="76514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6789136-1CB2-4BF6-A083-A089F394B265}"/>
                    </a:ext>
                  </a:extLst>
                </p:cNvPr>
                <p:cNvSpPr txBox="1"/>
                <p:nvPr/>
              </p:nvSpPr>
              <p:spPr>
                <a:xfrm>
                  <a:off x="8270319" y="709188"/>
                  <a:ext cx="2237792" cy="631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6789136-1CB2-4BF6-A083-A089F394B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0319" y="709188"/>
                  <a:ext cx="2237792" cy="631840"/>
                </a:xfrm>
                <a:prstGeom prst="rect">
                  <a:avLst/>
                </a:prstGeom>
                <a:blipFill>
                  <a:blip r:embed="rId3"/>
                  <a:stretch>
                    <a:fillRect l="-2260" r="-1695" b="-137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52FFE4D-2543-4C7C-A944-6724F6767859}"/>
                    </a:ext>
                  </a:extLst>
                </p:cNvPr>
                <p:cNvSpPr txBox="1"/>
                <p:nvPr/>
              </p:nvSpPr>
              <p:spPr>
                <a:xfrm>
                  <a:off x="8270319" y="2091529"/>
                  <a:ext cx="2098010" cy="7080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52FFE4D-2543-4C7C-A944-6724F6767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0319" y="2091529"/>
                  <a:ext cx="2098010" cy="708079"/>
                </a:xfrm>
                <a:prstGeom prst="rect">
                  <a:avLst/>
                </a:prstGeom>
                <a:blipFill>
                  <a:blip r:embed="rId4"/>
                  <a:stretch>
                    <a:fillRect l="-2410" r="-1807" b="-1228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58DC44C-D0C4-4968-8A81-0E2CAA6C0893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D17F-8274-4BDD-946A-B4463C7C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6" y="-52798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non</a:t>
            </a:r>
            <a:r>
              <a:rPr lang="en-US" dirty="0"/>
              <a:t>-classical vacuum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6B357-1E45-49E3-A23A-122157ED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5</a:t>
            </a:fld>
            <a:endParaRPr lang="LID4096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DC44C-D0C4-4968-8A81-0E2CAA6C0893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C63BC-DF65-4BE8-B7C0-39FD1DA51962}"/>
              </a:ext>
            </a:extLst>
          </p:cNvPr>
          <p:cNvSpPr txBox="1"/>
          <p:nvPr/>
        </p:nvSpPr>
        <p:spPr>
          <a:xfrm>
            <a:off x="434170" y="3157195"/>
            <a:ext cx="677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Velocity of light now depends on presence of external fields! </a:t>
            </a:r>
            <a:endParaRPr lang="LID4096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A09A59-FFF9-4B0A-8EBF-77BF1463C1B4}"/>
                  </a:ext>
                </a:extLst>
              </p:cNvPr>
              <p:cNvSpPr txBox="1"/>
              <p:nvPr/>
            </p:nvSpPr>
            <p:spPr>
              <a:xfrm>
                <a:off x="2623295" y="3961015"/>
                <a:ext cx="2395079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A09A59-FFF9-4B0A-8EBF-77BF1463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95" y="3961015"/>
                <a:ext cx="2395079" cy="385555"/>
              </a:xfrm>
              <a:prstGeom prst="rect">
                <a:avLst/>
              </a:prstGeom>
              <a:blipFill>
                <a:blip r:embed="rId5"/>
                <a:stretch>
                  <a:fillRect l="-1053" t="-6452" r="-2105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98B51-B7DC-4712-A928-72AF766DE1D7}"/>
                  </a:ext>
                </a:extLst>
              </p:cNvPr>
              <p:cNvSpPr txBox="1"/>
              <p:nvPr/>
            </p:nvSpPr>
            <p:spPr>
              <a:xfrm>
                <a:off x="1673068" y="4987410"/>
                <a:ext cx="4976491" cy="448713"/>
              </a:xfrm>
              <a:prstGeom prst="rect">
                <a:avLst/>
              </a:prstGeom>
              <a:solidFill>
                <a:srgbClr val="00FFCC">
                  <a:alpha val="4902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98B51-B7DC-4712-A928-72AF766DE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68" y="4987410"/>
                <a:ext cx="4976491" cy="448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E5F43C2-FCB5-9A23-6FD7-352596437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55" y="3369716"/>
            <a:ext cx="3408296" cy="27460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F9C6B9-7AC3-4507-3D7D-BB13B7024CAF}"/>
              </a:ext>
            </a:extLst>
          </p:cNvPr>
          <p:cNvGrpSpPr/>
          <p:nvPr/>
        </p:nvGrpSpPr>
        <p:grpSpPr>
          <a:xfrm>
            <a:off x="484216" y="709188"/>
            <a:ext cx="10023895" cy="2090420"/>
            <a:chOff x="484216" y="709188"/>
            <a:chExt cx="10023895" cy="20904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597C6BD-B2EB-D0FD-BD1E-A71B254AF526}"/>
                    </a:ext>
                  </a:extLst>
                </p:cNvPr>
                <p:cNvSpPr txBox="1"/>
                <p:nvPr/>
              </p:nvSpPr>
              <p:spPr>
                <a:xfrm>
                  <a:off x="484216" y="1680422"/>
                  <a:ext cx="6194370" cy="76514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− 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+7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597C6BD-B2EB-D0FD-BD1E-A71B254A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16" y="1680422"/>
                  <a:ext cx="6194370" cy="7651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89FBE65-8B38-1C54-C9AE-52837D888692}"/>
                    </a:ext>
                  </a:extLst>
                </p:cNvPr>
                <p:cNvSpPr txBox="1"/>
                <p:nvPr/>
              </p:nvSpPr>
              <p:spPr>
                <a:xfrm>
                  <a:off x="8270319" y="709188"/>
                  <a:ext cx="2237792" cy="6318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89FBE65-8B38-1C54-C9AE-52837D888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0319" y="709188"/>
                  <a:ext cx="2237792" cy="631840"/>
                </a:xfrm>
                <a:prstGeom prst="rect">
                  <a:avLst/>
                </a:prstGeom>
                <a:blipFill>
                  <a:blip r:embed="rId9"/>
                  <a:stretch>
                    <a:fillRect l="-2260" r="-1695" b="-137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DB9334-AE45-ABF7-E2BF-A4CC0A9DB6B1}"/>
                    </a:ext>
                  </a:extLst>
                </p:cNvPr>
                <p:cNvSpPr txBox="1"/>
                <p:nvPr/>
              </p:nvSpPr>
              <p:spPr>
                <a:xfrm>
                  <a:off x="8270319" y="2091529"/>
                  <a:ext cx="2098010" cy="7080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DB9334-AE45-ABF7-E2BF-A4CC0A9DB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0319" y="2091529"/>
                  <a:ext cx="2098010" cy="708079"/>
                </a:xfrm>
                <a:prstGeom prst="rect">
                  <a:avLst/>
                </a:prstGeom>
                <a:blipFill>
                  <a:blip r:embed="rId10"/>
                  <a:stretch>
                    <a:fillRect l="-2410" r="-1807" b="-1228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1450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DA9A-8375-1749-8ABB-55744A18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A diagram of a graph and a diagram of a graph&#10;&#10;Description automatically generated">
            <a:extLst>
              <a:ext uri="{FF2B5EF4-FFF2-40B4-BE49-F238E27FC236}">
                <a16:creationId xmlns:a16="http://schemas.microsoft.com/office/drawing/2014/main" id="{F68FC664-9344-606D-14CE-978F43D0E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38" y="681037"/>
            <a:ext cx="11783924" cy="5079600"/>
          </a:xfrm>
          <a:prstGeom prst="rect">
            <a:avLst/>
          </a:prstGeom>
        </p:spPr>
      </p:pic>
      <p:pic>
        <p:nvPicPr>
          <p:cNvPr id="10" name="Picture 2" descr="Startseite – Institut für Gravitationsphysik – Leibniz Universität Hannover">
            <a:extLst>
              <a:ext uri="{FF2B5EF4-FFF2-40B4-BE49-F238E27FC236}">
                <a16:creationId xmlns:a16="http://schemas.microsoft.com/office/drawing/2014/main" id="{57B0CC9F-D376-6FEC-C3EC-A3444D39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652" y="122371"/>
            <a:ext cx="931900" cy="10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4A8E77-8EA7-1D9A-22F2-83915FB4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758F-7F41-B945-8151-F313D8D139A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04431-FA27-4B47-9E9F-F238851100AB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0E66-C3FF-4F18-9E9E-F24B18C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01" y="-5963"/>
            <a:ext cx="10515600" cy="1325563"/>
          </a:xfrm>
        </p:spPr>
        <p:txBody>
          <a:bodyPr/>
          <a:lstStyle/>
          <a:p>
            <a:r>
              <a:rPr lang="en-US" dirty="0"/>
              <a:t>Measuring VMB: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AA11B-DAC2-46A7-8ABC-8957F633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7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/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47979A7-0B06-43F1-9324-A25D785EDD8D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FD7422-FDB1-4BAA-8740-51B648E554A2}"/>
              </a:ext>
            </a:extLst>
          </p:cNvPr>
          <p:cNvGrpSpPr/>
          <p:nvPr/>
        </p:nvGrpSpPr>
        <p:grpSpPr>
          <a:xfrm>
            <a:off x="7931845" y="2310938"/>
            <a:ext cx="3924300" cy="3603887"/>
            <a:chOff x="7931845" y="2310938"/>
            <a:chExt cx="3924300" cy="36038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2F08B9-C602-4601-8A34-B1B34C8BA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536" t="10197"/>
            <a:stretch/>
          </p:blipFill>
          <p:spPr>
            <a:xfrm>
              <a:off x="7931845" y="2310938"/>
              <a:ext cx="3924300" cy="3603887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16332C-556F-43CF-9F72-A3AC514B01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0925" y="4006532"/>
              <a:ext cx="952784" cy="121386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2B9720F-B2AB-474A-850F-238E15A228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4272" y="3642736"/>
              <a:ext cx="922908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4057B5-F434-4B1F-8243-076E0068F9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6568" y="3244414"/>
              <a:ext cx="882389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340AFF7-D37C-4A03-A504-3896D019E2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84442" y="2963282"/>
              <a:ext cx="928028" cy="104325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82EB98-E7C4-5D81-F895-2BF3B7BE8A3D}"/>
              </a:ext>
            </a:extLst>
          </p:cNvPr>
          <p:cNvSpPr txBox="1"/>
          <p:nvPr/>
        </p:nvSpPr>
        <p:spPr>
          <a:xfrm rot="18495590">
            <a:off x="9788007" y="4579341"/>
            <a:ext cx="18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External B-field </a:t>
            </a:r>
            <a:endParaRPr lang="LID4096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AA11B-DAC2-46A7-8ABC-8957F633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8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/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55BFCC7-DDA3-42CC-89E5-1006E152A917}"/>
              </a:ext>
            </a:extLst>
          </p:cNvPr>
          <p:cNvSpPr/>
          <p:nvPr/>
        </p:nvSpPr>
        <p:spPr>
          <a:xfrm>
            <a:off x="5804048" y="1836549"/>
            <a:ext cx="325465" cy="294468"/>
          </a:xfrm>
          <a:prstGeom prst="ellipse">
            <a:avLst/>
          </a:prstGeom>
          <a:solidFill>
            <a:srgbClr val="FFC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C8E1E8-F961-4F71-B991-4219FAF57299}"/>
                  </a:ext>
                </a:extLst>
              </p:cNvPr>
              <p:cNvSpPr txBox="1"/>
              <p:nvPr/>
            </p:nvSpPr>
            <p:spPr>
              <a:xfrm>
                <a:off x="3333774" y="2904299"/>
                <a:ext cx="272901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C8E1E8-F961-4F71-B991-4219FAF5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74" y="2904299"/>
                <a:ext cx="272901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5078AFA-495E-411E-8EBE-2AA42D0CEB4C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C36A81-78E7-5225-5E88-2ADD203519EF}"/>
              </a:ext>
            </a:extLst>
          </p:cNvPr>
          <p:cNvSpPr txBox="1">
            <a:spLocks/>
          </p:cNvSpPr>
          <p:nvPr/>
        </p:nvSpPr>
        <p:spPr>
          <a:xfrm>
            <a:off x="207701" y="-5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Measuring VMB: </a:t>
            </a:r>
            <a:endParaRPr lang="LID4096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3977DA-26FF-4B74-BDE2-40FAA65D2816}"/>
              </a:ext>
            </a:extLst>
          </p:cNvPr>
          <p:cNvGrpSpPr/>
          <p:nvPr/>
        </p:nvGrpSpPr>
        <p:grpSpPr>
          <a:xfrm>
            <a:off x="7931845" y="2310938"/>
            <a:ext cx="3924300" cy="3603887"/>
            <a:chOff x="7931845" y="2310938"/>
            <a:chExt cx="3924300" cy="360388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C28D65-8ED5-4A48-A346-ECAC20FD0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536" t="10197"/>
            <a:stretch/>
          </p:blipFill>
          <p:spPr>
            <a:xfrm>
              <a:off x="7931845" y="2310938"/>
              <a:ext cx="3924300" cy="3603887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31B371C-0A87-4BE4-A6EB-14D0FCB3E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0925" y="4006532"/>
              <a:ext cx="952784" cy="121386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E5D89A-D5A6-4B06-9F82-0B2CC9461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4272" y="3642736"/>
              <a:ext cx="922908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2248F3D-B08F-4F4B-8F63-BF23627009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6568" y="3244414"/>
              <a:ext cx="882389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2759A08-C3C6-445D-A27C-16898E4F9F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84442" y="2963282"/>
              <a:ext cx="928028" cy="104325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2D7706-1607-CEA7-F6B9-7FA795D4DE03}"/>
              </a:ext>
            </a:extLst>
          </p:cNvPr>
          <p:cNvSpPr txBox="1"/>
          <p:nvPr/>
        </p:nvSpPr>
        <p:spPr>
          <a:xfrm rot="18495590">
            <a:off x="9788007" y="4579341"/>
            <a:ext cx="18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External B-field </a:t>
            </a:r>
            <a:endParaRPr lang="LID4096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3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AA11B-DAC2-46A7-8ABC-8957F633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D98A-C914-4CFE-B02A-0A5BCCAC8744}" type="slidenum">
              <a:rPr lang="LID4096" smtClean="0"/>
              <a:t>9</a:t>
            </a:fld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/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1C5279-4595-4EE4-8EF2-6432B893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30" y="1533134"/>
                <a:ext cx="5397247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55BFCC7-DDA3-42CC-89E5-1006E152A917}"/>
              </a:ext>
            </a:extLst>
          </p:cNvPr>
          <p:cNvSpPr/>
          <p:nvPr/>
        </p:nvSpPr>
        <p:spPr>
          <a:xfrm>
            <a:off x="5804048" y="1836549"/>
            <a:ext cx="325465" cy="294468"/>
          </a:xfrm>
          <a:prstGeom prst="ellipse">
            <a:avLst/>
          </a:prstGeom>
          <a:solidFill>
            <a:srgbClr val="FFC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C8E1E8-F961-4F71-B991-4219FAF57299}"/>
                  </a:ext>
                </a:extLst>
              </p:cNvPr>
              <p:cNvSpPr txBox="1"/>
              <p:nvPr/>
            </p:nvSpPr>
            <p:spPr>
              <a:xfrm>
                <a:off x="3333774" y="2904299"/>
                <a:ext cx="272901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C8E1E8-F961-4F71-B991-4219FAF57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74" y="2904299"/>
                <a:ext cx="272901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D67EBF-83E2-4524-929F-FEBC8272B9CA}"/>
                  </a:ext>
                </a:extLst>
              </p:cNvPr>
              <p:cNvSpPr txBox="1"/>
              <p:nvPr/>
            </p:nvSpPr>
            <p:spPr>
              <a:xfrm>
                <a:off x="490451" y="3876331"/>
                <a:ext cx="4023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What we measure: </a:t>
                </a:r>
                <a:r>
                  <a:rPr lang="en-US" sz="2000" b="1" dirty="0"/>
                  <a:t>Ellipticity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endParaRPr lang="LID4096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D67EBF-83E2-4524-929F-FEBC8272B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1" y="3876331"/>
                <a:ext cx="4023830" cy="400110"/>
              </a:xfrm>
              <a:prstGeom prst="rect">
                <a:avLst/>
              </a:prstGeom>
              <a:blipFill>
                <a:blip r:embed="rId5"/>
                <a:stretch>
                  <a:fillRect l="-1513" t="-9091" b="-25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D95A5-FFFA-4304-943E-9B3CFF2E2A6F}"/>
                  </a:ext>
                </a:extLst>
              </p:cNvPr>
              <p:cNvSpPr txBox="1"/>
              <p:nvPr/>
            </p:nvSpPr>
            <p:spPr>
              <a:xfrm>
                <a:off x="2502366" y="4554629"/>
                <a:ext cx="424917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2D95A5-FFFA-4304-943E-9B3CFF2E2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66" y="4554629"/>
                <a:ext cx="4249177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4F87033-F4E0-4F0C-BB5F-9610229E492F}"/>
              </a:ext>
            </a:extLst>
          </p:cNvPr>
          <p:cNvSpPr txBox="1"/>
          <p:nvPr/>
        </p:nvSpPr>
        <p:spPr>
          <a:xfrm>
            <a:off x="3820837" y="6519446"/>
            <a:ext cx="516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aseline="30000" dirty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General Meeting COST Action COSMIC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WISPers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72C636C-7FA6-E5F5-A62C-BB16898B6DF2}"/>
              </a:ext>
            </a:extLst>
          </p:cNvPr>
          <p:cNvSpPr txBox="1">
            <a:spLocks/>
          </p:cNvSpPr>
          <p:nvPr/>
        </p:nvSpPr>
        <p:spPr>
          <a:xfrm>
            <a:off x="207701" y="-5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Measuring VMB: </a:t>
            </a:r>
            <a:endParaRPr lang="LID4096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A55F3D-2BF9-4961-AB69-93B0D6C34091}"/>
              </a:ext>
            </a:extLst>
          </p:cNvPr>
          <p:cNvGrpSpPr/>
          <p:nvPr/>
        </p:nvGrpSpPr>
        <p:grpSpPr>
          <a:xfrm>
            <a:off x="7931845" y="2310938"/>
            <a:ext cx="3924300" cy="3603887"/>
            <a:chOff x="7931845" y="2310938"/>
            <a:chExt cx="3924300" cy="36038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29058A-1D02-47AE-8638-05182009B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536" t="10197"/>
            <a:stretch/>
          </p:blipFill>
          <p:spPr>
            <a:xfrm>
              <a:off x="7931845" y="2310938"/>
              <a:ext cx="3924300" cy="3603887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A29FBD7-BB5B-45BC-A90A-197357D863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0925" y="4006532"/>
              <a:ext cx="952784" cy="121386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DE9B5E0-92F3-4BE9-ABAF-E911489D1F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04272" y="3642736"/>
              <a:ext cx="922908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4CEDF1-023C-4B1C-A7E4-AA0F3E5091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6568" y="3244414"/>
              <a:ext cx="882389" cy="1125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2F695C5-6155-46F7-A888-F039DE10F4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84442" y="2963282"/>
              <a:ext cx="928028" cy="104325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8159D5-5032-07EA-3D18-2B400CEC2D79}"/>
              </a:ext>
            </a:extLst>
          </p:cNvPr>
          <p:cNvSpPr txBox="1"/>
          <p:nvPr/>
        </p:nvSpPr>
        <p:spPr>
          <a:xfrm rot="18495590">
            <a:off x="9788007" y="4579341"/>
            <a:ext cx="18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External B-field </a:t>
            </a:r>
            <a:endParaRPr lang="LID4096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1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COSTtalk</Template>
  <TotalTime>2572</TotalTime>
  <Words>1144</Words>
  <Application>Microsoft Macintosh PowerPoint</Application>
  <PresentationFormat>Widescreen</PresentationFormat>
  <Paragraphs>274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Polarimetry for Vacuum Magnetic Birefringence </vt:lpstr>
      <vt:lpstr>The classical vacuum </vt:lpstr>
      <vt:lpstr>Nonlinear effects in vacuum </vt:lpstr>
      <vt:lpstr>The non-classical vacuum </vt:lpstr>
      <vt:lpstr>The non-classical vacuum </vt:lpstr>
      <vt:lpstr>PowerPoint Presentation</vt:lpstr>
      <vt:lpstr>Measuring VMB: </vt:lpstr>
      <vt:lpstr>PowerPoint Presentation</vt:lpstr>
      <vt:lpstr>PowerPoint Presentation</vt:lpstr>
      <vt:lpstr>Measuring VMB: </vt:lpstr>
      <vt:lpstr>The PVLAS Experiment </vt:lpstr>
      <vt:lpstr>Birefringence Noise Limit – Thermal?  </vt:lpstr>
      <vt:lpstr>Learning from the past: </vt:lpstr>
      <vt:lpstr>VMB@CERN  </vt:lpstr>
      <vt:lpstr>Learning from the past: </vt:lpstr>
      <vt:lpstr>New proposed VMB experiment</vt:lpstr>
      <vt:lpstr>The magnet system: </vt:lpstr>
      <vt:lpstr>The Toroid magnet: </vt:lpstr>
      <vt:lpstr>The Toroid magnet: </vt:lpstr>
      <vt:lpstr>Alternatively: </vt:lpstr>
      <vt:lpstr>Alternatively: </vt:lpstr>
      <vt:lpstr>VMB@CERN  </vt:lpstr>
      <vt:lpstr>Intrinsic noise sensitivity </vt:lpstr>
      <vt:lpstr>Prospects </vt:lpstr>
      <vt:lpstr>Prospects </vt:lpstr>
      <vt:lpstr>Thank you!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Polarimetry for Vacuum Magnetic Birefringence</dc:title>
  <dc:creator>lorobe</dc:creator>
  <cp:lastModifiedBy>user</cp:lastModifiedBy>
  <cp:revision>88</cp:revision>
  <dcterms:created xsi:type="dcterms:W3CDTF">2024-08-20T14:26:30Z</dcterms:created>
  <dcterms:modified xsi:type="dcterms:W3CDTF">2024-09-03T07:19:28Z</dcterms:modified>
</cp:coreProperties>
</file>