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70C7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F0E91-4925-4753-94AB-1EC53922C50D}" v="1495" dt="2024-03-04T11:17:58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nato\Downloads\registrazioni%20HO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donato\Downloads\registrations_HOP_a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Iscrizioni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Sheet1!$L$6:$L$11</c:f>
              <c:strCache>
                <c:ptCount val="6"/>
                <c:pt idx="0">
                  <c:v>27-sett</c:v>
                </c:pt>
                <c:pt idx="1">
                  <c:v>28-sett</c:v>
                </c:pt>
                <c:pt idx="2">
                  <c:v>29-sett</c:v>
                </c:pt>
                <c:pt idx="3">
                  <c:v>30-sett</c:v>
                </c:pt>
                <c:pt idx="4">
                  <c:v>01-ott</c:v>
                </c:pt>
                <c:pt idx="5">
                  <c:v>02-ott</c:v>
                </c:pt>
              </c:strCache>
            </c:strRef>
          </c:cat>
          <c:val>
            <c:numRef>
              <c:f>Sheet1!$M$6:$M$11</c:f>
              <c:numCache>
                <c:formatCode>General</c:formatCode>
                <c:ptCount val="6"/>
                <c:pt idx="0">
                  <c:v>21</c:v>
                </c:pt>
                <c:pt idx="1">
                  <c:v>29</c:v>
                </c:pt>
                <c:pt idx="2">
                  <c:v>14</c:v>
                </c:pt>
                <c:pt idx="3">
                  <c:v>20</c:v>
                </c:pt>
                <c:pt idx="4">
                  <c:v>8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2B-4140-A718-4399580A8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1965615"/>
        <c:axId val="1542164399"/>
      </c:barChart>
      <c:catAx>
        <c:axId val="162196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42164399"/>
        <c:crosses val="autoZero"/>
        <c:auto val="1"/>
        <c:lblAlgn val="ctr"/>
        <c:lblOffset val="100"/>
        <c:noMultiLvlLbl val="0"/>
      </c:catAx>
      <c:valAx>
        <c:axId val="1542164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1965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Sheet1!$F$2:$F$75</cx:f>
        <cx:lvl ptCount="52" formatCode="General">
          <cx:pt idx="0">22</cx:pt>
          <cx:pt idx="1">20</cx:pt>
          <cx:pt idx="2">6</cx:pt>
          <cx:pt idx="3">17</cx:pt>
          <cx:pt idx="4">18</cx:pt>
          <cx:pt idx="5">16</cx:pt>
          <cx:pt idx="6">18</cx:pt>
          <cx:pt idx="7">25</cx:pt>
          <cx:pt idx="8">9</cx:pt>
          <cx:pt idx="9">8</cx:pt>
          <cx:pt idx="10">15</cx:pt>
          <cx:pt idx="11">20</cx:pt>
          <cx:pt idx="12">10</cx:pt>
          <cx:pt idx="13">8</cx:pt>
          <cx:pt idx="14">22</cx:pt>
          <cx:pt idx="15">10</cx:pt>
          <cx:pt idx="16">23</cx:pt>
          <cx:pt idx="17">18</cx:pt>
          <cx:pt idx="18">12</cx:pt>
          <cx:pt idx="19">35</cx:pt>
          <cx:pt idx="20">19</cx:pt>
          <cx:pt idx="21">20</cx:pt>
          <cx:pt idx="22">10</cx:pt>
          <cx:pt idx="23">6</cx:pt>
          <cx:pt idx="24">6</cx:pt>
          <cx:pt idx="25">12</cx:pt>
          <cx:pt idx="26">7</cx:pt>
          <cx:pt idx="27">7</cx:pt>
          <cx:pt idx="28">20</cx:pt>
          <cx:pt idx="29">13</cx:pt>
          <cx:pt idx="30">25</cx:pt>
          <cx:pt idx="31">17</cx:pt>
          <cx:pt idx="32">18</cx:pt>
          <cx:pt idx="33">10</cx:pt>
          <cx:pt idx="34">16</cx:pt>
          <cx:pt idx="35">10</cx:pt>
          <cx:pt idx="36">14</cx:pt>
          <cx:pt idx="37">23</cx:pt>
          <cx:pt idx="38">24</cx:pt>
          <cx:pt idx="39">12</cx:pt>
          <cx:pt idx="40">1</cx:pt>
          <cx:pt idx="41">7</cx:pt>
          <cx:pt idx="42">6</cx:pt>
          <cx:pt idx="43">16</cx:pt>
          <cx:pt idx="44">1</cx:pt>
          <cx:pt idx="45">16</cx:pt>
          <cx:pt idx="46">10</cx:pt>
          <cx:pt idx="47">16</cx:pt>
          <cx:pt idx="48">10</cx:pt>
          <cx:pt idx="49">16</cx:pt>
          <cx:pt idx="50">16</cx:pt>
          <cx:pt idx="51">5</cx:pt>
        </cx:lvl>
      </cx:numDim>
    </cx:data>
  </cx:chartData>
  <cx:chart>
    <cx:title pos="t" align="ctr" overlay="0">
      <cx:tx>
        <cx:txData>
          <cx:v>Anni di Servizio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/>
            </a:rPr>
            <a:t>Anni di Servizio</a:t>
          </a:r>
        </a:p>
      </cx:txPr>
    </cx:title>
    <cx:plotArea>
      <cx:plotAreaRegion>
        <cx:series layoutId="clusteredColumn" uniqueId="{73D09CFC-2E8A-4750-A1A5-F8F1FCC59B95}">
          <cx:tx>
            <cx:txData>
              <cx:f>Sheet1!$F$1</cx:f>
              <cx:v>Anni di servizio</cx:v>
            </cx:txData>
          </cx:tx>
          <cx:dataId val="0"/>
          <cx:layoutPr>
            <cx:binning intervalClosed="r">
              <cx:binSize val="5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843D-9B33-0471-EA4D-53B3CD514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FC9ED-B9FA-7049-5845-B6329FFDD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CDE84-4666-1AD9-873A-11E64791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EF89B-7AEA-06D1-2D57-386D3FCF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97EBC-2279-B27A-4096-8A39D958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79B3-6FD1-DCE4-6B57-CC346B73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32B48-2476-1497-FE01-DFD3F24F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D28AD-ED0B-B018-7716-72B4F94B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08D32-C6F8-53B0-4DC4-08C51D33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0667-DDE4-01DC-279A-6FBDB978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58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642557-12DD-24DB-E34E-BFDEA1C96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6F9B6-7815-DE1C-AF31-1051C02D1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C0AED-9ED3-E2D4-C02C-6234E217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AD8C-26BE-9CF4-BB3B-578F4640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9CE7-A7DB-8FE9-B5CF-17F5E0F1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9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80C3-0CF4-7269-186E-2061A0E5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F3538-99C6-F532-E904-16902F46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1B92A-EAEA-3AD9-015D-3473BEFB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83163-A7A1-881D-F1A5-50FEBFF01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117F9-A6DF-7FDD-253E-8FF42EA3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CA1C-659D-6C9E-A6AC-484C609A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E8CD1-AB99-E49E-D547-6CEA953AC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72E60-2DEA-FD7F-4D66-4A3455DA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C50E5-7C89-8470-D657-62EE960E5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7678C-7156-0FDA-E747-E0ED250A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1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F739-E5C7-0B2D-D096-B3B5D28D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F9711-6EF7-EE3E-8C1C-C83CAE562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C3FF2-7E53-1AAA-F118-E7DB4BFEA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B974-48F3-3326-E559-F190CFDB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23515-A79A-843F-98BE-99C645FC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493EE-D770-EEA8-A2B2-C58AE299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7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A63E6-2D88-C3F1-9A79-8329B3C8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77194-A7BE-0B41-6794-2473F4D0E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5D154-5BE2-45D8-A5C5-59DABDB6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6278-EB8B-CEB1-622E-CAF9DA2D2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397A2-D259-3A93-755F-5468EA6B3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ADA09-A228-F7D2-B8F7-5C2306C6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C67AC-9682-DF59-E17D-746D32A5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98154-EEAA-731A-EBA7-BF48373D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8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23FA2-BEF7-2BDC-8823-BA265AE2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32426-BEDF-2E1B-E921-6032F35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45CEB-D352-5987-ADC6-8B2FA70A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1D556-6DF4-621A-2662-EE4E0BA2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116CF-1D04-32D2-E67F-3A42AF49B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03DDB-F829-8DFD-559D-AA8D90119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AFF9C-12F9-CC6E-43B8-58D3357C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2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E606-52F7-B0AF-5631-3C430E81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74D22-2B93-8683-95FA-D2B674BD5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4D12E-F86C-B169-E553-D92774578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16001-167C-0DDF-5B80-3F54364D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CAC94-D298-65B7-FE72-4101BF1B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9601C-8882-476E-980B-AAFA73BB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30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32D0-2CDB-D6F5-6885-1104A5D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DA796D-8320-EE13-EE0D-8FA657AE2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FDBAD-E561-DC56-93E5-373FFF7E0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7A12B-7BB3-BEA4-3169-878D06A9C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C7514-746B-A15B-E601-3CE4BE726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2AD8-DDB5-C38C-7786-FB6A18B9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2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C066B-E495-2CF7-1499-B1DB439E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F1F82-48B7-36A0-651B-6FA97A291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1CD52-EE5B-E67C-B5BD-92DE33959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425AE-B97E-46C0-A0FB-7AA526DC018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F2BC0-5323-34C5-7BE4-F68EE9A7E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AE22D-62AE-BCB7-4849-2D62954EA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3F436-FFB3-4A69-8E6E-0B57D4BA71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E93F-1FBD-2FF6-9320-F8B273CEB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HOP Bologna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D9F81-ADB7-81ED-E623-0EE1AF8E2F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Donato Di Ferdinando</a:t>
            </a:r>
          </a:p>
        </p:txBody>
      </p:sp>
    </p:spTree>
    <p:extLst>
      <p:ext uri="{BB962C8B-B14F-4D97-AF65-F5344CB8AC3E}">
        <p14:creationId xmlns:p14="http://schemas.microsoft.com/office/powerpoint/2010/main" val="15033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1174E0-03B4-5E33-D1E0-CD6E5B35ED94}"/>
              </a:ext>
            </a:extLst>
          </p:cNvPr>
          <p:cNvSpPr txBox="1">
            <a:spLocks/>
          </p:cNvSpPr>
          <p:nvPr/>
        </p:nvSpPr>
        <p:spPr>
          <a:xfrm>
            <a:off x="0" y="-92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latin typeface="+mn-lt"/>
              </a:rPr>
              <a:t>Considerazioni</a:t>
            </a:r>
            <a:r>
              <a:rPr lang="en-US" b="1">
                <a:latin typeface="+mn-lt"/>
              </a:rPr>
              <a:t> conclusive: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7BBA2-9AC0-25F2-F658-D8F83130FC8C}"/>
              </a:ext>
            </a:extLst>
          </p:cNvPr>
          <p:cNvSpPr txBox="1"/>
          <p:nvPr/>
        </p:nvSpPr>
        <p:spPr>
          <a:xfrm>
            <a:off x="186799" y="1028343"/>
            <a:ext cx="1145153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Evento</a:t>
            </a:r>
            <a:r>
              <a:rPr lang="en-US" dirty="0"/>
              <a:t> molto ben </a:t>
            </a:r>
            <a:r>
              <a:rPr lang="en-US" dirty="0" err="1"/>
              <a:t>riuscito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Docenti</a:t>
            </a:r>
            <a:r>
              <a:rPr lang="en-US" dirty="0"/>
              <a:t> </a:t>
            </a:r>
            <a:r>
              <a:rPr lang="en-US" dirty="0" err="1"/>
              <a:t>desiderosi</a:t>
            </a:r>
            <a:r>
              <a:rPr lang="en-US" dirty="0"/>
              <a:t> di </a:t>
            </a:r>
            <a:r>
              <a:rPr lang="en-US" dirty="0" err="1"/>
              <a:t>mettersi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prova</a:t>
            </a:r>
            <a:r>
              <a:rPr lang="en-US" dirty="0"/>
              <a:t>, e </a:t>
            </a:r>
            <a:r>
              <a:rPr lang="en-US" dirty="0" err="1"/>
              <a:t>globalmente</a:t>
            </a:r>
            <a:r>
              <a:rPr lang="en-US" dirty="0"/>
              <a:t> molto </a:t>
            </a:r>
            <a:r>
              <a:rPr lang="en-US" dirty="0" err="1"/>
              <a:t>soddisfatti</a:t>
            </a:r>
            <a:endParaRPr lang="en-US" dirty="0"/>
          </a:p>
          <a:p>
            <a:endParaRPr lang="en-US" dirty="0"/>
          </a:p>
          <a:p>
            <a:r>
              <a:rPr lang="en-US" dirty="0"/>
              <a:t>Un </a:t>
            </a:r>
            <a:r>
              <a:rPr lang="en-US" dirty="0" err="1"/>
              <a:t>ringraziamento</a:t>
            </a:r>
            <a:r>
              <a:rPr lang="en-US" dirty="0"/>
              <a:t> </a:t>
            </a:r>
            <a:r>
              <a:rPr lang="en-US" dirty="0" err="1"/>
              <a:t>particolare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docenti</a:t>
            </a:r>
            <a:r>
              <a:rPr lang="en-US" dirty="0"/>
              <a:t> di </a:t>
            </a:r>
            <a:r>
              <a:rPr lang="en-US" dirty="0" err="1"/>
              <a:t>Tecnologia</a:t>
            </a:r>
            <a:r>
              <a:rPr lang="en-US" dirty="0"/>
              <a:t> (“</a:t>
            </a:r>
            <a:r>
              <a:rPr lang="en-US" dirty="0" err="1"/>
              <a:t>Grazie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avete</a:t>
            </a:r>
            <a:r>
              <a:rPr lang="en-US" dirty="0"/>
              <a:t> </a:t>
            </a:r>
            <a:r>
              <a:rPr lang="en-US" dirty="0" err="1"/>
              <a:t>pensato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a </a:t>
            </a:r>
            <a:r>
              <a:rPr lang="en-US" dirty="0" err="1"/>
              <a:t>noi</a:t>
            </a:r>
            <a:r>
              <a:rPr lang="en-US" dirty="0"/>
              <a:t>!”)</a:t>
            </a:r>
          </a:p>
          <a:p>
            <a:endParaRPr lang="en-US" dirty="0"/>
          </a:p>
          <a:p>
            <a:r>
              <a:rPr lang="en-US" dirty="0" err="1"/>
              <a:t>Docenti</a:t>
            </a:r>
            <a:r>
              <a:rPr lang="en-US" dirty="0"/>
              <a:t> </a:t>
            </a:r>
            <a:r>
              <a:rPr lang="en-US" dirty="0" err="1"/>
              <a:t>interessatissimi</a:t>
            </a:r>
            <a:r>
              <a:rPr lang="en-US" dirty="0"/>
              <a:t> (</a:t>
            </a:r>
            <a:r>
              <a:rPr lang="en-US" dirty="0" err="1"/>
              <a:t>rimpiazzato</a:t>
            </a:r>
            <a:r>
              <a:rPr lang="en-US" dirty="0"/>
              <a:t> un </a:t>
            </a:r>
            <a:r>
              <a:rPr lang="en-US" dirty="0" err="1"/>
              <a:t>assente</a:t>
            </a:r>
            <a:r>
              <a:rPr lang="en-US" dirty="0"/>
              <a:t> il 15.11 alle 18:00!!)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Pecche</a:t>
            </a:r>
            <a:r>
              <a:rPr lang="en-US" dirty="0"/>
              <a:t>” </a:t>
            </a:r>
            <a:r>
              <a:rPr lang="en-US" dirty="0" err="1"/>
              <a:t>riscontrate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L’acceleratore</a:t>
            </a:r>
            <a:r>
              <a:rPr lang="en-US" dirty="0"/>
              <a:t>: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turnistica</a:t>
            </a:r>
            <a:r>
              <a:rPr lang="en-US" dirty="0"/>
              <a:t> è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fatto</a:t>
            </a:r>
            <a:r>
              <a:rPr lang="en-US" dirty="0"/>
              <a:t> 3 volte, la prima volta ha </a:t>
            </a:r>
            <a:r>
              <a:rPr lang="en-US" dirty="0" err="1"/>
              <a:t>funzionato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perfezione</a:t>
            </a:r>
            <a:r>
              <a:rPr lang="en-US" dirty="0"/>
              <a:t> le </a:t>
            </a:r>
            <a:r>
              <a:rPr lang="en-US" dirty="0" err="1"/>
              <a:t>altre</a:t>
            </a:r>
            <a:r>
              <a:rPr lang="en-US" dirty="0"/>
              <a:t> due volte no!</a:t>
            </a:r>
            <a:br>
              <a:rPr lang="en-US" dirty="0"/>
            </a:br>
            <a:r>
              <a:rPr lang="en-US" dirty="0"/>
              <a:t> (non </a:t>
            </a:r>
            <a:r>
              <a:rPr lang="en-US" dirty="0" err="1"/>
              <a:t>testati</a:t>
            </a:r>
            <a:r>
              <a:rPr lang="en-US" dirty="0"/>
              <a:t> in tutti e 5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nostri</a:t>
            </a:r>
            <a:r>
              <a:rPr lang="en-US" dirty="0"/>
              <a:t> kit, ma </a:t>
            </a:r>
            <a:r>
              <a:rPr lang="en-US" dirty="0" err="1"/>
              <a:t>dei</a:t>
            </a:r>
            <a:r>
              <a:rPr lang="en-US" dirty="0"/>
              <a:t> 3 </a:t>
            </a:r>
            <a:r>
              <a:rPr lang="en-US" dirty="0" err="1"/>
              <a:t>usati</a:t>
            </a:r>
            <a:r>
              <a:rPr lang="en-US" dirty="0"/>
              <a:t> solo uno ha </a:t>
            </a:r>
            <a:r>
              <a:rPr lang="en-US" dirty="0" err="1"/>
              <a:t>lavorato</a:t>
            </a:r>
            <a:r>
              <a:rPr lang="en-US" dirty="0"/>
              <a:t> </a:t>
            </a:r>
            <a:r>
              <a:rPr lang="en-US" dirty="0" err="1"/>
              <a:t>propriamente</a:t>
            </a:r>
            <a:r>
              <a:rPr lang="en-US" dirty="0"/>
              <a:t>).</a:t>
            </a:r>
          </a:p>
          <a:p>
            <a:r>
              <a:rPr lang="en-US" dirty="0"/>
              <a:t>- I gadget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arrivati</a:t>
            </a:r>
            <a:r>
              <a:rPr lang="en-US" dirty="0"/>
              <a:t> in </a:t>
            </a:r>
            <a:r>
              <a:rPr lang="en-US" dirty="0" err="1"/>
              <a:t>sezione</a:t>
            </a:r>
            <a:r>
              <a:rPr lang="en-US" dirty="0"/>
              <a:t> e non </a:t>
            </a:r>
            <a:r>
              <a:rPr lang="en-US" dirty="0" err="1"/>
              <a:t>avevano</a:t>
            </a:r>
            <a:r>
              <a:rPr lang="en-US" dirty="0"/>
              <a:t> </a:t>
            </a:r>
            <a:r>
              <a:rPr lang="en-US" dirty="0" err="1"/>
              <a:t>l’intestatario</a:t>
            </a:r>
            <a:r>
              <a:rPr lang="en-US" dirty="0"/>
              <a:t> ma un </a:t>
            </a:r>
            <a:r>
              <a:rPr lang="en-US" dirty="0" err="1"/>
              <a:t>generico</a:t>
            </a:r>
            <a:r>
              <a:rPr lang="en-US" dirty="0"/>
              <a:t> INFN, se non </a:t>
            </a:r>
            <a:r>
              <a:rPr lang="en-US" dirty="0" err="1"/>
              <a:t>avessimo</a:t>
            </a:r>
            <a:r>
              <a:rPr lang="en-US" dirty="0"/>
              <a:t> </a:t>
            </a:r>
            <a:r>
              <a:rPr lang="en-US" dirty="0" err="1"/>
              <a:t>aperto</a:t>
            </a:r>
            <a:r>
              <a:rPr lang="en-US" dirty="0"/>
              <a:t> lo </a:t>
            </a:r>
            <a:r>
              <a:rPr lang="en-US" dirty="0" err="1"/>
              <a:t>scatolone</a:t>
            </a:r>
            <a:br>
              <a:rPr lang="en-US" dirty="0"/>
            </a:br>
            <a:r>
              <a:rPr lang="en-US" dirty="0"/>
              <a:t>  (</a:t>
            </a:r>
            <a:r>
              <a:rPr lang="en-US" dirty="0" err="1"/>
              <a:t>diventato</a:t>
            </a:r>
            <a:r>
              <a:rPr lang="en-US" dirty="0"/>
              <a:t> “</a:t>
            </a:r>
            <a:r>
              <a:rPr lang="en-US" dirty="0" err="1"/>
              <a:t>sospetto</a:t>
            </a:r>
            <a:r>
              <a:rPr lang="en-US" dirty="0"/>
              <a:t>” dopo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avevamo</a:t>
            </a:r>
            <a:r>
              <a:rPr lang="en-US" dirty="0"/>
              <a:t> </a:t>
            </a:r>
            <a:r>
              <a:rPr lang="en-US" dirty="0" err="1"/>
              <a:t>saputo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era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spedito</a:t>
            </a:r>
            <a:r>
              <a:rPr lang="en-US" dirty="0"/>
              <a:t> non li </a:t>
            </a:r>
            <a:r>
              <a:rPr lang="en-US" dirty="0" err="1"/>
              <a:t>avremmo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trovati</a:t>
            </a:r>
            <a:r>
              <a:rPr lang="en-US" dirty="0"/>
              <a:t>)</a:t>
            </a:r>
          </a:p>
          <a:p>
            <a:r>
              <a:rPr lang="en-US" dirty="0"/>
              <a:t>- I Gadget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coperto</a:t>
            </a:r>
            <a:r>
              <a:rPr lang="en-US" dirty="0"/>
              <a:t> tutti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docenti</a:t>
            </a:r>
            <a:r>
              <a:rPr lang="en-US" dirty="0"/>
              <a:t> ma non </a:t>
            </a:r>
            <a:r>
              <a:rPr lang="en-US" dirty="0" err="1"/>
              <a:t>i</a:t>
            </a:r>
            <a:r>
              <a:rPr lang="en-US" dirty="0"/>
              <a:t> tutor</a:t>
            </a:r>
          </a:p>
          <a:p>
            <a:endParaRPr lang="en-US" dirty="0"/>
          </a:p>
          <a:p>
            <a:r>
              <a:rPr lang="en-US" dirty="0"/>
              <a:t>Open questions:</a:t>
            </a:r>
          </a:p>
          <a:p>
            <a:r>
              <a:rPr lang="en-US" dirty="0"/>
              <a:t>- Il </a:t>
            </a:r>
            <a:r>
              <a:rPr lang="en-US" dirty="0" err="1"/>
              <a:t>prossimo</a:t>
            </a:r>
            <a:r>
              <a:rPr lang="en-US" dirty="0"/>
              <a:t> anno </a:t>
            </a:r>
            <a:r>
              <a:rPr lang="en-US" dirty="0" err="1"/>
              <a:t>ripartiamo</a:t>
            </a:r>
            <a:r>
              <a:rPr lang="en-US" dirty="0"/>
              <a:t> </a:t>
            </a:r>
            <a:r>
              <a:rPr lang="en-US" dirty="0" err="1"/>
              <a:t>dando</a:t>
            </a:r>
            <a:r>
              <a:rPr lang="en-US" dirty="0"/>
              <a:t> </a:t>
            </a:r>
            <a:r>
              <a:rPr lang="en-US" dirty="0" err="1"/>
              <a:t>priorità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iscritti</a:t>
            </a:r>
            <a:r>
              <a:rPr lang="en-US" dirty="0"/>
              <a:t> non </a:t>
            </a:r>
            <a:r>
              <a:rPr lang="en-US" dirty="0" err="1"/>
              <a:t>evasa</a:t>
            </a:r>
            <a:r>
              <a:rPr lang="en-US" dirty="0"/>
              <a:t>? O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ripartirà</a:t>
            </a:r>
            <a:r>
              <a:rPr lang="en-US" dirty="0"/>
              <a:t> da zero?</a:t>
            </a:r>
          </a:p>
        </p:txBody>
      </p:sp>
    </p:spTree>
    <p:extLst>
      <p:ext uri="{BB962C8B-B14F-4D97-AF65-F5344CB8AC3E}">
        <p14:creationId xmlns:p14="http://schemas.microsoft.com/office/powerpoint/2010/main" val="264996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EC49ED9D-5069-CB0F-8C57-F4DA04A9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84" y="533666"/>
            <a:ext cx="4990580" cy="1674800"/>
          </a:xfrm>
        </p:spPr>
        <p:txBody>
          <a:bodyPr anchor="b">
            <a:normAutofit/>
          </a:bodyPr>
          <a:lstStyle/>
          <a:p>
            <a:pPr algn="ctr"/>
            <a:r>
              <a:rPr lang="it-IT" sz="3400" b="1" dirty="0"/>
              <a:t>Grazie e</a:t>
            </a:r>
            <a:br>
              <a:rPr lang="it-IT" sz="3400" b="1" dirty="0"/>
            </a:br>
            <a:r>
              <a:rPr lang="it-IT" sz="3400" b="1" dirty="0"/>
              <a:t>arrivederci al </a:t>
            </a:r>
            <a:br>
              <a:rPr lang="it-IT" sz="3400" b="1" dirty="0"/>
            </a:br>
            <a:r>
              <a:rPr lang="it-IT" sz="3400" b="1" dirty="0"/>
              <a:t>prossimo anno</a:t>
            </a:r>
            <a:endParaRPr lang="en-US" sz="3400" b="1" dirty="0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23CBE0-96C6-0195-FCBA-DF8CED726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/>
              <a:t>(i 5 kit dei tutor nella KA di una Tutor…pronti per il prossimo anno)</a:t>
            </a:r>
            <a:endParaRPr lang="en-US" sz="2200"/>
          </a:p>
        </p:txBody>
      </p:sp>
      <p:pic>
        <p:nvPicPr>
          <p:cNvPr id="5" name="Segnaposto contenuto 4" descr="Immagine che contiene veicolo, testo, Veicolo terrestre, trasporto&#10;&#10;Descrizione generata automaticamente">
            <a:extLst>
              <a:ext uri="{FF2B5EF4-FFF2-40B4-BE49-F238E27FC236}">
                <a16:creationId xmlns:a16="http://schemas.microsoft.com/office/drawing/2014/main" id="{9DB23877-F994-632D-2D42-5E5F3567B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2940"/>
          <a:stretch/>
        </p:blipFill>
        <p:spPr>
          <a:xfrm>
            <a:off x="5313225" y="-18278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F4DBB6B-FD93-BEA5-E282-F6965F265E38}"/>
              </a:ext>
            </a:extLst>
          </p:cNvPr>
          <p:cNvSpPr/>
          <p:nvPr/>
        </p:nvSpPr>
        <p:spPr>
          <a:xfrm rot="465326">
            <a:off x="7948434" y="5743158"/>
            <a:ext cx="1615440" cy="4465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F879-DAAA-8A3C-D982-9B779276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327"/>
            <a:ext cx="10515600" cy="1325563"/>
          </a:xfrm>
        </p:spPr>
        <p:txBody>
          <a:bodyPr/>
          <a:lstStyle/>
          <a:p>
            <a:r>
              <a:rPr lang="en-US" b="1" err="1">
                <a:latin typeface="+mn-lt"/>
              </a:rPr>
              <a:t>Iscritti</a:t>
            </a:r>
            <a:endParaRPr lang="en-US" b="1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E453F-0FA2-AC58-297C-85EA9464350B}"/>
              </a:ext>
            </a:extLst>
          </p:cNvPr>
          <p:cNvSpPr txBox="1"/>
          <p:nvPr/>
        </p:nvSpPr>
        <p:spPr>
          <a:xfrm>
            <a:off x="318837" y="988413"/>
            <a:ext cx="449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102</a:t>
            </a:r>
            <a:r>
              <a:rPr lang="en-US"/>
              <a:t> </a:t>
            </a:r>
            <a:r>
              <a:rPr lang="en-US" sz="1400" err="1"/>
              <a:t>iscritti</a:t>
            </a:r>
            <a:r>
              <a:rPr lang="en-US" sz="1400"/>
              <a:t> </a:t>
            </a:r>
            <a:r>
              <a:rPr lang="en-US" sz="1400" err="1"/>
              <a:t>totali</a:t>
            </a:r>
            <a:r>
              <a:rPr lang="en-US" sz="1400"/>
              <a:t> </a:t>
            </a:r>
            <a:r>
              <a:rPr lang="en-US" sz="1400" err="1"/>
              <a:t>dalle</a:t>
            </a:r>
            <a:r>
              <a:rPr lang="en-US" sz="1400"/>
              <a:t> 12:20 del 27.09 alle 11:13 del 02.10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5A930D-2AA3-F565-74E9-6A397902EC07}"/>
              </a:ext>
            </a:extLst>
          </p:cNvPr>
          <p:cNvSpPr/>
          <p:nvPr/>
        </p:nvSpPr>
        <p:spPr>
          <a:xfrm>
            <a:off x="3637722" y="1589020"/>
            <a:ext cx="2590800" cy="4486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D578B6-A65C-0416-E83C-8FC2D0624A74}"/>
              </a:ext>
            </a:extLst>
          </p:cNvPr>
          <p:cNvSpPr txBox="1"/>
          <p:nvPr/>
        </p:nvSpPr>
        <p:spPr>
          <a:xfrm>
            <a:off x="318837" y="1647727"/>
            <a:ext cx="306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50</a:t>
            </a:r>
            <a:r>
              <a:rPr lang="en-US" dirty="0"/>
              <a:t> </a:t>
            </a:r>
            <a:r>
              <a:rPr lang="en-US" dirty="0" err="1"/>
              <a:t>Posti</a:t>
            </a:r>
            <a:r>
              <a:rPr lang="en-US" dirty="0"/>
              <a:t> </a:t>
            </a:r>
            <a:r>
              <a:rPr lang="en-US" dirty="0" err="1"/>
              <a:t>esauriti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primi</a:t>
            </a:r>
            <a:r>
              <a:rPr lang="en-US" dirty="0"/>
              <a:t> 2 gg 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9A5E744-0609-6695-1FD5-FE4C7387EF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264080"/>
              </p:ext>
            </p:extLst>
          </p:nvPr>
        </p:nvGraphicFramePr>
        <p:xfrm>
          <a:off x="3543300" y="698431"/>
          <a:ext cx="6972300" cy="507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961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3EE359-FDE3-5BE5-9DC6-EA0E231055E9}"/>
              </a:ext>
            </a:extLst>
          </p:cNvPr>
          <p:cNvSpPr txBox="1">
            <a:spLocks/>
          </p:cNvSpPr>
          <p:nvPr/>
        </p:nvSpPr>
        <p:spPr>
          <a:xfrm>
            <a:off x="0" y="-92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latin typeface="+mn-lt"/>
              </a:rPr>
              <a:t>Provenienza</a:t>
            </a:r>
            <a:r>
              <a:rPr lang="en-US" b="1">
                <a:latin typeface="+mn-lt"/>
              </a:rPr>
              <a:t> </a:t>
            </a:r>
            <a:r>
              <a:rPr lang="en-US" b="1" err="1">
                <a:latin typeface="+mn-lt"/>
              </a:rPr>
              <a:t>degli</a:t>
            </a:r>
            <a:r>
              <a:rPr lang="en-US" b="1">
                <a:latin typeface="+mn-lt"/>
              </a:rPr>
              <a:t> </a:t>
            </a:r>
            <a:r>
              <a:rPr lang="en-US" b="1" err="1">
                <a:latin typeface="+mn-lt"/>
              </a:rPr>
              <a:t>iscritti</a:t>
            </a:r>
            <a:r>
              <a:rPr lang="en-US" b="1">
                <a:latin typeface="+mn-lt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1BB9A-65A3-13D3-5E0B-A441B1876987}"/>
              </a:ext>
            </a:extLst>
          </p:cNvPr>
          <p:cNvSpPr txBox="1"/>
          <p:nvPr/>
        </p:nvSpPr>
        <p:spPr>
          <a:xfrm>
            <a:off x="215965" y="1046922"/>
            <a:ext cx="1197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Dei 102 </a:t>
            </a:r>
            <a:r>
              <a:rPr lang="en-US" dirty="0" err="1"/>
              <a:t>iscritti</a:t>
            </a:r>
            <a:r>
              <a:rPr lang="en-US" dirty="0"/>
              <a:t> </a:t>
            </a:r>
            <a:r>
              <a:rPr lang="en-US" dirty="0" err="1"/>
              <a:t>entro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termini, dopo le </a:t>
            </a:r>
            <a:r>
              <a:rPr lang="en-US" dirty="0" err="1"/>
              <a:t>varie</a:t>
            </a:r>
            <a:r>
              <a:rPr lang="en-US" dirty="0"/>
              <a:t> </a:t>
            </a:r>
            <a:r>
              <a:rPr lang="en-US" dirty="0" err="1"/>
              <a:t>defezioni</a:t>
            </a:r>
            <a:r>
              <a:rPr lang="en-US" dirty="0"/>
              <a:t> </a:t>
            </a:r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avuto</a:t>
            </a:r>
            <a:r>
              <a:rPr lang="en-US" dirty="0"/>
              <a:t> le </a:t>
            </a:r>
            <a:r>
              <a:rPr lang="en-US" dirty="0" err="1"/>
              <a:t>conferme</a:t>
            </a:r>
            <a:r>
              <a:rPr lang="en-US" dirty="0"/>
              <a:t> di </a:t>
            </a:r>
            <a:r>
              <a:rPr lang="en-US" b="1" dirty="0"/>
              <a:t>52 </a:t>
            </a:r>
            <a:r>
              <a:rPr lang="en-US" dirty="0" err="1"/>
              <a:t>docenti</a:t>
            </a:r>
            <a:r>
              <a:rPr lang="en-US" dirty="0"/>
              <a:t> (1 </a:t>
            </a:r>
            <a:r>
              <a:rPr lang="en-US" dirty="0" err="1"/>
              <a:t>defezione</a:t>
            </a:r>
            <a:r>
              <a:rPr lang="en-US" dirty="0"/>
              <a:t> la </a:t>
            </a:r>
            <a:r>
              <a:rPr lang="en-US" dirty="0" err="1"/>
              <a:t>mattina</a:t>
            </a:r>
            <a:r>
              <a:rPr lang="en-US" dirty="0"/>
              <a:t> </a:t>
            </a:r>
            <a:r>
              <a:rPr lang="en-US" dirty="0" err="1"/>
              <a:t>stessa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scorrendo</a:t>
            </a:r>
            <a:r>
              <a:rPr lang="en-US" dirty="0"/>
              <a:t> la </a:t>
            </a:r>
            <a:r>
              <a:rPr lang="en-US" dirty="0" err="1"/>
              <a:t>graduatoria</a:t>
            </a:r>
            <a:r>
              <a:rPr lang="en-US" dirty="0"/>
              <a:t> </a:t>
            </a:r>
            <a:r>
              <a:rPr lang="en-US" dirty="0" err="1"/>
              <a:t>fino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b="1" dirty="0"/>
              <a:t>77-esima </a:t>
            </a:r>
            <a:r>
              <a:rPr lang="en-US" b="1" dirty="0" err="1"/>
              <a:t>posizione</a:t>
            </a:r>
            <a:r>
              <a:rPr lang="en-US" dirty="0"/>
              <a:t>!!!</a:t>
            </a:r>
          </a:p>
        </p:txBody>
      </p:sp>
      <p:pic>
        <p:nvPicPr>
          <p:cNvPr id="9" name="Picture 8" descr="A map of italy with yellow borders&#10;&#10;Description automatically generated">
            <a:extLst>
              <a:ext uri="{FF2B5EF4-FFF2-40B4-BE49-F238E27FC236}">
                <a16:creationId xmlns:a16="http://schemas.microsoft.com/office/drawing/2014/main" id="{90752927-D97C-A5C6-E2BF-2F2919D4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0" y="2289026"/>
            <a:ext cx="5171806" cy="300824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90453F-B338-7357-C0FF-6FB864DA5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360733"/>
              </p:ext>
            </p:extLst>
          </p:nvPr>
        </p:nvGraphicFramePr>
        <p:xfrm>
          <a:off x="5961270" y="1766587"/>
          <a:ext cx="585304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015">
                  <a:extLst>
                    <a:ext uri="{9D8B030D-6E8A-4147-A177-3AD203B41FA5}">
                      <a16:colId xmlns:a16="http://schemas.microsoft.com/office/drawing/2014/main" val="421867255"/>
                    </a:ext>
                  </a:extLst>
                </a:gridCol>
                <a:gridCol w="1951015">
                  <a:extLst>
                    <a:ext uri="{9D8B030D-6E8A-4147-A177-3AD203B41FA5}">
                      <a16:colId xmlns:a16="http://schemas.microsoft.com/office/drawing/2014/main" val="1086015232"/>
                    </a:ext>
                  </a:extLst>
                </a:gridCol>
                <a:gridCol w="1951015">
                  <a:extLst>
                    <a:ext uri="{9D8B030D-6E8A-4147-A177-3AD203B41FA5}">
                      <a16:colId xmlns:a16="http://schemas.microsoft.com/office/drawing/2014/main" val="365864757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Emilia Romagna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73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Provincia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Scuole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Docenti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78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Bologna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690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Ferrara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24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Ravenna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2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Forli-Cesena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795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Modena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Reggio Emilia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9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65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Rimini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2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Piacenza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373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err="1"/>
                        <a:t>Totale</a:t>
                      </a:r>
                      <a:r>
                        <a:rPr lang="en-US" b="1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36310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892E984-4274-AF2B-61D3-0978C7A00B52}"/>
              </a:ext>
            </a:extLst>
          </p:cNvPr>
          <p:cNvSpPr txBox="1"/>
          <p:nvPr/>
        </p:nvSpPr>
        <p:spPr>
          <a:xfrm>
            <a:off x="2657203" y="5441746"/>
            <a:ext cx="21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35 kit </a:t>
            </a:r>
            <a:r>
              <a:rPr lang="en-US" err="1">
                <a:solidFill>
                  <a:srgbClr val="FF0000"/>
                </a:solidFill>
              </a:rPr>
              <a:t>distribuiti</a:t>
            </a:r>
            <a:r>
              <a:rPr lang="en-US">
                <a:solidFill>
                  <a:srgbClr val="FF0000"/>
                </a:solidFill>
              </a:rPr>
              <a:t> in ER</a:t>
            </a:r>
          </a:p>
        </p:txBody>
      </p:sp>
    </p:spTree>
    <p:extLst>
      <p:ext uri="{BB962C8B-B14F-4D97-AF65-F5344CB8AC3E}">
        <p14:creationId xmlns:p14="http://schemas.microsoft.com/office/powerpoint/2010/main" val="35774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26571-2615-0251-EC47-569F52B8EDAE}"/>
              </a:ext>
            </a:extLst>
          </p:cNvPr>
          <p:cNvSpPr txBox="1">
            <a:spLocks/>
          </p:cNvSpPr>
          <p:nvPr/>
        </p:nvSpPr>
        <p:spPr>
          <a:xfrm>
            <a:off x="0" y="-92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latin typeface="+mn-lt"/>
              </a:rPr>
              <a:t>Provenienza</a:t>
            </a:r>
            <a:r>
              <a:rPr lang="en-US" b="1">
                <a:latin typeface="+mn-lt"/>
              </a:rPr>
              <a:t> </a:t>
            </a:r>
            <a:r>
              <a:rPr lang="en-US" b="1" err="1">
                <a:latin typeface="+mn-lt"/>
              </a:rPr>
              <a:t>degli</a:t>
            </a:r>
            <a:r>
              <a:rPr lang="en-US" b="1">
                <a:latin typeface="+mn-lt"/>
              </a:rPr>
              <a:t> </a:t>
            </a:r>
            <a:r>
              <a:rPr lang="en-US" b="1" err="1">
                <a:latin typeface="+mn-lt"/>
              </a:rPr>
              <a:t>iscritti</a:t>
            </a:r>
            <a:r>
              <a:rPr lang="en-US" b="1">
                <a:latin typeface="+mn-lt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219AFC-9188-EF01-C486-EB0EFA8B7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787517"/>
              </p:ext>
            </p:extLst>
          </p:nvPr>
        </p:nvGraphicFramePr>
        <p:xfrm>
          <a:off x="6224168" y="1232032"/>
          <a:ext cx="566682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792">
                  <a:extLst>
                    <a:ext uri="{9D8B030D-6E8A-4147-A177-3AD203B41FA5}">
                      <a16:colId xmlns:a16="http://schemas.microsoft.com/office/drawing/2014/main" val="421867255"/>
                    </a:ext>
                  </a:extLst>
                </a:gridCol>
                <a:gridCol w="1951015">
                  <a:extLst>
                    <a:ext uri="{9D8B030D-6E8A-4147-A177-3AD203B41FA5}">
                      <a16:colId xmlns:a16="http://schemas.microsoft.com/office/drawing/2014/main" val="1086015232"/>
                    </a:ext>
                  </a:extLst>
                </a:gridCol>
                <a:gridCol w="1951015">
                  <a:extLst>
                    <a:ext uri="{9D8B030D-6E8A-4147-A177-3AD203B41FA5}">
                      <a16:colId xmlns:a16="http://schemas.microsoft.com/office/drawing/2014/main" val="365864757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err="1"/>
                        <a:t>Fuori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regione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73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Provincia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Scuole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Docenti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78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Ancona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690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Ascoli Piceno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24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Macerata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2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795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Perugia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Venezia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9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Verona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82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Rep. San Marino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65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err="1"/>
                        <a:t>Totale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6831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1F6AAF7-6F8B-175A-6945-EF8380E6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03" y="919869"/>
            <a:ext cx="4779962" cy="568234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0869318-2E4A-CB3F-0817-5AE9673DE76A}"/>
              </a:ext>
            </a:extLst>
          </p:cNvPr>
          <p:cNvSpPr/>
          <p:nvPr/>
        </p:nvSpPr>
        <p:spPr>
          <a:xfrm>
            <a:off x="3703321" y="2958737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4FDF22-5252-C456-5175-E4D9B28AB8D8}"/>
              </a:ext>
            </a:extLst>
          </p:cNvPr>
          <p:cNvSpPr/>
          <p:nvPr/>
        </p:nvSpPr>
        <p:spPr>
          <a:xfrm>
            <a:off x="3829595" y="3248297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E261C9-6A57-C6D4-1AA5-615442029155}"/>
              </a:ext>
            </a:extLst>
          </p:cNvPr>
          <p:cNvSpPr/>
          <p:nvPr/>
        </p:nvSpPr>
        <p:spPr>
          <a:xfrm>
            <a:off x="3682638" y="3137263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37AE68-1FF7-5B0E-FECF-D9E62BE52533}"/>
              </a:ext>
            </a:extLst>
          </p:cNvPr>
          <p:cNvSpPr/>
          <p:nvPr/>
        </p:nvSpPr>
        <p:spPr>
          <a:xfrm>
            <a:off x="3307725" y="3137263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E44047-D0C5-C7B3-2450-AE333B4E6434}"/>
              </a:ext>
            </a:extLst>
          </p:cNvPr>
          <p:cNvSpPr/>
          <p:nvPr/>
        </p:nvSpPr>
        <p:spPr>
          <a:xfrm>
            <a:off x="3333407" y="2747554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0E1349-E07D-1714-BB8E-664C41AB99A3}"/>
              </a:ext>
            </a:extLst>
          </p:cNvPr>
          <p:cNvSpPr/>
          <p:nvPr/>
        </p:nvSpPr>
        <p:spPr>
          <a:xfrm>
            <a:off x="3280068" y="1964269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C52BBF-10C8-0727-51FD-FAFCFC6CF950}"/>
              </a:ext>
            </a:extLst>
          </p:cNvPr>
          <p:cNvSpPr/>
          <p:nvPr/>
        </p:nvSpPr>
        <p:spPr>
          <a:xfrm>
            <a:off x="3048525" y="1990394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F62FFD-4493-0D6D-2E1E-42C22DFBAF59}"/>
              </a:ext>
            </a:extLst>
          </p:cNvPr>
          <p:cNvSpPr/>
          <p:nvPr/>
        </p:nvSpPr>
        <p:spPr>
          <a:xfrm>
            <a:off x="2850930" y="1964268"/>
            <a:ext cx="58782" cy="522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6FC7AF-325D-9DC9-9162-BF171E3591D5}"/>
              </a:ext>
            </a:extLst>
          </p:cNvPr>
          <p:cNvSpPr txBox="1"/>
          <p:nvPr/>
        </p:nvSpPr>
        <p:spPr>
          <a:xfrm>
            <a:off x="3280068" y="2268428"/>
            <a:ext cx="292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14 kit </a:t>
            </a:r>
            <a:r>
              <a:rPr lang="en-US" err="1">
                <a:solidFill>
                  <a:srgbClr val="FF0000"/>
                </a:solidFill>
              </a:rPr>
              <a:t>distribuiti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fuori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regione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D13409-5854-D6A7-9C9F-355576789221}"/>
              </a:ext>
            </a:extLst>
          </p:cNvPr>
          <p:cNvSpPr txBox="1">
            <a:spLocks/>
          </p:cNvSpPr>
          <p:nvPr/>
        </p:nvSpPr>
        <p:spPr>
          <a:xfrm>
            <a:off x="239697" y="-834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Chi </a:t>
            </a:r>
            <a:r>
              <a:rPr lang="en-US" b="1" dirty="0" err="1">
                <a:latin typeface="+mn-lt"/>
              </a:rPr>
              <a:t>erano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partecipanti</a:t>
            </a:r>
            <a:r>
              <a:rPr lang="en-US" b="1" dirty="0">
                <a:latin typeface="+mn-lt"/>
              </a:rPr>
              <a:t>?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8FBCD811-DA34-3621-2152-7E04CFB6158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00422267"/>
                  </p:ext>
                </p:extLst>
              </p:nvPr>
            </p:nvGraphicFramePr>
            <p:xfrm>
              <a:off x="6345330" y="2134083"/>
              <a:ext cx="45720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8FBCD811-DA34-3621-2152-7E04CFB615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45330" y="2134083"/>
                <a:ext cx="4572000" cy="27432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B5D24A9-2C81-18F4-61AF-75F816C51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781422"/>
              </p:ext>
            </p:extLst>
          </p:nvPr>
        </p:nvGraphicFramePr>
        <p:xfrm>
          <a:off x="810623" y="1392403"/>
          <a:ext cx="449289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449">
                  <a:extLst>
                    <a:ext uri="{9D8B030D-6E8A-4147-A177-3AD203B41FA5}">
                      <a16:colId xmlns:a16="http://schemas.microsoft.com/office/drawing/2014/main" val="3414695173"/>
                    </a:ext>
                  </a:extLst>
                </a:gridCol>
                <a:gridCol w="2246449">
                  <a:extLst>
                    <a:ext uri="{9D8B030D-6E8A-4147-A177-3AD203B41FA5}">
                      <a16:colId xmlns:a16="http://schemas.microsoft.com/office/drawing/2014/main" val="13716124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Gender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28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Donne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70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Uomini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13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Non espresso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8534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803F1E-098A-629A-9FE1-38F892507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49087"/>
              </p:ext>
            </p:extLst>
          </p:nvPr>
        </p:nvGraphicFramePr>
        <p:xfrm>
          <a:off x="810623" y="4117609"/>
          <a:ext cx="461699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498">
                  <a:extLst>
                    <a:ext uri="{9D8B030D-6E8A-4147-A177-3AD203B41FA5}">
                      <a16:colId xmlns:a16="http://schemas.microsoft.com/office/drawing/2014/main" val="1311741459"/>
                    </a:ext>
                  </a:extLst>
                </a:gridCol>
                <a:gridCol w="2308498">
                  <a:extLst>
                    <a:ext uri="{9D8B030D-6E8A-4147-A177-3AD203B41FA5}">
                      <a16:colId xmlns:a16="http://schemas.microsoft.com/office/drawing/2014/main" val="68262492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err="1"/>
                        <a:t>Materie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Insegnate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32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Matematica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5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Matematica</a:t>
                      </a:r>
                      <a:r>
                        <a:rPr lang="en-US"/>
                        <a:t> e </a:t>
                      </a:r>
                      <a:r>
                        <a:rPr lang="en-US" err="1"/>
                        <a:t>Scienze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454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Scienze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14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Tecnologia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39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85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nuvola, cielo, aria aperta, edificio&#10;&#10;Descrizione generata automaticamente">
            <a:extLst>
              <a:ext uri="{FF2B5EF4-FFF2-40B4-BE49-F238E27FC236}">
                <a16:creationId xmlns:a16="http://schemas.microsoft.com/office/drawing/2014/main" id="{655A035F-4916-53A7-B9F3-E1CA31546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C6418C-E3BB-7EE8-34EC-F5ABC8D5D3BD}"/>
              </a:ext>
            </a:extLst>
          </p:cNvPr>
          <p:cNvSpPr txBox="1">
            <a:spLocks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Padiglione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delle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 Arti e 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delle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Scienze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Opificio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Golinelli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004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interno, arredo, sedia, tavolo&#10;&#10;Descrizione generata automaticamente">
            <a:extLst>
              <a:ext uri="{FF2B5EF4-FFF2-40B4-BE49-F238E27FC236}">
                <a16:creationId xmlns:a16="http://schemas.microsoft.com/office/drawing/2014/main" id="{0BEEEB2A-D1BF-F0F5-46BB-5CA0E890C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0" b="73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vestiti, interno, calzature, persona&#10;&#10;Descrizione generata automaticamente">
            <a:extLst>
              <a:ext uri="{FF2B5EF4-FFF2-40B4-BE49-F238E27FC236}">
                <a16:creationId xmlns:a16="http://schemas.microsoft.com/office/drawing/2014/main" id="{A279CE08-09B1-9E38-0E45-1B0CF28A9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3" b="15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1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vestiti, persona, donna, tavolo&#10;&#10;Descrizione generata automaticamente">
            <a:extLst>
              <a:ext uri="{FF2B5EF4-FFF2-40B4-BE49-F238E27FC236}">
                <a16:creationId xmlns:a16="http://schemas.microsoft.com/office/drawing/2014/main" id="{EBE36C12-839E-D2B0-1D7D-FAEA0C41D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b="205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81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Widescreen</PresentationFormat>
  <Paragraphs>112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HOP Bologna</vt:lpstr>
      <vt:lpstr>Iscritti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e arrivederci al  prossimo anno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 Bologna</dc:title>
  <dc:creator>Donato Di Ferdinando</dc:creator>
  <cp:lastModifiedBy>Stefano Marcellini</cp:lastModifiedBy>
  <cp:revision>5</cp:revision>
  <dcterms:created xsi:type="dcterms:W3CDTF">2024-02-26T17:08:12Z</dcterms:created>
  <dcterms:modified xsi:type="dcterms:W3CDTF">2024-03-04T15:54:45Z</dcterms:modified>
</cp:coreProperties>
</file>