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76" r:id="rId2"/>
    <p:sldId id="272" r:id="rId3"/>
    <p:sldId id="284" r:id="rId4"/>
    <p:sldId id="285" r:id="rId5"/>
    <p:sldId id="288" r:id="rId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B7CE"/>
    <a:srgbClr val="162D4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8" autoAdjust="0"/>
    <p:restoredTop sz="69978" autoAdjust="0"/>
  </p:normalViewPr>
  <p:slideViewPr>
    <p:cSldViewPr snapToGrid="0">
      <p:cViewPr varScale="1">
        <p:scale>
          <a:sx n="83" d="100"/>
          <a:sy n="83" d="100"/>
        </p:scale>
        <p:origin x="15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F:\desktop%20esterno\eventi\HOP\Indirizzi_Spedizione_kit_scuole_FORM_LNGS_AQ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162D4D"/>
                </a:solidFill>
                <a:latin typeface="+mn-lt"/>
                <a:ea typeface="+mn-ea"/>
                <a:cs typeface="+mn-cs"/>
              </a:defRPr>
            </a:pPr>
            <a:r>
              <a:rPr lang="it-IT" baseline="0">
                <a:solidFill>
                  <a:srgbClr val="162D4D"/>
                </a:solidFill>
              </a:rPr>
              <a:t># istituti per provincia</a:t>
            </a:r>
          </a:p>
        </c:rich>
      </c:tx>
      <c:layout>
        <c:manualLayout>
          <c:xMode val="edge"/>
          <c:yMode val="edge"/>
          <c:x val="0.67873768426018344"/>
          <c:y val="0.162310151439205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162D4D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7DB7CE"/>
            </a:solidFill>
            <a:ln>
              <a:noFill/>
            </a:ln>
            <a:effectLst/>
            <a:sp3d/>
          </c:spPr>
          <c:invertIfNegative val="0"/>
          <c:cat>
            <c:strRef>
              <c:f>Foglio1!$G$1:$G$9</c:f>
              <c:strCache>
                <c:ptCount val="9"/>
                <c:pt idx="0">
                  <c:v>AN</c:v>
                </c:pt>
                <c:pt idx="1">
                  <c:v>AP</c:v>
                </c:pt>
                <c:pt idx="2">
                  <c:v>AQ</c:v>
                </c:pt>
                <c:pt idx="3">
                  <c:v>CH</c:v>
                </c:pt>
                <c:pt idx="4">
                  <c:v>PE</c:v>
                </c:pt>
                <c:pt idx="5">
                  <c:v>PG</c:v>
                </c:pt>
                <c:pt idx="6">
                  <c:v>RI</c:v>
                </c:pt>
                <c:pt idx="7">
                  <c:v>RO</c:v>
                </c:pt>
                <c:pt idx="8">
                  <c:v>TE</c:v>
                </c:pt>
              </c:strCache>
            </c:strRef>
          </c:cat>
          <c:val>
            <c:numRef>
              <c:f>Foglio1!$H$1:$H$9</c:f>
              <c:numCache>
                <c:formatCode>General</c:formatCode>
                <c:ptCount val="9"/>
                <c:pt idx="0">
                  <c:v>1</c:v>
                </c:pt>
                <c:pt idx="1">
                  <c:v>6</c:v>
                </c:pt>
                <c:pt idx="2">
                  <c:v>11</c:v>
                </c:pt>
                <c:pt idx="3">
                  <c:v>3</c:v>
                </c:pt>
                <c:pt idx="4">
                  <c:v>4</c:v>
                </c:pt>
                <c:pt idx="5">
                  <c:v>1</c:v>
                </c:pt>
                <c:pt idx="6">
                  <c:v>4</c:v>
                </c:pt>
                <c:pt idx="7">
                  <c:v>1</c:v>
                </c:pt>
                <c:pt idx="8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49-4CFF-B893-942783DAC8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52237776"/>
        <c:axId val="17925312"/>
        <c:axId val="0"/>
      </c:bar3DChart>
      <c:catAx>
        <c:axId val="1852237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162D4D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7925312"/>
        <c:crosses val="autoZero"/>
        <c:auto val="1"/>
        <c:lblAlgn val="ctr"/>
        <c:lblOffset val="100"/>
        <c:noMultiLvlLbl val="0"/>
      </c:catAx>
      <c:valAx>
        <c:axId val="17925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162D4D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852237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F27CB4-F58A-4050-A5A4-D0FAC9EB4871}" type="datetimeFigureOut">
              <a:rPr lang="it-IT" smtClean="0"/>
              <a:t>05/03/2024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D26CF-DA5E-42EC-BBCF-1D076408A4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2111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D26CF-DA5E-42EC-BBCF-1D076408A495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8028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477061-B079-F444-4B60-B41599EFF1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9F1D985-EF0A-2922-78D3-E2E7CB0D23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ACC6EA-DAD5-60E9-2A44-C510A8292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5A9DF-D1A8-44E6-89B3-68E176E5AF6B}" type="datetimeFigureOut">
              <a:rPr lang="it-IT" smtClean="0"/>
              <a:t>05/03/2024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10842D0-9431-CE73-A58B-0A76CB339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B8AB51C-6B72-3756-E4BB-B001CC44D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A465-FA13-41F3-9C0A-AAFEA7FED6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315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00116F-9624-E7FA-86D1-4E131787E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A9014EB-D7A8-F1A5-517F-6982356D30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0BEE58D-830A-F1B0-6153-ECFA5E964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5A9DF-D1A8-44E6-89B3-68E176E5AF6B}" type="datetimeFigureOut">
              <a:rPr lang="it-IT" smtClean="0"/>
              <a:t>05/03/2024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EEBB69C-4C2B-AF52-5FC5-1501A76F3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E98B770-A95C-E023-7F3B-DC78D1A10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A465-FA13-41F3-9C0A-AAFEA7FED6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5687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BE59236-09D0-78AB-D2ED-226F362755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F8F39C7-8009-684F-74CA-62EFC12A6D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FB278E0-2555-9D1F-51D6-0AD65B9FC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5A9DF-D1A8-44E6-89B3-68E176E5AF6B}" type="datetimeFigureOut">
              <a:rPr lang="it-IT" smtClean="0"/>
              <a:t>05/03/2024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1EC108F-CC62-EDC6-D68C-4D152CFDA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8C12061-A975-2B62-85E9-5E26F11BB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A465-FA13-41F3-9C0A-AAFEA7FED6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7687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  <a:lvl2pPr marL="533400" indent="-228600" defTabSz="412750">
              <a:lnSpc>
                <a:spcPct val="100000"/>
              </a:lnSpc>
              <a:spcBef>
                <a:spcPts val="0"/>
              </a:spcBef>
              <a:defRPr sz="1800" b="1"/>
            </a:lvl2pPr>
            <a:lvl3pPr marL="838200" indent="-228600" defTabSz="412750">
              <a:lnSpc>
                <a:spcPct val="100000"/>
              </a:lnSpc>
              <a:spcBef>
                <a:spcPts val="0"/>
              </a:spcBef>
              <a:defRPr sz="1800" b="1"/>
            </a:lvl3pPr>
            <a:lvl4pPr marL="1143000" indent="-228600" defTabSz="412750">
              <a:lnSpc>
                <a:spcPct val="100000"/>
              </a:lnSpc>
              <a:spcBef>
                <a:spcPts val="0"/>
              </a:spcBef>
              <a:defRPr sz="1800" b="1"/>
            </a:lvl4pPr>
            <a:lvl5pPr marL="1447800" indent="-228600" defTabSz="41275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 numCol="1" spcCol="3810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Presentation Subtitle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586367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5F94EF-1681-F5E7-7D4F-8328144E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2AD4746-089A-484A-8FAC-0A1F3263D5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D1CCE01-A732-3EFF-1947-7D41C625F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5A9DF-D1A8-44E6-89B3-68E176E5AF6B}" type="datetimeFigureOut">
              <a:rPr lang="it-IT" smtClean="0"/>
              <a:t>05/03/2024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02B2B31-9F2B-2810-46E4-27A0378B2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893C894-C7B8-0B64-086A-E3491315E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A465-FA13-41F3-9C0A-AAFEA7FED6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9655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75447C-A93E-3B4E-9DA7-28C7906C8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E8E40F4-D366-9B57-BC68-E8D8D8E5B5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A0D0B1F-5E7B-481D-27AF-70DFEAB4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5A9DF-D1A8-44E6-89B3-68E176E5AF6B}" type="datetimeFigureOut">
              <a:rPr lang="it-IT" smtClean="0"/>
              <a:t>05/03/2024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351C235-0648-039F-B65E-E3B149BE9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2BBD289-551C-5B05-C44E-3920F9E77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A465-FA13-41F3-9C0A-AAFEA7FED6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1038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1992C0-ED48-3E14-B43E-A84650E3D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B1B4C15-80F6-0C65-F70B-2DFEC3A7D0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6528A6F-2919-C548-EA92-981A642CF7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C8098DC-12FA-B0A3-0210-31B84F537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5A9DF-D1A8-44E6-89B3-68E176E5AF6B}" type="datetimeFigureOut">
              <a:rPr lang="it-IT" smtClean="0"/>
              <a:t>05/03/2024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718FAA4-2303-5F36-8714-17F2AA6CB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2E5F1E8-D2F6-E6F0-7805-07D9A4CE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A465-FA13-41F3-9C0A-AAFEA7FED6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4213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B1981E-8003-0CEB-33F9-47DC5BFD7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9D1CDF1-E51B-3F20-78A2-C321BFB6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02083EE-63A8-772D-230E-32AA6B6D3D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29A2198-7D0A-C690-5A69-D21230A1BD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43DB2A6-AC54-9B1A-1C1C-388DEAF33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B9EE6CD-79F5-04A1-4688-2F14E789E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5A9DF-D1A8-44E6-89B3-68E176E5AF6B}" type="datetimeFigureOut">
              <a:rPr lang="it-IT" smtClean="0"/>
              <a:t>05/03/2024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D353685-6CFD-5D91-0682-96071CC10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5A05B3D-59E5-AE8F-103E-10449F7E9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A465-FA13-41F3-9C0A-AAFEA7FED6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2270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60B36D-D210-39CD-CD16-CB45089F6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1ECF434-5A3C-4B98-F348-C9917856D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5A9DF-D1A8-44E6-89B3-68E176E5AF6B}" type="datetimeFigureOut">
              <a:rPr lang="it-IT" smtClean="0"/>
              <a:t>05/03/2024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9D430B1-8F4F-A4B4-65A1-D74E88E86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151BD89-53E8-ADBC-E075-F3EBA7837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A465-FA13-41F3-9C0A-AAFEA7FED6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9747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DD26299-0822-E762-FE8D-53ABB3E8E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5A9DF-D1A8-44E6-89B3-68E176E5AF6B}" type="datetimeFigureOut">
              <a:rPr lang="it-IT" smtClean="0"/>
              <a:t>05/03/2024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7E75F3F-4B10-09FF-1124-E106D2D8F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0D593AE-0AC1-4649-F62F-C14C54471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A465-FA13-41F3-9C0A-AAFEA7FED6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5464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D4218C-1FCF-B179-6C5C-0CA947308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F088B18-FC52-5CDB-5C70-98C06BEA4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EFC7A06-0223-1CAD-A173-3C16411A20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514ECC4-E67B-286F-C2E4-9757849F1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5A9DF-D1A8-44E6-89B3-68E176E5AF6B}" type="datetimeFigureOut">
              <a:rPr lang="it-IT" smtClean="0"/>
              <a:t>05/03/2024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5787C83-FE3F-C87C-A2A8-EB60FB2CB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C9FF7D8-07CA-7933-5FF3-EEE6978D0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A465-FA13-41F3-9C0A-AAFEA7FED6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7889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746DE0-C3C8-77AF-0800-B3A4E7D4D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3BBD0ED-A5C3-6D6F-2268-20EDF3FCC5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1027FE7-4702-914A-102F-DB59989010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104E595-8D9B-12A3-E89B-E0390E2C0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5A9DF-D1A8-44E6-89B3-68E176E5AF6B}" type="datetimeFigureOut">
              <a:rPr lang="it-IT" smtClean="0"/>
              <a:t>05/03/2024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5D2B44A-CA96-4564-6775-8DD2FBB6F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694FF90-4A34-4548-7A6B-2F3870821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A465-FA13-41F3-9C0A-AAFEA7FED6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1972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FAE42B2-F64D-4852-E828-7FB5AA605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B226B4F-C09E-A3F2-462C-39EC251E51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15F7837-A4A1-19CC-3FB6-82D874B217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45A9DF-D1A8-44E6-89B3-68E176E5AF6B}" type="datetimeFigureOut">
              <a:rPr lang="it-IT" smtClean="0"/>
              <a:t>05/03/2024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A45E960-CBA0-FD5F-2342-1B1326B044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275C36E-ED6D-C0C5-774F-B4BA6C7E38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F88A465-FA13-41F3-9C0A-AAFEA7FED6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9293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../media/image13.jpeg"/><Relationship Id="rId4" Type="http://schemas.openxmlformats.org/officeDocument/2006/relationships/image" Target="../media/image8.svg"/><Relationship Id="rId9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svg"/><Relationship Id="rId3" Type="http://schemas.openxmlformats.org/officeDocument/2006/relationships/image" Target="../media/image1.png"/><Relationship Id="rId7" Type="http://schemas.openxmlformats.org/officeDocument/2006/relationships/image" Target="../media/image25.sv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jpeg"/><Relationship Id="rId15" Type="http://schemas.openxmlformats.org/officeDocument/2006/relationships/image" Target="../media/image33.sv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27.svg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Hands-on Physics"/>
          <p:cNvSpPr txBox="1">
            <a:spLocks noGrp="1"/>
          </p:cNvSpPr>
          <p:nvPr>
            <p:ph type="title"/>
          </p:nvPr>
        </p:nvSpPr>
        <p:spPr>
          <a:xfrm>
            <a:off x="603248" y="1593772"/>
            <a:ext cx="10985503" cy="2324102"/>
          </a:xfrm>
          <a:prstGeom prst="rect">
            <a:avLst/>
          </a:prstGeom>
        </p:spPr>
        <p:txBody>
          <a:bodyPr/>
          <a:lstStyle>
            <a:lvl1pPr>
              <a:defRPr b="0" spc="-300">
                <a:solidFill>
                  <a:srgbClr val="222A5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</a:lstStyle>
          <a:p>
            <a:r>
              <a:rPr dirty="0"/>
              <a:t>Hands-on Physics </a:t>
            </a:r>
          </a:p>
        </p:txBody>
      </p:sp>
      <p:pic>
        <p:nvPicPr>
          <p:cNvPr id="154" name="Immagine 2" descr="Immagine 2"/>
          <p:cNvPicPr>
            <a:picLocks noChangeAspect="1"/>
          </p:cNvPicPr>
          <p:nvPr/>
        </p:nvPicPr>
        <p:blipFill>
          <a:blip r:embed="rId2"/>
          <a:srcRect b="47513"/>
          <a:stretch>
            <a:fillRect/>
          </a:stretch>
        </p:blipFill>
        <p:spPr>
          <a:xfrm>
            <a:off x="600670" y="614858"/>
            <a:ext cx="2742715" cy="978915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Margherita Boselli, 14 Aprile 2023"/>
          <p:cNvSpPr txBox="1"/>
          <p:nvPr/>
        </p:nvSpPr>
        <p:spPr>
          <a:xfrm>
            <a:off x="600671" y="2439380"/>
            <a:ext cx="10985501" cy="484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2859" tIns="22859" rIns="22859" bIns="22859" anchor="t">
            <a:normAutofit/>
          </a:bodyPr>
          <a:lstStyle>
            <a:lvl1pPr algn="l" defTabSz="825500">
              <a:defRPr sz="28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r>
              <a:rPr lang="it-IT" sz="1400" dirty="0"/>
              <a:t>INFN – Laboratori Nazionali del Gran Sasso </a:t>
            </a:r>
            <a:endParaRPr sz="1400" dirty="0"/>
          </a:p>
        </p:txBody>
      </p:sp>
      <p:grpSp>
        <p:nvGrpSpPr>
          <p:cNvPr id="159" name="Gruppo 10"/>
          <p:cNvGrpSpPr/>
          <p:nvPr/>
        </p:nvGrpSpPr>
        <p:grpSpPr>
          <a:xfrm>
            <a:off x="3316799" y="5570505"/>
            <a:ext cx="2925261" cy="977284"/>
            <a:chOff x="-1" y="0"/>
            <a:chExt cx="5850520" cy="1954565"/>
          </a:xfrm>
        </p:grpSpPr>
        <p:pic>
          <p:nvPicPr>
            <p:cNvPr id="156" name="Immagine 4" descr="Immagin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297509"/>
              <a:ext cx="1404033" cy="13923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7" name="Immagine 7" descr="Immagin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08660" y="0"/>
              <a:ext cx="3341859" cy="19545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60" name="Immagine 12" descr="Immagine 12"/>
          <p:cNvPicPr>
            <a:picLocks noChangeAspect="1"/>
          </p:cNvPicPr>
          <p:nvPr/>
        </p:nvPicPr>
        <p:blipFill>
          <a:blip r:embed="rId5"/>
          <a:srcRect b="12467"/>
          <a:stretch>
            <a:fillRect/>
          </a:stretch>
        </p:blipFill>
        <p:spPr>
          <a:xfrm rot="16200000">
            <a:off x="7371576" y="1845552"/>
            <a:ext cx="6665977" cy="297487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28227BC-FCD2-1C70-33EF-E47BA6C2373A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600670" y="3936982"/>
            <a:ext cx="10985502" cy="318490"/>
          </a:xfrm>
        </p:spPr>
        <p:txBody>
          <a:bodyPr vert="horz" lIns="22859" tIns="22859" rIns="22859" bIns="22859" numCol="1" spcCol="38100" rtlCol="0" anchor="t">
            <a:normAutofit lnSpcReduction="10000"/>
          </a:bodyPr>
          <a:lstStyle/>
          <a:p>
            <a:r>
              <a:rPr lang="it-IT" b="0" dirty="0">
                <a:latin typeface="Avenir Book"/>
                <a:ea typeface="+mj-ea"/>
              </a:rPr>
              <a:t>Alessia Giampaoli - LNGS </a:t>
            </a:r>
            <a:endParaRPr lang="it-IT" dirty="0">
              <a:latin typeface="Avenir Book"/>
              <a:ea typeface="+mj-ea"/>
            </a:endParaRPr>
          </a:p>
        </p:txBody>
      </p:sp>
      <p:pic>
        <p:nvPicPr>
          <p:cNvPr id="4" name="Immagine 9" descr="Immagine 9">
            <a:extLst>
              <a:ext uri="{FF2B5EF4-FFF2-40B4-BE49-F238E27FC236}">
                <a16:creationId xmlns:a16="http://schemas.microsoft.com/office/drawing/2014/main" id="{6B069B52-7F8B-FDBB-FCE7-21DFC76301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3214" y="5753074"/>
            <a:ext cx="1809503" cy="61239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magine 2" descr="Immagine 2"/>
          <p:cNvPicPr>
            <a:picLocks noChangeAspect="1"/>
          </p:cNvPicPr>
          <p:nvPr/>
        </p:nvPicPr>
        <p:blipFill>
          <a:blip r:embed="rId2"/>
          <a:srcRect b="47513"/>
          <a:stretch>
            <a:fillRect/>
          </a:stretch>
        </p:blipFill>
        <p:spPr>
          <a:xfrm>
            <a:off x="600670" y="614858"/>
            <a:ext cx="2742715" cy="978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4D4BD036-6AF7-B097-C813-1AC7B6FE76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004" b="1846"/>
          <a:stretch/>
        </p:blipFill>
        <p:spPr>
          <a:xfrm>
            <a:off x="4813875" y="3240121"/>
            <a:ext cx="7225560" cy="3033357"/>
          </a:xfrm>
          <a:prstGeom prst="rect">
            <a:avLst/>
          </a:prstGeom>
        </p:spPr>
      </p:pic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BB19043-07B7-B36F-D512-3AF7040F848E}"/>
              </a:ext>
            </a:extLst>
          </p:cNvPr>
          <p:cNvSpPr txBox="1">
            <a:spLocks/>
          </p:cNvSpPr>
          <p:nvPr/>
        </p:nvSpPr>
        <p:spPr>
          <a:xfrm>
            <a:off x="600670" y="2257702"/>
            <a:ext cx="10985502" cy="318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2859" tIns="22859" rIns="22859" bIns="22859" numCol="1" spcCol="3810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066800" marR="0" indent="-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676400" marR="0" indent="-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286000" marR="0" indent="-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2895600" marR="0" indent="-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it-IT" sz="2400" b="0" dirty="0">
                <a:solidFill>
                  <a:srgbClr val="7DB7CE"/>
                </a:solidFill>
                <a:latin typeface="Avenir Book" panose="02000503020000020003" pitchFamily="2" charset="0"/>
                <a:ea typeface="+mj-ea"/>
              </a:rPr>
              <a:t>Referente </a:t>
            </a:r>
            <a:r>
              <a:rPr lang="it-IT" sz="2400" b="0">
                <a:solidFill>
                  <a:srgbClr val="7DB7CE"/>
                </a:solidFill>
                <a:latin typeface="Avenir Book" panose="02000503020000020003" pitchFamily="2" charset="0"/>
                <a:ea typeface="+mj-ea"/>
              </a:rPr>
              <a:t>locale tutor LNGS</a:t>
            </a:r>
            <a:endParaRPr lang="it-IT" sz="2400" b="0" dirty="0">
              <a:solidFill>
                <a:srgbClr val="7DB7CE"/>
              </a:solidFill>
              <a:latin typeface="Avenir Book" panose="02000503020000020003" pitchFamily="2" charset="0"/>
              <a:ea typeface="+mj-ea"/>
            </a:endParaRPr>
          </a:p>
          <a:p>
            <a:pPr hangingPunct="1"/>
            <a:r>
              <a:rPr lang="it-IT" sz="2400" dirty="0">
                <a:solidFill>
                  <a:srgbClr val="162D4D"/>
                </a:solidFill>
                <a:latin typeface="Avenir Book" panose="02000503020000020003" pitchFamily="2" charset="0"/>
                <a:ea typeface="+mj-ea"/>
              </a:rPr>
              <a:t>Alessia</a:t>
            </a:r>
            <a:r>
              <a:rPr lang="it-IT" sz="2400" b="0" dirty="0">
                <a:solidFill>
                  <a:srgbClr val="162D4D"/>
                </a:solidFill>
                <a:latin typeface="Avenir Book" panose="02000503020000020003" pitchFamily="2" charset="0"/>
                <a:ea typeface="+mj-ea"/>
              </a:rPr>
              <a:t> </a:t>
            </a:r>
            <a:r>
              <a:rPr lang="it-IT" sz="2400" dirty="0">
                <a:solidFill>
                  <a:srgbClr val="162D4D"/>
                </a:solidFill>
                <a:latin typeface="Avenir Book" panose="02000503020000020003" pitchFamily="2" charset="0"/>
                <a:ea typeface="+mj-ea"/>
              </a:rPr>
              <a:t>Giampaoli </a:t>
            </a:r>
            <a:r>
              <a:rPr lang="it-IT" sz="2400" b="0" dirty="0">
                <a:solidFill>
                  <a:srgbClr val="162D4D"/>
                </a:solidFill>
                <a:latin typeface="Avenir Book" panose="02000503020000020003" pitchFamily="2" charset="0"/>
                <a:ea typeface="+mj-ea"/>
              </a:rPr>
              <a:t>(tecnologo)</a:t>
            </a:r>
          </a:p>
        </p:txBody>
      </p:sp>
      <p:sp>
        <p:nvSpPr>
          <p:cNvPr id="5" name="Segnaposto testo 2">
            <a:extLst>
              <a:ext uri="{FF2B5EF4-FFF2-40B4-BE49-F238E27FC236}">
                <a16:creationId xmlns:a16="http://schemas.microsoft.com/office/drawing/2014/main" id="{5534F301-C350-0E2D-7E94-78483B54E260}"/>
              </a:ext>
            </a:extLst>
          </p:cNvPr>
          <p:cNvSpPr txBox="1">
            <a:spLocks/>
          </p:cNvSpPr>
          <p:nvPr/>
        </p:nvSpPr>
        <p:spPr>
          <a:xfrm>
            <a:off x="600670" y="3412665"/>
            <a:ext cx="10985502" cy="318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2859" tIns="22859" rIns="22859" bIns="22859" numCol="1" spcCol="3810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066800" marR="0" indent="-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676400" marR="0" indent="-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286000" marR="0" indent="-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2895600" marR="0" indent="-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it-IT" sz="2400" b="0" dirty="0">
                <a:solidFill>
                  <a:srgbClr val="7DB7CE"/>
                </a:solidFill>
                <a:latin typeface="Avenir Book" panose="02000503020000020003" pitchFamily="2" charset="0"/>
                <a:ea typeface="+mj-ea"/>
              </a:rPr>
              <a:t>Tutor LNGS:</a:t>
            </a:r>
          </a:p>
          <a:p>
            <a:r>
              <a:rPr lang="it-IT" sz="2400" dirty="0">
                <a:solidFill>
                  <a:srgbClr val="162D4D"/>
                </a:solidFill>
                <a:latin typeface="Avenir Book" panose="02000503020000020003" pitchFamily="2" charset="0"/>
                <a:ea typeface="+mj-ea"/>
              </a:rPr>
              <a:t>Giulia Pagliaroli </a:t>
            </a:r>
            <a:r>
              <a:rPr lang="it-IT" sz="2400" b="0" dirty="0">
                <a:solidFill>
                  <a:srgbClr val="162D4D"/>
                </a:solidFill>
                <a:latin typeface="Avenir Book" panose="02000503020000020003" pitchFamily="2" charset="0"/>
                <a:ea typeface="+mj-ea"/>
              </a:rPr>
              <a:t>(ricercatore)</a:t>
            </a:r>
          </a:p>
          <a:p>
            <a:r>
              <a:rPr lang="it-IT" sz="2400" dirty="0">
                <a:solidFill>
                  <a:srgbClr val="162D4D"/>
                </a:solidFill>
                <a:latin typeface="Avenir Book" panose="02000503020000020003" pitchFamily="2" charset="0"/>
                <a:ea typeface="+mj-ea"/>
              </a:rPr>
              <a:t>Federico Ferraro </a:t>
            </a:r>
            <a:r>
              <a:rPr lang="it-IT" sz="2400" b="0" dirty="0">
                <a:solidFill>
                  <a:srgbClr val="162D4D"/>
                </a:solidFill>
                <a:latin typeface="Avenir Book" panose="02000503020000020003" pitchFamily="2" charset="0"/>
              </a:rPr>
              <a:t>(ricercatore)</a:t>
            </a:r>
            <a:endParaRPr lang="it-IT" sz="2400" dirty="0">
              <a:solidFill>
                <a:srgbClr val="162D4D"/>
              </a:solidFill>
              <a:latin typeface="Avenir Book" panose="02000503020000020003" pitchFamily="2" charset="0"/>
              <a:ea typeface="+mj-ea"/>
            </a:endParaRPr>
          </a:p>
          <a:p>
            <a:r>
              <a:rPr lang="it-IT" sz="2400" dirty="0">
                <a:solidFill>
                  <a:srgbClr val="162D4D"/>
                </a:solidFill>
                <a:latin typeface="Avenir Book" panose="02000503020000020003" pitchFamily="2" charset="0"/>
                <a:ea typeface="+mj-ea"/>
              </a:rPr>
              <a:t>Nicola D’Ambrosio </a:t>
            </a:r>
            <a:r>
              <a:rPr lang="it-IT" sz="2400" b="0" dirty="0">
                <a:solidFill>
                  <a:srgbClr val="162D4D"/>
                </a:solidFill>
                <a:latin typeface="Avenir Book" panose="02000503020000020003" pitchFamily="2" charset="0"/>
              </a:rPr>
              <a:t>(ricercatore)</a:t>
            </a:r>
            <a:endParaRPr lang="it-IT" sz="2400" dirty="0">
              <a:solidFill>
                <a:srgbClr val="162D4D"/>
              </a:solidFill>
              <a:latin typeface="Avenir Book" panose="02000503020000020003" pitchFamily="2" charset="0"/>
              <a:ea typeface="+mj-ea"/>
            </a:endParaRPr>
          </a:p>
          <a:p>
            <a:r>
              <a:rPr lang="it-IT" sz="2400" dirty="0">
                <a:solidFill>
                  <a:srgbClr val="162D4D"/>
                </a:solidFill>
                <a:latin typeface="Avenir Book" panose="02000503020000020003" pitchFamily="2" charset="0"/>
                <a:ea typeface="+mj-ea"/>
              </a:rPr>
              <a:t>Marcello Messina </a:t>
            </a:r>
            <a:r>
              <a:rPr lang="it-IT" sz="2400" b="0" dirty="0">
                <a:solidFill>
                  <a:srgbClr val="162D4D"/>
                </a:solidFill>
                <a:latin typeface="Avenir Book" panose="02000503020000020003" pitchFamily="2" charset="0"/>
              </a:rPr>
              <a:t>(ricercatore)</a:t>
            </a:r>
            <a:endParaRPr lang="it-IT" sz="2400" dirty="0">
              <a:solidFill>
                <a:srgbClr val="162D4D"/>
              </a:solidFill>
              <a:latin typeface="Avenir Book" panose="02000503020000020003" pitchFamily="2" charset="0"/>
              <a:ea typeface="+mj-ea"/>
            </a:endParaRPr>
          </a:p>
          <a:p>
            <a:r>
              <a:rPr lang="it-IT" sz="2400" dirty="0">
                <a:solidFill>
                  <a:srgbClr val="162D4D"/>
                </a:solidFill>
                <a:latin typeface="Avenir Book" panose="02000503020000020003" pitchFamily="2" charset="0"/>
                <a:ea typeface="+mj-ea"/>
              </a:rPr>
              <a:t>Serena D’Eramo </a:t>
            </a:r>
            <a:r>
              <a:rPr lang="it-IT" sz="2400" b="0" dirty="0">
                <a:solidFill>
                  <a:srgbClr val="162D4D"/>
                </a:solidFill>
                <a:latin typeface="Avenir Book" panose="02000503020000020003" pitchFamily="2" charset="0"/>
                <a:ea typeface="+mj-ea"/>
              </a:rPr>
              <a:t>(ingegnere)</a:t>
            </a:r>
          </a:p>
          <a:p>
            <a:r>
              <a:rPr lang="it-IT" sz="2400" dirty="0">
                <a:solidFill>
                  <a:srgbClr val="162D4D"/>
                </a:solidFill>
                <a:latin typeface="Avenir Book" panose="02000503020000020003" pitchFamily="2" charset="0"/>
                <a:ea typeface="+mj-ea"/>
              </a:rPr>
              <a:t>Chiara Vignoli </a:t>
            </a:r>
            <a:r>
              <a:rPr lang="it-IT" sz="2400" b="0" dirty="0">
                <a:solidFill>
                  <a:srgbClr val="162D4D"/>
                </a:solidFill>
                <a:latin typeface="Avenir Book" panose="02000503020000020003" pitchFamily="2" charset="0"/>
              </a:rPr>
              <a:t>(tecnologo)</a:t>
            </a:r>
          </a:p>
          <a:p>
            <a:endParaRPr lang="it-IT" sz="2400" dirty="0">
              <a:solidFill>
                <a:srgbClr val="162D4D"/>
              </a:solidFill>
              <a:latin typeface="Avenir Book" panose="02000503020000020003" pitchFamily="2" charset="0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9401758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457FCC-1813-F298-F036-1DA8DAEA4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magine 2" descr="Immagine 2">
            <a:extLst>
              <a:ext uri="{FF2B5EF4-FFF2-40B4-BE49-F238E27FC236}">
                <a16:creationId xmlns:a16="http://schemas.microsoft.com/office/drawing/2014/main" id="{5677C3EC-D2E0-ADB3-7D9A-67507FC517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7513"/>
          <a:stretch>
            <a:fillRect/>
          </a:stretch>
        </p:blipFill>
        <p:spPr>
          <a:xfrm>
            <a:off x="600670" y="614858"/>
            <a:ext cx="2742715" cy="97891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" name="Gruppo 21">
            <a:extLst>
              <a:ext uri="{FF2B5EF4-FFF2-40B4-BE49-F238E27FC236}">
                <a16:creationId xmlns:a16="http://schemas.microsoft.com/office/drawing/2014/main" id="{385C2A96-C1BD-09DB-0423-95BBA4A7B483}"/>
              </a:ext>
            </a:extLst>
          </p:cNvPr>
          <p:cNvGrpSpPr/>
          <p:nvPr/>
        </p:nvGrpSpPr>
        <p:grpSpPr>
          <a:xfrm>
            <a:off x="717067" y="2872621"/>
            <a:ext cx="10414925" cy="3912263"/>
            <a:chOff x="717067" y="2872621"/>
            <a:chExt cx="10414925" cy="3912263"/>
          </a:xfrm>
        </p:grpSpPr>
        <p:grpSp>
          <p:nvGrpSpPr>
            <p:cNvPr id="21" name="Gruppo 20">
              <a:extLst>
                <a:ext uri="{FF2B5EF4-FFF2-40B4-BE49-F238E27FC236}">
                  <a16:creationId xmlns:a16="http://schemas.microsoft.com/office/drawing/2014/main" id="{79187AF9-957D-E2A8-53AA-E9CF68155766}"/>
                </a:ext>
              </a:extLst>
            </p:cNvPr>
            <p:cNvGrpSpPr/>
            <p:nvPr/>
          </p:nvGrpSpPr>
          <p:grpSpPr>
            <a:xfrm>
              <a:off x="717067" y="3573008"/>
              <a:ext cx="2242047" cy="2862337"/>
              <a:chOff x="717067" y="3573008"/>
              <a:chExt cx="2242047" cy="2862337"/>
            </a:xfrm>
          </p:grpSpPr>
          <p:grpSp>
            <p:nvGrpSpPr>
              <p:cNvPr id="2" name="Gruppo 1">
                <a:extLst>
                  <a:ext uri="{FF2B5EF4-FFF2-40B4-BE49-F238E27FC236}">
                    <a16:creationId xmlns:a16="http://schemas.microsoft.com/office/drawing/2014/main" id="{40BDB150-0740-B064-ABCA-5B88F8000A6D}"/>
                  </a:ext>
                </a:extLst>
              </p:cNvPr>
              <p:cNvGrpSpPr/>
              <p:nvPr/>
            </p:nvGrpSpPr>
            <p:grpSpPr>
              <a:xfrm>
                <a:off x="717067" y="3573008"/>
                <a:ext cx="2094404" cy="1725003"/>
                <a:chOff x="5110369" y="3215527"/>
                <a:chExt cx="2094404" cy="1725003"/>
              </a:xfrm>
            </p:grpSpPr>
            <p:sp>
              <p:nvSpPr>
                <p:cNvPr id="3" name="CasellaDiTesto 2">
                  <a:extLst>
                    <a:ext uri="{FF2B5EF4-FFF2-40B4-BE49-F238E27FC236}">
                      <a16:creationId xmlns:a16="http://schemas.microsoft.com/office/drawing/2014/main" id="{A993105F-146A-6B5B-720F-9BFC49B32D98}"/>
                    </a:ext>
                  </a:extLst>
                </p:cNvPr>
                <p:cNvSpPr txBox="1"/>
                <p:nvPr/>
              </p:nvSpPr>
              <p:spPr>
                <a:xfrm>
                  <a:off x="5910505" y="3319002"/>
                  <a:ext cx="1212046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it-IT" sz="1400" b="1" dirty="0">
                      <a:solidFill>
                        <a:srgbClr val="3A92B5"/>
                      </a:solidFill>
                      <a:latin typeface="Arial"/>
                      <a:cs typeface="Arial"/>
                    </a:rPr>
                    <a:t>48 </a:t>
                  </a:r>
                  <a:r>
                    <a:rPr lang="it-IT" sz="1400" b="1" dirty="0">
                      <a:solidFill>
                        <a:srgbClr val="162D4D"/>
                      </a:solidFill>
                      <a:latin typeface="Arial"/>
                      <a:cs typeface="Arial"/>
                    </a:rPr>
                    <a:t>docenti</a:t>
                  </a:r>
                  <a:r>
                    <a:rPr lang="it-IT" sz="1400" b="1" dirty="0">
                      <a:solidFill>
                        <a:srgbClr val="3A92B5"/>
                      </a:solidFill>
                      <a:latin typeface="Arial"/>
                      <a:cs typeface="Arial"/>
                    </a:rPr>
                    <a:t> </a:t>
                  </a:r>
                </a:p>
              </p:txBody>
            </p:sp>
            <p:pic>
              <p:nvPicPr>
                <p:cNvPr id="5" name="Elemento grafico 4" descr="Gruppo di donne contorno">
                  <a:extLst>
                    <a:ext uri="{FF2B5EF4-FFF2-40B4-BE49-F238E27FC236}">
                      <a16:creationId xmlns:a16="http://schemas.microsoft.com/office/drawing/2014/main" id="{E6B918CE-7637-2878-6DD7-E37C67DCC5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87315" y="3215527"/>
                  <a:ext cx="561371" cy="561371"/>
                </a:xfrm>
                <a:prstGeom prst="rect">
                  <a:avLst/>
                </a:prstGeom>
              </p:spPr>
            </p:pic>
            <p:sp>
              <p:nvSpPr>
                <p:cNvPr id="10" name="CasellaDiTesto 9">
                  <a:extLst>
                    <a:ext uri="{FF2B5EF4-FFF2-40B4-BE49-F238E27FC236}">
                      <a16:creationId xmlns:a16="http://schemas.microsoft.com/office/drawing/2014/main" id="{7287EA42-AAD0-2519-0030-16697A3C06C0}"/>
                    </a:ext>
                  </a:extLst>
                </p:cNvPr>
                <p:cNvSpPr txBox="1"/>
                <p:nvPr/>
              </p:nvSpPr>
              <p:spPr>
                <a:xfrm>
                  <a:off x="5910505" y="4488566"/>
                  <a:ext cx="1294268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it-IT" sz="1400" b="1" dirty="0">
                      <a:solidFill>
                        <a:srgbClr val="3A92B5"/>
                      </a:solidFill>
                      <a:latin typeface="Arial"/>
                      <a:cs typeface="Arial"/>
                    </a:rPr>
                    <a:t>35</a:t>
                  </a:r>
                  <a:r>
                    <a:rPr lang="it-IT" sz="1400" b="1" dirty="0">
                      <a:solidFill>
                        <a:srgbClr val="162D4D"/>
                      </a:solidFill>
                      <a:latin typeface="Arial"/>
                      <a:cs typeface="Arial"/>
                    </a:rPr>
                    <a:t>  istituti</a:t>
                  </a:r>
                </a:p>
              </p:txBody>
            </p:sp>
            <p:pic>
              <p:nvPicPr>
                <p:cNvPr id="11" name="Elemento grafico 10" descr="Scuola contorno">
                  <a:extLst>
                    <a:ext uri="{FF2B5EF4-FFF2-40B4-BE49-F238E27FC236}">
                      <a16:creationId xmlns:a16="http://schemas.microsoft.com/office/drawing/2014/main" id="{6C094222-24C2-0270-0A85-562DA02E74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10369" y="4225268"/>
                  <a:ext cx="715262" cy="715262"/>
                </a:xfrm>
                <a:prstGeom prst="rect">
                  <a:avLst/>
                </a:prstGeom>
              </p:spPr>
            </p:pic>
          </p:grpSp>
          <p:grpSp>
            <p:nvGrpSpPr>
              <p:cNvPr id="16" name="Gruppo 15">
                <a:extLst>
                  <a:ext uri="{FF2B5EF4-FFF2-40B4-BE49-F238E27FC236}">
                    <a16:creationId xmlns:a16="http://schemas.microsoft.com/office/drawing/2014/main" id="{66DABAA2-B5FC-E8AD-F6A5-BBF242586799}"/>
                  </a:ext>
                </a:extLst>
              </p:cNvPr>
              <p:cNvGrpSpPr/>
              <p:nvPr/>
            </p:nvGrpSpPr>
            <p:grpSpPr>
              <a:xfrm>
                <a:off x="717067" y="5720083"/>
                <a:ext cx="2242047" cy="715262"/>
                <a:chOff x="8580186" y="2158224"/>
                <a:chExt cx="2242047" cy="715262"/>
              </a:xfrm>
            </p:grpSpPr>
            <p:pic>
              <p:nvPicPr>
                <p:cNvPr id="13" name="Elemento grafico 12" descr="Mappa con segnaposto con riempimento a tinta unita">
                  <a:extLst>
                    <a:ext uri="{FF2B5EF4-FFF2-40B4-BE49-F238E27FC236}">
                      <a16:creationId xmlns:a16="http://schemas.microsoft.com/office/drawing/2014/main" id="{2E46B7D8-5432-698F-8237-D6978D24DF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80186" y="2158224"/>
                  <a:ext cx="715262" cy="715262"/>
                </a:xfrm>
                <a:prstGeom prst="rect">
                  <a:avLst/>
                </a:prstGeom>
              </p:spPr>
            </p:pic>
            <p:sp>
              <p:nvSpPr>
                <p:cNvPr id="14" name="CasellaDiTesto 13">
                  <a:extLst>
                    <a:ext uri="{FF2B5EF4-FFF2-40B4-BE49-F238E27FC236}">
                      <a16:creationId xmlns:a16="http://schemas.microsoft.com/office/drawing/2014/main" id="{FB6B4FB6-82AA-F344-AD84-D20935BCF3F3}"/>
                    </a:ext>
                  </a:extLst>
                </p:cNvPr>
                <p:cNvSpPr txBox="1"/>
                <p:nvPr/>
              </p:nvSpPr>
              <p:spPr>
                <a:xfrm>
                  <a:off x="9388379" y="2361966"/>
                  <a:ext cx="1433854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it-IT" sz="1400" b="1" dirty="0">
                      <a:solidFill>
                        <a:srgbClr val="3A92B5"/>
                      </a:solidFill>
                      <a:latin typeface="Arial"/>
                      <a:cs typeface="Arial"/>
                    </a:rPr>
                    <a:t>9</a:t>
                  </a:r>
                  <a:r>
                    <a:rPr lang="it-IT" sz="1400" b="1" dirty="0">
                      <a:solidFill>
                        <a:srgbClr val="162D4D"/>
                      </a:solidFill>
                      <a:latin typeface="Arial"/>
                      <a:cs typeface="Arial"/>
                    </a:rPr>
                    <a:t>  province</a:t>
                  </a:r>
                </a:p>
              </p:txBody>
            </p:sp>
          </p:grpSp>
        </p:grpSp>
        <p:graphicFrame>
          <p:nvGraphicFramePr>
            <p:cNvPr id="15" name="Grafico 14">
              <a:extLst>
                <a:ext uri="{FF2B5EF4-FFF2-40B4-BE49-F238E27FC236}">
                  <a16:creationId xmlns:a16="http://schemas.microsoft.com/office/drawing/2014/main" id="{26EAD4AB-8248-BA45-65F7-838BF272239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153272330"/>
                </p:ext>
              </p:extLst>
            </p:nvPr>
          </p:nvGraphicFramePr>
          <p:xfrm>
            <a:off x="5077849" y="2872621"/>
            <a:ext cx="6054143" cy="391226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</p:grpSp>
      <p:sp>
        <p:nvSpPr>
          <p:cNvPr id="17" name="Segnaposto testo 2">
            <a:extLst>
              <a:ext uri="{FF2B5EF4-FFF2-40B4-BE49-F238E27FC236}">
                <a16:creationId xmlns:a16="http://schemas.microsoft.com/office/drawing/2014/main" id="{7B47E33C-70FC-B66B-61B8-BC0F9967FCFA}"/>
              </a:ext>
            </a:extLst>
          </p:cNvPr>
          <p:cNvSpPr txBox="1">
            <a:spLocks/>
          </p:cNvSpPr>
          <p:nvPr/>
        </p:nvSpPr>
        <p:spPr>
          <a:xfrm>
            <a:off x="600670" y="1943375"/>
            <a:ext cx="10985502" cy="318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2859" tIns="22859" rIns="22859" bIns="22859" numCol="1" spcCol="3810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066800" marR="0" indent="-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676400" marR="0" indent="-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286000" marR="0" indent="-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2895600" marR="0" indent="-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it-IT" sz="2400" dirty="0">
                <a:solidFill>
                  <a:srgbClr val="7DB7CE"/>
                </a:solidFill>
                <a:latin typeface="Avenir Book" panose="02000503020000020003" pitchFamily="2" charset="0"/>
                <a:ea typeface="+mj-ea"/>
              </a:rPr>
              <a:t>6 Dicembre 2023</a:t>
            </a:r>
          </a:p>
          <a:p>
            <a:pPr hangingPunct="1"/>
            <a:r>
              <a:rPr lang="it-IT" sz="2400" dirty="0">
                <a:solidFill>
                  <a:srgbClr val="162D4D"/>
                </a:solidFill>
                <a:latin typeface="Avenir Book" panose="02000503020000020003" pitchFamily="2" charset="0"/>
                <a:ea typeface="+mj-ea"/>
              </a:rPr>
              <a:t>9:00 – 17:30</a:t>
            </a:r>
          </a:p>
          <a:p>
            <a:pPr hangingPunct="1"/>
            <a:r>
              <a:rPr lang="it-IT" sz="2400" dirty="0">
                <a:solidFill>
                  <a:srgbClr val="162D4D"/>
                </a:solidFill>
                <a:latin typeface="Avenir Book" panose="02000503020000020003" pitchFamily="2" charset="0"/>
                <a:ea typeface="+mj-ea"/>
              </a:rPr>
              <a:t>Sala Majorana - LNGS</a:t>
            </a:r>
          </a:p>
        </p:txBody>
      </p:sp>
      <p:pic>
        <p:nvPicPr>
          <p:cNvPr id="18" name="Immagine 17" descr="Immagine che contiene vestiti, interno, persona, persone&#10;&#10;Descrizione generata automaticamente">
            <a:extLst>
              <a:ext uri="{FF2B5EF4-FFF2-40B4-BE49-F238E27FC236}">
                <a16:creationId xmlns:a16="http://schemas.microsoft.com/office/drawing/2014/main" id="{C0DD6DE0-AEA9-59F0-D4E2-7CB86578762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8" b="31446"/>
          <a:stretch/>
        </p:blipFill>
        <p:spPr>
          <a:xfrm>
            <a:off x="4364972" y="182054"/>
            <a:ext cx="7697591" cy="284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3614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10F11-61E7-77CD-FD29-6C2D6B517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magine 2" descr="Immagine 2">
            <a:extLst>
              <a:ext uri="{FF2B5EF4-FFF2-40B4-BE49-F238E27FC236}">
                <a16:creationId xmlns:a16="http://schemas.microsoft.com/office/drawing/2014/main" id="{555D52F0-D628-4914-01FF-9158EFFDAF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7513"/>
          <a:stretch>
            <a:fillRect/>
          </a:stretch>
        </p:blipFill>
        <p:spPr>
          <a:xfrm>
            <a:off x="600670" y="614858"/>
            <a:ext cx="2742715" cy="978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Elemento grafico 19" descr="Riunione contorno">
            <a:extLst>
              <a:ext uri="{FF2B5EF4-FFF2-40B4-BE49-F238E27FC236}">
                <a16:creationId xmlns:a16="http://schemas.microsoft.com/office/drawing/2014/main" id="{3104B7DC-2549-474A-E34C-39954BB8DD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2424" y="2356819"/>
            <a:ext cx="786596" cy="786596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01D76FD-1AFE-ADFF-8BEB-7FA4F3A0822C}"/>
              </a:ext>
            </a:extLst>
          </p:cNvPr>
          <p:cNvSpPr txBox="1"/>
          <p:nvPr/>
        </p:nvSpPr>
        <p:spPr>
          <a:xfrm>
            <a:off x="1828270" y="2596228"/>
            <a:ext cx="35819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>
                <a:solidFill>
                  <a:srgbClr val="162D4D"/>
                </a:solidFill>
                <a:latin typeface="Arial"/>
                <a:cs typeface="Arial"/>
              </a:rPr>
              <a:t>docenti suddivisi in </a:t>
            </a:r>
            <a:r>
              <a:rPr lang="it-IT" sz="1400" b="1" dirty="0">
                <a:solidFill>
                  <a:srgbClr val="3A92B5"/>
                </a:solidFill>
                <a:latin typeface="Arial"/>
                <a:cs typeface="Arial"/>
              </a:rPr>
              <a:t>5 </a:t>
            </a:r>
            <a:r>
              <a:rPr lang="it-IT" sz="1400" b="1" dirty="0">
                <a:solidFill>
                  <a:srgbClr val="162D4D"/>
                </a:solidFill>
                <a:latin typeface="Arial"/>
                <a:cs typeface="Arial"/>
              </a:rPr>
              <a:t>gruppi; tutti i gruppi hanno dato un ottimo riscontro!</a:t>
            </a:r>
          </a:p>
        </p:txBody>
      </p:sp>
      <p:pic>
        <p:nvPicPr>
          <p:cNvPr id="23" name="Immagine 22" descr="Immagine che contiene interno, vestiti, muro, persona&#10;&#10;Descrizione generata automaticamente">
            <a:extLst>
              <a:ext uri="{FF2B5EF4-FFF2-40B4-BE49-F238E27FC236}">
                <a16:creationId xmlns:a16="http://schemas.microsoft.com/office/drawing/2014/main" id="{9E47EC0D-EA9E-6B24-6842-EB7768B0AE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5" r="15000" b="12917"/>
          <a:stretch/>
        </p:blipFill>
        <p:spPr>
          <a:xfrm>
            <a:off x="6426920" y="66676"/>
            <a:ext cx="5037083" cy="2290144"/>
          </a:xfrm>
          <a:prstGeom prst="rect">
            <a:avLst/>
          </a:prstGeom>
        </p:spPr>
      </p:pic>
      <p:pic>
        <p:nvPicPr>
          <p:cNvPr id="26" name="Immagine 25" descr="Immagine che contiene vestiti, persona, interno, donna&#10;&#10;Descrizione generata automaticamente">
            <a:extLst>
              <a:ext uri="{FF2B5EF4-FFF2-40B4-BE49-F238E27FC236}">
                <a16:creationId xmlns:a16="http://schemas.microsoft.com/office/drawing/2014/main" id="{C63D132C-1582-7A12-1B92-414BE9BB13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18846" r="31053" b="17449"/>
          <a:stretch/>
        </p:blipFill>
        <p:spPr>
          <a:xfrm>
            <a:off x="6426920" y="2428882"/>
            <a:ext cx="5061317" cy="4324911"/>
          </a:xfrm>
          <a:prstGeom prst="rect">
            <a:avLst/>
          </a:prstGeom>
        </p:spPr>
      </p:pic>
      <p:grpSp>
        <p:nvGrpSpPr>
          <p:cNvPr id="33" name="Gruppo 32">
            <a:extLst>
              <a:ext uri="{FF2B5EF4-FFF2-40B4-BE49-F238E27FC236}">
                <a16:creationId xmlns:a16="http://schemas.microsoft.com/office/drawing/2014/main" id="{F32389C9-C272-3690-F2F0-169C5FFCBA0C}"/>
              </a:ext>
            </a:extLst>
          </p:cNvPr>
          <p:cNvGrpSpPr/>
          <p:nvPr/>
        </p:nvGrpSpPr>
        <p:grpSpPr>
          <a:xfrm>
            <a:off x="658522" y="3714586"/>
            <a:ext cx="4594008" cy="914400"/>
            <a:chOff x="658522" y="3714586"/>
            <a:chExt cx="4594008" cy="914400"/>
          </a:xfrm>
        </p:grpSpPr>
        <p:pic>
          <p:nvPicPr>
            <p:cNvPr id="28" name="Elemento grafico 27" descr="Eccellente contorno">
              <a:extLst>
                <a:ext uri="{FF2B5EF4-FFF2-40B4-BE49-F238E27FC236}">
                  <a16:creationId xmlns:a16="http://schemas.microsoft.com/office/drawing/2014/main" id="{3F7CC7F0-BDB1-D662-3BB1-A851440FF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58522" y="3714586"/>
              <a:ext cx="914400" cy="914400"/>
            </a:xfrm>
            <a:prstGeom prst="rect">
              <a:avLst/>
            </a:prstGeom>
          </p:spPr>
        </p:pic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12BBDF87-58A2-CC22-1AB1-54303EEBBBE8}"/>
                </a:ext>
              </a:extLst>
            </p:cNvPr>
            <p:cNvSpPr txBox="1"/>
            <p:nvPr/>
          </p:nvSpPr>
          <p:spPr>
            <a:xfrm>
              <a:off x="1909607" y="3953996"/>
              <a:ext cx="334292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400" b="1" dirty="0">
                  <a:solidFill>
                    <a:srgbClr val="162D4D"/>
                  </a:solidFill>
                  <a:latin typeface="Arial"/>
                  <a:cs typeface="Arial"/>
                </a:rPr>
                <a:t>Kit che hanno avuto maggior successo: </a:t>
              </a:r>
              <a:r>
                <a:rPr lang="it-IT" sz="1400" b="1" i="1" dirty="0">
                  <a:solidFill>
                    <a:srgbClr val="7DB7CE"/>
                  </a:solidFill>
                  <a:latin typeface="Arial"/>
                  <a:cs typeface="Arial"/>
                </a:rPr>
                <a:t>mistery box ed elettricità</a:t>
              </a:r>
            </a:p>
          </p:txBody>
        </p:sp>
      </p:grp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74611ECC-6ACC-4FC6-A1D9-8F40C34A5D7B}"/>
              </a:ext>
            </a:extLst>
          </p:cNvPr>
          <p:cNvGrpSpPr/>
          <p:nvPr/>
        </p:nvGrpSpPr>
        <p:grpSpPr>
          <a:xfrm>
            <a:off x="594620" y="5200157"/>
            <a:ext cx="4657910" cy="1065714"/>
            <a:chOff x="594620" y="5200157"/>
            <a:chExt cx="4657910" cy="1065714"/>
          </a:xfrm>
        </p:grpSpPr>
        <p:pic>
          <p:nvPicPr>
            <p:cNvPr id="31" name="Elemento grafico 30" descr="Brainstorming di gruppo contorno">
              <a:extLst>
                <a:ext uri="{FF2B5EF4-FFF2-40B4-BE49-F238E27FC236}">
                  <a16:creationId xmlns:a16="http://schemas.microsoft.com/office/drawing/2014/main" id="{B97945EE-488A-8553-3DAD-5B86A99DF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94620" y="5200157"/>
              <a:ext cx="914400" cy="914400"/>
            </a:xfrm>
            <a:prstGeom prst="rect">
              <a:avLst/>
            </a:prstGeom>
          </p:spPr>
        </p:pic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id="{B6F44167-29BD-C33B-C8B4-DEF10F810ED5}"/>
                </a:ext>
              </a:extLst>
            </p:cNvPr>
            <p:cNvSpPr txBox="1"/>
            <p:nvPr/>
          </p:nvSpPr>
          <p:spPr>
            <a:xfrm>
              <a:off x="1909607" y="5527207"/>
              <a:ext cx="3342923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400" b="1" i="1" dirty="0">
                  <a:solidFill>
                    <a:srgbClr val="7DB7CE"/>
                  </a:solidFill>
                  <a:latin typeface="Arial"/>
                  <a:cs typeface="Arial"/>
                </a:rPr>
                <a:t>Kit Luce </a:t>
              </a:r>
              <a:r>
                <a:rPr lang="it-IT" sz="1400" b="1" dirty="0">
                  <a:solidFill>
                    <a:srgbClr val="162D4D"/>
                  </a:solidFill>
                  <a:latin typeface="Arial"/>
                  <a:cs typeface="Arial"/>
                </a:rPr>
                <a:t>non sembrerebbe allineato con programmi di studio</a:t>
              </a:r>
            </a:p>
            <a:p>
              <a:r>
                <a:rPr lang="it-IT" sz="1400" b="1" dirty="0">
                  <a:solidFill>
                    <a:srgbClr val="162D4D"/>
                  </a:solidFill>
                  <a:latin typeface="Arial"/>
                  <a:cs typeface="Arial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81027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FB652E-0B8C-0A7F-207C-95CF4C1C4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magine 2" descr="Immagine 2">
            <a:extLst>
              <a:ext uri="{FF2B5EF4-FFF2-40B4-BE49-F238E27FC236}">
                <a16:creationId xmlns:a16="http://schemas.microsoft.com/office/drawing/2014/main" id="{EE2D8FB3-C450-64CF-AB2F-2A75C358ED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7513"/>
          <a:stretch>
            <a:fillRect/>
          </a:stretch>
        </p:blipFill>
        <p:spPr>
          <a:xfrm>
            <a:off x="600670" y="614858"/>
            <a:ext cx="2742715" cy="978915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egnaposto testo 2">
            <a:extLst>
              <a:ext uri="{FF2B5EF4-FFF2-40B4-BE49-F238E27FC236}">
                <a16:creationId xmlns:a16="http://schemas.microsoft.com/office/drawing/2014/main" id="{A8F50703-9D10-5665-1D77-2C683DA84D86}"/>
              </a:ext>
            </a:extLst>
          </p:cNvPr>
          <p:cNvSpPr txBox="1">
            <a:spLocks/>
          </p:cNvSpPr>
          <p:nvPr/>
        </p:nvSpPr>
        <p:spPr>
          <a:xfrm>
            <a:off x="600670" y="2162722"/>
            <a:ext cx="10985502" cy="318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2859" tIns="22859" rIns="22859" bIns="22859" numCol="1" spcCol="3810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066800" marR="0" indent="-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676400" marR="0" indent="-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286000" marR="0" indent="-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2895600" marR="0" indent="-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600" b="1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7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it-IT" sz="2400" dirty="0">
                <a:solidFill>
                  <a:srgbClr val="7DB7CE"/>
                </a:solidFill>
                <a:latin typeface="Avenir Book" panose="02000503020000020003" pitchFamily="2" charset="0"/>
                <a:ea typeface="+mj-ea"/>
              </a:rPr>
              <a:t>Spunti di riflessione</a:t>
            </a:r>
          </a:p>
        </p:txBody>
      </p:sp>
      <p:pic>
        <p:nvPicPr>
          <p:cNvPr id="4" name="Immagine 3" descr="Immagine che contiene vestiti, persona, interno, muro&#10;&#10;Descrizione generata automaticamente">
            <a:extLst>
              <a:ext uri="{FF2B5EF4-FFF2-40B4-BE49-F238E27FC236}">
                <a16:creationId xmlns:a16="http://schemas.microsoft.com/office/drawing/2014/main" id="{41DFF117-4D24-D883-A47C-65BE36D0A3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4" t="33693" r="28945" b="15057"/>
          <a:stretch/>
        </p:blipFill>
        <p:spPr>
          <a:xfrm>
            <a:off x="4178895" y="75750"/>
            <a:ext cx="3829051" cy="2483164"/>
          </a:xfrm>
          <a:prstGeom prst="rect">
            <a:avLst/>
          </a:prstGeom>
        </p:spPr>
      </p:pic>
      <p:pic>
        <p:nvPicPr>
          <p:cNvPr id="6" name="Immagine 5" descr="Immagine che contiene vestiti, muro, persona, Viso umano&#10;&#10;Descrizione generata automaticamente">
            <a:extLst>
              <a:ext uri="{FF2B5EF4-FFF2-40B4-BE49-F238E27FC236}">
                <a16:creationId xmlns:a16="http://schemas.microsoft.com/office/drawing/2014/main" id="{F083B6CE-DA76-E700-7478-F91953CEF0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" t="29427" r="39645" b="21475"/>
          <a:stretch/>
        </p:blipFill>
        <p:spPr>
          <a:xfrm>
            <a:off x="8141205" y="75750"/>
            <a:ext cx="4050796" cy="2483164"/>
          </a:xfrm>
          <a:prstGeom prst="rect">
            <a:avLst/>
          </a:prstGeom>
        </p:spPr>
      </p:pic>
      <p:grpSp>
        <p:nvGrpSpPr>
          <p:cNvPr id="30" name="Gruppo 29">
            <a:extLst>
              <a:ext uri="{FF2B5EF4-FFF2-40B4-BE49-F238E27FC236}">
                <a16:creationId xmlns:a16="http://schemas.microsoft.com/office/drawing/2014/main" id="{57730C5E-6A39-1773-2094-7D002AC1C2E5}"/>
              </a:ext>
            </a:extLst>
          </p:cNvPr>
          <p:cNvGrpSpPr/>
          <p:nvPr/>
        </p:nvGrpSpPr>
        <p:grpSpPr>
          <a:xfrm>
            <a:off x="711740" y="2921540"/>
            <a:ext cx="7613110" cy="407618"/>
            <a:chOff x="711740" y="2921540"/>
            <a:chExt cx="7613110" cy="407618"/>
          </a:xfrm>
        </p:grpSpPr>
        <p:pic>
          <p:nvPicPr>
            <p:cNvPr id="8" name="Elemento grafico 7" descr="Clessidra 60% contorno">
              <a:extLst>
                <a:ext uri="{FF2B5EF4-FFF2-40B4-BE49-F238E27FC236}">
                  <a16:creationId xmlns:a16="http://schemas.microsoft.com/office/drawing/2014/main" id="{655AED01-E999-F468-F4ED-22FCD7DD8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11740" y="2921540"/>
              <a:ext cx="407618" cy="407618"/>
            </a:xfrm>
            <a:prstGeom prst="rect">
              <a:avLst/>
            </a:prstGeom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79CF5981-0C7F-2191-C90D-2EBA798EDAAE}"/>
                </a:ext>
              </a:extLst>
            </p:cNvPr>
            <p:cNvSpPr txBox="1"/>
            <p:nvPr/>
          </p:nvSpPr>
          <p:spPr>
            <a:xfrm>
              <a:off x="1523470" y="2963719"/>
              <a:ext cx="680138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400" b="1" dirty="0">
                  <a:solidFill>
                    <a:srgbClr val="162D4D"/>
                  </a:solidFill>
                  <a:latin typeface="Arial"/>
                  <a:cs typeface="Arial"/>
                </a:rPr>
                <a:t>I docenti avrebbero gradito dedicare più tempo alle varie attività</a:t>
              </a:r>
            </a:p>
          </p:txBody>
        </p:sp>
      </p:grp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AD655832-5E0D-7EE9-F695-37B58070778B}"/>
              </a:ext>
            </a:extLst>
          </p:cNvPr>
          <p:cNvGrpSpPr/>
          <p:nvPr/>
        </p:nvGrpSpPr>
        <p:grpSpPr>
          <a:xfrm>
            <a:off x="625340" y="3607715"/>
            <a:ext cx="11566660" cy="580417"/>
            <a:chOff x="625340" y="3607715"/>
            <a:chExt cx="11566660" cy="580417"/>
          </a:xfrm>
        </p:grpSpPr>
        <p:pic>
          <p:nvPicPr>
            <p:cNvPr id="19" name="Elemento grafico 18" descr="Commento importante contorno">
              <a:extLst>
                <a:ext uri="{FF2B5EF4-FFF2-40B4-BE49-F238E27FC236}">
                  <a16:creationId xmlns:a16="http://schemas.microsoft.com/office/drawing/2014/main" id="{C27E9FD9-696B-2890-7544-550B2C94C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25340" y="3607715"/>
              <a:ext cx="580417" cy="580417"/>
            </a:xfrm>
            <a:prstGeom prst="rect">
              <a:avLst/>
            </a:prstGeom>
          </p:spPr>
        </p:pic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0CDFC876-7B68-9F8E-BC19-4134D74DFC16}"/>
                </a:ext>
              </a:extLst>
            </p:cNvPr>
            <p:cNvSpPr txBox="1"/>
            <p:nvPr/>
          </p:nvSpPr>
          <p:spPr>
            <a:xfrm>
              <a:off x="1523470" y="3607715"/>
              <a:ext cx="1066853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400" b="1" dirty="0">
                  <a:solidFill>
                    <a:srgbClr val="162D4D"/>
                  </a:solidFill>
                  <a:latin typeface="Arial"/>
                  <a:cs typeface="Arial"/>
                </a:rPr>
                <a:t>I kit sono messi a disposizione dell’istituto o del docente? I docenti precari che dovessero cambiare istituto, porteranno i kit con loro o meno? </a:t>
              </a:r>
            </a:p>
          </p:txBody>
        </p:sp>
      </p:grp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35FE0710-59FF-5C0A-96DC-C36A19504E1C}"/>
              </a:ext>
            </a:extLst>
          </p:cNvPr>
          <p:cNvGrpSpPr/>
          <p:nvPr/>
        </p:nvGrpSpPr>
        <p:grpSpPr>
          <a:xfrm>
            <a:off x="686948" y="4427086"/>
            <a:ext cx="11505052" cy="523220"/>
            <a:chOff x="686948" y="4427086"/>
            <a:chExt cx="11505052" cy="523220"/>
          </a:xfrm>
        </p:grpSpPr>
        <p:pic>
          <p:nvPicPr>
            <p:cNvPr id="22" name="Elemento grafico 21" descr="Faccina confusa contorno">
              <a:extLst>
                <a:ext uri="{FF2B5EF4-FFF2-40B4-BE49-F238E27FC236}">
                  <a16:creationId xmlns:a16="http://schemas.microsoft.com/office/drawing/2014/main" id="{FE72CB30-AFF9-F12B-1391-8621965B34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86948" y="4427086"/>
              <a:ext cx="457200" cy="457200"/>
            </a:xfrm>
            <a:prstGeom prst="rect">
              <a:avLst/>
            </a:prstGeom>
          </p:spPr>
        </p:pic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D8B9FB51-D180-67AF-62E9-50D80F088991}"/>
                </a:ext>
              </a:extLst>
            </p:cNvPr>
            <p:cNvSpPr txBox="1"/>
            <p:nvPr/>
          </p:nvSpPr>
          <p:spPr>
            <a:xfrm>
              <a:off x="1523470" y="4427086"/>
              <a:ext cx="1066853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400" b="1" dirty="0">
                  <a:solidFill>
                    <a:srgbClr val="162D4D"/>
                  </a:solidFill>
                  <a:latin typeface="Arial"/>
                  <a:cs typeface="Arial"/>
                </a:rPr>
                <a:t>4 docenti dello stesso istituto non sembravano aver raggiunto un accordo relativo alla suddivisione dei kit: per il futuro valutare se evitare di accettare 4 docenti per un numero massimo di 3 kit?</a:t>
              </a:r>
            </a:p>
          </p:txBody>
        </p:sp>
      </p:grp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D3D83357-183C-C512-0453-F0F0FA7F40FC}"/>
              </a:ext>
            </a:extLst>
          </p:cNvPr>
          <p:cNvGrpSpPr/>
          <p:nvPr/>
        </p:nvGrpSpPr>
        <p:grpSpPr>
          <a:xfrm>
            <a:off x="737455" y="5163156"/>
            <a:ext cx="11454545" cy="356186"/>
            <a:chOff x="737455" y="5163156"/>
            <a:chExt cx="11454545" cy="356186"/>
          </a:xfrm>
        </p:grpSpPr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50761D01-B788-BB93-9657-1A88576111B2}"/>
                </a:ext>
              </a:extLst>
            </p:cNvPr>
            <p:cNvSpPr txBox="1"/>
            <p:nvPr/>
          </p:nvSpPr>
          <p:spPr>
            <a:xfrm>
              <a:off x="1523470" y="5179736"/>
              <a:ext cx="1066853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400" b="1" dirty="0">
                  <a:solidFill>
                    <a:srgbClr val="162D4D"/>
                  </a:solidFill>
                  <a:latin typeface="Arial"/>
                  <a:cs typeface="Arial"/>
                </a:rPr>
                <a:t>Comunicazione coordinata sessioni</a:t>
              </a:r>
            </a:p>
          </p:txBody>
        </p:sp>
        <p:pic>
          <p:nvPicPr>
            <p:cNvPr id="26" name="Elemento grafico 25" descr="Hashtag contorno">
              <a:extLst>
                <a:ext uri="{FF2B5EF4-FFF2-40B4-BE49-F238E27FC236}">
                  <a16:creationId xmlns:a16="http://schemas.microsoft.com/office/drawing/2014/main" id="{D738ADBA-36B3-C086-31B4-7B88AB9D6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37455" y="5163156"/>
              <a:ext cx="356186" cy="356186"/>
            </a:xfrm>
            <a:prstGeom prst="rect">
              <a:avLst/>
            </a:prstGeom>
          </p:spPr>
        </p:pic>
      </p:grp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724356D9-511A-73A5-E70D-123BC8AF3BE7}"/>
              </a:ext>
            </a:extLst>
          </p:cNvPr>
          <p:cNvGrpSpPr/>
          <p:nvPr/>
        </p:nvGrpSpPr>
        <p:grpSpPr>
          <a:xfrm>
            <a:off x="662158" y="5894408"/>
            <a:ext cx="11529842" cy="457200"/>
            <a:chOff x="662158" y="5894408"/>
            <a:chExt cx="11529842" cy="457200"/>
          </a:xfrm>
        </p:grpSpPr>
        <p:pic>
          <p:nvPicPr>
            <p:cNvPr id="28" name="Elemento grafico 27" descr="Punto interrogativo contorno">
              <a:extLst>
                <a:ext uri="{FF2B5EF4-FFF2-40B4-BE49-F238E27FC236}">
                  <a16:creationId xmlns:a16="http://schemas.microsoft.com/office/drawing/2014/main" id="{50CC51A7-D655-5C48-01C2-471692B3D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62158" y="5894408"/>
              <a:ext cx="457200" cy="457200"/>
            </a:xfrm>
            <a:prstGeom prst="rect">
              <a:avLst/>
            </a:prstGeom>
          </p:spPr>
        </p:pic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596915A5-2329-F293-82F3-80A736496386}"/>
                </a:ext>
              </a:extLst>
            </p:cNvPr>
            <p:cNvSpPr txBox="1"/>
            <p:nvPr/>
          </p:nvSpPr>
          <p:spPr>
            <a:xfrm>
              <a:off x="1523470" y="5969119"/>
              <a:ext cx="1066853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400" b="1" dirty="0">
                  <a:solidFill>
                    <a:srgbClr val="162D4D"/>
                  </a:solidFill>
                  <a:latin typeface="Arial"/>
                  <a:cs typeface="Arial"/>
                </a:rPr>
                <a:t>Gadget per tutor locali?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28125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195</Words>
  <Application>Microsoft Office PowerPoint</Application>
  <PresentationFormat>Widescreen</PresentationFormat>
  <Paragraphs>30</Paragraphs>
  <Slides>5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10" baseType="lpstr">
      <vt:lpstr>Aptos</vt:lpstr>
      <vt:lpstr>Aptos Display</vt:lpstr>
      <vt:lpstr>Arial</vt:lpstr>
      <vt:lpstr>Avenir Book</vt:lpstr>
      <vt:lpstr>Tema di Office</vt:lpstr>
      <vt:lpstr>Hands-on Physics 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Alessia Giampaoli</dc:creator>
  <cp:lastModifiedBy>Alessia Giampaoli</cp:lastModifiedBy>
  <cp:revision>12</cp:revision>
  <dcterms:created xsi:type="dcterms:W3CDTF">2024-02-28T15:30:24Z</dcterms:created>
  <dcterms:modified xsi:type="dcterms:W3CDTF">2024-03-05T08:34:01Z</dcterms:modified>
</cp:coreProperties>
</file>