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7835F-F031-4791-B33E-2403443A88F7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2EC2-8284-4FA9-B47F-BBD1B1373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34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D3FA23-85C9-C570-A85E-2F6825A80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242585-24E0-ED59-0448-9CF67CCF1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970DA7-85E6-E817-3592-D4C71F8B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925E-A19C-4925-AE17-3C5899BD71F2}" type="datetime1">
              <a:rPr lang="it-IT" smtClean="0"/>
              <a:t>04/03/2024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AA04B6-928D-4546-A557-3FD869BF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05/03/2024 - Incontro Referenti Progetto HoP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58703F-14CD-6459-0DF3-CDC7071B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163-6796-49EC-8DEC-86B623619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00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51CB2A-89F3-71F0-A38D-61B032B9E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ED95B9E-7A7B-2538-2CFA-131CEC583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069EE-9950-6604-1F9C-8B030FA0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07D6-E8A8-4554-A1A4-809D908D98D4}" type="datetime1">
              <a:rPr lang="it-IT" smtClean="0"/>
              <a:t>04/03/2024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08DFAB-8828-28CF-7E16-FDA273CD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05/03/2024 - Incontro Referenti Progetto HoP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89BF76-083B-8267-B98D-1135B8439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163-6796-49EC-8DEC-86B623619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56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6782CE6-B3D4-39B0-6475-D0B584ADE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8CDF1FE-4FDF-FB85-E8B2-4FECF45BE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70FDD7-DC17-7918-9E1F-23542A81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14B6-0FAA-41B0-AFD1-08CC80651060}" type="datetime1">
              <a:rPr lang="it-IT" smtClean="0"/>
              <a:t>04/03/2024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41940D-8E40-613B-6C0D-AC57B5A3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05/03/2024 - Incontro Referenti Progetto HoP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ECABB9-860D-A873-DC18-79CB9342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163-6796-49EC-8DEC-86B623619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78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7700FC-816A-A5D3-C3AB-EEF6B103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D943F9-672F-B942-343F-A9A337CDA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97335F-C8CC-7BBC-0988-0BA0B199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5D15-DF65-4B3D-B074-13E5CBDDAE2A}" type="datetime1">
              <a:rPr lang="it-IT" smtClean="0"/>
              <a:t>04/03/2024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4E5FC2-BE84-07B2-6425-F5A0CF2AF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05/03/2024 - Incontro Referenti Progetto HoP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7B4906-4630-0E9B-EA7B-7478E33E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163-6796-49EC-8DEC-86B623619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75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6D70ED-9C75-48B4-0FED-0030828C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877AD3-E4F5-6402-0D15-9B2A68F2D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22B8F9-DEB1-FBE3-365D-7BFBA3F8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8485-F3EB-4299-8C9D-7EEA36899C4F}" type="datetime1">
              <a:rPr lang="it-IT" smtClean="0"/>
              <a:t>04/03/2024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C837B5-8C06-8D22-4F1D-FB6368569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05/03/2024 - Incontro Referenti Progetto HoP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537DA3-34FC-E4D5-FB2E-42FACCA2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163-6796-49EC-8DEC-86B623619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17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5ABE21-A3F8-6F63-C357-A335B95D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5A3815-E94C-5367-2919-43A766EAA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5CBD43-1216-64F3-1102-5C1E81C75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48A8E7-AA87-0DB2-2F95-155CC669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EB95-22C5-4F35-ADD5-52B3CED8AB6C}" type="datetime1">
              <a:rPr lang="it-IT" smtClean="0"/>
              <a:t>04/03/2024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94F6FA-6B34-737F-3CEB-5A1EA523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05/03/2024 - Incontro Referenti Progetto HoP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05A9E8-5F5C-5883-C278-353EA554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163-6796-49EC-8DEC-86B623619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32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B4EFAE-DA53-6A2B-00EF-813481F2B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1C0BFB-A4A2-A0D9-35AF-2FF1C7A3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A7BAD0-28F5-0564-CDC3-E1E76442F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78CE298-DF6B-0E54-6A8B-5DE8E6D2D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F10612B-5A87-31E9-DC79-C142A5D8B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284EC8A-B191-71AD-BA4D-8AA9E003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546C-0333-4400-8B82-9A22FC61D648}" type="datetime1">
              <a:rPr lang="it-IT" smtClean="0"/>
              <a:t>04/03/2024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805C26F-BC3B-CFAB-A6C3-07D8A7B6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05/03/2024 - Incontro Referenti Progetto HoP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20B3CA7-F6A7-2642-7072-6A14B9BC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163-6796-49EC-8DEC-86B623619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02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53E4EF-3F9A-1BD3-BB14-CA4740D4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BE1788A-5822-2176-5E57-273E0D387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DD1-46B4-4D77-ADA5-C16C38A6C26F}" type="datetime1">
              <a:rPr lang="it-IT" smtClean="0"/>
              <a:t>04/03/2024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F62DE6A-4686-FF0B-8A84-BCC582B43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05/03/2024 - Incontro Referenti Progetto HoP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DBD55C-228C-C40A-EC66-8F3BF572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163-6796-49EC-8DEC-86B623619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89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13DFF8-7E78-4C1B-25C4-1D57A7FBA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AD17-CB2C-4AF8-AC9E-A2C4E61009C8}" type="datetime1">
              <a:rPr lang="it-IT" smtClean="0"/>
              <a:t>04/03/2024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5E0ADF4-8E70-C06C-516A-9F372553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05/03/2024 - Incontro Referenti Progetto HoP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2EC9AC-6809-5E34-65D7-201184DB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163-6796-49EC-8DEC-86B623619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10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D9608F-B29D-AAA6-D4C4-6E534BFF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AC4884-4D91-EB72-AA53-44A9B0180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BB23540-BC58-AF5C-0D55-88A292CFE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1E24A3-3DE5-D5DF-FD7B-7D8E7C1B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A61-1BA9-4248-B036-449DC7BFF69B}" type="datetime1">
              <a:rPr lang="it-IT" smtClean="0"/>
              <a:t>04/03/2024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0C343E-FFA1-85A7-CAFA-D9F9DD9E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05/03/2024 - Incontro Referenti Progetto HoP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25DCAD-9907-90C7-7999-4F4A3A2C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163-6796-49EC-8DEC-86B623619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91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B309C5-B0D1-D666-F8FF-26CB21BCA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BEF124B-CAE2-5AE9-35FB-2480D5594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28C596C-AC56-9E17-974E-210BC1707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A4CB95-88DD-5872-0206-94F81989D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152E-3883-4833-9111-11BB18285E84}" type="datetime1">
              <a:rPr lang="it-IT" smtClean="0"/>
              <a:t>04/03/2024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192A2E-C1DF-7EC7-30AB-0E1EE0A6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05/03/2024 - Incontro Referenti Progetto HoP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C46E55-064A-B31A-653C-84E94439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163-6796-49EC-8DEC-86B623619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12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58F1A7E-9711-3231-8992-4BF353FAB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172725-E538-EB4F-F228-FF9B4BFA9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0D2ED6-DBCB-A937-4E08-DE6257B35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9CE11A-C946-4475-9EBC-9C966D0B00B9}" type="datetime1">
              <a:rPr lang="it-IT" smtClean="0"/>
              <a:t>04/03/2024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1F2C85-C1E0-2301-1FA4-1D1883951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05/03/2024 - Incontro Referenti Progetto HoP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00CE8C-154A-7979-090E-C04829ED2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756163-6796-49EC-8DEC-86B623619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41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cielo, vestiti, aria aperta, persona&#10;&#10;Descrizione generata automaticamente">
            <a:extLst>
              <a:ext uri="{FF2B5EF4-FFF2-40B4-BE49-F238E27FC236}">
                <a16:creationId xmlns:a16="http://schemas.microsoft.com/office/drawing/2014/main" id="{222D1AA5-1EB1-3072-F17D-B58E00D48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01" y="949873"/>
            <a:ext cx="6863206" cy="514740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5A99AE-9991-A389-AD94-B007BA50E327}"/>
              </a:ext>
            </a:extLst>
          </p:cNvPr>
          <p:cNvSpPr txBox="1"/>
          <p:nvPr/>
        </p:nvSpPr>
        <p:spPr>
          <a:xfrm>
            <a:off x="1858771" y="166230"/>
            <a:ext cx="835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omic Sans MS" panose="030F0702030302020204" pitchFamily="66" charset="0"/>
              </a:rPr>
              <a:t>Hands on Physics – Catania – 05/12/2023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664024C8-016D-B84D-4FD7-28A04128B871}"/>
              </a:ext>
            </a:extLst>
          </p:cNvPr>
          <p:cNvSpPr/>
          <p:nvPr/>
        </p:nvSpPr>
        <p:spPr>
          <a:xfrm>
            <a:off x="26894" y="3832385"/>
            <a:ext cx="2655728" cy="2935248"/>
          </a:xfrm>
          <a:custGeom>
            <a:avLst/>
            <a:gdLst/>
            <a:ahLst/>
            <a:cxnLst/>
            <a:rect l="l" t="t" r="r" b="b"/>
            <a:pathLst>
              <a:path w="2175777" h="2452359">
                <a:moveTo>
                  <a:pt x="0" y="0"/>
                </a:moveTo>
                <a:lnTo>
                  <a:pt x="2175778" y="0"/>
                </a:lnTo>
                <a:lnTo>
                  <a:pt x="2175778" y="2452360"/>
                </a:lnTo>
                <a:lnTo>
                  <a:pt x="0" y="2452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19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38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569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759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947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113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132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151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483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ECE51342-E04F-32F6-06CA-EA25426CC2EE}"/>
              </a:ext>
            </a:extLst>
          </p:cNvPr>
          <p:cNvSpPr/>
          <p:nvPr/>
        </p:nvSpPr>
        <p:spPr>
          <a:xfrm>
            <a:off x="9613924" y="4284743"/>
            <a:ext cx="2519292" cy="1855694"/>
          </a:xfrm>
          <a:custGeom>
            <a:avLst/>
            <a:gdLst/>
            <a:ahLst/>
            <a:cxnLst/>
            <a:rect l="l" t="t" r="r" b="b"/>
            <a:pathLst>
              <a:path w="6904653" h="2823170">
                <a:moveTo>
                  <a:pt x="0" y="0"/>
                </a:moveTo>
                <a:lnTo>
                  <a:pt x="6904652" y="0"/>
                </a:lnTo>
                <a:lnTo>
                  <a:pt x="6904652" y="2823170"/>
                </a:lnTo>
                <a:lnTo>
                  <a:pt x="0" y="28231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91" t="-89978" r="-304574" b="-69784"/>
            </a:stretch>
          </a:blipFill>
        </p:spPr>
        <p:txBody>
          <a:bodyPr/>
          <a:lstStyle>
            <a:defPPr>
              <a:defRPr lang="en-US"/>
            </a:defPPr>
            <a:lvl1pPr marL="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19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38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569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759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947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113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132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151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483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1B9C471-BF8E-5D39-9543-443C1AEC652C}"/>
              </a:ext>
            </a:extLst>
          </p:cNvPr>
          <p:cNvSpPr/>
          <p:nvPr/>
        </p:nvSpPr>
        <p:spPr>
          <a:xfrm>
            <a:off x="19954" y="18649"/>
            <a:ext cx="1423364" cy="832611"/>
          </a:xfrm>
          <a:custGeom>
            <a:avLst/>
            <a:gdLst/>
            <a:ahLst/>
            <a:cxnLst/>
            <a:rect l="l" t="t" r="r" b="b"/>
            <a:pathLst>
              <a:path w="863916" h="436638">
                <a:moveTo>
                  <a:pt x="0" y="0"/>
                </a:moveTo>
                <a:lnTo>
                  <a:pt x="863916" y="0"/>
                </a:lnTo>
                <a:lnTo>
                  <a:pt x="863916" y="436637"/>
                </a:lnTo>
                <a:lnTo>
                  <a:pt x="0" y="4366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sz="3483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1CAAA5A-1E97-2524-00C7-EE42FE5E26F0}"/>
              </a:ext>
            </a:extLst>
          </p:cNvPr>
          <p:cNvSpPr/>
          <p:nvPr/>
        </p:nvSpPr>
        <p:spPr>
          <a:xfrm>
            <a:off x="10211109" y="166230"/>
            <a:ext cx="1654906" cy="559909"/>
          </a:xfrm>
          <a:custGeom>
            <a:avLst/>
            <a:gdLst/>
            <a:ahLst/>
            <a:cxnLst/>
            <a:rect l="l" t="t" r="r" b="b"/>
            <a:pathLst>
              <a:path w="1197894" h="405287">
                <a:moveTo>
                  <a:pt x="0" y="0"/>
                </a:moveTo>
                <a:lnTo>
                  <a:pt x="1197894" y="0"/>
                </a:lnTo>
                <a:lnTo>
                  <a:pt x="1197894" y="405287"/>
                </a:lnTo>
                <a:lnTo>
                  <a:pt x="0" y="4052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sz="3483"/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F9AF1CD9-B7B2-03DF-3011-DE4970D1AE26}"/>
              </a:ext>
            </a:extLst>
          </p:cNvPr>
          <p:cNvSpPr/>
          <p:nvPr/>
        </p:nvSpPr>
        <p:spPr>
          <a:xfrm>
            <a:off x="10372495" y="915931"/>
            <a:ext cx="936891" cy="929084"/>
          </a:xfrm>
          <a:custGeom>
            <a:avLst/>
            <a:gdLst/>
            <a:ahLst/>
            <a:cxnLst/>
            <a:rect l="l" t="t" r="r" b="b"/>
            <a:pathLst>
              <a:path w="678163" h="672512">
                <a:moveTo>
                  <a:pt x="0" y="0"/>
                </a:moveTo>
                <a:lnTo>
                  <a:pt x="678163" y="0"/>
                </a:lnTo>
                <a:lnTo>
                  <a:pt x="678163" y="672512"/>
                </a:lnTo>
                <a:lnTo>
                  <a:pt x="0" y="6725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 sz="3483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7C1773C-44C6-871B-6E92-AC003BB7E00E}"/>
              </a:ext>
            </a:extLst>
          </p:cNvPr>
          <p:cNvSpPr txBox="1"/>
          <p:nvPr/>
        </p:nvSpPr>
        <p:spPr>
          <a:xfrm>
            <a:off x="2015099" y="6230105"/>
            <a:ext cx="79504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Incontro Referenti Progetto </a:t>
            </a:r>
            <a:r>
              <a:rPr lang="it-IT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HoP</a:t>
            </a:r>
            <a:r>
              <a:rPr lang="it-IT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– 05/03/2024</a:t>
            </a:r>
          </a:p>
        </p:txBody>
      </p:sp>
    </p:spTree>
    <p:extLst>
      <p:ext uri="{BB962C8B-B14F-4D97-AF65-F5344CB8AC3E}">
        <p14:creationId xmlns:p14="http://schemas.microsoft.com/office/powerpoint/2010/main" val="34990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C46A461-CC53-A2F9-02E8-E4785EEE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05/03/2024 - Incontro Referenti Progetto HoP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35B9CB61-EB42-8D68-9480-D01305A94463}"/>
              </a:ext>
            </a:extLst>
          </p:cNvPr>
          <p:cNvSpPr/>
          <p:nvPr/>
        </p:nvSpPr>
        <p:spPr>
          <a:xfrm>
            <a:off x="19195" y="0"/>
            <a:ext cx="1324972" cy="927847"/>
          </a:xfrm>
          <a:custGeom>
            <a:avLst/>
            <a:gdLst/>
            <a:ahLst/>
            <a:cxnLst/>
            <a:rect l="l" t="t" r="r" b="b"/>
            <a:pathLst>
              <a:path w="6904653" h="2823170">
                <a:moveTo>
                  <a:pt x="0" y="0"/>
                </a:moveTo>
                <a:lnTo>
                  <a:pt x="6904652" y="0"/>
                </a:lnTo>
                <a:lnTo>
                  <a:pt x="6904652" y="2823170"/>
                </a:lnTo>
                <a:lnTo>
                  <a:pt x="0" y="2823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91" t="-89978" r="-304574" b="-69784"/>
            </a:stretch>
          </a:blipFill>
        </p:spPr>
        <p:txBody>
          <a:bodyPr/>
          <a:lstStyle>
            <a:defPPr>
              <a:defRPr lang="en-US"/>
            </a:defPPr>
            <a:lvl1pPr marL="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19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38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569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759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947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113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132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151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483" dirty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23996562-24BD-E492-2DA6-3A3501A2769A}"/>
              </a:ext>
            </a:extLst>
          </p:cNvPr>
          <p:cNvSpPr/>
          <p:nvPr/>
        </p:nvSpPr>
        <p:spPr>
          <a:xfrm>
            <a:off x="10852260" y="6113"/>
            <a:ext cx="1324972" cy="927847"/>
          </a:xfrm>
          <a:custGeom>
            <a:avLst/>
            <a:gdLst/>
            <a:ahLst/>
            <a:cxnLst/>
            <a:rect l="l" t="t" r="r" b="b"/>
            <a:pathLst>
              <a:path w="6904653" h="2823170">
                <a:moveTo>
                  <a:pt x="0" y="0"/>
                </a:moveTo>
                <a:lnTo>
                  <a:pt x="6904652" y="0"/>
                </a:lnTo>
                <a:lnTo>
                  <a:pt x="6904652" y="2823170"/>
                </a:lnTo>
                <a:lnTo>
                  <a:pt x="0" y="2823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91" t="-89978" r="-304574" b="-69784"/>
            </a:stretch>
          </a:blipFill>
        </p:spPr>
        <p:txBody>
          <a:bodyPr/>
          <a:lstStyle>
            <a:defPPr>
              <a:defRPr lang="en-US"/>
            </a:defPPr>
            <a:lvl1pPr marL="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19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38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569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759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947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113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132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151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483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322732-A62A-A4F4-EE2F-EE993A39F15F}"/>
              </a:ext>
            </a:extLst>
          </p:cNvPr>
          <p:cNvSpPr txBox="1"/>
          <p:nvPr/>
        </p:nvSpPr>
        <p:spPr>
          <a:xfrm>
            <a:off x="1841499" y="62608"/>
            <a:ext cx="835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HoP</a:t>
            </a:r>
            <a:r>
              <a:rPr lang="it-IT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2023 @Catania in numeri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B01FBC6-21EB-447A-7A5B-8C8264B7C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366291"/>
              </p:ext>
            </p:extLst>
          </p:nvPr>
        </p:nvGraphicFramePr>
        <p:xfrm>
          <a:off x="903952" y="1192146"/>
          <a:ext cx="523100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503">
                  <a:extLst>
                    <a:ext uri="{9D8B030D-6E8A-4147-A177-3AD203B41FA5}">
                      <a16:colId xmlns:a16="http://schemas.microsoft.com/office/drawing/2014/main" val="537945211"/>
                    </a:ext>
                  </a:extLst>
                </a:gridCol>
                <a:gridCol w="2615503">
                  <a:extLst>
                    <a:ext uri="{9D8B030D-6E8A-4147-A177-3AD203B41FA5}">
                      <a16:colId xmlns:a16="http://schemas.microsoft.com/office/drawing/2014/main" val="2439576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Docenti iscritti su Indico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694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Docenti partecipanti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(36 Scienze – 10 Tec.)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Kit inviati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771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Scuole rappresentate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73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Lista d’attesa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897943"/>
                  </a:ext>
                </a:extLst>
              </a:tr>
            </a:tbl>
          </a:graphicData>
        </a:graphic>
      </p:graphicFrame>
      <p:grpSp>
        <p:nvGrpSpPr>
          <p:cNvPr id="31" name="Gruppo 30">
            <a:extLst>
              <a:ext uri="{FF2B5EF4-FFF2-40B4-BE49-F238E27FC236}">
                <a16:creationId xmlns:a16="http://schemas.microsoft.com/office/drawing/2014/main" id="{006589C4-6C8B-DE1D-3CF8-2EFAFE2F27D3}"/>
              </a:ext>
            </a:extLst>
          </p:cNvPr>
          <p:cNvGrpSpPr/>
          <p:nvPr/>
        </p:nvGrpSpPr>
        <p:grpSpPr>
          <a:xfrm>
            <a:off x="6168921" y="463923"/>
            <a:ext cx="5493769" cy="4149250"/>
            <a:chOff x="5648996" y="705099"/>
            <a:chExt cx="5493769" cy="4149250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22A98DBE-82BE-92E5-4308-2CC003608F41}"/>
                </a:ext>
              </a:extLst>
            </p:cNvPr>
            <p:cNvGrpSpPr/>
            <p:nvPr/>
          </p:nvGrpSpPr>
          <p:grpSpPr>
            <a:xfrm>
              <a:off x="5648996" y="705099"/>
              <a:ext cx="5008808" cy="4149250"/>
              <a:chOff x="6505303" y="927847"/>
              <a:chExt cx="4346957" cy="3609319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C20CA217-1B61-50D2-09A6-B67188EE36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6183" y="1155139"/>
                <a:ext cx="3926077" cy="3007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C64D2ECB-16B1-9954-6577-0DD4D4166730}"/>
                  </a:ext>
                </a:extLst>
              </p:cNvPr>
              <p:cNvSpPr/>
              <p:nvPr/>
            </p:nvSpPr>
            <p:spPr>
              <a:xfrm>
                <a:off x="6505303" y="927847"/>
                <a:ext cx="1210491" cy="12231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436E5EF4-247F-B7F1-1FEA-35B3723B93BD}"/>
                  </a:ext>
                </a:extLst>
              </p:cNvPr>
              <p:cNvSpPr/>
              <p:nvPr/>
            </p:nvSpPr>
            <p:spPr>
              <a:xfrm>
                <a:off x="7406641" y="3451406"/>
                <a:ext cx="979714" cy="108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13B77C2-D54F-2C82-A36B-40C38FC387C2}"/>
                </a:ext>
              </a:extLst>
            </p:cNvPr>
            <p:cNvSpPr txBox="1"/>
            <p:nvPr/>
          </p:nvSpPr>
          <p:spPr>
            <a:xfrm>
              <a:off x="10665025" y="3633109"/>
              <a:ext cx="391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omic Sans MS" panose="030F0702030302020204" pitchFamily="66" charset="0"/>
                </a:rPr>
                <a:t>9</a:t>
              </a:r>
            </a:p>
          </p:txBody>
        </p: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A48A137F-8ADC-DD3F-D300-2D93CBA98D0E}"/>
                </a:ext>
              </a:extLst>
            </p:cNvPr>
            <p:cNvCxnSpPr/>
            <p:nvPr/>
          </p:nvCxnSpPr>
          <p:spPr>
            <a:xfrm>
              <a:off x="10193019" y="3723767"/>
              <a:ext cx="464785" cy="609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A91F465C-FBDF-6714-8E84-42B20F92B1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95737" y="2856411"/>
              <a:ext cx="464785" cy="1117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DAC92157-D074-0B52-8238-4173DE7B5547}"/>
                </a:ext>
              </a:extLst>
            </p:cNvPr>
            <p:cNvSpPr txBox="1"/>
            <p:nvPr/>
          </p:nvSpPr>
          <p:spPr>
            <a:xfrm>
              <a:off x="10591150" y="2624922"/>
              <a:ext cx="551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omic Sans MS" panose="030F0702030302020204" pitchFamily="66" charset="0"/>
                </a:rPr>
                <a:t>29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FA0EAC24-24F2-A183-F911-7362A58475E6}"/>
                </a:ext>
              </a:extLst>
            </p:cNvPr>
            <p:cNvSpPr txBox="1"/>
            <p:nvPr/>
          </p:nvSpPr>
          <p:spPr>
            <a:xfrm>
              <a:off x="8003995" y="1611269"/>
              <a:ext cx="391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omic Sans MS" panose="030F0702030302020204" pitchFamily="66" charset="0"/>
                </a:rPr>
                <a:t>3</a:t>
              </a:r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1DC89249-6F0D-2EFC-FE3B-A31F2EA9D2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63488" y="1926581"/>
              <a:ext cx="0" cy="3811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DFABCAB6-1B87-5E28-9126-BB9C6701B0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87568" y="2185851"/>
              <a:ext cx="208822" cy="3064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F4FD821E-C8D1-7EF1-2053-0A7EA762D45B}"/>
                </a:ext>
              </a:extLst>
            </p:cNvPr>
            <p:cNvSpPr txBox="1"/>
            <p:nvPr/>
          </p:nvSpPr>
          <p:spPr>
            <a:xfrm>
              <a:off x="6411879" y="1896081"/>
              <a:ext cx="391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omic Sans MS" panose="030F0702030302020204" pitchFamily="66" charset="0"/>
                </a:rPr>
                <a:t>1</a:t>
              </a:r>
            </a:p>
          </p:txBody>
        </p: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8B15E18A-1B0F-5953-F3D2-EEA2DFAD5A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48787" y="2994254"/>
              <a:ext cx="301775" cy="1168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03331DF0-5D6D-04DD-370D-CA26449B77BF}"/>
                </a:ext>
              </a:extLst>
            </p:cNvPr>
            <p:cNvSpPr txBox="1"/>
            <p:nvPr/>
          </p:nvSpPr>
          <p:spPr>
            <a:xfrm>
              <a:off x="8543465" y="4068166"/>
              <a:ext cx="391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omic Sans MS" panose="030F0702030302020204" pitchFamily="66" charset="0"/>
                </a:rPr>
                <a:t>4</a:t>
              </a:r>
            </a:p>
          </p:txBody>
        </p:sp>
      </p:grpSp>
      <p:pic>
        <p:nvPicPr>
          <p:cNvPr id="30" name="Immagine 29">
            <a:extLst>
              <a:ext uri="{FF2B5EF4-FFF2-40B4-BE49-F238E27FC236}">
                <a16:creationId xmlns:a16="http://schemas.microsoft.com/office/drawing/2014/main" id="{88744CAE-86E5-F1C4-6A4B-F8E43CE72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20" y="3466255"/>
            <a:ext cx="6450359" cy="2917514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0660CFA-E5F4-CFD8-7C46-3ACAB776561E}"/>
              </a:ext>
            </a:extLst>
          </p:cNvPr>
          <p:cNvSpPr txBox="1"/>
          <p:nvPr/>
        </p:nvSpPr>
        <p:spPr>
          <a:xfrm>
            <a:off x="7722384" y="4506427"/>
            <a:ext cx="3896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Nessun problema logistico e schedula rispettata.</a:t>
            </a:r>
          </a:p>
          <a:p>
            <a:r>
              <a:rPr lang="it-IT" dirty="0">
                <a:latin typeface="Comic Sans MS" panose="030F0702030302020204" pitchFamily="66" charset="0"/>
              </a:rPr>
              <a:t>Fine attività poco dopo le 16:30 </a:t>
            </a:r>
          </a:p>
          <a:p>
            <a:r>
              <a:rPr lang="it-IT" dirty="0">
                <a:latin typeface="Comic Sans MS" panose="030F0702030302020204" pitchFamily="66" charset="0"/>
              </a:rPr>
              <a:t>Nel 2024 vorremmo proporre la visita dei LNS per gli interessati dopo la conclusione di </a:t>
            </a:r>
            <a:r>
              <a:rPr lang="it-IT" dirty="0" err="1">
                <a:latin typeface="Comic Sans MS" panose="030F0702030302020204" pitchFamily="66" charset="0"/>
              </a:rPr>
              <a:t>HoP</a:t>
            </a:r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6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vestiti, persona, Viso umano, muro&#10;&#10;Descrizione generata automaticamente">
            <a:extLst>
              <a:ext uri="{FF2B5EF4-FFF2-40B4-BE49-F238E27FC236}">
                <a16:creationId xmlns:a16="http://schemas.microsoft.com/office/drawing/2014/main" id="{2E6C7203-BC4F-2303-4C98-873C589BC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23" y="931608"/>
            <a:ext cx="2963252" cy="2231155"/>
          </a:xfrm>
          <a:prstGeom prst="rect">
            <a:avLst/>
          </a:prstGeom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C000D2-5A8D-EF6B-EFA8-B7C375D0E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05/03/2024 - Incontro Referenti Progetto HoP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B4D7CA-8A64-486B-2226-1A2471D28D82}"/>
              </a:ext>
            </a:extLst>
          </p:cNvPr>
          <p:cNvSpPr txBox="1"/>
          <p:nvPr/>
        </p:nvSpPr>
        <p:spPr>
          <a:xfrm rot="21391953">
            <a:off x="311776" y="959088"/>
            <a:ext cx="5244353" cy="954107"/>
          </a:xfrm>
          <a:prstGeom prst="rect">
            <a:avLst/>
          </a:prstGeom>
          <a:solidFill>
            <a:srgbClr val="FFFF00">
              <a:alpha val="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&lt;&lt;Hands on Physics 2023" è stata una bellissima esperienza, che ci ha arricchito personalmente e professionalmente, fornendoci tantissimi spunti di lavoro. Contiamo di tornare, insieme alla mia collega presso i vostri laboratori nazionali del sud con i nostri studenti.&gt;&gt;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FFCE55-AAA9-DA98-25CB-ABC5D60DA8FE}"/>
              </a:ext>
            </a:extLst>
          </p:cNvPr>
          <p:cNvSpPr txBox="1"/>
          <p:nvPr/>
        </p:nvSpPr>
        <p:spPr>
          <a:xfrm>
            <a:off x="1841499" y="62608"/>
            <a:ext cx="835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La risposta dei docenti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527B211-5CC8-2861-593E-8CB77B9563EA}"/>
              </a:ext>
            </a:extLst>
          </p:cNvPr>
          <p:cNvSpPr txBox="1"/>
          <p:nvPr/>
        </p:nvSpPr>
        <p:spPr>
          <a:xfrm rot="214698">
            <a:off x="7312011" y="3308231"/>
            <a:ext cx="4676157" cy="954107"/>
          </a:xfrm>
          <a:prstGeom prst="rect">
            <a:avLst/>
          </a:prstGeom>
          <a:solidFill>
            <a:srgbClr val="FFFF00">
              <a:alpha val="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1400" dirty="0"/>
              <a:t>&lt;&lt;Per me è stato un grande piacere partecipare al vostro corso di formazione.</a:t>
            </a:r>
          </a:p>
          <a:p>
            <a:r>
              <a:rPr lang="it-IT" sz="1400" dirty="0"/>
              <a:t>Speriamo che ci siano altre occasioni per rincontrarci.</a:t>
            </a:r>
          </a:p>
          <a:p>
            <a:r>
              <a:rPr lang="it-IT" sz="1400" dirty="0"/>
              <a:t>Vi ringrazio per la vostra gentilezza e accoglienza.&gt;&gt;</a:t>
            </a:r>
          </a:p>
        </p:txBody>
      </p:sp>
      <p:pic>
        <p:nvPicPr>
          <p:cNvPr id="12" name="Immagine 11" descr="Immagine che contiene vestiti, interno, muro, calzature&#10;&#10;Descrizione generata automaticamente">
            <a:extLst>
              <a:ext uri="{FF2B5EF4-FFF2-40B4-BE49-F238E27FC236}">
                <a16:creationId xmlns:a16="http://schemas.microsoft.com/office/drawing/2014/main" id="{C8FD91DE-2C03-FF43-2E32-B89EF75213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5384" r="21347" b="7616"/>
          <a:stretch/>
        </p:blipFill>
        <p:spPr>
          <a:xfrm>
            <a:off x="287722" y="2706211"/>
            <a:ext cx="2761771" cy="2784748"/>
          </a:xfrm>
          <a:prstGeom prst="rect">
            <a:avLst/>
          </a:prstGeom>
        </p:spPr>
      </p:pic>
      <p:pic>
        <p:nvPicPr>
          <p:cNvPr id="14" name="Immagine 13" descr="Immagine che contiene vestiti, interno, persona, calzature&#10;&#10;Descrizione generata automaticamente">
            <a:extLst>
              <a:ext uri="{FF2B5EF4-FFF2-40B4-BE49-F238E27FC236}">
                <a16:creationId xmlns:a16="http://schemas.microsoft.com/office/drawing/2014/main" id="{0F8DD50B-D5A5-40EB-04FD-4C80BA660A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/>
        </p:blipFill>
        <p:spPr>
          <a:xfrm>
            <a:off x="8162093" y="4434906"/>
            <a:ext cx="3256854" cy="176559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F4A26A4-1EB1-42A4-46DE-722C83E8176D}"/>
              </a:ext>
            </a:extLst>
          </p:cNvPr>
          <p:cNvSpPr txBox="1"/>
          <p:nvPr/>
        </p:nvSpPr>
        <p:spPr>
          <a:xfrm rot="291996">
            <a:off x="6086693" y="1047700"/>
            <a:ext cx="2627517" cy="738664"/>
          </a:xfrm>
          <a:prstGeom prst="rect">
            <a:avLst/>
          </a:prstGeom>
          <a:solidFill>
            <a:srgbClr val="FFFF00">
              <a:alpha val="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1400" dirty="0"/>
              <a:t>&lt;&lt;E' stato gratificante aver partecipato alla vostra  giornata di studio.&gt;&gt;</a:t>
            </a:r>
          </a:p>
        </p:txBody>
      </p:sp>
      <p:pic>
        <p:nvPicPr>
          <p:cNvPr id="19" name="Immagine 18" descr="Immagine che contiene persona, vestiti, persone, lavandino&#10;&#10;Descrizione generata automaticamente">
            <a:extLst>
              <a:ext uri="{FF2B5EF4-FFF2-40B4-BE49-F238E27FC236}">
                <a16:creationId xmlns:a16="http://schemas.microsoft.com/office/drawing/2014/main" id="{960749DF-6460-89E8-8F19-E2AC2360A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58" y="2126632"/>
            <a:ext cx="4006088" cy="2253424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438651B-E78D-4964-A61D-7A906A8BAE41}"/>
              </a:ext>
            </a:extLst>
          </p:cNvPr>
          <p:cNvSpPr txBox="1"/>
          <p:nvPr/>
        </p:nvSpPr>
        <p:spPr>
          <a:xfrm rot="21408781">
            <a:off x="3190759" y="4662250"/>
            <a:ext cx="4664373" cy="1592781"/>
          </a:xfrm>
          <a:prstGeom prst="rect">
            <a:avLst/>
          </a:prstGeom>
          <a:solidFill>
            <a:srgbClr val="FFFF00">
              <a:alpha val="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1400" dirty="0"/>
              <a:t>&lt;&lt;Colgo l'occasione per ringraziarvi per la valida opportunità che ci avete dato e che ha rappresentato non solo un arricchimento professionale ma anche un' opportunità di confronto tra colleghi di diversi istituti e di diverse città. Io e la mia collega abbiamo già pianificato l'organizzazione della visita ai vostri Laboratori, delle nostre classi seconde di Scuola secondaria di primo grado.&gt;&gt;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CDB3943-8E50-5F27-BEB1-70E9A419D63F}"/>
              </a:ext>
            </a:extLst>
          </p:cNvPr>
          <p:cNvSpPr txBox="1"/>
          <p:nvPr/>
        </p:nvSpPr>
        <p:spPr>
          <a:xfrm rot="276357">
            <a:off x="139429" y="5635355"/>
            <a:ext cx="2761771" cy="523220"/>
          </a:xfrm>
          <a:prstGeom prst="rect">
            <a:avLst/>
          </a:prstGeom>
          <a:solidFill>
            <a:srgbClr val="FFFF00">
              <a:alpha val="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1400" dirty="0"/>
              <a:t>&lt;&lt;Spero ci siano nuove occasioni </a:t>
            </a:r>
          </a:p>
          <a:p>
            <a:r>
              <a:rPr lang="it-IT" sz="1400" dirty="0"/>
              <a:t>per rivederci!&gt;&gt;</a:t>
            </a: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F5313CF4-7F9B-5D72-8578-F5C3D72D3926}"/>
              </a:ext>
            </a:extLst>
          </p:cNvPr>
          <p:cNvSpPr/>
          <p:nvPr/>
        </p:nvSpPr>
        <p:spPr>
          <a:xfrm>
            <a:off x="19195" y="0"/>
            <a:ext cx="1324972" cy="927847"/>
          </a:xfrm>
          <a:custGeom>
            <a:avLst/>
            <a:gdLst/>
            <a:ahLst/>
            <a:cxnLst/>
            <a:rect l="l" t="t" r="r" b="b"/>
            <a:pathLst>
              <a:path w="6904653" h="2823170">
                <a:moveTo>
                  <a:pt x="0" y="0"/>
                </a:moveTo>
                <a:lnTo>
                  <a:pt x="6904652" y="0"/>
                </a:lnTo>
                <a:lnTo>
                  <a:pt x="6904652" y="2823170"/>
                </a:lnTo>
                <a:lnTo>
                  <a:pt x="0" y="28231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991" t="-89978" r="-304574" b="-69784"/>
            </a:stretch>
          </a:blipFill>
        </p:spPr>
        <p:txBody>
          <a:bodyPr/>
          <a:lstStyle>
            <a:defPPr>
              <a:defRPr lang="en-US"/>
            </a:defPPr>
            <a:lvl1pPr marL="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19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38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569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759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947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113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132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151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483" dirty="0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AE234E29-3808-469B-1880-E5BA6587F147}"/>
              </a:ext>
            </a:extLst>
          </p:cNvPr>
          <p:cNvSpPr/>
          <p:nvPr/>
        </p:nvSpPr>
        <p:spPr>
          <a:xfrm>
            <a:off x="10852260" y="6113"/>
            <a:ext cx="1324972" cy="927847"/>
          </a:xfrm>
          <a:custGeom>
            <a:avLst/>
            <a:gdLst/>
            <a:ahLst/>
            <a:cxnLst/>
            <a:rect l="l" t="t" r="r" b="b"/>
            <a:pathLst>
              <a:path w="6904653" h="2823170">
                <a:moveTo>
                  <a:pt x="0" y="0"/>
                </a:moveTo>
                <a:lnTo>
                  <a:pt x="6904652" y="0"/>
                </a:lnTo>
                <a:lnTo>
                  <a:pt x="6904652" y="2823170"/>
                </a:lnTo>
                <a:lnTo>
                  <a:pt x="0" y="28231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991" t="-89978" r="-304574" b="-69784"/>
            </a:stretch>
          </a:blipFill>
        </p:spPr>
        <p:txBody>
          <a:bodyPr/>
          <a:lstStyle>
            <a:defPPr>
              <a:defRPr lang="en-US"/>
            </a:defPPr>
            <a:lvl1pPr marL="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19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38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569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759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947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113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132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151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483" dirty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F5D11F7-F276-67DE-40A4-0835E9447854}"/>
              </a:ext>
            </a:extLst>
          </p:cNvPr>
          <p:cNvSpPr/>
          <p:nvPr/>
        </p:nvSpPr>
        <p:spPr>
          <a:xfrm>
            <a:off x="3317254" y="3937644"/>
            <a:ext cx="1394084" cy="4424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In classe…</a:t>
            </a:r>
          </a:p>
        </p:txBody>
      </p:sp>
    </p:spTree>
    <p:extLst>
      <p:ext uri="{BB962C8B-B14F-4D97-AF65-F5344CB8AC3E}">
        <p14:creationId xmlns:p14="http://schemas.microsoft.com/office/powerpoint/2010/main" val="320838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6D939B9-5284-1EE8-735B-52882DFB3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05/03/2024 - Incontro Referenti Progetto HoP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17CCD15-FC36-82A0-631F-1C120EA63C55}"/>
              </a:ext>
            </a:extLst>
          </p:cNvPr>
          <p:cNvSpPr/>
          <p:nvPr/>
        </p:nvSpPr>
        <p:spPr>
          <a:xfrm>
            <a:off x="19195" y="0"/>
            <a:ext cx="1324972" cy="927847"/>
          </a:xfrm>
          <a:custGeom>
            <a:avLst/>
            <a:gdLst/>
            <a:ahLst/>
            <a:cxnLst/>
            <a:rect l="l" t="t" r="r" b="b"/>
            <a:pathLst>
              <a:path w="6904653" h="2823170">
                <a:moveTo>
                  <a:pt x="0" y="0"/>
                </a:moveTo>
                <a:lnTo>
                  <a:pt x="6904652" y="0"/>
                </a:lnTo>
                <a:lnTo>
                  <a:pt x="6904652" y="2823170"/>
                </a:lnTo>
                <a:lnTo>
                  <a:pt x="0" y="2823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91" t="-89978" r="-304574" b="-69784"/>
            </a:stretch>
          </a:blipFill>
        </p:spPr>
        <p:txBody>
          <a:bodyPr/>
          <a:lstStyle>
            <a:defPPr>
              <a:defRPr lang="en-US"/>
            </a:defPPr>
            <a:lvl1pPr marL="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19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38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569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759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947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113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132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151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483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1FCF5A6-C10C-7851-12D9-13AB6429FF80}"/>
              </a:ext>
            </a:extLst>
          </p:cNvPr>
          <p:cNvSpPr/>
          <p:nvPr/>
        </p:nvSpPr>
        <p:spPr>
          <a:xfrm>
            <a:off x="10852260" y="6113"/>
            <a:ext cx="1324972" cy="927847"/>
          </a:xfrm>
          <a:custGeom>
            <a:avLst/>
            <a:gdLst/>
            <a:ahLst/>
            <a:cxnLst/>
            <a:rect l="l" t="t" r="r" b="b"/>
            <a:pathLst>
              <a:path w="6904653" h="2823170">
                <a:moveTo>
                  <a:pt x="0" y="0"/>
                </a:moveTo>
                <a:lnTo>
                  <a:pt x="6904652" y="0"/>
                </a:lnTo>
                <a:lnTo>
                  <a:pt x="6904652" y="2823170"/>
                </a:lnTo>
                <a:lnTo>
                  <a:pt x="0" y="2823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91" t="-89978" r="-304574" b="-69784"/>
            </a:stretch>
          </a:blipFill>
        </p:spPr>
        <p:txBody>
          <a:bodyPr/>
          <a:lstStyle>
            <a:defPPr>
              <a:defRPr lang="en-US"/>
            </a:defPPr>
            <a:lvl1pPr marL="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19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380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569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759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947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113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132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1518" algn="l" defTabSz="1280380" rtl="0" eaLnBrk="1" latinLnBrk="0" hangingPunct="1">
              <a:defRPr sz="25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483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CF8426-3A46-F18D-4A5F-46B7BA7A23A1}"/>
              </a:ext>
            </a:extLst>
          </p:cNvPr>
          <p:cNvSpPr txBox="1"/>
          <p:nvPr/>
        </p:nvSpPr>
        <p:spPr>
          <a:xfrm>
            <a:off x="1633929" y="136438"/>
            <a:ext cx="8848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Problematiche riscontrate, domande e proposte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77D333-70F4-497D-F7B3-8B63C8D51DA7}"/>
              </a:ext>
            </a:extLst>
          </p:cNvPr>
          <p:cNvSpPr txBox="1"/>
          <p:nvPr/>
        </p:nvSpPr>
        <p:spPr>
          <a:xfrm>
            <a:off x="269964" y="1116534"/>
            <a:ext cx="9400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omic Sans MS" panose="030F0702030302020204" pitchFamily="66" charset="0"/>
              </a:rPr>
              <a:t>Acceleratore di palline:</a:t>
            </a:r>
          </a:p>
          <a:p>
            <a:r>
              <a:rPr lang="it-IT" dirty="0">
                <a:latin typeface="Comic Sans MS" panose="030F0702030302020204" pitchFamily="66" charset="0"/>
              </a:rPr>
              <a:t>Problemi dissipazione calore – rischi quando usato per t &gt; 1 min</a:t>
            </a:r>
          </a:p>
          <a:p>
            <a:endParaRPr lang="it-IT" dirty="0">
              <a:latin typeface="Comic Sans MS" panose="030F0702030302020204" pitchFamily="66" charset="0"/>
            </a:endParaRPr>
          </a:p>
          <a:p>
            <a:r>
              <a:rPr lang="it-IT" dirty="0">
                <a:latin typeface="Comic Sans MS" panose="030F0702030302020204" pitchFamily="66" charset="0"/>
              </a:rPr>
              <a:t>Informare i docenti sulle corrette modalità di utilizzo e/o di non utilizzare lo strumento fino ad eventuale sostituzione delle parti «incriminate»?  </a:t>
            </a:r>
          </a:p>
        </p:txBody>
      </p:sp>
      <p:pic>
        <p:nvPicPr>
          <p:cNvPr id="8" name="Immagine 7" descr="Immagine che contiene elettronica, Ingegneria elettronica, Componente di circuito, Componente elettrico&#10;&#10;Descrizione generata automaticamente">
            <a:extLst>
              <a:ext uri="{FF2B5EF4-FFF2-40B4-BE49-F238E27FC236}">
                <a16:creationId xmlns:a16="http://schemas.microsoft.com/office/drawing/2014/main" id="{AB016003-1A31-46E2-06CD-795310558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r="-699" b="15373"/>
          <a:stretch/>
        </p:blipFill>
        <p:spPr>
          <a:xfrm>
            <a:off x="9450817" y="1207939"/>
            <a:ext cx="2063929" cy="138592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88FC2D-9689-CC4E-7E2A-78B4A6B9C3F0}"/>
              </a:ext>
            </a:extLst>
          </p:cNvPr>
          <p:cNvSpPr txBox="1"/>
          <p:nvPr/>
        </p:nvSpPr>
        <p:spPr>
          <a:xfrm>
            <a:off x="269964" y="4059491"/>
            <a:ext cx="1134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omic Sans MS" panose="030F0702030302020204" pitchFamily="66" charset="0"/>
              </a:rPr>
              <a:t>Apertura sigla CC3N </a:t>
            </a:r>
          </a:p>
          <a:p>
            <a:r>
              <a:rPr lang="it-IT" dirty="0">
                <a:latin typeface="Comic Sans MS" panose="030F0702030302020204" pitchFamily="66" charset="0"/>
              </a:rPr>
              <a:t>E’ possibile l’apertura sigla CC3N per facilitare e velocizzare utilizzo fondi e  rimborso missioni?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959B7BE-ADDD-501D-A7E5-10F48AC445B4}"/>
              </a:ext>
            </a:extLst>
          </p:cNvPr>
          <p:cNvSpPr txBox="1"/>
          <p:nvPr/>
        </p:nvSpPr>
        <p:spPr>
          <a:xfrm>
            <a:off x="269964" y="5095135"/>
            <a:ext cx="1134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omic Sans MS" panose="030F0702030302020204" pitchFamily="66" charset="0"/>
              </a:rPr>
              <a:t>Certificazione di attività</a:t>
            </a:r>
          </a:p>
          <a:p>
            <a:r>
              <a:rPr lang="it-IT" dirty="0">
                <a:latin typeface="Comic Sans MS" panose="030F0702030302020204" pitchFamily="66" charset="0"/>
              </a:rPr>
              <a:t>Quando sarà rilasciato ai tutor una certificazione che dimostri la partecipazione al progetto?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FD44093-F42D-D322-65AD-E4CC533BA7E5}"/>
              </a:ext>
            </a:extLst>
          </p:cNvPr>
          <p:cNvSpPr txBox="1"/>
          <p:nvPr/>
        </p:nvSpPr>
        <p:spPr>
          <a:xfrm>
            <a:off x="269963" y="2680478"/>
            <a:ext cx="11504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omic Sans MS" panose="030F0702030302020204" pitchFamily="66" charset="0"/>
              </a:rPr>
              <a:t>Rinunce ultima ora </a:t>
            </a:r>
          </a:p>
          <a:p>
            <a:r>
              <a:rPr lang="it-IT" dirty="0">
                <a:latin typeface="Comic Sans MS" panose="030F0702030302020204" pitchFamily="66" charset="0"/>
              </a:rPr>
              <a:t>2 docenti hanno rinunciato 3 giorni prima dell’evento: sostituiti con qualche difficoltà.</a:t>
            </a:r>
            <a:br>
              <a:rPr lang="it-IT" dirty="0">
                <a:latin typeface="Comic Sans MS" panose="030F0702030302020204" pitchFamily="66" charset="0"/>
              </a:rPr>
            </a:br>
            <a:r>
              <a:rPr lang="it-IT" dirty="0">
                <a:latin typeface="Comic Sans MS" panose="030F0702030302020204" pitchFamily="66" charset="0"/>
              </a:rPr>
              <a:t>4 hanno rinunciato poche ore prima e non è stato più possibile scorrere la graduatoria.</a:t>
            </a:r>
            <a:br>
              <a:rPr lang="it-IT" dirty="0">
                <a:latin typeface="Comic Sans MS" panose="030F0702030302020204" pitchFamily="66" charset="0"/>
              </a:rPr>
            </a:br>
            <a:r>
              <a:rPr lang="it-IT" dirty="0">
                <a:latin typeface="Comic Sans MS" panose="030F0702030302020204" pitchFamily="66" charset="0"/>
              </a:rPr>
              <a:t>Potrebbe essere opportuno accettare fino a 55 docenti per mitigare i rischi dovuti a rinunce dell’ultimo momento? </a:t>
            </a:r>
          </a:p>
        </p:txBody>
      </p:sp>
    </p:spTree>
    <p:extLst>
      <p:ext uri="{BB962C8B-B14F-4D97-AF65-F5344CB8AC3E}">
        <p14:creationId xmlns:p14="http://schemas.microsoft.com/office/powerpoint/2010/main" val="1048842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Comic Sans MS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Castro</dc:creator>
  <cp:lastModifiedBy>Giuseppe Castro</cp:lastModifiedBy>
  <cp:revision>26</cp:revision>
  <dcterms:created xsi:type="dcterms:W3CDTF">2024-03-04T14:19:27Z</dcterms:created>
  <dcterms:modified xsi:type="dcterms:W3CDTF">2024-03-05T08:41:23Z</dcterms:modified>
</cp:coreProperties>
</file>