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7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62" r:id="rId17"/>
    <p:sldId id="263" r:id="rId18"/>
    <p:sldId id="265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51FC7D-1EE5-4498-BEC4-A8DC74F9418E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E2AC6A-B191-47A2-8E59-AE03BB0648AE}" type="datetimeFigureOut">
              <a:rPr lang="it-IT" smtClean="0"/>
              <a:t>11/09/2024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543800" cy="295401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Compton Back-</a:t>
            </a:r>
            <a:r>
              <a:rPr lang="it-IT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Scattering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Sources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;</a:t>
            </a:r>
            <a:r>
              <a:rPr lang="it-IT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Emerging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Physics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and Technology </a:t>
            </a:r>
            <a:endParaRPr lang="it-IT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G. </a:t>
            </a:r>
            <a:r>
              <a:rPr lang="it-IT" sz="32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Dattoli</a:t>
            </a:r>
            <a:endParaRPr lang="it-IT" sz="3200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In 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collaboration</a:t>
            </a: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with </a:t>
            </a:r>
          </a:p>
          <a:p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A. Curcio and E. Di Palma</a:t>
            </a:r>
            <a:endParaRPr lang="it-IT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CBS and Laser </a:t>
            </a:r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Intensity</a:t>
            </a:r>
            <a:endParaRPr lang="it-IT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060848"/>
            <a:ext cx="5908375" cy="340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495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7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STRONG -FIELD and hard QED</a:t>
            </a:r>
            <a:endParaRPr lang="it-IT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907"/>
            <a:ext cx="41044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08" y="2492896"/>
            <a:ext cx="2714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o 3"/>
          <p:cNvSpPr/>
          <p:nvPr/>
        </p:nvSpPr>
        <p:spPr>
          <a:xfrm>
            <a:off x="6599020" y="2492895"/>
            <a:ext cx="925308" cy="833437"/>
          </a:xfrm>
          <a:prstGeom prst="arc">
            <a:avLst>
              <a:gd name="adj1" fmla="val 21292504"/>
              <a:gd name="adj2" fmla="val 21039242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178"/>
            <a:ext cx="3314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3971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224124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6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Quantum and </a:t>
            </a:r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multiphoton</a:t>
            </a:r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effetcs</a:t>
            </a:r>
            <a:endParaRPr lang="it-IT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6331" y="1268760"/>
            <a:ext cx="7620000" cy="5106888"/>
          </a:xfrm>
        </p:spPr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0228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524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4126331" cy="4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94" y="3861048"/>
            <a:ext cx="4667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5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Schwinger-Sauter</a:t>
            </a:r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field</a:t>
            </a:r>
            <a:endParaRPr lang="it-IT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VACUUM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engeneering</a:t>
            </a:r>
            <a:endParaRPr lang="it-IT" sz="400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5297"/>
            <a:ext cx="7335540" cy="243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21" y="5032471"/>
            <a:ext cx="1962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4684"/>
            <a:ext cx="3362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682453"/>
            <a:ext cx="2609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2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Where</a:t>
            </a:r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 are </a:t>
            </a:r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we</a:t>
            </a:r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 on FEL </a:t>
            </a:r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Intensity</a:t>
            </a:r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 </a:t>
            </a:r>
            <a:b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</a:br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Chart?</a:t>
            </a:r>
            <a:endParaRPr lang="it-IT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05790"/>
            <a:ext cx="4032448" cy="357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249"/>
            <a:ext cx="2609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326171" y="2042174"/>
            <a:ext cx="1134566" cy="6646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90048"/>
            <a:ext cx="2838128" cy="156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Quantum-Strong Field-</a:t>
            </a:r>
            <a:r>
              <a:rPr lang="it-IT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Phenomenology</a:t>
            </a:r>
            <a:endParaRPr lang="it-IT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Brush Script MT" panose="03060802040406070304" pitchFamily="66" charset="0"/>
              </a:rPr>
              <a:t>For </a:t>
            </a:r>
            <a:r>
              <a:rPr lang="it-IT" dirty="0" err="1" smtClean="0">
                <a:latin typeface="Brush Script MT" panose="03060802040406070304" pitchFamily="66" charset="0"/>
              </a:rPr>
              <a:t>any</a:t>
            </a:r>
            <a:r>
              <a:rPr lang="it-IT" dirty="0" smtClean="0"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latin typeface="Brush Script MT" panose="03060802040406070304" pitchFamily="66" charset="0"/>
              </a:rPr>
              <a:t>question</a:t>
            </a:r>
            <a:r>
              <a:rPr lang="it-IT" dirty="0" smtClean="0"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latin typeface="Brush Script MT" panose="03060802040406070304" pitchFamily="66" charset="0"/>
              </a:rPr>
              <a:t>Ask</a:t>
            </a:r>
            <a:r>
              <a:rPr lang="it-IT" dirty="0" smtClean="0">
                <a:latin typeface="Brush Script MT" panose="03060802040406070304" pitchFamily="66" charset="0"/>
              </a:rPr>
              <a:t> the Chairman (dr. Curcio)</a:t>
            </a:r>
            <a:endParaRPr lang="it-IT" dirty="0">
              <a:latin typeface="Brush Script MT" panose="030608020404060703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544616" cy="33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3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.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FEL</a:t>
            </a:r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BASED 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CBS</a:t>
            </a:r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Sources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Intracavity</a:t>
            </a: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FEL 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photons</a:t>
            </a: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CBS </a:t>
            </a:r>
          </a:p>
          <a:p>
            <a:endParaRPr lang="it-IT" sz="320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95199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0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rush Script MT" panose="03060802040406070304" pitchFamily="66" charset="0"/>
              </a:rPr>
              <a:t>…</a:t>
            </a:r>
            <a:endParaRPr lang="it-IT" dirty="0"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.»</a:t>
            </a:r>
            <a:r>
              <a:rPr lang="it-IT" sz="3600" dirty="0" err="1" smtClean="0">
                <a:latin typeface="Brush Script MT" panose="03060802040406070304" pitchFamily="66" charset="0"/>
              </a:rPr>
              <a:t>Two</a:t>
            </a:r>
            <a:r>
              <a:rPr lang="it-IT" sz="3600" dirty="0" smtClean="0">
                <a:latin typeface="Brush Script MT" panose="03060802040406070304" pitchFamily="66" charset="0"/>
              </a:rPr>
              <a:t> </a:t>
            </a:r>
            <a:r>
              <a:rPr lang="it-IT" sz="3600" dirty="0" err="1" smtClean="0">
                <a:latin typeface="Brush Script MT" panose="03060802040406070304" pitchFamily="66" charset="0"/>
              </a:rPr>
              <a:t>Cavities</a:t>
            </a:r>
            <a:r>
              <a:rPr lang="it-IT" sz="3600" dirty="0" smtClean="0">
                <a:latin typeface="Brush Script MT" panose="03060802040406070304" pitchFamily="66" charset="0"/>
              </a:rPr>
              <a:t>» ….New design </a:t>
            </a:r>
            <a:r>
              <a:rPr lang="it-IT" sz="3600" dirty="0" err="1" smtClean="0">
                <a:latin typeface="Brush Script MT" panose="03060802040406070304" pitchFamily="66" charset="0"/>
              </a:rPr>
              <a:t>Challenges</a:t>
            </a:r>
            <a:endParaRPr lang="it-IT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92043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9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..SASE and CBS…</a:t>
            </a:r>
            <a:endParaRPr lang="it-IT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997152"/>
          </a:xfrm>
        </p:spPr>
        <p:txBody>
          <a:bodyPr/>
          <a:lstStyle/>
          <a:p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1200"/>
            <a:ext cx="6532761" cy="37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Towards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Single QED electron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dynamics</a:t>
            </a:r>
            <a:r>
              <a:rPr lang="it-IT" sz="4000" dirty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….Statistical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properties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of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emitted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radiation</a:t>
            </a:r>
            <a:endParaRPr lang="it-IT" sz="400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err="1" smtClean="0"/>
              <a:t>Integrable</a:t>
            </a:r>
            <a:r>
              <a:rPr lang="en-US" sz="2400" dirty="0" smtClean="0"/>
              <a:t>-Test </a:t>
            </a:r>
            <a:r>
              <a:rPr lang="en-US" sz="2400" dirty="0"/>
              <a:t>Accelerator (IOTA) storage ring at </a:t>
            </a:r>
            <a:r>
              <a:rPr lang="en-US" sz="2400" dirty="0" err="1"/>
              <a:t>Fermilab</a:t>
            </a:r>
            <a:endParaRPr lang="it-I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438201" cy="10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400506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the second experiment, a single electron was stored in </a:t>
            </a:r>
            <a:r>
              <a:rPr lang="en-US" sz="2400" dirty="0" smtClean="0"/>
              <a:t>the ring</a:t>
            </a:r>
            <a:r>
              <a:rPr lang="en-US" sz="2400" dirty="0"/>
              <a:t>, emitting a photon only once per several hundred </a:t>
            </a:r>
            <a:r>
              <a:rPr lang="en-US" sz="2400" dirty="0" smtClean="0"/>
              <a:t>turns. In </a:t>
            </a:r>
            <a:r>
              <a:rPr lang="en-US" sz="2400" dirty="0"/>
              <a:t>this regime, any classical interference-related </a:t>
            </a:r>
            <a:r>
              <a:rPr lang="en-US" sz="2400" dirty="0" smtClean="0"/>
              <a:t>collective effects </a:t>
            </a:r>
            <a:r>
              <a:rPr lang="en-US" sz="2400" dirty="0"/>
              <a:t>were eliminated, and the quantum fluctuations </a:t>
            </a:r>
            <a:r>
              <a:rPr lang="en-US" sz="2400" dirty="0" smtClean="0"/>
              <a:t>could be </a:t>
            </a:r>
            <a:r>
              <a:rPr lang="en-US" sz="2400" dirty="0"/>
              <a:t>studied in detail to search for possible deviations </a:t>
            </a:r>
            <a:r>
              <a:rPr lang="en-US" sz="2400" dirty="0" smtClean="0"/>
              <a:t>from the </a:t>
            </a:r>
            <a:r>
              <a:rPr lang="en-US" sz="2400" dirty="0"/>
              <a:t>expected </a:t>
            </a:r>
            <a:r>
              <a:rPr lang="en-US" sz="2400" dirty="0" err="1"/>
              <a:t>Poissonian</a:t>
            </a:r>
            <a:r>
              <a:rPr lang="en-US" sz="2400" dirty="0"/>
              <a:t> photon statistics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691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Research</a:t>
            </a:r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activity</a:t>
            </a:r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on CBS and on the </a:t>
            </a:r>
            <a:r>
              <a:rPr lang="it-IT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relevant</a:t>
            </a:r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applications</a:t>
            </a:r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endParaRPr lang="it-IT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8" y="2276872"/>
            <a:ext cx="2772718" cy="38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76545"/>
            <a:ext cx="476742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Commercials</a:t>
            </a:r>
            <a:r>
              <a:rPr lang="it-IT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           Thomson-</a:t>
            </a:r>
            <a:r>
              <a:rPr lang="it-IT" sz="36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Longhair</a:t>
            </a:r>
            <a:endParaRPr lang="it-IT" sz="36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An </a:t>
            </a:r>
            <a:r>
              <a:rPr lang="it-IT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old</a:t>
            </a:r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dream</a:t>
            </a:r>
            <a:r>
              <a:rPr lang="it-IT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…</a:t>
            </a:r>
            <a:endParaRPr lang="it-IT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Deviation</a:t>
            </a:r>
            <a:r>
              <a:rPr lang="it-IT" sz="4000" dirty="0">
                <a:solidFill>
                  <a:srgbClr val="00B050"/>
                </a:solidFill>
                <a:latin typeface="Brush Script MT" panose="03060802040406070304" pitchFamily="66" charset="0"/>
              </a:rPr>
              <a:t> from </a:t>
            </a:r>
            <a:r>
              <a:rPr lang="it-IT" sz="4000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Poisson</a:t>
            </a:r>
            <a:r>
              <a:rPr lang="it-IT" sz="4000" dirty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sz="4000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Statistics</a:t>
            </a:r>
            <a:r>
              <a:rPr lang="it-IT" sz="4000" dirty="0">
                <a:solidFill>
                  <a:srgbClr val="00B050"/>
                </a:solidFill>
                <a:latin typeface="Brush Script MT" panose="03060802040406070304" pitchFamily="66" charset="0"/>
              </a:rPr>
              <a:t> due to Quantum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effects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…</a:t>
            </a:r>
          </a:p>
          <a:p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Further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Theoretical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and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Experimental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studies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in Compton Back-</a:t>
            </a:r>
            <a:r>
              <a:rPr lang="it-IT" sz="4000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S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cattering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will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be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able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to </a:t>
            </a:r>
            <a:r>
              <a:rPr lang="it-IT" sz="4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shine</a:t>
            </a:r>
            <a:r>
              <a:rPr lang="it-I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light…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204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1152128"/>
          </a:xfrm>
        </p:spPr>
        <p:txBody>
          <a:bodyPr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...</a:t>
            </a:r>
            <a:r>
              <a:rPr lang="it-IT" sz="36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Commercials</a:t>
            </a:r>
            <a:r>
              <a:rPr lang="it-IT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2…</a:t>
            </a:r>
            <a:br>
              <a:rPr lang="it-IT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Hard QED </a:t>
            </a:r>
            <a:r>
              <a:rPr lang="it-IT" sz="36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effects</a:t>
            </a:r>
            <a:r>
              <a:rPr lang="it-IT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, </a:t>
            </a:r>
            <a:r>
              <a:rPr lang="it-IT" sz="36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dressed</a:t>
            </a:r>
            <a:r>
              <a:rPr lang="it-IT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states</a:t>
            </a:r>
            <a:r>
              <a:rPr lang="it-IT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… </a:t>
            </a:r>
            <a:br>
              <a:rPr lang="it-IT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7655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91" y="1340768"/>
            <a:ext cx="3171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10" y="3236243"/>
            <a:ext cx="3721847" cy="12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90" y="4583684"/>
            <a:ext cx="3171826" cy="20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Laser </a:t>
            </a:r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Intensity</a:t>
            </a:r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evolution</a:t>
            </a:r>
            <a:r>
              <a:rPr lang="it-IT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 Chart</a:t>
            </a:r>
            <a:endParaRPr lang="it-IT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0"/>
            <a:ext cx="6621950" cy="524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1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rush Script MT" panose="03060802040406070304" pitchFamily="66" charset="0"/>
              </a:rPr>
              <a:t>CPA –</a:t>
            </a:r>
            <a:r>
              <a:rPr lang="it-IT" dirty="0" err="1" smtClean="0">
                <a:latin typeface="Brush Script MT" panose="03060802040406070304" pitchFamily="66" charset="0"/>
              </a:rPr>
              <a:t>Technique</a:t>
            </a:r>
            <a:r>
              <a:rPr lang="it-IT" dirty="0" smtClean="0">
                <a:latin typeface="Brush Script MT" panose="03060802040406070304" pitchFamily="66" charset="0"/>
              </a:rPr>
              <a:t> the </a:t>
            </a:r>
            <a:r>
              <a:rPr lang="it-IT" dirty="0" err="1" smtClean="0">
                <a:latin typeface="Brush Script MT" panose="03060802040406070304" pitchFamily="66" charset="0"/>
              </a:rPr>
              <a:t>turning</a:t>
            </a:r>
            <a:r>
              <a:rPr lang="it-IT" dirty="0" smtClean="0"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latin typeface="Brush Script MT" panose="03060802040406070304" pitchFamily="66" charset="0"/>
              </a:rPr>
              <a:t>point</a:t>
            </a:r>
            <a:endParaRPr lang="it-IT" dirty="0"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431839" cy="33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6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New 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architectures</a:t>
            </a: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of 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low</a:t>
            </a: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energy</a:t>
            </a: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accelerators</a:t>
            </a: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and 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conceptions</a:t>
            </a: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b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</a:b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of 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experimental</a:t>
            </a:r>
            <a:r>
              <a:rPr lang="it-IT" sz="32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it-IT" sz="32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stations</a:t>
            </a:r>
            <a:endParaRPr lang="it-IT" sz="320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58440"/>
            <a:ext cx="7259140" cy="488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Brush Script MT" panose="03060802040406070304" pitchFamily="66" charset="0"/>
              </a:rPr>
              <a:t>Wave</a:t>
            </a:r>
            <a:r>
              <a:rPr lang="it-IT" dirty="0" smtClean="0">
                <a:latin typeface="Brush Script MT" panose="03060802040406070304" pitchFamily="66" charset="0"/>
              </a:rPr>
              <a:t> vs. </a:t>
            </a:r>
            <a:r>
              <a:rPr lang="it-IT" dirty="0" err="1" smtClean="0">
                <a:latin typeface="Brush Script MT" panose="03060802040406070304" pitchFamily="66" charset="0"/>
              </a:rPr>
              <a:t>Magnetic</a:t>
            </a:r>
            <a:r>
              <a:rPr lang="it-IT" dirty="0" smtClean="0">
                <a:latin typeface="Brush Script MT" panose="03060802040406070304" pitchFamily="66" charset="0"/>
              </a:rPr>
              <a:t> </a:t>
            </a:r>
            <a:r>
              <a:rPr lang="it-IT" dirty="0" err="1">
                <a:latin typeface="Brush Script MT" panose="03060802040406070304" pitchFamily="66" charset="0"/>
              </a:rPr>
              <a:t>U</a:t>
            </a:r>
            <a:r>
              <a:rPr lang="it-IT" dirty="0" err="1" smtClean="0">
                <a:latin typeface="Brush Script MT" panose="03060802040406070304" pitchFamily="66" charset="0"/>
              </a:rPr>
              <a:t>ndulators</a:t>
            </a:r>
            <a:endParaRPr lang="it-IT" dirty="0"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" y="1770366"/>
            <a:ext cx="8014610" cy="35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3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CBS Reference </a:t>
            </a:r>
            <a:r>
              <a:rPr lang="it-IT" sz="48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parameters</a:t>
            </a:r>
            <a:r>
              <a:rPr lang="it-IT" sz="4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endParaRPr lang="it-IT" sz="4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rgbClr val="0070C0"/>
                </a:solidFill>
                <a:latin typeface="Brush Script MT" panose="03060802040406070304" pitchFamily="66" charset="0"/>
              </a:rPr>
              <a:t>Classical</a:t>
            </a:r>
            <a:r>
              <a:rPr lang="it-IT" sz="3600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 </a:t>
            </a:r>
          </a:p>
          <a:p>
            <a:endParaRPr lang="it-IT" sz="3600" dirty="0">
              <a:solidFill>
                <a:srgbClr val="0070C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2" y="2168277"/>
            <a:ext cx="4141969" cy="2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co 5"/>
          <p:cNvSpPr/>
          <p:nvPr/>
        </p:nvSpPr>
        <p:spPr>
          <a:xfrm>
            <a:off x="1938783" y="2384301"/>
            <a:ext cx="1584176" cy="990600"/>
          </a:xfrm>
          <a:prstGeom prst="arc">
            <a:avLst>
              <a:gd name="adj1" fmla="val 16200000"/>
              <a:gd name="adj2" fmla="val 15792086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571272"/>
            <a:ext cx="4238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5352322"/>
            <a:ext cx="5724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5949280"/>
            <a:ext cx="2009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79612" y="5780112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MAX LASER INTENSITY </a:t>
            </a:r>
          </a:p>
          <a:p>
            <a:pPr algn="ctr"/>
            <a:r>
              <a:rPr lang="it-IT" dirty="0" smtClean="0"/>
              <a:t>Co Re LS (KOREA)</a:t>
            </a:r>
            <a:endParaRPr lang="it-I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67" y="1556792"/>
            <a:ext cx="3191688" cy="270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…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CBS vs. </a:t>
            </a:r>
            <a:r>
              <a:rPr lang="it-IT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Undulator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Radiation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224088"/>
            <a:ext cx="4581525" cy="3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42279"/>
              </p:ext>
            </p:extLst>
          </p:nvPr>
        </p:nvGraphicFramePr>
        <p:xfrm>
          <a:off x="1331640" y="1412776"/>
          <a:ext cx="2474168" cy="9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zione" r:id="rId4" imgW="1054080" imgH="393480" progId="Equation.3">
                  <p:embed/>
                </p:oleObj>
              </mc:Choice>
              <mc:Fallback>
                <p:oleObj name="Equazione" r:id="rId4" imgW="105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1412776"/>
                        <a:ext cx="2474168" cy="92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5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282</TotalTime>
  <Words>257</Words>
  <Application>Microsoft Office PowerPoint</Application>
  <PresentationFormat>Presentazione su schermo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Adiacente</vt:lpstr>
      <vt:lpstr>Equazione</vt:lpstr>
      <vt:lpstr>Compton Back-Scattering Sources ;Emerging Physics and Technology </vt:lpstr>
      <vt:lpstr>Research activity on CBS and on the relevant applications </vt:lpstr>
      <vt:lpstr>...Commercials 2… Hard QED effects, dressed states…  </vt:lpstr>
      <vt:lpstr>Laser Intensity evolution Chart</vt:lpstr>
      <vt:lpstr>CPA –Technique the turning point</vt:lpstr>
      <vt:lpstr>New architectures of low energy accelerators and conceptions  of experimental stations</vt:lpstr>
      <vt:lpstr>Wave vs. Magnetic Undulators</vt:lpstr>
      <vt:lpstr>CBS Reference parameters </vt:lpstr>
      <vt:lpstr>…CBS vs. Undulator Radiation…</vt:lpstr>
      <vt:lpstr>CBS and Laser Intensity</vt:lpstr>
      <vt:lpstr>STRONG -FIELD and hard QED</vt:lpstr>
      <vt:lpstr>Quantum and multiphoton effetcs</vt:lpstr>
      <vt:lpstr>Schwinger-Sauter field</vt:lpstr>
      <vt:lpstr>Where are we on FEL Intensity  Chart?</vt:lpstr>
      <vt:lpstr>Quantum-Strong Field-Phenomenology</vt:lpstr>
      <vt:lpstr>.FEL BASED CBS Sources</vt:lpstr>
      <vt:lpstr>…</vt:lpstr>
      <vt:lpstr>..SASE and CBS…</vt:lpstr>
      <vt:lpstr>Towards Single QED electron dynamics ….Statistical properties of emitted radiation</vt:lpstr>
      <vt:lpstr>An old dream…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Back-Scattering Sources ;Emerging Physics and Technology</dc:title>
  <dc:creator>Pino</dc:creator>
  <cp:lastModifiedBy>Pino</cp:lastModifiedBy>
  <cp:revision>28</cp:revision>
  <dcterms:created xsi:type="dcterms:W3CDTF">2024-09-05T09:14:38Z</dcterms:created>
  <dcterms:modified xsi:type="dcterms:W3CDTF">2024-09-11T08:16:39Z</dcterms:modified>
</cp:coreProperties>
</file>