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3"/>
  </p:notesMasterIdLst>
  <p:sldIdLst>
    <p:sldId id="265" r:id="rId2"/>
    <p:sldId id="411" r:id="rId3"/>
    <p:sldId id="422" r:id="rId4"/>
    <p:sldId id="402" r:id="rId5"/>
    <p:sldId id="414" r:id="rId6"/>
    <p:sldId id="415" r:id="rId7"/>
    <p:sldId id="412" r:id="rId8"/>
    <p:sldId id="418" r:id="rId9"/>
    <p:sldId id="358" r:id="rId10"/>
    <p:sldId id="355" r:id="rId11"/>
    <p:sldId id="421" r:id="rId12"/>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21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82079" autoAdjust="0"/>
  </p:normalViewPr>
  <p:slideViewPr>
    <p:cSldViewPr>
      <p:cViewPr varScale="1">
        <p:scale>
          <a:sx n="82" d="100"/>
          <a:sy n="82" d="100"/>
        </p:scale>
        <p:origin x="144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ru-RU"/>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ru-RU"/>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FA5223D-4DFD-4998-9FEC-274AB1C84552}" type="slidenum">
              <a:rPr lang="ru-RU"/>
              <a:pPr>
                <a:defRPr/>
              </a:pPr>
              <a:t>‹#›</a:t>
            </a:fld>
            <a:endParaRPr lang="ru-RU"/>
          </a:p>
        </p:txBody>
      </p:sp>
    </p:spTree>
    <p:extLst>
      <p:ext uri="{BB962C8B-B14F-4D97-AF65-F5344CB8AC3E}">
        <p14:creationId xmlns:p14="http://schemas.microsoft.com/office/powerpoint/2010/main" val="2747449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A5223D-4DFD-4998-9FEC-274AB1C84552}" type="slidenum">
              <a:rPr lang="ru-RU" smtClean="0"/>
              <a:pPr>
                <a:defRPr/>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BFA5223D-4DFD-4998-9FEC-274AB1C84552}"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2C74BE-C82A-46AC-9A67-302E4634DBB0}"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893326-9EB0-444C-958E-DC45B85D74BA}"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3A21C5-DC75-452F-8383-6F5D6F85E60E}" type="slidenum">
              <a:rPr lang="ru-RU"/>
              <a:pPr>
                <a:defRPr/>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7D0B910-1A1F-4D91-B2F4-44F445F35071}" type="slidenum">
              <a:rPr lang="ru-RU"/>
              <a:pPr>
                <a:defRPr/>
              </a:pPr>
              <a:t>‹#›</a:t>
            </a:fld>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74FDA87-D399-4EE9-A329-FBABC86F3F13}"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FA65ED-0385-4224-B6E0-C51DE34AD900}"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FCD529-4C6A-4942-B160-001D401F9B07}"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387855-2AF8-4178-BF1E-85B4211206C7}"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08E505B-1B2D-4D69-8B51-0C33A8082BE4}"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F69D603-F3DC-4F04-BF86-C4A6CE4296BB}"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E2CF2ED-3924-4B81-A1C9-721FDD353C9E}"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47FAF46-BDCF-4B3C-A696-0B6B922D9922}"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688657-AF58-4CFD-82FC-02382A4F2F1D}"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6D43466-9981-4D48-B5C9-1638892B583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a:srcRect/>
          <a:stretch>
            <a:fillRect/>
          </a:stretch>
        </p:blipFill>
        <p:spPr bwMode="auto">
          <a:xfrm>
            <a:off x="5692" y="-24"/>
            <a:ext cx="9144000" cy="2727884"/>
          </a:xfrm>
          <a:prstGeom prst="rect">
            <a:avLst/>
          </a:prstGeom>
          <a:noFill/>
          <a:ln w="9525">
            <a:noFill/>
            <a:miter lim="800000"/>
            <a:headEnd/>
            <a:tailEnd/>
          </a:ln>
          <a:effectLst>
            <a:softEdge rad="635000"/>
          </a:effectLst>
        </p:spPr>
      </p:pic>
      <p:sp>
        <p:nvSpPr>
          <p:cNvPr id="9" name="Rectangle 8"/>
          <p:cNvSpPr/>
          <p:nvPr/>
        </p:nvSpPr>
        <p:spPr>
          <a:xfrm>
            <a:off x="3419872" y="3933056"/>
            <a:ext cx="3096344" cy="584775"/>
          </a:xfrm>
          <a:prstGeom prst="rect">
            <a:avLst/>
          </a:prstGeom>
        </p:spPr>
        <p:txBody>
          <a:bodyPr wrap="square">
            <a:spAutoFit/>
          </a:bodyPr>
          <a:lstStyle/>
          <a:p>
            <a:r>
              <a:rPr lang="en-US" sz="3200" dirty="0" err="1">
                <a:latin typeface="Times New Roman" pitchFamily="18" charset="0"/>
                <a:cs typeface="Times New Roman" pitchFamily="18" charset="0"/>
              </a:rPr>
              <a:t>Vahan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Kocharyan</a:t>
            </a:r>
            <a:endParaRPr lang="ru-RU" sz="3200" b="1" i="1" dirty="0">
              <a:latin typeface="Times New Roman" pitchFamily="18" charset="0"/>
              <a:cs typeface="Times New Roman" pitchFamily="18" charset="0"/>
            </a:endParaRPr>
          </a:p>
        </p:txBody>
      </p:sp>
      <p:sp>
        <p:nvSpPr>
          <p:cNvPr id="10" name="Rectangle 9"/>
          <p:cNvSpPr/>
          <p:nvPr/>
        </p:nvSpPr>
        <p:spPr>
          <a:xfrm>
            <a:off x="214282" y="4797152"/>
            <a:ext cx="8643998" cy="1107996"/>
          </a:xfrm>
          <a:prstGeom prst="rect">
            <a:avLst/>
          </a:prstGeom>
        </p:spPr>
        <p:txBody>
          <a:bodyPr wrap="square">
            <a:spAutoFit/>
          </a:bodyPr>
          <a:lstStyle/>
          <a:p>
            <a:endParaRPr lang="ru-RU" sz="2400" dirty="0"/>
          </a:p>
          <a:p>
            <a:r>
              <a:rPr lang="en-US" sz="2400" dirty="0">
                <a:latin typeface="Times New Roman" pitchFamily="18" charset="0"/>
                <a:cs typeface="Times New Roman" pitchFamily="18" charset="0"/>
              </a:rPr>
              <a:t> Institute of Applied Problems of Physics of NAS RA </a:t>
            </a:r>
          </a:p>
          <a:p>
            <a:r>
              <a:rPr lang="en-US" i="1" dirty="0">
                <a:solidFill>
                  <a:srgbClr val="0000FF"/>
                </a:solidFill>
                <a:latin typeface="Times New Roman" pitchFamily="18" charset="0"/>
                <a:cs typeface="Times New Roman" pitchFamily="18" charset="0"/>
              </a:rPr>
              <a:t>e-mail: vahan2@yandex.ru</a:t>
            </a:r>
            <a:endParaRPr lang="en-US" i="1" dirty="0">
              <a:latin typeface="Times New Roman" pitchFamily="18" charset="0"/>
              <a:cs typeface="Times New Roman" pitchFamily="18" charset="0"/>
            </a:endParaRPr>
          </a:p>
        </p:txBody>
      </p:sp>
      <p:sp>
        <p:nvSpPr>
          <p:cNvPr id="7" name="TextBox 6"/>
          <p:cNvSpPr txBox="1"/>
          <p:nvPr/>
        </p:nvSpPr>
        <p:spPr>
          <a:xfrm>
            <a:off x="291412" y="2566096"/>
            <a:ext cx="8572560" cy="954107"/>
          </a:xfrm>
          <a:prstGeom prst="rect">
            <a:avLst/>
          </a:prstGeom>
          <a:noFill/>
        </p:spPr>
        <p:txBody>
          <a:bodyPr wrap="square" rtlCol="0">
            <a:spAutoFit/>
          </a:bodyPr>
          <a:lstStyle/>
          <a:p>
            <a:r>
              <a:rPr lang="en-US" sz="2800" b="1" dirty="0">
                <a:latin typeface="Times New Roman" pitchFamily="18" charset="0"/>
                <a:cs typeface="Times New Roman" pitchFamily="18" charset="0"/>
              </a:rPr>
              <a:t>Observation of X-Ray Transition Radiation from Relativistic Electrons Passing a Stack of Plates</a:t>
            </a:r>
          </a:p>
        </p:txBody>
      </p:sp>
      <p:graphicFrame>
        <p:nvGraphicFramePr>
          <p:cNvPr id="13" name="Object 2"/>
          <p:cNvGraphicFramePr>
            <a:graphicFrameLocks noChangeAspect="1"/>
          </p:cNvGraphicFramePr>
          <p:nvPr>
            <p:extLst>
              <p:ext uri="{D42A27DB-BD31-4B8C-83A1-F6EECF244321}">
                <p14:modId xmlns:p14="http://schemas.microsoft.com/office/powerpoint/2010/main" val="2490949204"/>
              </p:ext>
            </p:extLst>
          </p:nvPr>
        </p:nvGraphicFramePr>
        <p:xfrm>
          <a:off x="9030" y="115114"/>
          <a:ext cx="1763065" cy="1684705"/>
        </p:xfrm>
        <a:graphic>
          <a:graphicData uri="http://schemas.openxmlformats.org/presentationml/2006/ole">
            <mc:AlternateContent xmlns:mc="http://schemas.openxmlformats.org/markup-compatibility/2006">
              <mc:Choice xmlns:v="urn:schemas-microsoft-com:vml" Requires="v">
                <p:oleObj spid="_x0000_s1291" name="Document" r:id="rId5" imgW="1975104" imgH="1887543" progId="">
                  <p:embed/>
                </p:oleObj>
              </mc:Choice>
              <mc:Fallback>
                <p:oleObj name="Document" r:id="rId5" imgW="1975104" imgH="1887543" progId="">
                  <p:embed/>
                  <p:pic>
                    <p:nvPicPr>
                      <p:cNvPr id="0"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0" y="115114"/>
                        <a:ext cx="1763065" cy="16847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8"/>
          <p:cNvSpPr/>
          <p:nvPr/>
        </p:nvSpPr>
        <p:spPr>
          <a:xfrm>
            <a:off x="5953003" y="6273224"/>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1.1LAB\Desktop\Nu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6387" name="Text Box 4"/>
          <p:cNvSpPr txBox="1">
            <a:spLocks noChangeArrowheads="1"/>
          </p:cNvSpPr>
          <p:nvPr/>
        </p:nvSpPr>
        <p:spPr bwMode="auto">
          <a:xfrm>
            <a:off x="1671638" y="2152650"/>
            <a:ext cx="184150" cy="366713"/>
          </a:xfrm>
          <a:prstGeom prst="rect">
            <a:avLst/>
          </a:prstGeom>
          <a:noFill/>
          <a:ln w="9525">
            <a:noFill/>
            <a:miter lim="800000"/>
            <a:headEnd/>
            <a:tailEnd/>
          </a:ln>
        </p:spPr>
        <p:txBody>
          <a:bodyPr wrap="none">
            <a:spAutoFit/>
          </a:bodyPr>
          <a:lstStyle/>
          <a:p>
            <a:endParaRPr lang="en-US"/>
          </a:p>
        </p:txBody>
      </p:sp>
      <p:sp>
        <p:nvSpPr>
          <p:cNvPr id="16388" name="Rectangle 5"/>
          <p:cNvSpPr>
            <a:spLocks noChangeArrowheads="1"/>
          </p:cNvSpPr>
          <p:nvPr/>
        </p:nvSpPr>
        <p:spPr bwMode="auto">
          <a:xfrm>
            <a:off x="107504" y="1214422"/>
            <a:ext cx="8928992" cy="2308324"/>
          </a:xfrm>
          <a:prstGeom prst="rect">
            <a:avLst/>
          </a:prstGeom>
          <a:noFill/>
          <a:ln w="9525">
            <a:noFill/>
            <a:miter lim="800000"/>
            <a:headEnd/>
            <a:tailEnd/>
          </a:ln>
        </p:spPr>
        <p:txBody>
          <a:bodyPr wrap="square">
            <a:spAutoFit/>
          </a:bodyPr>
          <a:lstStyle/>
          <a:p>
            <a:r>
              <a:rPr lang="en-US" sz="7200" b="1" i="1" dirty="0">
                <a:solidFill>
                  <a:srgbClr val="0000CC"/>
                </a:solidFill>
                <a:latin typeface="Times New Roman" pitchFamily="18" charset="0"/>
              </a:rPr>
              <a:t>Thank you</a:t>
            </a:r>
          </a:p>
          <a:p>
            <a:r>
              <a:rPr lang="en-US" sz="7200" b="1" i="1" dirty="0">
                <a:solidFill>
                  <a:srgbClr val="0000CC"/>
                </a:solidFill>
                <a:latin typeface="Times New Roman" pitchFamily="18" charset="0"/>
              </a:rPr>
              <a:t>for your attention!</a:t>
            </a:r>
            <a:endParaRPr lang="ru-RU" sz="7200" b="1" i="1" dirty="0">
              <a:solidFill>
                <a:srgbClr val="0000CC"/>
              </a:solidFill>
              <a:latin typeface="Times New Roman" pitchFamily="18" charset="0"/>
            </a:endParaRPr>
          </a:p>
        </p:txBody>
      </p:sp>
      <p:sp>
        <p:nvSpPr>
          <p:cNvPr id="16389" name="Rectangle 6"/>
          <p:cNvSpPr>
            <a:spLocks noChangeArrowheads="1"/>
          </p:cNvSpPr>
          <p:nvPr/>
        </p:nvSpPr>
        <p:spPr bwMode="auto">
          <a:xfrm>
            <a:off x="428596" y="5282999"/>
            <a:ext cx="8358246" cy="707886"/>
          </a:xfrm>
          <a:prstGeom prst="rect">
            <a:avLst/>
          </a:prstGeom>
          <a:noFill/>
          <a:ln w="9525">
            <a:noFill/>
            <a:miter lim="800000"/>
            <a:headEnd/>
            <a:tailEnd/>
          </a:ln>
        </p:spPr>
        <p:txBody>
          <a:bodyPr wrap="square">
            <a:spAutoFit/>
          </a:bodyPr>
          <a:lstStyle/>
          <a:p>
            <a:r>
              <a:rPr lang="en-US" sz="2200" b="1" i="1" dirty="0">
                <a:latin typeface="Times New Roman" pitchFamily="18" charset="0"/>
                <a:cs typeface="Times New Roman" pitchFamily="18" charset="0"/>
              </a:rPr>
              <a:t>Institute of Applied Problems of Physics of NAS RA, Yerevan, Armenia</a:t>
            </a:r>
          </a:p>
          <a:p>
            <a:r>
              <a:rPr lang="en-US" b="1" i="1" u="sng" dirty="0">
                <a:solidFill>
                  <a:srgbClr val="0000FF"/>
                </a:solidFill>
                <a:latin typeface="Times New Roman" pitchFamily="18" charset="0"/>
                <a:cs typeface="Times New Roman" pitchFamily="18" charset="0"/>
              </a:rPr>
              <a:t>Vahan2@yandex.ru</a:t>
            </a:r>
            <a:endParaRPr lang="ru-RU" b="1" i="1" u="sng" dirty="0">
              <a:solidFill>
                <a:srgbClr val="0000FF"/>
              </a:solidFill>
              <a:latin typeface="Times New Roman" pitchFamily="18" charset="0"/>
              <a:cs typeface="Times New Roman" pitchFamily="18" charset="0"/>
            </a:endParaRPr>
          </a:p>
        </p:txBody>
      </p:sp>
      <p:sp>
        <p:nvSpPr>
          <p:cNvPr id="6" name="Rectangle 8">
            <a:extLst>
              <a:ext uri="{FF2B5EF4-FFF2-40B4-BE49-F238E27FC236}">
                <a16:creationId xmlns:a16="http://schemas.microsoft.com/office/drawing/2014/main" id="{7F723FB5-F6AB-43C2-91BC-156353ED3D00}"/>
              </a:ext>
            </a:extLst>
          </p:cNvPr>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9BC30E-56C7-4110-9460-19D00E69A289}" type="slidenum">
              <a:rPr lang="ru-RU" smtClean="0"/>
              <a:pPr/>
              <a:t>11</a:t>
            </a:fld>
            <a:endParaRPr lang="ru-RU"/>
          </a:p>
        </p:txBody>
      </p:sp>
      <p:graphicFrame>
        <p:nvGraphicFramePr>
          <p:cNvPr id="55298" name="Object 2"/>
          <p:cNvGraphicFramePr>
            <a:graphicFrameLocks noChangeAspect="1"/>
          </p:cNvGraphicFramePr>
          <p:nvPr>
            <p:extLst>
              <p:ext uri="{D42A27DB-BD31-4B8C-83A1-F6EECF244321}">
                <p14:modId xmlns:p14="http://schemas.microsoft.com/office/powerpoint/2010/main" val="1211505330"/>
              </p:ext>
            </p:extLst>
          </p:nvPr>
        </p:nvGraphicFramePr>
        <p:xfrm>
          <a:off x="932681" y="1127794"/>
          <a:ext cx="7671767" cy="4038157"/>
        </p:xfrm>
        <a:graphic>
          <a:graphicData uri="http://schemas.openxmlformats.org/presentationml/2006/ole">
            <mc:AlternateContent xmlns:mc="http://schemas.openxmlformats.org/markup-compatibility/2006">
              <mc:Choice xmlns:v="urn:schemas-microsoft-com:vml" Requires="v">
                <p:oleObj spid="_x0000_s3128" name="Worksheet" r:id="rId3" imgW="6987717" imgH="4312904" progId="Excel.Sheet.8">
                  <p:embed/>
                </p:oleObj>
              </mc:Choice>
              <mc:Fallback>
                <p:oleObj name="Worksheet" r:id="rId3" imgW="6987717" imgH="4312904" progId="Excel.Sheet.8">
                  <p:embed/>
                  <p:pic>
                    <p:nvPicPr>
                      <p:cNvPr id="0" name=""/>
                      <p:cNvPicPr>
                        <a:picLocks noRot="1" noChangeAspect="1" noChangeArrowheads="1"/>
                      </p:cNvPicPr>
                      <p:nvPr/>
                    </p:nvPicPr>
                    <p:blipFill>
                      <a:blip r:embed="rId4"/>
                      <a:srcRect/>
                      <a:stretch>
                        <a:fillRect/>
                      </a:stretch>
                    </p:blipFill>
                    <p:spPr bwMode="auto">
                      <a:xfrm>
                        <a:off x="932681" y="1127794"/>
                        <a:ext cx="7671767" cy="4038157"/>
                      </a:xfrm>
                      <a:prstGeom prst="rect">
                        <a:avLst/>
                      </a:prstGeom>
                      <a:noFill/>
                      <a:ln>
                        <a:noFill/>
                      </a:ln>
                    </p:spPr>
                  </p:pic>
                </p:oleObj>
              </mc:Fallback>
            </mc:AlternateContent>
          </a:graphicData>
        </a:graphic>
      </p:graphicFrame>
      <p:graphicFrame>
        <p:nvGraphicFramePr>
          <p:cNvPr id="55301" name="Object 5"/>
          <p:cNvGraphicFramePr>
            <a:graphicFrameLocks noChangeAspect="1"/>
          </p:cNvGraphicFramePr>
          <p:nvPr>
            <p:extLst>
              <p:ext uri="{D42A27DB-BD31-4B8C-83A1-F6EECF244321}">
                <p14:modId xmlns:p14="http://schemas.microsoft.com/office/powerpoint/2010/main" val="1697869695"/>
              </p:ext>
            </p:extLst>
          </p:nvPr>
        </p:nvGraphicFramePr>
        <p:xfrm>
          <a:off x="5643563" y="1196975"/>
          <a:ext cx="2514600" cy="2506663"/>
        </p:xfrm>
        <a:graphic>
          <a:graphicData uri="http://schemas.openxmlformats.org/presentationml/2006/ole">
            <mc:AlternateContent xmlns:mc="http://schemas.openxmlformats.org/markup-compatibility/2006">
              <mc:Choice xmlns:v="urn:schemas-microsoft-com:vml" Requires="v">
                <p:oleObj spid="_x0000_s3129" name="Worksheet" r:id="rId5" imgW="1714394" imgH="2171511" progId="Excel.Sheet.8">
                  <p:embed/>
                </p:oleObj>
              </mc:Choice>
              <mc:Fallback>
                <p:oleObj name="Worksheet" r:id="rId5" imgW="1714394" imgH="2171511" progId="Excel.Sheet.8">
                  <p:embed/>
                  <p:pic>
                    <p:nvPicPr>
                      <p:cNvPr id="0" name=""/>
                      <p:cNvPicPr>
                        <a:picLocks noRot="1" noChangeAspect="1" noChangeArrowheads="1"/>
                      </p:cNvPicPr>
                      <p:nvPr/>
                    </p:nvPicPr>
                    <p:blipFill>
                      <a:blip r:embed="rId6"/>
                      <a:srcRect/>
                      <a:stretch>
                        <a:fillRect/>
                      </a:stretch>
                    </p:blipFill>
                    <p:spPr bwMode="auto">
                      <a:xfrm>
                        <a:off x="5643563" y="1196975"/>
                        <a:ext cx="2514600" cy="25066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6" name="Text Box 3">
            <a:extLst>
              <a:ext uri="{FF2B5EF4-FFF2-40B4-BE49-F238E27FC236}">
                <a16:creationId xmlns:a16="http://schemas.microsoft.com/office/drawing/2014/main" id="{0E67EFAE-A479-4F07-9EE4-9F2EF3F0A20A}"/>
              </a:ext>
            </a:extLst>
          </p:cNvPr>
          <p:cNvSpPr txBox="1">
            <a:spLocks noChangeArrowheads="1"/>
          </p:cNvSpPr>
          <p:nvPr/>
        </p:nvSpPr>
        <p:spPr bwMode="auto">
          <a:xfrm>
            <a:off x="467544" y="5100532"/>
            <a:ext cx="8351837" cy="1496820"/>
          </a:xfrm>
          <a:prstGeom prst="rect">
            <a:avLst/>
          </a:prstGeom>
          <a:noFill/>
          <a:ln w="9525">
            <a:noFill/>
            <a:miter lim="800000"/>
            <a:headEnd/>
            <a:tailEnd/>
          </a:ln>
          <a:effectLst/>
        </p:spPr>
        <p:txBody>
          <a:bodyPr>
            <a:spAutoFit/>
          </a:bodyPr>
          <a:lstStyle/>
          <a:p>
            <a:pPr algn="just">
              <a:lnSpc>
                <a:spcPct val="130000"/>
              </a:lnSpc>
              <a:spcBef>
                <a:spcPct val="50000"/>
              </a:spcBef>
            </a:pPr>
            <a:r>
              <a:rPr lang="en-US" dirty="0">
                <a:latin typeface="Times New Roman" panose="02020603050405020304" pitchFamily="18" charset="0"/>
                <a:cs typeface="Times New Roman" panose="02020603050405020304" pitchFamily="18" charset="0"/>
              </a:rPr>
              <a:t>For formation of periodical permittivity structure a special high stability </a:t>
            </a:r>
            <a:r>
              <a:rPr lang="en-US" dirty="0" err="1">
                <a:latin typeface="Times New Roman" panose="02020603050405020304" pitchFamily="18" charset="0"/>
                <a:cs typeface="Times New Roman" panose="02020603050405020304" pitchFamily="18" charset="0"/>
              </a:rPr>
              <a:t>hyperfrequency</a:t>
            </a:r>
            <a:r>
              <a:rPr lang="en-US" dirty="0">
                <a:latin typeface="Times New Roman" panose="02020603050405020304" pitchFamily="18" charset="0"/>
                <a:cs typeface="Times New Roman" panose="02020603050405020304" pitchFamily="18" charset="0"/>
              </a:rPr>
              <a:t> generator of electromagnetic field and superhigh-Q resonators have been elaborated. The later comprised 180, 1300 and 2000 </a:t>
            </a:r>
            <a:r>
              <a:rPr lang="ru-RU" dirty="0">
                <a:latin typeface="Times New Roman" panose="02020603050405020304" pitchFamily="18" charset="0"/>
                <a:cs typeface="Times New Roman" panose="02020603050405020304" pitchFamily="18" charset="0"/>
                <a:sym typeface="Symbol" pitchFamily="18" charset="2"/>
              </a:rPr>
              <a:t></a:t>
            </a:r>
            <a:r>
              <a:rPr lang="ru-RU" dirty="0" err="1">
                <a:latin typeface="Times New Roman" panose="02020603050405020304" pitchFamily="18" charset="0"/>
                <a:cs typeface="Times New Roman" panose="02020603050405020304" pitchFamily="18" charset="0"/>
                <a:sym typeface="Symbol" pitchFamily="18" charset="2"/>
              </a:rPr>
              <a:t>m</a:t>
            </a:r>
            <a:r>
              <a:rPr lang="en-US" dirty="0">
                <a:latin typeface="Times New Roman" panose="02020603050405020304" pitchFamily="18" charset="0"/>
                <a:cs typeface="Times New Roman" panose="02020603050405020304" pitchFamily="18" charset="0"/>
              </a:rPr>
              <a:t> thick amorphous quartz discs of 20 mm in diameter. The operating frequency was 1.024  GHz. </a:t>
            </a:r>
            <a:endParaRPr lang="ru-RU" dirty="0">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FB6B468E-C284-48E2-B847-20647F7D4703}"/>
              </a:ext>
            </a:extLst>
          </p:cNvPr>
          <p:cNvSpPr/>
          <p:nvPr/>
        </p:nvSpPr>
        <p:spPr>
          <a:xfrm>
            <a:off x="251520" y="116632"/>
            <a:ext cx="8579296" cy="830997"/>
          </a:xfrm>
          <a:prstGeom prst="rect">
            <a:avLst/>
          </a:prstGeom>
        </p:spPr>
        <p:txBody>
          <a:bodyPr wrap="square">
            <a:spAutoFit/>
          </a:bodyPr>
          <a:lstStyle/>
          <a:p>
            <a:r>
              <a:rPr lang="en-US" sz="2400" b="1" i="1" dirty="0">
                <a:solidFill>
                  <a:srgbClr val="0000FF"/>
                </a:solidFill>
                <a:latin typeface="Times New Roman" pitchFamily="18" charset="0"/>
              </a:rPr>
              <a:t>Spectral distribution of parametric transition radiation of 20MeV electrons from amorphous quartz with acoustic field</a:t>
            </a:r>
            <a:endParaRPr lang="ru-RU" sz="2400" b="1" i="1" dirty="0">
              <a:solidFill>
                <a:srgbClr val="0000FF"/>
              </a:solidFill>
              <a:latin typeface="Times New Roman" pitchFamily="18" charset="0"/>
            </a:endParaRPr>
          </a:p>
        </p:txBody>
      </p:sp>
    </p:spTree>
    <p:extLst>
      <p:ext uri="{BB962C8B-B14F-4D97-AF65-F5344CB8AC3E}">
        <p14:creationId xmlns:p14="http://schemas.microsoft.com/office/powerpoint/2010/main" val="26329439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874728"/>
            <a:ext cx="7786742" cy="3539430"/>
          </a:xfrm>
          <a:prstGeom prst="rect">
            <a:avLst/>
          </a:prstGeom>
        </p:spPr>
        <p:txBody>
          <a:bodyPr wrap="square">
            <a:spAutoFit/>
          </a:bodyPr>
          <a:lstStyle/>
          <a:p>
            <a:pPr algn="just"/>
            <a:r>
              <a:rPr lang="en-US" sz="2800" dirty="0">
                <a:latin typeface="Times New Roman" pitchFamily="18" charset="0"/>
                <a:cs typeface="Times New Roman" pitchFamily="18" charset="0"/>
              </a:rPr>
              <a:t>The aim of this work is an experimental study of the spectral-angular distribution of X-ray transition radiation of relativistic electrons from a stack of thin aluminum foils separated by layers of Teflon or Air.  The study was conducted at normal incidence of electrons on the target. </a:t>
            </a:r>
          </a:p>
          <a:p>
            <a:pPr algn="just"/>
            <a:r>
              <a:rPr lang="en-US" sz="2800" dirty="0">
                <a:latin typeface="Times New Roman" pitchFamily="18" charset="0"/>
                <a:cs typeface="Times New Roman" pitchFamily="18" charset="0"/>
              </a:rPr>
              <a:t>The studies were carried out using the DESY II Test Beam Facility (TB21).	</a:t>
            </a:r>
          </a:p>
        </p:txBody>
      </p:sp>
      <p:sp>
        <p:nvSpPr>
          <p:cNvPr id="2" name="Rectangle 1"/>
          <p:cNvSpPr/>
          <p:nvPr/>
        </p:nvSpPr>
        <p:spPr>
          <a:xfrm>
            <a:off x="2873668" y="116632"/>
            <a:ext cx="2850460" cy="707886"/>
          </a:xfrm>
          <a:prstGeom prst="rect">
            <a:avLst/>
          </a:prstGeom>
        </p:spPr>
        <p:txBody>
          <a:bodyPr wrap="none">
            <a:spAutoFit/>
          </a:bodyPr>
          <a:lstStyle/>
          <a:p>
            <a:r>
              <a:rPr lang="en-US" sz="4000" dirty="0">
                <a:solidFill>
                  <a:srgbClr val="0000FF"/>
                </a:solidFill>
                <a:latin typeface="Times New Roman" panose="02020603050405020304" pitchFamily="18" charset="0"/>
                <a:cs typeface="Times New Roman" panose="02020603050405020304" pitchFamily="18" charset="0"/>
              </a:rPr>
              <a:t>Setting goals</a:t>
            </a:r>
          </a:p>
        </p:txBody>
      </p:sp>
      <p:sp>
        <p:nvSpPr>
          <p:cNvPr id="7" name="Rectangle 8"/>
          <p:cNvSpPr/>
          <p:nvPr/>
        </p:nvSpPr>
        <p:spPr>
          <a:xfrm>
            <a:off x="6105403" y="6425624"/>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32269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B035D5-CED2-43AC-9025-25C9AEBEB06F}"/>
              </a:ext>
            </a:extLst>
          </p:cNvPr>
          <p:cNvSpPr/>
          <p:nvPr/>
        </p:nvSpPr>
        <p:spPr>
          <a:xfrm>
            <a:off x="302612" y="3940601"/>
            <a:ext cx="8517860" cy="2800767"/>
          </a:xfrm>
          <a:prstGeom prst="rect">
            <a:avLst/>
          </a:prstGeom>
        </p:spPr>
        <p:txBody>
          <a:bodyPr wrap="square">
            <a:spAutoFit/>
          </a:bodyPr>
          <a:lstStyle/>
          <a:p>
            <a:pPr algn="just"/>
            <a:r>
              <a:rPr lang="en-US" sz="1600" dirty="0"/>
              <a:t>Transition radiation (TR) occurs when a charged particle crosses the boundary between two media with different dielectric properties. A simplest case of this kind is the particle crossing of a thin foil situated in vacuum or gas.</a:t>
            </a:r>
          </a:p>
          <a:p>
            <a:pPr algn="just"/>
            <a:r>
              <a:rPr lang="en-US" sz="1600" dirty="0"/>
              <a:t>In this paper, we experimentally investigate the spectral and angular distributions of X-ray transition radiation generated in periodic emitters by electrons with energies of 2.6 GeV. Radiation of this kind is of great interest as an alternative source of X-ray radiation and a tool for recording </a:t>
            </a:r>
            <a:r>
              <a:rPr lang="en-US" sz="1600" dirty="0" err="1"/>
              <a:t>ultrarelativistic</a:t>
            </a:r>
            <a:r>
              <a:rPr lang="en-US" sz="1600" dirty="0"/>
              <a:t> particles.</a:t>
            </a:r>
          </a:p>
          <a:p>
            <a:pPr algn="just"/>
            <a:r>
              <a:rPr lang="en-US" sz="1600" dirty="0"/>
              <a:t>In a multilayer target (radiator) consisting of thin foils separated by Teflon or air gaps. The radiator consist of 20 aluminum foils 10 </a:t>
            </a:r>
            <a:r>
              <a:rPr lang="en-US" sz="1600" dirty="0" err="1"/>
              <a:t>μm</a:t>
            </a:r>
            <a:r>
              <a:rPr lang="en-US" sz="1600" dirty="0"/>
              <a:t> thick separated by 100 </a:t>
            </a:r>
            <a:r>
              <a:rPr lang="en-US" sz="1600" dirty="0" err="1"/>
              <a:t>μm</a:t>
            </a:r>
            <a:r>
              <a:rPr lang="en-US" sz="1600" dirty="0"/>
              <a:t> Teflon or air gaps. The radiator period L = 110 </a:t>
            </a:r>
            <a:r>
              <a:rPr lang="en-US" sz="1600" dirty="0" err="1"/>
              <a:t>μm</a:t>
            </a:r>
            <a:r>
              <a:rPr lang="en-US" sz="1600" dirty="0"/>
              <a:t>, the total length was 2.1 mm. The total thickness of the aluminum foils is 9.5% of the total radiator length.</a:t>
            </a:r>
          </a:p>
        </p:txBody>
      </p:sp>
      <p:pic>
        <p:nvPicPr>
          <p:cNvPr id="7" name="Picture 6">
            <a:extLst>
              <a:ext uri="{FF2B5EF4-FFF2-40B4-BE49-F238E27FC236}">
                <a16:creationId xmlns:a16="http://schemas.microsoft.com/office/drawing/2014/main" id="{2BA9AFC3-2657-4ECD-BCD2-C314879C0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43" y="1027851"/>
            <a:ext cx="5701654" cy="2698234"/>
          </a:xfrm>
          <a:prstGeom prst="rect">
            <a:avLst/>
          </a:prstGeom>
        </p:spPr>
      </p:pic>
      <p:pic>
        <p:nvPicPr>
          <p:cNvPr id="9" name="Picture 8">
            <a:extLst>
              <a:ext uri="{FF2B5EF4-FFF2-40B4-BE49-F238E27FC236}">
                <a16:creationId xmlns:a16="http://schemas.microsoft.com/office/drawing/2014/main" id="{61489FFF-BEFA-4987-A862-96272E933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13" y="838279"/>
            <a:ext cx="2757219" cy="3077379"/>
          </a:xfrm>
          <a:prstGeom prst="rect">
            <a:avLst/>
          </a:prstGeom>
        </p:spPr>
      </p:pic>
      <p:sp>
        <p:nvSpPr>
          <p:cNvPr id="10" name="Rectangle 9">
            <a:extLst>
              <a:ext uri="{FF2B5EF4-FFF2-40B4-BE49-F238E27FC236}">
                <a16:creationId xmlns:a16="http://schemas.microsoft.com/office/drawing/2014/main" id="{1B324AF8-C813-4B00-9326-D5D7CFBF8209}"/>
              </a:ext>
            </a:extLst>
          </p:cNvPr>
          <p:cNvSpPr/>
          <p:nvPr/>
        </p:nvSpPr>
        <p:spPr>
          <a:xfrm>
            <a:off x="3551279" y="70023"/>
            <a:ext cx="1723549" cy="707886"/>
          </a:xfrm>
          <a:prstGeom prst="rect">
            <a:avLst/>
          </a:prstGeom>
        </p:spPr>
        <p:txBody>
          <a:bodyPr wrap="none">
            <a:spAutoFit/>
          </a:bodyPr>
          <a:lstStyle/>
          <a:p>
            <a:r>
              <a:rPr lang="en-US" sz="4000" dirty="0">
                <a:solidFill>
                  <a:srgbClr val="0000FF"/>
                </a:solidFill>
                <a:latin typeface="Times New Roman" panose="02020603050405020304" pitchFamily="18" charset="0"/>
                <a:cs typeface="Times New Roman" panose="02020603050405020304" pitchFamily="18" charset="0"/>
              </a:rPr>
              <a:t>Sample</a:t>
            </a:r>
          </a:p>
        </p:txBody>
      </p:sp>
      <p:sp>
        <p:nvSpPr>
          <p:cNvPr id="8" name="Rectangle 8">
            <a:extLst>
              <a:ext uri="{FF2B5EF4-FFF2-40B4-BE49-F238E27FC236}">
                <a16:creationId xmlns:a16="http://schemas.microsoft.com/office/drawing/2014/main" id="{AB2CDAF9-14E1-4253-A626-009160A74191}"/>
              </a:ext>
            </a:extLst>
          </p:cNvPr>
          <p:cNvSpPr/>
          <p:nvPr/>
        </p:nvSpPr>
        <p:spPr>
          <a:xfrm>
            <a:off x="6105403" y="6425624"/>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5800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77788" y="4765907"/>
            <a:ext cx="8196308" cy="1569660"/>
          </a:xfrm>
          <a:prstGeom prst="rect">
            <a:avLst/>
          </a:prstGeom>
        </p:spPr>
        <p:txBody>
          <a:bodyPr wrap="square">
            <a:spAutoFit/>
          </a:bodyPr>
          <a:lstStyle/>
          <a:p>
            <a:pPr algn="just"/>
            <a:r>
              <a:rPr lang="en-US" sz="2400" dirty="0">
                <a:latin typeface="Times New Roman" pitchFamily="18" charset="0"/>
                <a:cs typeface="Times New Roman" pitchFamily="18" charset="0"/>
              </a:rPr>
              <a:t>Schematic view of the DESY II Test Beam Facility (TB21). </a:t>
            </a:r>
          </a:p>
          <a:p>
            <a:pPr algn="just"/>
            <a:r>
              <a:rPr lang="en-US" dirty="0">
                <a:latin typeface="Times New Roman" pitchFamily="18" charset="0"/>
                <a:cs typeface="Times New Roman" pitchFamily="18" charset="0"/>
              </a:rPr>
              <a:t>Bremsstrahlung photons generated in the primary target travel through the tunnel and hit the secondary target generating electron/positron pairs. The dipole magnet selects particles according to their momentum and charge and the particle beam can be further collimated before entering the test beam areas.</a:t>
            </a:r>
          </a:p>
        </p:txBody>
      </p:sp>
      <p:sp>
        <p:nvSpPr>
          <p:cNvPr id="7" name="Rectangle 8"/>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02" y="908720"/>
            <a:ext cx="835188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677788" y="260648"/>
            <a:ext cx="8196308" cy="523220"/>
          </a:xfrm>
          <a:prstGeom prst="rect">
            <a:avLst/>
          </a:prstGeom>
        </p:spPr>
        <p:txBody>
          <a:bodyPr wrap="square">
            <a:spAutoFit/>
          </a:bodyPr>
          <a:lstStyle/>
          <a:p>
            <a:r>
              <a:rPr lang="en-US" sz="2800" b="1" dirty="0">
                <a:latin typeface="Times New Roman" pitchFamily="18" charset="0"/>
                <a:cs typeface="Times New Roman" pitchFamily="18" charset="0"/>
              </a:rPr>
              <a:t>DESY II Test Beam TB21</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9502428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142852"/>
            <a:ext cx="8501122" cy="1384995"/>
          </a:xfrm>
          <a:prstGeom prst="rect">
            <a:avLst/>
          </a:prstGeom>
        </p:spPr>
        <p:txBody>
          <a:bodyPr wrap="square">
            <a:spAutoFit/>
          </a:bodyPr>
          <a:lstStyle/>
          <a:p>
            <a:r>
              <a:rPr lang="en-US" sz="2800" b="1" i="1" dirty="0">
                <a:solidFill>
                  <a:srgbClr val="0000FF"/>
                </a:solidFill>
                <a:latin typeface="Times New Roman" pitchFamily="18" charset="0"/>
              </a:rPr>
              <a:t>Experimental scheme</a:t>
            </a:r>
          </a:p>
          <a:p>
            <a:endParaRPr lang="en-US" sz="2800" b="1" i="1" dirty="0">
              <a:solidFill>
                <a:srgbClr val="0000FF"/>
              </a:solidFill>
              <a:latin typeface="Times New Roman" pitchFamily="18" charset="0"/>
            </a:endParaRPr>
          </a:p>
          <a:p>
            <a:endParaRPr lang="en-US" sz="2800" b="1" i="1" dirty="0">
              <a:solidFill>
                <a:srgbClr val="0000FF"/>
              </a:solidFill>
              <a:latin typeface="Times New Roman" pitchFamily="18" charset="0"/>
            </a:endParaRPr>
          </a:p>
        </p:txBody>
      </p:sp>
      <p:pic>
        <p:nvPicPr>
          <p:cNvPr id="5" name="Picture 4">
            <a:extLst>
              <a:ext uri="{FF2B5EF4-FFF2-40B4-BE49-F238E27FC236}">
                <a16:creationId xmlns:a16="http://schemas.microsoft.com/office/drawing/2014/main" id="{A1B4E7EE-E46C-46F0-885F-9B196CCA9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7" y="692696"/>
            <a:ext cx="8334672" cy="4546564"/>
          </a:xfrm>
          <a:prstGeom prst="rect">
            <a:avLst/>
          </a:prstGeom>
        </p:spPr>
      </p:pic>
      <p:sp>
        <p:nvSpPr>
          <p:cNvPr id="6" name="Rectangle 8">
            <a:extLst>
              <a:ext uri="{FF2B5EF4-FFF2-40B4-BE49-F238E27FC236}">
                <a16:creationId xmlns:a16="http://schemas.microsoft.com/office/drawing/2014/main" id="{F834D598-FF62-4E21-A797-47457D39EA7F}"/>
              </a:ext>
            </a:extLst>
          </p:cNvPr>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610364A3-9C18-4C2E-8784-91C0CB6E9648}"/>
              </a:ext>
            </a:extLst>
          </p:cNvPr>
          <p:cNvSpPr/>
          <p:nvPr/>
        </p:nvSpPr>
        <p:spPr>
          <a:xfrm>
            <a:off x="323528" y="5301208"/>
            <a:ext cx="8501122" cy="1323439"/>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To monitor the electron beam, two scintillators are placed after the primary collimator, followed by a lead collimator with a 5 mm hole. After the lead collimator, the radiator is installed. The distance from the X-ray detector to the radiator is 3720 mm. To move the electron beam out of primary direction, a bending magnet is placed before the detector. To study the spectral-angular distribution of transition radiation, the X-ray detector is moved perpendicular to the beam direction.</a:t>
            </a:r>
          </a:p>
        </p:txBody>
      </p:sp>
    </p:spTree>
    <p:extLst>
      <p:ext uri="{BB962C8B-B14F-4D97-AF65-F5344CB8AC3E}">
        <p14:creationId xmlns:p14="http://schemas.microsoft.com/office/powerpoint/2010/main" val="15369781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6632"/>
            <a:ext cx="8579296" cy="523220"/>
          </a:xfrm>
          <a:prstGeom prst="rect">
            <a:avLst/>
          </a:prstGeom>
        </p:spPr>
        <p:txBody>
          <a:bodyPr wrap="square">
            <a:spAutoFit/>
          </a:bodyPr>
          <a:lstStyle/>
          <a:p>
            <a:r>
              <a:rPr lang="en-US" sz="2800" b="1" i="1" dirty="0">
                <a:solidFill>
                  <a:srgbClr val="0000FF"/>
                </a:solidFill>
                <a:latin typeface="Times New Roman" pitchFamily="18" charset="0"/>
              </a:rPr>
              <a:t>The spectral distribution of X-ray transition radiation</a:t>
            </a:r>
            <a:endParaRPr lang="ru-RU" sz="2800" b="1" i="1" dirty="0">
              <a:solidFill>
                <a:srgbClr val="0000FF"/>
              </a:solidFill>
              <a:latin typeface="Times New Roman" pitchFamily="18" charset="0"/>
            </a:endParaRPr>
          </a:p>
        </p:txBody>
      </p:sp>
      <p:sp>
        <p:nvSpPr>
          <p:cNvPr id="16" name="Rectangle 15"/>
          <p:cNvSpPr/>
          <p:nvPr/>
        </p:nvSpPr>
        <p:spPr>
          <a:xfrm>
            <a:off x="444415" y="4869160"/>
            <a:ext cx="8376057" cy="1815882"/>
          </a:xfrm>
          <a:prstGeom prst="rect">
            <a:avLst/>
          </a:prstGeom>
        </p:spPr>
        <p:txBody>
          <a:bodyPr wrap="square">
            <a:spAutoFit/>
          </a:bodyPr>
          <a:lstStyle/>
          <a:p>
            <a:pPr algn="just"/>
            <a:r>
              <a:rPr lang="en-US" sz="1600" dirty="0">
                <a:latin typeface="Times New Roman" pitchFamily="18" charset="0"/>
                <a:cs typeface="Times New Roman" pitchFamily="18" charset="0"/>
              </a:rPr>
              <a:t>Figure shows an example of "raw" X-ray spectrum obtained by the spectrometer in the case of an electron beam with energy of 2.6 GeV (curve 1), which corresponds to measurements using our radiator. The background radiation is measured when the radiator is inserted after the bending magnet directly before the detector (curve 2), that is without an electron beam. The difference  between these two curves is the radiation produced in the radiator when the beam passes through it (curve 3). Curve 4 is the result of theoretical calculations using the formula obtained by </a:t>
            </a:r>
            <a:r>
              <a:rPr lang="en-US" sz="1600" i="1" dirty="0" err="1">
                <a:latin typeface="Times New Roman" pitchFamily="18" charset="0"/>
                <a:cs typeface="Times New Roman" pitchFamily="18" charset="0"/>
              </a:rPr>
              <a:t>Gharibyan</a:t>
            </a:r>
            <a:r>
              <a:rPr lang="en-US" sz="1600" dirty="0">
                <a:latin typeface="Times New Roman" pitchFamily="18" charset="0"/>
                <a:cs typeface="Times New Roman" pitchFamily="18" charset="0"/>
              </a:rPr>
              <a:t> for layered media. The difference between 3 and 4 are caused by bremsstrahlung.</a:t>
            </a:r>
          </a:p>
        </p:txBody>
      </p:sp>
      <p:sp>
        <p:nvSpPr>
          <p:cNvPr id="11" name="Rectangle 8">
            <a:extLst>
              <a:ext uri="{FF2B5EF4-FFF2-40B4-BE49-F238E27FC236}">
                <a16:creationId xmlns:a16="http://schemas.microsoft.com/office/drawing/2014/main" id="{70D7FB4C-2F0C-4611-869D-0B47DF528AE1}"/>
              </a:ext>
            </a:extLst>
          </p:cNvPr>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6B15B0F1-36CC-44C2-AB9F-09BDD0FD4956}"/>
              </a:ext>
            </a:extLst>
          </p:cNvPr>
          <p:cNvGrpSpPr/>
          <p:nvPr/>
        </p:nvGrpSpPr>
        <p:grpSpPr>
          <a:xfrm>
            <a:off x="1331640" y="692696"/>
            <a:ext cx="6480720" cy="4248472"/>
            <a:chOff x="1043608" y="927245"/>
            <a:chExt cx="6480720" cy="4248472"/>
          </a:xfrm>
        </p:grpSpPr>
        <p:pic>
          <p:nvPicPr>
            <p:cNvPr id="9" name="Picture 8">
              <a:extLst>
                <a:ext uri="{FF2B5EF4-FFF2-40B4-BE49-F238E27FC236}">
                  <a16:creationId xmlns:a16="http://schemas.microsoft.com/office/drawing/2014/main" id="{E61B21CA-F229-4F1A-BA0F-6155AC785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274" y="927245"/>
              <a:ext cx="6019054" cy="3914030"/>
            </a:xfrm>
            <a:prstGeom prst="rect">
              <a:avLst/>
            </a:prstGeom>
          </p:spPr>
        </p:pic>
        <p:sp>
          <p:nvSpPr>
            <p:cNvPr id="2" name="TextBox 1">
              <a:extLst>
                <a:ext uri="{FF2B5EF4-FFF2-40B4-BE49-F238E27FC236}">
                  <a16:creationId xmlns:a16="http://schemas.microsoft.com/office/drawing/2014/main" id="{5243CA4C-01D4-4989-A550-03EE0074A377}"/>
                </a:ext>
              </a:extLst>
            </p:cNvPr>
            <p:cNvSpPr txBox="1"/>
            <p:nvPr/>
          </p:nvSpPr>
          <p:spPr>
            <a:xfrm>
              <a:off x="3059832" y="1988840"/>
              <a:ext cx="45719" cy="369332"/>
            </a:xfrm>
            <a:prstGeom prst="rect">
              <a:avLst/>
            </a:prstGeom>
            <a:noFill/>
          </p:spPr>
          <p:txBody>
            <a:bodyPr wrap="square" rtlCol="0">
              <a:spAutoFit/>
            </a:bodyPr>
            <a:lstStyle/>
            <a:p>
              <a:r>
                <a:rPr lang="en-US" dirty="0"/>
                <a:t>1</a:t>
              </a:r>
              <a:endParaRPr lang="ru-RU" dirty="0"/>
            </a:p>
          </p:txBody>
        </p:sp>
        <p:sp>
          <p:nvSpPr>
            <p:cNvPr id="3" name="TextBox 2">
              <a:extLst>
                <a:ext uri="{FF2B5EF4-FFF2-40B4-BE49-F238E27FC236}">
                  <a16:creationId xmlns:a16="http://schemas.microsoft.com/office/drawing/2014/main" id="{883B1B43-64B0-4FD5-A5D8-2338F86C2FEF}"/>
                </a:ext>
              </a:extLst>
            </p:cNvPr>
            <p:cNvSpPr txBox="1"/>
            <p:nvPr/>
          </p:nvSpPr>
          <p:spPr>
            <a:xfrm>
              <a:off x="2677886" y="3645024"/>
              <a:ext cx="283649" cy="369332"/>
            </a:xfrm>
            <a:prstGeom prst="rect">
              <a:avLst/>
            </a:prstGeom>
            <a:noFill/>
          </p:spPr>
          <p:txBody>
            <a:bodyPr wrap="square" rtlCol="0">
              <a:spAutoFit/>
            </a:bodyPr>
            <a:lstStyle/>
            <a:p>
              <a:r>
                <a:rPr lang="en-US" dirty="0"/>
                <a:t>2</a:t>
              </a:r>
              <a:endParaRPr lang="ru-RU" dirty="0"/>
            </a:p>
          </p:txBody>
        </p:sp>
        <p:sp>
          <p:nvSpPr>
            <p:cNvPr id="6" name="TextBox 5">
              <a:extLst>
                <a:ext uri="{FF2B5EF4-FFF2-40B4-BE49-F238E27FC236}">
                  <a16:creationId xmlns:a16="http://schemas.microsoft.com/office/drawing/2014/main" id="{D546B62C-1395-419E-ABAE-971CAEADB448}"/>
                </a:ext>
              </a:extLst>
            </p:cNvPr>
            <p:cNvSpPr txBox="1"/>
            <p:nvPr/>
          </p:nvSpPr>
          <p:spPr>
            <a:xfrm>
              <a:off x="2843808" y="2276872"/>
              <a:ext cx="50102" cy="369332"/>
            </a:xfrm>
            <a:prstGeom prst="rect">
              <a:avLst/>
            </a:prstGeom>
            <a:noFill/>
          </p:spPr>
          <p:txBody>
            <a:bodyPr wrap="square" rtlCol="0">
              <a:spAutoFit/>
            </a:bodyPr>
            <a:lstStyle/>
            <a:p>
              <a:r>
                <a:rPr lang="en-US" dirty="0"/>
                <a:t>3</a:t>
              </a:r>
              <a:endParaRPr lang="ru-RU" dirty="0"/>
            </a:p>
          </p:txBody>
        </p:sp>
        <p:sp>
          <p:nvSpPr>
            <p:cNvPr id="13" name="TextBox 12">
              <a:extLst>
                <a:ext uri="{FF2B5EF4-FFF2-40B4-BE49-F238E27FC236}">
                  <a16:creationId xmlns:a16="http://schemas.microsoft.com/office/drawing/2014/main" id="{2FB7E0E6-97FA-4F7A-88DA-FD2BB18F263B}"/>
                </a:ext>
              </a:extLst>
            </p:cNvPr>
            <p:cNvSpPr txBox="1"/>
            <p:nvPr/>
          </p:nvSpPr>
          <p:spPr>
            <a:xfrm flipH="1">
              <a:off x="3419872" y="4714052"/>
              <a:ext cx="3042333"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X-ray energy (keV)</a:t>
              </a:r>
              <a:endParaRPr lang="ru-RU" sz="24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FAF5311-3C50-4C7C-A77C-0E85966A0467}"/>
                </a:ext>
              </a:extLst>
            </p:cNvPr>
            <p:cNvSpPr txBox="1"/>
            <p:nvPr/>
          </p:nvSpPr>
          <p:spPr>
            <a:xfrm rot="16200000" flipH="1">
              <a:off x="27981" y="2712438"/>
              <a:ext cx="249292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Counts</a:t>
              </a:r>
              <a:endParaRPr lang="ru-RU" sz="2400" b="1"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C354A1C-87D5-4DEB-9AF3-6AC301786263}"/>
                </a:ext>
              </a:extLst>
            </p:cNvPr>
            <p:cNvSpPr txBox="1"/>
            <p:nvPr/>
          </p:nvSpPr>
          <p:spPr>
            <a:xfrm>
              <a:off x="2627784" y="2708920"/>
              <a:ext cx="283649" cy="369332"/>
            </a:xfrm>
            <a:prstGeom prst="rect">
              <a:avLst/>
            </a:prstGeom>
            <a:noFill/>
          </p:spPr>
          <p:txBody>
            <a:bodyPr wrap="square" rtlCol="0">
              <a:spAutoFit/>
            </a:bodyPr>
            <a:lstStyle/>
            <a:p>
              <a:r>
                <a:rPr lang="en-US" dirty="0"/>
                <a:t>4</a:t>
              </a:r>
              <a:endParaRPr lang="ru-RU" dirty="0"/>
            </a:p>
          </p:txBody>
        </p:sp>
      </p:grpSp>
    </p:spTree>
    <p:extLst>
      <p:ext uri="{BB962C8B-B14F-4D97-AF65-F5344CB8AC3E}">
        <p14:creationId xmlns:p14="http://schemas.microsoft.com/office/powerpoint/2010/main" val="21900497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5157192"/>
            <a:ext cx="8579296" cy="1477328"/>
          </a:xfrm>
          <a:prstGeom prst="rect">
            <a:avLst/>
          </a:prstGeom>
        </p:spPr>
        <p:txBody>
          <a:bodyPr wrap="square">
            <a:spAutoFit/>
          </a:bodyPr>
          <a:lstStyle/>
          <a:p>
            <a:pPr algn="just">
              <a:spcAft>
                <a:spcPts val="0"/>
              </a:spcAft>
              <a:defRPr/>
            </a:pPr>
            <a:r>
              <a:rPr lang="en-US" dirty="0">
                <a:latin typeface="Times New Roman" pitchFamily="18" charset="0"/>
                <a:cs typeface="Times New Roman" pitchFamily="18" charset="0"/>
              </a:rPr>
              <a:t>These curves show the dependence of the spectral distribution of transition radiation on the position of the detector, which corresponds to the spectral angular distribution. As can be seen from the curves, certain periodic changes are observed depending on the position of the detector, which qualitatively coincide with the theoretically obtained results given in </a:t>
            </a:r>
            <a:r>
              <a:rPr lang="en-US" dirty="0" err="1">
                <a:latin typeface="Times New Roman" pitchFamily="18" charset="0"/>
                <a:cs typeface="Times New Roman" pitchFamily="18" charset="0"/>
              </a:rPr>
              <a:t>Garibyan's</a:t>
            </a:r>
            <a:r>
              <a:rPr lang="en-US" dirty="0">
                <a:latin typeface="Times New Roman" pitchFamily="18" charset="0"/>
                <a:cs typeface="Times New Roman" pitchFamily="18" charset="0"/>
              </a:rPr>
              <a:t> monograph, after averaging over the radiation angles.</a:t>
            </a:r>
          </a:p>
        </p:txBody>
      </p:sp>
      <p:sp>
        <p:nvSpPr>
          <p:cNvPr id="9" name="Rectangle 4"/>
          <p:cNvSpPr/>
          <p:nvPr/>
        </p:nvSpPr>
        <p:spPr>
          <a:xfrm>
            <a:off x="251520" y="193018"/>
            <a:ext cx="8579296" cy="523220"/>
          </a:xfrm>
          <a:prstGeom prst="rect">
            <a:avLst/>
          </a:prstGeom>
        </p:spPr>
        <p:txBody>
          <a:bodyPr wrap="square">
            <a:spAutoFit/>
          </a:bodyPr>
          <a:lstStyle/>
          <a:p>
            <a:r>
              <a:rPr lang="en-US" sz="2800" b="1" i="1" dirty="0">
                <a:solidFill>
                  <a:srgbClr val="0000FF"/>
                </a:solidFill>
                <a:latin typeface="Times New Roman" pitchFamily="18" charset="0"/>
              </a:rPr>
              <a:t>The spectral-angular distribution of transition radiation</a:t>
            </a:r>
            <a:endParaRPr lang="ru-RU" sz="2800" b="1" i="1" dirty="0">
              <a:solidFill>
                <a:srgbClr val="0000FF"/>
              </a:solidFill>
              <a:latin typeface="Times New Roman" pitchFamily="18" charset="0"/>
            </a:endParaRPr>
          </a:p>
        </p:txBody>
      </p:sp>
      <p:pic>
        <p:nvPicPr>
          <p:cNvPr id="65538" name="Picture 2" descr="C:\Users\Comp\Desktop\Desy_140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38570"/>
            <a:ext cx="6984776" cy="42717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746006E9-814D-40A1-85FA-ED30D9F64B49}"/>
              </a:ext>
            </a:extLst>
          </p:cNvPr>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66A0954F-6894-4D02-94F5-EEF6F10317D2}"/>
              </a:ext>
            </a:extLst>
          </p:cNvPr>
          <p:cNvSpPr txBox="1"/>
          <p:nvPr/>
        </p:nvSpPr>
        <p:spPr>
          <a:xfrm rot="1712141" flipH="1">
            <a:off x="946977" y="4271856"/>
            <a:ext cx="3043217"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X-ray energy (keV)</a:t>
            </a:r>
            <a:endParaRPr lang="ru-RU" sz="2400" b="1"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511BF4-80B6-42A9-AA7A-053AB1955F99}"/>
              </a:ext>
            </a:extLst>
          </p:cNvPr>
          <p:cNvSpPr txBox="1"/>
          <p:nvPr/>
        </p:nvSpPr>
        <p:spPr>
          <a:xfrm rot="16200000" flipH="1">
            <a:off x="-476075" y="2377344"/>
            <a:ext cx="249292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Counts</a:t>
            </a:r>
            <a:endParaRPr lang="ru-RU" sz="2400" b="1"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5F3404-76C7-47BE-B54B-5CFDFBBC9F7A}"/>
              </a:ext>
            </a:extLst>
          </p:cNvPr>
          <p:cNvSpPr txBox="1"/>
          <p:nvPr/>
        </p:nvSpPr>
        <p:spPr>
          <a:xfrm rot="19918588" flipH="1">
            <a:off x="5199944" y="4237624"/>
            <a:ext cx="3043217"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Detector position</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3803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2BEF72-0DB8-48F3-B273-9EBC181BF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46" y="1191803"/>
            <a:ext cx="6309907" cy="3749365"/>
          </a:xfrm>
          <a:prstGeom prst="rect">
            <a:avLst/>
          </a:prstGeom>
        </p:spPr>
      </p:pic>
      <p:sp>
        <p:nvSpPr>
          <p:cNvPr id="11" name="Rectangle 10">
            <a:extLst>
              <a:ext uri="{FF2B5EF4-FFF2-40B4-BE49-F238E27FC236}">
                <a16:creationId xmlns:a16="http://schemas.microsoft.com/office/drawing/2014/main" id="{DD666260-C618-45B5-884B-8C48D3149D82}"/>
              </a:ext>
            </a:extLst>
          </p:cNvPr>
          <p:cNvSpPr/>
          <p:nvPr/>
        </p:nvSpPr>
        <p:spPr>
          <a:xfrm>
            <a:off x="539552" y="5325015"/>
            <a:ext cx="8208912" cy="1200329"/>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 figure shows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spectrum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obtained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from</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radiator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consisting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foils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separated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Teflon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obtained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after</a:t>
            </a:r>
            <a:r>
              <a:rPr lang="ru-RU" dirty="0">
                <a:latin typeface="Times New Roman" panose="02020603050405020304" pitchFamily="18" charset="0"/>
                <a:cs typeface="Times New Roman" panose="02020603050405020304" pitchFamily="18" charset="0"/>
              </a:rPr>
              <a:t> 8 </a:t>
            </a:r>
            <a:r>
              <a:rPr lang="ru-RU" dirty="0" err="1">
                <a:latin typeface="Times New Roman" panose="02020603050405020304" pitchFamily="18" charset="0"/>
                <a:cs typeface="Times New Roman" panose="02020603050405020304" pitchFamily="18" charset="0"/>
              </a:rPr>
              <a:t>hours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collecting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statistics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spectrum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shows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peaks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high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energies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which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our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opinion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peaks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parametric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transition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radiation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observed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presence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 </a:t>
            </a:r>
            <a:r>
              <a:rPr lang="en-US" dirty="0">
                <a:latin typeface="Times New Roman" panose="02020603050405020304" pitchFamily="18" charset="0"/>
                <a:cs typeface="Times New Roman" panose="02020603050405020304" pitchFamily="18" charset="0"/>
              </a:rPr>
              <a:t>multilayer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target</a:t>
            </a:r>
            <a:r>
              <a:rPr lang="ru-RU" dirty="0">
                <a:latin typeface="Times New Roman" panose="02020603050405020304" pitchFamily="18" charset="0"/>
                <a:cs typeface="Times New Roman" panose="02020603050405020304" pitchFamily="18" charset="0"/>
              </a:rPr>
              <a:t>.</a:t>
            </a:r>
          </a:p>
        </p:txBody>
      </p:sp>
      <p:sp>
        <p:nvSpPr>
          <p:cNvPr id="12" name="Rectangle 8">
            <a:extLst>
              <a:ext uri="{FF2B5EF4-FFF2-40B4-BE49-F238E27FC236}">
                <a16:creationId xmlns:a16="http://schemas.microsoft.com/office/drawing/2014/main" id="{A824F3CC-6303-4CF8-9596-CA773C6D9B3C}"/>
              </a:ext>
            </a:extLst>
          </p:cNvPr>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6EB0D21C-CD6E-4944-B544-31FA6A59371D}"/>
              </a:ext>
            </a:extLst>
          </p:cNvPr>
          <p:cNvSpPr txBox="1"/>
          <p:nvPr/>
        </p:nvSpPr>
        <p:spPr>
          <a:xfrm flipH="1">
            <a:off x="3563888" y="4911551"/>
            <a:ext cx="3042333"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X-ray energy (keV)</a:t>
            </a:r>
            <a:endParaRPr lang="ru-RU" sz="24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AFD1E54-B7F6-4DF3-B469-D8A3AD05F092}"/>
              </a:ext>
            </a:extLst>
          </p:cNvPr>
          <p:cNvSpPr txBox="1"/>
          <p:nvPr/>
        </p:nvSpPr>
        <p:spPr>
          <a:xfrm rot="16200000" flipH="1">
            <a:off x="-44027" y="2477889"/>
            <a:ext cx="249292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Counts</a:t>
            </a:r>
            <a:endParaRPr lang="ru-RU" sz="2400" b="1" i="1" dirty="0">
              <a:latin typeface="Times New Roman" panose="02020603050405020304" pitchFamily="18" charset="0"/>
              <a:cs typeface="Times New Roman" panose="02020603050405020304" pitchFamily="18" charset="0"/>
            </a:endParaRPr>
          </a:p>
        </p:txBody>
      </p:sp>
      <p:sp>
        <p:nvSpPr>
          <p:cNvPr id="15" name="Rectangle 4">
            <a:extLst>
              <a:ext uri="{FF2B5EF4-FFF2-40B4-BE49-F238E27FC236}">
                <a16:creationId xmlns:a16="http://schemas.microsoft.com/office/drawing/2014/main" id="{A8F4454C-3720-4770-A4AC-898E3DAA8A61}"/>
              </a:ext>
            </a:extLst>
          </p:cNvPr>
          <p:cNvSpPr/>
          <p:nvPr/>
        </p:nvSpPr>
        <p:spPr>
          <a:xfrm>
            <a:off x="251520" y="97971"/>
            <a:ext cx="8579296" cy="954107"/>
          </a:xfrm>
          <a:prstGeom prst="rect">
            <a:avLst/>
          </a:prstGeom>
        </p:spPr>
        <p:txBody>
          <a:bodyPr wrap="square">
            <a:spAutoFit/>
          </a:bodyPr>
          <a:lstStyle/>
          <a:p>
            <a:r>
              <a:rPr lang="en-US" sz="2800" b="1" i="1" dirty="0">
                <a:solidFill>
                  <a:srgbClr val="0000FF"/>
                </a:solidFill>
                <a:latin typeface="Times New Roman" pitchFamily="18" charset="0"/>
              </a:rPr>
              <a:t>Spectral distribution of parametric transition radiation from thin foils separated by Teflon</a:t>
            </a:r>
            <a:endParaRPr lang="ru-RU" sz="2800" b="1" i="1" dirty="0">
              <a:solidFill>
                <a:srgbClr val="0000FF"/>
              </a:solidFill>
              <a:latin typeface="Times New Roman" pitchFamily="18" charset="0"/>
            </a:endParaRPr>
          </a:p>
        </p:txBody>
      </p:sp>
    </p:spTree>
    <p:extLst>
      <p:ext uri="{BB962C8B-B14F-4D97-AF65-F5344CB8AC3E}">
        <p14:creationId xmlns:p14="http://schemas.microsoft.com/office/powerpoint/2010/main" val="30702326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9</a:t>
            </a:fld>
            <a:endParaRPr lang="ru-RU"/>
          </a:p>
        </p:txBody>
      </p:sp>
      <p:sp>
        <p:nvSpPr>
          <p:cNvPr id="6" name="Rectangle 5"/>
          <p:cNvSpPr/>
          <p:nvPr/>
        </p:nvSpPr>
        <p:spPr>
          <a:xfrm>
            <a:off x="3318152" y="476672"/>
            <a:ext cx="2266967" cy="584775"/>
          </a:xfrm>
          <a:prstGeom prst="rect">
            <a:avLst/>
          </a:prstGeom>
        </p:spPr>
        <p:txBody>
          <a:bodyPr wrap="none">
            <a:spAutoFit/>
          </a:bodyPr>
          <a:lstStyle/>
          <a:p>
            <a:r>
              <a:rPr lang="en-US" sz="3200" b="1" i="1" dirty="0">
                <a:solidFill>
                  <a:srgbClr val="FF0000"/>
                </a:solidFill>
                <a:latin typeface="Sylfaen" panose="010A0502050306030303" pitchFamily="18" charset="0"/>
                <a:cs typeface="Times New Roman" pitchFamily="18" charset="0"/>
              </a:rPr>
              <a:t>Conclusions</a:t>
            </a:r>
            <a:endParaRPr lang="en-US" sz="3200" i="1" dirty="0">
              <a:solidFill>
                <a:srgbClr val="FF0000"/>
              </a:solidFill>
              <a:latin typeface="Sylfaen" panose="010A0502050306030303" pitchFamily="18" charset="0"/>
            </a:endParaRPr>
          </a:p>
        </p:txBody>
      </p:sp>
      <p:sp>
        <p:nvSpPr>
          <p:cNvPr id="2" name="Rectangle 1">
            <a:extLst>
              <a:ext uri="{FF2B5EF4-FFF2-40B4-BE49-F238E27FC236}">
                <a16:creationId xmlns:a16="http://schemas.microsoft.com/office/drawing/2014/main" id="{EEBC1881-C54A-4D6D-99EC-E8BD427F1DC6}"/>
              </a:ext>
            </a:extLst>
          </p:cNvPr>
          <p:cNvSpPr/>
          <p:nvPr/>
        </p:nvSpPr>
        <p:spPr>
          <a:xfrm>
            <a:off x="683568" y="1196752"/>
            <a:ext cx="7632848" cy="5262979"/>
          </a:xfrm>
          <a:prstGeom prst="rect">
            <a:avLst/>
          </a:prstGeom>
        </p:spPr>
        <p:txBody>
          <a:bodyPr wrap="square">
            <a:spAutoFit/>
          </a:bodyPr>
          <a:lstStyle/>
          <a:p>
            <a:pPr marL="457200" indent="-457200" algn="just">
              <a:buFont typeface="Wingdings" panose="05000000000000000000" pitchFamily="2" charset="2"/>
              <a:buChar char="Ø"/>
            </a:pP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study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dependence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spectral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distribution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transition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radiation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position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detector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observation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angle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showed</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depending</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observation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angle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periodic</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changes</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intensity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transition </a:t>
            </a:r>
            <a:r>
              <a:rPr lang="ru-RU" sz="2800" dirty="0" err="1">
                <a:latin typeface="Times New Roman" panose="02020603050405020304" pitchFamily="18" charset="0"/>
                <a:cs typeface="Times New Roman" panose="02020603050405020304" pitchFamily="18" charset="0"/>
              </a:rPr>
              <a:t>radiation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spectrum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observed</a:t>
            </a:r>
            <a:r>
              <a:rPr lang="ru-RU"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Spectral distributions of transition radiation from thin aluminum foils separated by Teflon were obtained and it was shown that in the spectrum the peaks of parametric transition radiation at high energies are observed.</a:t>
            </a:r>
            <a:endParaRPr lang="ru-RU" sz="2800" dirty="0">
              <a:latin typeface="Times New Roman" panose="02020603050405020304" pitchFamily="18" charset="0"/>
              <a:cs typeface="Times New Roman" panose="02020603050405020304" pitchFamily="18" charset="0"/>
            </a:endParaRPr>
          </a:p>
        </p:txBody>
      </p:sp>
      <p:sp>
        <p:nvSpPr>
          <p:cNvPr id="5" name="Rectangle 8">
            <a:extLst>
              <a:ext uri="{FF2B5EF4-FFF2-40B4-BE49-F238E27FC236}">
                <a16:creationId xmlns:a16="http://schemas.microsoft.com/office/drawing/2014/main" id="{4F9E4ADE-327D-4618-AA29-852A8A956233}"/>
              </a:ext>
            </a:extLst>
          </p:cNvPr>
          <p:cNvSpPr/>
          <p:nvPr/>
        </p:nvSpPr>
        <p:spPr>
          <a:xfrm>
            <a:off x="6156176" y="6381328"/>
            <a:ext cx="2880320" cy="369332"/>
          </a:xfrm>
          <a:prstGeom prst="rect">
            <a:avLst/>
          </a:prstGeom>
        </p:spPr>
        <p:txBody>
          <a:bodyPr wrap="square">
            <a:spAutoFit/>
          </a:bodyPr>
          <a:lstStyle/>
          <a:p>
            <a:pPr algn="r"/>
            <a:r>
              <a:rPr lang="en-GB" b="1" i="1" dirty="0" err="1">
                <a:solidFill>
                  <a:srgbClr val="FF0000"/>
                </a:solidFill>
                <a:latin typeface="Times New Roman" pitchFamily="18" charset="0"/>
                <a:cs typeface="Times New Roman" pitchFamily="18" charset="0"/>
              </a:rPr>
              <a:t>Channeling</a:t>
            </a:r>
            <a:r>
              <a:rPr lang="en-GB" b="1" i="1" dirty="0">
                <a:solidFill>
                  <a:srgbClr val="FF0000"/>
                </a:solidFill>
                <a:latin typeface="Times New Roman" pitchFamily="18" charset="0"/>
                <a:cs typeface="Times New Roman" pitchFamily="18" charset="0"/>
              </a:rPr>
              <a:t> 2024 </a:t>
            </a:r>
            <a:endParaRPr lang="ru-RU" b="1" i="1" dirty="0">
              <a:solidFill>
                <a:srgbClr val="FF0000"/>
              </a:solidFill>
              <a:latin typeface="Times New Roman" pitchFamily="18" charset="0"/>
              <a:cs typeface="Times New Roman" pitchFamily="18" charset="0"/>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37614</TotalTime>
  <Words>899</Words>
  <Application>Microsoft Office PowerPoint</Application>
  <PresentationFormat>On-screen Show (4:3)</PresentationFormat>
  <Paragraphs>58</Paragraphs>
  <Slides>11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8" baseType="lpstr">
      <vt:lpstr>Arial</vt:lpstr>
      <vt:lpstr>Sylfaen</vt:lpstr>
      <vt:lpstr>Times New Roman</vt:lpstr>
      <vt:lpstr>Wingdings</vt:lpstr>
      <vt:lpstr>Default Design</vt:lpstr>
      <vt:lpstr>Document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Vahan</dc:creator>
  <cp:lastModifiedBy>Пользователь</cp:lastModifiedBy>
  <cp:revision>1030</cp:revision>
  <dcterms:created xsi:type="dcterms:W3CDTF">2009-08-25T06:02:24Z</dcterms:created>
  <dcterms:modified xsi:type="dcterms:W3CDTF">2024-09-10T09:13:38Z</dcterms:modified>
</cp:coreProperties>
</file>