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9" r:id="rId3"/>
    <p:sldId id="259" r:id="rId4"/>
    <p:sldId id="317" r:id="rId5"/>
    <p:sldId id="287" r:id="rId6"/>
    <p:sldId id="289" r:id="rId7"/>
    <p:sldId id="288" r:id="rId8"/>
    <p:sldId id="304" r:id="rId9"/>
    <p:sldId id="306" r:id="rId10"/>
    <p:sldId id="316" r:id="rId11"/>
    <p:sldId id="319" r:id="rId12"/>
    <p:sldId id="318" r:id="rId13"/>
    <p:sldId id="311" r:id="rId14"/>
    <p:sldId id="271" r:id="rId15"/>
    <p:sldId id="302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B"/>
    <a:srgbClr val="9F9F9F"/>
    <a:srgbClr val="FF8F8F"/>
    <a:srgbClr val="97A9BF"/>
    <a:srgbClr val="585858"/>
    <a:srgbClr val="FF0D0D"/>
    <a:srgbClr val="0033A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F6E7C-334E-4B7D-AA91-6D0B3C421927}" v="59" dt="2023-11-14T11:30:46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77749" autoAdjust="0"/>
  </p:normalViewPr>
  <p:slideViewPr>
    <p:cSldViewPr snapToGrid="0">
      <p:cViewPr varScale="1">
        <p:scale>
          <a:sx n="66" d="100"/>
          <a:sy n="66" d="100"/>
        </p:scale>
        <p:origin x="7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FA01-0D7A-45FF-9C78-68D522016A06}" type="datetimeFigureOut">
              <a:rPr lang="en-US" smtClean="0"/>
              <a:t>09-Sep-24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2C99B-06DF-46D4-BA4C-95057DDE6D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0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59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64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13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4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71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33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1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4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6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3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5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00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00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C99B-06DF-46D4-BA4C-95057DDE6D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5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A5A531-47B9-C201-F084-A0D693BA5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F62A596-9603-6534-3344-DD4369B69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DF6816-75E2-E52A-C857-E419BF01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A1E6-28F1-47D0-A25F-2FCF1332C287}" type="datetime1">
              <a:rPr lang="en-US" smtClean="0"/>
              <a:t>09-Sep-24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BED50B-5766-B582-1FF2-88C5B38D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8FFC2B-9916-DA37-4A73-38D7C78F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A02D2-9466-5367-C219-43982ACF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BBB1FE-1FCA-201F-6BD2-0B9EC2DDF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EFEFAE-B0EF-D4D8-4A66-F612E955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1872-CB51-4415-891C-D13AB6C8A80C}" type="datetime1">
              <a:rPr lang="en-US" smtClean="0"/>
              <a:t>09-Sep-24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07B7A2-A1A1-A2A1-1913-3FEA6036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92BD15-E363-00FF-1C36-0E171226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86A962-4EC1-B7CD-48EE-FE3671B2D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EA8BE0-3122-A396-B1B9-765724586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18C98D-2CBB-DA1D-07E1-9CD5A04E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AEB3-58DF-4D67-8EC0-BA53DE9E33D5}" type="datetime1">
              <a:rPr lang="en-US" smtClean="0"/>
              <a:t>09-Sep-24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2F622F-015A-98B6-5227-D5E2D769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479F58-8F75-69EB-359C-67C0C38C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6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5418C-8AC0-303D-F1CE-0458D99D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66CE1E-A3CD-9037-6D5C-D2AB3F9E7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6EB899-6044-4021-C400-C65ED3FB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8D4-5851-4E7B-A46C-FDA4601437C4}" type="datetime1">
              <a:rPr lang="en-US" smtClean="0"/>
              <a:t>09-Sep-24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A3CD24-DB90-0528-0785-B118B236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A066A6-D922-92BC-854A-E1396E35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0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AE790-C681-FF35-73E2-2587E54E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98CF17-6A4D-BC81-14DA-75126728B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975EDD-DDC7-37FC-E05F-94138FF0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1F48-911F-45B4-BF52-045F0E20383C}" type="datetime1">
              <a:rPr lang="en-US" smtClean="0"/>
              <a:t>09-Sep-24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4B9591-E7B0-6809-73AF-BAE05333B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DFD3E9-B1BF-FFDC-7D00-6578D8BA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1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F5650D-0139-EC1C-D967-45B2D882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6C3D9A-302F-AD92-348F-CA8E71EE9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3949FB-0D2E-3175-8917-F5A9915A2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EF46CE-8445-1A96-D6EA-15A0869B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FCFB-2371-4C75-ADAE-A1B114745864}" type="datetime1">
              <a:rPr lang="en-US" smtClean="0"/>
              <a:t>09-Sep-24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D80F3B-0762-8398-3594-2C1AE957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599BFF-7B96-30CD-62D8-689358AC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267AB3-DA7A-45EF-66CD-69102DF3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617C22-EB31-6FC7-0E24-2A7E30D50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0F0E95-5E39-5759-815A-E5B2C5C2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F230136-B1E2-5B21-A06D-CD1F67AAB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D6AD8B-4721-47EF-032D-48CBA3809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FC286E2-4899-9E26-693D-E6699C58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59E7-D7D8-4131-877C-E0A7AE93E4B8}" type="datetime1">
              <a:rPr lang="en-US" smtClean="0"/>
              <a:t>09-Sep-24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2B76B7A-F067-04EB-5686-8EFB5A8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D09D4D-42A7-D8FF-0609-B4B213FB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F2FD16-52DD-241B-AD54-2033776B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DFACB5-0380-91AF-1EE2-310BF97A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C07-D71B-481D-9F6E-FE9D0973B5BA}" type="datetime1">
              <a:rPr lang="en-US" smtClean="0"/>
              <a:t>09-Sep-24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CE3501-628F-8EFE-6EF5-BBCC8713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E8A023-29B8-217A-268A-2D313DD8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5F84CA7-7CB6-3F68-0B6F-282A533E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C96B-297C-4225-AF64-C0FA75D0F944}" type="datetime1">
              <a:rPr lang="en-US" smtClean="0"/>
              <a:t>09-Sep-24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A3E563-2877-4CA0-2F3F-DA8D0242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91A541-0E8A-9E94-3BC1-361F2B49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0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88FA09-CE7A-7524-C5F1-294043D9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151CF7-04B8-EA24-BC43-D0E306F0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A48042-C060-0577-F679-7A507E61E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E50F92-A428-C37A-6BFE-71FC0D8D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201-FB45-4A1B-8FB9-E9C460BB7D99}" type="datetime1">
              <a:rPr lang="en-US" smtClean="0"/>
              <a:t>09-Sep-24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CE06CC-7E65-B847-6C6B-2437B97C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032B3F-10DB-7B6F-5690-D455EDE6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7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464196-3308-4BA3-0A30-3142B5FC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26F4655-2741-16DD-6662-DD5D1A2C5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6B908B-A3CC-F98F-92A3-4D9E517B2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9DBB63-CACF-30B7-4D9F-E6361E2D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CB21-4D22-46B4-AA31-E51F7EC5E2AB}" type="datetime1">
              <a:rPr lang="en-US" smtClean="0"/>
              <a:t>09-Sep-24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6D26B8-24D0-A5B6-9A07-2EA23B56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FEE0A4-5272-3DE6-7CC9-0E05C952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3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B5C88A-32F4-5C98-4439-6D4614D7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5CB7B4-2232-866F-8632-F777FD2EC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A364E0-6EE9-74A8-DFFC-E83AFB62A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1480B-87BB-43EA-B023-02A114715AE3}" type="datetime1">
              <a:rPr lang="en-US" smtClean="0"/>
              <a:t>09-Sep-24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3CE399-5267-6BF9-9494-9F1DA3817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66DE5A-01E3-3494-DC75-AFE7F209C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01DD1-B74E-4CBD-A4FB-FFC0F6727A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indico.cern.ch/event/1186798/contributions/5062618/attachments/2531252/4355488/skb_co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jacow.org/ipac2024/pdf/TUPC76.pdf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s.cern.ch/record/2036210/files/CERN-THESIS-2015-099.pdf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journals.aps.org/prl/abstract/10.1103/PhysRevLett.114.074801" TargetMode="External"/><Relationship Id="rId4" Type="http://schemas.openxmlformats.org/officeDocument/2006/relationships/hyperlink" Target="https://github.com/ebagli/G4_MC_CHANNEL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9">
            <a:extLst>
              <a:ext uri="{FF2B5EF4-FFF2-40B4-BE49-F238E27FC236}">
                <a16:creationId xmlns:a16="http://schemas.microsoft.com/office/drawing/2014/main" id="{8881064D-EB03-856C-28A4-A5B29404A6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8DD82B8-2874-248A-14E6-EC73DD8F4E30}"/>
              </a:ext>
            </a:extLst>
          </p:cNvPr>
          <p:cNvSpPr txBox="1">
            <a:spLocks/>
          </p:cNvSpPr>
          <p:nvPr/>
        </p:nvSpPr>
        <p:spPr>
          <a:xfrm>
            <a:off x="473458" y="2394000"/>
            <a:ext cx="11242035" cy="9037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srgbClr val="0033A0"/>
                </a:solidFill>
                <a:latin typeface="Arial"/>
              </a:rPr>
              <a:t>First studies of crystal collimation for the FCC-ee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F84D2C2-3F65-E9F4-5CCF-0C9612BBB4D0}"/>
              </a:ext>
            </a:extLst>
          </p:cNvPr>
          <p:cNvSpPr txBox="1">
            <a:spLocks/>
          </p:cNvSpPr>
          <p:nvPr/>
        </p:nvSpPr>
        <p:spPr>
          <a:xfrm>
            <a:off x="1781543" y="3362468"/>
            <a:ext cx="8628913" cy="1977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0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None/>
              <a:tabLst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Broggi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1,2,3</a:t>
            </a:r>
            <a:r>
              <a:rPr lang="en-US" b="0" dirty="0">
                <a:solidFill>
                  <a:srgbClr val="2F2F2F">
                    <a:lumMod val="50000"/>
                  </a:srgbClr>
                </a:solidFill>
                <a:latin typeface="Arial"/>
              </a:rPr>
              <a:t>, A. Abramov</a:t>
            </a:r>
            <a:r>
              <a:rPr lang="en-US" b="0" baseline="30000" dirty="0">
                <a:solidFill>
                  <a:srgbClr val="2F2F2F">
                    <a:lumMod val="50000"/>
                  </a:srgbClr>
                </a:solidFill>
                <a:latin typeface="Arial"/>
              </a:rPr>
              <a:t>2</a:t>
            </a:r>
            <a:r>
              <a:rPr lang="en-US" b="0" dirty="0">
                <a:solidFill>
                  <a:srgbClr val="2F2F2F">
                    <a:lumMod val="50000"/>
                  </a:srgbClr>
                </a:solidFill>
                <a:latin typeface="Arial"/>
              </a:rPr>
              <a:t>, M. Boscolo</a:t>
            </a:r>
            <a:r>
              <a:rPr lang="en-US" b="0" baseline="30000" dirty="0">
                <a:solidFill>
                  <a:srgbClr val="2F2F2F">
                    <a:lumMod val="50000"/>
                  </a:srgbClr>
                </a:solidFill>
                <a:latin typeface="Arial"/>
              </a:rPr>
              <a:t>3</a:t>
            </a:r>
            <a:r>
              <a:rPr lang="en-US" b="0" dirty="0">
                <a:solidFill>
                  <a:srgbClr val="2F2F2F">
                    <a:lumMod val="50000"/>
                  </a:srgbClr>
                </a:solidFill>
                <a:latin typeface="Arial"/>
              </a:rPr>
              <a:t>, R. Bruce</a:t>
            </a:r>
            <a:r>
              <a:rPr lang="en-US" b="0" baseline="30000" dirty="0">
                <a:solidFill>
                  <a:srgbClr val="2F2F2F">
                    <a:lumMod val="50000"/>
                  </a:srgbClr>
                </a:solidFill>
                <a:latin typeface="Arial"/>
              </a:rPr>
              <a:t>2</a:t>
            </a:r>
            <a:r>
              <a:rPr lang="en-US" b="0" dirty="0">
                <a:solidFill>
                  <a:srgbClr val="2F2F2F">
                    <a:lumMod val="50000"/>
                  </a:srgbClr>
                </a:solidFill>
                <a:latin typeface="Arial"/>
              </a:rPr>
              <a:t>, D. Mirarchi</a:t>
            </a:r>
            <a:r>
              <a:rPr lang="en-US" b="0" baseline="30000" dirty="0">
                <a:solidFill>
                  <a:srgbClr val="2F2F2F">
                    <a:lumMod val="50000"/>
                  </a:srgbClr>
                </a:solidFill>
                <a:latin typeface="Arial"/>
              </a:rPr>
              <a:t>2</a:t>
            </a:r>
            <a:r>
              <a:rPr lang="en-US" b="0" dirty="0">
                <a:solidFill>
                  <a:srgbClr val="2F2F2F">
                    <a:lumMod val="50000"/>
                  </a:srgbClr>
                </a:solidFill>
                <a:latin typeface="Arial"/>
              </a:rPr>
              <a:t>, S. Redaelli</a:t>
            </a:r>
            <a:r>
              <a:rPr lang="en-US" b="0" baseline="30000" dirty="0">
                <a:solidFill>
                  <a:srgbClr val="2F2F2F">
                    <a:lumMod val="50000"/>
                  </a:srgbClr>
                </a:solidFill>
                <a:latin typeface="Arial"/>
              </a:rPr>
              <a:t>2</a:t>
            </a:r>
            <a:r>
              <a:rPr lang="en-US" b="0" dirty="0">
                <a:solidFill>
                  <a:srgbClr val="2F2F2F">
                    <a:lumMod val="50000"/>
                  </a:srgbClr>
                </a:solidFill>
                <a:latin typeface="Arial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DC4EFEF-620C-2DCC-E07A-5C82FE13BEE1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Design &lt; FCC &lt; TWiki">
            <a:extLst>
              <a:ext uri="{FF2B5EF4-FFF2-40B4-BE49-F238E27FC236}">
                <a16:creationId xmlns:a16="http://schemas.microsoft.com/office/drawing/2014/main" id="{95F656D0-CFEB-D435-3863-9AE83006D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023376E-5F03-F96E-0F32-B0A602F4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</a:t>
            </a:fld>
            <a:endParaRPr lang="en-US" dirty="0">
              <a:solidFill>
                <a:srgbClr val="0033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F6F83-F660-3090-4135-DF198DEB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56" y="403131"/>
            <a:ext cx="3051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ERN Logo, symbol, meaning, history, PNG, brand">
            <a:extLst>
              <a:ext uri="{FF2B5EF4-FFF2-40B4-BE49-F238E27FC236}">
                <a16:creationId xmlns:a16="http://schemas.microsoft.com/office/drawing/2014/main" id="{9600BEB2-DE2D-45CC-8693-87D47C59A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7567"/>
          <a:stretch/>
        </p:blipFill>
        <p:spPr bwMode="auto">
          <a:xfrm>
            <a:off x="8057092" y="399399"/>
            <a:ext cx="131809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ogo_infn">
            <a:extLst>
              <a:ext uri="{FF2B5EF4-FFF2-40B4-BE49-F238E27FC236}">
                <a16:creationId xmlns:a16="http://schemas.microsoft.com/office/drawing/2014/main" id="{BE7204CD-901A-997A-C230-70D7E114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95" y="403131"/>
            <a:ext cx="180144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406B70-4663-8501-9C7B-CC7AFD6A1223}"/>
              </a:ext>
            </a:extLst>
          </p:cNvPr>
          <p:cNvSpPr txBox="1"/>
          <p:nvPr/>
        </p:nvSpPr>
        <p:spPr>
          <a:xfrm>
            <a:off x="6328539" y="3927429"/>
            <a:ext cx="4020302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CERN,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Meyrin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Switzerland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6D76E9-1D11-F9A2-03DA-50E13D53EEC9}"/>
              </a:ext>
            </a:extLst>
          </p:cNvPr>
          <p:cNvSpPr txBox="1"/>
          <p:nvPr/>
        </p:nvSpPr>
        <p:spPr>
          <a:xfrm>
            <a:off x="1589462" y="3927429"/>
            <a:ext cx="4668353" cy="70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Sapienza University of Rome, Italy</a:t>
            </a:r>
          </a:p>
          <a:p>
            <a:pPr>
              <a:lnSpc>
                <a:spcPts val="2500"/>
              </a:lnSpc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INFN-LNF, Frascati, Italy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32E634-2D8F-5A78-4728-ECC4C7D36EA2}"/>
              </a:ext>
            </a:extLst>
          </p:cNvPr>
          <p:cNvSpPr txBox="1"/>
          <p:nvPr/>
        </p:nvSpPr>
        <p:spPr>
          <a:xfrm>
            <a:off x="182880" y="4705590"/>
            <a:ext cx="11823192" cy="1475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</a:rPr>
              <a:t>Channeling 2024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Riccione, Italy, </a:t>
            </a:r>
            <a:r>
              <a:rPr lang="en-US" dirty="0">
                <a:solidFill>
                  <a:srgbClr val="0033A0"/>
                </a:solidFill>
                <a:latin typeface="Arial"/>
              </a:rPr>
              <a:t>09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/09/2024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Many thanks to:</a:t>
            </a:r>
            <a:endParaRPr lang="en-US" dirty="0">
              <a:solidFill>
                <a:srgbClr val="2F2F2F">
                  <a:lumMod val="50000"/>
                </a:srgbClr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Bandiera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B. Lindstrom, L.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Nevay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F. Zimmermann</a:t>
            </a:r>
          </a:p>
        </p:txBody>
      </p:sp>
    </p:spTree>
    <p:extLst>
      <p:ext uri="{BB962C8B-B14F-4D97-AF65-F5344CB8AC3E}">
        <p14:creationId xmlns:p14="http://schemas.microsoft.com/office/powerpoint/2010/main" val="29119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3A0"/>
                </a:solidFill>
                <a:latin typeface="Arial"/>
              </a:rPr>
              <a:t>Collimation tracking simulations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10</a:t>
            </a:fld>
            <a:endParaRPr lang="en-US" dirty="0">
              <a:solidFill>
                <a:srgbClr val="0033A0"/>
              </a:solidFill>
            </a:endParaRPr>
          </a:p>
        </p:txBody>
      </p:sp>
      <p:pic>
        <p:nvPicPr>
          <p:cNvPr id="6" name="Immagine 5" descr="Immagine che contiene cerchio, diagramma, linea, Elementi grafici&#10;&#10;Descrizione generata automaticamente">
            <a:extLst>
              <a:ext uri="{FF2B5EF4-FFF2-40B4-BE49-F238E27FC236}">
                <a16:creationId xmlns:a16="http://schemas.microsoft.com/office/drawing/2014/main" id="{6BD02CC1-8C9A-3E45-4C44-50FB6417A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52" y="406044"/>
            <a:ext cx="2815553" cy="231404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B243EE-349F-AC46-8794-EE2D749FA67D}"/>
              </a:ext>
            </a:extLst>
          </p:cNvPr>
          <p:cNvSpPr txBox="1"/>
          <p:nvPr/>
        </p:nvSpPr>
        <p:spPr>
          <a:xfrm>
            <a:off x="10490865" y="903272"/>
            <a:ext cx="100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beam halo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6DF2F4-00CB-68AD-12BA-9237CF2A2842}"/>
              </a:ext>
            </a:extLst>
          </p:cNvPr>
          <p:cNvSpPr txBox="1"/>
          <p:nvPr/>
        </p:nvSpPr>
        <p:spPr>
          <a:xfrm>
            <a:off x="8950044" y="324259"/>
            <a:ext cx="1594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585858"/>
                </a:solidFill>
              </a:rPr>
              <a:t>beam pipe aperture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C87E353-B09D-1053-8CB6-0496E668D5AE}"/>
              </a:ext>
            </a:extLst>
          </p:cNvPr>
          <p:cNvSpPr txBox="1"/>
          <p:nvPr/>
        </p:nvSpPr>
        <p:spPr>
          <a:xfrm>
            <a:off x="7882613" y="652592"/>
            <a:ext cx="117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97A9BF"/>
                </a:solidFill>
              </a:rPr>
              <a:t>bent crystals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5C0B99C-3D41-9E2A-B7D0-EA9C56BB6653}"/>
              </a:ext>
            </a:extLst>
          </p:cNvPr>
          <p:cNvCxnSpPr>
            <a:cxnSpLocks/>
          </p:cNvCxnSpPr>
          <p:nvPr/>
        </p:nvCxnSpPr>
        <p:spPr>
          <a:xfrm>
            <a:off x="8950044" y="847806"/>
            <a:ext cx="525052" cy="328333"/>
          </a:xfrm>
          <a:prstGeom prst="straightConnector1">
            <a:avLst/>
          </a:prstGeom>
          <a:ln>
            <a:solidFill>
              <a:srgbClr val="9F9F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BF1499F-6C9B-E5BA-1632-926A03006EC2}"/>
              </a:ext>
            </a:extLst>
          </p:cNvPr>
          <p:cNvCxnSpPr>
            <a:cxnSpLocks/>
          </p:cNvCxnSpPr>
          <p:nvPr/>
        </p:nvCxnSpPr>
        <p:spPr>
          <a:xfrm>
            <a:off x="8950044" y="847806"/>
            <a:ext cx="1090285" cy="458433"/>
          </a:xfrm>
          <a:prstGeom prst="straightConnector1">
            <a:avLst/>
          </a:prstGeom>
          <a:ln>
            <a:solidFill>
              <a:srgbClr val="9F9F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8860821-3F69-C563-A767-93481B217578}"/>
              </a:ext>
            </a:extLst>
          </p:cNvPr>
          <p:cNvSpPr txBox="1"/>
          <p:nvPr/>
        </p:nvSpPr>
        <p:spPr>
          <a:xfrm>
            <a:off x="9964405" y="2577262"/>
            <a:ext cx="1594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8B"/>
                </a:solidFill>
              </a:rPr>
              <a:t>BDSIM geometry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67E467-5BC8-E6FA-6EC6-2161B9D3606C}"/>
              </a:ext>
            </a:extLst>
          </p:cNvPr>
          <p:cNvSpPr txBox="1"/>
          <p:nvPr/>
        </p:nvSpPr>
        <p:spPr>
          <a:xfrm>
            <a:off x="1" y="815770"/>
            <a:ext cx="7141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Simulation</a:t>
            </a:r>
            <a:r>
              <a:rPr lang="it-IT" b="1" dirty="0"/>
              <a:t> workflow</a:t>
            </a:r>
            <a:r>
              <a:rPr lang="it-IT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Stand-alone BDSIM </a:t>
            </a:r>
            <a:r>
              <a:rPr lang="it-IT" dirty="0" err="1"/>
              <a:t>simulation</a:t>
            </a:r>
            <a:r>
              <a:rPr lang="it-IT" dirty="0"/>
              <a:t> for FCC-ee (Z)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halo</a:t>
            </a:r>
            <a:r>
              <a:rPr lang="it-IT" dirty="0"/>
              <a:t> </a:t>
            </a:r>
            <a:r>
              <a:rPr lang="it-IT" dirty="0" err="1"/>
              <a:t>interacting</a:t>
            </a:r>
            <a:r>
              <a:rPr lang="it-IT" dirty="0"/>
              <a:t> with </a:t>
            </a:r>
            <a:r>
              <a:rPr lang="it-IT" dirty="0" err="1"/>
              <a:t>bent</a:t>
            </a:r>
            <a:r>
              <a:rPr lang="it-IT" dirty="0"/>
              <a:t> </a:t>
            </a:r>
            <a:r>
              <a:rPr lang="it-IT" dirty="0" err="1"/>
              <a:t>crystal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Channelled</a:t>
            </a:r>
            <a:r>
              <a:rPr lang="it-IT" dirty="0"/>
              <a:t> </a:t>
            </a:r>
            <a:r>
              <a:rPr lang="it-IT" dirty="0" err="1"/>
              <a:t>halo</a:t>
            </a:r>
            <a:r>
              <a:rPr lang="it-IT" dirty="0"/>
              <a:t> </a:t>
            </a:r>
            <a:r>
              <a:rPr lang="it-IT" dirty="0" err="1"/>
              <a:t>distributions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input for </a:t>
            </a:r>
            <a:r>
              <a:rPr lang="it-IT" dirty="0" err="1">
                <a:solidFill>
                  <a:srgbClr val="00008B"/>
                </a:solidFill>
              </a:rPr>
              <a:t>Xsuite</a:t>
            </a:r>
            <a:r>
              <a:rPr lang="it-IT" dirty="0">
                <a:solidFill>
                  <a:srgbClr val="00008B"/>
                </a:solidFill>
              </a:rPr>
              <a:t>-BDSIM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008B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5x10</a:t>
            </a:r>
            <a:r>
              <a:rPr lang="it-IT" baseline="30000" dirty="0"/>
              <a:t>6</a:t>
            </a:r>
            <a:r>
              <a:rPr lang="it-IT" dirty="0"/>
              <a:t> </a:t>
            </a:r>
            <a:r>
              <a:rPr lang="it-IT" dirty="0" err="1"/>
              <a:t>macroparticles</a:t>
            </a:r>
            <a:r>
              <a:rPr lang="it-IT" dirty="0"/>
              <a:t> (45.6 GeV) </a:t>
            </a:r>
            <a:r>
              <a:rPr lang="it-IT" dirty="0" err="1"/>
              <a:t>tracked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the FCC-ee lattice - </a:t>
            </a:r>
            <a:r>
              <a:rPr lang="it-IT" dirty="0" err="1"/>
              <a:t>including</a:t>
            </a:r>
            <a:r>
              <a:rPr lang="it-IT" dirty="0"/>
              <a:t>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it-IT" dirty="0" err="1">
                <a:solidFill>
                  <a:srgbClr val="00008B"/>
                </a:solidFill>
              </a:rPr>
              <a:t>Nonlinearities</a:t>
            </a:r>
            <a:endParaRPr lang="it-IT" dirty="0">
              <a:solidFill>
                <a:srgbClr val="00008B"/>
              </a:solidFill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00008B"/>
                </a:solidFill>
              </a:rPr>
              <a:t>Synchrotron </a:t>
            </a:r>
            <a:r>
              <a:rPr lang="it-IT" dirty="0" err="1">
                <a:solidFill>
                  <a:srgbClr val="00008B"/>
                </a:solidFill>
              </a:rPr>
              <a:t>Radiation</a:t>
            </a:r>
            <a:r>
              <a:rPr lang="it-IT" dirty="0">
                <a:solidFill>
                  <a:srgbClr val="00008B"/>
                </a:solidFill>
              </a:rPr>
              <a:t> (</a:t>
            </a:r>
            <a:r>
              <a:rPr lang="it-IT" dirty="0" err="1">
                <a:solidFill>
                  <a:srgbClr val="00008B"/>
                </a:solidFill>
              </a:rPr>
              <a:t>mean</a:t>
            </a:r>
            <a:r>
              <a:rPr lang="it-IT" dirty="0">
                <a:solidFill>
                  <a:srgbClr val="00008B"/>
                </a:solidFill>
              </a:rPr>
              <a:t> model)</a:t>
            </a:r>
            <a:endParaRPr lang="it-IT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00008B"/>
                </a:solidFill>
              </a:rPr>
              <a:t>RF </a:t>
            </a:r>
            <a:r>
              <a:rPr lang="it-IT" dirty="0" err="1">
                <a:solidFill>
                  <a:srgbClr val="00008B"/>
                </a:solidFill>
              </a:rPr>
              <a:t>cavities</a:t>
            </a:r>
            <a:endParaRPr lang="it-IT" dirty="0">
              <a:solidFill>
                <a:srgbClr val="00008B"/>
              </a:solidFill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it-IT" dirty="0" err="1">
                <a:solidFill>
                  <a:srgbClr val="00008B"/>
                </a:solidFill>
              </a:rPr>
              <a:t>magnet</a:t>
            </a:r>
            <a:r>
              <a:rPr lang="it-IT" dirty="0">
                <a:solidFill>
                  <a:srgbClr val="00008B"/>
                </a:solidFill>
              </a:rPr>
              <a:t> tapering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it-IT" dirty="0" err="1">
                <a:solidFill>
                  <a:srgbClr val="00008B"/>
                </a:solidFill>
              </a:rPr>
              <a:t>detailed</a:t>
            </a:r>
            <a:r>
              <a:rPr lang="it-IT" dirty="0">
                <a:solidFill>
                  <a:srgbClr val="00008B"/>
                </a:solidFill>
              </a:rPr>
              <a:t> aperture model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it-IT" dirty="0" err="1">
                <a:solidFill>
                  <a:srgbClr val="00008B"/>
                </a:solidFill>
              </a:rPr>
              <a:t>halo</a:t>
            </a:r>
            <a:r>
              <a:rPr lang="it-IT" dirty="0">
                <a:solidFill>
                  <a:srgbClr val="00008B"/>
                </a:solidFill>
              </a:rPr>
              <a:t> and</a:t>
            </a:r>
            <a:r>
              <a:rPr lang="it-IT" dirty="0"/>
              <a:t> </a:t>
            </a:r>
            <a:r>
              <a:rPr lang="it-IT" dirty="0">
                <a:solidFill>
                  <a:srgbClr val="00008B"/>
                </a:solidFill>
              </a:rPr>
              <a:t>SR </a:t>
            </a:r>
            <a:r>
              <a:rPr lang="it-IT" dirty="0" err="1">
                <a:solidFill>
                  <a:srgbClr val="00008B"/>
                </a:solidFill>
              </a:rPr>
              <a:t>collimators</a:t>
            </a:r>
            <a:endParaRPr lang="it-IT" dirty="0">
              <a:solidFill>
                <a:srgbClr val="00008B"/>
              </a:solidFill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it-IT" dirty="0">
              <a:solidFill>
                <a:srgbClr val="00008B"/>
              </a:solidFill>
            </a:endParaRPr>
          </a:p>
          <a:p>
            <a:pPr lvl="2"/>
            <a:r>
              <a:rPr lang="it-IT" dirty="0"/>
              <a:t>For </a:t>
            </a:r>
            <a:r>
              <a:rPr lang="it-IT" dirty="0">
                <a:solidFill>
                  <a:srgbClr val="FF0000"/>
                </a:solidFill>
              </a:rPr>
              <a:t>1 machine turn</a:t>
            </a:r>
            <a:r>
              <a:rPr lang="it-IT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compared with standard (amorphous) collimation system one-turn cleaning</a:t>
            </a:r>
          </a:p>
        </p:txBody>
      </p:sp>
      <p:pic>
        <p:nvPicPr>
          <p:cNvPr id="16" name="Immagine 15" descr="Immagine che contiene testo, diagramma, schermata, cerchio&#10;&#10;Descrizione generata automaticamente">
            <a:extLst>
              <a:ext uri="{FF2B5EF4-FFF2-40B4-BE49-F238E27FC236}">
                <a16:creationId xmlns:a16="http://schemas.microsoft.com/office/drawing/2014/main" id="{EC31692E-38FB-1E33-4371-3C9A577E1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673" y="3287812"/>
            <a:ext cx="4727399" cy="2258647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37E45A8-94D0-3713-826A-7C2016B8BDA8}"/>
              </a:ext>
            </a:extLst>
          </p:cNvPr>
          <p:cNvSpPr txBox="1">
            <a:spLocks/>
          </p:cNvSpPr>
          <p:nvPr/>
        </p:nvSpPr>
        <p:spPr>
          <a:xfrm>
            <a:off x="4541892" y="6439280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First studies of crystal collimation for the FCC-ee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C3A7C8B-B617-5254-DADD-24090508B77C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09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/09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922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3A0"/>
                </a:solidFill>
                <a:latin typeface="Arial"/>
              </a:rPr>
              <a:t>One-turn cleaning of the e- beam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11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8FC7CD7-2C02-B80D-00E8-C11547774D59}"/>
              </a:ext>
            </a:extLst>
          </p:cNvPr>
          <p:cNvSpPr txBox="1"/>
          <p:nvPr/>
        </p:nvSpPr>
        <p:spPr>
          <a:xfrm>
            <a:off x="182880" y="5052551"/>
            <a:ext cx="11598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One-turn cleaning is comparable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dirty="0">
                <a:solidFill>
                  <a:srgbClr val="00008B"/>
                </a:solidFill>
              </a:rPr>
              <a:t>crystal collimation </a:t>
            </a:r>
            <a:r>
              <a:rPr lang="en-US" dirty="0"/>
              <a:t>case: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6D6F79B-AF7C-AEB6-B7CA-5042C1F798DB}"/>
              </a:ext>
            </a:extLst>
          </p:cNvPr>
          <p:cNvSpPr txBox="1"/>
          <p:nvPr/>
        </p:nvSpPr>
        <p:spPr>
          <a:xfrm>
            <a:off x="182880" y="759169"/>
            <a:ext cx="10895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>
                <a:latin typeface="+mj-lt"/>
              </a:rPr>
              <a:t>Replacement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primary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collimators</a:t>
            </a:r>
            <a:r>
              <a:rPr lang="it-IT" dirty="0">
                <a:latin typeface="+mj-lt"/>
              </a:rPr>
              <a:t> with 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100 </a:t>
            </a:r>
            <a:r>
              <a:rPr lang="it-IT" dirty="0" err="1">
                <a:solidFill>
                  <a:srgbClr val="00008B"/>
                </a:solidFill>
                <a:latin typeface="+mj-lt"/>
              </a:rPr>
              <a:t>μm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00008B"/>
                </a:solidFill>
                <a:latin typeface="+mj-lt"/>
              </a:rPr>
              <a:t>bent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 Si </a:t>
            </a:r>
            <a:r>
              <a:rPr lang="it-IT" dirty="0" err="1">
                <a:solidFill>
                  <a:srgbClr val="00008B"/>
                </a:solidFill>
                <a:latin typeface="+mj-lt"/>
              </a:rPr>
              <a:t>crystals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 </a:t>
            </a:r>
            <a:r>
              <a:rPr lang="it-IT" dirty="0">
                <a:latin typeface="+mj-lt"/>
              </a:rPr>
              <a:t>(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100 </a:t>
            </a:r>
            <a:r>
              <a:rPr lang="el-GR" sz="1800" dirty="0"/>
              <a:t>μ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rad bending angle</a:t>
            </a:r>
            <a:r>
              <a:rPr lang="it-IT" dirty="0">
                <a:latin typeface="+mj-lt"/>
              </a:rPr>
              <a:t>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CE07BC-260D-F6EA-D84D-59AC81F2B356}"/>
              </a:ext>
            </a:extLst>
          </p:cNvPr>
          <p:cNvSpPr txBox="1"/>
          <p:nvPr/>
        </p:nvSpPr>
        <p:spPr>
          <a:xfrm>
            <a:off x="3369672" y="5321092"/>
            <a:ext cx="88608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Most beam halo losses end up on the absorbers – as expected</a:t>
            </a:r>
          </a:p>
          <a:p>
            <a:pPr lvl="1"/>
            <a:r>
              <a:rPr lang="en-US" dirty="0"/>
              <a:t>Significant reduction (up to a factor &gt;100) of local losses in PF</a:t>
            </a:r>
          </a:p>
          <a:p>
            <a:pPr lvl="1"/>
            <a:r>
              <a:rPr lang="en-US" dirty="0"/>
              <a:t>Increase of losses on a vertical SR collimator upstream IPD – </a:t>
            </a:r>
            <a:r>
              <a:rPr lang="en-US" dirty="0">
                <a:solidFill>
                  <a:srgbClr val="FF0000"/>
                </a:solidFill>
              </a:rPr>
              <a:t>to be investigated</a:t>
            </a:r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E982D11A-C8B5-19DC-C393-70631C6A2B0C}"/>
              </a:ext>
            </a:extLst>
          </p:cNvPr>
          <p:cNvSpPr/>
          <p:nvPr/>
        </p:nvSpPr>
        <p:spPr>
          <a:xfrm>
            <a:off x="3644765" y="5445170"/>
            <a:ext cx="186089" cy="71367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6C3465A-C453-5398-C29D-2DEAB1538E62}"/>
              </a:ext>
            </a:extLst>
          </p:cNvPr>
          <p:cNvSpPr txBox="1">
            <a:spLocks/>
          </p:cNvSpPr>
          <p:nvPr/>
        </p:nvSpPr>
        <p:spPr>
          <a:xfrm>
            <a:off x="4541892" y="6439280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First studies of crystal collimation for the FCC-ee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73E4EDE-C835-BD9B-6513-F2105A7B6D83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09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/09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  <p:pic>
        <p:nvPicPr>
          <p:cNvPr id="8" name="Immagine 7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28B570D8-1858-8966-D846-EBE8A78F1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34" y="1130019"/>
            <a:ext cx="4846330" cy="2057404"/>
          </a:xfrm>
          <a:prstGeom prst="rect">
            <a:avLst/>
          </a:prstGeom>
        </p:spPr>
      </p:pic>
      <p:pic>
        <p:nvPicPr>
          <p:cNvPr id="11" name="Immagine 10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8B491FB8-FBE5-6375-C973-2F46F99B8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88" y="1130019"/>
            <a:ext cx="3657607" cy="2057404"/>
          </a:xfrm>
          <a:prstGeom prst="rect">
            <a:avLst/>
          </a:prstGeom>
        </p:spPr>
      </p:pic>
      <p:pic>
        <p:nvPicPr>
          <p:cNvPr id="14" name="Immagine 13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7F090471-0174-8130-013C-E515963DFA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34" y="3074389"/>
            <a:ext cx="4846330" cy="2057404"/>
          </a:xfrm>
          <a:prstGeom prst="rect">
            <a:avLst/>
          </a:prstGeom>
        </p:spPr>
      </p:pic>
      <p:pic>
        <p:nvPicPr>
          <p:cNvPr id="17" name="Immagine 16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86DA8D60-94BE-FEBF-B6C1-BE19FA9FD4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87" y="3075600"/>
            <a:ext cx="3657607" cy="2057404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BE145CD6-9794-3F2C-8EC6-30C4D2457D12}"/>
              </a:ext>
            </a:extLst>
          </p:cNvPr>
          <p:cNvGrpSpPr/>
          <p:nvPr/>
        </p:nvGrpSpPr>
        <p:grpSpPr>
          <a:xfrm>
            <a:off x="9799323" y="1569211"/>
            <a:ext cx="1651000" cy="906468"/>
            <a:chOff x="9799323" y="1569211"/>
            <a:chExt cx="1651000" cy="906468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2FCD2D5-80E4-306B-0191-AD87369AD4A0}"/>
                </a:ext>
              </a:extLst>
            </p:cNvPr>
            <p:cNvSpPr txBox="1"/>
            <p:nvPr/>
          </p:nvSpPr>
          <p:spPr>
            <a:xfrm>
              <a:off x="9906611" y="1710530"/>
              <a:ext cx="1305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8B"/>
                  </a:solidFill>
                </a:rPr>
                <a:t>Standard collimation</a:t>
              </a:r>
            </a:p>
          </p:txBody>
        </p:sp>
        <p:sp>
          <p:nvSpPr>
            <p:cNvPr id="16" name="Nastro perforato 15">
              <a:extLst>
                <a:ext uri="{FF2B5EF4-FFF2-40B4-BE49-F238E27FC236}">
                  <a16:creationId xmlns:a16="http://schemas.microsoft.com/office/drawing/2014/main" id="{49DBC502-AE10-FDED-A146-8E325A35FE6B}"/>
                </a:ext>
              </a:extLst>
            </p:cNvPr>
            <p:cNvSpPr/>
            <p:nvPr/>
          </p:nvSpPr>
          <p:spPr>
            <a:xfrm>
              <a:off x="9799323" y="1569211"/>
              <a:ext cx="1651000" cy="906468"/>
            </a:xfrm>
            <a:prstGeom prst="flowChartPunchedTape">
              <a:avLst/>
            </a:prstGeom>
            <a:noFill/>
            <a:ln w="28575">
              <a:solidFill>
                <a:srgbClr val="0000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CF22434B-09CA-FCCD-16FF-974906F3490F}"/>
              </a:ext>
            </a:extLst>
          </p:cNvPr>
          <p:cNvGrpSpPr/>
          <p:nvPr/>
        </p:nvGrpSpPr>
        <p:grpSpPr>
          <a:xfrm>
            <a:off x="9799323" y="3557412"/>
            <a:ext cx="1651000" cy="906468"/>
            <a:chOff x="9799323" y="3557412"/>
            <a:chExt cx="1651000" cy="906468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77AF0C9-5108-1C3C-488D-F39367CF7FE5}"/>
                </a:ext>
              </a:extLst>
            </p:cNvPr>
            <p:cNvSpPr txBox="1"/>
            <p:nvPr/>
          </p:nvSpPr>
          <p:spPr>
            <a:xfrm>
              <a:off x="9906611" y="3687481"/>
              <a:ext cx="1305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8B"/>
                  </a:solidFill>
                </a:rPr>
                <a:t>Crystal collimation</a:t>
              </a:r>
            </a:p>
          </p:txBody>
        </p:sp>
        <p:sp>
          <p:nvSpPr>
            <p:cNvPr id="19" name="Nastro perforato 18">
              <a:extLst>
                <a:ext uri="{FF2B5EF4-FFF2-40B4-BE49-F238E27FC236}">
                  <a16:creationId xmlns:a16="http://schemas.microsoft.com/office/drawing/2014/main" id="{2A6972FC-688B-9521-5D1F-B93AC1B6E552}"/>
                </a:ext>
              </a:extLst>
            </p:cNvPr>
            <p:cNvSpPr/>
            <p:nvPr/>
          </p:nvSpPr>
          <p:spPr>
            <a:xfrm>
              <a:off x="9799323" y="3557412"/>
              <a:ext cx="1651000" cy="906468"/>
            </a:xfrm>
            <a:prstGeom prst="flowChartPunchedTape">
              <a:avLst/>
            </a:prstGeom>
            <a:noFill/>
            <a:ln w="28575">
              <a:solidFill>
                <a:srgbClr val="0000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1451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B6410CD-2442-03BE-780E-1E0A226FF2AC}"/>
              </a:ext>
            </a:extLst>
          </p:cNvPr>
          <p:cNvSpPr txBox="1"/>
          <p:nvPr/>
        </p:nvSpPr>
        <p:spPr>
          <a:xfrm>
            <a:off x="3397588" y="5455235"/>
            <a:ext cx="88608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Most beam halo losses end up on the absorbers – as expected</a:t>
            </a:r>
          </a:p>
          <a:p>
            <a:pPr lvl="1"/>
            <a:r>
              <a:rPr lang="en-US" dirty="0"/>
              <a:t>Significant reduction (up to a factor &gt;100) of local losses in PF</a:t>
            </a:r>
          </a:p>
          <a:p>
            <a:pPr lvl="1"/>
            <a:r>
              <a:rPr lang="en-US" dirty="0"/>
              <a:t>Increase of losses on a vertical SR collimator upstream IPD – </a:t>
            </a:r>
            <a:r>
              <a:rPr lang="en-US" dirty="0">
                <a:solidFill>
                  <a:srgbClr val="FF0000"/>
                </a:solidFill>
              </a:rPr>
              <a:t>to be investigated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3A0"/>
                </a:solidFill>
                <a:latin typeface="Arial"/>
              </a:rPr>
              <a:t>One-turn cleaning of the e+ beam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12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6D6F79B-AF7C-AEB6-B7CA-5042C1F798DB}"/>
              </a:ext>
            </a:extLst>
          </p:cNvPr>
          <p:cNvSpPr txBox="1"/>
          <p:nvPr/>
        </p:nvSpPr>
        <p:spPr>
          <a:xfrm>
            <a:off x="182880" y="759169"/>
            <a:ext cx="10895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>
                <a:latin typeface="+mj-lt"/>
              </a:rPr>
              <a:t>Replacement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primary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collimators</a:t>
            </a:r>
            <a:r>
              <a:rPr lang="it-IT" dirty="0">
                <a:latin typeface="+mj-lt"/>
              </a:rPr>
              <a:t> with 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200 </a:t>
            </a:r>
            <a:r>
              <a:rPr lang="it-IT" dirty="0" err="1">
                <a:solidFill>
                  <a:srgbClr val="00008B"/>
                </a:solidFill>
                <a:latin typeface="+mj-lt"/>
              </a:rPr>
              <a:t>μm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00008B"/>
                </a:solidFill>
                <a:latin typeface="+mj-lt"/>
              </a:rPr>
              <a:t>bent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 Si </a:t>
            </a:r>
            <a:r>
              <a:rPr lang="it-IT" dirty="0" err="1">
                <a:solidFill>
                  <a:srgbClr val="00008B"/>
                </a:solidFill>
                <a:latin typeface="+mj-lt"/>
              </a:rPr>
              <a:t>crystals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 </a:t>
            </a:r>
            <a:r>
              <a:rPr lang="it-IT" dirty="0">
                <a:latin typeface="+mj-lt"/>
              </a:rPr>
              <a:t>(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100 </a:t>
            </a:r>
            <a:r>
              <a:rPr lang="el-GR" sz="1800" dirty="0"/>
              <a:t>μ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rad bending angle</a:t>
            </a:r>
            <a:r>
              <a:rPr lang="it-IT" dirty="0">
                <a:latin typeface="+mj-lt"/>
              </a:rPr>
              <a:t>)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1A7343A-992B-F296-275E-8A30AF2B139B}"/>
              </a:ext>
            </a:extLst>
          </p:cNvPr>
          <p:cNvSpPr txBox="1">
            <a:spLocks/>
          </p:cNvSpPr>
          <p:nvPr/>
        </p:nvSpPr>
        <p:spPr>
          <a:xfrm>
            <a:off x="4541892" y="6439280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First studies of crystal collimation for the FCC-ee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0954D9-F655-FE57-A7DE-582938121D05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09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/09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AE9B6C-4ACF-4820-05A0-A15C573279D2}"/>
              </a:ext>
            </a:extLst>
          </p:cNvPr>
          <p:cNvSpPr txBox="1"/>
          <p:nvPr/>
        </p:nvSpPr>
        <p:spPr>
          <a:xfrm>
            <a:off x="182880" y="5128594"/>
            <a:ext cx="11598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One-turn cleaning is comparable – </a:t>
            </a:r>
            <a:r>
              <a:rPr lang="en-US" dirty="0">
                <a:solidFill>
                  <a:srgbClr val="FF0000"/>
                </a:solidFill>
              </a:rPr>
              <a:t>compare again the performance considering smaller impact parameters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dirty="0">
                <a:solidFill>
                  <a:srgbClr val="00008B"/>
                </a:solidFill>
              </a:rPr>
              <a:t>crystal collimation </a:t>
            </a:r>
            <a:r>
              <a:rPr lang="en-US" dirty="0"/>
              <a:t>case:</a:t>
            </a:r>
          </a:p>
        </p:txBody>
      </p:sp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DCD4D7C0-7693-3453-E52A-B02A18DB36D2}"/>
              </a:ext>
            </a:extLst>
          </p:cNvPr>
          <p:cNvSpPr/>
          <p:nvPr/>
        </p:nvSpPr>
        <p:spPr>
          <a:xfrm>
            <a:off x="3644765" y="5559713"/>
            <a:ext cx="186089" cy="71367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4424C42A-9662-ECA4-3E0F-48E946C89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2" y="1178144"/>
            <a:ext cx="4846330" cy="2057404"/>
          </a:xfrm>
          <a:prstGeom prst="rect">
            <a:avLst/>
          </a:prstGeom>
        </p:spPr>
      </p:pic>
      <p:pic>
        <p:nvPicPr>
          <p:cNvPr id="10" name="Immagine 9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C758A8DB-554C-AB70-58BB-82B0867E0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26" y="1178144"/>
            <a:ext cx="3657607" cy="2057404"/>
          </a:xfrm>
          <a:prstGeom prst="rect">
            <a:avLst/>
          </a:prstGeom>
        </p:spPr>
      </p:pic>
      <p:pic>
        <p:nvPicPr>
          <p:cNvPr id="12" name="Immagine 11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80221012-3974-D154-5FF7-A7CB0C56B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2" y="3143111"/>
            <a:ext cx="4846330" cy="2057404"/>
          </a:xfrm>
          <a:prstGeom prst="rect">
            <a:avLst/>
          </a:prstGeom>
        </p:spPr>
      </p:pic>
      <p:pic>
        <p:nvPicPr>
          <p:cNvPr id="16" name="Immagine 15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5046377E-8481-B863-544F-815B306A26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26" y="3139591"/>
            <a:ext cx="3657607" cy="2057404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B32C8D84-DDA8-0673-5E0B-6EE448AE9D17}"/>
              </a:ext>
            </a:extLst>
          </p:cNvPr>
          <p:cNvGrpSpPr/>
          <p:nvPr/>
        </p:nvGrpSpPr>
        <p:grpSpPr>
          <a:xfrm>
            <a:off x="9106306" y="1752090"/>
            <a:ext cx="1651000" cy="906468"/>
            <a:chOff x="9799323" y="1569211"/>
            <a:chExt cx="1651000" cy="906468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6241047E-145A-C52E-A4A4-1D74AAB38281}"/>
                </a:ext>
              </a:extLst>
            </p:cNvPr>
            <p:cNvSpPr txBox="1"/>
            <p:nvPr/>
          </p:nvSpPr>
          <p:spPr>
            <a:xfrm>
              <a:off x="9906611" y="1710530"/>
              <a:ext cx="1305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8B"/>
                  </a:solidFill>
                </a:rPr>
                <a:t>Standard collimation</a:t>
              </a:r>
            </a:p>
          </p:txBody>
        </p:sp>
        <p:sp>
          <p:nvSpPr>
            <p:cNvPr id="17" name="Nastro perforato 16">
              <a:extLst>
                <a:ext uri="{FF2B5EF4-FFF2-40B4-BE49-F238E27FC236}">
                  <a16:creationId xmlns:a16="http://schemas.microsoft.com/office/drawing/2014/main" id="{34DAD04E-98FD-8FE8-832A-39D4A49C7661}"/>
                </a:ext>
              </a:extLst>
            </p:cNvPr>
            <p:cNvSpPr/>
            <p:nvPr/>
          </p:nvSpPr>
          <p:spPr>
            <a:xfrm>
              <a:off x="9799323" y="1569211"/>
              <a:ext cx="1651000" cy="906468"/>
            </a:xfrm>
            <a:prstGeom prst="flowChartPunchedTape">
              <a:avLst/>
            </a:prstGeom>
            <a:noFill/>
            <a:ln w="28575">
              <a:solidFill>
                <a:srgbClr val="0000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CF0FE2DC-C8A0-9169-48E9-518FAA6B22E3}"/>
              </a:ext>
            </a:extLst>
          </p:cNvPr>
          <p:cNvGrpSpPr/>
          <p:nvPr/>
        </p:nvGrpSpPr>
        <p:grpSpPr>
          <a:xfrm>
            <a:off x="9106306" y="3740291"/>
            <a:ext cx="1651000" cy="906468"/>
            <a:chOff x="9799323" y="3557412"/>
            <a:chExt cx="1651000" cy="906468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297EE179-9F68-7E24-80EE-E7694D82B71E}"/>
                </a:ext>
              </a:extLst>
            </p:cNvPr>
            <p:cNvSpPr txBox="1"/>
            <p:nvPr/>
          </p:nvSpPr>
          <p:spPr>
            <a:xfrm>
              <a:off x="9906611" y="3687481"/>
              <a:ext cx="1305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8B"/>
                  </a:solidFill>
                </a:rPr>
                <a:t>Crystal collimation</a:t>
              </a:r>
            </a:p>
          </p:txBody>
        </p:sp>
        <p:sp>
          <p:nvSpPr>
            <p:cNvPr id="21" name="Nastro perforato 20">
              <a:extLst>
                <a:ext uri="{FF2B5EF4-FFF2-40B4-BE49-F238E27FC236}">
                  <a16:creationId xmlns:a16="http://schemas.microsoft.com/office/drawing/2014/main" id="{6ACE6E81-43A9-683B-C299-7B13EA2527CA}"/>
                </a:ext>
              </a:extLst>
            </p:cNvPr>
            <p:cNvSpPr/>
            <p:nvPr/>
          </p:nvSpPr>
          <p:spPr>
            <a:xfrm>
              <a:off x="9799323" y="3557412"/>
              <a:ext cx="1651000" cy="906468"/>
            </a:xfrm>
            <a:prstGeom prst="flowChartPunchedTape">
              <a:avLst/>
            </a:prstGeom>
            <a:noFill/>
            <a:ln w="28575">
              <a:solidFill>
                <a:srgbClr val="0000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Immagine 22">
            <a:extLst>
              <a:ext uri="{FF2B5EF4-FFF2-40B4-BE49-F238E27FC236}">
                <a16:creationId xmlns:a16="http://schemas.microsoft.com/office/drawing/2014/main" id="{407E3F76-9441-F257-5C5B-682D3296C8E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125" t="12419" b="3563"/>
          <a:stretch/>
        </p:blipFill>
        <p:spPr>
          <a:xfrm>
            <a:off x="9907244" y="136042"/>
            <a:ext cx="2242244" cy="14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8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3A0"/>
                </a:solidFill>
                <a:latin typeface="Arial"/>
              </a:rPr>
              <a:t>Summary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13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E5BE45-4783-759B-2273-F77E3F48928D}"/>
              </a:ext>
            </a:extLst>
          </p:cNvPr>
          <p:cNvSpPr txBox="1"/>
          <p:nvPr/>
        </p:nvSpPr>
        <p:spPr>
          <a:xfrm>
            <a:off x="91439" y="786895"/>
            <a:ext cx="12100561" cy="230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Crystal collimation might be an interesting solution for FCC-ee collimation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Feasibility studies have started: </a:t>
            </a:r>
            <a:r>
              <a:rPr lang="en-US" dirty="0">
                <a:solidFill>
                  <a:srgbClr val="FF0000"/>
                </a:solidFill>
              </a:rPr>
              <a:t>no show-stoppers identified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8B"/>
                </a:solidFill>
              </a:rPr>
              <a:t>First crystal parameter optimization studies performed</a:t>
            </a:r>
          </a:p>
          <a:p>
            <a:pPr marL="1200150" lvl="2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US" dirty="0"/>
              <a:t>Planar channeling of e- and e+ in Si (111) </a:t>
            </a:r>
          </a:p>
          <a:p>
            <a:pPr marL="1200150" lvl="2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US" dirty="0"/>
              <a:t>100/200 </a:t>
            </a:r>
            <a:r>
              <a:rPr lang="el-GR" dirty="0"/>
              <a:t>μ</a:t>
            </a:r>
            <a:r>
              <a:rPr lang="en-US" dirty="0"/>
              <a:t>m Si crystals with 100 </a:t>
            </a:r>
            <a:r>
              <a:rPr lang="el-GR" dirty="0"/>
              <a:t>μ</a:t>
            </a:r>
            <a:r>
              <a:rPr lang="en-US" dirty="0"/>
              <a:t>rad bending angle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First collimation tracking simulations with crystals performed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</a:rPr>
              <a:t>performance gain over standard collimation cannot be demonstrated yet </a:t>
            </a:r>
            <a:r>
              <a:rPr lang="en-US" dirty="0">
                <a:solidFill>
                  <a:srgbClr val="FF0000"/>
                </a:solidFill>
              </a:rPr>
              <a:t>– further studies are needed (e.g., considering smaller impact parameters)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1F6E37-5CBD-3F4A-A792-AC1F46476064}"/>
              </a:ext>
            </a:extLst>
          </p:cNvPr>
          <p:cNvSpPr txBox="1">
            <a:spLocks/>
          </p:cNvSpPr>
          <p:nvPr/>
        </p:nvSpPr>
        <p:spPr>
          <a:xfrm>
            <a:off x="182880" y="3267166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3A0"/>
                </a:solidFill>
                <a:latin typeface="Arial"/>
              </a:rPr>
              <a:t>Next steps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E707D5-8475-8010-B43D-B162A5C826C8}"/>
              </a:ext>
            </a:extLst>
          </p:cNvPr>
          <p:cNvSpPr txBox="1"/>
          <p:nvPr/>
        </p:nvSpPr>
        <p:spPr>
          <a:xfrm>
            <a:off x="194109" y="3906198"/>
            <a:ext cx="11997891" cy="230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Extend the analysis using </a:t>
            </a:r>
            <a:r>
              <a:rPr lang="en-US" b="1" dirty="0"/>
              <a:t>more complete channeling routines </a:t>
            </a:r>
            <a:r>
              <a:rPr lang="en-US" dirty="0"/>
              <a:t>including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Extend the analysis for studying </a:t>
            </a:r>
            <a:r>
              <a:rPr lang="en-US" b="1" dirty="0"/>
              <a:t>crystal collimation in the V plane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Possibly extend the current analysis to:</a:t>
            </a:r>
          </a:p>
          <a:p>
            <a:pPr marL="742950" lvl="1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8B"/>
                </a:solidFill>
              </a:rPr>
              <a:t>Axial channeling </a:t>
            </a:r>
            <a:r>
              <a:rPr lang="en-US" dirty="0"/>
              <a:t>– potentially more promising for the e- beam</a:t>
            </a:r>
          </a:p>
          <a:p>
            <a:pPr marL="742950" lvl="1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8B"/>
                </a:solidFill>
              </a:rPr>
              <a:t>(Multiple) volume reflection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Optimize absorber parameters </a:t>
            </a:r>
            <a:r>
              <a:rPr lang="en-US" dirty="0"/>
              <a:t>(materials, length, retraction, etc.)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Extend the capabilities of the Xsuite-BDSIM simulation tool to allow for multi-turn collimation tracking with crystals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967D317-BFA8-F8F3-BC85-8DA0A149F737}"/>
              </a:ext>
            </a:extLst>
          </p:cNvPr>
          <p:cNvSpPr txBox="1">
            <a:spLocks/>
          </p:cNvSpPr>
          <p:nvPr/>
        </p:nvSpPr>
        <p:spPr>
          <a:xfrm>
            <a:off x="4541892" y="6439280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First studies of crystal collimation for the FCC-ee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827DBF-0DB2-CA14-A8BE-85DF1B45E5A8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09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/09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F2DDCCE6-5CEC-70A3-9BED-627D1CB5E3E9}"/>
              </a:ext>
            </a:extLst>
          </p:cNvPr>
          <p:cNvSpPr/>
          <p:nvPr/>
        </p:nvSpPr>
        <p:spPr>
          <a:xfrm>
            <a:off x="8166501" y="3807331"/>
            <a:ext cx="221382" cy="64064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1D30F56-7606-05EB-EF51-22AE90F02810}"/>
              </a:ext>
            </a:extLst>
          </p:cNvPr>
          <p:cNvSpPr txBox="1"/>
          <p:nvPr/>
        </p:nvSpPr>
        <p:spPr>
          <a:xfrm>
            <a:off x="8314089" y="3779555"/>
            <a:ext cx="4234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+mj-lt"/>
              </a:rPr>
              <a:t>radiation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emission</a:t>
            </a:r>
            <a:endParaRPr lang="it-IT" dirty="0">
              <a:latin typeface="+mj-lt"/>
            </a:endParaRPr>
          </a:p>
          <a:p>
            <a:r>
              <a:rPr lang="it-IT" dirty="0">
                <a:latin typeface="+mj-lt"/>
              </a:rPr>
              <a:t>strong field </a:t>
            </a:r>
            <a:r>
              <a:rPr lang="it-IT" dirty="0" err="1">
                <a:latin typeface="+mj-lt"/>
              </a:rPr>
              <a:t>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3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89DF5C55-AED3-8F4B-2D79-484F86A789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736" y="1382255"/>
            <a:ext cx="3537393" cy="35400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0CCF690-F894-C930-D194-BAE87484FB58}"/>
              </a:ext>
            </a:extLst>
          </p:cNvPr>
          <p:cNvSpPr txBox="1">
            <a:spLocks/>
          </p:cNvSpPr>
          <p:nvPr/>
        </p:nvSpPr>
        <p:spPr>
          <a:xfrm>
            <a:off x="865022" y="2248560"/>
            <a:ext cx="10458908" cy="9037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you!</a:t>
            </a:r>
            <a:endParaRPr kumimoji="0" lang="en-GB" sz="5200" b="1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978849-1AD0-1C01-9514-5D4311B7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B0A1F9-15EA-8368-2F54-F2FF189718ED}"/>
              </a:ext>
            </a:extLst>
          </p:cNvPr>
          <p:cNvSpPr txBox="1">
            <a:spLocks/>
          </p:cNvSpPr>
          <p:nvPr/>
        </p:nvSpPr>
        <p:spPr>
          <a:xfrm>
            <a:off x="4541892" y="6439280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First studies of crystal collimation for the FCC-ee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311BE0-3939-4740-3F24-A7D47C87344A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09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/09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655468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3A0"/>
                </a:solidFill>
                <a:latin typeface="Arial"/>
              </a:rPr>
              <a:t>Oscillation period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15</a:t>
            </a:fld>
            <a:endParaRPr lang="en-US" dirty="0">
              <a:solidFill>
                <a:srgbClr val="0033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02DBE40-20F5-0CAD-16D4-E8ACB0C014C5}"/>
                  </a:ext>
                </a:extLst>
              </p:cNvPr>
              <p:cNvSpPr txBox="1"/>
              <p:nvPr/>
            </p:nvSpPr>
            <p:spPr>
              <a:xfrm>
                <a:off x="301752" y="844645"/>
                <a:ext cx="12015216" cy="2052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+mj-lt"/>
                  </a:rPr>
                  <a:t>Si </a:t>
                </a:r>
                <a:r>
                  <a:rPr lang="it-IT" dirty="0" err="1">
                    <a:latin typeface="+mj-lt"/>
                  </a:rPr>
                  <a:t>crystal</a:t>
                </a:r>
                <a:endParaRPr lang="it-IT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𝑝𝑣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it-IT" b="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b="0" dirty="0">
                  <a:latin typeface="+mj-lt"/>
                </a:endParaRPr>
              </a:p>
              <a:p>
                <a:r>
                  <a:rPr lang="en-US" dirty="0" err="1">
                    <a:latin typeface="+mj-lt"/>
                  </a:rPr>
                  <a:t>dp</a:t>
                </a:r>
                <a:r>
                  <a:rPr lang="en-US" dirty="0">
                    <a:latin typeface="+mj-lt"/>
                  </a:rPr>
                  <a:t>: interplanar distance [Ang]</a:t>
                </a:r>
              </a:p>
              <a:p>
                <a:r>
                  <a:rPr lang="en-US" dirty="0" err="1">
                    <a:latin typeface="+mj-lt"/>
                  </a:rPr>
                  <a:t>Umax</a:t>
                </a:r>
                <a:r>
                  <a:rPr lang="en-US" dirty="0">
                    <a:latin typeface="+mj-lt"/>
                  </a:rPr>
                  <a:t>: maximum potential well depth [eV]</a:t>
                </a:r>
              </a:p>
              <a:p>
                <a:r>
                  <a:rPr lang="en-US" dirty="0">
                    <a:latin typeface="+mj-lt"/>
                  </a:rPr>
                  <a:t>E: particle energy [eV]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02DBE40-20F5-0CAD-16D4-E8ACB0C01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844645"/>
                <a:ext cx="12015216" cy="2052357"/>
              </a:xfrm>
              <a:prstGeom prst="rect">
                <a:avLst/>
              </a:prstGeom>
              <a:blipFill>
                <a:blip r:embed="rId4"/>
                <a:stretch>
                  <a:fillRect l="-457" t="-1786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BCC9C9FE-F242-2892-C954-907C095012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4962269"/>
                  </p:ext>
                </p:extLst>
              </p:nvPr>
            </p:nvGraphicFramePr>
            <p:xfrm>
              <a:off x="793394" y="3626872"/>
              <a:ext cx="4537557" cy="202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07009">
                      <a:extLst>
                        <a:ext uri="{9D8B030D-6E8A-4147-A177-3AD203B41FA5}">
                          <a16:colId xmlns:a16="http://schemas.microsoft.com/office/drawing/2014/main" val="2249764813"/>
                        </a:ext>
                      </a:extLst>
                    </a:gridCol>
                    <a:gridCol w="1019892">
                      <a:extLst>
                        <a:ext uri="{9D8B030D-6E8A-4147-A177-3AD203B41FA5}">
                          <a16:colId xmlns:a16="http://schemas.microsoft.com/office/drawing/2014/main" val="537463544"/>
                        </a:ext>
                      </a:extLst>
                    </a:gridCol>
                    <a:gridCol w="1019892">
                      <a:extLst>
                        <a:ext uri="{9D8B030D-6E8A-4147-A177-3AD203B41FA5}">
                          <a16:colId xmlns:a16="http://schemas.microsoft.com/office/drawing/2014/main" val="473677838"/>
                        </a:ext>
                      </a:extLst>
                    </a:gridCol>
                    <a:gridCol w="1390764">
                      <a:extLst>
                        <a:ext uri="{9D8B030D-6E8A-4147-A177-3AD203B41FA5}">
                          <a16:colId xmlns:a16="http://schemas.microsoft.com/office/drawing/2014/main" val="1056917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Planar </a:t>
                          </a:r>
                          <a:r>
                            <a:rPr lang="it-IT" b="0" dirty="0" err="1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channel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 err="1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dp</a:t>
                          </a:r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 [A]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Umax [eV]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l-GR" b="0" i="1" smtClean="0">
                                  <a:solidFill>
                                    <a:srgbClr val="0033A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 [um]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7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(111)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2.35 (0.78)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25.6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22.0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082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(110)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1.92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22.8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19.1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5971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(100)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1.36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12.9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18.0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266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BCC9C9FE-F242-2892-C954-907C095012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4962269"/>
                  </p:ext>
                </p:extLst>
              </p:nvPr>
            </p:nvGraphicFramePr>
            <p:xfrm>
              <a:off x="793394" y="3626872"/>
              <a:ext cx="4537557" cy="202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07009">
                      <a:extLst>
                        <a:ext uri="{9D8B030D-6E8A-4147-A177-3AD203B41FA5}">
                          <a16:colId xmlns:a16="http://schemas.microsoft.com/office/drawing/2014/main" val="2249764813"/>
                        </a:ext>
                      </a:extLst>
                    </a:gridCol>
                    <a:gridCol w="1019892">
                      <a:extLst>
                        <a:ext uri="{9D8B030D-6E8A-4147-A177-3AD203B41FA5}">
                          <a16:colId xmlns:a16="http://schemas.microsoft.com/office/drawing/2014/main" val="537463544"/>
                        </a:ext>
                      </a:extLst>
                    </a:gridCol>
                    <a:gridCol w="1019892">
                      <a:extLst>
                        <a:ext uri="{9D8B030D-6E8A-4147-A177-3AD203B41FA5}">
                          <a16:colId xmlns:a16="http://schemas.microsoft.com/office/drawing/2014/main" val="473677838"/>
                        </a:ext>
                      </a:extLst>
                    </a:gridCol>
                    <a:gridCol w="1390764">
                      <a:extLst>
                        <a:ext uri="{9D8B030D-6E8A-4147-A177-3AD203B41FA5}">
                          <a16:colId xmlns:a16="http://schemas.microsoft.com/office/drawing/2014/main" val="10569171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Planar </a:t>
                          </a:r>
                          <a:r>
                            <a:rPr lang="it-IT" b="0" dirty="0" err="1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channel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 err="1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dp</a:t>
                          </a:r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 [A]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Umax [eV]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7193" t="-952" r="-877" b="-21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71477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(111)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2.35 (0.78)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25.6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22.0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082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(110)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1.92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22.8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19.1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5971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(100)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1.36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12.9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18.0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2666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1F64DD-F31F-A27C-64D2-D0F5C41C9538}"/>
              </a:ext>
            </a:extLst>
          </p:cNvPr>
          <p:cNvSpPr txBox="1"/>
          <p:nvPr/>
        </p:nvSpPr>
        <p:spPr>
          <a:xfrm>
            <a:off x="1278331" y="3165016"/>
            <a:ext cx="2499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33A0"/>
                </a:solidFill>
                <a:latin typeface="+mj-lt"/>
              </a:rPr>
              <a:t>Z mode (E=45.6 GeV)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A6C4A0B2-7C54-CA25-F69D-5DE95D23EE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1759282"/>
                  </p:ext>
                </p:extLst>
              </p:nvPr>
            </p:nvGraphicFramePr>
            <p:xfrm>
              <a:off x="6976871" y="3625714"/>
              <a:ext cx="4537557" cy="202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07009">
                      <a:extLst>
                        <a:ext uri="{9D8B030D-6E8A-4147-A177-3AD203B41FA5}">
                          <a16:colId xmlns:a16="http://schemas.microsoft.com/office/drawing/2014/main" val="2249764813"/>
                        </a:ext>
                      </a:extLst>
                    </a:gridCol>
                    <a:gridCol w="1019892">
                      <a:extLst>
                        <a:ext uri="{9D8B030D-6E8A-4147-A177-3AD203B41FA5}">
                          <a16:colId xmlns:a16="http://schemas.microsoft.com/office/drawing/2014/main" val="3653166367"/>
                        </a:ext>
                      </a:extLst>
                    </a:gridCol>
                    <a:gridCol w="1019892">
                      <a:extLst>
                        <a:ext uri="{9D8B030D-6E8A-4147-A177-3AD203B41FA5}">
                          <a16:colId xmlns:a16="http://schemas.microsoft.com/office/drawing/2014/main" val="473677838"/>
                        </a:ext>
                      </a:extLst>
                    </a:gridCol>
                    <a:gridCol w="1390764">
                      <a:extLst>
                        <a:ext uri="{9D8B030D-6E8A-4147-A177-3AD203B41FA5}">
                          <a16:colId xmlns:a16="http://schemas.microsoft.com/office/drawing/2014/main" val="1056917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Planar </a:t>
                          </a:r>
                          <a:r>
                            <a:rPr lang="it-IT" b="0" dirty="0" err="1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channel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 err="1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dp</a:t>
                          </a:r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 [A]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Umax [eV]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33A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oMath>
                          </a14:m>
                          <a:r>
                            <a:rPr lang="en-US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 [um]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7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(111)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2.35</a:t>
                          </a:r>
                        </a:p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(0.78)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25.6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44.1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082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(110)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1.92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22.8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38.2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5971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(100)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1.36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12.9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36.0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266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A6C4A0B2-7C54-CA25-F69D-5DE95D23EE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1759282"/>
                  </p:ext>
                </p:extLst>
              </p:nvPr>
            </p:nvGraphicFramePr>
            <p:xfrm>
              <a:off x="6976871" y="3625714"/>
              <a:ext cx="4537557" cy="202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07009">
                      <a:extLst>
                        <a:ext uri="{9D8B030D-6E8A-4147-A177-3AD203B41FA5}">
                          <a16:colId xmlns:a16="http://schemas.microsoft.com/office/drawing/2014/main" val="2249764813"/>
                        </a:ext>
                      </a:extLst>
                    </a:gridCol>
                    <a:gridCol w="1019892">
                      <a:extLst>
                        <a:ext uri="{9D8B030D-6E8A-4147-A177-3AD203B41FA5}">
                          <a16:colId xmlns:a16="http://schemas.microsoft.com/office/drawing/2014/main" val="3653166367"/>
                        </a:ext>
                      </a:extLst>
                    </a:gridCol>
                    <a:gridCol w="1019892">
                      <a:extLst>
                        <a:ext uri="{9D8B030D-6E8A-4147-A177-3AD203B41FA5}">
                          <a16:colId xmlns:a16="http://schemas.microsoft.com/office/drawing/2014/main" val="473677838"/>
                        </a:ext>
                      </a:extLst>
                    </a:gridCol>
                    <a:gridCol w="1390764">
                      <a:extLst>
                        <a:ext uri="{9D8B030D-6E8A-4147-A177-3AD203B41FA5}">
                          <a16:colId xmlns:a16="http://schemas.microsoft.com/office/drawing/2014/main" val="10569171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Planar </a:t>
                          </a:r>
                          <a:r>
                            <a:rPr lang="it-IT" b="0" dirty="0" err="1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channel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 err="1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dp</a:t>
                          </a:r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 [A]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Umax [eV]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27193" t="-952" r="-877" b="-21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71477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(111)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2.35</a:t>
                          </a:r>
                        </a:p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(0.78)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25.6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44.1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082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(110)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1.92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22.8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38.2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5971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(100)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1.36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12.9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36.0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2666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C52DB6B-D8B6-4CE1-DFF4-DE47E1D3E9D3}"/>
              </a:ext>
            </a:extLst>
          </p:cNvPr>
          <p:cNvSpPr txBox="1"/>
          <p:nvPr/>
        </p:nvSpPr>
        <p:spPr>
          <a:xfrm>
            <a:off x="7799374" y="3183518"/>
            <a:ext cx="2984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rgbClr val="0033A0"/>
                </a:solidFill>
                <a:latin typeface="+mj-lt"/>
              </a:rPr>
              <a:t>ttbar</a:t>
            </a:r>
            <a:r>
              <a:rPr lang="it-IT" b="1" dirty="0">
                <a:solidFill>
                  <a:srgbClr val="0033A0"/>
                </a:solidFill>
                <a:latin typeface="+mj-lt"/>
              </a:rPr>
              <a:t> mode (E=182.5 GeV)</a:t>
            </a:r>
          </a:p>
        </p:txBody>
      </p:sp>
    </p:spTree>
    <p:extLst>
      <p:ext uri="{BB962C8B-B14F-4D97-AF65-F5344CB8AC3E}">
        <p14:creationId xmlns:p14="http://schemas.microsoft.com/office/powerpoint/2010/main" val="423004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3A0"/>
                </a:solidFill>
                <a:latin typeface="Arial"/>
              </a:rPr>
              <a:t>Electron beam distribution impacting absorbers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16</a:t>
            </a:fld>
            <a:endParaRPr lang="en-US" dirty="0">
              <a:solidFill>
                <a:srgbClr val="0033A0"/>
              </a:solidFill>
            </a:endParaRPr>
          </a:p>
        </p:txBody>
      </p:sp>
      <p:pic>
        <p:nvPicPr>
          <p:cNvPr id="29" name="Immagine 28" descr="Immagine che contiene testo, schermata, diagramma, cerchio&#10;&#10;Descrizione generata automaticamente">
            <a:extLst>
              <a:ext uri="{FF2B5EF4-FFF2-40B4-BE49-F238E27FC236}">
                <a16:creationId xmlns:a16="http://schemas.microsoft.com/office/drawing/2014/main" id="{432537DB-A5BB-3DEA-F60C-E9C3E7D26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r="3492"/>
          <a:stretch/>
        </p:blipFill>
        <p:spPr>
          <a:xfrm>
            <a:off x="4000888" y="908167"/>
            <a:ext cx="4095556" cy="4114808"/>
          </a:xfrm>
          <a:prstGeom prst="rect">
            <a:avLst/>
          </a:prstGeom>
        </p:spPr>
      </p:pic>
      <p:pic>
        <p:nvPicPr>
          <p:cNvPr id="31" name="Immagine 30" descr="Immagine che contiene testo, diagramma, schermata, cerchio&#10;&#10;Descrizione generata automaticamente">
            <a:extLst>
              <a:ext uri="{FF2B5EF4-FFF2-40B4-BE49-F238E27FC236}">
                <a16:creationId xmlns:a16="http://schemas.microsoft.com/office/drawing/2014/main" id="{A8D24414-B8A1-4E2E-5755-717607EEE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r="3492"/>
          <a:stretch/>
        </p:blipFill>
        <p:spPr>
          <a:xfrm>
            <a:off x="8096444" y="916130"/>
            <a:ext cx="4095556" cy="4114808"/>
          </a:xfrm>
          <a:prstGeom prst="rect">
            <a:avLst/>
          </a:prstGeom>
        </p:spPr>
      </p:pic>
      <p:pic>
        <p:nvPicPr>
          <p:cNvPr id="33" name="Immagine 32" descr="Immagine che contiene testo, diagramma, schermata, cerchio&#10;&#10;Descrizione generata automaticamente">
            <a:extLst>
              <a:ext uri="{FF2B5EF4-FFF2-40B4-BE49-F238E27FC236}">
                <a16:creationId xmlns:a16="http://schemas.microsoft.com/office/drawing/2014/main" id="{E50591CD-6F49-9E46-5B2F-16697CE3C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7"/>
          <a:stretch/>
        </p:blipFill>
        <p:spPr>
          <a:xfrm>
            <a:off x="0" y="1066083"/>
            <a:ext cx="3809202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2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3A0"/>
                </a:solidFill>
                <a:latin typeface="Arial"/>
              </a:rPr>
              <a:t>Collimation for the FCC-ee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A86120-E7B7-5FED-AC93-A143D0A6BCAB}"/>
              </a:ext>
            </a:extLst>
          </p:cNvPr>
          <p:cNvSpPr txBox="1"/>
          <p:nvPr/>
        </p:nvSpPr>
        <p:spPr>
          <a:xfrm>
            <a:off x="91440" y="1005840"/>
            <a:ext cx="118231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FCC-ee is the FCC first stage e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collider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90.7 km circumference, tunnel compatible with FCC-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beam operation modes, optimized for production of different particles:</a:t>
            </a:r>
          </a:p>
          <a:p>
            <a:pPr lvl="1"/>
            <a:r>
              <a:rPr lang="en-US" b="1" i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(45.6 GeV), </a:t>
            </a:r>
            <a:r>
              <a:rPr lang="en-US" b="1" i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(80 GeV), </a:t>
            </a:r>
            <a:r>
              <a:rPr lang="en-US" b="1" i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(120 GeV), </a:t>
            </a:r>
            <a:r>
              <a:rPr lang="en-US" b="1" i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(182.5 GeV)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6CF964F-9319-055E-7568-7E72E0F72FB9}"/>
              </a:ext>
            </a:extLst>
          </p:cNvPr>
          <p:cNvSpPr txBox="1"/>
          <p:nvPr/>
        </p:nvSpPr>
        <p:spPr>
          <a:xfrm>
            <a:off x="88285" y="2565002"/>
            <a:ext cx="10447910" cy="3578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FCC-ee presents unique challenges</a:t>
            </a:r>
          </a:p>
          <a:p>
            <a:pPr marL="800100" lvl="1" indent="-34290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Unprecedented stored beam energy for a lepton collider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up to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17.5 MJ         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b="1" i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operation mode (</a:t>
            </a:r>
            <a:r>
              <a:rPr lang="en-US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45.6 GeV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Highly destructive beams: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collimation system indispensable</a:t>
            </a:r>
          </a:p>
          <a:p>
            <a:pPr marL="800100" lvl="1" indent="-34290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roles of the collimation system are:</a:t>
            </a:r>
          </a:p>
          <a:p>
            <a:pPr marL="1257300" lvl="2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background in the experiments</a:t>
            </a:r>
          </a:p>
          <a:p>
            <a:pPr marL="1257300" lvl="2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machine from unavoidable losses</a:t>
            </a:r>
          </a:p>
          <a:p>
            <a:pPr marL="800100" lvl="1" indent="-34290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types of collimation currently foreseen for the FCC-ee:</a:t>
            </a:r>
          </a:p>
          <a:p>
            <a:pPr marL="1257300" lvl="2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halo (global) collimation</a:t>
            </a:r>
          </a:p>
          <a:p>
            <a:pPr marL="1257300" lvl="2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Radiation (SR) collimation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around the IPs</a:t>
            </a:r>
          </a:p>
          <a:p>
            <a:pPr marL="1257300" lvl="2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Tertiary collimators for local protection and particle shower absorbers under study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6E75352B-127F-D6C3-D99E-0B412F1B0CA6}"/>
              </a:ext>
            </a:extLst>
          </p:cNvPr>
          <p:cNvGrpSpPr/>
          <p:nvPr/>
        </p:nvGrpSpPr>
        <p:grpSpPr>
          <a:xfrm>
            <a:off x="8335939" y="265775"/>
            <a:ext cx="3847109" cy="2856927"/>
            <a:chOff x="8335939" y="265775"/>
            <a:chExt cx="3847109" cy="2856927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8422F799-6959-5600-C2C2-52C9BEEAA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5939" y="568347"/>
              <a:ext cx="3847109" cy="2554355"/>
            </a:xfrm>
            <a:prstGeom prst="rect">
              <a:avLst/>
            </a:prstGeom>
          </p:spPr>
        </p:pic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FFA1C015-074C-BECD-531C-4E710E96FC3A}"/>
                </a:ext>
              </a:extLst>
            </p:cNvPr>
            <p:cNvSpPr txBox="1"/>
            <p:nvPr/>
          </p:nvSpPr>
          <p:spPr>
            <a:xfrm>
              <a:off x="8836251" y="265775"/>
              <a:ext cx="32674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33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Comparison of lepton colliders</a:t>
              </a:r>
              <a:endParaRPr lang="en-US" dirty="0">
                <a:solidFill>
                  <a:srgbClr val="0033A0"/>
                </a:solidFill>
              </a:endParaRP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C9A288EC-7E61-EE62-D966-5EF473A77651}"/>
              </a:ext>
            </a:extLst>
          </p:cNvPr>
          <p:cNvGrpSpPr/>
          <p:nvPr/>
        </p:nvGrpSpPr>
        <p:grpSpPr>
          <a:xfrm>
            <a:off x="7734042" y="3382975"/>
            <a:ext cx="4369673" cy="2205248"/>
            <a:chOff x="7734042" y="3473593"/>
            <a:chExt cx="4369673" cy="2205248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A5053B5-0F05-4F5A-7BEB-83631D55D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571" y="3473593"/>
              <a:ext cx="2047359" cy="154228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B40B918-A2DA-C022-93DE-E59DDAD48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39845" y="3473594"/>
              <a:ext cx="2063870" cy="1542282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CB6E7FD1-0167-6AE0-C820-CEF2A3876B84}"/>
                </a:ext>
              </a:extLst>
            </p:cNvPr>
            <p:cNvSpPr txBox="1"/>
            <p:nvPr/>
          </p:nvSpPr>
          <p:spPr>
            <a:xfrm>
              <a:off x="7734042" y="5155621"/>
              <a:ext cx="42720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33A0"/>
                  </a:solidFill>
                </a:rPr>
                <a:t>Damage to coated collimator jaw due to accidental beam loss in the </a:t>
              </a:r>
              <a:r>
                <a:rPr lang="en-US" sz="1400" dirty="0" err="1">
                  <a:solidFill>
                    <a:srgbClr val="0033A0"/>
                  </a:solidFill>
                </a:rPr>
                <a:t>SuperKEKB</a:t>
              </a:r>
              <a:r>
                <a:rPr lang="en-US" sz="1400" dirty="0">
                  <a:solidFill>
                    <a:srgbClr val="0033A0"/>
                  </a:solidFill>
                </a:rPr>
                <a:t> – T. Ishibashi (</a:t>
              </a:r>
              <a:r>
                <a:rPr lang="en-US" sz="1400" u="sng" dirty="0">
                  <a:solidFill>
                    <a:srgbClr val="0033A0"/>
                  </a:solidFill>
                  <a:cs typeface="Arial" panose="020B0604020202020204" pitchFamily="34" charset="0"/>
                  <a:hlinkClick r:id="rId7"/>
                </a:rPr>
                <a:t>talk</a:t>
              </a:r>
              <a:r>
                <a:rPr lang="en-US" sz="1400" dirty="0">
                  <a:solidFill>
                    <a:srgbClr val="0033A0"/>
                  </a:solidFill>
                </a:rPr>
                <a:t>)</a:t>
              </a:r>
            </a:p>
          </p:txBody>
        </p:sp>
      </p:grp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2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41D720C-BFD3-F5D2-FC9A-A67FB29AA783}"/>
              </a:ext>
            </a:extLst>
          </p:cNvPr>
          <p:cNvSpPr txBox="1">
            <a:spLocks/>
          </p:cNvSpPr>
          <p:nvPr/>
        </p:nvSpPr>
        <p:spPr>
          <a:xfrm>
            <a:off x="4541892" y="6439280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First studies of crystal collimation for the FCC-ee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707EEE3-A23E-F42C-1ADD-DA274A044247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09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/09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6342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0AE441A-FC4B-9ECF-B120-27E71F3E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319" y="205740"/>
            <a:ext cx="2953162" cy="266737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3A0"/>
                </a:solidFill>
                <a:latin typeface="Arial"/>
              </a:rPr>
              <a:t>FCC-ee halo collimation system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45B0DE-4FD7-5D7F-98AE-B098BF94E532}"/>
              </a:ext>
            </a:extLst>
          </p:cNvPr>
          <p:cNvSpPr txBox="1"/>
          <p:nvPr/>
        </p:nvSpPr>
        <p:spPr>
          <a:xfrm>
            <a:off x="9629" y="777240"/>
            <a:ext cx="9637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Dedicated halo collimation system in PF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Dedicated collimation optics (</a:t>
            </a:r>
            <a:r>
              <a:rPr lang="en-US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Hofer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Two-stage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betatron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off-momentum collimation system in one insertion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protection of the aperture bottlenecks in different conditions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Aperture bottleneck at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14.6</a:t>
            </a:r>
            <a:r>
              <a:rPr lang="el-G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plane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84.2</a:t>
            </a:r>
            <a:r>
              <a:rPr lang="el-G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plane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/>
              <a:t>First </a:t>
            </a:r>
            <a:r>
              <a:rPr lang="it-IT" dirty="0" err="1"/>
              <a:t>collimator</a:t>
            </a:r>
            <a:r>
              <a:rPr lang="it-IT" dirty="0"/>
              <a:t> design for </a:t>
            </a:r>
            <a:r>
              <a:rPr lang="it-IT" dirty="0" err="1"/>
              <a:t>cleaning</a:t>
            </a:r>
            <a:r>
              <a:rPr lang="it-IT" dirty="0"/>
              <a:t> performance </a:t>
            </a:r>
            <a:r>
              <a:rPr lang="en-US" dirty="0"/>
              <a:t>– relies on </a:t>
            </a:r>
            <a:r>
              <a:rPr lang="en-US" b="1" dirty="0"/>
              <a:t>amorphous collimators</a:t>
            </a:r>
            <a:endParaRPr lang="it-IT" b="1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dirty="0" err="1"/>
              <a:t>Ongoing</a:t>
            </a:r>
            <a:r>
              <a:rPr lang="it-IT" dirty="0"/>
              <a:t> studies for </a:t>
            </a:r>
            <a:r>
              <a:rPr lang="it-IT" dirty="0" err="1"/>
              <a:t>optimizing</a:t>
            </a:r>
            <a:r>
              <a:rPr lang="it-IT" dirty="0"/>
              <a:t> the </a:t>
            </a:r>
            <a:r>
              <a:rPr lang="it-IT" dirty="0" err="1"/>
              <a:t>collimator</a:t>
            </a:r>
            <a:r>
              <a:rPr lang="it-IT" dirty="0"/>
              <a:t> design (</a:t>
            </a:r>
            <a:r>
              <a:rPr lang="it-IT" dirty="0">
                <a:solidFill>
                  <a:srgbClr val="00008B"/>
                </a:solidFill>
              </a:rPr>
              <a:t>G. Broggi – </a:t>
            </a:r>
            <a:r>
              <a:rPr lang="it-IT" dirty="0">
                <a:solidFill>
                  <a:srgbClr val="00008B"/>
                </a:solidFill>
                <a:hlinkClick r:id="rId5"/>
              </a:rPr>
              <a:t>IPAC’24 paper</a:t>
            </a:r>
            <a:r>
              <a:rPr lang="it-IT" dirty="0"/>
              <a:t>)</a:t>
            </a:r>
            <a:endParaRPr lang="en-US" dirty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F75FCCCB-A294-62B9-B7A5-B135244C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3</a:t>
            </a:fld>
            <a:endParaRPr lang="en-US" dirty="0">
              <a:solidFill>
                <a:srgbClr val="0033A0"/>
              </a:solidFill>
            </a:endParaRP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A67E49CC-5B1D-A0E1-3CAC-54887998791A}"/>
              </a:ext>
            </a:extLst>
          </p:cNvPr>
          <p:cNvGraphicFramePr>
            <a:graphicFrameLocks noGrp="1"/>
          </p:cNvGraphicFramePr>
          <p:nvPr/>
        </p:nvGraphicFramePr>
        <p:xfrm>
          <a:off x="6281208" y="3161875"/>
          <a:ext cx="5277697" cy="2482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277">
                  <a:extLst>
                    <a:ext uri="{9D8B030D-6E8A-4147-A177-3AD203B41FA5}">
                      <a16:colId xmlns:a16="http://schemas.microsoft.com/office/drawing/2014/main" val="1941008430"/>
                    </a:ext>
                  </a:extLst>
                </a:gridCol>
                <a:gridCol w="550436">
                  <a:extLst>
                    <a:ext uri="{9D8B030D-6E8A-4147-A177-3AD203B41FA5}">
                      <a16:colId xmlns:a16="http://schemas.microsoft.com/office/drawing/2014/main" val="3627025766"/>
                    </a:ext>
                  </a:extLst>
                </a:gridCol>
                <a:gridCol w="715567">
                  <a:extLst>
                    <a:ext uri="{9D8B030D-6E8A-4147-A177-3AD203B41FA5}">
                      <a16:colId xmlns:a16="http://schemas.microsoft.com/office/drawing/2014/main" val="647569496"/>
                    </a:ext>
                  </a:extLst>
                </a:gridCol>
                <a:gridCol w="935742">
                  <a:extLst>
                    <a:ext uri="{9D8B030D-6E8A-4147-A177-3AD203B41FA5}">
                      <a16:colId xmlns:a16="http://schemas.microsoft.com/office/drawing/2014/main" val="2680065699"/>
                    </a:ext>
                  </a:extLst>
                </a:gridCol>
                <a:gridCol w="660523">
                  <a:extLst>
                    <a:ext uri="{9D8B030D-6E8A-4147-A177-3AD203B41FA5}">
                      <a16:colId xmlns:a16="http://schemas.microsoft.com/office/drawing/2014/main" val="1106686315"/>
                    </a:ext>
                  </a:extLst>
                </a:gridCol>
                <a:gridCol w="792629">
                  <a:extLst>
                    <a:ext uri="{9D8B030D-6E8A-4147-A177-3AD203B41FA5}">
                      <a16:colId xmlns:a16="http://schemas.microsoft.com/office/drawing/2014/main" val="240625952"/>
                    </a:ext>
                  </a:extLst>
                </a:gridCol>
                <a:gridCol w="660523">
                  <a:extLst>
                    <a:ext uri="{9D8B030D-6E8A-4147-A177-3AD203B41FA5}">
                      <a16:colId xmlns:a16="http://schemas.microsoft.com/office/drawing/2014/main" val="2261617235"/>
                    </a:ext>
                  </a:extLst>
                </a:gridCol>
              </a:tblGrid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 [cm]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[</a:t>
                      </a:r>
                      <a:r>
                        <a:rPr lang="el-GR" sz="1000" b="1" dirty="0">
                          <a:solidFill>
                            <a:srgbClr val="0033A0"/>
                          </a:solidFill>
                        </a:rPr>
                        <a:t>σ</a:t>
                      </a:r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[mm]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000" b="1" baseline="-25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</a:t>
                      </a:r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[%]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802986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TCP.H.B1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MoGr</a:t>
                      </a:r>
                      <a:endParaRPr lang="en-US" sz="1000" dirty="0">
                        <a:solidFill>
                          <a:srgbClr val="0033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226150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TCP.V.B1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MoGr</a:t>
                      </a:r>
                      <a:endParaRPr lang="en-US" sz="1000" dirty="0">
                        <a:solidFill>
                          <a:srgbClr val="0033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095845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TCS.H1.B1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50590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TCS.V1.B1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235185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TCS.H2.B1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382317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TCS.V2.B1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082866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TCP.HP.B1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MoGr</a:t>
                      </a:r>
                      <a:endParaRPr lang="en-US" sz="1000" dirty="0">
                        <a:solidFill>
                          <a:srgbClr val="0033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156787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TCS.HP1.B1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472311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TCS.HP2.B1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  <a:endParaRPr lang="en-US" sz="1000" dirty="0">
                        <a:solidFill>
                          <a:srgbClr val="0033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283717"/>
                  </a:ext>
                </a:extLst>
              </a:tr>
            </a:tbl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C421C54-BA00-4BAD-57E1-545A2AC11D2C}"/>
              </a:ext>
            </a:extLst>
          </p:cNvPr>
          <p:cNvSpPr txBox="1"/>
          <p:nvPr/>
        </p:nvSpPr>
        <p:spPr>
          <a:xfrm>
            <a:off x="6189412" y="2839555"/>
            <a:ext cx="62634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FCC-ee </a:t>
            </a:r>
            <a:r>
              <a:rPr lang="it-IT" sz="1400" b="1" kern="0" dirty="0" err="1">
                <a:solidFill>
                  <a:srgbClr val="0033A0"/>
                </a:solidFill>
                <a:latin typeface="Arial"/>
              </a:rPr>
              <a:t>beam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1400" b="1" kern="0" dirty="0" err="1">
                <a:solidFill>
                  <a:srgbClr val="0033A0"/>
                </a:solidFill>
                <a:latin typeface="Arial"/>
              </a:rPr>
              <a:t>halo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1400" b="1" kern="0" dirty="0" err="1">
                <a:solidFill>
                  <a:srgbClr val="0033A0"/>
                </a:solidFill>
                <a:latin typeface="Arial"/>
              </a:rPr>
              <a:t>collimator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1400" b="1" kern="0" dirty="0" err="1">
                <a:solidFill>
                  <a:srgbClr val="0033A0"/>
                </a:solidFill>
                <a:latin typeface="Arial"/>
              </a:rPr>
              <a:t>parameters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and settings (</a:t>
            </a:r>
            <a:r>
              <a:rPr lang="it-IT" sz="1400" b="1" i="1" kern="0" dirty="0">
                <a:solidFill>
                  <a:srgbClr val="0033A0"/>
                </a:solidFill>
                <a:latin typeface="Arial"/>
              </a:rPr>
              <a:t>Z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mode)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6B3BA92-0EBA-D50D-61E6-C05FB0803B04}"/>
              </a:ext>
            </a:extLst>
          </p:cNvPr>
          <p:cNvSpPr txBox="1"/>
          <p:nvPr/>
        </p:nvSpPr>
        <p:spPr>
          <a:xfrm>
            <a:off x="741147" y="5942295"/>
            <a:ext cx="4871782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it-IT" kern="0" dirty="0">
                <a:solidFill>
                  <a:srgbClr val="0033A0"/>
                </a:solidFill>
                <a:latin typeface="Arial"/>
              </a:rPr>
              <a:t>FCC-ee </a:t>
            </a:r>
            <a:r>
              <a:rPr lang="it-IT" i="1" kern="0" dirty="0">
                <a:solidFill>
                  <a:srgbClr val="0033A0"/>
                </a:solidFill>
                <a:latin typeface="Arial"/>
              </a:rPr>
              <a:t>Z</a:t>
            </a:r>
            <a:r>
              <a:rPr lang="it-IT" kern="0" dirty="0">
                <a:solidFill>
                  <a:srgbClr val="0033A0"/>
                </a:solidFill>
                <a:latin typeface="Arial"/>
              </a:rPr>
              <a:t> V23, tridodo_572 </a:t>
            </a:r>
            <a:r>
              <a:rPr lang="it-IT" kern="0" dirty="0" err="1">
                <a:solidFill>
                  <a:srgbClr val="0033A0"/>
                </a:solidFill>
                <a:latin typeface="Arial"/>
              </a:rPr>
              <a:t>collimation</a:t>
            </a:r>
            <a:r>
              <a:rPr lang="it-IT" kern="0" dirty="0">
                <a:solidFill>
                  <a:srgbClr val="0033A0"/>
                </a:solidFill>
                <a:latin typeface="Arial"/>
              </a:rPr>
              <a:t> </a:t>
            </a:r>
            <a:r>
              <a:rPr lang="it-IT" kern="0" dirty="0" err="1">
                <a:solidFill>
                  <a:srgbClr val="0033A0"/>
                </a:solidFill>
                <a:latin typeface="Arial"/>
              </a:rPr>
              <a:t>optics</a:t>
            </a:r>
            <a:endParaRPr lang="en-US" sz="1400" u="sng" dirty="0">
              <a:solidFill>
                <a:srgbClr val="0033A0"/>
              </a:solidFill>
            </a:endParaRPr>
          </a:p>
        </p:txBody>
      </p:sp>
      <p:pic>
        <p:nvPicPr>
          <p:cNvPr id="19" name="Immagine 18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9986842F-A13C-6FCB-DC47-47171C960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2" y="3446035"/>
            <a:ext cx="5277696" cy="2504487"/>
          </a:xfrm>
          <a:prstGeom prst="rect">
            <a:avLst/>
          </a:prstGeom>
        </p:spPr>
      </p:pic>
      <p:sp>
        <p:nvSpPr>
          <p:cNvPr id="23" name="Parentesi graffa chiusa 22">
            <a:extLst>
              <a:ext uri="{FF2B5EF4-FFF2-40B4-BE49-F238E27FC236}">
                <a16:creationId xmlns:a16="http://schemas.microsoft.com/office/drawing/2014/main" id="{17CAD1CC-4664-E528-03B0-188E276C3F29}"/>
              </a:ext>
            </a:extLst>
          </p:cNvPr>
          <p:cNvSpPr/>
          <p:nvPr/>
        </p:nvSpPr>
        <p:spPr>
          <a:xfrm rot="16200000">
            <a:off x="1941545" y="2610581"/>
            <a:ext cx="210213" cy="1431605"/>
          </a:xfrm>
          <a:prstGeom prst="rightBrace">
            <a:avLst/>
          </a:prstGeom>
          <a:ln w="19050"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entesi graffa chiusa 23">
            <a:extLst>
              <a:ext uri="{FF2B5EF4-FFF2-40B4-BE49-F238E27FC236}">
                <a16:creationId xmlns:a16="http://schemas.microsoft.com/office/drawing/2014/main" id="{DD1C01A5-DEDC-3675-6D08-3BBD66A0D8FA}"/>
              </a:ext>
            </a:extLst>
          </p:cNvPr>
          <p:cNvSpPr/>
          <p:nvPr/>
        </p:nvSpPr>
        <p:spPr>
          <a:xfrm rot="16200000">
            <a:off x="4173002" y="2618791"/>
            <a:ext cx="210213" cy="1431605"/>
          </a:xfrm>
          <a:prstGeom prst="rightBrace">
            <a:avLst/>
          </a:prstGeom>
          <a:ln w="19050"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CEB998F-8856-1446-7F5C-E1AAFC3ED12B}"/>
              </a:ext>
            </a:extLst>
          </p:cNvPr>
          <p:cNvSpPr txBox="1"/>
          <p:nvPr/>
        </p:nvSpPr>
        <p:spPr>
          <a:xfrm>
            <a:off x="1518788" y="2873608"/>
            <a:ext cx="1095728" cy="37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00008B"/>
                </a:solidFill>
              </a:rPr>
              <a:t>betatron</a:t>
            </a:r>
            <a:endParaRPr lang="en-US" dirty="0">
              <a:solidFill>
                <a:srgbClr val="00008B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8C71FD6-F691-1040-5902-30CF2EE5B61E}"/>
              </a:ext>
            </a:extLst>
          </p:cNvPr>
          <p:cNvSpPr txBox="1"/>
          <p:nvPr/>
        </p:nvSpPr>
        <p:spPr>
          <a:xfrm>
            <a:off x="3442617" y="2871869"/>
            <a:ext cx="172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008B"/>
                </a:solidFill>
              </a:rPr>
              <a:t>off-</a:t>
            </a:r>
            <a:r>
              <a:rPr lang="it-IT" dirty="0" err="1">
                <a:solidFill>
                  <a:srgbClr val="00008B"/>
                </a:solidFill>
              </a:rPr>
              <a:t>momentum</a:t>
            </a:r>
            <a:endParaRPr lang="en-US" dirty="0">
              <a:solidFill>
                <a:srgbClr val="00008B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718C6D-1479-C8B7-D020-6C0ABE8AF02B}"/>
              </a:ext>
            </a:extLst>
          </p:cNvPr>
          <p:cNvSpPr txBox="1"/>
          <p:nvPr/>
        </p:nvSpPr>
        <p:spPr>
          <a:xfrm>
            <a:off x="6987540" y="5838675"/>
            <a:ext cx="40167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kern="0" dirty="0" err="1">
                <a:solidFill>
                  <a:srgbClr val="FF0000"/>
                </a:solidFill>
                <a:latin typeface="Arial"/>
              </a:rPr>
              <a:t>Further</a:t>
            </a:r>
            <a:r>
              <a:rPr lang="it-IT" sz="14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kern="0" dirty="0" err="1">
                <a:solidFill>
                  <a:srgbClr val="FF0000"/>
                </a:solidFill>
                <a:latin typeface="Arial"/>
              </a:rPr>
              <a:t>materials</a:t>
            </a:r>
            <a:r>
              <a:rPr lang="it-IT" sz="14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kern="0" dirty="0" err="1">
                <a:solidFill>
                  <a:srgbClr val="FF0000"/>
                </a:solidFill>
                <a:latin typeface="Arial"/>
              </a:rPr>
              <a:t>will</a:t>
            </a:r>
            <a:r>
              <a:rPr lang="it-IT" sz="1400" b="1" kern="0" dirty="0">
                <a:solidFill>
                  <a:srgbClr val="FF0000"/>
                </a:solidFill>
                <a:latin typeface="Arial"/>
              </a:rPr>
              <a:t> be </a:t>
            </a:r>
            <a:r>
              <a:rPr lang="it-IT" sz="1400" b="1" kern="0" dirty="0" err="1">
                <a:solidFill>
                  <a:srgbClr val="FF0000"/>
                </a:solidFill>
                <a:latin typeface="Arial"/>
              </a:rPr>
              <a:t>studied</a:t>
            </a:r>
            <a:r>
              <a:rPr lang="it-IT" sz="1400" b="1" kern="0" dirty="0">
                <a:solidFill>
                  <a:srgbClr val="FF0000"/>
                </a:solidFill>
                <a:latin typeface="Arial"/>
              </a:rPr>
              <a:t> in the future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692074C-EC5E-8836-4F40-0116C5FB0D9D}"/>
              </a:ext>
            </a:extLst>
          </p:cNvPr>
          <p:cNvSpPr txBox="1"/>
          <p:nvPr/>
        </p:nvSpPr>
        <p:spPr>
          <a:xfrm>
            <a:off x="11004321" y="150408"/>
            <a:ext cx="10017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Hofer</a:t>
            </a:r>
            <a:endParaRPr lang="en-US" sz="1600" dirty="0"/>
          </a:p>
        </p:txBody>
      </p:sp>
      <p:sp>
        <p:nvSpPr>
          <p:cNvPr id="17" name="Nastro perforato 16">
            <a:extLst>
              <a:ext uri="{FF2B5EF4-FFF2-40B4-BE49-F238E27FC236}">
                <a16:creationId xmlns:a16="http://schemas.microsoft.com/office/drawing/2014/main" id="{7D41B22F-14E6-5FC4-71A3-3156507CC32F}"/>
              </a:ext>
            </a:extLst>
          </p:cNvPr>
          <p:cNvSpPr/>
          <p:nvPr/>
        </p:nvSpPr>
        <p:spPr>
          <a:xfrm>
            <a:off x="6987541" y="5767059"/>
            <a:ext cx="4016780" cy="493221"/>
          </a:xfrm>
          <a:prstGeom prst="flowChartPunchedTape">
            <a:avLst/>
          </a:prstGeom>
          <a:noFill/>
          <a:ln w="28575">
            <a:solidFill>
              <a:srgbClr val="FF0D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B9E758-5C50-6E62-EBD2-4CB9411C5A97}"/>
              </a:ext>
            </a:extLst>
          </p:cNvPr>
          <p:cNvSpPr txBox="1">
            <a:spLocks/>
          </p:cNvSpPr>
          <p:nvPr/>
        </p:nvSpPr>
        <p:spPr>
          <a:xfrm>
            <a:off x="4541892" y="6439280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First studies of crystal collimation for the FCC-ee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47EC6D-C771-FCCE-B083-B501E0E70C39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09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/09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12705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  <p:bldP spid="25" grpId="0"/>
      <p:bldP spid="26" grpId="0"/>
      <p:bldP spid="3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7D487FED-9ABF-CF90-95A4-0937F2F35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2" y="3592924"/>
            <a:ext cx="8618591" cy="2748837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C5ECAE61-4E24-3621-5025-8AC95F972138}"/>
              </a:ext>
            </a:extLst>
          </p:cNvPr>
          <p:cNvSpPr/>
          <p:nvPr/>
        </p:nvSpPr>
        <p:spPr>
          <a:xfrm>
            <a:off x="7440093" y="1215684"/>
            <a:ext cx="4336533" cy="239552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00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D2AC306-5D59-9A2D-3270-7D9CDE0F57E5}"/>
              </a:ext>
            </a:extLst>
          </p:cNvPr>
          <p:cNvSpPr/>
          <p:nvPr/>
        </p:nvSpPr>
        <p:spPr>
          <a:xfrm>
            <a:off x="3718246" y="1268430"/>
            <a:ext cx="3289298" cy="214417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00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3C021C8B-2E12-2A47-FF07-1E07B6F6BAC0}"/>
              </a:ext>
            </a:extLst>
          </p:cNvPr>
          <p:cNvSpPr/>
          <p:nvPr/>
        </p:nvSpPr>
        <p:spPr>
          <a:xfrm>
            <a:off x="524713" y="1406775"/>
            <a:ext cx="2720742" cy="1876154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00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3A0"/>
                </a:solidFill>
                <a:latin typeface="Arial"/>
              </a:rPr>
              <a:t>Crystal collimation for the FCC-ee: motivation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04C249-3BAE-9503-F0FC-B1CC71A2C0E3}"/>
              </a:ext>
            </a:extLst>
          </p:cNvPr>
          <p:cNvSpPr txBox="1"/>
          <p:nvPr/>
        </p:nvSpPr>
        <p:spPr>
          <a:xfrm>
            <a:off x="-1524" y="786439"/>
            <a:ext cx="1219200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it-IT" kern="0" dirty="0" err="1">
                <a:latin typeface="Arial"/>
              </a:rPr>
              <a:t>As</a:t>
            </a:r>
            <a:r>
              <a:rPr lang="it-IT" kern="0" dirty="0">
                <a:latin typeface="Arial"/>
              </a:rPr>
              <a:t> an alternative to the baseline design </a:t>
            </a:r>
            <a:r>
              <a:rPr lang="it-IT" kern="0" dirty="0" err="1">
                <a:latin typeface="Arial"/>
              </a:rPr>
              <a:t>relying</a:t>
            </a:r>
            <a:r>
              <a:rPr lang="it-IT" kern="0" dirty="0">
                <a:latin typeface="Arial"/>
              </a:rPr>
              <a:t> on </a:t>
            </a:r>
            <a:r>
              <a:rPr lang="it-IT" kern="0" dirty="0" err="1">
                <a:latin typeface="Arial"/>
              </a:rPr>
              <a:t>amorphous</a:t>
            </a:r>
            <a:r>
              <a:rPr lang="it-IT" kern="0" dirty="0">
                <a:latin typeface="Arial"/>
              </a:rPr>
              <a:t> </a:t>
            </a:r>
            <a:r>
              <a:rPr lang="it-IT" kern="0" dirty="0" err="1">
                <a:latin typeface="Arial"/>
              </a:rPr>
              <a:t>collimators</a:t>
            </a:r>
            <a:r>
              <a:rPr lang="it-IT" kern="0" dirty="0">
                <a:latin typeface="Arial"/>
              </a:rPr>
              <a:t>, </a:t>
            </a:r>
            <a:r>
              <a:rPr lang="it-IT" kern="0" dirty="0" err="1">
                <a:latin typeface="Arial"/>
              </a:rPr>
              <a:t>crystal</a:t>
            </a:r>
            <a:r>
              <a:rPr lang="it-IT" kern="0" dirty="0">
                <a:latin typeface="Arial"/>
              </a:rPr>
              <a:t> </a:t>
            </a:r>
            <a:r>
              <a:rPr lang="it-IT" kern="0" dirty="0" err="1">
                <a:latin typeface="Arial"/>
              </a:rPr>
              <a:t>collimation</a:t>
            </a:r>
            <a:r>
              <a:rPr lang="it-IT" kern="0" dirty="0">
                <a:latin typeface="Arial"/>
              </a:rPr>
              <a:t> </a:t>
            </a:r>
            <a:r>
              <a:rPr lang="it-IT" kern="0" dirty="0" err="1">
                <a:latin typeface="Arial"/>
              </a:rPr>
              <a:t>is</a:t>
            </a:r>
            <a:r>
              <a:rPr lang="it-IT" kern="0" dirty="0">
                <a:latin typeface="Arial"/>
              </a:rPr>
              <a:t> </a:t>
            </a:r>
            <a:r>
              <a:rPr lang="it-IT" kern="0" dirty="0" err="1">
                <a:latin typeface="Arial"/>
              </a:rPr>
              <a:t>also</a:t>
            </a:r>
            <a:r>
              <a:rPr lang="it-IT" kern="0" dirty="0">
                <a:latin typeface="Arial"/>
              </a:rPr>
              <a:t> </a:t>
            </a:r>
            <a:r>
              <a:rPr lang="it-IT" kern="0" dirty="0" err="1">
                <a:latin typeface="Arial"/>
              </a:rPr>
              <a:t>being</a:t>
            </a:r>
            <a:r>
              <a:rPr lang="it-IT" kern="0" dirty="0">
                <a:latin typeface="Arial"/>
              </a:rPr>
              <a:t> </a:t>
            </a:r>
            <a:r>
              <a:rPr lang="it-IT" kern="0" dirty="0" err="1">
                <a:latin typeface="Arial"/>
              </a:rPr>
              <a:t>explored</a:t>
            </a:r>
            <a:r>
              <a:rPr lang="it-IT" kern="0" dirty="0">
                <a:latin typeface="Arial"/>
              </a:rPr>
              <a:t>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E893EC-9AA4-DBA9-57D4-5EB8874AFC94}"/>
              </a:ext>
            </a:extLst>
          </p:cNvPr>
          <p:cNvSpPr txBox="1"/>
          <p:nvPr/>
        </p:nvSpPr>
        <p:spPr>
          <a:xfrm>
            <a:off x="524713" y="1494570"/>
            <a:ext cx="2760045" cy="1720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it-IT" b="1" kern="0" dirty="0" err="1">
                <a:solidFill>
                  <a:srgbClr val="00008B"/>
                </a:solidFill>
                <a:latin typeface="Arial"/>
              </a:rPr>
              <a:t>Cleaning</a:t>
            </a:r>
            <a:r>
              <a:rPr lang="it-IT" b="1" kern="0" dirty="0">
                <a:solidFill>
                  <a:srgbClr val="00008B"/>
                </a:solidFill>
                <a:latin typeface="Arial"/>
              </a:rPr>
              <a:t> </a:t>
            </a:r>
            <a:r>
              <a:rPr lang="it-IT" b="1" kern="0" dirty="0" err="1">
                <a:solidFill>
                  <a:srgbClr val="00008B"/>
                </a:solidFill>
                <a:latin typeface="Arial"/>
              </a:rPr>
              <a:t>efficiency</a:t>
            </a:r>
            <a:endParaRPr lang="it-IT" b="1" kern="0" dirty="0">
              <a:solidFill>
                <a:srgbClr val="00008B"/>
              </a:solidFill>
              <a:latin typeface="Arial"/>
            </a:endParaRPr>
          </a:p>
          <a:p>
            <a:pPr algn="ctr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it-IT" sz="1600" kern="0" dirty="0" err="1">
                <a:latin typeface="Arial"/>
              </a:rPr>
              <a:t>Angular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deflection</a:t>
            </a:r>
            <a:r>
              <a:rPr lang="it-IT" sz="1600" kern="0" dirty="0">
                <a:latin typeface="Arial"/>
              </a:rPr>
              <a:t> by </a:t>
            </a:r>
            <a:r>
              <a:rPr lang="it-IT" sz="1600" kern="0" dirty="0" err="1">
                <a:latin typeface="Arial"/>
              </a:rPr>
              <a:t>bent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crystals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increases</a:t>
            </a:r>
            <a:r>
              <a:rPr lang="it-IT" sz="1600" kern="0" dirty="0">
                <a:latin typeface="Arial"/>
              </a:rPr>
              <a:t> the impact </a:t>
            </a:r>
            <a:r>
              <a:rPr lang="it-IT" sz="1600" kern="0" dirty="0" err="1">
                <a:latin typeface="Arial"/>
              </a:rPr>
              <a:t>parameter</a:t>
            </a:r>
            <a:r>
              <a:rPr lang="it-IT" sz="1600" kern="0" dirty="0">
                <a:latin typeface="Arial"/>
              </a:rPr>
              <a:t> of </a:t>
            </a:r>
            <a:r>
              <a:rPr lang="it-IT" sz="1600" kern="0" dirty="0" err="1">
                <a:latin typeface="Arial"/>
              </a:rPr>
              <a:t>beam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halo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particles</a:t>
            </a:r>
            <a:r>
              <a:rPr lang="it-IT" sz="1600" kern="0" dirty="0">
                <a:latin typeface="Arial"/>
              </a:rPr>
              <a:t> on the </a:t>
            </a:r>
            <a:r>
              <a:rPr lang="it-IT" sz="1600" kern="0" dirty="0" err="1">
                <a:latin typeface="Arial"/>
              </a:rPr>
              <a:t>absorbers</a:t>
            </a:r>
            <a:r>
              <a:rPr lang="it-IT" sz="1600" kern="0" dirty="0">
                <a:latin typeface="Arial"/>
              </a:rPr>
              <a:t> (</a:t>
            </a:r>
            <a:r>
              <a:rPr lang="it-IT" sz="1600" kern="0" dirty="0" err="1">
                <a:latin typeface="Arial"/>
              </a:rPr>
              <a:t>secondary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collimators</a:t>
            </a:r>
            <a:r>
              <a:rPr lang="it-IT" sz="1600" kern="0" dirty="0">
                <a:latin typeface="Arial"/>
              </a:rPr>
              <a:t>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84C3E2-E297-C775-B485-53F265FCEDF3}"/>
              </a:ext>
            </a:extLst>
          </p:cNvPr>
          <p:cNvSpPr txBox="1"/>
          <p:nvPr/>
        </p:nvSpPr>
        <p:spPr>
          <a:xfrm>
            <a:off x="3678004" y="1282974"/>
            <a:ext cx="3329540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it-IT" b="1" kern="0" dirty="0" err="1">
                <a:solidFill>
                  <a:srgbClr val="00008B"/>
                </a:solidFill>
                <a:latin typeface="Arial"/>
              </a:rPr>
              <a:t>Impedance</a:t>
            </a:r>
            <a:endParaRPr lang="it-IT" b="1" kern="0" dirty="0">
              <a:solidFill>
                <a:srgbClr val="00008B"/>
              </a:solidFill>
              <a:latin typeface="Arial"/>
            </a:endParaRPr>
          </a:p>
          <a:p>
            <a:pPr algn="ctr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it-IT" sz="1600" kern="0" dirty="0">
                <a:latin typeface="Arial"/>
              </a:rPr>
              <a:t>Short (sub-mm) </a:t>
            </a:r>
            <a:r>
              <a:rPr lang="it-IT" sz="1600" kern="0" dirty="0" err="1">
                <a:latin typeface="Arial"/>
              </a:rPr>
              <a:t>bent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crystals</a:t>
            </a:r>
            <a:r>
              <a:rPr lang="it-IT" sz="1600" kern="0" dirty="0">
                <a:latin typeface="Arial"/>
              </a:rPr>
              <a:t> in place of </a:t>
            </a:r>
            <a:r>
              <a:rPr lang="it-IT" sz="1600" kern="0" dirty="0" err="1">
                <a:latin typeface="Arial"/>
              </a:rPr>
              <a:t>tens</a:t>
            </a:r>
            <a:r>
              <a:rPr lang="it-IT" sz="1600" kern="0" dirty="0">
                <a:latin typeface="Arial"/>
              </a:rPr>
              <a:t> of cm long </a:t>
            </a:r>
            <a:r>
              <a:rPr lang="it-IT" sz="1600" kern="0" dirty="0" err="1">
                <a:latin typeface="Arial"/>
              </a:rPr>
              <a:t>amorphous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primary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collimators</a:t>
            </a:r>
            <a:endParaRPr lang="it-IT" sz="1600" kern="0" dirty="0">
              <a:latin typeface="Arial"/>
            </a:endParaRPr>
          </a:p>
          <a:p>
            <a:pPr algn="ctr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it-IT" sz="1600" kern="0" dirty="0">
              <a:latin typeface="Arial"/>
            </a:endParaRPr>
          </a:p>
          <a:p>
            <a:pPr algn="ctr" defTabSz="685727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it-IT" sz="1600" kern="0" dirty="0" err="1">
                <a:latin typeface="Arial"/>
              </a:rPr>
              <a:t>Potentially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larger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absorber</a:t>
            </a:r>
            <a:r>
              <a:rPr lang="it-IT" sz="1600" kern="0" dirty="0">
                <a:latin typeface="Arial"/>
              </a:rPr>
              <a:t> (</a:t>
            </a:r>
            <a:r>
              <a:rPr lang="it-IT" sz="1600" kern="0" dirty="0" err="1">
                <a:latin typeface="Arial"/>
              </a:rPr>
              <a:t>secondary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collimator</a:t>
            </a:r>
            <a:r>
              <a:rPr lang="it-IT" sz="1600" kern="0" dirty="0">
                <a:latin typeface="Arial"/>
              </a:rPr>
              <a:t>) </a:t>
            </a:r>
            <a:r>
              <a:rPr lang="it-IT" sz="1600" kern="0" dirty="0" err="1">
                <a:latin typeface="Arial"/>
              </a:rPr>
              <a:t>mechanical</a:t>
            </a:r>
            <a:r>
              <a:rPr lang="it-IT" sz="1600" kern="0" dirty="0">
                <a:latin typeface="Arial"/>
              </a:rPr>
              <a:t> gaps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D1E872-0E43-FD78-30B5-28DC4264F8B2}"/>
              </a:ext>
            </a:extLst>
          </p:cNvPr>
          <p:cNvSpPr txBox="1"/>
          <p:nvPr/>
        </p:nvSpPr>
        <p:spPr>
          <a:xfrm>
            <a:off x="7440093" y="1272110"/>
            <a:ext cx="429928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kern="0" dirty="0">
                <a:solidFill>
                  <a:srgbClr val="00008B"/>
                </a:solidFill>
                <a:latin typeface="Arial"/>
              </a:rPr>
              <a:t>Power </a:t>
            </a:r>
            <a:r>
              <a:rPr lang="it-IT" b="1" kern="0" dirty="0" err="1">
                <a:solidFill>
                  <a:srgbClr val="00008B"/>
                </a:solidFill>
                <a:latin typeface="Arial"/>
              </a:rPr>
              <a:t>deposition</a:t>
            </a:r>
            <a:r>
              <a:rPr lang="it-IT" b="1" kern="0" dirty="0">
                <a:solidFill>
                  <a:srgbClr val="00008B"/>
                </a:solidFill>
                <a:latin typeface="Arial"/>
              </a:rPr>
              <a:t> on </a:t>
            </a:r>
            <a:r>
              <a:rPr lang="it-IT" b="1" kern="0" dirty="0" err="1">
                <a:solidFill>
                  <a:srgbClr val="00008B"/>
                </a:solidFill>
                <a:latin typeface="Arial"/>
              </a:rPr>
              <a:t>collimators</a:t>
            </a:r>
            <a:endParaRPr lang="it-IT" b="1" kern="0" dirty="0">
              <a:solidFill>
                <a:srgbClr val="00008B"/>
              </a:solidFill>
              <a:latin typeface="Arial"/>
            </a:endParaRPr>
          </a:p>
          <a:p>
            <a:pPr algn="ctr"/>
            <a:r>
              <a:rPr lang="it-IT" sz="1600" kern="0" dirty="0">
                <a:latin typeface="Arial"/>
              </a:rPr>
              <a:t>Short (sub-mm) </a:t>
            </a:r>
            <a:r>
              <a:rPr lang="it-IT" sz="1600" kern="0" dirty="0" err="1">
                <a:latin typeface="Arial"/>
              </a:rPr>
              <a:t>bent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crystals</a:t>
            </a:r>
            <a:r>
              <a:rPr lang="it-IT" sz="1600" kern="0" dirty="0">
                <a:latin typeface="Arial"/>
              </a:rPr>
              <a:t> in place of </a:t>
            </a:r>
            <a:r>
              <a:rPr lang="it-IT" sz="1600" kern="0" dirty="0" err="1">
                <a:latin typeface="Arial"/>
              </a:rPr>
              <a:t>tens</a:t>
            </a:r>
            <a:r>
              <a:rPr lang="it-IT" sz="1600" kern="0" dirty="0">
                <a:latin typeface="Arial"/>
              </a:rPr>
              <a:t> of cm long </a:t>
            </a:r>
            <a:r>
              <a:rPr lang="it-IT" sz="1600" kern="0" dirty="0" err="1">
                <a:latin typeface="Arial"/>
              </a:rPr>
              <a:t>amorphous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primary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collimators</a:t>
            </a:r>
            <a:endParaRPr lang="it-IT" sz="1600" kern="0" dirty="0">
              <a:latin typeface="Arial"/>
            </a:endParaRPr>
          </a:p>
          <a:p>
            <a:pPr algn="ctr"/>
            <a:endParaRPr lang="it-IT" sz="1600" b="1" kern="0" dirty="0">
              <a:solidFill>
                <a:srgbClr val="00008B"/>
              </a:solidFill>
              <a:latin typeface="Arial"/>
            </a:endParaRPr>
          </a:p>
          <a:p>
            <a:pPr algn="ctr"/>
            <a:r>
              <a:rPr lang="it-IT" sz="1600" kern="0" dirty="0" err="1">
                <a:latin typeface="Arial"/>
              </a:rPr>
              <a:t>Potentially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increase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beam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halo</a:t>
            </a:r>
            <a:r>
              <a:rPr lang="it-IT" sz="1600" kern="0" dirty="0">
                <a:latin typeface="Arial"/>
              </a:rPr>
              <a:t> spot size </a:t>
            </a:r>
            <a:r>
              <a:rPr lang="it-IT" sz="1600" kern="0" dirty="0" err="1">
                <a:latin typeface="Arial"/>
              </a:rPr>
              <a:t>at</a:t>
            </a:r>
            <a:r>
              <a:rPr lang="it-IT" sz="1600" kern="0" dirty="0">
                <a:latin typeface="Arial"/>
              </a:rPr>
              <a:t> the </a:t>
            </a:r>
            <a:r>
              <a:rPr lang="it-IT" sz="1600" kern="0" dirty="0" err="1">
                <a:latin typeface="Arial"/>
              </a:rPr>
              <a:t>absorbers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employing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bent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crystals</a:t>
            </a:r>
            <a:r>
              <a:rPr lang="it-IT" sz="1600" b="1" kern="0" dirty="0">
                <a:solidFill>
                  <a:srgbClr val="00008B"/>
                </a:solidFill>
                <a:latin typeface="Arial"/>
              </a:rPr>
              <a:t> </a:t>
            </a:r>
          </a:p>
          <a:p>
            <a:pPr algn="ctr"/>
            <a:endParaRPr lang="it-IT" sz="1600" b="1" kern="0" dirty="0">
              <a:solidFill>
                <a:srgbClr val="00008B"/>
              </a:solidFill>
              <a:latin typeface="Arial"/>
            </a:endParaRPr>
          </a:p>
          <a:p>
            <a:pPr algn="ctr"/>
            <a:r>
              <a:rPr lang="it-IT" sz="1600" kern="0" dirty="0">
                <a:solidFill>
                  <a:srgbClr val="FF0000"/>
                </a:solidFill>
                <a:latin typeface="Arial"/>
              </a:rPr>
              <a:t>Power </a:t>
            </a:r>
            <a:r>
              <a:rPr lang="it-IT" sz="1600" kern="0" dirty="0" err="1">
                <a:solidFill>
                  <a:srgbClr val="FF0000"/>
                </a:solidFill>
                <a:latin typeface="Arial"/>
              </a:rPr>
              <a:t>deposition</a:t>
            </a:r>
            <a:r>
              <a:rPr lang="it-IT" sz="1600" kern="0" dirty="0">
                <a:solidFill>
                  <a:srgbClr val="FF0000"/>
                </a:solidFill>
                <a:latin typeface="Arial"/>
              </a:rPr>
              <a:t> on </a:t>
            </a:r>
            <a:r>
              <a:rPr lang="it-IT" sz="1600" kern="0" dirty="0" err="1">
                <a:solidFill>
                  <a:srgbClr val="FF0000"/>
                </a:solidFill>
                <a:latin typeface="Arial"/>
              </a:rPr>
              <a:t>absorber</a:t>
            </a:r>
            <a:r>
              <a:rPr lang="it-IT" sz="1600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kern="0" dirty="0" err="1">
                <a:solidFill>
                  <a:srgbClr val="FF0000"/>
                </a:solidFill>
                <a:latin typeface="Arial"/>
              </a:rPr>
              <a:t>could</a:t>
            </a:r>
            <a:r>
              <a:rPr lang="it-IT" sz="1600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kern="0" dirty="0" err="1">
                <a:solidFill>
                  <a:srgbClr val="FF0000"/>
                </a:solidFill>
                <a:latin typeface="Arial"/>
              </a:rPr>
              <a:t>still</a:t>
            </a:r>
            <a:r>
              <a:rPr lang="it-IT" sz="1600" kern="0" dirty="0">
                <a:solidFill>
                  <a:srgbClr val="FF0000"/>
                </a:solidFill>
                <a:latin typeface="Arial"/>
              </a:rPr>
              <a:t> be </a:t>
            </a:r>
            <a:r>
              <a:rPr lang="it-IT" sz="1600" kern="0" dirty="0" err="1">
                <a:solidFill>
                  <a:srgbClr val="FF0000"/>
                </a:solidFill>
                <a:latin typeface="Arial"/>
              </a:rPr>
              <a:t>challenging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359CEC7-FE8A-F8D4-FC63-01F326B67082}"/>
              </a:ext>
            </a:extLst>
          </p:cNvPr>
          <p:cNvSpPr txBox="1"/>
          <p:nvPr/>
        </p:nvSpPr>
        <p:spPr>
          <a:xfrm>
            <a:off x="9614835" y="5481091"/>
            <a:ext cx="25771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kern="0" dirty="0">
                <a:latin typeface="Arial"/>
              </a:rPr>
              <a:t>Working </a:t>
            </a:r>
            <a:r>
              <a:rPr lang="it-IT" sz="1600" kern="0" dirty="0" err="1">
                <a:latin typeface="Arial"/>
              </a:rPr>
              <a:t>principle</a:t>
            </a:r>
            <a:r>
              <a:rPr lang="it-IT" sz="1600" kern="0" dirty="0">
                <a:latin typeface="Arial"/>
              </a:rPr>
              <a:t> of a </a:t>
            </a:r>
            <a:r>
              <a:rPr lang="it-IT" sz="1600" kern="0" dirty="0" err="1">
                <a:latin typeface="Arial"/>
              </a:rPr>
              <a:t>crystal</a:t>
            </a:r>
            <a:r>
              <a:rPr lang="it-IT" sz="1600" kern="0" dirty="0">
                <a:latin typeface="Arial"/>
              </a:rPr>
              <a:t> </a:t>
            </a:r>
            <a:r>
              <a:rPr lang="it-IT" sz="1600" kern="0" dirty="0" err="1">
                <a:latin typeface="Arial"/>
              </a:rPr>
              <a:t>collimation</a:t>
            </a:r>
            <a:r>
              <a:rPr lang="it-IT" sz="1600" kern="0" dirty="0">
                <a:latin typeface="Arial"/>
              </a:rPr>
              <a:t> system</a:t>
            </a:r>
          </a:p>
          <a:p>
            <a:r>
              <a:rPr lang="it-IT" sz="1600" kern="0" dirty="0">
                <a:solidFill>
                  <a:srgbClr val="00008B"/>
                </a:solidFill>
                <a:latin typeface="Arial"/>
              </a:rPr>
              <a:t>D. Mirarchi</a:t>
            </a:r>
            <a:r>
              <a:rPr lang="it-IT" sz="1600" kern="0" dirty="0">
                <a:latin typeface="Arial"/>
              </a:rPr>
              <a:t>, </a:t>
            </a:r>
            <a:r>
              <a:rPr lang="it-IT" sz="1600" kern="0" dirty="0">
                <a:latin typeface="Arial"/>
                <a:hlinkClick r:id="rId5"/>
              </a:rPr>
              <a:t>PhD </a:t>
            </a:r>
            <a:r>
              <a:rPr lang="it-IT" sz="1600" kern="0" dirty="0" err="1">
                <a:latin typeface="Arial"/>
                <a:hlinkClick r:id="rId5"/>
              </a:rPr>
              <a:t>thesis</a:t>
            </a:r>
            <a:endParaRPr lang="en-US" sz="16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8F3830D-918E-47C1-55A1-E0FE88FFE4FD}"/>
              </a:ext>
            </a:extLst>
          </p:cNvPr>
          <p:cNvSpPr txBox="1">
            <a:spLocks/>
          </p:cNvSpPr>
          <p:nvPr/>
        </p:nvSpPr>
        <p:spPr>
          <a:xfrm>
            <a:off x="4541892" y="6439280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First studies of crystal collimation for the FCC-ee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EA6DB7-076A-3975-CE3F-D7E77D0F5888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09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/09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7198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935326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3A0"/>
                </a:solidFill>
                <a:latin typeface="Arial"/>
              </a:rPr>
              <a:t>Crystal collimation for the FCC-ee: first considerations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5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F88A9F3-0016-1089-D6F3-3EF6846F809E}"/>
              </a:ext>
            </a:extLst>
          </p:cNvPr>
          <p:cNvSpPr txBox="1"/>
          <p:nvPr/>
        </p:nvSpPr>
        <p:spPr>
          <a:xfrm>
            <a:off x="-1524" y="931270"/>
            <a:ext cx="9113347" cy="5300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8B"/>
                </a:solidFill>
              </a:rPr>
              <a:t>Particle steering </a:t>
            </a:r>
            <a:r>
              <a:rPr lang="it-IT" dirty="0" err="1">
                <a:solidFill>
                  <a:srgbClr val="00008B"/>
                </a:solidFill>
              </a:rPr>
              <a:t>exploiting</a:t>
            </a:r>
            <a:r>
              <a:rPr lang="it-IT" dirty="0">
                <a:solidFill>
                  <a:srgbClr val="00008B"/>
                </a:solidFill>
              </a:rPr>
              <a:t> </a:t>
            </a:r>
            <a:r>
              <a:rPr lang="it-IT" dirty="0" err="1">
                <a:solidFill>
                  <a:srgbClr val="00008B"/>
                </a:solidFill>
              </a:rPr>
              <a:t>channeling</a:t>
            </a:r>
            <a:r>
              <a:rPr lang="it-IT" dirty="0">
                <a:solidFill>
                  <a:srgbClr val="00008B"/>
                </a:solidFill>
              </a:rPr>
              <a:t> in </a:t>
            </a:r>
            <a:r>
              <a:rPr lang="it-IT" dirty="0" err="1">
                <a:solidFill>
                  <a:srgbClr val="00008B"/>
                </a:solidFill>
              </a:rPr>
              <a:t>bent</a:t>
            </a:r>
            <a:r>
              <a:rPr lang="it-IT" dirty="0">
                <a:solidFill>
                  <a:srgbClr val="00008B"/>
                </a:solidFill>
              </a:rPr>
              <a:t> </a:t>
            </a:r>
            <a:r>
              <a:rPr lang="it-IT" dirty="0" err="1">
                <a:solidFill>
                  <a:srgbClr val="00008B"/>
                </a:solidFill>
              </a:rPr>
              <a:t>crystals</a:t>
            </a:r>
            <a:r>
              <a:rPr lang="it-IT" dirty="0"/>
              <a:t> more </a:t>
            </a:r>
            <a:r>
              <a:rPr lang="it-IT" dirty="0" err="1">
                <a:solidFill>
                  <a:srgbClr val="FF0000"/>
                </a:solidFill>
              </a:rPr>
              <a:t>challenging</a:t>
            </a:r>
            <a:r>
              <a:rPr lang="it-IT" dirty="0">
                <a:solidFill>
                  <a:srgbClr val="FF0000"/>
                </a:solidFill>
              </a:rPr>
              <a:t> for q&lt;0</a:t>
            </a:r>
          </a:p>
          <a:p>
            <a:pPr marL="742950" lvl="1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it-IT" dirty="0"/>
              <a:t>First focus on e-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collimation</a:t>
            </a:r>
            <a:r>
              <a:rPr lang="it-IT" dirty="0"/>
              <a:t> </a:t>
            </a:r>
            <a:r>
              <a:rPr lang="it-IT" dirty="0" err="1"/>
              <a:t>exploiting</a:t>
            </a:r>
            <a:r>
              <a:rPr lang="it-IT" dirty="0"/>
              <a:t> planar </a:t>
            </a:r>
            <a:r>
              <a:rPr lang="it-IT" dirty="0" err="1"/>
              <a:t>channeling</a:t>
            </a:r>
            <a:r>
              <a:rPr lang="it-IT" dirty="0"/>
              <a:t> in Si (111) </a:t>
            </a:r>
            <a:r>
              <a:rPr lang="it-IT" dirty="0" err="1"/>
              <a:t>plane</a:t>
            </a:r>
            <a:endParaRPr lang="it-IT" dirty="0"/>
          </a:p>
          <a:p>
            <a:pPr marL="742950" lvl="1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it-IT" dirty="0"/>
              <a:t>Studies </a:t>
            </a:r>
            <a:r>
              <a:rPr lang="it-IT" dirty="0" err="1"/>
              <a:t>extended</a:t>
            </a:r>
            <a:r>
              <a:rPr lang="it-IT" dirty="0"/>
              <a:t> to e+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collimation</a:t>
            </a:r>
            <a:endParaRPr lang="it-IT" dirty="0"/>
          </a:p>
          <a:p>
            <a:pPr marL="742950" lvl="1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dirty="0"/>
              <a:t>First checks to </a:t>
            </a:r>
            <a:r>
              <a:rPr lang="it-IT" dirty="0" err="1"/>
              <a:t>identify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show-stoppers</a:t>
            </a:r>
          </a:p>
          <a:p>
            <a:pPr marL="742950" lvl="1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it-IT" dirty="0" err="1">
                <a:solidFill>
                  <a:srgbClr val="00008B"/>
                </a:solidFill>
              </a:rPr>
              <a:t>Beam</a:t>
            </a:r>
            <a:r>
              <a:rPr lang="it-IT" dirty="0">
                <a:solidFill>
                  <a:srgbClr val="00008B"/>
                </a:solidFill>
              </a:rPr>
              <a:t> </a:t>
            </a:r>
            <a:r>
              <a:rPr lang="it-IT" dirty="0" err="1">
                <a:solidFill>
                  <a:srgbClr val="00008B"/>
                </a:solidFill>
              </a:rPr>
              <a:t>divergence</a:t>
            </a:r>
            <a:r>
              <a:rPr lang="it-IT" dirty="0">
                <a:solidFill>
                  <a:srgbClr val="00008B"/>
                </a:solidFill>
              </a:rPr>
              <a:t> </a:t>
            </a:r>
            <a:r>
              <a:rPr lang="it-IT" dirty="0" err="1">
                <a:solidFill>
                  <a:srgbClr val="00008B"/>
                </a:solidFill>
              </a:rPr>
              <a:t>at</a:t>
            </a:r>
            <a:r>
              <a:rPr lang="it-IT" dirty="0">
                <a:solidFill>
                  <a:srgbClr val="00008B"/>
                </a:solidFill>
              </a:rPr>
              <a:t> </a:t>
            </a:r>
            <a:r>
              <a:rPr lang="it-IT" dirty="0" err="1">
                <a:solidFill>
                  <a:srgbClr val="00008B"/>
                </a:solidFill>
              </a:rPr>
              <a:t>crystal</a:t>
            </a:r>
            <a:r>
              <a:rPr lang="it-IT" dirty="0">
                <a:solidFill>
                  <a:srgbClr val="00008B"/>
                </a:solidFill>
              </a:rPr>
              <a:t> candidate location in the FCC-ee vs. </a:t>
            </a:r>
            <a:r>
              <a:rPr lang="it-IT" dirty="0" err="1">
                <a:solidFill>
                  <a:srgbClr val="00008B"/>
                </a:solidFill>
              </a:rPr>
              <a:t>critical</a:t>
            </a:r>
            <a:r>
              <a:rPr lang="it-IT" dirty="0">
                <a:solidFill>
                  <a:srgbClr val="00008B"/>
                </a:solidFill>
              </a:rPr>
              <a:t> angle</a:t>
            </a:r>
          </a:p>
          <a:p>
            <a:pPr marL="742950" lvl="1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8B"/>
                </a:solidFill>
              </a:rPr>
              <a:t>Crystal bending angle </a:t>
            </a:r>
            <a:r>
              <a:rPr lang="it-IT" dirty="0" err="1">
                <a:solidFill>
                  <a:srgbClr val="00008B"/>
                </a:solidFill>
              </a:rPr>
              <a:t>needed</a:t>
            </a:r>
            <a:r>
              <a:rPr lang="it-IT" dirty="0">
                <a:solidFill>
                  <a:srgbClr val="00008B"/>
                </a:solidFill>
              </a:rPr>
              <a:t> to </a:t>
            </a:r>
            <a:r>
              <a:rPr lang="it-IT" dirty="0" err="1">
                <a:solidFill>
                  <a:srgbClr val="00008B"/>
                </a:solidFill>
              </a:rPr>
              <a:t>deeply</a:t>
            </a:r>
            <a:r>
              <a:rPr lang="it-IT" dirty="0">
                <a:solidFill>
                  <a:srgbClr val="00008B"/>
                </a:solidFill>
              </a:rPr>
              <a:t> impact an </a:t>
            </a:r>
            <a:r>
              <a:rPr lang="it-IT" dirty="0" err="1">
                <a:solidFill>
                  <a:srgbClr val="00008B"/>
                </a:solidFill>
              </a:rPr>
              <a:t>absorber</a:t>
            </a:r>
            <a:r>
              <a:rPr lang="it-IT" dirty="0">
                <a:solidFill>
                  <a:srgbClr val="00008B"/>
                </a:solidFill>
              </a:rPr>
              <a:t> downstream</a:t>
            </a:r>
          </a:p>
          <a:p>
            <a:pPr marL="742950" lvl="1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8B"/>
                </a:solidFill>
              </a:rPr>
              <a:t>Crystal bending </a:t>
            </a:r>
            <a:r>
              <a:rPr lang="it-IT" dirty="0" err="1">
                <a:solidFill>
                  <a:srgbClr val="00008B"/>
                </a:solidFill>
              </a:rPr>
              <a:t>radius</a:t>
            </a:r>
            <a:r>
              <a:rPr lang="it-IT" dirty="0">
                <a:solidFill>
                  <a:srgbClr val="00008B"/>
                </a:solidFill>
              </a:rPr>
              <a:t> vs. </a:t>
            </a:r>
            <a:r>
              <a:rPr lang="it-IT" dirty="0" err="1">
                <a:solidFill>
                  <a:srgbClr val="00008B"/>
                </a:solidFill>
              </a:rPr>
              <a:t>critical</a:t>
            </a:r>
            <a:r>
              <a:rPr lang="it-IT" dirty="0">
                <a:solidFill>
                  <a:srgbClr val="00008B"/>
                </a:solidFill>
              </a:rPr>
              <a:t> bending </a:t>
            </a:r>
            <a:r>
              <a:rPr lang="it-IT" dirty="0" err="1">
                <a:solidFill>
                  <a:srgbClr val="00008B"/>
                </a:solidFill>
              </a:rPr>
              <a:t>radius</a:t>
            </a:r>
            <a:endParaRPr lang="it-IT" dirty="0">
              <a:solidFill>
                <a:srgbClr val="00008B"/>
              </a:solidFill>
            </a:endParaRPr>
          </a:p>
          <a:p>
            <a:pPr marL="742950" lvl="1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it-IT" dirty="0">
              <a:solidFill>
                <a:srgbClr val="00008B"/>
              </a:solidFill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dirty="0"/>
              <a:t>First </a:t>
            </a:r>
            <a:r>
              <a:rPr lang="it-IT" dirty="0" err="1"/>
              <a:t>bent</a:t>
            </a:r>
            <a:r>
              <a:rPr lang="it-IT" dirty="0"/>
              <a:t>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b="1" dirty="0" err="1">
                <a:solidFill>
                  <a:srgbClr val="00008B"/>
                </a:solidFill>
              </a:rPr>
              <a:t>optimization</a:t>
            </a:r>
            <a:r>
              <a:rPr lang="it-IT" b="1" dirty="0">
                <a:solidFill>
                  <a:srgbClr val="00008B"/>
                </a:solidFill>
              </a:rPr>
              <a:t> of </a:t>
            </a:r>
            <a:r>
              <a:rPr lang="it-IT" b="1" dirty="0" err="1">
                <a:solidFill>
                  <a:srgbClr val="00008B"/>
                </a:solidFill>
              </a:rPr>
              <a:t>channeling</a:t>
            </a:r>
            <a:r>
              <a:rPr lang="it-IT" b="1" dirty="0">
                <a:solidFill>
                  <a:srgbClr val="00008B"/>
                </a:solidFill>
              </a:rPr>
              <a:t> </a:t>
            </a:r>
            <a:r>
              <a:rPr lang="it-IT" b="1" dirty="0" err="1">
                <a:solidFill>
                  <a:srgbClr val="00008B"/>
                </a:solidFill>
              </a:rPr>
              <a:t>efficiency</a:t>
            </a:r>
            <a:r>
              <a:rPr lang="it-IT" b="1" dirty="0">
                <a:solidFill>
                  <a:srgbClr val="00008B"/>
                </a:solidFill>
              </a:rPr>
              <a:t> </a:t>
            </a:r>
            <a:r>
              <a:rPr lang="it-IT" b="1" dirty="0" err="1">
                <a:solidFill>
                  <a:srgbClr val="00008B"/>
                </a:solidFill>
              </a:rPr>
              <a:t>through</a:t>
            </a:r>
            <a:r>
              <a:rPr lang="it-IT" b="1" dirty="0">
                <a:solidFill>
                  <a:srgbClr val="00008B"/>
                </a:solidFill>
              </a:rPr>
              <a:t> </a:t>
            </a:r>
            <a:r>
              <a:rPr lang="it-IT" b="1" u="sng" dirty="0" err="1">
                <a:solidFill>
                  <a:srgbClr val="00008B"/>
                </a:solidFill>
              </a:rPr>
              <a:t>channeling</a:t>
            </a:r>
            <a:r>
              <a:rPr lang="it-IT" b="1" u="sng" dirty="0">
                <a:solidFill>
                  <a:srgbClr val="00008B"/>
                </a:solidFill>
              </a:rPr>
              <a:t> </a:t>
            </a:r>
            <a:r>
              <a:rPr lang="it-IT" b="1" u="sng" dirty="0" err="1">
                <a:solidFill>
                  <a:srgbClr val="00008B"/>
                </a:solidFill>
              </a:rPr>
              <a:t>simulations</a:t>
            </a:r>
            <a:r>
              <a:rPr lang="it-IT" dirty="0"/>
              <a:t>:</a:t>
            </a:r>
          </a:p>
          <a:p>
            <a:pPr marL="742950" lvl="1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it-IT" dirty="0"/>
              <a:t>Geant4 (10.4.03)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channeling</a:t>
            </a:r>
            <a:r>
              <a:rPr lang="it-IT" dirty="0"/>
              <a:t> routine </a:t>
            </a:r>
            <a:r>
              <a:rPr lang="it-IT" dirty="0" err="1"/>
              <a:t>through</a:t>
            </a:r>
            <a:r>
              <a:rPr lang="it-IT" dirty="0"/>
              <a:t> the </a:t>
            </a:r>
            <a:r>
              <a:rPr lang="it-IT" dirty="0">
                <a:solidFill>
                  <a:srgbClr val="00008B"/>
                </a:solidFill>
              </a:rPr>
              <a:t>BDSIM</a:t>
            </a:r>
            <a:r>
              <a:rPr lang="it-IT" dirty="0"/>
              <a:t> </a:t>
            </a:r>
            <a:r>
              <a:rPr lang="it-IT" dirty="0" err="1"/>
              <a:t>simulation</a:t>
            </a:r>
            <a:r>
              <a:rPr lang="it-IT" dirty="0"/>
              <a:t> toolkit</a:t>
            </a:r>
          </a:p>
          <a:p>
            <a:pPr marL="742950" lvl="1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it-IT" dirty="0"/>
              <a:t>Crystal data from </a:t>
            </a:r>
            <a:r>
              <a:rPr lang="it-IT" dirty="0">
                <a:solidFill>
                  <a:srgbClr val="00008B"/>
                </a:solidFill>
              </a:rPr>
              <a:t>E. Bagli</a:t>
            </a:r>
            <a:r>
              <a:rPr lang="it-IT" dirty="0"/>
              <a:t>, </a:t>
            </a:r>
            <a:r>
              <a:rPr lang="it-IT" dirty="0">
                <a:hlinkClick r:id="rId4"/>
              </a:rPr>
              <a:t>G4_MC_CHANNELING </a:t>
            </a:r>
            <a:r>
              <a:rPr lang="it-IT" dirty="0" err="1">
                <a:hlinkClick r:id="rId4"/>
              </a:rPr>
              <a:t>Git</a:t>
            </a:r>
            <a:r>
              <a:rPr lang="it-IT" dirty="0">
                <a:hlinkClick r:id="rId4"/>
              </a:rPr>
              <a:t> repository</a:t>
            </a:r>
            <a:endParaRPr lang="it-IT" dirty="0"/>
          </a:p>
          <a:p>
            <a:pPr marL="742950" lvl="1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it-IT" dirty="0"/>
              <a:t>Good agreement with </a:t>
            </a:r>
            <a:r>
              <a:rPr lang="it-IT" dirty="0" err="1"/>
              <a:t>exp</a:t>
            </a:r>
            <a:r>
              <a:rPr lang="it-IT" dirty="0"/>
              <a:t>. </a:t>
            </a:r>
            <a:r>
              <a:rPr lang="it-IT" dirty="0" err="1"/>
              <a:t>results</a:t>
            </a:r>
            <a:r>
              <a:rPr lang="it-IT" dirty="0"/>
              <a:t> – </a:t>
            </a:r>
            <a:r>
              <a:rPr lang="it-IT" dirty="0" err="1"/>
              <a:t>efficiencies</a:t>
            </a:r>
            <a:r>
              <a:rPr lang="it-IT" dirty="0"/>
              <a:t> agreement </a:t>
            </a:r>
            <a:r>
              <a:rPr lang="it-IT" dirty="0" err="1"/>
              <a:t>within</a:t>
            </a:r>
            <a:r>
              <a:rPr lang="it-IT" dirty="0"/>
              <a:t> </a:t>
            </a:r>
            <a:r>
              <a:rPr lang="it-IT" dirty="0" err="1"/>
              <a:t>few</a:t>
            </a:r>
            <a:r>
              <a:rPr lang="it-IT" dirty="0"/>
              <a:t> %       (e.g., 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U. </a:t>
            </a:r>
            <a:r>
              <a:rPr lang="it-IT" dirty="0" err="1">
                <a:solidFill>
                  <a:srgbClr val="00008B"/>
                </a:solidFill>
                <a:latin typeface="+mj-lt"/>
              </a:rPr>
              <a:t>Wienands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 </a:t>
            </a:r>
            <a:r>
              <a:rPr lang="it-IT" i="1" dirty="0">
                <a:solidFill>
                  <a:srgbClr val="00008B"/>
                </a:solidFill>
                <a:latin typeface="+mj-lt"/>
              </a:rPr>
              <a:t>et al.</a:t>
            </a:r>
            <a:r>
              <a:rPr lang="it-IT" dirty="0">
                <a:latin typeface="+mj-lt"/>
              </a:rPr>
              <a:t>,  </a:t>
            </a:r>
            <a:r>
              <a:rPr lang="en-US" dirty="0">
                <a:latin typeface="+mj-lt"/>
                <a:hlinkClick r:id="rId5"/>
              </a:rPr>
              <a:t>Observation of Deflection of a Beam of Multi-GeV Electrons by a Thin Crystal</a:t>
            </a:r>
            <a:r>
              <a:rPr lang="en-US" dirty="0">
                <a:latin typeface="+mj-lt"/>
              </a:rPr>
              <a:t>)</a:t>
            </a:r>
            <a:endParaRPr lang="it-IT" dirty="0"/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8B"/>
                </a:solidFill>
              </a:rPr>
              <a:t>First </a:t>
            </a:r>
            <a:r>
              <a:rPr lang="it-IT" b="1" dirty="0" err="1">
                <a:solidFill>
                  <a:srgbClr val="00008B"/>
                </a:solidFill>
              </a:rPr>
              <a:t>collimation</a:t>
            </a:r>
            <a:r>
              <a:rPr lang="it-IT" b="1" dirty="0">
                <a:solidFill>
                  <a:srgbClr val="00008B"/>
                </a:solidFill>
              </a:rPr>
              <a:t> tracking </a:t>
            </a:r>
            <a:r>
              <a:rPr lang="it-IT" b="1" dirty="0" err="1">
                <a:solidFill>
                  <a:srgbClr val="00008B"/>
                </a:solidFill>
              </a:rPr>
              <a:t>simulations</a:t>
            </a:r>
            <a:r>
              <a:rPr lang="it-IT" dirty="0">
                <a:solidFill>
                  <a:srgbClr val="00008B"/>
                </a:solidFill>
              </a:rPr>
              <a:t> </a:t>
            </a:r>
            <a:r>
              <a:rPr lang="it-IT" dirty="0"/>
              <a:t>with </a:t>
            </a:r>
            <a:r>
              <a:rPr lang="it-IT" dirty="0" err="1"/>
              <a:t>selected</a:t>
            </a:r>
            <a:r>
              <a:rPr lang="it-IT" dirty="0"/>
              <a:t> </a:t>
            </a:r>
            <a:r>
              <a:rPr lang="it-IT" dirty="0" err="1"/>
              <a:t>bent</a:t>
            </a:r>
            <a:r>
              <a:rPr lang="it-IT" dirty="0"/>
              <a:t>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parameters</a:t>
            </a:r>
            <a:endParaRPr lang="it-IT" dirty="0">
              <a:solidFill>
                <a:srgbClr val="00008B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9F5654-6702-B023-7D47-606469C6E773}"/>
              </a:ext>
            </a:extLst>
          </p:cNvPr>
          <p:cNvSpPr txBox="1"/>
          <p:nvPr/>
        </p:nvSpPr>
        <p:spPr>
          <a:xfrm>
            <a:off x="9831081" y="858084"/>
            <a:ext cx="1661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solidFill>
                  <a:srgbClr val="0033A0"/>
                </a:solidFill>
                <a:latin typeface="+mj-lt"/>
                <a:ea typeface="Cambria Math" panose="02040503050406030204" pitchFamily="18" charset="0"/>
              </a:rPr>
              <a:t>experiment</a:t>
            </a:r>
            <a:endParaRPr lang="en-US" dirty="0">
              <a:solidFill>
                <a:srgbClr val="0033A0"/>
              </a:solidFill>
            </a:endParaRPr>
          </a:p>
        </p:txBody>
      </p:sp>
      <p:pic>
        <p:nvPicPr>
          <p:cNvPr id="7" name="Immagine 6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5C5905AC-C93D-7DD0-26E4-3187A2A71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747" y="3900638"/>
            <a:ext cx="2840325" cy="2173424"/>
          </a:xfrm>
          <a:prstGeom prst="rect">
            <a:avLst/>
          </a:prstGeom>
        </p:spPr>
      </p:pic>
      <p:pic>
        <p:nvPicPr>
          <p:cNvPr id="8" name="Immagine 7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DE151245-7F16-2921-6AF5-F6F4026A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64" y="1201013"/>
            <a:ext cx="2463567" cy="237523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07F830F-FCAF-6140-D46F-20D9E6C5B0F2}"/>
              </a:ext>
            </a:extLst>
          </p:cNvPr>
          <p:cNvSpPr txBox="1"/>
          <p:nvPr/>
        </p:nvSpPr>
        <p:spPr>
          <a:xfrm>
            <a:off x="9567212" y="3576245"/>
            <a:ext cx="2223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solidFill>
                  <a:srgbClr val="0033A0"/>
                </a:solidFill>
                <a:latin typeface="+mj-lt"/>
                <a:ea typeface="Cambria Math" panose="02040503050406030204" pitchFamily="18" charset="0"/>
              </a:rPr>
              <a:t>simulation</a:t>
            </a:r>
            <a:r>
              <a:rPr lang="it-IT" dirty="0">
                <a:solidFill>
                  <a:srgbClr val="0033A0"/>
                </a:solidFill>
                <a:latin typeface="+mj-lt"/>
                <a:ea typeface="Cambria Math" panose="02040503050406030204" pitchFamily="18" charset="0"/>
              </a:rPr>
              <a:t> (BDSIM)</a:t>
            </a:r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EC6835A-0D92-40C6-A282-4F6F27230749}"/>
              </a:ext>
            </a:extLst>
          </p:cNvPr>
          <p:cNvSpPr txBox="1">
            <a:spLocks/>
          </p:cNvSpPr>
          <p:nvPr/>
        </p:nvSpPr>
        <p:spPr>
          <a:xfrm>
            <a:off x="4541892" y="6439280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First studies of crystal collimation for the FCC-ee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55B35A-6C63-47BB-B981-AE66AC81E564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09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/09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272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3A0"/>
                </a:solidFill>
                <a:latin typeface="Arial"/>
              </a:rPr>
              <a:t>Crystal candidate location: FCC-ee </a:t>
            </a:r>
            <a:r>
              <a:rPr lang="en-US" sz="3600" i="1" dirty="0">
                <a:solidFill>
                  <a:srgbClr val="0033A0"/>
                </a:solidFill>
                <a:latin typeface="Arial"/>
              </a:rPr>
              <a:t>Z</a:t>
            </a:r>
            <a:r>
              <a:rPr lang="en-US" sz="3600" dirty="0">
                <a:solidFill>
                  <a:srgbClr val="0033A0"/>
                </a:solidFill>
                <a:latin typeface="Arial"/>
              </a:rPr>
              <a:t> mode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6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2DBE40-20F5-0CAD-16D4-E8ACB0C014C5}"/>
              </a:ext>
            </a:extLst>
          </p:cNvPr>
          <p:cNvSpPr txBox="1"/>
          <p:nvPr/>
        </p:nvSpPr>
        <p:spPr>
          <a:xfrm>
            <a:off x="301751" y="844645"/>
            <a:ext cx="114551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latin typeface="+mj-lt"/>
              </a:rPr>
              <a:t>Current</a:t>
            </a:r>
            <a:r>
              <a:rPr lang="it-IT" b="1" dirty="0">
                <a:latin typeface="+mj-lt"/>
              </a:rPr>
              <a:t> locations of FCC-ee </a:t>
            </a:r>
            <a:r>
              <a:rPr lang="it-IT" b="1" dirty="0" err="1">
                <a:latin typeface="+mj-lt"/>
              </a:rPr>
              <a:t>primary</a:t>
            </a:r>
            <a:r>
              <a:rPr lang="it-IT" b="1" dirty="0">
                <a:latin typeface="+mj-lt"/>
              </a:rPr>
              <a:t> </a:t>
            </a:r>
            <a:r>
              <a:rPr lang="it-IT" b="1" dirty="0" err="1">
                <a:latin typeface="+mj-lt"/>
              </a:rPr>
              <a:t>betatron</a:t>
            </a:r>
            <a:r>
              <a:rPr lang="it-IT" b="1" dirty="0">
                <a:latin typeface="+mj-lt"/>
              </a:rPr>
              <a:t> </a:t>
            </a:r>
            <a:r>
              <a:rPr lang="it-IT" b="1" dirty="0" err="1">
                <a:latin typeface="+mj-lt"/>
              </a:rPr>
              <a:t>collimators</a:t>
            </a:r>
            <a:r>
              <a:rPr lang="it-IT" b="1" dirty="0">
                <a:latin typeface="+mj-lt"/>
              </a:rPr>
              <a:t> </a:t>
            </a:r>
            <a:r>
              <a:rPr lang="it-IT" dirty="0">
                <a:latin typeface="+mj-lt"/>
              </a:rPr>
              <a:t>(</a:t>
            </a:r>
            <a:r>
              <a:rPr lang="it-IT" dirty="0" err="1">
                <a:latin typeface="+mj-lt"/>
              </a:rPr>
              <a:t>TCPs</a:t>
            </a:r>
            <a:r>
              <a:rPr lang="it-IT" dirty="0">
                <a:latin typeface="+mj-lt"/>
              </a:rPr>
              <a:t>) </a:t>
            </a:r>
            <a:r>
              <a:rPr lang="it-IT" dirty="0" err="1">
                <a:latin typeface="+mj-lt"/>
              </a:rPr>
              <a:t>chosen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crystal</a:t>
            </a:r>
            <a:r>
              <a:rPr lang="it-IT" dirty="0">
                <a:latin typeface="+mj-lt"/>
              </a:rPr>
              <a:t> candidate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At </a:t>
            </a:r>
            <a:r>
              <a:rPr lang="it-IT" dirty="0" err="1">
                <a:latin typeface="+mj-lt"/>
              </a:rPr>
              <a:t>such</a:t>
            </a:r>
            <a:r>
              <a:rPr lang="it-IT" dirty="0">
                <a:latin typeface="+mj-lt"/>
              </a:rPr>
              <a:t> locations: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8B"/>
                </a:solidFill>
                <a:latin typeface="+mj-lt"/>
              </a:rPr>
              <a:t>TCP.H.B1 </a:t>
            </a:r>
            <a:r>
              <a:rPr lang="it-IT" dirty="0">
                <a:latin typeface="+mj-lt"/>
              </a:rPr>
              <a:t>and </a:t>
            </a:r>
            <a:r>
              <a:rPr lang="it-IT" b="1" dirty="0">
                <a:solidFill>
                  <a:srgbClr val="00008B"/>
                </a:solidFill>
                <a:latin typeface="+mj-lt"/>
              </a:rPr>
              <a:t>TCP.V.B1 </a:t>
            </a:r>
            <a:r>
              <a:rPr lang="it-IT" dirty="0" err="1">
                <a:latin typeface="+mj-lt"/>
              </a:rPr>
              <a:t>might</a:t>
            </a:r>
            <a:r>
              <a:rPr lang="it-IT" dirty="0">
                <a:latin typeface="+mj-lt"/>
              </a:rPr>
              <a:t> be </a:t>
            </a:r>
            <a:r>
              <a:rPr lang="it-IT" dirty="0" err="1">
                <a:latin typeface="+mj-lt"/>
              </a:rPr>
              <a:t>replaced</a:t>
            </a:r>
            <a:r>
              <a:rPr lang="it-IT" dirty="0">
                <a:latin typeface="+mj-lt"/>
              </a:rPr>
              <a:t> by </a:t>
            </a:r>
            <a:r>
              <a:rPr lang="it-IT" b="1" dirty="0" err="1">
                <a:solidFill>
                  <a:srgbClr val="FF0000"/>
                </a:solidFill>
                <a:latin typeface="+mj-lt"/>
              </a:rPr>
              <a:t>bent</a:t>
            </a:r>
            <a:r>
              <a:rPr lang="it-IT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+mj-lt"/>
              </a:rPr>
              <a:t>crystals</a:t>
            </a:r>
            <a:r>
              <a:rPr lang="it-IT" b="1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+mj-lt"/>
              </a:rPr>
              <a:t>Absorber</a:t>
            </a:r>
            <a:r>
              <a:rPr lang="it-IT" dirty="0">
                <a:latin typeface="+mj-lt"/>
              </a:rPr>
              <a:t> candidate locations are the </a:t>
            </a:r>
            <a:r>
              <a:rPr lang="it-IT" dirty="0" err="1">
                <a:latin typeface="+mj-lt"/>
              </a:rPr>
              <a:t>same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secondary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collimators</a:t>
            </a:r>
            <a:r>
              <a:rPr lang="it-IT" dirty="0">
                <a:latin typeface="+mj-lt"/>
              </a:rPr>
              <a:t> (</a:t>
            </a:r>
            <a:r>
              <a:rPr lang="it-IT" dirty="0" err="1">
                <a:latin typeface="+mj-lt"/>
              </a:rPr>
              <a:t>TCSs</a:t>
            </a:r>
            <a:r>
              <a:rPr lang="it-IT" dirty="0">
                <a:latin typeface="+mj-lt"/>
              </a:rPr>
              <a:t>): </a:t>
            </a:r>
            <a:r>
              <a:rPr lang="it-IT" dirty="0" err="1">
                <a:latin typeface="+mj-lt"/>
              </a:rPr>
              <a:t>phase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advance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optimal</a:t>
            </a:r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E69290-CFAB-C6AD-8D6D-B29BAA9DA337}"/>
              </a:ext>
            </a:extLst>
          </p:cNvPr>
          <p:cNvSpPr txBox="1"/>
          <p:nvPr/>
        </p:nvSpPr>
        <p:spPr>
          <a:xfrm>
            <a:off x="654518" y="5093295"/>
            <a:ext cx="4814029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it-IT" kern="0" dirty="0">
                <a:solidFill>
                  <a:srgbClr val="0033A0"/>
                </a:solidFill>
                <a:latin typeface="Arial"/>
              </a:rPr>
              <a:t>FCC-ee </a:t>
            </a:r>
            <a:r>
              <a:rPr lang="it-IT" i="1" kern="0" dirty="0">
                <a:solidFill>
                  <a:srgbClr val="0033A0"/>
                </a:solidFill>
                <a:latin typeface="Arial"/>
              </a:rPr>
              <a:t>Z</a:t>
            </a:r>
            <a:r>
              <a:rPr lang="it-IT" kern="0" dirty="0">
                <a:solidFill>
                  <a:srgbClr val="0033A0"/>
                </a:solidFill>
                <a:latin typeface="Arial"/>
              </a:rPr>
              <a:t> V23, tridodo_572 </a:t>
            </a:r>
            <a:r>
              <a:rPr lang="it-IT" kern="0" dirty="0" err="1">
                <a:solidFill>
                  <a:srgbClr val="0033A0"/>
                </a:solidFill>
                <a:latin typeface="Arial"/>
              </a:rPr>
              <a:t>collimation</a:t>
            </a:r>
            <a:r>
              <a:rPr lang="it-IT" kern="0" dirty="0">
                <a:solidFill>
                  <a:srgbClr val="0033A0"/>
                </a:solidFill>
                <a:latin typeface="Arial"/>
              </a:rPr>
              <a:t> </a:t>
            </a:r>
            <a:r>
              <a:rPr lang="it-IT" kern="0" dirty="0" err="1">
                <a:solidFill>
                  <a:srgbClr val="0033A0"/>
                </a:solidFill>
                <a:latin typeface="Arial"/>
              </a:rPr>
              <a:t>optics</a:t>
            </a:r>
            <a:endParaRPr lang="en-US" sz="1400" u="sng" dirty="0">
              <a:solidFill>
                <a:srgbClr val="0033A0"/>
              </a:solidFill>
            </a:endParaRPr>
          </a:p>
        </p:txBody>
      </p:sp>
      <p:pic>
        <p:nvPicPr>
          <p:cNvPr id="7" name="Immagine 6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9E67AC4D-A775-92DD-F6EC-AC30391C9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7" y="2627891"/>
            <a:ext cx="5277696" cy="2504487"/>
          </a:xfrm>
          <a:prstGeom prst="rect">
            <a:avLst/>
          </a:prstGeom>
        </p:spPr>
      </p:pic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0E0DEB9D-65A9-5C9E-FD71-2B09F316AE87}"/>
              </a:ext>
            </a:extLst>
          </p:cNvPr>
          <p:cNvSpPr/>
          <p:nvPr/>
        </p:nvSpPr>
        <p:spPr>
          <a:xfrm rot="16200000">
            <a:off x="1931920" y="1792437"/>
            <a:ext cx="210213" cy="1431605"/>
          </a:xfrm>
          <a:prstGeom prst="rightBrace">
            <a:avLst/>
          </a:prstGeom>
          <a:ln w="19050"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entesi graffa chiusa 8">
            <a:extLst>
              <a:ext uri="{FF2B5EF4-FFF2-40B4-BE49-F238E27FC236}">
                <a16:creationId xmlns:a16="http://schemas.microsoft.com/office/drawing/2014/main" id="{CA4F3874-C0E8-D541-9522-9801A66DCFC0}"/>
              </a:ext>
            </a:extLst>
          </p:cNvPr>
          <p:cNvSpPr/>
          <p:nvPr/>
        </p:nvSpPr>
        <p:spPr>
          <a:xfrm rot="16200000">
            <a:off x="4163377" y="1800647"/>
            <a:ext cx="210213" cy="1431605"/>
          </a:xfrm>
          <a:prstGeom prst="rightBrace">
            <a:avLst/>
          </a:prstGeom>
          <a:ln w="19050"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80746D-BEF4-8CC5-6A38-58671933C6DA}"/>
              </a:ext>
            </a:extLst>
          </p:cNvPr>
          <p:cNvSpPr txBox="1"/>
          <p:nvPr/>
        </p:nvSpPr>
        <p:spPr>
          <a:xfrm>
            <a:off x="1509163" y="2055464"/>
            <a:ext cx="1095728" cy="37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00008B"/>
                </a:solidFill>
              </a:rPr>
              <a:t>betatron</a:t>
            </a:r>
            <a:endParaRPr lang="en-US" dirty="0">
              <a:solidFill>
                <a:srgbClr val="00008B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EBC8AB2-74F4-C0FD-DC4A-6AEDAEF82691}"/>
              </a:ext>
            </a:extLst>
          </p:cNvPr>
          <p:cNvSpPr txBox="1"/>
          <p:nvPr/>
        </p:nvSpPr>
        <p:spPr>
          <a:xfrm>
            <a:off x="3432992" y="2053725"/>
            <a:ext cx="172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008B"/>
                </a:solidFill>
              </a:rPr>
              <a:t>off-</a:t>
            </a:r>
            <a:r>
              <a:rPr lang="it-IT" dirty="0" err="1">
                <a:solidFill>
                  <a:srgbClr val="00008B"/>
                </a:solidFill>
              </a:rPr>
              <a:t>momentum</a:t>
            </a:r>
            <a:endParaRPr lang="en-US" dirty="0">
              <a:solidFill>
                <a:srgbClr val="00008B"/>
              </a:solidFill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FAF1AC76-A1E3-1278-F3D7-D28308F3F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789661"/>
              </p:ext>
            </p:extLst>
          </p:nvPr>
        </p:nvGraphicFramePr>
        <p:xfrm>
          <a:off x="6045946" y="2525299"/>
          <a:ext cx="5277697" cy="2482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277">
                  <a:extLst>
                    <a:ext uri="{9D8B030D-6E8A-4147-A177-3AD203B41FA5}">
                      <a16:colId xmlns:a16="http://schemas.microsoft.com/office/drawing/2014/main" val="1941008430"/>
                    </a:ext>
                  </a:extLst>
                </a:gridCol>
                <a:gridCol w="550436">
                  <a:extLst>
                    <a:ext uri="{9D8B030D-6E8A-4147-A177-3AD203B41FA5}">
                      <a16:colId xmlns:a16="http://schemas.microsoft.com/office/drawing/2014/main" val="3627025766"/>
                    </a:ext>
                  </a:extLst>
                </a:gridCol>
                <a:gridCol w="715567">
                  <a:extLst>
                    <a:ext uri="{9D8B030D-6E8A-4147-A177-3AD203B41FA5}">
                      <a16:colId xmlns:a16="http://schemas.microsoft.com/office/drawing/2014/main" val="647569496"/>
                    </a:ext>
                  </a:extLst>
                </a:gridCol>
                <a:gridCol w="935742">
                  <a:extLst>
                    <a:ext uri="{9D8B030D-6E8A-4147-A177-3AD203B41FA5}">
                      <a16:colId xmlns:a16="http://schemas.microsoft.com/office/drawing/2014/main" val="2680065699"/>
                    </a:ext>
                  </a:extLst>
                </a:gridCol>
                <a:gridCol w="660523">
                  <a:extLst>
                    <a:ext uri="{9D8B030D-6E8A-4147-A177-3AD203B41FA5}">
                      <a16:colId xmlns:a16="http://schemas.microsoft.com/office/drawing/2014/main" val="1106686315"/>
                    </a:ext>
                  </a:extLst>
                </a:gridCol>
                <a:gridCol w="792629">
                  <a:extLst>
                    <a:ext uri="{9D8B030D-6E8A-4147-A177-3AD203B41FA5}">
                      <a16:colId xmlns:a16="http://schemas.microsoft.com/office/drawing/2014/main" val="240625952"/>
                    </a:ext>
                  </a:extLst>
                </a:gridCol>
                <a:gridCol w="660523">
                  <a:extLst>
                    <a:ext uri="{9D8B030D-6E8A-4147-A177-3AD203B41FA5}">
                      <a16:colId xmlns:a16="http://schemas.microsoft.com/office/drawing/2014/main" val="2261617235"/>
                    </a:ext>
                  </a:extLst>
                </a:gridCol>
              </a:tblGrid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 [cm]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[</a:t>
                      </a:r>
                      <a:r>
                        <a:rPr lang="el-GR" sz="1000" b="1" dirty="0">
                          <a:solidFill>
                            <a:srgbClr val="0033A0"/>
                          </a:solidFill>
                        </a:rPr>
                        <a:t>σ</a:t>
                      </a:r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[mm]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000" b="1" baseline="-25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</a:t>
                      </a:r>
                      <a:r>
                        <a:rPr lang="en-US" sz="1000" b="1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[%]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802986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TCP.H.B1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MoGr</a:t>
                      </a:r>
                      <a:endParaRPr lang="en-US" sz="1000" dirty="0">
                        <a:solidFill>
                          <a:srgbClr val="0033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26150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TCP.V.B1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MoGr</a:t>
                      </a:r>
                      <a:endParaRPr lang="en-US" sz="1000" dirty="0">
                        <a:solidFill>
                          <a:srgbClr val="0033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095845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TCS.H1.B1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50590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TCS.V1.B1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235185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TCS.H2.B1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382317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TCS.V2.B1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082866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TCP.HP.B1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MoGr</a:t>
                      </a:r>
                      <a:endParaRPr lang="en-US" sz="1000" dirty="0">
                        <a:solidFill>
                          <a:srgbClr val="0033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156787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TCS.HP1.B1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472311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TCS.HP2.B1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  <a:endParaRPr lang="en-US" sz="1000" dirty="0">
                        <a:solidFill>
                          <a:srgbClr val="0033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33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283717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E5E73C1-65E3-29CC-6E8B-593B6C163670}"/>
              </a:ext>
            </a:extLst>
          </p:cNvPr>
          <p:cNvSpPr txBox="1"/>
          <p:nvPr/>
        </p:nvSpPr>
        <p:spPr>
          <a:xfrm>
            <a:off x="5954150" y="2202979"/>
            <a:ext cx="62634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FCC-ee </a:t>
            </a:r>
            <a:r>
              <a:rPr lang="it-IT" sz="1400" b="1" kern="0" dirty="0" err="1">
                <a:solidFill>
                  <a:srgbClr val="0033A0"/>
                </a:solidFill>
                <a:latin typeface="Arial"/>
              </a:rPr>
              <a:t>beam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1400" b="1" kern="0" dirty="0" err="1">
                <a:solidFill>
                  <a:srgbClr val="0033A0"/>
                </a:solidFill>
                <a:latin typeface="Arial"/>
              </a:rPr>
              <a:t>halo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1400" b="1" kern="0" dirty="0" err="1">
                <a:solidFill>
                  <a:srgbClr val="0033A0"/>
                </a:solidFill>
                <a:latin typeface="Arial"/>
              </a:rPr>
              <a:t>collimator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</a:t>
            </a:r>
            <a:r>
              <a:rPr lang="it-IT" sz="1400" b="1" kern="0" dirty="0" err="1">
                <a:solidFill>
                  <a:srgbClr val="0033A0"/>
                </a:solidFill>
                <a:latin typeface="Arial"/>
              </a:rPr>
              <a:t>parameters</a:t>
            </a:r>
            <a:r>
              <a:rPr lang="it-IT" sz="1400" b="1" kern="0" dirty="0">
                <a:solidFill>
                  <a:srgbClr val="0033A0"/>
                </a:solidFill>
                <a:latin typeface="Arial"/>
              </a:rPr>
              <a:t> and settings</a:t>
            </a:r>
          </a:p>
        </p:txBody>
      </p:sp>
      <p:sp>
        <p:nvSpPr>
          <p:cNvPr id="2" name="Parentesi graffa aperta 1">
            <a:extLst>
              <a:ext uri="{FF2B5EF4-FFF2-40B4-BE49-F238E27FC236}">
                <a16:creationId xmlns:a16="http://schemas.microsoft.com/office/drawing/2014/main" id="{150CA1B6-1DE3-13E6-737F-B067A24C8906}"/>
              </a:ext>
            </a:extLst>
          </p:cNvPr>
          <p:cNvSpPr/>
          <p:nvPr/>
        </p:nvSpPr>
        <p:spPr>
          <a:xfrm>
            <a:off x="2530922" y="1311384"/>
            <a:ext cx="147938" cy="60562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291B25E-6F43-EA4B-EAA8-24F055B4031A}"/>
              </a:ext>
            </a:extLst>
          </p:cNvPr>
          <p:cNvSpPr txBox="1"/>
          <p:nvPr/>
        </p:nvSpPr>
        <p:spPr>
          <a:xfrm>
            <a:off x="2604891" y="1295876"/>
            <a:ext cx="832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relatively</a:t>
            </a:r>
            <a:r>
              <a:rPr lang="it-IT" dirty="0"/>
              <a:t> high </a:t>
            </a:r>
            <a:r>
              <a:rPr lang="el-GR" dirty="0"/>
              <a:t>β</a:t>
            </a:r>
            <a:r>
              <a:rPr lang="it-IT" dirty="0"/>
              <a:t>-</a:t>
            </a:r>
            <a:r>
              <a:rPr lang="it-IT" dirty="0" err="1"/>
              <a:t>functions</a:t>
            </a:r>
            <a:r>
              <a:rPr lang="it-IT" dirty="0"/>
              <a:t> ↔ large </a:t>
            </a:r>
            <a:r>
              <a:rPr lang="it-IT" dirty="0" err="1"/>
              <a:t>beam</a:t>
            </a:r>
            <a:r>
              <a:rPr lang="it-IT" dirty="0"/>
              <a:t> sizes ↔ large </a:t>
            </a:r>
            <a:r>
              <a:rPr lang="it-IT" dirty="0" err="1"/>
              <a:t>collimator</a:t>
            </a:r>
            <a:r>
              <a:rPr lang="it-IT" dirty="0"/>
              <a:t> </a:t>
            </a:r>
            <a:r>
              <a:rPr lang="it-IT" dirty="0" err="1"/>
              <a:t>half</a:t>
            </a:r>
            <a:r>
              <a:rPr lang="it-IT" dirty="0"/>
              <a:t>-gaps</a:t>
            </a:r>
          </a:p>
          <a:p>
            <a:r>
              <a:rPr lang="it-IT" dirty="0"/>
              <a:t>small </a:t>
            </a:r>
            <a:r>
              <a:rPr lang="it-IT" dirty="0" err="1"/>
              <a:t>Twiss</a:t>
            </a:r>
            <a:r>
              <a:rPr lang="it-IT" dirty="0"/>
              <a:t> </a:t>
            </a:r>
            <a:r>
              <a:rPr lang="el-GR" dirty="0"/>
              <a:t>α</a:t>
            </a:r>
            <a:r>
              <a:rPr lang="it-IT" dirty="0"/>
              <a:t>-</a:t>
            </a:r>
            <a:r>
              <a:rPr lang="it-IT" dirty="0" err="1"/>
              <a:t>functions</a:t>
            </a:r>
            <a:r>
              <a:rPr lang="it-IT" dirty="0"/>
              <a:t> ↔ small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divergence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7EE6713-4225-C66C-3153-A104CA4E0B63}"/>
              </a:ext>
            </a:extLst>
          </p:cNvPr>
          <p:cNvSpPr txBox="1">
            <a:spLocks/>
          </p:cNvSpPr>
          <p:nvPr/>
        </p:nvSpPr>
        <p:spPr>
          <a:xfrm>
            <a:off x="4541892" y="6439280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First studies of crystal collimation for the FCC-ee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D36A7BE-3C5F-91E4-D4D3-54990BD990C2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09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/09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6319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3A0"/>
                </a:solidFill>
                <a:latin typeface="Arial"/>
              </a:rPr>
              <a:t>Divergence at crystal location and critical angle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7</a:t>
            </a:fld>
            <a:endParaRPr lang="en-US" dirty="0">
              <a:solidFill>
                <a:srgbClr val="0033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02DBE40-20F5-0CAD-16D4-E8ACB0C014C5}"/>
                  </a:ext>
                </a:extLst>
              </p:cNvPr>
              <p:cNvSpPr txBox="1"/>
              <p:nvPr/>
            </p:nvSpPr>
            <p:spPr>
              <a:xfrm>
                <a:off x="12992" y="815770"/>
                <a:ext cx="11993079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𝑝𝑣</m:t>
                            </m:r>
                          </m:den>
                        </m:f>
                      </m:e>
                    </m:ra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e>
                    </m:rad>
                  </m:oMath>
                </a14:m>
                <a:endParaRPr lang="en-US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>
                    <a:latin typeface="+mj-lt"/>
                  </a:rPr>
                  <a:t>Angular</a:t>
                </a:r>
                <a:r>
                  <a:rPr lang="it-IT" dirty="0">
                    <a:latin typeface="+mj-lt"/>
                  </a:rPr>
                  <a:t> spread of a </a:t>
                </a:r>
                <a:r>
                  <a:rPr lang="it-IT" dirty="0" err="1">
                    <a:latin typeface="+mj-lt"/>
                  </a:rPr>
                  <a:t>beam</a:t>
                </a:r>
                <a:r>
                  <a:rPr lang="it-IT" dirty="0">
                    <a:latin typeface="+mj-lt"/>
                  </a:rPr>
                  <a:t> </a:t>
                </a:r>
                <a:r>
                  <a:rPr lang="it-IT" dirty="0" err="1">
                    <a:latin typeface="+mj-lt"/>
                  </a:rPr>
                  <a:t>halo</a:t>
                </a:r>
                <a:r>
                  <a:rPr lang="it-IT" dirty="0">
                    <a:latin typeface="+mj-lt"/>
                  </a:rPr>
                  <a:t> </a:t>
                </a:r>
                <a:r>
                  <a:rPr lang="it-IT" dirty="0" err="1">
                    <a:latin typeface="+mj-lt"/>
                  </a:rPr>
                  <a:t>distributions</a:t>
                </a:r>
                <a:r>
                  <a:rPr lang="it-IT" dirty="0">
                    <a:latin typeface="+mj-lt"/>
                  </a:rPr>
                  <a:t> with</a:t>
                </a:r>
                <a:r>
                  <a:rPr lang="it-IT" dirty="0">
                    <a:solidFill>
                      <a:srgbClr val="FF0D0D"/>
                    </a:solidFill>
                    <a:latin typeface="+mj-lt"/>
                  </a:rPr>
                  <a:t> impact </a:t>
                </a:r>
                <a:r>
                  <a:rPr lang="it-IT" dirty="0" err="1">
                    <a:solidFill>
                      <a:srgbClr val="FF0D0D"/>
                    </a:solidFill>
                    <a:latin typeface="+mj-lt"/>
                  </a:rPr>
                  <a:t>parameter</a:t>
                </a:r>
                <a:r>
                  <a:rPr lang="it-IT" dirty="0">
                    <a:latin typeface="+mj-lt"/>
                  </a:rPr>
                  <a:t> </a:t>
                </a:r>
                <a:r>
                  <a:rPr lang="it-IT" dirty="0">
                    <a:solidFill>
                      <a:srgbClr val="FF0000"/>
                    </a:solidFill>
                    <a:latin typeface="+mj-lt"/>
                  </a:rPr>
                  <a:t>b=</a:t>
                </a:r>
                <a:r>
                  <a:rPr lang="it-IT" dirty="0">
                    <a:solidFill>
                      <a:srgbClr val="FF0D0D"/>
                    </a:solidFill>
                    <a:latin typeface="+mj-lt"/>
                  </a:rPr>
                  <a:t>10 </a:t>
                </a:r>
                <a:r>
                  <a:rPr lang="it-IT" dirty="0" err="1">
                    <a:solidFill>
                      <a:srgbClr val="FF0D0D"/>
                    </a:solidFill>
                    <a:latin typeface="+mj-lt"/>
                  </a:rPr>
                  <a:t>μm</a:t>
                </a:r>
                <a:r>
                  <a:rPr lang="it-IT" dirty="0">
                    <a:solidFill>
                      <a:srgbClr val="FF0D0D"/>
                    </a:solidFill>
                    <a:latin typeface="+mj-lt"/>
                  </a:rPr>
                  <a:t> </a:t>
                </a:r>
                <a:r>
                  <a:rPr lang="it-IT" dirty="0" err="1">
                    <a:latin typeface="+mj-lt"/>
                  </a:rPr>
                  <a:t>at</a:t>
                </a:r>
                <a:r>
                  <a:rPr lang="it-IT" dirty="0">
                    <a:latin typeface="+mj-lt"/>
                  </a:rPr>
                  <a:t> </a:t>
                </a:r>
                <a:r>
                  <a:rPr lang="it-IT" dirty="0" err="1">
                    <a:latin typeface="+mj-lt"/>
                  </a:rPr>
                  <a:t>crystal</a:t>
                </a:r>
                <a:r>
                  <a:rPr lang="it-IT" dirty="0">
                    <a:latin typeface="+mj-lt"/>
                  </a:rPr>
                  <a:t> candidate locations: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02DBE40-20F5-0CAD-16D4-E8ACB0C01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2" y="815770"/>
                <a:ext cx="11993079" cy="1225977"/>
              </a:xfrm>
              <a:prstGeom prst="rect">
                <a:avLst/>
              </a:prstGeom>
              <a:blipFill>
                <a:blip r:embed="rId4"/>
                <a:stretch>
                  <a:fillRect l="-305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BCC9C9FE-F242-2892-C954-907C095012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672515"/>
                  </p:ext>
                </p:extLst>
              </p:nvPr>
            </p:nvGraphicFramePr>
            <p:xfrm>
              <a:off x="7765860" y="2568167"/>
              <a:ext cx="3469196" cy="1752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1756">
                      <a:extLst>
                        <a:ext uri="{9D8B030D-6E8A-4147-A177-3AD203B41FA5}">
                          <a16:colId xmlns:a16="http://schemas.microsoft.com/office/drawing/2014/main" val="2249764813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73677838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056917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Si planar </a:t>
                          </a:r>
                          <a:r>
                            <a:rPr lang="it-IT" b="0" dirty="0" err="1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channel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i="1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U</a:t>
                          </a:r>
                          <a:r>
                            <a:rPr lang="it-IT" b="0" i="1" baseline="-2500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0</a:t>
                          </a:r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 [eV]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33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33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33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 [</a:t>
                          </a:r>
                          <a:r>
                            <a:rPr lang="el-GR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μ</a:t>
                          </a:r>
                          <a:r>
                            <a:rPr lang="en-US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rad]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7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(111)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25.6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33.5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082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(110)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22.8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31.6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5971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(100)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12.9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23.8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266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BCC9C9FE-F242-2892-C954-907C095012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672515"/>
                  </p:ext>
                </p:extLst>
              </p:nvPr>
            </p:nvGraphicFramePr>
            <p:xfrm>
              <a:off x="7765860" y="2568167"/>
              <a:ext cx="3469196" cy="1752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1756">
                      <a:extLst>
                        <a:ext uri="{9D8B030D-6E8A-4147-A177-3AD203B41FA5}">
                          <a16:colId xmlns:a16="http://schemas.microsoft.com/office/drawing/2014/main" val="2249764813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73677838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0569171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Si planar </a:t>
                          </a:r>
                          <a:r>
                            <a:rPr lang="it-IT" b="0" dirty="0" err="1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channel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i="1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U</a:t>
                          </a:r>
                          <a:r>
                            <a:rPr lang="it-IT" b="0" i="1" baseline="-2500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0</a:t>
                          </a:r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 [eV]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3097" t="-952" r="-885" b="-17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7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(111)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25.6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33.5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082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(110)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22.8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31.6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5971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(100)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12.9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ln>
                                <a:solidFill>
                                  <a:srgbClr val="0033A0"/>
                                </a:solidFill>
                              </a:ln>
                              <a:solidFill>
                                <a:srgbClr val="0033A0"/>
                              </a:solidFill>
                            </a:rPr>
                            <a:t>23.8</a:t>
                          </a:r>
                          <a:endParaRPr lang="en-US" b="0" dirty="0">
                            <a:ln>
                              <a:solidFill>
                                <a:srgbClr val="0033A0"/>
                              </a:solidFill>
                            </a:ln>
                            <a:solidFill>
                              <a:srgbClr val="0033A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2666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1F64DD-F31F-A27C-64D2-D0F5C41C9538}"/>
              </a:ext>
            </a:extLst>
          </p:cNvPr>
          <p:cNvSpPr txBox="1"/>
          <p:nvPr/>
        </p:nvSpPr>
        <p:spPr>
          <a:xfrm>
            <a:off x="7766436" y="2163322"/>
            <a:ext cx="3469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33A0"/>
                </a:solidFill>
                <a:latin typeface="+mj-lt"/>
              </a:rPr>
              <a:t>FCC-ee </a:t>
            </a:r>
            <a:r>
              <a:rPr lang="it-IT" b="1" i="1" dirty="0">
                <a:solidFill>
                  <a:srgbClr val="0033A0"/>
                </a:solidFill>
                <a:latin typeface="+mj-lt"/>
              </a:rPr>
              <a:t>Z</a:t>
            </a:r>
            <a:r>
              <a:rPr lang="it-IT" b="1" dirty="0">
                <a:solidFill>
                  <a:srgbClr val="0033A0"/>
                </a:solidFill>
                <a:latin typeface="+mj-lt"/>
              </a:rPr>
              <a:t> mode </a:t>
            </a:r>
            <a:r>
              <a:rPr lang="it-IT" dirty="0">
                <a:solidFill>
                  <a:srgbClr val="0033A0"/>
                </a:solidFill>
                <a:latin typeface="+mj-lt"/>
              </a:rPr>
              <a:t>(</a:t>
            </a:r>
            <a:r>
              <a:rPr lang="it-IT" i="1" dirty="0">
                <a:solidFill>
                  <a:srgbClr val="0033A0"/>
                </a:solidFill>
                <a:latin typeface="+mj-lt"/>
              </a:rPr>
              <a:t>E</a:t>
            </a:r>
            <a:r>
              <a:rPr lang="it-IT" dirty="0">
                <a:solidFill>
                  <a:srgbClr val="0033A0"/>
                </a:solidFill>
                <a:latin typeface="+mj-lt"/>
              </a:rPr>
              <a:t> = 45.6 GeV)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561B41-5AAE-1DC2-E54D-4910E3A99B66}"/>
              </a:ext>
            </a:extLst>
          </p:cNvPr>
          <p:cNvSpPr txBox="1"/>
          <p:nvPr/>
        </p:nvSpPr>
        <p:spPr>
          <a:xfrm>
            <a:off x="2578417" y="896942"/>
            <a:ext cx="6145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+mj-lt"/>
              </a:rPr>
              <a:t>U</a:t>
            </a:r>
            <a:r>
              <a:rPr lang="en-US" sz="1600" i="1" baseline="-25000" dirty="0">
                <a:latin typeface="+mj-lt"/>
              </a:rPr>
              <a:t>0</a:t>
            </a:r>
            <a:r>
              <a:rPr lang="en-US" sz="1600" dirty="0">
                <a:latin typeface="+mj-lt"/>
              </a:rPr>
              <a:t>: potential well depth of the planar/axial channel [eV]</a:t>
            </a:r>
          </a:p>
          <a:p>
            <a:r>
              <a:rPr lang="en-US" sz="1600" i="1" dirty="0">
                <a:latin typeface="+mj-lt"/>
              </a:rPr>
              <a:t>E</a:t>
            </a:r>
            <a:r>
              <a:rPr lang="en-US" sz="1600" dirty="0">
                <a:latin typeface="+mj-lt"/>
              </a:rPr>
              <a:t>: particle energy [eV]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E892C2E-69D3-84ED-53BB-838C55F1407E}"/>
              </a:ext>
            </a:extLst>
          </p:cNvPr>
          <p:cNvSpPr txBox="1"/>
          <p:nvPr/>
        </p:nvSpPr>
        <p:spPr>
          <a:xfrm>
            <a:off x="7482738" y="4403735"/>
            <a:ext cx="47092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j-lt"/>
                <a:ea typeface="Cambria Math" panose="02040503050406030204" pitchFamily="18" charset="0"/>
              </a:rPr>
              <a:t>NOTE:</a:t>
            </a:r>
            <a:r>
              <a:rPr lang="en-US" sz="1400" dirty="0">
                <a:solidFill>
                  <a:srgbClr val="FF0000"/>
                </a:solidFill>
                <a:latin typeface="+mj-lt"/>
                <a:ea typeface="Cambria Math" panose="02040503050406030204" pitchFamily="18" charset="0"/>
              </a:rPr>
              <a:t> At the highest FCC-ee beam energy of 182.5 GeV </a:t>
            </a:r>
            <a:r>
              <a:rPr lang="en-US" sz="1400" i="1" dirty="0">
                <a:solidFill>
                  <a:srgbClr val="FF0000"/>
                </a:solidFill>
                <a:latin typeface="+mj-lt"/>
                <a:ea typeface="Cambria Math" panose="02040503050406030204" pitchFamily="18" charset="0"/>
              </a:rPr>
              <a:t>(ttbar </a:t>
            </a:r>
            <a:r>
              <a:rPr lang="en-US" sz="1400" dirty="0">
                <a:solidFill>
                  <a:srgbClr val="FF0000"/>
                </a:solidFill>
                <a:latin typeface="+mj-lt"/>
                <a:ea typeface="Cambria Math" panose="02040503050406030204" pitchFamily="18" charset="0"/>
              </a:rPr>
              <a:t>mode) the critical angles reduce by about a factor 2 w.r.t FCC-ee Z beam energy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A7D806DC-0F5A-EC6D-BC36-E1D7232EEE2B}"/>
              </a:ext>
            </a:extLst>
          </p:cNvPr>
          <p:cNvSpPr/>
          <p:nvPr/>
        </p:nvSpPr>
        <p:spPr>
          <a:xfrm>
            <a:off x="293706" y="830515"/>
            <a:ext cx="1960867" cy="705645"/>
          </a:xfrm>
          <a:prstGeom prst="roundRect">
            <a:avLst/>
          </a:prstGeom>
          <a:noFill/>
          <a:ln w="28575">
            <a:solidFill>
              <a:srgbClr val="0000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magine 15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4B55B5D6-FAFC-3790-3230-F0863DCD2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" y="2425570"/>
            <a:ext cx="3200407" cy="2514605"/>
          </a:xfrm>
          <a:prstGeom prst="rect">
            <a:avLst/>
          </a:prstGeom>
        </p:spPr>
      </p:pic>
      <p:sp>
        <p:nvSpPr>
          <p:cNvPr id="18" name="Parentesi graffa chiusa 17">
            <a:extLst>
              <a:ext uri="{FF2B5EF4-FFF2-40B4-BE49-F238E27FC236}">
                <a16:creationId xmlns:a16="http://schemas.microsoft.com/office/drawing/2014/main" id="{3132F32C-1FAF-478B-D730-006A841ACB84}"/>
              </a:ext>
            </a:extLst>
          </p:cNvPr>
          <p:cNvSpPr/>
          <p:nvPr/>
        </p:nvSpPr>
        <p:spPr>
          <a:xfrm>
            <a:off x="2781904" y="3154379"/>
            <a:ext cx="356135" cy="105605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F3905C3-F6D9-E0A0-25B7-1DB5CE15F48A}"/>
              </a:ext>
            </a:extLst>
          </p:cNvPr>
          <p:cNvSpPr txBox="1"/>
          <p:nvPr/>
        </p:nvSpPr>
        <p:spPr>
          <a:xfrm rot="16200000">
            <a:off x="2396614" y="3252790"/>
            <a:ext cx="1872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+mj-lt"/>
              </a:rPr>
              <a:t>14.4 </a:t>
            </a:r>
            <a:r>
              <a:rPr lang="en-US" b="0" i="0" dirty="0">
                <a:solidFill>
                  <a:srgbClr val="FF0000"/>
                </a:solidFill>
                <a:effectLst/>
                <a:latin typeface="+mj-lt"/>
              </a:rPr>
              <a:t>± 0.7 </a:t>
            </a:r>
            <a:r>
              <a:rPr lang="it-IT" dirty="0">
                <a:solidFill>
                  <a:srgbClr val="FF0000"/>
                </a:solidFill>
                <a:latin typeface="+mj-lt"/>
              </a:rPr>
              <a:t>μ</a:t>
            </a:r>
            <a:r>
              <a:rPr lang="en-US" b="0" i="0" dirty="0">
                <a:solidFill>
                  <a:srgbClr val="FF0000"/>
                </a:solidFill>
                <a:effectLst/>
                <a:latin typeface="+mj-lt"/>
              </a:rPr>
              <a:t>rad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E0EC89E-2060-F656-CF2B-7E70EE61C590}"/>
              </a:ext>
            </a:extLst>
          </p:cNvPr>
          <p:cNvSpPr txBox="1"/>
          <p:nvPr/>
        </p:nvSpPr>
        <p:spPr>
          <a:xfrm>
            <a:off x="808867" y="2226360"/>
            <a:ext cx="1973037" cy="36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8B"/>
                </a:solidFill>
                <a:latin typeface="+mj-lt"/>
              </a:rPr>
              <a:t>H </a:t>
            </a:r>
            <a:r>
              <a:rPr lang="it-IT" b="1" dirty="0" err="1">
                <a:solidFill>
                  <a:srgbClr val="00008B"/>
                </a:solidFill>
                <a:latin typeface="+mj-lt"/>
              </a:rPr>
              <a:t>plane</a:t>
            </a:r>
            <a:endParaRPr lang="en-US" b="1" dirty="0">
              <a:solidFill>
                <a:srgbClr val="00008B"/>
              </a:solidFill>
              <a:latin typeface="+mj-lt"/>
            </a:endParaRP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3107570F-2F0A-E460-0B8D-45F0833FFD32}"/>
              </a:ext>
            </a:extLst>
          </p:cNvPr>
          <p:cNvCxnSpPr>
            <a:cxnSpLocks/>
          </p:cNvCxnSpPr>
          <p:nvPr/>
        </p:nvCxnSpPr>
        <p:spPr>
          <a:xfrm flipV="1">
            <a:off x="1640474" y="3059807"/>
            <a:ext cx="0" cy="642569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1513F7C2-1367-CD8E-ACD1-D7AE625573AC}"/>
              </a:ext>
            </a:extLst>
          </p:cNvPr>
          <p:cNvCxnSpPr/>
          <p:nvPr/>
        </p:nvCxnSpPr>
        <p:spPr>
          <a:xfrm flipH="1">
            <a:off x="1648234" y="3052028"/>
            <a:ext cx="9926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5DCE2D3-B773-E5BA-EC14-BC27B19D1E86}"/>
              </a:ext>
            </a:extLst>
          </p:cNvPr>
          <p:cNvSpPr txBox="1"/>
          <p:nvPr/>
        </p:nvSpPr>
        <p:spPr>
          <a:xfrm>
            <a:off x="2034530" y="2731092"/>
            <a:ext cx="2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b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32" name="Immagine 31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36F1063C-D330-00CA-E050-368429BAEA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89" y="2445651"/>
            <a:ext cx="3084761" cy="2423740"/>
          </a:xfrm>
          <a:prstGeom prst="rect">
            <a:avLst/>
          </a:prstGeom>
        </p:spPr>
      </p:pic>
      <p:sp>
        <p:nvSpPr>
          <p:cNvPr id="38" name="Parentesi graffa chiusa 37">
            <a:extLst>
              <a:ext uri="{FF2B5EF4-FFF2-40B4-BE49-F238E27FC236}">
                <a16:creationId xmlns:a16="http://schemas.microsoft.com/office/drawing/2014/main" id="{712B9C89-E72A-E20F-79C5-DB36B534EA03}"/>
              </a:ext>
            </a:extLst>
          </p:cNvPr>
          <p:cNvSpPr/>
          <p:nvPr/>
        </p:nvSpPr>
        <p:spPr>
          <a:xfrm>
            <a:off x="6377536" y="3129491"/>
            <a:ext cx="356135" cy="105605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D365453-F63F-DCEC-C932-EE6881650823}"/>
              </a:ext>
            </a:extLst>
          </p:cNvPr>
          <p:cNvSpPr txBox="1"/>
          <p:nvPr/>
        </p:nvSpPr>
        <p:spPr>
          <a:xfrm>
            <a:off x="4193141" y="2246441"/>
            <a:ext cx="1973037" cy="36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8B"/>
                </a:solidFill>
                <a:latin typeface="+mj-lt"/>
              </a:rPr>
              <a:t>V </a:t>
            </a:r>
            <a:r>
              <a:rPr lang="it-IT" b="1" dirty="0" err="1">
                <a:solidFill>
                  <a:srgbClr val="00008B"/>
                </a:solidFill>
                <a:latin typeface="+mj-lt"/>
              </a:rPr>
              <a:t>plane</a:t>
            </a:r>
            <a:endParaRPr lang="en-US" b="1" dirty="0">
              <a:solidFill>
                <a:srgbClr val="00008B"/>
              </a:solidFill>
              <a:latin typeface="+mj-lt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1A7EB055-6CFB-7417-075F-6ED8B572039F}"/>
              </a:ext>
            </a:extLst>
          </p:cNvPr>
          <p:cNvSpPr txBox="1"/>
          <p:nvPr/>
        </p:nvSpPr>
        <p:spPr>
          <a:xfrm rot="16200000">
            <a:off x="6103422" y="3213998"/>
            <a:ext cx="1605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+mj-lt"/>
              </a:rPr>
              <a:t>3.6 </a:t>
            </a:r>
            <a:r>
              <a:rPr lang="en-US" b="0" i="0" dirty="0">
                <a:solidFill>
                  <a:srgbClr val="FF0000"/>
                </a:solidFill>
                <a:effectLst/>
                <a:latin typeface="+mj-lt"/>
              </a:rPr>
              <a:t>± 0.3 </a:t>
            </a:r>
            <a:r>
              <a:rPr lang="it-IT" dirty="0">
                <a:solidFill>
                  <a:srgbClr val="FF0000"/>
                </a:solidFill>
                <a:latin typeface="+mj-lt"/>
              </a:rPr>
              <a:t>μ</a:t>
            </a:r>
            <a:r>
              <a:rPr lang="en-US" b="0" i="0" dirty="0">
                <a:solidFill>
                  <a:srgbClr val="FF0000"/>
                </a:solidFill>
                <a:effectLst/>
                <a:latin typeface="+mj-lt"/>
              </a:rPr>
              <a:t>rad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6A183DCD-5F1D-B007-F3CE-08785A4DFCE7}"/>
              </a:ext>
            </a:extLst>
          </p:cNvPr>
          <p:cNvCxnSpPr>
            <a:cxnSpLocks/>
          </p:cNvCxnSpPr>
          <p:nvPr/>
        </p:nvCxnSpPr>
        <p:spPr>
          <a:xfrm flipV="1">
            <a:off x="5287206" y="3047767"/>
            <a:ext cx="0" cy="642569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F029AC37-8846-29BC-F13E-EEA5CE994932}"/>
              </a:ext>
            </a:extLst>
          </p:cNvPr>
          <p:cNvCxnSpPr>
            <a:cxnSpLocks/>
          </p:cNvCxnSpPr>
          <p:nvPr/>
        </p:nvCxnSpPr>
        <p:spPr>
          <a:xfrm flipH="1">
            <a:off x="5287206" y="3029355"/>
            <a:ext cx="97041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A14DE46-4781-C4A3-269C-AA81DDA1CCFE}"/>
              </a:ext>
            </a:extLst>
          </p:cNvPr>
          <p:cNvSpPr txBox="1"/>
          <p:nvPr/>
        </p:nvSpPr>
        <p:spPr>
          <a:xfrm>
            <a:off x="5651282" y="2708419"/>
            <a:ext cx="2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b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5464495-1D00-C20C-40CF-EF90C612E46F}"/>
              </a:ext>
            </a:extLst>
          </p:cNvPr>
          <p:cNvSpPr txBox="1"/>
          <p:nvPr/>
        </p:nvSpPr>
        <p:spPr>
          <a:xfrm>
            <a:off x="570142" y="5424000"/>
            <a:ext cx="346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NO show stoppers </a:t>
            </a:r>
            <a:r>
              <a:rPr lang="it-IT" b="1" dirty="0" err="1">
                <a:solidFill>
                  <a:srgbClr val="FF0000"/>
                </a:solidFill>
              </a:rPr>
              <a:t>identified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Nastro perforato 45">
            <a:extLst>
              <a:ext uri="{FF2B5EF4-FFF2-40B4-BE49-F238E27FC236}">
                <a16:creationId xmlns:a16="http://schemas.microsoft.com/office/drawing/2014/main" id="{7D6129D6-0CEB-C8F0-86FD-552AD8716186}"/>
              </a:ext>
            </a:extLst>
          </p:cNvPr>
          <p:cNvSpPr/>
          <p:nvPr/>
        </p:nvSpPr>
        <p:spPr>
          <a:xfrm>
            <a:off x="570142" y="5142399"/>
            <a:ext cx="3469196" cy="986040"/>
          </a:xfrm>
          <a:prstGeom prst="flowChartPunchedTap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ED0B75-8A82-F687-A040-1C8C754A59C8}"/>
              </a:ext>
            </a:extLst>
          </p:cNvPr>
          <p:cNvSpPr txBox="1">
            <a:spLocks/>
          </p:cNvSpPr>
          <p:nvPr/>
        </p:nvSpPr>
        <p:spPr>
          <a:xfrm>
            <a:off x="4541892" y="6439280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First studies of crystal collimation for the FCC-ee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5720704-C948-E9EB-9F56-6E0C7FC348B8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09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/09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8996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242B7E-7259-2AF2-CF23-319707967BD5}"/>
              </a:ext>
            </a:extLst>
          </p:cNvPr>
          <p:cNvSpPr txBox="1"/>
          <p:nvPr/>
        </p:nvSpPr>
        <p:spPr>
          <a:xfrm>
            <a:off x="0" y="772817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  <a:latin typeface="+mj-lt"/>
              </a:rPr>
              <a:t>First focus on H </a:t>
            </a:r>
            <a:r>
              <a:rPr lang="it-IT" dirty="0" err="1">
                <a:solidFill>
                  <a:srgbClr val="FF0000"/>
                </a:solidFill>
                <a:latin typeface="+mj-lt"/>
              </a:rPr>
              <a:t>plane</a:t>
            </a:r>
            <a:r>
              <a:rPr lang="it-IT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dirty="0">
                <a:latin typeface="+mj-lt"/>
              </a:rPr>
              <a:t>– the study </a:t>
            </a:r>
            <a:r>
              <a:rPr lang="it-IT" dirty="0" err="1">
                <a:latin typeface="+mj-lt"/>
              </a:rPr>
              <a:t>will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then</a:t>
            </a:r>
            <a:r>
              <a:rPr lang="it-IT" dirty="0">
                <a:latin typeface="+mj-lt"/>
              </a:rPr>
              <a:t> be </a:t>
            </a:r>
            <a:r>
              <a:rPr lang="it-IT" dirty="0" err="1">
                <a:latin typeface="+mj-lt"/>
              </a:rPr>
              <a:t>extended</a:t>
            </a:r>
            <a:r>
              <a:rPr lang="it-IT" dirty="0">
                <a:latin typeface="+mj-lt"/>
              </a:rPr>
              <a:t> to the V </a:t>
            </a:r>
            <a:r>
              <a:rPr lang="it-IT" dirty="0" err="1">
                <a:latin typeface="+mj-lt"/>
              </a:rPr>
              <a:t>plane</a:t>
            </a: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+mj-lt"/>
              </a:rPr>
              <a:t>Different</a:t>
            </a:r>
            <a:r>
              <a:rPr lang="it-IT" dirty="0">
                <a:latin typeface="+mj-lt"/>
              </a:rPr>
              <a:t> </a:t>
            </a:r>
            <a:r>
              <a:rPr lang="it-IT" b="1" dirty="0">
                <a:solidFill>
                  <a:srgbClr val="00008B"/>
                </a:solidFill>
                <a:latin typeface="+mj-lt"/>
              </a:rPr>
              <a:t>bending </a:t>
            </a:r>
            <a:r>
              <a:rPr lang="it-IT" b="1" dirty="0" err="1">
                <a:solidFill>
                  <a:srgbClr val="00008B"/>
                </a:solidFill>
                <a:latin typeface="+mj-lt"/>
              </a:rPr>
              <a:t>angles</a:t>
            </a:r>
            <a:r>
              <a:rPr lang="it-IT" b="1" dirty="0">
                <a:solidFill>
                  <a:srgbClr val="00008B"/>
                </a:solidFill>
                <a:latin typeface="+mj-lt"/>
              </a:rPr>
              <a:t> </a:t>
            </a:r>
            <a:r>
              <a:rPr lang="it-IT" dirty="0" err="1">
                <a:latin typeface="+mj-lt"/>
              </a:rPr>
              <a:t>scanned</a:t>
            </a:r>
            <a:r>
              <a:rPr lang="it-IT" dirty="0">
                <a:latin typeface="+mj-lt"/>
              </a:rPr>
              <a:t> (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50 </a:t>
            </a:r>
            <a:r>
              <a:rPr lang="it-IT" dirty="0" err="1">
                <a:solidFill>
                  <a:srgbClr val="00008B"/>
                </a:solidFill>
                <a:latin typeface="+mj-lt"/>
              </a:rPr>
              <a:t>μrad</a:t>
            </a:r>
            <a:r>
              <a:rPr lang="it-IT" dirty="0">
                <a:latin typeface="+mj-lt"/>
              </a:rPr>
              <a:t>, 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100 </a:t>
            </a:r>
            <a:r>
              <a:rPr lang="it-IT" dirty="0" err="1">
                <a:solidFill>
                  <a:srgbClr val="00008B"/>
                </a:solidFill>
                <a:latin typeface="+mj-lt"/>
              </a:rPr>
              <a:t>μrad</a:t>
            </a:r>
            <a:r>
              <a:rPr lang="it-IT" dirty="0">
                <a:latin typeface="+mj-lt"/>
              </a:rPr>
              <a:t>, </a:t>
            </a:r>
            <a:r>
              <a:rPr lang="it-IT" dirty="0">
                <a:solidFill>
                  <a:srgbClr val="00008B"/>
                </a:solidFill>
                <a:latin typeface="+mj-lt"/>
              </a:rPr>
              <a:t>150 </a:t>
            </a:r>
            <a:r>
              <a:rPr lang="it-IT" dirty="0" err="1">
                <a:solidFill>
                  <a:srgbClr val="00008B"/>
                </a:solidFill>
                <a:latin typeface="+mj-lt"/>
              </a:rPr>
              <a:t>μrad</a:t>
            </a:r>
            <a:r>
              <a:rPr lang="it-IT" dirty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8B"/>
                </a:solidFill>
                <a:latin typeface="+mj-lt"/>
              </a:rPr>
              <a:t>Bending </a:t>
            </a:r>
            <a:r>
              <a:rPr lang="it-IT" b="1" dirty="0" err="1">
                <a:solidFill>
                  <a:srgbClr val="00008B"/>
                </a:solidFill>
                <a:latin typeface="+mj-lt"/>
              </a:rPr>
              <a:t>radius</a:t>
            </a:r>
            <a:r>
              <a:rPr lang="it-IT" b="1" dirty="0">
                <a:solidFill>
                  <a:srgbClr val="00008B"/>
                </a:solidFill>
                <a:latin typeface="+mj-lt"/>
              </a:rPr>
              <a:t> R</a:t>
            </a:r>
            <a:r>
              <a:rPr lang="it-IT" dirty="0">
                <a:latin typeface="+mj-lt"/>
              </a:rPr>
              <a:t>:                                        to </a:t>
            </a:r>
            <a:r>
              <a:rPr lang="it-IT" dirty="0" err="1">
                <a:latin typeface="+mj-lt"/>
              </a:rPr>
              <a:t>ensure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smooth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particle</a:t>
            </a:r>
            <a:r>
              <a:rPr lang="it-IT" dirty="0">
                <a:latin typeface="+mj-lt"/>
              </a:rPr>
              <a:t> steering and </a:t>
            </a:r>
            <a:r>
              <a:rPr lang="it-IT" dirty="0" err="1">
                <a:latin typeface="+mj-lt"/>
              </a:rPr>
              <a:t>enhance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channeling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efficiency</a:t>
            </a:r>
            <a:endParaRPr lang="it-IT" dirty="0">
              <a:latin typeface="+mj-lt"/>
            </a:endParaRPr>
          </a:p>
        </p:txBody>
      </p:sp>
      <p:pic>
        <p:nvPicPr>
          <p:cNvPr id="23" name="Immagine 22" descr="Immagine che contiene diagramma, linea, Diagramma, testo&#10;&#10;Descrizione generata automaticamente">
            <a:extLst>
              <a:ext uri="{FF2B5EF4-FFF2-40B4-BE49-F238E27FC236}">
                <a16:creationId xmlns:a16="http://schemas.microsoft.com/office/drawing/2014/main" id="{35244ACB-61E6-BC46-EB5A-75FB3E7F04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" b="5730"/>
          <a:stretch/>
        </p:blipFill>
        <p:spPr>
          <a:xfrm>
            <a:off x="182880" y="1764679"/>
            <a:ext cx="11887224" cy="2060779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3A0"/>
                </a:solidFill>
                <a:latin typeface="Arial"/>
              </a:rPr>
              <a:t>Crystal bending angle, bending radius and length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8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C20DE5C8-F6B9-06D3-9142-4D6DE80CFECF}"/>
              </a:ext>
            </a:extLst>
          </p:cNvPr>
          <p:cNvSpPr/>
          <p:nvPr/>
        </p:nvSpPr>
        <p:spPr>
          <a:xfrm>
            <a:off x="6997567" y="1189925"/>
            <a:ext cx="221382" cy="64064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B012098-36D6-732C-8E81-C3A38A7EF6F8}"/>
              </a:ext>
            </a:extLst>
          </p:cNvPr>
          <p:cNvSpPr txBox="1"/>
          <p:nvPr/>
        </p:nvSpPr>
        <p:spPr>
          <a:xfrm>
            <a:off x="7145155" y="1162149"/>
            <a:ext cx="5136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+mj-lt"/>
              </a:rPr>
              <a:t>maximize</a:t>
            </a:r>
            <a:r>
              <a:rPr lang="it-IT" dirty="0">
                <a:latin typeface="+mj-lt"/>
              </a:rPr>
              <a:t> impact </a:t>
            </a:r>
            <a:r>
              <a:rPr lang="it-IT" dirty="0" err="1">
                <a:latin typeface="+mj-lt"/>
              </a:rPr>
              <a:t>parameter</a:t>
            </a:r>
            <a:r>
              <a:rPr lang="it-IT" dirty="0">
                <a:latin typeface="+mj-lt"/>
              </a:rPr>
              <a:t> on </a:t>
            </a:r>
            <a:r>
              <a:rPr lang="it-IT" dirty="0" err="1">
                <a:latin typeface="+mj-lt"/>
              </a:rPr>
              <a:t>absorber</a:t>
            </a:r>
            <a:endParaRPr lang="it-IT" dirty="0">
              <a:latin typeface="+mj-lt"/>
            </a:endParaRPr>
          </a:p>
          <a:p>
            <a:r>
              <a:rPr lang="it-IT" dirty="0" err="1">
                <a:latin typeface="+mj-lt"/>
              </a:rPr>
              <a:t>safety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margin</a:t>
            </a:r>
            <a:r>
              <a:rPr lang="it-IT" dirty="0">
                <a:latin typeface="+mj-lt"/>
              </a:rPr>
              <a:t> w.r.t </a:t>
            </a:r>
            <a:r>
              <a:rPr lang="it-IT" dirty="0" err="1">
                <a:latin typeface="+mj-lt"/>
              </a:rPr>
              <a:t>mechanical</a:t>
            </a:r>
            <a:r>
              <a:rPr lang="it-IT" dirty="0">
                <a:latin typeface="+mj-lt"/>
              </a:rPr>
              <a:t> aperture (30 mm)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A58F8CF-17F1-33DC-A6C8-38090B718D2E}"/>
                  </a:ext>
                </a:extLst>
              </p:cNvPr>
              <p:cNvSpPr txBox="1"/>
              <p:nvPr/>
            </p:nvSpPr>
            <p:spPr>
              <a:xfrm>
                <a:off x="2427973" y="3664341"/>
                <a:ext cx="2326908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A58F8CF-17F1-33DC-A6C8-38090B718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973" y="3664341"/>
                <a:ext cx="2326908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FA85E65-1CE8-6E6E-5C1D-ACCC84226834}"/>
                  </a:ext>
                </a:extLst>
              </p:cNvPr>
              <p:cNvSpPr txBox="1"/>
              <p:nvPr/>
            </p:nvSpPr>
            <p:spPr>
              <a:xfrm>
                <a:off x="362152" y="5093038"/>
                <a:ext cx="3655194" cy="521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𝑝𝑣</m:t>
                        </m:r>
                      </m:num>
                      <m:den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it-IT" dirty="0">
                    <a:latin typeface="+mj-lt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FA85E65-1CE8-6E6E-5C1D-ACCC84226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52" y="5093038"/>
                <a:ext cx="3655194" cy="521361"/>
              </a:xfrm>
              <a:prstGeom prst="rect">
                <a:avLst/>
              </a:prstGeom>
              <a:blipFill>
                <a:blip r:embed="rId6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AAF57ADD-1A82-96AF-212B-9F24010BA3E5}"/>
              </a:ext>
            </a:extLst>
          </p:cNvPr>
          <p:cNvSpPr/>
          <p:nvPr/>
        </p:nvSpPr>
        <p:spPr>
          <a:xfrm>
            <a:off x="2447223" y="3685260"/>
            <a:ext cx="2326908" cy="600719"/>
          </a:xfrm>
          <a:prstGeom prst="roundRect">
            <a:avLst/>
          </a:prstGeom>
          <a:noFill/>
          <a:ln w="19050">
            <a:solidFill>
              <a:srgbClr val="0000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FDDE167F-C35B-C1DF-5E67-BFF61E791974}"/>
              </a:ext>
            </a:extLst>
          </p:cNvPr>
          <p:cNvSpPr/>
          <p:nvPr/>
        </p:nvSpPr>
        <p:spPr>
          <a:xfrm>
            <a:off x="317634" y="5060148"/>
            <a:ext cx="3359217" cy="5678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BC5DA04-132B-0555-4467-DC523F93FE42}"/>
              </a:ext>
            </a:extLst>
          </p:cNvPr>
          <p:cNvSpPr txBox="1"/>
          <p:nvPr/>
        </p:nvSpPr>
        <p:spPr>
          <a:xfrm>
            <a:off x="205742" y="4624811"/>
            <a:ext cx="4164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  <a:latin typeface="+mj-lt"/>
              </a:rPr>
              <a:t>Critical bending </a:t>
            </a:r>
            <a:r>
              <a:rPr lang="it-IT" sz="1600" b="1" dirty="0" err="1">
                <a:solidFill>
                  <a:srgbClr val="FF0000"/>
                </a:solidFill>
                <a:latin typeface="+mj-lt"/>
              </a:rPr>
              <a:t>radius</a:t>
            </a:r>
            <a:r>
              <a:rPr lang="it-IT" sz="1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1600" dirty="0">
                <a:latin typeface="+mj-lt"/>
              </a:rPr>
              <a:t>(Si, </a:t>
            </a:r>
            <a:r>
              <a:rPr lang="it-IT" sz="1600" i="1" dirty="0">
                <a:latin typeface="+mj-lt"/>
              </a:rPr>
              <a:t>E</a:t>
            </a:r>
            <a:r>
              <a:rPr lang="it-IT" sz="1600" dirty="0">
                <a:latin typeface="+mj-lt"/>
              </a:rPr>
              <a:t> = 45.6 GeV)</a:t>
            </a:r>
            <a:endParaRPr lang="en-US" sz="16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D8D0062-22DF-3C00-6F8B-5F5746D95664}"/>
              </a:ext>
            </a:extLst>
          </p:cNvPr>
          <p:cNvSpPr txBox="1"/>
          <p:nvPr/>
        </p:nvSpPr>
        <p:spPr>
          <a:xfrm>
            <a:off x="317634" y="5645353"/>
            <a:ext cx="45994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+mj-lt"/>
              </a:rPr>
              <a:t>U’</a:t>
            </a:r>
            <a:r>
              <a:rPr lang="en-US" sz="1400" dirty="0">
                <a:latin typeface="+mj-lt"/>
              </a:rPr>
              <a:t>(</a:t>
            </a:r>
            <a:r>
              <a:rPr lang="en-US" sz="1400" i="1" dirty="0">
                <a:latin typeface="+mj-lt"/>
              </a:rPr>
              <a:t>x</a:t>
            </a:r>
            <a:r>
              <a:rPr lang="en-US" sz="1400" i="1" baseline="-25000" dirty="0">
                <a:latin typeface="+mj-lt"/>
              </a:rPr>
              <a:t>max</a:t>
            </a:r>
            <a:r>
              <a:rPr lang="en-US" sz="1400" dirty="0">
                <a:latin typeface="+mj-lt"/>
              </a:rPr>
              <a:t>): maximum potential gradient [eV/cm]</a:t>
            </a:r>
            <a:endParaRPr lang="en-US" sz="1400" dirty="0"/>
          </a:p>
        </p:txBody>
      </p:sp>
      <p:pic>
        <p:nvPicPr>
          <p:cNvPr id="26" name="Immagine 25" descr="Immagine che contiene testo, schermata, Rettangolo, numero&#10;&#10;Descrizione generata automaticamente">
            <a:extLst>
              <a:ext uri="{FF2B5EF4-FFF2-40B4-BE49-F238E27FC236}">
                <a16:creationId xmlns:a16="http://schemas.microsoft.com/office/drawing/2014/main" id="{9CBC6525-F070-928C-D40C-5BFD735E2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2" b="6310"/>
          <a:stretch/>
        </p:blipFill>
        <p:spPr>
          <a:xfrm>
            <a:off x="4578013" y="4409446"/>
            <a:ext cx="7280308" cy="1841912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0AE4C0B-50CC-D194-738F-CF550F5CA336}"/>
              </a:ext>
            </a:extLst>
          </p:cNvPr>
          <p:cNvSpPr txBox="1">
            <a:spLocks/>
          </p:cNvSpPr>
          <p:nvPr/>
        </p:nvSpPr>
        <p:spPr>
          <a:xfrm>
            <a:off x="4541892" y="6439280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First studies of crystal collimation for the FCC-ee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15EA30-B404-5AF9-B29E-63A3A49E0EDB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09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/09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7985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D93BAEB1-C227-D219-645D-39467A4F5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16153"/>
            <a:ext cx="5486411" cy="2743206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436E0C-8399-36BB-2BAA-8F236833E01D}"/>
              </a:ext>
            </a:extLst>
          </p:cNvPr>
          <p:cNvCxnSpPr>
            <a:cxnSpLocks/>
          </p:cNvCxnSpPr>
          <p:nvPr/>
        </p:nvCxnSpPr>
        <p:spPr>
          <a:xfrm>
            <a:off x="182880" y="6341806"/>
            <a:ext cx="11823192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Design &lt; FCC &lt; TWiki">
            <a:extLst>
              <a:ext uri="{FF2B5EF4-FFF2-40B4-BE49-F238E27FC236}">
                <a16:creationId xmlns:a16="http://schemas.microsoft.com/office/drawing/2014/main" id="{F6877A3D-5279-2F80-BE33-370DBC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468450"/>
            <a:ext cx="866546" cy="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D904485-4694-78C4-591E-BD137490B7A9}"/>
              </a:ext>
            </a:extLst>
          </p:cNvPr>
          <p:cNvSpPr txBox="1">
            <a:spLocks/>
          </p:cNvSpPr>
          <p:nvPr/>
        </p:nvSpPr>
        <p:spPr>
          <a:xfrm>
            <a:off x="182880" y="182880"/>
            <a:ext cx="11376025" cy="535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3A0"/>
                </a:solidFill>
                <a:latin typeface="Arial"/>
              </a:rPr>
              <a:t>Channeling efficiency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553B54A1-AA2A-B0DC-5C69-A5260DD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DD1-B74E-4CBD-A4FB-FFC0F6727A0E}" type="slidenum">
              <a:rPr lang="en-US" smtClean="0">
                <a:solidFill>
                  <a:srgbClr val="0033A0"/>
                </a:solidFill>
              </a:rPr>
              <a:t>9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2F3A5083-4AF8-7A95-407E-4187746D2D07}"/>
              </a:ext>
            </a:extLst>
          </p:cNvPr>
          <p:cNvSpPr/>
          <p:nvPr/>
        </p:nvSpPr>
        <p:spPr>
          <a:xfrm>
            <a:off x="1945905" y="4309799"/>
            <a:ext cx="478058" cy="471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57E582BA-120B-E63D-761D-3512BB53BB0A}"/>
                  </a:ext>
                </a:extLst>
              </p:cNvPr>
              <p:cNvSpPr txBox="1"/>
              <p:nvPr/>
            </p:nvSpPr>
            <p:spPr>
              <a:xfrm>
                <a:off x="8610600" y="86974"/>
                <a:ext cx="3871900" cy="91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Particles are </a:t>
                </a:r>
                <a:r>
                  <a:rPr lang="it-IT" sz="1600" dirty="0" err="1"/>
                  <a:t>considered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channeled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if</a:t>
                </a:r>
                <a:r>
                  <a:rPr lang="it-IT" sz="1600" dirty="0"/>
                  <a:t>:</a:t>
                </a:r>
              </a:p>
              <a:p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57E582BA-120B-E63D-761D-3512BB53B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86974"/>
                <a:ext cx="3871900" cy="913968"/>
              </a:xfrm>
              <a:prstGeom prst="rect">
                <a:avLst/>
              </a:prstGeom>
              <a:blipFill>
                <a:blip r:embed="rId8"/>
                <a:stretch>
                  <a:fillRect l="-945" t="-2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7A7E0C16-94CE-5196-2A14-1FCCB4B19AB4}"/>
              </a:ext>
            </a:extLst>
          </p:cNvPr>
          <p:cNvSpPr/>
          <p:nvPr/>
        </p:nvSpPr>
        <p:spPr>
          <a:xfrm>
            <a:off x="9298004" y="543958"/>
            <a:ext cx="2483318" cy="535121"/>
          </a:xfrm>
          <a:prstGeom prst="roundRect">
            <a:avLst/>
          </a:prstGeom>
          <a:noFill/>
          <a:ln w="28575">
            <a:solidFill>
              <a:srgbClr val="0000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022DBED9-799D-49A7-456D-AF161F8C8F71}"/>
                  </a:ext>
                </a:extLst>
              </p:cNvPr>
              <p:cNvSpPr txBox="1"/>
              <p:nvPr/>
            </p:nvSpPr>
            <p:spPr>
              <a:xfrm>
                <a:off x="9298004" y="1133094"/>
                <a:ext cx="258315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/>
                  <a:t>: bending angle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/>
                  <a:t>: critical angle</a:t>
                </a: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022DBED9-799D-49A7-456D-AF161F8C8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004" y="1133094"/>
                <a:ext cx="2583150" cy="584775"/>
              </a:xfrm>
              <a:prstGeom prst="rect">
                <a:avLst/>
              </a:prstGeom>
              <a:blipFill>
                <a:blip r:embed="rId9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5DA633C-8C15-D1F6-5E0F-969D7A98FBE0}"/>
              </a:ext>
            </a:extLst>
          </p:cNvPr>
          <p:cNvSpPr txBox="1"/>
          <p:nvPr/>
        </p:nvSpPr>
        <p:spPr>
          <a:xfrm>
            <a:off x="8827738" y="2086188"/>
            <a:ext cx="3156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Deflection</a:t>
            </a:r>
            <a:r>
              <a:rPr lang="it-IT" sz="1400" dirty="0"/>
              <a:t> of 100 </a:t>
            </a:r>
            <a:r>
              <a:rPr lang="el-GR" sz="1400" dirty="0"/>
              <a:t>μ</a:t>
            </a:r>
            <a:r>
              <a:rPr lang="it-IT" sz="1400" dirty="0"/>
              <a:t>rad of 45.6 GeV e- </a:t>
            </a:r>
            <a:r>
              <a:rPr lang="it-IT" sz="1400" dirty="0" err="1"/>
              <a:t>using</a:t>
            </a:r>
            <a:r>
              <a:rPr lang="it-IT" sz="1400" dirty="0"/>
              <a:t> the Si (111) planar </a:t>
            </a:r>
            <a:r>
              <a:rPr lang="it-IT" sz="1400" dirty="0" err="1"/>
              <a:t>potential</a:t>
            </a:r>
            <a:r>
              <a:rPr lang="it-IT" sz="1400" dirty="0"/>
              <a:t> of a 100 </a:t>
            </a:r>
            <a:r>
              <a:rPr lang="el-GR" sz="1400" dirty="0"/>
              <a:t>μ</a:t>
            </a:r>
            <a:r>
              <a:rPr lang="it-IT" sz="1400" dirty="0"/>
              <a:t>m long Si </a:t>
            </a:r>
            <a:r>
              <a:rPr lang="it-IT" sz="1400" dirty="0" err="1"/>
              <a:t>crystal</a:t>
            </a:r>
            <a:r>
              <a:rPr lang="it-IT" sz="1400" dirty="0"/>
              <a:t>.</a:t>
            </a:r>
            <a:endParaRPr lang="en-US" sz="1400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A1B7BE6-BA6F-CE23-15B1-E77E99D9667E}"/>
              </a:ext>
            </a:extLst>
          </p:cNvPr>
          <p:cNvSpPr txBox="1"/>
          <p:nvPr/>
        </p:nvSpPr>
        <p:spPr>
          <a:xfrm>
            <a:off x="8776484" y="4700406"/>
            <a:ext cx="3258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Deflection</a:t>
            </a:r>
            <a:r>
              <a:rPr lang="it-IT" sz="1400" dirty="0"/>
              <a:t> of 100 </a:t>
            </a:r>
            <a:r>
              <a:rPr lang="el-GR" sz="1400" dirty="0"/>
              <a:t>μ</a:t>
            </a:r>
            <a:r>
              <a:rPr lang="it-IT" sz="1400" dirty="0"/>
              <a:t>rad of 45.6 GeV e+ </a:t>
            </a:r>
            <a:r>
              <a:rPr lang="it-IT" sz="1400" dirty="0" err="1"/>
              <a:t>using</a:t>
            </a:r>
            <a:r>
              <a:rPr lang="it-IT" sz="1400" dirty="0"/>
              <a:t> the Si (111) planar </a:t>
            </a:r>
            <a:r>
              <a:rPr lang="it-IT" sz="1400" dirty="0" err="1"/>
              <a:t>potential</a:t>
            </a:r>
            <a:r>
              <a:rPr lang="it-IT" sz="1400" dirty="0"/>
              <a:t> of a 200 </a:t>
            </a:r>
            <a:r>
              <a:rPr lang="el-GR" sz="1400" dirty="0"/>
              <a:t>μ</a:t>
            </a:r>
            <a:r>
              <a:rPr lang="it-IT" sz="1400" dirty="0"/>
              <a:t>m long Si </a:t>
            </a:r>
            <a:r>
              <a:rPr lang="it-IT" sz="1400" dirty="0" err="1"/>
              <a:t>crystal</a:t>
            </a:r>
            <a:r>
              <a:rPr lang="it-IT" sz="1400" dirty="0"/>
              <a:t>.</a:t>
            </a:r>
            <a:endParaRPr lang="en-US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B11118-0060-9CAA-F34E-36108676BE81}"/>
              </a:ext>
            </a:extLst>
          </p:cNvPr>
          <p:cNvSpPr txBox="1"/>
          <p:nvPr/>
        </p:nvSpPr>
        <p:spPr>
          <a:xfrm>
            <a:off x="91439" y="5972474"/>
            <a:ext cx="97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NOTE: </a:t>
            </a:r>
            <a:r>
              <a:rPr lang="it-IT" sz="1400" dirty="0" err="1"/>
              <a:t>safety</a:t>
            </a:r>
            <a:r>
              <a:rPr lang="it-IT" sz="1400" dirty="0"/>
              <a:t> </a:t>
            </a:r>
            <a:r>
              <a:rPr lang="it-IT" sz="1400" dirty="0" err="1"/>
              <a:t>margin</a:t>
            </a:r>
            <a:r>
              <a:rPr lang="it-IT" sz="1400" dirty="0"/>
              <a:t> w.r.t </a:t>
            </a:r>
            <a:r>
              <a:rPr lang="it-IT" sz="1400" dirty="0" err="1"/>
              <a:t>mechanical</a:t>
            </a:r>
            <a:r>
              <a:rPr lang="it-IT" sz="1400" dirty="0"/>
              <a:t> aperture for 150 </a:t>
            </a:r>
            <a:r>
              <a:rPr lang="it-IT" sz="1400" dirty="0" err="1"/>
              <a:t>urad</a:t>
            </a:r>
            <a:r>
              <a:rPr lang="it-IT" sz="1400" dirty="0"/>
              <a:t> </a:t>
            </a:r>
            <a:r>
              <a:rPr lang="it-IT" sz="1400" dirty="0" err="1"/>
              <a:t>angular</a:t>
            </a:r>
            <a:r>
              <a:rPr lang="it-IT" sz="1400" dirty="0"/>
              <a:t> kick </a:t>
            </a:r>
            <a:r>
              <a:rPr lang="it-IT" sz="1400" dirty="0" err="1"/>
              <a:t>is</a:t>
            </a:r>
            <a:r>
              <a:rPr lang="it-IT" sz="1400" dirty="0"/>
              <a:t> tight.</a:t>
            </a:r>
            <a:endParaRPr lang="en-US" sz="1400" dirty="0"/>
          </a:p>
        </p:txBody>
      </p:sp>
      <p:pic>
        <p:nvPicPr>
          <p:cNvPr id="11" name="Immagine 10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6E75C244-6C86-0AC5-513F-8BDCD68AD4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22" y="3472399"/>
            <a:ext cx="3474727" cy="2560325"/>
          </a:xfrm>
          <a:prstGeom prst="rect">
            <a:avLst/>
          </a:prstGeom>
        </p:spPr>
      </p:pic>
      <p:pic>
        <p:nvPicPr>
          <p:cNvPr id="16" name="Immagine 15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DC3E5AF3-4361-392B-C550-6563725D17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10" y="873214"/>
            <a:ext cx="3474727" cy="2560325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494C827-7CB7-09F2-01A2-BF97580A74A6}"/>
              </a:ext>
            </a:extLst>
          </p:cNvPr>
          <p:cNvSpPr txBox="1">
            <a:spLocks/>
          </p:cNvSpPr>
          <p:nvPr/>
        </p:nvSpPr>
        <p:spPr>
          <a:xfrm>
            <a:off x="4541892" y="6439280"/>
            <a:ext cx="65722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33A0"/>
                </a:solidFill>
                <a:latin typeface="Arial"/>
              </a:rPr>
              <a:t>G. Broggi | First studies of crystal collimation for the FCC-ee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F16650F-D3DD-B86D-38EE-739C1867C10D}"/>
              </a:ext>
            </a:extLst>
          </p:cNvPr>
          <p:cNvSpPr txBox="1">
            <a:spLocks/>
          </p:cNvSpPr>
          <p:nvPr/>
        </p:nvSpPr>
        <p:spPr>
          <a:xfrm>
            <a:off x="2953125" y="6517837"/>
            <a:ext cx="978984" cy="2080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09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/09</a:t>
            </a:r>
            <a:r>
              <a:rPr lang="en-US" dirty="0">
                <a:solidFill>
                  <a:srgbClr val="0033A0"/>
                </a:solidFill>
                <a:latin typeface="Arial"/>
                <a:cs typeface="Arial"/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</a:p>
        </p:txBody>
      </p:sp>
      <p:pic>
        <p:nvPicPr>
          <p:cNvPr id="6" name="Immagine 5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F54D7A22-3CAD-AC59-CC2F-022809A9D5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808"/>
            <a:ext cx="5486411" cy="2743206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1E38B4DB-132E-4899-4C79-A9C62065F23F}"/>
              </a:ext>
            </a:extLst>
          </p:cNvPr>
          <p:cNvSpPr/>
          <p:nvPr/>
        </p:nvSpPr>
        <p:spPr>
          <a:xfrm>
            <a:off x="1328431" y="1702095"/>
            <a:ext cx="478058" cy="471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49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2068</Words>
  <Application>Microsoft Office PowerPoint</Application>
  <PresentationFormat>Widescreen</PresentationFormat>
  <Paragraphs>452</Paragraphs>
  <Slides>16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Courier New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 Broggi</dc:creator>
  <cp:lastModifiedBy>Giacomo Broggi</cp:lastModifiedBy>
  <cp:revision>95</cp:revision>
  <dcterms:created xsi:type="dcterms:W3CDTF">2023-11-07T10:09:22Z</dcterms:created>
  <dcterms:modified xsi:type="dcterms:W3CDTF">2024-09-09T05:22:59Z</dcterms:modified>
</cp:coreProperties>
</file>