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5.xml" ContentType="application/inkml+xml"/>
  <Override PartName="/ppt/ink/ink6.xml" ContentType="application/inkml+xml"/>
  <Override PartName="/ppt/notesSlides/notesSlide4.xml" ContentType="application/vnd.openxmlformats-officedocument.presentationml.notesSlide+xml"/>
  <Override PartName="/ppt/comments/modernComment_124_4D58FAD3.xml" ContentType="application/vnd.ms-powerpoint.comments+xml"/>
  <Override PartName="/ppt/notesSlides/notesSlide5.xml" ContentType="application/vnd.openxmlformats-officedocument.presentationml.notesSlide+xml"/>
  <Override PartName="/ppt/comments/modernComment_125_C58E9AA8.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9" r:id="rId2"/>
    <p:sldId id="268" r:id="rId3"/>
    <p:sldId id="284" r:id="rId4"/>
    <p:sldId id="264" r:id="rId5"/>
    <p:sldId id="285" r:id="rId6"/>
    <p:sldId id="270" r:id="rId7"/>
    <p:sldId id="280" r:id="rId8"/>
    <p:sldId id="271" r:id="rId9"/>
    <p:sldId id="290" r:id="rId10"/>
    <p:sldId id="281" r:id="rId11"/>
    <p:sldId id="292" r:id="rId12"/>
    <p:sldId id="293" r:id="rId13"/>
    <p:sldId id="287" r:id="rId14"/>
    <p:sldId id="29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192C48-B3F7-460C-824F-C80BE0EBC18B}" name="igor@bnl.gov" initials="ig" userId="S::urn:spo:guest#igor@bnl.gov::"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55B4D"/>
    <a:srgbClr val="E72300"/>
    <a:srgbClr val="E55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00"/>
    <p:restoredTop sz="90909"/>
  </p:normalViewPr>
  <p:slideViewPr>
    <p:cSldViewPr snapToGrid="0">
      <p:cViewPr varScale="1">
        <p:scale>
          <a:sx n="76" d="100"/>
          <a:sy n="76" d="100"/>
        </p:scale>
        <p:origin x="216"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modernComment_124_4D58FAD3.xml><?xml version="1.0" encoding="utf-8"?>
<p188:cmLst xmlns:a="http://schemas.openxmlformats.org/drawingml/2006/main" xmlns:r="http://schemas.openxmlformats.org/officeDocument/2006/relationships" xmlns:p188="http://schemas.microsoft.com/office/powerpoint/2018/8/main">
  <p188:cm id="{844871A5-00BD-534E-BFCA-09EDD0759B67}" authorId="{BE192C48-B3F7-460C-824F-C80BE0EBC18B}" created="2024-05-03T20:54:35.258">
    <pc:sldMkLst xmlns:pc="http://schemas.microsoft.com/office/powerpoint/2013/main/command">
      <pc:docMk/>
      <pc:sldMk cId="0" sldId="283"/>
    </pc:sldMkLst>
    <p188:txBody>
      <a:bodyPr/>
      <a:lstStyle/>
      <a:p>
        <a:r>
          <a:rPr lang="en-US"/>
          <a:t>is hosing direction up and down correlates with vertical density distribution and why it is different in exp and sim?</a:t>
        </a:r>
      </a:p>
    </p188:txBody>
  </p188:cm>
</p188:cmLst>
</file>

<file path=ppt/comments/modernComment_125_C58E9AA8.xml><?xml version="1.0" encoding="utf-8"?>
<p188:cmLst xmlns:a="http://schemas.openxmlformats.org/drawingml/2006/main" xmlns:r="http://schemas.openxmlformats.org/officeDocument/2006/relationships" xmlns:p188="http://schemas.microsoft.com/office/powerpoint/2018/8/main">
  <p188:cm id="{EF892BE2-139E-CE44-BC56-E6758EBFE492}" authorId="{BE192C48-B3F7-460C-824F-C80BE0EBC18B}" created="2024-05-03T20:54:35.258">
    <pc:sldMkLst xmlns:pc="http://schemas.microsoft.com/office/powerpoint/2013/main/command">
      <pc:docMk/>
      <pc:sldMk cId="0" sldId="283"/>
    </pc:sldMkLst>
    <p188:txBody>
      <a:bodyPr/>
      <a:lstStyle/>
      <a:p>
        <a:r>
          <a:rPr lang="en-US"/>
          <a:t>is hosing direction up and down correlates with vertical density distribution and why it is different in exp and sim?</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3T17:56:59.751"/>
    </inkml:context>
    <inkml:brush xml:id="br0">
      <inkml:brushProperty name="width" value="0.07938" units="cm"/>
      <inkml:brushProperty name="height" value="0.07938" units="cm"/>
      <inkml:brushProperty name="color" value="#00A0D7"/>
    </inkml:brush>
  </inkml:definitions>
  <inkml:trace contextRef="#ctx0" brushRef="#br0">60 2 24575,'-24'0'0,"2"-1"0,8 0 0,27 3 0,-7-1 0,0 1 0,0-1 0,0 1 0,0 0 0,0 0 0,7 3 0,23 9 0,141 18 0,-129-25 0,0 1 0,-1 2 0,60 19 0,-92-23 0,1 0 0,-2 1 0,1 1 0,20 13 0,47 41 0,-68-50 0,-1 0 0,-1 0 0,-1 1 0,0 0 0,-1 0 0,-1 1 0,9 18 0,-13-20 0,-1 0 0,0 0 0,-1 1 0,-1-1 0,-1 1 0,0 0 0,-1-1 0,-1 1 0,-4 15 0,-63 218 0,45-170 0,-9 28 0,-20 68 0,39-116 0,-4 63 0,17-61 0,2-1 0,4 1 0,20 71 0,-19-105 0,1 0 0,1-1 0,20 34 0,-21-45 0,0 1 0,1-1 0,1 0 0,1-1 0,0 1 0,1-2 0,22 16 0,-25-20 0,1-1 0,0 1 0,1-1 0,13 4 0,-18-6 0,1-1 0,0 0 0,-1-1 0,1 1 0,0-1 0,0 0 0,0 0 0,13 0 0,-14-2 0,0 0 0,0 0 0,0 0 0,0-1 0,0 0 0,-1 0 0,1 0 0,-1 0 0,1-1 0,6-4 0,-11 7 0,-22 5 0,5 3 0,0 0 0,1 1 0,0 1 0,0 0 0,2 0 0,0 1 0,-15 15 0,10-6 0,0 1 0,2 0 0,-19 35 0,26-37 0,1 0 0,1 0 0,-4 24 0,-3 62 0,12-70 0,3 0 0,2 0 0,2 0 0,2 0 0,2-1 0,17 39 0,114 194 0,-3-8 0,-110-186 0,24 120 0,-45-152 0,-1-1 0,-4 51 0,-4-63 0,-1-1 0,-1 0 0,-3 0 0,-14 33 0,15-44 0,0-1 0,-2 0 0,-1 0 0,0-1 0,-1 0 0,-1 0 0,-1-1 0,-1 0 0,0-1 0,-1 0 0,-33 20 0,22-18 0,-1 0 0,0-1 0,-1-1 0,-55 16 0,59-21 0,0-1 0,-1-1 0,0-1 0,0-1 0,-1 0 0,-41 0 0,50-3 0,7 0 0,1 0 0,0 0 0,-1 0 0,1-1 0,0 0 0,0 0 0,0-1 0,0 0 0,0 0 0,-13-4 0,-140-64-614,137 59-137,-73-33-6075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3T19:57:51.438"/>
    </inkml:context>
    <inkml:brush xml:id="br0">
      <inkml:brushProperty name="width" value="0.05" units="cm"/>
      <inkml:brushProperty name="height" value="0.05" units="cm"/>
      <inkml:brushProperty name="color" value="#00A0D7"/>
    </inkml:brush>
  </inkml:definitions>
  <inkml:trace contextRef="#ctx0" brushRef="#br0">931 0 24575,'0'0'0,"0"0"0,0 0 0,0 0 0,0 0 0,-15 0 0,5 1 0,1 1 0,0 0 0,0 0 0,1 1 0,-1 0 0,0 1 0,-14 8 0,-20 7 0,-22 6 0,1 3 0,1 3 0,2 2 0,1 4 0,2 1 0,-64 57 0,95-72 0,2 2 0,1 1 0,0 1 0,2 0 0,2 2 0,0 1 0,2 0 0,1 1 0,2 1 0,-17 49 0,20-41 0,1 0 0,2 0 0,2 1 0,2 0 0,1 0 0,2 0 0,3 1 0,8 68 0,-3-66 0,3 0 0,21 68 0,-20-87 0,1 1 0,0-2 0,2 1 0,1-2 0,25 33 0,-9-18 0,3-2 0,1-2 0,1 0 0,65 45 0,-48-44 0,1-2 0,3-2 0,63 25 0,-16-17 0,1-4 0,1-5 0,118 18 0,330 23 0,-550-71 0,490 22 0,-341-23-1365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3T19:57:58.704"/>
    </inkml:context>
    <inkml:brush xml:id="br0">
      <inkml:brushProperty name="width" value="0.05" units="cm"/>
      <inkml:brushProperty name="height" value="0.05" units="cm"/>
      <inkml:brushProperty name="color" value="#00A0D7"/>
    </inkml:brush>
  </inkml:definitions>
  <inkml:trace contextRef="#ctx0" brushRef="#br0">110 1 24575,'5'-1'0,"0"1"0,0 1 0,-1-1 0,1 1 0,0 0 0,0 0 0,-1 0 0,1 0 0,-1 1 0,9 4 0,33 14 0,60 18 0,-68-27 0,-2 2 0,0 1 0,56 32 0,-62-28 0,-12-8 0,-1 0 0,-1 2 0,0-1 0,28 28 0,-43-36 0,1 0 0,0 0 0,-1 0 0,0 0 0,0 1 0,0-1 0,0 0 0,0 1 0,-1-1 0,1 1 0,-1-1 0,0 7 0,-4 43 0,2-48 0,1-1 0,-1 1 0,0 0 0,0-1 0,0 1 0,-1-1 0,0 1 0,1-1 0,-2 0 0,1 0 0,-4 4 0,-6 4 0,-25 21 0,-41 24 0,-2-2 0,-2-5 0,-3-3 0,-121 48 0,163-82-1365,35-11-5461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3T20:14:35.673"/>
    </inkml:context>
    <inkml:brush xml:id="br0">
      <inkml:brushProperty name="width" value="0.05" units="cm"/>
      <inkml:brushProperty name="height" value="0.05" units="cm"/>
      <inkml:brushProperty name="color" value="#00A0D7"/>
    </inkml:brush>
  </inkml:definitions>
  <inkml:trace contextRef="#ctx0" brushRef="#br0">0 0 24575,'0'0'0,"0"0"0,0 0 0,0 0 0,0 0 0,0 0 0,0 0 0,0 0 0,0 0 0,0 0 0,21 0 0,-6 0 0,0 0 0,0 1 0,0 1 0,21 5 0,-23-4 0,-2 1 0,-1-1 0,1-1 0,0 0 0,1-1 0,13 1 0,69-2 0,137 17 0,91 6 0,2-23 0,-134-2 0,2134 2 0,-2168 7 0,6-1 0,1883-6 0,-1925 7 0,-2 0 0,36-1 0,15 0 0,-113-6 0,255 8 0,42 0 0,-212-10 0,692 2 0,-726-7 0,2-1 0,90-4 0,23 2 0,-53 6 0,36-3 0,-114 1 0,108 5 0,-80 3 0,854-2 0,-970 0 0,1 0 0,-1-1 0,0 0 0,0 0 0,0 0 0,5-2 0,18-4 0,21-5 0,-47 12-33,1-1-1,-1 1 0,0 0 1,0 0-1,0 0 0,1 0 1,-1 0-1,0-1 0,0 1 1,0 0-1,0 0 0,1 0 1,-1 0-1,0-1 0,0 1 1,0 0-1,0 0 1,0-1-1,0 1 0,0 0 1,0 0-1,1 0 0,-1-1 1,0 1-1,0 0 0,0 0 1,0-1-1,0 1 0,0 0 1,0 0-1,-1-1 0,1 1 1,0 0-1,0-1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20:20:30.309"/>
    </inkml:context>
    <inkml:brush xml:id="br0">
      <inkml:brushProperty name="width" value="0.1" units="cm"/>
      <inkml:brushProperty name="height" value="0.1" units="cm"/>
      <inkml:brushProperty name="color" value="#E55B4D"/>
      <inkml:brushProperty name="transparency" value="27"/>
    </inkml:brush>
  </inkml:definitions>
  <inkml:trace contextRef="#ctx0" brushRef="#br0">0 2825 24575,'0'-96'0,"7"17"0,-3 28 0,0 0 0,12-26 0,-1 0 0,0 0 0,5 17 0,-4-4 0,3 23 0,-6 0 0,0 4 0,0 5 0,-1-1 0,1-4 0,-1 11 0,0-5 0,0 7 0,0 1 0,5-12 0,-4 14 0,3-6 0,-4 11 0,-2 3 0,2-3 0,-1-1 0,0 5 0,0-11 0,6-7 0,2 4 0,0-17 0,3 18 0,-8-13 0,9 13 0,-3-13 0,-1 12 0,-1-4 0,-1 6 0,-4 6 0,4-5 0,-7 11 0,7-11 0,-4 11 0,3-5 0,-5 1 0,0 3 0,1-3 0,-1-1 0,0 5 0,0-5 0,0 6 0,-1 0 0,1 0 0,-5 0 0,4 1 0,-4-1 0,4 0 0,1 0 0,0 5 0,0-10 0,0 9 0,-5-10 0,4 6 0,-4 0 0,5 0 0,0-5 0,0 3 0,0-9 0,6 4 0,-3-13 0,14-5 0,-8 3 0,4-2 0,-2 11 0,-9 0 0,4 6 0,-5-4 0,4 3 0,-3 1 0,4-4 0,-6 9 0,6-4 0,-4 1 0,4-3 0,0 0 0,-4-3 0,10 3 0,-5 0 0,0-3 0,5 3 0,-4-12 0,5 6 0,8-7 0,-7 8 0,6-1 0,-7 1 0,-1 0 0,-4 0 0,3 0 0,-3 0 0,9-4 0,-9 8 0,3-7 0,-11 15 0,6-5 0,-5 6 0,5-1 0,-6 1 0,-1 0 0,1 0 0,0 1 0,0 3 0,-1-2 0,1 8 0,-5-9 0,3 9 0,-3-8 0,4 8 0,-4-8 0,3 8 0,-8-8 0,4 12 0,-14-2 0,2 4 0,-3 0 0,5-5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20:21:16.199"/>
    </inkml:context>
    <inkml:brush xml:id="br0">
      <inkml:brushProperty name="width" value="0.1" units="cm"/>
      <inkml:brushProperty name="height" value="0.1" units="cm"/>
      <inkml:brushProperty name="color" value="#E55B4D"/>
    </inkml:brush>
  </inkml:definitions>
  <inkml:trace contextRef="#ctx0" brushRef="#br0">652 100 24575,'-12'0'0,"-4"4"0,7 1 0,-7 7 0,7-3 0,-3 2 0,-3 1 0,5-3 0,-5-1 0,7-1 0,-1-3 0,1 1 0,4 2 0,-3-6 0,6 6 0,-6-6 0,6 6 0,-6-6 0,6 6 0,-6-3 0,3 4 0,-4-1 0,0-2 0,4 2 0,-4-6 0,7 6 0,-6-6 0,6 6 0,-6-6 0,3 5 0,-4-1 0,0-1 0,4 3 0,-3-7 0,2 8 0,-3-4 0,0 4 0,0-4 0,4 3 0,-3-2 0,2 2 0,-3-2 0,4 2 0,-3-7 0,6 8 0,-6-8 0,2 7 0,-2-3 0,2 4 0,-2-4 0,3 2 0,0-1 0,-3-1 0,6 2 0,-6-5 0,3 2 0,-1 1 0,-2-3 0,3 2 0,-4 1 0,1 0 0,-1 0 0,0 3 0,1-3 0,-1 0 0,4 3 0,-3-6 0,6 5 0,-6-5 0,3 2 0,-4-3 0,1 0 0,3-3 0,0-1 0,4-11 0,0 5 0,0-5 0,0 7 0,0 0 0,0 0 0,0 0 0,0 0 0,0 0 0,0 0 0,0 1 0,0-1 0,0 0 0,0 0 0,0 1 0,0-1 0,0 0 0,0 0 0,0 0 0,0 0 0,0 0 0,0 1 0,0-1 0,0 0 0,0 1 0,0-1 0,0 1 0,0-1 0,-3 1 0,2-1 0,-6 0 0,6 1 0,-6 3 0,7-3 0,-8 6 0,7-6 0,-6 6 0,3-6 0,-3 6 0,3-5 0,-3 5 0,6-6 0,-6 6 0,6-6 0,-3 3 0,1 0 0,2-3 0,-6 6 0,6-6 0,-5 6 0,5-6 0,-3 0 0,4-1 0,-6-3 0,4 4 0,-8 3 0,6 1 0,0-1 0,1 0 0,-1-1 0,3-1 0,-6 2 0,3 0 0,0-3 0,-2 6 0,5-6 0,-6 6 0,6-6 0,-5 6 0,5-6 0,-2 10 0,12-6 0,-6 6 0,7-3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15669-8ABA-6448-A94C-EE0C9F2E03F1}" type="datetimeFigureOut">
              <a:rPr lang="en-US" smtClean="0"/>
              <a:t>9/9/24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F97A5-CD47-8141-9223-5D0F45080495}" type="slidenum">
              <a:rPr lang="en-US" smtClean="0"/>
              <a:t>‹#›</a:t>
            </a:fld>
            <a:endParaRPr lang="en-US"/>
          </a:p>
        </p:txBody>
      </p:sp>
    </p:spTree>
    <p:extLst>
      <p:ext uri="{BB962C8B-B14F-4D97-AF65-F5344CB8AC3E}">
        <p14:creationId xmlns:p14="http://schemas.microsoft.com/office/powerpoint/2010/main" val="473724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9F97A5-CD47-8141-9223-5D0F45080495}" type="slidenum">
              <a:rPr lang="en-US" smtClean="0"/>
              <a:t>2</a:t>
            </a:fld>
            <a:endParaRPr lang="en-US"/>
          </a:p>
        </p:txBody>
      </p:sp>
    </p:spTree>
    <p:extLst>
      <p:ext uri="{BB962C8B-B14F-4D97-AF65-F5344CB8AC3E}">
        <p14:creationId xmlns:p14="http://schemas.microsoft.com/office/powerpoint/2010/main" val="52214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 serious limitation of the filamentation study was the pulse length of the optical probe.  We were using an ND:YAG probe with 8 </a:t>
            </a:r>
            <a:r>
              <a:rPr lang="en-US" err="1"/>
              <a:t>ps</a:t>
            </a:r>
            <a:r>
              <a:rPr lang="en-US"/>
              <a:t> pulse length. This resulted in significant blurring of the plasma </a:t>
            </a:r>
            <a:r>
              <a:rPr lang="en-US" err="1"/>
              <a:t>dynamcis</a:t>
            </a:r>
            <a:r>
              <a:rPr lang="en-US"/>
              <a:t> during the drive pulse where there was significant plasma formation during the probe itself.  However, recently the ATF has installed a new sub 100 fs </a:t>
            </a:r>
            <a:r>
              <a:rPr lang="en-US" err="1"/>
              <a:t>Ti:S</a:t>
            </a:r>
            <a:r>
              <a:rPr lang="en-US"/>
              <a:t> probe, which allows us to measure the plasma dynamics *during* the drive pulse</a:t>
            </a:r>
          </a:p>
        </p:txBody>
      </p:sp>
    </p:spTree>
    <p:extLst>
      <p:ext uri="{BB962C8B-B14F-4D97-AF65-F5344CB8AC3E}">
        <p14:creationId xmlns:p14="http://schemas.microsoft.com/office/powerpoint/2010/main" val="270675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exploited this new probing system in a recent study to measure the channeling of a high power laser pulse in a critical density plasma.  Here we see two images from the same plot.  A clear channel is seen to form over a few </a:t>
            </a:r>
            <a:r>
              <a:rPr lang="en-US" dirty="0" err="1"/>
              <a:t>ps</a:t>
            </a:r>
            <a:r>
              <a:rPr lang="en-US" dirty="0"/>
              <a:t> along the laser propagation direction, together with filamentary structures to the side of the channel.  It is important to stress that the </a:t>
            </a:r>
            <a:r>
              <a:rPr lang="en-US" dirty="0" err="1"/>
              <a:t>plama</a:t>
            </a:r>
            <a:r>
              <a:rPr lang="en-US" dirty="0"/>
              <a:t> density is 1 </a:t>
            </a:r>
            <a:r>
              <a:rPr lang="en-US" dirty="0" err="1"/>
              <a:t>nc</a:t>
            </a:r>
            <a:r>
              <a:rPr lang="en-US" dirty="0"/>
              <a:t> – normally we cannot probe such interactions with a NIR drive.  This is a highly non-linear LPI</a:t>
            </a:r>
          </a:p>
        </p:txBody>
      </p:sp>
    </p:spTree>
    <p:extLst>
      <p:ext uri="{BB962C8B-B14F-4D97-AF65-F5344CB8AC3E}">
        <p14:creationId xmlns:p14="http://schemas.microsoft.com/office/powerpoint/2010/main" val="384095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stacking together </a:t>
            </a:r>
            <a:r>
              <a:rPr lang="en-US" dirty="0" err="1"/>
              <a:t>mulple</a:t>
            </a:r>
            <a:r>
              <a:rPr lang="en-US" dirty="0"/>
              <a:t> shots we can stitch together the channel formation process.  We see the channel forming over ~7 </a:t>
            </a:r>
            <a:r>
              <a:rPr lang="en-US" dirty="0" err="1"/>
              <a:t>ps</a:t>
            </a:r>
            <a:r>
              <a:rPr lang="en-US" dirty="0"/>
              <a:t> and extending in length, after which the laser is evidently depleted.  After this point only transverse expansion of the channel is observed.  The speed of the channel formation is approximately c/4.  This highlights the fact that this is a critical density plasma, as this is well under the speed of light.  The speed of propagation is determined by a reduced group velocity and pulse etching at the front of the pulse.</a:t>
            </a:r>
          </a:p>
          <a:p>
            <a:endParaRPr lang="en-US" dirty="0"/>
          </a:p>
        </p:txBody>
      </p:sp>
    </p:spTree>
    <p:extLst>
      <p:ext uri="{BB962C8B-B14F-4D97-AF65-F5344CB8AC3E}">
        <p14:creationId xmlns:p14="http://schemas.microsoft.com/office/powerpoint/2010/main" val="2492744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behavior is reproduced in 2D PIC (with ionization turned on).  The channel formation and filamentation is clearly seen, and the speed of channel formation agrees well with the experiment.  We also observe hosing in both the experiment and simulation; this again is typical of near critical density LPI</a:t>
            </a:r>
          </a:p>
        </p:txBody>
      </p:sp>
    </p:spTree>
    <p:extLst>
      <p:ext uri="{BB962C8B-B14F-4D97-AF65-F5344CB8AC3E}">
        <p14:creationId xmlns:p14="http://schemas.microsoft.com/office/powerpoint/2010/main" val="230492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0BD01-5C64-3308-FEB6-2C3F708A2C6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DD1BEDB-31BC-C0C8-9775-75E9DBCEEB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D264850-7DE2-EB6B-65FB-F34CB312D5EF}"/>
              </a:ext>
            </a:extLst>
          </p:cNvPr>
          <p:cNvSpPr>
            <a:spLocks noGrp="1"/>
          </p:cNvSpPr>
          <p:nvPr>
            <p:ph type="dt" sz="half" idx="10"/>
          </p:nvPr>
        </p:nvSpPr>
        <p:spPr/>
        <p:txBody>
          <a:bodyPr/>
          <a:lstStyle/>
          <a:p>
            <a:fld id="{3310ABFF-17C3-E14C-ACFE-A1F6D8221144}" type="datetimeFigureOut">
              <a:rPr lang="en-US" smtClean="0"/>
              <a:t>9/9/24</a:t>
            </a:fld>
            <a:endParaRPr lang="en-US"/>
          </a:p>
        </p:txBody>
      </p:sp>
      <p:sp>
        <p:nvSpPr>
          <p:cNvPr id="5" name="Footer Placeholder 4">
            <a:extLst>
              <a:ext uri="{FF2B5EF4-FFF2-40B4-BE49-F238E27FC236}">
                <a16:creationId xmlns:a16="http://schemas.microsoft.com/office/drawing/2014/main" id="{170AC6D3-8875-8693-0CDA-E56499CEA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97D41-1962-8B40-0447-DAF85EFC59CC}"/>
              </a:ext>
            </a:extLst>
          </p:cNvPr>
          <p:cNvSpPr>
            <a:spLocks noGrp="1"/>
          </p:cNvSpPr>
          <p:nvPr>
            <p:ph type="sldNum" sz="quarter" idx="12"/>
          </p:nvPr>
        </p:nvSpPr>
        <p:spPr/>
        <p:txBody>
          <a:bodyPr/>
          <a:lstStyle/>
          <a:p>
            <a:fld id="{CCB090DC-68CB-DD4F-8A55-D52478B152FB}" type="slidenum">
              <a:rPr lang="en-US" smtClean="0"/>
              <a:t>‹#›</a:t>
            </a:fld>
            <a:endParaRPr lang="en-US"/>
          </a:p>
        </p:txBody>
      </p:sp>
    </p:spTree>
    <p:extLst>
      <p:ext uri="{BB962C8B-B14F-4D97-AF65-F5344CB8AC3E}">
        <p14:creationId xmlns:p14="http://schemas.microsoft.com/office/powerpoint/2010/main" val="189025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C1D1-E862-6F5C-F96F-5C31D89792A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FE900D-2801-22DE-2FB9-F75256910A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C4B3E8-9806-3FA0-DF23-B993F0523140}"/>
              </a:ext>
            </a:extLst>
          </p:cNvPr>
          <p:cNvSpPr>
            <a:spLocks noGrp="1"/>
          </p:cNvSpPr>
          <p:nvPr>
            <p:ph type="dt" sz="half" idx="10"/>
          </p:nvPr>
        </p:nvSpPr>
        <p:spPr/>
        <p:txBody>
          <a:bodyPr/>
          <a:lstStyle/>
          <a:p>
            <a:fld id="{3310ABFF-17C3-E14C-ACFE-A1F6D8221144}" type="datetimeFigureOut">
              <a:rPr lang="en-US" smtClean="0"/>
              <a:t>9/9/24</a:t>
            </a:fld>
            <a:endParaRPr lang="en-US"/>
          </a:p>
        </p:txBody>
      </p:sp>
      <p:sp>
        <p:nvSpPr>
          <p:cNvPr id="5" name="Footer Placeholder 4">
            <a:extLst>
              <a:ext uri="{FF2B5EF4-FFF2-40B4-BE49-F238E27FC236}">
                <a16:creationId xmlns:a16="http://schemas.microsoft.com/office/drawing/2014/main" id="{1BED4E94-ED87-7F65-6737-489AEB701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B697A-2041-9BFC-0E78-CDACA8AE2D45}"/>
              </a:ext>
            </a:extLst>
          </p:cNvPr>
          <p:cNvSpPr>
            <a:spLocks noGrp="1"/>
          </p:cNvSpPr>
          <p:nvPr>
            <p:ph type="sldNum" sz="quarter" idx="12"/>
          </p:nvPr>
        </p:nvSpPr>
        <p:spPr/>
        <p:txBody>
          <a:bodyPr/>
          <a:lstStyle/>
          <a:p>
            <a:fld id="{CCB090DC-68CB-DD4F-8A55-D52478B152FB}" type="slidenum">
              <a:rPr lang="en-US" smtClean="0"/>
              <a:t>‹#›</a:t>
            </a:fld>
            <a:endParaRPr lang="en-US"/>
          </a:p>
        </p:txBody>
      </p:sp>
    </p:spTree>
    <p:extLst>
      <p:ext uri="{BB962C8B-B14F-4D97-AF65-F5344CB8AC3E}">
        <p14:creationId xmlns:p14="http://schemas.microsoft.com/office/powerpoint/2010/main" val="1275914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7492D-C983-5559-C139-BD450B6DB73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A42C024-35F7-86E3-5D34-E38CAC69510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FD1FB7-30F7-E1AF-079D-26D137B28DD1}"/>
              </a:ext>
            </a:extLst>
          </p:cNvPr>
          <p:cNvSpPr>
            <a:spLocks noGrp="1"/>
          </p:cNvSpPr>
          <p:nvPr>
            <p:ph type="dt" sz="half" idx="10"/>
          </p:nvPr>
        </p:nvSpPr>
        <p:spPr/>
        <p:txBody>
          <a:bodyPr/>
          <a:lstStyle/>
          <a:p>
            <a:fld id="{3310ABFF-17C3-E14C-ACFE-A1F6D8221144}" type="datetimeFigureOut">
              <a:rPr lang="en-US" smtClean="0"/>
              <a:t>9/9/24</a:t>
            </a:fld>
            <a:endParaRPr lang="en-US"/>
          </a:p>
        </p:txBody>
      </p:sp>
      <p:sp>
        <p:nvSpPr>
          <p:cNvPr id="5" name="Footer Placeholder 4">
            <a:extLst>
              <a:ext uri="{FF2B5EF4-FFF2-40B4-BE49-F238E27FC236}">
                <a16:creationId xmlns:a16="http://schemas.microsoft.com/office/drawing/2014/main" id="{F9D35671-8F34-9CCD-77E8-9EAB97704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42C5E-8D6C-9B09-D6CB-E8C84AC85A25}"/>
              </a:ext>
            </a:extLst>
          </p:cNvPr>
          <p:cNvSpPr>
            <a:spLocks noGrp="1"/>
          </p:cNvSpPr>
          <p:nvPr>
            <p:ph type="sldNum" sz="quarter" idx="12"/>
          </p:nvPr>
        </p:nvSpPr>
        <p:spPr/>
        <p:txBody>
          <a:bodyPr/>
          <a:lstStyle/>
          <a:p>
            <a:fld id="{CCB090DC-68CB-DD4F-8A55-D52478B152FB}" type="slidenum">
              <a:rPr lang="en-US" smtClean="0"/>
              <a:t>‹#›</a:t>
            </a:fld>
            <a:endParaRPr lang="en-US"/>
          </a:p>
        </p:txBody>
      </p:sp>
    </p:spTree>
    <p:extLst>
      <p:ext uri="{BB962C8B-B14F-4D97-AF65-F5344CB8AC3E}">
        <p14:creationId xmlns:p14="http://schemas.microsoft.com/office/powerpoint/2010/main" val="3353180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Content">
    <p:spTree>
      <p:nvGrpSpPr>
        <p:cNvPr id="1" name=""/>
        <p:cNvGrpSpPr/>
        <p:nvPr/>
      </p:nvGrpSpPr>
      <p:grpSpPr>
        <a:xfrm>
          <a:off x="0" y="0"/>
          <a:ext cx="0" cy="0"/>
          <a:chOff x="0" y="0"/>
          <a:chExt cx="0" cy="0"/>
        </a:xfrm>
      </p:grpSpPr>
      <p:sp>
        <p:nvSpPr>
          <p:cNvPr id="155" name="CustomShape 6"/>
          <p:cNvSpPr/>
          <p:nvPr/>
        </p:nvSpPr>
        <p:spPr>
          <a:xfrm>
            <a:off x="-1" y="261379"/>
            <a:ext cx="610141" cy="980169"/>
          </a:xfrm>
          <a:prstGeom prst="rect">
            <a:avLst/>
          </a:prstGeom>
          <a:solidFill>
            <a:srgbClr val="EF2929"/>
          </a:solidFill>
          <a:ln w="12700">
            <a:miter lim="400000"/>
          </a:ln>
        </p:spPr>
        <p:txBody>
          <a:bodyPr lIns="41493" rIns="41493"/>
          <a:lstStyle/>
          <a:p>
            <a:endParaRPr sz="1634"/>
          </a:p>
        </p:txBody>
      </p:sp>
      <p:sp>
        <p:nvSpPr>
          <p:cNvPr id="156" name="Title Text"/>
          <p:cNvSpPr txBox="1">
            <a:spLocks noGrp="1"/>
          </p:cNvSpPr>
          <p:nvPr>
            <p:ph type="title"/>
          </p:nvPr>
        </p:nvSpPr>
        <p:spPr>
          <a:xfrm>
            <a:off x="871626" y="273467"/>
            <a:ext cx="10720575" cy="1145490"/>
          </a:xfrm>
          <a:prstGeom prst="rect">
            <a:avLst/>
          </a:prstGeom>
        </p:spPr>
        <p:txBody>
          <a:bodyPr/>
          <a:lstStyle>
            <a:lvl1pPr>
              <a:defRPr sz="1634" b="0" spc="0">
                <a:solidFill>
                  <a:srgbClr val="000000"/>
                </a:solidFill>
              </a:defRPr>
            </a:lvl1pPr>
          </a:lstStyle>
          <a:p>
            <a:r>
              <a:t>Title Text</a:t>
            </a:r>
          </a:p>
        </p:txBody>
      </p:sp>
      <p:sp>
        <p:nvSpPr>
          <p:cNvPr id="157" name="Body Level One…"/>
          <p:cNvSpPr txBox="1">
            <a:spLocks noGrp="1"/>
          </p:cNvSpPr>
          <p:nvPr>
            <p:ph type="body" idx="1"/>
          </p:nvPr>
        </p:nvSpPr>
        <p:spPr>
          <a:xfrm>
            <a:off x="871626" y="1960335"/>
            <a:ext cx="10459522" cy="3979484"/>
          </a:xfrm>
          <a:prstGeom prst="rect">
            <a:avLst/>
          </a:prstGeom>
        </p:spPr>
        <p:txBody>
          <a:bodyPr/>
          <a:lstStyle>
            <a:lvl1pPr marL="0" indent="0">
              <a:spcBef>
                <a:spcPts val="0"/>
              </a:spcBef>
              <a:buClrTx/>
              <a:buSzTx/>
              <a:buFontTx/>
              <a:buNone/>
              <a:defRPr sz="1634" spc="0">
                <a:solidFill>
                  <a:srgbClr val="000000"/>
                </a:solidFill>
              </a:defRPr>
            </a:lvl1pPr>
            <a:lvl2pPr marL="0" indent="0">
              <a:spcBef>
                <a:spcPts val="0"/>
              </a:spcBef>
              <a:buClrTx/>
              <a:buSzTx/>
              <a:buFontTx/>
              <a:buNone/>
              <a:defRPr sz="1634" spc="0">
                <a:solidFill>
                  <a:srgbClr val="000000"/>
                </a:solidFill>
              </a:defRPr>
            </a:lvl2pPr>
            <a:lvl3pPr marL="0" indent="0">
              <a:spcBef>
                <a:spcPts val="0"/>
              </a:spcBef>
              <a:buClrTx/>
              <a:buSzTx/>
              <a:buFontTx/>
              <a:buNone/>
              <a:defRPr sz="1634" spc="0">
                <a:solidFill>
                  <a:srgbClr val="000000"/>
                </a:solidFill>
              </a:defRPr>
            </a:lvl3pPr>
            <a:lvl4pPr marL="0" indent="0">
              <a:spcBef>
                <a:spcPts val="0"/>
              </a:spcBef>
              <a:buClrTx/>
              <a:buSzTx/>
              <a:buFontTx/>
              <a:buNone/>
              <a:defRPr sz="1634" spc="0">
                <a:solidFill>
                  <a:srgbClr val="000000"/>
                </a:solidFill>
              </a:defRPr>
            </a:lvl4pPr>
            <a:lvl5pPr marL="0" indent="0">
              <a:spcBef>
                <a:spcPts val="0"/>
              </a:spcBef>
              <a:buClrTx/>
              <a:buSzTx/>
              <a:buFontTx/>
              <a:buNone/>
              <a:defRPr sz="1634" spc="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08882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6D4FE-4AB9-4A09-83A4-8558810A69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E5D12F-89CB-1ACC-20C7-25F8526F73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808C21-F2DD-3D94-4791-342C983EDD51}"/>
              </a:ext>
            </a:extLst>
          </p:cNvPr>
          <p:cNvSpPr>
            <a:spLocks noGrp="1"/>
          </p:cNvSpPr>
          <p:nvPr>
            <p:ph type="dt" sz="half" idx="10"/>
          </p:nvPr>
        </p:nvSpPr>
        <p:spPr/>
        <p:txBody>
          <a:bodyPr/>
          <a:lstStyle/>
          <a:p>
            <a:fld id="{3310ABFF-17C3-E14C-ACFE-A1F6D8221144}" type="datetimeFigureOut">
              <a:rPr lang="en-US" smtClean="0"/>
              <a:t>9/9/24</a:t>
            </a:fld>
            <a:endParaRPr lang="en-US"/>
          </a:p>
        </p:txBody>
      </p:sp>
      <p:sp>
        <p:nvSpPr>
          <p:cNvPr id="5" name="Footer Placeholder 4">
            <a:extLst>
              <a:ext uri="{FF2B5EF4-FFF2-40B4-BE49-F238E27FC236}">
                <a16:creationId xmlns:a16="http://schemas.microsoft.com/office/drawing/2014/main" id="{E7B0726C-8702-819F-EB21-B29D510B8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4A7FC-37D6-99D0-FC6A-1A549F39B21F}"/>
              </a:ext>
            </a:extLst>
          </p:cNvPr>
          <p:cNvSpPr>
            <a:spLocks noGrp="1"/>
          </p:cNvSpPr>
          <p:nvPr>
            <p:ph type="sldNum" sz="quarter" idx="12"/>
          </p:nvPr>
        </p:nvSpPr>
        <p:spPr/>
        <p:txBody>
          <a:bodyPr/>
          <a:lstStyle/>
          <a:p>
            <a:fld id="{CCB090DC-68CB-DD4F-8A55-D52478B152FB}" type="slidenum">
              <a:rPr lang="en-US" smtClean="0"/>
              <a:t>‹#›</a:t>
            </a:fld>
            <a:endParaRPr lang="en-US"/>
          </a:p>
        </p:txBody>
      </p:sp>
    </p:spTree>
    <p:extLst>
      <p:ext uri="{BB962C8B-B14F-4D97-AF65-F5344CB8AC3E}">
        <p14:creationId xmlns:p14="http://schemas.microsoft.com/office/powerpoint/2010/main" val="375489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F1AF-9950-B368-08F5-10EADB67115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0167F59-C80F-A215-F72F-AD14D3BB5E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DAB27D-E579-5679-6DE2-5CE6719AEF70}"/>
              </a:ext>
            </a:extLst>
          </p:cNvPr>
          <p:cNvSpPr>
            <a:spLocks noGrp="1"/>
          </p:cNvSpPr>
          <p:nvPr>
            <p:ph type="dt" sz="half" idx="10"/>
          </p:nvPr>
        </p:nvSpPr>
        <p:spPr/>
        <p:txBody>
          <a:bodyPr/>
          <a:lstStyle/>
          <a:p>
            <a:fld id="{3310ABFF-17C3-E14C-ACFE-A1F6D8221144}" type="datetimeFigureOut">
              <a:rPr lang="en-US" smtClean="0"/>
              <a:t>9/9/24</a:t>
            </a:fld>
            <a:endParaRPr lang="en-US"/>
          </a:p>
        </p:txBody>
      </p:sp>
      <p:sp>
        <p:nvSpPr>
          <p:cNvPr id="5" name="Footer Placeholder 4">
            <a:extLst>
              <a:ext uri="{FF2B5EF4-FFF2-40B4-BE49-F238E27FC236}">
                <a16:creationId xmlns:a16="http://schemas.microsoft.com/office/drawing/2014/main" id="{3F66FF75-88B1-6FA4-FFFA-DFF631E4F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F8EF10-93BC-6F29-C888-29DF5B40065A}"/>
              </a:ext>
            </a:extLst>
          </p:cNvPr>
          <p:cNvSpPr>
            <a:spLocks noGrp="1"/>
          </p:cNvSpPr>
          <p:nvPr>
            <p:ph type="sldNum" sz="quarter" idx="12"/>
          </p:nvPr>
        </p:nvSpPr>
        <p:spPr/>
        <p:txBody>
          <a:bodyPr/>
          <a:lstStyle/>
          <a:p>
            <a:fld id="{CCB090DC-68CB-DD4F-8A55-D52478B152FB}" type="slidenum">
              <a:rPr lang="en-US" smtClean="0"/>
              <a:t>‹#›</a:t>
            </a:fld>
            <a:endParaRPr lang="en-US"/>
          </a:p>
        </p:txBody>
      </p:sp>
    </p:spTree>
    <p:extLst>
      <p:ext uri="{BB962C8B-B14F-4D97-AF65-F5344CB8AC3E}">
        <p14:creationId xmlns:p14="http://schemas.microsoft.com/office/powerpoint/2010/main" val="540857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D1BF-F337-145C-0446-F97F45A95D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05FF6D5-77F5-3455-92BC-B6286686D8B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EA61232-DBB8-495C-662E-7015B9FFF1A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0FFE4EF-3C52-E39A-D6B5-91FEC71317F8}"/>
              </a:ext>
            </a:extLst>
          </p:cNvPr>
          <p:cNvSpPr>
            <a:spLocks noGrp="1"/>
          </p:cNvSpPr>
          <p:nvPr>
            <p:ph type="dt" sz="half" idx="10"/>
          </p:nvPr>
        </p:nvSpPr>
        <p:spPr/>
        <p:txBody>
          <a:bodyPr/>
          <a:lstStyle/>
          <a:p>
            <a:fld id="{3310ABFF-17C3-E14C-ACFE-A1F6D8221144}" type="datetimeFigureOut">
              <a:rPr lang="en-US" smtClean="0"/>
              <a:t>9/9/24</a:t>
            </a:fld>
            <a:endParaRPr lang="en-US"/>
          </a:p>
        </p:txBody>
      </p:sp>
      <p:sp>
        <p:nvSpPr>
          <p:cNvPr id="6" name="Footer Placeholder 5">
            <a:extLst>
              <a:ext uri="{FF2B5EF4-FFF2-40B4-BE49-F238E27FC236}">
                <a16:creationId xmlns:a16="http://schemas.microsoft.com/office/drawing/2014/main" id="{B19DDE88-5298-69A7-A8B5-4950BAD36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FB795-3857-D4AC-CB31-C23236254537}"/>
              </a:ext>
            </a:extLst>
          </p:cNvPr>
          <p:cNvSpPr>
            <a:spLocks noGrp="1"/>
          </p:cNvSpPr>
          <p:nvPr>
            <p:ph type="sldNum" sz="quarter" idx="12"/>
          </p:nvPr>
        </p:nvSpPr>
        <p:spPr/>
        <p:txBody>
          <a:bodyPr/>
          <a:lstStyle/>
          <a:p>
            <a:fld id="{CCB090DC-68CB-DD4F-8A55-D52478B152FB}" type="slidenum">
              <a:rPr lang="en-US" smtClean="0"/>
              <a:t>‹#›</a:t>
            </a:fld>
            <a:endParaRPr lang="en-US"/>
          </a:p>
        </p:txBody>
      </p:sp>
    </p:spTree>
    <p:extLst>
      <p:ext uri="{BB962C8B-B14F-4D97-AF65-F5344CB8AC3E}">
        <p14:creationId xmlns:p14="http://schemas.microsoft.com/office/powerpoint/2010/main" val="108109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4BA4F-D604-E63E-7D3E-33E6528E76B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C1E6AA7-71B0-9DAC-68D6-5BCECCB0F9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F9AE06-7919-65BC-69E2-9C7665D579D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8563E22-0338-8EA5-1CE6-A3CA8751C8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F058BE-6D63-0DD7-563A-32825505F3F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DD03131-BD14-9AA1-4418-84D697D09326}"/>
              </a:ext>
            </a:extLst>
          </p:cNvPr>
          <p:cNvSpPr>
            <a:spLocks noGrp="1"/>
          </p:cNvSpPr>
          <p:nvPr>
            <p:ph type="dt" sz="half" idx="10"/>
          </p:nvPr>
        </p:nvSpPr>
        <p:spPr/>
        <p:txBody>
          <a:bodyPr/>
          <a:lstStyle/>
          <a:p>
            <a:fld id="{3310ABFF-17C3-E14C-ACFE-A1F6D8221144}" type="datetimeFigureOut">
              <a:rPr lang="en-US" smtClean="0"/>
              <a:t>9/9/24</a:t>
            </a:fld>
            <a:endParaRPr lang="en-US"/>
          </a:p>
        </p:txBody>
      </p:sp>
      <p:sp>
        <p:nvSpPr>
          <p:cNvPr id="8" name="Footer Placeholder 7">
            <a:extLst>
              <a:ext uri="{FF2B5EF4-FFF2-40B4-BE49-F238E27FC236}">
                <a16:creationId xmlns:a16="http://schemas.microsoft.com/office/drawing/2014/main" id="{AB7C31D2-5097-0C7B-271E-9A6249FCF0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9EB47B-3D1F-2D22-308E-A9C49D5139B4}"/>
              </a:ext>
            </a:extLst>
          </p:cNvPr>
          <p:cNvSpPr>
            <a:spLocks noGrp="1"/>
          </p:cNvSpPr>
          <p:nvPr>
            <p:ph type="sldNum" sz="quarter" idx="12"/>
          </p:nvPr>
        </p:nvSpPr>
        <p:spPr/>
        <p:txBody>
          <a:bodyPr/>
          <a:lstStyle/>
          <a:p>
            <a:fld id="{CCB090DC-68CB-DD4F-8A55-D52478B152FB}" type="slidenum">
              <a:rPr lang="en-US" smtClean="0"/>
              <a:t>‹#›</a:t>
            </a:fld>
            <a:endParaRPr lang="en-US"/>
          </a:p>
        </p:txBody>
      </p:sp>
    </p:spTree>
    <p:extLst>
      <p:ext uri="{BB962C8B-B14F-4D97-AF65-F5344CB8AC3E}">
        <p14:creationId xmlns:p14="http://schemas.microsoft.com/office/powerpoint/2010/main" val="79220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4B79-3C82-C158-0572-358F36CAE77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E826016-C6F6-7D4C-B136-7F2020F9A06E}"/>
              </a:ext>
            </a:extLst>
          </p:cNvPr>
          <p:cNvSpPr>
            <a:spLocks noGrp="1"/>
          </p:cNvSpPr>
          <p:nvPr>
            <p:ph type="dt" sz="half" idx="10"/>
          </p:nvPr>
        </p:nvSpPr>
        <p:spPr/>
        <p:txBody>
          <a:bodyPr/>
          <a:lstStyle/>
          <a:p>
            <a:fld id="{3310ABFF-17C3-E14C-ACFE-A1F6D8221144}" type="datetimeFigureOut">
              <a:rPr lang="en-US" smtClean="0"/>
              <a:t>9/9/24</a:t>
            </a:fld>
            <a:endParaRPr lang="en-US"/>
          </a:p>
        </p:txBody>
      </p:sp>
      <p:sp>
        <p:nvSpPr>
          <p:cNvPr id="4" name="Footer Placeholder 3">
            <a:extLst>
              <a:ext uri="{FF2B5EF4-FFF2-40B4-BE49-F238E27FC236}">
                <a16:creationId xmlns:a16="http://schemas.microsoft.com/office/drawing/2014/main" id="{B07576F5-08E4-CD15-0E52-389DE7D98D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25605-FE0C-1A4F-D0CF-2D1C2CF0FB42}"/>
              </a:ext>
            </a:extLst>
          </p:cNvPr>
          <p:cNvSpPr>
            <a:spLocks noGrp="1"/>
          </p:cNvSpPr>
          <p:nvPr>
            <p:ph type="sldNum" sz="quarter" idx="12"/>
          </p:nvPr>
        </p:nvSpPr>
        <p:spPr/>
        <p:txBody>
          <a:bodyPr/>
          <a:lstStyle/>
          <a:p>
            <a:fld id="{CCB090DC-68CB-DD4F-8A55-D52478B152FB}" type="slidenum">
              <a:rPr lang="en-US" smtClean="0"/>
              <a:t>‹#›</a:t>
            </a:fld>
            <a:endParaRPr lang="en-US"/>
          </a:p>
        </p:txBody>
      </p:sp>
    </p:spTree>
    <p:extLst>
      <p:ext uri="{BB962C8B-B14F-4D97-AF65-F5344CB8AC3E}">
        <p14:creationId xmlns:p14="http://schemas.microsoft.com/office/powerpoint/2010/main" val="185873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8B3DD5-958F-C8AA-9208-EC4E1A8B323D}"/>
              </a:ext>
            </a:extLst>
          </p:cNvPr>
          <p:cNvSpPr>
            <a:spLocks noGrp="1"/>
          </p:cNvSpPr>
          <p:nvPr>
            <p:ph type="dt" sz="half" idx="10"/>
          </p:nvPr>
        </p:nvSpPr>
        <p:spPr/>
        <p:txBody>
          <a:bodyPr/>
          <a:lstStyle/>
          <a:p>
            <a:fld id="{3310ABFF-17C3-E14C-ACFE-A1F6D8221144}" type="datetimeFigureOut">
              <a:rPr lang="en-US" smtClean="0"/>
              <a:t>9/9/24</a:t>
            </a:fld>
            <a:endParaRPr lang="en-US"/>
          </a:p>
        </p:txBody>
      </p:sp>
      <p:sp>
        <p:nvSpPr>
          <p:cNvPr id="3" name="Footer Placeholder 2">
            <a:extLst>
              <a:ext uri="{FF2B5EF4-FFF2-40B4-BE49-F238E27FC236}">
                <a16:creationId xmlns:a16="http://schemas.microsoft.com/office/drawing/2014/main" id="{B3C7A40F-1338-7C41-149F-008D8C9611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C28CFD-E731-E896-E9CC-5C5B7778AF41}"/>
              </a:ext>
            </a:extLst>
          </p:cNvPr>
          <p:cNvSpPr>
            <a:spLocks noGrp="1"/>
          </p:cNvSpPr>
          <p:nvPr>
            <p:ph type="sldNum" sz="quarter" idx="12"/>
          </p:nvPr>
        </p:nvSpPr>
        <p:spPr/>
        <p:txBody>
          <a:bodyPr/>
          <a:lstStyle/>
          <a:p>
            <a:fld id="{CCB090DC-68CB-DD4F-8A55-D52478B152FB}" type="slidenum">
              <a:rPr lang="en-US" smtClean="0"/>
              <a:t>‹#›</a:t>
            </a:fld>
            <a:endParaRPr lang="en-US"/>
          </a:p>
        </p:txBody>
      </p:sp>
    </p:spTree>
    <p:extLst>
      <p:ext uri="{BB962C8B-B14F-4D97-AF65-F5344CB8AC3E}">
        <p14:creationId xmlns:p14="http://schemas.microsoft.com/office/powerpoint/2010/main" val="209303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EE53-A884-1FD4-7B6C-7820CEBC8B0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F98B3F4-2BBC-B3CE-ADD0-13DB0FA468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2F40DB2-1E23-6635-9A1D-1840CAE3A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6DC5E5-0E11-8C6C-6063-3E58ECA6E1CC}"/>
              </a:ext>
            </a:extLst>
          </p:cNvPr>
          <p:cNvSpPr>
            <a:spLocks noGrp="1"/>
          </p:cNvSpPr>
          <p:nvPr>
            <p:ph type="dt" sz="half" idx="10"/>
          </p:nvPr>
        </p:nvSpPr>
        <p:spPr/>
        <p:txBody>
          <a:bodyPr/>
          <a:lstStyle/>
          <a:p>
            <a:fld id="{3310ABFF-17C3-E14C-ACFE-A1F6D8221144}" type="datetimeFigureOut">
              <a:rPr lang="en-US" smtClean="0"/>
              <a:t>9/9/24</a:t>
            </a:fld>
            <a:endParaRPr lang="en-US"/>
          </a:p>
        </p:txBody>
      </p:sp>
      <p:sp>
        <p:nvSpPr>
          <p:cNvPr id="6" name="Footer Placeholder 5">
            <a:extLst>
              <a:ext uri="{FF2B5EF4-FFF2-40B4-BE49-F238E27FC236}">
                <a16:creationId xmlns:a16="http://schemas.microsoft.com/office/drawing/2014/main" id="{3FFD1D05-5296-1AC4-5D0B-9A69F36CFE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477D8-E5CA-E806-72AD-62B11EA2D9E7}"/>
              </a:ext>
            </a:extLst>
          </p:cNvPr>
          <p:cNvSpPr>
            <a:spLocks noGrp="1"/>
          </p:cNvSpPr>
          <p:nvPr>
            <p:ph type="sldNum" sz="quarter" idx="12"/>
          </p:nvPr>
        </p:nvSpPr>
        <p:spPr/>
        <p:txBody>
          <a:bodyPr/>
          <a:lstStyle/>
          <a:p>
            <a:fld id="{CCB090DC-68CB-DD4F-8A55-D52478B152FB}" type="slidenum">
              <a:rPr lang="en-US" smtClean="0"/>
              <a:t>‹#›</a:t>
            </a:fld>
            <a:endParaRPr lang="en-US"/>
          </a:p>
        </p:txBody>
      </p:sp>
    </p:spTree>
    <p:extLst>
      <p:ext uri="{BB962C8B-B14F-4D97-AF65-F5344CB8AC3E}">
        <p14:creationId xmlns:p14="http://schemas.microsoft.com/office/powerpoint/2010/main" val="300593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6FAA-5933-57EA-0B58-DA7DE8B6FF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F14E3CB-689A-974A-C03E-FE0B2B5D57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3C718B-1793-1D6D-87F1-75984103B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3B2ADB-E181-1671-8CC8-1CBD69DC0AD2}"/>
              </a:ext>
            </a:extLst>
          </p:cNvPr>
          <p:cNvSpPr>
            <a:spLocks noGrp="1"/>
          </p:cNvSpPr>
          <p:nvPr>
            <p:ph type="dt" sz="half" idx="10"/>
          </p:nvPr>
        </p:nvSpPr>
        <p:spPr/>
        <p:txBody>
          <a:bodyPr/>
          <a:lstStyle/>
          <a:p>
            <a:fld id="{3310ABFF-17C3-E14C-ACFE-A1F6D8221144}" type="datetimeFigureOut">
              <a:rPr lang="en-US" smtClean="0"/>
              <a:t>9/9/24</a:t>
            </a:fld>
            <a:endParaRPr lang="en-US"/>
          </a:p>
        </p:txBody>
      </p:sp>
      <p:sp>
        <p:nvSpPr>
          <p:cNvPr id="6" name="Footer Placeholder 5">
            <a:extLst>
              <a:ext uri="{FF2B5EF4-FFF2-40B4-BE49-F238E27FC236}">
                <a16:creationId xmlns:a16="http://schemas.microsoft.com/office/drawing/2014/main" id="{6376027A-C4DA-4E89-F159-B4BD2F25C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79E3B5-30BC-DA79-DD80-E22A2D27CBCA}"/>
              </a:ext>
            </a:extLst>
          </p:cNvPr>
          <p:cNvSpPr>
            <a:spLocks noGrp="1"/>
          </p:cNvSpPr>
          <p:nvPr>
            <p:ph type="sldNum" sz="quarter" idx="12"/>
          </p:nvPr>
        </p:nvSpPr>
        <p:spPr/>
        <p:txBody>
          <a:bodyPr/>
          <a:lstStyle/>
          <a:p>
            <a:fld id="{CCB090DC-68CB-DD4F-8A55-D52478B152FB}" type="slidenum">
              <a:rPr lang="en-US" smtClean="0"/>
              <a:t>‹#›</a:t>
            </a:fld>
            <a:endParaRPr lang="en-US"/>
          </a:p>
        </p:txBody>
      </p:sp>
    </p:spTree>
    <p:extLst>
      <p:ext uri="{BB962C8B-B14F-4D97-AF65-F5344CB8AC3E}">
        <p14:creationId xmlns:p14="http://schemas.microsoft.com/office/powerpoint/2010/main" val="2743903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A2089-F5F5-CC3D-1C1A-7B7017D466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A8941F-BECF-E6A0-3690-8F64B99D95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4B01BB-9812-F7DD-8874-46BD2C6258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10ABFF-17C3-E14C-ACFE-A1F6D8221144}" type="datetimeFigureOut">
              <a:rPr lang="en-US" smtClean="0"/>
              <a:t>9/9/24</a:t>
            </a:fld>
            <a:endParaRPr lang="en-US"/>
          </a:p>
        </p:txBody>
      </p:sp>
      <p:sp>
        <p:nvSpPr>
          <p:cNvPr id="5" name="Footer Placeholder 4">
            <a:extLst>
              <a:ext uri="{FF2B5EF4-FFF2-40B4-BE49-F238E27FC236}">
                <a16:creationId xmlns:a16="http://schemas.microsoft.com/office/drawing/2014/main" id="{A3CC4D1E-F343-ED8A-B9D1-268E4C0B70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DFD0656-A790-B3FF-AAB8-9332D1F222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B090DC-68CB-DD4F-8A55-D52478B152FB}" type="slidenum">
              <a:rPr lang="en-US" smtClean="0"/>
              <a:t>‹#›</a:t>
            </a:fld>
            <a:endParaRPr lang="en-US"/>
          </a:p>
        </p:txBody>
      </p:sp>
    </p:spTree>
    <p:extLst>
      <p:ext uri="{BB962C8B-B14F-4D97-AF65-F5344CB8AC3E}">
        <p14:creationId xmlns:p14="http://schemas.microsoft.com/office/powerpoint/2010/main" val="1079399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ustomXml" Target="../ink/ink5.xml"/><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24_4D58FAD3.xm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4.gif"/></Relationships>
</file>

<file path=ppt/slides/_rels/slide12.xml.rels><?xml version="1.0" encoding="UTF-8" standalone="yes"?>
<Relationships xmlns="http://schemas.openxmlformats.org/package/2006/relationships"><Relationship Id="rId3" Type="http://schemas.microsoft.com/office/2018/10/relationships/comments" Target="../comments/modernComment_125_C58E9AA8.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4.gif"/></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2.xml"/><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ustomXml" Target="../ink/ink3.xml"/><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02C2056-A98A-BC38-7104-E8F027811DD3}"/>
              </a:ext>
            </a:extLst>
          </p:cNvPr>
          <p:cNvPicPr>
            <a:picLocks noChangeAspect="1"/>
          </p:cNvPicPr>
          <p:nvPr/>
        </p:nvPicPr>
        <p:blipFill>
          <a:blip r:embed="rId2"/>
          <a:stretch>
            <a:fillRect/>
          </a:stretch>
        </p:blipFill>
        <p:spPr>
          <a:xfrm>
            <a:off x="557363" y="623276"/>
            <a:ext cx="10905053" cy="1254080"/>
          </a:xfrm>
          <a:prstGeom prst="rect">
            <a:avLst/>
          </a:prstGeom>
        </p:spPr>
      </p:pic>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F661105-46EC-5434-43AA-572663C7AE54}"/>
              </a:ext>
            </a:extLst>
          </p:cNvPr>
          <p:cNvSpPr>
            <a:spLocks noGrp="1"/>
          </p:cNvSpPr>
          <p:nvPr>
            <p:ph type="subTitle" idx="1"/>
          </p:nvPr>
        </p:nvSpPr>
        <p:spPr>
          <a:xfrm>
            <a:off x="1146240" y="4614370"/>
            <a:ext cx="8226360" cy="753165"/>
          </a:xfrm>
        </p:spPr>
        <p:txBody>
          <a:bodyPr anchor="t">
            <a:normAutofit fontScale="85000" lnSpcReduction="20000"/>
          </a:bodyPr>
          <a:lstStyle/>
          <a:p>
            <a:pPr algn="l"/>
            <a:r>
              <a:rPr lang="en-US" dirty="0"/>
              <a:t>Ginevra </a:t>
            </a:r>
            <a:r>
              <a:rPr lang="en-US" dirty="0" err="1"/>
              <a:t>Casati</a:t>
            </a:r>
            <a:r>
              <a:rPr lang="en-US" dirty="0"/>
              <a:t>, Nicholas Dover, Oliver </a:t>
            </a:r>
            <a:r>
              <a:rPr lang="en-US" dirty="0" err="1"/>
              <a:t>Ettlinger</a:t>
            </a:r>
            <a:r>
              <a:rPr lang="en-US" dirty="0"/>
              <a:t>, Nuo Xu, </a:t>
            </a:r>
            <a:r>
              <a:rPr lang="en-US" dirty="0" err="1"/>
              <a:t>Sanjith</a:t>
            </a:r>
            <a:r>
              <a:rPr lang="en-US" dirty="0"/>
              <a:t> Chandran, Mikhail </a:t>
            </a:r>
            <a:r>
              <a:rPr lang="en-US" dirty="0" err="1"/>
              <a:t>Polyanskiy</a:t>
            </a:r>
            <a:r>
              <a:rPr lang="en-US" dirty="0"/>
              <a:t>, Igor </a:t>
            </a:r>
            <a:r>
              <a:rPr lang="en-US" dirty="0" err="1"/>
              <a:t>Pogorelsky</a:t>
            </a:r>
            <a:r>
              <a:rPr lang="en-US" dirty="0"/>
              <a:t>, William Li, Charlotte Palmer and Zulfikar </a:t>
            </a:r>
            <a:r>
              <a:rPr lang="en-US" dirty="0" err="1"/>
              <a:t>Najmudin</a:t>
            </a:r>
            <a:endParaRPr lang="en-US" dirty="0"/>
          </a:p>
        </p:txBody>
      </p:sp>
      <p:sp>
        <p:nvSpPr>
          <p:cNvPr id="6" name="TextBox 5">
            <a:extLst>
              <a:ext uri="{FF2B5EF4-FFF2-40B4-BE49-F238E27FC236}">
                <a16:creationId xmlns:a16="http://schemas.microsoft.com/office/drawing/2014/main" id="{E1522F25-F083-AAFA-B915-D9CE22BD4FAF}"/>
              </a:ext>
            </a:extLst>
          </p:cNvPr>
          <p:cNvSpPr txBox="1"/>
          <p:nvPr/>
        </p:nvSpPr>
        <p:spPr>
          <a:xfrm>
            <a:off x="1146240" y="2466290"/>
            <a:ext cx="9697973" cy="2123658"/>
          </a:xfrm>
          <a:prstGeom prst="rect">
            <a:avLst/>
          </a:prstGeom>
          <a:noFill/>
        </p:spPr>
        <p:txBody>
          <a:bodyPr wrap="square" rtlCol="0">
            <a:spAutoFit/>
          </a:bodyPr>
          <a:lstStyle/>
          <a:p>
            <a:r>
              <a:rPr lang="en-US" sz="4400" dirty="0"/>
              <a:t>Radiation pressure driven ion acceleration at BNL -  Focus on Laser Channeling</a:t>
            </a:r>
          </a:p>
        </p:txBody>
      </p:sp>
    </p:spTree>
    <p:extLst>
      <p:ext uri="{BB962C8B-B14F-4D97-AF65-F5344CB8AC3E}">
        <p14:creationId xmlns:p14="http://schemas.microsoft.com/office/powerpoint/2010/main" val="2553161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3" name="Group"/>
          <p:cNvGrpSpPr/>
          <p:nvPr/>
        </p:nvGrpSpPr>
        <p:grpSpPr>
          <a:xfrm>
            <a:off x="142888" y="2527697"/>
            <a:ext cx="6014991" cy="2797079"/>
            <a:chOff x="-653783" y="-173673"/>
            <a:chExt cx="6627628" cy="3081964"/>
          </a:xfrm>
        </p:grpSpPr>
        <p:pic>
          <p:nvPicPr>
            <p:cNvPr id="1221" name="shot473_S2.png" descr="shot473_S2.png"/>
            <p:cNvPicPr>
              <a:picLocks noChangeAspect="1"/>
            </p:cNvPicPr>
            <p:nvPr/>
          </p:nvPicPr>
          <p:blipFill>
            <a:blip r:embed="rId3"/>
            <a:srcRect l="17252" t="10398" b="38295"/>
            <a:stretch>
              <a:fillRect/>
            </a:stretch>
          </p:blipFill>
          <p:spPr>
            <a:xfrm>
              <a:off x="-653783" y="-173673"/>
              <a:ext cx="6627628" cy="3081964"/>
            </a:xfrm>
            <a:prstGeom prst="rect">
              <a:avLst/>
            </a:prstGeom>
            <a:ln w="12700" cap="flat">
              <a:noFill/>
              <a:miter lim="400000"/>
            </a:ln>
            <a:effectLst/>
          </p:spPr>
        </p:pic>
        <p:sp>
          <p:nvSpPr>
            <p:cNvPr id="1222" name="t = 2 ps"/>
            <p:cNvSpPr txBox="1"/>
            <p:nvPr/>
          </p:nvSpPr>
          <p:spPr>
            <a:xfrm>
              <a:off x="-512724" y="7081"/>
              <a:ext cx="1357569" cy="51532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1493" tIns="41493" rIns="41493" bIns="41493" numCol="1" anchor="t">
              <a:noAutofit/>
            </a:bodyPr>
            <a:lstStyle>
              <a:lvl1pPr>
                <a:defRPr>
                  <a:solidFill>
                    <a:srgbClr val="FFFFFF"/>
                  </a:solidFill>
                </a:defRPr>
              </a:lvl1pPr>
            </a:lstStyle>
            <a:p>
              <a:r>
                <a:rPr sz="1634" dirty="0"/>
                <a:t>t = 2 </a:t>
              </a:r>
              <a:r>
                <a:rPr sz="1634" dirty="0" err="1"/>
                <a:t>ps</a:t>
              </a:r>
              <a:r>
                <a:rPr sz="1634" dirty="0"/>
                <a:t> </a:t>
              </a:r>
            </a:p>
          </p:txBody>
        </p:sp>
      </p:grpSp>
      <p:sp>
        <p:nvSpPr>
          <p:cNvPr id="1224" name="Line"/>
          <p:cNvSpPr/>
          <p:nvPr/>
        </p:nvSpPr>
        <p:spPr>
          <a:xfrm>
            <a:off x="4243963" y="4879534"/>
            <a:ext cx="1800000" cy="0"/>
          </a:xfrm>
          <a:prstGeom prst="line">
            <a:avLst/>
          </a:prstGeom>
          <a:ln w="44450">
            <a:solidFill>
              <a:srgbClr val="FF7E79"/>
            </a:solidFill>
            <a:headEnd type="triangle"/>
            <a:tailEnd type="triangle"/>
          </a:ln>
          <a:effectLst>
            <a:outerShdw blurRad="38100" dist="20000" dir="5400000" rotWithShape="0">
              <a:srgbClr val="000000">
                <a:alpha val="38000"/>
              </a:srgbClr>
            </a:outerShdw>
          </a:effectLst>
        </p:spPr>
        <p:txBody>
          <a:bodyPr lIns="41493" rIns="41493"/>
          <a:lstStyle/>
          <a:p>
            <a:endParaRPr sz="1634"/>
          </a:p>
        </p:txBody>
      </p:sp>
      <p:sp>
        <p:nvSpPr>
          <p:cNvPr id="1225" name="500 μm"/>
          <p:cNvSpPr txBox="1"/>
          <p:nvPr/>
        </p:nvSpPr>
        <p:spPr>
          <a:xfrm>
            <a:off x="4669109" y="4418948"/>
            <a:ext cx="1161771" cy="3703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1493" rIns="41493"/>
          <a:lstStyle>
            <a:lvl1pPr>
              <a:defRPr>
                <a:solidFill>
                  <a:srgbClr val="FF7E79"/>
                </a:solidFill>
              </a:defRPr>
            </a:lvl1pPr>
          </a:lstStyle>
          <a:p>
            <a:r>
              <a:rPr sz="2000" dirty="0">
                <a:solidFill>
                  <a:srgbClr val="FF0000"/>
                </a:solidFill>
              </a:rPr>
              <a:t>500 </a:t>
            </a:r>
            <a:r>
              <a:rPr sz="2000" dirty="0" err="1">
                <a:solidFill>
                  <a:srgbClr val="FF0000"/>
                </a:solidFill>
              </a:rPr>
              <a:t>μm</a:t>
            </a:r>
            <a:endParaRPr sz="2000" dirty="0">
              <a:solidFill>
                <a:srgbClr val="FF0000"/>
              </a:solidFill>
            </a:endParaRPr>
          </a:p>
        </p:txBody>
      </p:sp>
      <p:sp>
        <p:nvSpPr>
          <p:cNvPr id="1226" name="Shadowgraphy at two times from the same shot:"/>
          <p:cNvSpPr txBox="1"/>
          <p:nvPr/>
        </p:nvSpPr>
        <p:spPr>
          <a:xfrm>
            <a:off x="2446502" y="1618540"/>
            <a:ext cx="7484398" cy="5232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1493" rIns="41493">
            <a:spAutoFit/>
          </a:bodyPr>
          <a:lstStyle>
            <a:lvl1pPr>
              <a:defRPr sz="2100">
                <a:solidFill>
                  <a:srgbClr val="535353"/>
                </a:solidFill>
              </a:defRPr>
            </a:lvl1pPr>
          </a:lstStyle>
          <a:p>
            <a:r>
              <a:rPr sz="2800" dirty="0" err="1"/>
              <a:t>Shadowgraphy</a:t>
            </a:r>
            <a:r>
              <a:rPr sz="2800" dirty="0"/>
              <a:t> at two times from the same shot</a:t>
            </a:r>
            <a:r>
              <a:rPr lang="en-GB" sz="2800" dirty="0"/>
              <a:t>:</a:t>
            </a:r>
            <a:endParaRPr sz="2800" dirty="0"/>
          </a:p>
        </p:txBody>
      </p:sp>
      <p:grpSp>
        <p:nvGrpSpPr>
          <p:cNvPr id="1229" name="Group"/>
          <p:cNvGrpSpPr/>
          <p:nvPr/>
        </p:nvGrpSpPr>
        <p:grpSpPr>
          <a:xfrm>
            <a:off x="6188701" y="2507679"/>
            <a:ext cx="6014991" cy="2817097"/>
            <a:chOff x="-240233" y="-201451"/>
            <a:chExt cx="6627628" cy="3104020"/>
          </a:xfrm>
        </p:grpSpPr>
        <p:pic>
          <p:nvPicPr>
            <p:cNvPr id="1227" name="shot473_S1.png" descr="shot473_S1.png"/>
            <p:cNvPicPr>
              <a:picLocks noChangeAspect="1"/>
            </p:cNvPicPr>
            <p:nvPr/>
          </p:nvPicPr>
          <p:blipFill>
            <a:blip r:embed="rId4"/>
            <a:srcRect l="17657" t="10086" b="38494"/>
            <a:stretch>
              <a:fillRect/>
            </a:stretch>
          </p:blipFill>
          <p:spPr>
            <a:xfrm>
              <a:off x="-240233" y="-201451"/>
              <a:ext cx="6627628" cy="3104020"/>
            </a:xfrm>
            <a:prstGeom prst="rect">
              <a:avLst/>
            </a:prstGeom>
            <a:ln w="12700" cap="flat">
              <a:noFill/>
              <a:miter lim="400000"/>
            </a:ln>
            <a:effectLst/>
          </p:spPr>
        </p:pic>
        <p:sp>
          <p:nvSpPr>
            <p:cNvPr id="1228" name="t = 7.8 ps"/>
            <p:cNvSpPr txBox="1"/>
            <p:nvPr/>
          </p:nvSpPr>
          <p:spPr>
            <a:xfrm>
              <a:off x="26870" y="17349"/>
              <a:ext cx="1645792" cy="51786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1493" tIns="41493" rIns="41493" bIns="41493" numCol="1" anchor="t">
              <a:noAutofit/>
            </a:bodyPr>
            <a:lstStyle>
              <a:lvl1pPr>
                <a:defRPr>
                  <a:solidFill>
                    <a:srgbClr val="FFFFFF"/>
                  </a:solidFill>
                </a:defRPr>
              </a:lvl1pPr>
            </a:lstStyle>
            <a:p>
              <a:r>
                <a:rPr sz="1634"/>
                <a:t>t = 7.8 ps </a:t>
              </a:r>
            </a:p>
          </p:txBody>
        </p:sp>
      </p:grpSp>
      <p:pic>
        <p:nvPicPr>
          <p:cNvPr id="1230" name="Oval Oval" descr="Oval Oval"/>
          <p:cNvPicPr>
            <a:picLocks/>
          </p:cNvPicPr>
          <p:nvPr/>
        </p:nvPicPr>
        <p:blipFill>
          <a:blip r:embed="rId5"/>
          <a:stretch>
            <a:fillRect/>
          </a:stretch>
        </p:blipFill>
        <p:spPr>
          <a:xfrm rot="20590624">
            <a:off x="8272870" y="3361434"/>
            <a:ext cx="3417766" cy="1235707"/>
          </a:xfrm>
          <a:prstGeom prst="rect">
            <a:avLst/>
          </a:prstGeom>
          <a:effectLst>
            <a:outerShdw blurRad="38100" dist="23000" dir="5400000" rotWithShape="0">
              <a:srgbClr val="000000">
                <a:alpha val="35000"/>
              </a:srgbClr>
            </a:outerShdw>
          </a:effectLst>
        </p:spPr>
      </p:pic>
      <p:sp>
        <p:nvSpPr>
          <p:cNvPr id="1231" name="Generation of a clear laser-driven channel"/>
          <p:cNvSpPr txBox="1"/>
          <p:nvPr/>
        </p:nvSpPr>
        <p:spPr>
          <a:xfrm>
            <a:off x="7122300" y="5872132"/>
            <a:ext cx="3142936" cy="7626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1493" rIns="41493">
            <a:spAutoFit/>
          </a:bodyPr>
          <a:lstStyle>
            <a:lvl1pPr>
              <a:defRPr sz="2400">
                <a:solidFill>
                  <a:srgbClr val="FF7E79"/>
                </a:solidFill>
              </a:defRPr>
            </a:lvl1pPr>
          </a:lstStyle>
          <a:p>
            <a:r>
              <a:rPr sz="2178" dirty="0"/>
              <a:t>Generation of a clear laser-driven channel</a:t>
            </a:r>
          </a:p>
        </p:txBody>
      </p:sp>
      <p:sp>
        <p:nvSpPr>
          <p:cNvPr id="1233" name="~1 nc hydrogen plasma"/>
          <p:cNvSpPr txBox="1"/>
          <p:nvPr/>
        </p:nvSpPr>
        <p:spPr>
          <a:xfrm>
            <a:off x="1521083" y="5830198"/>
            <a:ext cx="3399030"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1493" rIns="41493">
            <a:spAutoFit/>
          </a:bodyPr>
          <a:lstStyle/>
          <a:p>
            <a:pPr>
              <a:defRPr sz="2100">
                <a:solidFill>
                  <a:srgbClr val="535353"/>
                </a:solidFill>
              </a:defRPr>
            </a:pPr>
            <a:r>
              <a:rPr sz="2400" dirty="0"/>
              <a:t>~1 </a:t>
            </a:r>
            <a:r>
              <a:rPr sz="2400" i="1" dirty="0" err="1"/>
              <a:t>n</a:t>
            </a:r>
            <a:r>
              <a:rPr sz="2400" i="1" baseline="-5999" dirty="0" err="1"/>
              <a:t>c</a:t>
            </a:r>
            <a:r>
              <a:rPr sz="2400" dirty="0"/>
              <a:t> hydrogen plasma</a:t>
            </a:r>
          </a:p>
        </p:txBody>
      </p:sp>
      <p:sp>
        <p:nvSpPr>
          <p:cNvPr id="3" name="Rectangle 2">
            <a:extLst>
              <a:ext uri="{FF2B5EF4-FFF2-40B4-BE49-F238E27FC236}">
                <a16:creationId xmlns:a16="http://schemas.microsoft.com/office/drawing/2014/main" id="{821F9A93-CE10-37DB-6384-218B5E2F3F26}"/>
              </a:ext>
            </a:extLst>
          </p:cNvPr>
          <p:cNvSpPr/>
          <p:nvPr/>
        </p:nvSpPr>
        <p:spPr>
          <a:xfrm>
            <a:off x="3484" y="-26945"/>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0" name="TextShape 1"/>
          <p:cNvSpPr txBox="1"/>
          <p:nvPr/>
        </p:nvSpPr>
        <p:spPr>
          <a:xfrm>
            <a:off x="693964" y="181721"/>
            <a:ext cx="11494552" cy="6771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4000" spc="0">
                <a:solidFill>
                  <a:srgbClr val="333333"/>
                </a:solidFill>
              </a:defRPr>
            </a:lvl1pPr>
          </a:lstStyle>
          <a:p>
            <a:r>
              <a:rPr lang="en-GB" sz="4400" dirty="0">
                <a:solidFill>
                  <a:schemeClr val="bg1"/>
                </a:solidFill>
                <a:latin typeface="+mj-lt"/>
              </a:rPr>
              <a:t>C</a:t>
            </a:r>
            <a:r>
              <a:rPr sz="4400" dirty="0" err="1">
                <a:solidFill>
                  <a:schemeClr val="bg1"/>
                </a:solidFill>
                <a:latin typeface="+mj-lt"/>
              </a:rPr>
              <a:t>hanneling</a:t>
            </a:r>
            <a:r>
              <a:rPr sz="4400" dirty="0">
                <a:solidFill>
                  <a:schemeClr val="bg1"/>
                </a:solidFill>
                <a:latin typeface="+mj-lt"/>
              </a:rPr>
              <a:t> in</a:t>
            </a:r>
            <a:r>
              <a:rPr lang="en-GB" sz="4400" dirty="0">
                <a:solidFill>
                  <a:schemeClr val="bg1"/>
                </a:solidFill>
                <a:latin typeface="+mj-lt"/>
              </a:rPr>
              <a:t> </a:t>
            </a:r>
            <a:r>
              <a:rPr sz="4400" dirty="0">
                <a:solidFill>
                  <a:schemeClr val="bg1"/>
                </a:solidFill>
                <a:latin typeface="+mj-lt"/>
              </a:rPr>
              <a:t>near critical density plasma</a:t>
            </a:r>
          </a:p>
        </p:txBody>
      </p:sp>
      <p:sp>
        <p:nvSpPr>
          <p:cNvPr id="4" name="Slide Number Placeholder 4">
            <a:extLst>
              <a:ext uri="{FF2B5EF4-FFF2-40B4-BE49-F238E27FC236}">
                <a16:creationId xmlns:a16="http://schemas.microsoft.com/office/drawing/2014/main" id="{270048BD-A5F6-2370-13EE-ABF4AC49ED0F}"/>
              </a:ext>
            </a:extLst>
          </p:cNvPr>
          <p:cNvSpPr txBox="1">
            <a:spLocks/>
          </p:cNvSpPr>
          <p:nvPr/>
        </p:nvSpPr>
        <p:spPr>
          <a:xfrm>
            <a:off x="8763926" y="6291863"/>
            <a:ext cx="2926080" cy="566138"/>
          </a:xfrm>
          <a:prstGeom prst="rect">
            <a:avLst/>
          </a:prstGeom>
        </p:spPr>
        <p:txBody>
          <a:bodyPr vert="horz" lIns="91440" tIns="45720" rIns="91440" bIns="45720" rtlCol="0" anchor="ctr">
            <a:normAutofit fontScale="40000" lnSpcReduction="20000"/>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CE5A9A0F-4399-446A-98B4-14358729F994}" type="slidenum">
              <a:rPr lang="en-US" sz="9600" smtClean="0">
                <a:solidFill>
                  <a:schemeClr val="accent1">
                    <a:lumMod val="60000"/>
                    <a:lumOff val="40000"/>
                  </a:schemeClr>
                </a:solidFill>
              </a:rPr>
              <a:pPr>
                <a:lnSpc>
                  <a:spcPct val="90000"/>
                </a:lnSpc>
                <a:spcAft>
                  <a:spcPts val="600"/>
                </a:spcAft>
              </a:pPr>
              <a:t>10</a:t>
            </a:fld>
            <a:endParaRPr lang="en-US" sz="3200" dirty="0">
              <a:solidFill>
                <a:schemeClr val="accent1">
                  <a:lumMod val="60000"/>
                  <a:lumOff val="40000"/>
                </a:schemeClr>
              </a:solidFill>
            </a:endParaRP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BC399DA8-D999-6C81-9738-9A6669BF27B3}"/>
                  </a:ext>
                </a:extLst>
              </p14:cNvPr>
              <p14:cNvContentPartPr/>
              <p14:nvPr/>
            </p14:nvContentPartPr>
            <p14:xfrm>
              <a:off x="8633007" y="4725141"/>
              <a:ext cx="622800" cy="1017360"/>
            </p14:xfrm>
          </p:contentPart>
        </mc:Choice>
        <mc:Fallback xmlns="">
          <p:pic>
            <p:nvPicPr>
              <p:cNvPr id="5" name="Ink 4">
                <a:extLst>
                  <a:ext uri="{FF2B5EF4-FFF2-40B4-BE49-F238E27FC236}">
                    <a16:creationId xmlns:a16="http://schemas.microsoft.com/office/drawing/2014/main" id="{BC399DA8-D999-6C81-9738-9A6669BF27B3}"/>
                  </a:ext>
                </a:extLst>
              </p:cNvPr>
              <p:cNvPicPr/>
              <p:nvPr/>
            </p:nvPicPr>
            <p:blipFill>
              <a:blip r:embed="rId7"/>
              <a:stretch>
                <a:fillRect/>
              </a:stretch>
            </p:blipFill>
            <p:spPr>
              <a:xfrm>
                <a:off x="8615007" y="4707501"/>
                <a:ext cx="658440" cy="1053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3994C974-0062-5191-AE03-9D44B752CEFB}"/>
                  </a:ext>
                </a:extLst>
              </p14:cNvPr>
              <p14:cNvContentPartPr/>
              <p14:nvPr/>
            </p14:nvContentPartPr>
            <p14:xfrm>
              <a:off x="8533543" y="5661141"/>
              <a:ext cx="234720" cy="162720"/>
            </p14:xfrm>
          </p:contentPart>
        </mc:Choice>
        <mc:Fallback xmlns="">
          <p:pic>
            <p:nvPicPr>
              <p:cNvPr id="16" name="Ink 15">
                <a:extLst>
                  <a:ext uri="{FF2B5EF4-FFF2-40B4-BE49-F238E27FC236}">
                    <a16:creationId xmlns:a16="http://schemas.microsoft.com/office/drawing/2014/main" id="{3994C974-0062-5191-AE03-9D44B752CEFB}"/>
                  </a:ext>
                </a:extLst>
              </p:cNvPr>
              <p:cNvPicPr/>
              <p:nvPr/>
            </p:nvPicPr>
            <p:blipFill>
              <a:blip r:embed="rId9"/>
              <a:stretch>
                <a:fillRect/>
              </a:stretch>
            </p:blipFill>
            <p:spPr>
              <a:xfrm>
                <a:off x="8515903" y="5643141"/>
                <a:ext cx="270360" cy="198360"/>
              </a:xfrm>
              <a:prstGeom prst="rect">
                <a:avLst/>
              </a:prstGeom>
            </p:spPr>
          </p:pic>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5" name="6bar_gif.gif" descr="6bar_gif.gif"/>
          <p:cNvPicPr>
            <a:picLocks/>
          </p:cNvPicPr>
          <p:nvPr/>
        </p:nvPicPr>
        <p:blipFill>
          <a:blip r:embed="rId4"/>
          <a:stretch>
            <a:fillRect/>
          </a:stretch>
        </p:blipFill>
        <p:spPr>
          <a:xfrm>
            <a:off x="46466" y="812760"/>
            <a:ext cx="7011706" cy="5958137"/>
          </a:xfrm>
          <a:prstGeom prst="rect">
            <a:avLst/>
          </a:prstGeom>
          <a:ln w="12700">
            <a:miter lim="400000"/>
          </a:ln>
        </p:spPr>
      </p:pic>
      <p:sp>
        <p:nvSpPr>
          <p:cNvPr id="1250" name="Line"/>
          <p:cNvSpPr/>
          <p:nvPr/>
        </p:nvSpPr>
        <p:spPr>
          <a:xfrm>
            <a:off x="3597770" y="3809378"/>
            <a:ext cx="917248" cy="1"/>
          </a:xfrm>
          <a:prstGeom prst="line">
            <a:avLst/>
          </a:prstGeom>
          <a:ln w="25400">
            <a:solidFill>
              <a:srgbClr val="FF7E79"/>
            </a:solidFill>
            <a:headEnd type="triangle"/>
            <a:tailEnd type="triangle"/>
          </a:ln>
          <a:effectLst>
            <a:outerShdw blurRad="38100" dist="20000" dir="5400000" rotWithShape="0">
              <a:srgbClr val="000000">
                <a:alpha val="38000"/>
              </a:srgbClr>
            </a:outerShdw>
          </a:effectLst>
        </p:spPr>
        <p:txBody>
          <a:bodyPr lIns="41493" rIns="41493"/>
          <a:lstStyle/>
          <a:p>
            <a:endParaRPr sz="1634"/>
          </a:p>
        </p:txBody>
      </p:sp>
      <p:sp>
        <p:nvSpPr>
          <p:cNvPr id="1251" name="500 μm"/>
          <p:cNvSpPr txBox="1"/>
          <p:nvPr/>
        </p:nvSpPr>
        <p:spPr>
          <a:xfrm>
            <a:off x="3661059" y="3484460"/>
            <a:ext cx="761867" cy="3438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1493" rIns="41493">
            <a:spAutoFit/>
          </a:bodyPr>
          <a:lstStyle>
            <a:lvl1pPr>
              <a:defRPr>
                <a:solidFill>
                  <a:srgbClr val="FF7E79"/>
                </a:solidFill>
              </a:defRPr>
            </a:lvl1pPr>
          </a:lstStyle>
          <a:p>
            <a:r>
              <a:rPr sz="1634"/>
              <a:t>500 μm</a:t>
            </a:r>
          </a:p>
        </p:txBody>
      </p:sp>
      <p:sp>
        <p:nvSpPr>
          <p:cNvPr id="1258" name="Rectangle"/>
          <p:cNvSpPr/>
          <p:nvPr/>
        </p:nvSpPr>
        <p:spPr>
          <a:xfrm>
            <a:off x="7176352" y="1937916"/>
            <a:ext cx="1152606" cy="154063"/>
          </a:xfrm>
          <a:prstGeom prst="rect">
            <a:avLst/>
          </a:prstGeom>
          <a:solidFill>
            <a:srgbClr val="FFFFFF"/>
          </a:solidFill>
          <a:ln w="12700">
            <a:miter lim="400000"/>
          </a:ln>
        </p:spPr>
        <p:txBody>
          <a:bodyPr lIns="41493" rIns="41493" anchor="ctr"/>
          <a:lstStyle/>
          <a:p>
            <a:endParaRPr sz="1634"/>
          </a:p>
        </p:txBody>
      </p:sp>
      <p:sp>
        <p:nvSpPr>
          <p:cNvPr id="1259" name="Rectangle"/>
          <p:cNvSpPr/>
          <p:nvPr/>
        </p:nvSpPr>
        <p:spPr>
          <a:xfrm>
            <a:off x="5934838" y="1940437"/>
            <a:ext cx="562681" cy="4094679"/>
          </a:xfrm>
          <a:prstGeom prst="rect">
            <a:avLst/>
          </a:prstGeom>
          <a:solidFill>
            <a:srgbClr val="FFFFFF"/>
          </a:solidFill>
          <a:ln w="12700">
            <a:miter lim="400000"/>
          </a:ln>
        </p:spPr>
        <p:txBody>
          <a:bodyPr lIns="41493" rIns="41493" anchor="ctr"/>
          <a:lstStyle/>
          <a:p>
            <a:endParaRPr sz="1634"/>
          </a:p>
        </p:txBody>
      </p:sp>
      <p:sp>
        <p:nvSpPr>
          <p:cNvPr id="2" name="Rectangle 1">
            <a:extLst>
              <a:ext uri="{FF2B5EF4-FFF2-40B4-BE49-F238E27FC236}">
                <a16:creationId xmlns:a16="http://schemas.microsoft.com/office/drawing/2014/main" id="{EBD995FB-333E-7913-198D-00E1F3BAB078}"/>
              </a:ext>
            </a:extLst>
          </p:cNvPr>
          <p:cNvSpPr/>
          <p:nvPr/>
        </p:nvSpPr>
        <p:spPr>
          <a:xfrm>
            <a:off x="0" y="1518"/>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A60A1E-CA94-F333-29FB-B81C6C80C12E}"/>
              </a:ext>
            </a:extLst>
          </p:cNvPr>
          <p:cNvSpPr/>
          <p:nvPr/>
        </p:nvSpPr>
        <p:spPr>
          <a:xfrm>
            <a:off x="0" y="1111434"/>
            <a:ext cx="771525" cy="247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86E5EE-8E1D-9D0C-7989-6FB356D1F07E}"/>
              </a:ext>
            </a:extLst>
          </p:cNvPr>
          <p:cNvSpPr txBox="1"/>
          <p:nvPr/>
        </p:nvSpPr>
        <p:spPr>
          <a:xfrm>
            <a:off x="385762" y="198339"/>
            <a:ext cx="11438401" cy="769441"/>
          </a:xfrm>
          <a:prstGeom prst="rect">
            <a:avLst/>
          </a:prstGeom>
          <a:noFill/>
        </p:spPr>
        <p:txBody>
          <a:bodyPr wrap="square" rtlCol="0">
            <a:spAutoFit/>
          </a:bodyPr>
          <a:lstStyle/>
          <a:p>
            <a:r>
              <a:rPr lang="en-US" sz="4400" dirty="0">
                <a:solidFill>
                  <a:schemeClr val="bg1">
                    <a:lumMod val="95000"/>
                  </a:schemeClr>
                </a:solidFill>
              </a:rPr>
              <a:t> Laser channeling and thermal ions </a:t>
            </a:r>
          </a:p>
        </p:txBody>
      </p:sp>
      <p:sp>
        <p:nvSpPr>
          <p:cNvPr id="16" name="Slide Number Placeholder 4">
            <a:extLst>
              <a:ext uri="{FF2B5EF4-FFF2-40B4-BE49-F238E27FC236}">
                <a16:creationId xmlns:a16="http://schemas.microsoft.com/office/drawing/2014/main" id="{70493E0E-BD76-D5A4-CEC0-5E8ECDE8205E}"/>
              </a:ext>
            </a:extLst>
          </p:cNvPr>
          <p:cNvSpPr txBox="1">
            <a:spLocks/>
          </p:cNvSpPr>
          <p:nvPr/>
        </p:nvSpPr>
        <p:spPr>
          <a:xfrm>
            <a:off x="8763926" y="6291863"/>
            <a:ext cx="2926080" cy="566138"/>
          </a:xfrm>
          <a:prstGeom prst="rect">
            <a:avLst/>
          </a:prstGeom>
        </p:spPr>
        <p:txBody>
          <a:bodyPr vert="horz" lIns="91440" tIns="45720" rIns="91440" bIns="45720" rtlCol="0" anchor="ctr">
            <a:normAutofit fontScale="40000" lnSpcReduction="20000"/>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CE5A9A0F-4399-446A-98B4-14358729F994}" type="slidenum">
              <a:rPr lang="en-US" sz="9600" smtClean="0">
                <a:solidFill>
                  <a:schemeClr val="accent1">
                    <a:lumMod val="60000"/>
                    <a:lumOff val="40000"/>
                  </a:schemeClr>
                </a:solidFill>
              </a:rPr>
              <a:pPr>
                <a:lnSpc>
                  <a:spcPct val="90000"/>
                </a:lnSpc>
                <a:spcAft>
                  <a:spcPts val="600"/>
                </a:spcAft>
              </a:pPr>
              <a:t>11</a:t>
            </a:fld>
            <a:endParaRPr lang="en-US" sz="3200" dirty="0">
              <a:solidFill>
                <a:schemeClr val="accent1">
                  <a:lumMod val="60000"/>
                  <a:lumOff val="40000"/>
                </a:schemeClr>
              </a:solidFill>
            </a:endParaRPr>
          </a:p>
        </p:txBody>
      </p:sp>
      <p:pic>
        <p:nvPicPr>
          <p:cNvPr id="3" name="Channel_length_nosim.png" descr="Channel_length_nosim.png">
            <a:extLst>
              <a:ext uri="{FF2B5EF4-FFF2-40B4-BE49-F238E27FC236}">
                <a16:creationId xmlns:a16="http://schemas.microsoft.com/office/drawing/2014/main" id="{489DC178-731A-77D7-1609-744608028FE7}"/>
              </a:ext>
            </a:extLst>
          </p:cNvPr>
          <p:cNvPicPr>
            <a:picLocks noChangeAspect="1"/>
          </p:cNvPicPr>
          <p:nvPr/>
        </p:nvPicPr>
        <p:blipFill>
          <a:blip r:embed="rId5"/>
          <a:srcRect t="2075" b="2075"/>
          <a:stretch>
            <a:fillRect/>
          </a:stretch>
        </p:blipFill>
        <p:spPr>
          <a:xfrm>
            <a:off x="1163115" y="4012425"/>
            <a:ext cx="4771723" cy="2826154"/>
          </a:xfrm>
          <a:prstGeom prst="rect">
            <a:avLst/>
          </a:prstGeom>
          <a:ln w="12700">
            <a:miter lim="400000"/>
          </a:ln>
        </p:spPr>
      </p:pic>
    </p:spTree>
    <p:extLst>
      <p:ext uri="{BB962C8B-B14F-4D97-AF65-F5344CB8AC3E}">
        <p14:creationId xmlns:p14="http://schemas.microsoft.com/office/powerpoint/2010/main" val="1297677011"/>
      </p:ext>
    </p:extLst>
  </p:cSld>
  <p:clrMapOvr>
    <a:masterClrMapping/>
  </p:clrMapOvr>
  <p:transition spd="med"/>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5" name="6bar_gif.gif" descr="6bar_gif.gif"/>
          <p:cNvPicPr>
            <a:picLocks/>
          </p:cNvPicPr>
          <p:nvPr/>
        </p:nvPicPr>
        <p:blipFill>
          <a:blip r:embed="rId4"/>
          <a:stretch>
            <a:fillRect/>
          </a:stretch>
        </p:blipFill>
        <p:spPr>
          <a:xfrm>
            <a:off x="46466" y="812760"/>
            <a:ext cx="7011706" cy="5958137"/>
          </a:xfrm>
          <a:prstGeom prst="rect">
            <a:avLst/>
          </a:prstGeom>
          <a:ln w="12700">
            <a:miter lim="400000"/>
          </a:ln>
        </p:spPr>
      </p:pic>
      <p:pic>
        <p:nvPicPr>
          <p:cNvPr id="1247" name="2022BNL14.gif" descr="2022BNL14.gif"/>
          <p:cNvPicPr>
            <a:picLocks/>
          </p:cNvPicPr>
          <p:nvPr/>
        </p:nvPicPr>
        <p:blipFill>
          <a:blip r:embed="rId5"/>
          <a:stretch>
            <a:fillRect/>
          </a:stretch>
        </p:blipFill>
        <p:spPr>
          <a:xfrm>
            <a:off x="6439655" y="1602046"/>
            <a:ext cx="4771460" cy="4771460"/>
          </a:xfrm>
          <a:prstGeom prst="rect">
            <a:avLst/>
          </a:prstGeom>
          <a:ln w="12700">
            <a:miter lim="400000"/>
          </a:ln>
        </p:spPr>
      </p:pic>
      <p:sp>
        <p:nvSpPr>
          <p:cNvPr id="1248" name="Line"/>
          <p:cNvSpPr/>
          <p:nvPr/>
        </p:nvSpPr>
        <p:spPr>
          <a:xfrm flipV="1">
            <a:off x="9260926" y="3112672"/>
            <a:ext cx="828470" cy="6306"/>
          </a:xfrm>
          <a:prstGeom prst="line">
            <a:avLst/>
          </a:prstGeom>
          <a:ln w="25400">
            <a:solidFill>
              <a:srgbClr val="FF7E79"/>
            </a:solidFill>
            <a:headEnd type="triangle"/>
            <a:tailEnd type="triangle"/>
          </a:ln>
          <a:effectLst>
            <a:outerShdw blurRad="38100" dist="20000" dir="5400000" rotWithShape="0">
              <a:srgbClr val="000000">
                <a:alpha val="38000"/>
              </a:srgbClr>
            </a:outerShdw>
          </a:effectLst>
        </p:spPr>
        <p:txBody>
          <a:bodyPr lIns="41493" rIns="41493"/>
          <a:lstStyle/>
          <a:p>
            <a:endParaRPr sz="1634"/>
          </a:p>
        </p:txBody>
      </p:sp>
      <p:sp>
        <p:nvSpPr>
          <p:cNvPr id="1249" name="500 μm"/>
          <p:cNvSpPr txBox="1"/>
          <p:nvPr/>
        </p:nvSpPr>
        <p:spPr>
          <a:xfrm>
            <a:off x="9286896" y="2794059"/>
            <a:ext cx="761867" cy="3438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1493" rIns="41493">
            <a:spAutoFit/>
          </a:bodyPr>
          <a:lstStyle>
            <a:lvl1pPr>
              <a:defRPr>
                <a:solidFill>
                  <a:srgbClr val="FF7E79"/>
                </a:solidFill>
              </a:defRPr>
            </a:lvl1pPr>
          </a:lstStyle>
          <a:p>
            <a:r>
              <a:rPr sz="1634"/>
              <a:t>500 μm</a:t>
            </a:r>
          </a:p>
        </p:txBody>
      </p:sp>
      <p:sp>
        <p:nvSpPr>
          <p:cNvPr id="1250" name="Line"/>
          <p:cNvSpPr/>
          <p:nvPr/>
        </p:nvSpPr>
        <p:spPr>
          <a:xfrm>
            <a:off x="3597770" y="3809378"/>
            <a:ext cx="917248" cy="1"/>
          </a:xfrm>
          <a:prstGeom prst="line">
            <a:avLst/>
          </a:prstGeom>
          <a:ln w="25400">
            <a:solidFill>
              <a:srgbClr val="FF7E79"/>
            </a:solidFill>
            <a:headEnd type="triangle"/>
            <a:tailEnd type="triangle"/>
          </a:ln>
          <a:effectLst>
            <a:outerShdw blurRad="38100" dist="20000" dir="5400000" rotWithShape="0">
              <a:srgbClr val="000000">
                <a:alpha val="38000"/>
              </a:srgbClr>
            </a:outerShdw>
          </a:effectLst>
        </p:spPr>
        <p:txBody>
          <a:bodyPr lIns="41493" rIns="41493"/>
          <a:lstStyle/>
          <a:p>
            <a:endParaRPr sz="1634"/>
          </a:p>
        </p:txBody>
      </p:sp>
      <p:sp>
        <p:nvSpPr>
          <p:cNvPr id="1251" name="500 μm"/>
          <p:cNvSpPr txBox="1"/>
          <p:nvPr/>
        </p:nvSpPr>
        <p:spPr>
          <a:xfrm>
            <a:off x="3661059" y="3484460"/>
            <a:ext cx="761867" cy="3438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1493" rIns="41493">
            <a:spAutoFit/>
          </a:bodyPr>
          <a:lstStyle>
            <a:lvl1pPr>
              <a:defRPr>
                <a:solidFill>
                  <a:srgbClr val="FF7E79"/>
                </a:solidFill>
              </a:defRPr>
            </a:lvl1pPr>
          </a:lstStyle>
          <a:p>
            <a:r>
              <a:rPr sz="1634"/>
              <a:t>500 μm</a:t>
            </a:r>
          </a:p>
        </p:txBody>
      </p:sp>
      <p:sp>
        <p:nvSpPr>
          <p:cNvPr id="1252" name="ne (nc)"/>
          <p:cNvSpPr txBox="1"/>
          <p:nvPr/>
        </p:nvSpPr>
        <p:spPr>
          <a:xfrm>
            <a:off x="9286895" y="2162940"/>
            <a:ext cx="612787" cy="3438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1493" rIns="41493">
            <a:spAutoFit/>
          </a:bodyPr>
          <a:lstStyle/>
          <a:p>
            <a:pPr>
              <a:defRPr>
                <a:solidFill>
                  <a:srgbClr val="FF7E79"/>
                </a:solidFill>
              </a:defRPr>
            </a:pPr>
            <a:r>
              <a:rPr sz="1634" i="1"/>
              <a:t>n</a:t>
            </a:r>
            <a:r>
              <a:rPr sz="1634" i="1" baseline="-5999"/>
              <a:t>e</a:t>
            </a:r>
            <a:r>
              <a:rPr sz="1634" baseline="-5999"/>
              <a:t> </a:t>
            </a:r>
            <a:r>
              <a:rPr sz="1634"/>
              <a:t>(</a:t>
            </a:r>
            <a:r>
              <a:rPr sz="1634" i="1"/>
              <a:t>n</a:t>
            </a:r>
            <a:r>
              <a:rPr sz="1634" i="1" baseline="-5999"/>
              <a:t>c</a:t>
            </a:r>
            <a:r>
              <a:rPr sz="1634"/>
              <a:t>)</a:t>
            </a:r>
          </a:p>
        </p:txBody>
      </p:sp>
      <p:sp>
        <p:nvSpPr>
          <p:cNvPr id="1253" name="Ey (V/m)"/>
          <p:cNvSpPr txBox="1"/>
          <p:nvPr/>
        </p:nvSpPr>
        <p:spPr>
          <a:xfrm>
            <a:off x="9286895" y="3484460"/>
            <a:ext cx="776037" cy="3438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1493" rIns="41493">
            <a:spAutoFit/>
          </a:bodyPr>
          <a:lstStyle/>
          <a:p>
            <a:pPr>
              <a:defRPr>
                <a:solidFill>
                  <a:srgbClr val="FF7E79"/>
                </a:solidFill>
              </a:defRPr>
            </a:pPr>
            <a:r>
              <a:rPr sz="1634" i="1"/>
              <a:t>E</a:t>
            </a:r>
            <a:r>
              <a:rPr sz="1634" i="1" baseline="-5999"/>
              <a:t>y</a:t>
            </a:r>
            <a:r>
              <a:rPr sz="1634" baseline="-5999"/>
              <a:t> </a:t>
            </a:r>
            <a:r>
              <a:rPr sz="1634"/>
              <a:t>(V/m)</a:t>
            </a:r>
          </a:p>
        </p:txBody>
      </p:sp>
      <p:sp>
        <p:nvSpPr>
          <p:cNvPr id="1254" name="KEp (keV)"/>
          <p:cNvSpPr txBox="1"/>
          <p:nvPr/>
        </p:nvSpPr>
        <p:spPr>
          <a:xfrm>
            <a:off x="9219494" y="4805981"/>
            <a:ext cx="873949" cy="3438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1493" rIns="41493">
            <a:spAutoFit/>
          </a:bodyPr>
          <a:lstStyle/>
          <a:p>
            <a:pPr>
              <a:defRPr>
                <a:solidFill>
                  <a:srgbClr val="FF7E79"/>
                </a:solidFill>
              </a:defRPr>
            </a:pPr>
            <a:r>
              <a:rPr sz="1634" i="1"/>
              <a:t>KE</a:t>
            </a:r>
            <a:r>
              <a:rPr sz="1634" i="1" baseline="-5999"/>
              <a:t>p</a:t>
            </a:r>
            <a:r>
              <a:rPr sz="1634" baseline="-5999"/>
              <a:t> </a:t>
            </a:r>
            <a:r>
              <a:rPr sz="1634"/>
              <a:t>(keV)</a:t>
            </a:r>
          </a:p>
        </p:txBody>
      </p:sp>
      <p:sp>
        <p:nvSpPr>
          <p:cNvPr id="1258" name="Rectangle"/>
          <p:cNvSpPr/>
          <p:nvPr/>
        </p:nvSpPr>
        <p:spPr>
          <a:xfrm>
            <a:off x="7176352" y="1937916"/>
            <a:ext cx="1152606" cy="154063"/>
          </a:xfrm>
          <a:prstGeom prst="rect">
            <a:avLst/>
          </a:prstGeom>
          <a:solidFill>
            <a:srgbClr val="FFFFFF"/>
          </a:solidFill>
          <a:ln w="12700">
            <a:miter lim="400000"/>
          </a:ln>
        </p:spPr>
        <p:txBody>
          <a:bodyPr lIns="41493" rIns="41493" anchor="ctr"/>
          <a:lstStyle/>
          <a:p>
            <a:endParaRPr sz="1634"/>
          </a:p>
        </p:txBody>
      </p:sp>
      <p:sp>
        <p:nvSpPr>
          <p:cNvPr id="1259" name="Rectangle"/>
          <p:cNvSpPr/>
          <p:nvPr/>
        </p:nvSpPr>
        <p:spPr>
          <a:xfrm>
            <a:off x="5934838" y="1940437"/>
            <a:ext cx="562681" cy="4094679"/>
          </a:xfrm>
          <a:prstGeom prst="rect">
            <a:avLst/>
          </a:prstGeom>
          <a:solidFill>
            <a:srgbClr val="FFFFFF"/>
          </a:solidFill>
          <a:ln w="12700">
            <a:miter lim="400000"/>
          </a:ln>
        </p:spPr>
        <p:txBody>
          <a:bodyPr lIns="41493" rIns="41493" anchor="ctr"/>
          <a:lstStyle/>
          <a:p>
            <a:endParaRPr sz="1634"/>
          </a:p>
        </p:txBody>
      </p:sp>
      <p:pic>
        <p:nvPicPr>
          <p:cNvPr id="1260" name="Channel_length.png" descr="Channel_length.png"/>
          <p:cNvPicPr>
            <a:picLocks noChangeAspect="1"/>
          </p:cNvPicPr>
          <p:nvPr/>
        </p:nvPicPr>
        <p:blipFill>
          <a:blip r:embed="rId6"/>
          <a:srcRect t="4151" b="3232"/>
          <a:stretch/>
        </p:blipFill>
        <p:spPr>
          <a:xfrm>
            <a:off x="1134418" y="4080485"/>
            <a:ext cx="4800420" cy="2747278"/>
          </a:xfrm>
          <a:prstGeom prst="rect">
            <a:avLst/>
          </a:prstGeom>
          <a:ln w="12700">
            <a:miter lim="400000"/>
          </a:ln>
        </p:spPr>
      </p:pic>
      <p:sp>
        <p:nvSpPr>
          <p:cNvPr id="2" name="Rectangle 1">
            <a:extLst>
              <a:ext uri="{FF2B5EF4-FFF2-40B4-BE49-F238E27FC236}">
                <a16:creationId xmlns:a16="http://schemas.microsoft.com/office/drawing/2014/main" id="{EBD995FB-333E-7913-198D-00E1F3BAB078}"/>
              </a:ext>
            </a:extLst>
          </p:cNvPr>
          <p:cNvSpPr/>
          <p:nvPr/>
        </p:nvSpPr>
        <p:spPr>
          <a:xfrm>
            <a:off x="0" y="1518"/>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A60A1E-CA94-F333-29FB-B81C6C80C12E}"/>
              </a:ext>
            </a:extLst>
          </p:cNvPr>
          <p:cNvSpPr/>
          <p:nvPr/>
        </p:nvSpPr>
        <p:spPr>
          <a:xfrm>
            <a:off x="0" y="1111434"/>
            <a:ext cx="771525" cy="247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86E5EE-8E1D-9D0C-7989-6FB356D1F07E}"/>
              </a:ext>
            </a:extLst>
          </p:cNvPr>
          <p:cNvSpPr txBox="1"/>
          <p:nvPr/>
        </p:nvSpPr>
        <p:spPr>
          <a:xfrm>
            <a:off x="385762" y="198339"/>
            <a:ext cx="11438401" cy="769441"/>
          </a:xfrm>
          <a:prstGeom prst="rect">
            <a:avLst/>
          </a:prstGeom>
          <a:noFill/>
        </p:spPr>
        <p:txBody>
          <a:bodyPr wrap="square" rtlCol="0">
            <a:spAutoFit/>
          </a:bodyPr>
          <a:lstStyle/>
          <a:p>
            <a:r>
              <a:rPr lang="en-US" sz="4400" dirty="0">
                <a:solidFill>
                  <a:schemeClr val="bg1">
                    <a:lumMod val="95000"/>
                  </a:schemeClr>
                </a:solidFill>
              </a:rPr>
              <a:t> Laser channeling and thermal ions </a:t>
            </a:r>
          </a:p>
        </p:txBody>
      </p:sp>
      <p:sp>
        <p:nvSpPr>
          <p:cNvPr id="15" name="~1 nc hydrogen plasma">
            <a:extLst>
              <a:ext uri="{FF2B5EF4-FFF2-40B4-BE49-F238E27FC236}">
                <a16:creationId xmlns:a16="http://schemas.microsoft.com/office/drawing/2014/main" id="{24544BDE-8221-7BE9-CC0D-3597F6474EEF}"/>
              </a:ext>
            </a:extLst>
          </p:cNvPr>
          <p:cNvSpPr txBox="1"/>
          <p:nvPr/>
        </p:nvSpPr>
        <p:spPr>
          <a:xfrm>
            <a:off x="7540511" y="1254164"/>
            <a:ext cx="2839595" cy="3875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2100">
                <a:solidFill>
                  <a:srgbClr val="535353"/>
                </a:solidFill>
              </a:defRPr>
            </a:pPr>
            <a:r>
              <a:rPr dirty="0"/>
              <a:t>~1 </a:t>
            </a:r>
            <a:r>
              <a:rPr i="1" dirty="0" err="1"/>
              <a:t>n</a:t>
            </a:r>
            <a:r>
              <a:rPr i="1" baseline="-5999" dirty="0" err="1"/>
              <a:t>c</a:t>
            </a:r>
            <a:r>
              <a:rPr dirty="0"/>
              <a:t> hydrogen plasma</a:t>
            </a:r>
          </a:p>
        </p:txBody>
      </p:sp>
      <p:sp>
        <p:nvSpPr>
          <p:cNvPr id="16" name="Slide Number Placeholder 4">
            <a:extLst>
              <a:ext uri="{FF2B5EF4-FFF2-40B4-BE49-F238E27FC236}">
                <a16:creationId xmlns:a16="http://schemas.microsoft.com/office/drawing/2014/main" id="{70493E0E-BD76-D5A4-CEC0-5E8ECDE8205E}"/>
              </a:ext>
            </a:extLst>
          </p:cNvPr>
          <p:cNvSpPr txBox="1">
            <a:spLocks/>
          </p:cNvSpPr>
          <p:nvPr/>
        </p:nvSpPr>
        <p:spPr>
          <a:xfrm>
            <a:off x="8763926" y="6291863"/>
            <a:ext cx="2926080" cy="566138"/>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3200" dirty="0">
                <a:solidFill>
                  <a:schemeClr val="accent1">
                    <a:lumMod val="60000"/>
                    <a:lumOff val="40000"/>
                  </a:schemeClr>
                </a:solidFill>
              </a:rPr>
              <a:t>11</a:t>
            </a:r>
          </a:p>
        </p:txBody>
      </p:sp>
    </p:spTree>
    <p:extLst>
      <p:ext uri="{BB962C8B-B14F-4D97-AF65-F5344CB8AC3E}">
        <p14:creationId xmlns:p14="http://schemas.microsoft.com/office/powerpoint/2010/main" val="3314457256"/>
      </p:ext>
    </p:extLst>
  </p:cSld>
  <p:clrMapOvr>
    <a:masterClrMapping/>
  </p:clrMapOvr>
  <p:transition spd="med"/>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5" name="Group"/>
          <p:cNvGrpSpPr/>
          <p:nvPr/>
        </p:nvGrpSpPr>
        <p:grpSpPr>
          <a:xfrm>
            <a:off x="347460" y="2057666"/>
            <a:ext cx="11497079" cy="3638595"/>
            <a:chOff x="0" y="0"/>
            <a:chExt cx="10823268" cy="3308490"/>
          </a:xfrm>
        </p:grpSpPr>
        <p:pic>
          <p:nvPicPr>
            <p:cNvPr id="1303" name="2022BNL1420.00pscomp.png" descr="2022BNL1420.00pscomp.png"/>
            <p:cNvPicPr>
              <a:picLocks noChangeAspect="1"/>
            </p:cNvPicPr>
            <p:nvPr/>
          </p:nvPicPr>
          <p:blipFill>
            <a:blip r:embed="rId2"/>
            <a:srcRect b="65696"/>
            <a:stretch>
              <a:fillRect/>
            </a:stretch>
          </p:blipFill>
          <p:spPr>
            <a:xfrm>
              <a:off x="3962150" y="496282"/>
              <a:ext cx="6861119" cy="2059398"/>
            </a:xfrm>
            <a:prstGeom prst="rect">
              <a:avLst/>
            </a:prstGeom>
            <a:ln w="12700" cap="flat">
              <a:noFill/>
              <a:miter lim="400000"/>
            </a:ln>
            <a:effectLst/>
          </p:spPr>
        </p:pic>
        <p:pic>
          <p:nvPicPr>
            <p:cNvPr id="1304" name="shot489_S1.png" descr="shot489_S1.png"/>
            <p:cNvPicPr>
              <a:picLocks noChangeAspect="1"/>
            </p:cNvPicPr>
            <p:nvPr/>
          </p:nvPicPr>
          <p:blipFill>
            <a:blip r:embed="rId3"/>
            <a:srcRect/>
            <a:stretch>
              <a:fillRect/>
            </a:stretch>
          </p:blipFill>
          <p:spPr>
            <a:xfrm>
              <a:off x="0" y="0"/>
              <a:ext cx="4411321" cy="3308491"/>
            </a:xfrm>
            <a:prstGeom prst="rect">
              <a:avLst/>
            </a:prstGeom>
            <a:ln w="12700" cap="flat">
              <a:noFill/>
              <a:miter lim="400000"/>
            </a:ln>
            <a:effectLst/>
          </p:spPr>
        </p:pic>
      </p:grpSp>
      <p:sp>
        <p:nvSpPr>
          <p:cNvPr id="2" name="Slide Number Placeholder 4">
            <a:extLst>
              <a:ext uri="{FF2B5EF4-FFF2-40B4-BE49-F238E27FC236}">
                <a16:creationId xmlns:a16="http://schemas.microsoft.com/office/drawing/2014/main" id="{E568A5B7-9ACD-728C-8AAA-8208508DB8E7}"/>
              </a:ext>
            </a:extLst>
          </p:cNvPr>
          <p:cNvSpPr txBox="1">
            <a:spLocks/>
          </p:cNvSpPr>
          <p:nvPr/>
        </p:nvSpPr>
        <p:spPr>
          <a:xfrm>
            <a:off x="8763926" y="6291863"/>
            <a:ext cx="2926080" cy="566138"/>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3200" dirty="0">
                <a:solidFill>
                  <a:schemeClr val="accent1">
                    <a:lumMod val="60000"/>
                    <a:lumOff val="40000"/>
                  </a:schemeClr>
                </a:solidFill>
              </a:rPr>
              <a:t>12</a:t>
            </a:r>
          </a:p>
        </p:txBody>
      </p:sp>
      <p:sp>
        <p:nvSpPr>
          <p:cNvPr id="3" name="Rectangle 2">
            <a:extLst>
              <a:ext uri="{FF2B5EF4-FFF2-40B4-BE49-F238E27FC236}">
                <a16:creationId xmlns:a16="http://schemas.microsoft.com/office/drawing/2014/main" id="{A50FC765-BB3B-7105-559A-164D68F68AC3}"/>
              </a:ext>
            </a:extLst>
          </p:cNvPr>
          <p:cNvSpPr/>
          <p:nvPr/>
        </p:nvSpPr>
        <p:spPr>
          <a:xfrm>
            <a:off x="0" y="1518"/>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2" name="TextShape 1"/>
          <p:cNvSpPr txBox="1"/>
          <p:nvPr/>
        </p:nvSpPr>
        <p:spPr>
          <a:xfrm>
            <a:off x="539647" y="210184"/>
            <a:ext cx="9565632" cy="6771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4000" spc="0">
                <a:solidFill>
                  <a:srgbClr val="333333"/>
                </a:solidFill>
              </a:defRPr>
            </a:lvl1pPr>
          </a:lstStyle>
          <a:p>
            <a:r>
              <a:rPr lang="en-GB" sz="4400" dirty="0">
                <a:solidFill>
                  <a:schemeClr val="bg1"/>
                </a:solidFill>
                <a:latin typeface="+mj-lt"/>
              </a:rPr>
              <a:t>E</a:t>
            </a:r>
            <a:r>
              <a:rPr sz="4400" dirty="0" err="1">
                <a:solidFill>
                  <a:schemeClr val="bg1"/>
                </a:solidFill>
                <a:latin typeface="+mj-lt"/>
              </a:rPr>
              <a:t>xperimental</a:t>
            </a:r>
            <a:r>
              <a:rPr sz="4400" dirty="0">
                <a:solidFill>
                  <a:schemeClr val="bg1"/>
                </a:solidFill>
                <a:latin typeface="+mj-lt"/>
              </a:rPr>
              <a:t> </a:t>
            </a:r>
            <a:r>
              <a:rPr sz="4400" dirty="0" err="1">
                <a:solidFill>
                  <a:schemeClr val="bg1"/>
                </a:solidFill>
                <a:latin typeface="+mj-lt"/>
              </a:rPr>
              <a:t>shadowgraphy</a:t>
            </a:r>
            <a:r>
              <a:rPr lang="en-GB" sz="4400" dirty="0">
                <a:solidFill>
                  <a:schemeClr val="bg1"/>
                </a:solidFill>
                <a:latin typeface="+mj-lt"/>
              </a:rPr>
              <a:t> and 2D PIC </a:t>
            </a:r>
            <a:endParaRPr sz="4400" dirty="0">
              <a:solidFill>
                <a:schemeClr val="bg1"/>
              </a:solidFill>
              <a:latin typeface="+mj-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1" name="0025.pdf" descr="0025.pdf"/>
          <p:cNvPicPr>
            <a:picLocks noChangeAspect="1"/>
          </p:cNvPicPr>
          <p:nvPr/>
        </p:nvPicPr>
        <p:blipFill>
          <a:blip r:embed="rId2"/>
          <a:srcRect l="19874" t="39562" r="19732" b="27196"/>
          <a:stretch/>
        </p:blipFill>
        <p:spPr>
          <a:xfrm>
            <a:off x="3425764" y="29980"/>
            <a:ext cx="8766236" cy="6828021"/>
          </a:xfrm>
          <a:prstGeom prst="rect">
            <a:avLst/>
          </a:prstGeom>
          <a:ln w="12700">
            <a:miter lim="400000"/>
          </a:ln>
        </p:spPr>
      </p:pic>
      <p:sp>
        <p:nvSpPr>
          <p:cNvPr id="1282" name="TextShape 1"/>
          <p:cNvSpPr txBox="1"/>
          <p:nvPr/>
        </p:nvSpPr>
        <p:spPr>
          <a:xfrm>
            <a:off x="1424089" y="621158"/>
            <a:ext cx="7930445" cy="5586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defRPr sz="4000" spc="0">
                <a:solidFill>
                  <a:srgbClr val="333333"/>
                </a:solidFill>
              </a:defRPr>
            </a:lvl1pPr>
          </a:lstStyle>
          <a:p>
            <a:r>
              <a:rPr sz="3630" dirty="0"/>
              <a:t>Summary &amp; Outlook</a:t>
            </a:r>
          </a:p>
        </p:txBody>
      </p:sp>
      <p:sp>
        <p:nvSpPr>
          <p:cNvPr id="1283" name="TextShape 5"/>
          <p:cNvSpPr txBox="1"/>
          <p:nvPr/>
        </p:nvSpPr>
        <p:spPr>
          <a:xfrm>
            <a:off x="0" y="1875880"/>
            <a:ext cx="7930444" cy="49521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pPr marL="610227" lvl="1" indent="-264431" defTabSz="642963">
              <a:spcBef>
                <a:spcPts val="635"/>
              </a:spcBef>
              <a:buSzPct val="123000"/>
              <a:buChar char="•"/>
              <a:defRPr sz="2800" spc="-87">
                <a:solidFill>
                  <a:srgbClr val="535353"/>
                </a:solidFill>
              </a:defRPr>
            </a:pPr>
            <a:r>
              <a:rPr sz="2541" dirty="0"/>
              <a:t>Developing a testbed for laser driven ion source and fundamental LPI driven by longwave-IR laser</a:t>
            </a:r>
          </a:p>
          <a:p>
            <a:pPr marL="610227" lvl="1" indent="-264431" defTabSz="642963">
              <a:spcBef>
                <a:spcPts val="635"/>
              </a:spcBef>
              <a:buSzPct val="123000"/>
              <a:buChar char="•"/>
              <a:defRPr sz="2800" spc="-87">
                <a:solidFill>
                  <a:srgbClr val="535353"/>
                </a:solidFill>
              </a:defRPr>
            </a:pPr>
            <a:r>
              <a:rPr sz="2541" dirty="0"/>
              <a:t>Recent results include:</a:t>
            </a:r>
          </a:p>
          <a:p>
            <a:pPr marL="956022" lvl="2" indent="-264431" defTabSz="642963">
              <a:spcBef>
                <a:spcPts val="635"/>
              </a:spcBef>
              <a:buSzPct val="123000"/>
              <a:buChar char="•"/>
              <a:defRPr sz="2800" spc="-87">
                <a:solidFill>
                  <a:srgbClr val="535353"/>
                </a:solidFill>
              </a:defRPr>
            </a:pPr>
            <a:r>
              <a:rPr sz="2541" dirty="0"/>
              <a:t>Investigation of</a:t>
            </a:r>
            <a:r>
              <a:rPr lang="en-GB" sz="2541" dirty="0"/>
              <a:t> shock ion acceleration with production of  up to 5MeV monoenergetic ion beams</a:t>
            </a:r>
            <a:endParaRPr sz="2541" dirty="0"/>
          </a:p>
          <a:p>
            <a:pPr marL="956022" lvl="2" indent="-264431" defTabSz="642963">
              <a:spcBef>
                <a:spcPts val="635"/>
              </a:spcBef>
              <a:buSzPct val="123000"/>
              <a:buChar char="•"/>
              <a:defRPr sz="2800" spc="-87">
                <a:solidFill>
                  <a:srgbClr val="535353"/>
                </a:solidFill>
              </a:defRPr>
            </a:pPr>
            <a:r>
              <a:rPr sz="2541" dirty="0"/>
              <a:t>Channeling near critical-density plasma</a:t>
            </a:r>
            <a:r>
              <a:rPr lang="en-GB" sz="2541" dirty="0"/>
              <a:t> with production of ~1MeV thermal ions</a:t>
            </a:r>
            <a:endParaRPr sz="2541" dirty="0"/>
          </a:p>
          <a:p>
            <a:pPr marL="610227" lvl="1" indent="-264431" defTabSz="642963">
              <a:spcBef>
                <a:spcPts val="635"/>
              </a:spcBef>
              <a:buSzPct val="123000"/>
              <a:buChar char="•"/>
              <a:defRPr sz="2800" spc="-87">
                <a:solidFill>
                  <a:srgbClr val="535353"/>
                </a:solidFill>
              </a:defRPr>
            </a:pPr>
            <a:r>
              <a:rPr sz="2541" dirty="0"/>
              <a:t>Exciting possibilities to exploit setup to look at many facets of critical density LPI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09742004-C2F1-D879-1015-DCC8CCDAF643}"/>
              </a:ext>
            </a:extLst>
          </p:cNvPr>
          <p:cNvSpPr txBox="1">
            <a:spLocks/>
          </p:cNvSpPr>
          <p:nvPr/>
        </p:nvSpPr>
        <p:spPr>
          <a:xfrm>
            <a:off x="8763926" y="6291863"/>
            <a:ext cx="2926080" cy="566138"/>
          </a:xfrm>
          <a:prstGeom prst="rect">
            <a:avLst/>
          </a:prstGeom>
        </p:spPr>
        <p:txBody>
          <a:bodyPr vert="horz" lIns="91440" tIns="45720" rIns="91440" bIns="45720" rtlCol="0" anchor="ctr">
            <a:normAutofit fontScale="40000" lnSpcReduction="20000"/>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CE5A9A0F-4399-446A-98B4-14358729F994}" type="slidenum">
              <a:rPr lang="en-US" sz="9600" smtClean="0">
                <a:solidFill>
                  <a:schemeClr val="accent1">
                    <a:lumMod val="60000"/>
                    <a:lumOff val="40000"/>
                  </a:schemeClr>
                </a:solidFill>
              </a:rPr>
              <a:pPr>
                <a:lnSpc>
                  <a:spcPct val="90000"/>
                </a:lnSpc>
                <a:spcAft>
                  <a:spcPts val="600"/>
                </a:spcAft>
              </a:pPr>
              <a:t>2</a:t>
            </a:fld>
            <a:endParaRPr lang="en-US" sz="3200">
              <a:solidFill>
                <a:schemeClr val="accent1">
                  <a:lumMod val="60000"/>
                  <a:lumOff val="40000"/>
                </a:schemeClr>
              </a:solidFill>
            </a:endParaRPr>
          </a:p>
        </p:txBody>
      </p:sp>
      <p:sp>
        <p:nvSpPr>
          <p:cNvPr id="11" name="Rectangle 10">
            <a:extLst>
              <a:ext uri="{FF2B5EF4-FFF2-40B4-BE49-F238E27FC236}">
                <a16:creationId xmlns:a16="http://schemas.microsoft.com/office/drawing/2014/main" id="{0C887985-2947-F219-6B99-58A2AF3DDC12}"/>
              </a:ext>
            </a:extLst>
          </p:cNvPr>
          <p:cNvSpPr/>
          <p:nvPr/>
        </p:nvSpPr>
        <p:spPr>
          <a:xfrm>
            <a:off x="3484" y="-26945"/>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BF5BAC-0343-88A0-D748-19234600EFCB}"/>
              </a:ext>
            </a:extLst>
          </p:cNvPr>
          <p:cNvSpPr>
            <a:spLocks noGrp="1"/>
          </p:cNvSpPr>
          <p:nvPr>
            <p:ph type="title"/>
          </p:nvPr>
        </p:nvSpPr>
        <p:spPr>
          <a:xfrm>
            <a:off x="-5471" y="-37840"/>
            <a:ext cx="12191999" cy="1089954"/>
          </a:xfrm>
        </p:spPr>
        <p:txBody>
          <a:bodyPr/>
          <a:lstStyle/>
          <a:p>
            <a:r>
              <a:rPr lang="en-US"/>
              <a:t>    </a:t>
            </a:r>
            <a:r>
              <a:rPr lang="en-US">
                <a:solidFill>
                  <a:schemeClr val="bg1"/>
                </a:solidFill>
              </a:rPr>
              <a:t>Overview</a:t>
            </a:r>
          </a:p>
        </p:txBody>
      </p:sp>
      <p:sp>
        <p:nvSpPr>
          <p:cNvPr id="7" name="Content Placeholder 6">
            <a:extLst>
              <a:ext uri="{FF2B5EF4-FFF2-40B4-BE49-F238E27FC236}">
                <a16:creationId xmlns:a16="http://schemas.microsoft.com/office/drawing/2014/main" id="{8772B6BC-CFA4-C174-2F2F-5DD85433BA68}"/>
              </a:ext>
            </a:extLst>
          </p:cNvPr>
          <p:cNvSpPr>
            <a:spLocks noGrp="1"/>
          </p:cNvSpPr>
          <p:nvPr>
            <p:ph idx="1"/>
          </p:nvPr>
        </p:nvSpPr>
        <p:spPr>
          <a:xfrm>
            <a:off x="948508" y="2085974"/>
            <a:ext cx="11238020" cy="4606579"/>
          </a:xfrm>
        </p:spPr>
        <p:txBody>
          <a:bodyPr vert="horz" lIns="91440" tIns="45720" rIns="91440" bIns="45720" rtlCol="0" anchor="t">
            <a:normAutofit/>
          </a:bodyPr>
          <a:lstStyle/>
          <a:p>
            <a:pPr algn="just">
              <a:buClr>
                <a:srgbClr val="00B0F0"/>
              </a:buClr>
              <a:buSzPct val="90000"/>
              <a:buFont typeface="Wingdings" panose="05000000000000000000" pitchFamily="2" charset="2"/>
              <a:buChar char="q"/>
            </a:pPr>
            <a:r>
              <a:rPr lang="en-US" dirty="0"/>
              <a:t>    Laser driven ion sources – applications </a:t>
            </a:r>
          </a:p>
          <a:p>
            <a:pPr algn="just">
              <a:buClr>
                <a:srgbClr val="00B0F0"/>
              </a:buClr>
              <a:buFont typeface="Wingdings" panose="05000000000000000000" pitchFamily="2" charset="2"/>
              <a:buChar char="q"/>
            </a:pPr>
            <a:r>
              <a:rPr lang="en-US" dirty="0"/>
              <a:t>    Laser driven ion sources – main acceleration mechanisms</a:t>
            </a:r>
          </a:p>
          <a:p>
            <a:pPr algn="just">
              <a:buClr>
                <a:srgbClr val="00B0F0"/>
              </a:buClr>
              <a:buFont typeface="Wingdings" panose="05000000000000000000" pitchFamily="2" charset="2"/>
              <a:buChar char="q"/>
            </a:pPr>
            <a:r>
              <a:rPr lang="en-US" dirty="0"/>
              <a:t>    Characteristics of our setup at BNL</a:t>
            </a:r>
          </a:p>
          <a:p>
            <a:pPr algn="just">
              <a:buClr>
                <a:srgbClr val="00B0F0"/>
              </a:buClr>
              <a:buFont typeface="Wingdings" panose="05000000000000000000" pitchFamily="2" charset="2"/>
              <a:buChar char="q"/>
            </a:pPr>
            <a:r>
              <a:rPr lang="en-US" dirty="0"/>
              <a:t>    Shock acceleration results – then (2012) and now (2024)</a:t>
            </a:r>
          </a:p>
          <a:p>
            <a:pPr algn="just">
              <a:buClr>
                <a:srgbClr val="00B0F0"/>
              </a:buClr>
              <a:buFont typeface="Wingdings" panose="05000000000000000000" pitchFamily="2" charset="2"/>
              <a:buChar char="q"/>
            </a:pPr>
            <a:r>
              <a:rPr lang="en-US" dirty="0"/>
              <a:t>    Focus on laser channeling </a:t>
            </a:r>
          </a:p>
          <a:p>
            <a:pPr algn="just">
              <a:buClr>
                <a:srgbClr val="00B0F0"/>
              </a:buClr>
              <a:buFont typeface="Wingdings" panose="05000000000000000000" pitchFamily="2" charset="2"/>
              <a:buChar char="q"/>
            </a:pPr>
            <a:r>
              <a:rPr lang="en-US" dirty="0"/>
              <a:t>    Channeling PIC simulations vs experimental results</a:t>
            </a:r>
          </a:p>
          <a:p>
            <a:pPr algn="just">
              <a:buClr>
                <a:srgbClr val="00B0F0"/>
              </a:buClr>
              <a:buFont typeface="Wingdings" panose="05000000000000000000" pitchFamily="2" charset="2"/>
              <a:buChar char="q"/>
            </a:pPr>
            <a:r>
              <a:rPr lang="en-US" dirty="0"/>
              <a:t>    Further work and Conclusions     </a:t>
            </a:r>
          </a:p>
          <a:p>
            <a:pPr marL="0" indent="0" algn="just">
              <a:buClr>
                <a:srgbClr val="00B0F0"/>
              </a:buClr>
              <a:buNone/>
            </a:pPr>
            <a:endParaRPr lang="en-US" dirty="0"/>
          </a:p>
        </p:txBody>
      </p:sp>
    </p:spTree>
    <p:extLst>
      <p:ext uri="{BB962C8B-B14F-4D97-AF65-F5344CB8AC3E}">
        <p14:creationId xmlns:p14="http://schemas.microsoft.com/office/powerpoint/2010/main" val="510715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096A16-8657-C467-5E5E-B879254A3783}"/>
              </a:ext>
            </a:extLst>
          </p:cNvPr>
          <p:cNvSpPr/>
          <p:nvPr/>
        </p:nvSpPr>
        <p:spPr>
          <a:xfrm>
            <a:off x="3484" y="-26945"/>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439FDE2-9044-281F-073D-E0D82E1B14BC}"/>
              </a:ext>
            </a:extLst>
          </p:cNvPr>
          <p:cNvSpPr>
            <a:spLocks noGrp="1"/>
          </p:cNvSpPr>
          <p:nvPr>
            <p:ph type="title"/>
          </p:nvPr>
        </p:nvSpPr>
        <p:spPr>
          <a:xfrm>
            <a:off x="-5471" y="-37840"/>
            <a:ext cx="12191999" cy="1089954"/>
          </a:xfrm>
        </p:spPr>
        <p:txBody>
          <a:bodyPr/>
          <a:lstStyle/>
          <a:p>
            <a:r>
              <a:rPr lang="en-US" dirty="0"/>
              <a:t>    </a:t>
            </a:r>
            <a:r>
              <a:rPr lang="en-US" dirty="0">
                <a:solidFill>
                  <a:schemeClr val="bg1"/>
                </a:solidFill>
              </a:rPr>
              <a:t>Why laser driven ion acceleration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55355F5-D464-AF52-007F-F64E77AFDE10}"/>
                  </a:ext>
                </a:extLst>
              </p:cNvPr>
              <p:cNvSpPr txBox="1"/>
              <p:nvPr/>
            </p:nvSpPr>
            <p:spPr>
              <a:xfrm>
                <a:off x="526211" y="1259784"/>
                <a:ext cx="6745858" cy="3361754"/>
              </a:xfrm>
              <a:prstGeom prst="rect">
                <a:avLst/>
              </a:prstGeom>
              <a:noFill/>
            </p:spPr>
            <p:txBody>
              <a:bodyPr wrap="square">
                <a:spAutoFit/>
              </a:bodyPr>
              <a:lstStyle/>
              <a:p>
                <a:r>
                  <a:rPr lang="en-US" sz="2200" b="1" dirty="0">
                    <a:solidFill>
                      <a:schemeClr val="tx2">
                        <a:lumMod val="75000"/>
                        <a:lumOff val="25000"/>
                      </a:schemeClr>
                    </a:solidFill>
                  </a:rPr>
                  <a:t>Laser driven ion sources: </a:t>
                </a:r>
              </a:p>
              <a:p>
                <a:pPr marL="342900" indent="-342900">
                  <a:buClr>
                    <a:schemeClr val="accent4"/>
                  </a:buClr>
                  <a:buSzPct val="150000"/>
                  <a:buFont typeface="Arial" panose="020B0604020202020204" pitchFamily="34" charset="0"/>
                  <a:buChar char="•"/>
                </a:pPr>
                <a:r>
                  <a:rPr lang="en-US" sz="2000" b="1" dirty="0"/>
                  <a:t>compact sources </a:t>
                </a:r>
              </a:p>
              <a:p>
                <a:pPr marL="342900" indent="-342900">
                  <a:buClr>
                    <a:schemeClr val="accent4"/>
                  </a:buClr>
                  <a:buSzPct val="150000"/>
                  <a:buFont typeface="Arial" panose="020B0604020202020204" pitchFamily="34" charset="0"/>
                  <a:buChar char="•"/>
                </a:pPr>
                <a:r>
                  <a:rPr lang="en-US" sz="2000" b="1" dirty="0"/>
                  <a:t>high energy ions – </a:t>
                </a:r>
                <a:r>
                  <a:rPr lang="en-US" sz="2000" dirty="0"/>
                  <a:t>above 100MeV</a:t>
                </a:r>
              </a:p>
              <a:p>
                <a:pPr marL="342900" indent="-342900">
                  <a:buClr>
                    <a:schemeClr val="accent4"/>
                  </a:buClr>
                  <a:buSzPct val="150000"/>
                  <a:buFont typeface="Arial" panose="020B0604020202020204" pitchFamily="34" charset="0"/>
                  <a:buChar char="•"/>
                </a:pPr>
                <a:r>
                  <a:rPr lang="en-US" sz="2000" b="1" dirty="0"/>
                  <a:t>high peak currents </a:t>
                </a:r>
              </a:p>
              <a:p>
                <a:pPr marL="342900" indent="-342900">
                  <a:buClr>
                    <a:schemeClr val="accent4"/>
                  </a:buClr>
                  <a:buSzPct val="150000"/>
                  <a:buFont typeface="Arial" panose="020B0604020202020204" pitchFamily="34" charset="0"/>
                  <a:buChar char="•"/>
                </a:pPr>
                <a:r>
                  <a:rPr lang="en-US" sz="2000" b="1" dirty="0"/>
                  <a:t>Low emittance </a:t>
                </a:r>
              </a:p>
              <a:p>
                <a:pPr marL="342900" indent="-342900">
                  <a:buClr>
                    <a:schemeClr val="accent4"/>
                  </a:buClr>
                  <a:buSzPct val="150000"/>
                  <a:buFont typeface="Arial" panose="020B0604020202020204" pitchFamily="34" charset="0"/>
                  <a:buChar char="•"/>
                </a:pPr>
                <a:r>
                  <a:rPr lang="en-US" sz="2000" b="1" dirty="0"/>
                  <a:t>Short ion beams - </a:t>
                </a:r>
                <a:r>
                  <a:rPr lang="en-US" sz="2000" dirty="0" err="1"/>
                  <a:t>ps</a:t>
                </a:r>
                <a:r>
                  <a:rPr lang="en-US" sz="2000" dirty="0"/>
                  <a:t> to ns</a:t>
                </a:r>
                <a:endParaRPr lang="en-US" sz="2000" b="1" dirty="0"/>
              </a:p>
              <a:p>
                <a:pPr marL="342900" indent="-342900">
                  <a:buClr>
                    <a:schemeClr val="accent4"/>
                  </a:buClr>
                  <a:buSzPct val="150000"/>
                  <a:buFont typeface="Arial" panose="020B0604020202020204" pitchFamily="34" charset="0"/>
                  <a:buChar char="•"/>
                </a:pPr>
                <a:r>
                  <a:rPr lang="en-US" sz="2000" b="1" dirty="0">
                    <a:solidFill>
                      <a:schemeClr val="tx1"/>
                    </a:solidFill>
                  </a:rPr>
                  <a:t>high divergence beams </a:t>
                </a:r>
                <a:r>
                  <a:rPr lang="en-US" altLang="ja-JP" sz="2000" dirty="0">
                    <a:solidFill>
                      <a:schemeClr val="tx1"/>
                    </a:solidFill>
                  </a:rPr>
                  <a:t>~</a:t>
                </a:r>
                <a14:m>
                  <m:oMath xmlns:m="http://schemas.openxmlformats.org/officeDocument/2006/math">
                    <m:sSup>
                      <m:sSupPr>
                        <m:ctrlPr>
                          <a:rPr lang="en-US" altLang="ja-JP" sz="2000" i="1" smtClean="0">
                            <a:solidFill>
                              <a:schemeClr val="tx1"/>
                            </a:solidFill>
                            <a:latin typeface="Cambria Math" panose="02040503050406030204" pitchFamily="18" charset="0"/>
                          </a:rPr>
                        </m:ctrlPr>
                      </m:sSupPr>
                      <m:e>
                        <m:r>
                          <a:rPr lang="en-US" altLang="ja-JP" sz="2000" b="0" i="1" smtClean="0">
                            <a:solidFill>
                              <a:schemeClr val="tx1"/>
                            </a:solidFill>
                            <a:latin typeface="Cambria Math" panose="02040503050406030204" pitchFamily="18" charset="0"/>
                          </a:rPr>
                          <m:t>10</m:t>
                        </m:r>
                      </m:e>
                      <m:sup>
                        <m:r>
                          <a:rPr lang="en-US" altLang="ja-JP" sz="2000" i="1" smtClean="0">
                            <a:solidFill>
                              <a:schemeClr val="tx1"/>
                            </a:solidFill>
                            <a:latin typeface="Cambria Math" panose="02040503050406030204" pitchFamily="18" charset="0"/>
                            <a:ea typeface="Cambria Math" panose="02040503050406030204" pitchFamily="18" charset="0"/>
                          </a:rPr>
                          <m:t>°</m:t>
                        </m:r>
                      </m:sup>
                    </m:sSup>
                    <m:r>
                      <a:rPr lang="en-US" altLang="ja-JP" sz="2000" b="0" i="1" smtClean="0">
                        <a:solidFill>
                          <a:schemeClr val="tx1"/>
                        </a:solidFill>
                        <a:latin typeface="Cambria Math" panose="02040503050406030204" pitchFamily="18" charset="0"/>
                      </a:rPr>
                      <m:t>−</m:t>
                    </m:r>
                  </m:oMath>
                </a14:m>
                <a:r>
                  <a:rPr lang="en-US" altLang="ja-JP" sz="2000" dirty="0">
                    <a:solidFill>
                      <a:schemeClr val="tx1"/>
                    </a:solidFill>
                  </a:rPr>
                  <a:t> </a:t>
                </a:r>
                <a14:m>
                  <m:oMath xmlns:m="http://schemas.openxmlformats.org/officeDocument/2006/math">
                    <m:sSup>
                      <m:sSupPr>
                        <m:ctrlPr>
                          <a:rPr lang="en-US" altLang="ja-JP" sz="2000" i="1">
                            <a:solidFill>
                              <a:schemeClr val="tx1"/>
                            </a:solidFill>
                            <a:latin typeface="Cambria Math" panose="02040503050406030204" pitchFamily="18" charset="0"/>
                          </a:rPr>
                        </m:ctrlPr>
                      </m:sSupPr>
                      <m:e>
                        <m:r>
                          <a:rPr lang="en-US" altLang="ja-JP" sz="2000" b="0" i="1" smtClean="0">
                            <a:solidFill>
                              <a:schemeClr val="tx1"/>
                            </a:solidFill>
                            <a:latin typeface="Cambria Math" panose="02040503050406030204" pitchFamily="18" charset="0"/>
                          </a:rPr>
                          <m:t>2</m:t>
                        </m:r>
                        <m:r>
                          <a:rPr lang="en-US" altLang="ja-JP" sz="2000" i="1">
                            <a:solidFill>
                              <a:schemeClr val="tx1"/>
                            </a:solidFill>
                            <a:latin typeface="Cambria Math" panose="02040503050406030204" pitchFamily="18" charset="0"/>
                          </a:rPr>
                          <m:t>0</m:t>
                        </m:r>
                      </m:e>
                      <m:sup>
                        <m:r>
                          <a:rPr lang="en-US" altLang="ja-JP" sz="2000" i="1">
                            <a:solidFill>
                              <a:schemeClr val="tx1"/>
                            </a:solidFill>
                            <a:latin typeface="Cambria Math" panose="02040503050406030204" pitchFamily="18" charset="0"/>
                            <a:ea typeface="Cambria Math" panose="02040503050406030204" pitchFamily="18" charset="0"/>
                          </a:rPr>
                          <m:t>°</m:t>
                        </m:r>
                      </m:sup>
                    </m:sSup>
                  </m:oMath>
                </a14:m>
                <a:endParaRPr lang="en-US" altLang="ja-JP" sz="2000" dirty="0"/>
              </a:p>
              <a:p>
                <a:pPr marL="342900" indent="-342900">
                  <a:buFont typeface="Courier New" panose="02070309020205020404" pitchFamily="49" charset="0"/>
                  <a:buChar char="o"/>
                </a:pPr>
                <a:endParaRPr lang="en-US" altLang="ja-JP" sz="2400" b="0" dirty="0"/>
              </a:p>
              <a:p>
                <a:pPr marL="342900" indent="-342900">
                  <a:buFont typeface="Courier New" panose="02070309020205020404" pitchFamily="49" charset="0"/>
                  <a:buChar char="o"/>
                </a:pPr>
                <a:endParaRPr lang="en-US" altLang="ja-JP" sz="2400" b="0" dirty="0"/>
              </a:p>
              <a:p>
                <a:pPr marL="342900" indent="-342900">
                  <a:buFont typeface="Courier New" panose="02070309020205020404" pitchFamily="49" charset="0"/>
                  <a:buChar char="o"/>
                </a:pPr>
                <a:endParaRPr lang="en-US" sz="2200" b="1" dirty="0"/>
              </a:p>
            </p:txBody>
          </p:sp>
        </mc:Choice>
        <mc:Fallback xmlns="">
          <p:sp>
            <p:nvSpPr>
              <p:cNvPr id="7" name="TextBox 6">
                <a:extLst>
                  <a:ext uri="{FF2B5EF4-FFF2-40B4-BE49-F238E27FC236}">
                    <a16:creationId xmlns:a16="http://schemas.microsoft.com/office/drawing/2014/main" id="{455355F5-D464-AF52-007F-F64E77AFDE10}"/>
                  </a:ext>
                </a:extLst>
              </p:cNvPr>
              <p:cNvSpPr txBox="1">
                <a:spLocks noRot="1" noChangeAspect="1" noMove="1" noResize="1" noEditPoints="1" noAdjustHandles="1" noChangeArrowheads="1" noChangeShapeType="1" noTextEdit="1"/>
              </p:cNvSpPr>
              <p:nvPr/>
            </p:nvSpPr>
            <p:spPr>
              <a:xfrm>
                <a:off x="526211" y="1259784"/>
                <a:ext cx="6745858" cy="3361754"/>
              </a:xfrm>
              <a:prstGeom prst="rect">
                <a:avLst/>
              </a:prstGeom>
              <a:blipFill>
                <a:blip r:embed="rId2"/>
                <a:stretch>
                  <a:fillRect l="-1880" t="-1132"/>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F9D52D97-31B8-01FE-0BBA-EAA8D9F8B24B}"/>
                  </a:ext>
                </a:extLst>
              </p14:cNvPr>
              <p14:cNvContentPartPr/>
              <p14:nvPr/>
            </p14:nvContentPartPr>
            <p14:xfrm>
              <a:off x="4734891" y="1643069"/>
              <a:ext cx="408991" cy="1422883"/>
            </p14:xfrm>
          </p:contentPart>
        </mc:Choice>
        <mc:Fallback xmlns="">
          <p:pic>
            <p:nvPicPr>
              <p:cNvPr id="12" name="Ink 11">
                <a:extLst>
                  <a:ext uri="{FF2B5EF4-FFF2-40B4-BE49-F238E27FC236}">
                    <a16:creationId xmlns:a16="http://schemas.microsoft.com/office/drawing/2014/main" id="{F9D52D97-31B8-01FE-0BBA-EAA8D9F8B24B}"/>
                  </a:ext>
                </a:extLst>
              </p:cNvPr>
              <p:cNvPicPr/>
              <p:nvPr/>
            </p:nvPicPr>
            <p:blipFill>
              <a:blip r:embed="rId4"/>
              <a:stretch>
                <a:fillRect/>
              </a:stretch>
            </p:blipFill>
            <p:spPr>
              <a:xfrm>
                <a:off x="4720503" y="1628671"/>
                <a:ext cx="437048" cy="1450959"/>
              </a:xfrm>
              <a:prstGeom prst="rect">
                <a:avLst/>
              </a:prstGeom>
            </p:spPr>
          </p:pic>
        </mc:Fallback>
      </mc:AlternateContent>
      <p:sp>
        <p:nvSpPr>
          <p:cNvPr id="13" name="TextBox 12">
            <a:extLst>
              <a:ext uri="{FF2B5EF4-FFF2-40B4-BE49-F238E27FC236}">
                <a16:creationId xmlns:a16="http://schemas.microsoft.com/office/drawing/2014/main" id="{E8795F1B-7375-5D09-1985-FC9728D8415A}"/>
              </a:ext>
            </a:extLst>
          </p:cNvPr>
          <p:cNvSpPr txBox="1"/>
          <p:nvPr/>
        </p:nvSpPr>
        <p:spPr>
          <a:xfrm>
            <a:off x="5270740" y="2208362"/>
            <a:ext cx="4304581" cy="465827"/>
          </a:xfrm>
          <a:prstGeom prst="rect">
            <a:avLst/>
          </a:prstGeom>
          <a:noFill/>
        </p:spPr>
        <p:txBody>
          <a:bodyPr wrap="square" rtlCol="0">
            <a:spAutoFit/>
          </a:bodyPr>
          <a:lstStyle/>
          <a:p>
            <a:endParaRPr lang="en-US"/>
          </a:p>
        </p:txBody>
      </p:sp>
      <p:sp>
        <p:nvSpPr>
          <p:cNvPr id="14" name="TextBox 13">
            <a:extLst>
              <a:ext uri="{FF2B5EF4-FFF2-40B4-BE49-F238E27FC236}">
                <a16:creationId xmlns:a16="http://schemas.microsoft.com/office/drawing/2014/main" id="{265AD01F-68D0-3919-6BD2-32EE596678B2}"/>
              </a:ext>
            </a:extLst>
          </p:cNvPr>
          <p:cNvSpPr txBox="1"/>
          <p:nvPr/>
        </p:nvSpPr>
        <p:spPr>
          <a:xfrm>
            <a:off x="5426015" y="1839037"/>
            <a:ext cx="5564038" cy="707886"/>
          </a:xfrm>
          <a:prstGeom prst="rect">
            <a:avLst/>
          </a:prstGeom>
          <a:noFill/>
        </p:spPr>
        <p:txBody>
          <a:bodyPr wrap="square" rtlCol="0">
            <a:spAutoFit/>
          </a:bodyPr>
          <a:lstStyle/>
          <a:p>
            <a:r>
              <a:rPr lang="en-US" sz="2000"/>
              <a:t>Desirable characteristics for </a:t>
            </a:r>
            <a:r>
              <a:rPr lang="en-US" sz="2000" b="1"/>
              <a:t>Radiobiological</a:t>
            </a:r>
            <a:r>
              <a:rPr lang="en-US" sz="2000"/>
              <a:t> and </a:t>
            </a:r>
            <a:r>
              <a:rPr lang="en-US" sz="2000" b="1"/>
              <a:t>material sciences</a:t>
            </a:r>
            <a:r>
              <a:rPr lang="en-US" sz="2000"/>
              <a:t> applications </a:t>
            </a:r>
          </a:p>
        </p:txBody>
      </p:sp>
      <p:sp>
        <p:nvSpPr>
          <p:cNvPr id="16" name="TextBox 15">
            <a:extLst>
              <a:ext uri="{FF2B5EF4-FFF2-40B4-BE49-F238E27FC236}">
                <a16:creationId xmlns:a16="http://schemas.microsoft.com/office/drawing/2014/main" id="{19D181A8-2304-9B55-8CB9-70919413BBD1}"/>
              </a:ext>
            </a:extLst>
          </p:cNvPr>
          <p:cNvSpPr txBox="1"/>
          <p:nvPr/>
        </p:nvSpPr>
        <p:spPr>
          <a:xfrm>
            <a:off x="474073" y="3600353"/>
            <a:ext cx="5602857" cy="3200876"/>
          </a:xfrm>
          <a:custGeom>
            <a:avLst/>
            <a:gdLst>
              <a:gd name="connsiteX0" fmla="*/ 0 w 5602857"/>
              <a:gd name="connsiteY0" fmla="*/ 0 h 3200876"/>
              <a:gd name="connsiteX1" fmla="*/ 734597 w 5602857"/>
              <a:gd name="connsiteY1" fmla="*/ 0 h 3200876"/>
              <a:gd name="connsiteX2" fmla="*/ 1301108 w 5602857"/>
              <a:gd name="connsiteY2" fmla="*/ 0 h 3200876"/>
              <a:gd name="connsiteX3" fmla="*/ 2035705 w 5602857"/>
              <a:gd name="connsiteY3" fmla="*/ 0 h 3200876"/>
              <a:gd name="connsiteX4" fmla="*/ 2770302 w 5602857"/>
              <a:gd name="connsiteY4" fmla="*/ 0 h 3200876"/>
              <a:gd name="connsiteX5" fmla="*/ 3504898 w 5602857"/>
              <a:gd name="connsiteY5" fmla="*/ 0 h 3200876"/>
              <a:gd name="connsiteX6" fmla="*/ 3959352 w 5602857"/>
              <a:gd name="connsiteY6" fmla="*/ 0 h 3200876"/>
              <a:gd name="connsiteX7" fmla="*/ 4525863 w 5602857"/>
              <a:gd name="connsiteY7" fmla="*/ 0 h 3200876"/>
              <a:gd name="connsiteX8" fmla="*/ 5602857 w 5602857"/>
              <a:gd name="connsiteY8" fmla="*/ 0 h 3200876"/>
              <a:gd name="connsiteX9" fmla="*/ 5602857 w 5602857"/>
              <a:gd name="connsiteY9" fmla="*/ 544149 h 3200876"/>
              <a:gd name="connsiteX10" fmla="*/ 5602857 w 5602857"/>
              <a:gd name="connsiteY10" fmla="*/ 1120307 h 3200876"/>
              <a:gd name="connsiteX11" fmla="*/ 5602857 w 5602857"/>
              <a:gd name="connsiteY11" fmla="*/ 1696464 h 3200876"/>
              <a:gd name="connsiteX12" fmla="*/ 5602857 w 5602857"/>
              <a:gd name="connsiteY12" fmla="*/ 2272622 h 3200876"/>
              <a:gd name="connsiteX13" fmla="*/ 5602857 w 5602857"/>
              <a:gd name="connsiteY13" fmla="*/ 3200876 h 3200876"/>
              <a:gd name="connsiteX14" fmla="*/ 4868260 w 5602857"/>
              <a:gd name="connsiteY14" fmla="*/ 3200876 h 3200876"/>
              <a:gd name="connsiteX15" fmla="*/ 4245721 w 5602857"/>
              <a:gd name="connsiteY15" fmla="*/ 3200876 h 3200876"/>
              <a:gd name="connsiteX16" fmla="*/ 3623181 w 5602857"/>
              <a:gd name="connsiteY16" fmla="*/ 3200876 h 3200876"/>
              <a:gd name="connsiteX17" fmla="*/ 3056670 w 5602857"/>
              <a:gd name="connsiteY17" fmla="*/ 3200876 h 3200876"/>
              <a:gd name="connsiteX18" fmla="*/ 2434130 w 5602857"/>
              <a:gd name="connsiteY18" fmla="*/ 3200876 h 3200876"/>
              <a:gd name="connsiteX19" fmla="*/ 1811590 w 5602857"/>
              <a:gd name="connsiteY19" fmla="*/ 3200876 h 3200876"/>
              <a:gd name="connsiteX20" fmla="*/ 1076994 w 5602857"/>
              <a:gd name="connsiteY20" fmla="*/ 3200876 h 3200876"/>
              <a:gd name="connsiteX21" fmla="*/ 0 w 5602857"/>
              <a:gd name="connsiteY21" fmla="*/ 3200876 h 3200876"/>
              <a:gd name="connsiteX22" fmla="*/ 0 w 5602857"/>
              <a:gd name="connsiteY22" fmla="*/ 2624718 h 3200876"/>
              <a:gd name="connsiteX23" fmla="*/ 0 w 5602857"/>
              <a:gd name="connsiteY23" fmla="*/ 2048561 h 3200876"/>
              <a:gd name="connsiteX24" fmla="*/ 0 w 5602857"/>
              <a:gd name="connsiteY24" fmla="*/ 1408385 h 3200876"/>
              <a:gd name="connsiteX25" fmla="*/ 0 w 5602857"/>
              <a:gd name="connsiteY25" fmla="*/ 768210 h 3200876"/>
              <a:gd name="connsiteX26" fmla="*/ 0 w 5602857"/>
              <a:gd name="connsiteY26" fmla="*/ 0 h 320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02857" h="3200876" fill="none" extrusionOk="0">
                <a:moveTo>
                  <a:pt x="0" y="0"/>
                </a:moveTo>
                <a:cubicBezTo>
                  <a:pt x="210069" y="18882"/>
                  <a:pt x="445527" y="9402"/>
                  <a:pt x="734597" y="0"/>
                </a:cubicBezTo>
                <a:cubicBezTo>
                  <a:pt x="1023667" y="-9402"/>
                  <a:pt x="1083567" y="-19024"/>
                  <a:pt x="1301108" y="0"/>
                </a:cubicBezTo>
                <a:cubicBezTo>
                  <a:pt x="1518649" y="19024"/>
                  <a:pt x="1857231" y="-18245"/>
                  <a:pt x="2035705" y="0"/>
                </a:cubicBezTo>
                <a:cubicBezTo>
                  <a:pt x="2214179" y="18245"/>
                  <a:pt x="2570422" y="-2564"/>
                  <a:pt x="2770302" y="0"/>
                </a:cubicBezTo>
                <a:cubicBezTo>
                  <a:pt x="2970182" y="2564"/>
                  <a:pt x="3257257" y="13692"/>
                  <a:pt x="3504898" y="0"/>
                </a:cubicBezTo>
                <a:cubicBezTo>
                  <a:pt x="3752539" y="-13692"/>
                  <a:pt x="3820433" y="-293"/>
                  <a:pt x="3959352" y="0"/>
                </a:cubicBezTo>
                <a:cubicBezTo>
                  <a:pt x="4098271" y="293"/>
                  <a:pt x="4345085" y="2044"/>
                  <a:pt x="4525863" y="0"/>
                </a:cubicBezTo>
                <a:cubicBezTo>
                  <a:pt x="4706641" y="-2044"/>
                  <a:pt x="5185821" y="-6234"/>
                  <a:pt x="5602857" y="0"/>
                </a:cubicBezTo>
                <a:cubicBezTo>
                  <a:pt x="5609831" y="137592"/>
                  <a:pt x="5594070" y="422881"/>
                  <a:pt x="5602857" y="544149"/>
                </a:cubicBezTo>
                <a:cubicBezTo>
                  <a:pt x="5611644" y="665417"/>
                  <a:pt x="5628638" y="866525"/>
                  <a:pt x="5602857" y="1120307"/>
                </a:cubicBezTo>
                <a:cubicBezTo>
                  <a:pt x="5577076" y="1374089"/>
                  <a:pt x="5620540" y="1569456"/>
                  <a:pt x="5602857" y="1696464"/>
                </a:cubicBezTo>
                <a:cubicBezTo>
                  <a:pt x="5585174" y="1823472"/>
                  <a:pt x="5587998" y="2122242"/>
                  <a:pt x="5602857" y="2272622"/>
                </a:cubicBezTo>
                <a:cubicBezTo>
                  <a:pt x="5617716" y="2423002"/>
                  <a:pt x="5598397" y="2765031"/>
                  <a:pt x="5602857" y="3200876"/>
                </a:cubicBezTo>
                <a:cubicBezTo>
                  <a:pt x="5302607" y="3181624"/>
                  <a:pt x="5100507" y="3219833"/>
                  <a:pt x="4868260" y="3200876"/>
                </a:cubicBezTo>
                <a:cubicBezTo>
                  <a:pt x="4636013" y="3181919"/>
                  <a:pt x="4445033" y="3221795"/>
                  <a:pt x="4245721" y="3200876"/>
                </a:cubicBezTo>
                <a:cubicBezTo>
                  <a:pt x="4046409" y="3179957"/>
                  <a:pt x="3778619" y="3180262"/>
                  <a:pt x="3623181" y="3200876"/>
                </a:cubicBezTo>
                <a:cubicBezTo>
                  <a:pt x="3467743" y="3221490"/>
                  <a:pt x="3300243" y="3222211"/>
                  <a:pt x="3056670" y="3200876"/>
                </a:cubicBezTo>
                <a:cubicBezTo>
                  <a:pt x="2813097" y="3179541"/>
                  <a:pt x="2710276" y="3170902"/>
                  <a:pt x="2434130" y="3200876"/>
                </a:cubicBezTo>
                <a:cubicBezTo>
                  <a:pt x="2157984" y="3230850"/>
                  <a:pt x="1967233" y="3189937"/>
                  <a:pt x="1811590" y="3200876"/>
                </a:cubicBezTo>
                <a:cubicBezTo>
                  <a:pt x="1655947" y="3211815"/>
                  <a:pt x="1357512" y="3205887"/>
                  <a:pt x="1076994" y="3200876"/>
                </a:cubicBezTo>
                <a:cubicBezTo>
                  <a:pt x="796476" y="3195865"/>
                  <a:pt x="257567" y="3221067"/>
                  <a:pt x="0" y="3200876"/>
                </a:cubicBezTo>
                <a:cubicBezTo>
                  <a:pt x="-6524" y="3013285"/>
                  <a:pt x="-26388" y="2799870"/>
                  <a:pt x="0" y="2624718"/>
                </a:cubicBezTo>
                <a:cubicBezTo>
                  <a:pt x="26388" y="2449566"/>
                  <a:pt x="25924" y="2306222"/>
                  <a:pt x="0" y="2048561"/>
                </a:cubicBezTo>
                <a:cubicBezTo>
                  <a:pt x="-25924" y="1790900"/>
                  <a:pt x="14616" y="1699069"/>
                  <a:pt x="0" y="1408385"/>
                </a:cubicBezTo>
                <a:cubicBezTo>
                  <a:pt x="-14616" y="1117701"/>
                  <a:pt x="-28935" y="988972"/>
                  <a:pt x="0" y="768210"/>
                </a:cubicBezTo>
                <a:cubicBezTo>
                  <a:pt x="28935" y="547449"/>
                  <a:pt x="-36340" y="290380"/>
                  <a:pt x="0" y="0"/>
                </a:cubicBezTo>
                <a:close/>
              </a:path>
              <a:path w="5602857" h="3200876" stroke="0" extrusionOk="0">
                <a:moveTo>
                  <a:pt x="0" y="0"/>
                </a:moveTo>
                <a:cubicBezTo>
                  <a:pt x="207574" y="10436"/>
                  <a:pt x="271856" y="-11895"/>
                  <a:pt x="510483" y="0"/>
                </a:cubicBezTo>
                <a:cubicBezTo>
                  <a:pt x="749110" y="11895"/>
                  <a:pt x="1086451" y="-4447"/>
                  <a:pt x="1245079" y="0"/>
                </a:cubicBezTo>
                <a:cubicBezTo>
                  <a:pt x="1403707" y="4447"/>
                  <a:pt x="1590381" y="-2731"/>
                  <a:pt x="1811590" y="0"/>
                </a:cubicBezTo>
                <a:cubicBezTo>
                  <a:pt x="2032799" y="2731"/>
                  <a:pt x="2138652" y="-124"/>
                  <a:pt x="2322073" y="0"/>
                </a:cubicBezTo>
                <a:cubicBezTo>
                  <a:pt x="2505494" y="124"/>
                  <a:pt x="2596137" y="-23979"/>
                  <a:pt x="2832555" y="0"/>
                </a:cubicBezTo>
                <a:cubicBezTo>
                  <a:pt x="3068973" y="23979"/>
                  <a:pt x="3063906" y="15323"/>
                  <a:pt x="3287009" y="0"/>
                </a:cubicBezTo>
                <a:cubicBezTo>
                  <a:pt x="3510112" y="-15323"/>
                  <a:pt x="3609674" y="-14874"/>
                  <a:pt x="3797492" y="0"/>
                </a:cubicBezTo>
                <a:cubicBezTo>
                  <a:pt x="3985310" y="14874"/>
                  <a:pt x="4321610" y="14909"/>
                  <a:pt x="4532089" y="0"/>
                </a:cubicBezTo>
                <a:cubicBezTo>
                  <a:pt x="4742568" y="-14909"/>
                  <a:pt x="5202326" y="45031"/>
                  <a:pt x="5602857" y="0"/>
                </a:cubicBezTo>
                <a:cubicBezTo>
                  <a:pt x="5577222" y="208507"/>
                  <a:pt x="5614048" y="288339"/>
                  <a:pt x="5602857" y="576158"/>
                </a:cubicBezTo>
                <a:cubicBezTo>
                  <a:pt x="5591666" y="863977"/>
                  <a:pt x="5625927" y="979547"/>
                  <a:pt x="5602857" y="1280350"/>
                </a:cubicBezTo>
                <a:cubicBezTo>
                  <a:pt x="5579787" y="1581153"/>
                  <a:pt x="5627444" y="1720510"/>
                  <a:pt x="5602857" y="1920526"/>
                </a:cubicBezTo>
                <a:cubicBezTo>
                  <a:pt x="5578270" y="2120542"/>
                  <a:pt x="5609236" y="2362626"/>
                  <a:pt x="5602857" y="2560701"/>
                </a:cubicBezTo>
                <a:cubicBezTo>
                  <a:pt x="5596478" y="2758776"/>
                  <a:pt x="5614459" y="3030470"/>
                  <a:pt x="5602857" y="3200876"/>
                </a:cubicBezTo>
                <a:cubicBezTo>
                  <a:pt x="5374933" y="3220129"/>
                  <a:pt x="5130033" y="3216647"/>
                  <a:pt x="4868260" y="3200876"/>
                </a:cubicBezTo>
                <a:cubicBezTo>
                  <a:pt x="4606487" y="3185105"/>
                  <a:pt x="4463578" y="3200208"/>
                  <a:pt x="4189692" y="3200876"/>
                </a:cubicBezTo>
                <a:cubicBezTo>
                  <a:pt x="3915806" y="3201544"/>
                  <a:pt x="3720276" y="3208876"/>
                  <a:pt x="3455095" y="3200876"/>
                </a:cubicBezTo>
                <a:cubicBezTo>
                  <a:pt x="3189914" y="3192876"/>
                  <a:pt x="3058302" y="3198651"/>
                  <a:pt x="2776527" y="3200876"/>
                </a:cubicBezTo>
                <a:cubicBezTo>
                  <a:pt x="2494752" y="3203101"/>
                  <a:pt x="2455241" y="3194536"/>
                  <a:pt x="2322073" y="3200876"/>
                </a:cubicBezTo>
                <a:cubicBezTo>
                  <a:pt x="2188905" y="3207216"/>
                  <a:pt x="1874996" y="3202485"/>
                  <a:pt x="1699533" y="3200876"/>
                </a:cubicBezTo>
                <a:cubicBezTo>
                  <a:pt x="1524070" y="3199267"/>
                  <a:pt x="1382641" y="3217990"/>
                  <a:pt x="1076994" y="3200876"/>
                </a:cubicBezTo>
                <a:cubicBezTo>
                  <a:pt x="771347" y="3183762"/>
                  <a:pt x="488528" y="3185314"/>
                  <a:pt x="0" y="3200876"/>
                </a:cubicBezTo>
                <a:cubicBezTo>
                  <a:pt x="32899" y="2931559"/>
                  <a:pt x="26263" y="2671441"/>
                  <a:pt x="0" y="2528692"/>
                </a:cubicBezTo>
                <a:cubicBezTo>
                  <a:pt x="-26263" y="2385943"/>
                  <a:pt x="-35153" y="2162239"/>
                  <a:pt x="0" y="1824499"/>
                </a:cubicBezTo>
                <a:cubicBezTo>
                  <a:pt x="35153" y="1486759"/>
                  <a:pt x="-21558" y="1417495"/>
                  <a:pt x="0" y="1216333"/>
                </a:cubicBezTo>
                <a:cubicBezTo>
                  <a:pt x="21558" y="1015171"/>
                  <a:pt x="-2859" y="857915"/>
                  <a:pt x="0" y="672184"/>
                </a:cubicBezTo>
                <a:cubicBezTo>
                  <a:pt x="2859" y="486453"/>
                  <a:pt x="17901" y="292058"/>
                  <a:pt x="0" y="0"/>
                </a:cubicBezTo>
                <a:close/>
              </a:path>
            </a:pathLst>
          </a:custGeom>
          <a:solidFill>
            <a:schemeClr val="tx2">
              <a:lumMod val="10000"/>
              <a:lumOff val="90000"/>
            </a:schemeClr>
          </a:solidFill>
          <a:ln w="19050">
            <a:solidFill>
              <a:schemeClr val="tx1"/>
            </a:solidFill>
            <a:extLst>
              <a:ext uri="{C807C97D-BFC1-408E-A445-0C87EB9F89A2}">
                <ask:lineSketchStyleProps xmlns:ask="http://schemas.microsoft.com/office/drawing/2018/sketchyshapes" sd="2829164579">
                  <a:prstGeom prst="rect">
                    <a:avLst/>
                  </a:prstGeom>
                  <ask:type>
                    <ask:lineSketchFreehand/>
                  </ask:type>
                </ask:lineSketchStyleProps>
              </a:ext>
            </a:extLst>
          </a:ln>
        </p:spPr>
        <p:txBody>
          <a:bodyPr wrap="square" rtlCol="0">
            <a:spAutoFit/>
          </a:bodyPr>
          <a:lstStyle/>
          <a:p>
            <a:r>
              <a:rPr lang="en-US" sz="2000"/>
              <a:t>                     Flash Irradiation therapy [1]</a:t>
            </a:r>
          </a:p>
          <a:p>
            <a:endParaRPr lang="en-US" sz="2000"/>
          </a:p>
          <a:p>
            <a:endParaRPr lang="en-US"/>
          </a:p>
          <a:p>
            <a:endParaRPr lang="en-US"/>
          </a:p>
          <a:p>
            <a:endParaRPr lang="en-US"/>
          </a:p>
          <a:p>
            <a:endParaRPr lang="en-US"/>
          </a:p>
          <a:p>
            <a:endParaRPr lang="en-US"/>
          </a:p>
          <a:p>
            <a:endParaRPr lang="en-US"/>
          </a:p>
          <a:p>
            <a:endParaRPr lang="en-US"/>
          </a:p>
          <a:p>
            <a:endParaRPr lang="en-US"/>
          </a:p>
          <a:p>
            <a:r>
              <a:rPr lang="en-US"/>
              <a:t> </a:t>
            </a:r>
          </a:p>
        </p:txBody>
      </p:sp>
      <p:sp>
        <p:nvSpPr>
          <p:cNvPr id="17" name="TextBox 16">
            <a:extLst>
              <a:ext uri="{FF2B5EF4-FFF2-40B4-BE49-F238E27FC236}">
                <a16:creationId xmlns:a16="http://schemas.microsoft.com/office/drawing/2014/main" id="{CEABEA9A-2494-4C32-87D3-D209B3AF2138}"/>
              </a:ext>
            </a:extLst>
          </p:cNvPr>
          <p:cNvSpPr txBox="1"/>
          <p:nvPr/>
        </p:nvSpPr>
        <p:spPr>
          <a:xfrm>
            <a:off x="6403001" y="3569575"/>
            <a:ext cx="5227608" cy="3262432"/>
          </a:xfrm>
          <a:custGeom>
            <a:avLst/>
            <a:gdLst>
              <a:gd name="connsiteX0" fmla="*/ 0 w 5227608"/>
              <a:gd name="connsiteY0" fmla="*/ 0 h 3262432"/>
              <a:gd name="connsiteX1" fmla="*/ 601175 w 5227608"/>
              <a:gd name="connsiteY1" fmla="*/ 0 h 3262432"/>
              <a:gd name="connsiteX2" fmla="*/ 1359178 w 5227608"/>
              <a:gd name="connsiteY2" fmla="*/ 0 h 3262432"/>
              <a:gd name="connsiteX3" fmla="*/ 1855801 w 5227608"/>
              <a:gd name="connsiteY3" fmla="*/ 0 h 3262432"/>
              <a:gd name="connsiteX4" fmla="*/ 2352424 w 5227608"/>
              <a:gd name="connsiteY4" fmla="*/ 0 h 3262432"/>
              <a:gd name="connsiteX5" fmla="*/ 2953599 w 5227608"/>
              <a:gd name="connsiteY5" fmla="*/ 0 h 3262432"/>
              <a:gd name="connsiteX6" fmla="*/ 3711602 w 5227608"/>
              <a:gd name="connsiteY6" fmla="*/ 0 h 3262432"/>
              <a:gd name="connsiteX7" fmla="*/ 4469605 w 5227608"/>
              <a:gd name="connsiteY7" fmla="*/ 0 h 3262432"/>
              <a:gd name="connsiteX8" fmla="*/ 5227608 w 5227608"/>
              <a:gd name="connsiteY8" fmla="*/ 0 h 3262432"/>
              <a:gd name="connsiteX9" fmla="*/ 5227608 w 5227608"/>
              <a:gd name="connsiteY9" fmla="*/ 554613 h 3262432"/>
              <a:gd name="connsiteX10" fmla="*/ 5227608 w 5227608"/>
              <a:gd name="connsiteY10" fmla="*/ 1141851 h 3262432"/>
              <a:gd name="connsiteX11" fmla="*/ 5227608 w 5227608"/>
              <a:gd name="connsiteY11" fmla="*/ 1826962 h 3262432"/>
              <a:gd name="connsiteX12" fmla="*/ 5227608 w 5227608"/>
              <a:gd name="connsiteY12" fmla="*/ 2414200 h 3262432"/>
              <a:gd name="connsiteX13" fmla="*/ 5227608 w 5227608"/>
              <a:gd name="connsiteY13" fmla="*/ 3262432 h 3262432"/>
              <a:gd name="connsiteX14" fmla="*/ 4678709 w 5227608"/>
              <a:gd name="connsiteY14" fmla="*/ 3262432 h 3262432"/>
              <a:gd name="connsiteX15" fmla="*/ 4182086 w 5227608"/>
              <a:gd name="connsiteY15" fmla="*/ 3262432 h 3262432"/>
              <a:gd name="connsiteX16" fmla="*/ 3424083 w 5227608"/>
              <a:gd name="connsiteY16" fmla="*/ 3262432 h 3262432"/>
              <a:gd name="connsiteX17" fmla="*/ 2666080 w 5227608"/>
              <a:gd name="connsiteY17" fmla="*/ 3262432 h 3262432"/>
              <a:gd name="connsiteX18" fmla="*/ 2012629 w 5227608"/>
              <a:gd name="connsiteY18" fmla="*/ 3262432 h 3262432"/>
              <a:gd name="connsiteX19" fmla="*/ 1359178 w 5227608"/>
              <a:gd name="connsiteY19" fmla="*/ 3262432 h 3262432"/>
              <a:gd name="connsiteX20" fmla="*/ 758003 w 5227608"/>
              <a:gd name="connsiteY20" fmla="*/ 3262432 h 3262432"/>
              <a:gd name="connsiteX21" fmla="*/ 0 w 5227608"/>
              <a:gd name="connsiteY21" fmla="*/ 3262432 h 3262432"/>
              <a:gd name="connsiteX22" fmla="*/ 0 w 5227608"/>
              <a:gd name="connsiteY22" fmla="*/ 2609946 h 3262432"/>
              <a:gd name="connsiteX23" fmla="*/ 0 w 5227608"/>
              <a:gd name="connsiteY23" fmla="*/ 1990084 h 3262432"/>
              <a:gd name="connsiteX24" fmla="*/ 0 w 5227608"/>
              <a:gd name="connsiteY24" fmla="*/ 1272348 h 3262432"/>
              <a:gd name="connsiteX25" fmla="*/ 0 w 5227608"/>
              <a:gd name="connsiteY25" fmla="*/ 652486 h 3262432"/>
              <a:gd name="connsiteX26" fmla="*/ 0 w 5227608"/>
              <a:gd name="connsiteY26" fmla="*/ 0 h 326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7608" h="3262432" fill="none" extrusionOk="0">
                <a:moveTo>
                  <a:pt x="0" y="0"/>
                </a:moveTo>
                <a:cubicBezTo>
                  <a:pt x="161601" y="13659"/>
                  <a:pt x="306784" y="11420"/>
                  <a:pt x="601175" y="0"/>
                </a:cubicBezTo>
                <a:cubicBezTo>
                  <a:pt x="895566" y="-11420"/>
                  <a:pt x="1169250" y="-12150"/>
                  <a:pt x="1359178" y="0"/>
                </a:cubicBezTo>
                <a:cubicBezTo>
                  <a:pt x="1549106" y="12150"/>
                  <a:pt x="1649139" y="20078"/>
                  <a:pt x="1855801" y="0"/>
                </a:cubicBezTo>
                <a:cubicBezTo>
                  <a:pt x="2062463" y="-20078"/>
                  <a:pt x="2112635" y="18267"/>
                  <a:pt x="2352424" y="0"/>
                </a:cubicBezTo>
                <a:cubicBezTo>
                  <a:pt x="2592213" y="-18267"/>
                  <a:pt x="2681056" y="-28442"/>
                  <a:pt x="2953599" y="0"/>
                </a:cubicBezTo>
                <a:cubicBezTo>
                  <a:pt x="3226142" y="28442"/>
                  <a:pt x="3339355" y="23014"/>
                  <a:pt x="3711602" y="0"/>
                </a:cubicBezTo>
                <a:cubicBezTo>
                  <a:pt x="4083849" y="-23014"/>
                  <a:pt x="4125787" y="-2564"/>
                  <a:pt x="4469605" y="0"/>
                </a:cubicBezTo>
                <a:cubicBezTo>
                  <a:pt x="4813423" y="2564"/>
                  <a:pt x="5002149" y="-1319"/>
                  <a:pt x="5227608" y="0"/>
                </a:cubicBezTo>
                <a:cubicBezTo>
                  <a:pt x="5223216" y="217235"/>
                  <a:pt x="5207366" y="397271"/>
                  <a:pt x="5227608" y="554613"/>
                </a:cubicBezTo>
                <a:cubicBezTo>
                  <a:pt x="5247850" y="711955"/>
                  <a:pt x="5230144" y="920246"/>
                  <a:pt x="5227608" y="1141851"/>
                </a:cubicBezTo>
                <a:cubicBezTo>
                  <a:pt x="5225072" y="1363456"/>
                  <a:pt x="5212876" y="1642698"/>
                  <a:pt x="5227608" y="1826962"/>
                </a:cubicBezTo>
                <a:cubicBezTo>
                  <a:pt x="5242340" y="2011226"/>
                  <a:pt x="5216824" y="2153899"/>
                  <a:pt x="5227608" y="2414200"/>
                </a:cubicBezTo>
                <a:cubicBezTo>
                  <a:pt x="5238392" y="2674501"/>
                  <a:pt x="5253117" y="2838563"/>
                  <a:pt x="5227608" y="3262432"/>
                </a:cubicBezTo>
                <a:cubicBezTo>
                  <a:pt x="5115862" y="3284487"/>
                  <a:pt x="4869667" y="3265523"/>
                  <a:pt x="4678709" y="3262432"/>
                </a:cubicBezTo>
                <a:cubicBezTo>
                  <a:pt x="4487751" y="3259341"/>
                  <a:pt x="4340946" y="3256134"/>
                  <a:pt x="4182086" y="3262432"/>
                </a:cubicBezTo>
                <a:cubicBezTo>
                  <a:pt x="4023226" y="3268730"/>
                  <a:pt x="3696937" y="3245908"/>
                  <a:pt x="3424083" y="3262432"/>
                </a:cubicBezTo>
                <a:cubicBezTo>
                  <a:pt x="3151229" y="3278956"/>
                  <a:pt x="3042841" y="3227254"/>
                  <a:pt x="2666080" y="3262432"/>
                </a:cubicBezTo>
                <a:cubicBezTo>
                  <a:pt x="2289319" y="3297610"/>
                  <a:pt x="2209815" y="3260889"/>
                  <a:pt x="2012629" y="3262432"/>
                </a:cubicBezTo>
                <a:cubicBezTo>
                  <a:pt x="1815443" y="3263975"/>
                  <a:pt x="1666285" y="3284904"/>
                  <a:pt x="1359178" y="3262432"/>
                </a:cubicBezTo>
                <a:cubicBezTo>
                  <a:pt x="1052071" y="3239960"/>
                  <a:pt x="879628" y="3242337"/>
                  <a:pt x="758003" y="3262432"/>
                </a:cubicBezTo>
                <a:cubicBezTo>
                  <a:pt x="636378" y="3282527"/>
                  <a:pt x="214217" y="3290464"/>
                  <a:pt x="0" y="3262432"/>
                </a:cubicBezTo>
                <a:cubicBezTo>
                  <a:pt x="-28647" y="3038080"/>
                  <a:pt x="-30007" y="2913777"/>
                  <a:pt x="0" y="2609946"/>
                </a:cubicBezTo>
                <a:cubicBezTo>
                  <a:pt x="30007" y="2306115"/>
                  <a:pt x="-21801" y="2229976"/>
                  <a:pt x="0" y="1990084"/>
                </a:cubicBezTo>
                <a:cubicBezTo>
                  <a:pt x="21801" y="1750192"/>
                  <a:pt x="18912" y="1537988"/>
                  <a:pt x="0" y="1272348"/>
                </a:cubicBezTo>
                <a:cubicBezTo>
                  <a:pt x="-18912" y="1006708"/>
                  <a:pt x="20553" y="909193"/>
                  <a:pt x="0" y="652486"/>
                </a:cubicBezTo>
                <a:cubicBezTo>
                  <a:pt x="-20553" y="395779"/>
                  <a:pt x="25983" y="235358"/>
                  <a:pt x="0" y="0"/>
                </a:cubicBezTo>
                <a:close/>
              </a:path>
              <a:path w="5227608" h="3262432" stroke="0" extrusionOk="0">
                <a:moveTo>
                  <a:pt x="0" y="0"/>
                </a:moveTo>
                <a:cubicBezTo>
                  <a:pt x="190992" y="-10507"/>
                  <a:pt x="437717" y="18303"/>
                  <a:pt x="548899" y="0"/>
                </a:cubicBezTo>
                <a:cubicBezTo>
                  <a:pt x="660081" y="-18303"/>
                  <a:pt x="984441" y="17527"/>
                  <a:pt x="1306902" y="0"/>
                </a:cubicBezTo>
                <a:cubicBezTo>
                  <a:pt x="1629363" y="-17527"/>
                  <a:pt x="1710215" y="-27607"/>
                  <a:pt x="1908077" y="0"/>
                </a:cubicBezTo>
                <a:cubicBezTo>
                  <a:pt x="2105939" y="27607"/>
                  <a:pt x="2246399" y="-20556"/>
                  <a:pt x="2456976" y="0"/>
                </a:cubicBezTo>
                <a:cubicBezTo>
                  <a:pt x="2667553" y="20556"/>
                  <a:pt x="2741313" y="-15638"/>
                  <a:pt x="3005875" y="0"/>
                </a:cubicBezTo>
                <a:cubicBezTo>
                  <a:pt x="3270437" y="15638"/>
                  <a:pt x="3299398" y="18690"/>
                  <a:pt x="3502497" y="0"/>
                </a:cubicBezTo>
                <a:cubicBezTo>
                  <a:pt x="3705596" y="-18690"/>
                  <a:pt x="3884312" y="-2651"/>
                  <a:pt x="4051396" y="0"/>
                </a:cubicBezTo>
                <a:cubicBezTo>
                  <a:pt x="4218480" y="2651"/>
                  <a:pt x="4859972" y="-57"/>
                  <a:pt x="5227608" y="0"/>
                </a:cubicBezTo>
                <a:cubicBezTo>
                  <a:pt x="5221774" y="341694"/>
                  <a:pt x="5236137" y="495585"/>
                  <a:pt x="5227608" y="717735"/>
                </a:cubicBezTo>
                <a:cubicBezTo>
                  <a:pt x="5219079" y="939885"/>
                  <a:pt x="5212857" y="1141534"/>
                  <a:pt x="5227608" y="1370221"/>
                </a:cubicBezTo>
                <a:cubicBezTo>
                  <a:pt x="5242359" y="1598908"/>
                  <a:pt x="5207061" y="1802161"/>
                  <a:pt x="5227608" y="2087956"/>
                </a:cubicBezTo>
                <a:cubicBezTo>
                  <a:pt x="5248155" y="2373752"/>
                  <a:pt x="5197972" y="2749871"/>
                  <a:pt x="5227608" y="3262432"/>
                </a:cubicBezTo>
                <a:cubicBezTo>
                  <a:pt x="5010925" y="3277064"/>
                  <a:pt x="4867023" y="3265586"/>
                  <a:pt x="4574157" y="3262432"/>
                </a:cubicBezTo>
                <a:cubicBezTo>
                  <a:pt x="4281291" y="3259278"/>
                  <a:pt x="4119181" y="3266984"/>
                  <a:pt x="3816154" y="3262432"/>
                </a:cubicBezTo>
                <a:cubicBezTo>
                  <a:pt x="3513127" y="3257880"/>
                  <a:pt x="3320738" y="3241388"/>
                  <a:pt x="3110427" y="3262432"/>
                </a:cubicBezTo>
                <a:cubicBezTo>
                  <a:pt x="2900116" y="3283476"/>
                  <a:pt x="2695057" y="3270757"/>
                  <a:pt x="2404700" y="3262432"/>
                </a:cubicBezTo>
                <a:cubicBezTo>
                  <a:pt x="2114343" y="3254107"/>
                  <a:pt x="1845537" y="3278807"/>
                  <a:pt x="1646697" y="3262432"/>
                </a:cubicBezTo>
                <a:cubicBezTo>
                  <a:pt x="1447857" y="3246057"/>
                  <a:pt x="1163044" y="3268100"/>
                  <a:pt x="940969" y="3262432"/>
                </a:cubicBezTo>
                <a:cubicBezTo>
                  <a:pt x="718894" y="3256764"/>
                  <a:pt x="401336" y="3234117"/>
                  <a:pt x="0" y="3262432"/>
                </a:cubicBezTo>
                <a:cubicBezTo>
                  <a:pt x="7966" y="3102091"/>
                  <a:pt x="226" y="2758231"/>
                  <a:pt x="0" y="2609946"/>
                </a:cubicBezTo>
                <a:cubicBezTo>
                  <a:pt x="-226" y="2461661"/>
                  <a:pt x="20515" y="2176074"/>
                  <a:pt x="0" y="2022708"/>
                </a:cubicBezTo>
                <a:cubicBezTo>
                  <a:pt x="-20515" y="1869342"/>
                  <a:pt x="5333" y="1480780"/>
                  <a:pt x="0" y="1304973"/>
                </a:cubicBezTo>
                <a:cubicBezTo>
                  <a:pt x="-5333" y="1129166"/>
                  <a:pt x="-7285" y="938870"/>
                  <a:pt x="0" y="750359"/>
                </a:cubicBezTo>
                <a:cubicBezTo>
                  <a:pt x="7285" y="561848"/>
                  <a:pt x="-12091" y="321897"/>
                  <a:pt x="0" y="0"/>
                </a:cubicBezTo>
                <a:close/>
              </a:path>
            </a:pathLst>
          </a:custGeom>
          <a:solidFill>
            <a:schemeClr val="tx2">
              <a:lumMod val="10000"/>
              <a:lumOff val="90000"/>
            </a:schemeClr>
          </a:solidFill>
          <a:ln w="19050">
            <a:solidFill>
              <a:schemeClr val="tx1"/>
            </a:solidFill>
            <a:extLst>
              <a:ext uri="{C807C97D-BFC1-408E-A445-0C87EB9F89A2}">
                <ask:lineSketchStyleProps xmlns:ask="http://schemas.microsoft.com/office/drawing/2018/sketchyshapes" sd="2829164579">
                  <a:prstGeom prst="rect">
                    <a:avLst/>
                  </a:prstGeom>
                  <ask:type>
                    <ask:lineSketchFreehand/>
                  </ask:type>
                </ask:lineSketchStyleProps>
              </a:ext>
            </a:extLst>
          </a:ln>
        </p:spPr>
        <p:txBody>
          <a:bodyPr wrap="square" rtlCol="0">
            <a:spAutoFit/>
          </a:bodyPr>
          <a:lstStyle/>
          <a:p>
            <a:pPr algn="l"/>
            <a:r>
              <a:rPr lang="en-US" sz="2400" i="0">
                <a:solidFill>
                  <a:srgbClr val="222222"/>
                </a:solidFill>
                <a:effectLst/>
              </a:rPr>
              <a:t>              </a:t>
            </a:r>
            <a:r>
              <a:rPr lang="en-US" sz="2200">
                <a:solidFill>
                  <a:srgbClr val="222222"/>
                </a:solidFill>
              </a:rPr>
              <a:t>S</a:t>
            </a:r>
            <a:r>
              <a:rPr lang="en-US" sz="2200" i="0">
                <a:solidFill>
                  <a:srgbClr val="222222"/>
                </a:solidFill>
                <a:effectLst/>
              </a:rPr>
              <a:t>tress testing of materials [2]</a:t>
            </a:r>
          </a:p>
          <a:p>
            <a:pPr algn="l"/>
            <a:endParaRPr lang="en-US" sz="2200" i="0">
              <a:solidFill>
                <a:srgbClr val="222222"/>
              </a:solidFill>
              <a:effectLst/>
            </a:endParaRPr>
          </a:p>
          <a:p>
            <a:pPr algn="l"/>
            <a:endParaRPr lang="en-US" sz="2000" b="1">
              <a:solidFill>
                <a:srgbClr val="222222"/>
              </a:solidFill>
              <a:highlight>
                <a:srgbClr val="FFFFFF"/>
              </a:highlight>
              <a:latin typeface="Harding"/>
            </a:endParaRPr>
          </a:p>
          <a:p>
            <a:pPr algn="l"/>
            <a:endParaRPr lang="en-US" sz="2000" b="1" i="0">
              <a:solidFill>
                <a:srgbClr val="222222"/>
              </a:solidFill>
              <a:effectLst/>
              <a:highlight>
                <a:srgbClr val="FFFFFF"/>
              </a:highlight>
              <a:latin typeface="Harding"/>
            </a:endParaRPr>
          </a:p>
          <a:p>
            <a:pPr algn="l"/>
            <a:endParaRPr lang="en-US" sz="2000" b="1">
              <a:solidFill>
                <a:srgbClr val="222222"/>
              </a:solidFill>
              <a:highlight>
                <a:srgbClr val="FFFFFF"/>
              </a:highlight>
              <a:latin typeface="Harding"/>
            </a:endParaRPr>
          </a:p>
          <a:p>
            <a:pPr algn="l"/>
            <a:endParaRPr lang="en-US" sz="2000" b="1" i="0">
              <a:solidFill>
                <a:srgbClr val="222222"/>
              </a:solidFill>
              <a:effectLst/>
              <a:highlight>
                <a:srgbClr val="FFFFFF"/>
              </a:highlight>
              <a:latin typeface="Harding"/>
            </a:endParaRPr>
          </a:p>
          <a:p>
            <a:pPr algn="l"/>
            <a:endParaRPr lang="en-US" sz="2000" b="1">
              <a:solidFill>
                <a:srgbClr val="222222"/>
              </a:solidFill>
              <a:highlight>
                <a:srgbClr val="FFFFFF"/>
              </a:highlight>
              <a:latin typeface="Harding"/>
            </a:endParaRPr>
          </a:p>
          <a:p>
            <a:pPr algn="l"/>
            <a:endParaRPr lang="en-US" sz="2000" b="1" i="0">
              <a:solidFill>
                <a:srgbClr val="222222"/>
              </a:solidFill>
              <a:effectLst/>
              <a:highlight>
                <a:srgbClr val="FFFFFF"/>
              </a:highlight>
              <a:latin typeface="Harding"/>
            </a:endParaRPr>
          </a:p>
          <a:p>
            <a:pPr algn="l"/>
            <a:endParaRPr lang="en-US" sz="2000" b="1">
              <a:solidFill>
                <a:srgbClr val="222222"/>
              </a:solidFill>
              <a:highlight>
                <a:srgbClr val="FFFFFF"/>
              </a:highlight>
              <a:latin typeface="Harding"/>
            </a:endParaRPr>
          </a:p>
          <a:p>
            <a:pPr algn="l"/>
            <a:endParaRPr lang="en-US" sz="2000" b="1" i="0">
              <a:solidFill>
                <a:srgbClr val="222222"/>
              </a:solidFill>
              <a:effectLst/>
              <a:highlight>
                <a:srgbClr val="FFFFFF"/>
              </a:highlight>
              <a:latin typeface="Harding"/>
            </a:endParaRPr>
          </a:p>
        </p:txBody>
      </p:sp>
      <p:pic>
        <p:nvPicPr>
          <p:cNvPr id="1028" name="Picture 4" descr=" ">
            <a:extLst>
              <a:ext uri="{FF2B5EF4-FFF2-40B4-BE49-F238E27FC236}">
                <a16:creationId xmlns:a16="http://schemas.microsoft.com/office/drawing/2014/main" id="{7816DC59-FB0A-34DC-E3B0-6AB8D227D7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806"/>
          <a:stretch/>
        </p:blipFill>
        <p:spPr bwMode="auto">
          <a:xfrm>
            <a:off x="561391" y="4078941"/>
            <a:ext cx="2440705" cy="24332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46E92B6-DA9F-3340-8D0B-DBA7BFC1B736}"/>
              </a:ext>
            </a:extLst>
          </p:cNvPr>
          <p:cNvPicPr>
            <a:picLocks noChangeAspect="1"/>
          </p:cNvPicPr>
          <p:nvPr/>
        </p:nvPicPr>
        <p:blipFill>
          <a:blip r:embed="rId6"/>
          <a:stretch>
            <a:fillRect/>
          </a:stretch>
        </p:blipFill>
        <p:spPr>
          <a:xfrm>
            <a:off x="3063129" y="4078941"/>
            <a:ext cx="2919089" cy="2433243"/>
          </a:xfrm>
          <a:prstGeom prst="rect">
            <a:avLst/>
          </a:prstGeom>
        </p:spPr>
      </p:pic>
      <p:sp>
        <p:nvSpPr>
          <p:cNvPr id="25" name="TextBox 24">
            <a:extLst>
              <a:ext uri="{FF2B5EF4-FFF2-40B4-BE49-F238E27FC236}">
                <a16:creationId xmlns:a16="http://schemas.microsoft.com/office/drawing/2014/main" id="{929B430C-3686-589F-63B3-20051BADCB6B}"/>
              </a:ext>
            </a:extLst>
          </p:cNvPr>
          <p:cNvSpPr txBox="1"/>
          <p:nvPr/>
        </p:nvSpPr>
        <p:spPr>
          <a:xfrm>
            <a:off x="2236544" y="4880063"/>
            <a:ext cx="1058027" cy="830997"/>
          </a:xfrm>
          <a:prstGeom prst="rect">
            <a:avLst/>
          </a:prstGeom>
          <a:noFill/>
        </p:spPr>
        <p:txBody>
          <a:bodyPr wrap="square" rtlCol="0">
            <a:spAutoFit/>
          </a:bodyPr>
          <a:lstStyle/>
          <a:p>
            <a:r>
              <a:rPr lang="en-US" sz="1600"/>
              <a:t>NTCP</a:t>
            </a:r>
          </a:p>
          <a:p>
            <a:r>
              <a:rPr lang="en-US" sz="1600">
                <a:solidFill>
                  <a:schemeClr val="accent4"/>
                </a:solidFill>
              </a:rPr>
              <a:t>w</a:t>
            </a:r>
            <a:r>
              <a:rPr lang="en-US" sz="1600"/>
              <a:t> or </a:t>
            </a:r>
            <a:r>
              <a:rPr lang="en-US" sz="1600">
                <a:solidFill>
                  <a:srgbClr val="C00000"/>
                </a:solidFill>
              </a:rPr>
              <a:t>w/ </a:t>
            </a:r>
            <a:r>
              <a:rPr lang="en-US" sz="1600"/>
              <a:t>FLASH</a:t>
            </a:r>
          </a:p>
        </p:txBody>
      </p:sp>
      <p:pic>
        <p:nvPicPr>
          <p:cNvPr id="27" name="Picture 26">
            <a:extLst>
              <a:ext uri="{FF2B5EF4-FFF2-40B4-BE49-F238E27FC236}">
                <a16:creationId xmlns:a16="http://schemas.microsoft.com/office/drawing/2014/main" id="{0D7E91AE-DA3E-FE69-A869-87685A28CD6A}"/>
              </a:ext>
            </a:extLst>
          </p:cNvPr>
          <p:cNvPicPr>
            <a:picLocks noChangeAspect="1"/>
          </p:cNvPicPr>
          <p:nvPr/>
        </p:nvPicPr>
        <p:blipFill>
          <a:blip r:embed="rId7"/>
          <a:stretch>
            <a:fillRect/>
          </a:stretch>
        </p:blipFill>
        <p:spPr>
          <a:xfrm>
            <a:off x="6470148" y="4078941"/>
            <a:ext cx="5093313" cy="2433243"/>
          </a:xfrm>
          <a:prstGeom prst="rect">
            <a:avLst/>
          </a:prstGeom>
        </p:spPr>
      </p:pic>
      <p:sp>
        <p:nvSpPr>
          <p:cNvPr id="28" name="Rectangle 27">
            <a:extLst>
              <a:ext uri="{FF2B5EF4-FFF2-40B4-BE49-F238E27FC236}">
                <a16:creationId xmlns:a16="http://schemas.microsoft.com/office/drawing/2014/main" id="{11E959BF-6AC1-9AA1-237E-462DC4E92EE3}"/>
              </a:ext>
            </a:extLst>
          </p:cNvPr>
          <p:cNvSpPr/>
          <p:nvPr/>
        </p:nvSpPr>
        <p:spPr>
          <a:xfrm>
            <a:off x="6470148" y="4168588"/>
            <a:ext cx="549218" cy="3797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4">
            <a:extLst>
              <a:ext uri="{FF2B5EF4-FFF2-40B4-BE49-F238E27FC236}">
                <a16:creationId xmlns:a16="http://schemas.microsoft.com/office/drawing/2014/main" id="{9752F77B-9280-8598-D99A-E24AE08AD239}"/>
              </a:ext>
            </a:extLst>
          </p:cNvPr>
          <p:cNvSpPr txBox="1">
            <a:spLocks/>
          </p:cNvSpPr>
          <p:nvPr/>
        </p:nvSpPr>
        <p:spPr>
          <a:xfrm>
            <a:off x="8763926" y="6291863"/>
            <a:ext cx="2926080" cy="566138"/>
          </a:xfrm>
          <a:prstGeom prst="rect">
            <a:avLst/>
          </a:prstGeom>
        </p:spPr>
        <p:txBody>
          <a:bodyPr vert="horz" lIns="91440" tIns="45720" rIns="91440" bIns="45720" rtlCol="0" anchor="ctr">
            <a:normAutofit fontScale="40000" lnSpcReduction="20000"/>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CE5A9A0F-4399-446A-98B4-14358729F994}" type="slidenum">
              <a:rPr lang="en-US" sz="9600" smtClean="0">
                <a:solidFill>
                  <a:schemeClr val="accent1">
                    <a:lumMod val="60000"/>
                    <a:lumOff val="40000"/>
                  </a:schemeClr>
                </a:solidFill>
              </a:rPr>
              <a:pPr>
                <a:lnSpc>
                  <a:spcPct val="90000"/>
                </a:lnSpc>
                <a:spcAft>
                  <a:spcPts val="600"/>
                </a:spcAft>
              </a:pPr>
              <a:t>3</a:t>
            </a:fld>
            <a:endParaRPr lang="en-US" sz="3200">
              <a:solidFill>
                <a:schemeClr val="accent1">
                  <a:lumMod val="60000"/>
                  <a:lumOff val="40000"/>
                </a:schemeClr>
              </a:solidFill>
            </a:endParaRPr>
          </a:p>
        </p:txBody>
      </p:sp>
    </p:spTree>
    <p:extLst>
      <p:ext uri="{BB962C8B-B14F-4D97-AF65-F5344CB8AC3E}">
        <p14:creationId xmlns:p14="http://schemas.microsoft.com/office/powerpoint/2010/main" val="29974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307EB1-12FB-DE32-6F25-D75917F09CE1}"/>
              </a:ext>
            </a:extLst>
          </p:cNvPr>
          <p:cNvSpPr>
            <a:spLocks noGrp="1"/>
          </p:cNvSpPr>
          <p:nvPr>
            <p:ph idx="1"/>
          </p:nvPr>
        </p:nvSpPr>
        <p:spPr>
          <a:xfrm>
            <a:off x="508963" y="1363788"/>
            <a:ext cx="11181043" cy="1242912"/>
          </a:xfrm>
        </p:spPr>
        <p:txBody>
          <a:bodyPr>
            <a:normAutofit/>
          </a:bodyPr>
          <a:lstStyle/>
          <a:p>
            <a:pPr marL="0" indent="0">
              <a:buNone/>
            </a:pPr>
            <a:r>
              <a:rPr lang="en-US"/>
              <a:t>Several mechanisms exist, the two most common are:</a:t>
            </a:r>
          </a:p>
          <a:p>
            <a:endParaRPr lang="en-US"/>
          </a:p>
        </p:txBody>
      </p:sp>
      <p:sp>
        <p:nvSpPr>
          <p:cNvPr id="5" name="TextBox 4">
            <a:extLst>
              <a:ext uri="{FF2B5EF4-FFF2-40B4-BE49-F238E27FC236}">
                <a16:creationId xmlns:a16="http://schemas.microsoft.com/office/drawing/2014/main" id="{4584804C-AA37-8C11-D96C-932D575C8B5E}"/>
              </a:ext>
            </a:extLst>
          </p:cNvPr>
          <p:cNvSpPr txBox="1"/>
          <p:nvPr/>
        </p:nvSpPr>
        <p:spPr>
          <a:xfrm>
            <a:off x="520282" y="2109248"/>
            <a:ext cx="5363128" cy="4247317"/>
          </a:xfrm>
          <a:custGeom>
            <a:avLst/>
            <a:gdLst>
              <a:gd name="connsiteX0" fmla="*/ 0 w 5363128"/>
              <a:gd name="connsiteY0" fmla="*/ 0 h 4247317"/>
              <a:gd name="connsiteX1" fmla="*/ 616760 w 5363128"/>
              <a:gd name="connsiteY1" fmla="*/ 0 h 4247317"/>
              <a:gd name="connsiteX2" fmla="*/ 1179888 w 5363128"/>
              <a:gd name="connsiteY2" fmla="*/ 0 h 4247317"/>
              <a:gd name="connsiteX3" fmla="*/ 1743017 w 5363128"/>
              <a:gd name="connsiteY3" fmla="*/ 0 h 4247317"/>
              <a:gd name="connsiteX4" fmla="*/ 2520670 w 5363128"/>
              <a:gd name="connsiteY4" fmla="*/ 0 h 4247317"/>
              <a:gd name="connsiteX5" fmla="*/ 3030167 w 5363128"/>
              <a:gd name="connsiteY5" fmla="*/ 0 h 4247317"/>
              <a:gd name="connsiteX6" fmla="*/ 3700558 w 5363128"/>
              <a:gd name="connsiteY6" fmla="*/ 0 h 4247317"/>
              <a:gd name="connsiteX7" fmla="*/ 4317318 w 5363128"/>
              <a:gd name="connsiteY7" fmla="*/ 0 h 4247317"/>
              <a:gd name="connsiteX8" fmla="*/ 5363128 w 5363128"/>
              <a:gd name="connsiteY8" fmla="*/ 0 h 4247317"/>
              <a:gd name="connsiteX9" fmla="*/ 5363128 w 5363128"/>
              <a:gd name="connsiteY9" fmla="*/ 479340 h 4247317"/>
              <a:gd name="connsiteX10" fmla="*/ 5363128 w 5363128"/>
              <a:gd name="connsiteY10" fmla="*/ 1171046 h 4247317"/>
              <a:gd name="connsiteX11" fmla="*/ 5363128 w 5363128"/>
              <a:gd name="connsiteY11" fmla="*/ 1777806 h 4247317"/>
              <a:gd name="connsiteX12" fmla="*/ 5363128 w 5363128"/>
              <a:gd name="connsiteY12" fmla="*/ 2427038 h 4247317"/>
              <a:gd name="connsiteX13" fmla="*/ 5363128 w 5363128"/>
              <a:gd name="connsiteY13" fmla="*/ 3118744 h 4247317"/>
              <a:gd name="connsiteX14" fmla="*/ 5363128 w 5363128"/>
              <a:gd name="connsiteY14" fmla="*/ 4247317 h 4247317"/>
              <a:gd name="connsiteX15" fmla="*/ 4692737 w 5363128"/>
              <a:gd name="connsiteY15" fmla="*/ 4247317 h 4247317"/>
              <a:gd name="connsiteX16" fmla="*/ 3968715 w 5363128"/>
              <a:gd name="connsiteY16" fmla="*/ 4247317 h 4247317"/>
              <a:gd name="connsiteX17" fmla="*/ 3298324 w 5363128"/>
              <a:gd name="connsiteY17" fmla="*/ 4247317 h 4247317"/>
              <a:gd name="connsiteX18" fmla="*/ 2574301 w 5363128"/>
              <a:gd name="connsiteY18" fmla="*/ 4247317 h 4247317"/>
              <a:gd name="connsiteX19" fmla="*/ 2011173 w 5363128"/>
              <a:gd name="connsiteY19" fmla="*/ 4247317 h 4247317"/>
              <a:gd name="connsiteX20" fmla="*/ 1340782 w 5363128"/>
              <a:gd name="connsiteY20" fmla="*/ 4247317 h 4247317"/>
              <a:gd name="connsiteX21" fmla="*/ 777654 w 5363128"/>
              <a:gd name="connsiteY21" fmla="*/ 4247317 h 4247317"/>
              <a:gd name="connsiteX22" fmla="*/ 0 w 5363128"/>
              <a:gd name="connsiteY22" fmla="*/ 4247317 h 4247317"/>
              <a:gd name="connsiteX23" fmla="*/ 0 w 5363128"/>
              <a:gd name="connsiteY23" fmla="*/ 3683031 h 4247317"/>
              <a:gd name="connsiteX24" fmla="*/ 0 w 5363128"/>
              <a:gd name="connsiteY24" fmla="*/ 3203691 h 4247317"/>
              <a:gd name="connsiteX25" fmla="*/ 0 w 5363128"/>
              <a:gd name="connsiteY25" fmla="*/ 2639404 h 4247317"/>
              <a:gd name="connsiteX26" fmla="*/ 0 w 5363128"/>
              <a:gd name="connsiteY26" fmla="*/ 2117591 h 4247317"/>
              <a:gd name="connsiteX27" fmla="*/ 0 w 5363128"/>
              <a:gd name="connsiteY27" fmla="*/ 1468358 h 4247317"/>
              <a:gd name="connsiteX28" fmla="*/ 0 w 5363128"/>
              <a:gd name="connsiteY28" fmla="*/ 861599 h 4247317"/>
              <a:gd name="connsiteX29" fmla="*/ 0 w 5363128"/>
              <a:gd name="connsiteY29"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63128" h="4247317" fill="none" extrusionOk="0">
                <a:moveTo>
                  <a:pt x="0" y="0"/>
                </a:moveTo>
                <a:cubicBezTo>
                  <a:pt x="225551" y="2412"/>
                  <a:pt x="436916" y="-15843"/>
                  <a:pt x="616760" y="0"/>
                </a:cubicBezTo>
                <a:cubicBezTo>
                  <a:pt x="796604" y="15843"/>
                  <a:pt x="1010022" y="-6653"/>
                  <a:pt x="1179888" y="0"/>
                </a:cubicBezTo>
                <a:cubicBezTo>
                  <a:pt x="1349754" y="6653"/>
                  <a:pt x="1593041" y="19443"/>
                  <a:pt x="1743017" y="0"/>
                </a:cubicBezTo>
                <a:cubicBezTo>
                  <a:pt x="1892993" y="-19443"/>
                  <a:pt x="2215552" y="-22510"/>
                  <a:pt x="2520670" y="0"/>
                </a:cubicBezTo>
                <a:cubicBezTo>
                  <a:pt x="2825788" y="22510"/>
                  <a:pt x="2816708" y="-19659"/>
                  <a:pt x="3030167" y="0"/>
                </a:cubicBezTo>
                <a:cubicBezTo>
                  <a:pt x="3243626" y="19659"/>
                  <a:pt x="3496299" y="-9239"/>
                  <a:pt x="3700558" y="0"/>
                </a:cubicBezTo>
                <a:cubicBezTo>
                  <a:pt x="3904817" y="9239"/>
                  <a:pt x="4079785" y="-2986"/>
                  <a:pt x="4317318" y="0"/>
                </a:cubicBezTo>
                <a:cubicBezTo>
                  <a:pt x="4554851" y="2986"/>
                  <a:pt x="4883795" y="-29446"/>
                  <a:pt x="5363128" y="0"/>
                </a:cubicBezTo>
                <a:cubicBezTo>
                  <a:pt x="5379410" y="103542"/>
                  <a:pt x="5379357" y="306327"/>
                  <a:pt x="5363128" y="479340"/>
                </a:cubicBezTo>
                <a:cubicBezTo>
                  <a:pt x="5346899" y="652353"/>
                  <a:pt x="5367557" y="859149"/>
                  <a:pt x="5363128" y="1171046"/>
                </a:cubicBezTo>
                <a:cubicBezTo>
                  <a:pt x="5358699" y="1482943"/>
                  <a:pt x="5378709" y="1557358"/>
                  <a:pt x="5363128" y="1777806"/>
                </a:cubicBezTo>
                <a:cubicBezTo>
                  <a:pt x="5347547" y="1998254"/>
                  <a:pt x="5358108" y="2181070"/>
                  <a:pt x="5363128" y="2427038"/>
                </a:cubicBezTo>
                <a:cubicBezTo>
                  <a:pt x="5368148" y="2673006"/>
                  <a:pt x="5344944" y="2854980"/>
                  <a:pt x="5363128" y="3118744"/>
                </a:cubicBezTo>
                <a:cubicBezTo>
                  <a:pt x="5381312" y="3382508"/>
                  <a:pt x="5339586" y="3917616"/>
                  <a:pt x="5363128" y="4247317"/>
                </a:cubicBezTo>
                <a:cubicBezTo>
                  <a:pt x="5171181" y="4274213"/>
                  <a:pt x="4860054" y="4215762"/>
                  <a:pt x="4692737" y="4247317"/>
                </a:cubicBezTo>
                <a:cubicBezTo>
                  <a:pt x="4525420" y="4278872"/>
                  <a:pt x="4172775" y="4238640"/>
                  <a:pt x="3968715" y="4247317"/>
                </a:cubicBezTo>
                <a:cubicBezTo>
                  <a:pt x="3764655" y="4255994"/>
                  <a:pt x="3589418" y="4257599"/>
                  <a:pt x="3298324" y="4247317"/>
                </a:cubicBezTo>
                <a:cubicBezTo>
                  <a:pt x="3007230" y="4237035"/>
                  <a:pt x="2865966" y="4249820"/>
                  <a:pt x="2574301" y="4247317"/>
                </a:cubicBezTo>
                <a:cubicBezTo>
                  <a:pt x="2282636" y="4244814"/>
                  <a:pt x="2265579" y="4234056"/>
                  <a:pt x="2011173" y="4247317"/>
                </a:cubicBezTo>
                <a:cubicBezTo>
                  <a:pt x="1756767" y="4260578"/>
                  <a:pt x="1497387" y="4275331"/>
                  <a:pt x="1340782" y="4247317"/>
                </a:cubicBezTo>
                <a:cubicBezTo>
                  <a:pt x="1184177" y="4219303"/>
                  <a:pt x="976594" y="4229501"/>
                  <a:pt x="777654" y="4247317"/>
                </a:cubicBezTo>
                <a:cubicBezTo>
                  <a:pt x="578714" y="4265133"/>
                  <a:pt x="217905" y="4244851"/>
                  <a:pt x="0" y="4247317"/>
                </a:cubicBezTo>
                <a:cubicBezTo>
                  <a:pt x="12658" y="4003492"/>
                  <a:pt x="7649" y="3887806"/>
                  <a:pt x="0" y="3683031"/>
                </a:cubicBezTo>
                <a:cubicBezTo>
                  <a:pt x="-7649" y="3478256"/>
                  <a:pt x="10208" y="3393730"/>
                  <a:pt x="0" y="3203691"/>
                </a:cubicBezTo>
                <a:cubicBezTo>
                  <a:pt x="-10208" y="3013652"/>
                  <a:pt x="-11561" y="2890590"/>
                  <a:pt x="0" y="2639404"/>
                </a:cubicBezTo>
                <a:cubicBezTo>
                  <a:pt x="11561" y="2388218"/>
                  <a:pt x="-1613" y="2261907"/>
                  <a:pt x="0" y="2117591"/>
                </a:cubicBezTo>
                <a:cubicBezTo>
                  <a:pt x="1613" y="1973275"/>
                  <a:pt x="6444" y="1791392"/>
                  <a:pt x="0" y="1468358"/>
                </a:cubicBezTo>
                <a:cubicBezTo>
                  <a:pt x="-6444" y="1145324"/>
                  <a:pt x="-2359" y="1087896"/>
                  <a:pt x="0" y="861599"/>
                </a:cubicBezTo>
                <a:cubicBezTo>
                  <a:pt x="2359" y="635302"/>
                  <a:pt x="-3702" y="175825"/>
                  <a:pt x="0" y="0"/>
                </a:cubicBezTo>
                <a:close/>
              </a:path>
              <a:path w="5363128" h="4247317" stroke="0" extrusionOk="0">
                <a:moveTo>
                  <a:pt x="0" y="0"/>
                </a:moveTo>
                <a:cubicBezTo>
                  <a:pt x="217597" y="-4830"/>
                  <a:pt x="350493" y="-15379"/>
                  <a:pt x="509497" y="0"/>
                </a:cubicBezTo>
                <a:cubicBezTo>
                  <a:pt x="668501" y="15379"/>
                  <a:pt x="971246" y="-6594"/>
                  <a:pt x="1179888" y="0"/>
                </a:cubicBezTo>
                <a:cubicBezTo>
                  <a:pt x="1388530" y="6594"/>
                  <a:pt x="1615886" y="-10060"/>
                  <a:pt x="1743017" y="0"/>
                </a:cubicBezTo>
                <a:cubicBezTo>
                  <a:pt x="1870148" y="10060"/>
                  <a:pt x="2170892" y="30402"/>
                  <a:pt x="2467039" y="0"/>
                </a:cubicBezTo>
                <a:cubicBezTo>
                  <a:pt x="2763186" y="-30402"/>
                  <a:pt x="2810818" y="-23793"/>
                  <a:pt x="3030167" y="0"/>
                </a:cubicBezTo>
                <a:cubicBezTo>
                  <a:pt x="3249516" y="23793"/>
                  <a:pt x="3394865" y="26200"/>
                  <a:pt x="3593296" y="0"/>
                </a:cubicBezTo>
                <a:cubicBezTo>
                  <a:pt x="3791727" y="-26200"/>
                  <a:pt x="3962670" y="12934"/>
                  <a:pt x="4102793" y="0"/>
                </a:cubicBezTo>
                <a:cubicBezTo>
                  <a:pt x="4242916" y="-12934"/>
                  <a:pt x="4590763" y="8145"/>
                  <a:pt x="4773184" y="0"/>
                </a:cubicBezTo>
                <a:cubicBezTo>
                  <a:pt x="4955605" y="-8145"/>
                  <a:pt x="5171666" y="3085"/>
                  <a:pt x="5363128" y="0"/>
                </a:cubicBezTo>
                <a:cubicBezTo>
                  <a:pt x="5369000" y="172188"/>
                  <a:pt x="5393043" y="433635"/>
                  <a:pt x="5363128" y="649233"/>
                </a:cubicBezTo>
                <a:cubicBezTo>
                  <a:pt x="5333213" y="864831"/>
                  <a:pt x="5356722" y="1151873"/>
                  <a:pt x="5363128" y="1340939"/>
                </a:cubicBezTo>
                <a:cubicBezTo>
                  <a:pt x="5369534" y="1530005"/>
                  <a:pt x="5384250" y="1723481"/>
                  <a:pt x="5363128" y="1862752"/>
                </a:cubicBezTo>
                <a:cubicBezTo>
                  <a:pt x="5342006" y="2002023"/>
                  <a:pt x="5369623" y="2329495"/>
                  <a:pt x="5363128" y="2554458"/>
                </a:cubicBezTo>
                <a:cubicBezTo>
                  <a:pt x="5356633" y="2779421"/>
                  <a:pt x="5386942" y="3005854"/>
                  <a:pt x="5363128" y="3161217"/>
                </a:cubicBezTo>
                <a:cubicBezTo>
                  <a:pt x="5339314" y="3316580"/>
                  <a:pt x="5400038" y="3745840"/>
                  <a:pt x="5363128" y="4247317"/>
                </a:cubicBezTo>
                <a:cubicBezTo>
                  <a:pt x="5164452" y="4268194"/>
                  <a:pt x="4843046" y="4213871"/>
                  <a:pt x="4692737" y="4247317"/>
                </a:cubicBezTo>
                <a:cubicBezTo>
                  <a:pt x="4542428" y="4280763"/>
                  <a:pt x="4240087" y="4228209"/>
                  <a:pt x="4075977" y="4247317"/>
                </a:cubicBezTo>
                <a:cubicBezTo>
                  <a:pt x="3911867" y="4266425"/>
                  <a:pt x="3632641" y="4255465"/>
                  <a:pt x="3298324" y="4247317"/>
                </a:cubicBezTo>
                <a:cubicBezTo>
                  <a:pt x="2964007" y="4239169"/>
                  <a:pt x="2916806" y="4234018"/>
                  <a:pt x="2574301" y="4247317"/>
                </a:cubicBezTo>
                <a:cubicBezTo>
                  <a:pt x="2231796" y="4260616"/>
                  <a:pt x="2290904" y="4275262"/>
                  <a:pt x="2011173" y="4247317"/>
                </a:cubicBezTo>
                <a:cubicBezTo>
                  <a:pt x="1731442" y="4219372"/>
                  <a:pt x="1453106" y="4237152"/>
                  <a:pt x="1287151" y="4247317"/>
                </a:cubicBezTo>
                <a:cubicBezTo>
                  <a:pt x="1121196" y="4257482"/>
                  <a:pt x="452943" y="4255801"/>
                  <a:pt x="0" y="4247317"/>
                </a:cubicBezTo>
                <a:cubicBezTo>
                  <a:pt x="-15963" y="4144961"/>
                  <a:pt x="-16635" y="3888276"/>
                  <a:pt x="0" y="3767977"/>
                </a:cubicBezTo>
                <a:cubicBezTo>
                  <a:pt x="16635" y="3647678"/>
                  <a:pt x="18267" y="3479026"/>
                  <a:pt x="0" y="3246164"/>
                </a:cubicBezTo>
                <a:cubicBezTo>
                  <a:pt x="-18267" y="3013302"/>
                  <a:pt x="-5521" y="2937465"/>
                  <a:pt x="0" y="2766824"/>
                </a:cubicBezTo>
                <a:cubicBezTo>
                  <a:pt x="5521" y="2596183"/>
                  <a:pt x="-8661" y="2428587"/>
                  <a:pt x="0" y="2202537"/>
                </a:cubicBezTo>
                <a:cubicBezTo>
                  <a:pt x="8661" y="1976487"/>
                  <a:pt x="-7779" y="1787601"/>
                  <a:pt x="0" y="1680724"/>
                </a:cubicBezTo>
                <a:cubicBezTo>
                  <a:pt x="7779" y="1573847"/>
                  <a:pt x="23301" y="1410608"/>
                  <a:pt x="0" y="1158911"/>
                </a:cubicBezTo>
                <a:cubicBezTo>
                  <a:pt x="-23301" y="907214"/>
                  <a:pt x="11143" y="885546"/>
                  <a:pt x="0" y="679571"/>
                </a:cubicBezTo>
                <a:cubicBezTo>
                  <a:pt x="-11143" y="473596"/>
                  <a:pt x="-18246" y="192031"/>
                  <a:pt x="0" y="0"/>
                </a:cubicBezTo>
                <a:close/>
              </a:path>
            </a:pathLst>
          </a:custGeom>
          <a:solidFill>
            <a:schemeClr val="tx2">
              <a:lumMod val="10000"/>
              <a:lumOff val="90000"/>
            </a:schemeClr>
          </a:solidFill>
          <a:ln>
            <a:solidFill>
              <a:schemeClr val="tx1"/>
            </a:solidFill>
            <a:extLst>
              <a:ext uri="{C807C97D-BFC1-408E-A445-0C87EB9F89A2}">
                <ask:lineSketchStyleProps xmlns:ask="http://schemas.microsoft.com/office/drawing/2018/sketchyshapes" sd="764600480">
                  <a:prstGeom prst="rect">
                    <a:avLst/>
                  </a:prstGeom>
                  <ask:type>
                    <ask:lineSketchFreehand/>
                  </ask:type>
                </ask:lineSketchStyleProps>
              </a:ext>
            </a:extLst>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TextBox 5">
            <a:extLst>
              <a:ext uri="{FF2B5EF4-FFF2-40B4-BE49-F238E27FC236}">
                <a16:creationId xmlns:a16="http://schemas.microsoft.com/office/drawing/2014/main" id="{73B21745-999A-64C7-A711-4E927BDF9506}"/>
              </a:ext>
            </a:extLst>
          </p:cNvPr>
          <p:cNvSpPr txBox="1"/>
          <p:nvPr/>
        </p:nvSpPr>
        <p:spPr>
          <a:xfrm>
            <a:off x="6102720" y="2112785"/>
            <a:ext cx="5775949" cy="4247317"/>
          </a:xfrm>
          <a:custGeom>
            <a:avLst/>
            <a:gdLst>
              <a:gd name="connsiteX0" fmla="*/ 0 w 5775949"/>
              <a:gd name="connsiteY0" fmla="*/ 0 h 4247317"/>
              <a:gd name="connsiteX1" fmla="*/ 584013 w 5775949"/>
              <a:gd name="connsiteY1" fmla="*/ 0 h 4247317"/>
              <a:gd name="connsiteX2" fmla="*/ 1283544 w 5775949"/>
              <a:gd name="connsiteY2" fmla="*/ 0 h 4247317"/>
              <a:gd name="connsiteX3" fmla="*/ 1809797 w 5775949"/>
              <a:gd name="connsiteY3" fmla="*/ 0 h 4247317"/>
              <a:gd name="connsiteX4" fmla="*/ 2336050 w 5775949"/>
              <a:gd name="connsiteY4" fmla="*/ 0 h 4247317"/>
              <a:gd name="connsiteX5" fmla="*/ 2804544 w 5775949"/>
              <a:gd name="connsiteY5" fmla="*/ 0 h 4247317"/>
              <a:gd name="connsiteX6" fmla="*/ 3330797 w 5775949"/>
              <a:gd name="connsiteY6" fmla="*/ 0 h 4247317"/>
              <a:gd name="connsiteX7" fmla="*/ 4088088 w 5775949"/>
              <a:gd name="connsiteY7" fmla="*/ 0 h 4247317"/>
              <a:gd name="connsiteX8" fmla="*/ 4556582 w 5775949"/>
              <a:gd name="connsiteY8" fmla="*/ 0 h 4247317"/>
              <a:gd name="connsiteX9" fmla="*/ 5198354 w 5775949"/>
              <a:gd name="connsiteY9" fmla="*/ 0 h 4247317"/>
              <a:gd name="connsiteX10" fmla="*/ 5775949 w 5775949"/>
              <a:gd name="connsiteY10" fmla="*/ 0 h 4247317"/>
              <a:gd name="connsiteX11" fmla="*/ 5775949 w 5775949"/>
              <a:gd name="connsiteY11" fmla="*/ 649233 h 4247317"/>
              <a:gd name="connsiteX12" fmla="*/ 5775949 w 5775949"/>
              <a:gd name="connsiteY12" fmla="*/ 1213519 h 4247317"/>
              <a:gd name="connsiteX13" fmla="*/ 5775949 w 5775949"/>
              <a:gd name="connsiteY13" fmla="*/ 1820279 h 4247317"/>
              <a:gd name="connsiteX14" fmla="*/ 5775949 w 5775949"/>
              <a:gd name="connsiteY14" fmla="*/ 2469511 h 4247317"/>
              <a:gd name="connsiteX15" fmla="*/ 5775949 w 5775949"/>
              <a:gd name="connsiteY15" fmla="*/ 2991325 h 4247317"/>
              <a:gd name="connsiteX16" fmla="*/ 5775949 w 5775949"/>
              <a:gd name="connsiteY16" fmla="*/ 3513138 h 4247317"/>
              <a:gd name="connsiteX17" fmla="*/ 5775949 w 5775949"/>
              <a:gd name="connsiteY17" fmla="*/ 4247317 h 4247317"/>
              <a:gd name="connsiteX18" fmla="*/ 5134177 w 5775949"/>
              <a:gd name="connsiteY18" fmla="*/ 4247317 h 4247317"/>
              <a:gd name="connsiteX19" fmla="*/ 4376886 w 5775949"/>
              <a:gd name="connsiteY19" fmla="*/ 4247317 h 4247317"/>
              <a:gd name="connsiteX20" fmla="*/ 3677354 w 5775949"/>
              <a:gd name="connsiteY20" fmla="*/ 4247317 h 4247317"/>
              <a:gd name="connsiteX21" fmla="*/ 3151101 w 5775949"/>
              <a:gd name="connsiteY21" fmla="*/ 4247317 h 4247317"/>
              <a:gd name="connsiteX22" fmla="*/ 2451569 w 5775949"/>
              <a:gd name="connsiteY22" fmla="*/ 4247317 h 4247317"/>
              <a:gd name="connsiteX23" fmla="*/ 1694278 w 5775949"/>
              <a:gd name="connsiteY23" fmla="*/ 4247317 h 4247317"/>
              <a:gd name="connsiteX24" fmla="*/ 1168025 w 5775949"/>
              <a:gd name="connsiteY24" fmla="*/ 4247317 h 4247317"/>
              <a:gd name="connsiteX25" fmla="*/ 584013 w 5775949"/>
              <a:gd name="connsiteY25" fmla="*/ 4247317 h 4247317"/>
              <a:gd name="connsiteX26" fmla="*/ 0 w 5775949"/>
              <a:gd name="connsiteY26" fmla="*/ 4247317 h 4247317"/>
              <a:gd name="connsiteX27" fmla="*/ 0 w 5775949"/>
              <a:gd name="connsiteY27" fmla="*/ 3598084 h 4247317"/>
              <a:gd name="connsiteX28" fmla="*/ 0 w 5775949"/>
              <a:gd name="connsiteY28" fmla="*/ 3118744 h 4247317"/>
              <a:gd name="connsiteX29" fmla="*/ 0 w 5775949"/>
              <a:gd name="connsiteY29" fmla="*/ 2469511 h 4247317"/>
              <a:gd name="connsiteX30" fmla="*/ 0 w 5775949"/>
              <a:gd name="connsiteY30" fmla="*/ 1862752 h 4247317"/>
              <a:gd name="connsiteX31" fmla="*/ 0 w 5775949"/>
              <a:gd name="connsiteY31" fmla="*/ 1255992 h 4247317"/>
              <a:gd name="connsiteX32" fmla="*/ 0 w 5775949"/>
              <a:gd name="connsiteY32" fmla="*/ 776652 h 4247317"/>
              <a:gd name="connsiteX33" fmla="*/ 0 w 5775949"/>
              <a:gd name="connsiteY33"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5949" h="4247317" fill="none" extrusionOk="0">
                <a:moveTo>
                  <a:pt x="0" y="0"/>
                </a:moveTo>
                <a:cubicBezTo>
                  <a:pt x="248904" y="21218"/>
                  <a:pt x="351730" y="-18717"/>
                  <a:pt x="584013" y="0"/>
                </a:cubicBezTo>
                <a:cubicBezTo>
                  <a:pt x="816296" y="18717"/>
                  <a:pt x="1034671" y="27495"/>
                  <a:pt x="1283544" y="0"/>
                </a:cubicBezTo>
                <a:cubicBezTo>
                  <a:pt x="1532417" y="-27495"/>
                  <a:pt x="1568579" y="-23558"/>
                  <a:pt x="1809797" y="0"/>
                </a:cubicBezTo>
                <a:cubicBezTo>
                  <a:pt x="2051015" y="23558"/>
                  <a:pt x="2140391" y="-19725"/>
                  <a:pt x="2336050" y="0"/>
                </a:cubicBezTo>
                <a:cubicBezTo>
                  <a:pt x="2531709" y="19725"/>
                  <a:pt x="2634070" y="4837"/>
                  <a:pt x="2804544" y="0"/>
                </a:cubicBezTo>
                <a:cubicBezTo>
                  <a:pt x="2975018" y="-4837"/>
                  <a:pt x="3158260" y="5269"/>
                  <a:pt x="3330797" y="0"/>
                </a:cubicBezTo>
                <a:cubicBezTo>
                  <a:pt x="3503334" y="-5269"/>
                  <a:pt x="3850391" y="14750"/>
                  <a:pt x="4088088" y="0"/>
                </a:cubicBezTo>
                <a:cubicBezTo>
                  <a:pt x="4325785" y="-14750"/>
                  <a:pt x="4440028" y="-10720"/>
                  <a:pt x="4556582" y="0"/>
                </a:cubicBezTo>
                <a:cubicBezTo>
                  <a:pt x="4673136" y="10720"/>
                  <a:pt x="4999087" y="-13705"/>
                  <a:pt x="5198354" y="0"/>
                </a:cubicBezTo>
                <a:cubicBezTo>
                  <a:pt x="5397621" y="13705"/>
                  <a:pt x="5516233" y="-7915"/>
                  <a:pt x="5775949" y="0"/>
                </a:cubicBezTo>
                <a:cubicBezTo>
                  <a:pt x="5780877" y="293285"/>
                  <a:pt x="5799792" y="462193"/>
                  <a:pt x="5775949" y="649233"/>
                </a:cubicBezTo>
                <a:cubicBezTo>
                  <a:pt x="5752106" y="836273"/>
                  <a:pt x="5769517" y="995588"/>
                  <a:pt x="5775949" y="1213519"/>
                </a:cubicBezTo>
                <a:cubicBezTo>
                  <a:pt x="5782381" y="1431450"/>
                  <a:pt x="5790591" y="1550002"/>
                  <a:pt x="5775949" y="1820279"/>
                </a:cubicBezTo>
                <a:cubicBezTo>
                  <a:pt x="5761307" y="2090556"/>
                  <a:pt x="5748693" y="2158485"/>
                  <a:pt x="5775949" y="2469511"/>
                </a:cubicBezTo>
                <a:cubicBezTo>
                  <a:pt x="5803205" y="2780537"/>
                  <a:pt x="5758093" y="2844498"/>
                  <a:pt x="5775949" y="2991325"/>
                </a:cubicBezTo>
                <a:cubicBezTo>
                  <a:pt x="5793805" y="3138152"/>
                  <a:pt x="5766110" y="3385508"/>
                  <a:pt x="5775949" y="3513138"/>
                </a:cubicBezTo>
                <a:cubicBezTo>
                  <a:pt x="5785788" y="3640768"/>
                  <a:pt x="5770360" y="3996383"/>
                  <a:pt x="5775949" y="4247317"/>
                </a:cubicBezTo>
                <a:cubicBezTo>
                  <a:pt x="5488215" y="4247977"/>
                  <a:pt x="5320682" y="4254207"/>
                  <a:pt x="5134177" y="4247317"/>
                </a:cubicBezTo>
                <a:cubicBezTo>
                  <a:pt x="4947672" y="4240427"/>
                  <a:pt x="4613112" y="4226894"/>
                  <a:pt x="4376886" y="4247317"/>
                </a:cubicBezTo>
                <a:cubicBezTo>
                  <a:pt x="4140660" y="4267740"/>
                  <a:pt x="3852719" y="4257884"/>
                  <a:pt x="3677354" y="4247317"/>
                </a:cubicBezTo>
                <a:cubicBezTo>
                  <a:pt x="3501989" y="4236750"/>
                  <a:pt x="3376438" y="4264628"/>
                  <a:pt x="3151101" y="4247317"/>
                </a:cubicBezTo>
                <a:cubicBezTo>
                  <a:pt x="2925764" y="4230006"/>
                  <a:pt x="2608884" y="4242738"/>
                  <a:pt x="2451569" y="4247317"/>
                </a:cubicBezTo>
                <a:cubicBezTo>
                  <a:pt x="2294254" y="4251896"/>
                  <a:pt x="1864229" y="4282251"/>
                  <a:pt x="1694278" y="4247317"/>
                </a:cubicBezTo>
                <a:cubicBezTo>
                  <a:pt x="1524327" y="4212383"/>
                  <a:pt x="1343125" y="4226543"/>
                  <a:pt x="1168025" y="4247317"/>
                </a:cubicBezTo>
                <a:cubicBezTo>
                  <a:pt x="992925" y="4268091"/>
                  <a:pt x="864763" y="4244422"/>
                  <a:pt x="584013" y="4247317"/>
                </a:cubicBezTo>
                <a:cubicBezTo>
                  <a:pt x="303263" y="4250212"/>
                  <a:pt x="164501" y="4263366"/>
                  <a:pt x="0" y="4247317"/>
                </a:cubicBezTo>
                <a:cubicBezTo>
                  <a:pt x="29731" y="3943457"/>
                  <a:pt x="20523" y="3902132"/>
                  <a:pt x="0" y="3598084"/>
                </a:cubicBezTo>
                <a:cubicBezTo>
                  <a:pt x="-20523" y="3294036"/>
                  <a:pt x="19857" y="3339178"/>
                  <a:pt x="0" y="3118744"/>
                </a:cubicBezTo>
                <a:cubicBezTo>
                  <a:pt x="-19857" y="2898310"/>
                  <a:pt x="19648" y="2599873"/>
                  <a:pt x="0" y="2469511"/>
                </a:cubicBezTo>
                <a:cubicBezTo>
                  <a:pt x="-19648" y="2339149"/>
                  <a:pt x="-8582" y="2076401"/>
                  <a:pt x="0" y="1862752"/>
                </a:cubicBezTo>
                <a:cubicBezTo>
                  <a:pt x="8582" y="1649103"/>
                  <a:pt x="24087" y="1553029"/>
                  <a:pt x="0" y="1255992"/>
                </a:cubicBezTo>
                <a:cubicBezTo>
                  <a:pt x="-24087" y="958955"/>
                  <a:pt x="5642" y="951851"/>
                  <a:pt x="0" y="776652"/>
                </a:cubicBezTo>
                <a:cubicBezTo>
                  <a:pt x="-5642" y="601453"/>
                  <a:pt x="17294" y="161975"/>
                  <a:pt x="0" y="0"/>
                </a:cubicBezTo>
                <a:close/>
              </a:path>
              <a:path w="5775949" h="4247317" stroke="0" extrusionOk="0">
                <a:moveTo>
                  <a:pt x="0" y="0"/>
                </a:moveTo>
                <a:cubicBezTo>
                  <a:pt x="309832" y="-20858"/>
                  <a:pt x="534667" y="-23598"/>
                  <a:pt x="699532" y="0"/>
                </a:cubicBezTo>
                <a:cubicBezTo>
                  <a:pt x="864397" y="23598"/>
                  <a:pt x="1226936" y="-27841"/>
                  <a:pt x="1399063" y="0"/>
                </a:cubicBezTo>
                <a:cubicBezTo>
                  <a:pt x="1571190" y="27841"/>
                  <a:pt x="1711599" y="-23044"/>
                  <a:pt x="1867557" y="0"/>
                </a:cubicBezTo>
                <a:cubicBezTo>
                  <a:pt x="2023515" y="23044"/>
                  <a:pt x="2416564" y="31417"/>
                  <a:pt x="2624848" y="0"/>
                </a:cubicBezTo>
                <a:cubicBezTo>
                  <a:pt x="2833132" y="-31417"/>
                  <a:pt x="3050823" y="1185"/>
                  <a:pt x="3324380" y="0"/>
                </a:cubicBezTo>
                <a:cubicBezTo>
                  <a:pt x="3597937" y="-1185"/>
                  <a:pt x="3628656" y="-13576"/>
                  <a:pt x="3850633" y="0"/>
                </a:cubicBezTo>
                <a:cubicBezTo>
                  <a:pt x="4072610" y="13576"/>
                  <a:pt x="4219491" y="11459"/>
                  <a:pt x="4434645" y="0"/>
                </a:cubicBezTo>
                <a:cubicBezTo>
                  <a:pt x="4649799" y="-11459"/>
                  <a:pt x="4755531" y="-5031"/>
                  <a:pt x="5018658" y="0"/>
                </a:cubicBezTo>
                <a:cubicBezTo>
                  <a:pt x="5281785" y="5031"/>
                  <a:pt x="5441363" y="-14524"/>
                  <a:pt x="5775949" y="0"/>
                </a:cubicBezTo>
                <a:cubicBezTo>
                  <a:pt x="5779893" y="143333"/>
                  <a:pt x="5747570" y="462856"/>
                  <a:pt x="5775949" y="606760"/>
                </a:cubicBezTo>
                <a:cubicBezTo>
                  <a:pt x="5804328" y="750664"/>
                  <a:pt x="5760874" y="849904"/>
                  <a:pt x="5775949" y="1086100"/>
                </a:cubicBezTo>
                <a:cubicBezTo>
                  <a:pt x="5791024" y="1322296"/>
                  <a:pt x="5752495" y="1425899"/>
                  <a:pt x="5775949" y="1692859"/>
                </a:cubicBezTo>
                <a:cubicBezTo>
                  <a:pt x="5799403" y="1959819"/>
                  <a:pt x="5790775" y="2072096"/>
                  <a:pt x="5775949" y="2342092"/>
                </a:cubicBezTo>
                <a:cubicBezTo>
                  <a:pt x="5761123" y="2612088"/>
                  <a:pt x="5794455" y="2629355"/>
                  <a:pt x="5775949" y="2906378"/>
                </a:cubicBezTo>
                <a:cubicBezTo>
                  <a:pt x="5757443" y="3183401"/>
                  <a:pt x="5787013" y="3229616"/>
                  <a:pt x="5775949" y="3513138"/>
                </a:cubicBezTo>
                <a:cubicBezTo>
                  <a:pt x="5764885" y="3796660"/>
                  <a:pt x="5754933" y="3927086"/>
                  <a:pt x="5775949" y="4247317"/>
                </a:cubicBezTo>
                <a:cubicBezTo>
                  <a:pt x="5563058" y="4236485"/>
                  <a:pt x="5363170" y="4219586"/>
                  <a:pt x="5076417" y="4247317"/>
                </a:cubicBezTo>
                <a:cubicBezTo>
                  <a:pt x="4789664" y="4275048"/>
                  <a:pt x="4734301" y="4269873"/>
                  <a:pt x="4434645" y="4247317"/>
                </a:cubicBezTo>
                <a:cubicBezTo>
                  <a:pt x="4134989" y="4224761"/>
                  <a:pt x="3858431" y="4247596"/>
                  <a:pt x="3677354" y="4247317"/>
                </a:cubicBezTo>
                <a:cubicBezTo>
                  <a:pt x="3496277" y="4247038"/>
                  <a:pt x="3296313" y="4259712"/>
                  <a:pt x="3035582" y="4247317"/>
                </a:cubicBezTo>
                <a:cubicBezTo>
                  <a:pt x="2774851" y="4234922"/>
                  <a:pt x="2610625" y="4246501"/>
                  <a:pt x="2336050" y="4247317"/>
                </a:cubicBezTo>
                <a:cubicBezTo>
                  <a:pt x="2061475" y="4248133"/>
                  <a:pt x="1987350" y="4244276"/>
                  <a:pt x="1809797" y="4247317"/>
                </a:cubicBezTo>
                <a:cubicBezTo>
                  <a:pt x="1632244" y="4250358"/>
                  <a:pt x="1466608" y="4239010"/>
                  <a:pt x="1341304" y="4247317"/>
                </a:cubicBezTo>
                <a:cubicBezTo>
                  <a:pt x="1216000" y="4255624"/>
                  <a:pt x="924957" y="4270374"/>
                  <a:pt x="641772" y="4247317"/>
                </a:cubicBezTo>
                <a:cubicBezTo>
                  <a:pt x="358587" y="4224260"/>
                  <a:pt x="175765" y="4276353"/>
                  <a:pt x="0" y="4247317"/>
                </a:cubicBezTo>
                <a:cubicBezTo>
                  <a:pt x="-2617" y="4009267"/>
                  <a:pt x="-25555" y="3960336"/>
                  <a:pt x="0" y="3725504"/>
                </a:cubicBezTo>
                <a:cubicBezTo>
                  <a:pt x="25555" y="3490672"/>
                  <a:pt x="-1818" y="3284347"/>
                  <a:pt x="0" y="3076271"/>
                </a:cubicBezTo>
                <a:cubicBezTo>
                  <a:pt x="1818" y="2868195"/>
                  <a:pt x="-2541" y="2682125"/>
                  <a:pt x="0" y="2469511"/>
                </a:cubicBezTo>
                <a:cubicBezTo>
                  <a:pt x="2541" y="2256897"/>
                  <a:pt x="27459" y="2034946"/>
                  <a:pt x="0" y="1862752"/>
                </a:cubicBezTo>
                <a:cubicBezTo>
                  <a:pt x="-27459" y="1690558"/>
                  <a:pt x="-28763" y="1461970"/>
                  <a:pt x="0" y="1255992"/>
                </a:cubicBezTo>
                <a:cubicBezTo>
                  <a:pt x="28763" y="1050014"/>
                  <a:pt x="-27561" y="917677"/>
                  <a:pt x="0" y="649233"/>
                </a:cubicBezTo>
                <a:cubicBezTo>
                  <a:pt x="27561" y="380789"/>
                  <a:pt x="-5327" y="286938"/>
                  <a:pt x="0" y="0"/>
                </a:cubicBezTo>
                <a:close/>
              </a:path>
            </a:pathLst>
          </a:custGeom>
          <a:solidFill>
            <a:schemeClr val="tx2">
              <a:lumMod val="10000"/>
              <a:lumOff val="90000"/>
            </a:schemeClr>
          </a:solidFill>
          <a:ln>
            <a:solidFill>
              <a:schemeClr val="tx1"/>
            </a:solidFill>
            <a:extLst>
              <a:ext uri="{C807C97D-BFC1-408E-A445-0C87EB9F89A2}">
                <ask:lineSketchStyleProps xmlns:ask="http://schemas.microsoft.com/office/drawing/2018/sketchyshapes" sd="1100333653">
                  <a:prstGeom prst="rect">
                    <a:avLst/>
                  </a:prstGeom>
                  <ask:type>
                    <ask:lineSketchFreehand/>
                  </ask:type>
                </ask:lineSketchStyleProps>
              </a:ext>
            </a:extLst>
          </a:ln>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pic>
        <p:nvPicPr>
          <p:cNvPr id="1036" name="Picture 12" descr="Radiation pressure acceleration of protons to 93 MeV with circularly ...">
            <a:extLst>
              <a:ext uri="{FF2B5EF4-FFF2-40B4-BE49-F238E27FC236}">
                <a16:creationId xmlns:a16="http://schemas.microsoft.com/office/drawing/2014/main" id="{8F35AD9E-9C8C-1953-2981-01F43650F2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790"/>
          <a:stretch/>
        </p:blipFill>
        <p:spPr bwMode="auto">
          <a:xfrm>
            <a:off x="6244228" y="2623399"/>
            <a:ext cx="3286008" cy="327849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4">
            <a:extLst>
              <a:ext uri="{FF2B5EF4-FFF2-40B4-BE49-F238E27FC236}">
                <a16:creationId xmlns:a16="http://schemas.microsoft.com/office/drawing/2014/main" id="{09742004-C2F1-D879-1015-DCC8CCDAF643}"/>
              </a:ext>
            </a:extLst>
          </p:cNvPr>
          <p:cNvSpPr txBox="1">
            <a:spLocks/>
          </p:cNvSpPr>
          <p:nvPr/>
        </p:nvSpPr>
        <p:spPr>
          <a:xfrm>
            <a:off x="8763926" y="6291863"/>
            <a:ext cx="2926080" cy="566138"/>
          </a:xfrm>
          <a:prstGeom prst="rect">
            <a:avLst/>
          </a:prstGeom>
        </p:spPr>
        <p:txBody>
          <a:bodyPr vert="horz" lIns="91440" tIns="45720" rIns="91440" bIns="45720" rtlCol="0" anchor="ctr">
            <a:normAutofit fontScale="40000" lnSpcReduction="20000"/>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CE5A9A0F-4399-446A-98B4-14358729F994}" type="slidenum">
              <a:rPr lang="en-US" sz="9600" smtClean="0">
                <a:solidFill>
                  <a:schemeClr val="accent1">
                    <a:lumMod val="60000"/>
                    <a:lumOff val="40000"/>
                  </a:schemeClr>
                </a:solidFill>
              </a:rPr>
              <a:pPr>
                <a:lnSpc>
                  <a:spcPct val="90000"/>
                </a:lnSpc>
                <a:spcAft>
                  <a:spcPts val="600"/>
                </a:spcAft>
              </a:pPr>
              <a:t>4</a:t>
            </a:fld>
            <a:endParaRPr lang="en-US" sz="3200">
              <a:solidFill>
                <a:schemeClr val="accent1">
                  <a:lumMod val="60000"/>
                  <a:lumOff val="40000"/>
                </a:schemeClr>
              </a:solidFill>
            </a:endParaRPr>
          </a:p>
        </p:txBody>
      </p:sp>
      <p:sp>
        <p:nvSpPr>
          <p:cNvPr id="9" name="TextBox 8">
            <a:extLst>
              <a:ext uri="{FF2B5EF4-FFF2-40B4-BE49-F238E27FC236}">
                <a16:creationId xmlns:a16="http://schemas.microsoft.com/office/drawing/2014/main" id="{C15E1047-41D4-B4B6-8BB0-A2A34CF88DE8}"/>
              </a:ext>
            </a:extLst>
          </p:cNvPr>
          <p:cNvSpPr txBox="1"/>
          <p:nvPr/>
        </p:nvSpPr>
        <p:spPr>
          <a:xfrm>
            <a:off x="1486959" y="2134671"/>
            <a:ext cx="4943972" cy="738664"/>
          </a:xfrm>
          <a:prstGeom prst="rect">
            <a:avLst/>
          </a:prstGeom>
          <a:noFill/>
        </p:spPr>
        <p:txBody>
          <a:bodyPr wrap="square" rtlCol="0">
            <a:spAutoFit/>
          </a:bodyPr>
          <a:lstStyle/>
          <a:p>
            <a:r>
              <a:rPr lang="en-US" sz="2400" b="1"/>
              <a:t> Sheath Acceleration  </a:t>
            </a:r>
          </a:p>
          <a:p>
            <a:endParaRPr lang="en-US"/>
          </a:p>
        </p:txBody>
      </p:sp>
      <p:sp>
        <p:nvSpPr>
          <p:cNvPr id="10" name="TextBox 9">
            <a:extLst>
              <a:ext uri="{FF2B5EF4-FFF2-40B4-BE49-F238E27FC236}">
                <a16:creationId xmlns:a16="http://schemas.microsoft.com/office/drawing/2014/main" id="{820CD4E7-30C4-74F9-4B5E-33861CE2347A}"/>
              </a:ext>
            </a:extLst>
          </p:cNvPr>
          <p:cNvSpPr txBox="1"/>
          <p:nvPr/>
        </p:nvSpPr>
        <p:spPr>
          <a:xfrm>
            <a:off x="6656337" y="2143914"/>
            <a:ext cx="4943972" cy="461665"/>
          </a:xfrm>
          <a:prstGeom prst="rect">
            <a:avLst/>
          </a:prstGeom>
          <a:noFill/>
        </p:spPr>
        <p:txBody>
          <a:bodyPr wrap="square" rtlCol="0">
            <a:spAutoFit/>
          </a:bodyPr>
          <a:lstStyle/>
          <a:p>
            <a:r>
              <a:rPr lang="en-US" sz="2400" b="1"/>
              <a:t>Radiation Pressure Acc. (RPA)</a:t>
            </a:r>
          </a:p>
        </p:txBody>
      </p:sp>
      <p:sp>
        <p:nvSpPr>
          <p:cNvPr id="11" name="Rectangle 10">
            <a:extLst>
              <a:ext uri="{FF2B5EF4-FFF2-40B4-BE49-F238E27FC236}">
                <a16:creationId xmlns:a16="http://schemas.microsoft.com/office/drawing/2014/main" id="{0C887985-2947-F219-6B99-58A2AF3DDC12}"/>
              </a:ext>
            </a:extLst>
          </p:cNvPr>
          <p:cNvSpPr/>
          <p:nvPr/>
        </p:nvSpPr>
        <p:spPr>
          <a:xfrm>
            <a:off x="3484" y="-26945"/>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BF5BAC-0343-88A0-D748-19234600EFCB}"/>
              </a:ext>
            </a:extLst>
          </p:cNvPr>
          <p:cNvSpPr>
            <a:spLocks noGrp="1"/>
          </p:cNvSpPr>
          <p:nvPr>
            <p:ph type="title"/>
          </p:nvPr>
        </p:nvSpPr>
        <p:spPr>
          <a:xfrm>
            <a:off x="-5471" y="-37840"/>
            <a:ext cx="12191999" cy="1089954"/>
          </a:xfrm>
        </p:spPr>
        <p:txBody>
          <a:bodyPr/>
          <a:lstStyle/>
          <a:p>
            <a:r>
              <a:rPr lang="en-US"/>
              <a:t>    </a:t>
            </a:r>
            <a:r>
              <a:rPr lang="en-US">
                <a:solidFill>
                  <a:schemeClr val="bg1"/>
                </a:solidFill>
              </a:rPr>
              <a:t>Laser-Plasma ion acceleration</a:t>
            </a:r>
          </a:p>
        </p:txBody>
      </p:sp>
      <p:pic>
        <p:nvPicPr>
          <p:cNvPr id="23" name="Picture 22">
            <a:extLst>
              <a:ext uri="{FF2B5EF4-FFF2-40B4-BE49-F238E27FC236}">
                <a16:creationId xmlns:a16="http://schemas.microsoft.com/office/drawing/2014/main" id="{F8183355-7892-DF18-EC2C-E7496BBC92BE}"/>
              </a:ext>
            </a:extLst>
          </p:cNvPr>
          <p:cNvPicPr>
            <a:picLocks noChangeAspect="1"/>
          </p:cNvPicPr>
          <p:nvPr/>
        </p:nvPicPr>
        <p:blipFill>
          <a:blip r:embed="rId3"/>
          <a:stretch>
            <a:fillRect/>
          </a:stretch>
        </p:blipFill>
        <p:spPr>
          <a:xfrm>
            <a:off x="678465" y="2677083"/>
            <a:ext cx="5046995" cy="2417290"/>
          </a:xfrm>
          <a:prstGeom prst="rect">
            <a:avLst/>
          </a:prstGeom>
        </p:spPr>
      </p:pic>
      <p:sp>
        <p:nvSpPr>
          <p:cNvPr id="24" name="TextBox 23">
            <a:extLst>
              <a:ext uri="{FF2B5EF4-FFF2-40B4-BE49-F238E27FC236}">
                <a16:creationId xmlns:a16="http://schemas.microsoft.com/office/drawing/2014/main" id="{31EFA3B3-4101-5879-E825-4B15F4262D9A}"/>
              </a:ext>
            </a:extLst>
          </p:cNvPr>
          <p:cNvSpPr txBox="1"/>
          <p:nvPr/>
        </p:nvSpPr>
        <p:spPr>
          <a:xfrm>
            <a:off x="599567" y="5305402"/>
            <a:ext cx="5492574" cy="707886"/>
          </a:xfrm>
          <a:prstGeom prst="rect">
            <a:avLst/>
          </a:prstGeom>
          <a:noFill/>
        </p:spPr>
        <p:txBody>
          <a:bodyPr wrap="square" lIns="91440" tIns="45720" rIns="91440" bIns="45720" rtlCol="0" anchor="t">
            <a:spAutoFit/>
          </a:bodyPr>
          <a:lstStyle/>
          <a:p>
            <a:r>
              <a:rPr lang="en-US" sz="2000"/>
              <a:t>Implementing this method is challenging when using gas targets.</a:t>
            </a:r>
          </a:p>
        </p:txBody>
      </p:sp>
      <p:sp>
        <p:nvSpPr>
          <p:cNvPr id="25" name="TextBox 24">
            <a:extLst>
              <a:ext uri="{FF2B5EF4-FFF2-40B4-BE49-F238E27FC236}">
                <a16:creationId xmlns:a16="http://schemas.microsoft.com/office/drawing/2014/main" id="{79A5874E-1FC6-582D-EDA3-015798A9A071}"/>
              </a:ext>
            </a:extLst>
          </p:cNvPr>
          <p:cNvSpPr txBox="1"/>
          <p:nvPr/>
        </p:nvSpPr>
        <p:spPr>
          <a:xfrm>
            <a:off x="9652010" y="2938165"/>
            <a:ext cx="2231622" cy="2862322"/>
          </a:xfrm>
          <a:prstGeom prst="rect">
            <a:avLst/>
          </a:prstGeom>
          <a:noFill/>
        </p:spPr>
        <p:txBody>
          <a:bodyPr wrap="square" rtlCol="0">
            <a:spAutoFit/>
          </a:bodyPr>
          <a:lstStyle/>
          <a:p>
            <a:r>
              <a:rPr lang="en-US" sz="2000"/>
              <a:t>Very high intensities and very thin targets are required. Gas targets are suitable for front surface acceleration configurations. </a:t>
            </a:r>
          </a:p>
        </p:txBody>
      </p:sp>
    </p:spTree>
    <p:extLst>
      <p:ext uri="{BB962C8B-B14F-4D97-AF65-F5344CB8AC3E}">
        <p14:creationId xmlns:p14="http://schemas.microsoft.com/office/powerpoint/2010/main" val="176056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64C19C-27EB-E2C8-D71A-F09F083713DF}"/>
              </a:ext>
            </a:extLst>
          </p:cNvPr>
          <p:cNvSpPr/>
          <p:nvPr/>
        </p:nvSpPr>
        <p:spPr>
          <a:xfrm>
            <a:off x="3484" y="-26945"/>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9BBA5C5E-9E79-AD6A-F53B-6C1EF6850BB5}"/>
              </a:ext>
            </a:extLst>
          </p:cNvPr>
          <p:cNvSpPr>
            <a:spLocks noGrp="1"/>
          </p:cNvSpPr>
          <p:nvPr>
            <p:ph type="title"/>
          </p:nvPr>
        </p:nvSpPr>
        <p:spPr>
          <a:xfrm>
            <a:off x="-5471" y="-37840"/>
            <a:ext cx="12191999" cy="1089954"/>
          </a:xfrm>
        </p:spPr>
        <p:txBody>
          <a:bodyPr/>
          <a:lstStyle/>
          <a:p>
            <a:r>
              <a:rPr lang="en-US"/>
              <a:t>    </a:t>
            </a:r>
            <a:r>
              <a:rPr lang="en-US">
                <a:solidFill>
                  <a:schemeClr val="bg1"/>
                </a:solidFill>
              </a:rPr>
              <a:t>Why we chose the BNL facility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B141D9D-F649-5DD3-168E-18694BD62BF5}"/>
                  </a:ext>
                </a:extLst>
              </p:cNvPr>
              <p:cNvSpPr txBox="1"/>
              <p:nvPr/>
            </p:nvSpPr>
            <p:spPr>
              <a:xfrm>
                <a:off x="788257" y="1343914"/>
                <a:ext cx="8074324" cy="1446550"/>
              </a:xfrm>
              <a:prstGeom prst="rect">
                <a:avLst/>
              </a:prstGeom>
              <a:noFill/>
            </p:spPr>
            <p:txBody>
              <a:bodyPr wrap="square" rtlCol="0">
                <a:spAutoFit/>
              </a:bodyPr>
              <a:lstStyle/>
              <a:p>
                <a:r>
                  <a:rPr lang="en-US" sz="2200" dirty="0"/>
                  <a:t>The main reasons why we chose BNL:</a:t>
                </a:r>
              </a:p>
              <a:p>
                <a:endParaRPr lang="en-US" sz="2200" b="1" dirty="0"/>
              </a:p>
              <a:p>
                <a:pPr marL="342900" indent="-342900">
                  <a:buClr>
                    <a:schemeClr val="accent4"/>
                  </a:buClr>
                  <a:buSzPct val="150000"/>
                  <a:buFont typeface="Arial" panose="020B0604020202020204" pitchFamily="34" charset="0"/>
                  <a:buChar char="•"/>
                </a:pPr>
                <a:r>
                  <a:rPr lang="en-US" sz="2200" dirty="0"/>
                  <a:t>It is a </a:t>
                </a:r>
                <a14:m>
                  <m:oMath xmlns:m="http://schemas.openxmlformats.org/officeDocument/2006/math">
                    <m:sSub>
                      <m:sSubPr>
                        <m:ctrlPr>
                          <a:rPr lang="en-US" sz="2200" i="1" smtClean="0">
                            <a:latin typeface="Cambria Math" panose="02040503050406030204" pitchFamily="18" charset="0"/>
                          </a:rPr>
                        </m:ctrlPr>
                      </m:sSubPr>
                      <m:e>
                        <m:r>
                          <m:rPr>
                            <m:sty m:val="p"/>
                          </m:rPr>
                          <a:rPr lang="en-US" sz="2200" b="0" i="0" smtClean="0">
                            <a:latin typeface="Cambria Math" panose="02040503050406030204" pitchFamily="18" charset="0"/>
                          </a:rPr>
                          <m:t>CO</m:t>
                        </m:r>
                      </m:e>
                      <m:sub>
                        <m:r>
                          <a:rPr lang="en-US" sz="2200" b="0" i="0" smtClean="0">
                            <a:latin typeface="Cambria Math" panose="02040503050406030204" pitchFamily="18" charset="0"/>
                          </a:rPr>
                          <m:t>2</m:t>
                        </m:r>
                      </m:sub>
                    </m:sSub>
                  </m:oMath>
                </a14:m>
                <a:r>
                  <a:rPr lang="en-US" sz="2200" dirty="0"/>
                  <a:t> laser             </a:t>
                </a:r>
                <a:r>
                  <a:rPr lang="en-US" sz="2200" b="1" dirty="0"/>
                  <a:t>Very long wavelength ~ 9.2 </a:t>
                </a:r>
                <a14:m>
                  <m:oMath xmlns:m="http://schemas.openxmlformats.org/officeDocument/2006/math">
                    <m:r>
                      <a:rPr lang="en-US" sz="2200" b="1" i="0" smtClean="0">
                        <a:latin typeface="Cambria Math" panose="02040503050406030204" pitchFamily="18" charset="0"/>
                        <a:ea typeface="Cambria Math" panose="02040503050406030204" pitchFamily="18" charset="0"/>
                      </a:rPr>
                      <m:t>𝛍</m:t>
                    </m:r>
                    <m:r>
                      <a:rPr lang="en-US" sz="2200" b="1" i="0" smtClean="0">
                        <a:latin typeface="Cambria Math" panose="02040503050406030204" pitchFamily="18" charset="0"/>
                        <a:ea typeface="Cambria Math" panose="02040503050406030204" pitchFamily="18" charset="0"/>
                      </a:rPr>
                      <m:t>𝐦</m:t>
                    </m:r>
                  </m:oMath>
                </a14:m>
                <a:endParaRPr lang="en-US" sz="2200" b="1" dirty="0">
                  <a:ea typeface="Cambria Math" panose="02040503050406030204" pitchFamily="18" charset="0"/>
                </a:endParaRPr>
              </a:p>
              <a:p>
                <a:pPr>
                  <a:buClr>
                    <a:schemeClr val="accent4"/>
                  </a:buClr>
                  <a:buSzPct val="150000"/>
                </a:pPr>
                <a:endParaRPr lang="en-US" sz="2200" b="1" dirty="0"/>
              </a:p>
            </p:txBody>
          </p:sp>
        </mc:Choice>
        <mc:Fallback xmlns="">
          <p:sp>
            <p:nvSpPr>
              <p:cNvPr id="16" name="TextBox 15">
                <a:extLst>
                  <a:ext uri="{FF2B5EF4-FFF2-40B4-BE49-F238E27FC236}">
                    <a16:creationId xmlns:a16="http://schemas.microsoft.com/office/drawing/2014/main" id="{3B141D9D-F649-5DD3-168E-18694BD62BF5}"/>
                  </a:ext>
                </a:extLst>
              </p:cNvPr>
              <p:cNvSpPr txBox="1">
                <a:spLocks noRot="1" noChangeAspect="1" noMove="1" noResize="1" noEditPoints="1" noAdjustHandles="1" noChangeArrowheads="1" noChangeShapeType="1" noTextEdit="1"/>
              </p:cNvSpPr>
              <p:nvPr/>
            </p:nvSpPr>
            <p:spPr>
              <a:xfrm>
                <a:off x="788257" y="1343914"/>
                <a:ext cx="8074324" cy="1446550"/>
              </a:xfrm>
              <a:prstGeom prst="rect">
                <a:avLst/>
              </a:prstGeom>
              <a:blipFill>
                <a:blip r:embed="rId2"/>
                <a:stretch>
                  <a:fillRect l="-1727" t="-2609"/>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A4DB206E-E839-DAFC-661D-E32C62C20649}"/>
              </a:ext>
            </a:extLst>
          </p:cNvPr>
          <p:cNvCxnSpPr/>
          <p:nvPr/>
        </p:nvCxnSpPr>
        <p:spPr>
          <a:xfrm>
            <a:off x="3243870" y="2237962"/>
            <a:ext cx="414068"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57EB089B-24EA-1BDC-CA49-EF82F26D379F}"/>
                  </a:ext>
                </a:extLst>
              </p14:cNvPr>
              <p14:cNvContentPartPr/>
              <p14:nvPr/>
            </p14:nvContentPartPr>
            <p14:xfrm>
              <a:off x="401108" y="2299362"/>
              <a:ext cx="864360" cy="767520"/>
            </p14:xfrm>
          </p:contentPart>
        </mc:Choice>
        <mc:Fallback xmlns="">
          <p:pic>
            <p:nvPicPr>
              <p:cNvPr id="22" name="Ink 21">
                <a:extLst>
                  <a:ext uri="{FF2B5EF4-FFF2-40B4-BE49-F238E27FC236}">
                    <a16:creationId xmlns:a16="http://schemas.microsoft.com/office/drawing/2014/main" id="{57EB089B-24EA-1BDC-CA49-EF82F26D379F}"/>
                  </a:ext>
                </a:extLst>
              </p:cNvPr>
              <p:cNvPicPr/>
              <p:nvPr/>
            </p:nvPicPr>
            <p:blipFill>
              <a:blip r:embed="rId4"/>
              <a:stretch>
                <a:fillRect/>
              </a:stretch>
            </p:blipFill>
            <p:spPr>
              <a:xfrm>
                <a:off x="392112" y="2290366"/>
                <a:ext cx="881993" cy="78515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3449DE79-C67D-9325-F122-C1C4A5975383}"/>
                  </a:ext>
                </a:extLst>
              </p14:cNvPr>
              <p14:cNvContentPartPr/>
              <p14:nvPr/>
            </p14:nvContentPartPr>
            <p14:xfrm>
              <a:off x="1297488" y="2926482"/>
              <a:ext cx="243720" cy="280800"/>
            </p14:xfrm>
          </p:contentPart>
        </mc:Choice>
        <mc:Fallback xmlns="">
          <p:pic>
            <p:nvPicPr>
              <p:cNvPr id="25" name="Ink 24">
                <a:extLst>
                  <a:ext uri="{FF2B5EF4-FFF2-40B4-BE49-F238E27FC236}">
                    <a16:creationId xmlns:a16="http://schemas.microsoft.com/office/drawing/2014/main" id="{3449DE79-C67D-9325-F122-C1C4A5975383}"/>
                  </a:ext>
                </a:extLst>
              </p:cNvPr>
              <p:cNvPicPr/>
              <p:nvPr/>
            </p:nvPicPr>
            <p:blipFill>
              <a:blip r:embed="rId6"/>
              <a:stretch>
                <a:fillRect/>
              </a:stretch>
            </p:blipFill>
            <p:spPr>
              <a:xfrm>
                <a:off x="1288501" y="2917482"/>
                <a:ext cx="261334" cy="298440"/>
              </a:xfrm>
              <a:prstGeom prst="rect">
                <a:avLst/>
              </a:prstGeom>
            </p:spPr>
          </p:pic>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FC51C59-605F-B7EE-7583-A593B3568412}"/>
                  </a:ext>
                </a:extLst>
              </p:cNvPr>
              <p:cNvSpPr txBox="1"/>
              <p:nvPr/>
            </p:nvSpPr>
            <p:spPr>
              <a:xfrm>
                <a:off x="1652617" y="2722902"/>
                <a:ext cx="10161004" cy="1430905"/>
              </a:xfrm>
              <a:prstGeom prst="rect">
                <a:avLst/>
              </a:prstGeom>
              <a:noFill/>
            </p:spPr>
            <p:txBody>
              <a:bodyPr wrap="square" rtlCol="0">
                <a:spAutoFit/>
              </a:bodyPr>
              <a:lstStyle/>
              <a:p>
                <a:r>
                  <a:rPr lang="en-US" sz="2000"/>
                  <a:t>This has several implications:</a:t>
                </a:r>
              </a:p>
              <a:p>
                <a:pPr marL="342900" indent="-342900">
                  <a:buFont typeface="Arial" panose="020B0604020202020204" pitchFamily="34" charset="0"/>
                  <a:buChar char="•"/>
                </a:pPr>
                <a:r>
                  <a:rPr lang="en-US" sz="2000"/>
                  <a:t> the </a:t>
                </a:r>
                <a:r>
                  <a:rPr lang="en-US" sz="2000" b="1"/>
                  <a:t>a0</a:t>
                </a:r>
                <a:r>
                  <a:rPr lang="en-US" sz="2000"/>
                  <a:t> of the laser scales favorably as: </a:t>
                </a:r>
                <a14:m>
                  <m:oMath xmlns:m="http://schemas.openxmlformats.org/officeDocument/2006/math">
                    <m:sSub>
                      <m:sSubPr>
                        <m:ctrlPr>
                          <a:rPr kumimoji="0" lang="en-US" altLang="en-US" sz="2200" b="0" i="1" u="none" strike="noStrike" cap="none" normalizeH="0" baseline="0" smtClean="0">
                            <a:ln>
                              <a:noFill/>
                            </a:ln>
                            <a:solidFill>
                              <a:srgbClr val="222222"/>
                            </a:solidFill>
                            <a:effectLst/>
                            <a:latin typeface="Cambria Math" panose="02040503050406030204" pitchFamily="18" charset="0"/>
                          </a:rPr>
                        </m:ctrlPr>
                      </m:sSubPr>
                      <m:e>
                        <m:r>
                          <a:rPr kumimoji="0" lang="en-US" altLang="en-US" sz="2200" b="0" i="1" u="none" strike="noStrike" cap="none" normalizeH="0" baseline="0" smtClean="0">
                            <a:ln>
                              <a:noFill/>
                            </a:ln>
                            <a:solidFill>
                              <a:srgbClr val="222222"/>
                            </a:solidFill>
                            <a:effectLst/>
                            <a:latin typeface="Cambria Math" panose="02040503050406030204" pitchFamily="18" charset="0"/>
                          </a:rPr>
                          <m:t> </m:t>
                        </m:r>
                        <m:r>
                          <a:rPr kumimoji="0" lang="en-US" altLang="en-US" sz="2200" b="0" i="1" u="none" strike="noStrike" cap="none" normalizeH="0" baseline="0" smtClean="0">
                            <a:ln>
                              <a:noFill/>
                            </a:ln>
                            <a:solidFill>
                              <a:srgbClr val="222222"/>
                            </a:solidFill>
                            <a:effectLst/>
                            <a:latin typeface="Cambria Math" panose="02040503050406030204" pitchFamily="18" charset="0"/>
                          </a:rPr>
                          <m:t>𝑎</m:t>
                        </m:r>
                      </m:e>
                      <m:sub>
                        <m:r>
                          <a:rPr kumimoji="0" lang="en-US" altLang="en-US" sz="2200" b="0" i="1" u="none" strike="noStrike" cap="none" normalizeH="0" baseline="0" smtClean="0">
                            <a:ln>
                              <a:noFill/>
                            </a:ln>
                            <a:solidFill>
                              <a:srgbClr val="222222"/>
                            </a:solidFill>
                            <a:effectLst/>
                            <a:latin typeface="Cambria Math" panose="02040503050406030204" pitchFamily="18" charset="0"/>
                          </a:rPr>
                          <m:t>0</m:t>
                        </m:r>
                      </m:sub>
                    </m:sSub>
                    <m:r>
                      <a:rPr kumimoji="0" lang="en-US" altLang="en-US" sz="2200" b="0" i="1" u="none" strike="noStrike" cap="none" normalizeH="0" baseline="0" smtClean="0">
                        <a:ln>
                          <a:noFill/>
                        </a:ln>
                        <a:solidFill>
                          <a:srgbClr val="222222"/>
                        </a:solidFill>
                        <a:effectLst/>
                        <a:latin typeface="Cambria Math" panose="02040503050406030204" pitchFamily="18" charset="0"/>
                      </a:rPr>
                      <m:t>=</m:t>
                    </m:r>
                    <m:f>
                      <m:fPr>
                        <m:ctrlPr>
                          <a:rPr lang="en-US" altLang="en-US" sz="2200" b="0" i="1" smtClean="0">
                            <a:solidFill>
                              <a:srgbClr val="222222"/>
                            </a:solidFill>
                            <a:latin typeface="Cambria Math" panose="02040503050406030204" pitchFamily="18" charset="0"/>
                          </a:rPr>
                        </m:ctrlPr>
                      </m:fPr>
                      <m:num>
                        <m:sSub>
                          <m:sSubPr>
                            <m:ctrlPr>
                              <a:rPr lang="en-US" altLang="en-US" sz="2200" i="1">
                                <a:solidFill>
                                  <a:srgbClr val="222222"/>
                                </a:solidFill>
                                <a:latin typeface="Cambria Math" panose="02040503050406030204" pitchFamily="18" charset="0"/>
                              </a:rPr>
                            </m:ctrlPr>
                          </m:sSubPr>
                          <m:e>
                            <m:r>
                              <a:rPr lang="en-US" altLang="en-US" sz="2200" b="0" i="1" smtClean="0">
                                <a:solidFill>
                                  <a:srgbClr val="222222"/>
                                </a:solidFill>
                                <a:latin typeface="Cambria Math" panose="02040503050406030204" pitchFamily="18" charset="0"/>
                              </a:rPr>
                              <m:t>𝐸</m:t>
                            </m:r>
                          </m:e>
                          <m:sub>
                            <m:r>
                              <a:rPr lang="en-US" altLang="en-US" sz="2200" b="0" i="1" smtClean="0">
                                <a:solidFill>
                                  <a:srgbClr val="222222"/>
                                </a:solidFill>
                                <a:latin typeface="Cambria Math" panose="02040503050406030204" pitchFamily="18" charset="0"/>
                              </a:rPr>
                              <m:t>0</m:t>
                            </m:r>
                          </m:sub>
                        </m:sSub>
                        <m:r>
                          <a:rPr lang="en-US" altLang="en-US" sz="2200" b="0" i="1" smtClean="0">
                            <a:solidFill>
                              <a:srgbClr val="222222"/>
                            </a:solidFill>
                            <a:latin typeface="Cambria Math" panose="02040503050406030204" pitchFamily="18" charset="0"/>
                          </a:rPr>
                          <m:t>𝑒</m:t>
                        </m:r>
                        <m:r>
                          <a:rPr lang="en-US" altLang="en-US" sz="2200" b="0" i="1" smtClean="0">
                            <a:solidFill>
                              <a:srgbClr val="222222"/>
                            </a:solidFill>
                            <a:latin typeface="Cambria Math" panose="02040503050406030204" pitchFamily="18" charset="0"/>
                          </a:rPr>
                          <m:t> </m:t>
                        </m:r>
                        <m:r>
                          <m:rPr>
                            <m:nor/>
                          </m:rPr>
                          <a:rPr lang="el-GR" sz="2200" i="1"/>
                          <m:t>λ</m:t>
                        </m:r>
                      </m:num>
                      <m:den>
                        <m:sSub>
                          <m:sSubPr>
                            <m:ctrlPr>
                              <a:rPr lang="en-US" altLang="en-US" sz="2200" i="1" smtClean="0">
                                <a:solidFill>
                                  <a:srgbClr val="222222"/>
                                </a:solidFill>
                                <a:latin typeface="Cambria Math" panose="02040503050406030204" pitchFamily="18" charset="0"/>
                              </a:rPr>
                            </m:ctrlPr>
                          </m:sSubPr>
                          <m:e>
                            <m:r>
                              <a:rPr lang="en-US" altLang="en-US" sz="2200" b="0" i="1" smtClean="0">
                                <a:solidFill>
                                  <a:srgbClr val="222222"/>
                                </a:solidFill>
                                <a:latin typeface="Cambria Math" panose="02040503050406030204" pitchFamily="18" charset="0"/>
                              </a:rPr>
                              <m:t>𝑚</m:t>
                            </m:r>
                          </m:e>
                          <m:sub>
                            <m:r>
                              <a:rPr lang="en-US" altLang="en-US" sz="2200" b="0" i="1" smtClean="0">
                                <a:solidFill>
                                  <a:srgbClr val="222222"/>
                                </a:solidFill>
                                <a:latin typeface="Cambria Math" panose="02040503050406030204" pitchFamily="18" charset="0"/>
                              </a:rPr>
                              <m:t>𝑒</m:t>
                            </m:r>
                          </m:sub>
                        </m:sSub>
                        <m:r>
                          <a:rPr lang="en-US" altLang="en-US" sz="2200" b="0" i="1" smtClean="0">
                            <a:solidFill>
                              <a:srgbClr val="222222"/>
                            </a:solidFill>
                            <a:latin typeface="Cambria Math" panose="02040503050406030204" pitchFamily="18" charset="0"/>
                          </a:rPr>
                          <m:t>𝑐</m:t>
                        </m:r>
                      </m:den>
                    </m:f>
                  </m:oMath>
                </a14:m>
                <a:endParaRPr lang="en-US" sz="2200"/>
              </a:p>
              <a:p>
                <a:pPr marL="342900" indent="-342900">
                  <a:buFont typeface="Arial" panose="020B0604020202020204" pitchFamily="34" charset="0"/>
                  <a:buChar char="•"/>
                </a:pPr>
                <a:r>
                  <a:rPr lang="en-US" sz="2000"/>
                  <a:t> the </a:t>
                </a:r>
                <a:r>
                  <a:rPr lang="en-US" sz="2000" b="1"/>
                  <a:t>critical density is 100 times lower </a:t>
                </a:r>
                <a:r>
                  <a:rPr lang="en-US" sz="2000"/>
                  <a:t>than for Ti-</a:t>
                </a:r>
                <a:r>
                  <a:rPr lang="en-US" sz="2000" err="1"/>
                  <a:t>sapph</a:t>
                </a:r>
                <a:r>
                  <a:rPr lang="en-US" sz="2000"/>
                  <a:t> lasers: </a:t>
                </a:r>
                <a14:m>
                  <m:oMath xmlns:m="http://schemas.openxmlformats.org/officeDocument/2006/math">
                    <m:sSub>
                      <m:sSubPr>
                        <m:ctrlPr>
                          <a:rPr kumimoji="0" lang="en-US" altLang="en-US" sz="2200" b="0" i="1" u="none" strike="noStrike" cap="none" normalizeH="0" baseline="0" smtClean="0">
                            <a:ln>
                              <a:noFill/>
                            </a:ln>
                            <a:solidFill>
                              <a:srgbClr val="222222"/>
                            </a:solidFill>
                            <a:effectLst/>
                            <a:latin typeface="Cambria Math" panose="02040503050406030204" pitchFamily="18" charset="0"/>
                          </a:rPr>
                        </m:ctrlPr>
                      </m:sSubPr>
                      <m:e>
                        <m:r>
                          <a:rPr kumimoji="0" lang="en-US" altLang="en-US" sz="2200" b="0" i="1" u="none" strike="noStrike" cap="none" normalizeH="0" baseline="0" smtClean="0">
                            <a:ln>
                              <a:noFill/>
                            </a:ln>
                            <a:solidFill>
                              <a:srgbClr val="222222"/>
                            </a:solidFill>
                            <a:effectLst/>
                            <a:latin typeface="Cambria Math" panose="02040503050406030204" pitchFamily="18" charset="0"/>
                          </a:rPr>
                          <m:t> </m:t>
                        </m:r>
                        <m:r>
                          <a:rPr kumimoji="0" lang="en-US" altLang="en-US" sz="2200" b="0" i="1" u="none" strike="noStrike" cap="none" normalizeH="0" baseline="0" smtClean="0">
                            <a:ln>
                              <a:noFill/>
                            </a:ln>
                            <a:solidFill>
                              <a:srgbClr val="222222"/>
                            </a:solidFill>
                            <a:effectLst/>
                            <a:latin typeface="Cambria Math" panose="02040503050406030204" pitchFamily="18" charset="0"/>
                          </a:rPr>
                          <m:t>𝑛</m:t>
                        </m:r>
                      </m:e>
                      <m:sub>
                        <m:r>
                          <a:rPr kumimoji="0" lang="en-US" altLang="en-US" sz="2200" b="0" i="1" u="none" strike="noStrike" cap="none" normalizeH="0" baseline="0" smtClean="0">
                            <a:ln>
                              <a:noFill/>
                            </a:ln>
                            <a:solidFill>
                              <a:srgbClr val="222222"/>
                            </a:solidFill>
                            <a:effectLst/>
                            <a:latin typeface="Cambria Math" panose="02040503050406030204" pitchFamily="18" charset="0"/>
                          </a:rPr>
                          <m:t>𝑐</m:t>
                        </m:r>
                      </m:sub>
                    </m:sSub>
                    <m:r>
                      <a:rPr kumimoji="0" lang="en-US" altLang="en-US" sz="2200" b="0" i="1" u="none" strike="noStrike" cap="none" normalizeH="0" baseline="0" smtClean="0">
                        <a:ln>
                          <a:noFill/>
                        </a:ln>
                        <a:solidFill>
                          <a:srgbClr val="222222"/>
                        </a:solidFill>
                        <a:effectLst/>
                        <a:latin typeface="Cambria Math" panose="02040503050406030204" pitchFamily="18" charset="0"/>
                      </a:rPr>
                      <m:t>=</m:t>
                    </m:r>
                    <m:f>
                      <m:fPr>
                        <m:ctrlPr>
                          <a:rPr lang="en-US" altLang="en-US" sz="2200" b="0" i="1" smtClean="0">
                            <a:solidFill>
                              <a:srgbClr val="222222"/>
                            </a:solidFill>
                            <a:latin typeface="Cambria Math" panose="02040503050406030204" pitchFamily="18" charset="0"/>
                          </a:rPr>
                        </m:ctrlPr>
                      </m:fPr>
                      <m:num>
                        <m:sSub>
                          <m:sSubPr>
                            <m:ctrlPr>
                              <a:rPr lang="en-US" altLang="en-US" sz="2200" i="1">
                                <a:solidFill>
                                  <a:srgbClr val="222222"/>
                                </a:solidFill>
                                <a:latin typeface="Cambria Math" panose="02040503050406030204" pitchFamily="18" charset="0"/>
                              </a:rPr>
                            </m:ctrlPr>
                          </m:sSubPr>
                          <m:e>
                            <m:r>
                              <a:rPr lang="en-US" altLang="en-US" sz="2200" i="1">
                                <a:solidFill>
                                  <a:srgbClr val="222222"/>
                                </a:solidFill>
                                <a:latin typeface="Cambria Math" panose="02040503050406030204" pitchFamily="18" charset="0"/>
                              </a:rPr>
                              <m:t>𝑚</m:t>
                            </m:r>
                          </m:e>
                          <m:sub>
                            <m:r>
                              <a:rPr lang="en-US" altLang="en-US" sz="2200" i="1">
                                <a:solidFill>
                                  <a:srgbClr val="222222"/>
                                </a:solidFill>
                                <a:latin typeface="Cambria Math" panose="02040503050406030204" pitchFamily="18" charset="0"/>
                              </a:rPr>
                              <m:t>𝑒</m:t>
                            </m:r>
                          </m:sub>
                        </m:sSub>
                        <m:sSub>
                          <m:sSubPr>
                            <m:ctrlPr>
                              <a:rPr lang="en-US" altLang="en-US" sz="2200" i="1">
                                <a:solidFill>
                                  <a:srgbClr val="222222"/>
                                </a:solidFill>
                                <a:latin typeface="Cambria Math" panose="02040503050406030204" pitchFamily="18" charset="0"/>
                              </a:rPr>
                            </m:ctrlPr>
                          </m:sSubPr>
                          <m:e>
                            <m:r>
                              <a:rPr lang="en-US" altLang="en-US" sz="2200" i="1">
                                <a:solidFill>
                                  <a:srgbClr val="222222"/>
                                </a:solidFill>
                                <a:latin typeface="Cambria Math" panose="02040503050406030204" pitchFamily="18" charset="0"/>
                                <a:ea typeface="Cambria Math" panose="02040503050406030204" pitchFamily="18" charset="0"/>
                              </a:rPr>
                              <m:t>𝜀</m:t>
                            </m:r>
                          </m:e>
                          <m:sub>
                            <m:r>
                              <a:rPr lang="en-US" altLang="en-US" sz="2200" i="1">
                                <a:solidFill>
                                  <a:srgbClr val="222222"/>
                                </a:solidFill>
                                <a:latin typeface="Cambria Math" panose="02040503050406030204" pitchFamily="18" charset="0"/>
                              </a:rPr>
                              <m:t>0</m:t>
                            </m:r>
                          </m:sub>
                        </m:sSub>
                      </m:num>
                      <m:den>
                        <m:sSup>
                          <m:sSupPr>
                            <m:ctrlPr>
                              <a:rPr lang="en-US" altLang="en-US" sz="2200" i="1">
                                <a:solidFill>
                                  <a:srgbClr val="222222"/>
                                </a:solidFill>
                                <a:latin typeface="Cambria Math" panose="02040503050406030204" pitchFamily="18" charset="0"/>
                              </a:rPr>
                            </m:ctrlPr>
                          </m:sSupPr>
                          <m:e>
                            <m:r>
                              <a:rPr lang="en-US" altLang="en-US" sz="2200" i="1">
                                <a:solidFill>
                                  <a:srgbClr val="222222"/>
                                </a:solidFill>
                                <a:latin typeface="Cambria Math" panose="02040503050406030204" pitchFamily="18" charset="0"/>
                              </a:rPr>
                              <m:t>𝑒</m:t>
                            </m:r>
                          </m:e>
                          <m:sup>
                            <m:r>
                              <a:rPr lang="en-US" altLang="en-US" sz="2200" i="1">
                                <a:solidFill>
                                  <a:srgbClr val="222222"/>
                                </a:solidFill>
                                <a:latin typeface="Cambria Math" panose="02040503050406030204" pitchFamily="18" charset="0"/>
                              </a:rPr>
                              <m:t>2</m:t>
                            </m:r>
                          </m:sup>
                        </m:sSup>
                        <m:sSup>
                          <m:sSupPr>
                            <m:ctrlPr>
                              <a:rPr lang="en-US" altLang="en-US" sz="2200" i="1" smtClean="0">
                                <a:solidFill>
                                  <a:srgbClr val="222222"/>
                                </a:solidFill>
                                <a:latin typeface="Cambria Math" panose="02040503050406030204" pitchFamily="18" charset="0"/>
                              </a:rPr>
                            </m:ctrlPr>
                          </m:sSupPr>
                          <m:e>
                            <m:r>
                              <m:rPr>
                                <m:nor/>
                              </m:rPr>
                              <a:rPr lang="el-GR" sz="2200" i="1"/>
                              <m:t>λ</m:t>
                            </m:r>
                          </m:e>
                          <m:sup>
                            <m:r>
                              <a:rPr lang="en-US" altLang="en-US" sz="2200" b="0" i="1" smtClean="0">
                                <a:solidFill>
                                  <a:srgbClr val="222222"/>
                                </a:solidFill>
                                <a:latin typeface="Cambria Math" panose="02040503050406030204" pitchFamily="18" charset="0"/>
                              </a:rPr>
                              <m:t>2</m:t>
                            </m:r>
                          </m:sup>
                        </m:sSup>
                      </m:den>
                    </m:f>
                  </m:oMath>
                </a14:m>
                <a:r>
                  <a:rPr lang="en-US" sz="2200"/>
                  <a:t>  </a:t>
                </a:r>
              </a:p>
            </p:txBody>
          </p:sp>
        </mc:Choice>
        <mc:Fallback xmlns="">
          <p:sp>
            <p:nvSpPr>
              <p:cNvPr id="26" name="TextBox 25">
                <a:extLst>
                  <a:ext uri="{FF2B5EF4-FFF2-40B4-BE49-F238E27FC236}">
                    <a16:creationId xmlns:a16="http://schemas.microsoft.com/office/drawing/2014/main" id="{8FC51C59-605F-B7EE-7583-A593B3568412}"/>
                  </a:ext>
                </a:extLst>
              </p:cNvPr>
              <p:cNvSpPr txBox="1">
                <a:spLocks noRot="1" noChangeAspect="1" noMove="1" noResize="1" noEditPoints="1" noAdjustHandles="1" noChangeArrowheads="1" noChangeShapeType="1" noTextEdit="1"/>
              </p:cNvSpPr>
              <p:nvPr/>
            </p:nvSpPr>
            <p:spPr>
              <a:xfrm>
                <a:off x="1652617" y="2722902"/>
                <a:ext cx="10161004" cy="1430905"/>
              </a:xfrm>
              <a:prstGeom prst="rect">
                <a:avLst/>
              </a:prstGeom>
              <a:blipFill>
                <a:blip r:embed="rId7"/>
                <a:stretch>
                  <a:fillRect l="-624" t="-2655" b="-265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31" name="Ink 30">
                <a:extLst>
                  <a:ext uri="{FF2B5EF4-FFF2-40B4-BE49-F238E27FC236}">
                    <a16:creationId xmlns:a16="http://schemas.microsoft.com/office/drawing/2014/main" id="{A79D49FA-44B8-2C98-70AE-EE4C195BB146}"/>
                  </a:ext>
                </a:extLst>
              </p14:cNvPr>
              <p14:cNvContentPartPr/>
              <p14:nvPr/>
            </p14:nvContentPartPr>
            <p14:xfrm>
              <a:off x="2595325" y="4067537"/>
              <a:ext cx="3891600" cy="43560"/>
            </p14:xfrm>
          </p:contentPart>
        </mc:Choice>
        <mc:Fallback xmlns="">
          <p:pic>
            <p:nvPicPr>
              <p:cNvPr id="31" name="Ink 30">
                <a:extLst>
                  <a:ext uri="{FF2B5EF4-FFF2-40B4-BE49-F238E27FC236}">
                    <a16:creationId xmlns:a16="http://schemas.microsoft.com/office/drawing/2014/main" id="{A79D49FA-44B8-2C98-70AE-EE4C195BB146}"/>
                  </a:ext>
                </a:extLst>
              </p:cNvPr>
              <p:cNvPicPr/>
              <p:nvPr/>
            </p:nvPicPr>
            <p:blipFill>
              <a:blip r:embed="rId9"/>
              <a:stretch>
                <a:fillRect/>
              </a:stretch>
            </p:blipFill>
            <p:spPr>
              <a:xfrm>
                <a:off x="2586326" y="4058537"/>
                <a:ext cx="3909238" cy="61200"/>
              </a:xfrm>
              <a:prstGeom prst="rect">
                <a:avLst/>
              </a:prstGeom>
            </p:spPr>
          </p:pic>
        </mc:Fallback>
      </mc:AlternateContent>
      <p:cxnSp>
        <p:nvCxnSpPr>
          <p:cNvPr id="33" name="Straight Arrow Connector 32">
            <a:extLst>
              <a:ext uri="{FF2B5EF4-FFF2-40B4-BE49-F238E27FC236}">
                <a16:creationId xmlns:a16="http://schemas.microsoft.com/office/drawing/2014/main" id="{12984666-25D0-B4AA-9D59-A2DE612C40CA}"/>
              </a:ext>
            </a:extLst>
          </p:cNvPr>
          <p:cNvCxnSpPr>
            <a:cxnSpLocks/>
          </p:cNvCxnSpPr>
          <p:nvPr/>
        </p:nvCxnSpPr>
        <p:spPr>
          <a:xfrm>
            <a:off x="4541125" y="4153807"/>
            <a:ext cx="0" cy="586812"/>
          </a:xfrm>
          <a:prstGeom prst="straightConnector1">
            <a:avLst/>
          </a:prstGeom>
          <a:ln w="762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6B86FC9A-CAEA-955B-41BC-7DA9D623796F}"/>
              </a:ext>
            </a:extLst>
          </p:cNvPr>
          <p:cNvSpPr txBox="1"/>
          <p:nvPr/>
        </p:nvSpPr>
        <p:spPr>
          <a:xfrm>
            <a:off x="1448261" y="4805928"/>
            <a:ext cx="9151676" cy="1769004"/>
          </a:xfrm>
          <a:custGeom>
            <a:avLst/>
            <a:gdLst>
              <a:gd name="connsiteX0" fmla="*/ 0 w 9151676"/>
              <a:gd name="connsiteY0" fmla="*/ 0 h 1769004"/>
              <a:gd name="connsiteX1" fmla="*/ 470658 w 9151676"/>
              <a:gd name="connsiteY1" fmla="*/ 0 h 1769004"/>
              <a:gd name="connsiteX2" fmla="*/ 1307382 w 9151676"/>
              <a:gd name="connsiteY2" fmla="*/ 0 h 1769004"/>
              <a:gd name="connsiteX3" fmla="*/ 1869557 w 9151676"/>
              <a:gd name="connsiteY3" fmla="*/ 0 h 1769004"/>
              <a:gd name="connsiteX4" fmla="*/ 2706281 w 9151676"/>
              <a:gd name="connsiteY4" fmla="*/ 0 h 1769004"/>
              <a:gd name="connsiteX5" fmla="*/ 3359972 w 9151676"/>
              <a:gd name="connsiteY5" fmla="*/ 0 h 1769004"/>
              <a:gd name="connsiteX6" fmla="*/ 4105180 w 9151676"/>
              <a:gd name="connsiteY6" fmla="*/ 0 h 1769004"/>
              <a:gd name="connsiteX7" fmla="*/ 4575838 w 9151676"/>
              <a:gd name="connsiteY7" fmla="*/ 0 h 1769004"/>
              <a:gd name="connsiteX8" fmla="*/ 5138012 w 9151676"/>
              <a:gd name="connsiteY8" fmla="*/ 0 h 1769004"/>
              <a:gd name="connsiteX9" fmla="*/ 5883220 w 9151676"/>
              <a:gd name="connsiteY9" fmla="*/ 0 h 1769004"/>
              <a:gd name="connsiteX10" fmla="*/ 6719945 w 9151676"/>
              <a:gd name="connsiteY10" fmla="*/ 0 h 1769004"/>
              <a:gd name="connsiteX11" fmla="*/ 7556670 w 9151676"/>
              <a:gd name="connsiteY11" fmla="*/ 0 h 1769004"/>
              <a:gd name="connsiteX12" fmla="*/ 8393394 w 9151676"/>
              <a:gd name="connsiteY12" fmla="*/ 0 h 1769004"/>
              <a:gd name="connsiteX13" fmla="*/ 9151676 w 9151676"/>
              <a:gd name="connsiteY13" fmla="*/ 0 h 1769004"/>
              <a:gd name="connsiteX14" fmla="*/ 9151676 w 9151676"/>
              <a:gd name="connsiteY14" fmla="*/ 607358 h 1769004"/>
              <a:gd name="connsiteX15" fmla="*/ 9151676 w 9151676"/>
              <a:gd name="connsiteY15" fmla="*/ 1161646 h 1769004"/>
              <a:gd name="connsiteX16" fmla="*/ 9151676 w 9151676"/>
              <a:gd name="connsiteY16" fmla="*/ 1769004 h 1769004"/>
              <a:gd name="connsiteX17" fmla="*/ 8314951 w 9151676"/>
              <a:gd name="connsiteY17" fmla="*/ 1769004 h 1769004"/>
              <a:gd name="connsiteX18" fmla="*/ 7752777 w 9151676"/>
              <a:gd name="connsiteY18" fmla="*/ 1769004 h 1769004"/>
              <a:gd name="connsiteX19" fmla="*/ 7099086 w 9151676"/>
              <a:gd name="connsiteY19" fmla="*/ 1769004 h 1769004"/>
              <a:gd name="connsiteX20" fmla="*/ 6719945 w 9151676"/>
              <a:gd name="connsiteY20" fmla="*/ 1769004 h 1769004"/>
              <a:gd name="connsiteX21" fmla="*/ 6340804 w 9151676"/>
              <a:gd name="connsiteY21" fmla="*/ 1769004 h 1769004"/>
              <a:gd name="connsiteX22" fmla="*/ 5778630 w 9151676"/>
              <a:gd name="connsiteY22" fmla="*/ 1769004 h 1769004"/>
              <a:gd name="connsiteX23" fmla="*/ 5216455 w 9151676"/>
              <a:gd name="connsiteY23" fmla="*/ 1769004 h 1769004"/>
              <a:gd name="connsiteX24" fmla="*/ 4562764 w 9151676"/>
              <a:gd name="connsiteY24" fmla="*/ 1769004 h 1769004"/>
              <a:gd name="connsiteX25" fmla="*/ 4092107 w 9151676"/>
              <a:gd name="connsiteY25" fmla="*/ 1769004 h 1769004"/>
              <a:gd name="connsiteX26" fmla="*/ 3712966 w 9151676"/>
              <a:gd name="connsiteY26" fmla="*/ 1769004 h 1769004"/>
              <a:gd name="connsiteX27" fmla="*/ 3242308 w 9151676"/>
              <a:gd name="connsiteY27" fmla="*/ 1769004 h 1769004"/>
              <a:gd name="connsiteX28" fmla="*/ 2588617 w 9151676"/>
              <a:gd name="connsiteY28" fmla="*/ 1769004 h 1769004"/>
              <a:gd name="connsiteX29" fmla="*/ 1934926 w 9151676"/>
              <a:gd name="connsiteY29" fmla="*/ 1769004 h 1769004"/>
              <a:gd name="connsiteX30" fmla="*/ 1189718 w 9151676"/>
              <a:gd name="connsiteY30" fmla="*/ 1769004 h 1769004"/>
              <a:gd name="connsiteX31" fmla="*/ 0 w 9151676"/>
              <a:gd name="connsiteY31" fmla="*/ 1769004 h 1769004"/>
              <a:gd name="connsiteX32" fmla="*/ 0 w 9151676"/>
              <a:gd name="connsiteY32" fmla="*/ 1179336 h 1769004"/>
              <a:gd name="connsiteX33" fmla="*/ 0 w 9151676"/>
              <a:gd name="connsiteY33" fmla="*/ 554288 h 1769004"/>
              <a:gd name="connsiteX34" fmla="*/ 0 w 9151676"/>
              <a:gd name="connsiteY34" fmla="*/ 0 h 176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51676" h="1769004" fill="none" extrusionOk="0">
                <a:moveTo>
                  <a:pt x="0" y="0"/>
                </a:moveTo>
                <a:cubicBezTo>
                  <a:pt x="165541" y="-22409"/>
                  <a:pt x="261957" y="-16516"/>
                  <a:pt x="470658" y="0"/>
                </a:cubicBezTo>
                <a:cubicBezTo>
                  <a:pt x="679359" y="16516"/>
                  <a:pt x="905482" y="32868"/>
                  <a:pt x="1307382" y="0"/>
                </a:cubicBezTo>
                <a:cubicBezTo>
                  <a:pt x="1709282" y="-32868"/>
                  <a:pt x="1755796" y="7114"/>
                  <a:pt x="1869557" y="0"/>
                </a:cubicBezTo>
                <a:cubicBezTo>
                  <a:pt x="1983319" y="-7114"/>
                  <a:pt x="2323976" y="3481"/>
                  <a:pt x="2706281" y="0"/>
                </a:cubicBezTo>
                <a:cubicBezTo>
                  <a:pt x="3088586" y="-3481"/>
                  <a:pt x="3172032" y="-14104"/>
                  <a:pt x="3359972" y="0"/>
                </a:cubicBezTo>
                <a:cubicBezTo>
                  <a:pt x="3547912" y="14104"/>
                  <a:pt x="3877981" y="22354"/>
                  <a:pt x="4105180" y="0"/>
                </a:cubicBezTo>
                <a:cubicBezTo>
                  <a:pt x="4332379" y="-22354"/>
                  <a:pt x="4345214" y="2732"/>
                  <a:pt x="4575838" y="0"/>
                </a:cubicBezTo>
                <a:cubicBezTo>
                  <a:pt x="4806462" y="-2732"/>
                  <a:pt x="5010165" y="-22347"/>
                  <a:pt x="5138012" y="0"/>
                </a:cubicBezTo>
                <a:cubicBezTo>
                  <a:pt x="5265859" y="22347"/>
                  <a:pt x="5731008" y="19884"/>
                  <a:pt x="5883220" y="0"/>
                </a:cubicBezTo>
                <a:cubicBezTo>
                  <a:pt x="6035432" y="-19884"/>
                  <a:pt x="6378504" y="-39336"/>
                  <a:pt x="6719945" y="0"/>
                </a:cubicBezTo>
                <a:cubicBezTo>
                  <a:pt x="7061386" y="39336"/>
                  <a:pt x="7272157" y="28963"/>
                  <a:pt x="7556670" y="0"/>
                </a:cubicBezTo>
                <a:cubicBezTo>
                  <a:pt x="7841184" y="-28963"/>
                  <a:pt x="7986627" y="22359"/>
                  <a:pt x="8393394" y="0"/>
                </a:cubicBezTo>
                <a:cubicBezTo>
                  <a:pt x="8800161" y="-22359"/>
                  <a:pt x="8793906" y="21795"/>
                  <a:pt x="9151676" y="0"/>
                </a:cubicBezTo>
                <a:cubicBezTo>
                  <a:pt x="9127092" y="148822"/>
                  <a:pt x="9165496" y="464135"/>
                  <a:pt x="9151676" y="607358"/>
                </a:cubicBezTo>
                <a:cubicBezTo>
                  <a:pt x="9137856" y="750581"/>
                  <a:pt x="9155936" y="947780"/>
                  <a:pt x="9151676" y="1161646"/>
                </a:cubicBezTo>
                <a:cubicBezTo>
                  <a:pt x="9147416" y="1375512"/>
                  <a:pt x="9154771" y="1573390"/>
                  <a:pt x="9151676" y="1769004"/>
                </a:cubicBezTo>
                <a:cubicBezTo>
                  <a:pt x="8938163" y="1794661"/>
                  <a:pt x="8690255" y="1747045"/>
                  <a:pt x="8314951" y="1769004"/>
                </a:cubicBezTo>
                <a:cubicBezTo>
                  <a:pt x="7939648" y="1790963"/>
                  <a:pt x="7963060" y="1747464"/>
                  <a:pt x="7752777" y="1769004"/>
                </a:cubicBezTo>
                <a:cubicBezTo>
                  <a:pt x="7542494" y="1790544"/>
                  <a:pt x="7369423" y="1800774"/>
                  <a:pt x="7099086" y="1769004"/>
                </a:cubicBezTo>
                <a:cubicBezTo>
                  <a:pt x="6828749" y="1737234"/>
                  <a:pt x="6895482" y="1766929"/>
                  <a:pt x="6719945" y="1769004"/>
                </a:cubicBezTo>
                <a:cubicBezTo>
                  <a:pt x="6544408" y="1771079"/>
                  <a:pt x="6518291" y="1754550"/>
                  <a:pt x="6340804" y="1769004"/>
                </a:cubicBezTo>
                <a:cubicBezTo>
                  <a:pt x="6163317" y="1783458"/>
                  <a:pt x="6041358" y="1750520"/>
                  <a:pt x="5778630" y="1769004"/>
                </a:cubicBezTo>
                <a:cubicBezTo>
                  <a:pt x="5515902" y="1787488"/>
                  <a:pt x="5396872" y="1779476"/>
                  <a:pt x="5216455" y="1769004"/>
                </a:cubicBezTo>
                <a:cubicBezTo>
                  <a:pt x="5036038" y="1758532"/>
                  <a:pt x="4748062" y="1785575"/>
                  <a:pt x="4562764" y="1769004"/>
                </a:cubicBezTo>
                <a:cubicBezTo>
                  <a:pt x="4377466" y="1752433"/>
                  <a:pt x="4307843" y="1750337"/>
                  <a:pt x="4092107" y="1769004"/>
                </a:cubicBezTo>
                <a:cubicBezTo>
                  <a:pt x="3876371" y="1787671"/>
                  <a:pt x="3825286" y="1763080"/>
                  <a:pt x="3712966" y="1769004"/>
                </a:cubicBezTo>
                <a:cubicBezTo>
                  <a:pt x="3600646" y="1774928"/>
                  <a:pt x="3342435" y="1771126"/>
                  <a:pt x="3242308" y="1769004"/>
                </a:cubicBezTo>
                <a:cubicBezTo>
                  <a:pt x="3142181" y="1766882"/>
                  <a:pt x="2734793" y="1750748"/>
                  <a:pt x="2588617" y="1769004"/>
                </a:cubicBezTo>
                <a:cubicBezTo>
                  <a:pt x="2442441" y="1787260"/>
                  <a:pt x="2148367" y="1769523"/>
                  <a:pt x="1934926" y="1769004"/>
                </a:cubicBezTo>
                <a:cubicBezTo>
                  <a:pt x="1721485" y="1768485"/>
                  <a:pt x="1515234" y="1752467"/>
                  <a:pt x="1189718" y="1769004"/>
                </a:cubicBezTo>
                <a:cubicBezTo>
                  <a:pt x="864202" y="1785541"/>
                  <a:pt x="488317" y="1736231"/>
                  <a:pt x="0" y="1769004"/>
                </a:cubicBezTo>
                <a:cubicBezTo>
                  <a:pt x="24963" y="1486870"/>
                  <a:pt x="-13767" y="1398475"/>
                  <a:pt x="0" y="1179336"/>
                </a:cubicBezTo>
                <a:cubicBezTo>
                  <a:pt x="13767" y="960197"/>
                  <a:pt x="18547" y="707821"/>
                  <a:pt x="0" y="554288"/>
                </a:cubicBezTo>
                <a:cubicBezTo>
                  <a:pt x="-18547" y="400755"/>
                  <a:pt x="17194" y="272813"/>
                  <a:pt x="0" y="0"/>
                </a:cubicBezTo>
                <a:close/>
              </a:path>
              <a:path w="9151676" h="1769004" stroke="0" extrusionOk="0">
                <a:moveTo>
                  <a:pt x="0" y="0"/>
                </a:moveTo>
                <a:cubicBezTo>
                  <a:pt x="217063" y="-34196"/>
                  <a:pt x="516577" y="-19604"/>
                  <a:pt x="836725" y="0"/>
                </a:cubicBezTo>
                <a:cubicBezTo>
                  <a:pt x="1156874" y="19604"/>
                  <a:pt x="1342856" y="13045"/>
                  <a:pt x="1581933" y="0"/>
                </a:cubicBezTo>
                <a:cubicBezTo>
                  <a:pt x="1821010" y="-13045"/>
                  <a:pt x="1934338" y="7828"/>
                  <a:pt x="2144107" y="0"/>
                </a:cubicBezTo>
                <a:cubicBezTo>
                  <a:pt x="2353876" y="-7828"/>
                  <a:pt x="2406973" y="7660"/>
                  <a:pt x="2523248" y="0"/>
                </a:cubicBezTo>
                <a:cubicBezTo>
                  <a:pt x="2639523" y="-7660"/>
                  <a:pt x="2800961" y="-10492"/>
                  <a:pt x="2993905" y="0"/>
                </a:cubicBezTo>
                <a:cubicBezTo>
                  <a:pt x="3186849" y="10492"/>
                  <a:pt x="3297693" y="23105"/>
                  <a:pt x="3556080" y="0"/>
                </a:cubicBezTo>
                <a:cubicBezTo>
                  <a:pt x="3814467" y="-23105"/>
                  <a:pt x="3814404" y="2654"/>
                  <a:pt x="3935221" y="0"/>
                </a:cubicBezTo>
                <a:cubicBezTo>
                  <a:pt x="4056038" y="-2654"/>
                  <a:pt x="4323103" y="3038"/>
                  <a:pt x="4588912" y="0"/>
                </a:cubicBezTo>
                <a:cubicBezTo>
                  <a:pt x="4854721" y="-3038"/>
                  <a:pt x="5088753" y="17627"/>
                  <a:pt x="5334120" y="0"/>
                </a:cubicBezTo>
                <a:cubicBezTo>
                  <a:pt x="5579487" y="-17627"/>
                  <a:pt x="5539318" y="-14408"/>
                  <a:pt x="5713261" y="0"/>
                </a:cubicBezTo>
                <a:cubicBezTo>
                  <a:pt x="5887204" y="14408"/>
                  <a:pt x="6019659" y="11719"/>
                  <a:pt x="6183918" y="0"/>
                </a:cubicBezTo>
                <a:cubicBezTo>
                  <a:pt x="6348177" y="-11719"/>
                  <a:pt x="6468623" y="13696"/>
                  <a:pt x="6654576" y="0"/>
                </a:cubicBezTo>
                <a:cubicBezTo>
                  <a:pt x="6840529" y="-13696"/>
                  <a:pt x="6943648" y="14190"/>
                  <a:pt x="7125233" y="0"/>
                </a:cubicBezTo>
                <a:cubicBezTo>
                  <a:pt x="7306818" y="-14190"/>
                  <a:pt x="7465355" y="-22152"/>
                  <a:pt x="7595891" y="0"/>
                </a:cubicBezTo>
                <a:cubicBezTo>
                  <a:pt x="7726427" y="22152"/>
                  <a:pt x="8132013" y="-33877"/>
                  <a:pt x="8341099" y="0"/>
                </a:cubicBezTo>
                <a:cubicBezTo>
                  <a:pt x="8550185" y="33877"/>
                  <a:pt x="8757584" y="-7441"/>
                  <a:pt x="9151676" y="0"/>
                </a:cubicBezTo>
                <a:cubicBezTo>
                  <a:pt x="9123529" y="269591"/>
                  <a:pt x="9167866" y="459821"/>
                  <a:pt x="9151676" y="589668"/>
                </a:cubicBezTo>
                <a:cubicBezTo>
                  <a:pt x="9135486" y="719515"/>
                  <a:pt x="9174760" y="988669"/>
                  <a:pt x="9151676" y="1143956"/>
                </a:cubicBezTo>
                <a:cubicBezTo>
                  <a:pt x="9128592" y="1299243"/>
                  <a:pt x="9157749" y="1606871"/>
                  <a:pt x="9151676" y="1769004"/>
                </a:cubicBezTo>
                <a:cubicBezTo>
                  <a:pt x="8735281" y="1778600"/>
                  <a:pt x="8544265" y="1741044"/>
                  <a:pt x="8314951" y="1769004"/>
                </a:cubicBezTo>
                <a:cubicBezTo>
                  <a:pt x="8085637" y="1796964"/>
                  <a:pt x="7829445" y="1741822"/>
                  <a:pt x="7661260" y="1769004"/>
                </a:cubicBezTo>
                <a:cubicBezTo>
                  <a:pt x="7493075" y="1796186"/>
                  <a:pt x="7332929" y="1757840"/>
                  <a:pt x="7007569" y="1769004"/>
                </a:cubicBezTo>
                <a:cubicBezTo>
                  <a:pt x="6682209" y="1780168"/>
                  <a:pt x="6588929" y="1771359"/>
                  <a:pt x="6262361" y="1769004"/>
                </a:cubicBezTo>
                <a:cubicBezTo>
                  <a:pt x="5935793" y="1766649"/>
                  <a:pt x="5916392" y="1799292"/>
                  <a:pt x="5608670" y="1769004"/>
                </a:cubicBezTo>
                <a:cubicBezTo>
                  <a:pt x="5300948" y="1738716"/>
                  <a:pt x="5245880" y="1749284"/>
                  <a:pt x="5046496" y="1769004"/>
                </a:cubicBezTo>
                <a:cubicBezTo>
                  <a:pt x="4847112" y="1788724"/>
                  <a:pt x="4406537" y="1750058"/>
                  <a:pt x="4209771" y="1769004"/>
                </a:cubicBezTo>
                <a:cubicBezTo>
                  <a:pt x="4013006" y="1787950"/>
                  <a:pt x="3938852" y="1772940"/>
                  <a:pt x="3830630" y="1769004"/>
                </a:cubicBezTo>
                <a:cubicBezTo>
                  <a:pt x="3722408" y="1765068"/>
                  <a:pt x="3501084" y="1743282"/>
                  <a:pt x="3176939" y="1769004"/>
                </a:cubicBezTo>
                <a:cubicBezTo>
                  <a:pt x="2852794" y="1794726"/>
                  <a:pt x="2946700" y="1753049"/>
                  <a:pt x="2797798" y="1769004"/>
                </a:cubicBezTo>
                <a:cubicBezTo>
                  <a:pt x="2648896" y="1784959"/>
                  <a:pt x="2482849" y="1753588"/>
                  <a:pt x="2235624" y="1769004"/>
                </a:cubicBezTo>
                <a:cubicBezTo>
                  <a:pt x="1988399" y="1784420"/>
                  <a:pt x="1806289" y="1760658"/>
                  <a:pt x="1490416" y="1769004"/>
                </a:cubicBezTo>
                <a:cubicBezTo>
                  <a:pt x="1174543" y="1777350"/>
                  <a:pt x="1085752" y="1776065"/>
                  <a:pt x="745208" y="1769004"/>
                </a:cubicBezTo>
                <a:cubicBezTo>
                  <a:pt x="404664" y="1761943"/>
                  <a:pt x="259642" y="1801815"/>
                  <a:pt x="0" y="1769004"/>
                </a:cubicBezTo>
                <a:cubicBezTo>
                  <a:pt x="26633" y="1629119"/>
                  <a:pt x="8008" y="1269819"/>
                  <a:pt x="0" y="1143956"/>
                </a:cubicBezTo>
                <a:cubicBezTo>
                  <a:pt x="-8008" y="1018093"/>
                  <a:pt x="24" y="787562"/>
                  <a:pt x="0" y="554288"/>
                </a:cubicBezTo>
                <a:cubicBezTo>
                  <a:pt x="-24" y="321014"/>
                  <a:pt x="3184" y="164705"/>
                  <a:pt x="0" y="0"/>
                </a:cubicBezTo>
                <a:close/>
              </a:path>
            </a:pathLst>
          </a:custGeom>
          <a:solidFill>
            <a:schemeClr val="tx2">
              <a:lumMod val="10000"/>
              <a:lumOff val="90000"/>
            </a:schemeClr>
          </a:solidFill>
          <a:ln>
            <a:solidFill>
              <a:schemeClr val="tx1"/>
            </a:solidFill>
            <a:extLst>
              <a:ext uri="{C807C97D-BFC1-408E-A445-0C87EB9F89A2}">
                <ask:lineSketchStyleProps xmlns:ask="http://schemas.microsoft.com/office/drawing/2018/sketchyshapes" sd="4290159758">
                  <a:prstGeom prst="rect">
                    <a:avLst/>
                  </a:prstGeom>
                  <ask:type>
                    <ask:lineSketchFreehand/>
                  </ask:type>
                </ask:lineSketchStyleProps>
              </a:ext>
            </a:extLst>
          </a:ln>
        </p:spPr>
        <p:txBody>
          <a:bodyPr wrap="square" rtlCol="0">
            <a:spAutoFit/>
          </a:bodyPr>
          <a:lstStyle/>
          <a:p>
            <a:r>
              <a:rPr lang="en-US" dirty="0"/>
              <a:t>Hence gas targets can be used and still be  in the critical density regime !</a:t>
            </a:r>
          </a:p>
          <a:p>
            <a:endParaRPr lang="en-US" dirty="0"/>
          </a:p>
          <a:p>
            <a:endParaRPr lang="en-US" dirty="0"/>
          </a:p>
          <a:p>
            <a:endParaRPr lang="en-US" dirty="0"/>
          </a:p>
          <a:p>
            <a:r>
              <a:rPr lang="en-US" dirty="0"/>
              <a:t> </a:t>
            </a:r>
          </a:p>
          <a:p>
            <a:endParaRPr lang="en-US" dirty="0"/>
          </a:p>
        </p:txBody>
      </p:sp>
      <p:sp>
        <p:nvSpPr>
          <p:cNvPr id="37" name="TextBox 36">
            <a:extLst>
              <a:ext uri="{FF2B5EF4-FFF2-40B4-BE49-F238E27FC236}">
                <a16:creationId xmlns:a16="http://schemas.microsoft.com/office/drawing/2014/main" id="{7E5D9D8F-1333-BD30-0E28-C6CBE2BAB887}"/>
              </a:ext>
            </a:extLst>
          </p:cNvPr>
          <p:cNvSpPr txBox="1"/>
          <p:nvPr/>
        </p:nvSpPr>
        <p:spPr>
          <a:xfrm>
            <a:off x="1652617" y="5187188"/>
            <a:ext cx="9280076" cy="1754326"/>
          </a:xfrm>
          <a:prstGeom prst="rect">
            <a:avLst/>
          </a:prstGeom>
          <a:noFill/>
        </p:spPr>
        <p:txBody>
          <a:bodyPr wrap="square" rtlCol="0">
            <a:spAutoFit/>
          </a:bodyPr>
          <a:lstStyle/>
          <a:p>
            <a:r>
              <a:rPr lang="en-US"/>
              <a:t>Gas targets are important because:</a:t>
            </a:r>
          </a:p>
          <a:p>
            <a:pPr marL="285750" indent="-285750">
              <a:buFont typeface="Arial" panose="020B0604020202020204" pitchFamily="34" charset="0"/>
              <a:buChar char="•"/>
            </a:pPr>
            <a:r>
              <a:rPr lang="en-US"/>
              <a:t>they can produce pure beams, in particular the medical field wants pure He beams,</a:t>
            </a:r>
          </a:p>
          <a:p>
            <a:pPr marL="285750" indent="-285750">
              <a:buFont typeface="Arial" panose="020B0604020202020204" pitchFamily="34" charset="0"/>
              <a:buChar char="•"/>
            </a:pPr>
            <a:r>
              <a:rPr lang="en-US"/>
              <a:t>they don’t generate debris,</a:t>
            </a:r>
          </a:p>
          <a:p>
            <a:pPr marL="285750" indent="-285750">
              <a:buFont typeface="Arial" panose="020B0604020202020204" pitchFamily="34" charset="0"/>
              <a:buChar char="•"/>
            </a:pPr>
            <a:r>
              <a:rPr lang="en-US"/>
              <a:t>And they can operate at high rep rates </a:t>
            </a:r>
          </a:p>
          <a:p>
            <a:pPr marL="285750" indent="-285750">
              <a:buFont typeface="Arial" panose="020B0604020202020204" pitchFamily="34" charset="0"/>
              <a:buChar char="•"/>
            </a:pPr>
            <a:endParaRPr lang="en-US"/>
          </a:p>
          <a:p>
            <a:endParaRPr lang="en-US"/>
          </a:p>
        </p:txBody>
      </p:sp>
      <p:pic>
        <p:nvPicPr>
          <p:cNvPr id="41" name="Picture 40" descr="A blue square with a bright light&#10;&#10;Description automatically generated">
            <a:extLst>
              <a:ext uri="{FF2B5EF4-FFF2-40B4-BE49-F238E27FC236}">
                <a16:creationId xmlns:a16="http://schemas.microsoft.com/office/drawing/2014/main" id="{3DA15583-8FD5-4E86-C706-AB80B67D1EC2}"/>
              </a:ext>
            </a:extLst>
          </p:cNvPr>
          <p:cNvPicPr>
            <a:picLocks noChangeAspect="1"/>
          </p:cNvPicPr>
          <p:nvPr/>
        </p:nvPicPr>
        <p:blipFill rotWithShape="1">
          <a:blip r:embed="rId10">
            <a:extLst>
              <a:ext uri="{28A0092B-C50C-407E-A947-70E740481C1C}">
                <a14:useLocalDpi xmlns:a14="http://schemas.microsoft.com/office/drawing/2010/main" val="0"/>
              </a:ext>
            </a:extLst>
          </a:blip>
          <a:srcRect l="1" t="2519" r="42793"/>
          <a:stretch/>
        </p:blipFill>
        <p:spPr>
          <a:xfrm>
            <a:off x="8894601" y="722933"/>
            <a:ext cx="2698929" cy="2586989"/>
          </a:xfrm>
          <a:prstGeom prst="rect">
            <a:avLst/>
          </a:prstGeom>
        </p:spPr>
      </p:pic>
      <p:sp>
        <p:nvSpPr>
          <p:cNvPr id="42" name="Slide Number Placeholder 4">
            <a:extLst>
              <a:ext uri="{FF2B5EF4-FFF2-40B4-BE49-F238E27FC236}">
                <a16:creationId xmlns:a16="http://schemas.microsoft.com/office/drawing/2014/main" id="{390068AD-4E1B-D886-3928-20475BB245D7}"/>
              </a:ext>
            </a:extLst>
          </p:cNvPr>
          <p:cNvSpPr txBox="1">
            <a:spLocks/>
          </p:cNvSpPr>
          <p:nvPr/>
        </p:nvSpPr>
        <p:spPr>
          <a:xfrm>
            <a:off x="8763926" y="6291863"/>
            <a:ext cx="2926080" cy="566138"/>
          </a:xfrm>
          <a:prstGeom prst="rect">
            <a:avLst/>
          </a:prstGeom>
        </p:spPr>
        <p:txBody>
          <a:bodyPr vert="horz" lIns="91440" tIns="45720" rIns="91440" bIns="45720" rtlCol="0" anchor="ctr">
            <a:normAutofit fontScale="40000" lnSpcReduction="20000"/>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CE5A9A0F-4399-446A-98B4-14358729F994}" type="slidenum">
              <a:rPr lang="en-US" sz="9600" smtClean="0">
                <a:solidFill>
                  <a:schemeClr val="accent1">
                    <a:lumMod val="60000"/>
                    <a:lumOff val="40000"/>
                  </a:schemeClr>
                </a:solidFill>
              </a:rPr>
              <a:pPr>
                <a:lnSpc>
                  <a:spcPct val="90000"/>
                </a:lnSpc>
                <a:spcAft>
                  <a:spcPts val="600"/>
                </a:spcAft>
              </a:pPr>
              <a:t>5</a:t>
            </a:fld>
            <a:endParaRPr lang="en-US" sz="3200">
              <a:solidFill>
                <a:schemeClr val="accent1">
                  <a:lumMod val="60000"/>
                  <a:lumOff val="40000"/>
                </a:schemeClr>
              </a:solidFill>
            </a:endParaRPr>
          </a:p>
        </p:txBody>
      </p:sp>
    </p:spTree>
    <p:extLst>
      <p:ext uri="{BB962C8B-B14F-4D97-AF65-F5344CB8AC3E}">
        <p14:creationId xmlns:p14="http://schemas.microsoft.com/office/powerpoint/2010/main" val="143488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737EC2-79A3-605A-2927-48F6A40B332F}"/>
              </a:ext>
            </a:extLst>
          </p:cNvPr>
          <p:cNvSpPr/>
          <p:nvPr/>
        </p:nvSpPr>
        <p:spPr>
          <a:xfrm>
            <a:off x="3484" y="-26945"/>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427802E-1867-7D95-A24F-B8B7E7190782}"/>
              </a:ext>
            </a:extLst>
          </p:cNvPr>
          <p:cNvSpPr>
            <a:spLocks noGrp="1"/>
          </p:cNvSpPr>
          <p:nvPr>
            <p:ph type="title"/>
          </p:nvPr>
        </p:nvSpPr>
        <p:spPr>
          <a:xfrm>
            <a:off x="-5471" y="-37840"/>
            <a:ext cx="12191999" cy="1089954"/>
          </a:xfrm>
        </p:spPr>
        <p:txBody>
          <a:bodyPr/>
          <a:lstStyle/>
          <a:p>
            <a:r>
              <a:rPr lang="en-US" dirty="0"/>
              <a:t>    </a:t>
            </a:r>
            <a:r>
              <a:rPr lang="en-US" dirty="0">
                <a:solidFill>
                  <a:schemeClr val="bg1"/>
                </a:solidFill>
              </a:rPr>
              <a:t>BNL CO2 laser facility </a:t>
            </a:r>
          </a:p>
        </p:txBody>
      </p:sp>
      <p:pic>
        <p:nvPicPr>
          <p:cNvPr id="6" name="Experimental_Layout_Annotated_v3.pdf" descr="Experimental_Layout_Annotated_v3.pdf">
            <a:extLst>
              <a:ext uri="{FF2B5EF4-FFF2-40B4-BE49-F238E27FC236}">
                <a16:creationId xmlns:a16="http://schemas.microsoft.com/office/drawing/2014/main" id="{FC0AEDB5-6C1D-3270-FE14-9EEB9BBF65B3}"/>
              </a:ext>
            </a:extLst>
          </p:cNvPr>
          <p:cNvPicPr>
            <a:picLocks noChangeAspect="1"/>
          </p:cNvPicPr>
          <p:nvPr/>
        </p:nvPicPr>
        <p:blipFill rotWithShape="1">
          <a:blip r:embed="rId2"/>
          <a:srcRect t="21273" b="3778"/>
          <a:stretch/>
        </p:blipFill>
        <p:spPr>
          <a:xfrm>
            <a:off x="2205867" y="1830247"/>
            <a:ext cx="9521720" cy="5046006"/>
          </a:xfrm>
          <a:prstGeom prst="rect">
            <a:avLst/>
          </a:prstGeom>
          <a:ln w="12700">
            <a:miter lim="400000"/>
          </a:ln>
        </p:spPr>
      </p:pic>
      <p:sp>
        <p:nvSpPr>
          <p:cNvPr id="7" name="TextBox 6">
            <a:extLst>
              <a:ext uri="{FF2B5EF4-FFF2-40B4-BE49-F238E27FC236}">
                <a16:creationId xmlns:a16="http://schemas.microsoft.com/office/drawing/2014/main" id="{C66FFD4A-1C5D-DA0E-1019-C4D4CE11F23E}"/>
              </a:ext>
            </a:extLst>
          </p:cNvPr>
          <p:cNvSpPr txBox="1"/>
          <p:nvPr/>
        </p:nvSpPr>
        <p:spPr>
          <a:xfrm>
            <a:off x="121394" y="6400641"/>
            <a:ext cx="3103701" cy="369332"/>
          </a:xfrm>
          <a:prstGeom prst="rect">
            <a:avLst/>
          </a:prstGeom>
          <a:noFill/>
        </p:spPr>
        <p:txBody>
          <a:bodyPr wrap="square" rtlCol="0">
            <a:spAutoFit/>
          </a:bodyPr>
          <a:lstStyle/>
          <a:p>
            <a:r>
              <a:rPr lang="en-US" dirty="0"/>
              <a:t>Credits to Nicholas Dover </a:t>
            </a:r>
          </a:p>
        </p:txBody>
      </p:sp>
      <p:sp>
        <p:nvSpPr>
          <p:cNvPr id="8" name="Rectangle 7">
            <a:extLst>
              <a:ext uri="{FF2B5EF4-FFF2-40B4-BE49-F238E27FC236}">
                <a16:creationId xmlns:a16="http://schemas.microsoft.com/office/drawing/2014/main" id="{2EAAF32C-95DC-EB8D-6699-23832330FB7A}"/>
              </a:ext>
            </a:extLst>
          </p:cNvPr>
          <p:cNvSpPr/>
          <p:nvPr/>
        </p:nvSpPr>
        <p:spPr>
          <a:xfrm>
            <a:off x="2505817" y="1671080"/>
            <a:ext cx="3411903" cy="12890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F75F54F0-B40D-FCDE-DB2E-744066615A66}"/>
              </a:ext>
            </a:extLst>
          </p:cNvPr>
          <p:cNvSpPr/>
          <p:nvPr/>
        </p:nvSpPr>
        <p:spPr>
          <a:xfrm>
            <a:off x="4453589" y="5934974"/>
            <a:ext cx="3273878" cy="9230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F0D405B-5D49-72A2-A1E7-C7D662EFA86A}"/>
              </a:ext>
            </a:extLst>
          </p:cNvPr>
          <p:cNvSpPr/>
          <p:nvPr/>
        </p:nvSpPr>
        <p:spPr>
          <a:xfrm>
            <a:off x="7606115" y="4599558"/>
            <a:ext cx="3399342" cy="22766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CO2 laser:…">
                <a:extLst>
                  <a:ext uri="{FF2B5EF4-FFF2-40B4-BE49-F238E27FC236}">
                    <a16:creationId xmlns:a16="http://schemas.microsoft.com/office/drawing/2014/main" id="{B3C33773-48AF-1B01-1E0B-95C7871CDDB2}"/>
                  </a:ext>
                </a:extLst>
              </p:cNvPr>
              <p:cNvSpPr txBox="1"/>
              <p:nvPr/>
            </p:nvSpPr>
            <p:spPr>
              <a:xfrm>
                <a:off x="519750" y="1868586"/>
                <a:ext cx="3141004" cy="2314544"/>
              </a:xfrm>
              <a:prstGeom prst="rect">
                <a:avLst/>
              </a:prstGeom>
              <a:ln w="12700">
                <a:miter lim="400000"/>
              </a:ln>
              <a:extLst>
                <a:ext uri="{C572A759-6A51-4108-AA02-DFA0A04FC94B}">
                  <ma14:wrappingTextBoxFlag xmlns:m="http://schemas.openxmlformats.org/officeDocument/2006/math" xmlns:ma14="http://schemas.microsoft.com/office/mac/drawingml/2011/main" xmlns="" val="1"/>
                </a:ext>
              </a:extLst>
            </p:spPr>
            <p:txBody>
              <a:bodyPr wrap="square" lIns="45719" rIns="45719">
                <a:spAutoFit/>
              </a:bodyPr>
              <a:lstStyle/>
              <a:p>
                <a:pPr>
                  <a:defRPr b="1"/>
                </a:pPr>
                <a:r>
                  <a:rPr lang="en-US"/>
                  <a:t>CO</a:t>
                </a:r>
                <a:r>
                  <a:rPr lang="en-US" baseline="-5999"/>
                  <a:t>2</a:t>
                </a:r>
                <a:r>
                  <a:rPr lang="en-US"/>
                  <a:t> laser:</a:t>
                </a:r>
              </a:p>
              <a:p>
                <a:pPr>
                  <a:defRPr b="1"/>
                </a:pPr>
                <a:r>
                  <a:rPr lang="en-US"/>
                  <a:t>~ 9.2 </a:t>
                </a:r>
                <a:r>
                  <a:rPr lang="el-GR"/>
                  <a:t>μ</a:t>
                </a:r>
                <a:r>
                  <a:rPr lang="en-US"/>
                  <a:t>m wavelength </a:t>
                </a:r>
              </a:p>
              <a:p>
                <a:pPr>
                  <a:defRPr b="1"/>
                </a:pPr>
                <a:r>
                  <a:rPr lang="en-US"/>
                  <a:t>~ 3 </a:t>
                </a:r>
                <a:r>
                  <a:rPr lang="en-US" err="1"/>
                  <a:t>ps</a:t>
                </a:r>
                <a:r>
                  <a:rPr lang="en-US"/>
                  <a:t> pulse length</a:t>
                </a:r>
              </a:p>
              <a:p>
                <a:pPr>
                  <a:defRPr b="1"/>
                </a:pPr>
                <a:r>
                  <a:rPr lang="en-US"/>
                  <a:t>~ 5J  Energy on target</a:t>
                </a:r>
              </a:p>
              <a:p>
                <a:pPr>
                  <a:defRPr b="1"/>
                </a:pPr>
                <a:r>
                  <a:rPr lang="en-US"/>
                  <a:t>~ 25 </a:t>
                </a:r>
                <a:r>
                  <a:rPr lang="el-GR"/>
                  <a:t>μ</a:t>
                </a:r>
                <a:r>
                  <a:rPr lang="en-US"/>
                  <a:t>m focal spot size </a:t>
                </a:r>
              </a:p>
              <a:p>
                <a:pPr>
                  <a:defRPr b="1"/>
                </a:pPr>
                <a:r>
                  <a:rPr lang="en-US"/>
                  <a:t>~ 9E+21 W/</a:t>
                </a:r>
                <a14:m>
                  <m:oMath xmlns:m="http://schemas.openxmlformats.org/officeDocument/2006/math">
                    <m:sSup>
                      <m:sSupPr>
                        <m:ctrlPr>
                          <a:rPr lang="ar-AE" i="1" smtClean="0">
                            <a:latin typeface="Cambria Math" panose="02040503050406030204" pitchFamily="18" charset="0"/>
                          </a:rPr>
                        </m:ctrlPr>
                      </m:sSupPr>
                      <m:e>
                        <m:r>
                          <a:rPr lang="en-US" b="1" i="0" smtClean="0">
                            <a:latin typeface="Cambria Math" panose="02040503050406030204" pitchFamily="18" charset="0"/>
                          </a:rPr>
                          <m:t>𝐦</m:t>
                        </m:r>
                      </m:e>
                      <m:sup>
                        <m:r>
                          <a:rPr lang="en-US" b="1" i="0" smtClean="0">
                            <a:latin typeface="Cambria Math" panose="02040503050406030204" pitchFamily="18" charset="0"/>
                          </a:rPr>
                          <m:t>𝟐</m:t>
                        </m:r>
                      </m:sup>
                    </m:sSup>
                  </m:oMath>
                </a14:m>
                <a:endParaRPr lang="en-US"/>
              </a:p>
              <a:p>
                <a:pPr>
                  <a:defRPr b="1"/>
                </a:pPr>
                <a:r>
                  <a:rPr lang="en-US"/>
                  <a:t>~ 5.4 </a:t>
                </a:r>
                <a14:m>
                  <m:oMath xmlns:m="http://schemas.openxmlformats.org/officeDocument/2006/math">
                    <m:sSub>
                      <m:sSubPr>
                        <m:ctrlPr>
                          <a:rPr lang="en-US" i="1" smtClean="0">
                            <a:latin typeface="Cambria Math" panose="02040503050406030204" pitchFamily="18" charset="0"/>
                          </a:rPr>
                        </m:ctrlPr>
                      </m:sSubPr>
                      <m:e>
                        <m:r>
                          <a:rPr lang="en-US" b="1" i="0" smtClean="0">
                            <a:latin typeface="Cambria Math" panose="02040503050406030204" pitchFamily="18" charset="0"/>
                          </a:rPr>
                          <m:t>𝐚</m:t>
                        </m:r>
                      </m:e>
                      <m:sub>
                        <m:r>
                          <a:rPr lang="en-US" b="1" i="0" smtClean="0">
                            <a:latin typeface="Cambria Math" panose="02040503050406030204" pitchFamily="18" charset="0"/>
                          </a:rPr>
                          <m:t>𝟎</m:t>
                        </m:r>
                      </m:sub>
                    </m:sSub>
                  </m:oMath>
                </a14:m>
                <a:endParaRPr lang="ar-AE"/>
              </a:p>
              <a:p>
                <a:pPr>
                  <a:defRPr b="1"/>
                </a:pPr>
                <a:endParaRPr/>
              </a:p>
            </p:txBody>
          </p:sp>
        </mc:Choice>
        <mc:Fallback xmlns="">
          <p:sp>
            <p:nvSpPr>
              <p:cNvPr id="16" name="CO2 laser:…">
                <a:extLst>
                  <a:ext uri="{FF2B5EF4-FFF2-40B4-BE49-F238E27FC236}">
                    <a16:creationId xmlns:a16="http://schemas.microsoft.com/office/drawing/2014/main" id="{B3C33773-48AF-1B01-1E0B-95C7871CDDB2}"/>
                  </a:ext>
                </a:extLst>
              </p:cNvPr>
              <p:cNvSpPr txBox="1">
                <a:spLocks noRot="1" noChangeAspect="1" noMove="1" noResize="1" noEditPoints="1" noAdjustHandles="1" noChangeArrowheads="1" noChangeShapeType="1" noTextEdit="1"/>
              </p:cNvSpPr>
              <p:nvPr/>
            </p:nvSpPr>
            <p:spPr>
              <a:xfrm>
                <a:off x="519750" y="1868586"/>
                <a:ext cx="3141004" cy="2314544"/>
              </a:xfrm>
              <a:prstGeom prst="rect">
                <a:avLst/>
              </a:prstGeom>
              <a:blipFill>
                <a:blip r:embed="rId3"/>
                <a:stretch>
                  <a:fillRect l="-2811" t="-1639"/>
                </a:stretch>
              </a:blipFill>
              <a:ln w="12700">
                <a:miter lim="400000"/>
              </a:ln>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a:lstStyle/>
              <a:p>
                <a:r>
                  <a:rPr lang="en-US">
                    <a:noFill/>
                  </a:rPr>
                  <a:t> </a:t>
                </a:r>
              </a:p>
            </p:txBody>
          </p:sp>
        </mc:Fallback>
      </mc:AlternateContent>
      <p:sp>
        <p:nvSpPr>
          <p:cNvPr id="19" name="Line">
            <a:extLst>
              <a:ext uri="{FF2B5EF4-FFF2-40B4-BE49-F238E27FC236}">
                <a16:creationId xmlns:a16="http://schemas.microsoft.com/office/drawing/2014/main" id="{5CE7BA75-7203-E435-D0FC-625D1C51B6B8}"/>
              </a:ext>
            </a:extLst>
          </p:cNvPr>
          <p:cNvSpPr/>
          <p:nvPr/>
        </p:nvSpPr>
        <p:spPr>
          <a:xfrm flipH="1">
            <a:off x="2703758" y="1942482"/>
            <a:ext cx="551767" cy="363867"/>
          </a:xfrm>
          <a:prstGeom prst="line">
            <a:avLst/>
          </a:prstGeom>
          <a:ln w="38100">
            <a:solidFill>
              <a:srgbClr val="000000"/>
            </a:solidFill>
            <a:miter lim="400000"/>
            <a:headEnd type="triangle"/>
          </a:ln>
        </p:spPr>
        <p:txBody>
          <a:bodyPr lIns="0" tIns="0" rIns="0" bIns="0"/>
          <a:lstStyle/>
          <a:p>
            <a:pPr defTabSz="457200">
              <a:defRPr sz="1200"/>
            </a:pPr>
            <a:endParaRPr/>
          </a:p>
        </p:txBody>
      </p:sp>
      <p:sp>
        <p:nvSpPr>
          <p:cNvPr id="22" name="TextBox 21">
            <a:extLst>
              <a:ext uri="{FF2B5EF4-FFF2-40B4-BE49-F238E27FC236}">
                <a16:creationId xmlns:a16="http://schemas.microsoft.com/office/drawing/2014/main" id="{3D01CD3F-51E0-22F1-23A8-04D1B2618AB4}"/>
              </a:ext>
            </a:extLst>
          </p:cNvPr>
          <p:cNvSpPr txBox="1"/>
          <p:nvPr/>
        </p:nvSpPr>
        <p:spPr>
          <a:xfrm>
            <a:off x="3446169" y="1378863"/>
            <a:ext cx="2078548" cy="615553"/>
          </a:xfrm>
          <a:prstGeom prst="rect">
            <a:avLst/>
          </a:prstGeom>
          <a:noFill/>
        </p:spPr>
        <p:txBody>
          <a:bodyPr wrap="square" rtlCol="0">
            <a:spAutoFit/>
          </a:bodyPr>
          <a:lstStyle/>
          <a:p>
            <a:r>
              <a:rPr lang="en-US" sz="1600" b="1">
                <a:solidFill>
                  <a:schemeClr val="tx1"/>
                </a:solidFill>
              </a:rPr>
              <a:t>Favorable scaling:  </a:t>
            </a:r>
          </a:p>
          <a:p>
            <a:endParaRPr lang="en-US"/>
          </a:p>
        </p:txBody>
      </p:sp>
      <p:pic>
        <p:nvPicPr>
          <p:cNvPr id="27" name="Picture 26" descr="A close-up of a graph&#10;&#10;Description automatically generated">
            <a:extLst>
              <a:ext uri="{FF2B5EF4-FFF2-40B4-BE49-F238E27FC236}">
                <a16:creationId xmlns:a16="http://schemas.microsoft.com/office/drawing/2014/main" id="{C2A2D1A8-DAE5-CEE8-9D31-A07EB6C7B5CE}"/>
              </a:ext>
            </a:extLst>
          </p:cNvPr>
          <p:cNvPicPr>
            <a:picLocks noChangeAspect="1"/>
          </p:cNvPicPr>
          <p:nvPr/>
        </p:nvPicPr>
        <p:blipFill rotWithShape="1">
          <a:blip r:embed="rId4">
            <a:extLst>
              <a:ext uri="{28A0092B-C50C-407E-A947-70E740481C1C}">
                <a14:useLocalDpi xmlns:a14="http://schemas.microsoft.com/office/drawing/2010/main" val="0"/>
              </a:ext>
            </a:extLst>
          </a:blip>
          <a:srcRect l="14854" t="13987" r="28020" b="14449"/>
          <a:stretch/>
        </p:blipFill>
        <p:spPr>
          <a:xfrm>
            <a:off x="8347136" y="2703409"/>
            <a:ext cx="750944" cy="783940"/>
          </a:xfrm>
          <a:prstGeom prst="rect">
            <a:avLst/>
          </a:prstGeom>
          <a:scene3d>
            <a:camera prst="orthographicFront">
              <a:rot lat="20699998" lon="17999977" rev="0"/>
            </a:camera>
            <a:lightRig rig="threePt" dir="t"/>
          </a:scene3d>
        </p:spPr>
      </p:pic>
      <p:cxnSp>
        <p:nvCxnSpPr>
          <p:cNvPr id="29" name="Straight Arrow Connector 28">
            <a:extLst>
              <a:ext uri="{FF2B5EF4-FFF2-40B4-BE49-F238E27FC236}">
                <a16:creationId xmlns:a16="http://schemas.microsoft.com/office/drawing/2014/main" id="{CA3B5D94-5D23-C4B7-8C86-28BEF0F63479}"/>
              </a:ext>
            </a:extLst>
          </p:cNvPr>
          <p:cNvCxnSpPr>
            <a:cxnSpLocks/>
          </p:cNvCxnSpPr>
          <p:nvPr/>
        </p:nvCxnSpPr>
        <p:spPr>
          <a:xfrm flipH="1" flipV="1">
            <a:off x="8966381" y="3505947"/>
            <a:ext cx="727441" cy="11054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DC880E4D-20B6-66FE-429A-82005073D9E7}"/>
              </a:ext>
            </a:extLst>
          </p:cNvPr>
          <p:cNvSpPr txBox="1"/>
          <p:nvPr/>
        </p:nvSpPr>
        <p:spPr>
          <a:xfrm>
            <a:off x="9266481" y="4581304"/>
            <a:ext cx="2100041" cy="646331"/>
          </a:xfrm>
          <a:prstGeom prst="rect">
            <a:avLst/>
          </a:prstGeom>
          <a:noFill/>
        </p:spPr>
        <p:txBody>
          <a:bodyPr wrap="square" rtlCol="0">
            <a:spAutoFit/>
          </a:bodyPr>
          <a:lstStyle/>
          <a:p>
            <a:r>
              <a:rPr lang="en-US">
                <a:solidFill>
                  <a:srgbClr val="FF0000"/>
                </a:solidFill>
              </a:rPr>
              <a:t>Proton Spatial </a:t>
            </a:r>
          </a:p>
          <a:p>
            <a:r>
              <a:rPr lang="en-US">
                <a:solidFill>
                  <a:srgbClr val="FF0000"/>
                </a:solidFill>
              </a:rPr>
              <a:t>Scintillator</a:t>
            </a:r>
          </a:p>
        </p:txBody>
      </p:sp>
      <p:pic>
        <p:nvPicPr>
          <p:cNvPr id="11" name="Picture 10">
            <a:extLst>
              <a:ext uri="{FF2B5EF4-FFF2-40B4-BE49-F238E27FC236}">
                <a16:creationId xmlns:a16="http://schemas.microsoft.com/office/drawing/2014/main" id="{8AFD83D7-9A21-48B9-6265-93D240FF5E60}"/>
              </a:ext>
            </a:extLst>
          </p:cNvPr>
          <p:cNvPicPr>
            <a:picLocks noChangeAspect="1"/>
          </p:cNvPicPr>
          <p:nvPr/>
        </p:nvPicPr>
        <p:blipFill>
          <a:blip r:embed="rId5"/>
          <a:stretch>
            <a:fillRect/>
          </a:stretch>
        </p:blipFill>
        <p:spPr>
          <a:xfrm>
            <a:off x="372968" y="3942959"/>
            <a:ext cx="3103701" cy="2276696"/>
          </a:xfrm>
          <a:prstGeom prst="rect">
            <a:avLst/>
          </a:prstGeom>
        </p:spPr>
      </p:pic>
      <p:sp>
        <p:nvSpPr>
          <p:cNvPr id="35" name="TextBox 34">
            <a:extLst>
              <a:ext uri="{FF2B5EF4-FFF2-40B4-BE49-F238E27FC236}">
                <a16:creationId xmlns:a16="http://schemas.microsoft.com/office/drawing/2014/main" id="{BF44C566-E8BF-390C-97C0-839E0C8DC63B}"/>
              </a:ext>
            </a:extLst>
          </p:cNvPr>
          <p:cNvSpPr txBox="1"/>
          <p:nvPr/>
        </p:nvSpPr>
        <p:spPr>
          <a:xfrm>
            <a:off x="3334729" y="1253271"/>
            <a:ext cx="2301428" cy="1149641"/>
          </a:xfrm>
          <a:custGeom>
            <a:avLst/>
            <a:gdLst>
              <a:gd name="connsiteX0" fmla="*/ 0 w 2301428"/>
              <a:gd name="connsiteY0" fmla="*/ 0 h 1149641"/>
              <a:gd name="connsiteX1" fmla="*/ 598371 w 2301428"/>
              <a:gd name="connsiteY1" fmla="*/ 0 h 1149641"/>
              <a:gd name="connsiteX2" fmla="*/ 1219757 w 2301428"/>
              <a:gd name="connsiteY2" fmla="*/ 0 h 1149641"/>
              <a:gd name="connsiteX3" fmla="*/ 1795114 w 2301428"/>
              <a:gd name="connsiteY3" fmla="*/ 0 h 1149641"/>
              <a:gd name="connsiteX4" fmla="*/ 2301428 w 2301428"/>
              <a:gd name="connsiteY4" fmla="*/ 0 h 1149641"/>
              <a:gd name="connsiteX5" fmla="*/ 2301428 w 2301428"/>
              <a:gd name="connsiteY5" fmla="*/ 551828 h 1149641"/>
              <a:gd name="connsiteX6" fmla="*/ 2301428 w 2301428"/>
              <a:gd name="connsiteY6" fmla="*/ 1149641 h 1149641"/>
              <a:gd name="connsiteX7" fmla="*/ 1772100 w 2301428"/>
              <a:gd name="connsiteY7" fmla="*/ 1149641 h 1149641"/>
              <a:gd name="connsiteX8" fmla="*/ 1265785 w 2301428"/>
              <a:gd name="connsiteY8" fmla="*/ 1149641 h 1149641"/>
              <a:gd name="connsiteX9" fmla="*/ 667414 w 2301428"/>
              <a:gd name="connsiteY9" fmla="*/ 1149641 h 1149641"/>
              <a:gd name="connsiteX10" fmla="*/ 0 w 2301428"/>
              <a:gd name="connsiteY10" fmla="*/ 1149641 h 1149641"/>
              <a:gd name="connsiteX11" fmla="*/ 0 w 2301428"/>
              <a:gd name="connsiteY11" fmla="*/ 551828 h 1149641"/>
              <a:gd name="connsiteX12" fmla="*/ 0 w 2301428"/>
              <a:gd name="connsiteY12" fmla="*/ 0 h 11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1428" h="1149641" extrusionOk="0">
                <a:moveTo>
                  <a:pt x="0" y="0"/>
                </a:moveTo>
                <a:cubicBezTo>
                  <a:pt x="162770" y="6080"/>
                  <a:pt x="398106" y="-14831"/>
                  <a:pt x="598371" y="0"/>
                </a:cubicBezTo>
                <a:cubicBezTo>
                  <a:pt x="798636" y="14831"/>
                  <a:pt x="1006933" y="22656"/>
                  <a:pt x="1219757" y="0"/>
                </a:cubicBezTo>
                <a:cubicBezTo>
                  <a:pt x="1432581" y="-22656"/>
                  <a:pt x="1675261" y="18667"/>
                  <a:pt x="1795114" y="0"/>
                </a:cubicBezTo>
                <a:cubicBezTo>
                  <a:pt x="1914967" y="-18667"/>
                  <a:pt x="2186446" y="-12533"/>
                  <a:pt x="2301428" y="0"/>
                </a:cubicBezTo>
                <a:cubicBezTo>
                  <a:pt x="2310842" y="185341"/>
                  <a:pt x="2311125" y="315691"/>
                  <a:pt x="2301428" y="551828"/>
                </a:cubicBezTo>
                <a:cubicBezTo>
                  <a:pt x="2291731" y="787965"/>
                  <a:pt x="2329481" y="981761"/>
                  <a:pt x="2301428" y="1149641"/>
                </a:cubicBezTo>
                <a:cubicBezTo>
                  <a:pt x="2120152" y="1137008"/>
                  <a:pt x="1945919" y="1130625"/>
                  <a:pt x="1772100" y="1149641"/>
                </a:cubicBezTo>
                <a:cubicBezTo>
                  <a:pt x="1598281" y="1168657"/>
                  <a:pt x="1400540" y="1135147"/>
                  <a:pt x="1265785" y="1149641"/>
                </a:cubicBezTo>
                <a:cubicBezTo>
                  <a:pt x="1131031" y="1164135"/>
                  <a:pt x="936408" y="1141707"/>
                  <a:pt x="667414" y="1149641"/>
                </a:cubicBezTo>
                <a:cubicBezTo>
                  <a:pt x="398420" y="1157575"/>
                  <a:pt x="277473" y="1166972"/>
                  <a:pt x="0" y="1149641"/>
                </a:cubicBezTo>
                <a:cubicBezTo>
                  <a:pt x="13906" y="941840"/>
                  <a:pt x="-1267" y="709499"/>
                  <a:pt x="0" y="551828"/>
                </a:cubicBezTo>
                <a:cubicBezTo>
                  <a:pt x="1267" y="394157"/>
                  <a:pt x="3520" y="157015"/>
                  <a:pt x="0" y="0"/>
                </a:cubicBezTo>
                <a:close/>
              </a:path>
            </a:pathLst>
          </a:custGeom>
          <a:noFill/>
          <a:ln w="19050">
            <a:solidFill>
              <a:schemeClr val="tx1"/>
            </a:solidFill>
            <a:extLst>
              <a:ext uri="{C807C97D-BFC1-408E-A445-0C87EB9F89A2}">
                <ask:lineSketchStyleProps xmlns:ask="http://schemas.microsoft.com/office/drawing/2018/sketchyshapes" sd="1124184483">
                  <a:prstGeom prst="rect">
                    <a:avLst/>
                  </a:prstGeom>
                  <ask:type>
                    <ask:lineSketchFreehand/>
                  </ask:type>
                </ask:lineSketchStyleProps>
              </a:ext>
            </a:extLst>
          </a:ln>
        </p:spPr>
        <p:txBody>
          <a:bodyPr wrap="square" rtlCol="0">
            <a:spAutoFit/>
          </a:bodyPr>
          <a:lstStyle/>
          <a:p>
            <a:endParaRPr lang="en-US"/>
          </a:p>
        </p:txBody>
      </p:sp>
      <p:pic>
        <p:nvPicPr>
          <p:cNvPr id="24" name="Picture 23">
            <a:extLst>
              <a:ext uri="{FF2B5EF4-FFF2-40B4-BE49-F238E27FC236}">
                <a16:creationId xmlns:a16="http://schemas.microsoft.com/office/drawing/2014/main" id="{9A0AB353-522F-97C7-8807-41EE7F4434A5}"/>
              </a:ext>
            </a:extLst>
          </p:cNvPr>
          <p:cNvPicPr>
            <a:picLocks noChangeAspect="1"/>
          </p:cNvPicPr>
          <p:nvPr/>
        </p:nvPicPr>
        <p:blipFill rotWithShape="1">
          <a:blip r:embed="rId6"/>
          <a:srcRect t="22693" b="8427"/>
          <a:stretch/>
        </p:blipFill>
        <p:spPr>
          <a:xfrm>
            <a:off x="3480848" y="1700957"/>
            <a:ext cx="1834144" cy="567449"/>
          </a:xfrm>
          <a:prstGeom prst="rect">
            <a:avLst/>
          </a:prstGeom>
        </p:spPr>
      </p:pic>
      <p:sp>
        <p:nvSpPr>
          <p:cNvPr id="14" name="Rectangle: Top Corners Snipped 13">
            <a:extLst>
              <a:ext uri="{FF2B5EF4-FFF2-40B4-BE49-F238E27FC236}">
                <a16:creationId xmlns:a16="http://schemas.microsoft.com/office/drawing/2014/main" id="{F1332934-2087-093C-00CF-A4280A2FCF9D}"/>
              </a:ext>
            </a:extLst>
          </p:cNvPr>
          <p:cNvSpPr/>
          <p:nvPr/>
        </p:nvSpPr>
        <p:spPr>
          <a:xfrm rot="10800000">
            <a:off x="10175262" y="3296627"/>
            <a:ext cx="750943" cy="646332"/>
          </a:xfrm>
          <a:prstGeom prst="snip2Same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246F170-CB4E-E899-E09C-2EB20EF1A93C}"/>
              </a:ext>
            </a:extLst>
          </p:cNvPr>
          <p:cNvSpPr txBox="1"/>
          <p:nvPr/>
        </p:nvSpPr>
        <p:spPr>
          <a:xfrm>
            <a:off x="9903030" y="3398087"/>
            <a:ext cx="1275923" cy="369332"/>
          </a:xfrm>
          <a:prstGeom prst="rect">
            <a:avLst/>
          </a:prstGeom>
          <a:noFill/>
        </p:spPr>
        <p:txBody>
          <a:bodyPr wrap="square" rtlCol="0">
            <a:spAutoFit/>
          </a:bodyPr>
          <a:lstStyle/>
          <a:p>
            <a:r>
              <a:rPr lang="en-US" b="1" dirty="0" err="1"/>
              <a:t>Ti:Sapph</a:t>
            </a:r>
            <a:endParaRPr lang="en-US" b="1" dirty="0"/>
          </a:p>
        </p:txBody>
      </p:sp>
      <p:sp>
        <p:nvSpPr>
          <p:cNvPr id="15" name="Slide Number Placeholder 4">
            <a:extLst>
              <a:ext uri="{FF2B5EF4-FFF2-40B4-BE49-F238E27FC236}">
                <a16:creationId xmlns:a16="http://schemas.microsoft.com/office/drawing/2014/main" id="{2852F20D-021C-4B54-8A00-E8D43B33BA2C}"/>
              </a:ext>
            </a:extLst>
          </p:cNvPr>
          <p:cNvSpPr txBox="1">
            <a:spLocks/>
          </p:cNvSpPr>
          <p:nvPr/>
        </p:nvSpPr>
        <p:spPr>
          <a:xfrm>
            <a:off x="8763926" y="6291863"/>
            <a:ext cx="2926080" cy="566138"/>
          </a:xfrm>
          <a:prstGeom prst="rect">
            <a:avLst/>
          </a:prstGeom>
        </p:spPr>
        <p:txBody>
          <a:bodyPr vert="horz" lIns="91440" tIns="45720" rIns="91440" bIns="45720" rtlCol="0" anchor="ctr">
            <a:normAutofit fontScale="40000" lnSpcReduction="20000"/>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CE5A9A0F-4399-446A-98B4-14358729F994}" type="slidenum">
              <a:rPr lang="en-US" sz="9600" smtClean="0">
                <a:solidFill>
                  <a:schemeClr val="accent1">
                    <a:lumMod val="60000"/>
                    <a:lumOff val="40000"/>
                  </a:schemeClr>
                </a:solidFill>
              </a:rPr>
              <a:pPr>
                <a:lnSpc>
                  <a:spcPct val="90000"/>
                </a:lnSpc>
                <a:spcAft>
                  <a:spcPts val="600"/>
                </a:spcAft>
              </a:pPr>
              <a:t>6</a:t>
            </a:fld>
            <a:endParaRPr lang="en-US" sz="3200" dirty="0">
              <a:solidFill>
                <a:schemeClr val="accent1">
                  <a:lumMod val="60000"/>
                  <a:lumOff val="40000"/>
                </a:schemeClr>
              </a:solidFill>
            </a:endParaRPr>
          </a:p>
        </p:txBody>
      </p:sp>
      <p:sp>
        <p:nvSpPr>
          <p:cNvPr id="17" name="Rectangle 16">
            <a:extLst>
              <a:ext uri="{FF2B5EF4-FFF2-40B4-BE49-F238E27FC236}">
                <a16:creationId xmlns:a16="http://schemas.microsoft.com/office/drawing/2014/main" id="{79FF69CA-AA19-C098-5FF9-29138D0FB1BF}"/>
              </a:ext>
            </a:extLst>
          </p:cNvPr>
          <p:cNvSpPr/>
          <p:nvPr/>
        </p:nvSpPr>
        <p:spPr>
          <a:xfrm>
            <a:off x="4396255" y="4695825"/>
            <a:ext cx="422496" cy="2734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11FEA6F-2FC7-8CD6-4DAF-9F053233C3FA}"/>
              </a:ext>
            </a:extLst>
          </p:cNvPr>
          <p:cNvSpPr txBox="1"/>
          <p:nvPr/>
        </p:nvSpPr>
        <p:spPr>
          <a:xfrm>
            <a:off x="4422132" y="4647899"/>
            <a:ext cx="680323" cy="369332"/>
          </a:xfrm>
          <a:prstGeom prst="rect">
            <a:avLst/>
          </a:prstGeom>
          <a:noFill/>
        </p:spPr>
        <p:txBody>
          <a:bodyPr wrap="square" rtlCol="0">
            <a:spAutoFit/>
          </a:bodyPr>
          <a:lstStyle/>
          <a:p>
            <a:r>
              <a:rPr lang="en-US"/>
              <a:t>f/1</a:t>
            </a:r>
          </a:p>
        </p:txBody>
      </p:sp>
      <p:sp>
        <p:nvSpPr>
          <p:cNvPr id="20" name="TextBox 19">
            <a:extLst>
              <a:ext uri="{FF2B5EF4-FFF2-40B4-BE49-F238E27FC236}">
                <a16:creationId xmlns:a16="http://schemas.microsoft.com/office/drawing/2014/main" id="{C897FBEA-0099-E49B-21F0-DFB8051EBD5D}"/>
              </a:ext>
            </a:extLst>
          </p:cNvPr>
          <p:cNvSpPr txBox="1"/>
          <p:nvPr/>
        </p:nvSpPr>
        <p:spPr>
          <a:xfrm>
            <a:off x="10335894" y="3698112"/>
            <a:ext cx="1063438" cy="369332"/>
          </a:xfrm>
          <a:prstGeom prst="rect">
            <a:avLst/>
          </a:prstGeom>
          <a:noFill/>
        </p:spPr>
        <p:txBody>
          <a:bodyPr wrap="square" rtlCol="0">
            <a:spAutoFit/>
          </a:bodyPr>
          <a:lstStyle/>
          <a:p>
            <a:r>
              <a:rPr lang="en-US" b="1"/>
              <a:t>100fs</a:t>
            </a:r>
          </a:p>
        </p:txBody>
      </p:sp>
      <p:sp>
        <p:nvSpPr>
          <p:cNvPr id="10" name="TextBox 9">
            <a:extLst>
              <a:ext uri="{FF2B5EF4-FFF2-40B4-BE49-F238E27FC236}">
                <a16:creationId xmlns:a16="http://schemas.microsoft.com/office/drawing/2014/main" id="{E5DBBDFA-06E5-7638-6EEC-9A4B8CFB9F4F}"/>
              </a:ext>
            </a:extLst>
          </p:cNvPr>
          <p:cNvSpPr txBox="1"/>
          <p:nvPr/>
        </p:nvSpPr>
        <p:spPr>
          <a:xfrm>
            <a:off x="7221872" y="3895017"/>
            <a:ext cx="2270964" cy="646331"/>
          </a:xfrm>
          <a:prstGeom prst="rect">
            <a:avLst/>
          </a:prstGeom>
          <a:noFill/>
        </p:spPr>
        <p:txBody>
          <a:bodyPr wrap="square" rtlCol="0">
            <a:spAutoFit/>
          </a:bodyPr>
          <a:lstStyle/>
          <a:p>
            <a:r>
              <a:rPr lang="en-US" dirty="0"/>
              <a:t>Ideal for Medical applications</a:t>
            </a:r>
          </a:p>
        </p:txBody>
      </p:sp>
    </p:spTree>
    <p:extLst>
      <p:ext uri="{BB962C8B-B14F-4D97-AF65-F5344CB8AC3E}">
        <p14:creationId xmlns:p14="http://schemas.microsoft.com/office/powerpoint/2010/main" val="2133004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7" name="Group"/>
          <p:cNvGrpSpPr/>
          <p:nvPr/>
        </p:nvGrpSpPr>
        <p:grpSpPr>
          <a:xfrm>
            <a:off x="656375" y="1219710"/>
            <a:ext cx="10271007" cy="5518088"/>
            <a:chOff x="-1009131" y="-68820"/>
            <a:chExt cx="11317127" cy="6080115"/>
          </a:xfrm>
        </p:grpSpPr>
        <p:pic>
          <p:nvPicPr>
            <p:cNvPr id="1198" name="Screenshot 2022-11-03 at 13.20.39.png" descr="Screenshot 2022-11-03 at 13.20.39.png"/>
            <p:cNvPicPr>
              <a:picLocks/>
            </p:cNvPicPr>
            <p:nvPr/>
          </p:nvPicPr>
          <p:blipFill>
            <a:blip r:embed="rId3"/>
            <a:stretch>
              <a:fillRect/>
            </a:stretch>
          </p:blipFill>
          <p:spPr>
            <a:xfrm>
              <a:off x="4441407" y="2313827"/>
              <a:ext cx="910919" cy="1453813"/>
            </a:xfrm>
            <a:prstGeom prst="rect">
              <a:avLst/>
            </a:prstGeom>
            <a:ln w="12700" cap="flat">
              <a:noFill/>
              <a:miter lim="400000"/>
            </a:ln>
            <a:effectLst/>
          </p:spPr>
        </p:pic>
        <p:pic>
          <p:nvPicPr>
            <p:cNvPr id="1199" name="Screenshot 2022-11-03 at 13.20.19.png" descr="Screenshot 2022-11-03 at 13.20.19.png"/>
            <p:cNvPicPr>
              <a:picLocks/>
            </p:cNvPicPr>
            <p:nvPr/>
          </p:nvPicPr>
          <p:blipFill>
            <a:blip r:embed="rId4"/>
            <a:srcRect l="25857" r="25857"/>
            <a:stretch>
              <a:fillRect/>
            </a:stretch>
          </p:blipFill>
          <p:spPr>
            <a:xfrm>
              <a:off x="3711711" y="627144"/>
              <a:ext cx="2239594" cy="1453813"/>
            </a:xfrm>
            <a:prstGeom prst="rect">
              <a:avLst/>
            </a:prstGeom>
            <a:ln w="12700" cap="flat">
              <a:noFill/>
              <a:miter lim="400000"/>
            </a:ln>
            <a:effectLst/>
          </p:spPr>
        </p:pic>
        <p:pic>
          <p:nvPicPr>
            <p:cNvPr id="1200" name="Screenshot 2022-11-03 at 13.20.05.png" descr="Screenshot 2022-11-03 at 13.20.05.png"/>
            <p:cNvPicPr>
              <a:picLocks/>
            </p:cNvPicPr>
            <p:nvPr/>
          </p:nvPicPr>
          <p:blipFill>
            <a:blip r:embed="rId5"/>
            <a:stretch>
              <a:fillRect/>
            </a:stretch>
          </p:blipFill>
          <p:spPr>
            <a:xfrm>
              <a:off x="4822776" y="3969172"/>
              <a:ext cx="193842" cy="1453813"/>
            </a:xfrm>
            <a:prstGeom prst="rect">
              <a:avLst/>
            </a:prstGeom>
            <a:ln w="12700" cap="flat">
              <a:noFill/>
              <a:miter lim="400000"/>
            </a:ln>
            <a:effectLst/>
          </p:spPr>
        </p:pic>
        <p:sp>
          <p:nvSpPr>
            <p:cNvPr id="1201" name="CO2 drive"/>
            <p:cNvSpPr txBox="1"/>
            <p:nvPr/>
          </p:nvSpPr>
          <p:spPr>
            <a:xfrm>
              <a:off x="4478060" y="3469404"/>
              <a:ext cx="816849" cy="60490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6104" tIns="46104" rIns="46104" bIns="46104" numCol="1" anchor="ctr">
              <a:noAutofit/>
            </a:bodyPr>
            <a:lstStyle/>
            <a:p>
              <a:pPr algn="ctr" defTabSz="1573715">
                <a:defRPr sz="1600" b="1">
                  <a:solidFill>
                    <a:srgbClr val="EE220C"/>
                  </a:solidFill>
                </a:defRPr>
              </a:pPr>
              <a:r>
                <a:rPr sz="1452"/>
                <a:t>CO</a:t>
              </a:r>
              <a:r>
                <a:rPr sz="1452" baseline="-5999"/>
                <a:t>2 </a:t>
              </a:r>
              <a:r>
                <a:rPr sz="1452"/>
                <a:t>drive </a:t>
              </a:r>
            </a:p>
          </p:txBody>
        </p:sp>
        <p:sp>
          <p:nvSpPr>
            <p:cNvPr id="1202" name="Old ND:YAG probe"/>
            <p:cNvSpPr txBox="1"/>
            <p:nvPr/>
          </p:nvSpPr>
          <p:spPr>
            <a:xfrm>
              <a:off x="3986714" y="1939490"/>
              <a:ext cx="1865968" cy="56762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6104" tIns="46104" rIns="46104" bIns="46104" numCol="1" anchor="ctr">
              <a:noAutofit/>
            </a:bodyPr>
            <a:lstStyle>
              <a:lvl1pPr algn="ctr" defTabSz="1733930">
                <a:defRPr sz="1600" b="1">
                  <a:solidFill>
                    <a:srgbClr val="EE220C"/>
                  </a:solidFill>
                </a:defRPr>
              </a:lvl1pPr>
            </a:lstStyle>
            <a:p>
              <a:r>
                <a:rPr sz="1452"/>
                <a:t>Old ND:YAG probe</a:t>
              </a:r>
            </a:p>
          </p:txBody>
        </p:sp>
        <p:sp>
          <p:nvSpPr>
            <p:cNvPr id="1203" name="New Ti:Sapph probe"/>
            <p:cNvSpPr txBox="1"/>
            <p:nvPr/>
          </p:nvSpPr>
          <p:spPr>
            <a:xfrm>
              <a:off x="4058865" y="5172925"/>
              <a:ext cx="1721666" cy="83837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6104" tIns="46104" rIns="46104" bIns="46104" numCol="1" anchor="ctr">
              <a:noAutofit/>
            </a:bodyPr>
            <a:lstStyle>
              <a:lvl1pPr algn="ctr" defTabSz="1733930">
                <a:defRPr sz="1600" b="1"/>
              </a:lvl1pPr>
            </a:lstStyle>
            <a:p>
              <a:r>
                <a:rPr sz="1452" dirty="0"/>
                <a:t>New </a:t>
              </a:r>
              <a:r>
                <a:rPr sz="1452" dirty="0" err="1"/>
                <a:t>Ti:Sapph</a:t>
              </a:r>
              <a:r>
                <a:rPr sz="1452" dirty="0"/>
                <a:t> probe</a:t>
              </a:r>
            </a:p>
          </p:txBody>
        </p:sp>
        <p:sp>
          <p:nvSpPr>
            <p:cNvPr id="1204" name="Line"/>
            <p:cNvSpPr/>
            <p:nvPr/>
          </p:nvSpPr>
          <p:spPr>
            <a:xfrm>
              <a:off x="4697491" y="3432270"/>
              <a:ext cx="398751" cy="1"/>
            </a:xfrm>
            <a:prstGeom prst="line">
              <a:avLst/>
            </a:prstGeom>
            <a:noFill/>
            <a:ln w="25400" cap="flat">
              <a:solidFill>
                <a:srgbClr val="EE220C"/>
              </a:solidFill>
              <a:prstDash val="solid"/>
              <a:miter lim="400000"/>
              <a:headEnd type="triangle" w="med" len="med"/>
              <a:tailEnd type="triangle" w="med" len="med"/>
            </a:ln>
            <a:effectLst/>
          </p:spPr>
          <p:txBody>
            <a:bodyPr wrap="square" lIns="46104" tIns="46104" rIns="46104" bIns="46104" numCol="1" anchor="ctr">
              <a:noAutofit/>
            </a:bodyPr>
            <a:lstStyle/>
            <a:p>
              <a:pPr algn="ctr" defTabSz="1573715">
                <a:defRPr sz="1600">
                  <a:solidFill>
                    <a:srgbClr val="5E5E5E"/>
                  </a:solidFill>
                </a:defRPr>
              </a:pPr>
              <a:endParaRPr sz="1452"/>
            </a:p>
          </p:txBody>
        </p:sp>
        <p:sp>
          <p:nvSpPr>
            <p:cNvPr id="1205" name="2 ps"/>
            <p:cNvSpPr txBox="1"/>
            <p:nvPr/>
          </p:nvSpPr>
          <p:spPr>
            <a:xfrm>
              <a:off x="4699574" y="2798506"/>
              <a:ext cx="394585" cy="61575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6104" tIns="46104" rIns="46104" bIns="46104" numCol="1" anchor="ctr">
              <a:noAutofit/>
            </a:bodyPr>
            <a:lstStyle>
              <a:lvl1pPr algn="ctr" defTabSz="1733930">
                <a:defRPr sz="1600" b="1">
                  <a:solidFill>
                    <a:srgbClr val="EE220C"/>
                  </a:solidFill>
                </a:defRPr>
              </a:lvl1pPr>
            </a:lstStyle>
            <a:p>
              <a:r>
                <a:rPr sz="1452"/>
                <a:t>2 ps</a:t>
              </a:r>
            </a:p>
          </p:txBody>
        </p:sp>
        <p:sp>
          <p:nvSpPr>
            <p:cNvPr id="1206" name="Line"/>
            <p:cNvSpPr/>
            <p:nvPr/>
          </p:nvSpPr>
          <p:spPr>
            <a:xfrm>
              <a:off x="4058865" y="1937536"/>
              <a:ext cx="1721666" cy="1"/>
            </a:xfrm>
            <a:prstGeom prst="line">
              <a:avLst/>
            </a:prstGeom>
            <a:noFill/>
            <a:ln w="25400" cap="flat">
              <a:solidFill>
                <a:srgbClr val="EE220C"/>
              </a:solidFill>
              <a:prstDash val="solid"/>
              <a:miter lim="400000"/>
              <a:headEnd type="triangle" w="med" len="med"/>
              <a:tailEnd type="triangle" w="med" len="med"/>
            </a:ln>
            <a:effectLst/>
          </p:spPr>
          <p:txBody>
            <a:bodyPr wrap="square" lIns="46104" tIns="46104" rIns="46104" bIns="46104" numCol="1" anchor="ctr">
              <a:noAutofit/>
            </a:bodyPr>
            <a:lstStyle/>
            <a:p>
              <a:pPr algn="ctr" defTabSz="1573715">
                <a:defRPr sz="1600">
                  <a:solidFill>
                    <a:srgbClr val="5E5E5E"/>
                  </a:solidFill>
                </a:defRPr>
              </a:pPr>
              <a:endParaRPr sz="1452"/>
            </a:p>
          </p:txBody>
        </p:sp>
        <p:sp>
          <p:nvSpPr>
            <p:cNvPr id="1207" name="8 ps"/>
            <p:cNvSpPr txBox="1"/>
            <p:nvPr/>
          </p:nvSpPr>
          <p:spPr>
            <a:xfrm>
              <a:off x="4679295" y="1315535"/>
              <a:ext cx="480806" cy="60399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6104" tIns="46104" rIns="46104" bIns="46104" numCol="1" anchor="ctr">
              <a:noAutofit/>
            </a:bodyPr>
            <a:lstStyle>
              <a:lvl1pPr algn="ctr" defTabSz="1733930">
                <a:defRPr sz="1600" b="1">
                  <a:solidFill>
                    <a:srgbClr val="EE220C"/>
                  </a:solidFill>
                </a:defRPr>
              </a:lvl1pPr>
            </a:lstStyle>
            <a:p>
              <a:r>
                <a:rPr sz="1452"/>
                <a:t>8 ps</a:t>
              </a:r>
            </a:p>
          </p:txBody>
        </p:sp>
        <p:sp>
          <p:nvSpPr>
            <p:cNvPr id="1208" name="Line"/>
            <p:cNvSpPr/>
            <p:nvPr/>
          </p:nvSpPr>
          <p:spPr>
            <a:xfrm flipV="1">
              <a:off x="4797902" y="5099078"/>
              <a:ext cx="222827" cy="1"/>
            </a:xfrm>
            <a:prstGeom prst="line">
              <a:avLst/>
            </a:prstGeom>
            <a:noFill/>
            <a:ln w="25400" cap="flat">
              <a:solidFill>
                <a:srgbClr val="000000"/>
              </a:solidFill>
              <a:prstDash val="solid"/>
              <a:miter lim="400000"/>
              <a:headEnd type="triangle" w="med" len="med"/>
              <a:tailEnd type="triangle" w="med" len="med"/>
            </a:ln>
            <a:effectLst/>
          </p:spPr>
          <p:txBody>
            <a:bodyPr wrap="square" lIns="46104" tIns="46104" rIns="46104" bIns="46104" numCol="1" anchor="ctr">
              <a:noAutofit/>
            </a:bodyPr>
            <a:lstStyle/>
            <a:p>
              <a:pPr algn="ctr" defTabSz="1573715">
                <a:defRPr sz="1600">
                  <a:solidFill>
                    <a:srgbClr val="5E5E5E"/>
                  </a:solidFill>
                </a:defRPr>
              </a:pPr>
              <a:endParaRPr sz="1452"/>
            </a:p>
          </p:txBody>
        </p:sp>
        <p:sp>
          <p:nvSpPr>
            <p:cNvPr id="1209" name="100 fs"/>
            <p:cNvSpPr txBox="1"/>
            <p:nvPr/>
          </p:nvSpPr>
          <p:spPr>
            <a:xfrm>
              <a:off x="4647358" y="4423204"/>
              <a:ext cx="523917" cy="62047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6104" tIns="46104" rIns="46104" bIns="46104" numCol="1" anchor="ctr">
              <a:noAutofit/>
            </a:bodyPr>
            <a:lstStyle>
              <a:lvl1pPr algn="ctr" defTabSz="1733930">
                <a:defRPr sz="1600" b="1"/>
              </a:lvl1pPr>
            </a:lstStyle>
            <a:p>
              <a:r>
                <a:rPr sz="1452"/>
                <a:t>100 fs</a:t>
              </a:r>
            </a:p>
          </p:txBody>
        </p:sp>
        <p:sp>
          <p:nvSpPr>
            <p:cNvPr id="1210" name="Previously: 8 ps ND:YAG, results in significant image blur…"/>
            <p:cNvSpPr txBox="1"/>
            <p:nvPr/>
          </p:nvSpPr>
          <p:spPr>
            <a:xfrm>
              <a:off x="-1009131" y="33500"/>
              <a:ext cx="4648691" cy="555861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6104" tIns="46104" rIns="46104" bIns="46104" numCol="1" anchor="t">
              <a:normAutofit/>
            </a:bodyPr>
            <a:lstStyle/>
            <a:p>
              <a:pPr defTabSz="1164549">
                <a:lnSpc>
                  <a:spcPct val="90000"/>
                </a:lnSpc>
                <a:spcBef>
                  <a:spcPts val="3358"/>
                </a:spcBef>
                <a:defRPr sz="2812">
                  <a:solidFill>
                    <a:srgbClr val="535353"/>
                  </a:solidFill>
                </a:defRPr>
              </a:pPr>
              <a:endParaRPr sz="2552" dirty="0"/>
            </a:p>
            <a:p>
              <a:pPr marL="457200" indent="-457200" defTabSz="1164549">
                <a:lnSpc>
                  <a:spcPct val="90000"/>
                </a:lnSpc>
                <a:spcBef>
                  <a:spcPts val="3358"/>
                </a:spcBef>
                <a:buClr>
                  <a:schemeClr val="accent4"/>
                </a:buClr>
                <a:buSzPct val="140000"/>
                <a:buFont typeface="Courier New" panose="02070309020205020404" pitchFamily="49" charset="0"/>
                <a:buChar char="o"/>
                <a:defRPr sz="2812">
                  <a:solidFill>
                    <a:srgbClr val="535353"/>
                  </a:solidFill>
                </a:defRPr>
              </a:pPr>
              <a:r>
                <a:rPr sz="2552" dirty="0"/>
                <a:t>Previously: 8 </a:t>
              </a:r>
              <a:r>
                <a:rPr sz="2552" dirty="0" err="1"/>
                <a:t>ps</a:t>
              </a:r>
              <a:r>
                <a:rPr sz="2552" dirty="0"/>
                <a:t> ND:YAG, results in significant image blur</a:t>
              </a:r>
              <a:endParaRPr lang="en-GB" sz="2552" dirty="0"/>
            </a:p>
            <a:p>
              <a:pPr marL="457200" indent="-457200" defTabSz="1164549">
                <a:lnSpc>
                  <a:spcPct val="90000"/>
                </a:lnSpc>
                <a:spcBef>
                  <a:spcPts val="3358"/>
                </a:spcBef>
                <a:buClr>
                  <a:schemeClr val="accent4"/>
                </a:buClr>
                <a:buSzPct val="140000"/>
                <a:buFont typeface="Courier New" panose="02070309020205020404" pitchFamily="49" charset="0"/>
                <a:buChar char="o"/>
                <a:defRPr sz="2812">
                  <a:solidFill>
                    <a:srgbClr val="535353"/>
                  </a:solidFill>
                </a:defRPr>
              </a:pPr>
              <a:endParaRPr sz="2552" dirty="0"/>
            </a:p>
            <a:p>
              <a:pPr marL="457200" indent="-457200" defTabSz="1164549">
                <a:lnSpc>
                  <a:spcPct val="90000"/>
                </a:lnSpc>
                <a:spcBef>
                  <a:spcPts val="3358"/>
                </a:spcBef>
                <a:buClr>
                  <a:schemeClr val="accent4"/>
                </a:buClr>
                <a:buSzPct val="140000"/>
                <a:buFont typeface="Courier New" panose="02070309020205020404" pitchFamily="49" charset="0"/>
                <a:buChar char="o"/>
                <a:defRPr sz="2812">
                  <a:solidFill>
                    <a:srgbClr val="535353"/>
                  </a:solidFill>
                </a:defRPr>
              </a:pPr>
              <a:r>
                <a:rPr lang="en-GB" sz="2552" dirty="0"/>
                <a:t>Recently </a:t>
              </a:r>
              <a:r>
                <a:rPr lang="en-GB" sz="2552" dirty="0" err="1"/>
                <a:t>i</a:t>
              </a:r>
              <a:r>
                <a:rPr sz="2552" dirty="0" err="1"/>
                <a:t>mplemented</a:t>
              </a:r>
              <a:r>
                <a:rPr sz="2552" dirty="0"/>
                <a:t> &lt;100 fs </a:t>
              </a:r>
              <a:r>
                <a:rPr sz="2552" dirty="0" err="1"/>
                <a:t>Ti:Sapphire</a:t>
              </a:r>
              <a:r>
                <a:rPr sz="2552" dirty="0"/>
                <a:t> probe, allowing measurement of </a:t>
              </a:r>
              <a:r>
                <a:rPr sz="2552" dirty="0" err="1"/>
                <a:t>intrapulse</a:t>
              </a:r>
              <a:r>
                <a:rPr sz="2552" dirty="0"/>
                <a:t> dynamics</a:t>
              </a:r>
            </a:p>
          </p:txBody>
        </p:sp>
        <p:pic>
          <p:nvPicPr>
            <p:cNvPr id="1211" name="old_YAG_probe.png" descr="old_YAG_probe.png"/>
            <p:cNvPicPr>
              <a:picLocks noChangeAspect="1"/>
            </p:cNvPicPr>
            <p:nvPr/>
          </p:nvPicPr>
          <p:blipFill>
            <a:blip r:embed="rId6"/>
            <a:stretch>
              <a:fillRect/>
            </a:stretch>
          </p:blipFill>
          <p:spPr>
            <a:xfrm>
              <a:off x="7212399" y="603959"/>
              <a:ext cx="2985213" cy="2409178"/>
            </a:xfrm>
            <a:prstGeom prst="rect">
              <a:avLst/>
            </a:prstGeom>
            <a:ln w="12700" cap="flat">
              <a:noFill/>
              <a:miter lim="400000"/>
            </a:ln>
            <a:effectLst/>
          </p:spPr>
        </p:pic>
        <p:pic>
          <p:nvPicPr>
            <p:cNvPr id="1212" name="new_FS_probe.png" descr="new_FS_probe.png"/>
            <p:cNvPicPr>
              <a:picLocks noChangeAspect="1"/>
            </p:cNvPicPr>
            <p:nvPr/>
          </p:nvPicPr>
          <p:blipFill>
            <a:blip r:embed="rId7"/>
            <a:srcRect/>
            <a:stretch>
              <a:fillRect/>
            </a:stretch>
          </p:blipFill>
          <p:spPr>
            <a:xfrm>
              <a:off x="7213592" y="3603079"/>
              <a:ext cx="2984020" cy="2408216"/>
            </a:xfrm>
            <a:prstGeom prst="rect">
              <a:avLst/>
            </a:prstGeom>
            <a:ln w="12700" cap="flat">
              <a:noFill/>
              <a:miter lim="400000"/>
            </a:ln>
            <a:effectLst/>
          </p:spPr>
        </p:pic>
        <p:sp>
          <p:nvSpPr>
            <p:cNvPr id="1213" name="Previously: blur due to ionisation and plasma dynamics"/>
            <p:cNvSpPr txBox="1"/>
            <p:nvPr/>
          </p:nvSpPr>
          <p:spPr>
            <a:xfrm>
              <a:off x="7102015" y="-68820"/>
              <a:ext cx="3205981" cy="59656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6104" tIns="46104" rIns="46104" bIns="46104" numCol="1" anchor="ctr">
              <a:noAutofit/>
            </a:bodyPr>
            <a:lstStyle>
              <a:lvl1pPr algn="ctr" defTabSz="1733930">
                <a:defRPr sz="1600" i="1">
                  <a:solidFill>
                    <a:srgbClr val="5E5E5E"/>
                  </a:solidFill>
                </a:defRPr>
              </a:lvl1pPr>
            </a:lstStyle>
            <a:p>
              <a:r>
                <a:rPr sz="1452" dirty="0"/>
                <a:t>Previously: blur due to </a:t>
              </a:r>
              <a:r>
                <a:rPr sz="1452" dirty="0" err="1"/>
                <a:t>ionisation</a:t>
              </a:r>
              <a:r>
                <a:rPr sz="1452" dirty="0"/>
                <a:t> and plasma dynamics</a:t>
              </a:r>
            </a:p>
          </p:txBody>
        </p:sp>
        <p:sp>
          <p:nvSpPr>
            <p:cNvPr id="1214" name="Now: clean images when overlapping drive and probe"/>
            <p:cNvSpPr txBox="1"/>
            <p:nvPr/>
          </p:nvSpPr>
          <p:spPr>
            <a:xfrm>
              <a:off x="7057954" y="2916391"/>
              <a:ext cx="3205981" cy="78392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6104" tIns="46104" rIns="46104" bIns="46104" numCol="1" anchor="ctr">
              <a:noAutofit/>
            </a:bodyPr>
            <a:lstStyle>
              <a:lvl1pPr algn="ctr" defTabSz="1733930">
                <a:defRPr sz="1600" i="1">
                  <a:solidFill>
                    <a:srgbClr val="5E5E5E"/>
                  </a:solidFill>
                </a:defRPr>
              </a:lvl1pPr>
            </a:lstStyle>
            <a:p>
              <a:r>
                <a:rPr sz="1452" dirty="0"/>
                <a:t>Now: clean images when overlapping drive and probe</a:t>
              </a:r>
            </a:p>
          </p:txBody>
        </p:sp>
      </p:grpSp>
      <p:sp>
        <p:nvSpPr>
          <p:cNvPr id="4" name="Rectangle 3">
            <a:extLst>
              <a:ext uri="{FF2B5EF4-FFF2-40B4-BE49-F238E27FC236}">
                <a16:creationId xmlns:a16="http://schemas.microsoft.com/office/drawing/2014/main" id="{ED31057A-7DE4-6539-2CE6-3D34BAAA5D95}"/>
              </a:ext>
            </a:extLst>
          </p:cNvPr>
          <p:cNvSpPr/>
          <p:nvPr/>
        </p:nvSpPr>
        <p:spPr>
          <a:xfrm>
            <a:off x="3484" y="-26945"/>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7" name="TextShape 1"/>
          <p:cNvSpPr txBox="1"/>
          <p:nvPr/>
        </p:nvSpPr>
        <p:spPr>
          <a:xfrm>
            <a:off x="462045" y="177677"/>
            <a:ext cx="12192000" cy="6155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lvl1pPr>
              <a:defRPr sz="4000" spc="0">
                <a:solidFill>
                  <a:srgbClr val="333333"/>
                </a:solidFill>
              </a:defRPr>
            </a:lvl1pPr>
          </a:lstStyle>
          <a:p>
            <a:r>
              <a:rPr lang="en-GB" dirty="0">
                <a:solidFill>
                  <a:schemeClr val="bg1">
                    <a:lumMod val="95000"/>
                  </a:schemeClr>
                </a:solidFill>
                <a:latin typeface="+mj-lt"/>
              </a:rPr>
              <a:t>F</a:t>
            </a:r>
            <a:r>
              <a:rPr dirty="0" err="1">
                <a:solidFill>
                  <a:schemeClr val="bg1">
                    <a:lumMod val="95000"/>
                  </a:schemeClr>
                </a:solidFill>
                <a:latin typeface="+mj-lt"/>
              </a:rPr>
              <a:t>emtosecond</a:t>
            </a:r>
            <a:r>
              <a:rPr dirty="0">
                <a:solidFill>
                  <a:schemeClr val="bg1">
                    <a:lumMod val="95000"/>
                  </a:schemeClr>
                </a:solidFill>
                <a:latin typeface="+mj-lt"/>
              </a:rPr>
              <a:t> probe </a:t>
            </a:r>
            <a:r>
              <a:rPr lang="en-GB" dirty="0">
                <a:solidFill>
                  <a:schemeClr val="bg1">
                    <a:lumMod val="95000"/>
                  </a:schemeClr>
                </a:solidFill>
                <a:latin typeface="+mj-lt"/>
              </a:rPr>
              <a:t>-</a:t>
            </a:r>
            <a:r>
              <a:rPr dirty="0">
                <a:solidFill>
                  <a:schemeClr val="bg1">
                    <a:lumMod val="95000"/>
                  </a:schemeClr>
                </a:solidFill>
                <a:latin typeface="+mj-lt"/>
              </a:rPr>
              <a:t> measuring </a:t>
            </a:r>
            <a:r>
              <a:rPr dirty="0" err="1">
                <a:solidFill>
                  <a:schemeClr val="bg1">
                    <a:lumMod val="95000"/>
                  </a:schemeClr>
                </a:solidFill>
                <a:latin typeface="+mj-lt"/>
              </a:rPr>
              <a:t>intrapulse</a:t>
            </a:r>
            <a:r>
              <a:rPr dirty="0">
                <a:solidFill>
                  <a:schemeClr val="bg1">
                    <a:lumMod val="95000"/>
                  </a:schemeClr>
                </a:solidFill>
                <a:latin typeface="+mj-lt"/>
              </a:rPr>
              <a:t> dynamics</a:t>
            </a:r>
          </a:p>
        </p:txBody>
      </p:sp>
      <p:sp>
        <p:nvSpPr>
          <p:cNvPr id="5" name="Slide Number Placeholder 4">
            <a:extLst>
              <a:ext uri="{FF2B5EF4-FFF2-40B4-BE49-F238E27FC236}">
                <a16:creationId xmlns:a16="http://schemas.microsoft.com/office/drawing/2014/main" id="{E17CCC9B-EFD5-3CDE-A9B5-7E91D4748244}"/>
              </a:ext>
            </a:extLst>
          </p:cNvPr>
          <p:cNvSpPr txBox="1">
            <a:spLocks/>
          </p:cNvSpPr>
          <p:nvPr/>
        </p:nvSpPr>
        <p:spPr>
          <a:xfrm>
            <a:off x="8763926" y="6291863"/>
            <a:ext cx="2926080" cy="566138"/>
          </a:xfrm>
          <a:prstGeom prst="rect">
            <a:avLst/>
          </a:prstGeom>
        </p:spPr>
        <p:txBody>
          <a:bodyPr vert="horz" lIns="91440" tIns="45720" rIns="91440" bIns="45720" rtlCol="0" anchor="ctr">
            <a:normAutofit fontScale="40000" lnSpcReduction="20000"/>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CE5A9A0F-4399-446A-98B4-14358729F994}" type="slidenum">
              <a:rPr lang="en-US" sz="9600" smtClean="0">
                <a:solidFill>
                  <a:schemeClr val="accent1">
                    <a:lumMod val="60000"/>
                    <a:lumOff val="40000"/>
                  </a:schemeClr>
                </a:solidFill>
              </a:rPr>
              <a:pPr>
                <a:lnSpc>
                  <a:spcPct val="90000"/>
                </a:lnSpc>
                <a:spcAft>
                  <a:spcPts val="600"/>
                </a:spcAft>
              </a:pPr>
              <a:t>7</a:t>
            </a:fld>
            <a:endParaRPr lang="en-US" sz="3200" dirty="0">
              <a:solidFill>
                <a:schemeClr val="accent1">
                  <a:lumMod val="60000"/>
                  <a:lumOff val="40000"/>
                </a:schemeClr>
              </a:solidFill>
            </a:endParaRPr>
          </a:p>
        </p:txBody>
      </p:sp>
      <p:sp>
        <p:nvSpPr>
          <p:cNvPr id="7" name="Right Arrow 6">
            <a:extLst>
              <a:ext uri="{FF2B5EF4-FFF2-40B4-BE49-F238E27FC236}">
                <a16:creationId xmlns:a16="http://schemas.microsoft.com/office/drawing/2014/main" id="{D2B150B9-65E5-3B59-B215-A23CB5B1B69A}"/>
              </a:ext>
            </a:extLst>
          </p:cNvPr>
          <p:cNvSpPr/>
          <p:nvPr/>
        </p:nvSpPr>
        <p:spPr>
          <a:xfrm>
            <a:off x="7267727" y="5264557"/>
            <a:ext cx="466381" cy="760874"/>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F5858D0D-E332-1847-3D6E-AD1493953303}"/>
              </a:ext>
            </a:extLst>
          </p:cNvPr>
          <p:cNvSpPr/>
          <p:nvPr/>
        </p:nvSpPr>
        <p:spPr>
          <a:xfrm>
            <a:off x="7267727" y="2476099"/>
            <a:ext cx="466381" cy="760874"/>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0E8460-1471-538C-6480-9BB0FDCFE7F3}"/>
              </a:ext>
            </a:extLst>
          </p:cNvPr>
          <p:cNvSpPr/>
          <p:nvPr/>
        </p:nvSpPr>
        <p:spPr>
          <a:xfrm>
            <a:off x="3484" y="-26945"/>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FFDE9BE-38AF-0491-AB94-357E57E45FBA}"/>
              </a:ext>
            </a:extLst>
          </p:cNvPr>
          <p:cNvSpPr>
            <a:spLocks noGrp="1"/>
          </p:cNvSpPr>
          <p:nvPr>
            <p:ph type="title"/>
          </p:nvPr>
        </p:nvSpPr>
        <p:spPr>
          <a:xfrm>
            <a:off x="-5471" y="-37840"/>
            <a:ext cx="12191999" cy="1089954"/>
          </a:xfrm>
        </p:spPr>
        <p:txBody>
          <a:bodyPr/>
          <a:lstStyle/>
          <a:p>
            <a:r>
              <a:rPr lang="en-US" dirty="0">
                <a:solidFill>
                  <a:schemeClr val="bg1"/>
                </a:solidFill>
              </a:rPr>
              <a:t>   Work on radiation pressure driven acceleration </a:t>
            </a:r>
          </a:p>
        </p:txBody>
      </p:sp>
      <p:pic>
        <p:nvPicPr>
          <p:cNvPr id="8" name="Screenshot 2023-02-27 at 18.03.08.png" descr="Screenshot 2023-02-27 at 18.03.08.png">
            <a:extLst>
              <a:ext uri="{FF2B5EF4-FFF2-40B4-BE49-F238E27FC236}">
                <a16:creationId xmlns:a16="http://schemas.microsoft.com/office/drawing/2014/main" id="{AAFF7AFD-93E2-04C7-100B-3D91B0F18DF3}"/>
              </a:ext>
            </a:extLst>
          </p:cNvPr>
          <p:cNvPicPr>
            <a:picLocks noChangeAspect="1"/>
          </p:cNvPicPr>
          <p:nvPr/>
        </p:nvPicPr>
        <p:blipFill>
          <a:blip r:embed="rId2"/>
          <a:stretch>
            <a:fillRect/>
          </a:stretch>
        </p:blipFill>
        <p:spPr>
          <a:xfrm>
            <a:off x="-5471" y="1494027"/>
            <a:ext cx="4478091" cy="5266368"/>
          </a:xfrm>
          <a:prstGeom prst="rect">
            <a:avLst/>
          </a:prstGeom>
          <a:ln w="12700">
            <a:miter lim="400000"/>
          </a:ln>
        </p:spPr>
      </p:pic>
      <p:sp>
        <p:nvSpPr>
          <p:cNvPr id="9" name="Palmer+, Phys. Rev. Lett. 106, 014801 (2011)">
            <a:extLst>
              <a:ext uri="{FF2B5EF4-FFF2-40B4-BE49-F238E27FC236}">
                <a16:creationId xmlns:a16="http://schemas.microsoft.com/office/drawing/2014/main" id="{8AF2FB94-853C-33C4-A760-4960623A1543}"/>
              </a:ext>
            </a:extLst>
          </p:cNvPr>
          <p:cNvSpPr txBox="1"/>
          <p:nvPr/>
        </p:nvSpPr>
        <p:spPr>
          <a:xfrm>
            <a:off x="933063" y="1127488"/>
            <a:ext cx="3165589" cy="7638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4186" tIns="54186" rIns="54186" bIns="54186" anchor="ctr"/>
          <a:lstStyle>
            <a:lvl1pPr>
              <a:buClr>
                <a:srgbClr val="000000"/>
              </a:buClr>
              <a:defRPr sz="1600" i="1">
                <a:uFill>
                  <a:solidFill>
                    <a:srgbClr val="000000"/>
                  </a:solidFill>
                </a:uFill>
              </a:defRPr>
            </a:lvl1pPr>
          </a:lstStyle>
          <a:p>
            <a:r>
              <a:t>Palmer+, Phys. Rev. Lett. 106, 014801 (2011)</a:t>
            </a:r>
          </a:p>
        </p:txBody>
      </p:sp>
      <p:sp>
        <p:nvSpPr>
          <p:cNvPr id="2" name="Slide Number Placeholder 4">
            <a:extLst>
              <a:ext uri="{FF2B5EF4-FFF2-40B4-BE49-F238E27FC236}">
                <a16:creationId xmlns:a16="http://schemas.microsoft.com/office/drawing/2014/main" id="{FB59C1B4-FD76-36B0-61B9-F4CFABE20C37}"/>
              </a:ext>
            </a:extLst>
          </p:cNvPr>
          <p:cNvSpPr txBox="1">
            <a:spLocks/>
          </p:cNvSpPr>
          <p:nvPr/>
        </p:nvSpPr>
        <p:spPr>
          <a:xfrm>
            <a:off x="8763926" y="6291863"/>
            <a:ext cx="2926080" cy="566138"/>
          </a:xfrm>
          <a:prstGeom prst="rect">
            <a:avLst/>
          </a:prstGeom>
        </p:spPr>
        <p:txBody>
          <a:bodyPr vert="horz" lIns="91440" tIns="45720" rIns="91440" bIns="45720" rtlCol="0" anchor="ctr">
            <a:normAutofit fontScale="40000" lnSpcReduction="20000"/>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CE5A9A0F-4399-446A-98B4-14358729F994}" type="slidenum">
              <a:rPr lang="en-US" sz="9600" smtClean="0">
                <a:solidFill>
                  <a:schemeClr val="accent1">
                    <a:lumMod val="60000"/>
                    <a:lumOff val="40000"/>
                  </a:schemeClr>
                </a:solidFill>
              </a:rPr>
              <a:pPr>
                <a:lnSpc>
                  <a:spcPct val="90000"/>
                </a:lnSpc>
                <a:spcAft>
                  <a:spcPts val="600"/>
                </a:spcAft>
              </a:pPr>
              <a:t>8</a:t>
            </a:fld>
            <a:endParaRPr lang="en-US" sz="3200">
              <a:solidFill>
                <a:schemeClr val="accent1">
                  <a:lumMod val="60000"/>
                  <a:lumOff val="40000"/>
                </a:schemeClr>
              </a:solidFill>
            </a:endParaRPr>
          </a:p>
        </p:txBody>
      </p:sp>
      <p:sp>
        <p:nvSpPr>
          <p:cNvPr id="3" name="TextBox 2">
            <a:extLst>
              <a:ext uri="{FF2B5EF4-FFF2-40B4-BE49-F238E27FC236}">
                <a16:creationId xmlns:a16="http://schemas.microsoft.com/office/drawing/2014/main" id="{07DF3878-A5E9-FE33-5380-14BA28D0104D}"/>
              </a:ext>
            </a:extLst>
          </p:cNvPr>
          <p:cNvSpPr txBox="1"/>
          <p:nvPr/>
        </p:nvSpPr>
        <p:spPr>
          <a:xfrm>
            <a:off x="5589223" y="1541134"/>
            <a:ext cx="5829300" cy="461665"/>
          </a:xfrm>
          <a:prstGeom prst="rect">
            <a:avLst/>
          </a:prstGeom>
          <a:noFill/>
        </p:spPr>
        <p:txBody>
          <a:bodyPr wrap="square" rtlCol="0">
            <a:spAutoFit/>
          </a:bodyPr>
          <a:lstStyle/>
          <a:p>
            <a:r>
              <a:rPr lang="en-US" sz="2400" dirty="0"/>
              <a:t>Recent experimental run exemplary shot: </a:t>
            </a:r>
          </a:p>
        </p:txBody>
      </p:sp>
      <p:pic>
        <p:nvPicPr>
          <p:cNvPr id="6" name="Picture 5" descr="A close-up of a graph&#10;&#10;Description automatically generated">
            <a:extLst>
              <a:ext uri="{FF2B5EF4-FFF2-40B4-BE49-F238E27FC236}">
                <a16:creationId xmlns:a16="http://schemas.microsoft.com/office/drawing/2014/main" id="{2995C85F-6131-114B-A409-B01AEB3271C0}"/>
              </a:ext>
            </a:extLst>
          </p:cNvPr>
          <p:cNvPicPr>
            <a:picLocks noChangeAspect="1"/>
          </p:cNvPicPr>
          <p:nvPr/>
        </p:nvPicPr>
        <p:blipFill rotWithShape="1">
          <a:blip r:embed="rId3"/>
          <a:srcRect l="6273" t="8522" r="12174" b="8846"/>
          <a:stretch/>
        </p:blipFill>
        <p:spPr>
          <a:xfrm>
            <a:off x="4668007" y="2534392"/>
            <a:ext cx="3578696" cy="3021744"/>
          </a:xfrm>
          <a:prstGeom prst="rect">
            <a:avLst/>
          </a:prstGeom>
        </p:spPr>
      </p:pic>
      <p:pic>
        <p:nvPicPr>
          <p:cNvPr id="7" name="Picture 6" descr="A graph of a nuclear energy&#10;&#10;Description automatically generated with medium confidence">
            <a:extLst>
              <a:ext uri="{FF2B5EF4-FFF2-40B4-BE49-F238E27FC236}">
                <a16:creationId xmlns:a16="http://schemas.microsoft.com/office/drawing/2014/main" id="{F7E213D0-AD50-3004-D7F8-FAF8F5D79033}"/>
              </a:ext>
            </a:extLst>
          </p:cNvPr>
          <p:cNvPicPr>
            <a:picLocks noChangeAspect="1"/>
          </p:cNvPicPr>
          <p:nvPr/>
        </p:nvPicPr>
        <p:blipFill rotWithShape="1">
          <a:blip r:embed="rId4">
            <a:extLst>
              <a:ext uri="{28A0092B-C50C-407E-A947-70E740481C1C}">
                <a14:useLocalDpi xmlns:a14="http://schemas.microsoft.com/office/drawing/2010/main" val="0"/>
              </a:ext>
            </a:extLst>
          </a:blip>
          <a:srcRect l="11208" t="10735" r="8187" b="8964"/>
          <a:stretch/>
        </p:blipFill>
        <p:spPr>
          <a:xfrm>
            <a:off x="8246703" y="2724984"/>
            <a:ext cx="3753394" cy="2804454"/>
          </a:xfrm>
          <a:prstGeom prst="rect">
            <a:avLst/>
          </a:prstGeom>
        </p:spPr>
      </p:pic>
      <p:sp>
        <p:nvSpPr>
          <p:cNvPr id="17" name="TextBox 16">
            <a:extLst>
              <a:ext uri="{FF2B5EF4-FFF2-40B4-BE49-F238E27FC236}">
                <a16:creationId xmlns:a16="http://schemas.microsoft.com/office/drawing/2014/main" id="{82E14A15-4E77-C5A1-591C-D3004EBE5311}"/>
              </a:ext>
            </a:extLst>
          </p:cNvPr>
          <p:cNvSpPr txBox="1"/>
          <p:nvPr/>
        </p:nvSpPr>
        <p:spPr>
          <a:xfrm>
            <a:off x="4876305" y="5856869"/>
            <a:ext cx="3483935" cy="369332"/>
          </a:xfrm>
          <a:prstGeom prst="rect">
            <a:avLst/>
          </a:prstGeom>
          <a:noFill/>
        </p:spPr>
        <p:txBody>
          <a:bodyPr wrap="square" rtlCol="0">
            <a:spAutoFit/>
          </a:bodyPr>
          <a:lstStyle/>
          <a:p>
            <a:r>
              <a:rPr lang="en-US" dirty="0"/>
              <a:t>Proton spatial screen  </a:t>
            </a:r>
          </a:p>
        </p:txBody>
      </p:sp>
      <p:sp>
        <p:nvSpPr>
          <p:cNvPr id="18" name="TextBox 17">
            <a:extLst>
              <a:ext uri="{FF2B5EF4-FFF2-40B4-BE49-F238E27FC236}">
                <a16:creationId xmlns:a16="http://schemas.microsoft.com/office/drawing/2014/main" id="{526DEED6-7C57-A03B-8166-A9EA71E2F830}"/>
              </a:ext>
            </a:extLst>
          </p:cNvPr>
          <p:cNvSpPr txBox="1"/>
          <p:nvPr/>
        </p:nvSpPr>
        <p:spPr>
          <a:xfrm>
            <a:off x="8246703" y="5830171"/>
            <a:ext cx="3483935" cy="369332"/>
          </a:xfrm>
          <a:prstGeom prst="rect">
            <a:avLst/>
          </a:prstGeom>
          <a:noFill/>
        </p:spPr>
        <p:txBody>
          <a:bodyPr wrap="square" rtlCol="0">
            <a:spAutoFit/>
          </a:bodyPr>
          <a:lstStyle/>
          <a:p>
            <a:r>
              <a:rPr lang="en-US" dirty="0"/>
              <a:t>Thompson Spectrometer </a:t>
            </a:r>
          </a:p>
        </p:txBody>
      </p:sp>
    </p:spTree>
    <p:extLst>
      <p:ext uri="{BB962C8B-B14F-4D97-AF65-F5344CB8AC3E}">
        <p14:creationId xmlns:p14="http://schemas.microsoft.com/office/powerpoint/2010/main" val="166750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E597A0-E0FF-6ABA-D19B-D27A2A531421}"/>
              </a:ext>
            </a:extLst>
          </p:cNvPr>
          <p:cNvSpPr/>
          <p:nvPr/>
        </p:nvSpPr>
        <p:spPr>
          <a:xfrm>
            <a:off x="3484" y="-26945"/>
            <a:ext cx="12192000" cy="109444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7" name="Title 1">
            <a:extLst>
              <a:ext uri="{FF2B5EF4-FFF2-40B4-BE49-F238E27FC236}">
                <a16:creationId xmlns:a16="http://schemas.microsoft.com/office/drawing/2014/main" id="{48886291-9C4A-A907-796A-14A4CBEAB44C}"/>
              </a:ext>
            </a:extLst>
          </p:cNvPr>
          <p:cNvSpPr>
            <a:spLocks noGrp="1"/>
          </p:cNvSpPr>
          <p:nvPr>
            <p:ph type="title"/>
          </p:nvPr>
        </p:nvSpPr>
        <p:spPr>
          <a:xfrm>
            <a:off x="-5471" y="-37840"/>
            <a:ext cx="12191999" cy="1089954"/>
          </a:xfrm>
        </p:spPr>
        <p:txBody>
          <a:bodyPr/>
          <a:lstStyle/>
          <a:p>
            <a:r>
              <a:rPr lang="en-US" dirty="0">
                <a:solidFill>
                  <a:schemeClr val="bg1"/>
                </a:solidFill>
              </a:rPr>
              <a:t>       Scenario where shock acceleration failed </a:t>
            </a:r>
          </a:p>
        </p:txBody>
      </p:sp>
      <p:pic>
        <p:nvPicPr>
          <p:cNvPr id="8" name="ProtSpat477cmax0.png" descr="ProtSpat477cmax0.png">
            <a:extLst>
              <a:ext uri="{FF2B5EF4-FFF2-40B4-BE49-F238E27FC236}">
                <a16:creationId xmlns:a16="http://schemas.microsoft.com/office/drawing/2014/main" id="{DF90610D-B787-65DC-4A4E-0DFD10A3B712}"/>
              </a:ext>
            </a:extLst>
          </p:cNvPr>
          <p:cNvPicPr>
            <a:picLocks noChangeAspect="1"/>
          </p:cNvPicPr>
          <p:nvPr/>
        </p:nvPicPr>
        <p:blipFill>
          <a:blip r:embed="rId2"/>
          <a:srcRect l="11704" t="11035" r="11704" b="11035"/>
          <a:stretch>
            <a:fillRect/>
          </a:stretch>
        </p:blipFill>
        <p:spPr>
          <a:xfrm>
            <a:off x="1140148" y="2286614"/>
            <a:ext cx="4636689" cy="3927489"/>
          </a:xfrm>
          <a:prstGeom prst="rect">
            <a:avLst/>
          </a:prstGeom>
          <a:ln w="12700">
            <a:miter lim="400000"/>
          </a:ln>
        </p:spPr>
      </p:pic>
      <p:pic>
        <p:nvPicPr>
          <p:cNvPr id="9" name="shot_477_croppedSpectrum.pdf" descr="shot_477_croppedSpectrum.pdf">
            <a:extLst>
              <a:ext uri="{FF2B5EF4-FFF2-40B4-BE49-F238E27FC236}">
                <a16:creationId xmlns:a16="http://schemas.microsoft.com/office/drawing/2014/main" id="{A1B4A188-6335-9E59-1FD8-D8B4FE8CD85C}"/>
              </a:ext>
            </a:extLst>
          </p:cNvPr>
          <p:cNvPicPr>
            <a:picLocks noChangeAspect="1"/>
          </p:cNvPicPr>
          <p:nvPr/>
        </p:nvPicPr>
        <p:blipFill rotWithShape="1">
          <a:blip r:embed="rId3"/>
          <a:srcRect l="9610" t="25208" r="22990" b="21475"/>
          <a:stretch/>
        </p:blipFill>
        <p:spPr>
          <a:xfrm>
            <a:off x="6275914" y="1580644"/>
            <a:ext cx="5290857" cy="2790205"/>
          </a:xfrm>
          <a:prstGeom prst="rect">
            <a:avLst/>
          </a:prstGeom>
          <a:ln w="12700">
            <a:miter lim="400000"/>
          </a:ln>
        </p:spPr>
      </p:pic>
      <p:sp>
        <p:nvSpPr>
          <p:cNvPr id="10" name="TextBox 9">
            <a:extLst>
              <a:ext uri="{FF2B5EF4-FFF2-40B4-BE49-F238E27FC236}">
                <a16:creationId xmlns:a16="http://schemas.microsoft.com/office/drawing/2014/main" id="{68C2D298-D65D-391A-75D2-B0CDD5EC6465}"/>
              </a:ext>
            </a:extLst>
          </p:cNvPr>
          <p:cNvSpPr txBox="1"/>
          <p:nvPr/>
        </p:nvSpPr>
        <p:spPr>
          <a:xfrm>
            <a:off x="7492554" y="1239539"/>
            <a:ext cx="4806778" cy="461665"/>
          </a:xfrm>
          <a:prstGeom prst="rect">
            <a:avLst/>
          </a:prstGeom>
          <a:noFill/>
        </p:spPr>
        <p:txBody>
          <a:bodyPr wrap="square" rtlCol="0">
            <a:spAutoFit/>
          </a:bodyPr>
          <a:lstStyle/>
          <a:p>
            <a:r>
              <a:rPr lang="en-US" sz="2400" dirty="0"/>
              <a:t> Thermal ion beams</a:t>
            </a:r>
          </a:p>
        </p:txBody>
      </p:sp>
      <p:sp>
        <p:nvSpPr>
          <p:cNvPr id="11" name="TextBox 10">
            <a:extLst>
              <a:ext uri="{FF2B5EF4-FFF2-40B4-BE49-F238E27FC236}">
                <a16:creationId xmlns:a16="http://schemas.microsoft.com/office/drawing/2014/main" id="{60546BD8-0830-73F5-D106-BB6E7D454BA6}"/>
              </a:ext>
            </a:extLst>
          </p:cNvPr>
          <p:cNvSpPr txBox="1"/>
          <p:nvPr/>
        </p:nvSpPr>
        <p:spPr>
          <a:xfrm>
            <a:off x="3458492" y="3052119"/>
            <a:ext cx="854016" cy="461665"/>
          </a:xfrm>
          <a:prstGeom prst="rect">
            <a:avLst/>
          </a:prstGeom>
          <a:noFill/>
        </p:spPr>
        <p:txBody>
          <a:bodyPr wrap="square" rtlCol="0">
            <a:spAutoFit/>
          </a:bodyPr>
          <a:lstStyle/>
          <a:p>
            <a:r>
              <a:rPr lang="en-US" sz="2400"/>
              <a:t>20º</a:t>
            </a:r>
          </a:p>
        </p:txBody>
      </p:sp>
      <p:sp>
        <p:nvSpPr>
          <p:cNvPr id="12" name="TextBox 11">
            <a:extLst>
              <a:ext uri="{FF2B5EF4-FFF2-40B4-BE49-F238E27FC236}">
                <a16:creationId xmlns:a16="http://schemas.microsoft.com/office/drawing/2014/main" id="{24BAD380-040F-4919-E9CC-71B28DB752F0}"/>
              </a:ext>
            </a:extLst>
          </p:cNvPr>
          <p:cNvSpPr txBox="1"/>
          <p:nvPr/>
        </p:nvSpPr>
        <p:spPr>
          <a:xfrm>
            <a:off x="1445304" y="3282951"/>
            <a:ext cx="854016" cy="461665"/>
          </a:xfrm>
          <a:prstGeom prst="rect">
            <a:avLst/>
          </a:prstGeom>
          <a:noFill/>
        </p:spPr>
        <p:txBody>
          <a:bodyPr wrap="square" rtlCol="0">
            <a:spAutoFit/>
          </a:bodyPr>
          <a:lstStyle/>
          <a:p>
            <a:r>
              <a:rPr lang="en-US" sz="2400"/>
              <a:t>10º</a:t>
            </a:r>
          </a:p>
        </p:txBody>
      </p:sp>
      <p:sp>
        <p:nvSpPr>
          <p:cNvPr id="13" name="TextBox 12">
            <a:extLst>
              <a:ext uri="{FF2B5EF4-FFF2-40B4-BE49-F238E27FC236}">
                <a16:creationId xmlns:a16="http://schemas.microsoft.com/office/drawing/2014/main" id="{5A862047-4379-EAC1-E551-935A275FCFF0}"/>
              </a:ext>
            </a:extLst>
          </p:cNvPr>
          <p:cNvSpPr txBox="1"/>
          <p:nvPr/>
        </p:nvSpPr>
        <p:spPr>
          <a:xfrm>
            <a:off x="1140148" y="1580644"/>
            <a:ext cx="4775940" cy="738664"/>
          </a:xfrm>
          <a:prstGeom prst="rect">
            <a:avLst/>
          </a:prstGeom>
          <a:noFill/>
        </p:spPr>
        <p:txBody>
          <a:bodyPr wrap="square" rtlCol="0">
            <a:spAutoFit/>
          </a:bodyPr>
          <a:lstStyle/>
          <a:p>
            <a:r>
              <a:rPr lang="en-US" sz="2400" dirty="0"/>
              <a:t>Divergence higher than 20º</a:t>
            </a:r>
          </a:p>
          <a:p>
            <a:r>
              <a:rPr lang="en-US" dirty="0"/>
              <a:t> </a:t>
            </a:r>
          </a:p>
        </p:txBody>
      </p:sp>
      <p:sp>
        <p:nvSpPr>
          <p:cNvPr id="16" name="Slide Number Placeholder 4">
            <a:extLst>
              <a:ext uri="{FF2B5EF4-FFF2-40B4-BE49-F238E27FC236}">
                <a16:creationId xmlns:a16="http://schemas.microsoft.com/office/drawing/2014/main" id="{F46E330E-555E-0521-AC5A-4F434D52F418}"/>
              </a:ext>
            </a:extLst>
          </p:cNvPr>
          <p:cNvSpPr txBox="1">
            <a:spLocks/>
          </p:cNvSpPr>
          <p:nvPr/>
        </p:nvSpPr>
        <p:spPr>
          <a:xfrm>
            <a:off x="8763926" y="6291863"/>
            <a:ext cx="2926080" cy="566138"/>
          </a:xfrm>
          <a:prstGeom prst="rect">
            <a:avLst/>
          </a:prstGeom>
        </p:spPr>
        <p:txBody>
          <a:bodyPr vert="horz" lIns="91440" tIns="45720" rIns="91440" bIns="45720" rtlCol="0" anchor="ctr">
            <a:normAutofit fontScale="40000" lnSpcReduction="20000"/>
          </a:bodyPr>
          <a:lstStyle>
            <a:defPPr>
              <a:defRPr lang="en-US"/>
            </a:defPPr>
            <a:lvl1pPr marL="0" algn="r" defTabSz="457200" rtl="0" eaLnBrk="1" latinLnBrk="0" hangingPunct="1">
              <a:defRPr sz="103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CE5A9A0F-4399-446A-98B4-14358729F994}" type="slidenum">
              <a:rPr lang="en-US" sz="9600" smtClean="0">
                <a:solidFill>
                  <a:schemeClr val="accent1">
                    <a:lumMod val="60000"/>
                    <a:lumOff val="40000"/>
                  </a:schemeClr>
                </a:solidFill>
              </a:rPr>
              <a:pPr>
                <a:lnSpc>
                  <a:spcPct val="90000"/>
                </a:lnSpc>
                <a:spcAft>
                  <a:spcPts val="600"/>
                </a:spcAft>
              </a:pPr>
              <a:t>9</a:t>
            </a:fld>
            <a:endParaRPr lang="en-US" sz="3200">
              <a:solidFill>
                <a:schemeClr val="accent1">
                  <a:lumMod val="60000"/>
                  <a:lumOff val="40000"/>
                </a:schemeClr>
              </a:solidFill>
            </a:endParaRPr>
          </a:p>
        </p:txBody>
      </p:sp>
      <p:grpSp>
        <p:nvGrpSpPr>
          <p:cNvPr id="15" name="Group">
            <a:extLst>
              <a:ext uri="{FF2B5EF4-FFF2-40B4-BE49-F238E27FC236}">
                <a16:creationId xmlns:a16="http://schemas.microsoft.com/office/drawing/2014/main" id="{27612B80-0279-4745-5087-280EBDEB2901}"/>
              </a:ext>
            </a:extLst>
          </p:cNvPr>
          <p:cNvGrpSpPr/>
          <p:nvPr/>
        </p:nvGrpSpPr>
        <p:grpSpPr>
          <a:xfrm>
            <a:off x="7026398" y="4250358"/>
            <a:ext cx="3475055" cy="2607641"/>
            <a:chOff x="53792" y="0"/>
            <a:chExt cx="3475054" cy="2607640"/>
          </a:xfrm>
        </p:grpSpPr>
        <p:pic>
          <p:nvPicPr>
            <p:cNvPr id="17" name="shot_477dNdE.pdf" descr="shot_477dNdE.pdf">
              <a:extLst>
                <a:ext uri="{FF2B5EF4-FFF2-40B4-BE49-F238E27FC236}">
                  <a16:creationId xmlns:a16="http://schemas.microsoft.com/office/drawing/2014/main" id="{B5A5851B-8BA3-AFF8-3372-21AAF03290AC}"/>
                </a:ext>
              </a:extLst>
            </p:cNvPr>
            <p:cNvPicPr>
              <a:picLocks noChangeAspect="1"/>
            </p:cNvPicPr>
            <p:nvPr/>
          </p:nvPicPr>
          <p:blipFill>
            <a:blip r:embed="rId4"/>
            <a:srcRect t="9135" r="7126"/>
            <a:stretch>
              <a:fillRect/>
            </a:stretch>
          </p:blipFill>
          <p:spPr>
            <a:xfrm>
              <a:off x="53792" y="341037"/>
              <a:ext cx="3475054" cy="2266603"/>
            </a:xfrm>
            <a:prstGeom prst="rect">
              <a:avLst/>
            </a:prstGeom>
            <a:ln w="12700" cap="flat">
              <a:noFill/>
              <a:miter lim="400000"/>
            </a:ln>
            <a:effectLst/>
          </p:spPr>
        </p:pic>
        <p:sp>
          <p:nvSpPr>
            <p:cNvPr id="18" name="Deconvolved spectrum">
              <a:extLst>
                <a:ext uri="{FF2B5EF4-FFF2-40B4-BE49-F238E27FC236}">
                  <a16:creationId xmlns:a16="http://schemas.microsoft.com/office/drawing/2014/main" id="{D3DF0C10-F75F-3E25-7ABD-EA1933BE6F16}"/>
                </a:ext>
              </a:extLst>
            </p:cNvPr>
            <p:cNvSpPr txBox="1"/>
            <p:nvPr/>
          </p:nvSpPr>
          <p:spPr>
            <a:xfrm>
              <a:off x="648536" y="0"/>
              <a:ext cx="2698134" cy="414358"/>
            </a:xfrm>
            <a:prstGeom prst="rect">
              <a:avLst/>
            </a:prstGeom>
            <a:solidFill>
              <a:srgbClr val="FFFFFF"/>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t">
              <a:normAutofit/>
            </a:bodyPr>
            <a:lstStyle>
              <a:lvl1pPr defTabSz="1733930">
                <a:lnSpc>
                  <a:spcPct val="80000"/>
                </a:lnSpc>
                <a:defRPr sz="2000" spc="-39">
                  <a:solidFill>
                    <a:srgbClr val="FF2600"/>
                  </a:solidFill>
                </a:defRPr>
              </a:lvl1pPr>
            </a:lstStyle>
            <a:p>
              <a:r>
                <a:rPr dirty="0">
                  <a:solidFill>
                    <a:schemeClr val="tx1"/>
                  </a:solidFill>
                </a:rPr>
                <a:t>Deconvolved spectrum</a:t>
              </a:r>
            </a:p>
          </p:txBody>
        </p:sp>
      </p:grpSp>
    </p:spTree>
    <p:extLst>
      <p:ext uri="{BB962C8B-B14F-4D97-AF65-F5344CB8AC3E}">
        <p14:creationId xmlns:p14="http://schemas.microsoft.com/office/powerpoint/2010/main" val="3117941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4452</TotalTime>
  <Words>1007</Words>
  <Application>Microsoft Macintosh PowerPoint</Application>
  <PresentationFormat>Widescreen</PresentationFormat>
  <Paragraphs>171</Paragraphs>
  <Slides>14</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Aptos Display</vt:lpstr>
      <vt:lpstr>Arial</vt:lpstr>
      <vt:lpstr>Cambria Math</vt:lpstr>
      <vt:lpstr>Courier New</vt:lpstr>
      <vt:lpstr>Harding</vt:lpstr>
      <vt:lpstr>Wingdings</vt:lpstr>
      <vt:lpstr>Office Theme</vt:lpstr>
      <vt:lpstr>PowerPoint Presentation</vt:lpstr>
      <vt:lpstr>    Overview</vt:lpstr>
      <vt:lpstr>    Why laser driven ion acceleration ?</vt:lpstr>
      <vt:lpstr>    Laser-Plasma ion acceleration</vt:lpstr>
      <vt:lpstr>    Why we chose the BNL facility </vt:lpstr>
      <vt:lpstr>    BNL CO2 laser facility </vt:lpstr>
      <vt:lpstr>PowerPoint Presentation</vt:lpstr>
      <vt:lpstr>   Work on radiation pressure driven acceleration </vt:lpstr>
      <vt:lpstr>       Scenario where shock acceleration failed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Casati, Ginevra</dc:creator>
  <cp:lastModifiedBy>Casati, Ginevra</cp:lastModifiedBy>
  <cp:revision>7</cp:revision>
  <dcterms:created xsi:type="dcterms:W3CDTF">2024-09-05T15:12:06Z</dcterms:created>
  <dcterms:modified xsi:type="dcterms:W3CDTF">2024-09-09T09:22:00Z</dcterms:modified>
</cp:coreProperties>
</file>