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685" r:id="rId3"/>
    <p:sldMasterId id="2147483709" r:id="rId4"/>
    <p:sldMasterId id="2147483721" r:id="rId5"/>
  </p:sldMasterIdLst>
  <p:notesMasterIdLst>
    <p:notesMasterId r:id="rId36"/>
  </p:notesMasterIdLst>
  <p:sldIdLst>
    <p:sldId id="257" r:id="rId6"/>
    <p:sldId id="4677" r:id="rId7"/>
    <p:sldId id="4653" r:id="rId8"/>
    <p:sldId id="2798" r:id="rId9"/>
    <p:sldId id="4683" r:id="rId10"/>
    <p:sldId id="4690" r:id="rId11"/>
    <p:sldId id="4714" r:id="rId12"/>
    <p:sldId id="4716" r:id="rId13"/>
    <p:sldId id="4668" r:id="rId14"/>
    <p:sldId id="273" r:id="rId15"/>
    <p:sldId id="280" r:id="rId16"/>
    <p:sldId id="294" r:id="rId17"/>
    <p:sldId id="300" r:id="rId18"/>
    <p:sldId id="4686" r:id="rId19"/>
    <p:sldId id="4723" r:id="rId20"/>
    <p:sldId id="4724" r:id="rId21"/>
    <p:sldId id="4725" r:id="rId22"/>
    <p:sldId id="4726" r:id="rId23"/>
    <p:sldId id="4728" r:id="rId24"/>
    <p:sldId id="4729" r:id="rId25"/>
    <p:sldId id="4739" r:id="rId26"/>
    <p:sldId id="4727" r:id="rId27"/>
    <p:sldId id="4732" r:id="rId28"/>
    <p:sldId id="4735" r:id="rId29"/>
    <p:sldId id="4737" r:id="rId30"/>
    <p:sldId id="4733" r:id="rId31"/>
    <p:sldId id="4676" r:id="rId32"/>
    <p:sldId id="4734" r:id="rId33"/>
    <p:sldId id="4738" r:id="rId34"/>
    <p:sldId id="47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4" autoAdjust="0"/>
    <p:restoredTop sz="94660"/>
  </p:normalViewPr>
  <p:slideViewPr>
    <p:cSldViewPr snapToGrid="0" showGuides="1">
      <p:cViewPr varScale="1">
        <p:scale>
          <a:sx n="96" d="100"/>
          <a:sy n="96" d="100"/>
        </p:scale>
        <p:origin x="10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01ACB-63A2-F64F-98DD-AFE11A9D3044}" type="doc">
      <dgm:prSet loTypeId="urn:microsoft.com/office/officeart/2005/8/layout/hChevron3" loCatId="process" qsTypeId="urn:microsoft.com/office/officeart/2005/8/quickstyle/simple2" qsCatId="simple" csTypeId="urn:microsoft.com/office/officeart/2005/8/colors/accent1_3" csCatId="accent1" phldr="1"/>
      <dgm:spPr/>
      <dgm:t>
        <a:bodyPr/>
        <a:lstStyle/>
        <a:p>
          <a:endParaRPr lang="en-GB"/>
        </a:p>
      </dgm:t>
    </dgm:pt>
    <dgm:pt modelId="{0227E7E9-7E23-0441-8240-C6CB7A7729A0}">
      <dgm:prSet/>
      <dgm:spPr/>
      <dgm:t>
        <a:bodyPr/>
        <a:lstStyle/>
        <a:p>
          <a:r>
            <a:rPr lang="en-CH" b="1" dirty="0"/>
            <a:t>2021- 25:</a:t>
          </a:r>
        </a:p>
        <a:p>
          <a:r>
            <a:rPr lang="en-CH" dirty="0"/>
            <a:t>Feas</a:t>
          </a:r>
          <a:r>
            <a:rPr lang="en-US" dirty="0"/>
            <a:t>i</a:t>
          </a:r>
          <a:r>
            <a:rPr lang="en-CH" dirty="0"/>
            <a:t>bility Study</a:t>
          </a:r>
        </a:p>
      </dgm:t>
    </dgm:pt>
    <dgm:pt modelId="{85F6A209-F6CA-2E4E-B093-EAFD69E185A8}" type="parTrans" cxnId="{95B72EF7-9BE7-754B-8EB3-346E4436C4EA}">
      <dgm:prSet/>
      <dgm:spPr/>
      <dgm:t>
        <a:bodyPr/>
        <a:lstStyle/>
        <a:p>
          <a:endParaRPr lang="en-GB"/>
        </a:p>
      </dgm:t>
    </dgm:pt>
    <dgm:pt modelId="{E3062B64-B552-694C-8B17-A5610F87843E}" type="sibTrans" cxnId="{95B72EF7-9BE7-754B-8EB3-346E4436C4EA}">
      <dgm:prSet/>
      <dgm:spPr/>
      <dgm:t>
        <a:bodyPr/>
        <a:lstStyle/>
        <a:p>
          <a:endParaRPr lang="en-GB"/>
        </a:p>
      </dgm:t>
    </dgm:pt>
    <dgm:pt modelId="{6981F244-2E80-C841-AC94-AE628145D77D}">
      <dgm:prSet/>
      <dgm:spPr/>
      <dgm:t>
        <a:bodyPr/>
        <a:lstStyle/>
        <a:p>
          <a:r>
            <a:rPr lang="en-US" b="1" dirty="0"/>
            <a:t>2027/</a:t>
          </a:r>
          <a:r>
            <a:rPr lang="en-CH" b="1" dirty="0"/>
            <a:t>2028:</a:t>
          </a:r>
        </a:p>
        <a:p>
          <a:r>
            <a:rPr lang="en-US" dirty="0"/>
            <a:t>P</a:t>
          </a:r>
          <a:r>
            <a:rPr lang="en-CH" dirty="0"/>
            <a:t>roject </a:t>
          </a:r>
          <a:r>
            <a:rPr lang="en-US" dirty="0"/>
            <a:t>A</a:t>
          </a:r>
          <a:r>
            <a:rPr lang="en-CH" dirty="0"/>
            <a:t>pproval by CERN </a:t>
          </a:r>
          <a:r>
            <a:rPr lang="en-US" dirty="0"/>
            <a:t>C</a:t>
          </a:r>
          <a:r>
            <a:rPr lang="en-CH" dirty="0"/>
            <a:t>ouncil</a:t>
          </a:r>
        </a:p>
      </dgm:t>
    </dgm:pt>
    <dgm:pt modelId="{4A3E7A5E-E7CB-7449-B6E4-B999CEB5256E}" type="parTrans" cxnId="{169B1DEB-0B90-CF4C-AFE2-DA757CB26397}">
      <dgm:prSet/>
      <dgm:spPr/>
      <dgm:t>
        <a:bodyPr/>
        <a:lstStyle/>
        <a:p>
          <a:endParaRPr lang="en-GB"/>
        </a:p>
      </dgm:t>
    </dgm:pt>
    <dgm:pt modelId="{DA9D8263-0B19-BC43-8027-323D1286E137}" type="sibTrans" cxnId="{169B1DEB-0B90-CF4C-AFE2-DA757CB26397}">
      <dgm:prSet/>
      <dgm:spPr/>
      <dgm:t>
        <a:bodyPr/>
        <a:lstStyle/>
        <a:p>
          <a:endParaRPr lang="en-GB"/>
        </a:p>
      </dgm:t>
    </dgm:pt>
    <dgm:pt modelId="{ED599F73-8584-D345-9E70-A916F01F55AB}">
      <dgm:prSet/>
      <dgm:spPr/>
      <dgm:t>
        <a:bodyPr/>
        <a:lstStyle/>
        <a:p>
          <a:r>
            <a:rPr lang="en-CH" b="1" dirty="0"/>
            <a:t>2032: </a:t>
          </a:r>
          <a:endParaRPr lang="en-US" b="1" dirty="0"/>
        </a:p>
        <a:p>
          <a:r>
            <a:rPr lang="en-US" dirty="0"/>
            <a:t>Start of c</a:t>
          </a:r>
          <a:r>
            <a:rPr lang="en-CH" dirty="0"/>
            <a:t>onstruction</a:t>
          </a:r>
        </a:p>
      </dgm:t>
    </dgm:pt>
    <dgm:pt modelId="{96316666-2B70-7F42-ABD2-BC9D277AA195}" type="parTrans" cxnId="{DC0316B8-BB31-9544-A776-3AAF811D29D9}">
      <dgm:prSet/>
      <dgm:spPr/>
      <dgm:t>
        <a:bodyPr/>
        <a:lstStyle/>
        <a:p>
          <a:endParaRPr lang="en-GB"/>
        </a:p>
      </dgm:t>
    </dgm:pt>
    <dgm:pt modelId="{2FB72EFA-9F48-674A-AC12-B8B43060BCE2}" type="sibTrans" cxnId="{DC0316B8-BB31-9544-A776-3AAF811D29D9}">
      <dgm:prSet/>
      <dgm:spPr/>
      <dgm:t>
        <a:bodyPr/>
        <a:lstStyle/>
        <a:p>
          <a:endParaRPr lang="en-GB"/>
        </a:p>
      </dgm:t>
    </dgm:pt>
    <dgm:pt modelId="{7356D165-BF64-6B40-9AB7-B566E3390470}">
      <dgm:prSet/>
      <dgm:spPr/>
      <dgm:t>
        <a:bodyPr/>
        <a:lstStyle/>
        <a:p>
          <a:r>
            <a:rPr lang="en-CH" b="1" dirty="0"/>
            <a:t>2041: </a:t>
          </a:r>
        </a:p>
        <a:p>
          <a:r>
            <a:rPr lang="en-CH" dirty="0"/>
            <a:t>HL-LHC ends</a:t>
          </a:r>
        </a:p>
      </dgm:t>
    </dgm:pt>
    <dgm:pt modelId="{14F5E7E3-56AF-3643-BDA4-80A7717E6C3D}" type="parTrans" cxnId="{5E5BB0E6-DF5A-FD4B-8A01-2AD889B38350}">
      <dgm:prSet/>
      <dgm:spPr/>
      <dgm:t>
        <a:bodyPr/>
        <a:lstStyle/>
        <a:p>
          <a:endParaRPr lang="en-GB"/>
        </a:p>
      </dgm:t>
    </dgm:pt>
    <dgm:pt modelId="{E818C3C4-ACEA-DF4D-A5D3-17DEF257EFD1}" type="sibTrans" cxnId="{5E5BB0E6-DF5A-FD4B-8A01-2AD889B38350}">
      <dgm:prSet/>
      <dgm:spPr/>
      <dgm:t>
        <a:bodyPr/>
        <a:lstStyle/>
        <a:p>
          <a:endParaRPr lang="en-GB"/>
        </a:p>
      </dgm:t>
    </dgm:pt>
    <dgm:pt modelId="{B95411AF-3890-ED4E-9744-05D84EE99F20}">
      <dgm:prSet/>
      <dgm:spPr/>
      <dgm:t>
        <a:bodyPr/>
        <a:lstStyle/>
        <a:p>
          <a:r>
            <a:rPr lang="en-CH" b="1" dirty="0"/>
            <a:t>2045: </a:t>
          </a:r>
        </a:p>
        <a:p>
          <a:r>
            <a:rPr lang="en-CH" dirty="0"/>
            <a:t>Operation of FCC-ee</a:t>
          </a:r>
        </a:p>
      </dgm:t>
    </dgm:pt>
    <dgm:pt modelId="{BD5A2A60-7C35-EB44-8450-7E39060A5EA7}" type="parTrans" cxnId="{AFA03389-89E0-5644-B6A9-48D87FD41410}">
      <dgm:prSet/>
      <dgm:spPr/>
      <dgm:t>
        <a:bodyPr/>
        <a:lstStyle/>
        <a:p>
          <a:endParaRPr lang="en-GB"/>
        </a:p>
      </dgm:t>
    </dgm:pt>
    <dgm:pt modelId="{AFFF860E-31F4-CF41-95BA-C8A0B3A5DFA2}" type="sibTrans" cxnId="{AFA03389-89E0-5644-B6A9-48D87FD41410}">
      <dgm:prSet/>
      <dgm:spPr/>
      <dgm:t>
        <a:bodyPr/>
        <a:lstStyle/>
        <a:p>
          <a:endParaRPr lang="en-GB"/>
        </a:p>
      </dgm:t>
    </dgm:pt>
    <dgm:pt modelId="{063F95EC-D9D1-6B4F-B5BE-C7A0A4D17FDF}">
      <dgm:prSet/>
      <dgm:spPr/>
      <dgm:t>
        <a:bodyPr/>
        <a:lstStyle/>
        <a:p>
          <a:r>
            <a:rPr lang="en-CH" b="1" dirty="0"/>
            <a:t>2070:</a:t>
          </a:r>
          <a:r>
            <a:rPr lang="en-CH" dirty="0"/>
            <a:t> </a:t>
          </a:r>
        </a:p>
        <a:p>
          <a:r>
            <a:rPr lang="en-CH" dirty="0"/>
            <a:t>Operation of FCC-hh</a:t>
          </a:r>
        </a:p>
      </dgm:t>
    </dgm:pt>
    <dgm:pt modelId="{E4CA127D-676F-7F4D-A7F7-5551A1636C9D}" type="parTrans" cxnId="{260FFD37-862D-494A-B21A-7E74E41C81AE}">
      <dgm:prSet/>
      <dgm:spPr/>
      <dgm:t>
        <a:bodyPr/>
        <a:lstStyle/>
        <a:p>
          <a:endParaRPr lang="en-GB"/>
        </a:p>
      </dgm:t>
    </dgm:pt>
    <dgm:pt modelId="{5C6DB946-CFA5-3D4D-BED8-90FA64CDE6C1}" type="sibTrans" cxnId="{260FFD37-862D-494A-B21A-7E74E41C81AE}">
      <dgm:prSet/>
      <dgm:spPr/>
      <dgm:t>
        <a:bodyPr/>
        <a:lstStyle/>
        <a:p>
          <a:endParaRPr lang="en-GB"/>
        </a:p>
      </dgm:t>
    </dgm:pt>
    <dgm:pt modelId="{1D38A8B4-7F18-8E48-9F55-4D3556A5E6E6}" type="pres">
      <dgm:prSet presAssocID="{EDF01ACB-63A2-F64F-98DD-AFE11A9D3044}" presName="Name0" presStyleCnt="0">
        <dgm:presLayoutVars>
          <dgm:dir/>
          <dgm:resizeHandles val="exact"/>
        </dgm:presLayoutVars>
      </dgm:prSet>
      <dgm:spPr/>
    </dgm:pt>
    <dgm:pt modelId="{4D6980F3-2D86-9F48-971D-49CCFCC88E5A}" type="pres">
      <dgm:prSet presAssocID="{0227E7E9-7E23-0441-8240-C6CB7A7729A0}" presName="parTxOnly" presStyleLbl="node1" presStyleIdx="0" presStyleCnt="6">
        <dgm:presLayoutVars>
          <dgm:bulletEnabled val="1"/>
        </dgm:presLayoutVars>
      </dgm:prSet>
      <dgm:spPr/>
    </dgm:pt>
    <dgm:pt modelId="{F51B1CA2-3D35-7B4F-B92F-8FD13AA25A8D}" type="pres">
      <dgm:prSet presAssocID="{E3062B64-B552-694C-8B17-A5610F87843E}" presName="parSpace" presStyleCnt="0"/>
      <dgm:spPr/>
    </dgm:pt>
    <dgm:pt modelId="{FC2260DD-68F1-4F49-82CD-972D68C66908}" type="pres">
      <dgm:prSet presAssocID="{6981F244-2E80-C841-AC94-AE628145D77D}" presName="parTxOnly" presStyleLbl="node1" presStyleIdx="1" presStyleCnt="6" custScaleX="106804">
        <dgm:presLayoutVars>
          <dgm:bulletEnabled val="1"/>
        </dgm:presLayoutVars>
      </dgm:prSet>
      <dgm:spPr/>
    </dgm:pt>
    <dgm:pt modelId="{91D29A6B-36AD-734A-B504-DF3A0E756E17}" type="pres">
      <dgm:prSet presAssocID="{DA9D8263-0B19-BC43-8027-323D1286E137}" presName="parSpace" presStyleCnt="0"/>
      <dgm:spPr/>
    </dgm:pt>
    <dgm:pt modelId="{C4F85E5A-3C29-D143-8DBD-F3EDBF648FB8}" type="pres">
      <dgm:prSet presAssocID="{ED599F73-8584-D345-9E70-A916F01F55AB}" presName="parTxOnly" presStyleLbl="node1" presStyleIdx="2" presStyleCnt="6">
        <dgm:presLayoutVars>
          <dgm:bulletEnabled val="1"/>
        </dgm:presLayoutVars>
      </dgm:prSet>
      <dgm:spPr/>
    </dgm:pt>
    <dgm:pt modelId="{B849228C-84E3-7B49-BDD6-658DC70D8B7A}" type="pres">
      <dgm:prSet presAssocID="{2FB72EFA-9F48-674A-AC12-B8B43060BCE2}" presName="parSpace" presStyleCnt="0"/>
      <dgm:spPr/>
    </dgm:pt>
    <dgm:pt modelId="{121887BC-A021-E141-B064-674BA466EF21}" type="pres">
      <dgm:prSet presAssocID="{7356D165-BF64-6B40-9AB7-B566E3390470}" presName="parTxOnly" presStyleLbl="node1" presStyleIdx="3" presStyleCnt="6">
        <dgm:presLayoutVars>
          <dgm:bulletEnabled val="1"/>
        </dgm:presLayoutVars>
      </dgm:prSet>
      <dgm:spPr/>
    </dgm:pt>
    <dgm:pt modelId="{76FF2DBA-2A13-7E48-B857-A75CA86E7E4E}" type="pres">
      <dgm:prSet presAssocID="{E818C3C4-ACEA-DF4D-A5D3-17DEF257EFD1}" presName="parSpace" presStyleCnt="0"/>
      <dgm:spPr/>
    </dgm:pt>
    <dgm:pt modelId="{0ACEDBD0-DFF6-2349-846B-A2A63FBF5117}" type="pres">
      <dgm:prSet presAssocID="{B95411AF-3890-ED4E-9744-05D84EE99F20}" presName="parTxOnly" presStyleLbl="node1" presStyleIdx="4" presStyleCnt="6">
        <dgm:presLayoutVars>
          <dgm:bulletEnabled val="1"/>
        </dgm:presLayoutVars>
      </dgm:prSet>
      <dgm:spPr/>
    </dgm:pt>
    <dgm:pt modelId="{17361CE8-E39D-DF49-979D-C142AF926ADB}" type="pres">
      <dgm:prSet presAssocID="{AFFF860E-31F4-CF41-95BA-C8A0B3A5DFA2}" presName="parSpace" presStyleCnt="0"/>
      <dgm:spPr/>
    </dgm:pt>
    <dgm:pt modelId="{C8198319-1547-4041-8597-015FDB4B7192}" type="pres">
      <dgm:prSet presAssocID="{063F95EC-D9D1-6B4F-B5BE-C7A0A4D17FDF}" presName="parTxOnly" presStyleLbl="node1" presStyleIdx="5" presStyleCnt="6">
        <dgm:presLayoutVars>
          <dgm:bulletEnabled val="1"/>
        </dgm:presLayoutVars>
      </dgm:prSet>
      <dgm:spPr/>
    </dgm:pt>
  </dgm:ptLst>
  <dgm:cxnLst>
    <dgm:cxn modelId="{AB0EBB17-13D5-BC45-96E7-A63866F918A5}" type="presOf" srcId="{ED599F73-8584-D345-9E70-A916F01F55AB}" destId="{C4F85E5A-3C29-D143-8DBD-F3EDBF648FB8}" srcOrd="0" destOrd="0" presId="urn:microsoft.com/office/officeart/2005/8/layout/hChevron3"/>
    <dgm:cxn modelId="{D446F71E-DE67-3746-A71D-7912247CB498}" type="presOf" srcId="{EDF01ACB-63A2-F64F-98DD-AFE11A9D3044}" destId="{1D38A8B4-7F18-8E48-9F55-4D3556A5E6E6}" srcOrd="0" destOrd="0" presId="urn:microsoft.com/office/officeart/2005/8/layout/hChevron3"/>
    <dgm:cxn modelId="{4B874F22-10B5-6846-AE63-0C6327E07FAD}" type="presOf" srcId="{063F95EC-D9D1-6B4F-B5BE-C7A0A4D17FDF}" destId="{C8198319-1547-4041-8597-015FDB4B7192}" srcOrd="0" destOrd="0" presId="urn:microsoft.com/office/officeart/2005/8/layout/hChevron3"/>
    <dgm:cxn modelId="{260FFD37-862D-494A-B21A-7E74E41C81AE}" srcId="{EDF01ACB-63A2-F64F-98DD-AFE11A9D3044}" destId="{063F95EC-D9D1-6B4F-B5BE-C7A0A4D17FDF}" srcOrd="5" destOrd="0" parTransId="{E4CA127D-676F-7F4D-A7F7-5551A1636C9D}" sibTransId="{5C6DB946-CFA5-3D4D-BED8-90FA64CDE6C1}"/>
    <dgm:cxn modelId="{92085C68-6435-3946-B3EF-740418662D9B}" type="presOf" srcId="{B95411AF-3890-ED4E-9744-05D84EE99F20}" destId="{0ACEDBD0-DFF6-2349-846B-A2A63FBF5117}" srcOrd="0" destOrd="0" presId="urn:microsoft.com/office/officeart/2005/8/layout/hChevron3"/>
    <dgm:cxn modelId="{AFA03389-89E0-5644-B6A9-48D87FD41410}" srcId="{EDF01ACB-63A2-F64F-98DD-AFE11A9D3044}" destId="{B95411AF-3890-ED4E-9744-05D84EE99F20}" srcOrd="4" destOrd="0" parTransId="{BD5A2A60-7C35-EB44-8450-7E39060A5EA7}" sibTransId="{AFFF860E-31F4-CF41-95BA-C8A0B3A5DFA2}"/>
    <dgm:cxn modelId="{9450078B-C2C8-6643-9552-EFE39F16DB81}" type="presOf" srcId="{0227E7E9-7E23-0441-8240-C6CB7A7729A0}" destId="{4D6980F3-2D86-9F48-971D-49CCFCC88E5A}" srcOrd="0" destOrd="0" presId="urn:microsoft.com/office/officeart/2005/8/layout/hChevron3"/>
    <dgm:cxn modelId="{76A48598-00BF-1644-A4B3-2841FF07D3E8}" type="presOf" srcId="{7356D165-BF64-6B40-9AB7-B566E3390470}" destId="{121887BC-A021-E141-B064-674BA466EF21}" srcOrd="0" destOrd="0" presId="urn:microsoft.com/office/officeart/2005/8/layout/hChevron3"/>
    <dgm:cxn modelId="{DC0316B8-BB31-9544-A776-3AAF811D29D9}" srcId="{EDF01ACB-63A2-F64F-98DD-AFE11A9D3044}" destId="{ED599F73-8584-D345-9E70-A916F01F55AB}" srcOrd="2" destOrd="0" parTransId="{96316666-2B70-7F42-ABD2-BC9D277AA195}" sibTransId="{2FB72EFA-9F48-674A-AC12-B8B43060BCE2}"/>
    <dgm:cxn modelId="{F8AE33C1-F7E3-824D-B343-2570776DA9D5}" type="presOf" srcId="{6981F244-2E80-C841-AC94-AE628145D77D}" destId="{FC2260DD-68F1-4F49-82CD-972D68C66908}" srcOrd="0" destOrd="0" presId="urn:microsoft.com/office/officeart/2005/8/layout/hChevron3"/>
    <dgm:cxn modelId="{5E5BB0E6-DF5A-FD4B-8A01-2AD889B38350}" srcId="{EDF01ACB-63A2-F64F-98DD-AFE11A9D3044}" destId="{7356D165-BF64-6B40-9AB7-B566E3390470}" srcOrd="3" destOrd="0" parTransId="{14F5E7E3-56AF-3643-BDA4-80A7717E6C3D}" sibTransId="{E818C3C4-ACEA-DF4D-A5D3-17DEF257EFD1}"/>
    <dgm:cxn modelId="{169B1DEB-0B90-CF4C-AFE2-DA757CB26397}" srcId="{EDF01ACB-63A2-F64F-98DD-AFE11A9D3044}" destId="{6981F244-2E80-C841-AC94-AE628145D77D}" srcOrd="1" destOrd="0" parTransId="{4A3E7A5E-E7CB-7449-B6E4-B999CEB5256E}" sibTransId="{DA9D8263-0B19-BC43-8027-323D1286E137}"/>
    <dgm:cxn modelId="{95B72EF7-9BE7-754B-8EB3-346E4436C4EA}" srcId="{EDF01ACB-63A2-F64F-98DD-AFE11A9D3044}" destId="{0227E7E9-7E23-0441-8240-C6CB7A7729A0}" srcOrd="0" destOrd="0" parTransId="{85F6A209-F6CA-2E4E-B093-EAFD69E185A8}" sibTransId="{E3062B64-B552-694C-8B17-A5610F87843E}"/>
    <dgm:cxn modelId="{9D914FCB-8777-9E4E-8EF4-7F31929EAA48}" type="presParOf" srcId="{1D38A8B4-7F18-8E48-9F55-4D3556A5E6E6}" destId="{4D6980F3-2D86-9F48-971D-49CCFCC88E5A}" srcOrd="0" destOrd="0" presId="urn:microsoft.com/office/officeart/2005/8/layout/hChevron3"/>
    <dgm:cxn modelId="{01670655-1220-4146-9B2F-15FC67DDC8BC}" type="presParOf" srcId="{1D38A8B4-7F18-8E48-9F55-4D3556A5E6E6}" destId="{F51B1CA2-3D35-7B4F-B92F-8FD13AA25A8D}" srcOrd="1" destOrd="0" presId="urn:microsoft.com/office/officeart/2005/8/layout/hChevron3"/>
    <dgm:cxn modelId="{77242CB7-631D-AC44-AA8C-3914D218C928}" type="presParOf" srcId="{1D38A8B4-7F18-8E48-9F55-4D3556A5E6E6}" destId="{FC2260DD-68F1-4F49-82CD-972D68C66908}" srcOrd="2" destOrd="0" presId="urn:microsoft.com/office/officeart/2005/8/layout/hChevron3"/>
    <dgm:cxn modelId="{101B3FA6-FE1E-B64A-92A5-5768E4319F10}" type="presParOf" srcId="{1D38A8B4-7F18-8E48-9F55-4D3556A5E6E6}" destId="{91D29A6B-36AD-734A-B504-DF3A0E756E17}" srcOrd="3" destOrd="0" presId="urn:microsoft.com/office/officeart/2005/8/layout/hChevron3"/>
    <dgm:cxn modelId="{B9813A37-2121-E04A-BFF8-E60B9B8DA859}" type="presParOf" srcId="{1D38A8B4-7F18-8E48-9F55-4D3556A5E6E6}" destId="{C4F85E5A-3C29-D143-8DBD-F3EDBF648FB8}" srcOrd="4" destOrd="0" presId="urn:microsoft.com/office/officeart/2005/8/layout/hChevron3"/>
    <dgm:cxn modelId="{678A9AE3-22BD-F843-99D4-0FA58F22CC6E}" type="presParOf" srcId="{1D38A8B4-7F18-8E48-9F55-4D3556A5E6E6}" destId="{B849228C-84E3-7B49-BDD6-658DC70D8B7A}" srcOrd="5" destOrd="0" presId="urn:microsoft.com/office/officeart/2005/8/layout/hChevron3"/>
    <dgm:cxn modelId="{E7024B5A-C420-1B42-AA93-5EE4EB9DD452}" type="presParOf" srcId="{1D38A8B4-7F18-8E48-9F55-4D3556A5E6E6}" destId="{121887BC-A021-E141-B064-674BA466EF21}" srcOrd="6" destOrd="0" presId="urn:microsoft.com/office/officeart/2005/8/layout/hChevron3"/>
    <dgm:cxn modelId="{D994F126-EEB6-6C47-984E-EEAB476EC8E1}" type="presParOf" srcId="{1D38A8B4-7F18-8E48-9F55-4D3556A5E6E6}" destId="{76FF2DBA-2A13-7E48-B857-A75CA86E7E4E}" srcOrd="7" destOrd="0" presId="urn:microsoft.com/office/officeart/2005/8/layout/hChevron3"/>
    <dgm:cxn modelId="{29B3F674-D8DE-614B-A27E-C1FD88E92FCE}" type="presParOf" srcId="{1D38A8B4-7F18-8E48-9F55-4D3556A5E6E6}" destId="{0ACEDBD0-DFF6-2349-846B-A2A63FBF5117}" srcOrd="8" destOrd="0" presId="urn:microsoft.com/office/officeart/2005/8/layout/hChevron3"/>
    <dgm:cxn modelId="{40F8F024-4511-8A4C-83BA-D995F983B363}" type="presParOf" srcId="{1D38A8B4-7F18-8E48-9F55-4D3556A5E6E6}" destId="{17361CE8-E39D-DF49-979D-C142AF926ADB}" srcOrd="9" destOrd="0" presId="urn:microsoft.com/office/officeart/2005/8/layout/hChevron3"/>
    <dgm:cxn modelId="{7AA7485B-3E77-1D41-BE14-D7DB35AF292E}" type="presParOf" srcId="{1D38A8B4-7F18-8E48-9F55-4D3556A5E6E6}" destId="{C8198319-1547-4041-8597-015FDB4B7192}" srcOrd="10"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8BB30-CD8A-4242-82B5-93C2B1DCD039}" type="doc">
      <dgm:prSet loTypeId="urn:microsoft.com/office/officeart/2005/8/layout/hChevron3" loCatId="list" qsTypeId="urn:microsoft.com/office/officeart/2005/8/quickstyle/simple1" qsCatId="simple" csTypeId="urn:microsoft.com/office/officeart/2005/8/colors/accent1_3" csCatId="accent1"/>
      <dgm:spPr/>
      <dgm:t>
        <a:bodyPr/>
        <a:lstStyle/>
        <a:p>
          <a:endParaRPr lang="en-GB"/>
        </a:p>
      </dgm:t>
    </dgm:pt>
    <dgm:pt modelId="{8D5E6289-4324-EC49-A2FA-180365DCA517}">
      <dgm:prSet custT="1"/>
      <dgm:spPr/>
      <dgm:t>
        <a:bodyPr/>
        <a:lstStyle/>
        <a:p>
          <a:r>
            <a:rPr lang="en-CH" sz="1200" b="1" dirty="0"/>
            <a:t>2024</a:t>
          </a:r>
        </a:p>
      </dgm:t>
    </dgm:pt>
    <dgm:pt modelId="{300A2316-C6DE-2248-BD72-F85BDB7722A3}" type="parTrans" cxnId="{A95177A9-D216-5342-A873-0A71D5D57AF4}">
      <dgm:prSet/>
      <dgm:spPr/>
      <dgm:t>
        <a:bodyPr/>
        <a:lstStyle/>
        <a:p>
          <a:endParaRPr lang="en-GB" sz="1200" b="1"/>
        </a:p>
      </dgm:t>
    </dgm:pt>
    <dgm:pt modelId="{4BB7B90C-AB9C-9144-9852-4D9126D95CAF}" type="sibTrans" cxnId="{A95177A9-D216-5342-A873-0A71D5D57AF4}">
      <dgm:prSet/>
      <dgm:spPr/>
      <dgm:t>
        <a:bodyPr/>
        <a:lstStyle/>
        <a:p>
          <a:endParaRPr lang="en-GB" sz="1200" b="1"/>
        </a:p>
      </dgm:t>
    </dgm:pt>
    <dgm:pt modelId="{DE27FECB-6C2C-8F49-B19D-32281C9623C6}">
      <dgm:prSet custT="1"/>
      <dgm:spPr/>
      <dgm:t>
        <a:bodyPr/>
        <a:lstStyle/>
        <a:p>
          <a:r>
            <a:rPr lang="en-CH" sz="1200" b="1" dirty="0"/>
            <a:t>2025</a:t>
          </a:r>
        </a:p>
      </dgm:t>
    </dgm:pt>
    <dgm:pt modelId="{A3DFA8D2-993C-E543-ADD2-818EB92FDACD}" type="parTrans" cxnId="{50B01448-B4B6-1E41-9B3E-169A1B6BBB32}">
      <dgm:prSet/>
      <dgm:spPr/>
      <dgm:t>
        <a:bodyPr/>
        <a:lstStyle/>
        <a:p>
          <a:endParaRPr lang="en-GB" sz="1200" b="1"/>
        </a:p>
      </dgm:t>
    </dgm:pt>
    <dgm:pt modelId="{A6A9B32A-ECE1-A745-A191-C9DCD873528E}" type="sibTrans" cxnId="{50B01448-B4B6-1E41-9B3E-169A1B6BBB32}">
      <dgm:prSet/>
      <dgm:spPr/>
      <dgm:t>
        <a:bodyPr/>
        <a:lstStyle/>
        <a:p>
          <a:endParaRPr lang="en-GB" sz="1200" b="1"/>
        </a:p>
      </dgm:t>
    </dgm:pt>
    <dgm:pt modelId="{F689A2D1-FD9B-1D44-A9C0-647A77B1E451}">
      <dgm:prSet custT="1"/>
      <dgm:spPr/>
      <dgm:t>
        <a:bodyPr/>
        <a:lstStyle/>
        <a:p>
          <a:r>
            <a:rPr lang="en-CH" sz="1200" b="1"/>
            <a:t>2026</a:t>
          </a:r>
        </a:p>
      </dgm:t>
    </dgm:pt>
    <dgm:pt modelId="{0ED39B33-F235-6340-93F4-FE2CDA3C7265}" type="parTrans" cxnId="{1BB345AF-6AE2-7346-83BC-8C31D9B5ADF0}">
      <dgm:prSet/>
      <dgm:spPr/>
      <dgm:t>
        <a:bodyPr/>
        <a:lstStyle/>
        <a:p>
          <a:endParaRPr lang="en-GB" sz="1200" b="1"/>
        </a:p>
      </dgm:t>
    </dgm:pt>
    <dgm:pt modelId="{332CDF6B-4564-734B-8CBD-6AA84CEB9643}" type="sibTrans" cxnId="{1BB345AF-6AE2-7346-83BC-8C31D9B5ADF0}">
      <dgm:prSet/>
      <dgm:spPr/>
      <dgm:t>
        <a:bodyPr/>
        <a:lstStyle/>
        <a:p>
          <a:endParaRPr lang="en-GB" sz="1200" b="1"/>
        </a:p>
      </dgm:t>
    </dgm:pt>
    <dgm:pt modelId="{ABC59E1D-7B49-5248-AC0E-A7FCA4686113}">
      <dgm:prSet custT="1"/>
      <dgm:spPr/>
      <dgm:t>
        <a:bodyPr/>
        <a:lstStyle/>
        <a:p>
          <a:r>
            <a:rPr lang="en-CH" sz="1200" b="1"/>
            <a:t>2027</a:t>
          </a:r>
        </a:p>
      </dgm:t>
    </dgm:pt>
    <dgm:pt modelId="{4D9465AC-956D-D546-8D3B-7B981C640AEC}" type="parTrans" cxnId="{657BAFD7-684D-BF44-92C4-C811FA6A9EDA}">
      <dgm:prSet/>
      <dgm:spPr/>
      <dgm:t>
        <a:bodyPr/>
        <a:lstStyle/>
        <a:p>
          <a:endParaRPr lang="en-GB" sz="1200" b="1"/>
        </a:p>
      </dgm:t>
    </dgm:pt>
    <dgm:pt modelId="{9A6FED18-4F2B-2349-8083-2479986D4874}" type="sibTrans" cxnId="{657BAFD7-684D-BF44-92C4-C811FA6A9EDA}">
      <dgm:prSet/>
      <dgm:spPr/>
      <dgm:t>
        <a:bodyPr/>
        <a:lstStyle/>
        <a:p>
          <a:endParaRPr lang="en-GB" sz="1200" b="1"/>
        </a:p>
      </dgm:t>
    </dgm:pt>
    <dgm:pt modelId="{F3C1057F-8FF3-DB45-9738-8F507E572350}">
      <dgm:prSet custT="1"/>
      <dgm:spPr/>
      <dgm:t>
        <a:bodyPr/>
        <a:lstStyle/>
        <a:p>
          <a:r>
            <a:rPr lang="en-CH" sz="1200" b="1"/>
            <a:t>2028</a:t>
          </a:r>
        </a:p>
      </dgm:t>
    </dgm:pt>
    <dgm:pt modelId="{44E54B3C-56DB-0541-81A5-93B700A2D7D9}" type="parTrans" cxnId="{FDB27BEF-0526-2E43-939F-4CCB6188D3B5}">
      <dgm:prSet/>
      <dgm:spPr/>
      <dgm:t>
        <a:bodyPr/>
        <a:lstStyle/>
        <a:p>
          <a:endParaRPr lang="en-GB" sz="1200" b="1"/>
        </a:p>
      </dgm:t>
    </dgm:pt>
    <dgm:pt modelId="{6861FEED-EED7-8847-AC29-F6BC23CEA45A}" type="sibTrans" cxnId="{FDB27BEF-0526-2E43-939F-4CCB6188D3B5}">
      <dgm:prSet/>
      <dgm:spPr/>
      <dgm:t>
        <a:bodyPr/>
        <a:lstStyle/>
        <a:p>
          <a:endParaRPr lang="en-GB" sz="1200" b="1"/>
        </a:p>
      </dgm:t>
    </dgm:pt>
    <dgm:pt modelId="{7DFC0EA8-4455-BD48-BD67-7EC930021CB1}">
      <dgm:prSet custT="1"/>
      <dgm:spPr/>
      <dgm:t>
        <a:bodyPr/>
        <a:lstStyle/>
        <a:p>
          <a:r>
            <a:rPr lang="en-CH" sz="1200" b="1"/>
            <a:t>2029</a:t>
          </a:r>
        </a:p>
      </dgm:t>
    </dgm:pt>
    <dgm:pt modelId="{7144DDC0-0A83-2043-ABA7-19268239823B}" type="parTrans" cxnId="{B73AB969-DC35-EF47-9C65-906ECD4769E4}">
      <dgm:prSet/>
      <dgm:spPr/>
      <dgm:t>
        <a:bodyPr/>
        <a:lstStyle/>
        <a:p>
          <a:endParaRPr lang="en-GB" sz="1200" b="1"/>
        </a:p>
      </dgm:t>
    </dgm:pt>
    <dgm:pt modelId="{203485AC-5C39-894B-9DA2-AEF94A7F46A7}" type="sibTrans" cxnId="{B73AB969-DC35-EF47-9C65-906ECD4769E4}">
      <dgm:prSet/>
      <dgm:spPr/>
      <dgm:t>
        <a:bodyPr/>
        <a:lstStyle/>
        <a:p>
          <a:endParaRPr lang="en-GB" sz="1200" b="1"/>
        </a:p>
      </dgm:t>
    </dgm:pt>
    <dgm:pt modelId="{1D927F8C-F3A6-4444-B03E-514427C394C8}">
      <dgm:prSet custT="1"/>
      <dgm:spPr/>
      <dgm:t>
        <a:bodyPr/>
        <a:lstStyle/>
        <a:p>
          <a:r>
            <a:rPr lang="en-CH" sz="1200" b="1"/>
            <a:t>2030</a:t>
          </a:r>
        </a:p>
      </dgm:t>
    </dgm:pt>
    <dgm:pt modelId="{A9C6B954-3BB6-8142-84B3-0EE859F9CF6A}" type="parTrans" cxnId="{01E9EE11-5FF1-9147-94CC-64BCAEDD6EB4}">
      <dgm:prSet/>
      <dgm:spPr/>
      <dgm:t>
        <a:bodyPr/>
        <a:lstStyle/>
        <a:p>
          <a:endParaRPr lang="en-GB" sz="1200" b="1"/>
        </a:p>
      </dgm:t>
    </dgm:pt>
    <dgm:pt modelId="{259D1928-5401-1E42-B468-6C81DB4DA00B}" type="sibTrans" cxnId="{01E9EE11-5FF1-9147-94CC-64BCAEDD6EB4}">
      <dgm:prSet/>
      <dgm:spPr/>
      <dgm:t>
        <a:bodyPr/>
        <a:lstStyle/>
        <a:p>
          <a:endParaRPr lang="en-GB" sz="1200" b="1"/>
        </a:p>
      </dgm:t>
    </dgm:pt>
    <dgm:pt modelId="{169BA43B-D717-4F46-A89E-4C970E9546C6}">
      <dgm:prSet custT="1"/>
      <dgm:spPr/>
      <dgm:t>
        <a:bodyPr/>
        <a:lstStyle/>
        <a:p>
          <a:r>
            <a:rPr lang="en-CH" sz="1200" b="1"/>
            <a:t>2031</a:t>
          </a:r>
        </a:p>
      </dgm:t>
    </dgm:pt>
    <dgm:pt modelId="{57B20768-DEFA-8842-9AF0-8749A0732FB8}" type="parTrans" cxnId="{DB672907-C2DE-924F-AA12-74629BA7BCD1}">
      <dgm:prSet/>
      <dgm:spPr/>
      <dgm:t>
        <a:bodyPr/>
        <a:lstStyle/>
        <a:p>
          <a:endParaRPr lang="en-GB" sz="1200" b="1"/>
        </a:p>
      </dgm:t>
    </dgm:pt>
    <dgm:pt modelId="{517AF927-0DDF-D845-BE6D-4E1DEDEE3250}" type="sibTrans" cxnId="{DB672907-C2DE-924F-AA12-74629BA7BCD1}">
      <dgm:prSet/>
      <dgm:spPr/>
      <dgm:t>
        <a:bodyPr/>
        <a:lstStyle/>
        <a:p>
          <a:endParaRPr lang="en-GB" sz="1200" b="1"/>
        </a:p>
      </dgm:t>
    </dgm:pt>
    <dgm:pt modelId="{4B7BF5F3-4F40-C64E-887F-9ED2A8D29DAF}">
      <dgm:prSet custT="1"/>
      <dgm:spPr/>
      <dgm:t>
        <a:bodyPr/>
        <a:lstStyle/>
        <a:p>
          <a:r>
            <a:rPr lang="en-CH" sz="1200" b="1"/>
            <a:t>2032</a:t>
          </a:r>
        </a:p>
      </dgm:t>
    </dgm:pt>
    <dgm:pt modelId="{9A9275C3-A45D-9D4C-90BC-2911D1FD810E}" type="parTrans" cxnId="{7319C78E-A99C-ED4E-A3A2-24D2C3E36641}">
      <dgm:prSet/>
      <dgm:spPr/>
      <dgm:t>
        <a:bodyPr/>
        <a:lstStyle/>
        <a:p>
          <a:endParaRPr lang="en-GB" sz="1200" b="1"/>
        </a:p>
      </dgm:t>
    </dgm:pt>
    <dgm:pt modelId="{A4B754E6-DA03-224D-8521-729B91835D58}" type="sibTrans" cxnId="{7319C78E-A99C-ED4E-A3A2-24D2C3E36641}">
      <dgm:prSet/>
      <dgm:spPr/>
      <dgm:t>
        <a:bodyPr/>
        <a:lstStyle/>
        <a:p>
          <a:endParaRPr lang="en-GB" sz="1200" b="1"/>
        </a:p>
      </dgm:t>
    </dgm:pt>
    <dgm:pt modelId="{EA3EDC4D-32D6-2C45-8A2D-4DBFBBF55050}">
      <dgm:prSet custT="1"/>
      <dgm:spPr/>
      <dgm:t>
        <a:bodyPr/>
        <a:lstStyle/>
        <a:p>
          <a:r>
            <a:rPr lang="en-CH" sz="1200" b="1"/>
            <a:t>2033</a:t>
          </a:r>
        </a:p>
      </dgm:t>
    </dgm:pt>
    <dgm:pt modelId="{D0FC368D-B6FA-DA49-84D0-C69100FFC4C1}" type="parTrans" cxnId="{43AE7381-7C23-BB43-828B-0F42A21EBF0B}">
      <dgm:prSet/>
      <dgm:spPr/>
      <dgm:t>
        <a:bodyPr/>
        <a:lstStyle/>
        <a:p>
          <a:endParaRPr lang="en-GB" sz="1200" b="1"/>
        </a:p>
      </dgm:t>
    </dgm:pt>
    <dgm:pt modelId="{182F451F-E301-394F-9F35-C2E62733F0DC}" type="sibTrans" cxnId="{43AE7381-7C23-BB43-828B-0F42A21EBF0B}">
      <dgm:prSet/>
      <dgm:spPr/>
      <dgm:t>
        <a:bodyPr/>
        <a:lstStyle/>
        <a:p>
          <a:endParaRPr lang="en-GB" sz="1200" b="1"/>
        </a:p>
      </dgm:t>
    </dgm:pt>
    <dgm:pt modelId="{E1695CA6-C350-7D4C-B652-3CF89C70600E}" type="pres">
      <dgm:prSet presAssocID="{D018BB30-CD8A-4242-82B5-93C2B1DCD039}" presName="Name0" presStyleCnt="0">
        <dgm:presLayoutVars>
          <dgm:dir/>
          <dgm:resizeHandles val="exact"/>
        </dgm:presLayoutVars>
      </dgm:prSet>
      <dgm:spPr/>
    </dgm:pt>
    <dgm:pt modelId="{71B02542-3988-434B-90EE-05019A8EEC3A}" type="pres">
      <dgm:prSet presAssocID="{8D5E6289-4324-EC49-A2FA-180365DCA517}" presName="parTxOnly" presStyleLbl="node1" presStyleIdx="0" presStyleCnt="10">
        <dgm:presLayoutVars>
          <dgm:bulletEnabled val="1"/>
        </dgm:presLayoutVars>
      </dgm:prSet>
      <dgm:spPr/>
    </dgm:pt>
    <dgm:pt modelId="{3B789319-BD86-6F49-A18C-523D8845002E}" type="pres">
      <dgm:prSet presAssocID="{4BB7B90C-AB9C-9144-9852-4D9126D95CAF}" presName="parSpace" presStyleCnt="0"/>
      <dgm:spPr/>
    </dgm:pt>
    <dgm:pt modelId="{EC69AEA0-2504-E643-ADC1-DF6D47ED16B9}" type="pres">
      <dgm:prSet presAssocID="{DE27FECB-6C2C-8F49-B19D-32281C9623C6}" presName="parTxOnly" presStyleLbl="node1" presStyleIdx="1" presStyleCnt="10">
        <dgm:presLayoutVars>
          <dgm:bulletEnabled val="1"/>
        </dgm:presLayoutVars>
      </dgm:prSet>
      <dgm:spPr/>
    </dgm:pt>
    <dgm:pt modelId="{A8E29E69-3499-A344-9354-4003DB9E61CE}" type="pres">
      <dgm:prSet presAssocID="{A6A9B32A-ECE1-A745-A191-C9DCD873528E}" presName="parSpace" presStyleCnt="0"/>
      <dgm:spPr/>
    </dgm:pt>
    <dgm:pt modelId="{E0C83FD6-BC8B-FF4E-9092-A2E6DE69B7F7}" type="pres">
      <dgm:prSet presAssocID="{F689A2D1-FD9B-1D44-A9C0-647A77B1E451}" presName="parTxOnly" presStyleLbl="node1" presStyleIdx="2" presStyleCnt="10">
        <dgm:presLayoutVars>
          <dgm:bulletEnabled val="1"/>
        </dgm:presLayoutVars>
      </dgm:prSet>
      <dgm:spPr/>
    </dgm:pt>
    <dgm:pt modelId="{EEA8B2D4-6EA6-634D-9E56-5909DFED60A6}" type="pres">
      <dgm:prSet presAssocID="{332CDF6B-4564-734B-8CBD-6AA84CEB9643}" presName="parSpace" presStyleCnt="0"/>
      <dgm:spPr/>
    </dgm:pt>
    <dgm:pt modelId="{6E8DF15B-471A-CA47-9622-307EA7CB64DC}" type="pres">
      <dgm:prSet presAssocID="{ABC59E1D-7B49-5248-AC0E-A7FCA4686113}" presName="parTxOnly" presStyleLbl="node1" presStyleIdx="3" presStyleCnt="10">
        <dgm:presLayoutVars>
          <dgm:bulletEnabled val="1"/>
        </dgm:presLayoutVars>
      </dgm:prSet>
      <dgm:spPr/>
    </dgm:pt>
    <dgm:pt modelId="{35E1FC7B-2850-FC48-BC04-17A076920EDB}" type="pres">
      <dgm:prSet presAssocID="{9A6FED18-4F2B-2349-8083-2479986D4874}" presName="parSpace" presStyleCnt="0"/>
      <dgm:spPr/>
    </dgm:pt>
    <dgm:pt modelId="{65E8A991-33F0-8444-ADAB-4151A6FA201E}" type="pres">
      <dgm:prSet presAssocID="{F3C1057F-8FF3-DB45-9738-8F507E572350}" presName="parTxOnly" presStyleLbl="node1" presStyleIdx="4" presStyleCnt="10">
        <dgm:presLayoutVars>
          <dgm:bulletEnabled val="1"/>
        </dgm:presLayoutVars>
      </dgm:prSet>
      <dgm:spPr/>
    </dgm:pt>
    <dgm:pt modelId="{EECFEA28-4C60-F54E-BF61-57DE441C0986}" type="pres">
      <dgm:prSet presAssocID="{6861FEED-EED7-8847-AC29-F6BC23CEA45A}" presName="parSpace" presStyleCnt="0"/>
      <dgm:spPr/>
    </dgm:pt>
    <dgm:pt modelId="{855DB4CB-48E6-9B42-B8AF-6CA1FA4BA618}" type="pres">
      <dgm:prSet presAssocID="{7DFC0EA8-4455-BD48-BD67-7EC930021CB1}" presName="parTxOnly" presStyleLbl="node1" presStyleIdx="5" presStyleCnt="10">
        <dgm:presLayoutVars>
          <dgm:bulletEnabled val="1"/>
        </dgm:presLayoutVars>
      </dgm:prSet>
      <dgm:spPr/>
    </dgm:pt>
    <dgm:pt modelId="{0CE8C5E8-B2BC-0D4A-A826-33E18F79443C}" type="pres">
      <dgm:prSet presAssocID="{203485AC-5C39-894B-9DA2-AEF94A7F46A7}" presName="parSpace" presStyleCnt="0"/>
      <dgm:spPr/>
    </dgm:pt>
    <dgm:pt modelId="{769A289E-96F1-2A40-8A8D-C3A9C9EEF1FD}" type="pres">
      <dgm:prSet presAssocID="{1D927F8C-F3A6-4444-B03E-514427C394C8}" presName="parTxOnly" presStyleLbl="node1" presStyleIdx="6" presStyleCnt="10">
        <dgm:presLayoutVars>
          <dgm:bulletEnabled val="1"/>
        </dgm:presLayoutVars>
      </dgm:prSet>
      <dgm:spPr/>
    </dgm:pt>
    <dgm:pt modelId="{6BD29911-F4DE-EB41-A2E8-8C713AA7C02F}" type="pres">
      <dgm:prSet presAssocID="{259D1928-5401-1E42-B468-6C81DB4DA00B}" presName="parSpace" presStyleCnt="0"/>
      <dgm:spPr/>
    </dgm:pt>
    <dgm:pt modelId="{68C7BE15-444A-6E42-A936-4775E57CB215}" type="pres">
      <dgm:prSet presAssocID="{169BA43B-D717-4F46-A89E-4C970E9546C6}" presName="parTxOnly" presStyleLbl="node1" presStyleIdx="7" presStyleCnt="10">
        <dgm:presLayoutVars>
          <dgm:bulletEnabled val="1"/>
        </dgm:presLayoutVars>
      </dgm:prSet>
      <dgm:spPr/>
    </dgm:pt>
    <dgm:pt modelId="{3C874F6E-B364-ED44-BA69-A77F6570759B}" type="pres">
      <dgm:prSet presAssocID="{517AF927-0DDF-D845-BE6D-4E1DEDEE3250}" presName="parSpace" presStyleCnt="0"/>
      <dgm:spPr/>
    </dgm:pt>
    <dgm:pt modelId="{CF7ABFD0-333B-1149-B1B7-77E6DA038E19}" type="pres">
      <dgm:prSet presAssocID="{4B7BF5F3-4F40-C64E-887F-9ED2A8D29DAF}" presName="parTxOnly" presStyleLbl="node1" presStyleIdx="8" presStyleCnt="10">
        <dgm:presLayoutVars>
          <dgm:bulletEnabled val="1"/>
        </dgm:presLayoutVars>
      </dgm:prSet>
      <dgm:spPr/>
    </dgm:pt>
    <dgm:pt modelId="{95EA852E-5119-7343-AD39-C205A2828CDF}" type="pres">
      <dgm:prSet presAssocID="{A4B754E6-DA03-224D-8521-729B91835D58}" presName="parSpace" presStyleCnt="0"/>
      <dgm:spPr/>
    </dgm:pt>
    <dgm:pt modelId="{589C4390-B9CE-AC4A-8A45-00F190A9A450}" type="pres">
      <dgm:prSet presAssocID="{EA3EDC4D-32D6-2C45-8A2D-4DBFBBF55050}" presName="parTxOnly" presStyleLbl="node1" presStyleIdx="9" presStyleCnt="10">
        <dgm:presLayoutVars>
          <dgm:bulletEnabled val="1"/>
        </dgm:presLayoutVars>
      </dgm:prSet>
      <dgm:spPr/>
    </dgm:pt>
  </dgm:ptLst>
  <dgm:cxnLst>
    <dgm:cxn modelId="{DB672907-C2DE-924F-AA12-74629BA7BCD1}" srcId="{D018BB30-CD8A-4242-82B5-93C2B1DCD039}" destId="{169BA43B-D717-4F46-A89E-4C970E9546C6}" srcOrd="7" destOrd="0" parTransId="{57B20768-DEFA-8842-9AF0-8749A0732FB8}" sibTransId="{517AF927-0DDF-D845-BE6D-4E1DEDEE3250}"/>
    <dgm:cxn modelId="{01E9EE11-5FF1-9147-94CC-64BCAEDD6EB4}" srcId="{D018BB30-CD8A-4242-82B5-93C2B1DCD039}" destId="{1D927F8C-F3A6-4444-B03E-514427C394C8}" srcOrd="6" destOrd="0" parTransId="{A9C6B954-3BB6-8142-84B3-0EE859F9CF6A}" sibTransId="{259D1928-5401-1E42-B468-6C81DB4DA00B}"/>
    <dgm:cxn modelId="{44E76A2E-E5AB-7B46-A8C2-C4F9458D5959}" type="presOf" srcId="{169BA43B-D717-4F46-A89E-4C970E9546C6}" destId="{68C7BE15-444A-6E42-A936-4775E57CB215}" srcOrd="0" destOrd="0" presId="urn:microsoft.com/office/officeart/2005/8/layout/hChevron3"/>
    <dgm:cxn modelId="{B20CA42F-032E-894E-9B4C-EDBCE83AFCBC}" type="presOf" srcId="{8D5E6289-4324-EC49-A2FA-180365DCA517}" destId="{71B02542-3988-434B-90EE-05019A8EEC3A}" srcOrd="0" destOrd="0" presId="urn:microsoft.com/office/officeart/2005/8/layout/hChevron3"/>
    <dgm:cxn modelId="{C5332430-F3CA-EC46-89C6-7A7360F6A450}" type="presOf" srcId="{1D927F8C-F3A6-4444-B03E-514427C394C8}" destId="{769A289E-96F1-2A40-8A8D-C3A9C9EEF1FD}" srcOrd="0" destOrd="0" presId="urn:microsoft.com/office/officeart/2005/8/layout/hChevron3"/>
    <dgm:cxn modelId="{33924864-1A85-9247-9225-B31D9435A993}" type="presOf" srcId="{F689A2D1-FD9B-1D44-A9C0-647A77B1E451}" destId="{E0C83FD6-BC8B-FF4E-9092-A2E6DE69B7F7}" srcOrd="0" destOrd="0" presId="urn:microsoft.com/office/officeart/2005/8/layout/hChevron3"/>
    <dgm:cxn modelId="{F27D6266-D495-1E43-9DA9-BBE12F21678C}" type="presOf" srcId="{EA3EDC4D-32D6-2C45-8A2D-4DBFBBF55050}" destId="{589C4390-B9CE-AC4A-8A45-00F190A9A450}" srcOrd="0" destOrd="0" presId="urn:microsoft.com/office/officeart/2005/8/layout/hChevron3"/>
    <dgm:cxn modelId="{50B01448-B4B6-1E41-9B3E-169A1B6BBB32}" srcId="{D018BB30-CD8A-4242-82B5-93C2B1DCD039}" destId="{DE27FECB-6C2C-8F49-B19D-32281C9623C6}" srcOrd="1" destOrd="0" parTransId="{A3DFA8D2-993C-E543-ADD2-818EB92FDACD}" sibTransId="{A6A9B32A-ECE1-A745-A191-C9DCD873528E}"/>
    <dgm:cxn modelId="{B73AB969-DC35-EF47-9C65-906ECD4769E4}" srcId="{D018BB30-CD8A-4242-82B5-93C2B1DCD039}" destId="{7DFC0EA8-4455-BD48-BD67-7EC930021CB1}" srcOrd="5" destOrd="0" parTransId="{7144DDC0-0A83-2043-ABA7-19268239823B}" sibTransId="{203485AC-5C39-894B-9DA2-AEF94A7F46A7}"/>
    <dgm:cxn modelId="{10F12078-C438-0C47-A079-0B62952E7E0A}" type="presOf" srcId="{4B7BF5F3-4F40-C64E-887F-9ED2A8D29DAF}" destId="{CF7ABFD0-333B-1149-B1B7-77E6DA038E19}" srcOrd="0" destOrd="0" presId="urn:microsoft.com/office/officeart/2005/8/layout/hChevron3"/>
    <dgm:cxn modelId="{FB7ECB58-EF4E-994F-B9D2-A8BE36E47221}" type="presOf" srcId="{D018BB30-CD8A-4242-82B5-93C2B1DCD039}" destId="{E1695CA6-C350-7D4C-B652-3CF89C70600E}" srcOrd="0" destOrd="0" presId="urn:microsoft.com/office/officeart/2005/8/layout/hChevron3"/>
    <dgm:cxn modelId="{43AE7381-7C23-BB43-828B-0F42A21EBF0B}" srcId="{D018BB30-CD8A-4242-82B5-93C2B1DCD039}" destId="{EA3EDC4D-32D6-2C45-8A2D-4DBFBBF55050}" srcOrd="9" destOrd="0" parTransId="{D0FC368D-B6FA-DA49-84D0-C69100FFC4C1}" sibTransId="{182F451F-E301-394F-9F35-C2E62733F0DC}"/>
    <dgm:cxn modelId="{7319C78E-A99C-ED4E-A3A2-24D2C3E36641}" srcId="{D018BB30-CD8A-4242-82B5-93C2B1DCD039}" destId="{4B7BF5F3-4F40-C64E-887F-9ED2A8D29DAF}" srcOrd="8" destOrd="0" parTransId="{9A9275C3-A45D-9D4C-90BC-2911D1FD810E}" sibTransId="{A4B754E6-DA03-224D-8521-729B91835D58}"/>
    <dgm:cxn modelId="{6B453B91-7892-884C-A936-399495512BA3}" type="presOf" srcId="{7DFC0EA8-4455-BD48-BD67-7EC930021CB1}" destId="{855DB4CB-48E6-9B42-B8AF-6CA1FA4BA618}" srcOrd="0" destOrd="0" presId="urn:microsoft.com/office/officeart/2005/8/layout/hChevron3"/>
    <dgm:cxn modelId="{A95177A9-D216-5342-A873-0A71D5D57AF4}" srcId="{D018BB30-CD8A-4242-82B5-93C2B1DCD039}" destId="{8D5E6289-4324-EC49-A2FA-180365DCA517}" srcOrd="0" destOrd="0" parTransId="{300A2316-C6DE-2248-BD72-F85BDB7722A3}" sibTransId="{4BB7B90C-AB9C-9144-9852-4D9126D95CAF}"/>
    <dgm:cxn modelId="{1BB345AF-6AE2-7346-83BC-8C31D9B5ADF0}" srcId="{D018BB30-CD8A-4242-82B5-93C2B1DCD039}" destId="{F689A2D1-FD9B-1D44-A9C0-647A77B1E451}" srcOrd="2" destOrd="0" parTransId="{0ED39B33-F235-6340-93F4-FE2CDA3C7265}" sibTransId="{332CDF6B-4564-734B-8CBD-6AA84CEB9643}"/>
    <dgm:cxn modelId="{55FFEAB8-DFFC-354E-9EB6-D8DD301A7C00}" type="presOf" srcId="{ABC59E1D-7B49-5248-AC0E-A7FCA4686113}" destId="{6E8DF15B-471A-CA47-9622-307EA7CB64DC}" srcOrd="0" destOrd="0" presId="urn:microsoft.com/office/officeart/2005/8/layout/hChevron3"/>
    <dgm:cxn modelId="{28C0FBCA-5BE5-0646-A6B9-1274963A2A74}" type="presOf" srcId="{DE27FECB-6C2C-8F49-B19D-32281C9623C6}" destId="{EC69AEA0-2504-E643-ADC1-DF6D47ED16B9}" srcOrd="0" destOrd="0" presId="urn:microsoft.com/office/officeart/2005/8/layout/hChevron3"/>
    <dgm:cxn modelId="{A664ECCC-C4E4-B946-BB27-7E9A3CECA163}" type="presOf" srcId="{F3C1057F-8FF3-DB45-9738-8F507E572350}" destId="{65E8A991-33F0-8444-ADAB-4151A6FA201E}" srcOrd="0" destOrd="0" presId="urn:microsoft.com/office/officeart/2005/8/layout/hChevron3"/>
    <dgm:cxn modelId="{657BAFD7-684D-BF44-92C4-C811FA6A9EDA}" srcId="{D018BB30-CD8A-4242-82B5-93C2B1DCD039}" destId="{ABC59E1D-7B49-5248-AC0E-A7FCA4686113}" srcOrd="3" destOrd="0" parTransId="{4D9465AC-956D-D546-8D3B-7B981C640AEC}" sibTransId="{9A6FED18-4F2B-2349-8083-2479986D4874}"/>
    <dgm:cxn modelId="{FDB27BEF-0526-2E43-939F-4CCB6188D3B5}" srcId="{D018BB30-CD8A-4242-82B5-93C2B1DCD039}" destId="{F3C1057F-8FF3-DB45-9738-8F507E572350}" srcOrd="4" destOrd="0" parTransId="{44E54B3C-56DB-0541-81A5-93B700A2D7D9}" sibTransId="{6861FEED-EED7-8847-AC29-F6BC23CEA45A}"/>
    <dgm:cxn modelId="{FECEDA91-EA0C-6848-A2B7-6E543F042B64}" type="presParOf" srcId="{E1695CA6-C350-7D4C-B652-3CF89C70600E}" destId="{71B02542-3988-434B-90EE-05019A8EEC3A}" srcOrd="0" destOrd="0" presId="urn:microsoft.com/office/officeart/2005/8/layout/hChevron3"/>
    <dgm:cxn modelId="{4DF21609-F5CB-4D4F-8492-1D48D381495B}" type="presParOf" srcId="{E1695CA6-C350-7D4C-B652-3CF89C70600E}" destId="{3B789319-BD86-6F49-A18C-523D8845002E}" srcOrd="1" destOrd="0" presId="urn:microsoft.com/office/officeart/2005/8/layout/hChevron3"/>
    <dgm:cxn modelId="{5E3C5D23-FDB8-574F-A359-4E17ADF82F1F}" type="presParOf" srcId="{E1695CA6-C350-7D4C-B652-3CF89C70600E}" destId="{EC69AEA0-2504-E643-ADC1-DF6D47ED16B9}" srcOrd="2" destOrd="0" presId="urn:microsoft.com/office/officeart/2005/8/layout/hChevron3"/>
    <dgm:cxn modelId="{06C64C55-13EF-BE43-BEEB-80FB42C5D29D}" type="presParOf" srcId="{E1695CA6-C350-7D4C-B652-3CF89C70600E}" destId="{A8E29E69-3499-A344-9354-4003DB9E61CE}" srcOrd="3" destOrd="0" presId="urn:microsoft.com/office/officeart/2005/8/layout/hChevron3"/>
    <dgm:cxn modelId="{1D27B320-260C-6541-A97B-4B32894C0192}" type="presParOf" srcId="{E1695CA6-C350-7D4C-B652-3CF89C70600E}" destId="{E0C83FD6-BC8B-FF4E-9092-A2E6DE69B7F7}" srcOrd="4" destOrd="0" presId="urn:microsoft.com/office/officeart/2005/8/layout/hChevron3"/>
    <dgm:cxn modelId="{F175DC4D-DB32-2E4D-AF49-82C6F12E4798}" type="presParOf" srcId="{E1695CA6-C350-7D4C-B652-3CF89C70600E}" destId="{EEA8B2D4-6EA6-634D-9E56-5909DFED60A6}" srcOrd="5" destOrd="0" presId="urn:microsoft.com/office/officeart/2005/8/layout/hChevron3"/>
    <dgm:cxn modelId="{2BBB1F9B-C202-9B4D-9B40-DE6DE6286C84}" type="presParOf" srcId="{E1695CA6-C350-7D4C-B652-3CF89C70600E}" destId="{6E8DF15B-471A-CA47-9622-307EA7CB64DC}" srcOrd="6" destOrd="0" presId="urn:microsoft.com/office/officeart/2005/8/layout/hChevron3"/>
    <dgm:cxn modelId="{F36C1D32-577E-C74F-9C34-26C1E7D9DD75}" type="presParOf" srcId="{E1695CA6-C350-7D4C-B652-3CF89C70600E}" destId="{35E1FC7B-2850-FC48-BC04-17A076920EDB}" srcOrd="7" destOrd="0" presId="urn:microsoft.com/office/officeart/2005/8/layout/hChevron3"/>
    <dgm:cxn modelId="{7D3C87D4-407C-8A4F-8E4C-8D2741226AFE}" type="presParOf" srcId="{E1695CA6-C350-7D4C-B652-3CF89C70600E}" destId="{65E8A991-33F0-8444-ADAB-4151A6FA201E}" srcOrd="8" destOrd="0" presId="urn:microsoft.com/office/officeart/2005/8/layout/hChevron3"/>
    <dgm:cxn modelId="{FF3339B0-6DAF-F148-ACB3-D11FCD59133A}" type="presParOf" srcId="{E1695CA6-C350-7D4C-B652-3CF89C70600E}" destId="{EECFEA28-4C60-F54E-BF61-57DE441C0986}" srcOrd="9" destOrd="0" presId="urn:microsoft.com/office/officeart/2005/8/layout/hChevron3"/>
    <dgm:cxn modelId="{1C7AC2C7-032D-4349-8031-D2B0B55BFE33}" type="presParOf" srcId="{E1695CA6-C350-7D4C-B652-3CF89C70600E}" destId="{855DB4CB-48E6-9B42-B8AF-6CA1FA4BA618}" srcOrd="10" destOrd="0" presId="urn:microsoft.com/office/officeart/2005/8/layout/hChevron3"/>
    <dgm:cxn modelId="{C94ECC4E-98E5-EF4B-8963-202004049559}" type="presParOf" srcId="{E1695CA6-C350-7D4C-B652-3CF89C70600E}" destId="{0CE8C5E8-B2BC-0D4A-A826-33E18F79443C}" srcOrd="11" destOrd="0" presId="urn:microsoft.com/office/officeart/2005/8/layout/hChevron3"/>
    <dgm:cxn modelId="{97463E15-4F3D-D34E-B3C3-07F1503CDFED}" type="presParOf" srcId="{E1695CA6-C350-7D4C-B652-3CF89C70600E}" destId="{769A289E-96F1-2A40-8A8D-C3A9C9EEF1FD}" srcOrd="12" destOrd="0" presId="urn:microsoft.com/office/officeart/2005/8/layout/hChevron3"/>
    <dgm:cxn modelId="{0776B438-54B8-504B-A9C9-560F6E86565F}" type="presParOf" srcId="{E1695CA6-C350-7D4C-B652-3CF89C70600E}" destId="{6BD29911-F4DE-EB41-A2E8-8C713AA7C02F}" srcOrd="13" destOrd="0" presId="urn:microsoft.com/office/officeart/2005/8/layout/hChevron3"/>
    <dgm:cxn modelId="{8E603558-534F-B044-B723-9A0178CB3FDE}" type="presParOf" srcId="{E1695CA6-C350-7D4C-B652-3CF89C70600E}" destId="{68C7BE15-444A-6E42-A936-4775E57CB215}" srcOrd="14" destOrd="0" presId="urn:microsoft.com/office/officeart/2005/8/layout/hChevron3"/>
    <dgm:cxn modelId="{6F4C0253-52C9-E34B-B1B7-D3C3598BEC29}" type="presParOf" srcId="{E1695CA6-C350-7D4C-B652-3CF89C70600E}" destId="{3C874F6E-B364-ED44-BA69-A77F6570759B}" srcOrd="15" destOrd="0" presId="urn:microsoft.com/office/officeart/2005/8/layout/hChevron3"/>
    <dgm:cxn modelId="{9511E3FD-9739-DE4F-9B67-F5D6AC7EF9A2}" type="presParOf" srcId="{E1695CA6-C350-7D4C-B652-3CF89C70600E}" destId="{CF7ABFD0-333B-1149-B1B7-77E6DA038E19}" srcOrd="16" destOrd="0" presId="urn:microsoft.com/office/officeart/2005/8/layout/hChevron3"/>
    <dgm:cxn modelId="{0C8425FA-575E-6D41-A67E-3A9940C3F835}" type="presParOf" srcId="{E1695CA6-C350-7D4C-B652-3CF89C70600E}" destId="{95EA852E-5119-7343-AD39-C205A2828CDF}" srcOrd="17" destOrd="0" presId="urn:microsoft.com/office/officeart/2005/8/layout/hChevron3"/>
    <dgm:cxn modelId="{FDCD897C-3A8B-374D-BE3E-51D8F4BC93CB}" type="presParOf" srcId="{E1695CA6-C350-7D4C-B652-3CF89C70600E}" destId="{589C4390-B9CE-AC4A-8A45-00F190A9A450}"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980F3-2D86-9F48-971D-49CCFCC88E5A}">
      <dsp:nvSpPr>
        <dsp:cNvPr id="0" name=""/>
        <dsp:cNvSpPr/>
      </dsp:nvSpPr>
      <dsp:spPr>
        <a:xfrm>
          <a:off x="1470" y="71693"/>
          <a:ext cx="2321751" cy="928700"/>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2021- 25:</a:t>
          </a:r>
        </a:p>
        <a:p>
          <a:pPr marL="0" lvl="0" indent="0" algn="ctr" defTabSz="622300">
            <a:lnSpc>
              <a:spcPct val="90000"/>
            </a:lnSpc>
            <a:spcBef>
              <a:spcPct val="0"/>
            </a:spcBef>
            <a:spcAft>
              <a:spcPct val="35000"/>
            </a:spcAft>
            <a:buNone/>
          </a:pPr>
          <a:r>
            <a:rPr lang="en-CH" sz="1400" kern="1200" dirty="0"/>
            <a:t>Feas</a:t>
          </a:r>
          <a:r>
            <a:rPr lang="en-US" sz="1400" kern="1200" dirty="0"/>
            <a:t>i</a:t>
          </a:r>
          <a:r>
            <a:rPr lang="en-CH" sz="1400" kern="1200" dirty="0"/>
            <a:t>bility Study</a:t>
          </a:r>
        </a:p>
      </dsp:txBody>
      <dsp:txXfrm>
        <a:off x="1470" y="71693"/>
        <a:ext cx="2089576" cy="928700"/>
      </dsp:txXfrm>
    </dsp:sp>
    <dsp:sp modelId="{FC2260DD-68F1-4F49-82CD-972D68C66908}">
      <dsp:nvSpPr>
        <dsp:cNvPr id="0" name=""/>
        <dsp:cNvSpPr/>
      </dsp:nvSpPr>
      <dsp:spPr>
        <a:xfrm>
          <a:off x="1858871" y="71693"/>
          <a:ext cx="2479723" cy="928700"/>
        </a:xfrm>
        <a:prstGeom prst="chevron">
          <a:avLst/>
        </a:prstGeom>
        <a:solidFill>
          <a:schemeClr val="accent1">
            <a:shade val="80000"/>
            <a:hueOff val="0"/>
            <a:satOff val="0"/>
            <a:lumOff val="67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2027/</a:t>
          </a:r>
          <a:r>
            <a:rPr lang="en-CH" sz="1400" b="1" kern="1200" dirty="0"/>
            <a:t>2028:</a:t>
          </a:r>
        </a:p>
        <a:p>
          <a:pPr marL="0" lvl="0" indent="0" algn="ctr" defTabSz="622300">
            <a:lnSpc>
              <a:spcPct val="90000"/>
            </a:lnSpc>
            <a:spcBef>
              <a:spcPct val="0"/>
            </a:spcBef>
            <a:spcAft>
              <a:spcPct val="35000"/>
            </a:spcAft>
            <a:buNone/>
          </a:pPr>
          <a:r>
            <a:rPr lang="en-US" sz="1400" kern="1200" dirty="0"/>
            <a:t>P</a:t>
          </a:r>
          <a:r>
            <a:rPr lang="en-CH" sz="1400" kern="1200" dirty="0"/>
            <a:t>roject </a:t>
          </a:r>
          <a:r>
            <a:rPr lang="en-US" sz="1400" kern="1200" dirty="0"/>
            <a:t>A</a:t>
          </a:r>
          <a:r>
            <a:rPr lang="en-CH" sz="1400" kern="1200" dirty="0"/>
            <a:t>pproval by CERN </a:t>
          </a:r>
          <a:r>
            <a:rPr lang="en-US" sz="1400" kern="1200" dirty="0"/>
            <a:t>C</a:t>
          </a:r>
          <a:r>
            <a:rPr lang="en-CH" sz="1400" kern="1200" dirty="0"/>
            <a:t>ouncil</a:t>
          </a:r>
        </a:p>
      </dsp:txBody>
      <dsp:txXfrm>
        <a:off x="2323221" y="71693"/>
        <a:ext cx="1551023" cy="928700"/>
      </dsp:txXfrm>
    </dsp:sp>
    <dsp:sp modelId="{C4F85E5A-3C29-D143-8DBD-F3EDBF648FB8}">
      <dsp:nvSpPr>
        <dsp:cNvPr id="0" name=""/>
        <dsp:cNvSpPr/>
      </dsp:nvSpPr>
      <dsp:spPr>
        <a:xfrm>
          <a:off x="3874244" y="71693"/>
          <a:ext cx="2321751" cy="928700"/>
        </a:xfrm>
        <a:prstGeom prst="chevron">
          <a:avLst/>
        </a:prstGeom>
        <a:solidFill>
          <a:schemeClr val="accent1">
            <a:shade val="80000"/>
            <a:hueOff val="0"/>
            <a:satOff val="0"/>
            <a:lumOff val="1355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2032: </a:t>
          </a:r>
          <a:endParaRPr lang="en-US" sz="1400" b="1" kern="1200" dirty="0"/>
        </a:p>
        <a:p>
          <a:pPr marL="0" lvl="0" indent="0" algn="ctr" defTabSz="622300">
            <a:lnSpc>
              <a:spcPct val="90000"/>
            </a:lnSpc>
            <a:spcBef>
              <a:spcPct val="0"/>
            </a:spcBef>
            <a:spcAft>
              <a:spcPct val="35000"/>
            </a:spcAft>
            <a:buNone/>
          </a:pPr>
          <a:r>
            <a:rPr lang="en-US" sz="1400" kern="1200" dirty="0"/>
            <a:t>Start of c</a:t>
          </a:r>
          <a:r>
            <a:rPr lang="en-CH" sz="1400" kern="1200" dirty="0"/>
            <a:t>onstruction</a:t>
          </a:r>
        </a:p>
      </dsp:txBody>
      <dsp:txXfrm>
        <a:off x="4338594" y="71693"/>
        <a:ext cx="1393051" cy="928700"/>
      </dsp:txXfrm>
    </dsp:sp>
    <dsp:sp modelId="{121887BC-A021-E141-B064-674BA466EF21}">
      <dsp:nvSpPr>
        <dsp:cNvPr id="0" name=""/>
        <dsp:cNvSpPr/>
      </dsp:nvSpPr>
      <dsp:spPr>
        <a:xfrm>
          <a:off x="5731645" y="71693"/>
          <a:ext cx="2321751" cy="928700"/>
        </a:xfrm>
        <a:prstGeom prst="chevron">
          <a:avLst/>
        </a:prstGeom>
        <a:solidFill>
          <a:schemeClr val="accent1">
            <a:shade val="80000"/>
            <a:hueOff val="0"/>
            <a:satOff val="0"/>
            <a:lumOff val="2032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2041: </a:t>
          </a:r>
        </a:p>
        <a:p>
          <a:pPr marL="0" lvl="0" indent="0" algn="ctr" defTabSz="622300">
            <a:lnSpc>
              <a:spcPct val="90000"/>
            </a:lnSpc>
            <a:spcBef>
              <a:spcPct val="0"/>
            </a:spcBef>
            <a:spcAft>
              <a:spcPct val="35000"/>
            </a:spcAft>
            <a:buNone/>
          </a:pPr>
          <a:r>
            <a:rPr lang="en-CH" sz="1400" kern="1200" dirty="0"/>
            <a:t>HL-LHC ends</a:t>
          </a:r>
        </a:p>
      </dsp:txBody>
      <dsp:txXfrm>
        <a:off x="6195995" y="71693"/>
        <a:ext cx="1393051" cy="928700"/>
      </dsp:txXfrm>
    </dsp:sp>
    <dsp:sp modelId="{0ACEDBD0-DFF6-2349-846B-A2A63FBF5117}">
      <dsp:nvSpPr>
        <dsp:cNvPr id="0" name=""/>
        <dsp:cNvSpPr/>
      </dsp:nvSpPr>
      <dsp:spPr>
        <a:xfrm>
          <a:off x="7589046" y="71693"/>
          <a:ext cx="2321751" cy="928700"/>
        </a:xfrm>
        <a:prstGeom prst="chevron">
          <a:avLst/>
        </a:prstGeom>
        <a:solidFill>
          <a:schemeClr val="accent1">
            <a:shade val="80000"/>
            <a:hueOff val="0"/>
            <a:satOff val="0"/>
            <a:lumOff val="2710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2045: </a:t>
          </a:r>
        </a:p>
        <a:p>
          <a:pPr marL="0" lvl="0" indent="0" algn="ctr" defTabSz="622300">
            <a:lnSpc>
              <a:spcPct val="90000"/>
            </a:lnSpc>
            <a:spcBef>
              <a:spcPct val="0"/>
            </a:spcBef>
            <a:spcAft>
              <a:spcPct val="35000"/>
            </a:spcAft>
            <a:buNone/>
          </a:pPr>
          <a:r>
            <a:rPr lang="en-CH" sz="1400" kern="1200" dirty="0"/>
            <a:t>Operation of FCC-ee</a:t>
          </a:r>
        </a:p>
      </dsp:txBody>
      <dsp:txXfrm>
        <a:off x="8053396" y="71693"/>
        <a:ext cx="1393051" cy="928700"/>
      </dsp:txXfrm>
    </dsp:sp>
    <dsp:sp modelId="{C8198319-1547-4041-8597-015FDB4B7192}">
      <dsp:nvSpPr>
        <dsp:cNvPr id="0" name=""/>
        <dsp:cNvSpPr/>
      </dsp:nvSpPr>
      <dsp:spPr>
        <a:xfrm>
          <a:off x="9446447" y="71693"/>
          <a:ext cx="2321751" cy="928700"/>
        </a:xfrm>
        <a:prstGeom prst="chevron">
          <a:avLst/>
        </a:prstGeom>
        <a:solidFill>
          <a:schemeClr val="accent1">
            <a:shade val="80000"/>
            <a:hueOff val="0"/>
            <a:satOff val="0"/>
            <a:lumOff val="338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2070:</a:t>
          </a:r>
          <a:r>
            <a:rPr lang="en-CH" sz="1400" kern="1200" dirty="0"/>
            <a:t> </a:t>
          </a:r>
        </a:p>
        <a:p>
          <a:pPr marL="0" lvl="0" indent="0" algn="ctr" defTabSz="622300">
            <a:lnSpc>
              <a:spcPct val="90000"/>
            </a:lnSpc>
            <a:spcBef>
              <a:spcPct val="0"/>
            </a:spcBef>
            <a:spcAft>
              <a:spcPct val="35000"/>
            </a:spcAft>
            <a:buNone/>
          </a:pPr>
          <a:r>
            <a:rPr lang="en-CH" sz="1400" kern="1200" dirty="0"/>
            <a:t>Operation of FCC-hh</a:t>
          </a:r>
        </a:p>
      </dsp:txBody>
      <dsp:txXfrm>
        <a:off x="9910797" y="71693"/>
        <a:ext cx="1393051" cy="928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02542-3988-434B-90EE-05019A8EEC3A}">
      <dsp:nvSpPr>
        <dsp:cNvPr id="0" name=""/>
        <dsp:cNvSpPr/>
      </dsp:nvSpPr>
      <dsp:spPr>
        <a:xfrm>
          <a:off x="138" y="0"/>
          <a:ext cx="1382603" cy="296025"/>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dirty="0"/>
            <a:t>2024</a:t>
          </a:r>
        </a:p>
      </dsp:txBody>
      <dsp:txXfrm>
        <a:off x="138" y="0"/>
        <a:ext cx="1308597" cy="296025"/>
      </dsp:txXfrm>
    </dsp:sp>
    <dsp:sp modelId="{EC69AEA0-2504-E643-ADC1-DF6D47ED16B9}">
      <dsp:nvSpPr>
        <dsp:cNvPr id="0" name=""/>
        <dsp:cNvSpPr/>
      </dsp:nvSpPr>
      <dsp:spPr>
        <a:xfrm>
          <a:off x="1106221" y="0"/>
          <a:ext cx="1382603" cy="296025"/>
        </a:xfrm>
        <a:prstGeom prst="chevron">
          <a:avLst/>
        </a:prstGeom>
        <a:solidFill>
          <a:schemeClr val="accent1">
            <a:shade val="80000"/>
            <a:hueOff val="0"/>
            <a:satOff val="0"/>
            <a:lumOff val="3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dirty="0"/>
            <a:t>2025</a:t>
          </a:r>
        </a:p>
      </dsp:txBody>
      <dsp:txXfrm>
        <a:off x="1254234" y="0"/>
        <a:ext cx="1086578" cy="296025"/>
      </dsp:txXfrm>
    </dsp:sp>
    <dsp:sp modelId="{E0C83FD6-BC8B-FF4E-9092-A2E6DE69B7F7}">
      <dsp:nvSpPr>
        <dsp:cNvPr id="0" name=""/>
        <dsp:cNvSpPr/>
      </dsp:nvSpPr>
      <dsp:spPr>
        <a:xfrm>
          <a:off x="2212303" y="0"/>
          <a:ext cx="1382603" cy="296025"/>
        </a:xfrm>
        <a:prstGeom prst="chevron">
          <a:avLst/>
        </a:prstGeom>
        <a:solidFill>
          <a:schemeClr val="accent1">
            <a:shade val="80000"/>
            <a:hueOff val="0"/>
            <a:satOff val="0"/>
            <a:lumOff val="75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2026</a:t>
          </a:r>
        </a:p>
      </dsp:txBody>
      <dsp:txXfrm>
        <a:off x="2360316" y="0"/>
        <a:ext cx="1086578" cy="296025"/>
      </dsp:txXfrm>
    </dsp:sp>
    <dsp:sp modelId="{6E8DF15B-471A-CA47-9622-307EA7CB64DC}">
      <dsp:nvSpPr>
        <dsp:cNvPr id="0" name=""/>
        <dsp:cNvSpPr/>
      </dsp:nvSpPr>
      <dsp:spPr>
        <a:xfrm>
          <a:off x="3318386" y="0"/>
          <a:ext cx="1382603" cy="296025"/>
        </a:xfrm>
        <a:prstGeom prst="chevron">
          <a:avLst/>
        </a:prstGeom>
        <a:solidFill>
          <a:schemeClr val="accent1">
            <a:shade val="80000"/>
            <a:hueOff val="0"/>
            <a:satOff val="0"/>
            <a:lumOff val="11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2027</a:t>
          </a:r>
        </a:p>
      </dsp:txBody>
      <dsp:txXfrm>
        <a:off x="3466399" y="0"/>
        <a:ext cx="1086578" cy="296025"/>
      </dsp:txXfrm>
    </dsp:sp>
    <dsp:sp modelId="{65E8A991-33F0-8444-ADAB-4151A6FA201E}">
      <dsp:nvSpPr>
        <dsp:cNvPr id="0" name=""/>
        <dsp:cNvSpPr/>
      </dsp:nvSpPr>
      <dsp:spPr>
        <a:xfrm>
          <a:off x="4424469" y="0"/>
          <a:ext cx="1382603" cy="296025"/>
        </a:xfrm>
        <a:prstGeom prst="chevron">
          <a:avLst/>
        </a:prstGeom>
        <a:solidFill>
          <a:schemeClr val="accent1">
            <a:shade val="80000"/>
            <a:hueOff val="0"/>
            <a:satOff val="0"/>
            <a:lumOff val="150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2028</a:t>
          </a:r>
        </a:p>
      </dsp:txBody>
      <dsp:txXfrm>
        <a:off x="4572482" y="0"/>
        <a:ext cx="1086578" cy="296025"/>
      </dsp:txXfrm>
    </dsp:sp>
    <dsp:sp modelId="{855DB4CB-48E6-9B42-B8AF-6CA1FA4BA618}">
      <dsp:nvSpPr>
        <dsp:cNvPr id="0" name=""/>
        <dsp:cNvSpPr/>
      </dsp:nvSpPr>
      <dsp:spPr>
        <a:xfrm>
          <a:off x="5530552" y="0"/>
          <a:ext cx="1382603" cy="296025"/>
        </a:xfrm>
        <a:prstGeom prst="chevron">
          <a:avLst/>
        </a:prstGeom>
        <a:solidFill>
          <a:schemeClr val="accent1">
            <a:shade val="80000"/>
            <a:hueOff val="0"/>
            <a:satOff val="0"/>
            <a:lumOff val="188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2029</a:t>
          </a:r>
        </a:p>
      </dsp:txBody>
      <dsp:txXfrm>
        <a:off x="5678565" y="0"/>
        <a:ext cx="1086578" cy="296025"/>
      </dsp:txXfrm>
    </dsp:sp>
    <dsp:sp modelId="{769A289E-96F1-2A40-8A8D-C3A9C9EEF1FD}">
      <dsp:nvSpPr>
        <dsp:cNvPr id="0" name=""/>
        <dsp:cNvSpPr/>
      </dsp:nvSpPr>
      <dsp:spPr>
        <a:xfrm>
          <a:off x="6636634" y="0"/>
          <a:ext cx="1382603" cy="296025"/>
        </a:xfrm>
        <a:prstGeom prst="chevron">
          <a:avLst/>
        </a:prstGeom>
        <a:solidFill>
          <a:schemeClr val="accent1">
            <a:shade val="80000"/>
            <a:hueOff val="0"/>
            <a:satOff val="0"/>
            <a:lumOff val="225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2030</a:t>
          </a:r>
        </a:p>
      </dsp:txBody>
      <dsp:txXfrm>
        <a:off x="6784647" y="0"/>
        <a:ext cx="1086578" cy="296025"/>
      </dsp:txXfrm>
    </dsp:sp>
    <dsp:sp modelId="{68C7BE15-444A-6E42-A936-4775E57CB215}">
      <dsp:nvSpPr>
        <dsp:cNvPr id="0" name=""/>
        <dsp:cNvSpPr/>
      </dsp:nvSpPr>
      <dsp:spPr>
        <a:xfrm>
          <a:off x="7742717" y="0"/>
          <a:ext cx="1382603" cy="296025"/>
        </a:xfrm>
        <a:prstGeom prst="chevron">
          <a:avLst/>
        </a:prstGeom>
        <a:solidFill>
          <a:schemeClr val="accent1">
            <a:shade val="80000"/>
            <a:hueOff val="0"/>
            <a:satOff val="0"/>
            <a:lumOff val="263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2031</a:t>
          </a:r>
        </a:p>
      </dsp:txBody>
      <dsp:txXfrm>
        <a:off x="7890730" y="0"/>
        <a:ext cx="1086578" cy="296025"/>
      </dsp:txXfrm>
    </dsp:sp>
    <dsp:sp modelId="{CF7ABFD0-333B-1149-B1B7-77E6DA038E19}">
      <dsp:nvSpPr>
        <dsp:cNvPr id="0" name=""/>
        <dsp:cNvSpPr/>
      </dsp:nvSpPr>
      <dsp:spPr>
        <a:xfrm>
          <a:off x="8848800" y="0"/>
          <a:ext cx="1382603" cy="296025"/>
        </a:xfrm>
        <a:prstGeom prst="chevron">
          <a:avLst/>
        </a:prstGeom>
        <a:solidFill>
          <a:schemeClr val="accent1">
            <a:shade val="80000"/>
            <a:hueOff val="0"/>
            <a:satOff val="0"/>
            <a:lumOff val="30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2032</a:t>
          </a:r>
        </a:p>
      </dsp:txBody>
      <dsp:txXfrm>
        <a:off x="8996813" y="0"/>
        <a:ext cx="1086578" cy="296025"/>
      </dsp:txXfrm>
    </dsp:sp>
    <dsp:sp modelId="{589C4390-B9CE-AC4A-8A45-00F190A9A450}">
      <dsp:nvSpPr>
        <dsp:cNvPr id="0" name=""/>
        <dsp:cNvSpPr/>
      </dsp:nvSpPr>
      <dsp:spPr>
        <a:xfrm>
          <a:off x="9954883" y="0"/>
          <a:ext cx="1382603" cy="296025"/>
        </a:xfrm>
        <a:prstGeom prst="chevron">
          <a:avLst/>
        </a:prstGeom>
        <a:solidFill>
          <a:schemeClr val="accent1">
            <a:shade val="80000"/>
            <a:hueOff val="0"/>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2033</a:t>
          </a:r>
        </a:p>
      </dsp:txBody>
      <dsp:txXfrm>
        <a:off x="10102896" y="0"/>
        <a:ext cx="1086578" cy="2960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2AAEB-B609-4A11-9052-603EB5B1D717}"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63AC3-2387-43D5-95C0-FEA254320F68}" type="slidenum">
              <a:rPr lang="en-GB" smtClean="0"/>
              <a:t>‹#›</a:t>
            </a:fld>
            <a:endParaRPr lang="en-GB"/>
          </a:p>
        </p:txBody>
      </p:sp>
    </p:spTree>
    <p:extLst>
      <p:ext uri="{BB962C8B-B14F-4D97-AF65-F5344CB8AC3E}">
        <p14:creationId xmlns:p14="http://schemas.microsoft.com/office/powerpoint/2010/main" val="362523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5pPr>
            <a:lvl6pPr marL="2658184"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6pPr>
            <a:lvl7pPr marL="3141490"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7pPr>
            <a:lvl8pPr marL="3624796"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8pPr>
            <a:lvl9pPr marL="4108102"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9pPr>
          </a:lstStyle>
          <a:p>
            <a:pPr marL="0" marR="0" lvl="0" indent="0" algn="r" defTabSz="966612" rtl="0" eaLnBrk="1" fontAlgn="auto" latinLnBrk="0" hangingPunct="1">
              <a:lnSpc>
                <a:spcPct val="100000"/>
              </a:lnSpc>
              <a:spcBef>
                <a:spcPct val="0"/>
              </a:spcBef>
              <a:spcAft>
                <a:spcPts val="0"/>
              </a:spcAft>
              <a:buClrTx/>
              <a:buSzPct val="100000"/>
              <a:buFont typeface="Times New Roman" panose="02020603050405020304" pitchFamily="18" charset="0"/>
              <a:buNone/>
              <a:tabLst>
                <a:tab pos="483306" algn="l"/>
                <a:tab pos="966612" algn="l"/>
                <a:tab pos="1449918" algn="l"/>
                <a:tab pos="1933224" algn="l"/>
                <a:tab pos="2416531" algn="l"/>
                <a:tab pos="2899837" algn="l"/>
              </a:tabLst>
              <a:defRPr/>
            </a:pPr>
            <a:fld id="{66D6A5A0-806E-4E21-A59A-4D6E0AB8A473}"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rPr>
              <a:pPr marL="0" marR="0" lvl="0" indent="0" algn="r" defTabSz="966612" rtl="0" eaLnBrk="1" fontAlgn="auto" latinLnBrk="0" hangingPunct="1">
                <a:lnSpc>
                  <a:spcPct val="100000"/>
                </a:lnSpc>
                <a:spcBef>
                  <a:spcPct val="0"/>
                </a:spcBef>
                <a:spcAft>
                  <a:spcPts val="0"/>
                </a:spcAft>
                <a:buClrTx/>
                <a:buSzPct val="100000"/>
                <a:buFont typeface="Times New Roman" panose="02020603050405020304" pitchFamily="18" charset="0"/>
                <a:buNone/>
                <a:tabLst>
                  <a:tab pos="483306" algn="l"/>
                  <a:tab pos="966612" algn="l"/>
                  <a:tab pos="1449918" algn="l"/>
                  <a:tab pos="1933224" algn="l"/>
                  <a:tab pos="2416531" algn="l"/>
                  <a:tab pos="2899837" algn="l"/>
                </a:tabLst>
                <a:defRPr/>
              </a:pPr>
              <a:t>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73050" y="854075"/>
            <a:ext cx="7505700" cy="4222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805785" y="5346520"/>
            <a:ext cx="6441346" cy="506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pPr marL="0" marR="0" lvl="0" indent="0" algn="l" defTabSz="966612" rtl="0" eaLnBrk="1" fontAlgn="auto" latinLnBrk="0" hangingPunct="1">
              <a:lnSpc>
                <a:spcPct val="93000"/>
              </a:lnSpc>
              <a:spcBef>
                <a:spcPts val="0"/>
              </a:spcBef>
              <a:spcAft>
                <a:spcPts val="0"/>
              </a:spcAft>
              <a:buClr>
                <a:srgbClr val="000000"/>
              </a:buClr>
              <a:buSzPct val="100000"/>
              <a:buFontTx/>
              <a:buNone/>
              <a:tabLst/>
              <a:defRPr/>
            </a:pPr>
            <a:endParaRPr kumimoji="0" lang="en-US" altLang="en-US" sz="1900"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51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8" name="PlaceHolder 2"/>
          <p:cNvSpPr>
            <a:spLocks noGrp="1"/>
          </p:cNvSpPr>
          <p:nvPr>
            <p:ph type="body"/>
          </p:nvPr>
        </p:nvSpPr>
        <p:spPr>
          <a:xfrm>
            <a:off x="609600" y="160464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9" name="PlaceHolder 3"/>
          <p:cNvSpPr>
            <a:spLocks noGrp="1"/>
          </p:cNvSpPr>
          <p:nvPr>
            <p:ph type="body"/>
          </p:nvPr>
        </p:nvSpPr>
        <p:spPr>
          <a:xfrm>
            <a:off x="609600" y="368256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79127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31"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2"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3"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4" name="PlaceHolder 5"/>
          <p:cNvSpPr>
            <a:spLocks noGrp="1"/>
          </p:cNvSpPr>
          <p:nvPr>
            <p:ph type="body"/>
          </p:nvPr>
        </p:nvSpPr>
        <p:spPr>
          <a:xfrm>
            <a:off x="623232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47857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36" name="PlaceHolder 2"/>
          <p:cNvSpPr>
            <a:spLocks noGrp="1"/>
          </p:cNvSpPr>
          <p:nvPr>
            <p:ph type="body"/>
          </p:nvPr>
        </p:nvSpPr>
        <p:spPr>
          <a:xfrm>
            <a:off x="60960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7" name="PlaceHolder 3"/>
          <p:cNvSpPr>
            <a:spLocks noGrp="1"/>
          </p:cNvSpPr>
          <p:nvPr>
            <p:ph type="body"/>
          </p:nvPr>
        </p:nvSpPr>
        <p:spPr>
          <a:xfrm>
            <a:off x="431952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8" name="PlaceHolder 4"/>
          <p:cNvSpPr>
            <a:spLocks noGrp="1"/>
          </p:cNvSpPr>
          <p:nvPr>
            <p:ph type="body"/>
          </p:nvPr>
        </p:nvSpPr>
        <p:spPr>
          <a:xfrm>
            <a:off x="802944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9" name="PlaceHolder 5"/>
          <p:cNvSpPr>
            <a:spLocks noGrp="1"/>
          </p:cNvSpPr>
          <p:nvPr>
            <p:ph type="body"/>
          </p:nvPr>
        </p:nvSpPr>
        <p:spPr>
          <a:xfrm>
            <a:off x="60960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40" name="PlaceHolder 6"/>
          <p:cNvSpPr>
            <a:spLocks noGrp="1"/>
          </p:cNvSpPr>
          <p:nvPr>
            <p:ph type="body"/>
          </p:nvPr>
        </p:nvSpPr>
        <p:spPr>
          <a:xfrm>
            <a:off x="431952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41" name="PlaceHolder 7"/>
          <p:cNvSpPr>
            <a:spLocks noGrp="1"/>
          </p:cNvSpPr>
          <p:nvPr>
            <p:ph type="body"/>
          </p:nvPr>
        </p:nvSpPr>
        <p:spPr>
          <a:xfrm>
            <a:off x="802944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2540363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049389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5526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53430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45932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21149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359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2581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7" name="PlaceHolder 2"/>
          <p:cNvSpPr>
            <a:spLocks noGrp="1"/>
          </p:cNvSpPr>
          <p:nvPr>
            <p:ph type="subTitle"/>
          </p:nvPr>
        </p:nvSpPr>
        <p:spPr>
          <a:xfrm>
            <a:off x="609600" y="3297782"/>
            <a:ext cx="10972320" cy="590996"/>
          </a:xfrm>
          <a:prstGeom prst="rect">
            <a:avLst/>
          </a:prstGeom>
        </p:spPr>
        <p:txBody>
          <a:bodyPr lIns="0" tIns="0" rIns="0" bIns="0" anchor="ctr">
            <a:spAutoFit/>
          </a:bodyPr>
          <a:lstStyle/>
          <a:p>
            <a:pPr algn="ctr"/>
            <a:endParaRPr lang="en-GB" sz="4267" b="0" strike="noStrike" spc="-1">
              <a:latin typeface="Arial"/>
            </a:endParaRPr>
          </a:p>
        </p:txBody>
      </p:sp>
    </p:spTree>
    <p:extLst>
      <p:ext uri="{BB962C8B-B14F-4D97-AF65-F5344CB8AC3E}">
        <p14:creationId xmlns:p14="http://schemas.microsoft.com/office/powerpoint/2010/main" val="2949373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393462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1738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395725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56811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77726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06637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634744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28786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735124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53705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9" name="PlaceHolder 2"/>
          <p:cNvSpPr>
            <a:spLocks noGrp="1"/>
          </p:cNvSpPr>
          <p:nvPr>
            <p:ph type="body"/>
          </p:nvPr>
        </p:nvSpPr>
        <p:spPr>
          <a:xfrm>
            <a:off x="609600" y="1604640"/>
            <a:ext cx="10972320" cy="397728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355207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20706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282008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39970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4925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208969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705453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164293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779998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40176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67694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11"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2"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3366128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933724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885420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38818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09517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509121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83278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026284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484041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54770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531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Tree>
    <p:extLst>
      <p:ext uri="{BB962C8B-B14F-4D97-AF65-F5344CB8AC3E}">
        <p14:creationId xmlns:p14="http://schemas.microsoft.com/office/powerpoint/2010/main" val="1369808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206537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289602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924135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8436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0341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46614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22443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590400" y="7622822"/>
            <a:ext cx="11017440" cy="590996"/>
          </a:xfrm>
          <a:prstGeom prst="rect">
            <a:avLst/>
          </a:prstGeom>
        </p:spPr>
        <p:txBody>
          <a:bodyPr lIns="0" tIns="0" rIns="0" bIns="0" anchor="ctr">
            <a:spAutoFit/>
          </a:bodyPr>
          <a:lstStyle/>
          <a:p>
            <a:pPr algn="ctr"/>
            <a:endParaRPr lang="en-GB" sz="4267" b="0" strike="noStrike" spc="-1">
              <a:latin typeface="Arial"/>
            </a:endParaRPr>
          </a:p>
        </p:txBody>
      </p:sp>
    </p:spTree>
    <p:extLst>
      <p:ext uri="{BB962C8B-B14F-4D97-AF65-F5344CB8AC3E}">
        <p14:creationId xmlns:p14="http://schemas.microsoft.com/office/powerpoint/2010/main" val="3664297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16"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7"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8"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46392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1"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2" name="PlaceHolder 4"/>
          <p:cNvSpPr>
            <a:spLocks noGrp="1"/>
          </p:cNvSpPr>
          <p:nvPr>
            <p:ph type="body"/>
          </p:nvPr>
        </p:nvSpPr>
        <p:spPr>
          <a:xfrm>
            <a:off x="623232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68152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4"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5"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6" name="PlaceHolder 4"/>
          <p:cNvSpPr>
            <a:spLocks noGrp="1"/>
          </p:cNvSpPr>
          <p:nvPr>
            <p:ph type="body"/>
          </p:nvPr>
        </p:nvSpPr>
        <p:spPr>
          <a:xfrm>
            <a:off x="609600" y="368256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62081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Grafik 9"/>
          <p:cNvPicPr/>
          <p:nvPr/>
        </p:nvPicPr>
        <p:blipFill>
          <a:blip r:embed="rId14"/>
          <a:stretch/>
        </p:blipFill>
        <p:spPr>
          <a:xfrm>
            <a:off x="0" y="0"/>
            <a:ext cx="12191520" cy="6857760"/>
          </a:xfrm>
          <a:prstGeom prst="rect">
            <a:avLst/>
          </a:prstGeom>
          <a:ln>
            <a:noFill/>
          </a:ln>
        </p:spPr>
      </p:pic>
      <p:pic>
        <p:nvPicPr>
          <p:cNvPr id="7" name="Grafik 11"/>
          <p:cNvPicPr/>
          <p:nvPr/>
        </p:nvPicPr>
        <p:blipFill>
          <a:blip r:embed="rId15">
            <a:alphaModFix amt="40000"/>
          </a:blip>
          <a:stretch/>
        </p:blipFill>
        <p:spPr>
          <a:xfrm>
            <a:off x="3506400" y="1132320"/>
            <a:ext cx="5465280" cy="4798560"/>
          </a:xfrm>
          <a:prstGeom prst="rect">
            <a:avLst/>
          </a:prstGeom>
          <a:ln>
            <a:noFill/>
          </a:ln>
        </p:spPr>
      </p:pic>
      <p:sp>
        <p:nvSpPr>
          <p:cNvPr id="2" name="PlaceHolder 1"/>
          <p:cNvSpPr>
            <a:spLocks noGrp="1"/>
          </p:cNvSpPr>
          <p:nvPr>
            <p:ph type="title"/>
          </p:nvPr>
        </p:nvSpPr>
        <p:spPr>
          <a:xfrm>
            <a:off x="590400" y="1394880"/>
            <a:ext cx="11017440" cy="2387040"/>
          </a:xfrm>
          <a:prstGeom prst="rect">
            <a:avLst/>
          </a:prstGeom>
        </p:spPr>
        <p:txBody>
          <a:bodyPr anchor="b">
            <a:noAutofit/>
          </a:bodyPr>
          <a:lstStyle/>
          <a:p>
            <a:pPr algn="ctr">
              <a:lnSpc>
                <a:spcPts val="3563"/>
              </a:lnSpc>
            </a:pPr>
            <a:r>
              <a:rPr lang="de-DE" sz="4800" b="0" strike="noStrike" cap="all" spc="-1">
                <a:solidFill>
                  <a:srgbClr val="FFFFFF"/>
                </a:solidFill>
                <a:latin typeface="Arial"/>
              </a:rPr>
              <a:t>Add Title</a:t>
            </a:r>
            <a:endParaRPr lang="de-DE" sz="4800" b="0" strike="noStrike" spc="-1">
              <a:solidFill>
                <a:srgbClr val="0F124A"/>
              </a:solidFill>
              <a:latin typeface="Arial"/>
            </a:endParaRPr>
          </a:p>
        </p:txBody>
      </p:sp>
      <p:sp>
        <p:nvSpPr>
          <p:cNvPr id="3" name="PlaceHolder 2"/>
          <p:cNvSpPr>
            <a:spLocks noGrp="1"/>
          </p:cNvSpPr>
          <p:nvPr>
            <p:ph type="sldNum"/>
          </p:nvPr>
        </p:nvSpPr>
        <p:spPr>
          <a:xfrm>
            <a:off x="11660640" y="70080"/>
            <a:ext cx="385440" cy="226080"/>
          </a:xfrm>
          <a:prstGeom prst="rect">
            <a:avLst/>
          </a:prstGeom>
        </p:spPr>
        <p:txBody>
          <a:bodyPr anchor="ctr">
            <a:noAutofit/>
          </a:bodyPr>
          <a:lstStyle/>
          <a:p>
            <a:pPr algn="r">
              <a:lnSpc>
                <a:spcPts val="1652"/>
              </a:lnSpc>
            </a:pPr>
            <a:fld id="{5418D9B7-41AC-4D4F-BA1A-FF1ECBDC2359}" type="slidenum">
              <a:rPr lang="en-GB" sz="1067" spc="-1" smtClean="0">
                <a:solidFill>
                  <a:srgbClr val="FFFFFF"/>
                </a:solidFill>
              </a:rPr>
              <a:pPr algn="r">
                <a:lnSpc>
                  <a:spcPts val="1652"/>
                </a:lnSpc>
              </a:pPr>
              <a:t>‹#›</a:t>
            </a:fld>
            <a:endParaRPr lang="en-GB" sz="1067" spc="-1">
              <a:latin typeface="Times New Roman"/>
            </a:endParaRPr>
          </a:p>
        </p:txBody>
      </p:sp>
      <p:pic>
        <p:nvPicPr>
          <p:cNvPr id="4" name="Grafik 15"/>
          <p:cNvPicPr/>
          <p:nvPr/>
        </p:nvPicPr>
        <p:blipFill>
          <a:blip r:embed="rId16"/>
          <a:stretch/>
        </p:blipFill>
        <p:spPr>
          <a:xfrm>
            <a:off x="173760" y="127680"/>
            <a:ext cx="596640" cy="239520"/>
          </a:xfrm>
          <a:prstGeom prst="rect">
            <a:avLst/>
          </a:prstGeom>
          <a:ln>
            <a:noFill/>
          </a:ln>
        </p:spPr>
      </p:pic>
      <p:sp>
        <p:nvSpPr>
          <p:cNvPr id="5" name="PlaceHolder 3"/>
          <p:cNvSpPr>
            <a:spLocks noGrp="1"/>
          </p:cNvSpPr>
          <p:nvPr>
            <p:ph type="body"/>
          </p:nvPr>
        </p:nvSpPr>
        <p:spPr>
          <a:xfrm>
            <a:off x="609600" y="160464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1600" b="0" strike="noStrike" spc="-1">
                <a:solidFill>
                  <a:srgbClr val="0F124A"/>
                </a:solidFill>
                <a:latin typeface="Arial"/>
              </a:rPr>
              <a:t>Click to edit the outline text format</a:t>
            </a:r>
          </a:p>
          <a:p>
            <a:pPr marL="1151971" lvl="1" indent="-431989">
              <a:spcBef>
                <a:spcPts val="1512"/>
              </a:spcBef>
              <a:buClr>
                <a:srgbClr val="000000"/>
              </a:buClr>
              <a:buSzPct val="75000"/>
              <a:buFont typeface="Symbol" charset="2"/>
              <a:buChar char=""/>
            </a:pPr>
            <a:r>
              <a:rPr lang="de-DE" sz="1600" b="0" strike="noStrike" spc="-1">
                <a:solidFill>
                  <a:srgbClr val="0F124A"/>
                </a:solidFill>
                <a:latin typeface="Arial"/>
              </a:rPr>
              <a:t>Second Outline Level</a:t>
            </a:r>
          </a:p>
          <a:p>
            <a:pPr marL="1727957" lvl="2" indent="-383990">
              <a:spcBef>
                <a:spcPts val="1133"/>
              </a:spcBef>
              <a:buClr>
                <a:srgbClr val="000000"/>
              </a:buClr>
              <a:buSzPct val="45000"/>
              <a:buFont typeface="Wingdings" charset="2"/>
              <a:buChar char=""/>
            </a:pPr>
            <a:r>
              <a:rPr lang="de-DE" sz="1600" b="0" strike="noStrike" spc="-1">
                <a:solidFill>
                  <a:srgbClr val="0F124A"/>
                </a:solidFill>
                <a:latin typeface="Arial"/>
              </a:rPr>
              <a:t>Third Outline Level</a:t>
            </a:r>
          </a:p>
          <a:p>
            <a:pPr marL="2303942" lvl="3" indent="-287993">
              <a:spcBef>
                <a:spcPts val="756"/>
              </a:spcBef>
              <a:buClr>
                <a:srgbClr val="000000"/>
              </a:buClr>
              <a:buSzPct val="75000"/>
              <a:buFont typeface="Symbol" charset="2"/>
              <a:buChar char=""/>
            </a:pPr>
            <a:r>
              <a:rPr lang="de-DE" sz="1600" b="0" strike="noStrike" spc="-1">
                <a:solidFill>
                  <a:srgbClr val="0F124A"/>
                </a:solidFill>
                <a:latin typeface="Arial"/>
              </a:rPr>
              <a:t>Fourth Outline Level</a:t>
            </a:r>
          </a:p>
          <a:p>
            <a:pPr marL="2879928" lvl="4" indent="-287993">
              <a:spcBef>
                <a:spcPts val="377"/>
              </a:spcBef>
              <a:buClr>
                <a:srgbClr val="000000"/>
              </a:buClr>
              <a:buSzPct val="45000"/>
              <a:buFont typeface="Wingdings" charset="2"/>
              <a:buChar char=""/>
            </a:pPr>
            <a:r>
              <a:rPr lang="de-DE" sz="2667" b="0" strike="noStrike" spc="-1">
                <a:solidFill>
                  <a:srgbClr val="0F124A"/>
                </a:solidFill>
                <a:latin typeface="Arial"/>
              </a:rPr>
              <a:t>Fifth Outline Level</a:t>
            </a:r>
          </a:p>
          <a:p>
            <a:pPr marL="3455914" lvl="5" indent="-287993">
              <a:spcBef>
                <a:spcPts val="377"/>
              </a:spcBef>
              <a:buClr>
                <a:srgbClr val="000000"/>
              </a:buClr>
              <a:buSzPct val="45000"/>
              <a:buFont typeface="Wingdings" charset="2"/>
              <a:buChar char=""/>
            </a:pPr>
            <a:r>
              <a:rPr lang="de-DE" sz="2667" b="0" strike="noStrike" spc="-1">
                <a:solidFill>
                  <a:srgbClr val="0F124A"/>
                </a:solidFill>
                <a:latin typeface="Arial"/>
              </a:rPr>
              <a:t>Sixth Outline Level</a:t>
            </a:r>
          </a:p>
          <a:p>
            <a:pPr marL="4031899" lvl="6" indent="-287993">
              <a:spcBef>
                <a:spcPts val="377"/>
              </a:spcBef>
              <a:buClr>
                <a:srgbClr val="000000"/>
              </a:buClr>
              <a:buSzPct val="45000"/>
              <a:buFont typeface="Wingdings" charset="2"/>
              <a:buChar char=""/>
            </a:pPr>
            <a:r>
              <a:rPr lang="de-DE" sz="2667" b="0" strike="noStrike" spc="-1">
                <a:solidFill>
                  <a:srgbClr val="0F124A"/>
                </a:solidFill>
                <a:latin typeface="Arial"/>
              </a:rPr>
              <a:t>Seventh Outline Level</a:t>
            </a:r>
          </a:p>
        </p:txBody>
      </p:sp>
    </p:spTree>
    <p:extLst>
      <p:ext uri="{BB962C8B-B14F-4D97-AF65-F5344CB8AC3E}">
        <p14:creationId xmlns:p14="http://schemas.microsoft.com/office/powerpoint/2010/main" val="2037985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219170" rtl="0" eaLnBrk="1" latinLnBrk="0" hangingPunct="1">
        <a:lnSpc>
          <a:spcPts val="4751"/>
        </a:lnSpc>
        <a:spcBef>
          <a:spcPct val="0"/>
        </a:spcBef>
        <a:buNone/>
        <a:defRPr sz="5867" kern="1200">
          <a:solidFill>
            <a:schemeClr val="tx1"/>
          </a:solidFill>
          <a:latin typeface="+mj-lt"/>
          <a:ea typeface="+mj-ea"/>
          <a:cs typeface="+mj-cs"/>
        </a:defRPr>
      </a:lvl1pPr>
    </p:titleStyle>
    <p:bodyStyle>
      <a:lvl1pPr marL="575986" indent="-431989" algn="l" defTabSz="1219170" rtl="0" eaLnBrk="1" latinLnBrk="0" hangingPunct="1">
        <a:lnSpc>
          <a:spcPct val="90000"/>
        </a:lnSpc>
        <a:spcBef>
          <a:spcPts val="1889"/>
        </a:spcBef>
        <a:buClr>
          <a:srgbClr val="000000"/>
        </a:buClr>
        <a:buSzPct val="45000"/>
        <a:buFont typeface="Wingdings" charset="2"/>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499012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p:nvSpPr>
        <p:spPr>
          <a:xfrm>
            <a:off x="600" y="6378000"/>
            <a:ext cx="121914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3934" y="6498000"/>
            <a:ext cx="597087" cy="240000"/>
          </a:xfrm>
          <a:prstGeom prst="rect">
            <a:avLst/>
          </a:prstGeom>
        </p:spPr>
      </p:pic>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371765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279688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p:nvSpPr>
        <p:spPr>
          <a:xfrm>
            <a:off x="600" y="0"/>
            <a:ext cx="121914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3934" y="120000"/>
            <a:ext cx="597087" cy="240000"/>
          </a:xfrm>
          <a:prstGeom prst="rect">
            <a:avLst/>
          </a:prstGeom>
        </p:spPr>
      </p:pic>
    </p:spTree>
    <p:extLst>
      <p:ext uri="{BB962C8B-B14F-4D97-AF65-F5344CB8AC3E}">
        <p14:creationId xmlns:p14="http://schemas.microsoft.com/office/powerpoint/2010/main" val="3490945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diagramLayout" Target="../diagrams/layout2.xml"/><Relationship Id="rId7" Type="http://schemas.openxmlformats.org/officeDocument/2006/relationships/image" Target="../media/image22.png"/><Relationship Id="rId12" Type="http://schemas.microsoft.com/office/2007/relationships/hdphoto" Target="../media/hdphoto1.wdp"/><Relationship Id="rId17" Type="http://schemas.openxmlformats.org/officeDocument/2006/relationships/image" Target="../media/image30.emf"/><Relationship Id="rId2" Type="http://schemas.openxmlformats.org/officeDocument/2006/relationships/diagramData" Target="../diagrams/data2.xml"/><Relationship Id="rId16" Type="http://schemas.openxmlformats.org/officeDocument/2006/relationships/image" Target="../media/image29.png"/><Relationship Id="rId1" Type="http://schemas.openxmlformats.org/officeDocument/2006/relationships/slideLayout" Target="../slideLayouts/slideLayout29.xml"/><Relationship Id="rId6" Type="http://schemas.microsoft.com/office/2007/relationships/diagramDrawing" Target="../diagrams/drawing2.xml"/><Relationship Id="rId11" Type="http://schemas.openxmlformats.org/officeDocument/2006/relationships/image" Target="../media/image26.png"/><Relationship Id="rId5" Type="http://schemas.openxmlformats.org/officeDocument/2006/relationships/diagramColors" Target="../diagrams/colors2.xml"/><Relationship Id="rId15" Type="http://schemas.microsoft.com/office/2007/relationships/hdphoto" Target="../media/hdphoto2.wdp"/><Relationship Id="rId10" Type="http://schemas.openxmlformats.org/officeDocument/2006/relationships/image" Target="../media/image25.svg"/><Relationship Id="rId4" Type="http://schemas.openxmlformats.org/officeDocument/2006/relationships/diagramQuickStyle" Target="../diagrams/quickStyle2.xml"/><Relationship Id="rId9" Type="http://schemas.openxmlformats.org/officeDocument/2006/relationships/image" Target="../media/image24.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51.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3.xml"/><Relationship Id="rId5" Type="http://schemas.openxmlformats.org/officeDocument/2006/relationships/image" Target="../media/image51.sv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hyperlink" Target="https://indico.cern.ch/event/1442918/"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3.xml"/><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indico.cern.ch/event/1454873" TargetMode="External"/><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0.png"/><Relationship Id="rId1" Type="http://schemas.openxmlformats.org/officeDocument/2006/relationships/slideLayout" Target="../slideLayouts/slideLayout23.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Shape 1"/>
          <p:cNvSpPr txBox="1"/>
          <p:nvPr/>
        </p:nvSpPr>
        <p:spPr>
          <a:xfrm>
            <a:off x="1095375" y="602195"/>
            <a:ext cx="10372218" cy="2387040"/>
          </a:xfrm>
          <a:prstGeom prst="rect">
            <a:avLst/>
          </a:prstGeom>
          <a:noFill/>
          <a:ln>
            <a:noFill/>
          </a:ln>
        </p:spPr>
        <p:txBody>
          <a:bodyPr anchor="b">
            <a:noAutofit/>
          </a:bodyPr>
          <a:lstStyle/>
          <a:p>
            <a:pPr algn="ctr" defTabSz="1219170">
              <a:lnSpc>
                <a:spcPts val="4751"/>
              </a:lnSpc>
            </a:pPr>
            <a:endParaRPr lang="en-GB" sz="3733" cap="all" spc="-1" dirty="0">
              <a:solidFill>
                <a:srgbClr val="FFFFFF"/>
              </a:solidFill>
              <a:latin typeface="Arial"/>
            </a:endParaRPr>
          </a:p>
          <a:p>
            <a:pPr algn="ctr" defTabSz="1219170">
              <a:lnSpc>
                <a:spcPts val="4751"/>
              </a:lnSpc>
            </a:pPr>
            <a:r>
              <a:rPr lang="en-GB" sz="3733" cap="all" spc="-1" dirty="0">
                <a:solidFill>
                  <a:srgbClr val="FFFFFF"/>
                </a:solidFill>
                <a:latin typeface="Arial"/>
              </a:rPr>
              <a:t>Possible Crystal Applications for FCC and Beyond</a:t>
            </a:r>
            <a:endParaRPr lang="de-DE" sz="3733" spc="-1" dirty="0">
              <a:solidFill>
                <a:srgbClr val="0F124A"/>
              </a:solidFill>
              <a:latin typeface="Arial"/>
            </a:endParaRPr>
          </a:p>
        </p:txBody>
      </p:sp>
      <p:sp>
        <p:nvSpPr>
          <p:cNvPr id="254" name="TextShape 2"/>
          <p:cNvSpPr txBox="1"/>
          <p:nvPr/>
        </p:nvSpPr>
        <p:spPr>
          <a:xfrm>
            <a:off x="2580635" y="4295904"/>
            <a:ext cx="7401698" cy="1655520"/>
          </a:xfrm>
          <a:prstGeom prst="rect">
            <a:avLst/>
          </a:prstGeom>
          <a:noFill/>
          <a:ln>
            <a:noFill/>
          </a:ln>
        </p:spPr>
        <p:txBody>
          <a:bodyPr>
            <a:noAutofit/>
          </a:bodyPr>
          <a:lstStyle/>
          <a:p>
            <a:pPr algn="ctr" defTabSz="1219170">
              <a:lnSpc>
                <a:spcPts val="1852"/>
              </a:lnSpc>
            </a:pPr>
            <a:r>
              <a:rPr lang="en-US" sz="1600" spc="-1" dirty="0">
                <a:solidFill>
                  <a:srgbClr val="FFFFFF"/>
                </a:solidFill>
                <a:latin typeface="Arial"/>
              </a:rPr>
              <a:t>Channeling 2024, Riccione, 9 September 2024</a:t>
            </a:r>
          </a:p>
          <a:p>
            <a:pPr algn="ctr" defTabSz="1219170">
              <a:lnSpc>
                <a:spcPts val="1852"/>
              </a:lnSpc>
            </a:pPr>
            <a:endParaRPr lang="en-US" sz="1600" spc="-1" dirty="0">
              <a:solidFill>
                <a:srgbClr val="FFFFFF"/>
              </a:solidFill>
              <a:latin typeface="Arial"/>
            </a:endParaRPr>
          </a:p>
          <a:p>
            <a:pPr algn="ctr" defTabSz="1219170">
              <a:lnSpc>
                <a:spcPts val="1852"/>
              </a:lnSpc>
            </a:pPr>
            <a:endParaRPr lang="en-US" sz="1600" spc="-1" dirty="0">
              <a:solidFill>
                <a:srgbClr val="FFFFFF"/>
              </a:solidFill>
              <a:latin typeface="Arial"/>
            </a:endParaRPr>
          </a:p>
          <a:p>
            <a:pPr algn="ctr" defTabSz="1219170">
              <a:lnSpc>
                <a:spcPts val="1852"/>
              </a:lnSpc>
            </a:pPr>
            <a:r>
              <a:rPr lang="en-US" sz="1600" spc="-1" dirty="0">
                <a:solidFill>
                  <a:srgbClr val="FFFFFF"/>
                </a:solidFill>
                <a:latin typeface="Arial"/>
              </a:rPr>
              <a:t>Many thanks to</a:t>
            </a:r>
          </a:p>
          <a:p>
            <a:pPr algn="ctr" defTabSz="1219170">
              <a:lnSpc>
                <a:spcPts val="1852"/>
              </a:lnSpc>
            </a:pPr>
            <a:r>
              <a:rPr lang="en-US" sz="1600" spc="-1" dirty="0">
                <a:solidFill>
                  <a:srgbClr val="FFFFFF"/>
                </a:solidFill>
                <a:latin typeface="Arial"/>
              </a:rPr>
              <a:t> Michael Benedikt, Sara Casalbuoni, Iryna Chaikovska, </a:t>
            </a:r>
            <a:r>
              <a:rPr lang="en-US" sz="1600" u="sng" spc="-1" dirty="0">
                <a:solidFill>
                  <a:srgbClr val="FFFFFF"/>
                </a:solidFill>
                <a:latin typeface="Arial"/>
              </a:rPr>
              <a:t>Sultan Dabagov</a:t>
            </a:r>
            <a:r>
              <a:rPr lang="en-US" sz="1600" spc="-1" dirty="0">
                <a:solidFill>
                  <a:srgbClr val="FFFFFF"/>
                </a:solidFill>
                <a:latin typeface="Arial"/>
              </a:rPr>
              <a:t>, Massimo </a:t>
            </a:r>
            <a:r>
              <a:rPr lang="en-US" sz="1600" spc="-1" dirty="0" err="1">
                <a:solidFill>
                  <a:srgbClr val="FFFFFF"/>
                </a:solidFill>
                <a:latin typeface="Arial"/>
              </a:rPr>
              <a:t>Giovannozzi</a:t>
            </a:r>
            <a:r>
              <a:rPr lang="en-US" sz="1600" spc="-1" dirty="0">
                <a:solidFill>
                  <a:srgbClr val="FFFFFF"/>
                </a:solidFill>
                <a:latin typeface="Arial"/>
              </a:rPr>
              <a:t>, Sakura Pascarelli, Stefano Redaelli, Walter Scandale</a:t>
            </a:r>
          </a:p>
        </p:txBody>
      </p:sp>
      <p:sp>
        <p:nvSpPr>
          <p:cNvPr id="255" name="TextShape 3"/>
          <p:cNvSpPr txBox="1"/>
          <p:nvPr/>
        </p:nvSpPr>
        <p:spPr>
          <a:xfrm>
            <a:off x="11660640" y="130080"/>
            <a:ext cx="385440" cy="226080"/>
          </a:xfrm>
          <a:prstGeom prst="rect">
            <a:avLst/>
          </a:prstGeom>
          <a:noFill/>
          <a:ln>
            <a:noFill/>
          </a:ln>
        </p:spPr>
        <p:txBody>
          <a:bodyPr anchor="ctr">
            <a:noAutofit/>
          </a:bodyPr>
          <a:lstStyle/>
          <a:p>
            <a:pPr algn="r" defTabSz="1219170">
              <a:lnSpc>
                <a:spcPts val="1652"/>
              </a:lnSpc>
            </a:pPr>
            <a:fld id="{FCF8C41B-6C38-4A78-9906-C2FF7FEA7BAE}" type="slidenum">
              <a:rPr lang="en-GB" sz="1067" spc="-1">
                <a:solidFill>
                  <a:srgbClr val="FFFFFF"/>
                </a:solidFill>
                <a:latin typeface="Arial"/>
              </a:rPr>
              <a:pPr algn="r" defTabSz="1219170">
                <a:lnSpc>
                  <a:spcPts val="1652"/>
                </a:lnSpc>
              </a:pPr>
              <a:t>1</a:t>
            </a:fld>
            <a:endParaRPr lang="en-GB" sz="1067" spc="-1">
              <a:solidFill>
                <a:prstClr val="black"/>
              </a:solidFill>
              <a:latin typeface="Times New Roman"/>
            </a:endParaRPr>
          </a:p>
        </p:txBody>
      </p:sp>
      <p:sp>
        <p:nvSpPr>
          <p:cNvPr id="256" name="CustomShape 4"/>
          <p:cNvSpPr/>
          <p:nvPr/>
        </p:nvSpPr>
        <p:spPr>
          <a:xfrm>
            <a:off x="1344000" y="130080"/>
            <a:ext cx="2717760" cy="22608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oAutofit/>
          </a:bodyPr>
          <a:lstStyle/>
          <a:p>
            <a:pPr defTabSz="1219170">
              <a:lnSpc>
                <a:spcPts val="1652"/>
              </a:lnSpc>
            </a:pPr>
            <a:endParaRPr lang="en-GB" sz="1200" spc="-1" dirty="0">
              <a:solidFill>
                <a:prstClr val="black"/>
              </a:solidFill>
              <a:latin typeface="Arial"/>
            </a:endParaRPr>
          </a:p>
        </p:txBody>
      </p:sp>
      <p:sp>
        <p:nvSpPr>
          <p:cNvPr id="2" name="TextBox 1">
            <a:extLst>
              <a:ext uri="{FF2B5EF4-FFF2-40B4-BE49-F238E27FC236}">
                <a16:creationId xmlns:a16="http://schemas.microsoft.com/office/drawing/2014/main" id="{E23B58C8-A58F-0BED-523F-46DF4812DD3E}"/>
              </a:ext>
            </a:extLst>
          </p:cNvPr>
          <p:cNvSpPr txBox="1"/>
          <p:nvPr/>
        </p:nvSpPr>
        <p:spPr>
          <a:xfrm>
            <a:off x="4523223" y="3367067"/>
            <a:ext cx="2871299" cy="461665"/>
          </a:xfrm>
          <a:prstGeom prst="rect">
            <a:avLst/>
          </a:prstGeom>
          <a:noFill/>
        </p:spPr>
        <p:txBody>
          <a:bodyPr wrap="none" rtlCol="0">
            <a:spAutoFit/>
          </a:bodyPr>
          <a:lstStyle/>
          <a:p>
            <a:pPr algn="ctr" defTabSz="1219170"/>
            <a:r>
              <a:rPr lang="en-US" sz="2400" dirty="0">
                <a:solidFill>
                  <a:prstClr val="white"/>
                </a:solidFill>
                <a:latin typeface="Arial"/>
              </a:rPr>
              <a:t>Frank Zimmermann</a:t>
            </a:r>
            <a:endParaRPr lang="en-GB" sz="2400" dirty="0">
              <a:solidFill>
                <a:prstClr val="white"/>
              </a:solidFill>
              <a:latin typeface="Arial"/>
            </a:endParaRPr>
          </a:p>
        </p:txBody>
      </p:sp>
      <p:pic>
        <p:nvPicPr>
          <p:cNvPr id="4" name="Picture 3" descr="A logo with white text&#10;&#10;Description automatically generated">
            <a:extLst>
              <a:ext uri="{FF2B5EF4-FFF2-40B4-BE49-F238E27FC236}">
                <a16:creationId xmlns:a16="http://schemas.microsoft.com/office/drawing/2014/main" id="{33138CEE-9E3A-519D-05AA-C860FFAED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7933" y="271590"/>
            <a:ext cx="1852707" cy="1054154"/>
          </a:xfrm>
          <a:prstGeom prst="rect">
            <a:avLst/>
          </a:prstGeom>
        </p:spPr>
      </p:pic>
      <p:pic>
        <p:nvPicPr>
          <p:cNvPr id="6" name="Picture 5">
            <a:extLst>
              <a:ext uri="{FF2B5EF4-FFF2-40B4-BE49-F238E27FC236}">
                <a16:creationId xmlns:a16="http://schemas.microsoft.com/office/drawing/2014/main" id="{FDE7BC20-FE77-277C-B0E4-245738193C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282" y="6261963"/>
            <a:ext cx="648072" cy="432048"/>
          </a:xfrm>
          <a:prstGeom prst="rect">
            <a:avLst/>
          </a:prstGeom>
        </p:spPr>
      </p:pic>
      <p:sp>
        <p:nvSpPr>
          <p:cNvPr id="7" name="Rectangle 6">
            <a:extLst>
              <a:ext uri="{FF2B5EF4-FFF2-40B4-BE49-F238E27FC236}">
                <a16:creationId xmlns:a16="http://schemas.microsoft.com/office/drawing/2014/main" id="{32770A6B-43F4-0F02-9489-0326CE6CECA9}"/>
              </a:ext>
            </a:extLst>
          </p:cNvPr>
          <p:cNvSpPr/>
          <p:nvPr/>
        </p:nvSpPr>
        <p:spPr>
          <a:xfrm>
            <a:off x="1929362" y="6316404"/>
            <a:ext cx="9346346" cy="323165"/>
          </a:xfrm>
          <a:prstGeom prst="rect">
            <a:avLst/>
          </a:prstGeom>
        </p:spPr>
        <p:txBody>
          <a:bodyPr wrap="square" anchor="ctr">
            <a:spAutoFit/>
          </a:bodyPr>
          <a:lstStyle/>
          <a:p>
            <a:pPr>
              <a:lnSpc>
                <a:spcPct val="150000"/>
              </a:lnSpc>
            </a:pPr>
            <a:r>
              <a:rPr lang="en-GB" sz="1000" dirty="0">
                <a:solidFill>
                  <a:srgbClr val="FFFFFF"/>
                </a:solidFill>
                <a:latin typeface="Montserrat" panose="00000500000000000000" pitchFamily="2" charset="0"/>
                <a:cs typeface="Arial" panose="020B0604020202020204" pitchFamily="34" charset="0"/>
              </a:rPr>
              <a:t>This project has received funding from the European Union’s Horizon 2020 Research and Innovation programme under GA No 101004730.</a:t>
            </a:r>
            <a:endParaRPr lang="en-GB" sz="800" dirty="0">
              <a:solidFill>
                <a:srgbClr val="FFFFFF"/>
              </a:solidFill>
              <a:latin typeface="Montserrat" panose="00000500000000000000" pitchFamily="2"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2FA6FA-2829-4946-713A-6D18E91B41E8}"/>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10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5B024C97-55CF-06EA-2AE2-E03A1764E4A9}"/>
              </a:ext>
            </a:extLst>
          </p:cNvPr>
          <p:cNvSpPr>
            <a:spLocks noGrp="1"/>
          </p:cNvSpPr>
          <p:nvPr>
            <p:ph type="title"/>
          </p:nvPr>
        </p:nvSpPr>
        <p:spPr>
          <a:xfrm>
            <a:off x="224298" y="195263"/>
            <a:ext cx="11501999" cy="1072088"/>
          </a:xfrm>
        </p:spPr>
        <p:txBody>
          <a:bodyPr/>
          <a:lstStyle/>
          <a:p>
            <a:r>
              <a:rPr lang="en-CH" sz="4000" dirty="0"/>
              <a:t>FCC integrated program – </a:t>
            </a:r>
            <a:r>
              <a:rPr lang="en-US" sz="4000" dirty="0"/>
              <a:t>“accelerated” schedule</a:t>
            </a:r>
            <a:endParaRPr lang="en-CH" dirty="0"/>
          </a:p>
        </p:txBody>
      </p:sp>
      <p:graphicFrame>
        <p:nvGraphicFramePr>
          <p:cNvPr id="6" name="Content Placeholder 4">
            <a:extLst>
              <a:ext uri="{FF2B5EF4-FFF2-40B4-BE49-F238E27FC236}">
                <a16:creationId xmlns:a16="http://schemas.microsoft.com/office/drawing/2014/main" id="{A9C05A77-64DA-A721-2B4C-18C1DF98F9A9}"/>
              </a:ext>
            </a:extLst>
          </p:cNvPr>
          <p:cNvGraphicFramePr>
            <a:graphicFrameLocks/>
          </p:cNvGraphicFramePr>
          <p:nvPr/>
        </p:nvGraphicFramePr>
        <p:xfrm>
          <a:off x="211165" y="1746485"/>
          <a:ext cx="11769670" cy="107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C510969-4E9B-F8F7-28A1-457ADB438192}"/>
              </a:ext>
            </a:extLst>
          </p:cNvPr>
          <p:cNvSpPr txBox="1"/>
          <p:nvPr/>
        </p:nvSpPr>
        <p:spPr>
          <a:xfrm>
            <a:off x="6960096" y="3201538"/>
            <a:ext cx="5231904" cy="2369880"/>
          </a:xfrm>
          <a:prstGeom prst="rect">
            <a:avLst/>
          </a:prstGeom>
          <a:noFill/>
          <a:ln>
            <a:noFill/>
            <a:bevel/>
          </a:ln>
          <a:effectLst>
            <a:softEdge rad="0"/>
          </a:effectLst>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CH" sz="1800" b="1" i="0" u="none" strike="noStrike" kern="0" cap="none" spc="0" normalizeH="0" baseline="0" noProof="0" dirty="0">
                <a:ln>
                  <a:noFill/>
                </a:ln>
                <a:solidFill>
                  <a:srgbClr val="0F124A"/>
                </a:solidFill>
                <a:effectLst/>
                <a:uLnTx/>
                <a:uFillTx/>
                <a:latin typeface="Arial"/>
                <a:ea typeface="+mn-ea"/>
                <a:cs typeface="+mn-cs"/>
              </a:rPr>
              <a:t>“</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Realistic</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 schedule </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tak</a:t>
            </a:r>
            <a:r>
              <a:rPr kumimoji="0" lang="en-US" altLang="en-CH" sz="1800" b="0" i="0" u="none" strike="noStrike" kern="0" cap="none" spc="0" normalizeH="0" baseline="0" noProof="0" dirty="0" err="1">
                <a:ln>
                  <a:noFill/>
                </a:ln>
                <a:solidFill>
                  <a:srgbClr val="0F124A"/>
                </a:solidFill>
                <a:effectLst/>
                <a:uLnTx/>
                <a:uFillTx/>
                <a:latin typeface="Arial"/>
                <a:ea typeface="+mn-ea"/>
                <a:cs typeface="+mn-cs"/>
              </a:rPr>
              <a:t>ing</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 into account:</a:t>
            </a: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800" b="0" i="0" u="none" strike="noStrike" kern="0" cap="none" spc="0" normalizeH="0" baseline="0" noProof="0" dirty="0">
                <a:ln>
                  <a:noFill/>
                </a:ln>
                <a:solidFill>
                  <a:srgbClr val="0F124A"/>
                </a:solidFill>
                <a:effectLst/>
                <a:uLnTx/>
                <a:uFillTx/>
                <a:latin typeface="Arial"/>
                <a:ea typeface="+mn-ea"/>
                <a:cs typeface="+mn-cs"/>
              </a:rPr>
              <a:t>p</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ast experience in building colliders at CERN</a:t>
            </a:r>
            <a:endParaRPr kumimoji="0" lang="en-US" altLang="en-CH" sz="1800" b="0" i="0" u="none" strike="noStrike" kern="0" cap="none" spc="0" normalizeH="0" baseline="0" noProof="0" dirty="0">
              <a:ln>
                <a:noFill/>
              </a:ln>
              <a:solidFill>
                <a:srgbClr val="0F124A"/>
              </a:solidFill>
              <a:effectLst/>
              <a:uLnTx/>
              <a:uFillTx/>
              <a:latin typeface="Arial"/>
              <a:ea typeface="+mn-ea"/>
              <a:cs typeface="+mn-cs"/>
            </a:endParaRP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CH" sz="1800" b="0" i="0" u="none" strike="noStrike" kern="0" cap="none" spc="0" normalizeH="0" baseline="0" noProof="0" dirty="0">
                <a:ln>
                  <a:noFill/>
                </a:ln>
                <a:solidFill>
                  <a:srgbClr val="0F124A"/>
                </a:solidFill>
                <a:effectLst/>
                <a:uLnTx/>
                <a:uFillTx/>
                <a:latin typeface="Arial"/>
                <a:ea typeface="+mn-ea"/>
                <a:cs typeface="+mn-cs"/>
              </a:rPr>
              <a:t>a</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pproval timeline: ESPP, </a:t>
            </a:r>
            <a:r>
              <a:rPr kumimoji="0" lang="en-US" altLang="en-CH" sz="1800" b="0" i="0" u="none" strike="noStrike" kern="0" cap="none" spc="0" normalizeH="0" baseline="0" noProof="0" dirty="0">
                <a:ln>
                  <a:noFill/>
                </a:ln>
                <a:solidFill>
                  <a:srgbClr val="0F124A"/>
                </a:solidFill>
                <a:effectLst/>
                <a:uLnTx/>
                <a:uFillTx/>
                <a:latin typeface="Arial"/>
                <a:ea typeface="+mn-ea"/>
                <a:cs typeface="+mn-cs"/>
              </a:rPr>
              <a:t>C</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ouncil decision</a:t>
            </a: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800" b="0" i="0" u="none" strike="noStrike" kern="0" cap="none" spc="0" normalizeH="0" baseline="0" noProof="0" dirty="0">
                <a:ln>
                  <a:noFill/>
                </a:ln>
                <a:solidFill>
                  <a:srgbClr val="0F124A"/>
                </a:solidFill>
                <a:effectLst/>
                <a:uLnTx/>
                <a:uFillTx/>
                <a:latin typeface="Arial"/>
                <a:ea typeface="+mn-ea"/>
                <a:cs typeface="+mn-cs"/>
              </a:rPr>
              <a:t>t</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hat HL-LHC will run until 2041 </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CH" sz="1800" b="1" i="0" u="none" strike="noStrike" kern="0" cap="none" spc="0" normalizeH="0" baseline="0" noProof="0" dirty="0">
                <a:ln>
                  <a:noFill/>
                </a:ln>
                <a:solidFill>
                  <a:srgbClr val="0F124A"/>
                </a:solidFill>
                <a:effectLst/>
                <a:uLnTx/>
                <a:uFillTx/>
                <a:latin typeface="Arial"/>
                <a:ea typeface="+mn-ea"/>
                <a:cs typeface="+mn-cs"/>
                <a:sym typeface="Wingdings" pitchFamily="2" charset="2"/>
              </a:rPr>
              <a:t>C</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an be</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 further</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 accelerated if more resources </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become </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available</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 </a:t>
            </a:r>
            <a:endParaRPr kumimoji="0" lang="en-CH" altLang="en-CH" sz="1800" b="1" i="0" u="none" strike="noStrike" kern="0" cap="none" spc="0" normalizeH="0" baseline="0" noProof="0" dirty="0">
              <a:ln>
                <a:noFill/>
              </a:ln>
              <a:solidFill>
                <a:srgbClr val="0F124A"/>
              </a:solidFill>
              <a:effectLst/>
              <a:uLnTx/>
              <a:uFillTx/>
              <a:latin typeface="Arial"/>
              <a:ea typeface="+mn-ea"/>
              <a:cs typeface="+mn-cs"/>
            </a:endParaRPr>
          </a:p>
        </p:txBody>
      </p:sp>
      <p:sp>
        <p:nvSpPr>
          <p:cNvPr id="8" name="TextBox 7">
            <a:extLst>
              <a:ext uri="{FF2B5EF4-FFF2-40B4-BE49-F238E27FC236}">
                <a16:creationId xmlns:a16="http://schemas.microsoft.com/office/drawing/2014/main" id="{07651BAE-6978-9E69-C748-2F40B9E49081}"/>
              </a:ext>
            </a:extLst>
          </p:cNvPr>
          <p:cNvSpPr txBox="1"/>
          <p:nvPr/>
        </p:nvSpPr>
        <p:spPr>
          <a:xfrm>
            <a:off x="455884" y="1363520"/>
            <a:ext cx="506405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0" cap="none" spc="0" normalizeH="0" baseline="0" noProof="0" dirty="0">
                <a:ln>
                  <a:noFill/>
                </a:ln>
                <a:solidFill>
                  <a:srgbClr val="0F124A"/>
                </a:solidFill>
                <a:effectLst/>
                <a:uLnTx/>
                <a:uFillTx/>
                <a:latin typeface="Arial"/>
                <a:ea typeface="+mn-ea"/>
                <a:cs typeface="+mn-cs"/>
              </a:rPr>
              <a:t>FCC Conceptual Design Study started in 2014</a:t>
            </a:r>
            <a:r>
              <a:rPr kumimoji="0" lang="en-GB" sz="1200" b="0" i="0" u="none" strike="noStrike" kern="0" cap="none" spc="0" normalizeH="0" baseline="0" noProof="0" dirty="0">
                <a:ln>
                  <a:noFill/>
                </a:ln>
                <a:solidFill>
                  <a:srgbClr val="0F124A"/>
                </a:solidFill>
                <a:effectLst/>
                <a:uLnTx/>
                <a:uFillTx/>
                <a:latin typeface="Arial"/>
                <a:ea typeface="+mn-ea"/>
                <a:cs typeface="+mn-cs"/>
              </a:rPr>
              <a:t> l</a:t>
            </a:r>
            <a:r>
              <a:rPr kumimoji="0" lang="en-CH" sz="1200" b="0" i="0" u="none" strike="noStrike" kern="0" cap="none" spc="0" normalizeH="0" baseline="0" noProof="0" dirty="0">
                <a:ln>
                  <a:noFill/>
                </a:ln>
                <a:solidFill>
                  <a:srgbClr val="0F124A"/>
                </a:solidFill>
                <a:effectLst/>
                <a:uLnTx/>
                <a:uFillTx/>
                <a:latin typeface="Arial"/>
                <a:ea typeface="+mn-ea"/>
                <a:cs typeface="+mn-cs"/>
              </a:rPr>
              <a:t>eading to CDR in 2018</a:t>
            </a:r>
          </a:p>
        </p:txBody>
      </p:sp>
      <p:pic>
        <p:nvPicPr>
          <p:cNvPr id="3" name="Picture 5" descr="Diagram, timeline&#10;&#10;Description automatically generated">
            <a:extLst>
              <a:ext uri="{FF2B5EF4-FFF2-40B4-BE49-F238E27FC236}">
                <a16:creationId xmlns:a16="http://schemas.microsoft.com/office/drawing/2014/main" id="{9AF422E3-6E05-89EB-15A9-060201FEA2C5}"/>
              </a:ext>
            </a:extLst>
          </p:cNvPr>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5407" y="3092507"/>
            <a:ext cx="6620673" cy="2213735"/>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373F1B-FCAF-8D6B-9F97-2A8E4863AFCC}"/>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11</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A665846A-65BD-7BAE-E706-8CBD0493D018}"/>
              </a:ext>
            </a:extLst>
          </p:cNvPr>
          <p:cNvSpPr>
            <a:spLocks noGrp="1"/>
          </p:cNvSpPr>
          <p:nvPr>
            <p:ph type="title"/>
          </p:nvPr>
        </p:nvSpPr>
        <p:spPr>
          <a:xfrm>
            <a:off x="519221" y="179297"/>
            <a:ext cx="11017800" cy="1072088"/>
          </a:xfrm>
        </p:spPr>
        <p:txBody>
          <a:bodyPr/>
          <a:lstStyle/>
          <a:p>
            <a:r>
              <a:rPr lang="en-CH" dirty="0"/>
              <a:t>Timeline till start of construction</a:t>
            </a:r>
          </a:p>
        </p:txBody>
      </p:sp>
      <p:sp>
        <p:nvSpPr>
          <p:cNvPr id="6" name="Rounded Rectangle 6">
            <a:extLst>
              <a:ext uri="{FF2B5EF4-FFF2-40B4-BE49-F238E27FC236}">
                <a16:creationId xmlns:a16="http://schemas.microsoft.com/office/drawing/2014/main" id="{C376BE56-9796-2FBD-5146-A3E8A842E599}"/>
              </a:ext>
            </a:extLst>
          </p:cNvPr>
          <p:cNvSpPr/>
          <p:nvPr/>
        </p:nvSpPr>
        <p:spPr>
          <a:xfrm>
            <a:off x="359308" y="1626032"/>
            <a:ext cx="1379253" cy="387439"/>
          </a:xfrm>
          <a:prstGeom prst="roundRect">
            <a:avLst/>
          </a:prstGeom>
          <a:solidFill>
            <a:schemeClr val="tx2">
              <a:lumMod val="20000"/>
              <a:lumOff val="80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124A">
                    <a:lumMod val="85000"/>
                    <a:lumOff val="15000"/>
                  </a:srgbClr>
                </a:solidFill>
                <a:effectLst/>
                <a:uLnTx/>
                <a:uFillTx/>
                <a:latin typeface="Arial"/>
                <a:ea typeface="+mn-ea"/>
                <a:cs typeface="+mn-cs"/>
              </a:rPr>
              <a:t>Feasibility Study</a:t>
            </a:r>
            <a:endParaRPr kumimoji="0" lang="en-GB" sz="12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A9273127-D282-E033-1555-B013303C929D}"/>
              </a:ext>
            </a:extLst>
          </p:cNvPr>
          <p:cNvGraphicFramePr/>
          <p:nvPr/>
        </p:nvGraphicFramePr>
        <p:xfrm>
          <a:off x="359308" y="1103372"/>
          <a:ext cx="11337625" cy="296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Pin">
            <a:extLst>
              <a:ext uri="{FF2B5EF4-FFF2-40B4-BE49-F238E27FC236}">
                <a16:creationId xmlns:a16="http://schemas.microsoft.com/office/drawing/2014/main" id="{AC068BF8-093F-4BC7-9016-CBDA7E2306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36" y="1571299"/>
            <a:ext cx="469133" cy="434014"/>
          </a:xfrm>
          <a:prstGeom prst="rect">
            <a:avLst/>
          </a:prstGeom>
          <a:effectLst>
            <a:glow>
              <a:schemeClr val="accent1"/>
            </a:glow>
          </a:effectLst>
        </p:spPr>
      </p:pic>
      <p:sp>
        <p:nvSpPr>
          <p:cNvPr id="10" name="Rounded Rectangle 31">
            <a:extLst>
              <a:ext uri="{FF2B5EF4-FFF2-40B4-BE49-F238E27FC236}">
                <a16:creationId xmlns:a16="http://schemas.microsoft.com/office/drawing/2014/main" id="{D924A362-B7DF-1A08-8EA3-3261F8B9ABD2}"/>
              </a:ext>
            </a:extLst>
          </p:cNvPr>
          <p:cNvSpPr/>
          <p:nvPr/>
        </p:nvSpPr>
        <p:spPr>
          <a:xfrm>
            <a:off x="1782140" y="1633740"/>
            <a:ext cx="3026487" cy="370546"/>
          </a:xfrm>
          <a:prstGeom prst="roundRect">
            <a:avLst/>
          </a:prstGeom>
          <a:solidFill>
            <a:schemeClr val="tx2">
              <a:lumMod val="20000"/>
              <a:lumOff val="80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Pre-TDR Phase</a:t>
            </a:r>
          </a:p>
        </p:txBody>
      </p:sp>
      <p:sp>
        <p:nvSpPr>
          <p:cNvPr id="11" name="Rounded Rectangle 33">
            <a:extLst>
              <a:ext uri="{FF2B5EF4-FFF2-40B4-BE49-F238E27FC236}">
                <a16:creationId xmlns:a16="http://schemas.microsoft.com/office/drawing/2014/main" id="{EF1A1F30-24BF-5F35-E6F6-C68428CA11DD}"/>
              </a:ext>
            </a:extLst>
          </p:cNvPr>
          <p:cNvSpPr/>
          <p:nvPr/>
        </p:nvSpPr>
        <p:spPr>
          <a:xfrm>
            <a:off x="4868832" y="1633109"/>
            <a:ext cx="4428186" cy="370545"/>
          </a:xfrm>
          <a:prstGeom prst="roundRect">
            <a:avLst/>
          </a:prstGeom>
          <a:solidFill>
            <a:schemeClr val="tx2">
              <a:lumMod val="20000"/>
              <a:lumOff val="8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TDR Phase</a:t>
            </a:r>
          </a:p>
        </p:txBody>
      </p:sp>
      <p:sp>
        <p:nvSpPr>
          <p:cNvPr id="12" name="Rounded Rectangle 33">
            <a:extLst>
              <a:ext uri="{FF2B5EF4-FFF2-40B4-BE49-F238E27FC236}">
                <a16:creationId xmlns:a16="http://schemas.microsoft.com/office/drawing/2014/main" id="{18509E5B-097E-A6A4-F59F-62D941075A55}"/>
              </a:ext>
            </a:extLst>
          </p:cNvPr>
          <p:cNvSpPr/>
          <p:nvPr/>
        </p:nvSpPr>
        <p:spPr>
          <a:xfrm>
            <a:off x="9385444" y="1630454"/>
            <a:ext cx="2157983" cy="370545"/>
          </a:xfrm>
          <a:prstGeom prst="roundRect">
            <a:avLst/>
          </a:prstGeom>
          <a:solidFill>
            <a:schemeClr val="tx2">
              <a:lumMod val="20000"/>
              <a:lumOff val="8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Construction </a:t>
            </a: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13" name="Rounded Rectangle 9">
            <a:extLst>
              <a:ext uri="{FF2B5EF4-FFF2-40B4-BE49-F238E27FC236}">
                <a16:creationId xmlns:a16="http://schemas.microsoft.com/office/drawing/2014/main" id="{C72A837F-5E01-8D82-DB79-ABF4E9DD165E}"/>
              </a:ext>
            </a:extLst>
          </p:cNvPr>
          <p:cNvSpPr/>
          <p:nvPr/>
        </p:nvSpPr>
        <p:spPr>
          <a:xfrm>
            <a:off x="359308" y="2310763"/>
            <a:ext cx="1379253" cy="472257"/>
          </a:xfrm>
          <a:prstGeom prst="roundRect">
            <a:avLst/>
          </a:prstGeom>
          <a:solidFill>
            <a:schemeClr val="accent1">
              <a:lumMod val="40000"/>
              <a:lumOff val="60000"/>
            </a:schemeClr>
          </a:solidFill>
          <a:ln w="19050"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 FS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sp>
        <p:nvSpPr>
          <p:cNvPr id="17" name="Rounded Rectangle 13">
            <a:extLst>
              <a:ext uri="{FF2B5EF4-FFF2-40B4-BE49-F238E27FC236}">
                <a16:creationId xmlns:a16="http://schemas.microsoft.com/office/drawing/2014/main" id="{D782B628-193B-6BEE-0212-D5BDD8C851F1}"/>
              </a:ext>
            </a:extLst>
          </p:cNvPr>
          <p:cNvSpPr/>
          <p:nvPr/>
        </p:nvSpPr>
        <p:spPr>
          <a:xfrm>
            <a:off x="4685903" y="2639805"/>
            <a:ext cx="1508044" cy="327835"/>
          </a:xfrm>
          <a:prstGeom prst="round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Arial"/>
                <a:ea typeface="+mn-ea"/>
                <a:cs typeface="+mn-cs"/>
              </a:rPr>
              <a:t>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Arial"/>
                <a:ea typeface="+mn-ea"/>
                <a:cs typeface="+mn-cs"/>
              </a:rPr>
              <a:t>Decision</a:t>
            </a:r>
          </a:p>
        </p:txBody>
      </p:sp>
      <p:sp>
        <p:nvSpPr>
          <p:cNvPr id="18" name="Rounded Rectangle 33">
            <a:extLst>
              <a:ext uri="{FF2B5EF4-FFF2-40B4-BE49-F238E27FC236}">
                <a16:creationId xmlns:a16="http://schemas.microsoft.com/office/drawing/2014/main" id="{49246B01-CE09-0510-1DA6-618CC1194D1D}"/>
              </a:ext>
            </a:extLst>
          </p:cNvPr>
          <p:cNvSpPr/>
          <p:nvPr/>
        </p:nvSpPr>
        <p:spPr>
          <a:xfrm>
            <a:off x="1905854" y="4810161"/>
            <a:ext cx="2885388"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CE Concept Design update</a:t>
            </a:r>
          </a:p>
        </p:txBody>
      </p:sp>
      <p:pic>
        <p:nvPicPr>
          <p:cNvPr id="19" name="Graphic 18" descr="Crane with solid fill">
            <a:extLst>
              <a:ext uri="{FF2B5EF4-FFF2-40B4-BE49-F238E27FC236}">
                <a16:creationId xmlns:a16="http://schemas.microsoft.com/office/drawing/2014/main" id="{9FF5378F-0071-A4ED-589D-BAEFE110AA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01829" y="4273163"/>
            <a:ext cx="593033" cy="548639"/>
          </a:xfrm>
          <a:prstGeom prst="rect">
            <a:avLst/>
          </a:prstGeom>
          <a:effectLst>
            <a:glow>
              <a:schemeClr val="accent1">
                <a:alpha val="40000"/>
              </a:schemeClr>
            </a:glow>
          </a:effectLst>
        </p:spPr>
      </p:pic>
      <p:sp>
        <p:nvSpPr>
          <p:cNvPr id="20" name="Rounded Rectangle 9">
            <a:extLst>
              <a:ext uri="{FF2B5EF4-FFF2-40B4-BE49-F238E27FC236}">
                <a16:creationId xmlns:a16="http://schemas.microsoft.com/office/drawing/2014/main" id="{1F208104-5828-4CD3-CC79-A850221DE084}"/>
              </a:ext>
            </a:extLst>
          </p:cNvPr>
          <p:cNvSpPr/>
          <p:nvPr/>
        </p:nvSpPr>
        <p:spPr>
          <a:xfrm>
            <a:off x="9262455" y="4746745"/>
            <a:ext cx="1390035" cy="468343"/>
          </a:xfrm>
          <a:prstGeom prst="roundRect">
            <a:avLst/>
          </a:prstGeom>
          <a:solidFill>
            <a:srgbClr val="FFFF00"/>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4A29">
                    <a:lumMod val="75000"/>
                  </a:srgbClr>
                </a:solidFill>
                <a:effectLst/>
                <a:uLnTx/>
                <a:uFillTx/>
                <a:latin typeface="Arial"/>
                <a:ea typeface="+mn-ea"/>
                <a:cs typeface="+mn-cs"/>
              </a:rPr>
              <a:t>Start construction</a:t>
            </a:r>
          </a:p>
        </p:txBody>
      </p:sp>
      <p:sp>
        <p:nvSpPr>
          <p:cNvPr id="21" name="Rounded Rectangle 6">
            <a:extLst>
              <a:ext uri="{FF2B5EF4-FFF2-40B4-BE49-F238E27FC236}">
                <a16:creationId xmlns:a16="http://schemas.microsoft.com/office/drawing/2014/main" id="{30A69071-7918-71DF-37A0-2F49F5E22D7B}"/>
              </a:ext>
            </a:extLst>
          </p:cNvPr>
          <p:cNvSpPr/>
          <p:nvPr/>
        </p:nvSpPr>
        <p:spPr>
          <a:xfrm>
            <a:off x="1094416" y="5405634"/>
            <a:ext cx="1425028"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Detector EOI submissions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2" name="Rounded Rectangle 6">
            <a:extLst>
              <a:ext uri="{FF2B5EF4-FFF2-40B4-BE49-F238E27FC236}">
                <a16:creationId xmlns:a16="http://schemas.microsoft.com/office/drawing/2014/main" id="{49BC0D5E-4A85-059D-8ACA-9E1DD7445EA9}"/>
              </a:ext>
            </a:extLst>
          </p:cNvPr>
          <p:cNvSpPr/>
          <p:nvPr/>
        </p:nvSpPr>
        <p:spPr>
          <a:xfrm>
            <a:off x="4472760" y="5420126"/>
            <a:ext cx="1628786"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FC</a:t>
            </a:r>
            <a:r>
              <a:rPr kumimoji="0" lang="en-US" sz="1600" b="0" i="0" u="none" strike="noStrike" kern="0" cap="none" spc="0" normalizeH="0" baseline="30000" noProof="0" dirty="0">
                <a:ln>
                  <a:noFill/>
                </a:ln>
                <a:solidFill>
                  <a:srgbClr val="0F124A">
                    <a:lumMod val="85000"/>
                    <a:lumOff val="15000"/>
                  </a:srgbClr>
                </a:solidFill>
                <a:effectLst/>
                <a:uLnTx/>
                <a:uFillTx/>
                <a:latin typeface="Arial"/>
                <a:ea typeface="+mn-ea"/>
                <a:cs typeface="+mn-cs"/>
              </a:rPr>
              <a:t>3</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 formation, call for CDRs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3" name="Rounded Rectangle 6">
            <a:extLst>
              <a:ext uri="{FF2B5EF4-FFF2-40B4-BE49-F238E27FC236}">
                <a16:creationId xmlns:a16="http://schemas.microsoft.com/office/drawing/2014/main" id="{0BA6F9D6-1F93-5164-EAC1-04B04B7C0BF4}"/>
              </a:ext>
            </a:extLst>
          </p:cNvPr>
          <p:cNvSpPr/>
          <p:nvPr/>
        </p:nvSpPr>
        <p:spPr>
          <a:xfrm>
            <a:off x="7554391" y="5420126"/>
            <a:ext cx="1704277"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Detector CDRs submitted to FC</a:t>
            </a:r>
            <a:r>
              <a:rPr kumimoji="0" lang="en-US" sz="1600" b="0" i="0" u="none" strike="noStrike" kern="0" cap="none" spc="0" normalizeH="0" baseline="30000" noProof="0" dirty="0">
                <a:ln>
                  <a:noFill/>
                </a:ln>
                <a:solidFill>
                  <a:srgbClr val="0F124A">
                    <a:lumMod val="85000"/>
                    <a:lumOff val="15000"/>
                  </a:srgbClr>
                </a:solidFill>
                <a:effectLst/>
                <a:uLnTx/>
                <a:uFillTx/>
                <a:latin typeface="Arial"/>
                <a:ea typeface="+mn-ea"/>
                <a:cs typeface="+mn-cs"/>
              </a:rPr>
              <a:t>3</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 </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4" name="Rounded Rectangle 6">
            <a:extLst>
              <a:ext uri="{FF2B5EF4-FFF2-40B4-BE49-F238E27FC236}">
                <a16:creationId xmlns:a16="http://schemas.microsoft.com/office/drawing/2014/main" id="{B2D734E6-1609-47BB-0A32-362A68D41842}"/>
              </a:ext>
            </a:extLst>
          </p:cNvPr>
          <p:cNvSpPr/>
          <p:nvPr/>
        </p:nvSpPr>
        <p:spPr>
          <a:xfrm>
            <a:off x="1805550" y="2343526"/>
            <a:ext cx="1322510" cy="439494"/>
          </a:xfrm>
          <a:prstGeom prst="roundRect">
            <a:avLst/>
          </a:prstGeom>
          <a:solidFill>
            <a:schemeClr val="bg2">
              <a:lumMod val="95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ESPPU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2025/26</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5" name="Rounded Rectangle 33">
            <a:extLst>
              <a:ext uri="{FF2B5EF4-FFF2-40B4-BE49-F238E27FC236}">
                <a16:creationId xmlns:a16="http://schemas.microsoft.com/office/drawing/2014/main" id="{8A004B94-8BA9-4451-D49B-6EB2740D3934}"/>
              </a:ext>
            </a:extLst>
          </p:cNvPr>
          <p:cNvSpPr/>
          <p:nvPr/>
        </p:nvSpPr>
        <p:spPr>
          <a:xfrm>
            <a:off x="7050067" y="4808409"/>
            <a:ext cx="2168715"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Construction Design</a:t>
            </a:r>
          </a:p>
        </p:txBody>
      </p:sp>
      <p:grpSp>
        <p:nvGrpSpPr>
          <p:cNvPr id="26" name="Group 25">
            <a:extLst>
              <a:ext uri="{FF2B5EF4-FFF2-40B4-BE49-F238E27FC236}">
                <a16:creationId xmlns:a16="http://schemas.microsoft.com/office/drawing/2014/main" id="{1CE64DBF-91DB-93E7-C2DC-D33129CA593C}"/>
              </a:ext>
            </a:extLst>
          </p:cNvPr>
          <p:cNvGrpSpPr>
            <a:grpSpLocks noChangeAspect="1"/>
          </p:cNvGrpSpPr>
          <p:nvPr/>
        </p:nvGrpSpPr>
        <p:grpSpPr>
          <a:xfrm>
            <a:off x="4522072" y="2375889"/>
            <a:ext cx="579609" cy="506307"/>
            <a:chOff x="4333017" y="2114253"/>
            <a:chExt cx="1219048" cy="1219048"/>
          </a:xfrm>
          <a:effectLst>
            <a:glow>
              <a:schemeClr val="accent1"/>
            </a:glow>
          </a:effectLst>
        </p:grpSpPr>
        <p:pic>
          <p:nvPicPr>
            <p:cNvPr id="27" name="Picture 26">
              <a:extLst>
                <a:ext uri="{FF2B5EF4-FFF2-40B4-BE49-F238E27FC236}">
                  <a16:creationId xmlns:a16="http://schemas.microsoft.com/office/drawing/2014/main" id="{AAF40E21-CBF4-4463-3988-02A295259426}"/>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4333017" y="2114253"/>
              <a:ext cx="1219048" cy="1219048"/>
            </a:xfrm>
            <a:prstGeom prst="rect">
              <a:avLst/>
            </a:prstGeom>
          </p:spPr>
        </p:pic>
        <p:pic>
          <p:nvPicPr>
            <p:cNvPr id="28" name="Picture 27">
              <a:extLst>
                <a:ext uri="{FF2B5EF4-FFF2-40B4-BE49-F238E27FC236}">
                  <a16:creationId xmlns:a16="http://schemas.microsoft.com/office/drawing/2014/main" id="{66070B19-711E-6381-32C7-B6823490CAD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761566" y="2421324"/>
              <a:ext cx="361950" cy="609600"/>
            </a:xfrm>
            <a:prstGeom prst="rect">
              <a:avLst/>
            </a:prstGeom>
          </p:spPr>
        </p:pic>
      </p:grpSp>
      <p:sp>
        <p:nvSpPr>
          <p:cNvPr id="29" name="Rounded Rectangle 9">
            <a:extLst>
              <a:ext uri="{FF2B5EF4-FFF2-40B4-BE49-F238E27FC236}">
                <a16:creationId xmlns:a16="http://schemas.microsoft.com/office/drawing/2014/main" id="{164EDFAB-9222-5173-FDD4-6204350C25DB}"/>
              </a:ext>
            </a:extLst>
          </p:cNvPr>
          <p:cNvSpPr/>
          <p:nvPr/>
        </p:nvSpPr>
        <p:spPr>
          <a:xfrm>
            <a:off x="7884059" y="2353452"/>
            <a:ext cx="1379253" cy="464564"/>
          </a:xfrm>
          <a:prstGeom prst="roundRect">
            <a:avLst/>
          </a:prstGeom>
          <a:solidFill>
            <a:schemeClr val="accent1">
              <a:lumMod val="40000"/>
              <a:lumOff val="6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grpSp>
        <p:nvGrpSpPr>
          <p:cNvPr id="30" name="Group 29">
            <a:extLst>
              <a:ext uri="{FF2B5EF4-FFF2-40B4-BE49-F238E27FC236}">
                <a16:creationId xmlns:a16="http://schemas.microsoft.com/office/drawing/2014/main" id="{58BF251B-CC06-C6DD-7F80-DEBA7366CFFB}"/>
              </a:ext>
            </a:extLst>
          </p:cNvPr>
          <p:cNvGrpSpPr/>
          <p:nvPr/>
        </p:nvGrpSpPr>
        <p:grpSpPr>
          <a:xfrm>
            <a:off x="8894374" y="2101209"/>
            <a:ext cx="579609" cy="502322"/>
            <a:chOff x="6234726" y="2760924"/>
            <a:chExt cx="540000" cy="540000"/>
          </a:xfrm>
          <a:effectLst>
            <a:glow>
              <a:schemeClr val="accent1"/>
            </a:glow>
          </a:effectLst>
        </p:grpSpPr>
        <p:pic>
          <p:nvPicPr>
            <p:cNvPr id="31" name="Picture 30">
              <a:extLst>
                <a:ext uri="{FF2B5EF4-FFF2-40B4-BE49-F238E27FC236}">
                  <a16:creationId xmlns:a16="http://schemas.microsoft.com/office/drawing/2014/main" id="{DD29236F-10C9-4E19-E2E9-36047438D6F4}"/>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32" name="Picture 31">
              <a:extLst>
                <a:ext uri="{FF2B5EF4-FFF2-40B4-BE49-F238E27FC236}">
                  <a16:creationId xmlns:a16="http://schemas.microsoft.com/office/drawing/2014/main" id="{DD7CFCBF-6C63-EDE9-ED9F-A43DA2D8D86D}"/>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33" name="Rounded Rectangle 33">
            <a:extLst>
              <a:ext uri="{FF2B5EF4-FFF2-40B4-BE49-F238E27FC236}">
                <a16:creationId xmlns:a16="http://schemas.microsoft.com/office/drawing/2014/main" id="{30FFEEF1-9877-1131-DB59-4B0535D796A2}"/>
              </a:ext>
            </a:extLst>
          </p:cNvPr>
          <p:cNvSpPr/>
          <p:nvPr/>
        </p:nvSpPr>
        <p:spPr>
          <a:xfrm>
            <a:off x="4826792" y="4807658"/>
            <a:ext cx="2168715"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CE Tender Design</a:t>
            </a:r>
          </a:p>
        </p:txBody>
      </p:sp>
      <p:sp>
        <p:nvSpPr>
          <p:cNvPr id="34" name="Rounded Rectangle 6">
            <a:extLst>
              <a:ext uri="{FF2B5EF4-FFF2-40B4-BE49-F238E27FC236}">
                <a16:creationId xmlns:a16="http://schemas.microsoft.com/office/drawing/2014/main" id="{45CD7C19-8944-1EDC-9BA0-97EA12694F21}"/>
              </a:ext>
            </a:extLst>
          </p:cNvPr>
          <p:cNvSpPr/>
          <p:nvPr/>
        </p:nvSpPr>
        <p:spPr>
          <a:xfrm>
            <a:off x="9318560" y="3196841"/>
            <a:ext cx="2181291" cy="363897"/>
          </a:xfrm>
          <a:prstGeom prst="roundRect">
            <a:avLst/>
          </a:prstGeom>
          <a:solidFill>
            <a:schemeClr val="bg2">
              <a:lumMod val="95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engineering design </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35" name="Arrow: Bent 16">
            <a:extLst>
              <a:ext uri="{FF2B5EF4-FFF2-40B4-BE49-F238E27FC236}">
                <a16:creationId xmlns:a16="http://schemas.microsoft.com/office/drawing/2014/main" id="{45A2C89E-FEC2-81EB-67D4-70F8903C6D25}"/>
              </a:ext>
            </a:extLst>
          </p:cNvPr>
          <p:cNvSpPr/>
          <p:nvPr/>
        </p:nvSpPr>
        <p:spPr>
          <a:xfrm rot="10800000" flipH="1">
            <a:off x="2256926" y="3410533"/>
            <a:ext cx="251060" cy="536665"/>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6" name="Arrow: Bent 17">
            <a:extLst>
              <a:ext uri="{FF2B5EF4-FFF2-40B4-BE49-F238E27FC236}">
                <a16:creationId xmlns:a16="http://schemas.microsoft.com/office/drawing/2014/main" id="{C293C0C5-A421-0475-78F4-9894EC0088F0}"/>
              </a:ext>
            </a:extLst>
          </p:cNvPr>
          <p:cNvSpPr/>
          <p:nvPr/>
        </p:nvSpPr>
        <p:spPr>
          <a:xfrm rot="10800000" flipH="1">
            <a:off x="1638637" y="4626532"/>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7" name="Rounded Rectangle 6">
            <a:extLst>
              <a:ext uri="{FF2B5EF4-FFF2-40B4-BE49-F238E27FC236}">
                <a16:creationId xmlns:a16="http://schemas.microsoft.com/office/drawing/2014/main" id="{5F8BDE7B-2E7C-EBB6-5358-F77C18DE2B45}"/>
              </a:ext>
            </a:extLst>
          </p:cNvPr>
          <p:cNvSpPr/>
          <p:nvPr/>
        </p:nvSpPr>
        <p:spPr>
          <a:xfrm>
            <a:off x="818868" y="4200367"/>
            <a:ext cx="1217938" cy="493786"/>
          </a:xfrm>
          <a:prstGeom prst="roundRect">
            <a:avLst/>
          </a:prstGeom>
          <a:solidFill>
            <a:schemeClr val="accent2">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F124A">
                    <a:lumMod val="85000"/>
                    <a:lumOff val="15000"/>
                  </a:srgbClr>
                </a:solidFill>
                <a:effectLst/>
                <a:uLnTx/>
                <a:uFillTx/>
                <a:latin typeface="Arial"/>
                <a:ea typeface="+mn-ea"/>
                <a:cs typeface="+mn-cs"/>
              </a:rPr>
              <a:t>Phase 1 Site Investigations</a:t>
            </a:r>
            <a:endParaRPr kumimoji="0" lang="en-GB" sz="14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38" name="Arrow: Bent 18">
            <a:extLst>
              <a:ext uri="{FF2B5EF4-FFF2-40B4-BE49-F238E27FC236}">
                <a16:creationId xmlns:a16="http://schemas.microsoft.com/office/drawing/2014/main" id="{01114810-0C37-0510-81DB-144B01518D14}"/>
              </a:ext>
            </a:extLst>
          </p:cNvPr>
          <p:cNvSpPr/>
          <p:nvPr/>
        </p:nvSpPr>
        <p:spPr>
          <a:xfrm rot="10800000" flipH="1">
            <a:off x="4803217" y="4639058"/>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9" name="Arrow: Bent 19">
            <a:extLst>
              <a:ext uri="{FF2B5EF4-FFF2-40B4-BE49-F238E27FC236}">
                <a16:creationId xmlns:a16="http://schemas.microsoft.com/office/drawing/2014/main" id="{E6E4A570-AA29-4C1A-B9A3-318456562CAD}"/>
              </a:ext>
            </a:extLst>
          </p:cNvPr>
          <p:cNvSpPr/>
          <p:nvPr/>
        </p:nvSpPr>
        <p:spPr>
          <a:xfrm rot="10800000" flipH="1">
            <a:off x="4678693" y="3410532"/>
            <a:ext cx="241687" cy="1705808"/>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40" name="Rounded Rectangle 6">
            <a:extLst>
              <a:ext uri="{FF2B5EF4-FFF2-40B4-BE49-F238E27FC236}">
                <a16:creationId xmlns:a16="http://schemas.microsoft.com/office/drawing/2014/main" id="{BF6CA4F9-A6C6-36F9-A7B9-4CEABF431077}"/>
              </a:ext>
            </a:extLst>
          </p:cNvPr>
          <p:cNvSpPr/>
          <p:nvPr/>
        </p:nvSpPr>
        <p:spPr>
          <a:xfrm>
            <a:off x="2555468" y="3727967"/>
            <a:ext cx="6697972" cy="338741"/>
          </a:xfrm>
          <a:prstGeom prst="roundRect">
            <a:avLst/>
          </a:prstGeom>
          <a:solidFill>
            <a:schemeClr val="accent4">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Environmental Impact study &amp; Authorization Process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1" name="Arrow: Bent 20">
            <a:extLst>
              <a:ext uri="{FF2B5EF4-FFF2-40B4-BE49-F238E27FC236}">
                <a16:creationId xmlns:a16="http://schemas.microsoft.com/office/drawing/2014/main" id="{799079F2-FC5A-2396-0B3B-4704AEFFF620}"/>
              </a:ext>
            </a:extLst>
          </p:cNvPr>
          <p:cNvSpPr/>
          <p:nvPr/>
        </p:nvSpPr>
        <p:spPr>
          <a:xfrm rot="10800000" flipH="1">
            <a:off x="6863310" y="4651582"/>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42" name="Rounded Rectangle 6">
            <a:extLst>
              <a:ext uri="{FF2B5EF4-FFF2-40B4-BE49-F238E27FC236}">
                <a16:creationId xmlns:a16="http://schemas.microsoft.com/office/drawing/2014/main" id="{061C6C3C-488E-4D08-9C7F-15EDA6A4C3EE}"/>
              </a:ext>
            </a:extLst>
          </p:cNvPr>
          <p:cNvSpPr/>
          <p:nvPr/>
        </p:nvSpPr>
        <p:spPr>
          <a:xfrm>
            <a:off x="3690143" y="4190100"/>
            <a:ext cx="3267463" cy="497593"/>
          </a:xfrm>
          <a:prstGeom prst="roundRect">
            <a:avLst/>
          </a:prstGeom>
          <a:solidFill>
            <a:schemeClr val="accent2">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Phase 2 Site Investigations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3" name="Rounded Rectangle 6">
            <a:extLst>
              <a:ext uri="{FF2B5EF4-FFF2-40B4-BE49-F238E27FC236}">
                <a16:creationId xmlns:a16="http://schemas.microsoft.com/office/drawing/2014/main" id="{7DDBABE7-7A3F-2410-650F-1A9740628D3E}"/>
              </a:ext>
            </a:extLst>
          </p:cNvPr>
          <p:cNvSpPr/>
          <p:nvPr/>
        </p:nvSpPr>
        <p:spPr>
          <a:xfrm>
            <a:off x="359308" y="3193199"/>
            <a:ext cx="8894132" cy="363897"/>
          </a:xfrm>
          <a:prstGeom prst="roundRect">
            <a:avLst/>
          </a:prstGeom>
          <a:solidFill>
            <a:schemeClr val="bg2">
              <a:lumMod val="95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accelerator design, technical infrastructure design, R&amp;D, towards TDR</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7" name="Rounded Rectangle 9">
            <a:extLst>
              <a:ext uri="{FF2B5EF4-FFF2-40B4-BE49-F238E27FC236}">
                <a16:creationId xmlns:a16="http://schemas.microsoft.com/office/drawing/2014/main" id="{C258D1C4-0230-7816-194F-C6F905CC532A}"/>
              </a:ext>
            </a:extLst>
          </p:cNvPr>
          <p:cNvSpPr/>
          <p:nvPr/>
        </p:nvSpPr>
        <p:spPr>
          <a:xfrm>
            <a:off x="3160201" y="2340928"/>
            <a:ext cx="1508045" cy="464564"/>
          </a:xfrm>
          <a:prstGeom prst="roundRect">
            <a:avLst/>
          </a:prstGeom>
          <a:solidFill>
            <a:schemeClr val="accent1">
              <a:lumMod val="40000"/>
              <a:lumOff val="60000"/>
            </a:schemeClr>
          </a:solidFill>
          <a:ln w="19050"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pre 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grpSp>
        <p:nvGrpSpPr>
          <p:cNvPr id="48" name="Group 47">
            <a:extLst>
              <a:ext uri="{FF2B5EF4-FFF2-40B4-BE49-F238E27FC236}">
                <a16:creationId xmlns:a16="http://schemas.microsoft.com/office/drawing/2014/main" id="{F2933836-A702-F249-12C1-1B46BDE255EB}"/>
              </a:ext>
            </a:extLst>
          </p:cNvPr>
          <p:cNvGrpSpPr/>
          <p:nvPr/>
        </p:nvGrpSpPr>
        <p:grpSpPr>
          <a:xfrm>
            <a:off x="4228023" y="2082661"/>
            <a:ext cx="579609" cy="502322"/>
            <a:chOff x="6234726" y="2760924"/>
            <a:chExt cx="540000" cy="540000"/>
          </a:xfrm>
          <a:effectLst>
            <a:glow>
              <a:schemeClr val="accent1"/>
            </a:glow>
          </a:effectLst>
        </p:grpSpPr>
        <p:pic>
          <p:nvPicPr>
            <p:cNvPr id="49" name="Picture 48">
              <a:extLst>
                <a:ext uri="{FF2B5EF4-FFF2-40B4-BE49-F238E27FC236}">
                  <a16:creationId xmlns:a16="http://schemas.microsoft.com/office/drawing/2014/main" id="{32802ECA-3A6B-3D0C-67DB-EE888AD7F544}"/>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50" name="Picture 49">
              <a:extLst>
                <a:ext uri="{FF2B5EF4-FFF2-40B4-BE49-F238E27FC236}">
                  <a16:creationId xmlns:a16="http://schemas.microsoft.com/office/drawing/2014/main" id="{8A9F1FBE-5BBB-794D-3666-7BB486AF934F}"/>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grpSp>
        <p:nvGrpSpPr>
          <p:cNvPr id="44" name="Group 43">
            <a:extLst>
              <a:ext uri="{FF2B5EF4-FFF2-40B4-BE49-F238E27FC236}">
                <a16:creationId xmlns:a16="http://schemas.microsoft.com/office/drawing/2014/main" id="{5FCE56B5-C69F-456B-2D3E-840CD72599E6}"/>
              </a:ext>
            </a:extLst>
          </p:cNvPr>
          <p:cNvGrpSpPr/>
          <p:nvPr/>
        </p:nvGrpSpPr>
        <p:grpSpPr>
          <a:xfrm>
            <a:off x="2815510" y="2090099"/>
            <a:ext cx="579609" cy="502322"/>
            <a:chOff x="-1219048" y="3333377"/>
            <a:chExt cx="540000" cy="540000"/>
          </a:xfrm>
          <a:effectLst>
            <a:glow>
              <a:schemeClr val="accent1"/>
            </a:glow>
          </a:effectLst>
        </p:grpSpPr>
        <p:pic>
          <p:nvPicPr>
            <p:cNvPr id="45" name="Picture 44">
              <a:extLst>
                <a:ext uri="{FF2B5EF4-FFF2-40B4-BE49-F238E27FC236}">
                  <a16:creationId xmlns:a16="http://schemas.microsoft.com/office/drawing/2014/main" id="{8B79DA77-93B0-4E09-BBB6-86BC7FC0AD27}"/>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46" name="Picture 45">
              <a:extLst>
                <a:ext uri="{FF2B5EF4-FFF2-40B4-BE49-F238E27FC236}">
                  <a16:creationId xmlns:a16="http://schemas.microsoft.com/office/drawing/2014/main" id="{9EEA5853-601C-954C-BFE2-8D530B8E83A8}"/>
                </a:ext>
              </a:extLst>
            </p:cNvPr>
            <p:cNvPicPr>
              <a:picLocks noChangeAspect="1"/>
            </p:cNvPicPr>
            <p:nvPr/>
          </p:nvPicPr>
          <p:blipFill>
            <a:blip r:embed="rId17">
              <a:clrChange>
                <a:clrFrom>
                  <a:srgbClr val="FEFEFE"/>
                </a:clrFrom>
                <a:clrTo>
                  <a:srgbClr val="FEFEFE">
                    <a:alpha val="0"/>
                  </a:srgbClr>
                </a:clrTo>
              </a:clrChange>
            </a:blip>
            <a:stretch>
              <a:fillRect/>
            </a:stretch>
          </p:blipFill>
          <p:spPr>
            <a:xfrm>
              <a:off x="-1068453" y="3477510"/>
              <a:ext cx="238810" cy="239203"/>
            </a:xfrm>
            <a:prstGeom prst="rect">
              <a:avLst/>
            </a:prstGeom>
          </p:spPr>
        </p:pic>
      </p:grpSp>
      <p:grpSp>
        <p:nvGrpSpPr>
          <p:cNvPr id="14" name="Group 13">
            <a:extLst>
              <a:ext uri="{FF2B5EF4-FFF2-40B4-BE49-F238E27FC236}">
                <a16:creationId xmlns:a16="http://schemas.microsoft.com/office/drawing/2014/main" id="{2175140C-3438-8C13-A75C-99D0B1A34C6B}"/>
              </a:ext>
            </a:extLst>
          </p:cNvPr>
          <p:cNvGrpSpPr/>
          <p:nvPr/>
        </p:nvGrpSpPr>
        <p:grpSpPr>
          <a:xfrm>
            <a:off x="1467735" y="2097567"/>
            <a:ext cx="579609" cy="502322"/>
            <a:chOff x="6234726" y="2760924"/>
            <a:chExt cx="540000" cy="540000"/>
          </a:xfrm>
          <a:effectLst>
            <a:glow>
              <a:schemeClr val="accent1"/>
            </a:glow>
          </a:effectLst>
        </p:grpSpPr>
        <p:pic>
          <p:nvPicPr>
            <p:cNvPr id="15" name="Picture 14">
              <a:extLst>
                <a:ext uri="{FF2B5EF4-FFF2-40B4-BE49-F238E27FC236}">
                  <a16:creationId xmlns:a16="http://schemas.microsoft.com/office/drawing/2014/main" id="{9D9C1096-162F-CD3A-31AE-8F2B5EF57A71}"/>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16" name="Picture 15">
              <a:extLst>
                <a:ext uri="{FF2B5EF4-FFF2-40B4-BE49-F238E27FC236}">
                  <a16:creationId xmlns:a16="http://schemas.microsoft.com/office/drawing/2014/main" id="{9C819B9E-CB92-D518-A425-633367464EF3}"/>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Tree>
    <p:extLst>
      <p:ext uri="{BB962C8B-B14F-4D97-AF65-F5344CB8AC3E}">
        <p14:creationId xmlns:p14="http://schemas.microsoft.com/office/powerpoint/2010/main" val="245178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F3BFAB-EE16-070B-C780-9B39E5B93075}"/>
              </a:ext>
            </a:extLst>
          </p:cNvPr>
          <p:cNvPicPr>
            <a:picLocks noChangeAspect="1"/>
          </p:cNvPicPr>
          <p:nvPr/>
        </p:nvPicPr>
        <p:blipFill rotWithShape="1">
          <a:blip r:embed="rId2">
            <a:clrChange>
              <a:clrFrom>
                <a:srgbClr val="F7EFEF"/>
              </a:clrFrom>
              <a:clrTo>
                <a:srgbClr val="F7EFEF">
                  <a:alpha val="0"/>
                </a:srgbClr>
              </a:clrTo>
            </a:clrChange>
            <a:alphaModFix amt="50000"/>
            <a:extLst>
              <a:ext uri="{BEBA8EAE-BF5A-486C-A8C5-ECC9F3942E4B}">
                <a14:imgProps xmlns:a14="http://schemas.microsoft.com/office/drawing/2010/main">
                  <a14:imgLayer r:embed="rId3">
                    <a14:imgEffect>
                      <a14:colorTemperature colorTemp="5900"/>
                    </a14:imgEffect>
                  </a14:imgLayer>
                </a14:imgProps>
              </a:ext>
            </a:extLst>
          </a:blip>
          <a:srcRect l="1914" r="2707"/>
          <a:stretch/>
        </p:blipFill>
        <p:spPr>
          <a:xfrm>
            <a:off x="0" y="475012"/>
            <a:ext cx="12192000" cy="6382987"/>
          </a:xfrm>
          <a:prstGeom prst="rect">
            <a:avLst/>
          </a:prstGeom>
          <a:effectLst>
            <a:glow>
              <a:schemeClr val="accent1"/>
            </a:glow>
          </a:effectLst>
        </p:spPr>
      </p:pic>
      <p:sp>
        <p:nvSpPr>
          <p:cNvPr id="2" name="Slide Number Placeholder 1">
            <a:extLst>
              <a:ext uri="{FF2B5EF4-FFF2-40B4-BE49-F238E27FC236}">
                <a16:creationId xmlns:a16="http://schemas.microsoft.com/office/drawing/2014/main" id="{AE184EB2-6E63-CCDF-8082-A2C48AA9FDA3}"/>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12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73F9DB69-DB22-E395-71E0-DF79BBC75DDA}"/>
              </a:ext>
            </a:extLst>
          </p:cNvPr>
          <p:cNvSpPr>
            <a:spLocks noGrp="1"/>
          </p:cNvSpPr>
          <p:nvPr>
            <p:ph type="title"/>
          </p:nvPr>
        </p:nvSpPr>
        <p:spPr/>
        <p:txBody>
          <a:bodyPr/>
          <a:lstStyle/>
          <a:p>
            <a:r>
              <a:rPr lang="en-CH" dirty="0"/>
              <a:t>Status of FCC global collaboration</a:t>
            </a:r>
          </a:p>
        </p:txBody>
      </p:sp>
      <p:sp>
        <p:nvSpPr>
          <p:cNvPr id="8" name="Rectangle: Rounded Corners 13">
            <a:extLst>
              <a:ext uri="{FF2B5EF4-FFF2-40B4-BE49-F238E27FC236}">
                <a16:creationId xmlns:a16="http://schemas.microsoft.com/office/drawing/2014/main" id="{95970293-3F48-5852-6D79-7D8B07F3E706}"/>
              </a:ext>
            </a:extLst>
          </p:cNvPr>
          <p:cNvSpPr/>
          <p:nvPr/>
        </p:nvSpPr>
        <p:spPr>
          <a:xfrm>
            <a:off x="5748069" y="5016945"/>
            <a:ext cx="1272976" cy="122926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141 Institutes</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sp>
        <p:nvSpPr>
          <p:cNvPr id="9" name="Rectangle: Rounded Corners 14">
            <a:extLst>
              <a:ext uri="{FF2B5EF4-FFF2-40B4-BE49-F238E27FC236}">
                <a16:creationId xmlns:a16="http://schemas.microsoft.com/office/drawing/2014/main" id="{C11113F7-3B8D-D30B-3D01-AACC4B0117CF}"/>
              </a:ext>
            </a:extLst>
          </p:cNvPr>
          <p:cNvSpPr/>
          <p:nvPr/>
        </p:nvSpPr>
        <p:spPr>
          <a:xfrm>
            <a:off x="7089031" y="5016945"/>
            <a:ext cx="1272976" cy="12292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32 countries</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 + </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CERN</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pic>
        <p:nvPicPr>
          <p:cNvPr id="10" name="Picture 9" descr="A blue flag with yellow stars&#10;&#10;Description automatically generated">
            <a:extLst>
              <a:ext uri="{FF2B5EF4-FFF2-40B4-BE49-F238E27FC236}">
                <a16:creationId xmlns:a16="http://schemas.microsoft.com/office/drawing/2014/main" id="{B29263F8-2359-25F9-7B99-DE4781581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06" y="5077330"/>
            <a:ext cx="1756286" cy="1168879"/>
          </a:xfrm>
          <a:prstGeom prst="rect">
            <a:avLst/>
          </a:prstGeom>
        </p:spPr>
      </p:pic>
      <p:pic>
        <p:nvPicPr>
          <p:cNvPr id="11" name="Picture 10" descr="A logo with text and a circle&#10;&#10;Description automatically generated">
            <a:extLst>
              <a:ext uri="{FF2B5EF4-FFF2-40B4-BE49-F238E27FC236}">
                <a16:creationId xmlns:a16="http://schemas.microsoft.com/office/drawing/2014/main" id="{AD24B144-A4C8-80CB-F9DA-29ABAF093F4F}"/>
              </a:ext>
            </a:extLst>
          </p:cNvPr>
          <p:cNvPicPr>
            <a:picLocks noChangeAspect="1"/>
          </p:cNvPicPr>
          <p:nvPr/>
        </p:nvPicPr>
        <p:blipFill rotWithShape="1">
          <a:blip r:embed="rId5">
            <a:extLst>
              <a:ext uri="{28A0092B-C50C-407E-A947-70E740481C1C}">
                <a14:useLocalDpi xmlns:a14="http://schemas.microsoft.com/office/drawing/2010/main" val="0"/>
              </a:ext>
            </a:extLst>
          </a:blip>
          <a:srcRect l="13687" r="10025"/>
          <a:stretch/>
        </p:blipFill>
        <p:spPr>
          <a:xfrm>
            <a:off x="10189291" y="5068253"/>
            <a:ext cx="2002709" cy="1199626"/>
          </a:xfrm>
          <a:prstGeom prst="rect">
            <a:avLst/>
          </a:prstGeom>
        </p:spPr>
      </p:pic>
      <p:sp>
        <p:nvSpPr>
          <p:cNvPr id="12" name="Rectangle 11">
            <a:extLst>
              <a:ext uri="{FF2B5EF4-FFF2-40B4-BE49-F238E27FC236}">
                <a16:creationId xmlns:a16="http://schemas.microsoft.com/office/drawing/2014/main" id="{F7BB0D7F-60F3-9B61-0F34-E07AB5C543D2}"/>
              </a:ext>
            </a:extLst>
          </p:cNvPr>
          <p:cNvSpPr/>
          <p:nvPr/>
        </p:nvSpPr>
        <p:spPr>
          <a:xfrm>
            <a:off x="583801" y="1380823"/>
            <a:ext cx="11017800" cy="923330"/>
          </a:xfrm>
          <a:prstGeom prst="rect">
            <a:avLst/>
          </a:prstGeom>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F124A"/>
                </a:solidFill>
                <a:effectLst/>
                <a:uLnTx/>
                <a:uFillTx/>
                <a:latin typeface="Arial"/>
                <a:ea typeface="+mn-ea"/>
                <a:cs typeface="+mn-cs"/>
              </a:rPr>
              <a:t>Increasing international collaboration as a prerequisite for success:</a:t>
            </a:r>
            <a:br>
              <a:rPr kumimoji="0" lang="en-GB" sz="1800" b="1" i="0" u="none" strike="noStrike" kern="1200" cap="none" spc="0" normalizeH="0" baseline="0" noProof="0" dirty="0">
                <a:ln>
                  <a:noFill/>
                </a:ln>
                <a:solidFill>
                  <a:srgbClr val="0F124A"/>
                </a:solidFill>
                <a:effectLst/>
                <a:uLnTx/>
                <a:uFillTx/>
                <a:latin typeface="Arial"/>
                <a:ea typeface="+mn-ea"/>
                <a:cs typeface="+mn-cs"/>
              </a:rPr>
            </a:br>
            <a:r>
              <a:rPr kumimoji="0" lang="en-GB" sz="1800" b="1" i="0" u="none" strike="noStrike" kern="1200" cap="none" spc="0" normalizeH="0" baseline="0" noProof="0" dirty="0">
                <a:ln>
                  <a:noFill/>
                </a:ln>
                <a:solidFill>
                  <a:srgbClr val="0F124A"/>
                </a:solidFill>
                <a:effectLst/>
                <a:uLnTx/>
                <a:uFillTx/>
                <a:latin typeface="Arial"/>
                <a:ea typeface="+mn-ea"/>
                <a:cs typeface="+mn-cs"/>
                <a:sym typeface="Wingdings" panose="05000000000000000000" pitchFamily="2" charset="2"/>
              </a:rPr>
              <a:t></a:t>
            </a:r>
            <a:r>
              <a:rPr kumimoji="0" lang="en-GB" sz="1800" b="0" i="0" u="none" strike="noStrike" kern="1200" cap="none" spc="0" normalizeH="0" baseline="0" noProof="0" dirty="0">
                <a:ln>
                  <a:noFill/>
                </a:ln>
                <a:solidFill>
                  <a:srgbClr val="0F124A"/>
                </a:solidFill>
                <a:effectLst/>
                <a:uLnTx/>
                <a:uFillTx/>
                <a:latin typeface="Arial"/>
                <a:ea typeface="+mn-ea"/>
                <a:cs typeface="+mn-cs"/>
              </a:rPr>
              <a:t>links with </a:t>
            </a:r>
            <a:r>
              <a:rPr kumimoji="0" lang="en-GB" sz="1800" b="1" i="0" u="none" strike="noStrike" kern="1200" cap="none" spc="0" normalizeH="0" baseline="0" noProof="0" dirty="0">
                <a:ln>
                  <a:noFill/>
                </a:ln>
                <a:solidFill>
                  <a:srgbClr val="0F124A"/>
                </a:solidFill>
                <a:effectLst/>
                <a:uLnTx/>
                <a:uFillTx/>
                <a:latin typeface="Arial"/>
                <a:ea typeface="+mn-ea"/>
                <a:cs typeface="+mn-cs"/>
              </a:rPr>
              <a:t>science, research &amp; development </a:t>
            </a:r>
            <a:r>
              <a:rPr kumimoji="0" lang="en-GB" sz="1800" b="0" i="0" u="none" strike="noStrike" kern="1200" cap="none" spc="0" normalizeH="0" baseline="0" noProof="0" dirty="0">
                <a:ln>
                  <a:noFill/>
                </a:ln>
                <a:solidFill>
                  <a:srgbClr val="0F124A"/>
                </a:solidFill>
                <a:effectLst/>
                <a:uLnTx/>
                <a:uFillTx/>
                <a:latin typeface="Arial"/>
                <a:ea typeface="+mn-ea"/>
                <a:cs typeface="+mn-cs"/>
              </a:rPr>
              <a:t>and </a:t>
            </a:r>
            <a:r>
              <a:rPr kumimoji="0" lang="en-GB" sz="1800" b="1" i="0" u="none" strike="noStrike" kern="1200" cap="none" spc="0" normalizeH="0" baseline="0" noProof="0" dirty="0">
                <a:ln>
                  <a:noFill/>
                </a:ln>
                <a:solidFill>
                  <a:srgbClr val="0F124A"/>
                </a:solidFill>
                <a:effectLst/>
                <a:uLnTx/>
                <a:uFillTx/>
                <a:latin typeface="Arial"/>
                <a:ea typeface="+mn-ea"/>
                <a:cs typeface="+mn-cs"/>
              </a:rPr>
              <a:t>high-tech industry </a:t>
            </a:r>
            <a:r>
              <a:rPr kumimoji="0" lang="en-GB" sz="1800" b="0" i="0" u="none" strike="noStrike" kern="1200" cap="none" spc="0" normalizeH="0" baseline="0" noProof="0" dirty="0">
                <a:ln>
                  <a:noFill/>
                </a:ln>
                <a:solidFill>
                  <a:srgbClr val="0F124A"/>
                </a:solidFill>
                <a:effectLst/>
                <a:uLnTx/>
                <a:uFillTx/>
                <a:latin typeface="Arial"/>
                <a:ea typeface="+mn-ea"/>
                <a:cs typeface="+mn-cs"/>
              </a:rPr>
              <a:t>will be essential to further advance and prepare the implementation of FCC</a:t>
            </a:r>
            <a:endParaRPr kumimoji="0" lang="en-US"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13" name="TextBox 12">
            <a:extLst>
              <a:ext uri="{FF2B5EF4-FFF2-40B4-BE49-F238E27FC236}">
                <a16:creationId xmlns:a16="http://schemas.microsoft.com/office/drawing/2014/main" id="{16BF2FBF-617C-DA2B-B185-98B8E2F85A50}"/>
              </a:ext>
            </a:extLst>
          </p:cNvPr>
          <p:cNvSpPr txBox="1"/>
          <p:nvPr/>
        </p:nvSpPr>
        <p:spPr>
          <a:xfrm>
            <a:off x="314625" y="5651814"/>
            <a:ext cx="5118819" cy="92333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CH" sz="1350" b="1" i="0" u="none" strike="noStrike" kern="1200" cap="none" spc="0" normalizeH="0" baseline="0" noProof="0" dirty="0">
                <a:ln>
                  <a:noFill/>
                </a:ln>
                <a:solidFill>
                  <a:srgbClr val="0F124A"/>
                </a:solidFill>
                <a:effectLst/>
                <a:uLnTx/>
                <a:uFillTx/>
                <a:latin typeface="Arial"/>
                <a:ea typeface="+mn-ea"/>
                <a:cs typeface="+mn-cs"/>
              </a:rPr>
              <a:t>FCC Feasibility Study: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0F124A"/>
                </a:solidFill>
                <a:effectLst/>
                <a:uLnTx/>
                <a:uFillTx/>
                <a:latin typeface="Arial"/>
                <a:ea typeface="+mn-ea"/>
                <a:cs typeface="+mn-cs"/>
              </a:rPr>
              <a:t>Aim </a:t>
            </a:r>
            <a:r>
              <a:rPr kumimoji="0" lang="fr-FR" sz="1350" b="0" i="0" u="none" strike="noStrike" kern="1200" cap="none" spc="0" normalizeH="0" baseline="0" noProof="0" dirty="0" err="1">
                <a:ln>
                  <a:noFill/>
                </a:ln>
                <a:solidFill>
                  <a:srgbClr val="0F124A"/>
                </a:solidFill>
                <a:effectLst/>
                <a:uLnTx/>
                <a:uFillTx/>
                <a:latin typeface="Arial"/>
                <a:ea typeface="+mn-ea"/>
                <a:cs typeface="+mn-cs"/>
              </a:rPr>
              <a:t>is</a:t>
            </a:r>
            <a:r>
              <a:rPr kumimoji="0" lang="fr-FR" sz="1350" b="0" i="0" u="none" strike="noStrike" kern="1200" cap="none" spc="0" normalizeH="0" baseline="0" noProof="0" dirty="0">
                <a:ln>
                  <a:noFill/>
                </a:ln>
                <a:solidFill>
                  <a:srgbClr val="0F124A"/>
                </a:solidFill>
                <a:effectLst/>
                <a:uLnTx/>
                <a:uFillTx/>
                <a:latin typeface="Arial"/>
                <a:ea typeface="+mn-ea"/>
                <a:cs typeface="+mn-cs"/>
              </a:rPr>
              <a:t> to </a:t>
            </a:r>
            <a:r>
              <a:rPr kumimoji="0" lang="fr-FR" sz="1350" b="0" i="0" u="none" strike="noStrike" kern="1200" cap="none" spc="0" normalizeH="0" baseline="0" noProof="0" dirty="0" err="1">
                <a:ln>
                  <a:noFill/>
                </a:ln>
                <a:solidFill>
                  <a:srgbClr val="0F124A"/>
                </a:solidFill>
                <a:effectLst/>
                <a:uLnTx/>
                <a:uFillTx/>
                <a:latin typeface="Arial"/>
                <a:ea typeface="+mn-ea"/>
                <a:cs typeface="+mn-cs"/>
              </a:rPr>
              <a:t>further</a:t>
            </a:r>
            <a:r>
              <a:rPr kumimoji="0" lang="fr-FR" sz="1350" b="0" i="0" u="none" strike="noStrike" kern="1200" cap="none" spc="0" normalizeH="0" baseline="0" noProof="0" dirty="0">
                <a:ln>
                  <a:noFill/>
                </a:ln>
                <a:solidFill>
                  <a:srgbClr val="0F124A"/>
                </a:solidFill>
                <a:effectLst/>
                <a:uLnTx/>
                <a:uFillTx/>
                <a:latin typeface="Arial"/>
                <a:ea typeface="+mn-ea"/>
                <a:cs typeface="+mn-cs"/>
              </a:rPr>
              <a:t> </a:t>
            </a:r>
            <a:r>
              <a:rPr kumimoji="0" lang="fr-FR" sz="1350" b="0" i="0" u="none" strike="noStrike" kern="1200" cap="none" spc="0" normalizeH="0" baseline="0" noProof="0" dirty="0" err="1">
                <a:ln>
                  <a:noFill/>
                </a:ln>
                <a:solidFill>
                  <a:srgbClr val="0F124A"/>
                </a:solidFill>
                <a:effectLst/>
                <a:uLnTx/>
                <a:uFillTx/>
                <a:latin typeface="Arial"/>
                <a:ea typeface="+mn-ea"/>
                <a:cs typeface="+mn-cs"/>
              </a:rPr>
              <a:t>increase</a:t>
            </a:r>
            <a:r>
              <a:rPr kumimoji="0" lang="fr-FR" sz="1350" b="0" i="0" u="none" strike="noStrike" kern="1200" cap="none" spc="0" normalizeH="0" baseline="0" noProof="0" dirty="0">
                <a:ln>
                  <a:noFill/>
                </a:ln>
                <a:solidFill>
                  <a:srgbClr val="0F124A"/>
                </a:solidFill>
                <a:effectLst/>
                <a:uLnTx/>
                <a:uFillTx/>
                <a:latin typeface="Arial"/>
                <a:ea typeface="+mn-ea"/>
                <a:cs typeface="+mn-cs"/>
              </a:rPr>
              <a:t> the collaboration,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0F124A"/>
                </a:solidFill>
                <a:effectLst/>
                <a:uLnTx/>
                <a:uFillTx/>
                <a:latin typeface="Arial"/>
                <a:ea typeface="+mn-ea"/>
                <a:cs typeface="+mn-cs"/>
              </a:rPr>
              <a:t>on all aspects, in </a:t>
            </a:r>
            <a:r>
              <a:rPr kumimoji="0" lang="fr-FR" sz="1350" b="0" i="0" u="none" strike="noStrike" kern="1200" cap="none" spc="0" normalizeH="0" baseline="0" noProof="0" dirty="0" err="1">
                <a:ln>
                  <a:noFill/>
                </a:ln>
                <a:solidFill>
                  <a:srgbClr val="0F124A"/>
                </a:solidFill>
                <a:effectLst/>
                <a:uLnTx/>
                <a:uFillTx/>
                <a:latin typeface="Arial"/>
                <a:ea typeface="+mn-ea"/>
                <a:cs typeface="+mn-cs"/>
              </a:rPr>
              <a:t>particular</a:t>
            </a:r>
            <a:r>
              <a:rPr kumimoji="0" lang="fr-FR" sz="1350" b="0" i="0" u="none" strike="noStrike" kern="1200" cap="none" spc="0" normalizeH="0" baseline="0" noProof="0" dirty="0">
                <a:ln>
                  <a:noFill/>
                </a:ln>
                <a:solidFill>
                  <a:srgbClr val="0F124A"/>
                </a:solidFill>
                <a:effectLst/>
                <a:uLnTx/>
                <a:uFillTx/>
                <a:latin typeface="Arial"/>
                <a:ea typeface="+mn-ea"/>
                <a:cs typeface="+mn-cs"/>
              </a:rPr>
              <a:t> 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0F124A"/>
                </a:solidFill>
                <a:effectLst/>
                <a:uLnTx/>
                <a:uFillTx/>
                <a:latin typeface="Arial"/>
                <a:ea typeface="+mn-ea"/>
                <a:cs typeface="+mn-cs"/>
              </a:rPr>
              <a:t>Accelerator and </a:t>
            </a:r>
            <a:r>
              <a:rPr kumimoji="0" lang="fr-FR" sz="1350" b="0" i="0" u="none" strike="noStrike" kern="1200" cap="none" spc="0" normalizeH="0" baseline="0" noProof="0" dirty="0" err="1">
                <a:ln>
                  <a:noFill/>
                </a:ln>
                <a:solidFill>
                  <a:srgbClr val="0F124A"/>
                </a:solidFill>
                <a:effectLst/>
                <a:uLnTx/>
                <a:uFillTx/>
                <a:latin typeface="Arial"/>
                <a:ea typeface="+mn-ea"/>
                <a:cs typeface="+mn-cs"/>
              </a:rPr>
              <a:t>Particle</a:t>
            </a:r>
            <a:r>
              <a:rPr kumimoji="0" lang="fr-FR" sz="1350" b="0" i="0" u="none" strike="noStrike" kern="1200" cap="none" spc="0" normalizeH="0" baseline="0" noProof="0" dirty="0">
                <a:ln>
                  <a:noFill/>
                </a:ln>
                <a:solidFill>
                  <a:srgbClr val="0F124A"/>
                </a:solidFill>
                <a:effectLst/>
                <a:uLnTx/>
                <a:uFillTx/>
                <a:latin typeface="Arial"/>
                <a:ea typeface="+mn-ea"/>
                <a:cs typeface="+mn-cs"/>
              </a:rPr>
              <a:t>/</a:t>
            </a:r>
            <a:r>
              <a:rPr kumimoji="0" lang="fr-FR" sz="1350" b="0" i="0" u="none" strike="noStrike" kern="1200" cap="none" spc="0" normalizeH="0" baseline="0" noProof="0" dirty="0" err="1">
                <a:ln>
                  <a:noFill/>
                </a:ln>
                <a:solidFill>
                  <a:srgbClr val="0F124A"/>
                </a:solidFill>
                <a:effectLst/>
                <a:uLnTx/>
                <a:uFillTx/>
                <a:latin typeface="Arial"/>
                <a:ea typeface="+mn-ea"/>
                <a:cs typeface="+mn-cs"/>
              </a:rPr>
              <a:t>Experiments</a:t>
            </a:r>
            <a:r>
              <a:rPr kumimoji="0" lang="fr-FR" sz="1350" b="0" i="0" u="none" strike="noStrike" kern="1200" cap="none" spc="0" normalizeH="0" baseline="0" noProof="0" dirty="0">
                <a:ln>
                  <a:noFill/>
                </a:ln>
                <a:solidFill>
                  <a:srgbClr val="0F124A"/>
                </a:solidFill>
                <a:effectLst/>
                <a:uLnTx/>
                <a:uFillTx/>
                <a:latin typeface="Arial"/>
                <a:ea typeface="+mn-ea"/>
                <a:cs typeface="+mn-cs"/>
              </a:rPr>
              <a:t>/Detectors 	</a:t>
            </a:r>
            <a:endParaRPr kumimoji="0" lang="fr-FR" sz="1350" b="1"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375670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24218-0EAE-F9E8-BC10-EE9B726DCAFF}"/>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13</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EA267543-F859-0A6C-F290-01616B1A99B0}"/>
              </a:ext>
            </a:extLst>
          </p:cNvPr>
          <p:cNvSpPr>
            <a:spLocks noGrp="1"/>
          </p:cNvSpPr>
          <p:nvPr>
            <p:ph type="title"/>
          </p:nvPr>
        </p:nvSpPr>
        <p:spPr>
          <a:xfrm>
            <a:off x="466725" y="132444"/>
            <a:ext cx="11017800" cy="1072088"/>
          </a:xfrm>
        </p:spPr>
        <p:txBody>
          <a:bodyPr/>
          <a:lstStyle/>
          <a:p>
            <a:r>
              <a:rPr lang="en-CH" dirty="0"/>
              <a:t>Progress on international collaboration</a:t>
            </a:r>
          </a:p>
        </p:txBody>
      </p:sp>
      <p:sp>
        <p:nvSpPr>
          <p:cNvPr id="8" name="TextBox 7">
            <a:extLst>
              <a:ext uri="{FF2B5EF4-FFF2-40B4-BE49-F238E27FC236}">
                <a16:creationId xmlns:a16="http://schemas.microsoft.com/office/drawing/2014/main" id="{AC339125-DC74-C0AC-A310-CB4B3E6741D2}"/>
              </a:ext>
            </a:extLst>
          </p:cNvPr>
          <p:cNvSpPr txBox="1"/>
          <p:nvPr/>
        </p:nvSpPr>
        <p:spPr>
          <a:xfrm>
            <a:off x="7263529" y="881129"/>
            <a:ext cx="4724016" cy="1723549"/>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rPr>
              <a:t>26 April 2024</a:t>
            </a:r>
          </a:p>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rPr>
              <a:t>White House Office of Science and Technology Policy Principal Deputy U.S. Chief Technology Officer Deirdre Mulligan signed for the United States while Director-General Fabiola Gianotti signed for CERN.</a:t>
            </a:r>
            <a:endParaRPr kumimoji="0" lang="en-US"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endParaRPr>
          </a:p>
        </p:txBody>
      </p:sp>
      <p:pic>
        <p:nvPicPr>
          <p:cNvPr id="9" name="Picture 8">
            <a:extLst>
              <a:ext uri="{FF2B5EF4-FFF2-40B4-BE49-F238E27FC236}">
                <a16:creationId xmlns:a16="http://schemas.microsoft.com/office/drawing/2014/main" id="{F47ECA82-14A1-7453-93AE-A5280DD1D7BE}"/>
              </a:ext>
            </a:extLst>
          </p:cNvPr>
          <p:cNvPicPr>
            <a:picLocks noChangeAspect="1"/>
          </p:cNvPicPr>
          <p:nvPr/>
        </p:nvPicPr>
        <p:blipFill rotWithShape="1">
          <a:blip r:embed="rId2"/>
          <a:srcRect l="56121" t="51974" r="5193" b="1"/>
          <a:stretch/>
        </p:blipFill>
        <p:spPr>
          <a:xfrm>
            <a:off x="7276623" y="2896912"/>
            <a:ext cx="4500204" cy="3156501"/>
          </a:xfrm>
          <a:prstGeom prst="rect">
            <a:avLst/>
          </a:prstGeom>
          <a:noFill/>
        </p:spPr>
      </p:pic>
      <p:pic>
        <p:nvPicPr>
          <p:cNvPr id="10" name="Picture 9">
            <a:extLst>
              <a:ext uri="{FF2B5EF4-FFF2-40B4-BE49-F238E27FC236}">
                <a16:creationId xmlns:a16="http://schemas.microsoft.com/office/drawing/2014/main" id="{1A859DCF-565B-5252-2457-1D2F3AF6DE0A}"/>
              </a:ext>
            </a:extLst>
          </p:cNvPr>
          <p:cNvPicPr>
            <a:picLocks noChangeAspect="1"/>
          </p:cNvPicPr>
          <p:nvPr/>
        </p:nvPicPr>
        <p:blipFill rotWithShape="1">
          <a:blip r:embed="rId3"/>
          <a:srcRect l="8938" t="39697" r="-3" b="-3"/>
          <a:stretch/>
        </p:blipFill>
        <p:spPr>
          <a:xfrm>
            <a:off x="639202" y="897498"/>
            <a:ext cx="4561147" cy="1351682"/>
          </a:xfrm>
          <a:prstGeom prst="rect">
            <a:avLst/>
          </a:prstGeom>
          <a:noFill/>
        </p:spPr>
      </p:pic>
      <p:pic>
        <p:nvPicPr>
          <p:cNvPr id="11" name="Picture 10">
            <a:extLst>
              <a:ext uri="{FF2B5EF4-FFF2-40B4-BE49-F238E27FC236}">
                <a16:creationId xmlns:a16="http://schemas.microsoft.com/office/drawing/2014/main" id="{4DB26184-F702-96F2-9109-2886B5345360}"/>
              </a:ext>
            </a:extLst>
          </p:cNvPr>
          <p:cNvPicPr>
            <a:picLocks noChangeAspect="1"/>
          </p:cNvPicPr>
          <p:nvPr/>
        </p:nvPicPr>
        <p:blipFill>
          <a:blip r:embed="rId4"/>
          <a:stretch>
            <a:fillRect/>
          </a:stretch>
        </p:blipFill>
        <p:spPr>
          <a:xfrm>
            <a:off x="129764" y="2392360"/>
            <a:ext cx="6979508" cy="3922923"/>
          </a:xfrm>
          <a:prstGeom prst="rect">
            <a:avLst/>
          </a:prstGeom>
          <a:ln>
            <a:noFill/>
          </a:ln>
        </p:spPr>
      </p:pic>
      <p:sp>
        <p:nvSpPr>
          <p:cNvPr id="3" name="Rectangle 2">
            <a:extLst>
              <a:ext uri="{FF2B5EF4-FFF2-40B4-BE49-F238E27FC236}">
                <a16:creationId xmlns:a16="http://schemas.microsoft.com/office/drawing/2014/main" id="{4D274442-7A50-BA6E-085A-46DC1CDBA7D3}"/>
              </a:ext>
            </a:extLst>
          </p:cNvPr>
          <p:cNvSpPr/>
          <p:nvPr/>
        </p:nvSpPr>
        <p:spPr>
          <a:xfrm>
            <a:off x="142875" y="5517232"/>
            <a:ext cx="6601197" cy="798051"/>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6184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308D7-F6B9-2C58-0686-6B9067477F51}"/>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14</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Picture Placeholder 2">
            <a:extLst>
              <a:ext uri="{FF2B5EF4-FFF2-40B4-BE49-F238E27FC236}">
                <a16:creationId xmlns:a16="http://schemas.microsoft.com/office/drawing/2014/main" id="{4E7F2E73-8116-1CEB-AA73-28F32A0B701A}"/>
              </a:ext>
            </a:extLst>
          </p:cNvPr>
          <p:cNvSpPr>
            <a:spLocks noGrp="1"/>
          </p:cNvSpPr>
          <p:nvPr>
            <p:ph type="pic" sz="quarter" idx="12"/>
          </p:nvPr>
        </p:nvSpPr>
        <p:spPr>
          <a:xfrm>
            <a:off x="67111" y="772241"/>
            <a:ext cx="11593288" cy="4343400"/>
          </a:xfrm>
        </p:spPr>
        <p:txBody>
          <a:bodyPr/>
          <a:lstStyle/>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February 2024</a:t>
            </a:r>
            <a:r>
              <a:rPr lang="en-US" sz="2000" dirty="0"/>
              <a:t>: special Council meeting: </a:t>
            </a:r>
            <a:r>
              <a:rPr lang="en-US" sz="2000" b="1" dirty="0">
                <a:solidFill>
                  <a:schemeClr val="accent6">
                    <a:lumMod val="75000"/>
                    <a:lumOff val="25000"/>
                  </a:schemeClr>
                </a:solidFill>
              </a:rPr>
              <a:t>successful Mid-Term Review</a:t>
            </a:r>
            <a:r>
              <a:rPr lang="en-US" sz="2000" dirty="0"/>
              <a:t>; all objectives met, lots of praise &amp; positive feedback, recommendations &amp; guidance </a:t>
            </a:r>
          </a:p>
          <a:p>
            <a:pPr>
              <a:lnSpc>
                <a:spcPct val="110000"/>
              </a:lnSpc>
              <a:spcBef>
                <a:spcPts val="600"/>
              </a:spcBef>
            </a:pPr>
            <a:r>
              <a:rPr lang="en-US" sz="500" dirty="0"/>
              <a:t>  </a:t>
            </a:r>
          </a:p>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March 2024</a:t>
            </a:r>
            <a:r>
              <a:rPr lang="en-US" sz="2000" dirty="0"/>
              <a:t>: </a:t>
            </a:r>
            <a:r>
              <a:rPr lang="en-US" sz="2000" b="1" dirty="0">
                <a:solidFill>
                  <a:schemeClr val="accent6">
                    <a:lumMod val="75000"/>
                    <a:lumOff val="25000"/>
                  </a:schemeClr>
                </a:solidFill>
              </a:rPr>
              <a:t>ESPPU schedule 2025/2026 </a:t>
            </a:r>
            <a:r>
              <a:rPr lang="en-US" sz="2000" dirty="0"/>
              <a:t>approved with input by March 2025, conclusions mid 2026; </a:t>
            </a:r>
            <a:r>
              <a:rPr lang="en-US" sz="2000" b="1" dirty="0">
                <a:solidFill>
                  <a:schemeClr val="accent6">
                    <a:lumMod val="75000"/>
                    <a:lumOff val="25000"/>
                  </a:schemeClr>
                </a:solidFill>
              </a:rPr>
              <a:t>compatible with “accelerated” FCC schedule</a:t>
            </a:r>
          </a:p>
          <a:p>
            <a:pPr>
              <a:lnSpc>
                <a:spcPct val="110000"/>
              </a:lnSpc>
              <a:spcBef>
                <a:spcPts val="600"/>
              </a:spcBef>
            </a:pPr>
            <a:r>
              <a:rPr lang="en-US" sz="500" b="1" dirty="0">
                <a:solidFill>
                  <a:schemeClr val="accent6">
                    <a:lumMod val="75000"/>
                    <a:lumOff val="25000"/>
                  </a:schemeClr>
                </a:solidFill>
              </a:rPr>
              <a:t>  </a:t>
            </a:r>
          </a:p>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June 2024</a:t>
            </a:r>
            <a:r>
              <a:rPr lang="en-US" sz="2000" dirty="0"/>
              <a:t>: </a:t>
            </a:r>
            <a:r>
              <a:rPr lang="en-US" sz="2000" b="1" dirty="0">
                <a:solidFill>
                  <a:schemeClr val="accent6">
                    <a:lumMod val="75000"/>
                    <a:lumOff val="25000"/>
                  </a:schemeClr>
                </a:solidFill>
              </a:rPr>
              <a:t>approval of modified CERN Medium Term Plan (MTP), including more resources for FCC-FS completion and for FCC pre-TDR phase  </a:t>
            </a:r>
          </a:p>
          <a:p>
            <a:pPr marL="342900" indent="-342900">
              <a:lnSpc>
                <a:spcPct val="110000"/>
              </a:lnSpc>
              <a:spcBef>
                <a:spcPts val="600"/>
              </a:spcBef>
              <a:buFont typeface="Arial" panose="020B0604020202020204" pitchFamily="34" charset="0"/>
              <a:buChar char="•"/>
            </a:pPr>
            <a:endParaRPr lang="en-US" sz="2400" dirty="0"/>
          </a:p>
          <a:p>
            <a:pPr marL="342900" indent="-342900">
              <a:lnSpc>
                <a:spcPct val="110000"/>
              </a:lnSpc>
              <a:spcBef>
                <a:spcPts val="600"/>
              </a:spcBef>
              <a:buFont typeface="Arial" panose="020B0604020202020204" pitchFamily="34" charset="0"/>
              <a:buChar char="•"/>
            </a:pPr>
            <a:endParaRPr lang="en-US" sz="2400" dirty="0"/>
          </a:p>
          <a:p>
            <a:pPr>
              <a:lnSpc>
                <a:spcPct val="110000"/>
              </a:lnSpc>
              <a:spcBef>
                <a:spcPts val="600"/>
              </a:spcBef>
            </a:pPr>
            <a:endParaRPr lang="en-GB" sz="2400" dirty="0"/>
          </a:p>
        </p:txBody>
      </p:sp>
      <p:sp>
        <p:nvSpPr>
          <p:cNvPr id="5" name="Title 4">
            <a:extLst>
              <a:ext uri="{FF2B5EF4-FFF2-40B4-BE49-F238E27FC236}">
                <a16:creationId xmlns:a16="http://schemas.microsoft.com/office/drawing/2014/main" id="{EC59A174-BC2B-8036-9933-4754B68A287E}"/>
              </a:ext>
            </a:extLst>
          </p:cNvPr>
          <p:cNvSpPr>
            <a:spLocks noGrp="1"/>
          </p:cNvSpPr>
          <p:nvPr>
            <p:ph type="title"/>
          </p:nvPr>
        </p:nvSpPr>
        <p:spPr>
          <a:xfrm>
            <a:off x="466725" y="126393"/>
            <a:ext cx="11017800" cy="1072088"/>
          </a:xfrm>
        </p:spPr>
        <p:txBody>
          <a:bodyPr/>
          <a:lstStyle/>
          <a:p>
            <a:r>
              <a:rPr lang="en-US" dirty="0"/>
              <a:t>Recent decisions by CERN Council</a:t>
            </a:r>
            <a:endParaRPr lang="en-GB" dirty="0"/>
          </a:p>
        </p:txBody>
      </p:sp>
      <p:pic>
        <p:nvPicPr>
          <p:cNvPr id="6" name="Picture 5">
            <a:extLst>
              <a:ext uri="{FF2B5EF4-FFF2-40B4-BE49-F238E27FC236}">
                <a16:creationId xmlns:a16="http://schemas.microsoft.com/office/drawing/2014/main" id="{7E14C1B7-E81B-FF57-D9B9-1A703A28C1A1}"/>
              </a:ext>
            </a:extLst>
          </p:cNvPr>
          <p:cNvPicPr>
            <a:picLocks noChangeAspect="1"/>
          </p:cNvPicPr>
          <p:nvPr/>
        </p:nvPicPr>
        <p:blipFill>
          <a:blip r:embed="rId2"/>
          <a:stretch>
            <a:fillRect/>
          </a:stretch>
        </p:blipFill>
        <p:spPr>
          <a:xfrm>
            <a:off x="142875" y="3429000"/>
            <a:ext cx="5644156" cy="2880320"/>
          </a:xfrm>
          <a:prstGeom prst="rect">
            <a:avLst/>
          </a:prstGeom>
        </p:spPr>
      </p:pic>
      <p:sp>
        <p:nvSpPr>
          <p:cNvPr id="7" name="TextBox 6">
            <a:extLst>
              <a:ext uri="{FF2B5EF4-FFF2-40B4-BE49-F238E27FC236}">
                <a16:creationId xmlns:a16="http://schemas.microsoft.com/office/drawing/2014/main" id="{91977D79-2B51-DF41-F1E0-3433FBF1B891}"/>
              </a:ext>
            </a:extLst>
          </p:cNvPr>
          <p:cNvSpPr txBox="1"/>
          <p:nvPr/>
        </p:nvSpPr>
        <p:spPr>
          <a:xfrm>
            <a:off x="839416" y="4217355"/>
            <a:ext cx="3467616" cy="1059008"/>
          </a:xfrm>
          <a:prstGeom prst="rect">
            <a:avLst/>
          </a:prstGeom>
          <a:noFill/>
        </p:spPr>
        <p:txBody>
          <a:bodyPr wrap="none" rtlCol="0">
            <a:spAutoFit/>
          </a:bodyPr>
          <a:lstStyle/>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124A"/>
                </a:solidFill>
                <a:effectLst/>
                <a:uLnTx/>
                <a:uFillTx/>
                <a:latin typeface="Arial"/>
                <a:ea typeface="+mn-ea"/>
                <a:cs typeface="+mn-cs"/>
              </a:rPr>
              <a:t>cumulative FCC funding up to</a:t>
            </a:r>
          </a:p>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124A"/>
                </a:solidFill>
                <a:effectLst/>
                <a:uLnTx/>
                <a:uFillTx/>
                <a:latin typeface="Arial"/>
                <a:ea typeface="+mn-ea"/>
                <a:cs typeface="+mn-cs"/>
              </a:rPr>
              <a:t>end pre-TDR phase</a:t>
            </a:r>
          </a:p>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w/o HFM &amp; SRF</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9" name="TextBox 8">
            <a:extLst>
              <a:ext uri="{FF2B5EF4-FFF2-40B4-BE49-F238E27FC236}">
                <a16:creationId xmlns:a16="http://schemas.microsoft.com/office/drawing/2014/main" id="{6D9C0C7C-CBB2-A1A2-18F1-CC025F71C316}"/>
              </a:ext>
            </a:extLst>
          </p:cNvPr>
          <p:cNvSpPr txBox="1"/>
          <p:nvPr/>
        </p:nvSpPr>
        <p:spPr>
          <a:xfrm>
            <a:off x="5498343" y="3423424"/>
            <a:ext cx="6378056" cy="2862322"/>
          </a:xfrm>
          <a:prstGeom prst="rect">
            <a:avLst/>
          </a:prstGeom>
          <a:noFill/>
        </p:spPr>
        <p:txBody>
          <a:bodyPr wrap="square">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F124A"/>
                </a:solidFill>
                <a:effectLst/>
                <a:uLnTx/>
                <a:uFillTx/>
                <a:latin typeface="Arial"/>
                <a:ea typeface="+mn-ea"/>
                <a:cs typeface="+mn-cs"/>
              </a:rPr>
              <a:t>Additional expenses in June 2024 MTP to prepare for CERN’s future</a:t>
            </a:r>
          </a:p>
          <a:p>
            <a:pPr marL="0" marR="0" lvl="0" indent="0" algn="l" defTabSz="68572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Future Circular Collider (FCC)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Additional resources for the Feasibility Study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600" b="1" i="0" u="none" strike="noStrike" kern="1200" cap="none" spc="0" normalizeH="0" baseline="0" noProof="0" dirty="0">
                <a:ln>
                  <a:noFill/>
                </a:ln>
                <a:solidFill>
                  <a:srgbClr val="0F124A"/>
                </a:solidFill>
                <a:effectLst/>
                <a:uLnTx/>
                <a:uFillTx/>
                <a:latin typeface="Arial"/>
                <a:ea typeface="+mn-ea"/>
                <a:cs typeface="+mn-cs"/>
              </a:rPr>
              <a:t> 13 MCHF (until March 2025</a:t>
            </a:r>
            <a:r>
              <a:rPr kumimoji="0" lang="en-GB" sz="1600" b="0" i="0" u="none" strike="noStrike" kern="1200" cap="none" spc="0" normalizeH="0" baseline="0" noProof="0" dirty="0">
                <a:ln>
                  <a:noFill/>
                </a:ln>
                <a:solidFill>
                  <a:srgbClr val="0F124A"/>
                </a:solidFill>
                <a:effectLst/>
                <a:uLnTx/>
                <a:uFillTx/>
                <a:latin typeface="Arial"/>
                <a:ea typeface="+mn-ea"/>
                <a:cs typeface="+mn-cs"/>
              </a:rPr>
              <a:t>, when final report will be submitted)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Funding for “pre-TDR phase”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600" b="1" i="0" u="none" strike="noStrike" kern="1200" cap="none" spc="0" normalizeH="0" baseline="0" noProof="0" dirty="0">
                <a:ln>
                  <a:noFill/>
                </a:ln>
                <a:solidFill>
                  <a:srgbClr val="0F124A"/>
                </a:solidFill>
                <a:effectLst/>
                <a:uLnTx/>
                <a:uFillTx/>
                <a:latin typeface="Arial"/>
                <a:ea typeface="+mn-ea"/>
                <a:cs typeface="+mn-cs"/>
              </a:rPr>
              <a:t>82 MCHF (April 2025-end 2027) </a:t>
            </a:r>
          </a:p>
          <a:p>
            <a:pPr marL="0" marR="0" lvl="0" indent="0" algn="l" defTabSz="68572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Superconducting radiofrequency technology (SRF)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Ramp up R&amp;D for future accelerators (until now 2.3 MCHF/year)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600" b="1" i="0" u="none" strike="noStrike" kern="1200" cap="none" spc="0" normalizeH="0" baseline="0" noProof="0" dirty="0">
                <a:ln>
                  <a:noFill/>
                </a:ln>
                <a:solidFill>
                  <a:srgbClr val="0F124A"/>
                </a:solidFill>
                <a:effectLst/>
                <a:uLnTx/>
                <a:uFillTx/>
                <a:latin typeface="Arial"/>
                <a:ea typeface="+mn-ea"/>
                <a:cs typeface="+mn-cs"/>
              </a:rPr>
              <a:t> 9.7 MCHF (2025-2027)</a:t>
            </a:r>
          </a:p>
        </p:txBody>
      </p:sp>
    </p:spTree>
    <p:extLst>
      <p:ext uri="{BB962C8B-B14F-4D97-AF65-F5344CB8AC3E}">
        <p14:creationId xmlns:p14="http://schemas.microsoft.com/office/powerpoint/2010/main" val="232633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1B9E8-A5AF-8231-2B81-8C2567C79692}"/>
              </a:ext>
            </a:extLst>
          </p:cNvPr>
          <p:cNvSpPr>
            <a:spLocks noGrp="1"/>
          </p:cNvSpPr>
          <p:nvPr>
            <p:ph type="sldNum" sz="quarter" idx="10"/>
          </p:nvPr>
        </p:nvSpPr>
        <p:spPr/>
        <p:txBody>
          <a:bodyPr/>
          <a:lstStyle/>
          <a:p>
            <a:fld id="{88A1DFE4-5FC5-43BD-BB7E-75EAD82B965F}" type="slidenum">
              <a:rPr lang="en-US" noProof="0" smtClean="0"/>
              <a:pPr/>
              <a:t>15</a:t>
            </a:fld>
            <a:endParaRPr lang="en-US" noProof="0" dirty="0"/>
          </a:p>
        </p:txBody>
      </p:sp>
      <p:sp>
        <p:nvSpPr>
          <p:cNvPr id="6" name="Title 4">
            <a:extLst>
              <a:ext uri="{FF2B5EF4-FFF2-40B4-BE49-F238E27FC236}">
                <a16:creationId xmlns:a16="http://schemas.microsoft.com/office/drawing/2014/main" id="{8B11FEF8-9B9F-8D7A-AF6C-70ED55C83AE2}"/>
              </a:ext>
            </a:extLst>
          </p:cNvPr>
          <p:cNvSpPr>
            <a:spLocks noGrp="1"/>
          </p:cNvSpPr>
          <p:nvPr>
            <p:ph type="title" idx="4294967295"/>
          </p:nvPr>
        </p:nvSpPr>
        <p:spPr>
          <a:xfrm>
            <a:off x="0" y="127000"/>
            <a:ext cx="11017250" cy="1071563"/>
          </a:xfrm>
        </p:spPr>
        <p:txBody>
          <a:bodyPr/>
          <a:lstStyle/>
          <a:p>
            <a:r>
              <a:rPr lang="en-US" dirty="0"/>
              <a:t>Crystal Applications for FCC </a:t>
            </a:r>
            <a:endParaRPr lang="en-GB" dirty="0"/>
          </a:p>
        </p:txBody>
      </p:sp>
      <p:sp>
        <p:nvSpPr>
          <p:cNvPr id="8" name="TextBox 7">
            <a:extLst>
              <a:ext uri="{FF2B5EF4-FFF2-40B4-BE49-F238E27FC236}">
                <a16:creationId xmlns:a16="http://schemas.microsoft.com/office/drawing/2014/main" id="{D1CDABBC-42C2-A889-6CE0-36F4E1C99C53}"/>
              </a:ext>
            </a:extLst>
          </p:cNvPr>
          <p:cNvSpPr txBox="1"/>
          <p:nvPr/>
        </p:nvSpPr>
        <p:spPr>
          <a:xfrm>
            <a:off x="505793" y="827420"/>
            <a:ext cx="11219482" cy="621708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3600" dirty="0"/>
              <a:t>crystal-based positron production </a:t>
            </a:r>
          </a:p>
          <a:p>
            <a:pPr lvl="1">
              <a:spcBef>
                <a:spcPts val="600"/>
              </a:spcBef>
            </a:pPr>
            <a:r>
              <a:rPr lang="en-GB" sz="2800" dirty="0"/>
              <a:t>-	for FCC-ee (and FCC-</a:t>
            </a:r>
            <a:r>
              <a:rPr lang="en-GB" sz="2800" dirty="0">
                <a:latin typeface="Symbol" panose="05050102010706020507" pitchFamily="18" charset="2"/>
              </a:rPr>
              <a:t>mm</a:t>
            </a:r>
            <a:r>
              <a:rPr lang="en-GB" sz="2800" dirty="0"/>
              <a:t>) and other e</a:t>
            </a:r>
            <a:r>
              <a:rPr lang="en-GB" sz="2800" baseline="30000" dirty="0"/>
              <a:t>+</a:t>
            </a:r>
            <a:r>
              <a:rPr lang="en-GB" sz="2800" dirty="0"/>
              <a:t> science applications</a:t>
            </a:r>
          </a:p>
          <a:p>
            <a:pPr marL="285750" indent="-285750">
              <a:spcBef>
                <a:spcPts val="600"/>
              </a:spcBef>
              <a:buFont typeface="Arial" panose="020B0604020202020204" pitchFamily="34" charset="0"/>
              <a:buChar char="•"/>
            </a:pPr>
            <a:r>
              <a:rPr lang="en-GB" sz="3600" dirty="0"/>
              <a:t>crystalline undulators</a:t>
            </a:r>
          </a:p>
          <a:p>
            <a:pPr marL="457200" marR="0" lvl="1" indent="0" algn="l" defTabSz="914400" rtl="0" eaLnBrk="1" fontAlgn="auto" latinLnBrk="0" hangingPunct="1">
              <a:lnSpc>
                <a:spcPct val="100000"/>
              </a:lnSpc>
              <a:spcBef>
                <a:spcPts val="600"/>
              </a:spcBef>
              <a:buClrTx/>
              <a:buSzTx/>
              <a:buFontTx/>
              <a:buNone/>
              <a:tabLst/>
              <a:defRPr/>
            </a:pPr>
            <a:r>
              <a:rPr kumimoji="0" lang="en-GB" sz="2800" b="0" i="0" u="none" strike="noStrike" kern="1200" cap="none" spc="0" normalizeH="0" baseline="0" noProof="0" dirty="0">
                <a:ln>
                  <a:noFill/>
                </a:ln>
                <a:solidFill>
                  <a:srgbClr val="0F124A"/>
                </a:solidFill>
                <a:effectLst/>
                <a:uLnTx/>
                <a:uFillTx/>
                <a:latin typeface="Arial"/>
                <a:ea typeface="+mn-ea"/>
                <a:cs typeface="+mn-cs"/>
              </a:rPr>
              <a:t>-	for FCC-ee </a:t>
            </a:r>
            <a:endParaRPr lang="en-GB" sz="3600" dirty="0"/>
          </a:p>
          <a:p>
            <a:pPr marL="285750" indent="-285750">
              <a:spcBef>
                <a:spcPts val="600"/>
              </a:spcBef>
              <a:buFont typeface="Arial" panose="020B0604020202020204" pitchFamily="34" charset="0"/>
              <a:buChar char="•"/>
            </a:pPr>
            <a:r>
              <a:rPr lang="en-GB" sz="3600" dirty="0"/>
              <a:t>crystal collimation </a:t>
            </a:r>
          </a:p>
          <a:p>
            <a:pPr marL="914400" lvl="1" indent="-457200">
              <a:spcBef>
                <a:spcPts val="600"/>
              </a:spcBef>
              <a:buFontTx/>
              <a:buChar char="-"/>
            </a:pPr>
            <a:r>
              <a:rPr lang="en-GB" sz="2800" dirty="0"/>
              <a:t>for FCC-ee and FCC-hh</a:t>
            </a:r>
          </a:p>
          <a:p>
            <a:pPr marL="285750" indent="-285750">
              <a:spcBef>
                <a:spcPts val="600"/>
              </a:spcBef>
              <a:buFont typeface="Arial" panose="020B0604020202020204" pitchFamily="34" charset="0"/>
              <a:buChar char="•"/>
            </a:pPr>
            <a:r>
              <a:rPr lang="en-GB" sz="3600" dirty="0"/>
              <a:t>crystal extraction </a:t>
            </a:r>
          </a:p>
          <a:p>
            <a:pPr lvl="1">
              <a:spcBef>
                <a:spcPts val="600"/>
              </a:spcBef>
            </a:pPr>
            <a:r>
              <a:rPr lang="en-GB" sz="2800" dirty="0"/>
              <a:t>-	for FCC-hh</a:t>
            </a:r>
          </a:p>
          <a:p>
            <a:pPr marL="285750" indent="-285750">
              <a:spcBef>
                <a:spcPts val="600"/>
              </a:spcBef>
              <a:buFont typeface="Arial" panose="020B0604020202020204" pitchFamily="34" charset="0"/>
              <a:buChar char="•"/>
            </a:pPr>
            <a:r>
              <a:rPr lang="en-GB" sz="3600" dirty="0"/>
              <a:t>crystal steering</a:t>
            </a:r>
          </a:p>
          <a:p>
            <a:pPr lvl="1">
              <a:spcBef>
                <a:spcPts val="600"/>
              </a:spcBef>
            </a:pPr>
            <a:r>
              <a:rPr lang="en-GB" sz="2800" dirty="0"/>
              <a:t>-	for FCC-</a:t>
            </a:r>
            <a:r>
              <a:rPr lang="en-GB" sz="2800" dirty="0">
                <a:latin typeface="Symbol" panose="05050102010706020507" pitchFamily="18" charset="2"/>
              </a:rPr>
              <a:t>mm</a:t>
            </a:r>
          </a:p>
          <a:p>
            <a:pPr marL="914400" lvl="1" indent="-457200">
              <a:spcBef>
                <a:spcPts val="600"/>
              </a:spcBef>
              <a:spcAft>
                <a:spcPts val="600"/>
              </a:spcAft>
              <a:buFontTx/>
              <a:buChar char="-"/>
            </a:pPr>
            <a:endParaRPr lang="en-GB" sz="2800" dirty="0"/>
          </a:p>
        </p:txBody>
      </p:sp>
    </p:spTree>
    <p:extLst>
      <p:ext uri="{BB962C8B-B14F-4D97-AF65-F5344CB8AC3E}">
        <p14:creationId xmlns:p14="http://schemas.microsoft.com/office/powerpoint/2010/main" val="106114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B0CE0-EFEF-52B0-73CF-0575336A1293}"/>
              </a:ext>
            </a:extLst>
          </p:cNvPr>
          <p:cNvSpPr>
            <a:spLocks noGrp="1"/>
          </p:cNvSpPr>
          <p:nvPr>
            <p:ph type="sldNum" sz="quarter" idx="10"/>
          </p:nvPr>
        </p:nvSpPr>
        <p:spPr/>
        <p:txBody>
          <a:bodyPr/>
          <a:lstStyle/>
          <a:p>
            <a:fld id="{88A1DFE4-5FC5-43BD-BB7E-75EAD82B965F}" type="slidenum">
              <a:rPr lang="en-US" noProof="0" smtClean="0"/>
              <a:pPr/>
              <a:t>16</a:t>
            </a:fld>
            <a:endParaRPr lang="en-US" noProof="0" dirty="0"/>
          </a:p>
        </p:txBody>
      </p:sp>
      <p:sp>
        <p:nvSpPr>
          <p:cNvPr id="9" name="TextBox 8">
            <a:extLst>
              <a:ext uri="{FF2B5EF4-FFF2-40B4-BE49-F238E27FC236}">
                <a16:creationId xmlns:a16="http://schemas.microsoft.com/office/drawing/2014/main" id="{F889AACF-A657-C48F-2FB5-4587BB143F16}"/>
              </a:ext>
            </a:extLst>
          </p:cNvPr>
          <p:cNvSpPr txBox="1"/>
          <p:nvPr/>
        </p:nvSpPr>
        <p:spPr>
          <a:xfrm>
            <a:off x="370854" y="93113"/>
            <a:ext cx="8107017" cy="646331"/>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600"/>
              </a:spcAft>
              <a:buClrTx/>
              <a:buSzTx/>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Crystal-based positron production </a:t>
            </a:r>
          </a:p>
        </p:txBody>
      </p:sp>
      <p:pic>
        <p:nvPicPr>
          <p:cNvPr id="10" name="Picture 9">
            <a:extLst>
              <a:ext uri="{FF2B5EF4-FFF2-40B4-BE49-F238E27FC236}">
                <a16:creationId xmlns:a16="http://schemas.microsoft.com/office/drawing/2014/main" id="{28061301-E07F-48AE-2A62-E9CF2128C10D}"/>
              </a:ext>
            </a:extLst>
          </p:cNvPr>
          <p:cNvPicPr>
            <a:picLocks noChangeAspect="1"/>
          </p:cNvPicPr>
          <p:nvPr/>
        </p:nvPicPr>
        <p:blipFill>
          <a:blip r:embed="rId2"/>
          <a:stretch>
            <a:fillRect/>
          </a:stretch>
        </p:blipFill>
        <p:spPr>
          <a:xfrm>
            <a:off x="7245350" y="2798320"/>
            <a:ext cx="3657558" cy="3047965"/>
          </a:xfrm>
          <a:prstGeom prst="rect">
            <a:avLst/>
          </a:prstGeom>
        </p:spPr>
      </p:pic>
      <p:sp>
        <p:nvSpPr>
          <p:cNvPr id="11" name="TextBox 10">
            <a:extLst>
              <a:ext uri="{FF2B5EF4-FFF2-40B4-BE49-F238E27FC236}">
                <a16:creationId xmlns:a16="http://schemas.microsoft.com/office/drawing/2014/main" id="{3352F5A7-DBD7-5A0F-4B49-700382A36F8F}"/>
              </a:ext>
            </a:extLst>
          </p:cNvPr>
          <p:cNvSpPr txBox="1"/>
          <p:nvPr/>
        </p:nvSpPr>
        <p:spPr>
          <a:xfrm>
            <a:off x="1601788" y="2154204"/>
            <a:ext cx="9429202" cy="369332"/>
          </a:xfrm>
          <a:prstGeom prst="rect">
            <a:avLst/>
          </a:prstGeom>
          <a:noFill/>
        </p:spPr>
        <p:txBody>
          <a:bodyPr wrap="square">
            <a:spAutoFit/>
          </a:bodyPr>
          <a:lstStyle/>
          <a:p>
            <a:pPr marL="1828800">
              <a:spcBef>
                <a:spcPts val="0"/>
              </a:spcBef>
              <a:spcAft>
                <a:spcPts val="0"/>
              </a:spcAft>
            </a:pPr>
            <a:r>
              <a:rPr lang="el-GR" b="1" u="none" strike="noStrike" dirty="0">
                <a:solidFill>
                  <a:srgbClr val="000000"/>
                </a:solidFill>
                <a:effectLst/>
                <a:latin typeface="Calibri" panose="020F0502020204030204" pitchFamily="34" charset="0"/>
                <a:cs typeface="Calibri" panose="020F0502020204030204" pitchFamily="34" charset="0"/>
              </a:rPr>
              <a:t>→ </a:t>
            </a:r>
            <a:r>
              <a:rPr lang="en-US" b="1" u="none" strike="noStrike" dirty="0">
                <a:solidFill>
                  <a:srgbClr val="000000"/>
                </a:solidFill>
                <a:effectLst/>
                <a:latin typeface="Calibri" panose="020F0502020204030204" pitchFamily="34" charset="0"/>
                <a:cs typeface="Calibri" panose="020F0502020204030204" pitchFamily="34" charset="0"/>
              </a:rPr>
              <a:t>typical angular range </a:t>
            </a:r>
            <a:r>
              <a:rPr lang="en-GB" b="1" u="none" strike="noStrike" dirty="0">
                <a:solidFill>
                  <a:srgbClr val="000000"/>
                </a:solidFill>
                <a:effectLst/>
                <a:latin typeface="Calibri" panose="020F0502020204030204" pitchFamily="34" charset="0"/>
                <a:cs typeface="Calibri" panose="020F0502020204030204" pitchFamily="34" charset="0"/>
              </a:rPr>
              <a:t> ∼</a:t>
            </a:r>
            <a:r>
              <a:rPr lang="en-GB" b="1" strike="noStrike" dirty="0">
                <a:solidFill>
                  <a:srgbClr val="000000"/>
                </a:solidFill>
                <a:effectLst/>
                <a:latin typeface="Calibri" panose="020F0502020204030204" pitchFamily="34" charset="0"/>
                <a:cs typeface="Calibri" panose="020F0502020204030204" pitchFamily="34" charset="0"/>
              </a:rPr>
              <a:t>a few  </a:t>
            </a:r>
            <a:r>
              <a:rPr lang="en-GB" b="1" strike="noStrike" dirty="0" err="1">
                <a:solidFill>
                  <a:srgbClr val="000000"/>
                </a:solidFill>
                <a:effectLst/>
                <a:latin typeface="Calibri" panose="020F0502020204030204" pitchFamily="34" charset="0"/>
                <a:cs typeface="Calibri" panose="020F0502020204030204" pitchFamily="34" charset="0"/>
              </a:rPr>
              <a:t>mrad</a:t>
            </a:r>
            <a:r>
              <a:rPr lang="en-GB" b="1" strike="noStrike" dirty="0">
                <a:solidFill>
                  <a:srgbClr val="000000"/>
                </a:solidFill>
                <a:effectLst/>
                <a:latin typeface="Calibri" panose="020F0502020204030204" pitchFamily="34" charset="0"/>
                <a:cs typeface="Calibri" panose="020F0502020204030204" pitchFamily="34" charset="0"/>
              </a:rPr>
              <a:t> at 6 GeV </a:t>
            </a:r>
            <a:r>
              <a:rPr lang="en-GB" b="1" u="none" strike="noStrike" dirty="0">
                <a:solidFill>
                  <a:srgbClr val="000000"/>
                </a:solidFill>
                <a:effectLst/>
                <a:latin typeface="Calibri" panose="020F0502020204030204" pitchFamily="34" charset="0"/>
                <a:cs typeface="Calibri" panose="020F0502020204030204" pitchFamily="34" charset="0"/>
              </a:rPr>
              <a:t>for &lt;111&gt; axis in W</a:t>
            </a:r>
          </a:p>
        </p:txBody>
      </p:sp>
      <p:pic>
        <p:nvPicPr>
          <p:cNvPr id="12" name="Immagine 2058" descr="Immagine che contiene schermata, Elementi grafici, design&#10;&#10;Descrizione generata automaticamente">
            <a:extLst>
              <a:ext uri="{FF2B5EF4-FFF2-40B4-BE49-F238E27FC236}">
                <a16:creationId xmlns:a16="http://schemas.microsoft.com/office/drawing/2014/main" id="{14F516D1-087F-9282-AB20-8B989D9D5514}"/>
              </a:ext>
            </a:extLst>
          </p:cNvPr>
          <p:cNvPicPr>
            <a:picLocks noChangeAspect="1"/>
          </p:cNvPicPr>
          <p:nvPr/>
        </p:nvPicPr>
        <p:blipFill rotWithShape="1">
          <a:blip r:embed="rId3">
            <a:extLst>
              <a:ext uri="{28A0092B-C50C-407E-A947-70E740481C1C}">
                <a14:useLocalDpi xmlns:a14="http://schemas.microsoft.com/office/drawing/2010/main" val="0"/>
              </a:ext>
            </a:extLst>
          </a:blip>
          <a:srcRect l="51762" t="-171" r="-1944" b="62964"/>
          <a:stretch/>
        </p:blipFill>
        <p:spPr>
          <a:xfrm>
            <a:off x="817067" y="1575241"/>
            <a:ext cx="2411556" cy="1298683"/>
          </a:xfrm>
          <a:prstGeom prst="rect">
            <a:avLst/>
          </a:prstGeom>
        </p:spPr>
      </p:pic>
      <p:sp>
        <p:nvSpPr>
          <p:cNvPr id="13" name="CasellaDiTesto 2065">
            <a:extLst>
              <a:ext uri="{FF2B5EF4-FFF2-40B4-BE49-F238E27FC236}">
                <a16:creationId xmlns:a16="http://schemas.microsoft.com/office/drawing/2014/main" id="{3A73E2C7-DDD9-45AF-1C75-D1EFE8D52FD5}"/>
              </a:ext>
            </a:extLst>
          </p:cNvPr>
          <p:cNvSpPr txBox="1"/>
          <p:nvPr/>
        </p:nvSpPr>
        <p:spPr>
          <a:xfrm>
            <a:off x="370854" y="2997556"/>
            <a:ext cx="3419268" cy="646331"/>
          </a:xfrm>
          <a:prstGeom prst="rect">
            <a:avLst/>
          </a:prstGeom>
          <a:noFill/>
        </p:spPr>
        <p:txBody>
          <a:bodyPr wrap="square" anchor="ctr">
            <a:spAutoFit/>
          </a:bodyPr>
          <a:lstStyle/>
          <a:p>
            <a:pPr algn="ctr"/>
            <a:r>
              <a:rPr lang="ia-Latn-001" sz="1800" b="1" dirty="0">
                <a:solidFill>
                  <a:schemeClr val="accent5">
                    <a:lumMod val="75000"/>
                  </a:schemeClr>
                </a:solidFill>
                <a:latin typeface="Roboto" panose="02000000000000000000" pitchFamily="2" charset="0"/>
              </a:rPr>
              <a:t>oriented crystalline</a:t>
            </a:r>
            <a:br>
              <a:rPr lang="ia-Latn-001" sz="1800" b="1" dirty="0">
                <a:solidFill>
                  <a:schemeClr val="accent5">
                    <a:lumMod val="75000"/>
                  </a:schemeClr>
                </a:solidFill>
                <a:latin typeface="Roboto" panose="02000000000000000000" pitchFamily="2" charset="0"/>
              </a:rPr>
            </a:br>
            <a:r>
              <a:rPr lang="ia-Latn-001" sz="1800" b="0" i="0" u="none" strike="noStrike" dirty="0">
                <a:solidFill>
                  <a:schemeClr val="accent5">
                    <a:lumMod val="75000"/>
                  </a:schemeClr>
                </a:solidFill>
                <a:latin typeface="Roboto" panose="02000000000000000000" pitchFamily="2" charset="0"/>
              </a:rPr>
              <a:t> target</a:t>
            </a:r>
            <a:endParaRPr lang="it-IT" sz="1800" dirty="0">
              <a:solidFill>
                <a:schemeClr val="accent5">
                  <a:lumMod val="75000"/>
                </a:schemeClr>
              </a:solidFill>
              <a:latin typeface="Roboto" panose="02000000000000000000" pitchFamily="2" charset="0"/>
            </a:endParaRPr>
          </a:p>
        </p:txBody>
      </p:sp>
      <p:sp>
        <p:nvSpPr>
          <p:cNvPr id="14" name="TextBox 13">
            <a:extLst>
              <a:ext uri="{FF2B5EF4-FFF2-40B4-BE49-F238E27FC236}">
                <a16:creationId xmlns:a16="http://schemas.microsoft.com/office/drawing/2014/main" id="{5B98D56D-E4EF-ED8C-9331-F281F83A5C05}"/>
              </a:ext>
            </a:extLst>
          </p:cNvPr>
          <p:cNvSpPr txBox="1"/>
          <p:nvPr/>
        </p:nvSpPr>
        <p:spPr>
          <a:xfrm>
            <a:off x="3379822" y="1674198"/>
            <a:ext cx="8812178" cy="400110"/>
          </a:xfrm>
          <a:prstGeom prst="rect">
            <a:avLst/>
          </a:prstGeom>
          <a:noFill/>
        </p:spPr>
        <p:txBody>
          <a:bodyPr wrap="square">
            <a:spAutoFit/>
          </a:bodyPr>
          <a:lstStyle/>
          <a:p>
            <a:pPr algn="l" rtl="0">
              <a:spcBef>
                <a:spcPts val="0"/>
              </a:spcBef>
              <a:spcAft>
                <a:spcPts val="0"/>
              </a:spcAft>
            </a:pPr>
            <a:r>
              <a:rPr lang="en-GB" sz="2000" b="1" u="none" strike="noStrike" dirty="0">
                <a:solidFill>
                  <a:srgbClr val="FF0000"/>
                </a:solidFill>
                <a:effectLst/>
                <a:latin typeface="Calibri" panose="020F0502020204030204" pitchFamily="34" charset="0"/>
                <a:cs typeface="Calibri" panose="020F0502020204030204" pitchFamily="34" charset="0"/>
              </a:rPr>
              <a:t>lattice coherent effects in oriented crystals : </a:t>
            </a:r>
            <a:r>
              <a:rPr lang="en-GB" sz="2000" b="1" u="none" strike="noStrike" dirty="0" err="1">
                <a:solidFill>
                  <a:srgbClr val="FF0000"/>
                </a:solidFill>
                <a:effectLst/>
                <a:latin typeface="Calibri" panose="020F0502020204030204" pitchFamily="34" charset="0"/>
                <a:cs typeface="Calibri" panose="020F0502020204030204" pitchFamily="34" charset="0"/>
              </a:rPr>
              <a:t>channeling</a:t>
            </a:r>
            <a:r>
              <a:rPr lang="en-GB" sz="2000" b="1" u="none" strike="noStrike" dirty="0">
                <a:solidFill>
                  <a:srgbClr val="FF0000"/>
                </a:solidFill>
                <a:effectLst/>
                <a:latin typeface="Calibri" panose="020F0502020204030204" pitchFamily="34" charset="0"/>
                <a:cs typeface="Calibri" panose="020F0502020204030204" pitchFamily="34" charset="0"/>
              </a:rPr>
              <a:t> and over barrier motion</a:t>
            </a:r>
            <a:endParaRPr lang="en-GB" b="1" u="none" strike="noStrike" dirty="0">
              <a:solidFill>
                <a:srgbClr val="FF0000"/>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281841A-6B85-4911-D5C7-4CCFA880DFD4}"/>
              </a:ext>
            </a:extLst>
          </p:cNvPr>
          <p:cNvSpPr/>
          <p:nvPr/>
        </p:nvSpPr>
        <p:spPr>
          <a:xfrm>
            <a:off x="370854" y="3733560"/>
            <a:ext cx="7152921" cy="2577629"/>
          </a:xfrm>
          <a:prstGeom prst="rect">
            <a:avLst/>
          </a:prstGeom>
        </p:spPr>
        <p:txBody>
          <a:bodyPr wrap="square">
            <a:spAutoFit/>
          </a:bodyPr>
          <a:lstStyle/>
          <a:p>
            <a:pPr marL="336632" indent="-336632">
              <a:spcBef>
                <a:spcPts val="707"/>
              </a:spcBef>
              <a:buFont typeface=".PingFang SC Regular"/>
              <a:buChar char="－"/>
            </a:pPr>
            <a:r>
              <a:rPr lang="en-GB" sz="2400" dirty="0">
                <a:solidFill>
                  <a:schemeClr val="accent5">
                    <a:lumMod val="50000"/>
                  </a:schemeClr>
                </a:solidFill>
                <a:latin typeface="Calibri Light" panose="020F0302020204030204" pitchFamily="34" charset="0"/>
                <a:cs typeface="Calibri Light" panose="020F0302020204030204" pitchFamily="34" charset="0"/>
              </a:rPr>
              <a:t>Novel production scheme for positron sources</a:t>
            </a:r>
          </a:p>
          <a:p>
            <a:pPr marL="336632" indent="-336632">
              <a:spcBef>
                <a:spcPts val="707"/>
              </a:spcBef>
              <a:buFont typeface=".PingFang SC Regular"/>
              <a:buChar char="－"/>
            </a:pPr>
            <a:r>
              <a:rPr lang="en-GB" sz="2400" dirty="0">
                <a:solidFill>
                  <a:srgbClr val="3F3F3F"/>
                </a:solidFill>
                <a:latin typeface="Calibri Light" panose="020F0302020204030204" pitchFamily="34" charset="0"/>
                <a:cs typeface="Calibri Light" panose="020F0302020204030204" pitchFamily="34" charset="0"/>
              </a:rPr>
              <a:t>Enhancement of photon generation in oriented crystals → enhanced pair production / e+ charge</a:t>
            </a:r>
          </a:p>
          <a:p>
            <a:pPr marL="336632" indent="-336632">
              <a:spcBef>
                <a:spcPts val="707"/>
              </a:spcBef>
              <a:buFont typeface=".PingFang SC Regular"/>
              <a:buChar char="－"/>
            </a:pPr>
            <a:r>
              <a:rPr lang="en-GB" sz="2400" dirty="0">
                <a:solidFill>
                  <a:srgbClr val="3F3F3F"/>
                </a:solidFill>
                <a:latin typeface="Calibri Light" panose="020F0302020204030204" pitchFamily="34" charset="0"/>
                <a:cs typeface="Calibri Light" panose="020F0302020204030204" pitchFamily="34" charset="0"/>
              </a:rPr>
              <a:t>Lower energy deposition and PEDD in target </a:t>
            </a:r>
          </a:p>
          <a:p>
            <a:pPr>
              <a:spcBef>
                <a:spcPts val="707"/>
              </a:spcBef>
            </a:pPr>
            <a:r>
              <a:rPr lang="en-GB" sz="2400" dirty="0">
                <a:solidFill>
                  <a:srgbClr val="3F3F3F"/>
                </a:solidFill>
                <a:latin typeface="Calibri Light" panose="020F0302020204030204" pitchFamily="34" charset="0"/>
                <a:cs typeface="Calibri Light" panose="020F0302020204030204" pitchFamily="34" charset="0"/>
              </a:rPr>
              <a:t>	→ lower heating and thermo-mechanical stress 		</a:t>
            </a:r>
          </a:p>
        </p:txBody>
      </p:sp>
      <p:sp>
        <p:nvSpPr>
          <p:cNvPr id="16" name="Rettangolo con angoli arrotondati 2181">
            <a:extLst>
              <a:ext uri="{FF2B5EF4-FFF2-40B4-BE49-F238E27FC236}">
                <a16:creationId xmlns:a16="http://schemas.microsoft.com/office/drawing/2014/main" id="{AFBEE5E3-6DEF-6F41-C59C-C94B9B5B6505}"/>
              </a:ext>
            </a:extLst>
          </p:cNvPr>
          <p:cNvSpPr/>
          <p:nvPr/>
        </p:nvSpPr>
        <p:spPr>
          <a:xfrm>
            <a:off x="2800536" y="958016"/>
            <a:ext cx="5802934" cy="324718"/>
          </a:xfrm>
          <a:prstGeom prst="roundRect">
            <a:avLst>
              <a:gd name="adj" fmla="val 15458"/>
            </a:avLst>
          </a:prstGeom>
          <a:solidFill>
            <a:schemeClr val="accent2">
              <a:alpha val="2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0"/>
              </a:spcAft>
            </a:pPr>
            <a:r>
              <a:rPr lang="en-GB" sz="1400" b="1" dirty="0">
                <a:solidFill>
                  <a:srgbClr val="3F3F3F"/>
                </a:solidFill>
                <a:latin typeface="Calibri Light" panose="020F0302020204030204" pitchFamily="34" charset="0"/>
                <a:cs typeface="Calibri Light" panose="020F0302020204030204" pitchFamily="34" charset="0"/>
              </a:rPr>
              <a:t>Originally proposed by R. Chehab,  A. Variola, V. </a:t>
            </a:r>
            <a:r>
              <a:rPr lang="en-GB" sz="1400" b="1" dirty="0" err="1">
                <a:solidFill>
                  <a:srgbClr val="3F3F3F"/>
                </a:solidFill>
                <a:latin typeface="Calibri Light" panose="020F0302020204030204" pitchFamily="34" charset="0"/>
                <a:cs typeface="Calibri Light" panose="020F0302020204030204" pitchFamily="34" charset="0"/>
              </a:rPr>
              <a:t>Strakhovenko</a:t>
            </a:r>
            <a:r>
              <a:rPr lang="en-GB" sz="1400" b="1" dirty="0">
                <a:solidFill>
                  <a:srgbClr val="3F3F3F"/>
                </a:solidFill>
                <a:latin typeface="Calibri Light" panose="020F0302020204030204" pitchFamily="34" charset="0"/>
                <a:cs typeface="Calibri Light" panose="020F0302020204030204" pitchFamily="34" charset="0"/>
              </a:rPr>
              <a:t> and X. </a:t>
            </a:r>
            <a:r>
              <a:rPr lang="en-GB" sz="1400" b="1" dirty="0" err="1">
                <a:solidFill>
                  <a:srgbClr val="3F3F3F"/>
                </a:solidFill>
                <a:latin typeface="Calibri Light" panose="020F0302020204030204" pitchFamily="34" charset="0"/>
                <a:cs typeface="Calibri Light" panose="020F0302020204030204" pitchFamily="34" charset="0"/>
              </a:rPr>
              <a:t>Artru</a:t>
            </a:r>
            <a:r>
              <a:rPr lang="en-GB" sz="1400" b="1" dirty="0">
                <a:solidFill>
                  <a:srgbClr val="3F3F3F"/>
                </a:solidFill>
                <a:latin typeface="Calibri Light" panose="020F0302020204030204" pitchFamily="34" charset="0"/>
                <a:cs typeface="Calibri Light" panose="020F0302020204030204" pitchFamily="34" charset="0"/>
              </a:rPr>
              <a:t> </a:t>
            </a:r>
          </a:p>
        </p:txBody>
      </p:sp>
      <p:sp>
        <p:nvSpPr>
          <p:cNvPr id="17" name="TextBox 16">
            <a:extLst>
              <a:ext uri="{FF2B5EF4-FFF2-40B4-BE49-F238E27FC236}">
                <a16:creationId xmlns:a16="http://schemas.microsoft.com/office/drawing/2014/main" id="{1B3665C0-5945-C089-3EFC-32235322BE80}"/>
              </a:ext>
            </a:extLst>
          </p:cNvPr>
          <p:cNvSpPr txBox="1"/>
          <p:nvPr/>
        </p:nvSpPr>
        <p:spPr>
          <a:xfrm>
            <a:off x="4495512" y="1343540"/>
            <a:ext cx="6203171" cy="276999"/>
          </a:xfrm>
          <a:prstGeom prst="rect">
            <a:avLst/>
          </a:prstGeom>
          <a:noFill/>
        </p:spPr>
        <p:txBody>
          <a:bodyPr wrap="square">
            <a:spAutoFit/>
          </a:bodyPr>
          <a:lstStyle/>
          <a:p>
            <a:r>
              <a:rPr lang="en-GB" sz="1200" i="1" dirty="0">
                <a:solidFill>
                  <a:schemeClr val="accent6">
                    <a:lumMod val="50000"/>
                  </a:schemeClr>
                </a:solidFill>
              </a:rPr>
              <a:t>R. Chehab et al., in Proc. of the 1989 IEEE Particle Accelerator Conf., 1989, pp. 283–285</a:t>
            </a:r>
          </a:p>
        </p:txBody>
      </p:sp>
      <p:sp>
        <p:nvSpPr>
          <p:cNvPr id="21" name="TextBox 20">
            <a:extLst>
              <a:ext uri="{FF2B5EF4-FFF2-40B4-BE49-F238E27FC236}">
                <a16:creationId xmlns:a16="http://schemas.microsoft.com/office/drawing/2014/main" id="{D2A15123-02B8-9A5E-CB96-C94A37601301}"/>
              </a:ext>
            </a:extLst>
          </p:cNvPr>
          <p:cNvSpPr txBox="1"/>
          <p:nvPr/>
        </p:nvSpPr>
        <p:spPr>
          <a:xfrm>
            <a:off x="738809" y="5895690"/>
            <a:ext cx="11559208" cy="461665"/>
          </a:xfrm>
          <a:prstGeom prst="rect">
            <a:avLst/>
          </a:prstGeom>
          <a:noFill/>
        </p:spPr>
        <p:txBody>
          <a:bodyPr wrap="square">
            <a:spAutoFit/>
          </a:bodyPr>
          <a:lstStyle/>
          <a:p>
            <a:r>
              <a:rPr lang="en-GB" sz="2400" b="1" dirty="0">
                <a:solidFill>
                  <a:srgbClr val="00294B"/>
                </a:solidFill>
                <a:latin typeface="Calibri Light" panose="020F0302020204030204"/>
                <a:ea typeface="+mj-ea"/>
                <a:cs typeface="+mj-cs"/>
              </a:rPr>
              <a:t>Towards a c</a:t>
            </a:r>
            <a:r>
              <a:rPr kumimoji="0" lang="en-GB" sz="2400" b="1" i="0" u="none" strike="noStrike" kern="1200" cap="none" spc="0" normalizeH="0" baseline="0" noProof="0" dirty="0" err="1">
                <a:ln>
                  <a:noFill/>
                </a:ln>
                <a:solidFill>
                  <a:srgbClr val="00294B"/>
                </a:solidFill>
                <a:effectLst/>
                <a:uLnTx/>
                <a:uFillTx/>
                <a:latin typeface="Calibri Light" panose="020F0302020204030204"/>
                <a:ea typeface="+mj-ea"/>
                <a:cs typeface="+mj-cs"/>
              </a:rPr>
              <a:t>rystal</a:t>
            </a:r>
            <a:r>
              <a:rPr kumimoji="0" lang="en-GB" sz="2400" b="1" i="0" u="none" strike="noStrike" kern="1200" cap="none" spc="0" normalizeH="0" baseline="0" noProof="0" dirty="0">
                <a:ln>
                  <a:noFill/>
                </a:ln>
                <a:solidFill>
                  <a:srgbClr val="00294B"/>
                </a:solidFill>
                <a:effectLst/>
                <a:uLnTx/>
                <a:uFillTx/>
                <a:latin typeface="Calibri Light" panose="020F0302020204030204"/>
                <a:ea typeface="+mj-ea"/>
                <a:cs typeface="+mj-cs"/>
              </a:rPr>
              <a:t>-based positron source for FCC-ee  </a:t>
            </a:r>
            <a:endParaRPr lang="en-GB" dirty="0"/>
          </a:p>
        </p:txBody>
      </p:sp>
      <p:sp>
        <p:nvSpPr>
          <p:cNvPr id="23" name="TextBox 22">
            <a:extLst>
              <a:ext uri="{FF2B5EF4-FFF2-40B4-BE49-F238E27FC236}">
                <a16:creationId xmlns:a16="http://schemas.microsoft.com/office/drawing/2014/main" id="{03CBA299-2FE3-FA51-726D-333CFE3B03CB}"/>
              </a:ext>
            </a:extLst>
          </p:cNvPr>
          <p:cNvSpPr txBox="1"/>
          <p:nvPr/>
        </p:nvSpPr>
        <p:spPr>
          <a:xfrm>
            <a:off x="7201978" y="6012568"/>
            <a:ext cx="3496705" cy="276999"/>
          </a:xfrm>
          <a:prstGeom prst="rect">
            <a:avLst/>
          </a:prstGeom>
          <a:noFill/>
        </p:spPr>
        <p:txBody>
          <a:bodyPr wrap="square">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70AD47">
                    <a:lumMod val="50000"/>
                  </a:srgbClr>
                </a:solidFill>
                <a:effectLst/>
                <a:uLnTx/>
                <a:uFillTx/>
                <a:latin typeface="Arial" charset="0"/>
                <a:ea typeface="+mn-ea"/>
                <a:cs typeface="Arial" charset="0"/>
              </a:rPr>
              <a:t>L. Bandiera et al., Eur. Phys. J. C (2022) 82:699</a:t>
            </a:r>
          </a:p>
        </p:txBody>
      </p:sp>
      <p:sp>
        <p:nvSpPr>
          <p:cNvPr id="26" name="TextBox 25">
            <a:extLst>
              <a:ext uri="{FF2B5EF4-FFF2-40B4-BE49-F238E27FC236}">
                <a16:creationId xmlns:a16="http://schemas.microsoft.com/office/drawing/2014/main" id="{30974EDA-F968-00C0-C344-AF8933006EC3}"/>
              </a:ext>
            </a:extLst>
          </p:cNvPr>
          <p:cNvSpPr txBox="1"/>
          <p:nvPr/>
        </p:nvSpPr>
        <p:spPr>
          <a:xfrm>
            <a:off x="3379822" y="6428067"/>
            <a:ext cx="5843691"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talks by F. </a:t>
            </a:r>
            <a:r>
              <a:rPr lang="en-GB" sz="2000" dirty="0" err="1"/>
              <a:t>Alharthi</a:t>
            </a:r>
            <a:r>
              <a:rPr lang="en-GB" sz="2000" dirty="0"/>
              <a:t>, A. Sytov, and G. Paterno </a:t>
            </a:r>
          </a:p>
        </p:txBody>
      </p:sp>
      <p:sp>
        <p:nvSpPr>
          <p:cNvPr id="27" name="TextBox 26">
            <a:extLst>
              <a:ext uri="{FF2B5EF4-FFF2-40B4-BE49-F238E27FC236}">
                <a16:creationId xmlns:a16="http://schemas.microsoft.com/office/drawing/2014/main" id="{00379D65-85A4-D1B5-0829-5E3BA982A354}"/>
              </a:ext>
            </a:extLst>
          </p:cNvPr>
          <p:cNvSpPr txBox="1"/>
          <p:nvPr/>
        </p:nvSpPr>
        <p:spPr>
          <a:xfrm>
            <a:off x="10030475" y="806038"/>
            <a:ext cx="2001030" cy="400110"/>
          </a:xfrm>
          <a:prstGeom prst="rect">
            <a:avLst/>
          </a:prstGeom>
          <a:solidFill>
            <a:srgbClr val="FFFF00"/>
          </a:solidFill>
        </p:spPr>
        <p:txBody>
          <a:bodyPr wrap="square">
            <a:spAutoFit/>
          </a:bodyPr>
          <a:lstStyle/>
          <a:p>
            <a:pPr algn="ctr"/>
            <a:r>
              <a:rPr lang="en-GB" sz="2000" dirty="0">
                <a:latin typeface="Calibri" panose="020F0502020204030204" pitchFamily="34" charset="0"/>
                <a:ea typeface="Calibri" panose="020F0502020204030204" pitchFamily="34" charset="0"/>
                <a:cs typeface="Calibri" panose="020F0502020204030204" pitchFamily="34" charset="0"/>
              </a:rPr>
              <a:t>Iryna Chaikovska</a:t>
            </a:r>
            <a:endParaRPr lang="en-GB" sz="2000" dirty="0"/>
          </a:p>
        </p:txBody>
      </p:sp>
    </p:spTree>
    <p:extLst>
      <p:ext uri="{BB962C8B-B14F-4D97-AF65-F5344CB8AC3E}">
        <p14:creationId xmlns:p14="http://schemas.microsoft.com/office/powerpoint/2010/main" val="341291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B0CE0-EFEF-52B0-73CF-0575336A1293}"/>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17</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889AACF-A657-C48F-2FB5-4587BB143F16}"/>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Crystalline undulators </a:t>
            </a:r>
          </a:p>
        </p:txBody>
      </p:sp>
      <p:pic>
        <p:nvPicPr>
          <p:cNvPr id="4" name="Picture 3">
            <a:extLst>
              <a:ext uri="{FF2B5EF4-FFF2-40B4-BE49-F238E27FC236}">
                <a16:creationId xmlns:a16="http://schemas.microsoft.com/office/drawing/2014/main" id="{C2838080-8C39-CF1D-3D7A-4288201E8A0B}"/>
              </a:ext>
            </a:extLst>
          </p:cNvPr>
          <p:cNvPicPr>
            <a:picLocks noChangeAspect="1"/>
          </p:cNvPicPr>
          <p:nvPr/>
        </p:nvPicPr>
        <p:blipFill>
          <a:blip r:embed="rId2"/>
          <a:stretch>
            <a:fillRect/>
          </a:stretch>
        </p:blipFill>
        <p:spPr>
          <a:xfrm>
            <a:off x="99770" y="945035"/>
            <a:ext cx="4693612" cy="1707991"/>
          </a:xfrm>
          <a:prstGeom prst="rect">
            <a:avLst/>
          </a:prstGeom>
        </p:spPr>
      </p:pic>
      <p:pic>
        <p:nvPicPr>
          <p:cNvPr id="6" name="Picture 5">
            <a:extLst>
              <a:ext uri="{FF2B5EF4-FFF2-40B4-BE49-F238E27FC236}">
                <a16:creationId xmlns:a16="http://schemas.microsoft.com/office/drawing/2014/main" id="{CC6C226A-3CB0-E1D8-E916-3DE49602AE3C}"/>
              </a:ext>
            </a:extLst>
          </p:cNvPr>
          <p:cNvPicPr>
            <a:picLocks noChangeAspect="1"/>
          </p:cNvPicPr>
          <p:nvPr/>
        </p:nvPicPr>
        <p:blipFill>
          <a:blip r:embed="rId3"/>
          <a:stretch>
            <a:fillRect/>
          </a:stretch>
        </p:blipFill>
        <p:spPr>
          <a:xfrm>
            <a:off x="7721281" y="886624"/>
            <a:ext cx="4327844" cy="2955299"/>
          </a:xfrm>
          <a:prstGeom prst="rect">
            <a:avLst/>
          </a:prstGeom>
        </p:spPr>
      </p:pic>
      <p:sp>
        <p:nvSpPr>
          <p:cNvPr id="8" name="TextBox 7">
            <a:extLst>
              <a:ext uri="{FF2B5EF4-FFF2-40B4-BE49-F238E27FC236}">
                <a16:creationId xmlns:a16="http://schemas.microsoft.com/office/drawing/2014/main" id="{E27E659B-52FD-3E55-0028-1DDC53B5C937}"/>
              </a:ext>
            </a:extLst>
          </p:cNvPr>
          <p:cNvSpPr txBox="1"/>
          <p:nvPr/>
        </p:nvSpPr>
        <p:spPr>
          <a:xfrm>
            <a:off x="5049840" y="886624"/>
            <a:ext cx="2628336" cy="2708434"/>
          </a:xfrm>
          <a:prstGeom prst="rect">
            <a:avLst/>
          </a:prstGeom>
          <a:noFill/>
        </p:spPr>
        <p:txBody>
          <a:bodyPr wrap="square">
            <a:spAutoFit/>
          </a:bodyPr>
          <a:lstStyle/>
          <a:p>
            <a:pPr algn="r"/>
            <a:r>
              <a:rPr lang="en-GB" dirty="0"/>
              <a:t>Simulated radiation emission probability for a 10-GeV positron beam </a:t>
            </a:r>
            <a:r>
              <a:rPr lang="en-GB" sz="1400" dirty="0"/>
              <a:t>interacting with sample 1 (solid line) and the Bethe-</a:t>
            </a:r>
            <a:r>
              <a:rPr lang="en-GB" sz="1400" dirty="0" err="1"/>
              <a:t>Heitler</a:t>
            </a:r>
            <a:r>
              <a:rPr lang="en-GB" sz="1400" dirty="0"/>
              <a:t> amorphous emission probability for a Si sample of the same thickness (dashed line). The radiation collimation half-angle is 0.5/</a:t>
            </a:r>
            <a:r>
              <a:rPr lang="en-GB" sz="1400" dirty="0">
                <a:latin typeface="Symbol" panose="05050102010706020507" pitchFamily="18" charset="2"/>
              </a:rPr>
              <a:t>g</a:t>
            </a:r>
            <a:r>
              <a:rPr lang="en-GB" sz="1400" dirty="0"/>
              <a:t>, </a:t>
            </a:r>
            <a:r>
              <a:rPr lang="en-GB" sz="1400" dirty="0">
                <a:latin typeface="Symbol" panose="05050102010706020507" pitchFamily="18" charset="2"/>
              </a:rPr>
              <a:t>g</a:t>
            </a:r>
            <a:r>
              <a:rPr lang="en-GB" sz="1400" dirty="0"/>
              <a:t> being the Lorentz factor.</a:t>
            </a:r>
          </a:p>
        </p:txBody>
      </p:sp>
      <p:sp>
        <p:nvSpPr>
          <p:cNvPr id="11" name="TextBox 10">
            <a:extLst>
              <a:ext uri="{FF2B5EF4-FFF2-40B4-BE49-F238E27FC236}">
                <a16:creationId xmlns:a16="http://schemas.microsoft.com/office/drawing/2014/main" id="{66830A16-11D1-A9EC-1026-1C324366D611}"/>
              </a:ext>
            </a:extLst>
          </p:cNvPr>
          <p:cNvSpPr txBox="1"/>
          <p:nvPr/>
        </p:nvSpPr>
        <p:spPr>
          <a:xfrm>
            <a:off x="142875" y="2707476"/>
            <a:ext cx="4693612" cy="1200329"/>
          </a:xfrm>
          <a:prstGeom prst="rect">
            <a:avLst/>
          </a:prstGeom>
          <a:noFill/>
        </p:spPr>
        <p:txBody>
          <a:bodyPr wrap="square">
            <a:spAutoFit/>
          </a:bodyPr>
          <a:lstStyle/>
          <a:p>
            <a:r>
              <a:rPr lang="en-GB" sz="2000" dirty="0"/>
              <a:t>Schematic of a Crystalline Undulator (CU). </a:t>
            </a:r>
            <a:r>
              <a:rPr lang="en-GB" sz="1600" dirty="0"/>
              <a:t>The red dashed line represents the </a:t>
            </a:r>
            <a:r>
              <a:rPr lang="en-GB" sz="1600" dirty="0" err="1"/>
              <a:t>channeled</a:t>
            </a:r>
            <a:r>
              <a:rPr lang="en-GB" sz="1600" dirty="0"/>
              <a:t> trajectory. The bending  amplitude </a:t>
            </a:r>
            <a:r>
              <a:rPr lang="en-GB" sz="1600" i="1" dirty="0"/>
              <a:t>a</a:t>
            </a:r>
            <a:r>
              <a:rPr lang="en-GB" sz="1600" dirty="0"/>
              <a:t> refers to the deformation of the oscillatory planes.</a:t>
            </a:r>
          </a:p>
        </p:txBody>
      </p:sp>
      <p:sp>
        <p:nvSpPr>
          <p:cNvPr id="13" name="TextBox 12">
            <a:extLst>
              <a:ext uri="{FF2B5EF4-FFF2-40B4-BE49-F238E27FC236}">
                <a16:creationId xmlns:a16="http://schemas.microsoft.com/office/drawing/2014/main" id="{5EF59E6B-9A46-3CB1-9958-812E93D649B4}"/>
              </a:ext>
            </a:extLst>
          </p:cNvPr>
          <p:cNvSpPr txBox="1"/>
          <p:nvPr/>
        </p:nvSpPr>
        <p:spPr>
          <a:xfrm>
            <a:off x="4798012" y="3752674"/>
            <a:ext cx="4693613" cy="523220"/>
          </a:xfrm>
          <a:prstGeom prst="rect">
            <a:avLst/>
          </a:prstGeom>
          <a:solidFill>
            <a:srgbClr val="FFFF00"/>
          </a:solidFill>
        </p:spPr>
        <p:txBody>
          <a:bodyPr wrap="square">
            <a:spAutoFit/>
          </a:bodyPr>
          <a:lstStyle/>
          <a:p>
            <a:r>
              <a:rPr lang="it-IT" sz="1400" dirty="0"/>
              <a:t>Riccardo Camattari, Laura Bandiera,Viktor Tikhomirov et al., </a:t>
            </a:r>
            <a:r>
              <a:rPr lang="en-GB" sz="1400" b="0" i="0" dirty="0">
                <a:solidFill>
                  <a:srgbClr val="555555"/>
                </a:solidFill>
                <a:effectLst/>
                <a:highlight>
                  <a:srgbClr val="FFFF00"/>
                </a:highlight>
                <a:latin typeface="Proxima Nova"/>
              </a:rPr>
              <a:t>Phys. Rev. Accel. Beams </a:t>
            </a:r>
            <a:r>
              <a:rPr lang="en-GB" sz="1400" b="1" i="0" dirty="0">
                <a:solidFill>
                  <a:srgbClr val="555555"/>
                </a:solidFill>
                <a:effectLst/>
                <a:highlight>
                  <a:srgbClr val="FFFF00"/>
                </a:highlight>
                <a:latin typeface="Proxima Nova"/>
              </a:rPr>
              <a:t>22</a:t>
            </a:r>
            <a:r>
              <a:rPr lang="en-GB" sz="1400" b="0" i="0" dirty="0">
                <a:solidFill>
                  <a:srgbClr val="555555"/>
                </a:solidFill>
                <a:effectLst/>
                <a:highlight>
                  <a:srgbClr val="FFFF00"/>
                </a:highlight>
                <a:latin typeface="Proxima Nova"/>
              </a:rPr>
              <a:t>, 044701 (2019)</a:t>
            </a:r>
          </a:p>
        </p:txBody>
      </p:sp>
      <p:sp>
        <p:nvSpPr>
          <p:cNvPr id="5" name="TextBox 4">
            <a:extLst>
              <a:ext uri="{FF2B5EF4-FFF2-40B4-BE49-F238E27FC236}">
                <a16:creationId xmlns:a16="http://schemas.microsoft.com/office/drawing/2014/main" id="{21CFABF1-005E-B379-6093-B3B75D525418}"/>
              </a:ext>
            </a:extLst>
          </p:cNvPr>
          <p:cNvSpPr txBox="1"/>
          <p:nvPr/>
        </p:nvSpPr>
        <p:spPr>
          <a:xfrm>
            <a:off x="9044400" y="4479138"/>
            <a:ext cx="3047999" cy="2246769"/>
          </a:xfrm>
          <a:prstGeom prst="rect">
            <a:avLst/>
          </a:prstGeom>
          <a:solidFill>
            <a:srgbClr val="FFFF00"/>
          </a:solidFill>
        </p:spPr>
        <p:txBody>
          <a:bodyPr wrap="square">
            <a:spAutoFit/>
          </a:bodyPr>
          <a:lstStyle/>
          <a:p>
            <a:r>
              <a:rPr lang="en-GB" sz="1400" dirty="0"/>
              <a:t>W. G. A.V. </a:t>
            </a:r>
            <a:r>
              <a:rPr lang="en-GB" sz="1400" dirty="0" err="1"/>
              <a:t>Korol</a:t>
            </a:r>
            <a:r>
              <a:rPr lang="en-GB" sz="1400" dirty="0"/>
              <a:t>, A.V. Solov’yov, Channeling and Radiation in Periodically Bent Crystals (Springer, 2013) </a:t>
            </a:r>
          </a:p>
          <a:p>
            <a:r>
              <a:rPr lang="en-GB" sz="1400" dirty="0"/>
              <a:t>V. </a:t>
            </a:r>
            <a:r>
              <a:rPr lang="en-GB" sz="1400" dirty="0" err="1"/>
              <a:t>Baryshevsky</a:t>
            </a:r>
            <a:r>
              <a:rPr lang="en-GB" sz="1400" dirty="0"/>
              <a:t> and V. </a:t>
            </a:r>
            <a:r>
              <a:rPr lang="en-GB" sz="1400" dirty="0" err="1"/>
              <a:t>Tikhomirov</a:t>
            </a:r>
            <a:r>
              <a:rPr lang="en-GB" sz="1400" dirty="0"/>
              <a:t>, </a:t>
            </a:r>
            <a:r>
              <a:rPr lang="en-GB" sz="1400" dirty="0" err="1"/>
              <a:t>Nucl</a:t>
            </a:r>
            <a:r>
              <a:rPr lang="en-GB" sz="1400" dirty="0"/>
              <a:t>. Instr. Meth. B  30 (2013)</a:t>
            </a:r>
          </a:p>
          <a:p>
            <a:r>
              <a:rPr lang="en-GB" sz="1400" dirty="0"/>
              <a:t>A. </a:t>
            </a:r>
            <a:r>
              <a:rPr lang="en-GB" sz="1400" dirty="0" err="1"/>
              <a:t>Kostyuk</a:t>
            </a:r>
            <a:r>
              <a:rPr lang="en-GB" sz="1400" dirty="0"/>
              <a:t>, Phys. Rev. Lett. 110, 115503 (2013)</a:t>
            </a:r>
          </a:p>
          <a:p>
            <a:r>
              <a:rPr lang="en-GB" sz="1400" dirty="0"/>
              <a:t>A. </a:t>
            </a:r>
            <a:r>
              <a:rPr lang="en-GB" sz="1400" dirty="0" err="1"/>
              <a:t>Kostyuk</a:t>
            </a:r>
            <a:r>
              <a:rPr lang="en-GB" sz="1400" dirty="0"/>
              <a:t>, </a:t>
            </a:r>
            <a:r>
              <a:rPr lang="en-GB" sz="1400" dirty="0" err="1"/>
              <a:t>Nucl</a:t>
            </a:r>
            <a:r>
              <a:rPr lang="en-GB" sz="1400" dirty="0"/>
              <a:t>. Inst Meth. B 410 (2017) 215-221</a:t>
            </a:r>
          </a:p>
        </p:txBody>
      </p:sp>
      <p:sp>
        <p:nvSpPr>
          <p:cNvPr id="10" name="TextBox 9">
            <a:extLst>
              <a:ext uri="{FF2B5EF4-FFF2-40B4-BE49-F238E27FC236}">
                <a16:creationId xmlns:a16="http://schemas.microsoft.com/office/drawing/2014/main" id="{881AF88E-FA4D-4EF1-5AD5-D1096FE2B025}"/>
              </a:ext>
            </a:extLst>
          </p:cNvPr>
          <p:cNvSpPr txBox="1"/>
          <p:nvPr/>
        </p:nvSpPr>
        <p:spPr>
          <a:xfrm>
            <a:off x="159998" y="6465900"/>
            <a:ext cx="5116337" cy="307777"/>
          </a:xfrm>
          <a:prstGeom prst="rect">
            <a:avLst/>
          </a:prstGeom>
          <a:solidFill>
            <a:srgbClr val="FFFF00"/>
          </a:solidFill>
        </p:spPr>
        <p:txBody>
          <a:bodyPr wrap="square">
            <a:spAutoFit/>
          </a:bodyPr>
          <a:lstStyle/>
          <a:p>
            <a:pPr algn="ctr"/>
            <a:r>
              <a:rPr lang="en-GB" sz="1400" b="0" i="0" dirty="0">
                <a:solidFill>
                  <a:srgbClr val="555555"/>
                </a:solidFill>
                <a:effectLst/>
                <a:highlight>
                  <a:srgbClr val="FFFF00"/>
                </a:highlight>
                <a:latin typeface="Proxima Nova"/>
              </a:rPr>
              <a:t>Tobias N. </a:t>
            </a:r>
            <a:r>
              <a:rPr lang="en-GB" sz="1400" b="0" i="0" dirty="0" err="1">
                <a:solidFill>
                  <a:srgbClr val="555555"/>
                </a:solidFill>
                <a:effectLst/>
                <a:highlight>
                  <a:srgbClr val="FFFF00"/>
                </a:highlight>
                <a:latin typeface="Proxima Nova"/>
              </a:rPr>
              <a:t>Wistisen</a:t>
            </a:r>
            <a:r>
              <a:rPr lang="en-GB" sz="1400" b="0" i="0" dirty="0">
                <a:solidFill>
                  <a:srgbClr val="555555"/>
                </a:solidFill>
                <a:effectLst/>
                <a:highlight>
                  <a:srgbClr val="FFFF00"/>
                </a:highlight>
                <a:latin typeface="Proxima Nova"/>
              </a:rPr>
              <a:t> et al., Phys. Rev. Lett. </a:t>
            </a:r>
            <a:r>
              <a:rPr lang="en-GB" sz="1400" b="1" i="0" dirty="0">
                <a:solidFill>
                  <a:srgbClr val="555555"/>
                </a:solidFill>
                <a:effectLst/>
                <a:highlight>
                  <a:srgbClr val="FFFF00"/>
                </a:highlight>
                <a:latin typeface="Proxima Nova"/>
              </a:rPr>
              <a:t>112</a:t>
            </a:r>
            <a:r>
              <a:rPr lang="en-GB" sz="1400" b="0" i="0" dirty="0">
                <a:solidFill>
                  <a:srgbClr val="555555"/>
                </a:solidFill>
                <a:effectLst/>
                <a:highlight>
                  <a:srgbClr val="FFFF00"/>
                </a:highlight>
                <a:latin typeface="Proxima Nova"/>
              </a:rPr>
              <a:t>, 254801 (2014)</a:t>
            </a:r>
          </a:p>
        </p:txBody>
      </p:sp>
      <p:pic>
        <p:nvPicPr>
          <p:cNvPr id="14" name="Picture 13">
            <a:extLst>
              <a:ext uri="{FF2B5EF4-FFF2-40B4-BE49-F238E27FC236}">
                <a16:creationId xmlns:a16="http://schemas.microsoft.com/office/drawing/2014/main" id="{BCE2EB88-9ED8-473C-5EB4-808F71F4FB2E}"/>
              </a:ext>
            </a:extLst>
          </p:cNvPr>
          <p:cNvPicPr>
            <a:picLocks noChangeAspect="1"/>
          </p:cNvPicPr>
          <p:nvPr/>
        </p:nvPicPr>
        <p:blipFill>
          <a:blip r:embed="rId4"/>
          <a:stretch>
            <a:fillRect/>
          </a:stretch>
        </p:blipFill>
        <p:spPr>
          <a:xfrm>
            <a:off x="75894" y="4044189"/>
            <a:ext cx="3730458" cy="2285326"/>
          </a:xfrm>
          <a:prstGeom prst="rect">
            <a:avLst/>
          </a:prstGeom>
        </p:spPr>
      </p:pic>
      <p:sp>
        <p:nvSpPr>
          <p:cNvPr id="16" name="TextBox 15">
            <a:extLst>
              <a:ext uri="{FF2B5EF4-FFF2-40B4-BE49-F238E27FC236}">
                <a16:creationId xmlns:a16="http://schemas.microsoft.com/office/drawing/2014/main" id="{08D71D63-96D4-BC91-DF78-4036D39DE2B0}"/>
              </a:ext>
            </a:extLst>
          </p:cNvPr>
          <p:cNvSpPr txBox="1"/>
          <p:nvPr/>
        </p:nvSpPr>
        <p:spPr>
          <a:xfrm>
            <a:off x="3670852" y="4623568"/>
            <a:ext cx="2425148" cy="1323439"/>
          </a:xfrm>
          <a:prstGeom prst="rect">
            <a:avLst/>
          </a:prstGeom>
          <a:noFill/>
        </p:spPr>
        <p:txBody>
          <a:bodyPr wrap="square">
            <a:spAutoFit/>
          </a:bodyPr>
          <a:lstStyle/>
          <a:p>
            <a:r>
              <a:rPr lang="en-GB" sz="1600" dirty="0"/>
              <a:t>Comparison of theoretical and experimental radiation yield for a 855 MeV beam and </a:t>
            </a:r>
            <a:r>
              <a:rPr lang="en-GB" sz="1600" i="1" dirty="0"/>
              <a:t>a</a:t>
            </a:r>
            <a:r>
              <a:rPr lang="en-GB" sz="1600" dirty="0"/>
              <a:t>=0.12 Å</a:t>
            </a:r>
          </a:p>
        </p:txBody>
      </p:sp>
      <p:pic>
        <p:nvPicPr>
          <p:cNvPr id="18" name="Picture 17">
            <a:extLst>
              <a:ext uri="{FF2B5EF4-FFF2-40B4-BE49-F238E27FC236}">
                <a16:creationId xmlns:a16="http://schemas.microsoft.com/office/drawing/2014/main" id="{056ECA05-3CFC-05CA-1CB8-198F2BC821EA}"/>
              </a:ext>
            </a:extLst>
          </p:cNvPr>
          <p:cNvPicPr>
            <a:picLocks noChangeAspect="1"/>
          </p:cNvPicPr>
          <p:nvPr/>
        </p:nvPicPr>
        <p:blipFill>
          <a:blip r:embed="rId5"/>
          <a:stretch>
            <a:fillRect/>
          </a:stretch>
        </p:blipFill>
        <p:spPr>
          <a:xfrm>
            <a:off x="5842000" y="4416596"/>
            <a:ext cx="3019425" cy="1914525"/>
          </a:xfrm>
          <a:prstGeom prst="rect">
            <a:avLst/>
          </a:prstGeom>
        </p:spPr>
      </p:pic>
      <p:sp>
        <p:nvSpPr>
          <p:cNvPr id="20" name="TextBox 19">
            <a:extLst>
              <a:ext uri="{FF2B5EF4-FFF2-40B4-BE49-F238E27FC236}">
                <a16:creationId xmlns:a16="http://schemas.microsoft.com/office/drawing/2014/main" id="{127AED45-A39A-BF9A-1289-74BD315F2B92}"/>
              </a:ext>
            </a:extLst>
          </p:cNvPr>
          <p:cNvSpPr txBox="1"/>
          <p:nvPr/>
        </p:nvSpPr>
        <p:spPr>
          <a:xfrm>
            <a:off x="5490199" y="6303532"/>
            <a:ext cx="3527894" cy="461665"/>
          </a:xfrm>
          <a:prstGeom prst="rect">
            <a:avLst/>
          </a:prstGeom>
          <a:noFill/>
        </p:spPr>
        <p:txBody>
          <a:bodyPr wrap="square">
            <a:spAutoFit/>
          </a:bodyPr>
          <a:lstStyle/>
          <a:p>
            <a:r>
              <a:rPr lang="en-GB" sz="1200" dirty="0"/>
              <a:t>Calculated radiation spectra for different </a:t>
            </a:r>
            <a:r>
              <a:rPr lang="en-GB" sz="1200" i="1" dirty="0"/>
              <a:t>a</a:t>
            </a:r>
            <a:r>
              <a:rPr lang="en-GB" sz="1200" dirty="0"/>
              <a:t> at 600 MeV e- energy and screened Coulomb potential. </a:t>
            </a:r>
          </a:p>
        </p:txBody>
      </p:sp>
    </p:spTree>
    <p:extLst>
      <p:ext uri="{BB962C8B-B14F-4D97-AF65-F5344CB8AC3E}">
        <p14:creationId xmlns:p14="http://schemas.microsoft.com/office/powerpoint/2010/main" val="1980531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B0CE0-EFEF-52B0-73CF-0575336A1293}"/>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18</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889AACF-A657-C48F-2FB5-4587BB143F16}"/>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collimation for FCC-ee </a:t>
            </a:r>
          </a:p>
        </p:txBody>
      </p:sp>
      <p:sp>
        <p:nvSpPr>
          <p:cNvPr id="3" name="TextBox 2">
            <a:extLst>
              <a:ext uri="{FF2B5EF4-FFF2-40B4-BE49-F238E27FC236}">
                <a16:creationId xmlns:a16="http://schemas.microsoft.com/office/drawing/2014/main" id="{1A431281-A10B-1B73-5CB1-C9C36B5DCAE1}"/>
              </a:ext>
            </a:extLst>
          </p:cNvPr>
          <p:cNvSpPr txBox="1"/>
          <p:nvPr/>
        </p:nvSpPr>
        <p:spPr>
          <a:xfrm>
            <a:off x="9160221" y="6274616"/>
            <a:ext cx="2716178"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 by G. Broggi</a:t>
            </a:r>
          </a:p>
        </p:txBody>
      </p:sp>
      <p:sp>
        <p:nvSpPr>
          <p:cNvPr id="5" name="TextBox 4">
            <a:extLst>
              <a:ext uri="{FF2B5EF4-FFF2-40B4-BE49-F238E27FC236}">
                <a16:creationId xmlns:a16="http://schemas.microsoft.com/office/drawing/2014/main" id="{FA2F6B1F-B204-E1AF-68DF-9921A60DBA5A}"/>
              </a:ext>
            </a:extLst>
          </p:cNvPr>
          <p:cNvSpPr txBox="1"/>
          <p:nvPr/>
        </p:nvSpPr>
        <p:spPr>
          <a:xfrm>
            <a:off x="315601" y="888527"/>
            <a:ext cx="9798517" cy="5786199"/>
          </a:xfrm>
          <a:prstGeom prst="rect">
            <a:avLst/>
          </a:prstGeom>
          <a:noFill/>
        </p:spPr>
        <p:txBody>
          <a:bodyPr wrap="square">
            <a:spAutoFit/>
          </a:bodyPr>
          <a:lstStyle/>
          <a:p>
            <a:pPr>
              <a:spcBef>
                <a:spcPts val="600"/>
              </a:spcBef>
              <a:spcAft>
                <a:spcPts val="600"/>
              </a:spcAft>
            </a:pPr>
            <a:r>
              <a:rPr lang="en-GB" sz="2800" dirty="0"/>
              <a:t>FCC-ee machine protection and collimation challenge</a:t>
            </a:r>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r>
              <a:rPr lang="en-GB" sz="2800" dirty="0"/>
              <a:t> </a:t>
            </a:r>
          </a:p>
          <a:p>
            <a:pPr>
              <a:spcBef>
                <a:spcPts val="600"/>
              </a:spcBef>
              <a:spcAft>
                <a:spcPts val="600"/>
              </a:spcAft>
            </a:pPr>
            <a:r>
              <a:rPr lang="en-GB" sz="2800" dirty="0"/>
              <a:t>Possible scheme: bent crystal-assisted collimation</a:t>
            </a:r>
          </a:p>
        </p:txBody>
      </p:sp>
      <p:pic>
        <p:nvPicPr>
          <p:cNvPr id="10" name="Picture 9">
            <a:extLst>
              <a:ext uri="{FF2B5EF4-FFF2-40B4-BE49-F238E27FC236}">
                <a16:creationId xmlns:a16="http://schemas.microsoft.com/office/drawing/2014/main" id="{FC6EAA00-28B1-9E8E-9D21-A77288C144B6}"/>
              </a:ext>
            </a:extLst>
          </p:cNvPr>
          <p:cNvPicPr>
            <a:picLocks noChangeAspect="1"/>
          </p:cNvPicPr>
          <p:nvPr/>
        </p:nvPicPr>
        <p:blipFill>
          <a:blip r:embed="rId2"/>
          <a:stretch>
            <a:fillRect/>
          </a:stretch>
        </p:blipFill>
        <p:spPr>
          <a:xfrm>
            <a:off x="751372" y="1317531"/>
            <a:ext cx="8143875" cy="3676650"/>
          </a:xfrm>
          <a:prstGeom prst="rect">
            <a:avLst/>
          </a:prstGeom>
        </p:spPr>
      </p:pic>
      <p:sp>
        <p:nvSpPr>
          <p:cNvPr id="12" name="TextBox 11">
            <a:extLst>
              <a:ext uri="{FF2B5EF4-FFF2-40B4-BE49-F238E27FC236}">
                <a16:creationId xmlns:a16="http://schemas.microsoft.com/office/drawing/2014/main" id="{34D65CF2-6DA2-AD93-7313-AEDCF51F88D7}"/>
              </a:ext>
            </a:extLst>
          </p:cNvPr>
          <p:cNvSpPr txBox="1"/>
          <p:nvPr/>
        </p:nvSpPr>
        <p:spPr>
          <a:xfrm>
            <a:off x="560697" y="4961520"/>
            <a:ext cx="11531701" cy="923330"/>
          </a:xfrm>
          <a:prstGeom prst="rect">
            <a:avLst/>
          </a:prstGeom>
          <a:noFill/>
        </p:spPr>
        <p:txBody>
          <a:bodyPr wrap="square">
            <a:spAutoFit/>
          </a:bodyPr>
          <a:lstStyle/>
          <a:p>
            <a:r>
              <a:rPr lang="en-GB" dirty="0"/>
              <a:t>Loss maps showing the power load distributions without any crystals in the FCC-ee (Z mode) for the case with the horizontal TCP parallel to the closed orbit (top) and parallel to beam envelope (bottom). The figure also shows the power load distributions around the most exposed interaction point, IPA.</a:t>
            </a:r>
          </a:p>
        </p:txBody>
      </p:sp>
      <p:sp>
        <p:nvSpPr>
          <p:cNvPr id="14" name="TextBox 13">
            <a:extLst>
              <a:ext uri="{FF2B5EF4-FFF2-40B4-BE49-F238E27FC236}">
                <a16:creationId xmlns:a16="http://schemas.microsoft.com/office/drawing/2014/main" id="{5E21F81D-FA37-632D-4DBF-6D94A9CC1CDE}"/>
              </a:ext>
            </a:extLst>
          </p:cNvPr>
          <p:cNvSpPr txBox="1"/>
          <p:nvPr/>
        </p:nvSpPr>
        <p:spPr>
          <a:xfrm>
            <a:off x="9331018" y="1967989"/>
            <a:ext cx="2545381" cy="923330"/>
          </a:xfrm>
          <a:prstGeom prst="rect">
            <a:avLst/>
          </a:prstGeom>
          <a:solidFill>
            <a:srgbClr val="FFFF00"/>
          </a:solidFill>
        </p:spPr>
        <p:txBody>
          <a:bodyPr wrap="square">
            <a:spAutoFit/>
          </a:bodyPr>
          <a:lstStyle/>
          <a:p>
            <a:r>
              <a:rPr lang="it-IT" dirty="0"/>
              <a:t>G,. Broggi,</a:t>
            </a:r>
          </a:p>
          <a:p>
            <a:r>
              <a:rPr lang="it-IT" dirty="0"/>
              <a:t>IL NUOVO CIMENTO </a:t>
            </a:r>
          </a:p>
          <a:p>
            <a:r>
              <a:rPr lang="it-IT" dirty="0"/>
              <a:t>47 C (2024) 273</a:t>
            </a:r>
            <a:endParaRPr lang="en-GB" dirty="0"/>
          </a:p>
        </p:txBody>
      </p:sp>
    </p:spTree>
    <p:extLst>
      <p:ext uri="{BB962C8B-B14F-4D97-AF65-F5344CB8AC3E}">
        <p14:creationId xmlns:p14="http://schemas.microsoft.com/office/powerpoint/2010/main" val="165261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B0CE0-EFEF-52B0-73CF-0575336A1293}"/>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19</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889AACF-A657-C48F-2FB5-4587BB143F16}"/>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collimation for FCC-hh </a:t>
            </a:r>
          </a:p>
        </p:txBody>
      </p:sp>
      <p:sp>
        <p:nvSpPr>
          <p:cNvPr id="3" name="TextBox 2">
            <a:extLst>
              <a:ext uri="{FF2B5EF4-FFF2-40B4-BE49-F238E27FC236}">
                <a16:creationId xmlns:a16="http://schemas.microsoft.com/office/drawing/2014/main" id="{1A431281-A10B-1B73-5CB1-C9C36B5DCAE1}"/>
              </a:ext>
            </a:extLst>
          </p:cNvPr>
          <p:cNvSpPr txBox="1"/>
          <p:nvPr/>
        </p:nvSpPr>
        <p:spPr>
          <a:xfrm>
            <a:off x="587410" y="6296898"/>
            <a:ext cx="2716178"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 by D. </a:t>
            </a:r>
            <a:r>
              <a:rPr lang="en-GB" sz="2000" dirty="0" err="1"/>
              <a:t>Mirarchi</a:t>
            </a:r>
            <a:endParaRPr lang="en-GB" sz="2000" dirty="0"/>
          </a:p>
        </p:txBody>
      </p:sp>
      <p:sp>
        <p:nvSpPr>
          <p:cNvPr id="4" name="TextBox 3">
            <a:extLst>
              <a:ext uri="{FF2B5EF4-FFF2-40B4-BE49-F238E27FC236}">
                <a16:creationId xmlns:a16="http://schemas.microsoft.com/office/drawing/2014/main" id="{28F572EA-34C4-190A-B0CC-019CDF1BA9BA}"/>
              </a:ext>
            </a:extLst>
          </p:cNvPr>
          <p:cNvSpPr txBox="1"/>
          <p:nvPr/>
        </p:nvSpPr>
        <p:spPr>
          <a:xfrm>
            <a:off x="587409" y="1057514"/>
            <a:ext cx="3484077" cy="3262432"/>
          </a:xfrm>
          <a:prstGeom prst="rect">
            <a:avLst/>
          </a:prstGeom>
          <a:noFill/>
        </p:spPr>
        <p:txBody>
          <a:bodyPr wrap="square">
            <a:spAutoFit/>
          </a:bodyPr>
          <a:lstStyle/>
          <a:p>
            <a:pPr>
              <a:spcBef>
                <a:spcPts val="600"/>
              </a:spcBef>
              <a:spcAft>
                <a:spcPts val="600"/>
              </a:spcAft>
            </a:pPr>
            <a:r>
              <a:rPr lang="en-GB" sz="2800" dirty="0"/>
              <a:t>FCC-hh machine protection and collimation challenge </a:t>
            </a:r>
          </a:p>
          <a:p>
            <a:pPr>
              <a:spcBef>
                <a:spcPts val="600"/>
              </a:spcBef>
              <a:spcAft>
                <a:spcPts val="600"/>
              </a:spcAft>
            </a:pPr>
            <a:r>
              <a:rPr lang="en-GB" sz="2800" dirty="0"/>
              <a:t>Directly learn from (HL-)LHC experience !</a:t>
            </a:r>
          </a:p>
        </p:txBody>
      </p:sp>
      <p:pic>
        <p:nvPicPr>
          <p:cNvPr id="6" name="Picture 5">
            <a:extLst>
              <a:ext uri="{FF2B5EF4-FFF2-40B4-BE49-F238E27FC236}">
                <a16:creationId xmlns:a16="http://schemas.microsoft.com/office/drawing/2014/main" id="{2AA42206-AE4B-F856-3579-B175FE81F9CA}"/>
              </a:ext>
            </a:extLst>
          </p:cNvPr>
          <p:cNvPicPr>
            <a:picLocks noChangeAspect="1"/>
          </p:cNvPicPr>
          <p:nvPr/>
        </p:nvPicPr>
        <p:blipFill>
          <a:blip r:embed="rId2"/>
          <a:stretch>
            <a:fillRect/>
          </a:stretch>
        </p:blipFill>
        <p:spPr>
          <a:xfrm>
            <a:off x="5576887" y="1014394"/>
            <a:ext cx="6200775" cy="5781675"/>
          </a:xfrm>
          <a:prstGeom prst="rect">
            <a:avLst/>
          </a:prstGeom>
        </p:spPr>
      </p:pic>
      <p:sp>
        <p:nvSpPr>
          <p:cNvPr id="10" name="TextBox 9">
            <a:extLst>
              <a:ext uri="{FF2B5EF4-FFF2-40B4-BE49-F238E27FC236}">
                <a16:creationId xmlns:a16="http://schemas.microsoft.com/office/drawing/2014/main" id="{1C84231C-D0C1-F95C-7935-D9FEE188EAF6}"/>
              </a:ext>
            </a:extLst>
          </p:cNvPr>
          <p:cNvSpPr txBox="1"/>
          <p:nvPr/>
        </p:nvSpPr>
        <p:spPr>
          <a:xfrm>
            <a:off x="8787600" y="829728"/>
            <a:ext cx="2990061" cy="369332"/>
          </a:xfrm>
          <a:prstGeom prst="rect">
            <a:avLst/>
          </a:prstGeom>
          <a:solidFill>
            <a:srgbClr val="FFFF00"/>
          </a:solidFill>
        </p:spPr>
        <p:txBody>
          <a:bodyPr wrap="square">
            <a:spAutoFit/>
          </a:bodyPr>
          <a:lstStyle/>
          <a:p>
            <a:r>
              <a:rPr lang="en-GB" dirty="0"/>
              <a:t>CERN Courier </a:t>
            </a:r>
            <a:r>
              <a:rPr lang="en-GB" b="1" dirty="0"/>
              <a:t>62</a:t>
            </a:r>
            <a:r>
              <a:rPr lang="en-GB" dirty="0"/>
              <a:t>, 6 (2022)</a:t>
            </a:r>
          </a:p>
        </p:txBody>
      </p:sp>
    </p:spTree>
    <p:extLst>
      <p:ext uri="{BB962C8B-B14F-4D97-AF65-F5344CB8AC3E}">
        <p14:creationId xmlns:p14="http://schemas.microsoft.com/office/powerpoint/2010/main" val="368186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155258" y="78639"/>
            <a:ext cx="11551560"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Future Circular Collider  </a:t>
            </a:r>
            <a:r>
              <a:rPr lang="en-US" sz="2400" dirty="0">
                <a:solidFill>
                  <a:srgbClr val="0F124A"/>
                </a:solidFill>
                <a:latin typeface="Arial"/>
              </a:rPr>
              <a:t>- </a:t>
            </a:r>
            <a:r>
              <a:rPr lang="en-GB" sz="2400" dirty="0">
                <a:solidFill>
                  <a:srgbClr val="0F124A"/>
                </a:solidFill>
                <a:latin typeface="Arial"/>
              </a:rPr>
              <a:t>long-term program maximizing physics opportunities</a:t>
            </a:r>
            <a:endParaRPr lang="en-GB" sz="3000" dirty="0">
              <a:solidFill>
                <a:srgbClr val="0F124A"/>
              </a:solidFill>
              <a:latin typeface="Arial"/>
            </a:endParaRPr>
          </a:p>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 r</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B4DB73EF-56CC-B6E4-38DD-CBBB05408650}"/>
              </a:ext>
            </a:extLst>
          </p:cNvPr>
          <p:cNvSpPr txBox="1"/>
          <p:nvPr/>
        </p:nvSpPr>
        <p:spPr>
          <a:xfrm>
            <a:off x="670867" y="6016789"/>
            <a:ext cx="103422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lumMod val="75000"/>
                    <a:lumOff val="25000"/>
                  </a:srgbClr>
                </a:solidFill>
                <a:effectLst/>
                <a:uLnTx/>
                <a:uFillTx/>
                <a:latin typeface="Calibri" panose="020F0502020204030204"/>
                <a:ea typeface="+mn-ea"/>
                <a:cs typeface="+mn-cs"/>
              </a:rPr>
              <a:t>Documented in M. Benedikt, F. Zimmermann, M. Doser, S. Casalbuoni, 10.5281/zenodo.7675663</a:t>
            </a:r>
            <a:endPar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endParaRPr>
          </a:p>
        </p:txBody>
      </p:sp>
      <p:pic>
        <p:nvPicPr>
          <p:cNvPr id="5" name="Picture 6" descr="Picture 6">
            <a:extLst>
              <a:ext uri="{FF2B5EF4-FFF2-40B4-BE49-F238E27FC236}">
                <a16:creationId xmlns:a16="http://schemas.microsoft.com/office/drawing/2014/main" id="{BF141991-55E1-6212-4A9A-7C8A1FCDB907}"/>
              </a:ext>
            </a:extLst>
          </p:cNvPr>
          <p:cNvPicPr>
            <a:picLocks noChangeAspect="1"/>
          </p:cNvPicPr>
          <p:nvPr/>
        </p:nvPicPr>
        <p:blipFill rotWithShape="1">
          <a:blip r:embed="rId2"/>
          <a:srcRect t="10717" b="19348"/>
          <a:stretch/>
        </p:blipFill>
        <p:spPr>
          <a:xfrm>
            <a:off x="0" y="769576"/>
            <a:ext cx="12192000" cy="5961803"/>
          </a:xfrm>
          <a:prstGeom prst="rect">
            <a:avLst/>
          </a:prstGeom>
          <a:ln w="12700">
            <a:miter lim="400000"/>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9574DDB-1283-56CF-F7B0-25B68725A521}"/>
                  </a:ext>
                </a:extLst>
              </p:cNvPr>
              <p:cNvSpPr txBox="1"/>
              <p:nvPr/>
            </p:nvSpPr>
            <p:spPr>
              <a:xfrm>
                <a:off x="137881" y="4839249"/>
                <a:ext cx="11784082" cy="230832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FFFF00"/>
                    </a:solidFill>
                    <a:effectLst/>
                    <a:uLnTx/>
                    <a:uFillTx/>
                  </a:rPr>
                  <a:t>stage 1: FCC-ee (Z, W, H, </a:t>
                </a:r>
                <a14:m>
                  <m:oMath xmlns:m="http://schemas.openxmlformats.org/officeDocument/2006/math">
                    <m:r>
                      <m:rPr>
                        <m:nor/>
                      </m:rPr>
                      <a:rPr kumimoji="0" lang="en-US" sz="1800" b="1" i="0" u="none" strike="noStrike" kern="0" cap="none" spc="0" normalizeH="0" baseline="0" noProof="0" dirty="0" smtClean="0">
                        <a:ln>
                          <a:noFill/>
                        </a:ln>
                        <a:solidFill>
                          <a:srgbClr val="FFFF00"/>
                        </a:solidFill>
                        <a:effectLst/>
                        <a:uLnTx/>
                        <a:uFillTx/>
                        <a:latin typeface="Cambria Math" panose="02040503050406030204" pitchFamily="18" charset="0"/>
                      </a:rPr>
                      <m:t>t</m:t>
                    </m:r>
                    <m:acc>
                      <m:accPr>
                        <m:chr m:val="̅"/>
                        <m:ctrlPr>
                          <a:rPr kumimoji="0" lang="en-US" sz="1800" b="1" i="1" u="none" strike="noStrike" kern="0" cap="none" spc="0" normalizeH="0" baseline="0" noProof="0" dirty="0" smtClean="0">
                            <a:ln>
                              <a:noFill/>
                            </a:ln>
                            <a:solidFill>
                              <a:srgbClr val="FFFF00"/>
                            </a:solidFill>
                            <a:effectLst/>
                            <a:uLnTx/>
                            <a:uFillTx/>
                            <a:latin typeface="Cambria Math" panose="02040503050406030204" pitchFamily="18" charset="0"/>
                          </a:rPr>
                        </m:ctrlPr>
                      </m:accPr>
                      <m:e>
                        <m:r>
                          <m:rPr>
                            <m:nor/>
                          </m:rPr>
                          <a:rPr kumimoji="0" lang="en-US" sz="1800" b="1" i="0" u="none" strike="noStrike" kern="0" cap="none" spc="0" normalizeH="0" baseline="0" noProof="0" dirty="0" smtClean="0">
                            <a:ln>
                              <a:noFill/>
                            </a:ln>
                            <a:solidFill>
                              <a:srgbClr val="FFFF00"/>
                            </a:solidFill>
                            <a:effectLst/>
                            <a:uLnTx/>
                            <a:uFillTx/>
                            <a:latin typeface="Cambria Math" panose="02040503050406030204" pitchFamily="18" charset="0"/>
                          </a:rPr>
                          <m:t>t</m:t>
                        </m:r>
                      </m:e>
                    </m:acc>
                  </m:oMath>
                </a14:m>
                <a:r>
                  <a:rPr kumimoji="0" lang="en-GB" sz="1800" b="1" i="0" u="none" strike="noStrike" kern="0" cap="none" spc="0" normalizeH="0" baseline="0" noProof="0" dirty="0">
                    <a:ln>
                      <a:noFill/>
                    </a:ln>
                    <a:solidFill>
                      <a:srgbClr val="FFFF00"/>
                    </a:solidFill>
                    <a:effectLst/>
                    <a:uLnTx/>
                    <a:uFillTx/>
                  </a:rPr>
                  <a:t>) as Higgs factory, electroweak &amp; top factory </a:t>
                </a:r>
                <a:r>
                  <a:rPr kumimoji="0" lang="en-GB" sz="1800" b="1" i="0" u="none" strike="noStrike" kern="0" cap="none" spc="0" normalizeH="0" baseline="0" noProof="0" dirty="0">
                    <a:ln>
                      <a:noFill/>
                    </a:ln>
                    <a:solidFill>
                      <a:schemeClr val="bg1"/>
                    </a:solidFill>
                    <a:effectLst/>
                    <a:uLnTx/>
                    <a:uFillTx/>
                  </a:rPr>
                  <a:t>at highest luminosities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FFFF00"/>
                    </a:solidFill>
                    <a:effectLst/>
                    <a:uLnTx/>
                    <a:uFillTx/>
                  </a:rPr>
                  <a:t>stage 2: FCC-hh (~100 </a:t>
                </a:r>
                <a:r>
                  <a:rPr kumimoji="0" lang="en-GB" sz="1800" b="1" i="0" u="none" strike="noStrike" kern="0" cap="none" spc="0" normalizeH="0" baseline="0" noProof="0" dirty="0" err="1">
                    <a:ln>
                      <a:noFill/>
                    </a:ln>
                    <a:solidFill>
                      <a:srgbClr val="FFFF00"/>
                    </a:solidFill>
                    <a:effectLst/>
                    <a:uLnTx/>
                    <a:uFillTx/>
                  </a:rPr>
                  <a:t>TeV</a:t>
                </a:r>
                <a:r>
                  <a:rPr kumimoji="0" lang="en-GB" sz="1800" b="1" i="0" u="none" strike="noStrike" kern="0" cap="none" spc="0" normalizeH="0" baseline="0" noProof="0" dirty="0">
                    <a:ln>
                      <a:noFill/>
                    </a:ln>
                    <a:solidFill>
                      <a:srgbClr val="FFFF00"/>
                    </a:solidFill>
                    <a:effectLst/>
                    <a:uLnTx/>
                    <a:uFillTx/>
                  </a:rPr>
                  <a:t>) as natural continuation at energy frontier, pp &amp; AA collisions; e-h option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chemeClr val="bg1"/>
                    </a:solidFill>
                    <a:effectLst/>
                    <a:uLnTx/>
                    <a:uFillTx/>
                  </a:rPr>
                  <a:t>highly synergetic and complementary programme boosting the physics reach of both colliders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chemeClr val="bg1"/>
                    </a:solidFill>
                    <a:effectLst/>
                    <a:uLnTx/>
                    <a:uFillTx/>
                  </a:rPr>
                  <a:t>common civil engineering and technical infrastructures, </a:t>
                </a:r>
                <a:r>
                  <a:rPr kumimoji="0" lang="en-US" sz="1800" b="0" i="0" u="none" strike="noStrike" kern="0" cap="none" spc="0" normalizeH="0" baseline="0" noProof="0" dirty="0">
                    <a:ln>
                      <a:noFill/>
                    </a:ln>
                    <a:solidFill>
                      <a:schemeClr val="bg1"/>
                    </a:solidFill>
                    <a:effectLst/>
                    <a:uLnTx/>
                    <a:uFillTx/>
                  </a:rPr>
                  <a:t>building on and reusing CERN’s existing infrastructure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chemeClr val="bg1"/>
                    </a:solidFill>
                    <a:effectLst/>
                    <a:uLnTx/>
                    <a:uFillTx/>
                  </a:rPr>
                  <a:t>FCC integrated project </a:t>
                </a:r>
                <a:r>
                  <a:rPr kumimoji="0" lang="en-GB" sz="1800" b="0" i="0" u="none" strike="noStrike" kern="0" cap="none" spc="0" normalizeH="0" baseline="0" noProof="0" dirty="0">
                    <a:ln>
                      <a:noFill/>
                    </a:ln>
                    <a:solidFill>
                      <a:schemeClr val="bg1"/>
                    </a:solidFill>
                    <a:effectLst/>
                    <a:uLnTx/>
                    <a:uFillTx/>
                  </a:rPr>
                  <a:t>allows the start of a new, major facility at CERN within a few years of the end of HL-LHC</a:t>
                </a:r>
              </a:p>
              <a:p>
                <a:pPr marL="285750" indent="-285750">
                  <a:buFont typeface="Arial" panose="020B0604020202020204" pitchFamily="34" charset="0"/>
                  <a:buChar char="•"/>
                  <a:defRPr/>
                </a:pPr>
                <a:r>
                  <a:rPr kumimoji="0" lang="en-GB" sz="1800" b="1" i="0" u="none" strike="noStrike" kern="0" cap="none" spc="0" normalizeH="0" baseline="0" noProof="0" dirty="0">
                    <a:ln>
                      <a:noFill/>
                    </a:ln>
                    <a:solidFill>
                      <a:srgbClr val="92D050"/>
                    </a:solidFill>
                    <a:effectLst/>
                    <a:uLnTx/>
                    <a:uFillTx/>
                  </a:rPr>
                  <a:t>stage 3 ?: FCC-</a:t>
                </a:r>
                <a:r>
                  <a:rPr kumimoji="0" lang="en-GB" sz="1800" b="1" i="0" u="none" strike="noStrike" kern="0" cap="none" spc="0" normalizeH="0" baseline="0" noProof="0" dirty="0">
                    <a:ln>
                      <a:noFill/>
                    </a:ln>
                    <a:solidFill>
                      <a:srgbClr val="92D050"/>
                    </a:solidFill>
                    <a:effectLst/>
                    <a:uLnTx/>
                    <a:uFillTx/>
                    <a:latin typeface="Symbol" panose="05050102010706020507" pitchFamily="18" charset="2"/>
                  </a:rPr>
                  <a:t>mm</a:t>
                </a:r>
                <a:r>
                  <a:rPr kumimoji="0" lang="en-GB" sz="1800" b="1" i="0" u="none" strike="noStrike" kern="0" cap="none" spc="0" normalizeH="0" baseline="0" noProof="0" dirty="0">
                    <a:ln>
                      <a:noFill/>
                    </a:ln>
                    <a:solidFill>
                      <a:srgbClr val="92D050"/>
                    </a:solidFill>
                    <a:effectLst/>
                    <a:uLnTx/>
                    <a:uFillTx/>
                  </a:rPr>
                  <a:t> (~14-30 </a:t>
                </a:r>
                <a:r>
                  <a:rPr kumimoji="0" lang="en-GB" sz="1800" b="1" i="0" u="none" strike="noStrike" kern="0" cap="none" spc="0" normalizeH="0" baseline="0" noProof="0" dirty="0" err="1">
                    <a:ln>
                      <a:noFill/>
                    </a:ln>
                    <a:solidFill>
                      <a:srgbClr val="92D050"/>
                    </a:solidFill>
                    <a:effectLst/>
                    <a:uLnTx/>
                    <a:uFillTx/>
                  </a:rPr>
                  <a:t>TeV</a:t>
                </a:r>
                <a:r>
                  <a:rPr kumimoji="0" lang="en-GB" sz="1800" b="1" i="0" u="none" strike="noStrike" kern="0" cap="none" spc="0" normalizeH="0" baseline="0" noProof="0" dirty="0">
                    <a:ln>
                      <a:noFill/>
                    </a:ln>
                    <a:solidFill>
                      <a:srgbClr val="92D050"/>
                    </a:solidFill>
                    <a:effectLst/>
                    <a:uLnTx/>
                    <a:uFillTx/>
                  </a:rPr>
                  <a:t>) ?  Lemma-scheme based with 45 GeV e+ from FCC-ee, for p-driven with </a:t>
                </a:r>
                <a:r>
                  <a:rPr lang="en-GB" b="1" kern="0" dirty="0">
                    <a:solidFill>
                      <a:srgbClr val="92D050"/>
                    </a:solidFill>
                  </a:rPr>
                  <a:t>F</a:t>
                </a:r>
                <a:r>
                  <a:rPr kumimoji="0" lang="en-GB" sz="1800" b="1" i="0" u="none" strike="noStrike" kern="0" cap="none" spc="0" normalizeH="0" baseline="0" noProof="0" dirty="0">
                    <a:ln>
                      <a:noFill/>
                    </a:ln>
                    <a:solidFill>
                      <a:srgbClr val="92D050"/>
                    </a:solidFill>
                    <a:effectLst/>
                    <a:uLnTx/>
                    <a:uFillTx/>
                  </a:rPr>
                  <a:t>CC-hh as accelerator ring, and LHC as collider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chemeClr val="bg1"/>
                  </a:solidFill>
                  <a:effectLst/>
                  <a:uLnTx/>
                  <a:uFillTx/>
                </a:endParaRPr>
              </a:p>
            </p:txBody>
          </p:sp>
        </mc:Choice>
        <mc:Fallback xmlns="">
          <p:sp>
            <p:nvSpPr>
              <p:cNvPr id="4" name="TextBox 3">
                <a:extLst>
                  <a:ext uri="{FF2B5EF4-FFF2-40B4-BE49-F238E27FC236}">
                    <a16:creationId xmlns:a16="http://schemas.microsoft.com/office/drawing/2014/main" id="{09574DDB-1283-56CF-F7B0-25B68725A521}"/>
                  </a:ext>
                </a:extLst>
              </p:cNvPr>
              <p:cNvSpPr txBox="1">
                <a:spLocks noRot="1" noChangeAspect="1" noMove="1" noResize="1" noEditPoints="1" noAdjustHandles="1" noChangeArrowheads="1" noChangeShapeType="1" noTextEdit="1"/>
              </p:cNvSpPr>
              <p:nvPr/>
            </p:nvSpPr>
            <p:spPr>
              <a:xfrm>
                <a:off x="137881" y="4839249"/>
                <a:ext cx="11784082" cy="2308324"/>
              </a:xfrm>
              <a:prstGeom prst="rect">
                <a:avLst/>
              </a:prstGeom>
              <a:blipFill>
                <a:blip r:embed="rId3"/>
                <a:stretch>
                  <a:fillRect l="-362" t="-1583" r="-155"/>
                </a:stretch>
              </a:blipFill>
            </p:spPr>
            <p:txBody>
              <a:bodyPr/>
              <a:lstStyle/>
              <a:p>
                <a:r>
                  <a:rPr lang="en-GB">
                    <a:noFill/>
                  </a:rPr>
                  <a:t> </a:t>
                </a:r>
              </a:p>
            </p:txBody>
          </p:sp>
        </mc:Fallback>
      </mc:AlternateContent>
    </p:spTree>
    <p:extLst>
      <p:ext uri="{BB962C8B-B14F-4D97-AF65-F5344CB8AC3E}">
        <p14:creationId xmlns:p14="http://schemas.microsoft.com/office/powerpoint/2010/main" val="53696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04DD86-7597-8CB9-F229-BB4CE3740EBC}"/>
              </a:ext>
            </a:extLst>
          </p:cNvPr>
          <p:cNvSpPr txBox="1"/>
          <p:nvPr/>
        </p:nvSpPr>
        <p:spPr>
          <a:xfrm>
            <a:off x="332337" y="1120676"/>
            <a:ext cx="11760061" cy="5613845"/>
          </a:xfrm>
          <a:prstGeom prst="rect">
            <a:avLst/>
          </a:prstGeom>
          <a:noFill/>
        </p:spPr>
        <p:txBody>
          <a:bodyPr wrap="square">
            <a:spAutoFit/>
          </a:bodyPr>
          <a:lstStyle/>
          <a:p>
            <a:r>
              <a:rPr lang="en-GB" sz="2400" b="0" i="0" dirty="0">
                <a:effectLst/>
                <a:highlight>
                  <a:srgbClr val="FFFFFF"/>
                </a:highlight>
                <a:latin typeface="Roboto" panose="02000000000000000000" pitchFamily="2" charset="0"/>
              </a:rPr>
              <a:t>two bent crystals (double-crystal setup)</a:t>
            </a:r>
          </a:p>
          <a:p>
            <a:endParaRPr lang="en-GB" sz="2400" dirty="0">
              <a:highlight>
                <a:srgbClr val="FFFFFF"/>
              </a:highlight>
              <a:latin typeface="Roboto" panose="02000000000000000000" pitchFamily="2" charset="0"/>
            </a:endParaRPr>
          </a:p>
          <a:p>
            <a:pPr marL="457200" indent="-457200">
              <a:buFont typeface="+mj-lt"/>
              <a:buAutoNum type="arabicPeriod"/>
            </a:pPr>
            <a:r>
              <a:rPr lang="en-GB" sz="2400" dirty="0">
                <a:highlight>
                  <a:srgbClr val="FFFFFF"/>
                </a:highlight>
                <a:latin typeface="Roboto" panose="02000000000000000000" pitchFamily="2" charset="0"/>
              </a:rPr>
              <a:t>a</a:t>
            </a:r>
            <a:r>
              <a:rPr lang="en-GB" sz="2400" b="0" i="0" dirty="0">
                <a:effectLst/>
                <a:highlight>
                  <a:srgbClr val="FFFFFF"/>
                </a:highlight>
                <a:latin typeface="Roboto" panose="02000000000000000000" pitchFamily="2" charset="0"/>
              </a:rPr>
              <a:t> first crystal deflects beam</a:t>
            </a:r>
            <a:r>
              <a:rPr lang="en-GB" sz="2400" dirty="0">
                <a:highlight>
                  <a:srgbClr val="FFFFFF"/>
                </a:highlight>
                <a:latin typeface="Roboto" panose="02000000000000000000" pitchFamily="2" charset="0"/>
              </a:rPr>
              <a:t>-</a:t>
            </a:r>
            <a:r>
              <a:rPr lang="en-GB" sz="2400" b="0" i="0" dirty="0">
                <a:effectLst/>
                <a:highlight>
                  <a:srgbClr val="FFFFFF"/>
                </a:highlight>
                <a:latin typeface="Roboto" panose="02000000000000000000" pitchFamily="2" charset="0"/>
              </a:rPr>
              <a:t>halo particles onto an in-vacuum target</a:t>
            </a:r>
          </a:p>
          <a:p>
            <a:pPr marL="457200" indent="-457200">
              <a:buFont typeface="+mj-lt"/>
              <a:buAutoNum type="arabicPeriod"/>
            </a:pPr>
            <a:endParaRPr lang="en-GB" sz="2400" dirty="0">
              <a:highlight>
                <a:srgbClr val="FFFFFF"/>
              </a:highlight>
              <a:latin typeface="Roboto" panose="02000000000000000000" pitchFamily="2" charset="0"/>
            </a:endParaRPr>
          </a:p>
          <a:p>
            <a:pPr algn="l"/>
            <a:r>
              <a:rPr lang="en-GB" sz="2400" dirty="0">
                <a:highlight>
                  <a:srgbClr val="FFFFFF"/>
                </a:highlight>
                <a:latin typeface="Roboto" panose="02000000000000000000" pitchFamily="2" charset="0"/>
              </a:rPr>
              <a:t>2.  a 2nd</a:t>
            </a:r>
            <a:r>
              <a:rPr lang="en-GB" sz="2400" b="0" i="0" dirty="0">
                <a:effectLst/>
                <a:highlight>
                  <a:srgbClr val="FFFFFF"/>
                </a:highlight>
                <a:latin typeface="Roboto" panose="02000000000000000000" pitchFamily="2" charset="0"/>
              </a:rPr>
              <a:t> crystal deflects short-lived particles created in the target, thus inducing spin precession</a:t>
            </a:r>
          </a:p>
          <a:p>
            <a:endParaRPr lang="en-GB" sz="2400" dirty="0">
              <a:highlight>
                <a:srgbClr val="FFFFFF"/>
              </a:highlight>
              <a:latin typeface="Roboto" panose="02000000000000000000" pitchFamily="2" charset="0"/>
            </a:endParaRPr>
          </a:p>
          <a:p>
            <a:r>
              <a:rPr lang="en-GB" sz="2400" dirty="0">
                <a:highlight>
                  <a:srgbClr val="FFFFFF"/>
                </a:highlight>
                <a:latin typeface="Roboto" panose="02000000000000000000" pitchFamily="2" charset="0"/>
              </a:rPr>
              <a:t>set up is s</a:t>
            </a:r>
            <a:r>
              <a:rPr lang="en-GB" sz="2400" b="0" i="0" dirty="0">
                <a:effectLst/>
                <a:highlight>
                  <a:srgbClr val="FFFFFF"/>
                </a:highlight>
                <a:latin typeface="Roboto" panose="02000000000000000000" pitchFamily="2" charset="0"/>
              </a:rPr>
              <a:t>ensitive to electric </a:t>
            </a:r>
            <a:r>
              <a:rPr lang="en-GB" sz="2400" dirty="0">
                <a:highlight>
                  <a:srgbClr val="FFFFFF"/>
                </a:highlight>
                <a:latin typeface="Roboto" panose="02000000000000000000" pitchFamily="2" charset="0"/>
              </a:rPr>
              <a:t>&amp;</a:t>
            </a:r>
            <a:r>
              <a:rPr lang="en-GB" sz="2400" b="0" i="0" dirty="0">
                <a:effectLst/>
                <a:highlight>
                  <a:srgbClr val="FFFFFF"/>
                </a:highlight>
                <a:latin typeface="Roboto" panose="02000000000000000000" pitchFamily="2" charset="0"/>
              </a:rPr>
              <a:t> magnetic dipole moments of these short-lived particles</a:t>
            </a:r>
          </a:p>
          <a:p>
            <a:endParaRPr lang="en-GB" sz="2400" dirty="0">
              <a:highlight>
                <a:srgbClr val="FFFFFF"/>
              </a:highlight>
              <a:latin typeface="Roboto" panose="02000000000000000000" pitchFamily="2" charset="0"/>
            </a:endParaRPr>
          </a:p>
          <a:p>
            <a:endParaRPr lang="en-GB" sz="2400" dirty="0">
              <a:highlight>
                <a:srgbClr val="FFFFFF"/>
              </a:highlight>
              <a:latin typeface="Roboto" panose="02000000000000000000" pitchFamily="2" charset="0"/>
            </a:endParaRPr>
          </a:p>
          <a:p>
            <a:pPr>
              <a:lnSpc>
                <a:spcPct val="120000"/>
              </a:lnSpc>
            </a:pPr>
            <a:r>
              <a:rPr lang="en-GB" sz="800" dirty="0">
                <a:solidFill>
                  <a:srgbClr val="0000CC"/>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p>
          <a:p>
            <a:pPr>
              <a:lnSpc>
                <a:spcPct val="120000"/>
              </a:lnSpc>
            </a:pPr>
            <a:r>
              <a:rPr lang="en-GB" sz="2400" dirty="0">
                <a:solidFill>
                  <a:srgbClr val="0000CC"/>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2400" dirty="0">
                <a:solidFill>
                  <a:srgbClr val="0000CC"/>
                </a:solidFill>
                <a:highlight>
                  <a:srgbClr val="FFFFFF"/>
                </a:highlight>
                <a:latin typeface="Roboto" panose="02000000000000000000" pitchFamily="2" charset="0"/>
              </a:rPr>
              <a:t>proof-of-principle experiment at the LHC in 2025,</a:t>
            </a:r>
          </a:p>
          <a:p>
            <a:pPr>
              <a:lnSpc>
                <a:spcPct val="120000"/>
              </a:lnSpc>
            </a:pPr>
            <a:r>
              <a:rPr lang="en-GB" sz="2400" dirty="0">
                <a:solidFill>
                  <a:srgbClr val="0000CC"/>
                </a:solidFill>
                <a:highlight>
                  <a:srgbClr val="FFFFFF"/>
                </a:highlight>
                <a:latin typeface="Roboto" panose="02000000000000000000" pitchFamily="2" charset="0"/>
              </a:rPr>
              <a:t>later deployment at the FCC-hh ?</a:t>
            </a:r>
          </a:p>
          <a:p>
            <a:endParaRPr lang="en-GB" sz="2400" dirty="0">
              <a:solidFill>
                <a:srgbClr val="0000CC"/>
              </a:solidFill>
            </a:endParaRPr>
          </a:p>
        </p:txBody>
      </p:sp>
      <p:sp>
        <p:nvSpPr>
          <p:cNvPr id="2" name="Slide Number Placeholder 1">
            <a:extLst>
              <a:ext uri="{FF2B5EF4-FFF2-40B4-BE49-F238E27FC236}">
                <a16:creationId xmlns:a16="http://schemas.microsoft.com/office/drawing/2014/main" id="{8A79691D-3B64-3609-90F3-DA3DE48CC5E6}"/>
              </a:ext>
            </a:extLst>
          </p:cNvPr>
          <p:cNvSpPr>
            <a:spLocks noGrp="1"/>
          </p:cNvSpPr>
          <p:nvPr>
            <p:ph type="sldNum" sz="quarter" idx="10"/>
          </p:nvPr>
        </p:nvSpPr>
        <p:spPr/>
        <p:txBody>
          <a:bodyPr/>
          <a:lstStyle/>
          <a:p>
            <a:fld id="{88A1DFE4-5FC5-43BD-BB7E-75EAD82B965F}" type="slidenum">
              <a:rPr lang="en-US" noProof="0" smtClean="0"/>
              <a:pPr/>
              <a:t>20</a:t>
            </a:fld>
            <a:endParaRPr lang="en-US" noProof="0" dirty="0"/>
          </a:p>
        </p:txBody>
      </p:sp>
      <p:sp>
        <p:nvSpPr>
          <p:cNvPr id="3" name="TextBox 2">
            <a:extLst>
              <a:ext uri="{FF2B5EF4-FFF2-40B4-BE49-F238E27FC236}">
                <a16:creationId xmlns:a16="http://schemas.microsoft.com/office/drawing/2014/main" id="{53CC7F5D-E6A1-7AE9-B378-F438DAB86595}"/>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based fixed-target experiment</a:t>
            </a:r>
          </a:p>
        </p:txBody>
      </p:sp>
      <p:sp>
        <p:nvSpPr>
          <p:cNvPr id="4" name="TextBox 3">
            <a:extLst>
              <a:ext uri="{FF2B5EF4-FFF2-40B4-BE49-F238E27FC236}">
                <a16:creationId xmlns:a16="http://schemas.microsoft.com/office/drawing/2014/main" id="{ADF009FC-4285-0472-3CEE-85E9E5415FC5}"/>
              </a:ext>
            </a:extLst>
          </p:cNvPr>
          <p:cNvSpPr txBox="1"/>
          <p:nvPr/>
        </p:nvSpPr>
        <p:spPr>
          <a:xfrm>
            <a:off x="7763038" y="5537269"/>
            <a:ext cx="2504142"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 by S. Redaelli</a:t>
            </a:r>
          </a:p>
        </p:txBody>
      </p:sp>
      <p:sp>
        <p:nvSpPr>
          <p:cNvPr id="8" name="TextBox 7">
            <a:extLst>
              <a:ext uri="{FF2B5EF4-FFF2-40B4-BE49-F238E27FC236}">
                <a16:creationId xmlns:a16="http://schemas.microsoft.com/office/drawing/2014/main" id="{64C5B93B-681F-44CC-C08A-492FC0B47AE6}"/>
              </a:ext>
            </a:extLst>
          </p:cNvPr>
          <p:cNvSpPr txBox="1"/>
          <p:nvPr/>
        </p:nvSpPr>
        <p:spPr>
          <a:xfrm>
            <a:off x="6705611" y="4233188"/>
            <a:ext cx="4591028" cy="861774"/>
          </a:xfrm>
          <a:prstGeom prst="rect">
            <a:avLst/>
          </a:prstGeom>
          <a:solidFill>
            <a:srgbClr val="FFFF00"/>
          </a:solidFill>
        </p:spPr>
        <p:txBody>
          <a:bodyPr wrap="square">
            <a:spAutoFit/>
          </a:bodyPr>
          <a:lstStyle/>
          <a:p>
            <a:r>
              <a:rPr lang="en-GB" sz="1600" dirty="0"/>
              <a:t>D. Chen et al., First observation of magnetic moment precession of </a:t>
            </a:r>
            <a:r>
              <a:rPr lang="en-GB" sz="1600" dirty="0" err="1"/>
              <a:t>channeled</a:t>
            </a:r>
            <a:r>
              <a:rPr lang="en-GB" sz="1600" dirty="0"/>
              <a:t> particles in bent crystals, Phys. Rev. Lett. </a:t>
            </a:r>
            <a:r>
              <a:rPr lang="en-GB" sz="1600" b="1" dirty="0"/>
              <a:t>69</a:t>
            </a:r>
            <a:r>
              <a:rPr lang="en-GB" sz="1600" dirty="0"/>
              <a:t>, 3286 (1992)</a:t>
            </a:r>
          </a:p>
        </p:txBody>
      </p:sp>
      <p:sp>
        <p:nvSpPr>
          <p:cNvPr id="10" name="TextBox 9">
            <a:extLst>
              <a:ext uri="{FF2B5EF4-FFF2-40B4-BE49-F238E27FC236}">
                <a16:creationId xmlns:a16="http://schemas.microsoft.com/office/drawing/2014/main" id="{205D66B3-42EC-A13B-9228-B0ECB79DBE25}"/>
              </a:ext>
            </a:extLst>
          </p:cNvPr>
          <p:cNvSpPr txBox="1"/>
          <p:nvPr/>
        </p:nvSpPr>
        <p:spPr>
          <a:xfrm>
            <a:off x="1999212" y="6404106"/>
            <a:ext cx="6104238" cy="369332"/>
          </a:xfrm>
          <a:prstGeom prst="rect">
            <a:avLst/>
          </a:prstGeom>
          <a:noFill/>
        </p:spPr>
        <p:txBody>
          <a:bodyPr wrap="square">
            <a:spAutoFit/>
          </a:bodyPr>
          <a:lstStyle/>
          <a:p>
            <a:r>
              <a:rPr lang="en-GB" dirty="0"/>
              <a:t>Status and prospects for the Mu2e experiment at Fermilab</a:t>
            </a:r>
          </a:p>
        </p:txBody>
      </p:sp>
      <p:sp>
        <p:nvSpPr>
          <p:cNvPr id="11" name="TextBox 10">
            <a:extLst>
              <a:ext uri="{FF2B5EF4-FFF2-40B4-BE49-F238E27FC236}">
                <a16:creationId xmlns:a16="http://schemas.microsoft.com/office/drawing/2014/main" id="{05ABA2A3-D08B-A202-E7CA-0E8B3BAA2479}"/>
              </a:ext>
            </a:extLst>
          </p:cNvPr>
          <p:cNvSpPr txBox="1"/>
          <p:nvPr/>
        </p:nvSpPr>
        <p:spPr>
          <a:xfrm>
            <a:off x="8202304" y="6415426"/>
            <a:ext cx="2163730" cy="338554"/>
          </a:xfrm>
          <a:prstGeom prst="rect">
            <a:avLst/>
          </a:prstGeom>
          <a:solidFill>
            <a:srgbClr val="FFFF00"/>
          </a:solidFill>
        </p:spPr>
        <p:txBody>
          <a:bodyPr wrap="square">
            <a:spAutoFit/>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dirty="0"/>
              <a:t>talk by S. </a:t>
            </a:r>
            <a:r>
              <a:rPr lang="en-GB" sz="1600" dirty="0" err="1"/>
              <a:t>Miscetti</a:t>
            </a:r>
            <a:endParaRPr lang="en-GB" sz="1600" dirty="0"/>
          </a:p>
        </p:txBody>
      </p:sp>
    </p:spTree>
    <p:extLst>
      <p:ext uri="{BB962C8B-B14F-4D97-AF65-F5344CB8AC3E}">
        <p14:creationId xmlns:p14="http://schemas.microsoft.com/office/powerpoint/2010/main" val="386374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2B9CD-C76D-7842-2E4B-2DE94BD9DACC}"/>
              </a:ext>
            </a:extLst>
          </p:cNvPr>
          <p:cNvSpPr>
            <a:spLocks noGrp="1"/>
          </p:cNvSpPr>
          <p:nvPr>
            <p:ph type="sldNum" sz="quarter" idx="10"/>
          </p:nvPr>
        </p:nvSpPr>
        <p:spPr/>
        <p:txBody>
          <a:bodyPr/>
          <a:lstStyle/>
          <a:p>
            <a:fld id="{88A1DFE4-5FC5-43BD-BB7E-75EAD82B965F}" type="slidenum">
              <a:rPr lang="en-US" noProof="0" smtClean="0"/>
              <a:pPr/>
              <a:t>21</a:t>
            </a:fld>
            <a:endParaRPr lang="en-US" noProof="0" dirty="0"/>
          </a:p>
        </p:txBody>
      </p:sp>
      <p:sp>
        <p:nvSpPr>
          <p:cNvPr id="5" name="TextBox 4">
            <a:extLst>
              <a:ext uri="{FF2B5EF4-FFF2-40B4-BE49-F238E27FC236}">
                <a16:creationId xmlns:a16="http://schemas.microsoft.com/office/drawing/2014/main" id="{ADB7BCC1-DE28-CDFE-0F08-D2237C38DA1C}"/>
              </a:ext>
            </a:extLst>
          </p:cNvPr>
          <p:cNvSpPr txBox="1"/>
          <p:nvPr/>
        </p:nvSpPr>
        <p:spPr>
          <a:xfrm>
            <a:off x="466724" y="5415080"/>
            <a:ext cx="6174707" cy="923330"/>
          </a:xfrm>
          <a:prstGeom prst="rect">
            <a:avLst/>
          </a:prstGeom>
          <a:solidFill>
            <a:srgbClr val="FFFF00"/>
          </a:solidFill>
        </p:spPr>
        <p:txBody>
          <a:bodyPr wrap="square">
            <a:spAutoFit/>
          </a:bodyPr>
          <a:lstStyle/>
          <a:p>
            <a:r>
              <a:rPr lang="en-GB" dirty="0"/>
              <a:t>A.D. Kovalenko, W. Scandale, A.M. </a:t>
            </a:r>
            <a:r>
              <a:rPr lang="en-GB" dirty="0" err="1"/>
              <a:t>Taratin</a:t>
            </a:r>
            <a:r>
              <a:rPr lang="en-GB" dirty="0"/>
              <a:t>, Bent crystal extraction from a 100 </a:t>
            </a:r>
            <a:r>
              <a:rPr lang="en-GB" dirty="0" err="1"/>
              <a:t>TeV</a:t>
            </a:r>
            <a:r>
              <a:rPr lang="en-GB" dirty="0"/>
              <a:t> proton collider, </a:t>
            </a:r>
            <a:r>
              <a:rPr lang="en-GB" dirty="0" err="1"/>
              <a:t>Nucl</a:t>
            </a:r>
            <a:r>
              <a:rPr lang="en-GB" dirty="0"/>
              <a:t>. </a:t>
            </a:r>
            <a:r>
              <a:rPr lang="en-GB" dirty="0" err="1"/>
              <a:t>Instrum</a:t>
            </a:r>
            <a:r>
              <a:rPr lang="en-GB" dirty="0"/>
              <a:t>. Meth. Phys. Res., B 355 (2015) 390-394</a:t>
            </a:r>
          </a:p>
        </p:txBody>
      </p:sp>
      <p:sp>
        <p:nvSpPr>
          <p:cNvPr id="6" name="TextBox 5">
            <a:extLst>
              <a:ext uri="{FF2B5EF4-FFF2-40B4-BE49-F238E27FC236}">
                <a16:creationId xmlns:a16="http://schemas.microsoft.com/office/drawing/2014/main" id="{57E97CF4-DC91-4132-5B20-F5E5E4EB3AA3}"/>
              </a:ext>
            </a:extLst>
          </p:cNvPr>
          <p:cNvSpPr txBox="1"/>
          <p:nvPr/>
        </p:nvSpPr>
        <p:spPr>
          <a:xfrm>
            <a:off x="442003" y="84562"/>
            <a:ext cx="98377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extraction for FCC-hh</a:t>
            </a:r>
          </a:p>
        </p:txBody>
      </p:sp>
      <p:sp>
        <p:nvSpPr>
          <p:cNvPr id="8" name="TextBox 7">
            <a:extLst>
              <a:ext uri="{FF2B5EF4-FFF2-40B4-BE49-F238E27FC236}">
                <a16:creationId xmlns:a16="http://schemas.microsoft.com/office/drawing/2014/main" id="{BAD383AB-F85E-72B5-35A2-C220A07DDBD0}"/>
              </a:ext>
            </a:extLst>
          </p:cNvPr>
          <p:cNvSpPr txBox="1"/>
          <p:nvPr/>
        </p:nvSpPr>
        <p:spPr>
          <a:xfrm>
            <a:off x="227475" y="919215"/>
            <a:ext cx="2748626" cy="4247317"/>
          </a:xfrm>
          <a:prstGeom prst="rect">
            <a:avLst/>
          </a:prstGeom>
          <a:noFill/>
        </p:spPr>
        <p:txBody>
          <a:bodyPr wrap="square">
            <a:spAutoFit/>
          </a:bodyPr>
          <a:lstStyle/>
          <a:p>
            <a:r>
              <a:rPr lang="en-GB" b="0" i="0" dirty="0">
                <a:solidFill>
                  <a:srgbClr val="1F1F1F"/>
                </a:solidFill>
                <a:effectLst/>
                <a:latin typeface="ElsevierGulliver"/>
              </a:rPr>
              <a:t>Possible scheme of beam halo extraction from the FCC with a bent crystal. </a:t>
            </a:r>
          </a:p>
          <a:p>
            <a:r>
              <a:rPr lang="en-GB" b="0" i="0" dirty="0">
                <a:solidFill>
                  <a:srgbClr val="1F1F1F"/>
                </a:solidFill>
                <a:effectLst/>
                <a:latin typeface="ElsevierGulliver"/>
              </a:rPr>
              <a:t>(a) The horizontal dogleg with a bent crystal upstream the </a:t>
            </a:r>
            <a:r>
              <a:rPr lang="en-GB" b="0" i="0" dirty="0" err="1">
                <a:solidFill>
                  <a:srgbClr val="1F1F1F"/>
                </a:solidFill>
                <a:effectLst/>
                <a:latin typeface="ElsevierGulliver"/>
              </a:rPr>
              <a:t>Lambertson</a:t>
            </a:r>
            <a:r>
              <a:rPr lang="en-GB" b="0" i="0" dirty="0">
                <a:solidFill>
                  <a:srgbClr val="1F1F1F"/>
                </a:solidFill>
                <a:effectLst/>
                <a:latin typeface="ElsevierGulliver"/>
              </a:rPr>
              <a:t> septum. </a:t>
            </a:r>
          </a:p>
          <a:p>
            <a:r>
              <a:rPr lang="en-GB" b="0" i="0" dirty="0">
                <a:solidFill>
                  <a:srgbClr val="1F1F1F"/>
                </a:solidFill>
                <a:effectLst/>
                <a:latin typeface="ElsevierGulliver"/>
              </a:rPr>
              <a:t>(b) The cross-sectional view at the position of the crystal. A vertical beam halo intercepts crystal. </a:t>
            </a:r>
          </a:p>
          <a:p>
            <a:r>
              <a:rPr lang="en-GB" b="0" i="0" dirty="0">
                <a:solidFill>
                  <a:srgbClr val="1F1F1F"/>
                </a:solidFill>
                <a:effectLst/>
                <a:latin typeface="ElsevierGulliver"/>
              </a:rPr>
              <a:t>(c) The cross-sectional view in the </a:t>
            </a:r>
            <a:r>
              <a:rPr lang="en-GB" b="0" i="0" dirty="0" err="1">
                <a:solidFill>
                  <a:srgbClr val="1F1F1F"/>
                </a:solidFill>
                <a:effectLst/>
                <a:latin typeface="ElsevierGulliver"/>
              </a:rPr>
              <a:t>Lambertson</a:t>
            </a:r>
            <a:r>
              <a:rPr lang="en-GB" b="0" i="0" dirty="0">
                <a:solidFill>
                  <a:srgbClr val="1F1F1F"/>
                </a:solidFill>
                <a:effectLst/>
                <a:latin typeface="ElsevierGulliver"/>
              </a:rPr>
              <a:t> septum.</a:t>
            </a:r>
          </a:p>
          <a:p>
            <a:r>
              <a:rPr lang="en-GB" dirty="0">
                <a:solidFill>
                  <a:srgbClr val="1F1F1F"/>
                </a:solidFill>
                <a:latin typeface="ElsevierGulliver"/>
              </a:rPr>
              <a:t>Similar to earlier scheme proposed for the SSC.</a:t>
            </a:r>
            <a:r>
              <a:rPr lang="en-GB" b="0" i="0" dirty="0">
                <a:solidFill>
                  <a:srgbClr val="1F1F1F"/>
                </a:solidFill>
                <a:effectLst/>
                <a:latin typeface="ElsevierGulliver"/>
              </a:rPr>
              <a:t> </a:t>
            </a:r>
            <a:endParaRPr lang="en-GB" dirty="0"/>
          </a:p>
        </p:txBody>
      </p:sp>
      <p:pic>
        <p:nvPicPr>
          <p:cNvPr id="9" name="Picture 8">
            <a:extLst>
              <a:ext uri="{FF2B5EF4-FFF2-40B4-BE49-F238E27FC236}">
                <a16:creationId xmlns:a16="http://schemas.microsoft.com/office/drawing/2014/main" id="{1B1F80C1-B23A-8F5B-C093-E8F00213A325}"/>
              </a:ext>
            </a:extLst>
          </p:cNvPr>
          <p:cNvPicPr>
            <a:picLocks noChangeAspect="1"/>
          </p:cNvPicPr>
          <p:nvPr/>
        </p:nvPicPr>
        <p:blipFill>
          <a:blip r:embed="rId2"/>
          <a:stretch>
            <a:fillRect/>
          </a:stretch>
        </p:blipFill>
        <p:spPr>
          <a:xfrm>
            <a:off x="2738341" y="1103965"/>
            <a:ext cx="3314797" cy="3968797"/>
          </a:xfrm>
          <a:prstGeom prst="rect">
            <a:avLst/>
          </a:prstGeom>
        </p:spPr>
      </p:pic>
      <p:pic>
        <p:nvPicPr>
          <p:cNvPr id="15" name="Picture 14">
            <a:extLst>
              <a:ext uri="{FF2B5EF4-FFF2-40B4-BE49-F238E27FC236}">
                <a16:creationId xmlns:a16="http://schemas.microsoft.com/office/drawing/2014/main" id="{C6D830BD-57AA-F55D-F094-708DE7F7D826}"/>
              </a:ext>
            </a:extLst>
          </p:cNvPr>
          <p:cNvPicPr>
            <a:picLocks noChangeAspect="1"/>
          </p:cNvPicPr>
          <p:nvPr/>
        </p:nvPicPr>
        <p:blipFill rotWithShape="1">
          <a:blip r:embed="rId3"/>
          <a:srcRect l="1675" t="13763" b="29082"/>
          <a:stretch/>
        </p:blipFill>
        <p:spPr>
          <a:xfrm>
            <a:off x="6489289" y="1147916"/>
            <a:ext cx="5531107" cy="2145175"/>
          </a:xfrm>
          <a:prstGeom prst="rect">
            <a:avLst/>
          </a:prstGeom>
        </p:spPr>
      </p:pic>
      <p:sp>
        <p:nvSpPr>
          <p:cNvPr id="17" name="TextBox 16">
            <a:extLst>
              <a:ext uri="{FF2B5EF4-FFF2-40B4-BE49-F238E27FC236}">
                <a16:creationId xmlns:a16="http://schemas.microsoft.com/office/drawing/2014/main" id="{19A90F0F-B9F9-B562-843F-31185C77CA28}"/>
              </a:ext>
            </a:extLst>
          </p:cNvPr>
          <p:cNvSpPr txBox="1"/>
          <p:nvPr/>
        </p:nvSpPr>
        <p:spPr>
          <a:xfrm>
            <a:off x="7245350" y="3429000"/>
            <a:ext cx="4351743" cy="2677656"/>
          </a:xfrm>
          <a:prstGeom prst="rect">
            <a:avLst/>
          </a:prstGeom>
          <a:noFill/>
        </p:spPr>
        <p:txBody>
          <a:bodyPr wrap="square">
            <a:spAutoFit/>
          </a:bodyPr>
          <a:lstStyle/>
          <a:p>
            <a:r>
              <a:rPr lang="en-GB" sz="2400" i="1" dirty="0">
                <a:solidFill>
                  <a:srgbClr val="1F1F1F"/>
                </a:solidFill>
                <a:latin typeface="ElsevierGulliver"/>
              </a:rPr>
              <a:t>“E</a:t>
            </a:r>
            <a:r>
              <a:rPr lang="en-GB" sz="2400" b="0" i="1" dirty="0">
                <a:solidFill>
                  <a:srgbClr val="1F1F1F"/>
                </a:solidFill>
                <a:effectLst/>
                <a:latin typeface="ElsevierGulliver"/>
              </a:rPr>
              <a:t>xtraction of a natural beam halo from a collider of 50 </a:t>
            </a:r>
            <a:r>
              <a:rPr lang="en-GB" sz="2400" b="0" i="1" dirty="0" err="1">
                <a:solidFill>
                  <a:srgbClr val="1F1F1F"/>
                </a:solidFill>
                <a:effectLst/>
                <a:latin typeface="ElsevierGulliver"/>
              </a:rPr>
              <a:t>TeV</a:t>
            </a:r>
            <a:r>
              <a:rPr lang="en-GB" sz="2400" b="0" i="1" dirty="0">
                <a:solidFill>
                  <a:srgbClr val="1F1F1F"/>
                </a:solidFill>
                <a:effectLst/>
                <a:latin typeface="ElsevierGulliver"/>
              </a:rPr>
              <a:t> protons using a bent crystal is possible and may be efficient if a precise goniometer with the angular accuracy of 0.1 </a:t>
            </a:r>
            <a:r>
              <a:rPr lang="en-GB" sz="2400" b="0" i="1" dirty="0" err="1">
                <a:solidFill>
                  <a:srgbClr val="1F1F1F"/>
                </a:solidFill>
                <a:effectLst/>
                <a:latin typeface="ElsevierGulliver"/>
              </a:rPr>
              <a:t>μrad</a:t>
            </a:r>
            <a:r>
              <a:rPr lang="en-GB" sz="2400" b="0" i="1" dirty="0">
                <a:solidFill>
                  <a:srgbClr val="1F1F1F"/>
                </a:solidFill>
                <a:effectLst/>
                <a:latin typeface="ElsevierGulliver"/>
              </a:rPr>
              <a:t> can be realized.”</a:t>
            </a:r>
            <a:endParaRPr lang="en-GB" sz="2400" i="1" dirty="0"/>
          </a:p>
        </p:txBody>
      </p:sp>
    </p:spTree>
    <p:extLst>
      <p:ext uri="{BB962C8B-B14F-4D97-AF65-F5344CB8AC3E}">
        <p14:creationId xmlns:p14="http://schemas.microsoft.com/office/powerpoint/2010/main" val="2468928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B0CE0-EFEF-52B0-73CF-0575336A1293}"/>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22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889AACF-A657-C48F-2FB5-4587BB143F16}"/>
              </a:ext>
            </a:extLst>
          </p:cNvPr>
          <p:cNvSpPr txBox="1"/>
          <p:nvPr/>
        </p:nvSpPr>
        <p:spPr>
          <a:xfrm>
            <a:off x="442003" y="84562"/>
            <a:ext cx="98377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extraction with resonance islands</a:t>
            </a:r>
          </a:p>
        </p:txBody>
      </p:sp>
      <p:sp>
        <p:nvSpPr>
          <p:cNvPr id="3" name="TextBox 2">
            <a:extLst>
              <a:ext uri="{FF2B5EF4-FFF2-40B4-BE49-F238E27FC236}">
                <a16:creationId xmlns:a16="http://schemas.microsoft.com/office/drawing/2014/main" id="{D895A97D-33B0-1C9B-C9DE-EB9009698CCF}"/>
              </a:ext>
            </a:extLst>
          </p:cNvPr>
          <p:cNvSpPr txBox="1"/>
          <p:nvPr/>
        </p:nvSpPr>
        <p:spPr>
          <a:xfrm>
            <a:off x="9001125" y="1150661"/>
            <a:ext cx="2504142"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 by D. Veres</a:t>
            </a:r>
          </a:p>
        </p:txBody>
      </p:sp>
      <p:sp>
        <p:nvSpPr>
          <p:cNvPr id="10" name="TextBox 9">
            <a:extLst>
              <a:ext uri="{FF2B5EF4-FFF2-40B4-BE49-F238E27FC236}">
                <a16:creationId xmlns:a16="http://schemas.microsoft.com/office/drawing/2014/main" id="{609BF99E-DA9D-3F4D-B05E-B5BDF393791B}"/>
              </a:ext>
            </a:extLst>
          </p:cNvPr>
          <p:cNvSpPr txBox="1"/>
          <p:nvPr/>
        </p:nvSpPr>
        <p:spPr>
          <a:xfrm>
            <a:off x="215772" y="1030189"/>
            <a:ext cx="7654557" cy="461665"/>
          </a:xfrm>
          <a:prstGeom prst="rect">
            <a:avLst/>
          </a:prstGeom>
          <a:noFill/>
        </p:spPr>
        <p:txBody>
          <a:bodyPr wrap="square">
            <a:spAutoFit/>
          </a:bodyPr>
          <a:lstStyle/>
          <a:p>
            <a:pPr>
              <a:spcBef>
                <a:spcPts val="600"/>
              </a:spcBef>
            </a:pPr>
            <a:r>
              <a:rPr lang="en-GB" sz="2400" dirty="0"/>
              <a:t>I am curious to learn about this method </a:t>
            </a:r>
          </a:p>
        </p:txBody>
      </p:sp>
      <p:pic>
        <p:nvPicPr>
          <p:cNvPr id="12" name="Graphic 11" descr="Board Of Directors with solid fill">
            <a:extLst>
              <a:ext uri="{FF2B5EF4-FFF2-40B4-BE49-F238E27FC236}">
                <a16:creationId xmlns:a16="http://schemas.microsoft.com/office/drawing/2014/main" id="{6FEA28F7-6A74-D293-D67F-192EE91F9A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2747" y="913624"/>
            <a:ext cx="2230485" cy="2230485"/>
          </a:xfrm>
          <a:prstGeom prst="rect">
            <a:avLst/>
          </a:prstGeom>
        </p:spPr>
      </p:pic>
      <p:cxnSp>
        <p:nvCxnSpPr>
          <p:cNvPr id="13" name="Straight Connector 12">
            <a:extLst>
              <a:ext uri="{FF2B5EF4-FFF2-40B4-BE49-F238E27FC236}">
                <a16:creationId xmlns:a16="http://schemas.microsoft.com/office/drawing/2014/main" id="{43A1C24C-15C1-FF64-0186-2109AFA40C36}"/>
              </a:ext>
            </a:extLst>
          </p:cNvPr>
          <p:cNvCxnSpPr/>
          <p:nvPr/>
        </p:nvCxnSpPr>
        <p:spPr>
          <a:xfrm>
            <a:off x="0" y="3674238"/>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9EE9BCFF-D514-48A1-EEF0-5BD6241BAA65}"/>
              </a:ext>
            </a:extLst>
          </p:cNvPr>
          <p:cNvSpPr txBox="1"/>
          <p:nvPr/>
        </p:nvSpPr>
        <p:spPr>
          <a:xfrm>
            <a:off x="215772" y="3018944"/>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Crystal assisted </a:t>
            </a:r>
            <a:r>
              <a:rPr kumimoji="0" lang="en-GB" sz="3600" b="0" i="0" u="none" strike="noStrike" kern="1200" cap="none" spc="0" normalizeH="0" baseline="0" noProof="0" dirty="0">
                <a:ln>
                  <a:noFill/>
                </a:ln>
                <a:solidFill>
                  <a:srgbClr val="0F124A"/>
                </a:solidFill>
                <a:effectLst/>
                <a:uLnTx/>
                <a:uFillTx/>
                <a:latin typeface="Symbol" panose="05050102010706020507" pitchFamily="18" charset="2"/>
              </a:rPr>
              <a:t>m</a:t>
            </a:r>
            <a:r>
              <a:rPr kumimoji="0" lang="en-GB" sz="3600" b="0" i="0" u="none" strike="noStrike" kern="1200" cap="none" spc="0" normalizeH="0" baseline="0" noProof="0" dirty="0">
                <a:ln>
                  <a:noFill/>
                </a:ln>
                <a:solidFill>
                  <a:srgbClr val="0F124A"/>
                </a:solidFill>
                <a:effectLst/>
                <a:uLnTx/>
                <a:uFillTx/>
                <a:latin typeface="Arial"/>
                <a:ea typeface="+mn-ea"/>
                <a:cs typeface="+mn-cs"/>
              </a:rPr>
              <a:t> steering</a:t>
            </a:r>
          </a:p>
        </p:txBody>
      </p:sp>
      <p:sp>
        <p:nvSpPr>
          <p:cNvPr id="15" name="TextBox 14">
            <a:extLst>
              <a:ext uri="{FF2B5EF4-FFF2-40B4-BE49-F238E27FC236}">
                <a16:creationId xmlns:a16="http://schemas.microsoft.com/office/drawing/2014/main" id="{3AD0719D-6B1C-EEFB-1B79-41E27104C0B2}"/>
              </a:ext>
            </a:extLst>
          </p:cNvPr>
          <p:cNvSpPr txBox="1"/>
          <p:nvPr/>
        </p:nvSpPr>
        <p:spPr>
          <a:xfrm>
            <a:off x="8762657" y="6217474"/>
            <a:ext cx="3113742" cy="400110"/>
          </a:xfrm>
          <a:prstGeom prst="rect">
            <a:avLst/>
          </a:prstGeom>
          <a:solidFill>
            <a:srgbClr val="FFFF00"/>
          </a:solid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a:t>talk by M. </a:t>
            </a:r>
            <a:r>
              <a:rPr lang="en-GB" sz="2000" dirty="0" err="1"/>
              <a:t>Romagnoni</a:t>
            </a:r>
            <a:endParaRPr lang="en-GB" sz="2000" dirty="0"/>
          </a:p>
        </p:txBody>
      </p:sp>
      <p:sp>
        <p:nvSpPr>
          <p:cNvPr id="16" name="TextBox 15">
            <a:extLst>
              <a:ext uri="{FF2B5EF4-FFF2-40B4-BE49-F238E27FC236}">
                <a16:creationId xmlns:a16="http://schemas.microsoft.com/office/drawing/2014/main" id="{97CF8D52-0114-92CA-F124-894EB106C2D4}"/>
              </a:ext>
            </a:extLst>
          </p:cNvPr>
          <p:cNvSpPr txBox="1"/>
          <p:nvPr/>
        </p:nvSpPr>
        <p:spPr>
          <a:xfrm>
            <a:off x="215772" y="3892294"/>
            <a:ext cx="10400724" cy="1200329"/>
          </a:xfrm>
          <a:prstGeom prst="rect">
            <a:avLst/>
          </a:prstGeom>
          <a:noFill/>
        </p:spPr>
        <p:txBody>
          <a:bodyPr wrap="square">
            <a:spAutoFit/>
          </a:bodyPr>
          <a:lstStyle/>
          <a:p>
            <a:r>
              <a:rPr lang="en-GB" sz="2400" dirty="0"/>
              <a:t>using silicon and germanium bent crystals for steering high-energy muons </a:t>
            </a:r>
          </a:p>
          <a:p>
            <a:endParaRPr lang="en-GB" sz="2400" dirty="0"/>
          </a:p>
          <a:p>
            <a:r>
              <a:rPr lang="en-GB" sz="2400" dirty="0"/>
              <a:t>assessment and optimization of crystal-deflection efficiency</a:t>
            </a:r>
          </a:p>
        </p:txBody>
      </p:sp>
      <p:pic>
        <p:nvPicPr>
          <p:cNvPr id="17" name="Graphic 16" descr="Grinning with tears of joy face outline with solid fill">
            <a:extLst>
              <a:ext uri="{FF2B5EF4-FFF2-40B4-BE49-F238E27FC236}">
                <a16:creationId xmlns:a16="http://schemas.microsoft.com/office/drawing/2014/main" id="{6462D78F-CC4A-7244-D043-27EFB657E1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2747" y="5267576"/>
            <a:ext cx="1338092" cy="1338092"/>
          </a:xfrm>
          <a:prstGeom prst="rect">
            <a:avLst/>
          </a:prstGeom>
        </p:spPr>
      </p:pic>
    </p:spTree>
    <p:extLst>
      <p:ext uri="{BB962C8B-B14F-4D97-AF65-F5344CB8AC3E}">
        <p14:creationId xmlns:p14="http://schemas.microsoft.com/office/powerpoint/2010/main" val="19646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9691D-3B64-3609-90F3-DA3DE48CC5E6}"/>
              </a:ext>
            </a:extLst>
          </p:cNvPr>
          <p:cNvSpPr>
            <a:spLocks noGrp="1"/>
          </p:cNvSpPr>
          <p:nvPr>
            <p:ph type="sldNum" sz="quarter" idx="10"/>
          </p:nvPr>
        </p:nvSpPr>
        <p:spPr/>
        <p:txBody>
          <a:bodyPr/>
          <a:lstStyle/>
          <a:p>
            <a:fld id="{88A1DFE4-5FC5-43BD-BB7E-75EAD82B965F}" type="slidenum">
              <a:rPr lang="en-US" noProof="0" smtClean="0"/>
              <a:pPr/>
              <a:t>23</a:t>
            </a:fld>
            <a:endParaRPr lang="en-US" noProof="0" dirty="0"/>
          </a:p>
        </p:txBody>
      </p:sp>
      <p:sp>
        <p:nvSpPr>
          <p:cNvPr id="3" name="TextBox 2">
            <a:extLst>
              <a:ext uri="{FF2B5EF4-FFF2-40B4-BE49-F238E27FC236}">
                <a16:creationId xmlns:a16="http://schemas.microsoft.com/office/drawing/2014/main" id="{53CC7F5D-E6A1-7AE9-B378-F438DAB86595}"/>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Strong field QED in crystals</a:t>
            </a:r>
          </a:p>
        </p:txBody>
      </p:sp>
      <p:sp>
        <p:nvSpPr>
          <p:cNvPr id="5" name="TextBox 4">
            <a:extLst>
              <a:ext uri="{FF2B5EF4-FFF2-40B4-BE49-F238E27FC236}">
                <a16:creationId xmlns:a16="http://schemas.microsoft.com/office/drawing/2014/main" id="{099F9C25-FBE1-EAA4-4E0D-2D265505301E}"/>
              </a:ext>
            </a:extLst>
          </p:cNvPr>
          <p:cNvSpPr txBox="1"/>
          <p:nvPr/>
        </p:nvSpPr>
        <p:spPr>
          <a:xfrm>
            <a:off x="591109" y="1132843"/>
            <a:ext cx="7538884" cy="1036053"/>
          </a:xfrm>
          <a:prstGeom prst="rect">
            <a:avLst/>
          </a:prstGeom>
          <a:noFill/>
        </p:spPr>
        <p:txBody>
          <a:bodyPr wrap="square">
            <a:spAutoFit/>
          </a:bodyPr>
          <a:lstStyle/>
          <a:p>
            <a:pPr>
              <a:lnSpc>
                <a:spcPct val="110000"/>
              </a:lnSpc>
              <a:spcBef>
                <a:spcPts val="600"/>
              </a:spcBef>
              <a:spcAft>
                <a:spcPts val="600"/>
              </a:spcAft>
            </a:pPr>
            <a:r>
              <a:rPr lang="en-GB" sz="2400" dirty="0">
                <a:solidFill>
                  <a:srgbClr val="222222"/>
                </a:solidFill>
                <a:highlight>
                  <a:srgbClr val="FFFFFF"/>
                </a:highlight>
                <a:latin typeface="Helvetica Neue"/>
              </a:rPr>
              <a:t>S</a:t>
            </a:r>
            <a:r>
              <a:rPr lang="en-GB" sz="2400" b="0" i="0" dirty="0">
                <a:solidFill>
                  <a:srgbClr val="222222"/>
                </a:solidFill>
                <a:effectLst/>
                <a:highlight>
                  <a:srgbClr val="FFFFFF"/>
                </a:highlight>
                <a:latin typeface="Helvetica Neue"/>
              </a:rPr>
              <a:t>trong crystalline field </a:t>
            </a:r>
            <a:r>
              <a:rPr lang="en-GB" sz="2400" dirty="0">
                <a:solidFill>
                  <a:srgbClr val="222222"/>
                </a:solidFill>
                <a:highlight>
                  <a:srgbClr val="FFFFFF"/>
                </a:highlight>
                <a:latin typeface="Helvetica Neue"/>
              </a:rPr>
              <a:t>+</a:t>
            </a:r>
            <a:r>
              <a:rPr lang="en-GB" sz="2400" b="0" i="0" dirty="0">
                <a:solidFill>
                  <a:srgbClr val="222222"/>
                </a:solidFill>
                <a:effectLst/>
                <a:highlight>
                  <a:srgbClr val="FFFFFF"/>
                </a:highlight>
                <a:latin typeface="Helvetica Neue"/>
              </a:rPr>
              <a:t> </a:t>
            </a:r>
            <a:r>
              <a:rPr lang="en-GB" sz="2400" b="0" i="0" dirty="0" err="1">
                <a:solidFill>
                  <a:srgbClr val="222222"/>
                </a:solidFill>
                <a:effectLst/>
                <a:highlight>
                  <a:srgbClr val="FFFFFF"/>
                </a:highlight>
                <a:latin typeface="Helvetica Neue"/>
              </a:rPr>
              <a:t>ultrarelativistic</a:t>
            </a:r>
            <a:r>
              <a:rPr lang="en-GB" sz="2400" b="0" i="0" dirty="0">
                <a:solidFill>
                  <a:srgbClr val="222222"/>
                </a:solidFill>
                <a:effectLst/>
                <a:highlight>
                  <a:srgbClr val="FFFFFF"/>
                </a:highlight>
                <a:latin typeface="Helvetica Neue"/>
              </a:rPr>
              <a:t> electrons </a:t>
            </a:r>
          </a:p>
          <a:p>
            <a:pPr>
              <a:lnSpc>
                <a:spcPct val="110000"/>
              </a:lnSpc>
              <a:spcBef>
                <a:spcPts val="600"/>
              </a:spcBef>
              <a:spcAft>
                <a:spcPts val="600"/>
              </a:spcAft>
            </a:pPr>
            <a:r>
              <a:rPr lang="en-GB" sz="2400" b="0" i="0" dirty="0">
                <a:solidFill>
                  <a:srgbClr val="22222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2400" b="0" i="0" dirty="0">
                <a:solidFill>
                  <a:srgbClr val="222222"/>
                </a:solidFill>
                <a:effectLst/>
                <a:highlight>
                  <a:srgbClr val="FFFFFF"/>
                </a:highlight>
                <a:latin typeface="Helvetica Neue"/>
              </a:rPr>
              <a:t>Schwinger field in the electron rest frame </a:t>
            </a:r>
            <a:endParaRPr lang="en-GB" sz="2400" dirty="0"/>
          </a:p>
        </p:txBody>
      </p:sp>
      <p:sp>
        <p:nvSpPr>
          <p:cNvPr id="7" name="TextBox 6">
            <a:extLst>
              <a:ext uri="{FF2B5EF4-FFF2-40B4-BE49-F238E27FC236}">
                <a16:creationId xmlns:a16="http://schemas.microsoft.com/office/drawing/2014/main" id="{A2A6338B-F6CB-A4C8-AE1B-3EB51BDD70B1}"/>
              </a:ext>
            </a:extLst>
          </p:cNvPr>
          <p:cNvSpPr txBox="1"/>
          <p:nvPr/>
        </p:nvSpPr>
        <p:spPr>
          <a:xfrm>
            <a:off x="6922932" y="2832058"/>
            <a:ext cx="4953467" cy="2554545"/>
          </a:xfrm>
          <a:prstGeom prst="rect">
            <a:avLst/>
          </a:prstGeom>
          <a:noFill/>
        </p:spPr>
        <p:txBody>
          <a:bodyPr wrap="square">
            <a:spAutoFit/>
          </a:bodyPr>
          <a:lstStyle/>
          <a:p>
            <a:r>
              <a:rPr lang="en-GB" sz="2000" dirty="0">
                <a:solidFill>
                  <a:srgbClr val="0000CC"/>
                </a:solidFill>
              </a:rPr>
              <a:t>example: sending </a:t>
            </a:r>
            <a:r>
              <a:rPr lang="en-GB" sz="2000" b="1" dirty="0">
                <a:solidFill>
                  <a:srgbClr val="0000CC"/>
                </a:solidFill>
              </a:rPr>
              <a:t>180 GeV electrons </a:t>
            </a:r>
          </a:p>
          <a:p>
            <a:r>
              <a:rPr lang="en-GB" sz="2000" dirty="0">
                <a:solidFill>
                  <a:srgbClr val="0000CC"/>
                </a:solidFill>
              </a:rPr>
              <a:t>(available at FCC-ee !) through a thin silicon crystal</a:t>
            </a:r>
          </a:p>
          <a:p>
            <a:r>
              <a:rPr lang="en-GB" sz="2000" dirty="0">
                <a:solidFill>
                  <a:srgbClr val="0000CC"/>
                </a:solidFill>
              </a:rPr>
              <a:t> </a:t>
            </a:r>
          </a:p>
          <a:p>
            <a:r>
              <a:rPr lang="en-GB" sz="2000" dirty="0">
                <a:solidFill>
                  <a:srgbClr val="0000CC"/>
                </a:solidFill>
              </a:rPr>
              <a:t>easier to observe “one-step” contribution (</a:t>
            </a:r>
            <a:r>
              <a:rPr lang="en-GB" sz="2000" b="0" i="0" dirty="0">
                <a:solidFill>
                  <a:srgbClr val="0000CC"/>
                </a:solidFill>
                <a:effectLst/>
                <a:highlight>
                  <a:srgbClr val="FFFFFF"/>
                </a:highlight>
                <a:latin typeface="Helvetica Neue"/>
              </a:rPr>
              <a:t>where two photons are emitted “simultaneously”) </a:t>
            </a:r>
            <a:r>
              <a:rPr lang="en-GB" sz="2000" dirty="0">
                <a:solidFill>
                  <a:srgbClr val="0000CC"/>
                </a:solidFill>
              </a:rPr>
              <a:t>in a crystal experiment than in a laser experiment </a:t>
            </a:r>
          </a:p>
        </p:txBody>
      </p:sp>
      <p:sp>
        <p:nvSpPr>
          <p:cNvPr id="9" name="TextBox 8">
            <a:extLst>
              <a:ext uri="{FF2B5EF4-FFF2-40B4-BE49-F238E27FC236}">
                <a16:creationId xmlns:a16="http://schemas.microsoft.com/office/drawing/2014/main" id="{A0DF1B95-1B4E-C71C-98D5-151D8867DAB4}"/>
              </a:ext>
            </a:extLst>
          </p:cNvPr>
          <p:cNvSpPr txBox="1"/>
          <p:nvPr/>
        </p:nvSpPr>
        <p:spPr>
          <a:xfrm>
            <a:off x="466725" y="5624749"/>
            <a:ext cx="3588365" cy="646331"/>
          </a:xfrm>
          <a:prstGeom prst="rect">
            <a:avLst/>
          </a:prstGeom>
          <a:solidFill>
            <a:srgbClr val="FFFF00"/>
          </a:solidFill>
        </p:spPr>
        <p:txBody>
          <a:bodyPr wrap="square">
            <a:spAutoFit/>
          </a:bodyPr>
          <a:lstStyle/>
          <a:p>
            <a:pPr algn="ctr"/>
            <a:r>
              <a:rPr lang="de-DE" b="0" i="0" dirty="0">
                <a:solidFill>
                  <a:srgbClr val="555555"/>
                </a:solidFill>
                <a:effectLst/>
                <a:highlight>
                  <a:srgbClr val="FFFF00"/>
                </a:highlight>
                <a:latin typeface="Proxima Nova"/>
              </a:rPr>
              <a:t>Tobias N. Wistisen</a:t>
            </a:r>
          </a:p>
          <a:p>
            <a:pPr algn="ctr"/>
            <a:r>
              <a:rPr lang="de-DE" b="0" i="0" dirty="0">
                <a:solidFill>
                  <a:srgbClr val="555555"/>
                </a:solidFill>
                <a:effectLst/>
                <a:highlight>
                  <a:srgbClr val="FFFF00"/>
                </a:highlight>
                <a:latin typeface="Proxima Nova"/>
              </a:rPr>
              <a:t>Phys. Rev. D </a:t>
            </a:r>
            <a:r>
              <a:rPr lang="de-DE" b="1" i="0" dirty="0">
                <a:solidFill>
                  <a:srgbClr val="555555"/>
                </a:solidFill>
                <a:effectLst/>
                <a:highlight>
                  <a:srgbClr val="FFFF00"/>
                </a:highlight>
                <a:latin typeface="Proxima Nova"/>
              </a:rPr>
              <a:t>100</a:t>
            </a:r>
            <a:r>
              <a:rPr lang="de-DE" b="0" i="0" dirty="0">
                <a:solidFill>
                  <a:srgbClr val="555555"/>
                </a:solidFill>
                <a:effectLst/>
                <a:highlight>
                  <a:srgbClr val="FFFF00"/>
                </a:highlight>
                <a:latin typeface="Proxima Nova"/>
              </a:rPr>
              <a:t>, 03600 (2019)</a:t>
            </a:r>
          </a:p>
        </p:txBody>
      </p:sp>
      <p:pic>
        <p:nvPicPr>
          <p:cNvPr id="1026" name="Picture 2" descr="Figure 1">
            <a:extLst>
              <a:ext uri="{FF2B5EF4-FFF2-40B4-BE49-F238E27FC236}">
                <a16:creationId xmlns:a16="http://schemas.microsoft.com/office/drawing/2014/main" id="{3970118E-E784-89E7-BF59-7D07222AD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85" y="2445895"/>
            <a:ext cx="47625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469442-E5D9-F967-3C3C-AEF7D74545D9}"/>
              </a:ext>
            </a:extLst>
          </p:cNvPr>
          <p:cNvSpPr txBox="1"/>
          <p:nvPr/>
        </p:nvSpPr>
        <p:spPr>
          <a:xfrm>
            <a:off x="466725" y="4336731"/>
            <a:ext cx="6102416" cy="923330"/>
          </a:xfrm>
          <a:prstGeom prst="rect">
            <a:avLst/>
          </a:prstGeom>
          <a:noFill/>
        </p:spPr>
        <p:txBody>
          <a:bodyPr wrap="square">
            <a:spAutoFit/>
          </a:bodyPr>
          <a:lstStyle/>
          <a:p>
            <a:r>
              <a:rPr lang="en-GB" b="0" i="0" dirty="0">
                <a:solidFill>
                  <a:srgbClr val="222222"/>
                </a:solidFill>
                <a:effectLst/>
                <a:highlight>
                  <a:srgbClr val="FFFFFF"/>
                </a:highlight>
                <a:latin typeface="Helvetica Neue"/>
              </a:rPr>
              <a:t>Feynman diagrams, where </a:t>
            </a:r>
            <a:r>
              <a:rPr lang="en-GB" dirty="0">
                <a:solidFill>
                  <a:srgbClr val="222222"/>
                </a:solidFill>
                <a:highlight>
                  <a:srgbClr val="FFFFFF"/>
                </a:highlight>
                <a:latin typeface="Helvetica Neue"/>
              </a:rPr>
              <a:t>the </a:t>
            </a:r>
            <a:r>
              <a:rPr lang="en-GB" b="0" i="0" dirty="0">
                <a:solidFill>
                  <a:srgbClr val="222222"/>
                </a:solidFill>
                <a:effectLst/>
                <a:highlight>
                  <a:srgbClr val="FFFFFF"/>
                </a:highlight>
                <a:latin typeface="Helvetica Neue"/>
              </a:rPr>
              <a:t>double fermion lines correspond to positron solutions of the Dirac equation in the background field of the interplanar crystal potential.</a:t>
            </a:r>
            <a:endParaRPr lang="en-GB" dirty="0"/>
          </a:p>
        </p:txBody>
      </p:sp>
    </p:spTree>
    <p:extLst>
      <p:ext uri="{BB962C8B-B14F-4D97-AF65-F5344CB8AC3E}">
        <p14:creationId xmlns:p14="http://schemas.microsoft.com/office/powerpoint/2010/main" val="5265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1B9E8-A5AF-8231-2B81-8C2567C79692}"/>
              </a:ext>
            </a:extLst>
          </p:cNvPr>
          <p:cNvSpPr>
            <a:spLocks noGrp="1"/>
          </p:cNvSpPr>
          <p:nvPr>
            <p:ph type="sldNum" sz="quarter" idx="10"/>
          </p:nvPr>
        </p:nvSpPr>
        <p:spPr/>
        <p:txBody>
          <a:bodyPr/>
          <a:lstStyle/>
          <a:p>
            <a:fld id="{88A1DFE4-5FC5-43BD-BB7E-75EAD82B965F}" type="slidenum">
              <a:rPr lang="en-US" noProof="0" smtClean="0"/>
              <a:pPr/>
              <a:t>24</a:t>
            </a:fld>
            <a:endParaRPr lang="en-US" noProof="0" dirty="0"/>
          </a:p>
        </p:txBody>
      </p:sp>
      <p:sp>
        <p:nvSpPr>
          <p:cNvPr id="6" name="Title 4">
            <a:extLst>
              <a:ext uri="{FF2B5EF4-FFF2-40B4-BE49-F238E27FC236}">
                <a16:creationId xmlns:a16="http://schemas.microsoft.com/office/drawing/2014/main" id="{8B11FEF8-9B9F-8D7A-AF6C-70ED55C83AE2}"/>
              </a:ext>
            </a:extLst>
          </p:cNvPr>
          <p:cNvSpPr>
            <a:spLocks noGrp="1"/>
          </p:cNvSpPr>
          <p:nvPr>
            <p:ph type="title" idx="4294967295"/>
          </p:nvPr>
        </p:nvSpPr>
        <p:spPr>
          <a:xfrm>
            <a:off x="0" y="127000"/>
            <a:ext cx="11900452" cy="1071563"/>
          </a:xfrm>
        </p:spPr>
        <p:txBody>
          <a:bodyPr/>
          <a:lstStyle/>
          <a:p>
            <a:r>
              <a:rPr lang="en-US" dirty="0"/>
              <a:t>Other FCC(-</a:t>
            </a:r>
            <a:r>
              <a:rPr lang="en-US" dirty="0" err="1"/>
              <a:t>ee</a:t>
            </a:r>
            <a:r>
              <a:rPr lang="en-US" dirty="0"/>
              <a:t>) Science</a:t>
            </a:r>
            <a:endParaRPr lang="en-GB" dirty="0"/>
          </a:p>
        </p:txBody>
      </p:sp>
      <p:sp>
        <p:nvSpPr>
          <p:cNvPr id="3" name="TextBox 2">
            <a:extLst>
              <a:ext uri="{FF2B5EF4-FFF2-40B4-BE49-F238E27FC236}">
                <a16:creationId xmlns:a16="http://schemas.microsoft.com/office/drawing/2014/main" id="{191F6B16-B668-BE45-1E9F-CD2DD0E2EF4E}"/>
              </a:ext>
            </a:extLst>
          </p:cNvPr>
          <p:cNvSpPr txBox="1"/>
          <p:nvPr/>
        </p:nvSpPr>
        <p:spPr>
          <a:xfrm>
            <a:off x="191464" y="1286783"/>
            <a:ext cx="11517524" cy="6525248"/>
          </a:xfrm>
          <a:prstGeom prst="rect">
            <a:avLst/>
          </a:prstGeom>
          <a:noFill/>
        </p:spPr>
        <p:txBody>
          <a:bodyPr wrap="square">
            <a:spAutoFit/>
          </a:bodyPr>
          <a:lstStyle/>
          <a:p>
            <a:r>
              <a:rPr lang="en-GB" sz="2400" b="1" dirty="0"/>
              <a:t>14 May 2013 brainstorming meeting on LHC as a light source </a:t>
            </a:r>
            <a:r>
              <a:rPr lang="en-GB" sz="2400" dirty="0"/>
              <a:t>organized by Herman Winick of SLAC. </a:t>
            </a:r>
            <a:r>
              <a:rPr lang="en-GB" sz="2400" kern="100" dirty="0">
                <a:effectLst/>
                <a:ea typeface="Times New Roman" panose="02020603050405020304" pitchFamily="18" charset="0"/>
                <a:cs typeface="Times New Roman" panose="02020603050405020304" pitchFamily="18" charset="0"/>
              </a:rPr>
              <a:t>Followed by discussion on </a:t>
            </a:r>
            <a:r>
              <a:rPr lang="en-GB" sz="2400" b="1" kern="100" dirty="0">
                <a:effectLst/>
                <a:ea typeface="Times New Roman" panose="02020603050405020304" pitchFamily="18" charset="0"/>
                <a:cs typeface="Times New Roman" panose="02020603050405020304" pitchFamily="18" charset="0"/>
              </a:rPr>
              <a:t>HE-LHC, VHE-LHC (FCC-hh) &amp; TLEP (FCC-ee) as light sources.</a:t>
            </a:r>
          </a:p>
          <a:p>
            <a:endParaRPr lang="en-GB" sz="2400" kern="100" dirty="0">
              <a:effectLst/>
              <a:ea typeface="Times New Roman" panose="02020603050405020304" pitchFamily="18" charset="0"/>
              <a:cs typeface="Times New Roman" panose="02020603050405020304" pitchFamily="18" charset="0"/>
            </a:endParaRPr>
          </a:p>
          <a:p>
            <a:r>
              <a:rPr lang="en-GB" sz="2400" b="1" kern="100" dirty="0">
                <a:ea typeface="Times New Roman" panose="02020603050405020304" pitchFamily="18" charset="0"/>
                <a:cs typeface="Times New Roman" panose="02020603050405020304" pitchFamily="18" charset="0"/>
              </a:rPr>
              <a:t>B</a:t>
            </a:r>
            <a:r>
              <a:rPr lang="en-GB" sz="2400" b="1" kern="100" dirty="0">
                <a:effectLst/>
                <a:ea typeface="Times New Roman" panose="02020603050405020304" pitchFamily="18" charset="0"/>
                <a:cs typeface="Times New Roman" panose="02020603050405020304" pitchFamily="18" charset="0"/>
              </a:rPr>
              <a:t>rainstorming in July 2020 </a:t>
            </a:r>
            <a:r>
              <a:rPr lang="en-GB" sz="2400" kern="100" dirty="0">
                <a:effectLst/>
                <a:ea typeface="Times New Roman" panose="02020603050405020304" pitchFamily="18" charset="0"/>
                <a:cs typeface="Times New Roman" panose="02020603050405020304" pitchFamily="18" charset="0"/>
              </a:rPr>
              <a:t>on </a:t>
            </a:r>
            <a:r>
              <a:rPr lang="en-GB" sz="2400" kern="100" dirty="0">
                <a:ea typeface="Times New Roman" panose="02020603050405020304" pitchFamily="18" charset="0"/>
                <a:cs typeface="Times New Roman" panose="02020603050405020304" pitchFamily="18" charset="0"/>
              </a:rPr>
              <a:t>R1 outside </a:t>
            </a:r>
            <a:r>
              <a:rPr lang="en-GB" sz="2400" kern="100" dirty="0">
                <a:effectLst/>
                <a:ea typeface="Times New Roman" panose="02020603050405020304" pitchFamily="18" charset="0"/>
                <a:cs typeface="Times New Roman" panose="02020603050405020304" pitchFamily="18" charset="0"/>
              </a:rPr>
              <a:t>terrasse (covid!): Michael Benedikt, Sara Casalbuoni (EU-XFEL, remote), Michael Doser, Frank Zimmermann; identified </a:t>
            </a:r>
            <a:r>
              <a:rPr lang="en-GB" sz="2400" b="1" kern="100" dirty="0">
                <a:effectLst/>
                <a:ea typeface="Times New Roman" panose="02020603050405020304" pitchFamily="18" charset="0"/>
                <a:cs typeface="Times New Roman" panose="02020603050405020304" pitchFamily="18" charset="0"/>
              </a:rPr>
              <a:t>7 exciting applications</a:t>
            </a:r>
            <a:r>
              <a:rPr lang="it-IT" sz="2400" b="1" kern="100" dirty="0">
                <a:ea typeface="Times New Roman" panose="02020603050405020304" pitchFamily="18" charset="0"/>
                <a:cs typeface="Times New Roman" panose="02020603050405020304" pitchFamily="18" charset="0"/>
              </a:rPr>
              <a:t>.</a:t>
            </a:r>
            <a:r>
              <a:rPr lang="it-IT" sz="2400" b="1" kern="100" dirty="0">
                <a:effectLst/>
                <a:ea typeface="Times New Roman" panose="02020603050405020304" pitchFamily="18" charset="0"/>
                <a:cs typeface="Times New Roman" panose="02020603050405020304" pitchFamily="18" charset="0"/>
              </a:rPr>
              <a:t> </a:t>
            </a:r>
            <a:r>
              <a:rPr lang="it-IT" sz="2400" kern="100" dirty="0">
                <a:solidFill>
                  <a:srgbClr val="0000CC"/>
                </a:solidFill>
                <a:effectLst/>
                <a:ea typeface="Times New Roman" panose="02020603050405020304" pitchFamily="18" charset="0"/>
                <a:cs typeface="Times New Roman" panose="02020603050405020304" pitchFamily="18" charset="0"/>
              </a:rPr>
              <a:t>10.5281/zenodo.7675663</a:t>
            </a:r>
          </a:p>
          <a:p>
            <a:endParaRPr lang="it-IT" sz="2400" kern="100" dirty="0">
              <a:ea typeface="Times New Roman" panose="02020603050405020304" pitchFamily="18" charset="0"/>
              <a:cs typeface="Times New Roman" panose="02020603050405020304" pitchFamily="18" charset="0"/>
            </a:endParaRPr>
          </a:p>
          <a:p>
            <a:pPr>
              <a:lnSpc>
                <a:spcPct val="107000"/>
              </a:lnSpc>
              <a:spcAft>
                <a:spcPts val="800"/>
              </a:spcAft>
            </a:pPr>
            <a:r>
              <a:rPr lang="it-IT" sz="2400" kern="100" dirty="0">
                <a:ea typeface="Times New Roman" panose="02020603050405020304" pitchFamily="18" charset="0"/>
                <a:cs typeface="Times New Roman" panose="02020603050405020304" pitchFamily="18" charset="0"/>
              </a:rPr>
              <a:t>«Other FCC Science» </a:t>
            </a:r>
            <a:r>
              <a:rPr lang="en-GB" sz="2400" kern="100" dirty="0">
                <a:ea typeface="Times New Roman" panose="02020603050405020304" pitchFamily="18" charset="0"/>
                <a:cs typeface="Times New Roman" panose="02020603050405020304" pitchFamily="18" charset="0"/>
              </a:rPr>
              <a:t>I</a:t>
            </a:r>
            <a:r>
              <a:rPr lang="en-GB" sz="2400" kern="100" dirty="0">
                <a:effectLst/>
                <a:ea typeface="Times New Roman" panose="02020603050405020304" pitchFamily="18" charset="0"/>
                <a:cs typeface="Times New Roman" panose="02020603050405020304" pitchFamily="18" charset="0"/>
              </a:rPr>
              <a:t>nitiative (also in view of ESU), </a:t>
            </a:r>
            <a:r>
              <a:rPr lang="en-GB" sz="2400" b="1" kern="100" dirty="0">
                <a:effectLst/>
                <a:ea typeface="Times New Roman" panose="02020603050405020304" pitchFamily="18" charset="0"/>
                <a:cs typeface="Times New Roman" panose="02020603050405020304" pitchFamily="18" charset="0"/>
              </a:rPr>
              <a:t>kick off brainstorm 23 August </a:t>
            </a:r>
            <a:r>
              <a:rPr lang="en-GB" sz="2400" kern="100" dirty="0">
                <a:effectLst/>
                <a:ea typeface="Times New Roman" panose="02020603050405020304" pitchFamily="18" charset="0"/>
                <a:cs typeface="Times New Roman" panose="02020603050405020304" pitchFamily="18" charset="0"/>
              </a:rPr>
              <a:t>2024</a:t>
            </a:r>
            <a:r>
              <a:rPr lang="en-GB" sz="2000" kern="100" dirty="0">
                <a:effectLst/>
                <a:ea typeface="Times New Roman" panose="02020603050405020304" pitchFamily="18" charset="0"/>
                <a:cs typeface="Times New Roman" panose="02020603050405020304" pitchFamily="18" charset="0"/>
              </a:rPr>
              <a: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GB" sz="2400" kern="100" dirty="0">
                <a:solidFill>
                  <a:srgbClr val="000000"/>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a:t>
            </a:r>
            <a:r>
              <a:rPr lang="en-GB" sz="2400" kern="100" dirty="0">
                <a:solidFill>
                  <a:srgbClr val="0000CC"/>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://indico.cern.ch/event/1442918/</a:t>
            </a:r>
            <a:r>
              <a:rPr lang="en-GB" sz="2400" kern="100" dirty="0">
                <a:solidFill>
                  <a:srgbClr val="0000CC"/>
                </a:solidFill>
                <a:effectLst/>
                <a:ea typeface="Times New Roman" panose="02020603050405020304" pitchFamily="18" charset="0"/>
                <a:cs typeface="Times New Roman" panose="02020603050405020304" pitchFamily="18" charset="0"/>
              </a:rPr>
              <a:t> </a:t>
            </a:r>
          </a:p>
          <a:p>
            <a:endParaRPr lang="it-IT" sz="2400" kern="100" dirty="0">
              <a:effectLst/>
              <a:ea typeface="Times New Roman" panose="02020603050405020304" pitchFamily="18" charset="0"/>
              <a:cs typeface="Times New Roman" panose="02020603050405020304" pitchFamily="18" charset="0"/>
            </a:endParaRPr>
          </a:p>
          <a:p>
            <a:endParaRPr lang="en-GB" sz="2400" kern="100" dirty="0">
              <a:effectLst/>
              <a:ea typeface="Times New Roman" panose="02020603050405020304" pitchFamily="18" charset="0"/>
              <a:cs typeface="Times New Roman" panose="02020603050405020304" pitchFamily="18" charset="0"/>
            </a:endParaRPr>
          </a:p>
          <a:p>
            <a:endParaRPr lang="en-GB" sz="2400" kern="100" dirty="0">
              <a:effectLst/>
              <a:ea typeface="Times New Roman" panose="02020603050405020304" pitchFamily="18" charset="0"/>
              <a:cs typeface="Times New Roman" panose="02020603050405020304" pitchFamily="18" charset="0"/>
            </a:endParaRPr>
          </a:p>
          <a:p>
            <a:endParaRPr lang="en-GB" sz="2400" kern="100" dirty="0">
              <a:effectLst/>
              <a:ea typeface="Times New Roman" panose="02020603050405020304" pitchFamily="18" charset="0"/>
              <a:cs typeface="Times New Roman" panose="02020603050405020304" pitchFamily="18" charset="0"/>
            </a:endParaRPr>
          </a:p>
          <a:p>
            <a:endParaRPr lang="en-GB" sz="2400" kern="100" dirty="0">
              <a:effectLst/>
              <a:ea typeface="Times New Roman" panose="02020603050405020304" pitchFamily="18" charset="0"/>
              <a:cs typeface="Times New Roman" panose="02020603050405020304" pitchFamily="18" charset="0"/>
            </a:endParaRPr>
          </a:p>
          <a:p>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sz="2400" dirty="0"/>
          </a:p>
        </p:txBody>
      </p:sp>
    </p:spTree>
    <p:extLst>
      <p:ext uri="{BB962C8B-B14F-4D97-AF65-F5344CB8AC3E}">
        <p14:creationId xmlns:p14="http://schemas.microsoft.com/office/powerpoint/2010/main" val="742325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fld id="{88A1DFE4-5FC5-43BD-BB7E-75EAD82B965F}" type="slidenum">
              <a:rPr lang="en-US" noProof="0" smtClean="0"/>
              <a:pPr/>
              <a:t>25</a:t>
            </a:fld>
            <a:endParaRPr lang="en-US" noProof="0" dirty="0"/>
          </a:p>
        </p:txBody>
      </p:sp>
      <p:sp>
        <p:nvSpPr>
          <p:cNvPr id="3" name="TextBox 2">
            <a:extLst>
              <a:ext uri="{FF2B5EF4-FFF2-40B4-BE49-F238E27FC236}">
                <a16:creationId xmlns:a16="http://schemas.microsoft.com/office/drawing/2014/main" id="{0CDF18CE-20EE-AFEC-3A3F-A6858BB220C4}"/>
              </a:ext>
            </a:extLst>
          </p:cNvPr>
          <p:cNvSpPr txBox="1"/>
          <p:nvPr/>
        </p:nvSpPr>
        <p:spPr>
          <a:xfrm>
            <a:off x="749556" y="137679"/>
            <a:ext cx="8954183" cy="535724"/>
          </a:xfrm>
          <a:prstGeom prst="rect">
            <a:avLst/>
          </a:prstGeom>
          <a:noFill/>
        </p:spPr>
        <p:txBody>
          <a:bodyPr wrap="none" rtlCol="0">
            <a:spAutoFit/>
          </a:bodyPr>
          <a:lstStyle/>
          <a:p>
            <a:pPr algn="l">
              <a:lnSpc>
                <a:spcPts val="3700"/>
              </a:lnSpc>
            </a:pPr>
            <a:r>
              <a:rPr lang="en-US" sz="3000" dirty="0"/>
              <a:t>FCC-ee booster as Diffraction Limited Storage Ring</a:t>
            </a:r>
            <a:endParaRPr lang="en-GB" sz="3000" dirty="0"/>
          </a:p>
        </p:txBody>
      </p:sp>
      <p:pic>
        <p:nvPicPr>
          <p:cNvPr id="5" name="Picture 4">
            <a:extLst>
              <a:ext uri="{FF2B5EF4-FFF2-40B4-BE49-F238E27FC236}">
                <a16:creationId xmlns:a16="http://schemas.microsoft.com/office/drawing/2014/main" id="{E2E507B7-FF0E-A7EB-F375-A10E821C04EF}"/>
              </a:ext>
            </a:extLst>
          </p:cNvPr>
          <p:cNvPicPr>
            <a:picLocks noChangeAspect="1"/>
          </p:cNvPicPr>
          <p:nvPr/>
        </p:nvPicPr>
        <p:blipFill>
          <a:blip r:embed="rId2"/>
          <a:stretch>
            <a:fillRect/>
          </a:stretch>
        </p:blipFill>
        <p:spPr>
          <a:xfrm>
            <a:off x="5769275" y="589463"/>
            <a:ext cx="6656627" cy="5099105"/>
          </a:xfrm>
          <a:prstGeom prst="rect">
            <a:avLst/>
          </a:prstGeom>
        </p:spPr>
      </p:pic>
      <p:pic>
        <p:nvPicPr>
          <p:cNvPr id="6" name="Picture 5">
            <a:extLst>
              <a:ext uri="{FF2B5EF4-FFF2-40B4-BE49-F238E27FC236}">
                <a16:creationId xmlns:a16="http://schemas.microsoft.com/office/drawing/2014/main" id="{C4030018-F6F2-668D-7569-672C2FD02F7F}"/>
              </a:ext>
            </a:extLst>
          </p:cNvPr>
          <p:cNvPicPr>
            <a:picLocks noChangeAspect="1"/>
          </p:cNvPicPr>
          <p:nvPr/>
        </p:nvPicPr>
        <p:blipFill>
          <a:blip r:embed="rId3"/>
          <a:stretch>
            <a:fillRect/>
          </a:stretch>
        </p:blipFill>
        <p:spPr>
          <a:xfrm>
            <a:off x="-169739" y="589463"/>
            <a:ext cx="6650738" cy="5094594"/>
          </a:xfrm>
          <a:prstGeom prst="rect">
            <a:avLst/>
          </a:prstGeom>
        </p:spPr>
      </p:pic>
      <p:sp>
        <p:nvSpPr>
          <p:cNvPr id="7" name="TextBox 6">
            <a:extLst>
              <a:ext uri="{FF2B5EF4-FFF2-40B4-BE49-F238E27FC236}">
                <a16:creationId xmlns:a16="http://schemas.microsoft.com/office/drawing/2014/main" id="{19271C8E-17C3-F641-30B2-25D4D1275030}"/>
              </a:ext>
            </a:extLst>
          </p:cNvPr>
          <p:cNvSpPr txBox="1"/>
          <p:nvPr/>
        </p:nvSpPr>
        <p:spPr>
          <a:xfrm>
            <a:off x="466725" y="5354137"/>
            <a:ext cx="914400" cy="914400"/>
          </a:xfrm>
          <a:prstGeom prst="rect">
            <a:avLst/>
          </a:prstGeom>
          <a:noFill/>
        </p:spPr>
        <p:txBody>
          <a:bodyPr wrap="none" rtlCol="0">
            <a:noAutofit/>
          </a:bodyPr>
          <a:lstStyle/>
          <a:p>
            <a:pPr marL="269875" marR="0" lvl="0" indent="-269875" defTabSz="457200" eaLnBrk="1" fontAlgn="auto" latinLnBrk="0" hangingPunct="1">
              <a:lnSpc>
                <a:spcPct val="112000"/>
              </a:lnSpc>
              <a:spcBef>
                <a:spcPts val="0"/>
              </a:spcBef>
              <a:spcAft>
                <a:spcPts val="0"/>
              </a:spcAft>
              <a:buClrTx/>
              <a:buSzTx/>
              <a:buFontTx/>
              <a:buBlip>
                <a:blip r:embed="rId4"/>
              </a:buBlip>
              <a:tabLst/>
              <a:defRPr/>
            </a:pPr>
            <a:r>
              <a:rPr kumimoji="0" lang="en-GB" sz="1800" b="0" i="0" u="none" strike="noStrike" kern="0" cap="none" spc="0" normalizeH="0" baseline="0" noProof="0" dirty="0">
                <a:ln>
                  <a:noFill/>
                </a:ln>
                <a:solidFill>
                  <a:srgbClr val="000000"/>
                </a:solidFill>
                <a:effectLst/>
                <a:uLnTx/>
                <a:uFillTx/>
              </a:rPr>
              <a:t> high average brilliance      flux hungry experiments</a:t>
            </a:r>
          </a:p>
          <a:p>
            <a:pPr marL="269875" marR="0" lvl="0" indent="-269875" defTabSz="457200" eaLnBrk="1" fontAlgn="auto" latinLnBrk="0" hangingPunct="1">
              <a:lnSpc>
                <a:spcPct val="112000"/>
              </a:lnSpc>
              <a:spcBef>
                <a:spcPts val="0"/>
              </a:spcBef>
              <a:spcAft>
                <a:spcPts val="0"/>
              </a:spcAft>
              <a:buClrTx/>
              <a:buSzTx/>
              <a:buFontTx/>
              <a:buBlip>
                <a:blip r:embed="rId4"/>
              </a:buBlip>
              <a:tabLst/>
              <a:defRPr/>
            </a:pPr>
            <a:r>
              <a:rPr kumimoji="0" lang="en-GB" sz="1800" b="0" i="0" u="none" strike="noStrike" kern="0" cap="none" spc="0" normalizeH="0" baseline="0" noProof="0" dirty="0">
                <a:ln>
                  <a:noFill/>
                </a:ln>
                <a:solidFill>
                  <a:srgbClr val="000000"/>
                </a:solidFill>
                <a:effectLst/>
                <a:uLnTx/>
                <a:uFillTx/>
              </a:rPr>
              <a:t> high peak brilliance      time resolved experiments</a:t>
            </a:r>
            <a:endParaRPr kumimoji="0" lang="de-DE" sz="1800" b="0" i="0" u="none" strike="noStrike" kern="0" cap="none" spc="0" normalizeH="0" baseline="0" noProof="0" dirty="0" err="1">
              <a:ln>
                <a:noFill/>
              </a:ln>
              <a:solidFill>
                <a:srgbClr val="000000"/>
              </a:solidFill>
              <a:effectLst/>
              <a:uLnTx/>
              <a:uFillTx/>
            </a:endParaRPr>
          </a:p>
        </p:txBody>
      </p:sp>
      <p:sp>
        <p:nvSpPr>
          <p:cNvPr id="12" name="TextBox 11">
            <a:extLst>
              <a:ext uri="{FF2B5EF4-FFF2-40B4-BE49-F238E27FC236}">
                <a16:creationId xmlns:a16="http://schemas.microsoft.com/office/drawing/2014/main" id="{9F554838-E2B9-6C08-E79F-F6BB8D6846C5}"/>
              </a:ext>
            </a:extLst>
          </p:cNvPr>
          <p:cNvSpPr txBox="1"/>
          <p:nvPr/>
        </p:nvSpPr>
        <p:spPr>
          <a:xfrm>
            <a:off x="9717858" y="5671342"/>
            <a:ext cx="1782860" cy="506614"/>
          </a:xfrm>
          <a:prstGeom prst="rect">
            <a:avLst/>
          </a:prstGeom>
          <a:solidFill>
            <a:srgbClr val="FFFF00"/>
          </a:solidFill>
        </p:spPr>
        <p:txBody>
          <a:bodyPr wrap="none" rtlCol="0">
            <a:spAutoFit/>
          </a:bodyPr>
          <a:lstStyle/>
          <a:p>
            <a:pPr algn="l">
              <a:lnSpc>
                <a:spcPts val="3700"/>
              </a:lnSpc>
            </a:pPr>
            <a:r>
              <a:rPr lang="en-US" sz="2000" dirty="0"/>
              <a:t>S. Casalbuoni</a:t>
            </a:r>
            <a:endParaRPr lang="en-GB" sz="2000" dirty="0"/>
          </a:p>
        </p:txBody>
      </p:sp>
      <p:sp>
        <p:nvSpPr>
          <p:cNvPr id="14" name="TextBox 13">
            <a:extLst>
              <a:ext uri="{FF2B5EF4-FFF2-40B4-BE49-F238E27FC236}">
                <a16:creationId xmlns:a16="http://schemas.microsoft.com/office/drawing/2014/main" id="{998FD5B5-EF5B-C025-73B0-4183D1B4556D}"/>
              </a:ext>
            </a:extLst>
          </p:cNvPr>
          <p:cNvSpPr txBox="1"/>
          <p:nvPr/>
        </p:nvSpPr>
        <p:spPr>
          <a:xfrm>
            <a:off x="395715" y="1850605"/>
            <a:ext cx="11264684" cy="2914067"/>
          </a:xfrm>
          <a:prstGeom prst="rect">
            <a:avLst/>
          </a:prstGeom>
          <a:solidFill>
            <a:schemeClr val="accent2">
              <a:lumMod val="20000"/>
              <a:lumOff val="80000"/>
              <a:alpha val="80000"/>
            </a:schemeClr>
          </a:solidFill>
        </p:spPr>
        <p:txBody>
          <a:bodyPr wrap="square">
            <a:spAutoFit/>
          </a:bodyPr>
          <a:lstStyle/>
          <a:p>
            <a:pPr>
              <a:lnSpc>
                <a:spcPct val="113000"/>
              </a:lnSpc>
              <a:spcAft>
                <a:spcPts val="1800"/>
              </a:spcAft>
            </a:pPr>
            <a:r>
              <a:rPr lang="en-GB" sz="2400" dirty="0"/>
              <a:t>With respect to PETRA IV, planned diffraction limited storage ring with smallest emittance, the FCC-ee booster has the potential to produce</a:t>
            </a:r>
          </a:p>
          <a:p>
            <a:pPr marL="742950" lvl="1" indent="-285750">
              <a:lnSpc>
                <a:spcPct val="113000"/>
              </a:lnSpc>
              <a:spcAft>
                <a:spcPts val="1800"/>
              </a:spcAft>
              <a:buFont typeface="Arial" panose="020B0604020202020204" pitchFamily="34" charset="0"/>
              <a:buChar char="•"/>
            </a:pPr>
            <a:r>
              <a:rPr lang="en-GB" sz="2400" dirty="0"/>
              <a:t>a fraction of coherent X-rays larger by one order of magnitude at 50-100 keV</a:t>
            </a:r>
          </a:p>
          <a:p>
            <a:pPr marL="742950" lvl="1" indent="-285750">
              <a:buFont typeface="Arial" panose="020B0604020202020204" pitchFamily="34" charset="0"/>
              <a:buChar char="•"/>
            </a:pPr>
            <a:r>
              <a:rPr lang="en-GB" sz="2400" dirty="0"/>
              <a:t>an average brilliance larger by up to two orders of magnitude at 50-100 keV</a:t>
            </a:r>
          </a:p>
          <a:p>
            <a:pPr marL="742950" lvl="1"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dirty="0"/>
              <a:t>a peak brilliance larger by up to four orders of magnitudes</a:t>
            </a:r>
          </a:p>
        </p:txBody>
      </p:sp>
    </p:spTree>
    <p:extLst>
      <p:ext uri="{BB962C8B-B14F-4D97-AF65-F5344CB8AC3E}">
        <p14:creationId xmlns:p14="http://schemas.microsoft.com/office/powerpoint/2010/main" val="17913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9691D-3B64-3609-90F3-DA3DE48CC5E6}"/>
              </a:ext>
            </a:extLst>
          </p:cNvPr>
          <p:cNvSpPr>
            <a:spLocks noGrp="1"/>
          </p:cNvSpPr>
          <p:nvPr>
            <p:ph type="sldNum" sz="quarter" idx="10"/>
          </p:nvPr>
        </p:nvSpPr>
        <p:spPr/>
        <p:txBody>
          <a:bodyPr/>
          <a:lstStyle/>
          <a:p>
            <a:fld id="{88A1DFE4-5FC5-43BD-BB7E-75EAD82B965F}" type="slidenum">
              <a:rPr lang="en-US" noProof="0" smtClean="0"/>
              <a:pPr/>
              <a:t>26</a:t>
            </a:fld>
            <a:endParaRPr lang="en-US" noProof="0" dirty="0"/>
          </a:p>
        </p:txBody>
      </p:sp>
      <p:sp>
        <p:nvSpPr>
          <p:cNvPr id="3" name="TextBox 2">
            <a:extLst>
              <a:ext uri="{FF2B5EF4-FFF2-40B4-BE49-F238E27FC236}">
                <a16:creationId xmlns:a16="http://schemas.microsoft.com/office/drawing/2014/main" id="{53CC7F5D-E6A1-7AE9-B378-F438DAB86595}"/>
              </a:ext>
            </a:extLst>
          </p:cNvPr>
          <p:cNvSpPr txBox="1"/>
          <p:nvPr/>
        </p:nvSpPr>
        <p:spPr>
          <a:xfrm>
            <a:off x="442003" y="84562"/>
            <a:ext cx="81070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600" b="0" i="0" u="none" strike="noStrike" kern="1200" cap="none" spc="0" normalizeH="0" baseline="0" noProof="0" dirty="0">
                <a:ln>
                  <a:noFill/>
                </a:ln>
                <a:solidFill>
                  <a:srgbClr val="0F124A"/>
                </a:solidFill>
                <a:effectLst/>
                <a:uLnTx/>
                <a:uFillTx/>
                <a:latin typeface="Arial"/>
                <a:ea typeface="+mn-ea"/>
                <a:cs typeface="+mn-cs"/>
              </a:rPr>
              <a:t>Acceleration in crystals </a:t>
            </a:r>
          </a:p>
        </p:txBody>
      </p:sp>
      <p:pic>
        <p:nvPicPr>
          <p:cNvPr id="5" name="Picture 4">
            <a:extLst>
              <a:ext uri="{FF2B5EF4-FFF2-40B4-BE49-F238E27FC236}">
                <a16:creationId xmlns:a16="http://schemas.microsoft.com/office/drawing/2014/main" id="{DE052A8D-DBF3-9F88-0934-0AE16FF988C9}"/>
              </a:ext>
            </a:extLst>
          </p:cNvPr>
          <p:cNvPicPr>
            <a:picLocks noChangeAspect="1"/>
          </p:cNvPicPr>
          <p:nvPr/>
        </p:nvPicPr>
        <p:blipFill rotWithShape="1">
          <a:blip r:embed="rId2"/>
          <a:srcRect t="3350"/>
          <a:stretch/>
        </p:blipFill>
        <p:spPr>
          <a:xfrm>
            <a:off x="1812153" y="869860"/>
            <a:ext cx="6157955" cy="4061394"/>
          </a:xfrm>
          <a:prstGeom prst="rect">
            <a:avLst/>
          </a:prstGeom>
        </p:spPr>
      </p:pic>
      <p:sp>
        <p:nvSpPr>
          <p:cNvPr id="7" name="TextBox 6">
            <a:extLst>
              <a:ext uri="{FF2B5EF4-FFF2-40B4-BE49-F238E27FC236}">
                <a16:creationId xmlns:a16="http://schemas.microsoft.com/office/drawing/2014/main" id="{A4A415DF-560D-DE08-91B5-64DBD08D9121}"/>
              </a:ext>
            </a:extLst>
          </p:cNvPr>
          <p:cNvSpPr txBox="1"/>
          <p:nvPr/>
        </p:nvSpPr>
        <p:spPr>
          <a:xfrm>
            <a:off x="466725" y="4760309"/>
            <a:ext cx="11193674" cy="923330"/>
          </a:xfrm>
          <a:prstGeom prst="rect">
            <a:avLst/>
          </a:prstGeom>
          <a:noFill/>
        </p:spPr>
        <p:txBody>
          <a:bodyPr wrap="square">
            <a:spAutoFit/>
          </a:bodyPr>
          <a:lstStyle/>
          <a:p>
            <a:r>
              <a:rPr lang="en-GB" dirty="0"/>
              <a:t>Possible ways to excite plasma </a:t>
            </a:r>
            <a:r>
              <a:rPr lang="en-GB" dirty="0" err="1"/>
              <a:t>wakefields</a:t>
            </a:r>
            <a:r>
              <a:rPr lang="en-GB" dirty="0"/>
              <a:t> in crystals or/and nanostructures: a) by short X-ray laser pulses; b) by short high-density bunches of charged particles; c) by heavy high-𝑍 ions; d) by modulated high current beams; e) by longer bunches experiencing self-modulation instability in the media.</a:t>
            </a:r>
          </a:p>
        </p:txBody>
      </p:sp>
      <p:sp>
        <p:nvSpPr>
          <p:cNvPr id="9" name="TextBox 8">
            <a:extLst>
              <a:ext uri="{FF2B5EF4-FFF2-40B4-BE49-F238E27FC236}">
                <a16:creationId xmlns:a16="http://schemas.microsoft.com/office/drawing/2014/main" id="{045DDC7C-0A7D-2103-5D2A-011B79A589BA}"/>
              </a:ext>
            </a:extLst>
          </p:cNvPr>
          <p:cNvSpPr txBox="1"/>
          <p:nvPr/>
        </p:nvSpPr>
        <p:spPr>
          <a:xfrm>
            <a:off x="9230516" y="1563930"/>
            <a:ext cx="2429883" cy="2031325"/>
          </a:xfrm>
          <a:prstGeom prst="rect">
            <a:avLst/>
          </a:prstGeom>
          <a:solidFill>
            <a:srgbClr val="FFFF00"/>
          </a:solidFill>
        </p:spPr>
        <p:txBody>
          <a:bodyPr wrap="square">
            <a:spAutoFit/>
          </a:bodyPr>
          <a:lstStyle/>
          <a:p>
            <a:r>
              <a:rPr lang="en-GB" dirty="0" err="1"/>
              <a:t>V.Shiltsev</a:t>
            </a:r>
            <a:r>
              <a:rPr lang="en-GB" dirty="0"/>
              <a:t>, Ultimate colliders for particle physics: Limits and possibilities, International Journal of Modern Physics A, </a:t>
            </a:r>
            <a:r>
              <a:rPr lang="en-GB" b="1" dirty="0"/>
              <a:t>34</a:t>
            </a:r>
            <a:r>
              <a:rPr lang="en-GB" dirty="0"/>
              <a:t>, 1943002 (2019).</a:t>
            </a:r>
          </a:p>
        </p:txBody>
      </p:sp>
      <p:sp>
        <p:nvSpPr>
          <p:cNvPr id="11" name="TextBox 10">
            <a:extLst>
              <a:ext uri="{FF2B5EF4-FFF2-40B4-BE49-F238E27FC236}">
                <a16:creationId xmlns:a16="http://schemas.microsoft.com/office/drawing/2014/main" id="{54EEEFF9-F904-8A86-1B3D-319E2D1BD385}"/>
              </a:ext>
            </a:extLst>
          </p:cNvPr>
          <p:cNvSpPr txBox="1"/>
          <p:nvPr/>
        </p:nvSpPr>
        <p:spPr>
          <a:xfrm>
            <a:off x="1108909" y="5683639"/>
            <a:ext cx="9639176" cy="646331"/>
          </a:xfrm>
          <a:prstGeom prst="rect">
            <a:avLst/>
          </a:prstGeom>
          <a:solidFill>
            <a:srgbClr val="FFFF00"/>
          </a:solidFill>
        </p:spPr>
        <p:txBody>
          <a:bodyPr wrap="square">
            <a:spAutoFit/>
          </a:bodyPr>
          <a:lstStyle/>
          <a:p>
            <a:r>
              <a:rPr lang="en-GB" dirty="0"/>
              <a:t>Max F. </a:t>
            </a:r>
            <a:r>
              <a:rPr lang="en-GB" dirty="0" err="1"/>
              <a:t>Gilljohann</a:t>
            </a:r>
            <a:r>
              <a:rPr lang="en-GB" dirty="0"/>
              <a:t>, .. L. Bandiera, et al., Channeling Acceleration in Crystals and Nanostructures and Studies of Solid Plasmas: New Opportunities, </a:t>
            </a:r>
            <a:r>
              <a:rPr lang="en-GB" dirty="0" err="1"/>
              <a:t>arXiv</a:t>
            </a:r>
            <a:r>
              <a:rPr lang="en-GB" dirty="0"/>
              <a:t>  2203.07459 (2024)  </a:t>
            </a:r>
          </a:p>
        </p:txBody>
      </p:sp>
      <p:sp>
        <p:nvSpPr>
          <p:cNvPr id="13" name="TextBox 12">
            <a:extLst>
              <a:ext uri="{FF2B5EF4-FFF2-40B4-BE49-F238E27FC236}">
                <a16:creationId xmlns:a16="http://schemas.microsoft.com/office/drawing/2014/main" id="{E18C9C59-F976-BAEC-3899-AE3145881ADD}"/>
              </a:ext>
            </a:extLst>
          </p:cNvPr>
          <p:cNvSpPr txBox="1"/>
          <p:nvPr/>
        </p:nvSpPr>
        <p:spPr>
          <a:xfrm>
            <a:off x="442003" y="6419040"/>
            <a:ext cx="8235272" cy="369332"/>
          </a:xfrm>
          <a:prstGeom prst="rect">
            <a:avLst/>
          </a:prstGeom>
          <a:noFill/>
        </p:spPr>
        <p:txBody>
          <a:bodyPr wrap="square">
            <a:spAutoFit/>
          </a:bodyPr>
          <a:lstStyle/>
          <a:p>
            <a:r>
              <a:rPr lang="en-GB" dirty="0"/>
              <a:t>Also see: Radiation pressure driven </a:t>
            </a:r>
            <a:r>
              <a:rPr lang="en-GB" dirty="0" err="1"/>
              <a:t>collisionless</a:t>
            </a:r>
            <a:r>
              <a:rPr lang="en-GB" dirty="0"/>
              <a:t> shock ion acceleration at BNL</a:t>
            </a:r>
          </a:p>
        </p:txBody>
      </p:sp>
      <p:sp>
        <p:nvSpPr>
          <p:cNvPr id="16" name="TextBox 15">
            <a:extLst>
              <a:ext uri="{FF2B5EF4-FFF2-40B4-BE49-F238E27FC236}">
                <a16:creationId xmlns:a16="http://schemas.microsoft.com/office/drawing/2014/main" id="{51E9F644-35B0-57B8-1B02-1FD9CF608BF6}"/>
              </a:ext>
            </a:extLst>
          </p:cNvPr>
          <p:cNvSpPr txBox="1"/>
          <p:nvPr/>
        </p:nvSpPr>
        <p:spPr>
          <a:xfrm>
            <a:off x="8553988" y="6449818"/>
            <a:ext cx="2194097" cy="338554"/>
          </a:xfrm>
          <a:prstGeom prst="rect">
            <a:avLst/>
          </a:prstGeom>
          <a:solidFill>
            <a:srgbClr val="FFFF00"/>
          </a:solidFill>
        </p:spPr>
        <p:txBody>
          <a:bodyPr wrap="square">
            <a:spAutoFit/>
          </a:bodyPr>
          <a:lstStyle/>
          <a:p>
            <a:pPr algn="ct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dirty="0"/>
              <a:t>talk by G. </a:t>
            </a:r>
            <a:r>
              <a:rPr lang="en-GB" sz="1600" dirty="0" err="1"/>
              <a:t>Casati</a:t>
            </a:r>
            <a:endParaRPr lang="en-GB" sz="1600" dirty="0"/>
          </a:p>
        </p:txBody>
      </p:sp>
    </p:spTree>
    <p:extLst>
      <p:ext uri="{BB962C8B-B14F-4D97-AF65-F5344CB8AC3E}">
        <p14:creationId xmlns:p14="http://schemas.microsoft.com/office/powerpoint/2010/main" val="3608801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CE027-7633-2631-3202-E9B7EA416C64}"/>
              </a:ext>
            </a:extLst>
          </p:cNvPr>
          <p:cNvSpPr>
            <a:spLocks noGrp="1"/>
          </p:cNvSpPr>
          <p:nvPr>
            <p:ph type="sldNum" sz="quarter" idx="10"/>
          </p:nvPr>
        </p:nvSpPr>
        <p:spPr/>
        <p:txBody>
          <a:bodyPr/>
          <a:lstStyle/>
          <a:p>
            <a:fld id="{88A1DFE4-5FC5-43BD-BB7E-75EAD82B965F}" type="slidenum">
              <a:rPr lang="en-US" noProof="0" smtClean="0"/>
              <a:pPr/>
              <a:t>27</a:t>
            </a:fld>
            <a:endParaRPr lang="en-US" noProof="0" dirty="0"/>
          </a:p>
        </p:txBody>
      </p:sp>
      <p:sp>
        <p:nvSpPr>
          <p:cNvPr id="3" name="TextBox 2">
            <a:extLst>
              <a:ext uri="{FF2B5EF4-FFF2-40B4-BE49-F238E27FC236}">
                <a16:creationId xmlns:a16="http://schemas.microsoft.com/office/drawing/2014/main" id="{66FAB6EE-39D8-3C69-3A74-55D01E971D9F}"/>
              </a:ext>
            </a:extLst>
          </p:cNvPr>
          <p:cNvSpPr txBox="1"/>
          <p:nvPr/>
        </p:nvSpPr>
        <p:spPr>
          <a:xfrm>
            <a:off x="394090" y="126621"/>
            <a:ext cx="9173793" cy="535724"/>
          </a:xfrm>
          <a:prstGeom prst="rect">
            <a:avLst/>
          </a:prstGeom>
          <a:noFill/>
        </p:spPr>
        <p:txBody>
          <a:bodyPr wrap="none" rtlCol="0">
            <a:spAutoFit/>
          </a:bodyPr>
          <a:lstStyle/>
          <a:p>
            <a:pPr algn="l">
              <a:lnSpc>
                <a:spcPts val="3700"/>
              </a:lnSpc>
            </a:pPr>
            <a:r>
              <a:rPr lang="en-US" sz="3000" dirty="0"/>
              <a:t>Working Groups &amp; next steps for Other FCC Science</a:t>
            </a:r>
            <a:endParaRPr lang="en-GB" sz="3000" dirty="0"/>
          </a:p>
        </p:txBody>
      </p:sp>
      <p:sp>
        <p:nvSpPr>
          <p:cNvPr id="4" name="TextBox 3">
            <a:extLst>
              <a:ext uri="{FF2B5EF4-FFF2-40B4-BE49-F238E27FC236}">
                <a16:creationId xmlns:a16="http://schemas.microsoft.com/office/drawing/2014/main" id="{0C3FFB14-00BA-30B7-92B9-F6E8392F1319}"/>
              </a:ext>
            </a:extLst>
          </p:cNvPr>
          <p:cNvSpPr txBox="1"/>
          <p:nvPr/>
        </p:nvSpPr>
        <p:spPr>
          <a:xfrm>
            <a:off x="342084" y="821363"/>
            <a:ext cx="11577547" cy="4715393"/>
          </a:xfrm>
          <a:prstGeom prst="rect">
            <a:avLst/>
          </a:prstGeom>
          <a:noFill/>
        </p:spPr>
        <p:txBody>
          <a:bodyPr wrap="square" rtlCol="0">
            <a:spAutoFit/>
          </a:bodyPr>
          <a:lstStyle/>
          <a:p>
            <a:pPr algn="l">
              <a:lnSpc>
                <a:spcPct val="110000"/>
              </a:lnSpc>
            </a:pPr>
            <a:endParaRPr lang="en-US" sz="1050" dirty="0"/>
          </a:p>
          <a:p>
            <a:pPr marL="514350" indent="-514350" algn="l">
              <a:lnSpc>
                <a:spcPct val="110000"/>
              </a:lnSpc>
              <a:buAutoNum type="arabicParenR"/>
            </a:pPr>
            <a:r>
              <a:rPr lang="en-US" sz="2400" b="1" dirty="0">
                <a:solidFill>
                  <a:srgbClr val="0000CC"/>
                </a:solidFill>
              </a:rPr>
              <a:t>photon science </a:t>
            </a:r>
            <a:r>
              <a:rPr lang="en-US" sz="2400" dirty="0"/>
              <a:t>(light source, CBS, </a:t>
            </a:r>
            <a:r>
              <a:rPr lang="en-US" sz="2400" dirty="0">
                <a:solidFill>
                  <a:srgbClr val="00B050"/>
                </a:solidFill>
              </a:rPr>
              <a:t>crystalline undulators? </a:t>
            </a:r>
            <a:r>
              <a:rPr lang="en-US" sz="2400" dirty="0"/>
              <a:t>) </a:t>
            </a:r>
          </a:p>
          <a:p>
            <a:pPr algn="l">
              <a:lnSpc>
                <a:spcPct val="110000"/>
              </a:lnSpc>
            </a:pPr>
            <a:r>
              <a:rPr lang="en-US" dirty="0"/>
              <a:t>	- S. Casalbuoni, F. Zimmermann, +</a:t>
            </a:r>
            <a:endParaRPr lang="en-US" sz="2400" dirty="0"/>
          </a:p>
          <a:p>
            <a:pPr marL="514350" indent="-514350" algn="l">
              <a:lnSpc>
                <a:spcPct val="110000"/>
              </a:lnSpc>
              <a:buFont typeface="+mj-lt"/>
              <a:buAutoNum type="arabicParenR" startAt="2"/>
            </a:pPr>
            <a:r>
              <a:rPr lang="en-US" sz="2400" b="1" dirty="0">
                <a:solidFill>
                  <a:srgbClr val="0000CC"/>
                </a:solidFill>
              </a:rPr>
              <a:t>HEP applications </a:t>
            </a:r>
            <a:r>
              <a:rPr lang="en-US" sz="2400" dirty="0"/>
              <a:t>(QED, dark sector, </a:t>
            </a:r>
            <a:r>
              <a:rPr lang="en-US" sz="2400" dirty="0">
                <a:solidFill>
                  <a:srgbClr val="00B050"/>
                </a:solidFill>
              </a:rPr>
              <a:t>strong field QED in crystals</a:t>
            </a:r>
            <a:r>
              <a:rPr lang="en-US" sz="2400" dirty="0"/>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F124A"/>
                </a:solidFill>
                <a:effectLst/>
                <a:uLnTx/>
                <a:uFillTx/>
                <a:latin typeface="Arial"/>
                <a:ea typeface="+mn-ea"/>
                <a:cs typeface="+mn-cs"/>
              </a:rPr>
              <a:t>	- G. Arduini + ? </a:t>
            </a:r>
            <a:endParaRPr lang="en-US" sz="2400" dirty="0"/>
          </a:p>
          <a:p>
            <a:pPr marL="514350" indent="-514350" algn="l">
              <a:lnSpc>
                <a:spcPct val="110000"/>
              </a:lnSpc>
              <a:buFont typeface="+mj-lt"/>
              <a:buAutoNum type="arabicParenR" startAt="3"/>
            </a:pPr>
            <a:r>
              <a:rPr lang="en-US" sz="2400" b="1" dirty="0">
                <a:solidFill>
                  <a:srgbClr val="0000CC"/>
                </a:solidFill>
              </a:rPr>
              <a:t>e</a:t>
            </a:r>
            <a:r>
              <a:rPr lang="en-US" sz="2400" b="1" baseline="30000" dirty="0">
                <a:solidFill>
                  <a:srgbClr val="0000CC"/>
                </a:solidFill>
              </a:rPr>
              <a:t>+</a:t>
            </a:r>
            <a:r>
              <a:rPr lang="en-US" sz="2400" b="1" dirty="0">
                <a:solidFill>
                  <a:srgbClr val="0000CC"/>
                </a:solidFill>
              </a:rPr>
              <a:t> applications </a:t>
            </a:r>
            <a:r>
              <a:rPr lang="en-US" sz="2400" dirty="0"/>
              <a:t>(surface science, Ps BEC, 511 keV X-ray laser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F124A"/>
                </a:solidFill>
                <a:effectLst/>
                <a:uLnTx/>
                <a:uFillTx/>
                <a:latin typeface="Arial"/>
                <a:ea typeface="+mn-ea"/>
                <a:cs typeface="+mn-cs"/>
              </a:rPr>
              <a:t>	- B. </a:t>
            </a:r>
            <a:r>
              <a:rPr kumimoji="0" lang="en-US" b="0" i="0" u="none" strike="noStrike" kern="1200" cap="none" spc="0" normalizeH="0" baseline="0" noProof="0" dirty="0" err="1">
                <a:ln>
                  <a:noFill/>
                </a:ln>
                <a:solidFill>
                  <a:srgbClr val="0F124A"/>
                </a:solidFill>
                <a:effectLst/>
                <a:uLnTx/>
                <a:uFillTx/>
                <a:latin typeface="Arial"/>
                <a:ea typeface="+mn-ea"/>
                <a:cs typeface="+mn-cs"/>
              </a:rPr>
              <a:t>Rienäcker</a:t>
            </a:r>
            <a:r>
              <a:rPr kumimoji="0" lang="en-US" b="0" i="0" u="none" strike="noStrike" kern="1200" cap="none" spc="0" normalizeH="0" baseline="0" noProof="0" dirty="0">
                <a:ln>
                  <a:noFill/>
                </a:ln>
                <a:solidFill>
                  <a:srgbClr val="0F124A"/>
                </a:solidFill>
                <a:effectLst/>
                <a:uLnTx/>
                <a:uFillTx/>
                <a:latin typeface="Arial"/>
                <a:ea typeface="+mn-ea"/>
                <a:cs typeface="+mn-cs"/>
              </a:rPr>
              <a:t>, M. Doser</a:t>
            </a:r>
            <a:endParaRPr lang="en-US" sz="2400" dirty="0">
              <a:solidFill>
                <a:srgbClr val="FF0000"/>
              </a:solidFill>
            </a:endParaRPr>
          </a:p>
          <a:p>
            <a:pPr marL="514350" indent="-514350" algn="l">
              <a:lnSpc>
                <a:spcPct val="110000"/>
              </a:lnSpc>
              <a:buFont typeface="+mj-lt"/>
              <a:buAutoNum type="arabicParenR" startAt="4"/>
            </a:pPr>
            <a:r>
              <a:rPr lang="en-GB" sz="2400" b="1" dirty="0">
                <a:solidFill>
                  <a:srgbClr val="0000CC"/>
                </a:solidFill>
              </a:rPr>
              <a:t>neutron science </a:t>
            </a:r>
            <a:r>
              <a:rPr lang="en-GB" sz="2400" dirty="0"/>
              <a:t>(based on e</a:t>
            </a:r>
            <a:r>
              <a:rPr lang="en-GB" sz="2400" baseline="30000" dirty="0"/>
              <a:t>-</a:t>
            </a:r>
            <a:r>
              <a:rPr lang="en-GB" sz="2400" dirty="0"/>
              <a:t> </a:t>
            </a:r>
            <a:r>
              <a:rPr lang="en-GB" sz="2400" dirty="0" err="1"/>
              <a:t>linac</a:t>
            </a:r>
            <a:r>
              <a:rPr lang="en-GB" sz="2400" dirty="0"/>
              <a:t>) &amp; radionuclide production  </a:t>
            </a:r>
          </a:p>
          <a:p>
            <a:pPr algn="l">
              <a:lnSpc>
                <a:spcPct val="110000"/>
              </a:lnSpc>
            </a:pPr>
            <a:r>
              <a:rPr lang="en-GB" sz="2400" dirty="0"/>
              <a:t>    (based on the </a:t>
            </a:r>
            <a:r>
              <a:rPr lang="en-GB" sz="2400" dirty="0" err="1"/>
              <a:t>beamstrahlung</a:t>
            </a:r>
            <a:r>
              <a:rPr lang="en-GB" sz="2400" dirty="0"/>
              <a:t> photons)</a:t>
            </a:r>
            <a:endParaRPr lang="en-US" sz="2400" dirty="0"/>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F124A"/>
                </a:solidFill>
                <a:effectLst/>
                <a:uLnTx/>
                <a:uFillTx/>
                <a:latin typeface="Arial"/>
                <a:ea typeface="+mn-ea"/>
                <a:cs typeface="+mn-cs"/>
              </a:rPr>
              <a:t>	- M. Calviani – </a:t>
            </a:r>
            <a:r>
              <a:rPr kumimoji="0" lang="en-US" b="0" i="1" u="none" strike="noStrike" kern="1200" cap="none" spc="0" normalizeH="0" baseline="0" noProof="0" dirty="0">
                <a:ln>
                  <a:noFill/>
                </a:ln>
                <a:solidFill>
                  <a:srgbClr val="0F124A"/>
                </a:solidFill>
                <a:effectLst/>
                <a:uLnTx/>
                <a:uFillTx/>
                <a:latin typeface="Arial"/>
                <a:ea typeface="+mn-ea"/>
                <a:cs typeface="+mn-cs"/>
              </a:rPr>
              <a:t>tbc     </a:t>
            </a:r>
            <a:r>
              <a:rPr kumimoji="0" lang="en-US" sz="2400" b="0" i="0" u="none" strike="noStrike" kern="1200" cap="none" spc="0" normalizeH="0" baseline="0" noProof="0" dirty="0">
                <a:ln>
                  <a:noFill/>
                </a:ln>
                <a:solidFill>
                  <a:srgbClr val="FF0000"/>
                </a:solidFill>
                <a:effectLst/>
                <a:uLnTx/>
                <a:uFillTx/>
                <a:latin typeface="Arial"/>
                <a:ea typeface="+mn-ea"/>
                <a:cs typeface="+mn-cs"/>
              </a:rPr>
              <a:t> </a:t>
            </a:r>
            <a:endParaRPr kumimoji="0" lang="en-US" b="0" i="1" u="none" strike="noStrike" kern="1200" cap="none" spc="0" normalizeH="0" baseline="0" noProof="0" dirty="0">
              <a:ln>
                <a:noFill/>
              </a:ln>
              <a:solidFill>
                <a:srgbClr val="0F124A"/>
              </a:solidFill>
              <a:effectLst/>
              <a:uLnTx/>
              <a:uFillTx/>
              <a:latin typeface="Arial"/>
              <a:ea typeface="+mn-ea"/>
              <a:cs typeface="+mn-cs"/>
            </a:endParaRPr>
          </a:p>
          <a:p>
            <a:pPr marL="514350" marR="0" lvl="0" indent="-514350" algn="l" defTabSz="914400" rtl="0" eaLnBrk="1" fontAlgn="auto" latinLnBrk="0" hangingPunct="1">
              <a:lnSpc>
                <a:spcPct val="110000"/>
              </a:lnSpc>
              <a:spcBef>
                <a:spcPts val="0"/>
              </a:spcBef>
              <a:spcAft>
                <a:spcPts val="0"/>
              </a:spcAft>
              <a:buClrTx/>
              <a:buSzTx/>
              <a:buFontTx/>
              <a:buAutoNum type="arabicParenR" startAt="5"/>
              <a:tabLst/>
              <a:defRPr/>
            </a:pPr>
            <a:r>
              <a:rPr lang="en-US" sz="2400" b="1" dirty="0">
                <a:solidFill>
                  <a:srgbClr val="0000CC"/>
                </a:solidFill>
                <a:latin typeface="Arial" panose="020B0604020202020204" pitchFamily="34" charset="0"/>
                <a:cs typeface="Arial" panose="020B0604020202020204" pitchFamily="34" charset="0"/>
              </a:rPr>
              <a:t>accelerator R&amp;D  </a:t>
            </a:r>
            <a:r>
              <a:rPr lang="en-US" sz="2400" dirty="0">
                <a:latin typeface="Arial" panose="020B0604020202020204" pitchFamily="34" charset="0"/>
                <a:cs typeface="Arial" panose="020B0604020202020204" pitchFamily="34" charset="0"/>
              </a:rPr>
              <a:t>(plasma acceleration, e.g. of e</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muon collider,  </a:t>
            </a:r>
            <a:r>
              <a:rPr kumimoji="0" lang="en-US" sz="240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acceleration of e</a:t>
            </a:r>
            <a:r>
              <a:rPr kumimoji="0" lang="en-US" sz="2400" u="none" strike="noStrike" kern="1200" cap="none" spc="0" normalizeH="0" baseline="30000" noProof="0" dirty="0">
                <a:ln>
                  <a:noFill/>
                </a:ln>
                <a:solidFill>
                  <a:srgbClr val="00B050"/>
                </a:solidFill>
                <a:effectLst/>
                <a:uLnTx/>
                <a:uFillTx/>
                <a:latin typeface="Arial" panose="020B0604020202020204" pitchFamily="34" charset="0"/>
                <a:cs typeface="Arial" panose="020B0604020202020204" pitchFamily="34" charset="0"/>
              </a:rPr>
              <a:t>-</a:t>
            </a:r>
            <a:r>
              <a:rPr kumimoji="0" lang="en-US" sz="240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and e</a:t>
            </a:r>
            <a:r>
              <a:rPr kumimoji="0" lang="en-US" sz="2400" u="none" strike="noStrike" kern="1200" cap="none" spc="0" normalizeH="0" baseline="30000" noProof="0" dirty="0">
                <a:ln>
                  <a:noFill/>
                </a:ln>
                <a:solidFill>
                  <a:srgbClr val="00B050"/>
                </a:solidFill>
                <a:effectLst/>
                <a:uLnTx/>
                <a:uFillTx/>
                <a:latin typeface="Arial" panose="020B0604020202020204" pitchFamily="34" charset="0"/>
                <a:cs typeface="Arial" panose="020B0604020202020204" pitchFamily="34" charset="0"/>
              </a:rPr>
              <a:t>+</a:t>
            </a:r>
            <a:r>
              <a:rPr kumimoji="0" lang="en-US" sz="240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in solid targets</a:t>
            </a:r>
            <a:r>
              <a:rPr kumimoji="0" lang="en-US" sz="240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F124A"/>
                </a:solidFill>
                <a:effectLst/>
                <a:uLnTx/>
                <a:uFillTx/>
                <a:latin typeface="Arial"/>
                <a:ea typeface="+mn-ea"/>
                <a:cs typeface="+mn-cs"/>
              </a:rPr>
              <a:t>	- F. Zimmermann, ? +</a:t>
            </a:r>
            <a:endParaRPr kumimoji="0" lang="en-US" sz="24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58D035-9808-9B26-1E95-739340A6E374}"/>
              </a:ext>
            </a:extLst>
          </p:cNvPr>
          <p:cNvSpPr txBox="1"/>
          <p:nvPr/>
        </p:nvSpPr>
        <p:spPr>
          <a:xfrm>
            <a:off x="4980986" y="2761750"/>
            <a:ext cx="6103916"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FF0000"/>
                </a:solidFill>
                <a:effectLst/>
                <a:uLnTx/>
                <a:uFillTx/>
                <a:latin typeface="Arial"/>
                <a:ea typeface="+mn-ea"/>
                <a:cs typeface="+mn-cs"/>
              </a:rPr>
              <a:t>can crystals/channeling play a role? </a:t>
            </a:r>
            <a:endParaRPr lang="en-GB" dirty="0"/>
          </a:p>
        </p:txBody>
      </p:sp>
      <p:sp>
        <p:nvSpPr>
          <p:cNvPr id="7" name="TextBox 6">
            <a:extLst>
              <a:ext uri="{FF2B5EF4-FFF2-40B4-BE49-F238E27FC236}">
                <a16:creationId xmlns:a16="http://schemas.microsoft.com/office/drawing/2014/main" id="{6EB50557-A2C7-FD7B-15E1-4CEE365242F9}"/>
              </a:ext>
            </a:extLst>
          </p:cNvPr>
          <p:cNvSpPr txBox="1"/>
          <p:nvPr/>
        </p:nvSpPr>
        <p:spPr>
          <a:xfrm>
            <a:off x="4980986" y="3937528"/>
            <a:ext cx="6103916"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FF0000"/>
                </a:solidFill>
                <a:effectLst/>
                <a:uLnTx/>
                <a:uFillTx/>
                <a:latin typeface="Arial"/>
                <a:ea typeface="+mn-ea"/>
                <a:cs typeface="+mn-cs"/>
              </a:rPr>
              <a:t>can crystals/channeling play a role? </a:t>
            </a:r>
            <a:endParaRPr lang="en-GB" dirty="0"/>
          </a:p>
        </p:txBody>
      </p:sp>
      <p:sp>
        <p:nvSpPr>
          <p:cNvPr id="11" name="TextBox 10">
            <a:extLst>
              <a:ext uri="{FF2B5EF4-FFF2-40B4-BE49-F238E27FC236}">
                <a16:creationId xmlns:a16="http://schemas.microsoft.com/office/drawing/2014/main" id="{62A5B4EB-5E63-1351-87CB-32C7317885EE}"/>
              </a:ext>
            </a:extLst>
          </p:cNvPr>
          <p:cNvSpPr txBox="1"/>
          <p:nvPr/>
        </p:nvSpPr>
        <p:spPr>
          <a:xfrm>
            <a:off x="310879" y="5504096"/>
            <a:ext cx="9265357" cy="467051"/>
          </a:xfrm>
          <a:prstGeom prst="rect">
            <a:avLst/>
          </a:prstGeom>
          <a:solidFill>
            <a:srgbClr val="FFFF00"/>
          </a:solid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CC"/>
                </a:solidFill>
                <a:effectLst/>
                <a:uLnTx/>
                <a:uFillTx/>
                <a:latin typeface="Arial"/>
                <a:ea typeface="+mn-ea"/>
                <a:cs typeface="+mn-cs"/>
              </a:rPr>
              <a:t>in person status &amp; wrap-up meeting at CERN, 28+29 Nov. 2024</a:t>
            </a:r>
          </a:p>
        </p:txBody>
      </p:sp>
      <p:pic>
        <p:nvPicPr>
          <p:cNvPr id="1026" name="Picture 2" descr="French American Center English Blog">
            <a:extLst>
              <a:ext uri="{FF2B5EF4-FFF2-40B4-BE49-F238E27FC236}">
                <a16:creationId xmlns:a16="http://schemas.microsoft.com/office/drawing/2014/main" id="{E5282783-B230-F15E-0757-9E9647B5B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067" y="4801114"/>
            <a:ext cx="2405684" cy="17183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648797-239F-48EB-AB24-FA24BBE726B1}"/>
              </a:ext>
            </a:extLst>
          </p:cNvPr>
          <p:cNvSpPr txBox="1"/>
          <p:nvPr/>
        </p:nvSpPr>
        <p:spPr>
          <a:xfrm>
            <a:off x="2562501" y="5974732"/>
            <a:ext cx="6102626" cy="369332"/>
          </a:xfrm>
          <a:prstGeom prst="rect">
            <a:avLst/>
          </a:prstGeom>
          <a:noFill/>
        </p:spPr>
        <p:txBody>
          <a:bodyPr wrap="square">
            <a:spAutoFit/>
          </a:bodyPr>
          <a:lstStyle/>
          <a:p>
            <a:r>
              <a:rPr lang="en-GB" dirty="0">
                <a:solidFill>
                  <a:srgbClr val="0000CC"/>
                </a:solidFill>
                <a:hlinkClick r:id="rId3">
                  <a:extLst>
                    <a:ext uri="{A12FA001-AC4F-418D-AE19-62706E023703}">
                      <ahyp:hlinkClr xmlns:ahyp="http://schemas.microsoft.com/office/drawing/2018/hyperlinkcolor" val="tx"/>
                    </a:ext>
                  </a:extLst>
                </a:hlinkClick>
              </a:rPr>
              <a:t>https://indico.cern.ch/event/1454873</a:t>
            </a:r>
            <a:r>
              <a:rPr lang="en-GB" dirty="0">
                <a:solidFill>
                  <a:srgbClr val="0000CC"/>
                </a:solidFill>
              </a:rPr>
              <a:t> </a:t>
            </a:r>
          </a:p>
        </p:txBody>
      </p:sp>
    </p:spTree>
    <p:extLst>
      <p:ext uri="{BB962C8B-B14F-4D97-AF65-F5344CB8AC3E}">
        <p14:creationId xmlns:p14="http://schemas.microsoft.com/office/powerpoint/2010/main" val="85488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ppt_w</p:attrName>
                                        </p:attrNameLst>
                                      </p:cBhvr>
                                      <p:tavLst>
                                        <p:tav tm="0" fmla="#ppt_w*sin(2.5*pi*$)">
                                          <p:val>
                                            <p:fltVal val="0"/>
                                          </p:val>
                                        </p:tav>
                                        <p:tav tm="100000">
                                          <p:val>
                                            <p:fltVal val="1"/>
                                          </p:val>
                                        </p:tav>
                                      </p:tavLst>
                                    </p:anim>
                                    <p:anim calcmode="lin" valueType="num">
                                      <p:cBhvr>
                                        <p:cTn id="1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80">
                                          <p:stCondLst>
                                            <p:cond delay="0"/>
                                          </p:stCondLst>
                                        </p:cTn>
                                        <p:tgtEl>
                                          <p:spTgt spid="1026"/>
                                        </p:tgtEl>
                                      </p:cBhvr>
                                    </p:animEffect>
                                    <p:anim calcmode="lin" valueType="num">
                                      <p:cBhvr>
                                        <p:cTn id="23"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8" dur="26">
                                          <p:stCondLst>
                                            <p:cond delay="650"/>
                                          </p:stCondLst>
                                        </p:cTn>
                                        <p:tgtEl>
                                          <p:spTgt spid="1026"/>
                                        </p:tgtEl>
                                      </p:cBhvr>
                                      <p:to x="100000" y="60000"/>
                                    </p:animScale>
                                    <p:animScale>
                                      <p:cBhvr>
                                        <p:cTn id="29" dur="166" decel="50000">
                                          <p:stCondLst>
                                            <p:cond delay="676"/>
                                          </p:stCondLst>
                                        </p:cTn>
                                        <p:tgtEl>
                                          <p:spTgt spid="1026"/>
                                        </p:tgtEl>
                                      </p:cBhvr>
                                      <p:to x="100000" y="100000"/>
                                    </p:animScale>
                                    <p:animScale>
                                      <p:cBhvr>
                                        <p:cTn id="30" dur="26">
                                          <p:stCondLst>
                                            <p:cond delay="1312"/>
                                          </p:stCondLst>
                                        </p:cTn>
                                        <p:tgtEl>
                                          <p:spTgt spid="1026"/>
                                        </p:tgtEl>
                                      </p:cBhvr>
                                      <p:to x="100000" y="80000"/>
                                    </p:animScale>
                                    <p:animScale>
                                      <p:cBhvr>
                                        <p:cTn id="31" dur="166" decel="50000">
                                          <p:stCondLst>
                                            <p:cond delay="1338"/>
                                          </p:stCondLst>
                                        </p:cTn>
                                        <p:tgtEl>
                                          <p:spTgt spid="1026"/>
                                        </p:tgtEl>
                                      </p:cBhvr>
                                      <p:to x="100000" y="100000"/>
                                    </p:animScale>
                                    <p:animScale>
                                      <p:cBhvr>
                                        <p:cTn id="32" dur="26">
                                          <p:stCondLst>
                                            <p:cond delay="1642"/>
                                          </p:stCondLst>
                                        </p:cTn>
                                        <p:tgtEl>
                                          <p:spTgt spid="1026"/>
                                        </p:tgtEl>
                                      </p:cBhvr>
                                      <p:to x="100000" y="90000"/>
                                    </p:animScale>
                                    <p:animScale>
                                      <p:cBhvr>
                                        <p:cTn id="33" dur="166" decel="50000">
                                          <p:stCondLst>
                                            <p:cond delay="1668"/>
                                          </p:stCondLst>
                                        </p:cTn>
                                        <p:tgtEl>
                                          <p:spTgt spid="1026"/>
                                        </p:tgtEl>
                                      </p:cBhvr>
                                      <p:to x="100000" y="100000"/>
                                    </p:animScale>
                                    <p:animScale>
                                      <p:cBhvr>
                                        <p:cTn id="34" dur="26">
                                          <p:stCondLst>
                                            <p:cond delay="1808"/>
                                          </p:stCondLst>
                                        </p:cTn>
                                        <p:tgtEl>
                                          <p:spTgt spid="1026"/>
                                        </p:tgtEl>
                                      </p:cBhvr>
                                      <p:to x="100000" y="95000"/>
                                    </p:animScale>
                                    <p:animScale>
                                      <p:cBhvr>
                                        <p:cTn id="35" dur="166" decel="50000">
                                          <p:stCondLst>
                                            <p:cond delay="1834"/>
                                          </p:stCondLst>
                                        </p:cTn>
                                        <p:tgtEl>
                                          <p:spTgt spid="102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9691D-3B64-3609-90F3-DA3DE48CC5E6}"/>
              </a:ext>
            </a:extLst>
          </p:cNvPr>
          <p:cNvSpPr>
            <a:spLocks noGrp="1"/>
          </p:cNvSpPr>
          <p:nvPr>
            <p:ph type="sldNum" sz="quarter" idx="10"/>
          </p:nvPr>
        </p:nvSpPr>
        <p:spPr/>
        <p:txBody>
          <a:bodyPr/>
          <a:lstStyle/>
          <a:p>
            <a:fld id="{88A1DFE4-5FC5-43BD-BB7E-75EAD82B965F}" type="slidenum">
              <a:rPr lang="en-US" noProof="0" smtClean="0"/>
              <a:pPr/>
              <a:t>28</a:t>
            </a:fld>
            <a:endParaRPr lang="en-US" noProof="0" dirty="0"/>
          </a:p>
        </p:txBody>
      </p:sp>
      <p:sp>
        <p:nvSpPr>
          <p:cNvPr id="3" name="TextBox 2">
            <a:extLst>
              <a:ext uri="{FF2B5EF4-FFF2-40B4-BE49-F238E27FC236}">
                <a16:creationId xmlns:a16="http://schemas.microsoft.com/office/drawing/2014/main" id="{53CC7F5D-E6A1-7AE9-B378-F438DAB86595}"/>
              </a:ext>
            </a:extLst>
          </p:cNvPr>
          <p:cNvSpPr txBox="1"/>
          <p:nvPr/>
        </p:nvSpPr>
        <p:spPr>
          <a:xfrm>
            <a:off x="442003" y="84562"/>
            <a:ext cx="110608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Suppression of synchrotron radiation in crystals </a:t>
            </a:r>
          </a:p>
        </p:txBody>
      </p:sp>
      <p:sp>
        <p:nvSpPr>
          <p:cNvPr id="4" name="TextBox 3">
            <a:extLst>
              <a:ext uri="{FF2B5EF4-FFF2-40B4-BE49-F238E27FC236}">
                <a16:creationId xmlns:a16="http://schemas.microsoft.com/office/drawing/2014/main" id="{2C7AB340-C178-8C97-3347-0E51463DE3D8}"/>
              </a:ext>
            </a:extLst>
          </p:cNvPr>
          <p:cNvSpPr txBox="1"/>
          <p:nvPr/>
        </p:nvSpPr>
        <p:spPr>
          <a:xfrm>
            <a:off x="260867" y="1001767"/>
            <a:ext cx="115761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282828"/>
                </a:solidFill>
                <a:latin typeface="MuseoSans"/>
              </a:rPr>
              <a:t>Synchrotron</a:t>
            </a:r>
            <a:r>
              <a:rPr kumimoji="0" lang="en-GB" sz="2400" b="0" i="0" u="none" strike="noStrike" kern="1200" cap="none" spc="0" normalizeH="0" baseline="0" noProof="0" dirty="0">
                <a:ln>
                  <a:noFill/>
                </a:ln>
                <a:solidFill>
                  <a:srgbClr val="282828"/>
                </a:solidFill>
                <a:effectLst/>
                <a:uLnTx/>
                <a:uFillTx/>
                <a:latin typeface="MuseoSans"/>
                <a:ea typeface="+mn-ea"/>
                <a:cs typeface="+mn-cs"/>
              </a:rPr>
              <a:t> radiation emission is suppressed at wavelengths larger than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82828"/>
              </a:solidFill>
              <a:effectLst/>
              <a:uLnTx/>
              <a:uFillTx/>
              <a:latin typeface="Museo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82828"/>
              </a:solidFill>
              <a:effectLst/>
              <a:uLnTx/>
              <a:uFillTx/>
              <a:latin typeface="Museo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82828"/>
                </a:solidFill>
                <a:effectLst/>
                <a:uLnTx/>
                <a:uFillTx/>
                <a:latin typeface="MuseoSans"/>
                <a:ea typeface="+mn-ea"/>
                <a:cs typeface="+mn-cs"/>
              </a:rPr>
              <a:t>with </a:t>
            </a:r>
            <a:r>
              <a:rPr kumimoji="0" lang="en-GB" sz="2400" b="0" i="1" u="none" strike="noStrike" kern="1200" cap="none" spc="0" normalizeH="0" baseline="0" noProof="0" dirty="0">
                <a:ln>
                  <a:noFill/>
                </a:ln>
                <a:solidFill>
                  <a:srgbClr val="282828"/>
                </a:solidFill>
                <a:effectLst/>
                <a:uLnTx/>
                <a:uFillTx/>
                <a:latin typeface="MuseoSans"/>
                <a:ea typeface="+mn-ea"/>
                <a:cs typeface="+mn-cs"/>
              </a:rPr>
              <a:t>d</a:t>
            </a:r>
            <a:r>
              <a:rPr kumimoji="0" lang="en-GB" sz="2400" b="0" i="0" u="none" strike="noStrike" kern="1200" cap="none" spc="0" normalizeH="0" baseline="0" noProof="0" dirty="0">
                <a:ln>
                  <a:noFill/>
                </a:ln>
                <a:solidFill>
                  <a:srgbClr val="282828"/>
                </a:solidFill>
                <a:effectLst/>
                <a:uLnTx/>
                <a:uFillTx/>
                <a:latin typeface="MuseoSans"/>
                <a:ea typeface="+mn-ea"/>
                <a:cs typeface="+mn-cs"/>
              </a:rPr>
              <a:t> signifying the pipe diameter (Warnock, SLAC-PUB-5375, 1990).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82828"/>
              </a:solidFill>
              <a:effectLst/>
              <a:uLnTx/>
              <a:uFillTx/>
              <a:latin typeface="Museo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82828"/>
                </a:solidFill>
                <a:effectLst/>
                <a:uLnTx/>
                <a:uFillTx/>
                <a:latin typeface="MuseoSans"/>
                <a:ea typeface="+mn-ea"/>
                <a:cs typeface="+mn-cs"/>
              </a:rPr>
              <a:t>Therefore,  miniature accelerators with extremely small beam pipe on the micron or nanometre scale, combined with a large bending radius </a:t>
            </a:r>
            <a:r>
              <a:rPr kumimoji="0" lang="en-GB" sz="2400" b="0" i="1" u="none" strike="noStrike" kern="1200" cap="none" spc="0" normalizeH="0" baseline="0" noProof="0" dirty="0">
                <a:ln>
                  <a:noFill/>
                </a:ln>
                <a:solidFill>
                  <a:srgbClr val="282828"/>
                </a:solidFill>
                <a:effectLst/>
                <a:uLnTx/>
                <a:uFillTx/>
                <a:latin typeface="MuseoSans"/>
                <a:ea typeface="+mn-ea"/>
                <a:cs typeface="+mn-cs"/>
              </a:rPr>
              <a:t>ρ</a:t>
            </a:r>
            <a:r>
              <a:rPr kumimoji="0" lang="en-GB" sz="2400" b="0" i="0" u="none" strike="noStrike" kern="1200" cap="none" spc="0" normalizeH="0" baseline="0" noProof="0" dirty="0">
                <a:ln>
                  <a:noFill/>
                </a:ln>
                <a:solidFill>
                  <a:srgbClr val="282828"/>
                </a:solidFill>
                <a:effectLst/>
                <a:uLnTx/>
                <a:uFillTx/>
                <a:latin typeface="MuseoSans"/>
                <a:ea typeface="+mn-ea"/>
                <a:cs typeface="+mn-cs"/>
              </a:rPr>
              <a:t> [FCC tunnel!] could suppress almost all radiation. An extreme case would be the use of nanotubes or bent-crystals,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82828"/>
                </a:solidFill>
                <a:effectLst/>
                <a:uLnTx/>
                <a:uFillTx/>
                <a:latin typeface="MuseoSans"/>
                <a:ea typeface="+mn-ea"/>
                <a:cs typeface="+mn-cs"/>
              </a:rPr>
              <a:t>where </a:t>
            </a:r>
            <a:r>
              <a:rPr kumimoji="0" lang="en-GB" sz="2400" b="0" i="1" u="none" strike="noStrike" kern="1200" cap="none" spc="0" normalizeH="0" baseline="0" noProof="0" dirty="0">
                <a:ln>
                  <a:noFill/>
                </a:ln>
                <a:solidFill>
                  <a:srgbClr val="282828"/>
                </a:solidFill>
                <a:effectLst/>
                <a:uLnTx/>
                <a:uFillTx/>
                <a:latin typeface="MuseoSans"/>
                <a:ea typeface="+mn-ea"/>
                <a:cs typeface="+mn-cs"/>
              </a:rPr>
              <a:t>d</a:t>
            </a:r>
            <a:r>
              <a:rPr kumimoji="0" lang="en-GB" sz="2400" b="0" i="0" u="none" strike="noStrike" kern="1200" cap="none" spc="0" normalizeH="0" baseline="0" noProof="0" dirty="0">
                <a:ln>
                  <a:noFill/>
                </a:ln>
                <a:solidFill>
                  <a:srgbClr val="282828"/>
                </a:solidFill>
                <a:effectLst/>
                <a:uLnTx/>
                <a:uFillTx/>
                <a:latin typeface="MuseoSans"/>
                <a:ea typeface="+mn-ea"/>
                <a:cs typeface="+mn-cs"/>
              </a:rPr>
              <a:t> becomes comparable to the inter-atom distance in the crystal lattice.</a:t>
            </a:r>
            <a:endParaRPr kumimoji="0" lang="en-GB" sz="2400" b="0" i="0" u="none" strike="noStrike" kern="1200" cap="none" spc="0" normalizeH="0" baseline="0" noProof="0" dirty="0">
              <a:ln>
                <a:noFill/>
              </a:ln>
              <a:solidFill>
                <a:srgbClr val="0C377B"/>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ED44D2-F219-0099-6475-316C3EF19A4C}"/>
                  </a:ext>
                </a:extLst>
              </p:cNvPr>
              <p:cNvSpPr txBox="1"/>
              <p:nvPr/>
            </p:nvSpPr>
            <p:spPr>
              <a:xfrm>
                <a:off x="520890" y="1489777"/>
                <a:ext cx="6094428" cy="6141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𝑠h</m:t>
                          </m:r>
                        </m:sub>
                      </m:sSub>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ad>
                        <m:radPr>
                          <m:degHide m:val="on"/>
                          <m:ctrlP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f>
                            <m:fPr>
                              <m:type m:val="lin"/>
                              <m:ctrlP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num>
                            <m:den>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den>
                          </m:f>
                        </m:e>
                      </m:rad>
                    </m:oMath>
                  </m:oMathPara>
                </a14:m>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5" name="TextBox 4">
                <a:extLst>
                  <a:ext uri="{FF2B5EF4-FFF2-40B4-BE49-F238E27FC236}">
                    <a16:creationId xmlns:a16="http://schemas.microsoft.com/office/drawing/2014/main" id="{28ED44D2-F219-0099-6475-316C3EF19A4C}"/>
                  </a:ext>
                </a:extLst>
              </p:cNvPr>
              <p:cNvSpPr txBox="1">
                <a:spLocks noRot="1" noChangeAspect="1" noMove="1" noResize="1" noEditPoints="1" noAdjustHandles="1" noChangeArrowheads="1" noChangeShapeType="1" noTextEdit="1"/>
              </p:cNvSpPr>
              <p:nvPr/>
            </p:nvSpPr>
            <p:spPr>
              <a:xfrm>
                <a:off x="520890" y="1489777"/>
                <a:ext cx="6094428" cy="614142"/>
              </a:xfrm>
              <a:prstGeom prst="rect">
                <a:avLst/>
              </a:prstGeom>
              <a:blipFill>
                <a:blip r:embed="rId2"/>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D96853-F43A-AC8C-E7F4-D2903A5FBE85}"/>
              </a:ext>
            </a:extLst>
          </p:cNvPr>
          <p:cNvPicPr>
            <a:picLocks noChangeAspect="1"/>
          </p:cNvPicPr>
          <p:nvPr/>
        </p:nvPicPr>
        <p:blipFill>
          <a:blip r:embed="rId3"/>
          <a:stretch>
            <a:fillRect/>
          </a:stretch>
        </p:blipFill>
        <p:spPr>
          <a:xfrm>
            <a:off x="950840" y="4418087"/>
            <a:ext cx="1971527" cy="1924399"/>
          </a:xfrm>
          <a:prstGeom prst="rect">
            <a:avLst/>
          </a:prstGeom>
        </p:spPr>
      </p:pic>
      <p:pic>
        <p:nvPicPr>
          <p:cNvPr id="7" name="Picture 6">
            <a:extLst>
              <a:ext uri="{FF2B5EF4-FFF2-40B4-BE49-F238E27FC236}">
                <a16:creationId xmlns:a16="http://schemas.microsoft.com/office/drawing/2014/main" id="{7749E5E3-162B-7561-C60E-36A325D580C2}"/>
              </a:ext>
            </a:extLst>
          </p:cNvPr>
          <p:cNvPicPr>
            <a:picLocks noChangeAspect="1"/>
          </p:cNvPicPr>
          <p:nvPr/>
        </p:nvPicPr>
        <p:blipFill>
          <a:blip r:embed="rId4"/>
          <a:stretch>
            <a:fillRect/>
          </a:stretch>
        </p:blipFill>
        <p:spPr>
          <a:xfrm>
            <a:off x="4701136" y="4350148"/>
            <a:ext cx="2500314" cy="1924399"/>
          </a:xfrm>
          <a:prstGeom prst="rect">
            <a:avLst/>
          </a:prstGeom>
        </p:spPr>
      </p:pic>
      <p:sp>
        <p:nvSpPr>
          <p:cNvPr id="8" name="TextBox 7">
            <a:extLst>
              <a:ext uri="{FF2B5EF4-FFF2-40B4-BE49-F238E27FC236}">
                <a16:creationId xmlns:a16="http://schemas.microsoft.com/office/drawing/2014/main" id="{24C92043-D262-5EC9-F749-BE630217677E}"/>
              </a:ext>
            </a:extLst>
          </p:cNvPr>
          <p:cNvSpPr txBox="1"/>
          <p:nvPr/>
        </p:nvSpPr>
        <p:spPr>
          <a:xfrm>
            <a:off x="9520444" y="5276490"/>
            <a:ext cx="2450086" cy="923330"/>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82828"/>
                </a:solidFill>
                <a:effectLst/>
                <a:uLnTx/>
                <a:uFillTx/>
                <a:latin typeface="MuseoSans"/>
                <a:ea typeface="+mn-ea"/>
                <a:cs typeface="+mn-cs"/>
              </a:rPr>
              <a:t>pictures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82828"/>
                </a:solidFill>
                <a:effectLst/>
                <a:uLnTx/>
                <a:uFillTx/>
                <a:latin typeface="MuseoSans"/>
                <a:ea typeface="+mn-ea"/>
                <a:cs typeface="+mn-cs"/>
              </a:rPr>
              <a:t>Ariniello</a:t>
            </a:r>
            <a:r>
              <a:rPr kumimoji="0" lang="en-GB" sz="1800" b="0" i="0" u="none" strike="noStrike" kern="1200" cap="none" spc="0" normalizeH="0" baseline="0" noProof="0" dirty="0">
                <a:ln>
                  <a:noFill/>
                </a:ln>
                <a:solidFill>
                  <a:srgbClr val="282828"/>
                </a:solidFill>
                <a:effectLst/>
                <a:uLnTx/>
                <a:uFillTx/>
                <a:latin typeface="MuseoSans"/>
                <a:ea typeface="+mn-ea"/>
                <a:cs typeface="+mn-cs"/>
              </a:rPr>
              <a:t> et al., </a:t>
            </a:r>
            <a:r>
              <a:rPr kumimoji="0" lang="en-GB" sz="1800" b="0" i="0" u="none" strike="noStrike" kern="1200" cap="none" spc="0" normalizeH="0" baseline="0" noProof="0" dirty="0" err="1">
                <a:ln>
                  <a:noFill/>
                </a:ln>
                <a:solidFill>
                  <a:srgbClr val="282828"/>
                </a:solidFill>
                <a:effectLst/>
                <a:uLnTx/>
                <a:uFillTx/>
                <a:latin typeface="MuseoSans"/>
                <a:ea typeface="+mn-ea"/>
                <a:cs typeface="+mn-cs"/>
              </a:rPr>
              <a:t>arXiv</a:t>
            </a:r>
            <a:r>
              <a:rPr kumimoji="0" lang="en-GB" sz="1800" b="0" i="0" u="none" strike="noStrike" kern="1200" cap="none" spc="0" normalizeH="0" baseline="0" noProof="0" dirty="0">
                <a:ln>
                  <a:noFill/>
                </a:ln>
                <a:solidFill>
                  <a:srgbClr val="282828"/>
                </a:solidFill>
                <a:effectLst/>
                <a:uLnTx/>
                <a:uFillTx/>
                <a:latin typeface="MuseoSans"/>
                <a:ea typeface="+mn-ea"/>
                <a:cs typeface="+mn-cs"/>
              </a:rPr>
              <a:t> 2203.07459, 2022</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C93470-6443-1594-493C-5197D6861AAB}"/>
                  </a:ext>
                </a:extLst>
              </p:cNvPr>
              <p:cNvSpPr txBox="1"/>
              <p:nvPr/>
            </p:nvSpPr>
            <p:spPr>
              <a:xfrm>
                <a:off x="3083553" y="4615312"/>
                <a:ext cx="693395" cy="2907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C377B"/>
                          </a:solidFill>
                          <a:effectLst/>
                          <a:uLnTx/>
                          <a:uFillTx/>
                          <a:latin typeface="Cambria Math" panose="02040503050406030204" pitchFamily="18" charset="0"/>
                          <a:ea typeface="+mn-ea"/>
                          <a:cs typeface="+mn-cs"/>
                        </a:rPr>
                        <m:t>𝑑</m:t>
                      </m:r>
                      <m:r>
                        <a:rPr kumimoji="0" lang="en-US" sz="1800" b="0" i="1" u="none" strike="noStrike" kern="1200" cap="none" spc="0" normalizeH="0" baseline="0" noProof="0" smtClean="0">
                          <a:ln>
                            <a:noFill/>
                          </a:ln>
                          <a:solidFill>
                            <a:srgbClr val="0C377B"/>
                          </a:solidFill>
                          <a:effectLst/>
                          <a:uLnTx/>
                          <a:uFillTx/>
                          <a:latin typeface="Cambria Math" panose="02040503050406030204" pitchFamily="18" charset="0"/>
                          <a:ea typeface="Cambria Math" panose="02040503050406030204" pitchFamily="18" charset="0"/>
                          <a:cs typeface="+mn-cs"/>
                        </a:rPr>
                        <m:t>~1 Å</m:t>
                      </m:r>
                    </m:oMath>
                  </m:oMathPara>
                </a14:m>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9" name="TextBox 8">
                <a:extLst>
                  <a:ext uri="{FF2B5EF4-FFF2-40B4-BE49-F238E27FC236}">
                    <a16:creationId xmlns:a16="http://schemas.microsoft.com/office/drawing/2014/main" id="{62C93470-6443-1594-493C-5197D6861AAB}"/>
                  </a:ext>
                </a:extLst>
              </p:cNvPr>
              <p:cNvSpPr txBox="1">
                <a:spLocks noRot="1" noChangeAspect="1" noMove="1" noResize="1" noEditPoints="1" noAdjustHandles="1" noChangeArrowheads="1" noChangeShapeType="1" noTextEdit="1"/>
              </p:cNvSpPr>
              <p:nvPr/>
            </p:nvSpPr>
            <p:spPr>
              <a:xfrm>
                <a:off x="3083553" y="4615312"/>
                <a:ext cx="693395" cy="290785"/>
              </a:xfrm>
              <a:prstGeom prst="rect">
                <a:avLst/>
              </a:prstGeom>
              <a:blipFill>
                <a:blip r:embed="rId5"/>
                <a:stretch>
                  <a:fillRect l="-7018" t="-8333" r="-9649" b="-187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2FB610-7607-9E9B-762C-392E2005D2B6}"/>
                  </a:ext>
                </a:extLst>
              </p:cNvPr>
              <p:cNvSpPr txBox="1"/>
              <p:nvPr/>
            </p:nvSpPr>
            <p:spPr>
              <a:xfrm>
                <a:off x="7362636" y="4556503"/>
                <a:ext cx="821635" cy="2907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C377B"/>
                          </a:solidFill>
                          <a:effectLst/>
                          <a:uLnTx/>
                          <a:uFillTx/>
                          <a:latin typeface="Cambria Math" panose="02040503050406030204" pitchFamily="18" charset="0"/>
                          <a:ea typeface="+mn-ea"/>
                          <a:cs typeface="+mn-cs"/>
                        </a:rPr>
                        <m:t>𝑑</m:t>
                      </m:r>
                      <m:r>
                        <a:rPr kumimoji="0" lang="en-US" sz="1800" b="0" i="1" u="none" strike="noStrike" kern="1200" cap="none" spc="0" normalizeH="0" baseline="0" noProof="0" smtClean="0">
                          <a:ln>
                            <a:noFill/>
                          </a:ln>
                          <a:solidFill>
                            <a:srgbClr val="0C377B"/>
                          </a:solidFill>
                          <a:effectLst/>
                          <a:uLnTx/>
                          <a:uFillTx/>
                          <a:latin typeface="Cambria Math" panose="02040503050406030204" pitchFamily="18" charset="0"/>
                          <a:ea typeface="Cambria Math" panose="02040503050406030204" pitchFamily="18" charset="0"/>
                          <a:cs typeface="+mn-cs"/>
                        </a:rPr>
                        <m:t>~10 Å</m:t>
                      </m:r>
                    </m:oMath>
                  </m:oMathPara>
                </a14:m>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0" name="TextBox 9">
                <a:extLst>
                  <a:ext uri="{FF2B5EF4-FFF2-40B4-BE49-F238E27FC236}">
                    <a16:creationId xmlns:a16="http://schemas.microsoft.com/office/drawing/2014/main" id="{912FB610-7607-9E9B-762C-392E2005D2B6}"/>
                  </a:ext>
                </a:extLst>
              </p:cNvPr>
              <p:cNvSpPr txBox="1">
                <a:spLocks noRot="1" noChangeAspect="1" noMove="1" noResize="1" noEditPoints="1" noAdjustHandles="1" noChangeArrowheads="1" noChangeShapeType="1" noTextEdit="1"/>
              </p:cNvSpPr>
              <p:nvPr/>
            </p:nvSpPr>
            <p:spPr>
              <a:xfrm>
                <a:off x="7362636" y="4556503"/>
                <a:ext cx="821635" cy="290785"/>
              </a:xfrm>
              <a:prstGeom prst="rect">
                <a:avLst/>
              </a:prstGeom>
              <a:blipFill>
                <a:blip r:embed="rId6"/>
                <a:stretch>
                  <a:fillRect l="-5926" t="-8333" r="-8889" b="-18750"/>
                </a:stretch>
              </a:blipFill>
            </p:spPr>
            <p:txBody>
              <a:bodyPr/>
              <a:lstStyle/>
              <a:p>
                <a:r>
                  <a:rPr lang="en-GB">
                    <a:noFill/>
                  </a:rPr>
                  <a:t> </a:t>
                </a:r>
              </a:p>
            </p:txBody>
          </p:sp>
        </mc:Fallback>
      </mc:AlternateContent>
    </p:spTree>
    <p:extLst>
      <p:ext uri="{BB962C8B-B14F-4D97-AF65-F5344CB8AC3E}">
        <p14:creationId xmlns:p14="http://schemas.microsoft.com/office/powerpoint/2010/main" val="3292540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CD126-37BD-7319-229D-28AA859FA738}"/>
              </a:ext>
            </a:extLst>
          </p:cNvPr>
          <p:cNvSpPr>
            <a:spLocks noGrp="1"/>
          </p:cNvSpPr>
          <p:nvPr>
            <p:ph type="sldNum" sz="quarter" idx="10"/>
          </p:nvPr>
        </p:nvSpPr>
        <p:spPr/>
        <p:txBody>
          <a:bodyPr/>
          <a:lstStyle/>
          <a:p>
            <a:fld id="{88A1DFE4-5FC5-43BD-BB7E-75EAD82B965F}" type="slidenum">
              <a:rPr lang="en-US" noProof="0" smtClean="0"/>
              <a:pPr/>
              <a:t>29</a:t>
            </a:fld>
            <a:endParaRPr lang="en-US" noProof="0" dirty="0"/>
          </a:p>
        </p:txBody>
      </p:sp>
      <p:sp>
        <p:nvSpPr>
          <p:cNvPr id="3" name="Title 1">
            <a:extLst>
              <a:ext uri="{FF2B5EF4-FFF2-40B4-BE49-F238E27FC236}">
                <a16:creationId xmlns:a16="http://schemas.microsoft.com/office/drawing/2014/main" id="{3C3652D8-5699-8541-2575-1EB6797FE910}"/>
              </a:ext>
            </a:extLst>
          </p:cNvPr>
          <p:cNvSpPr txBox="1">
            <a:spLocks/>
          </p:cNvSpPr>
          <p:nvPr/>
        </p:nvSpPr>
        <p:spPr>
          <a:xfrm>
            <a:off x="588052" y="895524"/>
            <a:ext cx="10509876" cy="1143000"/>
          </a:xfrm>
          <a:prstGeom prst="rect">
            <a:avLst/>
          </a:prstGeom>
        </p:spPr>
        <p:txBody>
          <a:bodyPr>
            <a:normAutofit fontScale="97500"/>
          </a:bodyPr>
          <a:lstStyle>
            <a:lvl1pPr algn="l" defTabSz="914377" rtl="0" eaLnBrk="1" latinLnBrk="0" hangingPunct="1">
              <a:lnSpc>
                <a:spcPts val="4000"/>
              </a:lnSpc>
              <a:spcBef>
                <a:spcPct val="0"/>
              </a:spcBef>
              <a:buNone/>
              <a:defRPr sz="4000" kern="1200">
                <a:solidFill>
                  <a:schemeClr val="tx1"/>
                </a:solidFill>
                <a:latin typeface="+mj-lt"/>
                <a:ea typeface="+mj-ea"/>
                <a:cs typeface="+mj-cs"/>
              </a:defRPr>
            </a:lvl1pPr>
          </a:lstStyle>
          <a:p>
            <a:r>
              <a:rPr lang="en-US" sz="3600" dirty="0">
                <a:solidFill>
                  <a:srgbClr val="0070C0"/>
                </a:solidFill>
              </a:rPr>
              <a:t>circular crystal (or nanotube) storage ring?</a:t>
            </a:r>
            <a:endParaRPr lang="en-GB" sz="3600" dirty="0">
              <a:solidFill>
                <a:srgbClr val="0070C0"/>
              </a:solidFill>
            </a:endParaRPr>
          </a:p>
        </p:txBody>
      </p:sp>
      <p:grpSp>
        <p:nvGrpSpPr>
          <p:cNvPr id="4" name="Group 3">
            <a:extLst>
              <a:ext uri="{FF2B5EF4-FFF2-40B4-BE49-F238E27FC236}">
                <a16:creationId xmlns:a16="http://schemas.microsoft.com/office/drawing/2014/main" id="{2D701A72-E440-E304-057F-883C19753725}"/>
              </a:ext>
            </a:extLst>
          </p:cNvPr>
          <p:cNvGrpSpPr/>
          <p:nvPr/>
        </p:nvGrpSpPr>
        <p:grpSpPr>
          <a:xfrm rot="1126136">
            <a:off x="6154432" y="2745994"/>
            <a:ext cx="1431992" cy="370560"/>
            <a:chOff x="779493" y="2350637"/>
            <a:chExt cx="1431992" cy="370560"/>
          </a:xfrm>
        </p:grpSpPr>
        <p:sp>
          <p:nvSpPr>
            <p:cNvPr id="5" name="Rectangle 4">
              <a:extLst>
                <a:ext uri="{FF2B5EF4-FFF2-40B4-BE49-F238E27FC236}">
                  <a16:creationId xmlns:a16="http://schemas.microsoft.com/office/drawing/2014/main" id="{4A142C5E-97A9-4118-5745-6BED76D344F3}"/>
                </a:ext>
              </a:extLst>
            </p:cNvPr>
            <p:cNvSpPr/>
            <p:nvPr/>
          </p:nvSpPr>
          <p:spPr>
            <a:xfrm rot="20206609">
              <a:off x="779493" y="2495715"/>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295290E-CB97-47FC-941B-849B93329199}"/>
                </a:ext>
              </a:extLst>
            </p:cNvPr>
            <p:cNvSpPr/>
            <p:nvPr/>
          </p:nvSpPr>
          <p:spPr>
            <a:xfrm rot="21052568">
              <a:off x="1247740" y="2350637"/>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1D71B53-988C-F6BF-46CA-A24FE975B0D0}"/>
                </a:ext>
              </a:extLst>
            </p:cNvPr>
            <p:cNvSpPr/>
            <p:nvPr/>
          </p:nvSpPr>
          <p:spPr>
            <a:xfrm rot="222769">
              <a:off x="1785624" y="2350637"/>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6E98E40D-EDDC-3387-96BF-8F24D1C265DC}"/>
              </a:ext>
            </a:extLst>
          </p:cNvPr>
          <p:cNvGrpSpPr/>
          <p:nvPr/>
        </p:nvGrpSpPr>
        <p:grpSpPr>
          <a:xfrm rot="20107098">
            <a:off x="1196641" y="3517794"/>
            <a:ext cx="1431992" cy="370560"/>
            <a:chOff x="779493" y="2350637"/>
            <a:chExt cx="1431992" cy="370560"/>
          </a:xfrm>
        </p:grpSpPr>
        <p:sp>
          <p:nvSpPr>
            <p:cNvPr id="9" name="Rectangle 8">
              <a:extLst>
                <a:ext uri="{FF2B5EF4-FFF2-40B4-BE49-F238E27FC236}">
                  <a16:creationId xmlns:a16="http://schemas.microsoft.com/office/drawing/2014/main" id="{E39155C8-E511-9DE8-C7A5-B5FDF384B0ED}"/>
                </a:ext>
              </a:extLst>
            </p:cNvPr>
            <p:cNvSpPr/>
            <p:nvPr/>
          </p:nvSpPr>
          <p:spPr>
            <a:xfrm rot="20206609">
              <a:off x="779493" y="2495715"/>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27B3DEE-8BC6-2EA6-258D-1B64048195CD}"/>
                </a:ext>
              </a:extLst>
            </p:cNvPr>
            <p:cNvSpPr/>
            <p:nvPr/>
          </p:nvSpPr>
          <p:spPr>
            <a:xfrm rot="21052568">
              <a:off x="1247740" y="2350637"/>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C17C82-D34C-D7C2-95A0-6E5D689D1E1F}"/>
                </a:ext>
              </a:extLst>
            </p:cNvPr>
            <p:cNvSpPr/>
            <p:nvPr/>
          </p:nvSpPr>
          <p:spPr>
            <a:xfrm rot="222769">
              <a:off x="1785624" y="2350637"/>
              <a:ext cx="425861" cy="22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9B34BE16-1492-1937-EC6C-492F489E2FC2}"/>
              </a:ext>
            </a:extLst>
          </p:cNvPr>
          <p:cNvCxnSpPr>
            <a:endCxn id="7" idx="2"/>
          </p:cNvCxnSpPr>
          <p:nvPr/>
        </p:nvCxnSpPr>
        <p:spPr>
          <a:xfrm flipH="1" flipV="1">
            <a:off x="7326972" y="3128628"/>
            <a:ext cx="1758248" cy="131512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394F47-EEEA-E4E5-2008-407119C0F453}"/>
              </a:ext>
            </a:extLst>
          </p:cNvPr>
          <p:cNvCxnSpPr>
            <a:stCxn id="7" idx="2"/>
            <a:endCxn id="6" idx="2"/>
          </p:cNvCxnSpPr>
          <p:nvPr/>
        </p:nvCxnSpPr>
        <p:spPr>
          <a:xfrm flipH="1" flipV="1">
            <a:off x="6841912" y="2962536"/>
            <a:ext cx="485060" cy="1660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6DD79-F096-E58C-1F58-3A1951387DDF}"/>
              </a:ext>
            </a:extLst>
          </p:cNvPr>
          <p:cNvCxnSpPr>
            <a:stCxn id="6" idx="2"/>
            <a:endCxn id="5" idx="2"/>
          </p:cNvCxnSpPr>
          <p:nvPr/>
        </p:nvCxnSpPr>
        <p:spPr>
          <a:xfrm flipH="1" flipV="1">
            <a:off x="6379530" y="2950493"/>
            <a:ext cx="462382" cy="12043"/>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80C5B9-7949-0E42-30DF-8110DDC118AC}"/>
              </a:ext>
            </a:extLst>
          </p:cNvPr>
          <p:cNvCxnSpPr>
            <a:stCxn id="5" idx="2"/>
            <a:endCxn id="11" idx="2"/>
          </p:cNvCxnSpPr>
          <p:nvPr/>
        </p:nvCxnSpPr>
        <p:spPr>
          <a:xfrm flipH="1">
            <a:off x="2379200" y="2950493"/>
            <a:ext cx="4000330" cy="58024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36B6D1-3038-6440-B33A-6478D2CED3A9}"/>
              </a:ext>
            </a:extLst>
          </p:cNvPr>
          <p:cNvCxnSpPr>
            <a:stCxn id="11" idx="2"/>
            <a:endCxn id="10" idx="2"/>
          </p:cNvCxnSpPr>
          <p:nvPr/>
        </p:nvCxnSpPr>
        <p:spPr>
          <a:xfrm flipH="1">
            <a:off x="1913583" y="3530738"/>
            <a:ext cx="465617" cy="21464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ED826F-86EE-0DFF-7362-20CEAEFA7A0C}"/>
              </a:ext>
            </a:extLst>
          </p:cNvPr>
          <p:cNvCxnSpPr>
            <a:stCxn id="10" idx="2"/>
            <a:endCxn id="9" idx="2"/>
          </p:cNvCxnSpPr>
          <p:nvPr/>
        </p:nvCxnSpPr>
        <p:spPr>
          <a:xfrm flipH="1">
            <a:off x="1570709" y="3745378"/>
            <a:ext cx="342874" cy="31045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119D6D7-54F6-E7AF-BC41-3B2A62A0D9FA}"/>
              </a:ext>
            </a:extLst>
          </p:cNvPr>
          <p:cNvCxnSpPr>
            <a:stCxn id="9" idx="2"/>
          </p:cNvCxnSpPr>
          <p:nvPr/>
        </p:nvCxnSpPr>
        <p:spPr>
          <a:xfrm flipH="1">
            <a:off x="588276" y="4055828"/>
            <a:ext cx="982433" cy="1540057"/>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F05E1BA-1107-12CE-9289-18FF8019BE99}"/>
              </a:ext>
            </a:extLst>
          </p:cNvPr>
          <p:cNvSpPr txBox="1"/>
          <p:nvPr/>
        </p:nvSpPr>
        <p:spPr>
          <a:xfrm>
            <a:off x="588052" y="2314619"/>
            <a:ext cx="1198213"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cryogenic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crystal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bending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stage</a:t>
            </a:r>
            <a:endPar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4BF492F-6C53-57BE-DDDF-4559B16FF847}"/>
              </a:ext>
            </a:extLst>
          </p:cNvPr>
          <p:cNvSpPr txBox="1"/>
          <p:nvPr/>
        </p:nvSpPr>
        <p:spPr>
          <a:xfrm>
            <a:off x="7768385" y="1882970"/>
            <a:ext cx="1198213"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cryogenic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crystal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bending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stage</a:t>
            </a:r>
            <a:endPar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0A5B7E1-4669-2516-534A-9A8E74634B59}"/>
              </a:ext>
            </a:extLst>
          </p:cNvPr>
          <p:cNvSpPr txBox="1"/>
          <p:nvPr/>
        </p:nvSpPr>
        <p:spPr>
          <a:xfrm>
            <a:off x="782684" y="5451869"/>
            <a:ext cx="21244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proton beam</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8D27D1E-0D80-E939-45BC-B188B4611FC7}"/>
              </a:ext>
            </a:extLst>
          </p:cNvPr>
          <p:cNvSpPr txBox="1"/>
          <p:nvPr/>
        </p:nvSpPr>
        <p:spPr>
          <a:xfrm>
            <a:off x="796037" y="5975088"/>
            <a:ext cx="81300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energy ramp using induction acceleration</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B1D6E6F-A451-BDAF-127A-F85F976F05EF}"/>
              </a:ext>
            </a:extLst>
          </p:cNvPr>
          <p:cNvSpPr txBox="1"/>
          <p:nvPr/>
        </p:nvSpPr>
        <p:spPr>
          <a:xfrm>
            <a:off x="1442220" y="3597653"/>
            <a:ext cx="670954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bending fields of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onstantia" panose="02030602050306030303" pitchFamily="18" charset="0"/>
              </a:rPr>
              <a:t> 				~1000’s of Tesla</a:t>
            </a:r>
            <a:endParaRPr kumimoji="0" lang="en-GB" sz="40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24" name="TextBox 23">
            <a:extLst>
              <a:ext uri="{FF2B5EF4-FFF2-40B4-BE49-F238E27FC236}">
                <a16:creationId xmlns:a16="http://schemas.microsoft.com/office/drawing/2014/main" id="{17E18198-B8D2-231C-CBF7-AF64F89A2536}"/>
              </a:ext>
            </a:extLst>
          </p:cNvPr>
          <p:cNvSpPr txBox="1"/>
          <p:nvPr/>
        </p:nvSpPr>
        <p:spPr>
          <a:xfrm>
            <a:off x="3331973" y="5326809"/>
            <a:ext cx="6441291" cy="584775"/>
          </a:xfrm>
          <a:prstGeom prst="rect">
            <a:avLst/>
          </a:prstGeom>
          <a:solidFill>
            <a:srgbClr val="FFFF00"/>
          </a:solidFill>
        </p:spPr>
        <p:txBody>
          <a:bodyPr wrap="square" rtlCol="0">
            <a:spAutoFit/>
          </a:bodyPr>
          <a:lstStyle/>
          <a:p>
            <a:r>
              <a:rPr lang="en-US" sz="3200" dirty="0"/>
              <a:t>10 </a:t>
            </a:r>
            <a:r>
              <a:rPr lang="en-US" sz="3200" dirty="0" err="1"/>
              <a:t>PeV</a:t>
            </a:r>
            <a:r>
              <a:rPr lang="en-US" sz="3200" dirty="0"/>
              <a:t> pp collider (100x FCC-</a:t>
            </a:r>
            <a:r>
              <a:rPr lang="en-US" sz="3200" dirty="0" err="1"/>
              <a:t>hh</a:t>
            </a:r>
            <a:r>
              <a:rPr lang="en-US" sz="3200" dirty="0"/>
              <a:t>)</a:t>
            </a:r>
            <a:endParaRPr lang="en-GB" sz="3200" dirty="0"/>
          </a:p>
        </p:txBody>
      </p:sp>
      <p:sp>
        <p:nvSpPr>
          <p:cNvPr id="25" name="TextBox 24">
            <a:extLst>
              <a:ext uri="{FF2B5EF4-FFF2-40B4-BE49-F238E27FC236}">
                <a16:creationId xmlns:a16="http://schemas.microsoft.com/office/drawing/2014/main" id="{575D4B1A-5AA3-B5F7-8557-2FABE4E1546B}"/>
              </a:ext>
            </a:extLst>
          </p:cNvPr>
          <p:cNvSpPr txBox="1"/>
          <p:nvPr/>
        </p:nvSpPr>
        <p:spPr>
          <a:xfrm>
            <a:off x="749556" y="137679"/>
            <a:ext cx="6035627" cy="535724"/>
          </a:xfrm>
          <a:prstGeom prst="rect">
            <a:avLst/>
          </a:prstGeom>
          <a:noFill/>
        </p:spPr>
        <p:txBody>
          <a:bodyPr wrap="none" rtlCol="0">
            <a:spAutoFit/>
          </a:bodyPr>
          <a:lstStyle/>
          <a:p>
            <a:pPr algn="l">
              <a:lnSpc>
                <a:spcPts val="3700"/>
              </a:lnSpc>
            </a:pPr>
            <a:r>
              <a:rPr lang="en-US" sz="3000" dirty="0"/>
              <a:t>Future circular crystal pp collider ?</a:t>
            </a:r>
            <a:endParaRPr lang="en-GB" sz="3000" dirty="0"/>
          </a:p>
        </p:txBody>
      </p:sp>
    </p:spTree>
    <p:extLst>
      <p:ext uri="{BB962C8B-B14F-4D97-AF65-F5344CB8AC3E}">
        <p14:creationId xmlns:p14="http://schemas.microsoft.com/office/powerpoint/2010/main" val="117496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7C55F137-AD78-379F-A555-2FC11AA6C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07" y="73124"/>
            <a:ext cx="1479249" cy="500081"/>
          </a:xfrm>
          <a:prstGeom prst="rect">
            <a:avLst/>
          </a:prstGeom>
        </p:spPr>
      </p:pic>
      <p:sp>
        <p:nvSpPr>
          <p:cNvPr id="8" name="TextBox 7">
            <a:extLst>
              <a:ext uri="{FF2B5EF4-FFF2-40B4-BE49-F238E27FC236}">
                <a16:creationId xmlns:a16="http://schemas.microsoft.com/office/drawing/2014/main" id="{88900EA7-3E84-1F92-11BC-0C67064C886B}"/>
              </a:ext>
            </a:extLst>
          </p:cNvPr>
          <p:cNvSpPr txBox="1"/>
          <p:nvPr/>
        </p:nvSpPr>
        <p:spPr>
          <a:xfrm>
            <a:off x="11196921" y="6460386"/>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24A"/>
                </a:solidFill>
                <a:effectLst/>
                <a:uLnTx/>
                <a:uFillTx/>
                <a:latin typeface="Arial"/>
                <a:ea typeface="+mn-ea"/>
                <a:cs typeface="+mn-cs"/>
              </a:rPr>
              <a:t>F. Gianotti</a:t>
            </a:r>
            <a:endParaRPr kumimoji="0" lang="en-GB" sz="1200" b="0" i="0" u="none" strike="noStrike" kern="1200" cap="none" spc="0" normalizeH="0" baseline="0" noProof="0" dirty="0">
              <a:ln>
                <a:noFill/>
              </a:ln>
              <a:solidFill>
                <a:srgbClr val="0F124A"/>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AB453F19-E8EF-8EB3-4299-86B1BE0A39F4}"/>
              </a:ext>
            </a:extLst>
          </p:cNvPr>
          <p:cNvGrpSpPr/>
          <p:nvPr/>
        </p:nvGrpSpPr>
        <p:grpSpPr>
          <a:xfrm>
            <a:off x="4374605" y="5186782"/>
            <a:ext cx="5438760" cy="636965"/>
            <a:chOff x="4522771" y="5032864"/>
            <a:chExt cx="5438760" cy="648856"/>
          </a:xfrm>
        </p:grpSpPr>
        <p:sp>
          <p:nvSpPr>
            <p:cNvPr id="10" name="TextBox 9">
              <a:extLst>
                <a:ext uri="{FF2B5EF4-FFF2-40B4-BE49-F238E27FC236}">
                  <a16:creationId xmlns:a16="http://schemas.microsoft.com/office/drawing/2014/main" id="{8D7BAC68-D835-90DA-E933-1CF0E30A9192}"/>
                </a:ext>
              </a:extLst>
            </p:cNvPr>
            <p:cNvSpPr txBox="1"/>
            <p:nvPr/>
          </p:nvSpPr>
          <p:spPr>
            <a:xfrm>
              <a:off x="7358820" y="5032864"/>
              <a:ext cx="883255"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3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H </a:t>
              </a:r>
            </a:p>
          </p:txBody>
        </p:sp>
        <p:sp>
          <p:nvSpPr>
            <p:cNvPr id="11" name="TextBox 10">
              <a:extLst>
                <a:ext uri="{FF2B5EF4-FFF2-40B4-BE49-F238E27FC236}">
                  <a16:creationId xmlns:a16="http://schemas.microsoft.com/office/drawing/2014/main" id="{C696B8FD-48F8-3B36-78CC-BA047C1274ED}"/>
                </a:ext>
              </a:extLst>
            </p:cNvPr>
            <p:cNvSpPr txBox="1"/>
            <p:nvPr/>
          </p:nvSpPr>
          <p:spPr>
            <a:xfrm>
              <a:off x="8720807" y="5032864"/>
              <a:ext cx="1240724"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tt pairs </a:t>
              </a:r>
            </a:p>
          </p:txBody>
        </p:sp>
        <p:sp>
          <p:nvSpPr>
            <p:cNvPr id="12" name="TextBox 11">
              <a:extLst>
                <a:ext uri="{FF2B5EF4-FFF2-40B4-BE49-F238E27FC236}">
                  <a16:creationId xmlns:a16="http://schemas.microsoft.com/office/drawing/2014/main" id="{68134A83-6C01-9C8F-7FE9-20082E62B804}"/>
                </a:ext>
              </a:extLst>
            </p:cNvPr>
            <p:cNvSpPr txBox="1"/>
            <p:nvPr/>
          </p:nvSpPr>
          <p:spPr>
            <a:xfrm>
              <a:off x="5971185" y="5032864"/>
              <a:ext cx="908903"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&gt;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8</a:t>
              </a:r>
              <a:r>
                <a:rPr kumimoji="0" lang="en-CH" sz="1400" b="0" i="0" u="none" strike="noStrike" kern="1200" cap="none" spc="0" normalizeH="0" baseline="0" noProof="0" dirty="0">
                  <a:ln>
                    <a:noFill/>
                  </a:ln>
                  <a:solidFill>
                    <a:srgbClr val="FFFFFF"/>
                  </a:solidFill>
                  <a:effectLst/>
                  <a:uLnTx/>
                  <a:uFillTx/>
                  <a:latin typeface="Arial"/>
                  <a:ea typeface="+mn-ea"/>
                  <a:cs typeface="+mn-cs"/>
                </a:rPr>
                <a:t> WW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4</a:t>
              </a:r>
            </a:p>
          </p:txBody>
        </p:sp>
        <p:sp>
          <p:nvSpPr>
            <p:cNvPr id="13" name="TextBox 12">
              <a:extLst>
                <a:ext uri="{FF2B5EF4-FFF2-40B4-BE49-F238E27FC236}">
                  <a16:creationId xmlns:a16="http://schemas.microsoft.com/office/drawing/2014/main" id="{F35339D6-39A8-1BD6-CF25-F6E7715783C2}"/>
                </a:ext>
              </a:extLst>
            </p:cNvPr>
            <p:cNvSpPr txBox="1"/>
            <p:nvPr/>
          </p:nvSpPr>
          <p:spPr>
            <a:xfrm>
              <a:off x="4522771" y="5035389"/>
              <a:ext cx="880049"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4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5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12</a:t>
              </a:r>
              <a:r>
                <a:rPr kumimoji="0" lang="en-CH" sz="1400" b="0" i="0" u="none" strike="noStrike" kern="1200" cap="none" spc="0" normalizeH="0" baseline="0" noProof="0" dirty="0">
                  <a:ln>
                    <a:noFill/>
                  </a:ln>
                  <a:solidFill>
                    <a:srgbClr val="FFFFFF"/>
                  </a:solidFill>
                  <a:effectLst/>
                  <a:uLnTx/>
                  <a:uFillTx/>
                  <a:latin typeface="Arial"/>
                  <a:ea typeface="+mn-ea"/>
                  <a:cs typeface="+mn-cs"/>
                </a:rPr>
                <a:t>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5</a:t>
              </a:r>
            </a:p>
          </p:txBody>
        </p:sp>
      </p:grpSp>
      <p:sp>
        <p:nvSpPr>
          <p:cNvPr id="14" name="TextBox 13">
            <a:extLst>
              <a:ext uri="{FF2B5EF4-FFF2-40B4-BE49-F238E27FC236}">
                <a16:creationId xmlns:a16="http://schemas.microsoft.com/office/drawing/2014/main" id="{6474E2F9-E168-3DC2-3199-F68A6C3F401E}"/>
              </a:ext>
            </a:extLst>
          </p:cNvPr>
          <p:cNvSpPr txBox="1"/>
          <p:nvPr/>
        </p:nvSpPr>
        <p:spPr>
          <a:xfrm>
            <a:off x="176265" y="5659214"/>
            <a:ext cx="7647927" cy="1154162"/>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GB" sz="1500" b="0" i="0" u="none" strike="noStrike" kern="1200" cap="none" spc="0" normalizeH="0" baseline="0" noProof="0" dirty="0">
                <a:ln>
                  <a:noFill/>
                </a:ln>
                <a:solidFill>
                  <a:srgbClr val="0432FF"/>
                </a:solidFill>
                <a:effectLst/>
                <a:uLnTx/>
                <a:uFillTx/>
                <a:latin typeface="Arial"/>
                <a:ea typeface="+mn-ea"/>
                <a:cs typeface="+mn-cs"/>
              </a:rPr>
              <a:t>x</a:t>
            </a:r>
            <a:r>
              <a:rPr kumimoji="0" lang="en-CH" sz="1500" b="0" i="0" u="none" strike="noStrike" kern="1200" cap="none" spc="0" normalizeH="0" baseline="0" noProof="0" dirty="0">
                <a:ln>
                  <a:noFill/>
                </a:ln>
                <a:solidFill>
                  <a:srgbClr val="0432FF"/>
                </a:solidFill>
                <a:effectLst/>
                <a:uLnTx/>
                <a:uFillTx/>
                <a:latin typeface="Arial"/>
                <a:ea typeface="+mn-ea"/>
                <a:cs typeface="+mn-cs"/>
              </a:rPr>
              <a:t> 10-50 improvements on all EW observables</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up to x 10 improvement on Higgs coupling </a:t>
            </a:r>
            <a:r>
              <a:rPr kumimoji="0" lang="en-CH" sz="1400" b="0" i="0" u="none" strike="noStrike" kern="1200" cap="none" spc="0" normalizeH="0" baseline="0" noProof="0" dirty="0">
                <a:ln>
                  <a:noFill/>
                </a:ln>
                <a:solidFill>
                  <a:srgbClr val="0000FF"/>
                </a:solidFill>
                <a:effectLst/>
                <a:uLnTx/>
                <a:uFillTx/>
                <a:latin typeface="Arial"/>
                <a:ea typeface="+mn-ea"/>
                <a:cs typeface="+mn-cs"/>
              </a:rPr>
              <a:t>(model-indep.) </a:t>
            </a:r>
            <a:r>
              <a:rPr kumimoji="0" lang="en-CH" sz="1500" b="0" i="0" u="none" strike="noStrike" kern="1200" cap="none" spc="0" normalizeH="0" baseline="0" noProof="0" dirty="0">
                <a:ln>
                  <a:noFill/>
                </a:ln>
                <a:solidFill>
                  <a:srgbClr val="0432FF"/>
                </a:solidFill>
                <a:effectLst/>
                <a:uLnTx/>
                <a:uFillTx/>
                <a:latin typeface="Arial"/>
                <a:ea typeface="+mn-ea"/>
                <a:cs typeface="+mn-cs"/>
              </a:rPr>
              <a:t>measurements over HL-LHC</a:t>
            </a:r>
            <a:r>
              <a:rPr kumimoji="0" lang="en-CH" sz="1500" b="0" i="0" u="none" strike="noStrike" kern="1200" cap="none" spc="0" normalizeH="0" baseline="0" noProof="0" dirty="0">
                <a:ln>
                  <a:noFill/>
                </a:ln>
                <a:solidFill>
                  <a:srgbClr val="0F124A"/>
                </a:solidFill>
                <a:effectLst/>
                <a:uLnTx/>
                <a:uFillTx/>
                <a:latin typeface="Arial"/>
                <a:ea typeface="+mn-ea"/>
                <a:cs typeface="+mn-cs"/>
              </a:rPr>
              <a:t> </a:t>
            </a:r>
            <a:endParaRPr kumimoji="0" lang="en-US"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x10 Belle II statistics for b, c, τ </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indirect discovery potential up to ~ 70 TeV</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direct discovery potential for feebly-interacting particles over 5-100 GeV mass range</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p:txBody>
      </p:sp>
      <p:sp>
        <p:nvSpPr>
          <p:cNvPr id="15" name="TextBox 14">
            <a:extLst>
              <a:ext uri="{FF2B5EF4-FFF2-40B4-BE49-F238E27FC236}">
                <a16:creationId xmlns:a16="http://schemas.microsoft.com/office/drawing/2014/main" id="{53F28F4B-E1CF-F93D-3BB2-909FC2425973}"/>
              </a:ext>
            </a:extLst>
          </p:cNvPr>
          <p:cNvSpPr txBox="1"/>
          <p:nvPr/>
        </p:nvSpPr>
        <p:spPr>
          <a:xfrm>
            <a:off x="8112224" y="5688831"/>
            <a:ext cx="3746218" cy="6924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rPr>
              <a:t>Up to 4 interaction points </a:t>
            </a:r>
            <a:r>
              <a:rPr kumimoji="0" lang="en-CH" sz="1500" b="0" i="0" u="none" strike="noStrike" kern="1200" cap="none" spc="0" normalizeH="0" baseline="0" noProof="0" dirty="0">
                <a:ln>
                  <a:noFill/>
                </a:ln>
                <a:solidFill>
                  <a:srgbClr val="0000FF"/>
                </a:solidFill>
                <a:effectLst/>
                <a:uLnTx/>
                <a:uFillTx/>
                <a:latin typeface="Arial"/>
                <a:ea typeface="+mn-ea"/>
                <a:cs typeface="+mn-cs"/>
                <a:sym typeface="Wingdings" pitchFamily="2" charset="2"/>
              </a:rPr>
              <a:t></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robustness,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statistics,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p</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ossibility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f specialised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maximise physics output</a:t>
            </a:r>
            <a:endParaRPr kumimoji="0" lang="en-CH" sz="1500" b="0" i="0" u="none" strike="noStrike" kern="1200" cap="none" spc="0" normalizeH="0" baseline="0" noProof="0" dirty="0">
              <a:ln>
                <a:noFill/>
              </a:ln>
              <a:solidFill>
                <a:srgbClr val="009051"/>
              </a:solidFill>
              <a:effectLst/>
              <a:uLnTx/>
              <a:uFillTx/>
              <a:latin typeface="Arial"/>
              <a:ea typeface="+mn-ea"/>
              <a:cs typeface="+mn-cs"/>
            </a:endParaRPr>
          </a:p>
        </p:txBody>
      </p:sp>
      <p:sp>
        <p:nvSpPr>
          <p:cNvPr id="16" name="TextBox 15">
            <a:extLst>
              <a:ext uri="{FF2B5EF4-FFF2-40B4-BE49-F238E27FC236}">
                <a16:creationId xmlns:a16="http://schemas.microsoft.com/office/drawing/2014/main" id="{61A3049E-FC78-860D-A8F5-A14196DD9697}"/>
              </a:ext>
            </a:extLst>
          </p:cNvPr>
          <p:cNvSpPr txBox="1"/>
          <p:nvPr/>
        </p:nvSpPr>
        <p:spPr>
          <a:xfrm>
            <a:off x="10036555" y="1198313"/>
            <a:ext cx="2003754" cy="11541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Design and 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dominated by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choice to allow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50 MW synchrotron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radiation per beam. </a:t>
            </a:r>
            <a:endParaRPr kumimoji="0" lang="en-CH" sz="1500" b="0" i="0" u="none" strike="noStrike" kern="1200" cap="none" spc="0" normalizeH="0" baseline="0" noProof="0" dirty="0">
              <a:ln>
                <a:noFill/>
              </a:ln>
              <a:solidFill>
                <a:srgbClr val="0000FF"/>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AC98F143-CFB6-E659-E8C5-1EC8EFC68276}"/>
              </a:ext>
            </a:extLst>
          </p:cNvPr>
          <p:cNvGraphicFramePr>
            <a:graphicFrameLocks noGrp="1"/>
          </p:cNvGraphicFramePr>
          <p:nvPr>
            <p:extLst>
              <p:ext uri="{D42A27DB-BD31-4B8C-83A1-F6EECF244321}">
                <p14:modId xmlns:p14="http://schemas.microsoft.com/office/powerpoint/2010/main" val="4272232173"/>
              </p:ext>
            </p:extLst>
          </p:nvPr>
        </p:nvGraphicFramePr>
        <p:xfrm>
          <a:off x="176265" y="819382"/>
          <a:ext cx="9872936" cy="4386354"/>
        </p:xfrm>
        <a:graphic>
          <a:graphicData uri="http://schemas.openxmlformats.org/drawingml/2006/table">
            <a:tbl>
              <a:tblPr firstRow="1" bandRow="1"/>
              <a:tblGrid>
                <a:gridCol w="4143539">
                  <a:extLst>
                    <a:ext uri="{9D8B030D-6E8A-4147-A177-3AD203B41FA5}">
                      <a16:colId xmlns:a16="http://schemas.microsoft.com/office/drawing/2014/main" val="20000"/>
                    </a:ext>
                  </a:extLst>
                </a:gridCol>
                <a:gridCol w="1320340">
                  <a:extLst>
                    <a:ext uri="{9D8B030D-6E8A-4147-A177-3AD203B41FA5}">
                      <a16:colId xmlns:a16="http://schemas.microsoft.com/office/drawing/2014/main" val="20001"/>
                    </a:ext>
                  </a:extLst>
                </a:gridCol>
                <a:gridCol w="1399497">
                  <a:extLst>
                    <a:ext uri="{9D8B030D-6E8A-4147-A177-3AD203B41FA5}">
                      <a16:colId xmlns:a16="http://schemas.microsoft.com/office/drawing/2014/main" val="20004"/>
                    </a:ext>
                  </a:extLst>
                </a:gridCol>
                <a:gridCol w="1531045">
                  <a:extLst>
                    <a:ext uri="{9D8B030D-6E8A-4147-A177-3AD203B41FA5}">
                      <a16:colId xmlns:a16="http://schemas.microsoft.com/office/drawing/2014/main" val="20005"/>
                    </a:ext>
                  </a:extLst>
                </a:gridCol>
                <a:gridCol w="1478515">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H</a:t>
                      </a:r>
                      <a:r>
                        <a:rPr lang="de-AT" sz="1050" b="1" baseline="0" dirty="0">
                          <a:solidFill>
                            <a:schemeClr val="bg1"/>
                          </a:solidFill>
                        </a:rPr>
                        <a:t> (ZH)</a:t>
                      </a:r>
                      <a:endParaRPr lang="de-AT" sz="105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dirty="0">
                          <a:solidFill>
                            <a:srgbClr val="FF0000"/>
                          </a:solidFill>
                          <a:latin typeface="Arial"/>
                          <a:ea typeface="+mn-ea"/>
                          <a:cs typeface="+mn-cs"/>
                        </a:rPr>
                        <a:t>45.6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80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1270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dirty="0">
                          <a:solidFill>
                            <a:srgbClr val="FF0000"/>
                          </a:solidFill>
                          <a:latin typeface="Arial"/>
                          <a:ea typeface="+mn-ea"/>
                          <a:cs typeface="+mn-cs"/>
                        </a:rPr>
                        <a:t>137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26.7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4.9</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number bunches/beam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11200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1780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440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60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bunch intensity  [10</a:t>
                      </a:r>
                      <a:r>
                        <a:rPr kumimoji="0" lang="en-GB" sz="1000" b="1" kern="1200" baseline="30000" dirty="0">
                          <a:solidFill>
                            <a:schemeClr val="tx1"/>
                          </a:solidFill>
                          <a:latin typeface="Arial"/>
                          <a:ea typeface="+mn-ea"/>
                          <a:cs typeface="+mn-cs"/>
                        </a:rPr>
                        <a:t>11</a:t>
                      </a:r>
                      <a:r>
                        <a:rPr kumimoji="0" lang="en-GB" sz="10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dirty="0">
                          <a:solidFill>
                            <a:schemeClr val="tx1"/>
                          </a:solidFill>
                          <a:latin typeface="Arial"/>
                          <a:ea typeface="+mn-ea"/>
                          <a:cs typeface="+mn-cs"/>
                        </a:rPr>
                        <a:t>2.14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1.45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SR</a:t>
                      </a:r>
                      <a:r>
                        <a:rPr kumimoji="0" lang="en-GB" sz="1000" b="1" kern="1200" baseline="0" dirty="0">
                          <a:solidFill>
                            <a:schemeClr val="tx1"/>
                          </a:solidFill>
                          <a:latin typeface="Arial"/>
                          <a:ea typeface="+mn-ea"/>
                          <a:cs typeface="+mn-cs"/>
                        </a:rPr>
                        <a:t> e</a:t>
                      </a:r>
                      <a:r>
                        <a:rPr kumimoji="0" lang="en-GB" sz="10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0.0394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0.374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10.4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total RF voltage 400/800 MHz [GV]</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0.120/0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2.1/9.4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panose="020B0604020202020204" pitchFamily="34" charset="0"/>
                          <a:ea typeface="+mn-ea"/>
                          <a:cs typeface="Arial" panose="020B0604020202020204" pitchFamily="34" charset="0"/>
                        </a:rPr>
                        <a:t>long.</a:t>
                      </a:r>
                      <a:r>
                        <a:rPr kumimoji="0" lang="en-GB" sz="1000" b="1" kern="1200" baseline="0" dirty="0">
                          <a:solidFill>
                            <a:schemeClr val="tx1"/>
                          </a:solidFill>
                          <a:latin typeface="Arial" panose="020B0604020202020204" pitchFamily="34" charset="0"/>
                          <a:ea typeface="+mn-ea"/>
                          <a:cs typeface="Arial" panose="020B0604020202020204" pitchFamily="34" charset="0"/>
                        </a:rPr>
                        <a:t> </a:t>
                      </a:r>
                      <a:r>
                        <a:rPr kumimoji="0" lang="en-GB" sz="10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215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64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dirty="0">
                          <a:solidFill>
                            <a:schemeClr val="tx1"/>
                          </a:solidFill>
                          <a:latin typeface="Arial"/>
                          <a:ea typeface="+mn-ea"/>
                          <a:cs typeface="+mn-cs"/>
                        </a:rPr>
                        <a:t>horizontal beta*</a:t>
                      </a:r>
                      <a:r>
                        <a:rPr kumimoji="0" lang="de-AT" sz="1000" b="1" kern="1200" baseline="0" dirty="0">
                          <a:solidFill>
                            <a:schemeClr val="tx1"/>
                          </a:solidFill>
                          <a:latin typeface="Arial"/>
                          <a:ea typeface="+mn-ea"/>
                          <a:cs typeface="+mn-cs"/>
                        </a:rPr>
                        <a:t> </a:t>
                      </a:r>
                      <a:r>
                        <a:rPr kumimoji="0" lang="en-GB" sz="1000" b="1" kern="1200" dirty="0">
                          <a:solidFill>
                            <a:schemeClr val="tx1"/>
                          </a:solidFill>
                          <a:latin typeface="+mn-lt"/>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0.11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dirty="0">
                          <a:solidFill>
                            <a:srgbClr val="FF0000"/>
                          </a:solidFill>
                          <a:latin typeface="Arial"/>
                          <a:ea typeface="+mn-ea"/>
                          <a:cs typeface="+mn-cs"/>
                        </a:rPr>
                        <a:t>0.24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a:t>
                      </a:r>
                      <a:r>
                        <a:rPr kumimoji="0" lang="en-US" sz="1000" b="1" kern="1200" baseline="0" dirty="0">
                          <a:solidFill>
                            <a:schemeClr val="tx1"/>
                          </a:solidFill>
                          <a:latin typeface="Arial"/>
                          <a:ea typeface="+mn-ea"/>
                          <a:cs typeface="+mn-cs"/>
                        </a:rPr>
                        <a:t> beta* [mm]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geometric emittance</a:t>
                      </a:r>
                      <a:r>
                        <a:rPr kumimoji="0" lang="en-US" sz="1000" b="1" kern="1200" baseline="0" dirty="0">
                          <a:solidFill>
                            <a:schemeClr val="tx1"/>
                          </a:solidFill>
                          <a:latin typeface="Arial"/>
                          <a:ea typeface="+mn-ea"/>
                          <a:cs typeface="+mn-cs"/>
                        </a:rPr>
                        <a:t> [nm]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 geom. emittance [pm]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rms IP spot size [</a:t>
                      </a:r>
                      <a:r>
                        <a:rPr kumimoji="0" lang="en-US" sz="1000" b="1" kern="1200" dirty="0">
                          <a:solidFill>
                            <a:schemeClr val="tx1"/>
                          </a:solidFill>
                          <a:latin typeface="Symbol" panose="05050102010706020507" pitchFamily="18" charset="2"/>
                          <a:ea typeface="+mn-ea"/>
                          <a:cs typeface="+mn-cs"/>
                        </a:rPr>
                        <a:t>m</a:t>
                      </a:r>
                      <a:r>
                        <a:rPr kumimoji="0" lang="en-US" sz="1000" b="1" kern="1200" dirty="0">
                          <a:solidFill>
                            <a:schemeClr val="tx1"/>
                          </a:solidFill>
                          <a:latin typeface="Arial"/>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40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vertical rms IP spot size [nm]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36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beam-beam parameter </a:t>
                      </a:r>
                      <a:r>
                        <a:rPr kumimoji="0" lang="en-US" sz="1000" b="1" kern="1200" dirty="0">
                          <a:solidFill>
                            <a:schemeClr val="tx1"/>
                          </a:solidFill>
                          <a:latin typeface="Symbol" panose="05050102010706020507" pitchFamily="18" charset="2"/>
                          <a:ea typeface="+mn-ea"/>
                          <a:cs typeface="+mn-cs"/>
                        </a:rPr>
                        <a:t>x</a:t>
                      </a:r>
                      <a:r>
                        <a:rPr kumimoji="0" lang="en-US" sz="1000" b="1" kern="1200" baseline="-25000" dirty="0">
                          <a:solidFill>
                            <a:schemeClr val="tx1"/>
                          </a:solidFill>
                          <a:latin typeface="Arial"/>
                          <a:ea typeface="+mn-ea"/>
                          <a:cs typeface="+mn-cs"/>
                        </a:rPr>
                        <a:t>x</a:t>
                      </a:r>
                      <a:r>
                        <a:rPr kumimoji="0" lang="en-US" sz="1000" b="1" kern="1200" dirty="0">
                          <a:solidFill>
                            <a:schemeClr val="tx1"/>
                          </a:solidFill>
                          <a:latin typeface="Arial"/>
                          <a:ea typeface="+mn-ea"/>
                          <a:cs typeface="+mn-cs"/>
                        </a:rPr>
                        <a:t> / </a:t>
                      </a:r>
                      <a:r>
                        <a:rPr kumimoji="0" lang="en-US" sz="1000" b="1" kern="1200" dirty="0" err="1">
                          <a:solidFill>
                            <a:schemeClr val="tx1"/>
                          </a:solidFill>
                          <a:latin typeface="Symbol" panose="05050102010706020507" pitchFamily="18" charset="2"/>
                          <a:ea typeface="+mn-ea"/>
                          <a:cs typeface="+mn-cs"/>
                        </a:rPr>
                        <a:t>x</a:t>
                      </a:r>
                      <a:r>
                        <a:rPr kumimoji="0" lang="en-US" sz="1000" b="1" kern="1200" baseline="-25000" dirty="0" err="1">
                          <a:solidFill>
                            <a:schemeClr val="tx1"/>
                          </a:solidFill>
                          <a:latin typeface="Arial"/>
                          <a:ea typeface="+mn-ea"/>
                          <a:cs typeface="+mn-cs"/>
                        </a:rPr>
                        <a:t>y</a:t>
                      </a:r>
                      <a:endParaRPr kumimoji="0" lang="en-GB" sz="10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0.002/0.0973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0.013/0.128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0.010/0.088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0.073/0.134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rms bunch length </a:t>
                      </a:r>
                      <a:r>
                        <a:rPr kumimoji="0" lang="en-US" sz="1000" b="1" kern="1200" dirty="0">
                          <a:solidFill>
                            <a:schemeClr val="tx1"/>
                          </a:solidFill>
                          <a:latin typeface="Arial"/>
                          <a:ea typeface="+mn-ea"/>
                          <a:cs typeface="+mn-cs"/>
                        </a:rPr>
                        <a:t>with SR / </a:t>
                      </a:r>
                      <a:r>
                        <a:rPr kumimoji="0" lang="en-US" sz="1000" b="1" kern="1200" dirty="0">
                          <a:solidFill>
                            <a:srgbClr val="FF0000"/>
                          </a:solidFill>
                          <a:latin typeface="Arial"/>
                          <a:ea typeface="+mn-ea"/>
                          <a:cs typeface="+mn-cs"/>
                        </a:rPr>
                        <a:t>BS [mm]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5.6 / </a:t>
                      </a:r>
                      <a:r>
                        <a:rPr kumimoji="0" lang="en-US" sz="1050" b="1" kern="1200" dirty="0">
                          <a:solidFill>
                            <a:srgbClr val="FF0000"/>
                          </a:solidFill>
                          <a:latin typeface="Arial"/>
                          <a:ea typeface="+mn-ea"/>
                          <a:cs typeface="+mn-cs"/>
                        </a:rPr>
                        <a:t>15.5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3.5 / </a:t>
                      </a:r>
                      <a:r>
                        <a:rPr kumimoji="0" lang="de-AT" sz="1050" b="1" kern="1200" dirty="0">
                          <a:solidFill>
                            <a:srgbClr val="FF0000"/>
                          </a:solidFill>
                          <a:latin typeface="Arial"/>
                          <a:ea typeface="+mn-ea"/>
                          <a:cs typeface="+mn-cs"/>
                        </a:rPr>
                        <a:t>5.4</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3.4 / </a:t>
                      </a:r>
                      <a:r>
                        <a:rPr kumimoji="0" lang="en-US" sz="1050" b="1" kern="1200" dirty="0">
                          <a:solidFill>
                            <a:srgbClr val="FF0000"/>
                          </a:solidFill>
                          <a:latin typeface="Arial"/>
                          <a:ea typeface="+mn-ea"/>
                          <a:cs typeface="+mn-cs"/>
                        </a:rPr>
                        <a:t>4.7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 / </a:t>
                      </a:r>
                      <a:r>
                        <a:rPr kumimoji="0" lang="en-US" sz="1050" b="1" kern="1200" dirty="0">
                          <a:solidFill>
                            <a:srgbClr val="FF0000"/>
                          </a:solidFill>
                          <a:latin typeface="Arial"/>
                          <a:ea typeface="+mn-ea"/>
                          <a:cs typeface="+mn-cs"/>
                        </a:rPr>
                        <a:t>2.</a:t>
                      </a:r>
                      <a:r>
                        <a:rPr kumimoji="0" lang="en-GB" sz="1050" b="1" kern="1200" dirty="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luminosity per IP [10</a:t>
                      </a:r>
                      <a:r>
                        <a:rPr kumimoji="0" lang="en-US" sz="1000" b="1" kern="1200" baseline="30000" dirty="0">
                          <a:solidFill>
                            <a:srgbClr val="FF0000"/>
                          </a:solidFill>
                          <a:latin typeface="Arial"/>
                          <a:ea typeface="+mn-ea"/>
                          <a:cs typeface="+mn-cs"/>
                        </a:rPr>
                        <a:t>34</a:t>
                      </a:r>
                      <a:r>
                        <a:rPr kumimoji="0" lang="en-US" sz="1000" b="1" kern="1200" dirty="0">
                          <a:solidFill>
                            <a:srgbClr val="FF0000"/>
                          </a:solidFill>
                          <a:latin typeface="Arial"/>
                          <a:ea typeface="+mn-ea"/>
                          <a:cs typeface="+mn-cs"/>
                        </a:rPr>
                        <a:t> cm</a:t>
                      </a:r>
                      <a:r>
                        <a:rPr kumimoji="0" lang="en-US" sz="1000" b="1" kern="1200" baseline="30000" dirty="0">
                          <a:solidFill>
                            <a:srgbClr val="FF0000"/>
                          </a:solidFill>
                          <a:latin typeface="Arial"/>
                          <a:ea typeface="+mn-ea"/>
                          <a:cs typeface="+mn-cs"/>
                        </a:rPr>
                        <a:t>-2</a:t>
                      </a:r>
                      <a:r>
                        <a:rPr kumimoji="0" lang="en-US" sz="1000" b="1" kern="1200" dirty="0">
                          <a:solidFill>
                            <a:srgbClr val="FF0000"/>
                          </a:solidFill>
                          <a:latin typeface="Arial"/>
                          <a:ea typeface="+mn-ea"/>
                          <a:cs typeface="+mn-cs"/>
                        </a:rPr>
                        <a:t>s</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kumimoji="0" lang="en-US" sz="1050" b="1" kern="1200" dirty="0">
                          <a:solidFill>
                            <a:srgbClr val="FF0000"/>
                          </a:solidFill>
                          <a:latin typeface="Arial"/>
                          <a:ea typeface="+mn-ea"/>
                          <a:cs typeface="+mn-cs"/>
                        </a:rPr>
                        <a:t>5.0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total integrated luminosity / IP / year [ab</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r>
                        <a:rPr kumimoji="0" lang="en-US" sz="1000" b="1" kern="1200" dirty="0" err="1">
                          <a:solidFill>
                            <a:srgbClr val="FF0000"/>
                          </a:solidFill>
                          <a:latin typeface="Arial"/>
                          <a:ea typeface="+mn-ea"/>
                          <a:cs typeface="+mn-cs"/>
                        </a:rPr>
                        <a:t>yr</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2.4</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beam lifetime rad Bhabha + BS [min]</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
        <p:nvSpPr>
          <p:cNvPr id="2" name="TextBox 1">
            <a:extLst>
              <a:ext uri="{FF2B5EF4-FFF2-40B4-BE49-F238E27FC236}">
                <a16:creationId xmlns:a16="http://schemas.microsoft.com/office/drawing/2014/main" id="{130398B3-ACE3-1C2C-5F6F-D2896B389E88}"/>
              </a:ext>
            </a:extLst>
          </p:cNvPr>
          <p:cNvSpPr txBox="1"/>
          <p:nvPr/>
        </p:nvSpPr>
        <p:spPr>
          <a:xfrm>
            <a:off x="605482" y="135202"/>
            <a:ext cx="622798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FCC-ee Main Machine Parameters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40571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20B453-6DB0-57E3-745A-3AB40AC5D903}"/>
              </a:ext>
            </a:extLst>
          </p:cNvPr>
          <p:cNvSpPr>
            <a:spLocks noGrp="1"/>
          </p:cNvSpPr>
          <p:nvPr>
            <p:ph type="sldNum" sz="quarter" idx="10"/>
          </p:nvPr>
        </p:nvSpPr>
        <p:spPr/>
        <p:txBody>
          <a:bodyPr/>
          <a:lstStyle/>
          <a:p>
            <a:fld id="{88A1DFE4-5FC5-43BD-BB7E-75EAD82B965F}" type="slidenum">
              <a:rPr lang="en-US" noProof="0" smtClean="0"/>
              <a:pPr/>
              <a:t>30</a:t>
            </a:fld>
            <a:endParaRPr lang="en-US" noProof="0" dirty="0"/>
          </a:p>
        </p:txBody>
      </p:sp>
      <p:pic>
        <p:nvPicPr>
          <p:cNvPr id="4" name="Picture 3">
            <a:extLst>
              <a:ext uri="{FF2B5EF4-FFF2-40B4-BE49-F238E27FC236}">
                <a16:creationId xmlns:a16="http://schemas.microsoft.com/office/drawing/2014/main" id="{56E3B6C9-68DF-A51C-F046-B933DE00DAF7}"/>
              </a:ext>
            </a:extLst>
          </p:cNvPr>
          <p:cNvPicPr>
            <a:picLocks noChangeAspect="1"/>
          </p:cNvPicPr>
          <p:nvPr/>
        </p:nvPicPr>
        <p:blipFill>
          <a:blip r:embed="rId2"/>
          <a:stretch>
            <a:fillRect/>
          </a:stretch>
        </p:blipFill>
        <p:spPr>
          <a:xfrm>
            <a:off x="0" y="819150"/>
            <a:ext cx="11315700" cy="3962400"/>
          </a:xfrm>
          <a:prstGeom prst="rect">
            <a:avLst/>
          </a:prstGeom>
        </p:spPr>
      </p:pic>
      <p:sp>
        <p:nvSpPr>
          <p:cNvPr id="5" name="TextBox 4">
            <a:extLst>
              <a:ext uri="{FF2B5EF4-FFF2-40B4-BE49-F238E27FC236}">
                <a16:creationId xmlns:a16="http://schemas.microsoft.com/office/drawing/2014/main" id="{336B60C6-F517-858D-73C8-4E34E890F4C4}"/>
              </a:ext>
            </a:extLst>
          </p:cNvPr>
          <p:cNvSpPr txBox="1"/>
          <p:nvPr/>
        </p:nvSpPr>
        <p:spPr>
          <a:xfrm>
            <a:off x="410221" y="6319952"/>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
        <p:nvSpPr>
          <p:cNvPr id="3" name="TextBox 2">
            <a:extLst>
              <a:ext uri="{FF2B5EF4-FFF2-40B4-BE49-F238E27FC236}">
                <a16:creationId xmlns:a16="http://schemas.microsoft.com/office/drawing/2014/main" id="{FA6DA375-8E4B-A848-8F0C-AF89965C1239}"/>
              </a:ext>
            </a:extLst>
          </p:cNvPr>
          <p:cNvSpPr txBox="1"/>
          <p:nvPr/>
        </p:nvSpPr>
        <p:spPr>
          <a:xfrm>
            <a:off x="251660" y="168716"/>
            <a:ext cx="11840739" cy="584775"/>
          </a:xfrm>
          <a:prstGeom prst="rect">
            <a:avLst/>
          </a:prstGeom>
          <a:noFill/>
        </p:spPr>
        <p:txBody>
          <a:bodyPr wrap="square">
            <a:spAutoFit/>
          </a:bodyPr>
          <a:lstStyle/>
          <a:p>
            <a:r>
              <a:rPr lang="en-US" sz="3200" dirty="0"/>
              <a:t>Tool-driven revolutions</a:t>
            </a:r>
            <a:endParaRPr lang="en-GB" sz="3000" dirty="0"/>
          </a:p>
        </p:txBody>
      </p:sp>
      <p:pic>
        <p:nvPicPr>
          <p:cNvPr id="7" name="Picture 6">
            <a:extLst>
              <a:ext uri="{FF2B5EF4-FFF2-40B4-BE49-F238E27FC236}">
                <a16:creationId xmlns:a16="http://schemas.microsoft.com/office/drawing/2014/main" id="{CCFA7FC1-D970-4C5D-5D1B-5E53B169AE74}"/>
              </a:ext>
            </a:extLst>
          </p:cNvPr>
          <p:cNvPicPr>
            <a:picLocks noChangeAspect="1"/>
          </p:cNvPicPr>
          <p:nvPr/>
        </p:nvPicPr>
        <p:blipFill>
          <a:blip r:embed="rId3"/>
          <a:stretch>
            <a:fillRect/>
          </a:stretch>
        </p:blipFill>
        <p:spPr>
          <a:xfrm>
            <a:off x="8677275" y="3242160"/>
            <a:ext cx="2485808" cy="3412155"/>
          </a:xfrm>
          <a:prstGeom prst="rect">
            <a:avLst/>
          </a:prstGeom>
        </p:spPr>
      </p:pic>
    </p:spTree>
    <p:extLst>
      <p:ext uri="{BB962C8B-B14F-4D97-AF65-F5344CB8AC3E}">
        <p14:creationId xmlns:p14="http://schemas.microsoft.com/office/powerpoint/2010/main" val="361337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259D01-E5E6-3BFB-B000-7EFAFE9987C4}"/>
              </a:ext>
            </a:extLst>
          </p:cNvPr>
          <p:cNvSpPr/>
          <p:nvPr/>
        </p:nvSpPr>
        <p:spPr>
          <a:xfrm>
            <a:off x="7007192" y="5176752"/>
            <a:ext cx="4492672" cy="940659"/>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1" y="980945"/>
            <a:ext cx="3703090" cy="31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57" y="977794"/>
            <a:ext cx="2823067" cy="3144813"/>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4924703" y="1855458"/>
            <a:ext cx="1512168" cy="751571"/>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D6B5AEE2-A6AF-54F9-F52E-2672F1EFBE3A}"/>
              </a:ext>
            </a:extLst>
          </p:cNvPr>
          <p:cNvSpPr/>
          <p:nvPr/>
        </p:nvSpPr>
        <p:spPr>
          <a:xfrm>
            <a:off x="466725" y="4211939"/>
            <a:ext cx="3505682"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E855E4-8C06-8179-2B8D-E0C22B3F9795}"/>
              </a:ext>
            </a:extLst>
          </p:cNvPr>
          <p:cNvSpPr/>
          <p:nvPr/>
        </p:nvSpPr>
        <p:spPr>
          <a:xfrm>
            <a:off x="4109959" y="4211939"/>
            <a:ext cx="2784309"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4EA2CCD-5CED-34BC-F294-67B69938070E}"/>
              </a:ext>
            </a:extLst>
          </p:cNvPr>
          <p:cNvSpPr/>
          <p:nvPr/>
        </p:nvSpPr>
        <p:spPr>
          <a:xfrm>
            <a:off x="7416304" y="4231374"/>
            <a:ext cx="3432371"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53DBC0A7-29FA-9BCE-CB6A-BF537F9F1164}"/>
              </a:ext>
            </a:extLst>
          </p:cNvPr>
          <p:cNvSpPr txBox="1"/>
          <p:nvPr/>
        </p:nvSpPr>
        <p:spPr>
          <a:xfrm>
            <a:off x="1436906" y="4172710"/>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2020 - 2046</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CF91467-89AD-4117-FA80-A16269773AED}"/>
              </a:ext>
            </a:extLst>
          </p:cNvPr>
          <p:cNvSpPr txBox="1"/>
          <p:nvPr/>
        </p:nvSpPr>
        <p:spPr>
          <a:xfrm>
            <a:off x="4851003" y="4172710"/>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2048 - 2063</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BFE9794-A28D-9916-65CA-648C937A2357}"/>
              </a:ext>
            </a:extLst>
          </p:cNvPr>
          <p:cNvSpPr txBox="1"/>
          <p:nvPr/>
        </p:nvSpPr>
        <p:spPr>
          <a:xfrm>
            <a:off x="8161887" y="4196321"/>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      2074 - 2099 </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5"/>
          <a:stretch>
            <a:fillRect/>
          </a:stretch>
        </p:blipFill>
        <p:spPr>
          <a:xfrm>
            <a:off x="7376715" y="1134759"/>
            <a:ext cx="3795188" cy="3077180"/>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8706115" y="1987274"/>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B0D903FE-EA43-0728-F27C-B6466B2150A7}"/>
              </a:ext>
            </a:extLst>
          </p:cNvPr>
          <p:cNvSpPr txBox="1"/>
          <p:nvPr/>
        </p:nvSpPr>
        <p:spPr>
          <a:xfrm>
            <a:off x="605482" y="135202"/>
            <a:ext cx="9432390"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FCC-ee Integrated </a:t>
            </a:r>
            <a:r>
              <a:rPr kumimoji="0" lang="en-US" sz="3000" b="0" i="0" u="none" strike="noStrike" kern="1200" cap="none" spc="0" normalizeH="0" baseline="0" noProof="0" dirty="0" err="1">
                <a:ln>
                  <a:noFill/>
                </a:ln>
                <a:solidFill>
                  <a:srgbClr val="0F124A"/>
                </a:solidFill>
                <a:effectLst/>
                <a:uLnTx/>
                <a:uFillTx/>
                <a:latin typeface="Arial"/>
                <a:ea typeface="+mn-ea"/>
                <a:cs typeface="+mn-cs"/>
              </a:rPr>
              <a:t>Programme</a:t>
            </a:r>
            <a:r>
              <a:rPr kumimoji="0" lang="en-US" sz="3000" b="0" i="0" u="none" strike="noStrike" kern="1200" cap="none" spc="0" normalizeH="0" baseline="0" noProof="0" dirty="0">
                <a:ln>
                  <a:noFill/>
                </a:ln>
                <a:solidFill>
                  <a:srgbClr val="0F124A"/>
                </a:solidFill>
                <a:effectLst/>
                <a:uLnTx/>
                <a:uFillTx/>
                <a:latin typeface="Arial"/>
                <a:ea typeface="+mn-ea"/>
                <a:cs typeface="+mn-cs"/>
              </a:rPr>
              <a:t> </a:t>
            </a:r>
            <a:r>
              <a:rPr lang="en-US" sz="3000" dirty="0">
                <a:solidFill>
                  <a:srgbClr val="0F124A"/>
                </a:solidFill>
                <a:latin typeface="Arial"/>
              </a:rPr>
              <a:t>&amp;</a:t>
            </a:r>
            <a:r>
              <a:rPr kumimoji="0" lang="en-US" sz="3000" b="0" i="0" u="none" strike="noStrike" kern="1200" cap="none" spc="0" normalizeH="0" baseline="0" noProof="0" dirty="0">
                <a:ln>
                  <a:noFill/>
                </a:ln>
                <a:solidFill>
                  <a:srgbClr val="0F124A"/>
                </a:solidFill>
                <a:effectLst/>
                <a:uLnTx/>
                <a:uFillTx/>
                <a:latin typeface="Arial"/>
                <a:ea typeface="+mn-ea"/>
                <a:cs typeface="+mn-cs"/>
              </a:rPr>
              <a:t> possible extension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4BD80666-0534-6366-F094-8B52706E05F4}"/>
              </a:ext>
            </a:extLst>
          </p:cNvPr>
          <p:cNvSpPr txBox="1">
            <a:spLocks/>
          </p:cNvSpPr>
          <p:nvPr/>
        </p:nvSpPr>
        <p:spPr>
          <a:xfrm>
            <a:off x="1410206" y="4948238"/>
            <a:ext cx="1512168" cy="728146"/>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chemeClr val="accent6">
                    <a:lumMod val="75000"/>
                    <a:lumOff val="25000"/>
                  </a:schemeClr>
                </a:solidFill>
                <a:effectLst/>
                <a:uLnTx/>
                <a:uFillTx/>
                <a:latin typeface="Arial"/>
                <a:ea typeface="+mn-ea"/>
                <a:cs typeface="+mn-cs"/>
              </a:rPr>
              <a:t>FCC-</a:t>
            </a:r>
            <a:r>
              <a:rPr kumimoji="0" lang="fr" sz="2000" b="1" i="0" u="none" strike="noStrike" kern="1200" cap="none" spc="0" normalizeH="0" baseline="0" noProof="0" dirty="0">
                <a:ln>
                  <a:noFill/>
                </a:ln>
                <a:solidFill>
                  <a:schemeClr val="accent6">
                    <a:lumMod val="75000"/>
                    <a:lumOff val="25000"/>
                  </a:schemeClr>
                </a:solidFill>
                <a:effectLst/>
                <a:uLnTx/>
                <a:uFillTx/>
                <a:latin typeface="Symbol" panose="05050102010706020507" pitchFamily="18" charset="2"/>
              </a:rPr>
              <a:t>mm??</a:t>
            </a:r>
            <a:endParaRPr kumimoji="0" lang="fr" sz="2000" b="0" i="0" u="none" strike="noStrike" kern="1200" cap="none" spc="0" normalizeH="0" baseline="0" noProof="0" dirty="0">
              <a:ln>
                <a:noFill/>
              </a:ln>
              <a:solidFill>
                <a:schemeClr val="accent6">
                  <a:lumMod val="75000"/>
                  <a:lumOff val="25000"/>
                </a:schemeClr>
              </a:solidFill>
              <a:effectLst/>
              <a:uLnTx/>
              <a:uFillTx/>
              <a:latin typeface="Symbol" panose="05050102010706020507" pitchFamily="18" charset="2"/>
            </a:endParaRPr>
          </a:p>
        </p:txBody>
      </p:sp>
      <p:sp>
        <p:nvSpPr>
          <p:cNvPr id="16" name="Rectangle 15">
            <a:extLst>
              <a:ext uri="{FF2B5EF4-FFF2-40B4-BE49-F238E27FC236}">
                <a16:creationId xmlns:a16="http://schemas.microsoft.com/office/drawing/2014/main" id="{4959C6C3-7AD2-D3F4-2F8B-EA69CF32A9F4}"/>
              </a:ext>
            </a:extLst>
          </p:cNvPr>
          <p:cNvSpPr/>
          <p:nvPr/>
        </p:nvSpPr>
        <p:spPr>
          <a:xfrm>
            <a:off x="692136" y="5919435"/>
            <a:ext cx="2784309" cy="288032"/>
          </a:xfrm>
          <a:prstGeom prst="rect">
            <a:avLst/>
          </a:prstGeom>
          <a:gradFill flip="none" rotWithShape="1">
            <a:gsLst>
              <a:gs pos="0">
                <a:srgbClr val="FFFFFF"/>
              </a:gs>
              <a:gs pos="27000">
                <a:schemeClr val="bg1">
                  <a:lumMod val="75000"/>
                </a:schemeClr>
              </a:gs>
              <a:gs pos="85000">
                <a:schemeClr val="bg2">
                  <a:lumMod val="65000"/>
                </a:scheme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accent6">
                  <a:lumMod val="50000"/>
                  <a:lumOff val="50000"/>
                </a:schemeClr>
              </a:solidFill>
              <a:effectLst/>
              <a:uLnTx/>
              <a:uFillTx/>
              <a:latin typeface="Arial"/>
              <a:ea typeface="+mn-ea"/>
              <a:cs typeface="+mn-cs"/>
            </a:endParaRPr>
          </a:p>
        </p:txBody>
      </p:sp>
      <p:sp>
        <p:nvSpPr>
          <p:cNvPr id="18" name="TextBox 17">
            <a:extLst>
              <a:ext uri="{FF2B5EF4-FFF2-40B4-BE49-F238E27FC236}">
                <a16:creationId xmlns:a16="http://schemas.microsoft.com/office/drawing/2014/main" id="{6440449C-6259-87D3-52C3-C354957353F6}"/>
              </a:ext>
            </a:extLst>
          </p:cNvPr>
          <p:cNvSpPr txBox="1"/>
          <p:nvPr/>
        </p:nvSpPr>
        <p:spPr>
          <a:xfrm>
            <a:off x="1283095" y="5873623"/>
            <a:ext cx="2254957"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2110-2200 ?</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F45ADE-D4DD-02BD-26E4-C242802C7E91}"/>
              </a:ext>
            </a:extLst>
          </p:cNvPr>
          <p:cNvSpPr txBox="1"/>
          <p:nvPr/>
        </p:nvSpPr>
        <p:spPr>
          <a:xfrm>
            <a:off x="4001925" y="5353757"/>
            <a:ext cx="2427268" cy="518219"/>
          </a:xfrm>
          <a:prstGeom prst="rect">
            <a:avLst/>
          </a:prstGeom>
          <a:noFill/>
        </p:spPr>
        <p:txBody>
          <a:bodyPr wrap="none" rtlCol="0">
            <a:spAutoFit/>
          </a:bodyPr>
          <a:lstStyle/>
          <a:p>
            <a:pPr algn="l">
              <a:lnSpc>
                <a:spcPts val="3700"/>
              </a:lnSpc>
            </a:pPr>
            <a:r>
              <a:rPr lang="en-US" sz="2400" i="1" dirty="0"/>
              <a:t>various options !</a:t>
            </a:r>
            <a:endParaRPr lang="en-GB" sz="2400" i="1" dirty="0"/>
          </a:p>
        </p:txBody>
      </p:sp>
      <p:sp>
        <p:nvSpPr>
          <p:cNvPr id="21" name="TextBox 20">
            <a:extLst>
              <a:ext uri="{FF2B5EF4-FFF2-40B4-BE49-F238E27FC236}">
                <a16:creationId xmlns:a16="http://schemas.microsoft.com/office/drawing/2014/main" id="{C3FB6FC5-12A6-31A0-375C-F74BD449ADC7}"/>
              </a:ext>
            </a:extLst>
          </p:cNvPr>
          <p:cNvSpPr txBox="1"/>
          <p:nvPr/>
        </p:nvSpPr>
        <p:spPr>
          <a:xfrm>
            <a:off x="7685302" y="5120566"/>
            <a:ext cx="3096491" cy="992708"/>
          </a:xfrm>
          <a:prstGeom prst="rect">
            <a:avLst/>
          </a:prstGeom>
          <a:noFill/>
        </p:spPr>
        <p:txBody>
          <a:bodyPr wrap="square" rtlCol="0">
            <a:spAutoFit/>
          </a:bodyPr>
          <a:lstStyle/>
          <a:p>
            <a:pPr algn="ctr">
              <a:lnSpc>
                <a:spcPts val="3700"/>
              </a:lnSpc>
            </a:pPr>
            <a:r>
              <a:rPr lang="en-US" sz="2400" dirty="0">
                <a:solidFill>
                  <a:srgbClr val="FF0000"/>
                </a:solidFill>
              </a:rPr>
              <a:t>FCC-</a:t>
            </a:r>
            <a:r>
              <a:rPr lang="en-US" sz="2400" dirty="0">
                <a:solidFill>
                  <a:srgbClr val="FF0000"/>
                </a:solidFill>
                <a:latin typeface="Symbol" panose="05050102010706020507" pitchFamily="18" charset="2"/>
              </a:rPr>
              <a:t>mm</a:t>
            </a:r>
            <a:r>
              <a:rPr lang="en-US" sz="2400" dirty="0">
                <a:solidFill>
                  <a:srgbClr val="FF0000"/>
                </a:solidFill>
              </a:rPr>
              <a:t> not (yet) part of FCC baseline</a:t>
            </a:r>
            <a:endParaRPr lang="en-GB" sz="2400" dirty="0">
              <a:solidFill>
                <a:srgbClr val="FF0000"/>
              </a:solidFill>
            </a:endParaRPr>
          </a:p>
        </p:txBody>
      </p:sp>
      <p:pic>
        <p:nvPicPr>
          <p:cNvPr id="25" name="Graphic 24" descr="Danger with solid fill">
            <a:extLst>
              <a:ext uri="{FF2B5EF4-FFF2-40B4-BE49-F238E27FC236}">
                <a16:creationId xmlns:a16="http://schemas.microsoft.com/office/drawing/2014/main" id="{A75539BA-D86C-3B26-DE5C-479D63C638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12898" y="5333063"/>
            <a:ext cx="606933" cy="606933"/>
          </a:xfrm>
          <a:prstGeom prst="rect">
            <a:avLst/>
          </a:prstGeom>
        </p:spPr>
      </p:pic>
      <p:pic>
        <p:nvPicPr>
          <p:cNvPr id="26" name="Graphic 25" descr="Danger with solid fill">
            <a:extLst>
              <a:ext uri="{FF2B5EF4-FFF2-40B4-BE49-F238E27FC236}">
                <a16:creationId xmlns:a16="http://schemas.microsoft.com/office/drawing/2014/main" id="{F2906838-3912-3364-593D-CD05C83B9B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7264" y="5339352"/>
            <a:ext cx="606933" cy="606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p:bldP spid="16" grpId="0" animBg="1"/>
      <p:bldP spid="18"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96A55-98A8-1088-FDD6-C566E4D0DD2B}"/>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5</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3876AFA6-1B64-30D2-647D-B457AA4A3708}"/>
              </a:ext>
            </a:extLst>
          </p:cNvPr>
          <p:cNvSpPr txBox="1"/>
          <p:nvPr/>
        </p:nvSpPr>
        <p:spPr>
          <a:xfrm>
            <a:off x="99601" y="109256"/>
            <a:ext cx="6846746"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GB" sz="3000" dirty="0">
                <a:solidFill>
                  <a:srgbClr val="0F124A"/>
                </a:solidFill>
                <a:latin typeface="Arial"/>
              </a:rPr>
              <a:t>FCC based </a:t>
            </a:r>
            <a:r>
              <a:rPr kumimoji="0" lang="en-GB" sz="3000" b="0" i="0" u="none" strike="noStrike" kern="1200" cap="none" spc="0" normalizeH="0" baseline="0" noProof="0" dirty="0">
                <a:ln>
                  <a:noFill/>
                </a:ln>
                <a:solidFill>
                  <a:srgbClr val="0F124A"/>
                </a:solidFill>
                <a:effectLst/>
                <a:uLnTx/>
                <a:uFillTx/>
                <a:latin typeface="Arial"/>
                <a:ea typeface="+mn-ea"/>
                <a:cs typeface="+mn-cs"/>
              </a:rPr>
              <a:t>LEMMA-type muon collider</a:t>
            </a:r>
          </a:p>
        </p:txBody>
      </p:sp>
      <p:sp>
        <p:nvSpPr>
          <p:cNvPr id="5" name="TextBox 4">
            <a:extLst>
              <a:ext uri="{FF2B5EF4-FFF2-40B4-BE49-F238E27FC236}">
                <a16:creationId xmlns:a16="http://schemas.microsoft.com/office/drawing/2014/main" id="{0640A8C8-1FAE-9EEC-11BB-30A9B7E30E4E}"/>
              </a:ext>
            </a:extLst>
          </p:cNvPr>
          <p:cNvSpPr txBox="1"/>
          <p:nvPr/>
        </p:nvSpPr>
        <p:spPr>
          <a:xfrm>
            <a:off x="-33696" y="5208984"/>
            <a:ext cx="12259391" cy="1641796"/>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FCC-ee would already allow many important proof-of-principle tests, e.g. 45 GeV positrons extracted from the booster would be optimum for demonstration experiments and beam tests for the LEMMA low-emittance muon-beam production scheme. Various targets and accumulation schemes could be studied. The emittance of the generated muons could be characterized.</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2701F52-3F76-1AE9-BF9E-7C000E8AEAF5}"/>
              </a:ext>
            </a:extLst>
          </p:cNvPr>
          <p:cNvPicPr>
            <a:picLocks noChangeAspect="1"/>
          </p:cNvPicPr>
          <p:nvPr/>
        </p:nvPicPr>
        <p:blipFill>
          <a:blip r:embed="rId2"/>
          <a:stretch>
            <a:fillRect/>
          </a:stretch>
        </p:blipFill>
        <p:spPr>
          <a:xfrm>
            <a:off x="5060751" y="1246020"/>
            <a:ext cx="7017099" cy="3529917"/>
          </a:xfrm>
          <a:prstGeom prst="rect">
            <a:avLst/>
          </a:prstGeom>
        </p:spPr>
      </p:pic>
      <p:sp>
        <p:nvSpPr>
          <p:cNvPr id="8" name="TextBox 7">
            <a:extLst>
              <a:ext uri="{FF2B5EF4-FFF2-40B4-BE49-F238E27FC236}">
                <a16:creationId xmlns:a16="http://schemas.microsoft.com/office/drawing/2014/main" id="{A5B923BD-7794-07FD-5919-8828C91E4010}"/>
              </a:ext>
            </a:extLst>
          </p:cNvPr>
          <p:cNvSpPr txBox="1"/>
          <p:nvPr/>
        </p:nvSpPr>
        <p:spPr>
          <a:xfrm>
            <a:off x="202487" y="1123110"/>
            <a:ext cx="4221876" cy="923330"/>
          </a:xfrm>
          <a:prstGeom prst="rect">
            <a:avLst/>
          </a:prstGeom>
          <a:solidFill>
            <a:schemeClr val="accent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Farmer et al., </a:t>
            </a:r>
            <a:r>
              <a:rPr kumimoji="0" lang="en-GB" sz="1800" b="0" i="1" u="none" strike="noStrike" kern="1200" cap="none" spc="0" normalizeH="0" baseline="0" noProof="0" dirty="0">
                <a:ln>
                  <a:noFill/>
                </a:ln>
                <a:solidFill>
                  <a:srgbClr val="0F124A"/>
                </a:solidFill>
                <a:effectLst/>
                <a:uLnTx/>
                <a:uFillTx/>
                <a:latin typeface="Arial"/>
                <a:ea typeface="+mn-ea"/>
                <a:cs typeface="+mn-cs"/>
              </a:rPr>
              <a:t>Muon Collider based on Gamma Factory, FCC-ee and Plasma Target,</a:t>
            </a:r>
            <a:r>
              <a:rPr kumimoji="0" lang="en-GB" sz="1800" b="0" i="0" u="none" strike="noStrike" kern="1200" cap="none" spc="0" normalizeH="0" baseline="0" noProof="0" dirty="0">
                <a:ln>
                  <a:noFill/>
                </a:ln>
                <a:solidFill>
                  <a:srgbClr val="0F124A"/>
                </a:solidFill>
                <a:effectLst/>
                <a:uLnTx/>
                <a:uFillTx/>
                <a:latin typeface="Arial"/>
                <a:ea typeface="+mn-ea"/>
                <a:cs typeface="+mn-cs"/>
              </a:rPr>
              <a:t> IPAC’22</a:t>
            </a:r>
          </a:p>
        </p:txBody>
      </p:sp>
    </p:spTree>
    <p:extLst>
      <p:ext uri="{BB962C8B-B14F-4D97-AF65-F5344CB8AC3E}">
        <p14:creationId xmlns:p14="http://schemas.microsoft.com/office/powerpoint/2010/main" val="1954420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E1391F-E257-FB9B-0E60-4D672DED286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6</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3FA56B7D-85B2-6E1F-1BAD-B1C9C5391D99}"/>
              </a:ext>
            </a:extLst>
          </p:cNvPr>
          <p:cNvSpPr txBox="1"/>
          <p:nvPr/>
        </p:nvSpPr>
        <p:spPr>
          <a:xfrm>
            <a:off x="99601" y="109256"/>
            <a:ext cx="1175674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FCC as muon accelerator ring to feed muon collider in LHC tunnel</a:t>
            </a:r>
          </a:p>
        </p:txBody>
      </p:sp>
      <p:pic>
        <p:nvPicPr>
          <p:cNvPr id="4" name="Picture 3">
            <a:extLst>
              <a:ext uri="{FF2B5EF4-FFF2-40B4-BE49-F238E27FC236}">
                <a16:creationId xmlns:a16="http://schemas.microsoft.com/office/drawing/2014/main" id="{51881432-B433-0360-AB95-E8944983F3B5}"/>
              </a:ext>
            </a:extLst>
          </p:cNvPr>
          <p:cNvPicPr>
            <a:picLocks noChangeAspect="1"/>
          </p:cNvPicPr>
          <p:nvPr/>
        </p:nvPicPr>
        <p:blipFill>
          <a:blip r:embed="rId2"/>
          <a:stretch>
            <a:fillRect/>
          </a:stretch>
        </p:blipFill>
        <p:spPr>
          <a:xfrm>
            <a:off x="1376362" y="1271587"/>
            <a:ext cx="7749249" cy="3676651"/>
          </a:xfrm>
          <a:prstGeom prst="rect">
            <a:avLst/>
          </a:prstGeom>
        </p:spPr>
      </p:pic>
      <p:sp>
        <p:nvSpPr>
          <p:cNvPr id="5" name="TextBox 4">
            <a:extLst>
              <a:ext uri="{FF2B5EF4-FFF2-40B4-BE49-F238E27FC236}">
                <a16:creationId xmlns:a16="http://schemas.microsoft.com/office/drawing/2014/main" id="{AA0D38A5-1F30-1382-684C-6E181E6F6669}"/>
              </a:ext>
            </a:extLst>
          </p:cNvPr>
          <p:cNvSpPr txBox="1"/>
          <p:nvPr/>
        </p:nvSpPr>
        <p:spPr>
          <a:xfrm>
            <a:off x="5764774" y="5081306"/>
            <a:ext cx="4907241" cy="1010213"/>
          </a:xfrm>
          <a:prstGeom prst="rect">
            <a:avLst/>
          </a:prstGeom>
          <a:noFill/>
        </p:spPr>
        <p:txBody>
          <a:bodyPr wrap="none" rtlCol="0">
            <a:spAutoFit/>
          </a:bodyPr>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LHC tunnel can host </a:t>
            </a:r>
          </a:p>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~30 </a:t>
            </a:r>
            <a:r>
              <a:rPr kumimoji="0" lang="en-US" sz="3000" b="0" i="0" u="none" strike="noStrike" kern="1200" cap="none" spc="0" normalizeH="0" baseline="0" noProof="0" dirty="0" err="1">
                <a:ln>
                  <a:noFill/>
                </a:ln>
                <a:solidFill>
                  <a:srgbClr val="0F124A"/>
                </a:solidFill>
                <a:effectLst/>
                <a:uLnTx/>
                <a:uFillTx/>
                <a:latin typeface="Arial"/>
                <a:ea typeface="+mn-ea"/>
                <a:cs typeface="+mn-cs"/>
              </a:rPr>
              <a:t>TeV</a:t>
            </a:r>
            <a:r>
              <a:rPr kumimoji="0" lang="en-US" sz="3000" b="0" i="0" u="none" strike="noStrike" kern="1200" cap="none" spc="0" normalizeH="0" baseline="0" noProof="0" dirty="0">
                <a:ln>
                  <a:noFill/>
                </a:ln>
                <a:solidFill>
                  <a:srgbClr val="0F124A"/>
                </a:solidFill>
                <a:effectLst/>
                <a:uLnTx/>
                <a:uFillTx/>
                <a:latin typeface="Arial"/>
                <a:ea typeface="+mn-ea"/>
                <a:cs typeface="+mn-cs"/>
              </a:rPr>
              <a:t> </a:t>
            </a:r>
            <a:r>
              <a:rPr kumimoji="0" lang="en-US" sz="3000" b="0" i="0" u="none" strike="noStrike" kern="1200" cap="none" spc="0" normalizeH="0" baseline="0" noProof="0" dirty="0" err="1">
                <a:ln>
                  <a:noFill/>
                </a:ln>
                <a:solidFill>
                  <a:srgbClr val="0F124A"/>
                </a:solidFill>
                <a:effectLst/>
                <a:uLnTx/>
                <a:uFillTx/>
                <a:latin typeface="Arial"/>
                <a:ea typeface="+mn-ea"/>
                <a:cs typeface="+mn-cs"/>
              </a:rPr>
              <a:t>CoM</a:t>
            </a:r>
            <a:r>
              <a:rPr kumimoji="0" lang="en-US" sz="3000" b="0" i="0" u="none" strike="noStrike" kern="1200" cap="none" spc="0" normalizeH="0" baseline="0" noProof="0" dirty="0">
                <a:ln>
                  <a:noFill/>
                </a:ln>
                <a:solidFill>
                  <a:srgbClr val="0F124A"/>
                </a:solidFill>
                <a:effectLst/>
                <a:uLnTx/>
                <a:uFillTx/>
                <a:latin typeface="Arial"/>
                <a:ea typeface="+mn-ea"/>
                <a:cs typeface="+mn-cs"/>
              </a:rPr>
              <a:t> muon collider</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7E6D6696-54EF-D316-D699-CE6AEF794265}"/>
              </a:ext>
            </a:extLst>
          </p:cNvPr>
          <p:cNvSpPr txBox="1"/>
          <p:nvPr/>
        </p:nvSpPr>
        <p:spPr>
          <a:xfrm>
            <a:off x="9238322" y="1463675"/>
            <a:ext cx="2422078" cy="2433680"/>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FCC-ee tunnel could</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host muon accelerator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ring</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10" name="TextBox 9">
            <a:extLst>
              <a:ext uri="{FF2B5EF4-FFF2-40B4-BE49-F238E27FC236}">
                <a16:creationId xmlns:a16="http://schemas.microsoft.com/office/drawing/2014/main" id="{340D9F10-6842-29EC-96C6-6631C298458A}"/>
              </a:ext>
            </a:extLst>
          </p:cNvPr>
          <p:cNvSpPr txBox="1"/>
          <p:nvPr/>
        </p:nvSpPr>
        <p:spPr>
          <a:xfrm>
            <a:off x="466725" y="5938638"/>
            <a:ext cx="2887662" cy="646331"/>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 </a:t>
            </a:r>
            <a:r>
              <a:rPr kumimoji="0" lang="en-GB" sz="1800" b="0" i="0" u="none" strike="noStrike" kern="1200" cap="none" spc="0" normalizeH="0" baseline="0" noProof="0" dirty="0" err="1">
                <a:ln>
                  <a:noFill/>
                </a:ln>
                <a:solidFill>
                  <a:srgbClr val="0F124A"/>
                </a:solidFill>
                <a:effectLst/>
                <a:uLnTx/>
                <a:uFillTx/>
                <a:latin typeface="Arial"/>
                <a:ea typeface="+mn-ea"/>
                <a:cs typeface="+mn-cs"/>
              </a:rPr>
              <a:t>Accettura</a:t>
            </a:r>
            <a:r>
              <a:rPr kumimoji="0" lang="en-GB" sz="1800" b="0" i="0" u="none" strike="noStrike" kern="1200" cap="none" spc="0" normalizeH="0" baseline="0" noProof="0" dirty="0">
                <a:ln>
                  <a:noFill/>
                </a:ln>
                <a:solidFill>
                  <a:srgbClr val="0F124A"/>
                </a:solidFill>
                <a:effectLst/>
                <a:uLnTx/>
                <a:uFillTx/>
                <a:latin typeface="Arial"/>
                <a:ea typeface="+mn-ea"/>
                <a:cs typeface="+mn-cs"/>
              </a:rPr>
              <a:t>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EPJC, vol 83, 864 (2023)</a:t>
            </a:r>
          </a:p>
        </p:txBody>
      </p:sp>
    </p:spTree>
    <p:extLst>
      <p:ext uri="{BB962C8B-B14F-4D97-AF65-F5344CB8AC3E}">
        <p14:creationId xmlns:p14="http://schemas.microsoft.com/office/powerpoint/2010/main" val="400400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0D93C-2F47-B89E-6440-02F86FE32395}"/>
              </a:ext>
            </a:extLst>
          </p:cNvPr>
          <p:cNvSpPr>
            <a:spLocks noGrp="1"/>
          </p:cNvSpPr>
          <p:nvPr>
            <p:ph type="sldNum" sz="quarter" idx="10"/>
          </p:nvPr>
        </p:nvSpPr>
        <p:spPr/>
        <p:txBody>
          <a:bodyPr/>
          <a:lstStyle/>
          <a:p>
            <a:fld id="{88A1DFE4-5FC5-43BD-BB7E-75EAD82B965F}" type="slidenum">
              <a:rPr lang="en-US" noProof="0" smtClean="0"/>
              <a:pPr/>
              <a:t>7</a:t>
            </a:fld>
            <a:endParaRPr lang="en-US" noProof="0" dirty="0"/>
          </a:p>
        </p:txBody>
      </p:sp>
      <p:pic>
        <p:nvPicPr>
          <p:cNvPr id="3" name="Picture 2">
            <a:extLst>
              <a:ext uri="{FF2B5EF4-FFF2-40B4-BE49-F238E27FC236}">
                <a16:creationId xmlns:a16="http://schemas.microsoft.com/office/drawing/2014/main" id="{D246B7B9-FB0D-80C8-CC3D-3507DE23653D}"/>
              </a:ext>
            </a:extLst>
          </p:cNvPr>
          <p:cNvPicPr>
            <a:picLocks noChangeAspect="1"/>
          </p:cNvPicPr>
          <p:nvPr/>
        </p:nvPicPr>
        <p:blipFill>
          <a:blip r:embed="rId2"/>
          <a:stretch>
            <a:fillRect/>
          </a:stretch>
        </p:blipFill>
        <p:spPr>
          <a:xfrm>
            <a:off x="241597" y="3081615"/>
            <a:ext cx="6095575" cy="2649882"/>
          </a:xfrm>
          <a:prstGeom prst="rect">
            <a:avLst/>
          </a:prstGeom>
        </p:spPr>
      </p:pic>
      <p:sp>
        <p:nvSpPr>
          <p:cNvPr id="4" name="TextBox 3">
            <a:extLst>
              <a:ext uri="{FF2B5EF4-FFF2-40B4-BE49-F238E27FC236}">
                <a16:creationId xmlns:a16="http://schemas.microsoft.com/office/drawing/2014/main" id="{FF687BFF-902D-AD3D-C66B-E3B4AD4AF7C5}"/>
              </a:ext>
            </a:extLst>
          </p:cNvPr>
          <p:cNvSpPr txBox="1"/>
          <p:nvPr/>
        </p:nvSpPr>
        <p:spPr>
          <a:xfrm>
            <a:off x="241598" y="949826"/>
            <a:ext cx="5734042" cy="2000548"/>
          </a:xfrm>
          <a:prstGeom prst="rect">
            <a:avLst/>
          </a:prstGeom>
          <a:noFill/>
        </p:spPr>
        <p:txBody>
          <a:bodyPr wrap="square">
            <a:spAutoFit/>
          </a:bodyPr>
          <a:lstStyle/>
          <a:p>
            <a:pPr algn="l"/>
            <a:r>
              <a:rPr lang="en-CH" sz="1600" b="1" dirty="0">
                <a:latin typeface="Arial" panose="020B0604020202020204" pitchFamily="34" charset="0"/>
                <a:ea typeface="Lato" panose="020F0502020204030203" pitchFamily="34" charset="0"/>
                <a:cs typeface="Arial" panose="020B0604020202020204" pitchFamily="34" charset="0"/>
              </a:rPr>
              <a:t>Injector complex up to 20 GeV (booster injection energy)</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Electron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up to 2.86 GeV</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Positron target at 2.86 GeV and positron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to reach again 2.86 GeV</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Damping ring for both e+ and e- at 2.86 GeV </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High energy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to reach 20 GeV</a:t>
            </a:r>
          </a:p>
          <a:p>
            <a:pPr marL="285750" indent="-285750" algn="l">
              <a:buFont typeface="Arial" panose="020B0604020202020204" pitchFamily="34" charset="0"/>
              <a:buChar char="•"/>
            </a:pPr>
            <a:endParaRPr lang="en-CH" dirty="0">
              <a:latin typeface="Arial" panose="020B0604020202020204" pitchFamily="34" charset="0"/>
              <a:ea typeface="Lato" panose="020F0502020204030203" pitchFamily="34" charset="0"/>
              <a:cs typeface="Arial" panose="020B0604020202020204" pitchFamily="34" charset="0"/>
            </a:endParaRPr>
          </a:p>
        </p:txBody>
      </p:sp>
      <p:sp>
        <p:nvSpPr>
          <p:cNvPr id="5" name="TextBox 4">
            <a:extLst>
              <a:ext uri="{FF2B5EF4-FFF2-40B4-BE49-F238E27FC236}">
                <a16:creationId xmlns:a16="http://schemas.microsoft.com/office/drawing/2014/main" id="{1BB59013-7747-F8CE-840B-FDEBF1FD5EEA}"/>
              </a:ext>
            </a:extLst>
          </p:cNvPr>
          <p:cNvSpPr txBox="1"/>
          <p:nvPr/>
        </p:nvSpPr>
        <p:spPr>
          <a:xfrm>
            <a:off x="99602" y="126621"/>
            <a:ext cx="11992797" cy="1041311"/>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24A"/>
                </a:solidFill>
                <a:effectLst/>
                <a:uLnTx/>
                <a:uFillTx/>
                <a:latin typeface="Arial"/>
                <a:ea typeface="+mn-ea"/>
                <a:cs typeface="+mn-cs"/>
              </a:rPr>
              <a:t>FCC-ee injector complex – offering many possibilities </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3EA1695D-1FD6-F6E2-BE5F-959CD8DB45AD}"/>
              </a:ext>
            </a:extLst>
          </p:cNvPr>
          <p:cNvSpPr txBox="1">
            <a:spLocks/>
          </p:cNvSpPr>
          <p:nvPr/>
        </p:nvSpPr>
        <p:spPr>
          <a:xfrm>
            <a:off x="6133347" y="727474"/>
            <a:ext cx="5876041" cy="3434111"/>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en-GB" dirty="0"/>
              <a:t>Latest proposal: injector complex  on the Prévessin site with damping ring next to the “</a:t>
            </a:r>
            <a:r>
              <a:rPr lang="en-GB" dirty="0" err="1"/>
              <a:t>decheterie</a:t>
            </a:r>
            <a:r>
              <a:rPr lang="en-GB" dirty="0"/>
              <a:t>”</a:t>
            </a:r>
          </a:p>
          <a:p>
            <a:r>
              <a:rPr lang="en-GB" dirty="0"/>
              <a:t>High energy </a:t>
            </a:r>
            <a:r>
              <a:rPr lang="en-GB" dirty="0" err="1"/>
              <a:t>linac</a:t>
            </a:r>
            <a:r>
              <a:rPr lang="en-GB" dirty="0"/>
              <a:t> next to North Area  and Beam Dump Facility </a:t>
            </a:r>
          </a:p>
          <a:p>
            <a:r>
              <a:rPr lang="en-GB" dirty="0"/>
              <a:t>Connection tunnel (2.1 km) to reach BA4 of the SPS, for transfer to the booster </a:t>
            </a:r>
          </a:p>
        </p:txBody>
      </p:sp>
      <p:pic>
        <p:nvPicPr>
          <p:cNvPr id="7" name="Picture 6" descr="A map of a city&#10;&#10;Description automatically generated">
            <a:extLst>
              <a:ext uri="{FF2B5EF4-FFF2-40B4-BE49-F238E27FC236}">
                <a16:creationId xmlns:a16="http://schemas.microsoft.com/office/drawing/2014/main" id="{4F372F60-6367-9CC4-093F-CEA39F7E3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853" y="2444530"/>
            <a:ext cx="4931546" cy="3488666"/>
          </a:xfrm>
          <a:prstGeom prst="rect">
            <a:avLst/>
          </a:prstGeom>
        </p:spPr>
      </p:pic>
      <p:sp>
        <p:nvSpPr>
          <p:cNvPr id="8" name="TextBox 7">
            <a:extLst>
              <a:ext uri="{FF2B5EF4-FFF2-40B4-BE49-F238E27FC236}">
                <a16:creationId xmlns:a16="http://schemas.microsoft.com/office/drawing/2014/main" id="{941E902B-C296-F955-E9F3-7C36D1BDBD6E}"/>
              </a:ext>
            </a:extLst>
          </p:cNvPr>
          <p:cNvSpPr txBox="1"/>
          <p:nvPr/>
        </p:nvSpPr>
        <p:spPr>
          <a:xfrm>
            <a:off x="7164372" y="6362047"/>
            <a:ext cx="388708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H</a:t>
            </a:r>
            <a:r>
              <a:rPr lang="en-GB" dirty="0">
                <a:solidFill>
                  <a:srgbClr val="0F124A"/>
                </a:solidFill>
                <a:latin typeface="Arial"/>
              </a:rPr>
              <a:t>. Bartosik, T. Watson, P.  Craievich</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88039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6894B0-3C41-29AF-74D8-778399E2363E}"/>
              </a:ext>
            </a:extLst>
          </p:cNvPr>
          <p:cNvGrpSpPr/>
          <p:nvPr/>
        </p:nvGrpSpPr>
        <p:grpSpPr>
          <a:xfrm>
            <a:off x="8744678" y="2893845"/>
            <a:ext cx="3063009" cy="3837534"/>
            <a:chOff x="7042730" y="2436456"/>
            <a:chExt cx="2111527" cy="2727582"/>
          </a:xfrm>
        </p:grpSpPr>
        <p:grpSp>
          <p:nvGrpSpPr>
            <p:cNvPr id="8" name="Group 7">
              <a:extLst>
                <a:ext uri="{FF2B5EF4-FFF2-40B4-BE49-F238E27FC236}">
                  <a16:creationId xmlns:a16="http://schemas.microsoft.com/office/drawing/2014/main" id="{0607F4E3-E820-44DD-21D5-78B8FFD88472}"/>
                </a:ext>
              </a:extLst>
            </p:cNvPr>
            <p:cNvGrpSpPr/>
            <p:nvPr/>
          </p:nvGrpSpPr>
          <p:grpSpPr>
            <a:xfrm>
              <a:off x="7042730" y="2436456"/>
              <a:ext cx="2111527" cy="2727582"/>
              <a:chOff x="6453018" y="2309145"/>
              <a:chExt cx="2111527" cy="2727582"/>
            </a:xfrm>
          </p:grpSpPr>
          <p:grpSp>
            <p:nvGrpSpPr>
              <p:cNvPr id="11" name="Group 10">
                <a:extLst>
                  <a:ext uri="{FF2B5EF4-FFF2-40B4-BE49-F238E27FC236}">
                    <a16:creationId xmlns:a16="http://schemas.microsoft.com/office/drawing/2014/main" id="{028E7ED2-99EA-BF52-A0FB-6E5C8FEF744C}"/>
                  </a:ext>
                </a:extLst>
              </p:cNvPr>
              <p:cNvGrpSpPr/>
              <p:nvPr/>
            </p:nvGrpSpPr>
            <p:grpSpPr>
              <a:xfrm>
                <a:off x="6453018" y="2309145"/>
                <a:ext cx="2101271" cy="2587968"/>
                <a:chOff x="6453018" y="2309145"/>
                <a:chExt cx="2101271" cy="2587968"/>
              </a:xfrm>
            </p:grpSpPr>
            <p:pic>
              <p:nvPicPr>
                <p:cNvPr id="13" name="Picture 12">
                  <a:extLst>
                    <a:ext uri="{FF2B5EF4-FFF2-40B4-BE49-F238E27FC236}">
                      <a16:creationId xmlns:a16="http://schemas.microsoft.com/office/drawing/2014/main" id="{E233DB73-3DA0-EBA1-5104-B948BEC6DCBB}"/>
                    </a:ext>
                  </a:extLst>
                </p:cNvPr>
                <p:cNvPicPr>
                  <a:picLocks noChangeAspect="1"/>
                </p:cNvPicPr>
                <p:nvPr/>
              </p:nvPicPr>
              <p:blipFill rotWithShape="1">
                <a:blip r:embed="rId2">
                  <a:extLst>
                    <a:ext uri="{28A0092B-C50C-407E-A947-70E740481C1C}">
                      <a14:useLocalDpi xmlns:a14="http://schemas.microsoft.com/office/drawing/2010/main" val="0"/>
                    </a:ext>
                  </a:extLst>
                </a:blip>
                <a:srcRect l="25104" t="24789" r="40314" b="26387"/>
                <a:stretch/>
              </p:blipFill>
              <p:spPr>
                <a:xfrm>
                  <a:off x="6660233" y="3020503"/>
                  <a:ext cx="1894056" cy="1876610"/>
                </a:xfrm>
                <a:prstGeom prst="rect">
                  <a:avLst/>
                </a:prstGeom>
              </p:spPr>
            </p:pic>
            <p:pic>
              <p:nvPicPr>
                <p:cNvPr id="14" name="Picture 13">
                  <a:extLst>
                    <a:ext uri="{FF2B5EF4-FFF2-40B4-BE49-F238E27FC236}">
                      <a16:creationId xmlns:a16="http://schemas.microsoft.com/office/drawing/2014/main" id="{9A4879D3-0C30-3A12-A410-C2591481D9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69746">
                  <a:off x="7770397" y="4662444"/>
                  <a:ext cx="101600" cy="66312"/>
                </a:xfrm>
                <a:prstGeom prst="rect">
                  <a:avLst/>
                </a:prstGeom>
              </p:spPr>
            </p:pic>
            <p:sp>
              <p:nvSpPr>
                <p:cNvPr id="15" name="Rectangle 14">
                  <a:extLst>
                    <a:ext uri="{FF2B5EF4-FFF2-40B4-BE49-F238E27FC236}">
                      <a16:creationId xmlns:a16="http://schemas.microsoft.com/office/drawing/2014/main" id="{9C44F80F-2556-C321-9223-92EFF252A2AA}"/>
                    </a:ext>
                  </a:extLst>
                </p:cNvPr>
                <p:cNvSpPr/>
                <p:nvPr/>
              </p:nvSpPr>
              <p:spPr>
                <a:xfrm rot="3161088">
                  <a:off x="6481930" y="2280233"/>
                  <a:ext cx="432048" cy="48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6141708-5EF0-7FA3-E282-41606E41F131}"/>
                    </a:ext>
                  </a:extLst>
                </p:cNvPr>
                <p:cNvSpPr txBox="1"/>
                <p:nvPr/>
              </p:nvSpPr>
              <p:spPr>
                <a:xfrm>
                  <a:off x="7795127" y="4610961"/>
                  <a:ext cx="418704" cy="169277"/>
                </a:xfrm>
                <a:prstGeom prst="rect">
                  <a:avLst/>
                </a:prstGeom>
                <a:noFill/>
              </p:spPr>
              <p:txBody>
                <a:bodyPr wrap="none" rtlCol="0">
                  <a:spAutoFit/>
                </a:bodyPr>
                <a:lstStyle/>
                <a:p>
                  <a:pPr algn="l"/>
                  <a:r>
                    <a:rPr lang="en-GB" sz="500" dirty="0">
                      <a:solidFill>
                        <a:srgbClr val="000000"/>
                      </a:solidFill>
                      <a:latin typeface="+mj-lt"/>
                      <a:cs typeface="Calibri" panose="020F0502020204030204" pitchFamily="34" charset="0"/>
                    </a:rPr>
                    <a:t>AWAKE</a:t>
                  </a:r>
                </a:p>
              </p:txBody>
            </p:sp>
          </p:grpSp>
          <p:sp>
            <p:nvSpPr>
              <p:cNvPr id="12" name="Rectangle 11">
                <a:extLst>
                  <a:ext uri="{FF2B5EF4-FFF2-40B4-BE49-F238E27FC236}">
                    <a16:creationId xmlns:a16="http://schemas.microsoft.com/office/drawing/2014/main" id="{D5DC7392-0A31-A67B-6185-92AF0924EE6A}"/>
                  </a:ext>
                </a:extLst>
              </p:cNvPr>
              <p:cNvSpPr/>
              <p:nvPr/>
            </p:nvSpPr>
            <p:spPr>
              <a:xfrm>
                <a:off x="8129956" y="4648482"/>
                <a:ext cx="434589" cy="388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3157D85A-843D-0A40-6580-8AD2B6C68DA3}"/>
                </a:ext>
              </a:extLst>
            </p:cNvPr>
            <p:cNvSpPr/>
            <p:nvPr/>
          </p:nvSpPr>
          <p:spPr>
            <a:xfrm>
              <a:off x="7768394" y="3255538"/>
              <a:ext cx="56291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9AEDAED-58C9-B49E-FAF6-6D5CEDE5DB2A}"/>
                </a:ext>
              </a:extLst>
            </p:cNvPr>
            <p:cNvSpPr/>
            <p:nvPr/>
          </p:nvSpPr>
          <p:spPr>
            <a:xfrm>
              <a:off x="7055630" y="2931790"/>
              <a:ext cx="56291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1">
            <a:extLst>
              <a:ext uri="{FF2B5EF4-FFF2-40B4-BE49-F238E27FC236}">
                <a16:creationId xmlns:a16="http://schemas.microsoft.com/office/drawing/2014/main" id="{58B568E0-CF73-CF60-B255-4037F2C889F7}"/>
              </a:ext>
            </a:extLst>
          </p:cNvPr>
          <p:cNvSpPr>
            <a:spLocks noGrp="1"/>
          </p:cNvSpPr>
          <p:nvPr>
            <p:ph type="sldNum" sz="quarter" idx="10"/>
          </p:nvPr>
        </p:nvSpPr>
        <p:spPr/>
        <p:txBody>
          <a:bodyPr/>
          <a:lstStyle/>
          <a:p>
            <a:fld id="{88A1DFE4-5FC5-43BD-BB7E-75EAD82B965F}" type="slidenum">
              <a:rPr lang="en-US" noProof="0" smtClean="0"/>
              <a:pPr/>
              <a:t>8</a:t>
            </a:fld>
            <a:endParaRPr lang="en-US" noProof="0" dirty="0"/>
          </a:p>
        </p:txBody>
      </p:sp>
      <p:sp>
        <p:nvSpPr>
          <p:cNvPr id="3" name="TextBox 2">
            <a:extLst>
              <a:ext uri="{FF2B5EF4-FFF2-40B4-BE49-F238E27FC236}">
                <a16:creationId xmlns:a16="http://schemas.microsoft.com/office/drawing/2014/main" id="{E874E009-21DF-C2ED-6436-E01897C29EA5}"/>
              </a:ext>
            </a:extLst>
          </p:cNvPr>
          <p:cNvSpPr txBox="1"/>
          <p:nvPr/>
        </p:nvSpPr>
        <p:spPr>
          <a:xfrm>
            <a:off x="99602" y="126621"/>
            <a:ext cx="11992797" cy="1041311"/>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24A"/>
                </a:solidFill>
                <a:effectLst/>
                <a:uLnTx/>
                <a:uFillTx/>
                <a:latin typeface="Arial"/>
                <a:ea typeface="+mn-ea"/>
                <a:cs typeface="+mn-cs"/>
              </a:rPr>
              <a:t>Other applications of FCC-ee injectors </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D5059E04-0CFB-E04D-6694-767110960770}"/>
              </a:ext>
            </a:extLst>
          </p:cNvPr>
          <p:cNvSpPr txBox="1">
            <a:spLocks/>
          </p:cNvSpPr>
          <p:nvPr/>
        </p:nvSpPr>
        <p:spPr>
          <a:xfrm>
            <a:off x="142875" y="785283"/>
            <a:ext cx="5271258" cy="3966527"/>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FCC-ee injector beams</a:t>
            </a:r>
            <a:r>
              <a:rPr lang="en-GB" sz="2000" b="1" dirty="0"/>
              <a:t> </a:t>
            </a:r>
            <a:r>
              <a:rPr lang="en-GB" sz="2000" dirty="0"/>
              <a:t>(including also the damping ring) could be used for:</a:t>
            </a:r>
          </a:p>
          <a:p>
            <a:pPr lvl="1">
              <a:lnSpc>
                <a:spcPct val="100000"/>
              </a:lnSpc>
            </a:pPr>
            <a:r>
              <a:rPr lang="en-GB" sz="2000" b="1" dirty="0"/>
              <a:t>R&amp;D for accelerator components and beam diagnostics for FCC-ee </a:t>
            </a:r>
            <a:r>
              <a:rPr lang="en-GB" sz="2000" dirty="0"/>
              <a:t>or the injector itself </a:t>
            </a:r>
          </a:p>
          <a:p>
            <a:pPr lvl="1">
              <a:lnSpc>
                <a:spcPct val="100000"/>
              </a:lnSpc>
            </a:pPr>
            <a:r>
              <a:rPr lang="en-GB" sz="2000" b="1" dirty="0"/>
              <a:t>Irradiation facility </a:t>
            </a:r>
            <a:r>
              <a:rPr lang="en-GB" sz="2000" dirty="0"/>
              <a:t>(e.g. for testing electronics components)</a:t>
            </a:r>
          </a:p>
          <a:p>
            <a:pPr lvl="1">
              <a:lnSpc>
                <a:spcPct val="100000"/>
              </a:lnSpc>
            </a:pPr>
            <a:r>
              <a:rPr lang="en-GB" sz="2000" b="1" dirty="0"/>
              <a:t>Medical research </a:t>
            </a:r>
          </a:p>
          <a:p>
            <a:pPr lvl="1">
              <a:lnSpc>
                <a:spcPct val="100000"/>
              </a:lnSpc>
            </a:pPr>
            <a:r>
              <a:rPr lang="en-GB" sz="2000" b="1" dirty="0"/>
              <a:t>Use synchrotron light from damping ring at 2.86 GeV </a:t>
            </a:r>
            <a:r>
              <a:rPr lang="en-GB" sz="2000" dirty="0"/>
              <a:t>to test </a:t>
            </a:r>
            <a:r>
              <a:rPr lang="en-GB" sz="2000" dirty="0">
                <a:latin typeface="Helvetica Neue" panose="02000503000000020004" pitchFamily="2" charset="0"/>
              </a:rPr>
              <a:t>coatings, photon desorption</a:t>
            </a:r>
          </a:p>
          <a:p>
            <a:pPr lvl="1">
              <a:lnSpc>
                <a:spcPct val="100000"/>
              </a:lnSpc>
            </a:pPr>
            <a:r>
              <a:rPr lang="en-GB" sz="2000" b="1" dirty="0"/>
              <a:t>Plasma &amp; nanotube/crystal </a:t>
            </a:r>
            <a:r>
              <a:rPr lang="en-GB" sz="2000" b="1" dirty="0" err="1"/>
              <a:t>wakefield</a:t>
            </a:r>
            <a:r>
              <a:rPr lang="en-GB" sz="2000" b="1" dirty="0"/>
              <a:t> acceleration test facilities </a:t>
            </a:r>
          </a:p>
          <a:p>
            <a:pPr lvl="1">
              <a:lnSpc>
                <a:spcPct val="100000"/>
              </a:lnSpc>
            </a:pPr>
            <a:r>
              <a:rPr lang="en-GB" sz="2000" b="1" dirty="0"/>
              <a:t>X-ray photon source</a:t>
            </a:r>
            <a:r>
              <a:rPr lang="en-GB" sz="2000" dirty="0"/>
              <a:t>, e.g.</a:t>
            </a:r>
            <a:r>
              <a:rPr lang="en-GB" sz="2000" b="1" dirty="0"/>
              <a:t> </a:t>
            </a:r>
            <a:r>
              <a:rPr lang="en-GB" sz="2000" dirty="0"/>
              <a:t>with </a:t>
            </a:r>
            <a:r>
              <a:rPr lang="en-GB" sz="2000" b="1" dirty="0">
                <a:solidFill>
                  <a:srgbClr val="0000CC"/>
                </a:solidFill>
              </a:rPr>
              <a:t>crystalline undulators</a:t>
            </a:r>
          </a:p>
          <a:p>
            <a:pPr lvl="1">
              <a:lnSpc>
                <a:spcPct val="100000"/>
              </a:lnSpc>
            </a:pPr>
            <a:r>
              <a:rPr lang="en-GB" sz="2000" b="1" dirty="0"/>
              <a:t>Neutron source </a:t>
            </a:r>
            <a:r>
              <a:rPr lang="en-GB" sz="2000" dirty="0"/>
              <a:t>with e- beam from injector </a:t>
            </a:r>
            <a:r>
              <a:rPr lang="en-GB" sz="2000" dirty="0" err="1"/>
              <a:t>linac</a:t>
            </a:r>
            <a:endParaRPr lang="en-GB" sz="2000" dirty="0"/>
          </a:p>
        </p:txBody>
      </p:sp>
      <p:sp>
        <p:nvSpPr>
          <p:cNvPr id="6" name="TextBox 5">
            <a:extLst>
              <a:ext uri="{FF2B5EF4-FFF2-40B4-BE49-F238E27FC236}">
                <a16:creationId xmlns:a16="http://schemas.microsoft.com/office/drawing/2014/main" id="{25235400-B32B-06C9-F5CE-61EF5ECD3A47}"/>
              </a:ext>
            </a:extLst>
          </p:cNvPr>
          <p:cNvSpPr txBox="1"/>
          <p:nvPr/>
        </p:nvSpPr>
        <p:spPr>
          <a:xfrm>
            <a:off x="5370859" y="785283"/>
            <a:ext cx="6821141" cy="3170099"/>
          </a:xfrm>
          <a:prstGeom prst="rect">
            <a:avLst/>
          </a:prstGeom>
          <a:noFill/>
        </p:spPr>
        <p:txBody>
          <a:bodyPr wrap="square">
            <a:spAutoFit/>
          </a:bodyPr>
          <a:lstStyle/>
          <a:p>
            <a:r>
              <a:rPr lang="en-GB" sz="2000" b="1" dirty="0"/>
              <a:t>FCC-ee injector complex of interest for AWAKE! </a:t>
            </a:r>
            <a:r>
              <a:rPr lang="en-GB" sz="2000" dirty="0"/>
              <a:t>FCC-ee beam line passes through SPS BA4, i.e. the SPS extraction point of protons for the plasma </a:t>
            </a:r>
            <a:r>
              <a:rPr lang="en-GB" sz="2000" dirty="0" err="1"/>
              <a:t>wakefield</a:t>
            </a:r>
            <a:r>
              <a:rPr lang="en-GB" sz="2000" dirty="0"/>
              <a:t> acceleration experiment AWAKE. Unique opportunity to perform </a:t>
            </a:r>
            <a:r>
              <a:rPr lang="en-GB" sz="2000" b="1" dirty="0"/>
              <a:t>proton driven plasma </a:t>
            </a:r>
            <a:r>
              <a:rPr lang="en-GB" sz="2000" b="1" dirty="0" err="1"/>
              <a:t>wakefield</a:t>
            </a:r>
            <a:r>
              <a:rPr lang="en-GB" sz="2000" b="1" dirty="0"/>
              <a:t> acceleration of 20 GeV electrons and </a:t>
            </a:r>
            <a:r>
              <a:rPr lang="en-GB" sz="2000" b="1" i="1" dirty="0"/>
              <a:t>positrons</a:t>
            </a:r>
            <a:endParaRPr lang="en-GB" sz="2000" b="1" dirty="0"/>
          </a:p>
          <a:p>
            <a:pPr marL="742950" lvl="1" indent="-285750">
              <a:buFont typeface="Arial" panose="020B0604020202020204" pitchFamily="34" charset="0"/>
              <a:buChar char="•"/>
            </a:pPr>
            <a:r>
              <a:rPr lang="en-GB" sz="2000" dirty="0"/>
              <a:t>Lepton beam parameters fit extremely well </a:t>
            </a:r>
          </a:p>
          <a:p>
            <a:pPr marL="742950" lvl="1" indent="-285750">
              <a:buFont typeface="Arial" panose="020B0604020202020204" pitchFamily="34" charset="0"/>
              <a:buChar char="•"/>
            </a:pPr>
            <a:r>
              <a:rPr lang="en-GB" sz="2000" b="1" dirty="0"/>
              <a:t>Also electron driven plasma etc. </a:t>
            </a:r>
            <a:r>
              <a:rPr lang="en-GB" sz="2000" b="1" dirty="0" err="1"/>
              <a:t>wakefield</a:t>
            </a:r>
            <a:r>
              <a:rPr lang="en-GB" sz="2000" b="1" dirty="0"/>
              <a:t> acceleration experiments</a:t>
            </a:r>
            <a:endParaRPr lang="en-GB" sz="2000" dirty="0"/>
          </a:p>
          <a:p>
            <a:pPr marL="742950" lvl="1" indent="-285750">
              <a:buFont typeface="Arial" panose="020B0604020202020204" pitchFamily="34" charset="0"/>
              <a:buChar char="•"/>
            </a:pPr>
            <a:r>
              <a:rPr lang="en-GB" sz="2000" b="1" dirty="0">
                <a:solidFill>
                  <a:srgbClr val="0000CC"/>
                </a:solidFill>
              </a:rPr>
              <a:t>Unique possibility of positron acceleration </a:t>
            </a:r>
          </a:p>
        </p:txBody>
      </p:sp>
      <p:sp>
        <p:nvSpPr>
          <p:cNvPr id="18" name="TextBox 17">
            <a:extLst>
              <a:ext uri="{FF2B5EF4-FFF2-40B4-BE49-F238E27FC236}">
                <a16:creationId xmlns:a16="http://schemas.microsoft.com/office/drawing/2014/main" id="{6691CB85-48DA-5ECC-EEDB-9195462E9F99}"/>
              </a:ext>
            </a:extLst>
          </p:cNvPr>
          <p:cNvSpPr txBox="1"/>
          <p:nvPr/>
        </p:nvSpPr>
        <p:spPr>
          <a:xfrm>
            <a:off x="5874910" y="3943110"/>
            <a:ext cx="2747543" cy="2308324"/>
          </a:xfrm>
          <a:prstGeom prst="rect">
            <a:avLst/>
          </a:prstGeom>
          <a:noFill/>
        </p:spPr>
        <p:txBody>
          <a:bodyPr wrap="square">
            <a:spAutoFit/>
          </a:bodyPr>
          <a:lstStyle/>
          <a:p>
            <a:pPr algn="r"/>
            <a:r>
              <a:rPr lang="en-GB" dirty="0"/>
              <a:t>Proton beam line, experimental facility as well as lepton injection area and tunnel to the experiment exists. Would only require ~800 m transfer line for e+/e- in TT40/41 tunnel</a:t>
            </a:r>
          </a:p>
        </p:txBody>
      </p:sp>
      <p:sp>
        <p:nvSpPr>
          <p:cNvPr id="19" name="TextBox 18">
            <a:extLst>
              <a:ext uri="{FF2B5EF4-FFF2-40B4-BE49-F238E27FC236}">
                <a16:creationId xmlns:a16="http://schemas.microsoft.com/office/drawing/2014/main" id="{811F4F81-8366-86D2-7713-C4C352F968E6}"/>
              </a:ext>
            </a:extLst>
          </p:cNvPr>
          <p:cNvSpPr txBox="1"/>
          <p:nvPr/>
        </p:nvSpPr>
        <p:spPr>
          <a:xfrm>
            <a:off x="10835224" y="389542"/>
            <a:ext cx="135677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H</a:t>
            </a:r>
            <a:r>
              <a:rPr lang="en-GB" dirty="0">
                <a:solidFill>
                  <a:srgbClr val="0F124A"/>
                </a:solidFill>
                <a:latin typeface="Arial"/>
              </a:rPr>
              <a:t>. Bartosik</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20" name="TextBox 19">
            <a:extLst>
              <a:ext uri="{FF2B5EF4-FFF2-40B4-BE49-F238E27FC236}">
                <a16:creationId xmlns:a16="http://schemas.microsoft.com/office/drawing/2014/main" id="{DA870201-22EF-68B8-B53C-154ACBCD8C34}"/>
              </a:ext>
            </a:extLst>
          </p:cNvPr>
          <p:cNvSpPr txBox="1"/>
          <p:nvPr/>
        </p:nvSpPr>
        <p:spPr>
          <a:xfrm>
            <a:off x="3362862" y="6068600"/>
            <a:ext cx="135677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M. Calviani</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15458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4B29C0-DB83-B742-875F-7DFA6FFF8ED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797B9D5F-88F5-F32F-73CB-3D4547E7AC6E}"/>
              </a:ext>
            </a:extLst>
          </p:cNvPr>
          <p:cNvSpPr txBox="1">
            <a:spLocks noChangeArrowheads="1"/>
          </p:cNvSpPr>
          <p:nvPr/>
        </p:nvSpPr>
        <p:spPr bwMode="auto">
          <a:xfrm>
            <a:off x="50511" y="5362363"/>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energy consumption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4 </a:t>
            </a:r>
            <a:r>
              <a:rPr kumimoji="0" lang="en-US" altLang="en-US" sz="1500" b="0" i="0" u="none" strike="noStrike" kern="1200" cap="none" spc="0" normalizeH="0" baseline="0" noProof="0" dirty="0" err="1">
                <a:ln>
                  <a:noFill/>
                </a:ln>
                <a:solidFill>
                  <a:srgbClr val="C00000"/>
                </a:solidFill>
                <a:effectLst/>
                <a:uLnTx/>
                <a:uFillTx/>
                <a:latin typeface="Calibri" panose="020F0502020204030204"/>
                <a:ea typeface="+mn-ea"/>
                <a:cs typeface="+mn-cs"/>
              </a:rPr>
              <a:t>TWh</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/year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dirty="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8F3B35-F1E9-2FAB-1F4F-FCD233A46240}"/>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dirty="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Final word about WIMP dark matter</a:t>
            </a:r>
          </a:p>
        </p:txBody>
      </p:sp>
      <p:sp>
        <p:nvSpPr>
          <p:cNvPr id="11" name="TextBox 10">
            <a:extLst>
              <a:ext uri="{FF2B5EF4-FFF2-40B4-BE49-F238E27FC236}">
                <a16:creationId xmlns:a16="http://schemas.microsoft.com/office/drawing/2014/main" id="{BEF41FFD-F6E6-CF0D-41DF-BF902876A5A8}"/>
              </a:ext>
            </a:extLst>
          </p:cNvPr>
          <p:cNvSpPr txBox="1"/>
          <p:nvPr/>
        </p:nvSpPr>
        <p:spPr>
          <a:xfrm>
            <a:off x="9855200" y="2016423"/>
            <a:ext cx="2057163"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rPr>
              <a:t>With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 FCC-hh after FCC-ee: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more t</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ime for </a:t>
            </a: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a</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iming at highest possible energies</a:t>
            </a:r>
          </a:p>
        </p:txBody>
      </p:sp>
      <p:graphicFrame>
        <p:nvGraphicFramePr>
          <p:cNvPr id="12" name="Table 11">
            <a:extLst>
              <a:ext uri="{FF2B5EF4-FFF2-40B4-BE49-F238E27FC236}">
                <a16:creationId xmlns:a16="http://schemas.microsoft.com/office/drawing/2014/main" id="{4A1CD239-242E-5EC8-A00F-EE0CCA875DFC}"/>
              </a:ext>
            </a:extLst>
          </p:cNvPr>
          <p:cNvGraphicFramePr>
            <a:graphicFrameLocks noGrp="1"/>
          </p:cNvGraphicFramePr>
          <p:nvPr/>
        </p:nvGraphicFramePr>
        <p:xfrm>
          <a:off x="21761" y="770698"/>
          <a:ext cx="9519998"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314140">
                  <a:extLst>
                    <a:ext uri="{9D8B030D-6E8A-4147-A177-3AD203B41FA5}">
                      <a16:colId xmlns:a16="http://schemas.microsoft.com/office/drawing/2014/main" val="20001"/>
                    </a:ext>
                  </a:extLst>
                </a:gridCol>
                <a:gridCol w="2083171">
                  <a:extLst>
                    <a:ext uri="{9D8B030D-6E8A-4147-A177-3AD203B41FA5}">
                      <a16:colId xmlns:a16="http://schemas.microsoft.com/office/drawing/2014/main" val="20002"/>
                    </a:ext>
                  </a:extLst>
                </a:gridCol>
                <a:gridCol w="2007958">
                  <a:extLst>
                    <a:ext uri="{9D8B030D-6E8A-4147-A177-3AD203B41FA5}">
                      <a16:colId xmlns:a16="http://schemas.microsoft.com/office/drawing/2014/main" val="20003"/>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84 - 120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pPr algn="ctr"/>
                      <a:endParaRPr kumimoji="0" lang="de-AT"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100 - 4570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14 - 58</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6.3 – 9.2</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dk1"/>
                          </a:solidFill>
                          <a:latin typeface="Arial"/>
                          <a:ea typeface="+mn-ea"/>
                          <a:cs typeface="+mn-cs"/>
                        </a:rPr>
                        <a:t>Integrated luminosity/main IP [fb</a:t>
                      </a:r>
                      <a:r>
                        <a:rPr kumimoji="0" lang="en-GB" sz="1400" b="1" kern="1200" baseline="30000" dirty="0">
                          <a:solidFill>
                            <a:schemeClr val="dk1"/>
                          </a:solidFill>
                          <a:latin typeface="Arial"/>
                          <a:ea typeface="+mn-ea"/>
                          <a:cs typeface="+mn-cs"/>
                        </a:rPr>
                        <a:t>-1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
        <p:nvSpPr>
          <p:cNvPr id="2" name="TextBox 1">
            <a:extLst>
              <a:ext uri="{FF2B5EF4-FFF2-40B4-BE49-F238E27FC236}">
                <a16:creationId xmlns:a16="http://schemas.microsoft.com/office/drawing/2014/main" id="{67E62662-5D43-11C2-F2D9-0578FF85FAD3}"/>
              </a:ext>
            </a:extLst>
          </p:cNvPr>
          <p:cNvSpPr txBox="1"/>
          <p:nvPr/>
        </p:nvSpPr>
        <p:spPr>
          <a:xfrm>
            <a:off x="605482" y="135202"/>
            <a:ext cx="622798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FCC-hh Main Machine Parameters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365339749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3.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4.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5.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12508</TotalTime>
  <Words>3527</Words>
  <Application>Microsoft Office PowerPoint</Application>
  <PresentationFormat>Widescreen</PresentationFormat>
  <Paragraphs>546</Paragraphs>
  <Slides>30</Slides>
  <Notes>1</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30</vt:i4>
      </vt:variant>
    </vt:vector>
  </HeadingPairs>
  <TitlesOfParts>
    <vt:vector size="51" baseType="lpstr">
      <vt:lpstr>.PingFang SC Regular</vt:lpstr>
      <vt:lpstr>Aptos</vt:lpstr>
      <vt:lpstr>Arial</vt:lpstr>
      <vt:lpstr>Calibri</vt:lpstr>
      <vt:lpstr>Calibri Light</vt:lpstr>
      <vt:lpstr>Cambria Math</vt:lpstr>
      <vt:lpstr>Constantia</vt:lpstr>
      <vt:lpstr>ElsevierGulliver</vt:lpstr>
      <vt:lpstr>Helvetica Neue</vt:lpstr>
      <vt:lpstr>Montserrat</vt:lpstr>
      <vt:lpstr>MuseoSans</vt:lpstr>
      <vt:lpstr>Proxima Nova</vt:lpstr>
      <vt:lpstr>Roboto</vt:lpstr>
      <vt:lpstr>Symbol</vt:lpstr>
      <vt:lpstr>Times New Roman</vt:lpstr>
      <vt:lpstr>Wingdings</vt:lpstr>
      <vt:lpstr>1_Office Theme</vt:lpstr>
      <vt:lpstr>1_Content Slides - Deep Blue</vt:lpstr>
      <vt:lpstr>Content Slides - Deep Blue</vt:lpstr>
      <vt:lpstr>2_Content Slides - Deep Blue</vt:lpstr>
      <vt:lpstr>3_Content Slides - Deep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FCC integrated program – “accelerated” schedule</vt:lpstr>
      <vt:lpstr>Timeline till start of construction</vt:lpstr>
      <vt:lpstr>Status of FCC global collaboration</vt:lpstr>
      <vt:lpstr>Progress on international collaboration</vt:lpstr>
      <vt:lpstr>Recent decisions by CERN Council</vt:lpstr>
      <vt:lpstr>Crystal Applications for FCC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FCC(-ee) Science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Frank Zimmermann</cp:lastModifiedBy>
  <cp:revision>63</cp:revision>
  <dcterms:created xsi:type="dcterms:W3CDTF">2023-08-29T20:07:43Z</dcterms:created>
  <dcterms:modified xsi:type="dcterms:W3CDTF">2024-09-09T07:47:25Z</dcterms:modified>
</cp:coreProperties>
</file>