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28.png" ContentType="image/png"/>
  <Override PartName="/ppt/media/image4.png" ContentType="image/png"/>
  <Override PartName="/ppt/media/image27.png" ContentType="image/png"/>
  <Override PartName="/ppt/media/image3.png" ContentType="image/png"/>
  <Override PartName="/ppt/media/image26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4.png" ContentType="image/png"/>
  <Override PartName="/ppt/media/image2.png" ContentType="image/png"/>
  <Override PartName="/ppt/media/image25.png" ContentType="image/png"/>
  <Override PartName="/ppt/presProps.xml" ContentType="application/vnd.openxmlformats-officedocument.presentationml.presPro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53F5E4-71AB-44E8-B46A-8D504A4547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345100-F6BC-48A2-A78F-DA84A319EA2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0193B7-A4AA-4F81-A189-A28226C4104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799944-59D7-4DAC-AC56-8E31C4C2442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1BFC5E0-090C-4A97-BAD9-60E319032AC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AC30247-4888-4B45-802F-2E1632FE7C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7487144-71C2-4196-B618-08EAD1E9114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35C5F88-090B-4523-A5A3-497FD88B5C6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2DB8B7B-2D1C-4AF7-8F07-8C88940CEA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C0F55C1-2028-4AD4-B36B-C91787FAB19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F5F0424-DBB8-4FCB-8AB2-052A5F42592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1EBB7F-AA0C-4538-8354-7D9823ECD9D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D7CEB2A-083A-4702-B43F-0BCCEBA0A2E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7DB0950-D84F-4E4D-8188-5834858224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FD8FDD6-4030-42F4-8C7E-0A9C577AC92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5683BF8-ABB3-463B-99EA-56EBEED1CEB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B18626C-2563-4B20-90F8-4B9580EDE44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88F166-EC41-4F39-BA69-3C751B8C3CF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59B58C8-3896-4376-B8B6-79E89C9128D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19DFC5-D8C4-4F2D-ABF4-D84C573A85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07B095-8E04-4699-BDA9-535D638EAE5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D8E5491-F019-4EFC-AD3A-993760D8145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777D9D-368D-45CA-9AED-A3D199691BD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46735B-0A35-4F21-81BC-3485A824B0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339000" y="5256000"/>
            <a:ext cx="3400920" cy="3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119000" y="5256000"/>
            <a:ext cx="2266920" cy="3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361CF94-E30C-40D8-9FE6-43EE461F2F6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692640" y="5256000"/>
            <a:ext cx="2266920" cy="3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356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684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D7FF8F9-6520-435D-BCA1-1D809B8F53E9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684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3520" y="279000"/>
            <a:ext cx="9732240" cy="45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Institute of Applied Problems of Physics (IAPP)</a:t>
            </a:r>
            <a:br>
              <a:rPr sz="2800"/>
            </a:br>
            <a:endParaRPr b="0" lang="en-US" sz="28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92640" y="2595240"/>
            <a:ext cx="8693280" cy="251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0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</a:rPr>
              <a:t>Thermodynamic parameters of the electron gas in </a:t>
            </a:r>
            <a:r>
              <a:rPr b="1" lang="en-US" sz="3200" spc="-1" strike="noStrike">
                <a:solidFill>
                  <a:srgbClr val="000000"/>
                </a:solidFill>
                <a:latin typeface="Times New Roman"/>
              </a:rPr>
              <a:t>CdSe nanoplatelets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H.T. Ghaltaghchyan, L.A. Tadevosyan,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Times New Roman"/>
              </a:rPr>
              <a:t>Y.S. Mamasakhlisov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, H.A. Sarkisyan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Riccione 2024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4" name="Picture 2" descr="images (225×225)"/>
          <p:cNvPicPr/>
          <p:nvPr/>
        </p:nvPicPr>
        <p:blipFill>
          <a:blip r:embed="rId1"/>
          <a:stretch/>
        </p:blipFill>
        <p:spPr>
          <a:xfrm>
            <a:off x="4154040" y="620640"/>
            <a:ext cx="1770480" cy="177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198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ff8000"/>
                </a:solidFill>
                <a:latin typeface="Arial"/>
              </a:rPr>
              <a:t>2D (Homogeneous)Fermi – gas: DOS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504000" y="1326600"/>
            <a:ext cx="4524120" cy="964800"/>
          </a:xfrm>
          <a:prstGeom prst="rect">
            <a:avLst/>
          </a:prstGeom>
          <a:ln w="0">
            <a:noFill/>
          </a:ln>
        </p:spPr>
      </p:pic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504000" y="2810520"/>
            <a:ext cx="4066920" cy="853200"/>
          </a:xfrm>
          <a:prstGeom prst="rect">
            <a:avLst/>
          </a:prstGeom>
          <a:ln w="0">
            <a:noFill/>
          </a:ln>
        </p:spPr>
      </p:pic>
      <p:pic>
        <p:nvPicPr>
          <p:cNvPr id="122" name="" descr=""/>
          <p:cNvPicPr/>
          <p:nvPr/>
        </p:nvPicPr>
        <p:blipFill>
          <a:blip r:embed="rId3"/>
          <a:stretch/>
        </p:blipFill>
        <p:spPr>
          <a:xfrm>
            <a:off x="6629400" y="2286000"/>
            <a:ext cx="2779200" cy="569880"/>
          </a:xfrm>
          <a:prstGeom prst="rect">
            <a:avLst/>
          </a:prstGeom>
          <a:ln w="0">
            <a:noFill/>
          </a:ln>
        </p:spPr>
      </p:pic>
      <p:pic>
        <p:nvPicPr>
          <p:cNvPr id="123" name="" descr=""/>
          <p:cNvPicPr/>
          <p:nvPr/>
        </p:nvPicPr>
        <p:blipFill>
          <a:blip r:embed="rId4"/>
          <a:stretch/>
        </p:blipFill>
        <p:spPr>
          <a:xfrm>
            <a:off x="2514600" y="4114800"/>
            <a:ext cx="4722120" cy="109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5217120" y="1288800"/>
            <a:ext cx="4893120" cy="3379320"/>
          </a:xfrm>
          <a:prstGeom prst="rect">
            <a:avLst/>
          </a:prstGeom>
          <a:ln w="0">
            <a:noFill/>
          </a:ln>
        </p:spPr>
      </p:pic>
      <p:sp>
        <p:nvSpPr>
          <p:cNvPr id="125" name="PlaceHolder 7"/>
          <p:cNvSpPr/>
          <p:nvPr/>
        </p:nvSpPr>
        <p:spPr>
          <a:xfrm>
            <a:off x="457200" y="7920"/>
            <a:ext cx="9070200" cy="94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ff8000"/>
                </a:solidFill>
                <a:latin typeface="Arial"/>
              </a:rPr>
              <a:t>Heat capacity: FD vs. Boltzmann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685800" y="1572120"/>
            <a:ext cx="3599640" cy="254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3"/>
          <p:cNvSpPr/>
          <p:nvPr/>
        </p:nvSpPr>
        <p:spPr>
          <a:xfrm>
            <a:off x="457200" y="7920"/>
            <a:ext cx="9070200" cy="94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ff8000"/>
                </a:solidFill>
                <a:latin typeface="Arial"/>
              </a:rPr>
              <a:t>Conclusions: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228600" y="1371600"/>
            <a:ext cx="9348840" cy="239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The electronic heat capacity of the CdSe NPL decreases with the linear size of NPL in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the high–temperature (Boltzmann) limit because of decreased inter-level distances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The electronic heat capacity of the CdSe NPL decreases with temperature in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  <a:ea typeface="Noto Sans CJK SC"/>
              </a:rPr>
              <a:t>the high–temperature</a:t>
            </a:r>
            <a:r>
              <a:rPr b="0" lang="en-US" sz="1800" spc="-1" strike="noStrike">
                <a:latin typeface="Arial"/>
              </a:rPr>
              <a:t> (Boltzmann)  limit because of localization of energetic levels in the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vicinity of n</a:t>
            </a:r>
            <a:r>
              <a:rPr b="0" lang="en-US" sz="2048" spc="-1" strike="noStrike" baseline="-6000">
                <a:latin typeface="Arial"/>
              </a:rPr>
              <a:t>3</a:t>
            </a:r>
            <a:r>
              <a:rPr b="0" lang="en-US" sz="1800" spc="-1" strike="noStrike">
                <a:latin typeface="Arial"/>
              </a:rPr>
              <a:t>=1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The electronic heat capacity exhibits the usual linear temperature behaviour in the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low-temperature (Fermi-Dirac) limit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1169640" y="1857240"/>
            <a:ext cx="738144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3465a4"/>
                </a:solidFill>
                <a:latin typeface="Arial"/>
              </a:rPr>
              <a:t>THANK YOU FOR ATTENTION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8"/>
          <p:cNvSpPr/>
          <p:nvPr/>
        </p:nvSpPr>
        <p:spPr>
          <a:xfrm>
            <a:off x="504000" y="2160"/>
            <a:ext cx="9070200" cy="124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solidFill>
                  <a:srgbClr val="ff8000"/>
                </a:solidFill>
                <a:latin typeface="Arial"/>
              </a:rPr>
              <a:t>Outline: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1600200" y="1600200"/>
            <a:ext cx="6263640" cy="29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Nanoplatelets</a:t>
            </a:r>
            <a:endParaRPr b="0" lang="en-US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Dimensional quantization</a:t>
            </a:r>
            <a:endParaRPr b="0" lang="en-US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Thermodynamics features</a:t>
            </a:r>
            <a:endParaRPr b="0" lang="en-US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Bolztmann statistics</a:t>
            </a:r>
            <a:endParaRPr b="0" lang="en-US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FD statistics</a:t>
            </a:r>
            <a:endParaRPr b="0" lang="en-US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Conclusions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160"/>
            <a:ext cx="9070200" cy="124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solidFill>
                  <a:srgbClr val="ff8000"/>
                </a:solidFill>
                <a:latin typeface="Arial"/>
              </a:rPr>
              <a:t>CdSe nanoplatelets</a:t>
            </a:r>
            <a:br>
              <a:rPr sz="4400"/>
            </a:br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4572000" y="1029600"/>
            <a:ext cx="5360040" cy="239796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152640" y="891000"/>
            <a:ext cx="4286520" cy="442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8208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ff8000"/>
                </a:solidFill>
                <a:latin typeface="Arial"/>
              </a:rPr>
              <a:t>One-electron energy spectrum: 2D system 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5486400" y="1525680"/>
            <a:ext cx="1921680" cy="531360"/>
          </a:xfrm>
          <a:prstGeom prst="rect">
            <a:avLst/>
          </a:prstGeom>
          <a:ln w="0">
            <a:noFill/>
          </a:ln>
        </p:spPr>
      </p:pic>
      <p:pic>
        <p:nvPicPr>
          <p:cNvPr id="93" name="" descr=""/>
          <p:cNvPicPr/>
          <p:nvPr/>
        </p:nvPicPr>
        <p:blipFill>
          <a:blip r:embed="rId2"/>
          <a:stretch/>
        </p:blipFill>
        <p:spPr>
          <a:xfrm>
            <a:off x="4572000" y="4114800"/>
            <a:ext cx="4055040" cy="1026720"/>
          </a:xfrm>
          <a:prstGeom prst="rect">
            <a:avLst/>
          </a:prstGeom>
          <a:ln w="0">
            <a:noFill/>
          </a:ln>
        </p:spPr>
      </p:pic>
      <p:pic>
        <p:nvPicPr>
          <p:cNvPr id="94" name="" descr=""/>
          <p:cNvPicPr/>
          <p:nvPr/>
        </p:nvPicPr>
        <p:blipFill>
          <a:blip r:embed="rId3"/>
          <a:stretch/>
        </p:blipFill>
        <p:spPr>
          <a:xfrm>
            <a:off x="1410840" y="1600200"/>
            <a:ext cx="2017800" cy="2869560"/>
          </a:xfrm>
          <a:prstGeom prst="rect">
            <a:avLst/>
          </a:prstGeom>
          <a:ln w="0">
            <a:noFill/>
          </a:ln>
        </p:spPr>
      </p:pic>
      <p:pic>
        <p:nvPicPr>
          <p:cNvPr id="95" name="" descr=""/>
          <p:cNvPicPr/>
          <p:nvPr/>
        </p:nvPicPr>
        <p:blipFill>
          <a:blip r:embed="rId4"/>
          <a:stretch/>
        </p:blipFill>
        <p:spPr>
          <a:xfrm>
            <a:off x="4800960" y="2514600"/>
            <a:ext cx="2971080" cy="129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160"/>
            <a:ext cx="90702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ff8000"/>
                </a:solidFill>
                <a:latin typeface="Arial"/>
              </a:rPr>
              <a:t>Ideal electronic gas: Boltzmann statistics</a:t>
            </a:r>
            <a:endParaRPr b="0" lang="en-US" sz="4400" spc="-1" strike="noStrike">
              <a:solidFill>
                <a:srgbClr val="ff8000"/>
              </a:solidFill>
              <a:latin typeface="Arial"/>
              <a:ea typeface="Noto Sans CJK S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947880" y="1384200"/>
            <a:ext cx="8253360" cy="1454760"/>
          </a:xfrm>
          <a:prstGeom prst="rect">
            <a:avLst/>
          </a:prstGeom>
          <a:ln w="0">
            <a:noFill/>
          </a:ln>
        </p:spPr>
      </p:pic>
      <p:pic>
        <p:nvPicPr>
          <p:cNvPr id="99" name="" descr=""/>
          <p:cNvPicPr/>
          <p:nvPr/>
        </p:nvPicPr>
        <p:blipFill>
          <a:blip r:embed="rId2"/>
          <a:stretch/>
        </p:blipFill>
        <p:spPr>
          <a:xfrm>
            <a:off x="2899080" y="2993400"/>
            <a:ext cx="4312440" cy="855000"/>
          </a:xfrm>
          <a:prstGeom prst="rect">
            <a:avLst/>
          </a:prstGeom>
          <a:ln w="0">
            <a:noFill/>
          </a:ln>
        </p:spPr>
      </p:pic>
      <p:pic>
        <p:nvPicPr>
          <p:cNvPr id="100" name="" descr=""/>
          <p:cNvPicPr/>
          <p:nvPr/>
        </p:nvPicPr>
        <p:blipFill>
          <a:blip r:embed="rId3"/>
          <a:stretch/>
        </p:blipFill>
        <p:spPr>
          <a:xfrm>
            <a:off x="1332720" y="4058640"/>
            <a:ext cx="7445520" cy="138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1008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ff8000"/>
                </a:solidFill>
                <a:latin typeface="Arial"/>
              </a:rPr>
              <a:t>Heat capacity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1645920" y="1371600"/>
            <a:ext cx="2697120" cy="960480"/>
          </a:xfrm>
          <a:prstGeom prst="rect">
            <a:avLst/>
          </a:prstGeom>
          <a:ln w="0">
            <a:noFill/>
          </a:ln>
        </p:spPr>
      </p:pic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1620720" y="2318400"/>
            <a:ext cx="6379920" cy="1351440"/>
          </a:xfrm>
          <a:prstGeom prst="rect">
            <a:avLst/>
          </a:prstGeom>
          <a:ln w="0">
            <a:noFill/>
          </a:ln>
        </p:spPr>
      </p:pic>
      <p:pic>
        <p:nvPicPr>
          <p:cNvPr id="104" name="" descr=""/>
          <p:cNvPicPr/>
          <p:nvPr/>
        </p:nvPicPr>
        <p:blipFill>
          <a:blip r:embed="rId3"/>
          <a:stretch/>
        </p:blipFill>
        <p:spPr>
          <a:xfrm>
            <a:off x="1666080" y="3899880"/>
            <a:ext cx="6779880" cy="105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1008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ff8000"/>
                </a:solidFill>
                <a:latin typeface="Arial"/>
              </a:rPr>
              <a:t>Thermodynamic characteristics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-192600" y="1210680"/>
            <a:ext cx="5211000" cy="3159000"/>
          </a:xfrm>
          <a:prstGeom prst="rect">
            <a:avLst/>
          </a:prstGeom>
          <a:ln w="0">
            <a:noFill/>
          </a:ln>
        </p:spPr>
      </p:pic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5216760" y="1252800"/>
            <a:ext cx="4893120" cy="337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82080"/>
            <a:ext cx="90702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ff8000"/>
                </a:solidFill>
                <a:latin typeface="Arial"/>
              </a:rPr>
              <a:t>2D Ideal Fermi – gas: experimental </a:t>
            </a:r>
            <a:endParaRPr b="0" lang="en-US" sz="4400" spc="-1" strike="noStrike">
              <a:solidFill>
                <a:srgbClr val="ff8000"/>
              </a:solidFill>
              <a:latin typeface="Arial"/>
              <a:ea typeface="Noto Sans CJK SC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-36000" y="1600200"/>
            <a:ext cx="5978520" cy="3301560"/>
          </a:xfrm>
          <a:prstGeom prst="rect">
            <a:avLst/>
          </a:prstGeom>
          <a:ln w="0">
            <a:noFill/>
          </a:ln>
        </p:spPr>
      </p:pic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6123960" y="1326600"/>
            <a:ext cx="3932280" cy="2558520"/>
          </a:xfrm>
          <a:prstGeom prst="rect">
            <a:avLst/>
          </a:prstGeom>
          <a:ln w="0"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>
            <a:off x="6570000" y="4000680"/>
            <a:ext cx="3078360" cy="86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1008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ff8000"/>
                </a:solidFill>
                <a:latin typeface="Arial"/>
              </a:rPr>
              <a:t>2D Ideal Fermi – gas (in NPL)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176760" y="1360800"/>
            <a:ext cx="4262760" cy="1093320"/>
          </a:xfrm>
          <a:prstGeom prst="rect">
            <a:avLst/>
          </a:prstGeom>
          <a:ln w="0">
            <a:noFill/>
          </a:ln>
        </p:spPr>
      </p:pic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5160600" y="1286640"/>
            <a:ext cx="4736880" cy="3512880"/>
          </a:xfrm>
          <a:prstGeom prst="rect">
            <a:avLst/>
          </a:prstGeom>
          <a:ln w="0"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456480" y="2743200"/>
            <a:ext cx="2971440" cy="345240"/>
          </a:xfrm>
          <a:prstGeom prst="rect">
            <a:avLst/>
          </a:prstGeom>
          <a:ln w="0">
            <a:noFill/>
          </a:ln>
        </p:spPr>
      </p:pic>
      <p:pic>
        <p:nvPicPr>
          <p:cNvPr id="118" name="" descr=""/>
          <p:cNvPicPr/>
          <p:nvPr/>
        </p:nvPicPr>
        <p:blipFill>
          <a:blip r:embed="rId4"/>
          <a:stretch/>
        </p:blipFill>
        <p:spPr>
          <a:xfrm>
            <a:off x="1143000" y="3657600"/>
            <a:ext cx="969840" cy="60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2024-09-07T12:49:56Z</dcterms:created>
  <dc:creator/>
  <dc:description/>
  <dc:language>en-US</dc:language>
  <cp:lastModifiedBy/>
  <dcterms:modified xsi:type="dcterms:W3CDTF">2024-09-10T10:32:32Z</dcterms:modified>
  <cp:revision>44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