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56.wmf" ContentType="image/x-wmf"/>
  <Override PartName="/ppt/media/image55.wmf" ContentType="image/x-wmf"/>
  <Override PartName="/ppt/media/image54.wmf" ContentType="image/x-wmf"/>
  <Override PartName="/ppt/media/image53.wmf" ContentType="image/x-wmf"/>
  <Override PartName="/ppt/media/image52.wmf" ContentType="image/x-wmf"/>
  <Override PartName="/ppt/media/image51.wmf" ContentType="image/x-wmf"/>
  <Override PartName="/ppt/media/image50.wmf" ContentType="image/x-wmf"/>
  <Override PartName="/ppt/media/image46.wmf" ContentType="image/x-wmf"/>
  <Override PartName="/ppt/media/image45.wmf" ContentType="image/x-wmf"/>
  <Override PartName="/ppt/media/image44.wmf" ContentType="image/x-wmf"/>
  <Override PartName="/ppt/media/image43.wmf" ContentType="image/x-wmf"/>
  <Override PartName="/ppt/media/image42.wmf" ContentType="image/x-wmf"/>
  <Override PartName="/ppt/media/image41.wmf" ContentType="image/x-wmf"/>
  <Override PartName="/ppt/media/image40.wmf" ContentType="image/x-wmf"/>
  <Override PartName="/ppt/media/image37.png" ContentType="image/png"/>
  <Override PartName="/ppt/media/image36.png" ContentType="image/png"/>
  <Override PartName="/ppt/media/image35.png" ContentType="image/png"/>
  <Override PartName="/ppt/media/image31.wmf" ContentType="image/x-wmf"/>
  <Override PartName="/ppt/media/image30.wmf" ContentType="image/x-wmf"/>
  <Override PartName="/ppt/media/image73.png" ContentType="image/png"/>
  <Override PartName="/ppt/media/image39.wmf" ContentType="image/x-wmf"/>
  <Override PartName="/ppt/media/image9.wmf" ContentType="image/x-wmf"/>
  <Override PartName="/ppt/media/image86.wmf" ContentType="image/x-wmf"/>
  <Override PartName="/ppt/media/image13.wmf" ContentType="image/x-wmf"/>
  <Override PartName="/ppt/media/image38.wmf" ContentType="image/x-wmf"/>
  <Override PartName="/ppt/media/image32.jpeg" ContentType="image/jpeg"/>
  <Override PartName="/ppt/media/image8.wmf" ContentType="image/x-wmf"/>
  <Override PartName="/ppt/media/image85.wmf" ContentType="image/x-wmf"/>
  <Override PartName="/ppt/media/image49.wmf" ContentType="image/x-wmf"/>
  <Override PartName="/ppt/media/image100.wmf" ContentType="image/x-wmf"/>
  <Override PartName="/ppt/media/image12.wmf" ContentType="image/x-wmf"/>
  <Override PartName="/ppt/media/image109.wmf" ContentType="image/x-wmf"/>
  <Override PartName="/ppt/media/image34.png" ContentType="image/png"/>
  <Override PartName="/ppt/media/image4.png" ContentType="image/png"/>
  <Override PartName="/ppt/media/image7.wmf" ContentType="image/x-wmf"/>
  <Override PartName="/ppt/media/image19.wmf" ContentType="image/x-wmf"/>
  <Override PartName="/ppt/media/image84.wmf" ContentType="image/x-wmf"/>
  <Override PartName="/ppt/media/image48.wmf" ContentType="image/x-wmf"/>
  <Override PartName="/ppt/media/image11.wmf" ContentType="image/x-wmf"/>
  <Override PartName="/ppt/media/image108.wmf" ContentType="image/x-wmf"/>
  <Override PartName="/ppt/media/image33.png" ContentType="image/png"/>
  <Override PartName="/ppt/media/image3.png" ContentType="image/png"/>
  <Override PartName="/ppt/media/image6.wmf" ContentType="image/x-wmf"/>
  <Override PartName="/ppt/media/image18.wmf" ContentType="image/x-wmf"/>
  <Override PartName="/ppt/media/image83.wmf" ContentType="image/x-wmf"/>
  <Override PartName="/ppt/media/image47.wmf" ContentType="image/x-wmf"/>
  <Override PartName="/ppt/media/image10.wmf" ContentType="image/x-wmf"/>
  <Override PartName="/ppt/media/image107.wmf" ContentType="image/x-wmf"/>
  <Override PartName="/ppt/media/image2.png" ContentType="image/png"/>
  <Override PartName="/ppt/media/image72.jpeg" ContentType="image/jpeg"/>
  <Override PartName="/ppt/media/image5.wmf" ContentType="image/x-wmf"/>
  <Override PartName="/ppt/media/image17.wmf" ContentType="image/x-wmf"/>
  <Override PartName="/ppt/media/image82.wmf" ContentType="image/x-wmf"/>
  <Override PartName="/ppt/media/image28.wmf" ContentType="image/x-wmf"/>
  <Override PartName="/ppt/media/image93.wmf" ContentType="image/x-wmf"/>
  <Override PartName="/ppt/media/image122.png" ContentType="image/png"/>
  <Override PartName="/ppt/media/image29.wmf" ContentType="image/x-wmf"/>
  <Override PartName="/ppt/media/image94.wmf" ContentType="image/x-wmf"/>
  <Override PartName="/ppt/media/image123.png" ContentType="image/png"/>
  <Override PartName="/ppt/media/image1.png" ContentType="image/png"/>
  <Override PartName="/ppt/media/image14.wmf" ContentType="image/x-wmf"/>
  <Override PartName="/ppt/media/image15.wmf" ContentType="image/x-wmf"/>
  <Override PartName="/ppt/media/image80.wmf" ContentType="image/x-wmf"/>
  <Override PartName="/ppt/media/image16.wmf" ContentType="image/x-wmf"/>
  <Override PartName="/ppt/media/image81.wmf" ContentType="image/x-wmf"/>
  <Override PartName="/ppt/media/image57.wmf" ContentType="image/x-wmf"/>
  <Override PartName="/ppt/media/image76.wmf" ContentType="image/x-wmf"/>
  <Override PartName="/ppt/media/image77.wmf" ContentType="image/x-wmf"/>
  <Override PartName="/ppt/media/image78.wmf" ContentType="image/x-wmf"/>
  <Override PartName="/ppt/media/image87.wmf" ContentType="image/x-wmf"/>
  <Override PartName="/ppt/media/image79.wmf" ContentType="image/x-wmf"/>
  <Override PartName="/ppt/media/image97.wmf" ContentType="image/x-wmf"/>
  <Override PartName="/ppt/media/image104.wmf" ContentType="image/x-wmf"/>
  <Override PartName="/ppt/media/image60.wmf" ContentType="image/x-wmf"/>
  <Override PartName="/ppt/media/image98.wmf" ContentType="image/x-wmf"/>
  <Override PartName="/ppt/media/image105.wmf" ContentType="image/x-wmf"/>
  <Override PartName="/ppt/media/image61.wmf" ContentType="image/x-wmf"/>
  <Override PartName="/ppt/media/image101.wmf" ContentType="image/x-wmf"/>
  <Override PartName="/ppt/media/image99.wmf" ContentType="image/x-wmf"/>
  <Override PartName="/ppt/media/image106.wmf" ContentType="image/x-wmf"/>
  <Override PartName="/ppt/media/image62.wmf" ContentType="image/x-wmf"/>
  <Override PartName="/ppt/media/image121.wmf" ContentType="image/x-wmf"/>
  <Override PartName="/ppt/media/image125.png" ContentType="image/png"/>
  <Override PartName="/ppt/media/image96.wmf" ContentType="image/x-wmf"/>
  <Override PartName="/ppt/media/image103.wmf" ContentType="image/x-wmf"/>
  <Override PartName="/ppt/media/image116.wmf" ContentType="image/x-wmf"/>
  <Override PartName="/ppt/media/image119.png" ContentType="image/png"/>
  <Override PartName="/ppt/media/image124.png" ContentType="image/png"/>
  <Override PartName="/ppt/media/image95.wmf" ContentType="image/x-wmf"/>
  <Override PartName="/ppt/media/image102.wmf" ContentType="image/x-wmf"/>
  <Override PartName="/ppt/media/image115.wmf" ContentType="image/x-wmf"/>
  <Override PartName="/ppt/media/image71.wmf" ContentType="image/x-wmf"/>
  <Override PartName="/ppt/media/image114.wmf" ContentType="image/x-wmf"/>
  <Override PartName="/ppt/media/image70.wmf" ContentType="image/x-wmf"/>
  <Override PartName="/ppt/media/image88.wmf" ContentType="image/x-wmf"/>
  <Override PartName="/ppt/media/image117.png" ContentType="image/png"/>
  <Override PartName="/ppt/media/image113.wmf" ContentType="image/x-wmf"/>
  <Override PartName="/ppt/media/image112.wmf" ContentType="image/x-wmf"/>
  <Override PartName="/ppt/media/image89.wmf" ContentType="image/x-wmf"/>
  <Override PartName="/ppt/media/image111.wmf" ContentType="image/x-wmf"/>
  <Override PartName="/ppt/media/image75.wmf" ContentType="image/x-wmf"/>
  <Override PartName="/ppt/media/image74.wmf" ContentType="image/x-wmf"/>
  <Override PartName="/ppt/media/image120.wmf" ContentType="image/x-wmf"/>
  <Override PartName="/ppt/media/image69.wmf" ContentType="image/x-wmf"/>
  <Override PartName="/ppt/media/image68.wmf" ContentType="image/x-wmf"/>
  <Override PartName="/ppt/media/image67.wmf" ContentType="image/x-wmf"/>
  <Override PartName="/ppt/media/image66.wmf" ContentType="image/x-wmf"/>
  <Override PartName="/ppt/media/image65.wmf" ContentType="image/x-wmf"/>
  <Override PartName="/ppt/media/image64.wmf" ContentType="image/x-wmf"/>
  <Override PartName="/ppt/media/image63.wmf" ContentType="image/x-wmf"/>
  <Override PartName="/ppt/media/image27.wmf" ContentType="image/x-wmf"/>
  <Override PartName="/ppt/media/image92.wmf" ContentType="image/x-wmf"/>
  <Override PartName="/ppt/media/image26.wmf" ContentType="image/x-wmf"/>
  <Override PartName="/ppt/media/image91.wmf" ContentType="image/x-wmf"/>
  <Override PartName="/ppt/media/image25.wmf" ContentType="image/x-wmf"/>
  <Override PartName="/ppt/media/image90.wmf" ContentType="image/x-wmf"/>
  <Override PartName="/ppt/media/image24.wmf" ContentType="image/x-wmf"/>
  <Override PartName="/ppt/media/image23.wmf" ContentType="image/x-wmf"/>
  <Override PartName="/ppt/media/image22.wmf" ContentType="image/x-wmf"/>
  <Override PartName="/ppt/media/image110.wmf" ContentType="image/x-wmf"/>
  <Override PartName="/ppt/media/image59.wmf" ContentType="image/x-wmf"/>
  <Override PartName="/ppt/media/image118.wmf" ContentType="image/x-wmf"/>
  <Override PartName="/ppt/media/image21.wmf" ContentType="image/x-wmf"/>
  <Override PartName="/ppt/media/image58.wmf" ContentType="image/x-wmf"/>
  <Override PartName="/ppt/media/image20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4C5B56-A4EC-4317-B04B-400FEE483AD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CADC39-661B-47D3-9F5D-6B15AD8D5FE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4D7C72-0D24-43F2-9BD9-57DF4DEE8AE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6F8E17-C2E2-4178-84E3-88CADEAFAFB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39151E-D910-44E2-A17F-8EA6FD980C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0695EB-8B07-4FEC-B529-3A87B8A0F9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00E2A4A-E54C-47D7-BADA-6DD04FA046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4A7EAF-85CA-4B55-8B89-AC3E48F60B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B368BC-C788-4709-8E91-EAE6BE94C17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118B2C-98ED-4128-935C-845B3CAA6A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F7820E-9906-4400-840F-C91E237F70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265DBEF-D656-407C-ADFC-54A346C0100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9A3631D-DE6C-443C-8972-94DEFE0FA6C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9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42.wmf"/><Relationship Id="rId9" Type="http://schemas.openxmlformats.org/officeDocument/2006/relationships/image" Target="../media/image43.wmf"/><Relationship Id="rId10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6.wmf"/><Relationship Id="rId7" Type="http://schemas.openxmlformats.org/officeDocument/2006/relationships/image" Target="../media/image47.wmf"/><Relationship Id="rId8" Type="http://schemas.openxmlformats.org/officeDocument/2006/relationships/image" Target="../media/image48.wmf"/><Relationship Id="rId9" Type="http://schemas.openxmlformats.org/officeDocument/2006/relationships/image" Target="../media/image49.wmf"/><Relationship Id="rId10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2.wmf"/><Relationship Id="rId7" Type="http://schemas.openxmlformats.org/officeDocument/2006/relationships/image" Target="../media/image53.wmf"/><Relationship Id="rId8" Type="http://schemas.openxmlformats.org/officeDocument/2006/relationships/image" Target="../media/image54.wmf"/><Relationship Id="rId9" Type="http://schemas.openxmlformats.org/officeDocument/2006/relationships/image" Target="../media/image55.wmf"/><Relationship Id="rId10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8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59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60.wmf"/><Relationship Id="rId11" Type="http://schemas.openxmlformats.org/officeDocument/2006/relationships/image" Target="../media/image61.wmf"/><Relationship Id="rId12" Type="http://schemas.openxmlformats.org/officeDocument/2006/relationships/image" Target="../media/image62.wmf"/><Relationship Id="rId13" Type="http://schemas.openxmlformats.org/officeDocument/2006/relationships/image" Target="../media/image63.wmf"/><Relationship Id="rId14" Type="http://schemas.openxmlformats.org/officeDocument/2006/relationships/image" Target="../media/image64.wmf"/><Relationship Id="rId15" Type="http://schemas.openxmlformats.org/officeDocument/2006/relationships/image" Target="../media/image65.wmf"/><Relationship Id="rId16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8.wmf"/><Relationship Id="rId7" Type="http://schemas.openxmlformats.org/officeDocument/2006/relationships/image" Target="../media/image69.wmf"/><Relationship Id="rId8" Type="http://schemas.openxmlformats.org/officeDocument/2006/relationships/image" Target="../media/image70.wmf"/><Relationship Id="rId9" Type="http://schemas.openxmlformats.org/officeDocument/2006/relationships/image" Target="../media/image71.wmf"/><Relationship Id="rId10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7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6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7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78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79.wmf"/><Relationship Id="rId13" Type="http://schemas.openxmlformats.org/officeDocument/2006/relationships/image" Target="../media/image80.wmf"/><Relationship Id="rId14" Type="http://schemas.openxmlformats.org/officeDocument/2006/relationships/image" Target="../media/image81.wmf"/><Relationship Id="rId15" Type="http://schemas.openxmlformats.org/officeDocument/2006/relationships/image" Target="../media/image82.wmf"/><Relationship Id="rId16" Type="http://schemas.openxmlformats.org/officeDocument/2006/relationships/image" Target="../media/image83.wmf"/><Relationship Id="rId17" Type="http://schemas.openxmlformats.org/officeDocument/2006/relationships/image" Target="../media/image84.wmf"/><Relationship Id="rId18" Type="http://schemas.openxmlformats.org/officeDocument/2006/relationships/image" Target="../media/image85.wmf"/><Relationship Id="rId19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87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8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89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90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91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92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93.wmf"/><Relationship Id="rId17" Type="http://schemas.openxmlformats.org/officeDocument/2006/relationships/image" Target="../media/image94.wmf"/><Relationship Id="rId18" Type="http://schemas.openxmlformats.org/officeDocument/2006/relationships/image" Target="../media/image95.wmf"/><Relationship Id="rId19" Type="http://schemas.openxmlformats.org/officeDocument/2006/relationships/image" Target="../media/image96.wmf"/><Relationship Id="rId20" Type="http://schemas.openxmlformats.org/officeDocument/2006/relationships/image" Target="../media/image97.wmf"/><Relationship Id="rId21" Type="http://schemas.openxmlformats.org/officeDocument/2006/relationships/image" Target="../media/image98.wmf"/><Relationship Id="rId22" Type="http://schemas.openxmlformats.org/officeDocument/2006/relationships/image" Target="../media/image99.wmf"/><Relationship Id="rId23" Type="http://schemas.openxmlformats.org/officeDocument/2006/relationships/image" Target="../media/image100.wmf"/><Relationship Id="rId24" Type="http://schemas.openxmlformats.org/officeDocument/2006/relationships/image" Target="../media/image101.wmf"/><Relationship Id="rId25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3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4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05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06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107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08.wmf"/><Relationship Id="rId15" Type="http://schemas.openxmlformats.org/officeDocument/2006/relationships/image" Target="../media/image109.wmf"/><Relationship Id="rId16" Type="http://schemas.openxmlformats.org/officeDocument/2006/relationships/image" Target="../media/image110.wmf"/><Relationship Id="rId17" Type="http://schemas.openxmlformats.org/officeDocument/2006/relationships/image" Target="../media/image111.wmf"/><Relationship Id="rId18" Type="http://schemas.openxmlformats.org/officeDocument/2006/relationships/image" Target="../media/image112.wmf"/><Relationship Id="rId19" Type="http://schemas.openxmlformats.org/officeDocument/2006/relationships/image" Target="../media/image113.wmf"/><Relationship Id="rId20" Type="http://schemas.openxmlformats.org/officeDocument/2006/relationships/image" Target="../media/image114.wmf"/><Relationship Id="rId21" Type="http://schemas.openxmlformats.org/officeDocument/2006/relationships/image" Target="../media/image115.wmf"/><Relationship Id="rId2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6.wmf"/><Relationship Id="rId3" Type="http://schemas.openxmlformats.org/officeDocument/2006/relationships/image" Target="../media/image117.png"/><Relationship Id="rId4" Type="http://schemas.openxmlformats.org/officeDocument/2006/relationships/image" Target="../media/image118.wmf"/><Relationship Id="rId5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19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20.wmf"/><Relationship Id="rId4" Type="http://schemas.openxmlformats.org/officeDocument/2006/relationships/image" Target="../media/image121.wmf"/><Relationship Id="rId5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22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3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4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25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wmf"/><Relationship Id="rId10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11" Type="http://schemas.openxmlformats.org/officeDocument/2006/relationships/image" Target="../media/image17.wmf"/><Relationship Id="rId12" Type="http://schemas.openxmlformats.org/officeDocument/2006/relationships/image" Target="../media/image18.wmf"/><Relationship Id="rId13" Type="http://schemas.openxmlformats.org/officeDocument/2006/relationships/image" Target="../media/image19.wmf"/><Relationship Id="rId14" Type="http://schemas.openxmlformats.org/officeDocument/2006/relationships/image" Target="../media/image20.wmf"/><Relationship Id="rId15" Type="http://schemas.openxmlformats.org/officeDocument/2006/relationships/image" Target="../media/image21.wmf"/><Relationship Id="rId1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09880" y="337680"/>
            <a:ext cx="11770920" cy="54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Institute of Applied Problems of Physics (IAPP)</a:t>
            </a:r>
            <a:br>
              <a:rPr sz="2800"/>
            </a:br>
            <a:endParaRPr b="0" lang="en-US" sz="28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838080" y="3138840"/>
            <a:ext cx="10514160" cy="303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5000"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</a:rPr>
              <a:t>Few-particle intraband dipole transitions in strongly oblate asymmetric ellipsoid QD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Yevgeni Mamasakhlisov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In collaboration with Aram Nahapetyan, Mher Mkrtchyan, Hayk Sarkisyan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Riccione 2024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3" name="Picture 2" descr="images (225×225)"/>
          <p:cNvPicPr/>
          <p:nvPr/>
        </p:nvPicPr>
        <p:blipFill>
          <a:blip r:embed="rId1"/>
          <a:stretch/>
        </p:blipFill>
        <p:spPr>
          <a:xfrm>
            <a:off x="5024520" y="750600"/>
            <a:ext cx="2141640" cy="214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5"/>
          <p:cNvSpPr/>
          <p:nvPr/>
        </p:nvSpPr>
        <p:spPr>
          <a:xfrm>
            <a:off x="0" y="-2520"/>
            <a:ext cx="12190680" cy="8244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Few particle problem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sp>
        <p:nvSpPr>
          <p:cNvPr id="125" name="Rectangle 2"/>
          <p:cNvSpPr/>
          <p:nvPr/>
        </p:nvSpPr>
        <p:spPr>
          <a:xfrm>
            <a:off x="1603440" y="229248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26" name="Object 1"/>
          <p:cNvGraphicFramePr/>
          <p:nvPr/>
        </p:nvGraphicFramePr>
        <p:xfrm>
          <a:off x="3656160" y="1716480"/>
          <a:ext cx="4701960" cy="87912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127" name="Object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656160" y="1716480"/>
                    <a:ext cx="4701960" cy="8791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8" name="Rectangle 5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29" name="Object 4"/>
          <p:cNvGraphicFramePr/>
          <p:nvPr/>
        </p:nvGraphicFramePr>
        <p:xfrm>
          <a:off x="556560" y="3173040"/>
          <a:ext cx="10901160" cy="221616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130" name="Object 4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6560" y="3173040"/>
                    <a:ext cx="10901160" cy="22161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1" name="Rectangle 7"/>
          <p:cNvSpPr/>
          <p:nvPr/>
        </p:nvSpPr>
        <p:spPr>
          <a:xfrm>
            <a:off x="4147920" y="510192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2" name="" descr=""/>
          <p:cNvPicPr/>
          <p:nvPr/>
        </p:nvPicPr>
        <p:blipFill>
          <a:blip r:embed="rId5"/>
          <a:stretch/>
        </p:blipFill>
        <p:spPr>
          <a:xfrm>
            <a:off x="3645000" y="1714680"/>
            <a:ext cx="4698000" cy="87516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6"/>
          <a:stretch/>
        </p:blipFill>
        <p:spPr>
          <a:xfrm>
            <a:off x="546120" y="3162240"/>
            <a:ext cx="10895400" cy="220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3"/>
          <p:cNvSpPr/>
          <p:nvPr/>
        </p:nvSpPr>
        <p:spPr>
          <a:xfrm>
            <a:off x="0" y="6480"/>
            <a:ext cx="12190680" cy="8892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ffffff"/>
                </a:solidFill>
                <a:latin typeface="comic"/>
                <a:ea typeface="DejaVu Sans"/>
              </a:rPr>
              <a:t>	</a:t>
            </a:r>
            <a:r>
              <a:rPr b="1" i="1" lang="hy-AM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Marcos Moshinsky </a:t>
            </a:r>
            <a:r>
              <a:rPr b="1" lang="hy-AM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(1921-2009)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pic>
        <p:nvPicPr>
          <p:cNvPr id="135" name="Picture 2" descr="https://www.revistac2.com/c2/wp-content/uploads/2016/07/Marcos_Moshinsky.jpg?x15962"/>
          <p:cNvPicPr/>
          <p:nvPr/>
        </p:nvPicPr>
        <p:blipFill>
          <a:blip r:embed="rId1"/>
          <a:stretch/>
        </p:blipFill>
        <p:spPr>
          <a:xfrm>
            <a:off x="3373560" y="992160"/>
            <a:ext cx="5778720" cy="577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5"/>
          <p:cNvSpPr/>
          <p:nvPr/>
        </p:nvSpPr>
        <p:spPr>
          <a:xfrm>
            <a:off x="0" y="-2520"/>
            <a:ext cx="12190680" cy="8244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Moshinsky Atom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pic>
        <p:nvPicPr>
          <p:cNvPr id="137" name="Picture 27" descr=""/>
          <p:cNvPicPr/>
          <p:nvPr/>
        </p:nvPicPr>
        <p:blipFill>
          <a:blip r:embed="rId1"/>
          <a:stretch/>
        </p:blipFill>
        <p:spPr>
          <a:xfrm>
            <a:off x="1259640" y="1485000"/>
            <a:ext cx="9671040" cy="257832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28" descr=""/>
          <p:cNvPicPr/>
          <p:nvPr/>
        </p:nvPicPr>
        <p:blipFill>
          <a:blip r:embed="rId2"/>
          <a:stretch/>
        </p:blipFill>
        <p:spPr>
          <a:xfrm>
            <a:off x="164520" y="4730400"/>
            <a:ext cx="6573960" cy="100980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31" descr=""/>
          <p:cNvPicPr/>
          <p:nvPr/>
        </p:nvPicPr>
        <p:blipFill>
          <a:blip r:embed="rId3"/>
          <a:stretch/>
        </p:blipFill>
        <p:spPr>
          <a:xfrm>
            <a:off x="5758560" y="4866120"/>
            <a:ext cx="5172120" cy="53208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32" descr=""/>
          <p:cNvPicPr/>
          <p:nvPr/>
        </p:nvPicPr>
        <p:blipFill>
          <a:blip r:embed="rId4"/>
          <a:stretch/>
        </p:blipFill>
        <p:spPr>
          <a:xfrm>
            <a:off x="5168160" y="5883120"/>
            <a:ext cx="5284800" cy="54144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33" descr=""/>
          <p:cNvPicPr/>
          <p:nvPr/>
        </p:nvPicPr>
        <p:blipFill>
          <a:blip r:embed="rId5"/>
          <a:stretch/>
        </p:blipFill>
        <p:spPr>
          <a:xfrm>
            <a:off x="4366440" y="5968800"/>
            <a:ext cx="800280" cy="59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5"/>
          <p:cNvSpPr/>
          <p:nvPr/>
        </p:nvSpPr>
        <p:spPr>
          <a:xfrm>
            <a:off x="0" y="-2520"/>
            <a:ext cx="12190680" cy="8244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Moshinsky Model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sp>
        <p:nvSpPr>
          <p:cNvPr id="143" name="Rectangle 2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4" name="Object 1"/>
          <p:cNvGraphicFramePr/>
          <p:nvPr/>
        </p:nvGraphicFramePr>
        <p:xfrm>
          <a:off x="1601640" y="1324080"/>
          <a:ext cx="8987040" cy="104148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145" name="Object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01640" y="1324080"/>
                    <a:ext cx="8987040" cy="1041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6" name="Object 10"/>
          <p:cNvGraphicFramePr/>
          <p:nvPr/>
        </p:nvGraphicFramePr>
        <p:xfrm>
          <a:off x="3431520" y="2674440"/>
          <a:ext cx="5327640" cy="158868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147" name="Object 10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431520" y="2674440"/>
                    <a:ext cx="5327640" cy="15886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8" name="Rectangle 4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9" name="Object 3"/>
          <p:cNvGraphicFramePr/>
          <p:nvPr/>
        </p:nvGraphicFramePr>
        <p:xfrm>
          <a:off x="1404720" y="4644360"/>
          <a:ext cx="9699120" cy="174168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150" name="Object 3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404720" y="4644360"/>
                    <a:ext cx="9699120" cy="17416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1" name="" descr=""/>
          <p:cNvPicPr/>
          <p:nvPr/>
        </p:nvPicPr>
        <p:blipFill>
          <a:blip r:embed="rId7"/>
          <a:stretch/>
        </p:blipFill>
        <p:spPr>
          <a:xfrm>
            <a:off x="1600200" y="1320840"/>
            <a:ext cx="8977680" cy="1040400"/>
          </a:xfrm>
          <a:prstGeom prst="rect">
            <a:avLst/>
          </a:prstGeom>
          <a:ln w="0">
            <a:noFill/>
          </a:ln>
        </p:spPr>
      </p:pic>
      <p:pic>
        <p:nvPicPr>
          <p:cNvPr id="152" name="" descr=""/>
          <p:cNvPicPr/>
          <p:nvPr/>
        </p:nvPicPr>
        <p:blipFill>
          <a:blip r:embed="rId8"/>
          <a:stretch/>
        </p:blipFill>
        <p:spPr>
          <a:xfrm>
            <a:off x="3429000" y="2666880"/>
            <a:ext cx="5320080" cy="1586520"/>
          </a:xfrm>
          <a:prstGeom prst="rect">
            <a:avLst/>
          </a:prstGeom>
          <a:ln w="0">
            <a:noFill/>
          </a:ln>
        </p:spPr>
      </p:pic>
      <p:pic>
        <p:nvPicPr>
          <p:cNvPr id="153" name="" descr=""/>
          <p:cNvPicPr/>
          <p:nvPr/>
        </p:nvPicPr>
        <p:blipFill>
          <a:blip r:embed="rId9"/>
          <a:stretch/>
        </p:blipFill>
        <p:spPr>
          <a:xfrm>
            <a:off x="1397160" y="4635360"/>
            <a:ext cx="9689040" cy="173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5"/>
          <p:cNvSpPr/>
          <p:nvPr/>
        </p:nvSpPr>
        <p:spPr>
          <a:xfrm>
            <a:off x="0" y="-3240"/>
            <a:ext cx="12190680" cy="6876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Two Schrodinger equations along the axes OX and OY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5" name="Rectangle 2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56" name="Object 1"/>
          <p:cNvGraphicFramePr/>
          <p:nvPr/>
        </p:nvGraphicFramePr>
        <p:xfrm>
          <a:off x="847080" y="1725480"/>
          <a:ext cx="10271520" cy="96336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157" name="Object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47080" y="1725480"/>
                    <a:ext cx="10271520" cy="963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8" name="Rectangle 4"/>
          <p:cNvSpPr/>
          <p:nvPr/>
        </p:nvSpPr>
        <p:spPr>
          <a:xfrm>
            <a:off x="1934640" y="405504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59" name="Object 3"/>
          <p:cNvGraphicFramePr/>
          <p:nvPr/>
        </p:nvGraphicFramePr>
        <p:xfrm>
          <a:off x="847080" y="3581280"/>
          <a:ext cx="10271520" cy="94608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160" name="Object 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47080" y="3581280"/>
                    <a:ext cx="10271520" cy="946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1" name="Rectangle 6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62" name="Object 5"/>
          <p:cNvGraphicFramePr/>
          <p:nvPr/>
        </p:nvGraphicFramePr>
        <p:xfrm>
          <a:off x="5137200" y="5893920"/>
          <a:ext cx="1691280" cy="38952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163" name="Object 5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137200" y="5893920"/>
                    <a:ext cx="1691280" cy="389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64" name="" descr=""/>
          <p:cNvPicPr/>
          <p:nvPr/>
        </p:nvPicPr>
        <p:blipFill>
          <a:blip r:embed="rId7"/>
          <a:stretch/>
        </p:blipFill>
        <p:spPr>
          <a:xfrm>
            <a:off x="838080" y="1714680"/>
            <a:ext cx="10260360" cy="951480"/>
          </a:xfrm>
          <a:prstGeom prst="rect">
            <a:avLst/>
          </a:prstGeom>
          <a:ln w="0">
            <a:noFill/>
          </a:ln>
        </p:spPr>
      </p:pic>
      <p:pic>
        <p:nvPicPr>
          <p:cNvPr id="165" name="" descr=""/>
          <p:cNvPicPr/>
          <p:nvPr/>
        </p:nvPicPr>
        <p:blipFill>
          <a:blip r:embed="rId8"/>
          <a:stretch/>
        </p:blipFill>
        <p:spPr>
          <a:xfrm>
            <a:off x="838080" y="3581280"/>
            <a:ext cx="10260360" cy="938880"/>
          </a:xfrm>
          <a:prstGeom prst="rect">
            <a:avLst/>
          </a:prstGeom>
          <a:ln w="0">
            <a:noFill/>
          </a:ln>
        </p:spPr>
      </p:pic>
      <p:pic>
        <p:nvPicPr>
          <p:cNvPr id="166" name="" descr=""/>
          <p:cNvPicPr/>
          <p:nvPr/>
        </p:nvPicPr>
        <p:blipFill>
          <a:blip r:embed="rId9"/>
          <a:stretch/>
        </p:blipFill>
        <p:spPr>
          <a:xfrm>
            <a:off x="5130720" y="5892840"/>
            <a:ext cx="1688040" cy="37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5"/>
          <p:cNvSpPr/>
          <p:nvPr/>
        </p:nvSpPr>
        <p:spPr>
          <a:xfrm>
            <a:off x="0" y="-222120"/>
            <a:ext cx="12190680" cy="126288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Transition to new variables and dimensionless Schrodinger equations for X and Y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sp>
        <p:nvSpPr>
          <p:cNvPr id="168" name="Rectangle 2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69" name="Object 1"/>
          <p:cNvGraphicFramePr/>
          <p:nvPr/>
        </p:nvGraphicFramePr>
        <p:xfrm>
          <a:off x="636120" y="1763280"/>
          <a:ext cx="4695840" cy="116460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170" name="Object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36120" y="1763280"/>
                    <a:ext cx="4695840" cy="1164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1" name="Rectangle 4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72" name="Object 3"/>
          <p:cNvGraphicFramePr/>
          <p:nvPr/>
        </p:nvGraphicFramePr>
        <p:xfrm>
          <a:off x="6095880" y="1749960"/>
          <a:ext cx="4814640" cy="117792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173" name="Object 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95880" y="1749960"/>
                    <a:ext cx="4814640" cy="11779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4" name="Rectangle 6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75" name="Object 5"/>
          <p:cNvGraphicFramePr/>
          <p:nvPr/>
        </p:nvGraphicFramePr>
        <p:xfrm>
          <a:off x="2872440" y="3651480"/>
          <a:ext cx="6445440" cy="247824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176" name="Object 5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872440" y="3651480"/>
                    <a:ext cx="6445440" cy="24782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7" name="Rectangle 8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8" name="" descr=""/>
          <p:cNvPicPr/>
          <p:nvPr/>
        </p:nvPicPr>
        <p:blipFill>
          <a:blip r:embed="rId7"/>
          <a:stretch/>
        </p:blipFill>
        <p:spPr>
          <a:xfrm>
            <a:off x="635040" y="1752480"/>
            <a:ext cx="4685400" cy="1154520"/>
          </a:xfrm>
          <a:prstGeom prst="rect">
            <a:avLst/>
          </a:prstGeom>
          <a:ln w="0">
            <a:noFill/>
          </a:ln>
        </p:spPr>
      </p:pic>
      <p:pic>
        <p:nvPicPr>
          <p:cNvPr id="179" name="" descr=""/>
          <p:cNvPicPr/>
          <p:nvPr/>
        </p:nvPicPr>
        <p:blipFill>
          <a:blip r:embed="rId8"/>
          <a:stretch/>
        </p:blipFill>
        <p:spPr>
          <a:xfrm>
            <a:off x="6083280" y="1739880"/>
            <a:ext cx="4812120" cy="1167480"/>
          </a:xfrm>
          <a:prstGeom prst="rect">
            <a:avLst/>
          </a:prstGeom>
          <a:ln w="0">
            <a:noFill/>
          </a:ln>
        </p:spPr>
      </p:pic>
      <p:pic>
        <p:nvPicPr>
          <p:cNvPr id="180" name="" descr=""/>
          <p:cNvPicPr/>
          <p:nvPr/>
        </p:nvPicPr>
        <p:blipFill>
          <a:blip r:embed="rId9"/>
          <a:stretch/>
        </p:blipFill>
        <p:spPr>
          <a:xfrm>
            <a:off x="2870280" y="3645000"/>
            <a:ext cx="6437880" cy="247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5"/>
          <p:cNvSpPr/>
          <p:nvPr/>
        </p:nvSpPr>
        <p:spPr>
          <a:xfrm>
            <a:off x="-1080" y="-2520"/>
            <a:ext cx="12190680" cy="8244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Jacobi coordinates and Schrodinger equations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sp>
        <p:nvSpPr>
          <p:cNvPr id="182" name="Rectangle 2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83" name="Object 1"/>
          <p:cNvGraphicFramePr/>
          <p:nvPr/>
        </p:nvGraphicFramePr>
        <p:xfrm>
          <a:off x="1351800" y="1189080"/>
          <a:ext cx="6927480" cy="80712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184" name="Object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51800" y="1189080"/>
                    <a:ext cx="6927480" cy="8071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5" name="Rectangle 4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86" name="Object 3"/>
          <p:cNvGraphicFramePr/>
          <p:nvPr/>
        </p:nvGraphicFramePr>
        <p:xfrm>
          <a:off x="1344960" y="2291040"/>
          <a:ext cx="6934320" cy="80784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187" name="Object 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344960" y="2291040"/>
                    <a:ext cx="6934320" cy="807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8" name="Rectangle 6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89" name="Object 5"/>
          <p:cNvGraphicFramePr/>
          <p:nvPr/>
        </p:nvGraphicFramePr>
        <p:xfrm>
          <a:off x="1344960" y="3468960"/>
          <a:ext cx="6137280" cy="219708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190" name="Object 5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344960" y="3468960"/>
                    <a:ext cx="6137280" cy="2197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1" name="Rectangle 8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Rectangle 14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93" name="Object 13"/>
          <p:cNvGraphicFramePr/>
          <p:nvPr/>
        </p:nvGraphicFramePr>
        <p:xfrm>
          <a:off x="7922880" y="3734640"/>
          <a:ext cx="1746720" cy="464760"/>
        </p:xfrm>
        <a:graphic>
          <a:graphicData uri="http://schemas.openxmlformats.org/presentationml/2006/ole">
            <p:oleObj progId="Equation.DSMT4" r:id="rId7" spid="">
              <p:embed/>
              <p:pic>
                <p:nvPicPr>
                  <p:cNvPr id="194" name="Object 13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7922880" y="3734640"/>
                    <a:ext cx="1746720" cy="464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5" name="Rectangle 16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96" name="Object 15"/>
          <p:cNvGraphicFramePr/>
          <p:nvPr/>
        </p:nvGraphicFramePr>
        <p:xfrm>
          <a:off x="7922880" y="4591440"/>
          <a:ext cx="1747440" cy="456120"/>
        </p:xfrm>
        <a:graphic>
          <a:graphicData uri="http://schemas.openxmlformats.org/presentationml/2006/ole">
            <p:oleObj progId="Equation.DSMT4" r:id="rId9" spid="">
              <p:embed/>
              <p:pic>
                <p:nvPicPr>
                  <p:cNvPr id="197" name="Object 15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7922880" y="4591440"/>
                    <a:ext cx="1747440" cy="4561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8" name="" descr=""/>
          <p:cNvPicPr/>
          <p:nvPr/>
        </p:nvPicPr>
        <p:blipFill>
          <a:blip r:embed="rId11"/>
          <a:stretch/>
        </p:blipFill>
        <p:spPr>
          <a:xfrm>
            <a:off x="1346040" y="1181160"/>
            <a:ext cx="6920280" cy="799200"/>
          </a:xfrm>
          <a:prstGeom prst="rect">
            <a:avLst/>
          </a:prstGeom>
          <a:ln w="0">
            <a:noFill/>
          </a:ln>
        </p:spPr>
      </p:pic>
      <p:pic>
        <p:nvPicPr>
          <p:cNvPr id="199" name="" descr=""/>
          <p:cNvPicPr/>
          <p:nvPr/>
        </p:nvPicPr>
        <p:blipFill>
          <a:blip r:embed="rId12"/>
          <a:stretch/>
        </p:blipFill>
        <p:spPr>
          <a:xfrm>
            <a:off x="1333440" y="2286000"/>
            <a:ext cx="6933240" cy="799200"/>
          </a:xfrm>
          <a:prstGeom prst="rect">
            <a:avLst/>
          </a:prstGeom>
          <a:ln w="0">
            <a:noFill/>
          </a:ln>
        </p:spPr>
      </p:pic>
      <p:pic>
        <p:nvPicPr>
          <p:cNvPr id="200" name="" descr=""/>
          <p:cNvPicPr/>
          <p:nvPr/>
        </p:nvPicPr>
        <p:blipFill>
          <a:blip r:embed="rId13"/>
          <a:stretch/>
        </p:blipFill>
        <p:spPr>
          <a:xfrm>
            <a:off x="1333440" y="3467160"/>
            <a:ext cx="6132960" cy="2196000"/>
          </a:xfrm>
          <a:prstGeom prst="rect">
            <a:avLst/>
          </a:prstGeom>
          <a:ln w="0">
            <a:noFill/>
          </a:ln>
        </p:spPr>
      </p:pic>
      <p:pic>
        <p:nvPicPr>
          <p:cNvPr id="201" name="" descr=""/>
          <p:cNvPicPr/>
          <p:nvPr/>
        </p:nvPicPr>
        <p:blipFill>
          <a:blip r:embed="rId14"/>
          <a:stretch/>
        </p:blipFill>
        <p:spPr>
          <a:xfrm>
            <a:off x="7912080" y="3733920"/>
            <a:ext cx="1738800" cy="456120"/>
          </a:xfrm>
          <a:prstGeom prst="rect">
            <a:avLst/>
          </a:prstGeom>
          <a:ln w="0">
            <a:noFill/>
          </a:ln>
        </p:spPr>
      </p:pic>
      <p:pic>
        <p:nvPicPr>
          <p:cNvPr id="202" name="" descr=""/>
          <p:cNvPicPr/>
          <p:nvPr/>
        </p:nvPicPr>
        <p:blipFill>
          <a:blip r:embed="rId15"/>
          <a:stretch/>
        </p:blipFill>
        <p:spPr>
          <a:xfrm>
            <a:off x="7912080" y="4584600"/>
            <a:ext cx="1738800" cy="45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5"/>
          <p:cNvSpPr/>
          <p:nvPr/>
        </p:nvSpPr>
        <p:spPr>
          <a:xfrm>
            <a:off x="0" y="-2520"/>
            <a:ext cx="12190680" cy="8244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System energy spectrum and wave functions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sp>
        <p:nvSpPr>
          <p:cNvPr id="204" name="Rectangle 2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05" name="Object 1"/>
          <p:cNvGraphicFramePr/>
          <p:nvPr/>
        </p:nvGraphicFramePr>
        <p:xfrm>
          <a:off x="304920" y="1895040"/>
          <a:ext cx="11592720" cy="78048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206" name="Object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895040"/>
                    <a:ext cx="11592720" cy="780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7" name="Rectangle 4"/>
          <p:cNvSpPr/>
          <p:nvPr/>
        </p:nvSpPr>
        <p:spPr>
          <a:xfrm>
            <a:off x="7731000" y="359172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08" name="Object 3"/>
          <p:cNvGraphicFramePr/>
          <p:nvPr/>
        </p:nvGraphicFramePr>
        <p:xfrm>
          <a:off x="304920" y="2972160"/>
          <a:ext cx="2675520" cy="45252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209" name="Object 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04920" y="2972160"/>
                    <a:ext cx="2675520" cy="452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0" name="Rectangle 6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11" name="Object 5"/>
          <p:cNvGraphicFramePr/>
          <p:nvPr/>
        </p:nvGraphicFramePr>
        <p:xfrm>
          <a:off x="1411920" y="3830040"/>
          <a:ext cx="9320040" cy="253764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212" name="Object 5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411920" y="3830040"/>
                    <a:ext cx="9320040" cy="2537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13" name="" descr=""/>
          <p:cNvPicPr/>
          <p:nvPr/>
        </p:nvPicPr>
        <p:blipFill>
          <a:blip r:embed="rId7"/>
          <a:stretch/>
        </p:blipFill>
        <p:spPr>
          <a:xfrm>
            <a:off x="291960" y="1892160"/>
            <a:ext cx="11581200" cy="773640"/>
          </a:xfrm>
          <a:prstGeom prst="rect">
            <a:avLst/>
          </a:prstGeom>
          <a:ln w="0">
            <a:noFill/>
          </a:ln>
        </p:spPr>
      </p:pic>
      <p:pic>
        <p:nvPicPr>
          <p:cNvPr id="214" name="" descr=""/>
          <p:cNvPicPr/>
          <p:nvPr/>
        </p:nvPicPr>
        <p:blipFill>
          <a:blip r:embed="rId8"/>
          <a:stretch/>
        </p:blipFill>
        <p:spPr>
          <a:xfrm>
            <a:off x="291960" y="2971800"/>
            <a:ext cx="2665800" cy="443520"/>
          </a:xfrm>
          <a:prstGeom prst="rect">
            <a:avLst/>
          </a:prstGeom>
          <a:ln w="0">
            <a:noFill/>
          </a:ln>
        </p:spPr>
      </p:pic>
      <p:pic>
        <p:nvPicPr>
          <p:cNvPr id="215" name="" descr=""/>
          <p:cNvPicPr/>
          <p:nvPr/>
        </p:nvPicPr>
        <p:blipFill>
          <a:blip r:embed="rId9"/>
          <a:stretch/>
        </p:blipFill>
        <p:spPr>
          <a:xfrm>
            <a:off x="1409760" y="3822840"/>
            <a:ext cx="9308160" cy="252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4" descr="Chemistry-Nobel-Laureate-Walter-Kohn"/>
          <p:cNvPicPr/>
          <p:nvPr/>
        </p:nvPicPr>
        <p:blipFill>
          <a:blip r:embed="rId1"/>
          <a:stretch/>
        </p:blipFill>
        <p:spPr>
          <a:xfrm>
            <a:off x="783360" y="882720"/>
            <a:ext cx="5550120" cy="5551560"/>
          </a:xfrm>
          <a:prstGeom prst="rect">
            <a:avLst/>
          </a:prstGeom>
          <a:ln w="0">
            <a:noFill/>
          </a:ln>
        </p:spPr>
      </p:pic>
      <p:sp>
        <p:nvSpPr>
          <p:cNvPr id="217" name="TextBox 5"/>
          <p:cNvSpPr/>
          <p:nvPr/>
        </p:nvSpPr>
        <p:spPr>
          <a:xfrm>
            <a:off x="0" y="6480"/>
            <a:ext cx="12190680" cy="8892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US" sz="3200" spc="-1" strike="noStrike">
                <a:solidFill>
                  <a:srgbClr val="ffffff"/>
                </a:solidFill>
                <a:latin typeface="comic"/>
                <a:ea typeface="DejaVu Sans"/>
              </a:rPr>
              <a:t>	</a:t>
            </a:r>
            <a:r>
              <a:rPr b="1" i="1" lang="hy-AM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Walter Kohn </a:t>
            </a:r>
            <a:r>
              <a:rPr b="1" lang="hy-AM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(1923-2016)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sp>
        <p:nvSpPr>
          <p:cNvPr id="218" name=""/>
          <p:cNvSpPr txBox="1"/>
          <p:nvPr/>
        </p:nvSpPr>
        <p:spPr>
          <a:xfrm>
            <a:off x="6629400" y="1828800"/>
            <a:ext cx="5289120" cy="2590200"/>
          </a:xfrm>
          <a:prstGeom prst="rect">
            <a:avLst/>
          </a:prstGeom>
          <a:noFill/>
          <a:ln w="5472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2200" spc="-1" strike="noStrike">
                <a:latin typeface="Arial"/>
              </a:rPr>
              <a:t>Generalized Kohn theorem</a:t>
            </a:r>
            <a:r>
              <a:rPr b="0" lang="en-US" sz="2200" spc="-1" strike="noStrike">
                <a:latin typeface="Arial"/>
              </a:rPr>
              <a:t>: The frequency of resonant absorption of long-wave radiation from a pair-interacting electron gas localized in a parabolic QD doesn't depend on the number of particles. In other words, single-particle transitions are realized in a multiparticle system.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5"/>
          <p:cNvSpPr/>
          <p:nvPr/>
        </p:nvSpPr>
        <p:spPr>
          <a:xfrm>
            <a:off x="0" y="-2520"/>
            <a:ext cx="12190680" cy="8244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Kohn’s theorem in the case of asymmetric parabolic QD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pic>
        <p:nvPicPr>
          <p:cNvPr id="220" name="Picture 3" descr=""/>
          <p:cNvPicPr/>
          <p:nvPr/>
        </p:nvPicPr>
        <p:blipFill>
          <a:blip r:embed="rId1"/>
          <a:srcRect l="0" t="0" r="8543" b="0"/>
          <a:stretch/>
        </p:blipFill>
        <p:spPr>
          <a:xfrm>
            <a:off x="216000" y="1742760"/>
            <a:ext cx="11758680" cy="386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2"/>
          <p:cNvSpPr/>
          <p:nvPr/>
        </p:nvSpPr>
        <p:spPr>
          <a:xfrm>
            <a:off x="0" y="-2520"/>
            <a:ext cx="12190680" cy="8244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Outline: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1600200" y="2008800"/>
            <a:ext cx="8534520" cy="28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Ion – channeling and QDs</a:t>
            </a:r>
            <a:endParaRPr b="0" lang="en-US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QD and one – particle problem</a:t>
            </a:r>
            <a:endParaRPr b="0" lang="en-US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Few – particle problem and Moshinsky model</a:t>
            </a:r>
            <a:endParaRPr b="0" lang="en-US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Kohn’s theorem and QD</a:t>
            </a:r>
            <a:endParaRPr b="0" lang="en-US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The effect of external electric field</a:t>
            </a:r>
            <a:endParaRPr b="0" lang="en-US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Results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5"/>
          <p:cNvSpPr/>
          <p:nvPr/>
        </p:nvSpPr>
        <p:spPr>
          <a:xfrm>
            <a:off x="0" y="-360"/>
            <a:ext cx="12190680" cy="126288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Hamiltonian for N noninteracting electrons in an asymmetric QD, its diagonalization and energy spectrum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sp>
        <p:nvSpPr>
          <p:cNvPr id="222" name="Rectangle 2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23" name="Object 1"/>
          <p:cNvGraphicFramePr/>
          <p:nvPr/>
        </p:nvGraphicFramePr>
        <p:xfrm>
          <a:off x="545400" y="1772280"/>
          <a:ext cx="4410360" cy="94788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224" name="Object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5400" y="1772280"/>
                    <a:ext cx="4410360" cy="9478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5" name="Rectangle 4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26" name="Object 3"/>
          <p:cNvGraphicFramePr/>
          <p:nvPr/>
        </p:nvGraphicFramePr>
        <p:xfrm>
          <a:off x="6184080" y="1806840"/>
          <a:ext cx="4938840" cy="84168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227" name="Object 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184080" y="1806840"/>
                    <a:ext cx="4938840" cy="8416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8" name="Rectangle 6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29" name="Object 5"/>
          <p:cNvGraphicFramePr/>
          <p:nvPr/>
        </p:nvGraphicFramePr>
        <p:xfrm>
          <a:off x="452880" y="3231360"/>
          <a:ext cx="2516400" cy="112572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230" name="Object 5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52880" y="3231360"/>
                    <a:ext cx="2516400" cy="11257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1" name="Rectangle 11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32" name="Object 10"/>
          <p:cNvGraphicFramePr/>
          <p:nvPr/>
        </p:nvGraphicFramePr>
        <p:xfrm>
          <a:off x="3270600" y="3292920"/>
          <a:ext cx="4598280" cy="1002600"/>
        </p:xfrm>
        <a:graphic>
          <a:graphicData uri="http://schemas.openxmlformats.org/presentationml/2006/ole">
            <p:oleObj progId="Equation.DSMT4" r:id="rId7" spid="">
              <p:embed/>
              <p:pic>
                <p:nvPicPr>
                  <p:cNvPr id="233" name="Object 10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3270600" y="3292920"/>
                    <a:ext cx="4598280" cy="1002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4" name="Rectangle 13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35" name="Object 12"/>
          <p:cNvGraphicFramePr/>
          <p:nvPr/>
        </p:nvGraphicFramePr>
        <p:xfrm>
          <a:off x="8375400" y="3443040"/>
          <a:ext cx="2373480" cy="702360"/>
        </p:xfrm>
        <a:graphic>
          <a:graphicData uri="http://schemas.openxmlformats.org/presentationml/2006/ole">
            <p:oleObj progId="Equation.DSMT4" r:id="rId9" spid="">
              <p:embed/>
              <p:pic>
                <p:nvPicPr>
                  <p:cNvPr id="236" name="Object 12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8375400" y="3443040"/>
                    <a:ext cx="2373480" cy="702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7" name="Right Arrow 15"/>
          <p:cNvSpPr/>
          <p:nvPr/>
        </p:nvSpPr>
        <p:spPr>
          <a:xfrm>
            <a:off x="5113440" y="2101320"/>
            <a:ext cx="912960" cy="290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Rectangle 25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39" name="Object 24"/>
          <p:cNvGraphicFramePr/>
          <p:nvPr/>
        </p:nvGraphicFramePr>
        <p:xfrm>
          <a:off x="3050640" y="4868280"/>
          <a:ext cx="5038200" cy="963720"/>
        </p:xfrm>
        <a:graphic>
          <a:graphicData uri="http://schemas.openxmlformats.org/presentationml/2006/ole">
            <p:oleObj progId="Equation.DSMT4" r:id="rId11" spid="">
              <p:embed/>
              <p:pic>
                <p:nvPicPr>
                  <p:cNvPr id="240" name="Object 24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3050640" y="4868280"/>
                    <a:ext cx="5038200" cy="9637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41" name="" descr=""/>
          <p:cNvPicPr/>
          <p:nvPr/>
        </p:nvPicPr>
        <p:blipFill>
          <a:blip r:embed="rId13"/>
          <a:stretch/>
        </p:blipFill>
        <p:spPr>
          <a:xfrm>
            <a:off x="533520" y="1765440"/>
            <a:ext cx="4405680" cy="938880"/>
          </a:xfrm>
          <a:prstGeom prst="rect">
            <a:avLst/>
          </a:prstGeom>
          <a:ln w="0">
            <a:noFill/>
          </a:ln>
        </p:spPr>
      </p:pic>
      <p:pic>
        <p:nvPicPr>
          <p:cNvPr id="242" name="" descr=""/>
          <p:cNvPicPr/>
          <p:nvPr/>
        </p:nvPicPr>
        <p:blipFill>
          <a:blip r:embed="rId14"/>
          <a:stretch/>
        </p:blipFill>
        <p:spPr>
          <a:xfrm>
            <a:off x="6172200" y="1803240"/>
            <a:ext cx="4939200" cy="837000"/>
          </a:xfrm>
          <a:prstGeom prst="rect">
            <a:avLst/>
          </a:prstGeom>
          <a:ln w="0">
            <a:noFill/>
          </a:ln>
        </p:spPr>
      </p:pic>
      <p:pic>
        <p:nvPicPr>
          <p:cNvPr id="243" name="" descr=""/>
          <p:cNvPicPr/>
          <p:nvPr/>
        </p:nvPicPr>
        <p:blipFill>
          <a:blip r:embed="rId15"/>
          <a:stretch/>
        </p:blipFill>
        <p:spPr>
          <a:xfrm>
            <a:off x="444600" y="3225960"/>
            <a:ext cx="2513520" cy="1116360"/>
          </a:xfrm>
          <a:prstGeom prst="rect">
            <a:avLst/>
          </a:prstGeom>
          <a:ln w="0">
            <a:noFill/>
          </a:ln>
        </p:spPr>
      </p:pic>
      <p:pic>
        <p:nvPicPr>
          <p:cNvPr id="244" name="" descr=""/>
          <p:cNvPicPr/>
          <p:nvPr/>
        </p:nvPicPr>
        <p:blipFill>
          <a:blip r:embed="rId16"/>
          <a:stretch/>
        </p:blipFill>
        <p:spPr>
          <a:xfrm>
            <a:off x="3263760" y="3289320"/>
            <a:ext cx="4596480" cy="1002240"/>
          </a:xfrm>
          <a:prstGeom prst="rect">
            <a:avLst/>
          </a:prstGeom>
          <a:ln w="0">
            <a:noFill/>
          </a:ln>
        </p:spPr>
      </p:pic>
      <p:pic>
        <p:nvPicPr>
          <p:cNvPr id="245" name="" descr=""/>
          <p:cNvPicPr/>
          <p:nvPr/>
        </p:nvPicPr>
        <p:blipFill>
          <a:blip r:embed="rId17"/>
          <a:stretch/>
        </p:blipFill>
        <p:spPr>
          <a:xfrm>
            <a:off x="8369280" y="3441600"/>
            <a:ext cx="2361240" cy="697320"/>
          </a:xfrm>
          <a:prstGeom prst="rect">
            <a:avLst/>
          </a:prstGeom>
          <a:ln w="0">
            <a:noFill/>
          </a:ln>
        </p:spPr>
      </p:pic>
      <p:pic>
        <p:nvPicPr>
          <p:cNvPr id="246" name="" descr=""/>
          <p:cNvPicPr/>
          <p:nvPr/>
        </p:nvPicPr>
        <p:blipFill>
          <a:blip r:embed="rId18"/>
          <a:stretch/>
        </p:blipFill>
        <p:spPr>
          <a:xfrm>
            <a:off x="3048120" y="4863960"/>
            <a:ext cx="5028120" cy="95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5"/>
          <p:cNvSpPr/>
          <p:nvPr/>
        </p:nvSpPr>
        <p:spPr>
          <a:xfrm>
            <a:off x="0" y="2160"/>
            <a:ext cx="12190680" cy="112608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Hamiltonian of the interacting system, electron-electron interaction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and commutation relations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8" name="Rectangle 2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49" name="Object 1"/>
          <p:cNvGraphicFramePr/>
          <p:nvPr/>
        </p:nvGraphicFramePr>
        <p:xfrm>
          <a:off x="1025280" y="1928160"/>
          <a:ext cx="1966680" cy="58176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250" name="Object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25280" y="1928160"/>
                    <a:ext cx="1966680" cy="581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Rectangle 4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52" name="Object 3"/>
          <p:cNvGraphicFramePr/>
          <p:nvPr/>
        </p:nvGraphicFramePr>
        <p:xfrm>
          <a:off x="4476600" y="1785600"/>
          <a:ext cx="3237120" cy="90036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253" name="Object 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476600" y="1785600"/>
                    <a:ext cx="3237120" cy="900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4" name="Rectangle 8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55" name="Object 7"/>
          <p:cNvGraphicFramePr/>
          <p:nvPr/>
        </p:nvGraphicFramePr>
        <p:xfrm>
          <a:off x="9198720" y="1642320"/>
          <a:ext cx="1575720" cy="118656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256" name="Object 7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9198720" y="1642320"/>
                    <a:ext cx="1575720" cy="11865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7" name="Rectangle 15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58" name="Object 14"/>
          <p:cNvGraphicFramePr/>
          <p:nvPr/>
        </p:nvGraphicFramePr>
        <p:xfrm>
          <a:off x="1025280" y="5352120"/>
          <a:ext cx="2979360" cy="619920"/>
        </p:xfrm>
        <a:graphic>
          <a:graphicData uri="http://schemas.openxmlformats.org/presentationml/2006/ole">
            <p:oleObj progId="Equation.DSMT4" r:id="rId7" spid="">
              <p:embed/>
              <p:pic>
                <p:nvPicPr>
                  <p:cNvPr id="259" name="Object 14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025280" y="5352120"/>
                    <a:ext cx="2979360" cy="6199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0" name="Rectangle 17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61" name="Object 16"/>
          <p:cNvGraphicFramePr/>
          <p:nvPr/>
        </p:nvGraphicFramePr>
        <p:xfrm>
          <a:off x="6095880" y="5338800"/>
          <a:ext cx="3878280" cy="633600"/>
        </p:xfrm>
        <a:graphic>
          <a:graphicData uri="http://schemas.openxmlformats.org/presentationml/2006/ole">
            <p:oleObj progId="Equation.DSMT4" r:id="rId9" spid="">
              <p:embed/>
              <p:pic>
                <p:nvPicPr>
                  <p:cNvPr id="262" name="Object 16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6095880" y="5338800"/>
                    <a:ext cx="3878280" cy="633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3" name="Rectangle 29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64" name="Object 28"/>
          <p:cNvGraphicFramePr/>
          <p:nvPr/>
        </p:nvGraphicFramePr>
        <p:xfrm>
          <a:off x="1740240" y="3172320"/>
          <a:ext cx="8271720" cy="630000"/>
        </p:xfrm>
        <a:graphic>
          <a:graphicData uri="http://schemas.openxmlformats.org/presentationml/2006/ole">
            <p:oleObj progId="Equation.DSMT4" r:id="rId11" spid="">
              <p:embed/>
              <p:pic>
                <p:nvPicPr>
                  <p:cNvPr id="265" name="Object 28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740240" y="3172320"/>
                    <a:ext cx="8271720" cy="6300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6" name="Rectangle 31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67" name="Object 30"/>
          <p:cNvGraphicFramePr/>
          <p:nvPr/>
        </p:nvGraphicFramePr>
        <p:xfrm>
          <a:off x="1658880" y="4156200"/>
          <a:ext cx="2276640" cy="679680"/>
        </p:xfrm>
        <a:graphic>
          <a:graphicData uri="http://schemas.openxmlformats.org/presentationml/2006/ole">
            <p:oleObj progId="Equation.DSMT4" r:id="rId13" spid="">
              <p:embed/>
              <p:pic>
                <p:nvPicPr>
                  <p:cNvPr id="268" name="Object 30" descr="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658880" y="4156200"/>
                    <a:ext cx="2276640" cy="6796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9" name="Right Arrow 21"/>
          <p:cNvSpPr/>
          <p:nvPr/>
        </p:nvSpPr>
        <p:spPr>
          <a:xfrm>
            <a:off x="4242600" y="4321800"/>
            <a:ext cx="1270800" cy="348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Rectangle 40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71" name="Object 39"/>
          <p:cNvGraphicFramePr/>
          <p:nvPr/>
        </p:nvGraphicFramePr>
        <p:xfrm>
          <a:off x="5820120" y="4233960"/>
          <a:ext cx="3807360" cy="601200"/>
        </p:xfrm>
        <a:graphic>
          <a:graphicData uri="http://schemas.openxmlformats.org/presentationml/2006/ole">
            <p:oleObj progId="Equation.DSMT4" r:id="rId15" spid="">
              <p:embed/>
              <p:pic>
                <p:nvPicPr>
                  <p:cNvPr id="272" name="Object 39" descr="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5820120" y="4233960"/>
                    <a:ext cx="3807360" cy="6012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3" name="Right Arrow 24"/>
          <p:cNvSpPr/>
          <p:nvPr/>
        </p:nvSpPr>
        <p:spPr>
          <a:xfrm>
            <a:off x="4415040" y="5481360"/>
            <a:ext cx="1270800" cy="348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4" name="" descr=""/>
          <p:cNvPicPr/>
          <p:nvPr/>
        </p:nvPicPr>
        <p:blipFill>
          <a:blip r:embed="rId17"/>
          <a:stretch/>
        </p:blipFill>
        <p:spPr>
          <a:xfrm>
            <a:off x="1015920" y="1917720"/>
            <a:ext cx="1954800" cy="570600"/>
          </a:xfrm>
          <a:prstGeom prst="rect">
            <a:avLst/>
          </a:prstGeom>
          <a:ln w="0">
            <a:noFill/>
          </a:ln>
        </p:spPr>
      </p:pic>
      <p:pic>
        <p:nvPicPr>
          <p:cNvPr id="275" name="" descr=""/>
          <p:cNvPicPr/>
          <p:nvPr/>
        </p:nvPicPr>
        <p:blipFill>
          <a:blip r:embed="rId18"/>
          <a:stretch/>
        </p:blipFill>
        <p:spPr>
          <a:xfrm>
            <a:off x="4470480" y="1778040"/>
            <a:ext cx="3237480" cy="900720"/>
          </a:xfrm>
          <a:prstGeom prst="rect">
            <a:avLst/>
          </a:prstGeom>
          <a:ln w="0">
            <a:noFill/>
          </a:ln>
        </p:spPr>
      </p:pic>
      <p:pic>
        <p:nvPicPr>
          <p:cNvPr id="276" name="" descr=""/>
          <p:cNvPicPr/>
          <p:nvPr/>
        </p:nvPicPr>
        <p:blipFill>
          <a:blip r:embed="rId19"/>
          <a:stretch/>
        </p:blipFill>
        <p:spPr>
          <a:xfrm>
            <a:off x="9194760" y="1638360"/>
            <a:ext cx="1573560" cy="1180080"/>
          </a:xfrm>
          <a:prstGeom prst="rect">
            <a:avLst/>
          </a:prstGeom>
          <a:ln w="0">
            <a:noFill/>
          </a:ln>
        </p:spPr>
      </p:pic>
      <p:pic>
        <p:nvPicPr>
          <p:cNvPr id="277" name="" descr=""/>
          <p:cNvPicPr/>
          <p:nvPr/>
        </p:nvPicPr>
        <p:blipFill>
          <a:blip r:embed="rId20"/>
          <a:stretch/>
        </p:blipFill>
        <p:spPr>
          <a:xfrm>
            <a:off x="1015920" y="5346720"/>
            <a:ext cx="2970720" cy="608400"/>
          </a:xfrm>
          <a:prstGeom prst="rect">
            <a:avLst/>
          </a:prstGeom>
          <a:ln w="0">
            <a:noFill/>
          </a:ln>
        </p:spPr>
      </p:pic>
      <p:pic>
        <p:nvPicPr>
          <p:cNvPr id="278" name="" descr=""/>
          <p:cNvPicPr/>
          <p:nvPr/>
        </p:nvPicPr>
        <p:blipFill>
          <a:blip r:embed="rId21"/>
          <a:stretch/>
        </p:blipFill>
        <p:spPr>
          <a:xfrm>
            <a:off x="6095880" y="5334120"/>
            <a:ext cx="3872520" cy="633960"/>
          </a:xfrm>
          <a:prstGeom prst="rect">
            <a:avLst/>
          </a:prstGeom>
          <a:ln w="0">
            <a:noFill/>
          </a:ln>
        </p:spPr>
      </p:pic>
      <p:pic>
        <p:nvPicPr>
          <p:cNvPr id="279" name="" descr=""/>
          <p:cNvPicPr/>
          <p:nvPr/>
        </p:nvPicPr>
        <p:blipFill>
          <a:blip r:embed="rId22"/>
          <a:stretch/>
        </p:blipFill>
        <p:spPr>
          <a:xfrm>
            <a:off x="1739880" y="3162240"/>
            <a:ext cx="8266680" cy="621360"/>
          </a:xfrm>
          <a:prstGeom prst="rect">
            <a:avLst/>
          </a:prstGeom>
          <a:ln w="0">
            <a:noFill/>
          </a:ln>
        </p:spPr>
      </p:pic>
      <p:pic>
        <p:nvPicPr>
          <p:cNvPr id="280" name="" descr=""/>
          <p:cNvPicPr/>
          <p:nvPr/>
        </p:nvPicPr>
        <p:blipFill>
          <a:blip r:embed="rId23"/>
          <a:stretch/>
        </p:blipFill>
        <p:spPr>
          <a:xfrm>
            <a:off x="1650960" y="4152960"/>
            <a:ext cx="2272320" cy="672120"/>
          </a:xfrm>
          <a:prstGeom prst="rect">
            <a:avLst/>
          </a:prstGeom>
          <a:ln w="0">
            <a:noFill/>
          </a:ln>
        </p:spPr>
      </p:pic>
      <p:pic>
        <p:nvPicPr>
          <p:cNvPr id="281" name="" descr=""/>
          <p:cNvPicPr/>
          <p:nvPr/>
        </p:nvPicPr>
        <p:blipFill>
          <a:blip r:embed="rId24"/>
          <a:stretch/>
        </p:blipFill>
        <p:spPr>
          <a:xfrm>
            <a:off x="5816520" y="4229280"/>
            <a:ext cx="3796200" cy="59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5"/>
          <p:cNvSpPr/>
          <p:nvPr/>
        </p:nvSpPr>
        <p:spPr>
          <a:xfrm>
            <a:off x="0" y="3600"/>
            <a:ext cx="12190680" cy="52776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System in an electric field, commutation relation</a:t>
            </a:r>
            <a:r>
              <a:rPr b="1" i="1" lang="en-US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3" name="Rectangle 2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84" name="Object 1"/>
          <p:cNvGraphicFramePr/>
          <p:nvPr/>
        </p:nvGraphicFramePr>
        <p:xfrm>
          <a:off x="2233440" y="2376360"/>
          <a:ext cx="3492360" cy="51552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285" name="Object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33440" y="2376360"/>
                    <a:ext cx="3492360" cy="515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6" name="Right Arrow 7"/>
          <p:cNvSpPr/>
          <p:nvPr/>
        </p:nvSpPr>
        <p:spPr>
          <a:xfrm>
            <a:off x="6095880" y="2508840"/>
            <a:ext cx="1177920" cy="25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Rectangle 4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88" name="Object 3"/>
          <p:cNvGraphicFramePr/>
          <p:nvPr/>
        </p:nvGraphicFramePr>
        <p:xfrm>
          <a:off x="7640280" y="2376360"/>
          <a:ext cx="2383920" cy="74880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289" name="Object 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640280" y="2376360"/>
                    <a:ext cx="2383920" cy="7488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90" name="Rectangle 8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91" name="Object 7"/>
          <p:cNvGraphicFramePr/>
          <p:nvPr/>
        </p:nvGraphicFramePr>
        <p:xfrm>
          <a:off x="356400" y="3428640"/>
          <a:ext cx="3008160" cy="166608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292" name="Object 7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56400" y="3428640"/>
                    <a:ext cx="3008160" cy="1666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93" name="Rectangle 13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Rectangle 21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95" name="Object 20"/>
          <p:cNvGraphicFramePr/>
          <p:nvPr/>
        </p:nvGraphicFramePr>
        <p:xfrm>
          <a:off x="5036400" y="1256040"/>
          <a:ext cx="2117520" cy="583200"/>
        </p:xfrm>
        <a:graphic>
          <a:graphicData uri="http://schemas.openxmlformats.org/presentationml/2006/ole">
            <p:oleObj progId="Equation.DSMT4" r:id="rId7" spid="">
              <p:embed/>
              <p:pic>
                <p:nvPicPr>
                  <p:cNvPr id="296" name="Object 20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036400" y="1256040"/>
                    <a:ext cx="2117520" cy="5832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97" name="Rectangle 23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98" name="Object 22"/>
          <p:cNvGraphicFramePr/>
          <p:nvPr/>
        </p:nvGraphicFramePr>
        <p:xfrm>
          <a:off x="4547880" y="3995280"/>
          <a:ext cx="6183720" cy="532440"/>
        </p:xfrm>
        <a:graphic>
          <a:graphicData uri="http://schemas.openxmlformats.org/presentationml/2006/ole">
            <p:oleObj progId="Equation.DSMT4" r:id="rId9" spid="">
              <p:embed/>
              <p:pic>
                <p:nvPicPr>
                  <p:cNvPr id="299" name="Object 22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4547880" y="3995280"/>
                    <a:ext cx="6183720" cy="5324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0" name="Rectangle 25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01" name="Object 24"/>
          <p:cNvGraphicFramePr/>
          <p:nvPr/>
        </p:nvGraphicFramePr>
        <p:xfrm>
          <a:off x="2233440" y="5631480"/>
          <a:ext cx="1899720" cy="597960"/>
        </p:xfrm>
        <a:graphic>
          <a:graphicData uri="http://schemas.openxmlformats.org/presentationml/2006/ole">
            <p:oleObj progId="Equation.DSMT4" r:id="rId11" spid="">
              <p:embed/>
              <p:pic>
                <p:nvPicPr>
                  <p:cNvPr id="302" name="Object 24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233440" y="5631480"/>
                    <a:ext cx="1899720" cy="5979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3" name="Right Arrow 21"/>
          <p:cNvSpPr/>
          <p:nvPr/>
        </p:nvSpPr>
        <p:spPr>
          <a:xfrm>
            <a:off x="4547880" y="5805000"/>
            <a:ext cx="1177920" cy="25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Rectangle 27"/>
          <p:cNvSpPr/>
          <p:nvPr/>
        </p:nvSpPr>
        <p:spPr>
          <a:xfrm>
            <a:off x="7644240" y="455796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05" name="Object 26"/>
          <p:cNvGraphicFramePr/>
          <p:nvPr/>
        </p:nvGraphicFramePr>
        <p:xfrm>
          <a:off x="6140520" y="5631480"/>
          <a:ext cx="5350680" cy="597960"/>
        </p:xfrm>
        <a:graphic>
          <a:graphicData uri="http://schemas.openxmlformats.org/presentationml/2006/ole">
            <p:oleObj progId="Equation.DSMT4" r:id="rId13" spid="">
              <p:embed/>
              <p:pic>
                <p:nvPicPr>
                  <p:cNvPr id="306" name="Object 26" descr="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6140520" y="5631480"/>
                    <a:ext cx="5350680" cy="5979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07" name="" descr=""/>
          <p:cNvPicPr/>
          <p:nvPr/>
        </p:nvPicPr>
        <p:blipFill>
          <a:blip r:embed="rId15"/>
          <a:stretch/>
        </p:blipFill>
        <p:spPr>
          <a:xfrm>
            <a:off x="2222640" y="2374920"/>
            <a:ext cx="3491280" cy="506880"/>
          </a:xfrm>
          <a:prstGeom prst="rect">
            <a:avLst/>
          </a:prstGeom>
          <a:ln w="0">
            <a:noFill/>
          </a:ln>
        </p:spPr>
      </p:pic>
      <p:pic>
        <p:nvPicPr>
          <p:cNvPr id="308" name="" descr=""/>
          <p:cNvPicPr/>
          <p:nvPr/>
        </p:nvPicPr>
        <p:blipFill>
          <a:blip r:embed="rId16"/>
          <a:stretch/>
        </p:blipFill>
        <p:spPr>
          <a:xfrm>
            <a:off x="7632720" y="2374920"/>
            <a:ext cx="2373840" cy="748080"/>
          </a:xfrm>
          <a:prstGeom prst="rect">
            <a:avLst/>
          </a:prstGeom>
          <a:ln w="0">
            <a:noFill/>
          </a:ln>
        </p:spPr>
      </p:pic>
      <p:pic>
        <p:nvPicPr>
          <p:cNvPr id="309" name="" descr=""/>
          <p:cNvPicPr/>
          <p:nvPr/>
        </p:nvPicPr>
        <p:blipFill>
          <a:blip r:embed="rId17"/>
          <a:stretch/>
        </p:blipFill>
        <p:spPr>
          <a:xfrm>
            <a:off x="355680" y="3416400"/>
            <a:ext cx="2996280" cy="1662480"/>
          </a:xfrm>
          <a:prstGeom prst="rect">
            <a:avLst/>
          </a:prstGeom>
          <a:ln w="0">
            <a:noFill/>
          </a:ln>
        </p:spPr>
      </p:pic>
      <p:pic>
        <p:nvPicPr>
          <p:cNvPr id="310" name="" descr=""/>
          <p:cNvPicPr/>
          <p:nvPr/>
        </p:nvPicPr>
        <p:blipFill>
          <a:blip r:embed="rId18"/>
          <a:stretch/>
        </p:blipFill>
        <p:spPr>
          <a:xfrm>
            <a:off x="5029200" y="1244520"/>
            <a:ext cx="2107080" cy="583200"/>
          </a:xfrm>
          <a:prstGeom prst="rect">
            <a:avLst/>
          </a:prstGeom>
          <a:ln w="0">
            <a:noFill/>
          </a:ln>
        </p:spPr>
      </p:pic>
      <p:pic>
        <p:nvPicPr>
          <p:cNvPr id="311" name="" descr=""/>
          <p:cNvPicPr/>
          <p:nvPr/>
        </p:nvPicPr>
        <p:blipFill>
          <a:blip r:embed="rId19"/>
          <a:stretch/>
        </p:blipFill>
        <p:spPr>
          <a:xfrm>
            <a:off x="4546440" y="3987720"/>
            <a:ext cx="6183720" cy="532440"/>
          </a:xfrm>
          <a:prstGeom prst="rect">
            <a:avLst/>
          </a:prstGeom>
          <a:ln w="0">
            <a:noFill/>
          </a:ln>
        </p:spPr>
      </p:pic>
      <p:pic>
        <p:nvPicPr>
          <p:cNvPr id="312" name="" descr=""/>
          <p:cNvPicPr/>
          <p:nvPr/>
        </p:nvPicPr>
        <p:blipFill>
          <a:blip r:embed="rId20"/>
          <a:stretch/>
        </p:blipFill>
        <p:spPr>
          <a:xfrm>
            <a:off x="2222640" y="5626080"/>
            <a:ext cx="1891080" cy="595800"/>
          </a:xfrm>
          <a:prstGeom prst="rect">
            <a:avLst/>
          </a:prstGeom>
          <a:ln w="0">
            <a:noFill/>
          </a:ln>
        </p:spPr>
      </p:pic>
      <p:pic>
        <p:nvPicPr>
          <p:cNvPr id="313" name="" descr=""/>
          <p:cNvPicPr/>
          <p:nvPr/>
        </p:nvPicPr>
        <p:blipFill>
          <a:blip r:embed="rId21"/>
          <a:stretch/>
        </p:blipFill>
        <p:spPr>
          <a:xfrm>
            <a:off x="6134040" y="5626080"/>
            <a:ext cx="5345640" cy="59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/>
          </p:nvPr>
        </p:nvSpPr>
        <p:spPr>
          <a:xfrm>
            <a:off x="1341720" y="6337440"/>
            <a:ext cx="9006840" cy="31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Electron gas total energy dependency from QD semiaxis </a:t>
            </a:r>
            <a:r>
              <a:rPr b="0" i="1" lang="en-US" sz="1800" spc="-1" strike="noStrike">
                <a:solidFill>
                  <a:srgbClr val="000000"/>
                </a:solidFill>
                <a:latin typeface="Times New Roman"/>
              </a:rPr>
              <a:t>b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for different interaction parameter 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5" name="Rectangle 5"/>
          <p:cNvSpPr/>
          <p:nvPr/>
        </p:nvSpPr>
        <p:spPr>
          <a:xfrm>
            <a:off x="5985720" y="731520"/>
            <a:ext cx="21852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16" name="Rectangle 10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17" name="Object 9"/>
          <p:cNvGraphicFramePr/>
          <p:nvPr/>
        </p:nvGraphicFramePr>
        <p:xfrm>
          <a:off x="10005480" y="6297120"/>
          <a:ext cx="462240" cy="39816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318" name="Object 9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005480" y="6297120"/>
                    <a:ext cx="462240" cy="3981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19" name="Рисунок 1" descr="C:\Users\mmkrt\Dropbox\_Articles\Unknown - Asymmetric Ellipsoid QD Gas\Figures\Fig.1.PNG"/>
          <p:cNvPicPr/>
          <p:nvPr/>
        </p:nvPicPr>
        <p:blipFill>
          <a:blip r:embed="rId3"/>
          <a:stretch/>
        </p:blipFill>
        <p:spPr>
          <a:xfrm>
            <a:off x="1061640" y="826560"/>
            <a:ext cx="10888560" cy="5219640"/>
          </a:xfrm>
          <a:prstGeom prst="rect">
            <a:avLst/>
          </a:prstGeom>
          <a:ln w="0">
            <a:noFill/>
          </a:ln>
        </p:spPr>
      </p:pic>
      <p:sp>
        <p:nvSpPr>
          <p:cNvPr id="320" name="Title 5"/>
          <p:cNvSpPr/>
          <p:nvPr/>
        </p:nvSpPr>
        <p:spPr>
          <a:xfrm>
            <a:off x="0" y="-720"/>
            <a:ext cx="12190680" cy="66492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9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Obtained results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800" spc="-1" strike="noStrike">
              <a:latin typeface="Arial"/>
            </a:endParaRPr>
          </a:p>
        </p:txBody>
      </p:sp>
      <p:pic>
        <p:nvPicPr>
          <p:cNvPr id="321" name="" descr=""/>
          <p:cNvPicPr/>
          <p:nvPr/>
        </p:nvPicPr>
        <p:blipFill>
          <a:blip r:embed="rId4"/>
          <a:stretch/>
        </p:blipFill>
        <p:spPr>
          <a:xfrm>
            <a:off x="9995040" y="6286680"/>
            <a:ext cx="456120" cy="39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/>
          </p:nvPr>
        </p:nvSpPr>
        <p:spPr>
          <a:xfrm>
            <a:off x="1779120" y="6414840"/>
            <a:ext cx="1051416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Electron gas total energy dependency from QD semiaxis </a:t>
            </a:r>
            <a:r>
              <a:rPr b="0" i="1" lang="en-US" sz="1800" spc="-1" strike="noStrike">
                <a:solidFill>
                  <a:srgbClr val="000000"/>
                </a:solidFill>
                <a:latin typeface="Times New Roman"/>
              </a:rPr>
              <a:t>c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for different interaction parameter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3" name="Title 5"/>
          <p:cNvSpPr/>
          <p:nvPr/>
        </p:nvSpPr>
        <p:spPr>
          <a:xfrm>
            <a:off x="0" y="-3240"/>
            <a:ext cx="12190680" cy="71496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Obtained results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pic>
        <p:nvPicPr>
          <p:cNvPr id="324" name="Рисунок 2" descr="C:\Users\mmkrt\Dropbox\_Articles\Unknown - Asymmetric Ellipsoid QD Gas\Figures\Fig.2.PNG"/>
          <p:cNvPicPr/>
          <p:nvPr/>
        </p:nvPicPr>
        <p:blipFill>
          <a:blip r:embed="rId1"/>
          <a:stretch/>
        </p:blipFill>
        <p:spPr>
          <a:xfrm>
            <a:off x="1536840" y="916200"/>
            <a:ext cx="10415520" cy="5471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25" name="Object 14"/>
          <p:cNvGraphicFramePr/>
          <p:nvPr/>
        </p:nvGraphicFramePr>
        <p:xfrm>
          <a:off x="10402920" y="6389280"/>
          <a:ext cx="435960" cy="375480"/>
        </p:xfrm>
        <a:graphic>
          <a:graphicData uri="http://schemas.openxmlformats.org/presentationml/2006/ole">
            <p:oleObj progId="Equation.DSMT4" r:id="rId2" spid="">
              <p:embed/>
              <p:pic>
                <p:nvPicPr>
                  <p:cNvPr id="326" name="Object 14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0402920" y="6389280"/>
                    <a:ext cx="435960" cy="375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27" name="" descr=""/>
          <p:cNvPicPr/>
          <p:nvPr/>
        </p:nvPicPr>
        <p:blipFill>
          <a:blip r:embed="rId4"/>
          <a:stretch/>
        </p:blipFill>
        <p:spPr>
          <a:xfrm>
            <a:off x="10401480" y="6388200"/>
            <a:ext cx="430560" cy="36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/>
          </p:nvPr>
        </p:nvSpPr>
        <p:spPr>
          <a:xfrm>
            <a:off x="4268520" y="6182640"/>
            <a:ext cx="4421520" cy="502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Electron gas center of mass energy diagram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9" name="Title 5"/>
          <p:cNvSpPr/>
          <p:nvPr/>
        </p:nvSpPr>
        <p:spPr>
          <a:xfrm>
            <a:off x="0" y="-3240"/>
            <a:ext cx="12190680" cy="71496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Obtained results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pic>
        <p:nvPicPr>
          <p:cNvPr id="330" name="Рисунок 3" descr="C:\Users\mmkrt\Dropbox\_Articles\Unknown - Asymmetric Ellipsoid QD Gas\Figures\Fig. 3.PNG"/>
          <p:cNvPicPr/>
          <p:nvPr/>
        </p:nvPicPr>
        <p:blipFill>
          <a:blip r:embed="rId1"/>
          <a:stretch/>
        </p:blipFill>
        <p:spPr>
          <a:xfrm>
            <a:off x="1092600" y="846000"/>
            <a:ext cx="10773360" cy="519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/>
          </p:nvPr>
        </p:nvSpPr>
        <p:spPr>
          <a:xfrm>
            <a:off x="1124640" y="6324840"/>
            <a:ext cx="10514160" cy="331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Electron gas relative energy diagram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2" name="Title 5"/>
          <p:cNvSpPr/>
          <p:nvPr/>
        </p:nvSpPr>
        <p:spPr>
          <a:xfrm>
            <a:off x="0" y="-3240"/>
            <a:ext cx="12190680" cy="71496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Obtained results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pic>
        <p:nvPicPr>
          <p:cNvPr id="333" name="Рисунок 4" descr="C:\Users\mmkrt\Dropbox\_Articles\Unknown - Asymmetric Ellipsoid QD Gas\Figures\Fig. 4.PNG"/>
          <p:cNvPicPr/>
          <p:nvPr/>
        </p:nvPicPr>
        <p:blipFill>
          <a:blip r:embed="rId1"/>
          <a:stretch/>
        </p:blipFill>
        <p:spPr>
          <a:xfrm>
            <a:off x="838080" y="987480"/>
            <a:ext cx="11206440" cy="515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/>
          </p:nvPr>
        </p:nvSpPr>
        <p:spPr>
          <a:xfrm>
            <a:off x="3533400" y="5728680"/>
            <a:ext cx="4805640" cy="38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Electron gas total energy diagram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35" name="Рисунок 5" descr="C:\Users\mmkrt\Dropbox\_Articles\Unknown - Asymmetric Ellipsoid QD Gas\Figures\Fig. 5.PNG"/>
          <p:cNvPicPr/>
          <p:nvPr/>
        </p:nvPicPr>
        <p:blipFill>
          <a:blip r:embed="rId1"/>
          <a:stretch/>
        </p:blipFill>
        <p:spPr>
          <a:xfrm>
            <a:off x="291600" y="1521000"/>
            <a:ext cx="11289240" cy="3778560"/>
          </a:xfrm>
          <a:prstGeom prst="rect">
            <a:avLst/>
          </a:prstGeom>
          <a:ln w="0">
            <a:noFill/>
          </a:ln>
        </p:spPr>
      </p:pic>
      <p:sp>
        <p:nvSpPr>
          <p:cNvPr id="336" name="Title 5"/>
          <p:cNvSpPr/>
          <p:nvPr/>
        </p:nvSpPr>
        <p:spPr>
          <a:xfrm>
            <a:off x="0" y="-3240"/>
            <a:ext cx="12190680" cy="71496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Obtained results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/>
          </p:nvPr>
        </p:nvSpPr>
        <p:spPr>
          <a:xfrm>
            <a:off x="3983760" y="5782680"/>
            <a:ext cx="4222800" cy="47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Electron gas total energy diagram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38" name="Title 5"/>
          <p:cNvSpPr/>
          <p:nvPr/>
        </p:nvSpPr>
        <p:spPr>
          <a:xfrm>
            <a:off x="0" y="-3240"/>
            <a:ext cx="12190680" cy="71496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Obtained results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pic>
        <p:nvPicPr>
          <p:cNvPr id="339" name="Рисунок 6" descr="C:\Users\mmkrt\Dropbox\_Articles\Unknown - Asymmetric Ellipsoid QD Gas\Figures\Fig. 6.PNG"/>
          <p:cNvPicPr/>
          <p:nvPr/>
        </p:nvPicPr>
        <p:blipFill>
          <a:blip r:embed="rId1"/>
          <a:stretch/>
        </p:blipFill>
        <p:spPr>
          <a:xfrm>
            <a:off x="105840" y="1203840"/>
            <a:ext cx="11925360" cy="408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itle 1"/>
          <p:cNvSpPr/>
          <p:nvPr/>
        </p:nvSpPr>
        <p:spPr>
          <a:xfrm>
            <a:off x="0" y="-3600"/>
            <a:ext cx="12190680" cy="6048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sp>
        <p:nvSpPr>
          <p:cNvPr id="341" name=""/>
          <p:cNvSpPr/>
          <p:nvPr/>
        </p:nvSpPr>
        <p:spPr>
          <a:xfrm>
            <a:off x="228600" y="615600"/>
            <a:ext cx="11886480" cy="778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Main Results: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1. In the case of a strongly oblate asymmetric ellipsoidal quantum dot, the confining potential of the slow subsystem is described within the framework of a two-dimensional asymmetric parabolic well.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2. In the quantum dot under consideration, for the case of a pair-interacting electron gas, the conditions for fulfilling the generalized Kohn theorem are realized.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3. The resonance frequencies of the transitions described by the generalized Kohn theorem depend on the geometric parameters of the ellipsoidal quantum dot and can be controlled by changing these parameters.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5"/>
          <p:cNvSpPr/>
          <p:nvPr/>
        </p:nvSpPr>
        <p:spPr>
          <a:xfrm>
            <a:off x="0" y="-2520"/>
            <a:ext cx="12190680" cy="8244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Channeling through QDs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pic>
        <p:nvPicPr>
          <p:cNvPr id="47" name="Picture 4" descr=""/>
          <p:cNvPicPr/>
          <p:nvPr/>
        </p:nvPicPr>
        <p:blipFill>
          <a:blip r:embed="rId1"/>
          <a:stretch/>
        </p:blipFill>
        <p:spPr>
          <a:xfrm>
            <a:off x="696960" y="952560"/>
            <a:ext cx="10796400" cy="537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666320" y="2617920"/>
            <a:ext cx="2857680" cy="132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i="1" lang="en-US" sz="4400" spc="-1" strike="noStrike">
                <a:solidFill>
                  <a:srgbClr val="2e75b6"/>
                </a:solidFill>
                <a:latin typeface="Calibri Light"/>
              </a:rPr>
              <a:t>Thank You</a:t>
            </a:r>
            <a:r>
              <a:rPr b="1" lang="en-US" sz="4400" spc="-1" strike="noStrike">
                <a:solidFill>
                  <a:srgbClr val="2e75b6"/>
                </a:solidFill>
                <a:latin typeface="Calibri Light"/>
              </a:rPr>
              <a:t>!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3" name="Title 5"/>
          <p:cNvSpPr/>
          <p:nvPr/>
        </p:nvSpPr>
        <p:spPr>
          <a:xfrm>
            <a:off x="0" y="-3600"/>
            <a:ext cx="12190680" cy="6048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/>
          </p:nvPr>
        </p:nvSpPr>
        <p:spPr>
          <a:xfrm>
            <a:off x="228600" y="4625280"/>
            <a:ext cx="11813040" cy="51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Times New Roman"/>
              </a:rPr>
              <a:t>Atomic force microscope (AFM) photograph of the </a:t>
            </a:r>
            <a:r>
              <a:rPr b="0" lang="en-US" sz="1600" spc="-1" strike="noStrike">
                <a:solidFill>
                  <a:srgbClr val="000000"/>
                </a:solidFill>
                <a:latin typeface="Times New Roman"/>
              </a:rPr>
              <a:t>uncapped sample       Schematic view of (a) the uncapped </a:t>
            </a:r>
            <a:r>
              <a:rPr b="0" lang="en-US" sz="1600" spc="-1" strike="noStrike">
                <a:solidFill>
                  <a:srgbClr val="000000"/>
                </a:solidFill>
                <a:latin typeface="Times New Roman"/>
              </a:rPr>
              <a:t>and (b) the capped QDs samples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49" name="Picture 3" descr=""/>
          <p:cNvPicPr/>
          <p:nvPr/>
        </p:nvPicPr>
        <p:blipFill>
          <a:blip r:embed="rId1"/>
          <a:stretch/>
        </p:blipFill>
        <p:spPr>
          <a:xfrm>
            <a:off x="135720" y="821880"/>
            <a:ext cx="4893480" cy="3803400"/>
          </a:xfrm>
          <a:prstGeom prst="rect">
            <a:avLst/>
          </a:prstGeom>
          <a:ln w="0">
            <a:noFill/>
          </a:ln>
        </p:spPr>
      </p:pic>
      <p:sp>
        <p:nvSpPr>
          <p:cNvPr id="50" name="Title 5"/>
          <p:cNvSpPr/>
          <p:nvPr/>
        </p:nvSpPr>
        <p:spPr>
          <a:xfrm>
            <a:off x="0" y="-2520"/>
            <a:ext cx="12190680" cy="8244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Channeling through QDs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pic>
        <p:nvPicPr>
          <p:cNvPr id="51" name="Picture 5" descr=""/>
          <p:cNvPicPr/>
          <p:nvPr/>
        </p:nvPicPr>
        <p:blipFill>
          <a:blip r:embed="rId2"/>
          <a:stretch/>
        </p:blipFill>
        <p:spPr>
          <a:xfrm>
            <a:off x="5393880" y="1143000"/>
            <a:ext cx="6796800" cy="2163600"/>
          </a:xfrm>
          <a:prstGeom prst="rect">
            <a:avLst/>
          </a:prstGeom>
          <a:ln w="0">
            <a:noFill/>
          </a:ln>
        </p:spPr>
      </p:pic>
      <p:sp>
        <p:nvSpPr>
          <p:cNvPr id="52" name=""/>
          <p:cNvSpPr txBox="1"/>
          <p:nvPr/>
        </p:nvSpPr>
        <p:spPr>
          <a:xfrm>
            <a:off x="457200" y="5257800"/>
            <a:ext cx="11430000" cy="858240"/>
          </a:xfrm>
          <a:prstGeom prst="rect">
            <a:avLst/>
          </a:prstGeom>
          <a:noFill/>
          <a:ln w="5472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800" spc="-1" strike="noStrike">
                <a:solidFill>
                  <a:srgbClr val="3465a4"/>
                </a:solidFill>
                <a:latin typeface="Arial"/>
              </a:rPr>
              <a:t>RBS/w channeling measurement was performed with 4 MeV </a:t>
            </a:r>
            <a:r>
              <a:rPr b="1" lang="en-US" sz="1800" spc="-1" strike="noStrike" baseline="33000">
                <a:solidFill>
                  <a:srgbClr val="3465a4"/>
                </a:solidFill>
                <a:latin typeface="Arial"/>
              </a:rPr>
              <a:t>12</a:t>
            </a:r>
            <a:r>
              <a:rPr b="1" lang="en-US" sz="1800" spc="-1" strike="noStrike">
                <a:solidFill>
                  <a:srgbClr val="3465a4"/>
                </a:solidFill>
                <a:latin typeface="Arial"/>
              </a:rPr>
              <a:t>C</a:t>
            </a:r>
            <a:r>
              <a:rPr b="1" lang="en-US" sz="1800" spc="-1" strike="noStrike" baseline="33000">
                <a:solidFill>
                  <a:srgbClr val="3465a4"/>
                </a:solidFill>
                <a:latin typeface="Arial"/>
              </a:rPr>
              <a:t>2+</a:t>
            </a:r>
            <a:r>
              <a:rPr b="1" lang="en-US" sz="1800" spc="-1" strike="noStrike">
                <a:solidFill>
                  <a:srgbClr val="3465a4"/>
                </a:solidFill>
                <a:latin typeface="Arial"/>
              </a:rPr>
              <a:t> beam provided by the 9SDH-2 Tandem accelerator. The obtained results show the existence of strains in and around the synthesized QDs.</a:t>
            </a:r>
            <a:r>
              <a:rPr b="0" lang="en-US" sz="1800" spc="-1" strike="noStrike">
                <a:latin typeface="Arial"/>
              </a:rPr>
              <a:t> 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"/>
          <p:cNvSpPr/>
          <p:nvPr/>
        </p:nvSpPr>
        <p:spPr>
          <a:xfrm>
            <a:off x="0" y="-2520"/>
            <a:ext cx="12190680" cy="8244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Ellipsoidal Quantum Dot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grpSp>
        <p:nvGrpSpPr>
          <p:cNvPr id="54" name="Group 4"/>
          <p:cNvGrpSpPr/>
          <p:nvPr/>
        </p:nvGrpSpPr>
        <p:grpSpPr>
          <a:xfrm>
            <a:off x="304560" y="1668240"/>
            <a:ext cx="11582640" cy="4057920"/>
            <a:chOff x="304560" y="1668240"/>
            <a:chExt cx="11582640" cy="4057920"/>
          </a:xfrm>
        </p:grpSpPr>
        <p:sp>
          <p:nvSpPr>
            <p:cNvPr id="55" name="AutoShape 5"/>
            <p:cNvSpPr/>
            <p:nvPr/>
          </p:nvSpPr>
          <p:spPr>
            <a:xfrm>
              <a:off x="304920" y="1668240"/>
              <a:ext cx="11580840" cy="405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Text Box 6"/>
            <p:cNvSpPr/>
            <p:nvPr/>
          </p:nvSpPr>
          <p:spPr>
            <a:xfrm>
              <a:off x="1887120" y="5132160"/>
              <a:ext cx="8219160" cy="48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7" name="Picture 7" descr="Ellipsoids"/>
            <p:cNvPicPr/>
            <p:nvPr/>
          </p:nvPicPr>
          <p:blipFill>
            <a:blip r:embed="rId1"/>
            <a:stretch/>
          </p:blipFill>
          <p:spPr>
            <a:xfrm>
              <a:off x="980640" y="2277360"/>
              <a:ext cx="9846000" cy="2393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8" name="Line 8"/>
            <p:cNvSpPr/>
            <p:nvPr/>
          </p:nvSpPr>
          <p:spPr>
            <a:xfrm>
              <a:off x="5887800" y="2746440"/>
              <a:ext cx="3960" cy="1825200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Line 9"/>
            <p:cNvSpPr/>
            <p:nvPr/>
          </p:nvSpPr>
          <p:spPr>
            <a:xfrm>
              <a:off x="5886720" y="1738080"/>
              <a:ext cx="2520" cy="105408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  <a:headEnd len="lg" type="stealth" w="sm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Line 10"/>
            <p:cNvSpPr/>
            <p:nvPr/>
          </p:nvSpPr>
          <p:spPr>
            <a:xfrm>
              <a:off x="5895720" y="4610160"/>
              <a:ext cx="5400" cy="33804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Line 11"/>
            <p:cNvSpPr/>
            <p:nvPr/>
          </p:nvSpPr>
          <p:spPr>
            <a:xfrm>
              <a:off x="1138680" y="3462480"/>
              <a:ext cx="9757080" cy="1080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Line 12"/>
            <p:cNvSpPr/>
            <p:nvPr/>
          </p:nvSpPr>
          <p:spPr>
            <a:xfrm flipV="1">
              <a:off x="304560" y="3461400"/>
              <a:ext cx="776880" cy="216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Line 13"/>
            <p:cNvSpPr/>
            <p:nvPr/>
          </p:nvSpPr>
          <p:spPr>
            <a:xfrm flipV="1">
              <a:off x="10611000" y="3456360"/>
              <a:ext cx="1276200" cy="1116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  <a:tailEnd len="lg" type="stealth" w="sm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Line 14"/>
            <p:cNvSpPr/>
            <p:nvPr/>
          </p:nvSpPr>
          <p:spPr>
            <a:xfrm flipV="1">
              <a:off x="2702520" y="2604240"/>
              <a:ext cx="6268680" cy="1727640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Line 15"/>
            <p:cNvSpPr/>
            <p:nvPr/>
          </p:nvSpPr>
          <p:spPr>
            <a:xfrm flipV="1">
              <a:off x="8801280" y="2377800"/>
              <a:ext cx="951840" cy="27540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Line 16"/>
            <p:cNvSpPr/>
            <p:nvPr/>
          </p:nvSpPr>
          <p:spPr>
            <a:xfrm flipV="1">
              <a:off x="1489320" y="4298400"/>
              <a:ext cx="1340280" cy="38160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  <a:headEnd len="lg" type="stealth" w="sm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Text Box 17"/>
            <p:cNvSpPr/>
            <p:nvPr/>
          </p:nvSpPr>
          <p:spPr>
            <a:xfrm>
              <a:off x="1562400" y="4591080"/>
              <a:ext cx="298800" cy="3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i="1" lang="en-US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X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68" name="Text Box 18"/>
            <p:cNvSpPr/>
            <p:nvPr/>
          </p:nvSpPr>
          <p:spPr>
            <a:xfrm>
              <a:off x="11031480" y="3542040"/>
              <a:ext cx="288360" cy="3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i="1" lang="en-US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Y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69" name="Text Box 19"/>
            <p:cNvSpPr/>
            <p:nvPr/>
          </p:nvSpPr>
          <p:spPr>
            <a:xfrm>
              <a:off x="5243040" y="1668240"/>
              <a:ext cx="288360" cy="3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i="1" lang="en-US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Z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70" name="Text Box 20"/>
            <p:cNvSpPr/>
            <p:nvPr/>
          </p:nvSpPr>
          <p:spPr>
            <a:xfrm>
              <a:off x="5345280" y="3464640"/>
              <a:ext cx="308160" cy="3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i="1" lang="en-US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O</a:t>
              </a:r>
              <a:endParaRPr b="0" lang="en-US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5"/>
          <p:cNvSpPr/>
          <p:nvPr/>
        </p:nvSpPr>
        <p:spPr>
          <a:xfrm>
            <a:off x="0" y="-2520"/>
            <a:ext cx="12190680" cy="8244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One particle problem  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graphicFrame>
        <p:nvGraphicFramePr>
          <p:cNvPr id="72" name="Object 6"/>
          <p:cNvGraphicFramePr/>
          <p:nvPr/>
        </p:nvGraphicFramePr>
        <p:xfrm>
          <a:off x="3873600" y="1271160"/>
          <a:ext cx="4443120" cy="52848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73" name="Object 6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73600" y="1271160"/>
                    <a:ext cx="4443120" cy="528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4" name="Rectangle 2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75" name="Object 1"/>
          <p:cNvGraphicFramePr/>
          <p:nvPr/>
        </p:nvGraphicFramePr>
        <p:xfrm>
          <a:off x="3303720" y="2255760"/>
          <a:ext cx="5591160" cy="239076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76" name="Object 1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303720" y="2255760"/>
                    <a:ext cx="5591160" cy="2390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" name="Object 8"/>
          <p:cNvGraphicFramePr/>
          <p:nvPr/>
        </p:nvGraphicFramePr>
        <p:xfrm>
          <a:off x="4475880" y="5103000"/>
          <a:ext cx="2957040" cy="89352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78" name="Object 8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475880" y="5103000"/>
                    <a:ext cx="2957040" cy="893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9" name="" descr=""/>
          <p:cNvPicPr/>
          <p:nvPr/>
        </p:nvPicPr>
        <p:blipFill>
          <a:blip r:embed="rId7"/>
          <a:stretch/>
        </p:blipFill>
        <p:spPr>
          <a:xfrm>
            <a:off x="3873600" y="1270080"/>
            <a:ext cx="4431240" cy="519480"/>
          </a:xfrm>
          <a:prstGeom prst="rect">
            <a:avLst/>
          </a:prstGeom>
          <a:ln w="0">
            <a:noFill/>
          </a:ln>
        </p:spPr>
      </p:pic>
      <p:pic>
        <p:nvPicPr>
          <p:cNvPr id="80" name="" descr=""/>
          <p:cNvPicPr/>
          <p:nvPr/>
        </p:nvPicPr>
        <p:blipFill>
          <a:blip r:embed="rId8"/>
          <a:stretch/>
        </p:blipFill>
        <p:spPr>
          <a:xfrm>
            <a:off x="3301920" y="2247840"/>
            <a:ext cx="5586840" cy="2386440"/>
          </a:xfrm>
          <a:prstGeom prst="rect">
            <a:avLst/>
          </a:prstGeom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9"/>
          <a:stretch/>
        </p:blipFill>
        <p:spPr>
          <a:xfrm>
            <a:off x="4470480" y="5092560"/>
            <a:ext cx="2945160" cy="88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5"/>
          <p:cNvSpPr/>
          <p:nvPr/>
        </p:nvSpPr>
        <p:spPr>
          <a:xfrm>
            <a:off x="0" y="-2520"/>
            <a:ext cx="12190680" cy="8244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One particle problem  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sp>
        <p:nvSpPr>
          <p:cNvPr id="83" name="Rectangle 2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Rectangle 4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Rectangle 6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Rectangle 8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87" name="Object 7"/>
          <p:cNvGraphicFramePr/>
          <p:nvPr/>
        </p:nvGraphicFramePr>
        <p:xfrm>
          <a:off x="212040" y="3372480"/>
          <a:ext cx="1058760" cy="103752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88" name="Object 7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12040" y="3372480"/>
                    <a:ext cx="1058760" cy="1037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Rectangle 14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90" name="Object 13"/>
          <p:cNvGraphicFramePr/>
          <p:nvPr/>
        </p:nvGraphicFramePr>
        <p:xfrm>
          <a:off x="2676960" y="3443760"/>
          <a:ext cx="3331440" cy="89460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91" name="Object 1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676960" y="3443760"/>
                    <a:ext cx="3331440" cy="894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2" name="Right Arrow 17"/>
          <p:cNvSpPr/>
          <p:nvPr/>
        </p:nvSpPr>
        <p:spPr>
          <a:xfrm>
            <a:off x="6086160" y="3731040"/>
            <a:ext cx="1164600" cy="32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Right Arrow 18"/>
          <p:cNvSpPr/>
          <p:nvPr/>
        </p:nvSpPr>
        <p:spPr>
          <a:xfrm>
            <a:off x="1434240" y="3731040"/>
            <a:ext cx="1164600" cy="32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Rectangle 16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95" name="Object 15"/>
          <p:cNvGraphicFramePr/>
          <p:nvPr/>
        </p:nvGraphicFramePr>
        <p:xfrm>
          <a:off x="7252200" y="3513240"/>
          <a:ext cx="4870080" cy="75564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96" name="Object 15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7252200" y="3513240"/>
                    <a:ext cx="4870080" cy="755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7" name="Object 6"/>
          <p:cNvGraphicFramePr/>
          <p:nvPr/>
        </p:nvGraphicFramePr>
        <p:xfrm>
          <a:off x="5082480" y="4648320"/>
          <a:ext cx="2025360" cy="1715040"/>
        </p:xfrm>
        <a:graphic>
          <a:graphicData uri="http://schemas.openxmlformats.org/presentationml/2006/ole">
            <p:oleObj progId="Equation.DSMT4" r:id="rId7" spid="">
              <p:embed/>
              <p:pic>
                <p:nvPicPr>
                  <p:cNvPr id="98" name="Object 6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082480" y="4648320"/>
                    <a:ext cx="2025360" cy="1715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9" name="Object 9"/>
          <p:cNvGraphicFramePr/>
          <p:nvPr/>
        </p:nvGraphicFramePr>
        <p:xfrm>
          <a:off x="4017600" y="1571760"/>
          <a:ext cx="3371400" cy="1274760"/>
        </p:xfrm>
        <a:graphic>
          <a:graphicData uri="http://schemas.openxmlformats.org/presentationml/2006/ole">
            <p:oleObj progId="Equation.DSMT4" r:id="rId9" spid="">
              <p:embed/>
              <p:pic>
                <p:nvPicPr>
                  <p:cNvPr id="100" name="Object 9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4017600" y="1571760"/>
                    <a:ext cx="3371400" cy="1274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01" name="" descr=""/>
          <p:cNvPicPr/>
          <p:nvPr/>
        </p:nvPicPr>
        <p:blipFill>
          <a:blip r:embed="rId11"/>
          <a:stretch/>
        </p:blipFill>
        <p:spPr>
          <a:xfrm>
            <a:off x="203040" y="3365640"/>
            <a:ext cx="1053000" cy="1027800"/>
          </a:xfrm>
          <a:prstGeom prst="rect">
            <a:avLst/>
          </a:prstGeom>
          <a:ln w="0">
            <a:noFill/>
          </a:ln>
        </p:spPr>
      </p:pic>
      <p:pic>
        <p:nvPicPr>
          <p:cNvPr id="102" name="" descr=""/>
          <p:cNvPicPr/>
          <p:nvPr/>
        </p:nvPicPr>
        <p:blipFill>
          <a:blip r:embed="rId12"/>
          <a:stretch/>
        </p:blipFill>
        <p:spPr>
          <a:xfrm>
            <a:off x="2666880" y="3441600"/>
            <a:ext cx="3326400" cy="887760"/>
          </a:xfrm>
          <a:prstGeom prst="rect">
            <a:avLst/>
          </a:prstGeom>
          <a:ln w="0">
            <a:noFill/>
          </a:ln>
        </p:spPr>
      </p:pic>
      <p:pic>
        <p:nvPicPr>
          <p:cNvPr id="103" name="" descr=""/>
          <p:cNvPicPr/>
          <p:nvPr/>
        </p:nvPicPr>
        <p:blipFill>
          <a:blip r:embed="rId13"/>
          <a:stretch/>
        </p:blipFill>
        <p:spPr>
          <a:xfrm>
            <a:off x="7251840" y="3505320"/>
            <a:ext cx="4862880" cy="748080"/>
          </a:xfrm>
          <a:prstGeom prst="rect">
            <a:avLst/>
          </a:prstGeom>
          <a:ln w="0">
            <a:noFill/>
          </a:ln>
        </p:spPr>
      </p:pic>
      <p:pic>
        <p:nvPicPr>
          <p:cNvPr id="104" name="" descr=""/>
          <p:cNvPicPr/>
          <p:nvPr/>
        </p:nvPicPr>
        <p:blipFill>
          <a:blip r:embed="rId14"/>
          <a:stretch/>
        </p:blipFill>
        <p:spPr>
          <a:xfrm>
            <a:off x="5079960" y="4648320"/>
            <a:ext cx="2018160" cy="1713600"/>
          </a:xfrm>
          <a:prstGeom prst="rect">
            <a:avLst/>
          </a:prstGeom>
          <a:ln w="0">
            <a:noFill/>
          </a:ln>
        </p:spPr>
      </p:pic>
      <p:pic>
        <p:nvPicPr>
          <p:cNvPr id="105" name="" descr=""/>
          <p:cNvPicPr/>
          <p:nvPr/>
        </p:nvPicPr>
        <p:blipFill>
          <a:blip r:embed="rId15"/>
          <a:stretch/>
        </p:blipFill>
        <p:spPr>
          <a:xfrm>
            <a:off x="4013280" y="1562040"/>
            <a:ext cx="3364560" cy="126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5"/>
          <p:cNvSpPr/>
          <p:nvPr/>
        </p:nvSpPr>
        <p:spPr>
          <a:xfrm>
            <a:off x="0" y="-2520"/>
            <a:ext cx="12190680" cy="8244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One particle problem: 2D Schrodinger equation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sp>
        <p:nvSpPr>
          <p:cNvPr id="107" name="Rectangle 2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08" name="Object 1"/>
          <p:cNvGraphicFramePr/>
          <p:nvPr/>
        </p:nvGraphicFramePr>
        <p:xfrm>
          <a:off x="1056960" y="2491560"/>
          <a:ext cx="10076400" cy="226476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109" name="Object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56960" y="2491560"/>
                    <a:ext cx="10076400" cy="2264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1054080" y="2489040"/>
            <a:ext cx="10069920" cy="225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5"/>
          <p:cNvSpPr/>
          <p:nvPr/>
        </p:nvSpPr>
        <p:spPr>
          <a:xfrm>
            <a:off x="0" y="-25560"/>
            <a:ext cx="12190680" cy="687600"/>
          </a:xfrm>
          <a:prstGeom prst="rect">
            <a:avLst/>
          </a:prstGeom>
          <a:solidFill>
            <a:srgbClr val="0000ff"/>
          </a:solidFill>
          <a:ln w="0">
            <a:solidFill>
              <a:srgbClr val="9dc3e6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0000"/>
              </a:lnSpc>
              <a:buNone/>
            </a:pP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One particle Wave function and Energy Spectrum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12" name="Rectangle 2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Rectangle 4"/>
          <p:cNvSpPr/>
          <p:nvPr/>
        </p:nvSpPr>
        <p:spPr>
          <a:xfrm>
            <a:off x="5063400" y="259596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Rectangle 6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Rectangle 12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16" name="Object 11"/>
          <p:cNvGraphicFramePr/>
          <p:nvPr/>
        </p:nvGraphicFramePr>
        <p:xfrm>
          <a:off x="466920" y="2176200"/>
          <a:ext cx="11409120" cy="120744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117" name="Object 1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6920" y="2176200"/>
                    <a:ext cx="11409120" cy="12074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Rectangle 14"/>
          <p:cNvSpPr/>
          <p:nvPr/>
        </p:nvSpPr>
        <p:spPr>
          <a:xfrm>
            <a:off x="4068360" y="115488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19" name="Object 4"/>
          <p:cNvGraphicFramePr/>
          <p:nvPr/>
        </p:nvGraphicFramePr>
        <p:xfrm>
          <a:off x="2829960" y="4052520"/>
          <a:ext cx="6530760" cy="84816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120" name="Object 4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829960" y="4052520"/>
                    <a:ext cx="6530760" cy="8481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1" name="Rectangle 16"/>
          <p:cNvSpPr/>
          <p:nvPr/>
        </p:nvSpPr>
        <p:spPr>
          <a:xfrm>
            <a:off x="0" y="0"/>
            <a:ext cx="121906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2" name="" descr=""/>
          <p:cNvPicPr/>
          <p:nvPr/>
        </p:nvPicPr>
        <p:blipFill>
          <a:blip r:embed="rId5"/>
          <a:stretch/>
        </p:blipFill>
        <p:spPr>
          <a:xfrm>
            <a:off x="457200" y="2171880"/>
            <a:ext cx="11403360" cy="1205280"/>
          </a:xfrm>
          <a:prstGeom prst="rect">
            <a:avLst/>
          </a:prstGeom>
          <a:ln w="0">
            <a:noFill/>
          </a:ln>
        </p:spPr>
      </p:pic>
      <p:pic>
        <p:nvPicPr>
          <p:cNvPr id="123" name="" descr=""/>
          <p:cNvPicPr/>
          <p:nvPr/>
        </p:nvPicPr>
        <p:blipFill>
          <a:blip r:embed="rId6"/>
          <a:stretch/>
        </p:blipFill>
        <p:spPr>
          <a:xfrm>
            <a:off x="2819520" y="4051440"/>
            <a:ext cx="6526800" cy="83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Application>LibreOffice/7.3.7.2$Linux_X86_64 LibreOffice_project/30$Build-2</Application>
  <AppVersion>15.0000</AppVersion>
  <Words>242</Words>
  <Paragraphs>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2024-09-05T13:31:47Z</dcterms:created>
  <dc:creator>User</dc:creator>
  <dc:description/>
  <dc:language>en-US</dc:language>
  <cp:lastModifiedBy/>
  <dcterms:modified xsi:type="dcterms:W3CDTF">2024-09-09T20:48:43Z</dcterms:modified>
  <cp:revision>58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28</vt:i4>
  </property>
</Properties>
</file>