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93" r:id="rId7"/>
    <p:sldId id="278" r:id="rId8"/>
    <p:sldId id="260" r:id="rId9"/>
    <p:sldId id="280" r:id="rId10"/>
    <p:sldId id="281" r:id="rId11"/>
    <p:sldId id="282" r:id="rId12"/>
    <p:sldId id="283" r:id="rId13"/>
    <p:sldId id="284" r:id="rId14"/>
    <p:sldId id="285" r:id="rId15"/>
    <p:sldId id="288" r:id="rId16"/>
    <p:sldId id="289" r:id="rId17"/>
    <p:sldId id="290" r:id="rId18"/>
    <p:sldId id="291" r:id="rId19"/>
    <p:sldId id="292" r:id="rId20"/>
    <p:sldId id="29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EE0"/>
    <a:srgbClr val="262673"/>
    <a:srgbClr val="212B61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5" autoAdjust="0"/>
    <p:restoredTop sz="95097" autoAdjust="0"/>
  </p:normalViewPr>
  <p:slideViewPr>
    <p:cSldViewPr>
      <p:cViewPr varScale="1">
        <p:scale>
          <a:sx n="131" d="100"/>
          <a:sy n="131" d="100"/>
        </p:scale>
        <p:origin x="184" y="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FFF-B756-4D43-8444-49E02FF72B47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A67B-6AF7-43D9-BF37-BA49438288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605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A35E-4229-4B54-8044-491F298F1703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5BBA-A02C-4BD3-B2AF-0C84CD08A6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502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149" y="4293096"/>
            <a:ext cx="6721705" cy="504304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L. Bobb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9351" y="836712"/>
            <a:ext cx="11713301" cy="5688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39351" y="-99391"/>
            <a:ext cx="11713301" cy="7200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6400" y="6550191"/>
            <a:ext cx="83929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9349" y="836712"/>
            <a:ext cx="5755051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1" y="836712"/>
            <a:ext cx="5755051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6400" y="6550191"/>
            <a:ext cx="83929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39351" y="-99391"/>
            <a:ext cx="11713301" cy="7200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836712"/>
            <a:ext cx="11713301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38078-CB6F-47FB-BFBE-C54AE55CE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9" y="485356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:\TE24\NS\diamond logo approved.gif">
            <a:extLst>
              <a:ext uri="{FF2B5EF4-FFF2-40B4-BE49-F238E27FC236}">
                <a16:creationId xmlns:a16="http://schemas.microsoft.com/office/drawing/2014/main" id="{2F63724D-8DAE-435A-9C76-F6D48E20BF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6429545"/>
            <a:ext cx="1436016" cy="4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doi.org/10.1134/s106377611403018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0.png"/><Relationship Id="rId7" Type="http://schemas.openxmlformats.org/officeDocument/2006/relationships/image" Target="../media/image29.png"/><Relationship Id="rId12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EB5A-C69A-4ABE-A2B2-AAA3D9936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96752"/>
            <a:ext cx="10363200" cy="1470025"/>
          </a:xfrm>
        </p:spPr>
        <p:txBody>
          <a:bodyPr/>
          <a:lstStyle/>
          <a:p>
            <a:r>
              <a:rPr lang="en-GB" dirty="0"/>
              <a:t>Cherenkov Diffraction Radiation Studies at Diamond Light Source using a One Dimensional Beam Position Monitor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10F3-CA2A-4E0D-8CC1-D3824BA36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5149" y="4293096"/>
            <a:ext cx="6721705" cy="147002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A. Clapp</a:t>
            </a:r>
            <a:r>
              <a:rPr lang="en-GB" dirty="0">
                <a:solidFill>
                  <a:schemeClr val="tx1"/>
                </a:solidFill>
              </a:rPr>
              <a:t>, P. Karataev, L. Bobb</a:t>
            </a:r>
          </a:p>
        </p:txBody>
      </p:sp>
      <p:pic>
        <p:nvPicPr>
          <p:cNvPr id="1026" name="Picture 2" descr="The Royal Holloway University - CDS Integrated Security Systems">
            <a:extLst>
              <a:ext uri="{FF2B5EF4-FFF2-40B4-BE49-F238E27FC236}">
                <a16:creationId xmlns:a16="http://schemas.microsoft.com/office/drawing/2014/main" id="{F3CA5630-B02D-C55F-4A44-3D09040B1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25903" r="1805" b="25903"/>
          <a:stretch/>
        </p:blipFill>
        <p:spPr bwMode="auto">
          <a:xfrm>
            <a:off x="4775176" y="5473823"/>
            <a:ext cx="2736304" cy="14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hn Adams Institute for Accelerator Science | LinkedIn">
            <a:extLst>
              <a:ext uri="{FF2B5EF4-FFF2-40B4-BE49-F238E27FC236}">
                <a16:creationId xmlns:a16="http://schemas.microsoft.com/office/drawing/2014/main" id="{B52BA241-179F-73B3-0D5D-927FD4ECA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80" y="5473823"/>
            <a:ext cx="1800200" cy="14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mc2021 | Diamond Light Source at Microscience Microscopy ...">
            <a:extLst>
              <a:ext uri="{FF2B5EF4-FFF2-40B4-BE49-F238E27FC236}">
                <a16:creationId xmlns:a16="http://schemas.microsoft.com/office/drawing/2014/main" id="{5D62FDB1-94CE-D487-E09F-7D10B6EFA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80" y="5229200"/>
            <a:ext cx="2880320" cy="17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3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22FCE5-9FE3-9A71-D5E1-1961C35949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1FFC8A-4C39-D140-D5BE-AC0F1C67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Dependence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EE351-CC51-F266-019B-4277096A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10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994A08-8BA4-FB96-5822-D74A8052FD25}"/>
                  </a:ext>
                </a:extLst>
              </p:cNvPr>
              <p:cNvSpPr txBox="1"/>
              <p:nvPr/>
            </p:nvSpPr>
            <p:spPr>
              <a:xfrm>
                <a:off x="-16268" y="1412776"/>
                <a:ext cx="438407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Depicted is the rotational dependence of the single target system for broadband emission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.25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is the dominant angle of the system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being the angle at which the face of the prism that sees the beam is at its most parallel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When considering this in terms of the BPM experiment this translates to us having a very limited operational arc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994A08-8BA4-FB96-5822-D74A8052F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68" y="1412776"/>
                <a:ext cx="4384076" cy="3970318"/>
              </a:xfrm>
              <a:prstGeom prst="rect">
                <a:avLst/>
              </a:prstGeom>
              <a:blipFill>
                <a:blip r:embed="rId2"/>
                <a:stretch>
                  <a:fillRect l="-865" t="-958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99D8D29-35F3-5926-353E-03176BD32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/>
          <a:stretch/>
        </p:blipFill>
        <p:spPr>
          <a:xfrm>
            <a:off x="5109385" y="764704"/>
            <a:ext cx="7082615" cy="4595585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AE4271E-F0BE-B3E1-A1B6-A00CA03D6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1641" y="2754740"/>
            <a:ext cx="2683685" cy="4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CBEBE8-C9E6-C4E3-1A60-E89983B9A6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CBB9D-0327-727A-078E-CDABC0C6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Dependence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02D52-363B-109F-50E8-7866BBB5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07C53-A4DD-CBED-5101-C491CC473024}"/>
              </a:ext>
            </a:extLst>
          </p:cNvPr>
          <p:cNvSpPr txBox="1"/>
          <p:nvPr/>
        </p:nvSpPr>
        <p:spPr>
          <a:xfrm>
            <a:off x="7896200" y="1230695"/>
            <a:ext cx="42538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Depicted is the vertical dependence of the system for broadband emission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was originally predicted that nearly the whole height of the target would be utilised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losing signal at the either the top or bottom edge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found we have a set range we can reasonably access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will then limit the vertical range the BPM can operate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5" name="Picture 14" descr="A blue and yellow gradient with numbers&#10;&#10;Description automatically generated with medium confidence">
            <a:extLst>
              <a:ext uri="{FF2B5EF4-FFF2-40B4-BE49-F238E27FC236}">
                <a16:creationId xmlns:a16="http://schemas.microsoft.com/office/drawing/2014/main" id="{E16EE180-DE3F-187B-C76D-6DA6159CE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555"/>
          <a:stretch/>
        </p:blipFill>
        <p:spPr>
          <a:xfrm>
            <a:off x="502447" y="1124744"/>
            <a:ext cx="7281684" cy="4474637"/>
          </a:xfrm>
          <a:prstGeom prst="roundRect">
            <a:avLst>
              <a:gd name="adj" fmla="val 19434"/>
            </a:avLst>
          </a:prstGeom>
        </p:spPr>
      </p:pic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BDBC4C9-C5B9-4ED1-A506-2E66642DF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55297" y="2970765"/>
            <a:ext cx="2683685" cy="4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60C894-8080-C657-1E45-A7E7DA1E98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7AF8B-5A35-4302-639E-2FC1FAA3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Dependence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0D139-DB21-DD78-BC8B-68DE460B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 descr="A rainbow colored spectrum on a blue background&#10;&#10;Description automatically generated">
            <a:extLst>
              <a:ext uri="{FF2B5EF4-FFF2-40B4-BE49-F238E27FC236}">
                <a16:creationId xmlns:a16="http://schemas.microsoft.com/office/drawing/2014/main" id="{D0758F80-3EA0-65C5-14F7-C61F17D58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1567"/>
          <a:stretch/>
        </p:blipFill>
        <p:spPr>
          <a:xfrm>
            <a:off x="4875805" y="1166262"/>
            <a:ext cx="7284775" cy="45235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590A67-1BEC-EEA8-1344-8FE2CC2C6978}"/>
                  </a:ext>
                </a:extLst>
              </p:cNvPr>
              <p:cNvSpPr txBox="1"/>
              <p:nvPr/>
            </p:nvSpPr>
            <p:spPr>
              <a:xfrm>
                <a:off x="59609" y="1167211"/>
                <a:ext cx="4380207" cy="46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Depicted is the vertical dependence of the system for 500 nm emission</a:t>
                </a:r>
                <a:br>
                  <a:rPr lang="en-US" sz="2000" dirty="0"/>
                </a:b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the ability to test isolated wavelengths and fight saturation, optical filters have been introduced to the system</a:t>
                </a:r>
                <a:br>
                  <a:rPr lang="en-US" sz="2000" dirty="0"/>
                </a:b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range is smaller for isolated 500 nm emission, along with the max intensity being noticeably smaller</a:t>
                </a:r>
                <a:br>
                  <a:rPr lang="en-US" sz="2000" dirty="0"/>
                </a:b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Goes back to the dependence of ChDR generation on the factor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𝛾𝜆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590A67-1BEC-EEA8-1344-8FE2CC2C6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" y="1167211"/>
                <a:ext cx="4380207" cy="4678204"/>
              </a:xfrm>
              <a:prstGeom prst="rect">
                <a:avLst/>
              </a:prstGeom>
              <a:blipFill>
                <a:blip r:embed="rId3"/>
                <a:stretch>
                  <a:fillRect l="-11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AA927E1-F096-6DDE-1575-2DCB8627BBE2}"/>
              </a:ext>
            </a:extLst>
          </p:cNvPr>
          <p:cNvSpPr/>
          <p:nvPr/>
        </p:nvSpPr>
        <p:spPr>
          <a:xfrm>
            <a:off x="4936572" y="5129109"/>
            <a:ext cx="3673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2A93E-9604-8BFB-EC0D-BEA8F25ED9F1}"/>
              </a:ext>
            </a:extLst>
          </p:cNvPr>
          <p:cNvSpPr/>
          <p:nvPr/>
        </p:nvSpPr>
        <p:spPr>
          <a:xfrm>
            <a:off x="6047321" y="5134922"/>
            <a:ext cx="3673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DBA7D-8C47-A331-3510-AEFC6AA7AAF5}"/>
              </a:ext>
            </a:extLst>
          </p:cNvPr>
          <p:cNvSpPr/>
          <p:nvPr/>
        </p:nvSpPr>
        <p:spPr>
          <a:xfrm>
            <a:off x="7121059" y="5134922"/>
            <a:ext cx="3673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543FCE-D102-DB6C-CF50-C45AFD1AB9AC}"/>
              </a:ext>
            </a:extLst>
          </p:cNvPr>
          <p:cNvSpPr/>
          <p:nvPr/>
        </p:nvSpPr>
        <p:spPr>
          <a:xfrm>
            <a:off x="8242558" y="5125561"/>
            <a:ext cx="3673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BACDD1-C879-96B3-7124-0B8D21CF2B33}"/>
              </a:ext>
            </a:extLst>
          </p:cNvPr>
          <p:cNvSpPr/>
          <p:nvPr/>
        </p:nvSpPr>
        <p:spPr>
          <a:xfrm>
            <a:off x="9316296" y="5134922"/>
            <a:ext cx="3673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B9FDE8-0791-FA19-F3D6-54EA79F6F341}"/>
              </a:ext>
            </a:extLst>
          </p:cNvPr>
          <p:cNvSpPr/>
          <p:nvPr/>
        </p:nvSpPr>
        <p:spPr>
          <a:xfrm>
            <a:off x="10427045" y="5134922"/>
            <a:ext cx="3673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8351E38-1A18-2693-3E1F-BB33CAB5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9050" y="3042772"/>
            <a:ext cx="2683685" cy="4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9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60C894-8080-C657-1E45-A7E7DA1E98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7AF8B-5A35-4302-639E-2FC1FAA3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Dependence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0D139-DB21-DD78-BC8B-68DE460B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90A67-1BEC-EEA8-1344-8FE2CC2C6978}"/>
              </a:ext>
            </a:extLst>
          </p:cNvPr>
          <p:cNvSpPr txBox="1"/>
          <p:nvPr/>
        </p:nvSpPr>
        <p:spPr>
          <a:xfrm>
            <a:off x="7752184" y="1556792"/>
            <a:ext cx="43318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Shown is the vertical dependence of the system for 650 nm emission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Upon increasing the measured wavelength some of the lost intensity and operational range is regained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Whilst still worse for operational purposes when compared to broadband, it is a marked improvement over 500 nm emission</a:t>
            </a:r>
          </a:p>
        </p:txBody>
      </p:sp>
      <p:pic>
        <p:nvPicPr>
          <p:cNvPr id="7" name="Picture 6" descr="A blue and yellow gradient with numbers&#10;&#10;Description automatically generated with medium confidence">
            <a:extLst>
              <a:ext uri="{FF2B5EF4-FFF2-40B4-BE49-F238E27FC236}">
                <a16:creationId xmlns:a16="http://schemas.microsoft.com/office/drawing/2014/main" id="{F656FA83-8B9E-BB7D-6BE2-048437F4F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1567"/>
          <a:stretch/>
        </p:blipFill>
        <p:spPr>
          <a:xfrm>
            <a:off x="495198" y="1167212"/>
            <a:ext cx="7256986" cy="4523576"/>
          </a:xfrm>
          <a:prstGeom prst="rect">
            <a:avLst/>
          </a:prstGeom>
        </p:spPr>
      </p:pic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AEEE899-C242-E05F-DA96-5F9CE971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02491" y="2970765"/>
            <a:ext cx="2683685" cy="4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0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48C9EB-91E2-49DA-1695-F42B1F305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89693C-494B-D4E7-BDEB-EB14765F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Position Studies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B0DA0-14B7-839A-E97F-49DDE285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A3EB8-BFA2-275C-C8FE-B210E62A7801}"/>
              </a:ext>
            </a:extLst>
          </p:cNvPr>
          <p:cNvSpPr txBox="1"/>
          <p:nvPr/>
        </p:nvSpPr>
        <p:spPr>
          <a:xfrm>
            <a:off x="-15205" y="908720"/>
            <a:ext cx="4799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the time of this presentation, the ChDR BPM has been characterized for: 500; 650 and; 800 nm emission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have found that the EM centre of the device is offset by close to 1mm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Currently it is presumed to be a discrepancy caused inside the vacuum chamber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detectors used have been swapped and the EM centre stayed the same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" name="Picture 9" descr="A graph showing the impact of a model&#10;&#10;Description automatically generated">
            <a:extLst>
              <a:ext uri="{FF2B5EF4-FFF2-40B4-BE49-F238E27FC236}">
                <a16:creationId xmlns:a16="http://schemas.microsoft.com/office/drawing/2014/main" id="{86E33700-9C7C-5555-7D2D-DB57D3AF2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r="2351"/>
          <a:stretch/>
        </p:blipFill>
        <p:spPr>
          <a:xfrm>
            <a:off x="5128345" y="1131207"/>
            <a:ext cx="7056784" cy="45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91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76ED65-0478-3E32-DFE7-A3E7819E9B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156B77-4F94-B793-007D-60973104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Position Studies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9FCEC-71E3-04CC-E2AF-BCCFCDB4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Picture 6" descr="A graph of a normalized line&#10;&#10;Description automatically generated with medium confidence">
            <a:extLst>
              <a:ext uri="{FF2B5EF4-FFF2-40B4-BE49-F238E27FC236}">
                <a16:creationId xmlns:a16="http://schemas.microsoft.com/office/drawing/2014/main" id="{5722255C-071D-E7F3-34F5-6AB819A15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/>
          <a:stretch/>
        </p:blipFill>
        <p:spPr>
          <a:xfrm>
            <a:off x="-9897" y="1382534"/>
            <a:ext cx="7848872" cy="4374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5CF581-250A-8088-902E-5BBC87F508C8}"/>
              </a:ext>
            </a:extLst>
          </p:cNvPr>
          <p:cNvSpPr txBox="1"/>
          <p:nvPr/>
        </p:nvSpPr>
        <p:spPr>
          <a:xfrm>
            <a:off x="7223788" y="1196752"/>
            <a:ext cx="48492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Graph shown is the difference over sum of the ChDR BPM compared to the absolute beam position from the IBPM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each wavelength tested, clear linearity and plateau regions and fit erf functions to the data have been observed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range of linearity increasing with the wavelength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Graph plateaus when the impact parameter to a particular pick-up goes towards zero and the detector approaches saturation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90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56D5B0-39B6-7DC2-81B8-2D0A72B3E3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039668-343C-293C-A1ED-F231D039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Position Studies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B0D5B-5CC3-84B2-B86E-E52A8A3A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Picture 6" descr="A graph of a normal distribution&#10;&#10;Description automatically generated with medium confidence">
            <a:extLst>
              <a:ext uri="{FF2B5EF4-FFF2-40B4-BE49-F238E27FC236}">
                <a16:creationId xmlns:a16="http://schemas.microsoft.com/office/drawing/2014/main" id="{C28EA41B-83DB-FBAF-808D-5B98D9801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3749" r="8141"/>
          <a:stretch/>
        </p:blipFill>
        <p:spPr>
          <a:xfrm>
            <a:off x="393558" y="2926666"/>
            <a:ext cx="5488064" cy="3504689"/>
          </a:xfrm>
          <a:prstGeom prst="rect">
            <a:avLst/>
          </a:prstGeom>
        </p:spPr>
      </p:pic>
      <p:pic>
        <p:nvPicPr>
          <p:cNvPr id="9" name="Picture 8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C1CF6FF2-0ED5-A8C3-CED8-9A047D4FB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8271"/>
          <a:stretch/>
        </p:blipFill>
        <p:spPr>
          <a:xfrm>
            <a:off x="6428293" y="667767"/>
            <a:ext cx="5524359" cy="36924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8CBAE5-6A38-3192-2105-3CFD93292A6A}"/>
              </a:ext>
            </a:extLst>
          </p:cNvPr>
          <p:cNvSpPr txBox="1"/>
          <p:nvPr/>
        </p:nvSpPr>
        <p:spPr>
          <a:xfrm>
            <a:off x="5901805" y="4431781"/>
            <a:ext cx="6305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range increases along with the wavelength at the cost of sensitivity to beam position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the EM centre should be identical regardless of wavelength, the disparity for 800 nm is due to more data spread in that particular set of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78E28-F406-F2B9-C38F-3951F7757D11}"/>
              </a:ext>
            </a:extLst>
          </p:cNvPr>
          <p:cNvSpPr txBox="1"/>
          <p:nvPr/>
        </p:nvSpPr>
        <p:spPr>
          <a:xfrm>
            <a:off x="291531" y="1110101"/>
            <a:ext cx="61055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Finally, if we take the derivative of the fitted erf functions, we can find the factor necessary to convert difference over sum into beam position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Upon doing this the dynamic range of the system is obtained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53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B70582-61D1-F91F-7CE4-65B35A9CA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B5C90E-DF47-D6C2-5140-E8C08108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55E4B-E29A-1828-A9D5-0E392545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88D76-F47D-05B3-5B86-FA06068DB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/>
          <a:stretch/>
        </p:blipFill>
        <p:spPr>
          <a:xfrm>
            <a:off x="1919536" y="584684"/>
            <a:ext cx="7416824" cy="41044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4DDBBE-57E2-85F3-80EF-2632D3CB6DC4}"/>
              </a:ext>
            </a:extLst>
          </p:cNvPr>
          <p:cNvSpPr txBox="1"/>
          <p:nvPr/>
        </p:nvSpPr>
        <p:spPr>
          <a:xfrm>
            <a:off x="1199456" y="5013176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Calibrate the ChDR BPM against the IBPM using broadband emission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the resolution of the ChDR BPM using the IBPM and the downstream YAG screens</a:t>
            </a:r>
          </a:p>
        </p:txBody>
      </p:sp>
    </p:spTree>
    <p:extLst>
      <p:ext uri="{BB962C8B-B14F-4D97-AF65-F5344CB8AC3E}">
        <p14:creationId xmlns:p14="http://schemas.microsoft.com/office/powerpoint/2010/main" val="244690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47A60-415F-CC6E-EB4C-4B840D1920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7500D-BDB4-FAC5-79A5-722AE81C8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2564904"/>
            <a:ext cx="11713301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Thank you for listening, are there any 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details: </a:t>
            </a:r>
            <a:r>
              <a:rPr lang="en-US" dirty="0" err="1"/>
              <a:t>alec.clapp@diamond.ac.uk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AA4D06-B71F-0646-8B48-DFF79011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156D5-DD35-06D0-102E-982F1497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21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F469D-4EE0-44C8-85D2-9541ECA59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Diamond Light Source</a:t>
            </a:r>
          </a:p>
          <a:p>
            <a:r>
              <a:rPr lang="en-GB" dirty="0"/>
              <a:t>Introduction to Cherenkov Diffraction Radiation </a:t>
            </a:r>
          </a:p>
          <a:p>
            <a:r>
              <a:rPr lang="en-GB" dirty="0"/>
              <a:t>Beam Position Monitor Assembly</a:t>
            </a:r>
          </a:p>
          <a:p>
            <a:r>
              <a:rPr lang="en-GB" dirty="0"/>
              <a:t>Impact Parameter Dependence</a:t>
            </a:r>
          </a:p>
          <a:p>
            <a:r>
              <a:rPr lang="en-GB" dirty="0"/>
              <a:t>Rotational Dependence </a:t>
            </a:r>
          </a:p>
          <a:p>
            <a:r>
              <a:rPr lang="en-GB" dirty="0"/>
              <a:t>Vertical Dependence</a:t>
            </a:r>
          </a:p>
          <a:p>
            <a:r>
              <a:rPr lang="en-GB" dirty="0"/>
              <a:t>Beam Position Studies</a:t>
            </a:r>
          </a:p>
          <a:p>
            <a:r>
              <a:rPr lang="en-GB" dirty="0"/>
              <a:t>Current Plans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68B324-BC16-40CA-A99B-5303814D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6920F-EE3F-4222-BF69-75D40B1F21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A0F41-6A87-4826-B1B7-CFB3A5F4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1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52AAA9-009F-7D59-56D1-4EDB6BF98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0ABE-15AB-72C4-4845-84EC4C4B5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5" y="3948611"/>
            <a:ext cx="12159616" cy="194421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Diamond Light Source (DLS) is a 3 GeV electron synchrotron in the UK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Specifically, our experiment is positioned in the Booster To Storage (BTS) transfer line in a test stand, part of which was given to us by CERN after the closing of CTF3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The BTS test stand consists of three Optical Transition Radiation (OTR) and Yttrium Aluminium Garnet (YAG) monitors, along with one Inductive Beam Position Monitor (IBPM)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290472-BE61-8963-D80B-96A49D3E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Light 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A96AE-CEE5-AB83-5D01-5CF7BC2F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074" name="Picture 2" descr="About Us - - Diamond Light Source">
            <a:extLst>
              <a:ext uri="{FF2B5EF4-FFF2-40B4-BE49-F238E27FC236}">
                <a16:creationId xmlns:a16="http://schemas.microsoft.com/office/drawing/2014/main" id="{B654AECF-729C-A836-1521-B4F7CE9A4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889"/>
            <a:ext cx="5879976" cy="304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44866-8436-16B8-9CBD-D0ECDB551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/>
          <a:stretch/>
        </p:blipFill>
        <p:spPr>
          <a:xfrm>
            <a:off x="6591322" y="520889"/>
            <a:ext cx="5591619" cy="3431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B5FB18-A9EE-7F65-DB69-C24A099D4E41}"/>
              </a:ext>
            </a:extLst>
          </p:cNvPr>
          <p:cNvSpPr txBox="1"/>
          <p:nvPr/>
        </p:nvSpPr>
        <p:spPr>
          <a:xfrm>
            <a:off x="11208568" y="3072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EFCAD-ACD3-28BA-7F0A-2D81E456D8B8}"/>
              </a:ext>
            </a:extLst>
          </p:cNvPr>
          <p:cNvSpPr txBox="1"/>
          <p:nvPr/>
        </p:nvSpPr>
        <p:spPr>
          <a:xfrm>
            <a:off x="7974970" y="30745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E2A46-09BD-19E3-D13C-44144B088B46}"/>
              </a:ext>
            </a:extLst>
          </p:cNvPr>
          <p:cNvSpPr txBox="1"/>
          <p:nvPr/>
        </p:nvSpPr>
        <p:spPr>
          <a:xfrm>
            <a:off x="7608168" y="3072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62C9A-F064-FD76-912B-9F8C6ECB5800}"/>
              </a:ext>
            </a:extLst>
          </p:cNvPr>
          <p:cNvSpPr txBox="1"/>
          <p:nvPr/>
        </p:nvSpPr>
        <p:spPr>
          <a:xfrm>
            <a:off x="5959990" y="5880951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Schematic taken from:</a:t>
            </a:r>
            <a:r>
              <a:rPr lang="en-US" sz="1800" dirty="0">
                <a:highlight>
                  <a:srgbClr val="FFFF00"/>
                </a:highlight>
              </a:rPr>
              <a:t> Bobb, L, et al.  2018. BTS Test Stand: ChDR Installation [PowerPoint presentation]. Diamond Light Source.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8521C2-B0CB-C95C-5A0B-E1DF937D21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pic>
        <p:nvPicPr>
          <p:cNvPr id="7" name="Content Placeholder 6" descr="A diagram of a particle wave&#10;&#10;Description automatically generated">
            <a:extLst>
              <a:ext uri="{FF2B5EF4-FFF2-40B4-BE49-F238E27FC236}">
                <a16:creationId xmlns:a16="http://schemas.microsoft.com/office/drawing/2014/main" id="{4346F4FA-4FAD-C468-D143-3D7512BD4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643610"/>
            <a:ext cx="4752528" cy="323907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E7A054-1CFA-6642-3C7A-5D09A964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Cherenkov Diffraction Radiation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D1C75-49BE-65CC-49C9-6DFC1C56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D7C8F5-55F1-0804-E262-18C767E8D80C}"/>
                  </a:ext>
                </a:extLst>
              </p:cNvPr>
              <p:cNvSpPr txBox="1"/>
              <p:nvPr/>
            </p:nvSpPr>
            <p:spPr>
              <a:xfrm>
                <a:off x="191344" y="4149080"/>
                <a:ext cx="1101722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Classical Cherenkov Radiation (CR)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CR requiring an incident particle to travel through a dielectric medium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𝑚𝑒𝑑</m:t>
                        </m:r>
                      </m:sub>
                    </m:sSub>
                  </m:oMath>
                </a14:m>
                <a:br>
                  <a:rPr lang="en-GB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Classical Diffraction Radiation (DR)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DR requiring an incident particle to travel close to a medium within a distance </a:t>
                </a:r>
                <a:r>
                  <a:rPr lang="en-US" i="1" dirty="0"/>
                  <a:t>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algn="ctr"/>
                <a:r>
                  <a:rPr lang="en-US" b="1" dirty="0"/>
                  <a:t>Single effect Vs separate phenomenon?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D7C8F5-55F1-0804-E262-18C767E8D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4149080"/>
                <a:ext cx="11017224" cy="2031325"/>
              </a:xfrm>
              <a:prstGeom prst="rect">
                <a:avLst/>
              </a:prstGeom>
              <a:blipFill>
                <a:blip r:embed="rId3"/>
                <a:stretch>
                  <a:fillRect l="-332" t="-18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5">
            <a:extLst>
              <a:ext uri="{FF2B5EF4-FFF2-40B4-BE49-F238E27FC236}">
                <a16:creationId xmlns:a16="http://schemas.microsoft.com/office/drawing/2014/main" id="{A2A57C84-BC57-E463-5770-3A0325BD05E7}"/>
              </a:ext>
            </a:extLst>
          </p:cNvPr>
          <p:cNvGrpSpPr>
            <a:grpSpLocks/>
          </p:cNvGrpSpPr>
          <p:nvPr/>
        </p:nvGrpSpPr>
        <p:grpSpPr bwMode="auto">
          <a:xfrm>
            <a:off x="551384" y="527947"/>
            <a:ext cx="4248472" cy="3608666"/>
            <a:chOff x="295" y="1601"/>
            <a:chExt cx="2670" cy="2328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A7B8A52F-2988-92C0-D48B-6D296B2CD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601"/>
              <a:ext cx="2670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B9D2042B-1EB0-DBED-22F9-67F17008E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203"/>
              <a:ext cx="3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/>
                <a:t>R</a:t>
              </a:r>
              <a:r>
                <a:rPr lang="ru-RU" altLang="en-US" sz="1800" b="1"/>
                <a:t>(</a:t>
              </a:r>
              <a:r>
                <a:rPr lang="en-US" altLang="en-US" sz="1800" b="1" i="1"/>
                <a:t>t</a:t>
              </a:r>
              <a:r>
                <a:rPr lang="ru-RU" altLang="en-US" sz="1800" b="1"/>
                <a:t>)</a:t>
              </a:r>
              <a:endParaRPr lang="en-US" altLang="en-US" sz="1800" b="1"/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416CAB04-EA38-64AA-1988-AAFDC5586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735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/>
                <a:t>O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1D0643AA-D786-DD22-E102-EF0184E23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" y="2745"/>
              <a:ext cx="3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i="1"/>
                <a:t>z</a:t>
              </a:r>
              <a:r>
                <a:rPr lang="ru-RU" altLang="en-US" sz="1800" b="1"/>
                <a:t>(</a:t>
              </a:r>
              <a:r>
                <a:rPr lang="en-US" altLang="en-US" sz="1800" b="1" i="1"/>
                <a:t>t</a:t>
              </a:r>
              <a:r>
                <a:rPr lang="ru-RU" altLang="en-US" sz="1800" b="1"/>
                <a:t>)</a:t>
              </a:r>
              <a:endParaRPr lang="en-US" altLang="en-US" sz="1800" b="1"/>
            </a:p>
          </p:txBody>
        </p:sp>
      </p:grp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22DFFA4-7C02-BBD6-F1C8-6B07DF1A54C6}"/>
              </a:ext>
            </a:extLst>
          </p:cNvPr>
          <p:cNvSpPr/>
          <p:nvPr/>
        </p:nvSpPr>
        <p:spPr>
          <a:xfrm rot="10603603">
            <a:off x="1754387" y="773106"/>
            <a:ext cx="2642207" cy="1589399"/>
          </a:xfrm>
          <a:prstGeom prst="rtTriangl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5C9BCA-95FC-7EC4-43C1-8DE5BB7B9C48}"/>
              </a:ext>
            </a:extLst>
          </p:cNvPr>
          <p:cNvSpPr txBox="1"/>
          <p:nvPr/>
        </p:nvSpPr>
        <p:spPr>
          <a:xfrm>
            <a:off x="8976320" y="5072863"/>
            <a:ext cx="34819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Images taken from:</a:t>
            </a:r>
            <a:r>
              <a:rPr lang="en-US" sz="1800" dirty="0">
                <a:highlight>
                  <a:srgbClr val="FFFF00"/>
                </a:highlight>
              </a:rPr>
              <a:t> Karataev, P. 2021. Cherenkov Diffraction Radiation in Particle Accelerators [PowerPoint presentation]. Royal Holloway University of London.</a:t>
            </a:r>
          </a:p>
        </p:txBody>
      </p:sp>
    </p:spTree>
    <p:extLst>
      <p:ext uri="{BB962C8B-B14F-4D97-AF65-F5344CB8AC3E}">
        <p14:creationId xmlns:p14="http://schemas.microsoft.com/office/powerpoint/2010/main" val="51875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8D33A-CDB1-8891-59EA-850D7ED8A6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45E91-81D0-4E42-844A-E140A5E5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Cherenkov Diffraction Radiation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3383A-D920-E3F7-4F51-6A83F8EF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5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A5600F-0B97-6FD3-9A83-AE261062DC1F}"/>
                  </a:ext>
                </a:extLst>
              </p:cNvPr>
              <p:cNvSpPr txBox="1"/>
              <p:nvPr/>
            </p:nvSpPr>
            <p:spPr>
              <a:xfrm>
                <a:off x="-28533" y="3992687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an electron travelling nearby to a dielectric target but not directly through 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 we can see, we do not only just get the classical DR but there is also a simultaneous contribution from CR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we have an incident charged particle travelling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𝑚𝑒𝑑</m:t>
                        </m:r>
                      </m:sub>
                    </m:sSub>
                  </m:oMath>
                </a14:m>
                <a:r>
                  <a:rPr lang="en-US" dirty="0"/>
                  <a:t> whilst also fulfilling the condition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𝛾𝜆</m:t>
                    </m:r>
                  </m:oMath>
                </a14:m>
                <a:r>
                  <a:rPr lang="en-US" dirty="0"/>
                  <a:t> we can generate Cherenkov Diffraction Radiation (ChDR)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A5600F-0B97-6FD3-9A83-AE261062D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33" y="3992687"/>
                <a:ext cx="12192000" cy="1200329"/>
              </a:xfrm>
              <a:prstGeom prst="rect">
                <a:avLst/>
              </a:prstGeom>
              <a:blipFill>
                <a:blip r:embed="rId2"/>
                <a:stretch>
                  <a:fillRect l="-312" t="-2105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D0334CAC-717B-10CA-4357-4252E6720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2659" r="3620"/>
          <a:stretch/>
        </p:blipFill>
        <p:spPr>
          <a:xfrm>
            <a:off x="7608168" y="521482"/>
            <a:ext cx="4176464" cy="35196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F436B1-D408-D859-2866-B2B1E3A948CC}"/>
              </a:ext>
            </a:extLst>
          </p:cNvPr>
          <p:cNvSpPr txBox="1"/>
          <p:nvPr/>
        </p:nvSpPr>
        <p:spPr>
          <a:xfrm>
            <a:off x="2495601" y="5397515"/>
            <a:ext cx="9696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highlight>
                  <a:srgbClr val="FFFF00"/>
                </a:highlight>
              </a:rPr>
              <a:t>Images taken from: M. Shevelev and A. S. Konkov, “Peculiarities of the generation of Vavilov-Cherenkov radiation induced by a charged particle moving past a dielectric target,” Journal of Experimental and Theoretical Physics, vol. 118, no. 4, pp. 501–511, Apr. 2014, </a:t>
            </a:r>
            <a:r>
              <a:rPr lang="en-US" sz="1800" dirty="0" err="1">
                <a:highlight>
                  <a:srgbClr val="FFFF00"/>
                </a:highlight>
              </a:rPr>
              <a:t>doi</a:t>
            </a:r>
            <a:r>
              <a:rPr lang="en-US" sz="1800" dirty="0">
                <a:highlight>
                  <a:srgbClr val="FFFF00"/>
                </a:highlight>
              </a:rPr>
              <a:t>: </a:t>
            </a:r>
            <a:r>
              <a:rPr lang="en-US" sz="1800" dirty="0">
                <a:highlight>
                  <a:srgbClr val="FFFF00"/>
                </a:highlight>
                <a:hlinkClick r:id="rId4"/>
              </a:rPr>
              <a:t>https://doi.org/10.1134/s1063776114030182</a:t>
            </a:r>
            <a:r>
              <a:rPr lang="en-US" sz="1800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16" name="Picture 15" descr="A diagram of a triangle with arrows and lines&#10;&#10;Description automatically generated">
            <a:extLst>
              <a:ext uri="{FF2B5EF4-FFF2-40B4-BE49-F238E27FC236}">
                <a16:creationId xmlns:a16="http://schemas.microsoft.com/office/drawing/2014/main" id="{D99995BC-650E-B79D-96FC-F65116DD5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4851"/>
          <a:stretch/>
        </p:blipFill>
        <p:spPr>
          <a:xfrm>
            <a:off x="423619" y="518305"/>
            <a:ext cx="3728165" cy="33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AA00BD-0134-1349-E762-0A3E32B4B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A7093-B7F0-6F4C-3482-DF528C4A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Cherenkov Diffraction Radiation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F56-6FE0-A924-0848-6B848F3C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03E296-F17A-82E9-466B-FF981049432C}"/>
                  </a:ext>
                </a:extLst>
              </p:cNvPr>
              <p:cNvSpPr txBox="1"/>
              <p:nvPr/>
            </p:nvSpPr>
            <p:spPr>
              <a:xfrm>
                <a:off x="6672064" y="1212199"/>
                <a:ext cx="5400600" cy="981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−2 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𝛾𝜆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03E296-F17A-82E9-466B-FF9810494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1212199"/>
                <a:ext cx="5400600" cy="981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7CFADC-9B61-7BAE-2EDB-D176D6D9A61A}"/>
                  </a:ext>
                </a:extLst>
              </p:cNvPr>
              <p:cNvSpPr txBox="1"/>
              <p:nvPr/>
            </p:nvSpPr>
            <p:spPr>
              <a:xfrm>
                <a:off x="239351" y="1351508"/>
                <a:ext cx="601837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ChDR exhibits an exponential dependence on impact parameter given by the equation to the right</a:t>
                </a:r>
                <a:br>
                  <a:rPr lang="en-US" sz="2400" dirty="0"/>
                </a:b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example graph demonstrates how, for a single incident particle, the signal should drop to zero when an impact parameter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𝛾𝜆</m:t>
                    </m:r>
                  </m:oMath>
                </a14:m>
                <a:r>
                  <a:rPr lang="en-GB" sz="2400" dirty="0"/>
                  <a:t> is reached</a:t>
                </a:r>
                <a:br>
                  <a:rPr lang="en-GB" sz="2400" dirty="0"/>
                </a:b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aligns with the condition for the generation of classical DR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7CFADC-9B61-7BAE-2EDB-D176D6D9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1" y="1351508"/>
                <a:ext cx="6018378" cy="4154984"/>
              </a:xfrm>
              <a:prstGeom prst="rect">
                <a:avLst/>
              </a:prstGeom>
              <a:blipFill>
                <a:blip r:embed="rId4"/>
                <a:stretch>
                  <a:fillRect l="-1263" t="-1220" r="-632" b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12" descr="A graph of impact parameters&#10;&#10;Description automatically generated">
            <a:extLst>
              <a:ext uri="{FF2B5EF4-FFF2-40B4-BE49-F238E27FC236}">
                <a16:creationId xmlns:a16="http://schemas.microsoft.com/office/drawing/2014/main" id="{916D3BDD-BAE4-F81B-996A-0CB889997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7441"/>
          <a:stretch/>
        </p:blipFill>
        <p:spPr>
          <a:xfrm>
            <a:off x="6887993" y="2535027"/>
            <a:ext cx="4968742" cy="34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61C776-09C9-F016-D0A8-7FE204EB82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891DFF-C1A5-52D1-5053-8E0276D8E0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93728" y="906079"/>
                <a:ext cx="5394807" cy="562832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000" dirty="0"/>
                  <a:t>Assembly = two UV grade fused Silica prisms, positioned parallel either side of the electron beam to form a 1D Beam Position Monitor (BPM) </a:t>
                </a:r>
                <a:br>
                  <a:rPr lang="en-US" sz="1200" dirty="0"/>
                </a:br>
                <a:endParaRPr lang="en-US" sz="1200" dirty="0"/>
              </a:p>
              <a:p>
                <a:r>
                  <a:rPr lang="en-US" sz="2000" dirty="0"/>
                  <a:t>Emission optimization of 500 nm ChDR light is achieved by angling the back face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~90 −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</m:oMath>
                </a14:m>
                <a:r>
                  <a:rPr lang="en-US" sz="2000" dirty="0"/>
                  <a:t> along with the front face being angled 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</m:oMath>
                </a14:m>
                <a:br>
                  <a:rPr lang="en-GB" sz="1200" dirty="0"/>
                </a:br>
                <a:endParaRPr lang="en-US" sz="1200" dirty="0"/>
              </a:p>
              <a:p>
                <a:r>
                  <a:rPr lang="en-US" sz="2000" dirty="0"/>
                  <a:t>Based on previous tests at DLS, the vertical height of the target was seen to be a dominating factor</a:t>
                </a:r>
                <a:br>
                  <a:rPr lang="en-US" sz="1200" dirty="0"/>
                </a:br>
                <a:endParaRPr lang="en-US" sz="1200" dirty="0"/>
              </a:p>
              <a:p>
                <a:r>
                  <a:rPr lang="en-US" sz="2000" dirty="0"/>
                  <a:t>If the target size was comparable or smaller than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𝛾𝜆</m:t>
                    </m:r>
                  </m:oMath>
                </a14:m>
                <a:r>
                  <a:rPr lang="en-US" sz="2000" dirty="0"/>
                  <a:t> then significant suppression of the signal occurred </a:t>
                </a:r>
                <a:br>
                  <a:rPr lang="en-US" sz="1200" dirty="0"/>
                </a:br>
                <a:endParaRPr lang="en-US" sz="1200" dirty="0"/>
              </a:p>
              <a:p>
                <a:r>
                  <a:rPr lang="en-US" sz="2000" dirty="0"/>
                  <a:t>To combat this, this new setup is comprised of prisms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~32</m:t>
                    </m:r>
                  </m:oMath>
                </a14:m>
                <a:r>
                  <a:rPr lang="en-US" sz="2000" dirty="0"/>
                  <a:t> mm tall, which when considering 500 nm emission,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~11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𝛾𝜆</m:t>
                    </m:r>
                  </m:oMath>
                </a14:m>
                <a:r>
                  <a:rPr lang="en-US" sz="2000" dirty="0"/>
                  <a:t> allows consideration of an infinite target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891DFF-C1A5-52D1-5053-8E0276D8E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3728" y="906079"/>
                <a:ext cx="5394807" cy="5628321"/>
              </a:xfrm>
              <a:blipFill>
                <a:blip r:embed="rId2"/>
                <a:stretch>
                  <a:fillRect l="-704" t="-450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E75D0BE4-5AA2-D9E2-DA29-60873DE8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Position Monitor Assembly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E9B05-90A2-6B64-9B46-068F5055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7</a:t>
            </a:fld>
            <a:endParaRPr lang="en-GB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09F5448-7831-6165-EEE5-AE03A2DF8DD7}"/>
              </a:ext>
            </a:extLst>
          </p:cNvPr>
          <p:cNvCxnSpPr>
            <a:cxnSpLocks/>
          </p:cNvCxnSpPr>
          <p:nvPr/>
        </p:nvCxnSpPr>
        <p:spPr>
          <a:xfrm flipH="1" flipV="1">
            <a:off x="1012358" y="3428265"/>
            <a:ext cx="4254721" cy="157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63BC2D-C341-D76A-D7BA-C73A46189038}"/>
              </a:ext>
            </a:extLst>
          </p:cNvPr>
          <p:cNvGrpSpPr/>
          <p:nvPr/>
        </p:nvGrpSpPr>
        <p:grpSpPr>
          <a:xfrm>
            <a:off x="239426" y="1450712"/>
            <a:ext cx="6677501" cy="3560253"/>
            <a:chOff x="1610139" y="369596"/>
            <a:chExt cx="8555042" cy="4208325"/>
          </a:xfrm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7F8B916-B1C1-2997-A7A7-14CCE08F33A4}"/>
                </a:ext>
              </a:extLst>
            </p:cNvPr>
            <p:cNvSpPr/>
            <p:nvPr/>
          </p:nvSpPr>
          <p:spPr>
            <a:xfrm>
              <a:off x="2637180" y="725557"/>
              <a:ext cx="5406889" cy="1434547"/>
            </a:xfrm>
            <a:prstGeom prst="triangle">
              <a:avLst>
                <a:gd name="adj" fmla="val 4926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45BD3299-C4B6-DCF7-7676-17F55D3AC4B9}"/>
                </a:ext>
              </a:extLst>
            </p:cNvPr>
            <p:cNvSpPr/>
            <p:nvPr/>
          </p:nvSpPr>
          <p:spPr>
            <a:xfrm rot="10800000">
              <a:off x="2637178" y="2799520"/>
              <a:ext cx="5406890" cy="143454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DC4DC88-4F2E-13CF-07A9-CB6B9B06E201}"/>
                </a:ext>
              </a:extLst>
            </p:cNvPr>
            <p:cNvCxnSpPr>
              <a:cxnSpLocks/>
            </p:cNvCxnSpPr>
            <p:nvPr/>
          </p:nvCxnSpPr>
          <p:spPr>
            <a:xfrm>
              <a:off x="1610139" y="2464905"/>
              <a:ext cx="7226527" cy="300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A048CE4-B946-8E8B-1CEC-6640BB5F6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2974" y="2169931"/>
              <a:ext cx="3327" cy="2749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2D818E8-6C5E-C5F6-6B5F-E758114AFE6A}"/>
                </a:ext>
              </a:extLst>
            </p:cNvPr>
            <p:cNvCxnSpPr>
              <a:cxnSpLocks/>
            </p:cNvCxnSpPr>
            <p:nvPr/>
          </p:nvCxnSpPr>
          <p:spPr>
            <a:xfrm>
              <a:off x="4412974" y="2464904"/>
              <a:ext cx="0" cy="3346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4F8AB68-1FEE-54BA-F541-21D253A35819}"/>
                    </a:ext>
                  </a:extLst>
                </p:cNvPr>
                <p:cNvSpPr txBox="1"/>
                <p:nvPr/>
              </p:nvSpPr>
              <p:spPr>
                <a:xfrm>
                  <a:off x="4009493" y="2130562"/>
                  <a:ext cx="3578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4F8AB68-1FEE-54BA-F541-21D253A35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9493" y="2130562"/>
                  <a:ext cx="35780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DE0447-A3AC-2F5F-D255-FEA5AD94EABC}"/>
                    </a:ext>
                  </a:extLst>
                </p:cNvPr>
                <p:cNvSpPr txBox="1"/>
                <p:nvPr/>
              </p:nvSpPr>
              <p:spPr>
                <a:xfrm>
                  <a:off x="4369207" y="2369381"/>
                  <a:ext cx="3578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DE0447-A3AC-2F5F-D255-FEA5AD94E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207" y="2369381"/>
                  <a:ext cx="357809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DA28BD-60B1-A24A-D12E-E5B95FA531D3}"/>
                </a:ext>
              </a:extLst>
            </p:cNvPr>
            <p:cNvSpPr txBox="1"/>
            <p:nvPr/>
          </p:nvSpPr>
          <p:spPr>
            <a:xfrm>
              <a:off x="8932729" y="2250420"/>
              <a:ext cx="1232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e- 3GeV</a:t>
              </a:r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0C2DC435-FDDB-C40B-D88B-3ACA6AA024C4}"/>
                </a:ext>
              </a:extLst>
            </p:cNvPr>
            <p:cNvSpPr/>
            <p:nvPr/>
          </p:nvSpPr>
          <p:spPr>
            <a:xfrm>
              <a:off x="3279913" y="1828800"/>
              <a:ext cx="149087" cy="606287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5B291344-0A5F-F508-51D9-4E3021C234F5}"/>
                </a:ext>
              </a:extLst>
            </p:cNvPr>
            <p:cNvSpPr/>
            <p:nvPr/>
          </p:nvSpPr>
          <p:spPr>
            <a:xfrm>
              <a:off x="3173886" y="2819399"/>
              <a:ext cx="149087" cy="606287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6FF23019-EF2A-D18D-A331-472C86C3B30F}"/>
                </a:ext>
              </a:extLst>
            </p:cNvPr>
            <p:cNvSpPr/>
            <p:nvPr/>
          </p:nvSpPr>
          <p:spPr>
            <a:xfrm rot="10643542">
              <a:off x="7340771" y="2497798"/>
              <a:ext cx="149087" cy="606287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612D2A4C-468B-A4F7-0640-A08377A2AF04}"/>
                </a:ext>
              </a:extLst>
            </p:cNvPr>
            <p:cNvSpPr/>
            <p:nvPr/>
          </p:nvSpPr>
          <p:spPr>
            <a:xfrm rot="12136398">
              <a:off x="7340770" y="1576470"/>
              <a:ext cx="149087" cy="606287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9D6AB104-DBB1-689F-6FB0-89877DCA15C7}"/>
                </a:ext>
              </a:extLst>
            </p:cNvPr>
            <p:cNvSpPr/>
            <p:nvPr/>
          </p:nvSpPr>
          <p:spPr>
            <a:xfrm rot="18410005">
              <a:off x="5129799" y="3872039"/>
              <a:ext cx="523256" cy="888507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CE349A52-D584-2C17-7A19-425DA799F5BF}"/>
                </a:ext>
              </a:extLst>
            </p:cNvPr>
            <p:cNvSpPr/>
            <p:nvPr/>
          </p:nvSpPr>
          <p:spPr>
            <a:xfrm rot="7413874">
              <a:off x="4938525" y="186970"/>
              <a:ext cx="523256" cy="888507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9CDFE06-0112-0253-42B0-A5A2EDA58074}"/>
                    </a:ext>
                  </a:extLst>
                </p:cNvPr>
                <p:cNvSpPr txBox="1"/>
                <p:nvPr/>
              </p:nvSpPr>
              <p:spPr>
                <a:xfrm>
                  <a:off x="5055702" y="927060"/>
                  <a:ext cx="56984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9CDFE06-0112-0253-42B0-A5A2EDA58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5702" y="927060"/>
                  <a:ext cx="569840" cy="3755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6B9C41A-534A-BF65-F322-583B572839CA}"/>
                    </a:ext>
                  </a:extLst>
                </p:cNvPr>
                <p:cNvSpPr txBox="1"/>
                <p:nvPr/>
              </p:nvSpPr>
              <p:spPr>
                <a:xfrm>
                  <a:off x="5006012" y="3652788"/>
                  <a:ext cx="56984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6B9C41A-534A-BF65-F322-583B572839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012" y="3652788"/>
                  <a:ext cx="569840" cy="3755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1E7C437-7DFD-32A2-753C-25F1A1145F62}"/>
                    </a:ext>
                  </a:extLst>
                </p:cNvPr>
                <p:cNvSpPr txBox="1"/>
                <p:nvPr/>
              </p:nvSpPr>
              <p:spPr>
                <a:xfrm>
                  <a:off x="6622551" y="2843675"/>
                  <a:ext cx="569839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43.2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1E7C437-7DFD-32A2-753C-25F1A1145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2551" y="2843675"/>
                  <a:ext cx="569839" cy="375552"/>
                </a:xfrm>
                <a:prstGeom prst="rect">
                  <a:avLst/>
                </a:prstGeom>
                <a:blipFill>
                  <a:blip r:embed="rId7"/>
                  <a:stretch>
                    <a:fillRect r="-45205" b="-96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E87EF1E-16D2-6F55-234B-3CF5EB7F8FE6}"/>
                    </a:ext>
                  </a:extLst>
                </p:cNvPr>
                <p:cNvSpPr txBox="1"/>
                <p:nvPr/>
              </p:nvSpPr>
              <p:spPr>
                <a:xfrm>
                  <a:off x="6530296" y="1784681"/>
                  <a:ext cx="569839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43.2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E87EF1E-16D2-6F55-234B-3CF5EB7F8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296" y="1784681"/>
                  <a:ext cx="569839" cy="375552"/>
                </a:xfrm>
                <a:prstGeom prst="rect">
                  <a:avLst/>
                </a:prstGeom>
                <a:blipFill>
                  <a:blip r:embed="rId8"/>
                  <a:stretch>
                    <a:fillRect r="-45205" b="-96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93E183D-11B5-D933-DB44-701F7FF6E645}"/>
                    </a:ext>
                  </a:extLst>
                </p:cNvPr>
                <p:cNvSpPr txBox="1"/>
                <p:nvPr/>
              </p:nvSpPr>
              <p:spPr>
                <a:xfrm>
                  <a:off x="3394208" y="1734268"/>
                  <a:ext cx="56984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46.8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93E183D-11B5-D933-DB44-701F7FF6E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208" y="1734268"/>
                  <a:ext cx="569840" cy="375552"/>
                </a:xfrm>
                <a:prstGeom prst="rect">
                  <a:avLst/>
                </a:prstGeom>
                <a:blipFill>
                  <a:blip r:embed="rId9"/>
                  <a:stretch>
                    <a:fillRect r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952A7A3-FCE5-4718-0A1C-03BDE966E49E}"/>
                    </a:ext>
                  </a:extLst>
                </p:cNvPr>
                <p:cNvSpPr txBox="1"/>
                <p:nvPr/>
              </p:nvSpPr>
              <p:spPr>
                <a:xfrm>
                  <a:off x="3289842" y="2805933"/>
                  <a:ext cx="56984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46.8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952A7A3-FCE5-4718-0A1C-03BDE966E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9842" y="2805933"/>
                  <a:ext cx="569840" cy="375552"/>
                </a:xfrm>
                <a:prstGeom prst="rect">
                  <a:avLst/>
                </a:prstGeom>
                <a:blipFill>
                  <a:blip r:embed="rId10"/>
                  <a:stretch>
                    <a:fillRect r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16A9FBC-8B48-A7F7-CEB3-AB2E873C143F}"/>
                </a:ext>
              </a:extLst>
            </p:cNvPr>
            <p:cNvCxnSpPr/>
            <p:nvPr/>
          </p:nvCxnSpPr>
          <p:spPr>
            <a:xfrm flipV="1">
              <a:off x="4728893" y="735063"/>
              <a:ext cx="1812231" cy="14155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7DB7C35-BB29-522A-5C62-2EA426E68868}"/>
                </a:ext>
              </a:extLst>
            </p:cNvPr>
            <p:cNvCxnSpPr>
              <a:cxnSpLocks/>
            </p:cNvCxnSpPr>
            <p:nvPr/>
          </p:nvCxnSpPr>
          <p:spPr>
            <a:xfrm>
              <a:off x="4727016" y="2805236"/>
              <a:ext cx="1857660" cy="13053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5E175C32-F7F7-8E96-53D1-A67BD79C984E}"/>
                </a:ext>
              </a:extLst>
            </p:cNvPr>
            <p:cNvSpPr/>
            <p:nvPr/>
          </p:nvSpPr>
          <p:spPr>
            <a:xfrm>
              <a:off x="5128591" y="1879613"/>
              <a:ext cx="45719" cy="55547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02D2ACDB-CD54-1F2A-AFAD-3A673514D2FF}"/>
                </a:ext>
              </a:extLst>
            </p:cNvPr>
            <p:cNvSpPr/>
            <p:nvPr/>
          </p:nvSpPr>
          <p:spPr>
            <a:xfrm>
              <a:off x="5113836" y="2803264"/>
              <a:ext cx="45719" cy="55547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7DEC929-46F5-A704-6000-B6112008887D}"/>
                    </a:ext>
                  </a:extLst>
                </p:cNvPr>
                <p:cNvSpPr txBox="1"/>
                <p:nvPr/>
              </p:nvSpPr>
              <p:spPr>
                <a:xfrm>
                  <a:off x="5151450" y="1747368"/>
                  <a:ext cx="4430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𝐶h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7DEC929-46F5-A704-6000-B611200888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1450" y="1747368"/>
                  <a:ext cx="443005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D63D894-8B69-789A-2F77-6941820DAEC2}"/>
                    </a:ext>
                  </a:extLst>
                </p:cNvPr>
                <p:cNvSpPr txBox="1"/>
                <p:nvPr/>
              </p:nvSpPr>
              <p:spPr>
                <a:xfrm>
                  <a:off x="5152486" y="2819030"/>
                  <a:ext cx="4430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𝐶h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D63D894-8B69-789A-2F77-6941820DA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486" y="2819030"/>
                  <a:ext cx="443005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7053F34-589F-53D5-7E97-D31163305701}"/>
              </a:ext>
            </a:extLst>
          </p:cNvPr>
          <p:cNvCxnSpPr>
            <a:cxnSpLocks/>
          </p:cNvCxnSpPr>
          <p:nvPr/>
        </p:nvCxnSpPr>
        <p:spPr>
          <a:xfrm flipH="1" flipV="1">
            <a:off x="1012358" y="3540373"/>
            <a:ext cx="2093229" cy="1254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AB550EE-DAD6-0D66-BF3F-346FDD826397}"/>
              </a:ext>
            </a:extLst>
          </p:cNvPr>
          <p:cNvCxnSpPr>
            <a:cxnSpLocks/>
          </p:cNvCxnSpPr>
          <p:nvPr/>
        </p:nvCxnSpPr>
        <p:spPr>
          <a:xfrm flipV="1">
            <a:off x="3210027" y="3540373"/>
            <a:ext cx="2130609" cy="1254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1F92200-226A-5886-EA3A-E3DA1B93F478}"/>
              </a:ext>
            </a:extLst>
          </p:cNvPr>
          <p:cNvSpPr txBox="1"/>
          <p:nvPr/>
        </p:nvSpPr>
        <p:spPr>
          <a:xfrm>
            <a:off x="1111732" y="4151702"/>
            <a:ext cx="1029109" cy="31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30.05 mm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9F1DE-4502-314D-3D0D-86B76F6FA664}"/>
              </a:ext>
            </a:extLst>
          </p:cNvPr>
          <p:cNvSpPr txBox="1"/>
          <p:nvPr/>
        </p:nvSpPr>
        <p:spPr>
          <a:xfrm>
            <a:off x="4201491" y="4213318"/>
            <a:ext cx="1029109" cy="31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 mm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9D6352-1E3E-8211-6B32-D6DBB7D04E99}"/>
              </a:ext>
            </a:extLst>
          </p:cNvPr>
          <p:cNvSpPr txBox="1"/>
          <p:nvPr/>
        </p:nvSpPr>
        <p:spPr>
          <a:xfrm>
            <a:off x="83826" y="3547667"/>
            <a:ext cx="1029109" cy="31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43.9 mm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0962E4B-C91F-1B89-ADBE-501B273CB31F}"/>
              </a:ext>
            </a:extLst>
          </p:cNvPr>
          <p:cNvCxnSpPr>
            <a:cxnSpLocks/>
          </p:cNvCxnSpPr>
          <p:nvPr/>
        </p:nvCxnSpPr>
        <p:spPr>
          <a:xfrm flipV="1">
            <a:off x="375245" y="3436160"/>
            <a:ext cx="605202" cy="86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7D36EEE-13C4-A670-A76E-CBB65297DE05}"/>
              </a:ext>
            </a:extLst>
          </p:cNvPr>
          <p:cNvSpPr txBox="1"/>
          <p:nvPr/>
        </p:nvSpPr>
        <p:spPr>
          <a:xfrm>
            <a:off x="2427134" y="2240046"/>
            <a:ext cx="46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87536-7400-F889-CEA2-9AB639BA04A6}"/>
              </a:ext>
            </a:extLst>
          </p:cNvPr>
          <p:cNvSpPr txBox="1"/>
          <p:nvPr/>
        </p:nvSpPr>
        <p:spPr>
          <a:xfrm>
            <a:off x="2353519" y="3793256"/>
            <a:ext cx="46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50972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5820A-093A-129C-02E6-2068FB9620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pic>
        <p:nvPicPr>
          <p:cNvPr id="7" name="Content Placeholder 6" descr="A diagram of a mechanical device&#10;&#10;Description automatically generated with medium confidence">
            <a:extLst>
              <a:ext uri="{FF2B5EF4-FFF2-40B4-BE49-F238E27FC236}">
                <a16:creationId xmlns:a16="http://schemas.microsoft.com/office/drawing/2014/main" id="{AEA77816-4B24-0A5C-F214-A800CD9AD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"/>
          <a:stretch/>
        </p:blipFill>
        <p:spPr>
          <a:xfrm>
            <a:off x="7530635" y="799057"/>
            <a:ext cx="4655840" cy="357921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7EA2FD-0981-148C-9689-47EE9D46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Position Monitor Assembly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17702-B45E-5A64-114B-D09E7B78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F4CB6D94-FD2B-FB72-7767-5C94799F3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" y="2865587"/>
            <a:ext cx="4315320" cy="36846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2E58F9-76C5-1D44-1D20-B0D4FB892337}"/>
              </a:ext>
            </a:extLst>
          </p:cNvPr>
          <p:cNvGrpSpPr/>
          <p:nvPr/>
        </p:nvGrpSpPr>
        <p:grpSpPr>
          <a:xfrm>
            <a:off x="407368" y="5424583"/>
            <a:ext cx="855708" cy="1247654"/>
            <a:chOff x="8206945" y="3136509"/>
            <a:chExt cx="855708" cy="124765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B440CEB-64D4-1C30-8A70-7BEE3B337B81}"/>
                </a:ext>
              </a:extLst>
            </p:cNvPr>
            <p:cNvCxnSpPr/>
            <p:nvPr/>
          </p:nvCxnSpPr>
          <p:spPr>
            <a:xfrm flipV="1">
              <a:off x="8206945" y="3273850"/>
              <a:ext cx="0" cy="6486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5ECD7D6-F9A8-718A-F378-A7F7A7E233C8}"/>
                </a:ext>
              </a:extLst>
            </p:cNvPr>
            <p:cNvCxnSpPr>
              <a:cxnSpLocks/>
            </p:cNvCxnSpPr>
            <p:nvPr/>
          </p:nvCxnSpPr>
          <p:spPr>
            <a:xfrm>
              <a:off x="8206945" y="3964889"/>
              <a:ext cx="711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23DCAF-7015-43AF-CC33-C6A97A880AC1}"/>
                </a:ext>
              </a:extLst>
            </p:cNvPr>
            <p:cNvSpPr txBox="1"/>
            <p:nvPr/>
          </p:nvSpPr>
          <p:spPr>
            <a:xfrm>
              <a:off x="8206945" y="3136509"/>
              <a:ext cx="432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E9023F-A17E-020E-7875-FAF3C903917A}"/>
                </a:ext>
              </a:extLst>
            </p:cNvPr>
            <p:cNvSpPr txBox="1"/>
            <p:nvPr/>
          </p:nvSpPr>
          <p:spPr>
            <a:xfrm>
              <a:off x="8711001" y="3922498"/>
              <a:ext cx="351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45B500-F159-E43E-F920-7D207B191626}"/>
                  </a:ext>
                </a:extLst>
              </p:cNvPr>
              <p:cNvSpPr txBox="1"/>
              <p:nvPr/>
            </p:nvSpPr>
            <p:spPr>
              <a:xfrm>
                <a:off x="119336" y="1053643"/>
                <a:ext cx="7624631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Collimators connect light generated in each prism to a fibre optic system and are angled such that the lens is parallel to the output face of the prisms</a:t>
                </a:r>
                <a:br>
                  <a:rPr lang="en-US" sz="1900" dirty="0"/>
                </a:br>
                <a:endParaRPr lang="en-US" sz="19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Using spacers the prisms can have a gap of </a:t>
                </a:r>
                <a14:m>
                  <m:oMath xmlns:m="http://schemas.openxmlformats.org/officeDocument/2006/math"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1.1→6.1 </m:t>
                    </m:r>
                  </m:oMath>
                </a14:m>
                <a:r>
                  <a:rPr lang="en-US" sz="1900" dirty="0"/>
                  <a:t>mm, or have the left side as shown in the figure completely removed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45B500-F159-E43E-F920-7D207B191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053643"/>
                <a:ext cx="7624631" cy="1846659"/>
              </a:xfrm>
              <a:prstGeom prst="rect">
                <a:avLst/>
              </a:prstGeom>
              <a:blipFill>
                <a:blip r:embed="rId4"/>
                <a:stretch>
                  <a:fillRect l="-640" t="-1650" b="-4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4BE9752-9360-1BD4-407A-5D61734DC405}"/>
              </a:ext>
            </a:extLst>
          </p:cNvPr>
          <p:cNvSpPr txBox="1"/>
          <p:nvPr/>
        </p:nvSpPr>
        <p:spPr>
          <a:xfrm>
            <a:off x="4743586" y="4556639"/>
            <a:ext cx="720906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whole assembly can be retracted from or lowered into the path of the beam via a central actuator</a:t>
            </a:r>
            <a:br>
              <a:rPr lang="en-US" sz="1900" dirty="0"/>
            </a:b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actuator allows for the system to be rotated about the y-axis, and each prism to be rotated towards or away from the path of the beam</a:t>
            </a:r>
          </a:p>
        </p:txBody>
      </p:sp>
    </p:spTree>
    <p:extLst>
      <p:ext uri="{BB962C8B-B14F-4D97-AF65-F5344CB8AC3E}">
        <p14:creationId xmlns:p14="http://schemas.microsoft.com/office/powerpoint/2010/main" val="155403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726C18-820C-73BB-0D14-7C9B63812A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Channeling 2024 09-09-24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D0C93E-1228-6A0F-BF11-447DC582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Parameter Dependence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E1312-AFB8-B0E3-B1BF-AF3A726F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6" descr="A graph of impact parameters&#10;&#10;Description automatically generated">
            <a:extLst>
              <a:ext uri="{FF2B5EF4-FFF2-40B4-BE49-F238E27FC236}">
                <a16:creationId xmlns:a16="http://schemas.microsoft.com/office/drawing/2014/main" id="{EACBD529-0979-A5B7-1AC4-690060AA1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7394"/>
          <a:stretch/>
        </p:blipFill>
        <p:spPr>
          <a:xfrm>
            <a:off x="0" y="591345"/>
            <a:ext cx="7062424" cy="47098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788435-C142-40B3-C453-562F49856FD8}"/>
                  </a:ext>
                </a:extLst>
              </p:cNvPr>
              <p:cNvSpPr txBox="1"/>
              <p:nvPr/>
            </p:nvSpPr>
            <p:spPr>
              <a:xfrm>
                <a:off x="6960097" y="1099616"/>
                <a:ext cx="5231903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Utilising the assembly with only a single target the dependence on impact parameter has been characterized for broadband emission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Both pick-ups exhibit an exponential dependence as desired, along with a very significant signal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Data has been fitted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𝐵𝑥</m:t>
                        </m:r>
                      </m:sup>
                    </m:sSup>
                  </m:oMath>
                </a14:m>
                <a:br>
                  <a:rPr lang="en-GB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Fit parameters: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=2.33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+11 ±7.65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−15,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=−2.28 ±0.00657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788435-C142-40B3-C453-562F49856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7" y="1099616"/>
                <a:ext cx="5231903" cy="3693319"/>
              </a:xfrm>
              <a:prstGeom prst="rect">
                <a:avLst/>
              </a:prstGeom>
              <a:blipFill>
                <a:blip r:embed="rId3"/>
                <a:stretch>
                  <a:fillRect l="-969" t="-685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468503"/>
      </p:ext>
    </p:extLst>
  </p:cSld>
  <p:clrMapOvr>
    <a:masterClrMapping/>
  </p:clrMapOvr>
</p:sld>
</file>

<file path=ppt/theme/theme1.xml><?xml version="1.0" encoding="utf-8"?>
<a:theme xmlns:a="http://schemas.openxmlformats.org/drawingml/2006/main" name="DDBA_slides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AA7BABCE5AA84A977B63B366272AE3" ma:contentTypeVersion="11" ma:contentTypeDescription="Create a new document." ma:contentTypeScope="" ma:versionID="8a004f247b2237c55e81c22177c96941">
  <xsd:schema xmlns:xsd="http://www.w3.org/2001/XMLSchema" xmlns:xs="http://www.w3.org/2001/XMLSchema" xmlns:p="http://schemas.microsoft.com/office/2006/metadata/properties" xmlns:ns3="2073f807-24ea-46e1-9a92-a171b0a2effe" xmlns:ns4="f5831068-5334-44f6-b92a-9b1a7ace83a4" targetNamespace="http://schemas.microsoft.com/office/2006/metadata/properties" ma:root="true" ma:fieldsID="133f6bbca89927ac8fe7ba653f8efc31" ns3:_="" ns4:_="">
    <xsd:import namespace="2073f807-24ea-46e1-9a92-a171b0a2effe"/>
    <xsd:import namespace="f5831068-5334-44f6-b92a-9b1a7ace83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3f807-24ea-46e1-9a92-a171b0a2e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31068-5334-44f6-b92a-9b1a7ace83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3EA04B-814F-471D-AF26-0355738929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3f807-24ea-46e1-9a92-a171b0a2effe"/>
    <ds:schemaRef ds:uri="f5831068-5334-44f6-b92a-9b1a7ace8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B004A7-08CA-494B-AEC3-7C76A3CACF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1FB75E-A57B-46FD-B988-BA04C17A8F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1390</Words>
  <Application>Microsoft Macintosh PowerPoint</Application>
  <PresentationFormat>Widescreen</PresentationFormat>
  <Paragraphs>152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</vt:lpstr>
      <vt:lpstr>DDBA_slides_template3</vt:lpstr>
      <vt:lpstr>Cherenkov Diffraction Radiation Studies at Diamond Light Source using a One Dimensional Beam Position Monitor</vt:lpstr>
      <vt:lpstr>Contents</vt:lpstr>
      <vt:lpstr>Diamond Light Source</vt:lpstr>
      <vt:lpstr>Introduction to Cherenkov Diffraction Radiation</vt:lpstr>
      <vt:lpstr>Introduction to Cherenkov Diffraction Radiation</vt:lpstr>
      <vt:lpstr>Introduction to Cherenkov Diffraction Radiation</vt:lpstr>
      <vt:lpstr>Beam Position Monitor Assembly</vt:lpstr>
      <vt:lpstr>Beam Position Monitor Assembly</vt:lpstr>
      <vt:lpstr>Impact Parameter Dependence</vt:lpstr>
      <vt:lpstr>Rotational Dependence</vt:lpstr>
      <vt:lpstr>Vertical Dependence</vt:lpstr>
      <vt:lpstr>Vertical Dependence</vt:lpstr>
      <vt:lpstr>Vertical Dependence</vt:lpstr>
      <vt:lpstr>Beam Position Studies</vt:lpstr>
      <vt:lpstr>Beam Position Studies</vt:lpstr>
      <vt:lpstr>Beam Position Studies</vt:lpstr>
      <vt:lpstr>Current Plans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GigE Camera Upgrade</dc:title>
  <dc:creator>Bobb, Lorraine (DLSLtd,RAL,TEC)</dc:creator>
  <cp:lastModifiedBy>Clapp, Alec (2021)</cp:lastModifiedBy>
  <cp:revision>21</cp:revision>
  <dcterms:created xsi:type="dcterms:W3CDTF">2021-02-18T15:13:01Z</dcterms:created>
  <dcterms:modified xsi:type="dcterms:W3CDTF">2024-09-09T11:52:46Z</dcterms:modified>
</cp:coreProperties>
</file>