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435" r:id="rId3"/>
    <p:sldId id="259" r:id="rId4"/>
    <p:sldId id="436" r:id="rId5"/>
    <p:sldId id="437" r:id="rId6"/>
    <p:sldId id="262" r:id="rId7"/>
    <p:sldId id="257" r:id="rId8"/>
    <p:sldId id="265" r:id="rId9"/>
    <p:sldId id="260" r:id="rId10"/>
    <p:sldId id="280" r:id="rId11"/>
    <p:sldId id="330" r:id="rId12"/>
    <p:sldId id="329" r:id="rId13"/>
    <p:sldId id="333" r:id="rId14"/>
    <p:sldId id="334" r:id="rId15"/>
    <p:sldId id="336" r:id="rId16"/>
    <p:sldId id="341" r:id="rId17"/>
    <p:sldId id="342" r:id="rId18"/>
    <p:sldId id="343" r:id="rId19"/>
    <p:sldId id="315" r:id="rId20"/>
    <p:sldId id="357" r:id="rId21"/>
    <p:sldId id="319" r:id="rId22"/>
    <p:sldId id="464" r:id="rId23"/>
    <p:sldId id="438" r:id="rId24"/>
    <p:sldId id="445" r:id="rId25"/>
    <p:sldId id="440" r:id="rId26"/>
    <p:sldId id="441" r:id="rId27"/>
    <p:sldId id="442" r:id="rId28"/>
    <p:sldId id="465" r:id="rId29"/>
    <p:sldId id="272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2"/>
    <p:restoredTop sz="88521" autoAdjust="0"/>
  </p:normalViewPr>
  <p:slideViewPr>
    <p:cSldViewPr snapToGrid="0">
      <p:cViewPr varScale="1">
        <p:scale>
          <a:sx n="108" d="100"/>
          <a:sy n="108" d="100"/>
        </p:scale>
        <p:origin x="5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2CDFE-7E62-4549-9125-A79AF2A7701F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A96E0-494B-41DB-9FF9-B3E9D811E3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25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78DC23-95F2-40AB-9F02-50B7D4E21067}" type="slidenum">
              <a:rPr lang="en-US" altLang="ja-JP" sz="1400" smtClean="0">
                <a:latin typeface="IPAPMincho"/>
                <a:cs typeface="IPAUIGothic"/>
              </a:rPr>
              <a:pPr>
                <a:spcBef>
                  <a:spcPct val="0"/>
                </a:spcBef>
              </a:pPr>
              <a:t>2</a:t>
            </a:fld>
            <a:endParaRPr lang="en-US" altLang="ja-JP" sz="1400">
              <a:latin typeface="IPAPMincho"/>
              <a:cs typeface="IPAUIGothic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8190072" y="4363405"/>
            <a:ext cx="6247806" cy="22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60C1EB0-A09B-436A-8F7C-CDC764A4EA62}" type="slidenum">
              <a:rPr lang="en-US" altLang="ja-JP">
                <a:latin typeface="IPAPMincho"/>
                <a:cs typeface="IPAUIGothic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ja-JP">
              <a:latin typeface="IPAPMincho"/>
              <a:cs typeface="IPAUIGothic"/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8190070" y="4363406"/>
            <a:ext cx="6261763" cy="2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027A8B5-B341-45C8-B668-4385F0AC2622}" type="slidenum">
              <a:rPr lang="en-GB" altLang="ja-JP">
                <a:latin typeface="Tahoma" panose="020B0604030504040204" pitchFamily="34" charset="0"/>
                <a:cs typeface="IPAUIGothic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ja-JP">
              <a:latin typeface="Tahoma" panose="020B0604030504040204" pitchFamily="34" charset="0"/>
              <a:cs typeface="IPAUIGothic"/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8192395" y="4365572"/>
            <a:ext cx="6252459" cy="22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6440" rIns="89280" bIns="464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F898F6F-0267-4CC8-A649-5A4A3558150B}" type="slidenum">
              <a:rPr lang="en-GB" altLang="ja-JP">
                <a:latin typeface="Tahoma" panose="020B0604030504040204" pitchFamily="34" charset="0"/>
                <a:cs typeface="IPAUIGothic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ja-JP">
              <a:latin typeface="Tahoma" panose="020B0604030504040204" pitchFamily="34" charset="0"/>
              <a:cs typeface="IPAUIGothic"/>
            </a:endParaRP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1949242" y="344479"/>
            <a:ext cx="10548699" cy="172023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7175" name="Rectangle 5"/>
          <p:cNvSpPr>
            <a:spLocks noGrp="1" noChangeArrowheads="1"/>
          </p:cNvSpPr>
          <p:nvPr>
            <p:ph type="body"/>
          </p:nvPr>
        </p:nvSpPr>
        <p:spPr>
          <a:xfrm>
            <a:off x="1928308" y="2182787"/>
            <a:ext cx="10581262" cy="20636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altLang="ja-JP" sz="1800">
              <a:latin typeface="Arial" panose="020B0604020202020204" pitchFamily="34" charset="0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5187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6006C46-925E-4D55-BAF2-EFE37EAEF132}" type="slidenum">
              <a:rPr lang="en-US" altLang="ja-JP" sz="1400" smtClean="0">
                <a:latin typeface="IPAPMincho"/>
                <a:cs typeface="IPAUIGothic"/>
              </a:rPr>
              <a:pPr>
                <a:spcBef>
                  <a:spcPct val="0"/>
                </a:spcBef>
              </a:pPr>
              <a:t>13</a:t>
            </a:fld>
            <a:endParaRPr lang="en-US" altLang="ja-JP" sz="1400">
              <a:latin typeface="IPAPMincho"/>
              <a:cs typeface="IPAUIGothic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5591175" y="6397625"/>
            <a:ext cx="42560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6440" rIns="89280" bIns="464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7000"/>
              </a:lnSpc>
              <a:spcBef>
                <a:spcPct val="0"/>
              </a:spcBef>
              <a:buClrTx/>
              <a:buFontTx/>
              <a:buNone/>
            </a:pPr>
            <a:fld id="{CA8ED294-FE6A-4EBF-8D14-2B8A6B60707E}" type="slidenum">
              <a:rPr lang="en-GB" altLang="ja-JP">
                <a:latin typeface="Tahoma" panose="020B0604030504040204" pitchFamily="34" charset="0"/>
                <a:cs typeface="IPAUIGothic"/>
              </a:rPr>
              <a:pPr algn="r" eaLnBrk="1" hangingPunct="1">
                <a:lnSpc>
                  <a:spcPct val="97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GB" altLang="ja-JP">
              <a:latin typeface="Tahoma" panose="020B0604030504040204" pitchFamily="34" charset="0"/>
              <a:cs typeface="IPAUIGothic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0813" y="504825"/>
            <a:ext cx="4470400" cy="25161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3198813"/>
            <a:ext cx="7216775" cy="3022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ts val="450"/>
              </a:spcBef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altLang="ja-JP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69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299C38-02D7-42C9-9A27-6456CA75C2D6}" type="slidenum">
              <a:rPr lang="en-US" altLang="ja-JP" smtClean="0">
                <a:latin typeface="IPAPMincho"/>
                <a:cs typeface="Arial Unicode MS" panose="020B0604020202020204" pitchFamily="50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ja-JP">
              <a:latin typeface="IPAPMincho"/>
              <a:cs typeface="Arial Unicode MS" panose="020B0604020202020204" pitchFamily="50" charset="-128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3838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673100" y="4687888"/>
            <a:ext cx="5386388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1509" name="ノート プレースホルダー 1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5183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65B964-3080-4CFF-B39F-FA4A18353B77}" type="slidenum">
              <a:rPr lang="en-US" altLang="ja-JP" sz="1400" smtClean="0">
                <a:latin typeface="IPAPMincho"/>
                <a:cs typeface="IPAUIGothic"/>
              </a:rPr>
              <a:pPr>
                <a:spcBef>
                  <a:spcPct val="0"/>
                </a:spcBef>
              </a:pPr>
              <a:t>15</a:t>
            </a:fld>
            <a:endParaRPr lang="en-US" altLang="ja-JP" sz="1400">
              <a:latin typeface="IPAPMincho"/>
              <a:cs typeface="IPAUIGothic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5591175" y="6397625"/>
            <a:ext cx="42560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6440" rIns="89280" bIns="464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7000"/>
              </a:lnSpc>
              <a:spcBef>
                <a:spcPct val="0"/>
              </a:spcBef>
              <a:buClrTx/>
              <a:buFontTx/>
              <a:buNone/>
            </a:pPr>
            <a:fld id="{09486E56-35AC-4F97-A024-FC1F3BF4D475}" type="slidenum">
              <a:rPr lang="en-GB" altLang="ja-JP">
                <a:latin typeface="Tahoma" panose="020B0604030504040204" pitchFamily="34" charset="0"/>
                <a:cs typeface="IPAUIGothic"/>
              </a:rPr>
              <a:pPr algn="r" eaLnBrk="1" hangingPunct="1">
                <a:lnSpc>
                  <a:spcPct val="97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ja-JP">
              <a:latin typeface="Tahoma" panose="020B0604030504040204" pitchFamily="34" charset="0"/>
              <a:cs typeface="IPAUIGothic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0813" y="504825"/>
            <a:ext cx="4470400" cy="25161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3198813"/>
            <a:ext cx="7216775" cy="3022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ja-JP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65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856EFA-D7C4-4EC4-979C-A07FBD0FD162}" type="slidenum">
              <a:rPr lang="en-US" altLang="ja-JP" smtClean="0">
                <a:latin typeface="IPAPMincho"/>
                <a:cs typeface="Arial Unicode MS" pitchFamily="50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ja-JP">
              <a:latin typeface="IPAPMincho"/>
              <a:cs typeface="Arial Unicode MS" pitchFamily="50" charset="-128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328184" y="504804"/>
            <a:ext cx="7199165" cy="25185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986251" y="3198893"/>
            <a:ext cx="7890007" cy="302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91141" name="ノート プレースホルダー 1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8466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44C2CD-D842-41D8-B2C3-54EE6D53AE9F}" type="slidenum">
              <a:rPr lang="en-US" altLang="ja-JP" smtClean="0">
                <a:latin typeface="IPAPMincho"/>
                <a:cs typeface="Arial Unicode MS" pitchFamily="50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ja-JP">
              <a:latin typeface="IPAPMincho"/>
              <a:cs typeface="Arial Unicode MS" pitchFamily="50" charset="-128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5589533" y="6395618"/>
            <a:ext cx="4263673" cy="33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5589533" y="6395617"/>
            <a:ext cx="4272978" cy="33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379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0813" y="504825"/>
            <a:ext cx="4487862" cy="25257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986251" y="3198893"/>
            <a:ext cx="7896986" cy="30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GB" altLang="ja-JP">
                <a:ea typeface="ＭＳ Ｐゴシック" panose="020B0600070205080204" pitchFamily="50" charset="-128"/>
                <a:cs typeface="Arial Unicode MS" pitchFamily="50" charset="-128"/>
              </a:rPr>
              <a:t>This is actual DEI setup using PXR beam. Due to~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GB" altLang="ja-JP">
                <a:ea typeface="ＭＳ Ｐゴシック" panose="020B0600070205080204" pitchFamily="50" charset="-128"/>
                <a:cs typeface="Arial Unicode MS" pitchFamily="50" charset="-128"/>
              </a:rPr>
              <a:t>This measurement system is possible to detect X-ray refraction or scattering due to the sample material with high angular resolution. </a:t>
            </a:r>
          </a:p>
        </p:txBody>
      </p:sp>
      <p:sp>
        <p:nvSpPr>
          <p:cNvPr id="33799" name="ノート プレースホルダー 1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2807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ゴシックE"/>
                <a:cs typeface="HGゴシックE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ゴシックE"/>
                <a:cs typeface="HGゴシックE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ゴシックE"/>
                <a:cs typeface="HGゴシックE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ゴシックE"/>
                <a:cs typeface="HGゴシックE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ゴシックE"/>
                <a:cs typeface="HGゴシック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ゴシックE"/>
                <a:cs typeface="HGゴシック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ゴシックE"/>
                <a:cs typeface="HGゴシック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ゴシックE"/>
                <a:cs typeface="HGゴシック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ゴシックE"/>
                <a:cs typeface="HGゴシックE"/>
              </a:defRPr>
            </a:lvl9pPr>
          </a:lstStyle>
          <a:p>
            <a:fld id="{E236E127-258B-4DE2-A6C6-13CAEC986134}" type="slidenum">
              <a:rPr lang="en-US" altLang="ja-JP" smtClean="0">
                <a:ea typeface="ＭＳ Ｐゴシック" panose="020B0600070205080204" pitchFamily="50" charset="-128"/>
              </a:rPr>
              <a:pPr/>
              <a:t>19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4402138" y="9550400"/>
            <a:ext cx="335756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ゴシックE"/>
                <a:cs typeface="HGゴシックE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ゴシックE"/>
                <a:cs typeface="HGゴシックE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ゴシックE"/>
                <a:cs typeface="HGゴシックE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ゴシックE"/>
                <a:cs typeface="HGゴシックE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ゴシックE"/>
                <a:cs typeface="HGゴシック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ゴシックE"/>
                <a:cs typeface="HGゴシック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ゴシックE"/>
                <a:cs typeface="HGゴシック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ゴシックE"/>
                <a:cs typeface="HGゴシック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ゴシックE"/>
                <a:cs typeface="HGゴシックE"/>
              </a:defRPr>
            </a:lvl9pPr>
          </a:lstStyle>
          <a:p>
            <a:pPr algn="r" hangingPunct="1"/>
            <a:fld id="{FB3567C4-1CB0-4912-A21A-9704139BDFA9}" type="slidenum">
              <a:rPr lang="en-US" altLang="ja-JP" sz="1200">
                <a:solidFill>
                  <a:srgbClr val="000000"/>
                </a:solidFill>
                <a:latin typeface="IPAPMincho"/>
                <a:ea typeface="ＭＳ Ｐゴシック" panose="020B0600070205080204" pitchFamily="50" charset="-128"/>
                <a:cs typeface="IPAUIGothic"/>
              </a:rPr>
              <a:pPr algn="r" hangingPunct="1"/>
              <a:t>19</a:t>
            </a:fld>
            <a:endParaRPr lang="en-US" altLang="ja-JP" sz="1200">
              <a:solidFill>
                <a:srgbClr val="000000"/>
              </a:solidFill>
              <a:latin typeface="IPAPMincho"/>
              <a:ea typeface="ＭＳ Ｐゴシック" panose="020B0600070205080204" pitchFamily="50" charset="-128"/>
              <a:cs typeface="IPAUIGothic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34988" y="754063"/>
            <a:ext cx="6696075" cy="37671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213475" cy="452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>
              <a:ea typeface="IPAUIGothic"/>
              <a:cs typeface="IPAUI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8191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26086" indent="-220553" defTabSz="43344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7193" indent="-220553" defTabSz="43344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08299" indent="-220553" defTabSz="43344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49406" indent="-220553" defTabSz="43344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B6F6C7-C1D2-424A-90DE-2FBA60BF43C0}" type="slidenum">
              <a:rPr lang="en-US" altLang="ja-JP" smtClean="0">
                <a:latin typeface="IPAPMincho"/>
                <a:cs typeface="Arial Unicode MS" pitchFamily="50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ja-JP">
              <a:latin typeface="IPAPMincho"/>
              <a:cs typeface="Arial Unicode MS" pitchFamily="50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5345370" y="6207366"/>
            <a:ext cx="4098116" cy="32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221" tIns="44111" rIns="88221" bIns="44111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5349824" y="6204215"/>
            <a:ext cx="4082526" cy="32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221" tIns="44111" rIns="88221" bIns="44111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99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4763" y="488950"/>
            <a:ext cx="4351337" cy="2447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942123" y="3102634"/>
            <a:ext cx="7552560" cy="293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221" tIns="44111" rIns="88221" bIns="44111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9943" name="ノート プレースホルダー 1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0130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71D50226-0323-4EA7-BD82-5541F071428F}" type="slidenum">
              <a:rPr lang="ja-JP" altLang="ja-JP" sz="14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21</a:t>
            </a:fld>
            <a:endParaRPr lang="ja-JP" altLang="ja-JP" sz="140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4281488" y="10152063"/>
            <a:ext cx="326707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DADEC7-D940-4820-ACD4-12105E81FA63}" type="slidenum">
              <a:rPr lang="en-US" altLang="ja-JP">
                <a:latin typeface="IPAPMincho" pitchFamily="16" charset="0"/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ja-JP">
              <a:latin typeface="IPAPMincho" pitchFamily="16" charset="0"/>
              <a:ea typeface="ＭＳ Ｐゴシック" panose="020B0600070205080204" pitchFamily="50" charset="-128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4281488" y="10152063"/>
            <a:ext cx="32734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CAD95C9-0676-4420-B215-1BD1633F7D3F}" type="slidenum">
              <a:rPr lang="en-US" altLang="ja-JP">
                <a:latin typeface="IPAPMincho" pitchFamily="16" charset="0"/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ja-JP">
              <a:latin typeface="IPAPMincho" pitchFamily="16" charset="0"/>
              <a:ea typeface="ＭＳ Ｐゴシック" panose="020B0600070205080204" pitchFamily="50" charset="-128"/>
            </a:endParaRPr>
          </a:p>
        </p:txBody>
      </p:sp>
      <p:sp>
        <p:nvSpPr>
          <p:cNvPr id="225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01688"/>
            <a:ext cx="7116762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755650" y="5076825"/>
            <a:ext cx="6048375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22535" name="ノート プレースホルダー 1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8547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9225" y="504825"/>
            <a:ext cx="4476750" cy="2519363"/>
          </a:xfrm>
        </p:spPr>
      </p:sp>
      <p:sp>
        <p:nvSpPr>
          <p:cNvPr id="6451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4516" name="スライド番号プレースホルダー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9pPr>
          </a:lstStyle>
          <a:p>
            <a:fld id="{8690222C-13AC-49A5-A5CB-63179A789900}" type="slidenum">
              <a:rPr lang="en-US" altLang="ja-JP" smtClean="0">
                <a:solidFill>
                  <a:srgbClr val="000000"/>
                </a:solidFill>
                <a:latin typeface="IPAPMincho"/>
                <a:ea typeface="ＭＳ Ｐゴシック" panose="020B0600070205080204" pitchFamily="50" charset="-128"/>
              </a:rPr>
              <a:pPr/>
              <a:t>22</a:t>
            </a:fld>
            <a:endParaRPr lang="en-US" altLang="ja-JP">
              <a:solidFill>
                <a:srgbClr val="000000"/>
              </a:solidFill>
              <a:latin typeface="IPAPMincho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430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endParaRPr lang="en-US" altLang="ja-JP" sz="12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A96E0-494B-41DB-9FF9-B3E9D811E3A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57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A96E0-494B-41DB-9FF9-B3E9D811E3A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68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A96E0-494B-41DB-9FF9-B3E9D811E3A5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056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A96E0-494B-41DB-9FF9-B3E9D811E3A5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632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3C2904-2997-4724-9E91-ACEA2718708E}" type="slidenum">
              <a:rPr lang="en-US" altLang="ja-JP" sz="1400" smtClean="0">
                <a:latin typeface="IPAPMincho"/>
                <a:cs typeface="IPAUIGothic"/>
              </a:rPr>
              <a:pPr>
                <a:spcBef>
                  <a:spcPct val="0"/>
                </a:spcBef>
              </a:pPr>
              <a:t>28</a:t>
            </a:fld>
            <a:endParaRPr lang="en-US" altLang="ja-JP" sz="1400">
              <a:latin typeface="IPAPMincho"/>
              <a:cs typeface="IPAUIGothic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8192396" y="4365573"/>
            <a:ext cx="6236177" cy="22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6440" rIns="89280" bIns="464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7000"/>
              </a:lnSpc>
              <a:spcBef>
                <a:spcPct val="0"/>
              </a:spcBef>
              <a:buClrTx/>
              <a:buFontTx/>
              <a:buNone/>
            </a:pPr>
            <a:fld id="{8E225B7B-C69D-4E5B-990C-0573CB08F2F3}" type="slidenum">
              <a:rPr lang="en-GB" altLang="ja-JP">
                <a:latin typeface="Tahoma" panose="020B0604030504040204" pitchFamily="34" charset="0"/>
                <a:cs typeface="IPAUIGothic"/>
              </a:rPr>
              <a:pPr algn="r" eaLnBrk="1" hangingPunct="1">
                <a:lnSpc>
                  <a:spcPct val="97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GB" altLang="ja-JP">
              <a:latin typeface="Tahoma" panose="020B0604030504040204" pitchFamily="34" charset="0"/>
              <a:cs typeface="IPAUIGothic"/>
            </a:endParaRPr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8192397" y="4365572"/>
            <a:ext cx="6250133" cy="22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6440" rIns="89280" bIns="464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7000"/>
              </a:lnSpc>
              <a:spcBef>
                <a:spcPct val="0"/>
              </a:spcBef>
              <a:buClrTx/>
              <a:buFontTx/>
              <a:buNone/>
            </a:pPr>
            <a:fld id="{64A56A80-DE7E-4DFF-96DE-3F783FFC042D}" type="slidenum">
              <a:rPr lang="en-GB" altLang="ja-JP">
                <a:latin typeface="Tahoma" panose="020B0604030504040204" pitchFamily="34" charset="0"/>
                <a:cs typeface="IPAUIGothic"/>
              </a:rPr>
              <a:pPr algn="r" eaLnBrk="1" hangingPunct="1">
                <a:lnSpc>
                  <a:spcPct val="97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GB" altLang="ja-JP">
              <a:latin typeface="Tahoma" panose="020B0604030504040204" pitchFamily="34" charset="0"/>
              <a:cs typeface="IPAUIGothic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1946917" y="344479"/>
            <a:ext cx="10555676" cy="172023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68614" name="Rectangle 4"/>
          <p:cNvSpPr>
            <a:spLocks noGrp="1" noChangeArrowheads="1"/>
          </p:cNvSpPr>
          <p:nvPr>
            <p:ph type="body"/>
          </p:nvPr>
        </p:nvSpPr>
        <p:spPr>
          <a:xfrm>
            <a:off x="1930633" y="2182787"/>
            <a:ext cx="10578937" cy="20636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ts val="450"/>
              </a:spcBef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altLang="ja-JP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5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BD3D85-EBE5-4953-8AE2-2C02FE4BBD8C}" type="slidenum">
              <a:rPr lang="en-US" altLang="ja-JP" smtClean="0">
                <a:latin typeface="IPAPMincho"/>
                <a:cs typeface="Arial Unicode MS" pitchFamily="50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ja-JP">
              <a:latin typeface="IPAPMincho"/>
              <a:cs typeface="Arial Unicode MS" pitchFamily="50" charset="-128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9225" y="504825"/>
            <a:ext cx="4486275" cy="2524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986252" y="3198892"/>
            <a:ext cx="7892334" cy="302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1269" name="ノート プレースホルダー 1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8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4C73C8-611D-4C7E-8FC3-79A0D86EB869}" type="slidenum">
              <a:rPr lang="en-US" altLang="ja-JP" smtClean="0">
                <a:latin typeface="IPAPMincho"/>
                <a:cs typeface="Arial Unicode MS" pitchFamily="50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ja-JP">
              <a:latin typeface="IPAPMincho"/>
              <a:cs typeface="Arial Unicode MS" pitchFamily="50" charset="-128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589533" y="6395618"/>
            <a:ext cx="4263673" cy="33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5589533" y="6395617"/>
            <a:ext cx="4272978" cy="33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5589531" y="6396700"/>
            <a:ext cx="4277630" cy="33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1479378" y="542718"/>
            <a:ext cx="8027246" cy="2719004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1316552" y="3198893"/>
            <a:ext cx="7227080" cy="302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3320" name="ノート プレースホルダー 1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538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A96E0-494B-41DB-9FF9-B3E9D811E3A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84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A96E0-494B-41DB-9FF9-B3E9D811E3A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29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PXR is a kind of monochromatic X-ray radiation phenomena caused by interaction between a high energy electron and a crystal material. </a:t>
            </a:r>
          </a:p>
          <a:p>
            <a:r>
              <a:rPr kumimoji="1" lang="en-US" altLang="ja-JP" dirty="0"/>
              <a:t>It is similar to X-ray Bragg scattering and the energy of emitted X-rays is continuously controlled by Bragg angle.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A96E0-494B-41DB-9FF9-B3E9D811E3A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431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A96E0-494B-41DB-9FF9-B3E9D811E3A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653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E42336-72CE-4D7F-B8E5-DFE49268C05C}" type="slidenum">
              <a:rPr lang="en-US" altLang="ja-JP" sz="1400" smtClean="0">
                <a:latin typeface="IPAPMincho"/>
                <a:cs typeface="IPAUIGothic"/>
              </a:rPr>
              <a:pPr>
                <a:spcBef>
                  <a:spcPct val="0"/>
                </a:spcBef>
              </a:pPr>
              <a:t>12</a:t>
            </a:fld>
            <a:endParaRPr lang="en-US" altLang="ja-JP" sz="1400">
              <a:latin typeface="IPAPMincho"/>
              <a:cs typeface="IPAUIGothic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5591175" y="6397625"/>
            <a:ext cx="42560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6440" rIns="89280" bIns="464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7000"/>
              </a:lnSpc>
              <a:spcBef>
                <a:spcPct val="0"/>
              </a:spcBef>
              <a:buClrTx/>
              <a:buFontTx/>
              <a:buNone/>
            </a:pPr>
            <a:fld id="{BE1B33D7-C5B3-4330-B649-39B25E8DB488}" type="slidenum">
              <a:rPr lang="en-GB" altLang="ja-JP">
                <a:latin typeface="Tahoma" panose="020B0604030504040204" pitchFamily="34" charset="0"/>
                <a:cs typeface="IPAUIGothic"/>
              </a:rPr>
              <a:pPr algn="r" eaLnBrk="1" hangingPunct="1">
                <a:lnSpc>
                  <a:spcPct val="97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altLang="ja-JP">
              <a:latin typeface="Tahoma" panose="020B0604030504040204" pitchFamily="34" charset="0"/>
              <a:cs typeface="IPAUIGothic"/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5591175" y="6397625"/>
            <a:ext cx="42656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6440" rIns="89280" bIns="464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7000"/>
              </a:lnSpc>
              <a:spcBef>
                <a:spcPct val="0"/>
              </a:spcBef>
              <a:buClrTx/>
              <a:buFontTx/>
              <a:buNone/>
            </a:pPr>
            <a:fld id="{150FBB34-20FE-4B47-9DE7-EDBFDB88AB72}" type="slidenum">
              <a:rPr lang="en-GB" altLang="ja-JP">
                <a:latin typeface="Tahoma" panose="020B0604030504040204" pitchFamily="34" charset="0"/>
                <a:cs typeface="IPAUIGothic"/>
              </a:rPr>
              <a:pPr algn="r" eaLnBrk="1" hangingPunct="1">
                <a:lnSpc>
                  <a:spcPct val="97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altLang="ja-JP">
              <a:latin typeface="Tahoma" panose="020B0604030504040204" pitchFamily="34" charset="0"/>
              <a:cs typeface="IPAUIGothic"/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477963" y="542925"/>
            <a:ext cx="8027987" cy="2719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6390" name="Text Box 4"/>
          <p:cNvSpPr>
            <a:spLocks noGrp="1" noChangeArrowheads="1"/>
          </p:cNvSpPr>
          <p:nvPr>
            <p:ph type="body"/>
          </p:nvPr>
        </p:nvSpPr>
        <p:spPr>
          <a:xfrm>
            <a:off x="1465263" y="3443288"/>
            <a:ext cx="8051800" cy="3262312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6440" rIns="89280" bIns="46440"/>
          <a:lstStyle/>
          <a:p>
            <a:pPr marL="215900" indent="-214313" eaLnBrk="1">
              <a:spcBef>
                <a:spcPts val="450"/>
              </a:spcBef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ja-JP" sz="1800" dirty="0">
              <a:latin typeface="Arial" panose="020B0604020202020204" pitchFamily="34" charset="0"/>
            </a:endParaRPr>
          </a:p>
          <a:p>
            <a:pPr marL="215900" indent="-214313" eaLnBrk="1">
              <a:spcBef>
                <a:spcPts val="450"/>
              </a:spcBef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ja-JP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4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21622"/>
          </a:xfrm>
        </p:spPr>
        <p:txBody>
          <a:bodyPr anchor="b"/>
          <a:lstStyle>
            <a:lvl1pPr algn="ctr">
              <a:defRPr sz="6000" b="1">
                <a:latin typeface="+mn-ea"/>
                <a:ea typeface="+mn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0510"/>
            <a:ext cx="9144000" cy="117729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2410" y="6356350"/>
            <a:ext cx="1379220" cy="365125"/>
          </a:xfrm>
        </p:spPr>
        <p:txBody>
          <a:bodyPr/>
          <a:lstStyle/>
          <a:p>
            <a:fld id="{59C6C178-EE87-4E6D-A36A-DADFD5509CF7}" type="datetime1">
              <a:rPr kumimoji="1" lang="ja-JP" altLang="en-US" smtClean="0"/>
              <a:t>2024/10/2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2150" y="6356350"/>
            <a:ext cx="848487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en-US" altLang="ja-JP" dirty="0"/>
              <a:t>The 10th International Conference “Channeling 2024”</a:t>
            </a:r>
            <a:r>
              <a:rPr lang="ja-JP" altLang="en-US" dirty="0"/>
              <a:t>（ </a:t>
            </a:r>
            <a:r>
              <a:rPr lang="en-US" altLang="ja-JP" dirty="0"/>
              <a:t>8 -13 September 2024, Riccione, Italy</a:t>
            </a:r>
            <a:r>
              <a:rPr lang="ja-JP" altLang="en-US" dirty="0"/>
              <a:t>）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685800" cy="365125"/>
          </a:xfrm>
        </p:spPr>
        <p:txBody>
          <a:bodyPr/>
          <a:lstStyle/>
          <a:p>
            <a:fld id="{1A917595-6C60-499E-A521-E4C5D7C904A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520" y="5598210"/>
            <a:ext cx="989470" cy="12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45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22ED-0EDA-4018-8697-A7AFA099FCEA}" type="datetime1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95-6C60-499E-A521-E4C5D7C90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10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436F-70DE-4193-BAD3-2BEC055B085F}" type="datetime1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95-6C60-499E-A521-E4C5D7C90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81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90CA-98B9-4FE7-B2FB-EA8D863BED6A}" type="datetime1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en-US" altLang="ja-JP" dirty="0"/>
              <a:t>The 10th International Conference “Channeling 2024”</a:t>
            </a:r>
            <a:r>
              <a:rPr lang="ja-JP" altLang="en-US" dirty="0"/>
              <a:t>（ </a:t>
            </a:r>
            <a:r>
              <a:rPr lang="en-US" altLang="ja-JP" dirty="0"/>
              <a:t>8 -13 September 2024, Riccione, Italy</a:t>
            </a:r>
            <a:r>
              <a:rPr lang="ja-JP" altLang="en-US" dirty="0"/>
              <a:t>）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95-6C60-499E-A521-E4C5D7C90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44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802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800476"/>
            <a:ext cx="10515600" cy="19177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32C7-E4A4-4B9D-9259-D0C40575C872}" type="datetime1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The 10th International Conference “Channeling 2024”</a:t>
            </a:r>
            <a:r>
              <a:rPr kumimoji="1" lang="zh-CN" altLang="en-US" dirty="0"/>
              <a:t>（ </a:t>
            </a:r>
            <a:r>
              <a:rPr kumimoji="1" lang="en-US" altLang="zh-CN" dirty="0"/>
              <a:t>8 -13 September 2024, Riccione, Italy</a:t>
            </a:r>
            <a:r>
              <a:rPr kumimoji="1" lang="zh-CN" altLang="en-US" dirty="0"/>
              <a:t>）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95-6C60-499E-A521-E4C5D7C90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11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7300"/>
            <a:ext cx="5181600" cy="49196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7300"/>
            <a:ext cx="5181600" cy="4919663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026B-77F9-40CA-A6AA-4AA20FBB6D08}" type="datetime1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95-6C60-499E-A521-E4C5D7C90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51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93670"/>
            <a:ext cx="10515600" cy="8778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5252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43125"/>
            <a:ext cx="5157787" cy="4046538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5252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43125"/>
            <a:ext cx="5183188" cy="4046538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3FC4-1251-47DF-9123-90E419A6F0F8}" type="datetime1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95-6C60-499E-A521-E4C5D7C90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34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32D1-6F7E-4E77-9B4E-59782D091B9E}" type="datetime1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95-6C60-499E-A521-E4C5D7C90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3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BB9F-A373-4500-BB6F-8D87959CB3D8}" type="datetime1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95-6C60-499E-A521-E4C5D7C90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65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12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14525"/>
            <a:ext cx="3932237" cy="39544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FE6F-F7D9-4DCE-84FF-6255805CF3A6}" type="datetime1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95-6C60-499E-A521-E4C5D7C90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8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12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64356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14500"/>
            <a:ext cx="3932237" cy="41544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00FF-1382-4C97-9392-CC242AC3BCA0}" type="datetime1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95-6C60-499E-A521-E4C5D7C90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86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5000">
              <a:schemeClr val="accent3">
                <a:lumMod val="0"/>
                <a:lumOff val="100000"/>
              </a:schemeClr>
            </a:gs>
            <a:gs pos="8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5093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7288"/>
            <a:ext cx="10515600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19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2496-DC3A-451F-BDAA-9ED65F6FAFEB}" type="datetime1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1675" y="6356350"/>
            <a:ext cx="794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en-US" altLang="ja-JP"/>
              <a:t>The 10th International Conference “Channeling 2024”</a:t>
            </a:r>
            <a:r>
              <a:rPr lang="ja-JP" altLang="en-US"/>
              <a:t>（ </a:t>
            </a:r>
            <a:r>
              <a:rPr lang="en-US" altLang="ja-JP"/>
              <a:t>8 -13 September 2024, Riccione, Italy</a:t>
            </a:r>
            <a:r>
              <a:rPr lang="ja-JP" altLang="en-US"/>
              <a:t>）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9824" y="6356350"/>
            <a:ext cx="1323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17595-6C60-499E-A521-E4C5D7C90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520" y="5598210"/>
            <a:ext cx="989470" cy="12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7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media" Target="../media/media2.mp4"/><Relationship Id="rId7" Type="http://schemas.openxmlformats.org/officeDocument/2006/relationships/image" Target="../media/image3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4" Type="http://schemas.openxmlformats.org/officeDocument/2006/relationships/video" Target="../media/media2.mp4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8789" y="699116"/>
            <a:ext cx="11758246" cy="2821622"/>
          </a:xfrm>
        </p:spPr>
        <p:txBody>
          <a:bodyPr anchor="ctr">
            <a:normAutofit/>
          </a:bodyPr>
          <a:lstStyle/>
          <a:p>
            <a:r>
              <a:rPr lang="en-US" altLang="ja-JP" sz="5400" dirty="0"/>
              <a:t>Application of PXR-based </a:t>
            </a:r>
            <a:br>
              <a:rPr lang="en-US" altLang="ja-JP" sz="5400" dirty="0"/>
            </a:br>
            <a:r>
              <a:rPr lang="en-US" altLang="ja-JP" sz="5400" dirty="0"/>
              <a:t>X-ray source using a Si(400)</a:t>
            </a:r>
            <a:br>
              <a:rPr lang="en-US" altLang="ja-JP" sz="5400" dirty="0"/>
            </a:br>
            <a:r>
              <a:rPr lang="en-US" altLang="ja-JP" sz="5400" dirty="0"/>
              <a:t>radiator in the 40-keV region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2975" y="3949884"/>
            <a:ext cx="10429875" cy="1892779"/>
          </a:xfrm>
        </p:spPr>
        <p:txBody>
          <a:bodyPr>
            <a:normAutofit/>
          </a:bodyPr>
          <a:lstStyle/>
          <a:p>
            <a:r>
              <a:rPr lang="en-US" altLang="ja-JP" sz="3100" dirty="0"/>
              <a:t>LEBRA: Laboratory for Electron Beam Research &amp; Application</a:t>
            </a:r>
            <a:br>
              <a:rPr lang="en-US" altLang="ja-JP" sz="3100" dirty="0"/>
            </a:br>
            <a:r>
              <a:rPr lang="en-US" altLang="ja-JP" sz="3100" dirty="0"/>
              <a:t>Nihon University</a:t>
            </a:r>
          </a:p>
          <a:p>
            <a:r>
              <a:rPr lang="en-US" altLang="ja-JP" sz="3100" dirty="0"/>
              <a:t>Yasushi HAYAKAWA</a:t>
            </a:r>
            <a:endParaRPr kumimoji="1" lang="ja-JP" altLang="en-US" sz="31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The 10th International Conference “Channeling 2024”</a:t>
            </a:r>
            <a:r>
              <a:rPr lang="ja-JP" altLang="en-US" dirty="0"/>
              <a:t>（ </a:t>
            </a:r>
            <a:r>
              <a:rPr lang="en-US" altLang="ja-JP" dirty="0"/>
              <a:t>8 -13 September 2024, Riccione, Italy</a:t>
            </a:r>
            <a:r>
              <a:rPr lang="ja-JP" altLang="en-US" dirty="0"/>
              <a:t>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512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8200" y="165093"/>
            <a:ext cx="10515600" cy="779463"/>
          </a:xfrm>
        </p:spPr>
        <p:txBody>
          <a:bodyPr>
            <a:normAutofit/>
          </a:bodyPr>
          <a:lstStyle/>
          <a:p>
            <a:r>
              <a:rPr lang="en-US" altLang="ja-JP" dirty="0"/>
              <a:t>Parametric X-ray radiation</a:t>
            </a:r>
            <a:r>
              <a:rPr lang="ja-JP" altLang="en-US" dirty="0"/>
              <a:t>（</a:t>
            </a:r>
            <a:r>
              <a:rPr lang="en-US" altLang="ja-JP" dirty="0"/>
              <a:t>PXR</a:t>
            </a:r>
            <a:r>
              <a:rPr lang="ja-JP" altLang="en-US" dirty="0"/>
              <a:t>）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0957"/>
            <a:ext cx="10273636" cy="3666708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38200" y="5063863"/>
            <a:ext cx="10595661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800" dirty="0">
                <a:ea typeface="HGP明朝E" panose="02020900000000000000" pitchFamily="18" charset="-128"/>
              </a:rPr>
              <a:t>PXR is apparently similar to X-ray Bragg diffraction.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800" dirty="0">
                <a:ea typeface="HGP明朝E" panose="02020900000000000000" pitchFamily="18" charset="-128"/>
              </a:rPr>
              <a:t>The X-ray energy is tunable depending on the Bragg angle.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65093"/>
            <a:ext cx="10515600" cy="779463"/>
          </a:xfrm>
        </p:spPr>
        <p:txBody>
          <a:bodyPr>
            <a:normAutofit/>
          </a:bodyPr>
          <a:lstStyle/>
          <a:p>
            <a:r>
              <a:rPr lang="en-US" altLang="ja-JP" dirty="0"/>
              <a:t>PXR beam transport by double-crystal system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5059" y="4739911"/>
            <a:ext cx="10918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PXR beam has linear energy dispersion (spatial chirp) along the horizontal  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lower X-ray energies hit with larger Bragg angles </a:t>
            </a:r>
          </a:p>
          <a:p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hgher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X-ray energies hit with smaller Bragg angles on the 2</a:t>
            </a:r>
            <a:r>
              <a:rPr lang="en-US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crystal planes.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whole PXR beam can be diffracted simultaneously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24F6663-7894-5292-60DE-3733EF58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059" y="847586"/>
            <a:ext cx="2643869" cy="380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795" y="956311"/>
            <a:ext cx="4479041" cy="3588929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3231611" y="759890"/>
            <a:ext cx="4174704" cy="3990406"/>
            <a:chOff x="3307811" y="759890"/>
            <a:chExt cx="4174704" cy="3990406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683" y="857971"/>
              <a:ext cx="3456384" cy="3892325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533900" y="759890"/>
              <a:ext cx="9632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electron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255911" y="1539353"/>
              <a:ext cx="11737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r>
                <a:rPr kumimoji="1" lang="en-US" altLang="ja-JP" baseline="30000" dirty="0"/>
                <a:t>nd</a:t>
              </a:r>
              <a:r>
                <a:rPr kumimoji="1" lang="en-US" altLang="ja-JP" dirty="0"/>
                <a:t> crystal 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307811" y="1946785"/>
              <a:ext cx="10710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1</a:t>
              </a:r>
              <a:r>
                <a:rPr lang="en-US" altLang="ja-JP" baseline="30000" dirty="0"/>
                <a:t>st</a:t>
              </a:r>
              <a:r>
                <a:rPr lang="en-US" altLang="ja-JP" dirty="0"/>
                <a:t> </a:t>
              </a:r>
              <a:r>
                <a:rPr kumimoji="1" lang="en-US" altLang="ja-JP" dirty="0"/>
                <a:t>crystal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029873" y="1829422"/>
              <a:ext cx="14526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parallel move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548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71414" y="5125591"/>
            <a:ext cx="10172700" cy="106833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</a:pPr>
            <a:r>
              <a:rPr kumimoji="0" lang="en-US" altLang="ja-JP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Parametric X-ray radiation (PXR): double-crystal system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</a:pPr>
            <a:r>
              <a:rPr kumimoji="0" lang="en-US" altLang="ja-JP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X-ray beam is extracted using a (+, -) crystal optics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65093"/>
            <a:ext cx="10515600" cy="779463"/>
          </a:xfrm>
        </p:spPr>
        <p:txBody>
          <a:bodyPr/>
          <a:lstStyle/>
          <a:p>
            <a:r>
              <a:rPr lang="en-US" altLang="ja-JP" dirty="0"/>
              <a:t>PXR beamline</a:t>
            </a:r>
            <a:endParaRPr lang="ja-JP" alt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57" y="1143819"/>
            <a:ext cx="6493290" cy="381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EC958A70-688A-6C63-49B5-B672F621B29A}"/>
              </a:ext>
            </a:extLst>
          </p:cNvPr>
          <p:cNvGrpSpPr>
            <a:grpSpLocks/>
          </p:cNvGrpSpPr>
          <p:nvPr/>
        </p:nvGrpSpPr>
        <p:grpSpPr bwMode="auto">
          <a:xfrm>
            <a:off x="7242967" y="1320282"/>
            <a:ext cx="4638676" cy="3092451"/>
            <a:chOff x="567" y="692"/>
            <a:chExt cx="4403" cy="2936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F213F80C-26E9-79CD-DCB7-E7704D706C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692"/>
              <a:ext cx="4403" cy="2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395AA5AC-A1A0-5626-D1EC-04C66DAE1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" y="2776"/>
              <a:ext cx="1280" cy="61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32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1pPr>
              <a:lvl2pPr marL="742950" indent="-285750">
                <a:spcBef>
                  <a:spcPct val="20000"/>
                </a:spcBef>
                <a:buClr>
                  <a:srgbClr val="C8AF3C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8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2pPr>
              <a:lvl3pPr marL="1143000" indent="-228600">
                <a:spcBef>
                  <a:spcPct val="20000"/>
                </a:spcBef>
                <a:buClr>
                  <a:srgbClr val="3C643C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3pPr>
              <a:lvl4pPr marL="1600200" indent="-228600">
                <a:spcBef>
                  <a:spcPct val="20000"/>
                </a:spcBef>
                <a:buClr>
                  <a:srgbClr val="8264AA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permanent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Q-magnet</a:t>
              </a:r>
              <a:endParaRPr lang="en-GB" altLang="ja-JP" sz="1800" dirty="0">
                <a:solidFill>
                  <a:srgbClr val="FF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6C6F217F-8277-DA98-8779-99BE5A2EC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3" y="3038"/>
              <a:ext cx="1301" cy="382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32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1pPr>
              <a:lvl2pPr marL="742950" indent="-285750">
                <a:spcBef>
                  <a:spcPct val="20000"/>
                </a:spcBef>
                <a:buClr>
                  <a:srgbClr val="C8AF3C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8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2pPr>
              <a:lvl3pPr marL="1143000" indent="-228600">
                <a:spcBef>
                  <a:spcPct val="20000"/>
                </a:spcBef>
                <a:buClr>
                  <a:srgbClr val="3C643C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3pPr>
              <a:lvl4pPr marL="1600200" indent="-228600">
                <a:spcBef>
                  <a:spcPct val="20000"/>
                </a:spcBef>
                <a:buClr>
                  <a:srgbClr val="8264AA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1</a:t>
              </a:r>
              <a:r>
                <a:rPr lang="en-US" altLang="ja-JP" sz="2000" baseline="300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st</a:t>
              </a:r>
              <a:r>
                <a:rPr lang="en-US" altLang="ja-JP" sz="20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 crystal</a:t>
              </a:r>
              <a:endParaRPr lang="en-GB" altLang="ja-JP" sz="2000" dirty="0">
                <a:solidFill>
                  <a:srgbClr val="FF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0B2528BB-7F59-1ADD-8EAC-2BA580B76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4" y="1139"/>
              <a:ext cx="1403" cy="382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32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1pPr>
              <a:lvl2pPr marL="742950" indent="-285750">
                <a:spcBef>
                  <a:spcPct val="20000"/>
                </a:spcBef>
                <a:buClr>
                  <a:srgbClr val="C8AF3C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8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2pPr>
              <a:lvl3pPr marL="1143000" indent="-228600">
                <a:spcBef>
                  <a:spcPct val="20000"/>
                </a:spcBef>
                <a:buClr>
                  <a:srgbClr val="3C643C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3pPr>
              <a:lvl4pPr marL="1600200" indent="-228600">
                <a:spcBef>
                  <a:spcPct val="20000"/>
                </a:spcBef>
                <a:buClr>
                  <a:srgbClr val="8264AA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2</a:t>
              </a:r>
              <a:r>
                <a:rPr lang="en-US" altLang="ja-JP" sz="2000" baseline="300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nd</a:t>
              </a:r>
              <a:r>
                <a:rPr lang="en-US" altLang="ja-JP" sz="20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 crystal</a:t>
              </a:r>
              <a:endParaRPr lang="en-GB" altLang="ja-JP" sz="2000" dirty="0">
                <a:solidFill>
                  <a:srgbClr val="FF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D354618B-C079-3E13-8BA0-C32F0780F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2575"/>
              <a:ext cx="823" cy="1"/>
            </a:xfrm>
            <a:prstGeom prst="line">
              <a:avLst/>
            </a:prstGeom>
            <a:noFill/>
            <a:ln w="76320">
              <a:solidFill>
                <a:srgbClr val="00E4A8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BBB97A81-49A6-07A1-F64B-AA81E2E8C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" y="2616"/>
              <a:ext cx="82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32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1pPr>
              <a:lvl2pPr marL="742950" indent="-285750">
                <a:spcBef>
                  <a:spcPct val="20000"/>
                </a:spcBef>
                <a:buClr>
                  <a:srgbClr val="C8AF3C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8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2pPr>
              <a:lvl3pPr marL="1143000" indent="-228600">
                <a:spcBef>
                  <a:spcPct val="20000"/>
                </a:spcBef>
                <a:buClr>
                  <a:srgbClr val="3C643C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3pPr>
              <a:lvl4pPr marL="1600200" indent="-228600">
                <a:spcBef>
                  <a:spcPct val="20000"/>
                </a:spcBef>
                <a:buClr>
                  <a:srgbClr val="8264AA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p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000">
                  <a:solidFill>
                    <a:schemeClr val="tx2"/>
                  </a:solidFill>
                  <a:latin typeface="Consolas" panose="020B0609020204030204" pitchFamily="49" charset="0"/>
                  <a:ea typeface="HGゴシックE"/>
                  <a:cs typeface="HGゴシックE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ja-JP" sz="1800">
                  <a:solidFill>
                    <a:srgbClr val="00E4A8"/>
                  </a:solidFill>
                  <a:latin typeface="Helvetica" panose="020B0604020202020204" pitchFamily="34" charset="0"/>
                </a:rPr>
                <a:t>e-beam</a:t>
              </a:r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25678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12D8F2A2-7779-BA5D-5749-F8B26880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0265" y="591740"/>
            <a:ext cx="3681735" cy="28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503935" y="867089"/>
            <a:ext cx="7890766" cy="540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9pPr>
          </a:lstStyle>
          <a:p>
            <a:pPr eaLnBrk="1" hangingPunct="1">
              <a:lnSpc>
                <a:spcPct val="97000"/>
              </a:lnSpc>
              <a:spcAft>
                <a:spcPct val="0"/>
              </a:spcAft>
              <a:buFont typeface="Wingdings" panose="05000000000000000000" pitchFamily="2" charset="2"/>
              <a:buChar char=""/>
              <a:defRPr/>
            </a:pPr>
            <a:r>
              <a:rPr kumimoji="0" lang="en-US" altLang="ja-JP" sz="2800" dirty="0">
                <a:solidFill>
                  <a:srgbClr val="0000FF"/>
                </a:solidFill>
                <a:latin typeface="Bitstream Vera Sans"/>
                <a:ea typeface="ＭＳ Ｐゴシック" panose="020B0600070205080204" pitchFamily="50" charset="-128"/>
              </a:rPr>
              <a:t> </a:t>
            </a:r>
            <a:r>
              <a:rPr kumimoji="0" lang="en-US" altLang="ja-JP" sz="2800" dirty="0" err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Monochromaticity</a:t>
            </a:r>
            <a:b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linear energy dispersion (spatial chirp)  </a:t>
            </a:r>
            <a:r>
              <a:rPr kumimoji="0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10%</a:t>
            </a:r>
            <a:b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local narrow bandwidth  less than 0.1% (a few eV)</a:t>
            </a:r>
          </a:p>
          <a:p>
            <a:pPr eaLnBrk="1" hangingPunct="1">
              <a:lnSpc>
                <a:spcPct val="97000"/>
              </a:lnSpc>
              <a:spcAft>
                <a:spcPct val="0"/>
              </a:spcAft>
              <a:buFont typeface="Wingdings" panose="05000000000000000000" pitchFamily="2" charset="2"/>
              <a:buChar char=""/>
              <a:defRPr/>
            </a:pPr>
            <a: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Continuous energy selection</a:t>
            </a:r>
            <a:b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X-ray energy can be controlled by “Bragg angle”</a:t>
            </a:r>
          </a:p>
          <a:p>
            <a:pPr>
              <a:lnSpc>
                <a:spcPct val="97000"/>
              </a:lnSpc>
              <a:spcAft>
                <a:spcPct val="0"/>
              </a:spcAft>
              <a:buFont typeface="Wingdings" panose="05000000000000000000" pitchFamily="2" charset="2"/>
              <a:buChar char=""/>
              <a:defRPr/>
            </a:pPr>
            <a: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Wide and flat irradiation-field</a:t>
            </a:r>
            <a:b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cone-shaped beam depending on 1/γ</a:t>
            </a:r>
            <a:b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100mm in diameter </a:t>
            </a:r>
            <a:r>
              <a:rPr kumimoji="0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＠ </a:t>
            </a:r>
            <a: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X-ray exit window</a:t>
            </a:r>
            <a:endParaRPr kumimoji="0" lang="en-US" altLang="ja-JP" sz="280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97000"/>
              </a:lnSpc>
              <a:spcAft>
                <a:spcPct val="0"/>
              </a:spcAft>
              <a:buFont typeface="Wingdings" panose="05000000000000000000" pitchFamily="2" charset="2"/>
              <a:buChar char=""/>
              <a:defRPr/>
            </a:pPr>
            <a:r>
              <a:rPr kumimoji="0"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Spatial coherence</a:t>
            </a:r>
            <a:b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sensitive to X-ray refraction on the order </a:t>
            </a:r>
            <a:r>
              <a:rPr kumimoji="0" lang="en-US" altLang="ja-JP" sz="2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ofμrad</a:t>
            </a:r>
            <a:endParaRPr kumimoji="0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"/>
              <a:defRPr/>
            </a:pPr>
            <a:r>
              <a:rPr kumimoji="0"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Stability</a:t>
            </a:r>
            <a:br>
              <a:rPr kumimoji="0"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LEBRA-</a:t>
            </a:r>
            <a:r>
              <a:rPr kumimoji="0" lang="en-US" altLang="ja-JP" sz="2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linac</a:t>
            </a:r>
            <a: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is old and conventional but stable.</a:t>
            </a:r>
            <a:b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long measurement can compensate for low X-ray flux</a:t>
            </a:r>
            <a:endParaRPr kumimoji="0" lang="en-US" altLang="ja-JP" sz="2400" dirty="0">
              <a:latin typeface="+mn-lt"/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97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ja-JP" sz="2800" dirty="0">
                <a:solidFill>
                  <a:srgbClr val="0000FF"/>
                </a:solidFill>
                <a:latin typeface="Bitstream Vera Sans"/>
                <a:ea typeface="ＭＳ Ｐゴシック" panose="020B0600070205080204" pitchFamily="50" charset="-128"/>
              </a:rPr>
              <a:t>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934" y="60599"/>
            <a:ext cx="10515600" cy="779463"/>
          </a:xfrm>
        </p:spPr>
        <p:txBody>
          <a:bodyPr/>
          <a:lstStyle/>
          <a:p>
            <a:r>
              <a:rPr lang="en-US" altLang="ja-JP" dirty="0"/>
              <a:t>Characteristics of the LEBRA-PXR</a:t>
            </a:r>
            <a:r>
              <a:rPr lang="ja-JP" altLang="en-US" dirty="0"/>
              <a:t> </a:t>
            </a:r>
            <a:r>
              <a:rPr lang="en-US" altLang="ja-JP" dirty="0"/>
              <a:t>source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3736" y="3514843"/>
            <a:ext cx="2751417" cy="2751417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520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986892" y="944556"/>
            <a:ext cx="10379875" cy="54117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1pPr>
            <a:lvl2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2pPr>
            <a:lvl3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3pPr>
            <a:lvl4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4pPr>
            <a:lvl5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HGP明朝E" panose="02020900000000000000" pitchFamily="18" charset="-128"/>
              </a:defRPr>
            </a:lvl9pPr>
          </a:lstStyle>
          <a:p>
            <a:pPr>
              <a:spcBef>
                <a:spcPts val="650"/>
              </a:spcBef>
              <a:buSzPct val="100000"/>
              <a:defRPr/>
            </a:pP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Electron energy							100 MeV</a:t>
            </a:r>
          </a:p>
          <a:p>
            <a:pPr>
              <a:spcBef>
                <a:spcPts val="650"/>
              </a:spcBef>
              <a:buSzPct val="100000"/>
              <a:defRPr/>
            </a:pP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PXR</a:t>
            </a:r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radiator								Si mono-crystal</a:t>
            </a:r>
          </a:p>
          <a:p>
            <a:pPr>
              <a:spcBef>
                <a:spcPts val="650"/>
              </a:spcBef>
              <a:buSzPct val="100000"/>
              <a:defRPr/>
            </a:pP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Electron beam size						0.5 – 1mm </a:t>
            </a:r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rms</a:t>
            </a: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diameter</a:t>
            </a:r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）</a:t>
            </a:r>
            <a:endParaRPr lang="en-US" altLang="ja-JP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buSzPct val="100000"/>
              <a:defRPr/>
            </a:pP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X-ray energy range					Si(111):	4 – 20 keV</a:t>
            </a:r>
          </a:p>
          <a:p>
            <a:pPr>
              <a:spcBef>
                <a:spcPts val="650"/>
              </a:spcBef>
              <a:buSzPct val="100000"/>
              <a:defRPr/>
            </a:pP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												Si(220):	6.5 – 34 keV</a:t>
            </a:r>
          </a:p>
          <a:p>
            <a:pPr>
              <a:spcBef>
                <a:spcPts val="650"/>
              </a:spcBef>
              <a:buSzPct val="100000"/>
              <a:defRPr/>
            </a:pP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							</a:t>
            </a:r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					Si(400):	9.1 – 47.4 keV</a:t>
            </a:r>
          </a:p>
          <a:p>
            <a:pPr>
              <a:spcBef>
                <a:spcPts val="650"/>
              </a:spcBef>
              <a:buSzPct val="100000"/>
              <a:defRPr/>
            </a:pP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Irradiation field size</a:t>
            </a:r>
          </a:p>
          <a:p>
            <a:pPr>
              <a:spcBef>
                <a:spcPts val="650"/>
              </a:spcBef>
              <a:buSzPct val="100000"/>
              <a:defRPr/>
            </a:pPr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X-ray window</a:t>
            </a:r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＠</a:t>
            </a: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experiment hall</a:t>
            </a:r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）</a:t>
            </a: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		100 mm  in dia.</a:t>
            </a:r>
          </a:p>
          <a:p>
            <a:pPr>
              <a:spcBef>
                <a:spcPts val="650"/>
              </a:spcBef>
              <a:buSzPct val="100000"/>
              <a:defRPr/>
            </a:pP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X-ray photon rate						</a:t>
            </a:r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10</a:t>
            </a:r>
            <a:r>
              <a:rPr lang="en-US" altLang="ja-JP" sz="2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7</a:t>
            </a: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/s @17.5keV (Si(111))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65093"/>
            <a:ext cx="10515600" cy="779463"/>
          </a:xfrm>
        </p:spPr>
        <p:txBody>
          <a:bodyPr/>
          <a:lstStyle/>
          <a:p>
            <a:r>
              <a:rPr lang="en-US" altLang="ja-JP" dirty="0"/>
              <a:t>Specification of LEBRA-PXR source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934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838200" y="944556"/>
            <a:ext cx="10436113" cy="5144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9pPr>
          </a:lstStyle>
          <a:p>
            <a:pPr marL="457200" indent="-457200">
              <a:lnSpc>
                <a:spcPct val="97000"/>
              </a:lnSpc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Monochromatic X-ray imaging</a:t>
            </a:r>
            <a:b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CT </a:t>
            </a:r>
            <a:r>
              <a:rPr kumimoji="0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computed tomography</a:t>
            </a:r>
            <a:r>
              <a:rPr kumimoji="0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 </a:t>
            </a:r>
            <a: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 possible</a:t>
            </a:r>
            <a:b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kumimoji="0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lnSpc>
                <a:spcPct val="97000"/>
              </a:lnSpc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X-ray absorption fine structure (XAFS) </a:t>
            </a:r>
            <a:b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dispersive-type method	</a:t>
            </a:r>
            <a:b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kumimoji="0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lnSpc>
                <a:spcPct val="97000"/>
              </a:lnSpc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Diffraction-enhanced imaging</a:t>
            </a:r>
            <a:r>
              <a:rPr kumimoji="0"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(DEI)</a:t>
            </a:r>
            <a:b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detection of X-ray refraction/scattering on the order of </a:t>
            </a:r>
            <a:r>
              <a:rPr kumimoji="0" lang="en-US" altLang="ja-JP" sz="2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μrad</a:t>
            </a:r>
            <a:b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phase-contrast/SAXS-contrast</a:t>
            </a:r>
            <a:b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kumimoji="0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lnSpc>
                <a:spcPct val="97000"/>
              </a:lnSpc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Element imaging based on K-edge subtraction (KES)</a:t>
            </a:r>
            <a:b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kumimoji="0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3D distribution of a specific element</a:t>
            </a:r>
          </a:p>
          <a:p>
            <a:pPr eaLnBrk="1" hangingPunct="1">
              <a:lnSpc>
                <a:spcPct val="97000"/>
              </a:lnSpc>
              <a:spcAft>
                <a:spcPct val="0"/>
              </a:spcAft>
            </a:pPr>
            <a:endParaRPr kumimoji="0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65093"/>
            <a:ext cx="10515600" cy="779463"/>
          </a:xfrm>
        </p:spPr>
        <p:txBody>
          <a:bodyPr/>
          <a:lstStyle/>
          <a:p>
            <a:r>
              <a:rPr lang="en-US" altLang="ja-JP" dirty="0"/>
              <a:t>Applications of the PXR source</a:t>
            </a:r>
            <a:r>
              <a:rPr lang="ja-JP" altLang="en-US" dirty="0"/>
              <a:t>（</a:t>
            </a:r>
            <a:r>
              <a:rPr lang="en-US" altLang="ja-JP" dirty="0"/>
              <a:t>Imaging</a:t>
            </a:r>
            <a:r>
              <a:rPr lang="ja-JP" altLang="en-US" dirty="0"/>
              <a:t>）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721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65093"/>
            <a:ext cx="10515600" cy="779463"/>
          </a:xfrm>
        </p:spPr>
        <p:txBody>
          <a:bodyPr/>
          <a:lstStyle/>
          <a:p>
            <a:r>
              <a:rPr lang="en-US" altLang="ja-JP" dirty="0"/>
              <a:t>Computed tomography (CT)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602" y="1030880"/>
            <a:ext cx="5253198" cy="52391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ECDF1FF-3AB3-0704-ADDD-A5CA198AA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822" y="1175596"/>
            <a:ext cx="3231236" cy="3503120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708A6A9A-AEF6-9940-7B8F-934360D73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41" y="4909756"/>
            <a:ext cx="5195459" cy="140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kumimoji="0" lang="en-US" altLang="ja-JP" sz="2400" dirty="0">
                <a:solidFill>
                  <a:schemeClr val="tx1"/>
                </a:solidFill>
                <a:latin typeface="+mn-ea"/>
                <a:ea typeface="+mn-ea"/>
              </a:rPr>
              <a:t>PXR</a:t>
            </a:r>
            <a:r>
              <a:rPr kumimoji="0" lang="ja-JP" altLang="en-US" sz="24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kumimoji="0" lang="en-US" altLang="ja-JP" sz="2400" dirty="0">
                <a:solidFill>
                  <a:schemeClr val="tx1"/>
                </a:solidFill>
                <a:latin typeface="+mn-ea"/>
                <a:ea typeface="+mn-ea"/>
              </a:rPr>
              <a:t>energy: </a:t>
            </a:r>
            <a:r>
              <a:rPr kumimoji="0" lang="ja-JP" altLang="ja-JP" sz="24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kumimoji="0" lang="en-US" altLang="ja-JP" sz="2400" dirty="0" err="1">
                <a:solidFill>
                  <a:schemeClr val="tx1"/>
                </a:solidFill>
                <a:latin typeface="+mn-ea"/>
                <a:ea typeface="+mn-ea"/>
              </a:rPr>
              <a:t>22keV</a:t>
            </a:r>
            <a:endParaRPr kumimoji="0" lang="en-US" altLang="ja-JP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spcAft>
                <a:spcPct val="0"/>
              </a:spcAft>
              <a:buClrTx/>
            </a:pPr>
            <a:r>
              <a:rPr kumimoji="0" lang="en-US" altLang="ja-JP" sz="2400" dirty="0">
                <a:solidFill>
                  <a:schemeClr val="tx1"/>
                </a:solidFill>
                <a:latin typeface="+mn-ea"/>
                <a:ea typeface="+mn-ea"/>
              </a:rPr>
              <a:t>sample: cup noodle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kumimoji="0" lang="en-US" altLang="ja-JP" sz="2400" dirty="0">
                <a:solidFill>
                  <a:schemeClr val="tx1"/>
                </a:solidFill>
                <a:latin typeface="+mn-ea"/>
                <a:ea typeface="+mn-ea"/>
              </a:rPr>
              <a:t>projection images: 500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kumimoji="0" lang="en-US" altLang="ja-JP" sz="2400" dirty="0">
                <a:solidFill>
                  <a:schemeClr val="tx1"/>
                </a:solidFill>
                <a:latin typeface="+mn-ea"/>
                <a:ea typeface="+mn-ea"/>
              </a:rPr>
              <a:t>net measurement time : 3.5 </a:t>
            </a:r>
            <a:r>
              <a:rPr kumimoji="0" lang="en-US" altLang="ja-JP" sz="2400" dirty="0" err="1">
                <a:solidFill>
                  <a:schemeClr val="tx1"/>
                </a:solidFill>
                <a:latin typeface="+mn-ea"/>
                <a:ea typeface="+mn-ea"/>
              </a:rPr>
              <a:t>hr</a:t>
            </a:r>
            <a:endParaRPr kumimoji="0" lang="en-US" altLang="ja-JP" sz="2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407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165093"/>
            <a:ext cx="10515600" cy="779463"/>
          </a:xfrm>
        </p:spPr>
        <p:txBody>
          <a:bodyPr>
            <a:normAutofit/>
          </a:bodyPr>
          <a:lstStyle/>
          <a:p>
            <a:r>
              <a:rPr lang="en-US" altLang="ja-JP" dirty="0"/>
              <a:t>Dispersive-XAFS</a:t>
            </a:r>
            <a:r>
              <a:rPr lang="ja-JP" altLang="en-US" dirty="0"/>
              <a:t> </a:t>
            </a:r>
            <a:r>
              <a:rPr lang="en-US" altLang="ja-JP" dirty="0"/>
              <a:t>analysis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773" y="3058918"/>
            <a:ext cx="4359924" cy="300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99" y="984238"/>
            <a:ext cx="2740382" cy="24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546" y="580410"/>
            <a:ext cx="3922713" cy="2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596" y="3221906"/>
            <a:ext cx="3922713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9" name="Text Box 6"/>
          <p:cNvSpPr txBox="1">
            <a:spLocks noChangeArrowheads="1"/>
          </p:cNvSpPr>
          <p:nvPr/>
        </p:nvSpPr>
        <p:spPr bwMode="auto">
          <a:xfrm>
            <a:off x="3780430" y="5069770"/>
            <a:ext cx="243788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1800" dirty="0">
                <a:latin typeface="+mn-ea"/>
                <a:ea typeface="+mn-ea"/>
              </a:rPr>
              <a:t>absorption spectrum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kumimoji="0" lang="en-US" altLang="ja-JP" sz="1800" dirty="0">
              <a:latin typeface="Arial" panose="020B0604020202020204" pitchFamily="34" charset="0"/>
              <a:ea typeface="HGP明朝E" panose="02020900000000000000" pitchFamily="18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kumimoji="0" lang="en-US" altLang="ja-JP" sz="1800" dirty="0">
              <a:latin typeface="Arial" panose="020B0604020202020204" pitchFamily="34" charset="0"/>
              <a:ea typeface="HGP明朝E" panose="02020900000000000000" pitchFamily="18" charset="-128"/>
            </a:endParaRPr>
          </a:p>
        </p:txBody>
      </p:sp>
      <p:sp>
        <p:nvSpPr>
          <p:cNvPr id="90120" name="Text Box 7"/>
          <p:cNvSpPr txBox="1">
            <a:spLocks noChangeArrowheads="1"/>
          </p:cNvSpPr>
          <p:nvPr/>
        </p:nvSpPr>
        <p:spPr bwMode="auto">
          <a:xfrm>
            <a:off x="8075204" y="2624511"/>
            <a:ext cx="23034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1800" dirty="0">
                <a:latin typeface="+mn-ea"/>
                <a:ea typeface="+mn-ea"/>
              </a:rPr>
              <a:t>EXAFS oscillation</a:t>
            </a:r>
          </a:p>
        </p:txBody>
      </p:sp>
      <p:sp>
        <p:nvSpPr>
          <p:cNvPr id="90121" name="Text Box 8"/>
          <p:cNvSpPr txBox="1">
            <a:spLocks noChangeArrowheads="1"/>
          </p:cNvSpPr>
          <p:nvPr/>
        </p:nvSpPr>
        <p:spPr bwMode="auto">
          <a:xfrm>
            <a:off x="9422140" y="3986950"/>
            <a:ext cx="2219402" cy="66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</a:pPr>
            <a:r>
              <a:rPr kumimoji="0" lang="en-US" altLang="ja-JP" sz="1800" dirty="0">
                <a:latin typeface="+mn-ea"/>
                <a:ea typeface="+mn-ea"/>
              </a:rPr>
              <a:t>radial distribution function </a:t>
            </a:r>
          </a:p>
        </p:txBody>
      </p:sp>
      <p:sp>
        <p:nvSpPr>
          <p:cNvPr id="90122" name="Text Box 9"/>
          <p:cNvSpPr txBox="1">
            <a:spLocks noChangeArrowheads="1"/>
          </p:cNvSpPr>
          <p:nvPr/>
        </p:nvSpPr>
        <p:spPr bwMode="auto">
          <a:xfrm>
            <a:off x="3428206" y="1057277"/>
            <a:ext cx="2996542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000" dirty="0">
                <a:solidFill>
                  <a:schemeClr val="tx1"/>
                </a:solidFill>
                <a:latin typeface="+mn-ea"/>
                <a:ea typeface="+mn-ea"/>
              </a:rPr>
              <a:t>sample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000" dirty="0">
                <a:solidFill>
                  <a:schemeClr val="tx1"/>
                </a:solidFill>
                <a:latin typeface="+mn-ea"/>
                <a:ea typeface="+mn-ea"/>
              </a:rPr>
              <a:t>SrTiO</a:t>
            </a:r>
            <a:r>
              <a:rPr kumimoji="0" lang="en-US" altLang="ja-JP" sz="2000" baseline="-33000" dirty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kumimoji="0" lang="en-US" altLang="ja-JP" sz="2000" dirty="0">
                <a:solidFill>
                  <a:schemeClr val="tx1"/>
                </a:solidFill>
                <a:latin typeface="+mn-ea"/>
                <a:ea typeface="+mn-ea"/>
              </a:rPr>
              <a:t> (white pigment)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kumimoji="0" lang="en-US" altLang="ja-JP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000" dirty="0">
                <a:solidFill>
                  <a:schemeClr val="tx1"/>
                </a:solidFill>
                <a:latin typeface="+mn-ea"/>
                <a:ea typeface="+mn-ea"/>
              </a:rPr>
              <a:t>measurement: </a:t>
            </a:r>
            <a:r>
              <a:rPr kumimoji="0" lang="ja-JP" altLang="en-US" sz="20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kumimoji="0" lang="en-US" altLang="ja-JP" sz="2000" dirty="0">
                <a:solidFill>
                  <a:schemeClr val="tx1"/>
                </a:solidFill>
                <a:latin typeface="+mn-ea"/>
                <a:ea typeface="+mn-ea"/>
              </a:rPr>
              <a:t> 30min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kumimoji="0" lang="en-US" altLang="ja-JP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000" dirty="0">
                <a:solidFill>
                  <a:schemeClr val="tx1"/>
                </a:solidFill>
                <a:latin typeface="+mn-ea"/>
                <a:ea typeface="+mn-ea"/>
              </a:rPr>
              <a:t>detector:  Imaging plate</a:t>
            </a:r>
          </a:p>
        </p:txBody>
      </p:sp>
      <p:sp>
        <p:nvSpPr>
          <p:cNvPr id="90123" name="Line 10"/>
          <p:cNvSpPr>
            <a:spLocks noChangeShapeType="1"/>
          </p:cNvSpPr>
          <p:nvPr/>
        </p:nvSpPr>
        <p:spPr bwMode="auto">
          <a:xfrm>
            <a:off x="2640013" y="3140075"/>
            <a:ext cx="360362" cy="539750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0124" name="テキスト ボックス 1"/>
          <p:cNvSpPr txBox="1">
            <a:spLocks noChangeArrowheads="1"/>
          </p:cNvSpPr>
          <p:nvPr/>
        </p:nvSpPr>
        <p:spPr bwMode="auto">
          <a:xfrm>
            <a:off x="838200" y="5993670"/>
            <a:ext cx="9361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ja-JP" sz="2400" dirty="0">
                <a:latin typeface="+mn-ea"/>
              </a:rPr>
              <a:t>XAFS: X-ray absorption fine structure</a:t>
            </a:r>
            <a:endParaRPr lang="ja-JP" altLang="en-US" sz="2400" dirty="0">
              <a:latin typeface="+mn-ea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21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07" y="1075612"/>
            <a:ext cx="6810102" cy="279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817659" y="4005072"/>
            <a:ext cx="6891583" cy="26798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Using a 3rd analyzer crystal in the (+,-,+) arrangement, the whole of a  PXR beam can be diffracted with a narrow angular width despite the cone-beam. 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method is sensitive to the refraction and the scattering of X-rays due to the sample material.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kumimoji="0"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6846873" y="1149866"/>
            <a:ext cx="144145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1800" dirty="0">
                <a:latin typeface="Arial" panose="020B0604020202020204" pitchFamily="34" charset="0"/>
                <a:ea typeface="HGP明朝E" panose="02020900000000000000" pitchFamily="18" charset="-128"/>
              </a:rPr>
              <a:t>top view</a:t>
            </a: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" y="4183064"/>
            <a:ext cx="4176712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65093"/>
            <a:ext cx="10515600" cy="779463"/>
          </a:xfrm>
        </p:spPr>
        <p:txBody>
          <a:bodyPr/>
          <a:lstStyle/>
          <a:p>
            <a:r>
              <a:rPr lang="en-US" altLang="ja-JP" dirty="0"/>
              <a:t>Diffraction-enhanced imaging</a:t>
            </a:r>
            <a:r>
              <a:rPr lang="ja-JP" altLang="en-US" dirty="0"/>
              <a:t>（</a:t>
            </a:r>
            <a:r>
              <a:rPr lang="en-US" altLang="ja-JP" dirty="0"/>
              <a:t>DEI</a:t>
            </a:r>
            <a:r>
              <a:rPr lang="ja-JP" altLang="en-US" dirty="0"/>
              <a:t>）</a:t>
            </a:r>
          </a:p>
        </p:txBody>
      </p:sp>
      <p:pic>
        <p:nvPicPr>
          <p:cNvPr id="4" name="Picture 3" descr="C:\Users\yahayak\Documents\JST\2010\narror.png">
            <a:extLst>
              <a:ext uri="{FF2B5EF4-FFF2-40B4-BE49-F238E27FC236}">
                <a16:creationId xmlns:a16="http://schemas.microsoft.com/office/drawing/2014/main" id="{610DCE26-A4B2-0EB5-235D-A2D89FF21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0535" y="944563"/>
            <a:ext cx="3338708" cy="292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618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460" y="2165372"/>
            <a:ext cx="2846387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867" y="2193372"/>
            <a:ext cx="2830513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04803" y="1117548"/>
            <a:ext cx="8072651" cy="84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9pPr>
          </a:lstStyle>
          <a:p>
            <a:pPr hangingPunct="1">
              <a:defRPr/>
            </a:pPr>
            <a:r>
              <a:rPr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PXR energy:</a:t>
            </a:r>
            <a:r>
              <a:rPr lang="ja-JP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25.5 keV</a:t>
            </a:r>
          </a:p>
          <a:p>
            <a:pPr hangingPunct="1">
              <a:defRPr/>
            </a:pPr>
            <a:r>
              <a:rPr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crystal system:  Si(220)</a:t>
            </a:r>
          </a:p>
          <a:p>
            <a:pPr hangingPunct="1">
              <a:defRPr/>
            </a:pPr>
            <a:endParaRPr lang="ja-JP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6104" y="2237496"/>
            <a:ext cx="2828925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845338" y="5399892"/>
            <a:ext cx="266414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9pPr>
          </a:lstStyle>
          <a:p>
            <a:pPr hangingPunct="1">
              <a:defRPr/>
            </a:pPr>
            <a:r>
              <a:rPr lang="en-US" altLang="ja-JP" sz="2000" dirty="0">
                <a:solidFill>
                  <a:schemeClr val="tx1"/>
                </a:solidFill>
                <a:ea typeface="ＭＳ Ｐゴシック" panose="020B0600070205080204" pitchFamily="50" charset="-128"/>
              </a:rPr>
              <a:t>absorption contrast</a:t>
            </a:r>
            <a:endParaRPr lang="ja-JP" altLang="ja-JP" sz="2000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38217" y="5375678"/>
            <a:ext cx="3417887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9pPr>
          </a:lstStyle>
          <a:p>
            <a:pPr algn="ctr" hangingPunct="1">
              <a:defRPr/>
            </a:pPr>
            <a:r>
              <a:rPr lang="en-US" altLang="ja-JP" sz="2000" dirty="0">
                <a:solidFill>
                  <a:schemeClr val="tx1"/>
                </a:solidFill>
                <a:ea typeface="ＭＳ Ｐゴシック" panose="020B0600070205080204" pitchFamily="50" charset="-128"/>
              </a:rPr>
              <a:t>phase-contrast</a:t>
            </a:r>
            <a:endParaRPr lang="ja-JP" altLang="ja-JP" sz="2000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8656104" y="5413463"/>
            <a:ext cx="2879725" cy="104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9pPr>
          </a:lstStyle>
          <a:p>
            <a:pPr algn="ctr" hangingPunct="1">
              <a:defRPr/>
            </a:pPr>
            <a:r>
              <a:rPr lang="en-US" altLang="ja-JP" sz="2000" dirty="0">
                <a:solidFill>
                  <a:schemeClr val="tx1"/>
                </a:solidFill>
                <a:ea typeface="HGP明朝E" panose="02020900000000000000" pitchFamily="18" charset="-128"/>
              </a:rPr>
              <a:t>SAXS contrast</a:t>
            </a:r>
          </a:p>
          <a:p>
            <a:pPr algn="ctr" hangingPunct="1">
              <a:defRPr/>
            </a:pPr>
            <a:r>
              <a:rPr lang="en-US" altLang="ja-JP" sz="2000" dirty="0">
                <a:solidFill>
                  <a:schemeClr val="tx1"/>
                </a:solidFill>
                <a:ea typeface="HGP明朝E" panose="02020900000000000000" pitchFamily="18" charset="-128"/>
              </a:rPr>
              <a:t>(small angle X-ray scattering)</a:t>
            </a:r>
            <a:endParaRPr lang="en-US" altLang="ja-JP" sz="2000" dirty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1854" y="190981"/>
            <a:ext cx="10515600" cy="779463"/>
          </a:xfrm>
        </p:spPr>
        <p:txBody>
          <a:bodyPr>
            <a:normAutofit/>
          </a:bodyPr>
          <a:lstStyle/>
          <a:p>
            <a:r>
              <a:rPr lang="en-US" altLang="ja-JP" dirty="0"/>
              <a:t>Absorption, Refraction, Scattering Images</a:t>
            </a:r>
            <a:endParaRPr lang="ja-JP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BECF32-C862-1595-7BC9-B76C2885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1" y="1034356"/>
            <a:ext cx="2475168" cy="21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AFFC0206-C1FA-1CC0-A828-CAFCE9128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91" y="3429001"/>
            <a:ext cx="2475167" cy="302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IPAUIGothic"/>
                <a:cs typeface="IPAUIGothic"/>
              </a:defRPr>
            </a:lvl9pPr>
          </a:lstStyle>
          <a:p>
            <a:pPr hangingPunct="1">
              <a:defRPr/>
            </a:pPr>
            <a:r>
              <a:rPr lang="en-US" altLang="ja-JP" sz="2000" dirty="0">
                <a:solidFill>
                  <a:schemeClr val="tx1"/>
                </a:solidFill>
                <a:latin typeface="+mn-ea"/>
                <a:ea typeface="+mn-ea"/>
              </a:rPr>
              <a:t>left to right: </a:t>
            </a:r>
          </a:p>
          <a:p>
            <a:pPr>
              <a:defRPr/>
            </a:pPr>
            <a:r>
              <a:rPr lang="en-US" altLang="ja-JP" sz="2000" dirty="0">
                <a:solidFill>
                  <a:schemeClr val="tx1"/>
                </a:solidFill>
                <a:latin typeface="+mn-ea"/>
                <a:ea typeface="+mn-ea"/>
              </a:rPr>
              <a:t>acrylic rod</a:t>
            </a:r>
          </a:p>
          <a:p>
            <a:pPr>
              <a:defRPr/>
            </a:pPr>
            <a:r>
              <a:rPr lang="en-US" altLang="ja-JP" sz="2000" dirty="0">
                <a:solidFill>
                  <a:schemeClr val="tx1"/>
                </a:solidFill>
                <a:latin typeface="+mn-ea"/>
                <a:ea typeface="+mn-ea"/>
              </a:rPr>
              <a:t>  1.17 g/cm</a:t>
            </a:r>
            <a:r>
              <a:rPr lang="en-US" altLang="ja-JP" sz="2000" baseline="33000" dirty="0">
                <a:solidFill>
                  <a:schemeClr val="tx1"/>
                </a:solidFill>
                <a:latin typeface="+mn-ea"/>
                <a:ea typeface="+mn-ea"/>
              </a:rPr>
              <a:t>3</a:t>
            </a:r>
          </a:p>
          <a:p>
            <a:pPr hangingPunct="1">
              <a:defRPr/>
            </a:pPr>
            <a:endParaRPr lang="en-US" altLang="ja-JP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ja-JP" sz="2000" dirty="0">
                <a:solidFill>
                  <a:schemeClr val="tx1"/>
                </a:solidFill>
                <a:latin typeface="+mn-ea"/>
                <a:ea typeface="+mn-ea"/>
              </a:rPr>
              <a:t>styrene-foam rod</a:t>
            </a:r>
          </a:p>
          <a:p>
            <a:pPr hangingPunct="1">
              <a:defRPr/>
            </a:pPr>
            <a:r>
              <a:rPr lang="en-US" altLang="ja-JP" sz="2000" dirty="0">
                <a:solidFill>
                  <a:schemeClr val="tx1"/>
                </a:solidFill>
                <a:latin typeface="+mn-ea"/>
                <a:ea typeface="+mn-ea"/>
              </a:rPr>
              <a:t>   0.16 g/cm</a:t>
            </a:r>
            <a:r>
              <a:rPr lang="en-US" altLang="ja-JP" sz="2000" baseline="33000" dirty="0">
                <a:solidFill>
                  <a:schemeClr val="tx1"/>
                </a:solidFill>
                <a:latin typeface="+mn-ea"/>
                <a:ea typeface="+mn-ea"/>
              </a:rPr>
              <a:t>3</a:t>
            </a:r>
          </a:p>
          <a:p>
            <a:pPr hangingPunct="1">
              <a:defRPr/>
            </a:pPr>
            <a:endParaRPr lang="en-US" altLang="ja-JP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ja-JP" sz="2000" dirty="0">
                <a:solidFill>
                  <a:schemeClr val="tx1"/>
                </a:solidFill>
                <a:latin typeface="+mn-ea"/>
                <a:ea typeface="+mn-ea"/>
              </a:rPr>
              <a:t>polystyrene rod</a:t>
            </a:r>
          </a:p>
          <a:p>
            <a:pPr hangingPunct="1">
              <a:defRPr/>
            </a:pPr>
            <a:r>
              <a:rPr lang="en-US" altLang="ja-JP" sz="2000" dirty="0">
                <a:solidFill>
                  <a:schemeClr val="tx1"/>
                </a:solidFill>
                <a:latin typeface="+mn-ea"/>
                <a:ea typeface="+mn-ea"/>
              </a:rPr>
              <a:t>   0.986 g/cm</a:t>
            </a:r>
            <a:r>
              <a:rPr lang="en-US" altLang="ja-JP" sz="2000" baseline="33000" dirty="0">
                <a:solidFill>
                  <a:schemeClr val="tx1"/>
                </a:solidFill>
                <a:latin typeface="+mn-ea"/>
                <a:ea typeface="+mn-ea"/>
              </a:rPr>
              <a:t>3</a:t>
            </a:r>
          </a:p>
          <a:p>
            <a:pPr hangingPunct="1">
              <a:defRPr/>
            </a:pPr>
            <a:endParaRPr lang="en-US" altLang="ja-JP" sz="2000" baseline="33000" dirty="0">
              <a:solidFill>
                <a:schemeClr val="tx1"/>
              </a:solidFill>
              <a:latin typeface="Times New Roman" panose="02020603050405020304" pitchFamily="18" charset="0"/>
              <a:ea typeface="HGP明朝E" panose="02020900000000000000" pitchFamily="18" charset="-128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575165" y="1420938"/>
            <a:ext cx="11007235" cy="475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27025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>
              <a:lnSpc>
                <a:spcPct val="98000"/>
              </a:lnSpc>
              <a:spcBef>
                <a:spcPts val="800"/>
              </a:spcBef>
              <a:spcAft>
                <a:spcPct val="0"/>
              </a:spcAft>
              <a:buClrTx/>
            </a:pPr>
            <a:r>
              <a:rPr kumimoji="0" lang="en-US" altLang="ja-JP" sz="4400" dirty="0">
                <a:latin typeface="+mj-lt"/>
                <a:ea typeface="ＭＳ Ｐ明朝" panose="02020600040205080304" pitchFamily="18" charset="-128"/>
              </a:rPr>
              <a:t>Y. Hayakawa</a:t>
            </a:r>
            <a:r>
              <a:rPr kumimoji="0" lang="en-US" altLang="ja-JP" sz="4400" baseline="33000" dirty="0">
                <a:latin typeface="+mj-lt"/>
                <a:ea typeface="ＭＳ Ｐ明朝" panose="02020600040205080304" pitchFamily="18" charset="-128"/>
              </a:rPr>
              <a:t>1</a:t>
            </a:r>
            <a:r>
              <a:rPr kumimoji="0" lang="en-US" altLang="ja-JP" sz="4400" dirty="0">
                <a:latin typeface="+mj-lt"/>
                <a:ea typeface="ＭＳ Ｐ明朝" panose="02020600040205080304" pitchFamily="18" charset="-128"/>
              </a:rPr>
              <a:t>, K. Hayakawa</a:t>
            </a:r>
            <a:r>
              <a:rPr kumimoji="0" lang="en-US" altLang="ja-JP" sz="4400" baseline="33000" dirty="0">
                <a:latin typeface="+mj-lt"/>
                <a:ea typeface="ＭＳ Ｐ明朝" panose="02020600040205080304" pitchFamily="18" charset="-128"/>
              </a:rPr>
              <a:t>1</a:t>
            </a:r>
            <a:r>
              <a:rPr kumimoji="0" lang="en-US" altLang="ja-JP" sz="4400" dirty="0">
                <a:latin typeface="+mj-lt"/>
                <a:ea typeface="ＭＳ Ｐ明朝" panose="02020600040205080304" pitchFamily="18" charset="-128"/>
              </a:rPr>
              <a:t>, S. Kurumi</a:t>
            </a:r>
            <a:r>
              <a:rPr kumimoji="0" lang="en-US" altLang="ja-JP" sz="4400" baseline="33000" dirty="0">
                <a:latin typeface="+mj-lt"/>
                <a:ea typeface="ＭＳ Ｐ明朝" panose="02020600040205080304" pitchFamily="18" charset="-128"/>
              </a:rPr>
              <a:t>2</a:t>
            </a:r>
            <a:r>
              <a:rPr kumimoji="0" lang="en-US" altLang="ja-JP" sz="4400" dirty="0">
                <a:latin typeface="+mj-lt"/>
                <a:ea typeface="ＭＳ Ｐ明朝" panose="02020600040205080304" pitchFamily="18" charset="-128"/>
              </a:rPr>
              <a:t>, </a:t>
            </a:r>
          </a:p>
          <a:p>
            <a:pPr>
              <a:lnSpc>
                <a:spcPct val="98000"/>
              </a:lnSpc>
              <a:spcBef>
                <a:spcPts val="800"/>
              </a:spcBef>
              <a:spcAft>
                <a:spcPct val="0"/>
              </a:spcAft>
              <a:buClrTx/>
            </a:pPr>
            <a:r>
              <a:rPr kumimoji="0" lang="en-US" altLang="ja-JP" sz="4400" dirty="0">
                <a:latin typeface="+mj-lt"/>
                <a:ea typeface="ＭＳ Ｐ明朝" panose="02020600040205080304" pitchFamily="18" charset="-128"/>
              </a:rPr>
              <a:t>K. Nogami</a:t>
            </a:r>
            <a:r>
              <a:rPr kumimoji="0" lang="en-US" altLang="ja-JP" sz="4400" baseline="33000" dirty="0">
                <a:latin typeface="+mj-lt"/>
                <a:ea typeface="ＭＳ Ｐ明朝" panose="02020600040205080304" pitchFamily="18" charset="-128"/>
              </a:rPr>
              <a:t>1</a:t>
            </a:r>
            <a:r>
              <a:rPr kumimoji="0" lang="en-US" altLang="ja-JP" sz="4400" dirty="0">
                <a:latin typeface="+mj-lt"/>
                <a:ea typeface="ＭＳ Ｐ明朝" panose="02020600040205080304" pitchFamily="18" charset="-128"/>
              </a:rPr>
              <a:t>, T. Sakai</a:t>
            </a:r>
            <a:r>
              <a:rPr kumimoji="0" lang="en-US" altLang="ja-JP" sz="4400" baseline="33000" dirty="0">
                <a:latin typeface="+mj-lt"/>
                <a:ea typeface="ＭＳ Ｐ明朝" panose="02020600040205080304" pitchFamily="18" charset="-128"/>
              </a:rPr>
              <a:t>1</a:t>
            </a:r>
            <a:r>
              <a:rPr kumimoji="0" lang="en-US" altLang="ja-JP" sz="4400" dirty="0">
                <a:latin typeface="+mj-lt"/>
                <a:ea typeface="ＭＳ Ｐ明朝" panose="02020600040205080304" pitchFamily="18" charset="-128"/>
              </a:rPr>
              <a:t>, Y. Takahashi</a:t>
            </a:r>
            <a:r>
              <a:rPr kumimoji="0" lang="en-US" altLang="ja-JP" sz="4400" baseline="30000" dirty="0">
                <a:latin typeface="+mj-lt"/>
                <a:ea typeface="ＭＳ Ｐ明朝" panose="02020600040205080304" pitchFamily="18" charset="-128"/>
              </a:rPr>
              <a:t>1</a:t>
            </a:r>
            <a:r>
              <a:rPr kumimoji="0" lang="en-US" altLang="ja-JP" sz="4400" dirty="0">
                <a:latin typeface="+mj-lt"/>
                <a:ea typeface="ＭＳ Ｐ明朝" panose="02020600040205080304" pitchFamily="18" charset="-128"/>
              </a:rPr>
              <a:t>, </a:t>
            </a:r>
          </a:p>
          <a:p>
            <a:pPr>
              <a:lnSpc>
                <a:spcPct val="98000"/>
              </a:lnSpc>
              <a:spcBef>
                <a:spcPts val="800"/>
              </a:spcBef>
              <a:spcAft>
                <a:spcPct val="0"/>
              </a:spcAft>
              <a:buClrTx/>
            </a:pPr>
            <a:r>
              <a:rPr kumimoji="0" lang="en-US" altLang="ja-JP" sz="4400" dirty="0">
                <a:latin typeface="+mj-lt"/>
                <a:ea typeface="ＭＳ Ｐ明朝" panose="02020600040205080304" pitchFamily="18" charset="-128"/>
              </a:rPr>
              <a:t>T. Tanaka</a:t>
            </a:r>
            <a:r>
              <a:rPr kumimoji="0" lang="en-US" altLang="ja-JP" sz="4400" baseline="33000" dirty="0">
                <a:latin typeface="+mj-lt"/>
                <a:ea typeface="ＭＳ Ｐ明朝" panose="02020600040205080304" pitchFamily="18" charset="-128"/>
              </a:rPr>
              <a:t>1</a:t>
            </a:r>
            <a:r>
              <a:rPr kumimoji="0" lang="en-US" altLang="ja-JP" sz="4400" dirty="0">
                <a:latin typeface="+mj-lt"/>
                <a:ea typeface="ＭＳ Ｐ明朝" panose="02020600040205080304" pitchFamily="18" charset="-128"/>
              </a:rPr>
              <a:t>, M. Yoshukawa</a:t>
            </a:r>
            <a:r>
              <a:rPr kumimoji="0" lang="en-US" altLang="ja-JP" sz="4400" baseline="30000" dirty="0">
                <a:latin typeface="+mj-lt"/>
                <a:ea typeface="ＭＳ Ｐ明朝" panose="02020600040205080304" pitchFamily="18" charset="-128"/>
              </a:rPr>
              <a:t>2</a:t>
            </a:r>
            <a:endParaRPr kumimoji="0" lang="en-US" altLang="ja-JP" sz="4400" baseline="33000" dirty="0">
              <a:latin typeface="+mj-lt"/>
              <a:ea typeface="ＭＳ Ｐ明朝" panose="02020600040205080304" pitchFamily="18" charset="-128"/>
            </a:endParaRPr>
          </a:p>
          <a:p>
            <a:pPr>
              <a:lnSpc>
                <a:spcPct val="98000"/>
              </a:lnSpc>
              <a:spcBef>
                <a:spcPts val="800"/>
              </a:spcBef>
              <a:spcAft>
                <a:spcPct val="0"/>
              </a:spcAft>
              <a:buClrTx/>
            </a:pPr>
            <a:endParaRPr kumimoji="0" lang="en-US" altLang="ja-JP" sz="4400" baseline="33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ct val="98000"/>
              </a:lnSpc>
              <a:spcBef>
                <a:spcPts val="800"/>
              </a:spcBef>
              <a:spcAft>
                <a:spcPct val="0"/>
              </a:spcAft>
              <a:buClrTx/>
            </a:pPr>
            <a:r>
              <a:rPr kumimoji="0" lang="en-US" altLang="ja-JP" baseline="33000" dirty="0">
                <a:solidFill>
                  <a:srgbClr val="0070C0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1</a:t>
            </a:r>
            <a:r>
              <a:rPr kumimoji="0" lang="en-US" altLang="ja-JP" dirty="0">
                <a:solidFill>
                  <a:srgbClr val="0070C0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Laboratory for Electron Beam Research and Application (LEBRA), Institute of Quantum Science, Nihon University</a:t>
            </a:r>
          </a:p>
          <a:p>
            <a:pPr>
              <a:lnSpc>
                <a:spcPct val="98000"/>
              </a:lnSpc>
              <a:spcBef>
                <a:spcPts val="800"/>
              </a:spcBef>
              <a:spcAft>
                <a:spcPct val="0"/>
              </a:spcAft>
              <a:buClrTx/>
            </a:pPr>
            <a:r>
              <a:rPr kumimoji="0" lang="en-US" altLang="ja-JP" baseline="33000" dirty="0">
                <a:solidFill>
                  <a:srgbClr val="0070C0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2</a:t>
            </a:r>
            <a:r>
              <a:rPr kumimoji="0" lang="en-US" altLang="ja-JP" dirty="0">
                <a:solidFill>
                  <a:srgbClr val="0070C0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College of Science and Technology, Nihon University</a:t>
            </a:r>
          </a:p>
          <a:p>
            <a:pPr>
              <a:lnSpc>
                <a:spcPct val="98000"/>
              </a:lnSpc>
              <a:spcBef>
                <a:spcPts val="800"/>
              </a:spcBef>
              <a:spcAft>
                <a:spcPct val="0"/>
              </a:spcAft>
              <a:buClrTx/>
            </a:pPr>
            <a:r>
              <a:rPr kumimoji="0"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8000"/>
              </a:lnSpc>
              <a:spcBef>
                <a:spcPts val="800"/>
              </a:spcBef>
              <a:spcAft>
                <a:spcPct val="0"/>
              </a:spcAft>
              <a:buClrTx/>
            </a:pPr>
            <a:endParaRPr kumimoji="0" lang="en-US" altLang="ja-JP" sz="2400" dirty="0">
              <a:solidFill>
                <a:srgbClr val="0070C0"/>
              </a:solidFill>
              <a:latin typeface="Arial" panose="020B0604020202020204" pitchFamily="34" charset="0"/>
              <a:ea typeface="HGP明朝E" panose="02020900000000000000" pitchFamily="18" charset="-128"/>
            </a:endParaRPr>
          </a:p>
          <a:p>
            <a:pPr>
              <a:lnSpc>
                <a:spcPct val="98000"/>
              </a:lnSpc>
              <a:spcBef>
                <a:spcPts val="800"/>
              </a:spcBef>
              <a:spcAft>
                <a:spcPct val="0"/>
              </a:spcAft>
              <a:buClrTx/>
            </a:pPr>
            <a:endParaRPr kumimoji="0" lang="en-US" altLang="ja-JP" sz="2400" dirty="0">
              <a:solidFill>
                <a:srgbClr val="0000FF"/>
              </a:solidFill>
              <a:latin typeface="Arial" panose="020B0604020202020204" pitchFamily="34" charset="0"/>
              <a:ea typeface="HGP明朝E" panose="02020900000000000000" pitchFamily="18" charset="-128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794117" y="311942"/>
            <a:ext cx="8316912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0" bIns="0" anchor="b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4000" b="1" dirty="0">
                <a:solidFill>
                  <a:srgbClr val="0070C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Collaborators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115764"/>
      </p:ext>
    </p:extLst>
  </p:cSld>
  <p:clrMapOvr>
    <a:masterClrMapping/>
  </p:clrMapOvr>
  <p:transition spd="med"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637789" y="118503"/>
            <a:ext cx="10766811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2480" rIns="0" bIns="0" anchor="ctr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>
              <a:lnSpc>
                <a:spcPct val="90000"/>
              </a:lnSpc>
              <a:spcAft>
                <a:spcPct val="0"/>
              </a:spcAft>
              <a:buClrTx/>
            </a:pPr>
            <a:r>
              <a:rPr kumimoji="0" lang="en-US" altLang="ja-JP" sz="3600">
                <a:solidFill>
                  <a:schemeClr val="tx1"/>
                </a:solidFill>
                <a:latin typeface="+mn-ea"/>
                <a:ea typeface="+mn-ea"/>
              </a:rPr>
              <a:t>Typical result of DEI for a biological sample</a:t>
            </a:r>
            <a:endParaRPr kumimoji="0" lang="en-US" altLang="ja-JP" sz="3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145125" y="986080"/>
            <a:ext cx="10409086" cy="79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</a:pPr>
            <a:r>
              <a:rPr kumimoji="0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sample:</a:t>
            </a:r>
            <a:r>
              <a:rPr kumimoji="0" lang="ja-JP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　</a:t>
            </a:r>
            <a:r>
              <a:rPr kumimoji="0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squamous cell carcinoma at jawbone of </a:t>
            </a:r>
            <a:r>
              <a:rPr kumimoji="0" lang="en-US" altLang="ja-JP" sz="20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japanese</a:t>
            </a:r>
            <a:r>
              <a:rPr kumimoji="0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cat </a:t>
            </a:r>
            <a:r>
              <a:rPr kumimoji="0" lang="ja-JP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（</a:t>
            </a:r>
            <a:r>
              <a:rPr kumimoji="0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T. Kaneda Lab.</a:t>
            </a:r>
            <a:r>
              <a:rPr kumimoji="0" lang="ja-JP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）</a:t>
            </a:r>
            <a:endParaRPr kumimoji="0" lang="en-GB" altLang="ja-JP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PXR</a:t>
            </a:r>
            <a:r>
              <a:rPr kumimoji="0" lang="en-GB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energy</a:t>
            </a:r>
            <a:r>
              <a:rPr kumimoji="0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ja-JP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　　</a:t>
            </a:r>
            <a:r>
              <a:rPr kumimoji="0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</a:t>
            </a:r>
            <a:r>
              <a:rPr kumimoji="0" lang="en-US" altLang="ja-JP" sz="20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keV</a:t>
            </a:r>
            <a:r>
              <a:rPr kumimoji="0" lang="en-GB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(DEI</a:t>
            </a:r>
            <a:r>
              <a:rPr kumimoji="0" lang="ja-JP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image:  15min</a:t>
            </a:r>
            <a:r>
              <a:rPr kumimoji="0" lang="ja-JP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 5</a:t>
            </a:r>
            <a:r>
              <a:rPr kumimoji="0" lang="ja-JP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background image)</a:t>
            </a:r>
            <a:endParaRPr kumimoji="0" lang="en-GB" altLang="ja-JP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1088852" y="5900563"/>
            <a:ext cx="315319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absorption contrast</a:t>
            </a:r>
            <a:endParaRPr kumimoji="0" lang="en-GB" altLang="ja-JP" sz="2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4222241" y="5960888"/>
            <a:ext cx="3417887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phase-contrast</a:t>
            </a:r>
            <a:endParaRPr kumimoji="0" lang="en-GB" altLang="ja-JP" sz="2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7777362" y="6004100"/>
            <a:ext cx="28797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SAXS contrast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52" y="1857496"/>
            <a:ext cx="2920651" cy="401442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141" y="1863444"/>
            <a:ext cx="2920651" cy="401442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497" y="1857495"/>
            <a:ext cx="2920651" cy="4014425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196329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955" y="3519524"/>
            <a:ext cx="2774216" cy="2774216"/>
          </a:xfrm>
          <a:prstGeom prst="rect">
            <a:avLst/>
          </a:prstGeom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03512" y="36361"/>
            <a:ext cx="867456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845239" y="1079856"/>
            <a:ext cx="6926944" cy="1588705"/>
          </a:xfrm>
          <a:prstGeom prst="rect">
            <a:avLst/>
          </a:prstGeom>
          <a:noFill/>
          <a:ln>
            <a:noFill/>
          </a:ln>
          <a:effectLst/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Using the DEI setup, only lower-energy PXR can be reflected by a Si crystal.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Simultaneous-KES measurement is possible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using the crossing X-ray beams.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ja-JP" sz="2177" dirty="0">
              <a:solidFill>
                <a:schemeClr val="tx1"/>
              </a:solidFill>
              <a:latin typeface="ＭＳ Ｐ明朝" panose="02020600040205080304" pitchFamily="18" charset="-128"/>
              <a:ea typeface="HGP明朝E" panose="02020900000000000000" pitchFamily="18" charset="-128"/>
            </a:endParaRPr>
          </a:p>
        </p:txBody>
      </p:sp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535787" y="1245100"/>
            <a:ext cx="3362400" cy="5048640"/>
            <a:chOff x="137" y="929"/>
            <a:chExt cx="2335" cy="3506"/>
          </a:xfrm>
        </p:grpSpPr>
        <p:pic>
          <p:nvPicPr>
            <p:cNvPr id="2151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" y="929"/>
              <a:ext cx="2136" cy="3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17" name="Oval 6"/>
            <p:cNvSpPr>
              <a:spLocks noChangeArrowheads="1"/>
            </p:cNvSpPr>
            <p:nvPr/>
          </p:nvSpPr>
          <p:spPr bwMode="auto">
            <a:xfrm>
              <a:off x="674" y="3188"/>
              <a:ext cx="1798" cy="997"/>
            </a:xfrm>
            <a:prstGeom prst="ellips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ja-JP" altLang="en-US"/>
            </a:p>
          </p:txBody>
        </p:sp>
      </p:grp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8470665" y="4001535"/>
            <a:ext cx="3136340" cy="234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ja-JP" sz="1800" dirty="0">
                <a:solidFill>
                  <a:schemeClr val="tx1"/>
                </a:solidFill>
                <a:ea typeface="HGP明朝E" panose="02020900000000000000" pitchFamily="18" charset="-128"/>
                <a:cs typeface="Arial" panose="020B0604020202020204" pitchFamily="34" charset="0"/>
              </a:rPr>
              <a:t>PXR energy:  16.105keV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ja-JP" sz="1800" dirty="0">
              <a:solidFill>
                <a:schemeClr val="tx1"/>
              </a:solidFill>
              <a:ea typeface="HGP明朝E" panose="02020900000000000000" pitchFamily="18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ja-JP" sz="1800" dirty="0">
                <a:solidFill>
                  <a:schemeClr val="tx1"/>
                </a:solidFill>
                <a:ea typeface="HGP明朝E" panose="02020900000000000000" pitchFamily="18" charset="-128"/>
                <a:cs typeface="Arial" panose="020B0604020202020204" pitchFamily="34" charset="0"/>
              </a:rPr>
              <a:t>projection images: 360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ja-JP" sz="1800" dirty="0">
              <a:solidFill>
                <a:schemeClr val="tx1"/>
              </a:solidFill>
              <a:ea typeface="HGP明朝E" panose="02020900000000000000" pitchFamily="18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ja-JP" sz="1800" dirty="0">
                <a:solidFill>
                  <a:schemeClr val="tx1"/>
                </a:solidFill>
                <a:ea typeface="HGP明朝E" panose="02020900000000000000" pitchFamily="18" charset="-128"/>
                <a:cs typeface="Arial" panose="020B0604020202020204" pitchFamily="34" charset="0"/>
              </a:rPr>
              <a:t>each </a:t>
            </a:r>
            <a:r>
              <a:rPr lang="en-US" altLang="ja-JP" sz="1800" dirty="0" err="1">
                <a:solidFill>
                  <a:schemeClr val="tx1"/>
                </a:solidFill>
                <a:ea typeface="HGP明朝E" panose="02020900000000000000" pitchFamily="18" charset="-128"/>
                <a:cs typeface="Arial" panose="020B0604020202020204" pitchFamily="34" charset="0"/>
              </a:rPr>
              <a:t>expusure</a:t>
            </a:r>
            <a:r>
              <a:rPr lang="en-US" altLang="ja-JP" sz="1800" dirty="0">
                <a:solidFill>
                  <a:schemeClr val="tx1"/>
                </a:solidFill>
                <a:ea typeface="HGP明朝E" panose="02020900000000000000" pitchFamily="18" charset="-128"/>
                <a:cs typeface="Arial" panose="020B0604020202020204" pitchFamily="34" charset="0"/>
              </a:rPr>
              <a:t>:  20s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ja-JP" sz="1800" dirty="0">
              <a:solidFill>
                <a:schemeClr val="tx1"/>
              </a:solidFill>
              <a:ea typeface="HGP明朝E" panose="02020900000000000000" pitchFamily="18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ja-JP" sz="1800" dirty="0">
                <a:solidFill>
                  <a:schemeClr val="tx1"/>
                </a:solidFill>
                <a:ea typeface="HGP明朝E" panose="02020900000000000000" pitchFamily="18" charset="-128"/>
                <a:cs typeface="Arial" panose="020B0604020202020204" pitchFamily="34" charset="0"/>
              </a:rPr>
              <a:t>measurement time :  2 </a:t>
            </a:r>
            <a:r>
              <a:rPr lang="en-US" altLang="ja-JP" sz="1800" dirty="0" err="1">
                <a:solidFill>
                  <a:schemeClr val="tx1"/>
                </a:solidFill>
                <a:ea typeface="HGP明朝E" panose="02020900000000000000" pitchFamily="18" charset="-128"/>
                <a:cs typeface="Arial" panose="020B0604020202020204" pitchFamily="34" charset="0"/>
              </a:rPr>
              <a:t>hr</a:t>
            </a:r>
            <a:endParaRPr lang="en-US" altLang="ja-JP" sz="1800" dirty="0">
              <a:solidFill>
                <a:schemeClr val="tx1"/>
              </a:solidFill>
              <a:ea typeface="HGP明朝E" panose="02020900000000000000" pitchFamily="18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ja-JP" sz="1633" dirty="0">
              <a:solidFill>
                <a:schemeClr val="tx1"/>
              </a:solidFill>
              <a:ea typeface="HGP明朝E" panose="02020900000000000000" pitchFamily="18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ja-JP" sz="1633" dirty="0">
                <a:solidFill>
                  <a:schemeClr val="tx1"/>
                </a:solidFill>
                <a:ea typeface="HGP明朝E" panose="02020900000000000000" pitchFamily="18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 flipH="1" flipV="1">
            <a:off x="3897613" y="5215900"/>
            <a:ext cx="1274194" cy="9953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9900" y="165093"/>
            <a:ext cx="11493500" cy="779463"/>
          </a:xfrm>
        </p:spPr>
        <p:txBody>
          <a:bodyPr>
            <a:normAutofit/>
          </a:bodyPr>
          <a:lstStyle/>
          <a:p>
            <a:r>
              <a:rPr lang="en-US" altLang="ja-JP" dirty="0"/>
              <a:t>3D element imaging by simultaneous-KES</a:t>
            </a:r>
            <a:endParaRPr lang="ja-JP" altLang="en-US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058955" y="4498060"/>
            <a:ext cx="1504072" cy="53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9pPr>
          </a:lstStyle>
          <a:p>
            <a:pPr eaLnBrk="1" hangingPunct="1">
              <a:lnSpc>
                <a:spcPct val="97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16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X-ray energy </a:t>
            </a:r>
          </a:p>
          <a:p>
            <a:pPr eaLnBrk="1" hangingPunct="1">
              <a:lnSpc>
                <a:spcPct val="97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16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&gt; </a:t>
            </a:r>
            <a:r>
              <a:rPr kumimoji="0" lang="en-US" altLang="ja-JP" sz="1600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Sr</a:t>
            </a:r>
            <a:r>
              <a:rPr kumimoji="0" lang="en-US" altLang="ja-JP" sz="16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-K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363384" y="3712066"/>
            <a:ext cx="1499044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9pPr>
          </a:lstStyle>
          <a:p>
            <a:pPr eaLnBrk="1" hangingPunct="1">
              <a:lnSpc>
                <a:spcPct val="97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16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X-ray energy </a:t>
            </a:r>
          </a:p>
          <a:p>
            <a:pPr eaLnBrk="1" hangingPunct="1">
              <a:lnSpc>
                <a:spcPct val="97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16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&lt; </a:t>
            </a:r>
            <a:r>
              <a:rPr kumimoji="0" lang="en-US" altLang="ja-JP" sz="1600" dirty="0" err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Sr</a:t>
            </a:r>
            <a:r>
              <a:rPr kumimoji="0" lang="en-US" altLang="ja-JP" sz="16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-K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93" y="2069643"/>
            <a:ext cx="1419107" cy="175222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361371" y="2745769"/>
            <a:ext cx="6199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kumimoji="0" lang="en-US" altLang="ja-JP" sz="2400" dirty="0">
                <a:ea typeface="HGP明朝E" panose="02020900000000000000" pitchFamily="18" charset="-128"/>
              </a:rPr>
              <a:t>sample:  epoxy resin colored  with SrTiO</a:t>
            </a:r>
            <a:r>
              <a:rPr kumimoji="0" lang="en-US" altLang="ja-JP" sz="2400" baseline="-33000" dirty="0">
                <a:ea typeface="HGP明朝E" panose="02020900000000000000" pitchFamily="18" charset="-128"/>
              </a:rPr>
              <a:t>3</a:t>
            </a:r>
            <a:r>
              <a:rPr kumimoji="0" lang="en-US" altLang="ja-JP" sz="2400" dirty="0">
                <a:ea typeface="HGP明朝E" panose="02020900000000000000" pitchFamily="18" charset="-128"/>
              </a:rPr>
              <a:t> (STO) </a:t>
            </a:r>
          </a:p>
          <a:p>
            <a:pPr>
              <a:spcAft>
                <a:spcPct val="0"/>
              </a:spcAft>
            </a:pPr>
            <a:r>
              <a:rPr kumimoji="0" lang="en-US" altLang="ja-JP" sz="2400" dirty="0">
                <a:ea typeface="HGP明朝E" panose="02020900000000000000" pitchFamily="18" charset="-128"/>
              </a:rPr>
              <a:t> </a:t>
            </a:r>
            <a:r>
              <a:rPr kumimoji="0" lang="en-US" altLang="ja-JP" sz="2400" dirty="0" err="1">
                <a:ea typeface="HGP明朝E" panose="02020900000000000000" pitchFamily="18" charset="-128"/>
              </a:rPr>
              <a:t>Sr</a:t>
            </a:r>
            <a:r>
              <a:rPr kumimoji="0" lang="en-US" altLang="ja-JP" sz="2400" dirty="0">
                <a:ea typeface="HGP明朝E" panose="02020900000000000000" pitchFamily="18" charset="-128"/>
              </a:rPr>
              <a:t> concentration:  5%, 1%, 0.5%, 0.1%, 0%   </a:t>
            </a:r>
          </a:p>
        </p:txBody>
      </p:sp>
    </p:spTree>
    <p:extLst>
      <p:ext uri="{BB962C8B-B14F-4D97-AF65-F5344CB8AC3E}">
        <p14:creationId xmlns:p14="http://schemas.microsoft.com/office/powerpoint/2010/main" val="420900731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タイトル 1"/>
          <p:cNvSpPr>
            <a:spLocks noGrp="1"/>
          </p:cNvSpPr>
          <p:nvPr>
            <p:ph type="title"/>
          </p:nvPr>
        </p:nvSpPr>
        <p:spPr>
          <a:xfrm>
            <a:off x="1031640" y="138810"/>
            <a:ext cx="8568952" cy="937006"/>
          </a:xfrm>
        </p:spPr>
        <p:txBody>
          <a:bodyPr/>
          <a:lstStyle/>
          <a:p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Result of simultaneous 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KES-CT </a:t>
            </a:r>
            <a:endParaRPr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3496" name="テキスト ボックス 1"/>
          <p:cNvSpPr txBox="1">
            <a:spLocks noChangeArrowheads="1"/>
          </p:cNvSpPr>
          <p:nvPr/>
        </p:nvSpPr>
        <p:spPr bwMode="auto">
          <a:xfrm>
            <a:off x="1155990" y="5662988"/>
            <a:ext cx="23477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+mn-lt"/>
                <a:ea typeface="ＭＳ Ｐゴシック" panose="020B0600070205080204" pitchFamily="50" charset="-128"/>
              </a:rPr>
              <a:t>(</a:t>
            </a:r>
            <a:r>
              <a:rPr lang="en-US" altLang="ja-JP" sz="2000" dirty="0">
                <a:ea typeface="ＭＳ Ｐゴシック" panose="020B0600070205080204" pitchFamily="50" charset="-128"/>
              </a:rPr>
              <a:t>left</a:t>
            </a:r>
            <a:r>
              <a:rPr lang="en-US" altLang="ja-JP" sz="2000" dirty="0">
                <a:latin typeface="+mn-lt"/>
                <a:ea typeface="ＭＳ Ｐゴシック" panose="020B0600070205080204" pitchFamily="50" charset="-128"/>
              </a:rPr>
              <a:t>) </a:t>
            </a:r>
            <a:r>
              <a:rPr lang="en-US" altLang="ja-JP" sz="2000" dirty="0">
                <a:ea typeface="ＭＳ Ｐゴシック" panose="020B0600070205080204" pitchFamily="50" charset="-128"/>
              </a:rPr>
              <a:t>low </a:t>
            </a:r>
            <a:r>
              <a:rPr lang="en-US" altLang="ja-JP" sz="2000" dirty="0" err="1">
                <a:ea typeface="ＭＳ Ｐゴシック" panose="020B0600070205080204" pitchFamily="50" charset="-128"/>
              </a:rPr>
              <a:t>enerdy</a:t>
            </a:r>
            <a:endParaRPr lang="en-US" altLang="ja-JP" sz="2000" dirty="0">
              <a:latin typeface="+mn-lt"/>
              <a:ea typeface="ＭＳ Ｐゴシック" panose="020B0600070205080204" pitchFamily="50" charset="-128"/>
            </a:endParaRPr>
          </a:p>
          <a:p>
            <a:r>
              <a:rPr lang="en-US" altLang="ja-JP" sz="2000" dirty="0">
                <a:latin typeface="+mn-lt"/>
                <a:ea typeface="ＭＳ Ｐゴシック" panose="020B0600070205080204" pitchFamily="50" charset="-128"/>
              </a:rPr>
              <a:t>(~ 16.0 </a:t>
            </a:r>
            <a:r>
              <a:rPr lang="en-US" altLang="ja-JP" sz="2000" dirty="0" err="1">
                <a:latin typeface="+mn-lt"/>
                <a:ea typeface="ＭＳ Ｐゴシック" panose="020B0600070205080204" pitchFamily="50" charset="-128"/>
              </a:rPr>
              <a:t>keV</a:t>
            </a:r>
            <a:r>
              <a:rPr lang="en-US" altLang="ja-JP" sz="2000" dirty="0">
                <a:latin typeface="+mn-lt"/>
                <a:ea typeface="ＭＳ Ｐゴシック" panose="020B0600070205080204" pitchFamily="50" charset="-128"/>
              </a:rPr>
              <a:t>)</a:t>
            </a:r>
            <a:endParaRPr lang="ja-JP" altLang="en-US" sz="2000" dirty="0">
              <a:latin typeface="+mn-lt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"/>
          <p:cNvSpPr txBox="1">
            <a:spLocks noChangeArrowheads="1"/>
          </p:cNvSpPr>
          <p:nvPr/>
        </p:nvSpPr>
        <p:spPr bwMode="auto">
          <a:xfrm>
            <a:off x="3677444" y="5624888"/>
            <a:ext cx="24566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+mn-lt"/>
                <a:ea typeface="ＭＳ Ｐゴシック" panose="020B0600070205080204" pitchFamily="50" charset="-128"/>
              </a:rPr>
              <a:t>(</a:t>
            </a:r>
            <a:r>
              <a:rPr lang="en-US" altLang="ja-JP" sz="2000" dirty="0">
                <a:ea typeface="ＭＳ Ｐゴシック" panose="020B0600070205080204" pitchFamily="50" charset="-128"/>
              </a:rPr>
              <a:t>right</a:t>
            </a:r>
            <a:r>
              <a:rPr lang="en-US" altLang="ja-JP" sz="2000" dirty="0">
                <a:latin typeface="+mn-lt"/>
                <a:ea typeface="ＭＳ Ｐゴシック" panose="020B0600070205080204" pitchFamily="50" charset="-128"/>
              </a:rPr>
              <a:t>) </a:t>
            </a:r>
            <a:r>
              <a:rPr lang="en-US" altLang="ja-JP" sz="2000" dirty="0">
                <a:ea typeface="ＭＳ Ｐゴシック" panose="020B0600070205080204" pitchFamily="50" charset="-128"/>
              </a:rPr>
              <a:t>high energy</a:t>
            </a:r>
            <a:endParaRPr lang="en-US" altLang="ja-JP" sz="2000" dirty="0">
              <a:latin typeface="+mn-lt"/>
              <a:ea typeface="ＭＳ Ｐゴシック" panose="020B0600070205080204" pitchFamily="50" charset="-128"/>
            </a:endParaRPr>
          </a:p>
          <a:p>
            <a:r>
              <a:rPr lang="en-US" altLang="ja-JP" sz="2000" dirty="0">
                <a:latin typeface="+mn-lt"/>
                <a:ea typeface="ＭＳ Ｐゴシック" panose="020B0600070205080204" pitchFamily="50" charset="-128"/>
              </a:rPr>
              <a:t>(~ 16.2 </a:t>
            </a:r>
            <a:r>
              <a:rPr lang="en-US" altLang="ja-JP" sz="2000" dirty="0" err="1">
                <a:latin typeface="+mn-lt"/>
                <a:ea typeface="ＭＳ Ｐゴシック" panose="020B0600070205080204" pitchFamily="50" charset="-128"/>
              </a:rPr>
              <a:t>keV</a:t>
            </a:r>
            <a:r>
              <a:rPr lang="en-US" altLang="ja-JP" sz="2000" dirty="0">
                <a:latin typeface="+mn-lt"/>
                <a:ea typeface="ＭＳ Ｐゴシック" panose="020B0600070205080204" pitchFamily="50" charset="-128"/>
              </a:rPr>
              <a:t>)</a:t>
            </a:r>
            <a:endParaRPr lang="ja-JP" altLang="en-US" sz="2000" dirty="0">
              <a:latin typeface="+mn-lt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1"/>
          <p:cNvSpPr txBox="1">
            <a:spLocks noChangeArrowheads="1"/>
          </p:cNvSpPr>
          <p:nvPr/>
        </p:nvSpPr>
        <p:spPr bwMode="auto">
          <a:xfrm>
            <a:off x="6434666" y="5645872"/>
            <a:ext cx="45508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400" dirty="0" err="1">
                <a:latin typeface="+mn-lt"/>
                <a:ea typeface="ＭＳ Ｐゴシック" panose="020B0600070205080204" pitchFamily="50" charset="-128"/>
              </a:rPr>
              <a:t>Sr</a:t>
            </a:r>
            <a:r>
              <a:rPr lang="ja-JP" altLang="en-US" sz="2400" dirty="0"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ea typeface="ＭＳ Ｐゴシック" panose="020B0600070205080204" pitchFamily="50" charset="-128"/>
              </a:rPr>
              <a:t>concentration as the subtraction of the 2 images</a:t>
            </a:r>
            <a:endParaRPr lang="en-US" altLang="ja-JP" sz="2400" dirty="0">
              <a:latin typeface="+mn-lt"/>
              <a:ea typeface="ＭＳ Ｐゴシック" panose="020B0600070205080204" pitchFamily="50" charset="-128"/>
            </a:endParaRPr>
          </a:p>
        </p:txBody>
      </p:sp>
      <p:pic>
        <p:nvPicPr>
          <p:cNvPr id="2" name="メディア4.mp4">
            <a:hlinkClick r:id="" action="ppaction://media"/>
            <a:extLst>
              <a:ext uri="{FF2B5EF4-FFF2-40B4-BE49-F238E27FC236}">
                <a16:creationId xmlns:a16="http://schemas.microsoft.com/office/drawing/2014/main" id="{81BE539A-8556-01FC-B938-8BB500056F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3159" y="1139316"/>
            <a:ext cx="3961105" cy="4420877"/>
          </a:xfrm>
          <a:prstGeom prst="rect">
            <a:avLst/>
          </a:prstGeom>
        </p:spPr>
      </p:pic>
      <p:pic>
        <p:nvPicPr>
          <p:cNvPr id="3" name="メディア5.mp4">
            <a:hlinkClick r:id="" action="ppaction://media"/>
            <a:extLst>
              <a:ext uri="{FF2B5EF4-FFF2-40B4-BE49-F238E27FC236}">
                <a16:creationId xmlns:a16="http://schemas.microsoft.com/office/drawing/2014/main" id="{ED16DFA7-93A1-5DC0-368B-A77C915FC88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55338" y="1139317"/>
            <a:ext cx="3961105" cy="4420876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56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7143120" y="165159"/>
            <a:ext cx="2816348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70" b="1" dirty="0">
                <a:solidFill>
                  <a:schemeClr val="bg1"/>
                </a:solidFill>
              </a:rPr>
              <a:t>PASJ2018</a:t>
            </a:r>
            <a:r>
              <a:rPr lang="ja-JP" altLang="en-US" sz="1270" b="1" dirty="0">
                <a:solidFill>
                  <a:schemeClr val="bg1"/>
                </a:solidFill>
              </a:rPr>
              <a:t> 第</a:t>
            </a:r>
            <a:r>
              <a:rPr lang="en-US" altLang="ja-JP" sz="1270" b="1" dirty="0">
                <a:solidFill>
                  <a:schemeClr val="bg1"/>
                </a:solidFill>
              </a:rPr>
              <a:t>15</a:t>
            </a:r>
            <a:r>
              <a:rPr lang="ja-JP" altLang="en-US" sz="1270" b="1" dirty="0">
                <a:solidFill>
                  <a:schemeClr val="bg1"/>
                </a:solidFill>
              </a:rPr>
              <a:t>回年会（長岡市）会場</a:t>
            </a:r>
          </a:p>
        </p:txBody>
      </p:sp>
      <p:pic>
        <p:nvPicPr>
          <p:cNvPr id="3" name="図 2" descr="グラフ, ダイアグラム&#10;&#10;自動的に生成された説明">
            <a:extLst>
              <a:ext uri="{FF2B5EF4-FFF2-40B4-BE49-F238E27FC236}">
                <a16:creationId xmlns:a16="http://schemas.microsoft.com/office/drawing/2014/main" id="{940DB76F-744D-8342-A8E7-3CC785B2E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86" y="3049682"/>
            <a:ext cx="3248044" cy="3062439"/>
          </a:xfrm>
          <a:prstGeom prst="rect">
            <a:avLst/>
          </a:prstGeom>
        </p:spPr>
      </p:pic>
      <p:pic>
        <p:nvPicPr>
          <p:cNvPr id="7" name="図 6" descr="グラフ, ヒストグラム&#10;&#10;自動的に生成された説明">
            <a:extLst>
              <a:ext uri="{FF2B5EF4-FFF2-40B4-BE49-F238E27FC236}">
                <a16:creationId xmlns:a16="http://schemas.microsoft.com/office/drawing/2014/main" id="{DD26125E-9F25-C94D-B731-76BD49C85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354" y="3049682"/>
            <a:ext cx="2754342" cy="2995877"/>
          </a:xfrm>
          <a:prstGeom prst="rect">
            <a:avLst/>
          </a:prstGeom>
        </p:spPr>
      </p:pic>
      <p:graphicFrame>
        <p:nvGraphicFramePr>
          <p:cNvPr id="9" name="表 17">
            <a:extLst>
              <a:ext uri="{FF2B5EF4-FFF2-40B4-BE49-F238E27FC236}">
                <a16:creationId xmlns:a16="http://schemas.microsoft.com/office/drawing/2014/main" id="{DD523DA0-F932-C441-86E8-9F4C92A16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13193"/>
              </p:ext>
            </p:extLst>
          </p:nvPr>
        </p:nvGraphicFramePr>
        <p:xfrm>
          <a:off x="408848" y="742098"/>
          <a:ext cx="4993548" cy="2105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9917">
                  <a:extLst>
                    <a:ext uri="{9D8B030D-6E8A-4147-A177-3AD203B41FA5}">
                      <a16:colId xmlns:a16="http://schemas.microsoft.com/office/drawing/2014/main" val="3943713966"/>
                    </a:ext>
                  </a:extLst>
                </a:gridCol>
                <a:gridCol w="2683631">
                  <a:extLst>
                    <a:ext uri="{9D8B030D-6E8A-4147-A177-3AD203B41FA5}">
                      <a16:colId xmlns:a16="http://schemas.microsoft.com/office/drawing/2014/main" val="667963832"/>
                    </a:ext>
                  </a:extLst>
                </a:gridCol>
              </a:tblGrid>
              <a:tr h="5495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Bragg</a:t>
                      </a:r>
                      <a:r>
                        <a:rPr kumimoji="1" lang="ja-JP" altLang="en-US" sz="1600" baseline="0" dirty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baseline="0" dirty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angle range of</a:t>
                      </a:r>
                      <a:br>
                        <a:rPr kumimoji="1" lang="en-US" altLang="ja-JP" sz="1600" baseline="0" dirty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600" baseline="0" dirty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LEBRA-PXR source</a:t>
                      </a:r>
                      <a:endParaRPr kumimoji="1" lang="ja-JP" altLang="en-US" sz="1600" dirty="0"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5.5° - </a:t>
                      </a:r>
                      <a:r>
                        <a:rPr kumimoji="1" lang="ja-JP" altLang="en-US" sz="1600" dirty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dirty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30°</a:t>
                      </a:r>
                      <a:endParaRPr kumimoji="1" lang="ja-JP" altLang="en-US" sz="1600" dirty="0"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614033850"/>
                  </a:ext>
                </a:extLst>
              </a:tr>
              <a:tr h="38374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PXR</a:t>
                      </a:r>
                      <a:r>
                        <a:rPr kumimoji="1" lang="ja-JP" altLang="en-US" sz="1600" baseline="0" dirty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baseline="0" dirty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energy range</a:t>
                      </a:r>
                      <a:endParaRPr kumimoji="1" lang="en-US" altLang="ja-JP" sz="1600" dirty="0"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508608"/>
                  </a:ext>
                </a:extLst>
              </a:tr>
              <a:tr h="38374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Si (220)</a:t>
                      </a:r>
                      <a:endParaRPr kumimoji="1" lang="ja-JP" altLang="en-US" sz="1600" dirty="0"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6.5 keV  -  33.5 keV</a:t>
                      </a:r>
                      <a:endParaRPr kumimoji="1" lang="ja-JP" altLang="en-US" sz="1600" dirty="0"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548712957"/>
                  </a:ext>
                </a:extLst>
              </a:tr>
              <a:tr h="38374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Si (311)</a:t>
                      </a:r>
                      <a:endParaRPr kumimoji="1" lang="ja-JP" altLang="en-US" sz="1600" dirty="0"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7.6 keV  -  39.3 keV</a:t>
                      </a:r>
                      <a:endParaRPr kumimoji="1" lang="ja-JP" altLang="en-US" sz="1600" dirty="0"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935009180"/>
                  </a:ext>
                </a:extLst>
              </a:tr>
              <a:tr h="38374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Si (400)</a:t>
                      </a:r>
                      <a:endParaRPr kumimoji="1" lang="ja-JP" altLang="en-US" sz="1600" dirty="0"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9.1 keV  -  47.4 keV</a:t>
                      </a:r>
                      <a:endParaRPr kumimoji="1" lang="ja-JP" altLang="en-US" sz="1600" dirty="0"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124174377"/>
                  </a:ext>
                </a:extLst>
              </a:tr>
            </a:tbl>
          </a:graphicData>
        </a:graphic>
      </p:graphicFrame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1F64D6B-C4A4-2C44-BAD2-155F59D4D35D}"/>
              </a:ext>
            </a:extLst>
          </p:cNvPr>
          <p:cNvSpPr txBox="1"/>
          <p:nvPr/>
        </p:nvSpPr>
        <p:spPr>
          <a:xfrm>
            <a:off x="5882850" y="885246"/>
            <a:ext cx="610595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generate 40-keV X-rays, it is necessary to use Si crystals with higher order planes. </a:t>
            </a:r>
          </a:p>
          <a:p>
            <a:endParaRPr lang="en-US" altLang="ja-JP" sz="20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ja-JP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Si(311) and Si(400) are possible candidates.</a:t>
            </a:r>
          </a:p>
          <a:p>
            <a:endParaRPr lang="en-US" altLang="ja-JP" sz="20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ja-JP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 chose Si(400) for the project.</a:t>
            </a:r>
            <a:endParaRPr lang="en-US" altLang="ja-JP" sz="1452" dirty="0"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315D0CA-8989-504E-9B25-D86E92493827}"/>
              </a:ext>
            </a:extLst>
          </p:cNvPr>
          <p:cNvSpPr txBox="1"/>
          <p:nvPr/>
        </p:nvSpPr>
        <p:spPr>
          <a:xfrm>
            <a:off x="3757730" y="3444627"/>
            <a:ext cx="3932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←</a:t>
            </a:r>
            <a:endParaRPr lang="en-US" altLang="ja-JP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Comparison of diffraction curves at the 2</a:t>
            </a:r>
            <a:r>
              <a:rPr lang="en-US" altLang="ja-JP" baseline="30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nd</a:t>
            </a: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crystal in the case of Si(220), Si(311) and Si(400), when the Bragg angle of the radiator is 5.5°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315D0CA-8989-504E-9B25-D86E92493827}"/>
              </a:ext>
            </a:extLst>
          </p:cNvPr>
          <p:cNvSpPr txBox="1"/>
          <p:nvPr/>
        </p:nvSpPr>
        <p:spPr>
          <a:xfrm>
            <a:off x="5039662" y="5096663"/>
            <a:ext cx="330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→</a:t>
            </a:r>
            <a:endParaRPr lang="en-US" altLang="ja-JP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Si(400)</a:t>
            </a:r>
            <a:r>
              <a:rPr lang="ja-JP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is superior to Si(311)</a:t>
            </a:r>
            <a:r>
              <a:rPr lang="ja-JP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 generating 40-keV X-rays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99357" y="6103074"/>
            <a:ext cx="5811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 calculations without emittance growth of e-beam in the crystal medium </a:t>
            </a:r>
            <a:endParaRPr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08848" y="99251"/>
            <a:ext cx="11579952" cy="779463"/>
          </a:xfrm>
        </p:spPr>
        <p:txBody>
          <a:bodyPr>
            <a:normAutofit/>
          </a:bodyPr>
          <a:lstStyle/>
          <a:p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Generation high energy X-rays using LEBRA-PXR source 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685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>
            <a:extLst>
              <a:ext uri="{FF2B5EF4-FFF2-40B4-BE49-F238E27FC236}">
                <a16:creationId xmlns:a16="http://schemas.microsoft.com/office/drawing/2014/main" id="{4FBD58C8-A0CB-E361-0057-4AE969D84355}"/>
              </a:ext>
            </a:extLst>
          </p:cNvPr>
          <p:cNvSpPr txBox="1">
            <a:spLocks/>
          </p:cNvSpPr>
          <p:nvPr/>
        </p:nvSpPr>
        <p:spPr>
          <a:xfrm>
            <a:off x="278097" y="216243"/>
            <a:ext cx="11498894" cy="68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kumimoji="1" lang="en-US" altLang="ja-JP" sz="2800" dirty="0"/>
              <a:t>Installation of Si(400) crystals to the PXR source </a:t>
            </a:r>
            <a:endParaRPr lang="ja-JP" altLang="en-US" sz="2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10E503F-808B-DDD5-76DB-001A4BB1D3B5}"/>
              </a:ext>
            </a:extLst>
          </p:cNvPr>
          <p:cNvSpPr txBox="1"/>
          <p:nvPr/>
        </p:nvSpPr>
        <p:spPr>
          <a:xfrm>
            <a:off x="5699109" y="5557054"/>
            <a:ext cx="54702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K-edge of Iodine </a:t>
            </a: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contained in IP itself was observed around the Bragg angle correspond to 33keV</a:t>
            </a:r>
            <a:endParaRPr kumimoji="1" lang="en-US" altLang="ja-JP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E0AEF93-BDE7-79EB-77C8-BD62C27BB03A}"/>
              </a:ext>
            </a:extLst>
          </p:cNvPr>
          <p:cNvSpPr txBox="1"/>
          <p:nvPr/>
        </p:nvSpPr>
        <p:spPr>
          <a:xfrm>
            <a:off x="6105071" y="4930796"/>
            <a:ext cx="2416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diffraction curve at 2</a:t>
            </a:r>
            <a:r>
              <a:rPr lang="en-US" altLang="ja-JP" sz="1400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nd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crystal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@33keV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D50A659-5899-50C0-D240-90E65C0FB0AA}"/>
              </a:ext>
            </a:extLst>
          </p:cNvPr>
          <p:cNvSpPr txBox="1"/>
          <p:nvPr/>
        </p:nvSpPr>
        <p:spPr>
          <a:xfrm>
            <a:off x="8819046" y="4893691"/>
            <a:ext cx="269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beam profile of </a:t>
            </a:r>
            <a:r>
              <a:rPr kumimoji="1" lang="en-US" altLang="ja-JP" sz="1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33-keV PXR</a:t>
            </a:r>
          </a:p>
          <a:p>
            <a:r>
              <a:rPr lang="en-US" altLang="ja-JP" sz="1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(detector: IP)</a:t>
            </a:r>
            <a:endParaRPr kumimoji="1" lang="ja-JP" altLang="en-US" sz="1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9DE914F-2C2E-9A5D-CE05-FDAA4FB494F2}"/>
              </a:ext>
            </a:extLst>
          </p:cNvPr>
          <p:cNvSpPr txBox="1"/>
          <p:nvPr/>
        </p:nvSpPr>
        <p:spPr>
          <a:xfrm>
            <a:off x="5180949" y="1006175"/>
            <a:ext cx="727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LEBRA-PXR source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: double crystal system </a:t>
            </a:r>
            <a:b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</a:b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altLang="ja-JP"/>
              <a:t>The 10th International Conference “Channeling 2024”</a:t>
            </a:r>
            <a:r>
              <a:rPr lang="ja-JP" altLang="en-US"/>
              <a:t>（ </a:t>
            </a:r>
            <a:r>
              <a:rPr lang="en-US" altLang="ja-JP"/>
              <a:t>8 -13 September 2024, Riccione, Italy</a:t>
            </a:r>
            <a:r>
              <a:rPr lang="ja-JP" altLang="en-US"/>
              <a:t>）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35" y="1040068"/>
            <a:ext cx="3429681" cy="3864429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5808090" y="1921407"/>
            <a:ext cx="5252307" cy="2864249"/>
            <a:chOff x="5808090" y="2066547"/>
            <a:chExt cx="5252307" cy="2864249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83A0D609-09B3-2B83-8365-78C71D5E7877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090" y="2120812"/>
              <a:ext cx="5252307" cy="2809984"/>
            </a:xfrm>
            <a:prstGeom prst="rect">
              <a:avLst/>
            </a:prstGeom>
          </p:spPr>
        </p:pic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1C142ADB-718B-668A-5E84-7A7937CC420B}"/>
                </a:ext>
              </a:extLst>
            </p:cNvPr>
            <p:cNvCxnSpPr/>
            <p:nvPr/>
          </p:nvCxnSpPr>
          <p:spPr>
            <a:xfrm>
              <a:off x="10658669" y="4854596"/>
              <a:ext cx="16827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439BD885-3D3F-C59F-2C01-61257D5A1164}"/>
                </a:ext>
              </a:extLst>
            </p:cNvPr>
            <p:cNvSpPr/>
            <p:nvPr/>
          </p:nvSpPr>
          <p:spPr>
            <a:xfrm>
              <a:off x="10437914" y="4577597"/>
              <a:ext cx="60978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10mm </a:t>
              </a:r>
              <a:endParaRPr lang="ja-JP" altLang="en-US" sz="1200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8873915" y="2066547"/>
              <a:ext cx="16081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iodine K-edge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10E503F-808B-DDD5-76DB-001A4BB1D3B5}"/>
              </a:ext>
            </a:extLst>
          </p:cNvPr>
          <p:cNvSpPr txBox="1"/>
          <p:nvPr/>
        </p:nvSpPr>
        <p:spPr>
          <a:xfrm>
            <a:off x="595293" y="5057462"/>
            <a:ext cx="521279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</a:t>
            </a:r>
            <a:r>
              <a:rPr kumimoji="1" lang="en-US" altLang="ja-JP" baseline="30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</a:t>
            </a:r>
            <a:r>
              <a:rPr kumimoji="1"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and 2</a:t>
            </a:r>
            <a:r>
              <a:rPr kumimoji="1" lang="en-US" altLang="ja-JP" baseline="30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nd</a:t>
            </a:r>
            <a:r>
              <a:rPr kumimoji="1"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crystal plates </a:t>
            </a: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</a:t>
            </a:r>
            <a:r>
              <a:rPr kumimoji="1"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ave to be installed </a:t>
            </a:r>
          </a:p>
          <a:p>
            <a:r>
              <a:rPr kumimoji="1"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as the PXR source. </a:t>
            </a:r>
          </a:p>
          <a:p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(Both plates should be polished without disturbance.)</a:t>
            </a:r>
            <a:endParaRPr kumimoji="1" lang="en-US" altLang="ja-JP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50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>
            <a:extLst>
              <a:ext uri="{FF2B5EF4-FFF2-40B4-BE49-F238E27FC236}">
                <a16:creationId xmlns:a16="http://schemas.microsoft.com/office/drawing/2014/main" id="{2F0C00BF-734E-F348-86E0-3825BAB30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484" y="4853808"/>
            <a:ext cx="8389924" cy="1608759"/>
          </a:xfrm>
          <a:prstGeom prst="rect">
            <a:avLst/>
          </a:prstGeom>
          <a:noFill/>
          <a:ln>
            <a:noFill/>
          </a:ln>
          <a:effectLst/>
        </p:spPr>
        <p:txBody>
          <a:bodyPr lIns="67510" tIns="49687" rIns="67510" bIns="33754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9pPr>
          </a:lstStyle>
          <a:p>
            <a:pPr>
              <a:spcBef>
                <a:spcPts val="363"/>
              </a:spcBef>
              <a:spcAft>
                <a:spcPts val="363"/>
              </a:spcAft>
              <a:buClrTx/>
            </a:pPr>
            <a: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experimental result of the diffraction curve at the 2</a:t>
            </a:r>
            <a:r>
              <a:rPr kumimoji="0" lang="en-US" altLang="ja-JP" sz="2000" baseline="30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nd</a:t>
            </a:r>
            <a: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crystal has good agreement with the calculation including the effect of multiple-scattering. </a:t>
            </a:r>
          </a:p>
          <a:p>
            <a:pPr>
              <a:spcBef>
                <a:spcPts val="363"/>
              </a:spcBef>
              <a:spcAft>
                <a:spcPts val="363"/>
              </a:spcAft>
              <a:buClrTx/>
            </a:pPr>
            <a: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X-ray profile are also flattened.  </a:t>
            </a:r>
          </a:p>
          <a:p>
            <a:pPr>
              <a:spcBef>
                <a:spcPts val="363"/>
              </a:spcBef>
              <a:spcAft>
                <a:spcPts val="363"/>
              </a:spcAft>
              <a:buClrTx/>
            </a:pPr>
            <a: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calculation suggests slight shift of the PXR beam center. 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598" y="853255"/>
            <a:ext cx="4497431" cy="382034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2" y="1412262"/>
            <a:ext cx="2929183" cy="263722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612" y="512413"/>
            <a:ext cx="2211160" cy="186018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24" y="2801319"/>
            <a:ext cx="2225542" cy="187228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 rot="5400000">
            <a:off x="9881448" y="2496463"/>
            <a:ext cx="351486" cy="180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55430" y="194487"/>
            <a:ext cx="10515600" cy="675566"/>
          </a:xfrm>
        </p:spPr>
        <p:txBody>
          <a:bodyPr/>
          <a:lstStyle/>
          <a:p>
            <a:r>
              <a:rPr kumimoji="1" lang="en-US" altLang="ja-JP" dirty="0"/>
              <a:t>Property of 40-keV PXR from Si(400)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5275" y="4301263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emittance of 100-MeV electron beam grows from 20π to 660π mm </a:t>
            </a:r>
            <a:r>
              <a:rPr lang="en-US" altLang="ja-JP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mrad</a:t>
            </a: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due to multiple scattering</a:t>
            </a:r>
            <a:r>
              <a:rPr lang="ja-JP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after penetrating 1-mm thick Si crystal. </a:t>
            </a:r>
          </a:p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84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>
            <a:extLst>
              <a:ext uri="{FF2B5EF4-FFF2-40B4-BE49-F238E27FC236}">
                <a16:creationId xmlns:a16="http://schemas.microsoft.com/office/drawing/2014/main" id="{25774A45-2505-AA47-B996-EF50AE7B0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952" y="3974404"/>
            <a:ext cx="7041619" cy="2071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67510" tIns="35105" rIns="67510" bIns="35105">
            <a:spAutoFit/>
          </a:bodyPr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ts val="272"/>
              </a:spcBef>
              <a:spcAft>
                <a:spcPts val="272"/>
              </a:spcAft>
              <a:buClrTx/>
            </a:pPr>
            <a: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PXR energy is tuned by the Bragg angle of the radiator crystal. The angle can be calibrated using the K-shell edge energies of several elements. </a:t>
            </a:r>
          </a:p>
          <a:p>
            <a:pPr>
              <a:lnSpc>
                <a:spcPct val="100000"/>
              </a:lnSpc>
              <a:spcBef>
                <a:spcPts val="272"/>
              </a:spcBef>
              <a:spcAft>
                <a:spcPts val="272"/>
              </a:spcAft>
              <a:buClrTx/>
            </a:pPr>
            <a: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left)</a:t>
            </a:r>
            <a:r>
              <a:rPr kumimoji="0" lang="ja-JP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profile of PXR adjusted at 33.3keV</a:t>
            </a:r>
          </a:p>
          <a:p>
            <a:pPr>
              <a:lnSpc>
                <a:spcPct val="100000"/>
              </a:lnSpc>
              <a:spcBef>
                <a:spcPts val="272"/>
              </a:spcBef>
              <a:spcAft>
                <a:spcPts val="272"/>
              </a:spcAft>
              <a:buClrTx/>
            </a:pPr>
            <a: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The K-edge of iodine (33.17keV) can be observed.</a:t>
            </a:r>
            <a:b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right) The image of Mo thin foil  (Mo K-edge: 20.0 keV )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074C422-41C6-9543-8D49-5D903AED42DD}"/>
              </a:ext>
            </a:extLst>
          </p:cNvPr>
          <p:cNvSpPr txBox="1"/>
          <p:nvPr/>
        </p:nvSpPr>
        <p:spPr>
          <a:xfrm>
            <a:off x="520612" y="4188386"/>
            <a:ext cx="41943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profile of 40-keV PXR</a:t>
            </a:r>
            <a:r>
              <a:rPr lang="ja-JP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beam from Si(400)</a:t>
            </a:r>
          </a:p>
          <a:p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electron energy</a:t>
            </a:r>
            <a:r>
              <a:rPr lang="ja-JP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： </a:t>
            </a: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100 MeV</a:t>
            </a:r>
          </a:p>
          <a:p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average beam current</a:t>
            </a:r>
            <a:r>
              <a:rPr lang="ja-JP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： </a:t>
            </a: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1.3µA</a:t>
            </a:r>
          </a:p>
          <a:p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detector</a:t>
            </a:r>
            <a:r>
              <a:rPr lang="ja-JP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： </a:t>
            </a: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imaging plate (IP)</a:t>
            </a:r>
          </a:p>
          <a:p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measurement time</a:t>
            </a:r>
            <a:r>
              <a:rPr lang="ja-JP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： </a:t>
            </a: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600 s</a:t>
            </a:r>
          </a:p>
          <a:p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flatness is inferior to Si(220). </a:t>
            </a: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6" y="898843"/>
            <a:ext cx="3017372" cy="315290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69" y="954054"/>
            <a:ext cx="2839873" cy="284883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41" y="934700"/>
            <a:ext cx="2895087" cy="286327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6721" y="119380"/>
            <a:ext cx="10515600" cy="779463"/>
          </a:xfrm>
        </p:spPr>
        <p:txBody>
          <a:bodyPr/>
          <a:lstStyle/>
          <a:p>
            <a:r>
              <a:rPr kumimoji="1" lang="en-US" altLang="ja-JP" dirty="0"/>
              <a:t>40-keV PXR profile and energy calibration 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750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>
            <a:extLst>
              <a:ext uri="{FF2B5EF4-FFF2-40B4-BE49-F238E27FC236}">
                <a16:creationId xmlns:a16="http://schemas.microsoft.com/office/drawing/2014/main" id="{CDE076D5-381D-EA42-9B30-A4AFC849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0011" y="1421564"/>
            <a:ext cx="2971800" cy="4071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67510" tIns="35105" rIns="67510" bIns="35105">
            <a:spAutoFit/>
          </a:bodyPr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PXR energy:  40 keV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kumimoji="0" lang="en-US" altLang="ja-JP" sz="20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detector: </a:t>
            </a:r>
            <a:r>
              <a:rPr kumimoji="0" lang="ja-JP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IP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(1pixel: 87µm)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kumimoji="0" lang="en-US" altLang="ja-JP" sz="20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measurement time: </a:t>
            </a:r>
            <a:r>
              <a:rPr kumimoji="0" lang="ja-JP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endParaRPr kumimoji="0" lang="en-US" altLang="ja-JP" sz="20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     1200s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(electron beam current was limited because of the </a:t>
            </a:r>
            <a:r>
              <a:rPr kumimoji="0"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linac</a:t>
            </a:r>
            <a:r>
              <a:rPr kumimoji="0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trouble )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kumimoji="0" lang="en-US" altLang="ja-JP" sz="20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kumimoji="0" lang="en-US" altLang="ja-JP" sz="20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0" y="1421565"/>
            <a:ext cx="3845127" cy="388345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4" y="1421564"/>
            <a:ext cx="3876852" cy="3915491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X-ray imaging using 40-keV PXR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AB634CE-B1DD-737F-34D9-BBD463403674}"/>
              </a:ext>
            </a:extLst>
          </p:cNvPr>
          <p:cNvSpPr/>
          <p:nvPr/>
        </p:nvSpPr>
        <p:spPr>
          <a:xfrm>
            <a:off x="1324972" y="5425326"/>
            <a:ext cx="2591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laser pointer device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AB634CE-B1DD-737F-34D9-BBD463403674}"/>
              </a:ext>
            </a:extLst>
          </p:cNvPr>
          <p:cNvSpPr/>
          <p:nvPr/>
        </p:nvSpPr>
        <p:spPr>
          <a:xfrm>
            <a:off x="5513815" y="5425326"/>
            <a:ext cx="2591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calculator</a:t>
            </a:r>
          </a:p>
        </p:txBody>
      </p:sp>
    </p:spTree>
    <p:extLst>
      <p:ext uri="{BB962C8B-B14F-4D97-AF65-F5344CB8AC3E}">
        <p14:creationId xmlns:p14="http://schemas.microsoft.com/office/powerpoint/2010/main" val="2808130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452040" y="972457"/>
            <a:ext cx="10939859" cy="526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80988" indent="-280988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>
              <a:lnSpc>
                <a:spcPct val="98000"/>
              </a:lnSpc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kumimoji="0" lang="en-US" altLang="ja-JP" sz="2800" dirty="0">
                <a:solidFill>
                  <a:schemeClr val="tx1"/>
                </a:solidFill>
                <a:ea typeface="ＭＳ Ｐゴシック" panose="020B0600070205080204" pitchFamily="50" charset="-128"/>
                <a:cs typeface="Tahoma" panose="020B0604030504040204" pitchFamily="34" charset="0"/>
              </a:rPr>
              <a:t>Research project of non-destructive inspection for PCFC using the LEBRA X-ray source started.  </a:t>
            </a:r>
          </a:p>
          <a:p>
            <a:pPr>
              <a:lnSpc>
                <a:spcPct val="98000"/>
              </a:lnSpc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kumimoji="0" lang="en-US" altLang="ja-JP" sz="2800" dirty="0">
                <a:solidFill>
                  <a:schemeClr val="tx1"/>
                </a:solidFill>
                <a:ea typeface="ＭＳ Ｐゴシック" panose="020B0600070205080204" pitchFamily="50" charset="-128"/>
                <a:cs typeface="Tahoma" panose="020B0604030504040204" pitchFamily="34" charset="0"/>
              </a:rPr>
              <a:t>To achieve the project, X-rays higher than 30 keV are required and it is necessary to use Si crystal with higher order planes.  </a:t>
            </a:r>
          </a:p>
          <a:p>
            <a:pPr>
              <a:lnSpc>
                <a:spcPct val="98000"/>
              </a:lnSpc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kumimoji="0" lang="en-US" altLang="ja-JP" sz="2800" dirty="0">
                <a:solidFill>
                  <a:schemeClr val="tx1"/>
                </a:solidFill>
                <a:ea typeface="ＭＳ Ｐゴシック" panose="020B0600070205080204" pitchFamily="50" charset="-128"/>
                <a:cs typeface="Tahoma" panose="020B0604030504040204" pitchFamily="34" charset="0"/>
              </a:rPr>
              <a:t>Si(400) system was installed to the LEBRA-PXR source, and the 40-keV PXR beam has a capability of imaging experiments.   </a:t>
            </a:r>
          </a:p>
          <a:p>
            <a:pPr>
              <a:lnSpc>
                <a:spcPct val="98000"/>
              </a:lnSpc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kumimoji="0" lang="en-US" altLang="ja-JP" sz="2800" dirty="0">
                <a:solidFill>
                  <a:schemeClr val="tx1"/>
                </a:solidFill>
                <a:ea typeface="ＭＳ Ｐゴシック" panose="020B0600070205080204" pitchFamily="50" charset="-128"/>
                <a:cs typeface="Tahoma" panose="020B0604030504040204" pitchFamily="34" charset="0"/>
              </a:rPr>
              <a:t>Preliminary PBI experiment was performed for non-destructive inspection of PCFC.   </a:t>
            </a:r>
          </a:p>
          <a:p>
            <a:pPr>
              <a:lnSpc>
                <a:spcPct val="98000"/>
              </a:lnSpc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kumimoji="0" lang="en-US" altLang="ja-JP" sz="2800" dirty="0">
                <a:solidFill>
                  <a:schemeClr val="tx1"/>
                </a:solidFill>
                <a:ea typeface="ＭＳ Ｐゴシック" panose="020B0600070205080204" pitchFamily="50" charset="-128"/>
                <a:cs typeface="Tahoma" panose="020B0604030504040204" pitchFamily="34" charset="0"/>
              </a:rPr>
              <a:t>Imaging detector with high-sensitivity and low dark-noise is required to improve imaging quality with weak X-ray intensity. </a:t>
            </a:r>
          </a:p>
          <a:p>
            <a:pPr>
              <a:lnSpc>
                <a:spcPct val="98000"/>
              </a:lnSpc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"/>
            </a:pPr>
            <a:endParaRPr kumimoji="0" lang="en-US" altLang="ja-JP" sz="2800" dirty="0">
              <a:solidFill>
                <a:schemeClr val="tx1"/>
              </a:solidFill>
              <a:ea typeface="ＭＳ Ｐゴシック" panose="020B0600070205080204" pitchFamily="50" charset="-128"/>
              <a:cs typeface="Tahoma" panose="020B0604030504040204" pitchFamily="34" charset="0"/>
            </a:endParaRPr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1250951" y="118146"/>
            <a:ext cx="831691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 algn="ctr" eaLnBrk="1" hangingPunct="1">
              <a:lnSpc>
                <a:spcPct val="98000"/>
              </a:lnSpc>
              <a:spcAft>
                <a:spcPct val="0"/>
              </a:spcAft>
              <a:buClrTx/>
              <a:buSzPct val="45000"/>
              <a:buFontTx/>
              <a:buNone/>
            </a:pPr>
            <a:r>
              <a:rPr kumimoji="0" lang="en-US" altLang="ja-JP" sz="3600" b="1" dirty="0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286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96631-5EBE-CAFA-FA51-88256922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54535"/>
            <a:ext cx="10515600" cy="779463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985195-B634-D3D6-F167-74989264D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62" y="1219200"/>
            <a:ext cx="10512137" cy="16002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study on fuel-cells is supported by 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 project,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JPNP20003, commissioned by the New Energy and Industrial Technology Development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Organization (NEDO)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A0EB89-C5EF-9A22-A625-89A44DB3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altLang="ja-JP"/>
              <a:t>The 10th International Conference “Channeling 2024”</a:t>
            </a:r>
            <a:r>
              <a:rPr lang="ja-JP" altLang="en-US"/>
              <a:t>（ </a:t>
            </a:r>
            <a:r>
              <a:rPr lang="en-US" altLang="ja-JP"/>
              <a:t>8 -13 September 2024, Riccione, Italy</a:t>
            </a:r>
            <a:r>
              <a:rPr lang="ja-JP" altLang="en-US"/>
              <a:t>）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68413" y="3526046"/>
            <a:ext cx="10016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i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Thank you for your kind attention !!</a:t>
            </a:r>
            <a:endParaRPr lang="ja-JP" altLang="en-US" sz="4000" i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7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944556"/>
            <a:ext cx="10515600" cy="54117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Introduction of the LEBRA facility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Status of the LEBRA-PXR source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Production of X-ray in 40-keV region by Si(400) crystal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X-ray imaging using PXR beam in 40-keV region 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Summary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altLang="ja-JP" dirty="0"/>
              <a:t>The 10th International Conference “Channeling 2024”</a:t>
            </a:r>
            <a:r>
              <a:rPr lang="ja-JP" altLang="en-US" dirty="0"/>
              <a:t>（ </a:t>
            </a:r>
            <a:r>
              <a:rPr lang="en-US" altLang="ja-JP" dirty="0"/>
              <a:t>8 -13 September 2024, Riccione, Italy</a:t>
            </a:r>
            <a:r>
              <a:rPr lang="ja-JP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19066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89074" y="188120"/>
            <a:ext cx="8226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0" bIns="0" anchor="b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4000" b="1" dirty="0">
                <a:solidFill>
                  <a:srgbClr val="04617B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Nihon University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91" y="1499187"/>
            <a:ext cx="4746604" cy="474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AutoShape 3"/>
          <p:cNvSpPr>
            <a:spLocks noChangeArrowheads="1"/>
          </p:cNvSpPr>
          <p:nvPr/>
        </p:nvSpPr>
        <p:spPr bwMode="auto">
          <a:xfrm>
            <a:off x="6535573" y="765175"/>
            <a:ext cx="4105275" cy="5759450"/>
          </a:xfrm>
          <a:prstGeom prst="wedgeRectCallout">
            <a:avLst>
              <a:gd name="adj1" fmla="val -110980"/>
              <a:gd name="adj2" fmla="val 11505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grpSp>
        <p:nvGrpSpPr>
          <p:cNvPr id="10245" name="Group 4"/>
          <p:cNvGrpSpPr>
            <a:grpSpLocks/>
          </p:cNvGrpSpPr>
          <p:nvPr/>
        </p:nvGrpSpPr>
        <p:grpSpPr bwMode="auto">
          <a:xfrm>
            <a:off x="6824497" y="1773239"/>
            <a:ext cx="3390900" cy="4554537"/>
            <a:chOff x="3107" y="1117"/>
            <a:chExt cx="2136" cy="2869"/>
          </a:xfrm>
        </p:grpSpPr>
        <p:pic>
          <p:nvPicPr>
            <p:cNvPr id="102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117"/>
              <a:ext cx="2136" cy="2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50" name="Text Box 6"/>
            <p:cNvSpPr txBox="1">
              <a:spLocks noChangeArrowheads="1"/>
            </p:cNvSpPr>
            <p:nvPr/>
          </p:nvSpPr>
          <p:spPr bwMode="auto">
            <a:xfrm>
              <a:off x="3107" y="1117"/>
              <a:ext cx="2136" cy="2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ja-JP" altLang="en-US"/>
            </a:p>
          </p:txBody>
        </p:sp>
      </p:grp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6727721" y="5876926"/>
            <a:ext cx="27368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400" dirty="0">
                <a:latin typeface="Arial" panose="020B0604020202020204" pitchFamily="34" charset="0"/>
                <a:ea typeface="HGP明朝E" panose="02020900000000000000" pitchFamily="18" charset="-128"/>
              </a:rPr>
              <a:t>Funabashi, Chiba</a:t>
            </a:r>
          </a:p>
        </p:txBody>
      </p:sp>
      <p:sp>
        <p:nvSpPr>
          <p:cNvPr id="10247" name="Oval 8"/>
          <p:cNvSpPr>
            <a:spLocks noChangeArrowheads="1"/>
          </p:cNvSpPr>
          <p:nvPr/>
        </p:nvSpPr>
        <p:spPr bwMode="auto">
          <a:xfrm>
            <a:off x="8975726" y="3429001"/>
            <a:ext cx="288925" cy="360363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pic>
        <p:nvPicPr>
          <p:cNvPr id="1024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2"/>
          <a:stretch>
            <a:fillRect/>
          </a:stretch>
        </p:blipFill>
        <p:spPr bwMode="auto">
          <a:xfrm>
            <a:off x="8264360" y="1052513"/>
            <a:ext cx="2232025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6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692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65982" y="985216"/>
            <a:ext cx="8090974" cy="46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 eaLnBrk="1" hangingPunct="1">
              <a:lnSpc>
                <a:spcPct val="109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GB" altLang="ja-JP" sz="2200" dirty="0">
                <a:latin typeface="Arial" panose="020B0604020202020204" pitchFamily="34" charset="0"/>
                <a:ea typeface="HGP明朝E" panose="02020900000000000000" pitchFamily="18" charset="-128"/>
                <a:cs typeface="Times New Roman" panose="02020603050405020304" pitchFamily="18" charset="0"/>
              </a:rPr>
              <a:t>LEBRA: </a:t>
            </a:r>
            <a:r>
              <a:rPr kumimoji="0" lang="en-GB" altLang="ja-JP" sz="2200" b="1" dirty="0">
                <a:latin typeface="Arial" panose="020B0604020202020204" pitchFamily="34" charset="0"/>
                <a:ea typeface="HGP明朝E" panose="02020900000000000000" pitchFamily="18" charset="-128"/>
                <a:cs typeface="Times New Roman" panose="02020603050405020304" pitchFamily="18" charset="0"/>
              </a:rPr>
              <a:t>L</a:t>
            </a:r>
            <a:r>
              <a:rPr kumimoji="0" lang="en-GB" altLang="ja-JP" sz="2200" dirty="0">
                <a:latin typeface="Arial" panose="020B0604020202020204" pitchFamily="34" charset="0"/>
                <a:ea typeface="HGP明朝E" panose="02020900000000000000" pitchFamily="18" charset="-128"/>
                <a:cs typeface="Times New Roman" panose="02020603050405020304" pitchFamily="18" charset="0"/>
              </a:rPr>
              <a:t>aboratory for </a:t>
            </a:r>
            <a:r>
              <a:rPr kumimoji="0" lang="en-GB" altLang="ja-JP" sz="2200" b="1" dirty="0">
                <a:latin typeface="Arial" panose="020B0604020202020204" pitchFamily="34" charset="0"/>
                <a:ea typeface="HGP明朝E" panose="02020900000000000000" pitchFamily="18" charset="-128"/>
                <a:cs typeface="Times New Roman" panose="02020603050405020304" pitchFamily="18" charset="0"/>
              </a:rPr>
              <a:t>E</a:t>
            </a:r>
            <a:r>
              <a:rPr kumimoji="0" lang="en-GB" altLang="ja-JP" sz="2200" dirty="0">
                <a:latin typeface="Arial" panose="020B0604020202020204" pitchFamily="34" charset="0"/>
                <a:ea typeface="HGP明朝E" panose="02020900000000000000" pitchFamily="18" charset="-128"/>
                <a:cs typeface="Times New Roman" panose="02020603050405020304" pitchFamily="18" charset="0"/>
              </a:rPr>
              <a:t>lectron </a:t>
            </a:r>
            <a:r>
              <a:rPr kumimoji="0" lang="en-GB" altLang="ja-JP" sz="2200" b="1" dirty="0">
                <a:latin typeface="Arial" panose="020B0604020202020204" pitchFamily="34" charset="0"/>
                <a:ea typeface="HGP明朝E" panose="02020900000000000000" pitchFamily="18" charset="-128"/>
                <a:cs typeface="Times New Roman" panose="02020603050405020304" pitchFamily="18" charset="0"/>
              </a:rPr>
              <a:t>B</a:t>
            </a:r>
            <a:r>
              <a:rPr kumimoji="0" lang="en-GB" altLang="ja-JP" sz="2200" dirty="0">
                <a:latin typeface="Arial" panose="020B0604020202020204" pitchFamily="34" charset="0"/>
                <a:ea typeface="HGP明朝E" panose="02020900000000000000" pitchFamily="18" charset="-128"/>
                <a:cs typeface="Times New Roman" panose="02020603050405020304" pitchFamily="18" charset="0"/>
              </a:rPr>
              <a:t>eam </a:t>
            </a:r>
            <a:r>
              <a:rPr kumimoji="0" lang="en-GB" altLang="ja-JP" sz="2200" b="1" dirty="0">
                <a:latin typeface="Arial" panose="020B0604020202020204" pitchFamily="34" charset="0"/>
                <a:ea typeface="HGP明朝E" panose="02020900000000000000" pitchFamily="18" charset="-128"/>
                <a:cs typeface="Times New Roman" panose="02020603050405020304" pitchFamily="18" charset="0"/>
              </a:rPr>
              <a:t>R</a:t>
            </a:r>
            <a:r>
              <a:rPr kumimoji="0" lang="en-GB" altLang="ja-JP" sz="2200" dirty="0">
                <a:latin typeface="Arial" panose="020B0604020202020204" pitchFamily="34" charset="0"/>
                <a:ea typeface="HGP明朝E" panose="02020900000000000000" pitchFamily="18" charset="-128"/>
                <a:cs typeface="Times New Roman" panose="02020603050405020304" pitchFamily="18" charset="0"/>
              </a:rPr>
              <a:t>esearch &amp;  </a:t>
            </a:r>
            <a:r>
              <a:rPr kumimoji="0" lang="en-GB" altLang="ja-JP" sz="2200" b="1" dirty="0">
                <a:latin typeface="Arial" panose="020B0604020202020204" pitchFamily="34" charset="0"/>
                <a:ea typeface="HGP明朝E" panose="02020900000000000000" pitchFamily="18" charset="-128"/>
                <a:cs typeface="Times New Roman" panose="02020603050405020304" pitchFamily="18" charset="0"/>
              </a:rPr>
              <a:t>A</a:t>
            </a:r>
            <a:r>
              <a:rPr kumimoji="0" lang="en-GB" altLang="ja-JP" sz="2200" dirty="0">
                <a:latin typeface="Arial" panose="020B0604020202020204" pitchFamily="34" charset="0"/>
                <a:ea typeface="HGP明朝E" panose="02020900000000000000" pitchFamily="18" charset="-128"/>
                <a:cs typeface="Times New Roman" panose="02020603050405020304" pitchFamily="18" charset="0"/>
              </a:rPr>
              <a:t>pplication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8" y="1946921"/>
            <a:ext cx="5826124" cy="242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9" y="1628775"/>
            <a:ext cx="3450140" cy="46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30531" y="57151"/>
            <a:ext cx="8226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0" bIns="0" anchor="b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4000" b="1" dirty="0">
                <a:solidFill>
                  <a:srgbClr val="04617B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LEBRA facility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876796" y="4381244"/>
            <a:ext cx="6438404" cy="193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200" dirty="0">
                <a:ea typeface="HGP明朝E" panose="02020900000000000000" pitchFamily="18" charset="-128"/>
                <a:cs typeface="Times New Roman" panose="02020603050405020304" pitchFamily="18" charset="0"/>
              </a:rPr>
              <a:t>Coherent light-source facility based on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200" dirty="0">
                <a:ea typeface="HGP明朝E" panose="02020900000000000000" pitchFamily="18" charset="-128"/>
                <a:cs typeface="Times New Roman" panose="02020603050405020304" pitchFamily="18" charset="0"/>
              </a:rPr>
              <a:t>a conventional S-band electron </a:t>
            </a:r>
            <a:r>
              <a:rPr kumimoji="0" lang="en-US" altLang="ja-JP" sz="2200" dirty="0" err="1">
                <a:ea typeface="HGP明朝E" panose="02020900000000000000" pitchFamily="18" charset="-128"/>
                <a:cs typeface="Times New Roman" panose="02020603050405020304" pitchFamily="18" charset="0"/>
              </a:rPr>
              <a:t>linac</a:t>
            </a:r>
            <a:endParaRPr kumimoji="0" lang="en-US" altLang="ja-JP" sz="2200" dirty="0">
              <a:ea typeface="HGP明朝E" panose="02020900000000000000" pitchFamily="18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kumimoji="0" lang="en-US" altLang="ja-JP" sz="2200" dirty="0">
              <a:ea typeface="HGP明朝E" panose="02020900000000000000" pitchFamily="18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200" dirty="0" err="1">
                <a:ea typeface="HGP明朝E" panose="02020900000000000000" pitchFamily="18" charset="-128"/>
                <a:cs typeface="Times New Roman" panose="02020603050405020304" pitchFamily="18" charset="0"/>
              </a:rPr>
              <a:t>elctron</a:t>
            </a:r>
            <a:r>
              <a:rPr kumimoji="0" lang="en-US" altLang="ja-JP" sz="2200" dirty="0">
                <a:ea typeface="HGP明朝E" panose="02020900000000000000" pitchFamily="18" charset="-128"/>
                <a:cs typeface="Times New Roman" panose="02020603050405020304" pitchFamily="18" charset="0"/>
              </a:rPr>
              <a:t> energy:  </a:t>
            </a:r>
            <a:r>
              <a:rPr kumimoji="0" lang="en-US" altLang="ja-JP" sz="2400" dirty="0">
                <a:ea typeface="HGP明朝E" panose="02020900000000000000" pitchFamily="18" charset="-128"/>
                <a:cs typeface="Times New Roman" panose="02020603050405020304" pitchFamily="18" charset="0"/>
              </a:rPr>
              <a:t>100MeV(max.)</a:t>
            </a:r>
            <a:r>
              <a:rPr kumimoji="0" lang="en-US" altLang="ja-JP" sz="2400" b="1" dirty="0">
                <a:ea typeface="HGP明朝E" panose="02020900000000000000" pitchFamily="18" charset="-128"/>
                <a:cs typeface="Times New Roman" panose="02020603050405020304" pitchFamily="18" charset="0"/>
              </a:rPr>
              <a:t>  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kumimoji="0" lang="en-US" altLang="ja-JP" sz="2200" dirty="0">
                <a:ea typeface="HGP明朝E" panose="02020900000000000000" pitchFamily="18" charset="-128"/>
                <a:cs typeface="Times New Roman" panose="02020603050405020304" pitchFamily="18" charset="0"/>
              </a:rPr>
              <a:t>average current : 8μA (max.)</a:t>
            </a:r>
            <a:r>
              <a:rPr kumimoji="0" lang="ar-SA" altLang="ja-JP" sz="2200" dirty="0">
                <a:ea typeface="HGP明朝E" panose="02020900000000000000" pitchFamily="18" charset="-128"/>
                <a:cs typeface="Times New Roman" panose="02020603050405020304" pitchFamily="18" charset="0"/>
              </a:rPr>
              <a:t>‏</a:t>
            </a:r>
            <a:endParaRPr kumimoji="0" lang="en-US" altLang="ja-JP" sz="2200" dirty="0">
              <a:ea typeface="HGP明朝E" panose="020209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The 10th International Conference “Channeling 2024”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 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8 -13 September 2024, Riccione, Italy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253962"/>
      </p:ext>
    </p:extLst>
  </p:cSld>
  <p:clrMapOvr>
    <a:masterClrMapping/>
  </p:clrMapOvr>
  <p:transition spd="med" advTm="2867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9436" y="117592"/>
            <a:ext cx="10515600" cy="779463"/>
          </a:xfrm>
        </p:spPr>
        <p:txBody>
          <a:bodyPr>
            <a:normAutofit/>
          </a:bodyPr>
          <a:lstStyle/>
          <a:p>
            <a:r>
              <a:rPr lang="en-US" altLang="ja-JP" dirty="0"/>
              <a:t>LEBRA electron </a:t>
            </a:r>
            <a:r>
              <a:rPr lang="en-US" altLang="ja-JP" dirty="0" err="1"/>
              <a:t>linac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4222"/>
            <a:ext cx="7657881" cy="5019675"/>
          </a:xfr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altLang="ja-JP"/>
              <a:t>The 10th International Conference “Channeling 2024”</a:t>
            </a:r>
            <a:r>
              <a:rPr lang="ja-JP" altLang="en-US"/>
              <a:t>（ </a:t>
            </a:r>
            <a:r>
              <a:rPr lang="en-US" altLang="ja-JP"/>
              <a:t>8 -13 September 2024, Riccione, Italy</a:t>
            </a:r>
            <a:r>
              <a:rPr lang="ja-JP" altLang="en-US"/>
              <a:t>）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29429" y="4663584"/>
            <a:ext cx="5682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pre-</a:t>
            </a:r>
            <a:r>
              <a:rPr lang="en-US" altLang="ja-JP" sz="2400" dirty="0" err="1"/>
              <a:t>buncher</a:t>
            </a:r>
            <a:r>
              <a:rPr lang="ja-JP" altLang="en-US" sz="2400" dirty="0"/>
              <a:t> </a:t>
            </a:r>
            <a:r>
              <a:rPr lang="en-US" altLang="ja-JP" sz="2400" dirty="0"/>
              <a:t>+ </a:t>
            </a:r>
            <a:r>
              <a:rPr lang="en-US" altLang="ja-JP" sz="2400" dirty="0" err="1"/>
              <a:t>buncher</a:t>
            </a:r>
            <a:r>
              <a:rPr lang="en-US" altLang="ja-JP" sz="2400" dirty="0"/>
              <a:t> system </a:t>
            </a:r>
          </a:p>
          <a:p>
            <a:r>
              <a:rPr lang="en-US" altLang="ja-JP" sz="2400" dirty="0"/>
              <a:t>4m traveling-wave tube</a:t>
            </a:r>
            <a:r>
              <a:rPr lang="ja-JP" altLang="en-US" sz="2400" dirty="0"/>
              <a:t>  </a:t>
            </a:r>
            <a:r>
              <a:rPr lang="en-US" altLang="ja-JP" sz="2400" dirty="0"/>
              <a:t>X</a:t>
            </a:r>
            <a:r>
              <a:rPr lang="ja-JP" altLang="en-US" sz="2400" dirty="0"/>
              <a:t>  </a:t>
            </a:r>
            <a:r>
              <a:rPr lang="en-US" altLang="ja-JP" sz="2400" dirty="0"/>
              <a:t>3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5619" y="5538398"/>
            <a:ext cx="7015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Electron gun</a:t>
            </a:r>
            <a:r>
              <a:rPr lang="ja-JP" altLang="en-US" sz="2400" dirty="0"/>
              <a:t>：</a:t>
            </a:r>
            <a:r>
              <a:rPr lang="en-US" altLang="ja-JP" sz="2400" dirty="0"/>
              <a:t>thermal cathode</a:t>
            </a:r>
            <a:r>
              <a:rPr lang="ja-JP" altLang="en-US" sz="2400" dirty="0"/>
              <a:t>（</a:t>
            </a:r>
            <a:r>
              <a:rPr lang="en-US" altLang="ja-JP" sz="2400" dirty="0"/>
              <a:t>EIMAC Y646B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r>
              <a:rPr lang="en-US" altLang="ja-JP" sz="2400" dirty="0"/>
              <a:t>DC</a:t>
            </a:r>
            <a:r>
              <a:rPr lang="ja-JP" altLang="en-US" sz="2400" dirty="0"/>
              <a:t> </a:t>
            </a:r>
            <a:r>
              <a:rPr lang="en-US" altLang="ja-JP" sz="2400" dirty="0"/>
              <a:t>Voltage</a:t>
            </a:r>
            <a:r>
              <a:rPr lang="ja-JP" altLang="en-US" sz="2400" dirty="0"/>
              <a:t>： </a:t>
            </a:r>
            <a:r>
              <a:rPr lang="en-US" altLang="ja-JP" sz="2400" dirty="0"/>
              <a:t>-100 kV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8013B9-CE48-9B88-BCC9-C11D8843FFA1}"/>
              </a:ext>
            </a:extLst>
          </p:cNvPr>
          <p:cNvSpPr txBox="1"/>
          <p:nvPr/>
        </p:nvSpPr>
        <p:spPr>
          <a:xfrm>
            <a:off x="339436" y="4358156"/>
            <a:ext cx="9140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©</a:t>
            </a:r>
            <a:r>
              <a:rPr lang="en-US" altLang="ja-JP" sz="11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Rey.Hori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2436" y="1333288"/>
            <a:ext cx="446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S-band klystron</a:t>
            </a:r>
            <a:r>
              <a:rPr lang="ja-JP" altLang="en-US" sz="2400" dirty="0"/>
              <a:t>（</a:t>
            </a:r>
            <a:r>
              <a:rPr lang="en-US" altLang="ja-JP" sz="2400" dirty="0"/>
              <a:t>PV3030</a:t>
            </a:r>
            <a:r>
              <a:rPr lang="ja-JP" altLang="en-US" sz="2400" dirty="0"/>
              <a:t>） </a:t>
            </a:r>
            <a:r>
              <a:rPr lang="en-US" altLang="ja-JP" sz="2400" dirty="0"/>
              <a:t>X  2</a:t>
            </a:r>
            <a:endParaRPr kumimoji="1" lang="ja-JP" altLang="en-US" sz="2400" dirty="0"/>
          </a:p>
        </p:txBody>
      </p:sp>
      <p:graphicFrame>
        <p:nvGraphicFramePr>
          <p:cNvPr id="10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461512"/>
              </p:ext>
            </p:extLst>
          </p:nvPr>
        </p:nvGraphicFramePr>
        <p:xfrm>
          <a:off x="7708681" y="897055"/>
          <a:ext cx="4229319" cy="45975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64286">
                  <a:extLst>
                    <a:ext uri="{9D8B030D-6E8A-4147-A177-3AD203B41FA5}">
                      <a16:colId xmlns:a16="http://schemas.microsoft.com/office/drawing/2014/main" val="2780349217"/>
                    </a:ext>
                  </a:extLst>
                </a:gridCol>
                <a:gridCol w="2065033">
                  <a:extLst>
                    <a:ext uri="{9D8B030D-6E8A-4147-A177-3AD203B41FA5}">
                      <a16:colId xmlns:a16="http://schemas.microsoft.com/office/drawing/2014/main" val="3626334218"/>
                    </a:ext>
                  </a:extLst>
                </a:gridCol>
              </a:tblGrid>
              <a:tr h="5746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Electron</a:t>
                      </a:r>
                      <a:r>
                        <a:rPr kumimoji="1" lang="en-US" altLang="ja-JP" sz="1400" b="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energy</a:t>
                      </a:r>
                      <a:endParaRPr kumimoji="1" lang="ja-JP" altLang="en-US" sz="1400" b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MeV</a:t>
                      </a:r>
                      <a:endParaRPr kumimoji="1" lang="ja-JP" altLang="en-US" sz="14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1328702"/>
                  </a:ext>
                </a:extLst>
              </a:tr>
              <a:tr h="5746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Accelerating</a:t>
                      </a:r>
                      <a:r>
                        <a:rPr kumimoji="1" lang="en-US" altLang="ja-JP" sz="1400" b="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frequency</a:t>
                      </a:r>
                      <a:endParaRPr kumimoji="1" lang="ja-JP" altLang="en-US" sz="1400" b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2856 MHz</a:t>
                      </a:r>
                      <a:endParaRPr kumimoji="1" lang="ja-JP" altLang="en-US" sz="1400" b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0325852"/>
                  </a:ext>
                </a:extLst>
              </a:tr>
              <a:tr h="5746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Klystron</a:t>
                      </a:r>
                      <a:r>
                        <a:rPr kumimoji="1" lang="en-US" altLang="ja-JP" sz="1400" b="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power</a:t>
                      </a:r>
                      <a:endParaRPr kumimoji="1" lang="ja-JP" altLang="en-US" sz="1400" b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MW × 2</a:t>
                      </a:r>
                      <a:endParaRPr kumimoji="1" lang="ja-JP" altLang="en-US" sz="1400" b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5810496"/>
                  </a:ext>
                </a:extLst>
              </a:tr>
              <a:tr h="5746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err="1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Macropulse</a:t>
                      </a:r>
                      <a:r>
                        <a:rPr kumimoji="1" lang="en-US" altLang="ja-JP" sz="1400" b="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duration</a:t>
                      </a:r>
                      <a:endParaRPr kumimoji="1" lang="ja-JP" altLang="en-US" sz="1400" b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≦ </a:t>
                      </a:r>
                      <a:r>
                        <a:rPr kumimoji="1" lang="en-US" altLang="ja-JP" sz="14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µs</a:t>
                      </a:r>
                      <a:endParaRPr kumimoji="1" lang="ja-JP" altLang="en-US" sz="1400" b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8432314"/>
                  </a:ext>
                </a:extLst>
              </a:tr>
              <a:tr h="5746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err="1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Macropulse</a:t>
                      </a:r>
                      <a:r>
                        <a:rPr kumimoji="1" lang="en-US" altLang="ja-JP" sz="1400" b="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current</a:t>
                      </a:r>
                      <a:endParaRPr kumimoji="1" lang="ja-JP" altLang="en-US" sz="1400" b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≦ </a:t>
                      </a:r>
                      <a:r>
                        <a:rPr kumimoji="1" lang="en-US" altLang="ja-JP" sz="14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 mA</a:t>
                      </a:r>
                      <a:endParaRPr kumimoji="1" lang="ja-JP" altLang="en-US" sz="1400" b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5060950"/>
                  </a:ext>
                </a:extLst>
              </a:tr>
              <a:tr h="5746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Repetition rate</a:t>
                      </a:r>
                      <a:endParaRPr kumimoji="1" lang="ja-JP" altLang="en-US" sz="1400" b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≦ </a:t>
                      </a:r>
                      <a:r>
                        <a:rPr kumimoji="1" lang="en-US" altLang="ja-JP" sz="14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1" lang="en-US" altLang="ja-JP" sz="1400" b="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baseline="0" dirty="0" err="1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pps</a:t>
                      </a:r>
                      <a:r>
                        <a:rPr kumimoji="1" lang="en-US" altLang="ja-JP" sz="14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1" lang="ja-JP" altLang="en-US" sz="1400" b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5819805"/>
                  </a:ext>
                </a:extLst>
              </a:tr>
              <a:tr h="5746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Maximum</a:t>
                      </a:r>
                      <a:r>
                        <a:rPr kumimoji="1" lang="en-US" altLang="ja-JP" sz="1400" b="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beam power</a:t>
                      </a:r>
                      <a:endParaRPr kumimoji="1" lang="ja-JP" altLang="en-US" sz="1400" b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 kW</a:t>
                      </a:r>
                      <a:endParaRPr kumimoji="1" lang="ja-JP" altLang="en-US" sz="1400" b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1015144"/>
                  </a:ext>
                </a:extLst>
              </a:tr>
              <a:tr h="5746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Normalized</a:t>
                      </a:r>
                      <a:r>
                        <a:rPr kumimoji="1" lang="en-US" altLang="ja-JP" sz="1400" b="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emittance</a:t>
                      </a:r>
                      <a:endParaRPr kumimoji="1" lang="ja-JP" altLang="en-US" sz="1400" b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＜ </a:t>
                      </a:r>
                      <a:r>
                        <a:rPr kumimoji="1" lang="en-US" altLang="ja-JP" sz="1400" b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π mm </a:t>
                      </a:r>
                      <a:r>
                        <a:rPr kumimoji="1" lang="en-US" altLang="ja-JP" sz="1400" b="0" dirty="0" err="1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mrad</a:t>
                      </a:r>
                      <a:endParaRPr kumimoji="1" lang="ja-JP" altLang="en-US" sz="1400" b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5447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50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6909" y="166070"/>
            <a:ext cx="10515600" cy="779463"/>
          </a:xfrm>
        </p:spPr>
        <p:txBody>
          <a:bodyPr/>
          <a:lstStyle/>
          <a:p>
            <a:r>
              <a:rPr kumimoji="1" lang="ja-JP" altLang="en-US" dirty="0"/>
              <a:t>２</a:t>
            </a:r>
            <a:r>
              <a:rPr kumimoji="1" lang="en-US" altLang="ja-JP" dirty="0"/>
              <a:t>beamlines and</a:t>
            </a:r>
            <a:r>
              <a:rPr lang="ja-JP" altLang="en-US" dirty="0"/>
              <a:t> </a:t>
            </a:r>
            <a:r>
              <a:rPr lang="en-US" altLang="ja-JP" dirty="0"/>
              <a:t>3 types of light sources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altLang="ja-JP"/>
              <a:t>The 10th International Conference “Channeling 2024”</a:t>
            </a:r>
            <a:r>
              <a:rPr lang="ja-JP" altLang="en-US"/>
              <a:t>（ </a:t>
            </a:r>
            <a:r>
              <a:rPr lang="en-US" altLang="ja-JP"/>
              <a:t>8 -13 September 2024, Riccione, Italy</a:t>
            </a:r>
            <a:r>
              <a:rPr lang="ja-JP" altLang="en-US"/>
              <a:t>）</a:t>
            </a:r>
            <a:endParaRPr lang="ja-JP" altLang="en-US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A1EDDC4-CED0-4FA2-EFE6-B4248DAD10DF}"/>
              </a:ext>
            </a:extLst>
          </p:cNvPr>
          <p:cNvGrpSpPr/>
          <p:nvPr/>
        </p:nvGrpSpPr>
        <p:grpSpPr>
          <a:xfrm>
            <a:off x="647700" y="933690"/>
            <a:ext cx="10833100" cy="5327654"/>
            <a:chOff x="838200" y="944556"/>
            <a:chExt cx="10346176" cy="5088188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DF3E2846-8398-BF1F-7857-C90842419D65}"/>
                </a:ext>
              </a:extLst>
            </p:cNvPr>
            <p:cNvSpPr/>
            <p:nvPr/>
          </p:nvSpPr>
          <p:spPr>
            <a:xfrm>
              <a:off x="838200" y="944556"/>
              <a:ext cx="10346176" cy="50881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コンテンツ プレースホルダー 2">
              <a:extLst>
                <a:ext uri="{FF2B5EF4-FFF2-40B4-BE49-F238E27FC236}">
                  <a16:creationId xmlns:a16="http://schemas.microsoft.com/office/drawing/2014/main" id="{23FADCE8-E74F-1883-A1D5-C61FAB183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624" y="948675"/>
              <a:ext cx="7128792" cy="5084069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8C9918C-F101-9F86-F7FF-34A87D6B122A}"/>
                </a:ext>
              </a:extLst>
            </p:cNvPr>
            <p:cNvSpPr txBox="1"/>
            <p:nvPr/>
          </p:nvSpPr>
          <p:spPr>
            <a:xfrm>
              <a:off x="1106097" y="4879261"/>
              <a:ext cx="2405983" cy="1146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</a:rPr>
                <a:t>Infrared FEL</a:t>
              </a:r>
              <a:endParaRPr kumimoji="1" lang="en-US" altLang="ja-JP" sz="2400" dirty="0">
                <a:solidFill>
                  <a:srgbClr val="FF0000"/>
                </a:solidFill>
              </a:endParaRPr>
            </a:p>
            <a:p>
              <a:r>
                <a:rPr kumimoji="1" lang="en-US" altLang="ja-JP" sz="2400" dirty="0">
                  <a:solidFill>
                    <a:srgbClr val="FF0000"/>
                  </a:solidFill>
                </a:rPr>
                <a:t>(free </a:t>
              </a:r>
              <a:r>
                <a:rPr kumimoji="1" lang="en-US" altLang="ja-JP" sz="2400" dirty="0" err="1">
                  <a:solidFill>
                    <a:srgbClr val="FF0000"/>
                  </a:solidFill>
                </a:rPr>
                <a:t>eletron</a:t>
              </a:r>
              <a:r>
                <a:rPr kumimoji="1" lang="en-US" altLang="ja-JP" sz="2400" dirty="0">
                  <a:solidFill>
                    <a:srgbClr val="FF0000"/>
                  </a:solidFill>
                </a:rPr>
                <a:t> laser)</a:t>
              </a:r>
            </a:p>
            <a:p>
              <a:r>
                <a:rPr lang="en-US" altLang="ja-JP" sz="2400" dirty="0">
                  <a:solidFill>
                    <a:srgbClr val="FF0000"/>
                  </a:solidFill>
                </a:rPr>
                <a:t>  1 – 6.7µm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28B0695-F842-0DC6-76F7-DF5A7FCF8CC4}"/>
                </a:ext>
              </a:extLst>
            </p:cNvPr>
            <p:cNvSpPr txBox="1"/>
            <p:nvPr/>
          </p:nvSpPr>
          <p:spPr>
            <a:xfrm>
              <a:off x="6735160" y="4219636"/>
              <a:ext cx="4291537" cy="1322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00B050"/>
                  </a:solidFill>
                </a:rPr>
                <a:t>THz</a:t>
              </a:r>
              <a:r>
                <a:rPr lang="en-US" altLang="ja-JP" sz="2400" dirty="0">
                  <a:solidFill>
                    <a:srgbClr val="00B050"/>
                  </a:solidFill>
                </a:rPr>
                <a:t>-wave source</a:t>
              </a:r>
              <a:endParaRPr kumimoji="1" lang="en-US" altLang="ja-JP" sz="2400" dirty="0">
                <a:solidFill>
                  <a:srgbClr val="00B050"/>
                </a:solidFill>
              </a:endParaRPr>
            </a:p>
            <a:p>
              <a:r>
                <a:rPr kumimoji="1" lang="en-US" altLang="ja-JP" sz="2000" dirty="0">
                  <a:solidFill>
                    <a:srgbClr val="00B050"/>
                  </a:solidFill>
                </a:rPr>
                <a:t>  </a:t>
              </a:r>
              <a:r>
                <a:rPr kumimoji="1" lang="ja-JP" altLang="en-US" sz="2000" dirty="0">
                  <a:solidFill>
                    <a:srgbClr val="00B050"/>
                  </a:solidFill>
                </a:rPr>
                <a:t>・</a:t>
              </a:r>
              <a:r>
                <a:rPr lang="en-US" altLang="ja-JP" sz="2000" dirty="0">
                  <a:solidFill>
                    <a:srgbClr val="00B050"/>
                  </a:solidFill>
                </a:rPr>
                <a:t>coherent transition radiation (</a:t>
              </a:r>
              <a:r>
                <a:rPr kumimoji="1" lang="en-US" altLang="ja-JP" sz="2000" dirty="0">
                  <a:solidFill>
                    <a:srgbClr val="00B050"/>
                  </a:solidFill>
                </a:rPr>
                <a:t>CTR)</a:t>
              </a:r>
              <a:br>
                <a:rPr kumimoji="1" lang="en-US" altLang="ja-JP" sz="2000" dirty="0">
                  <a:solidFill>
                    <a:srgbClr val="00B050"/>
                  </a:solidFill>
                </a:rPr>
              </a:br>
              <a:r>
                <a:rPr kumimoji="1" lang="ja-JP" altLang="en-US" sz="2000" dirty="0">
                  <a:solidFill>
                    <a:srgbClr val="00B050"/>
                  </a:solidFill>
                </a:rPr>
                <a:t> </a:t>
              </a:r>
              <a:r>
                <a:rPr kumimoji="1" lang="en-US" altLang="ja-JP" sz="2000" dirty="0">
                  <a:solidFill>
                    <a:srgbClr val="00B050"/>
                  </a:solidFill>
                </a:rPr>
                <a:t> </a:t>
              </a:r>
              <a:r>
                <a:rPr kumimoji="1" lang="ja-JP" altLang="en-US" sz="2000" dirty="0">
                  <a:solidFill>
                    <a:srgbClr val="00B050"/>
                  </a:solidFill>
                </a:rPr>
                <a:t>・</a:t>
              </a:r>
              <a:r>
                <a:rPr lang="en-US" altLang="ja-JP" sz="2000" dirty="0">
                  <a:solidFill>
                    <a:srgbClr val="00B050"/>
                  </a:solidFill>
                </a:rPr>
                <a:t>coherent edge radiation (CER)</a:t>
              </a:r>
              <a:br>
                <a:rPr lang="en-US" altLang="ja-JP" sz="2000" dirty="0">
                  <a:solidFill>
                    <a:srgbClr val="00B050"/>
                  </a:solidFill>
                </a:rPr>
              </a:br>
              <a:r>
                <a:rPr lang="en-US" altLang="ja-JP" sz="2000" dirty="0">
                  <a:solidFill>
                    <a:srgbClr val="00B050"/>
                  </a:solidFill>
                </a:rPr>
                <a:t>  </a:t>
              </a:r>
              <a:r>
                <a:rPr lang="ja-JP" altLang="en-US" sz="2000" dirty="0">
                  <a:solidFill>
                    <a:srgbClr val="00B050"/>
                  </a:solidFill>
                </a:rPr>
                <a:t>・</a:t>
              </a:r>
              <a:r>
                <a:rPr lang="en-US" altLang="ja-JP" sz="2000">
                  <a:solidFill>
                    <a:srgbClr val="00B050"/>
                  </a:solidFill>
                </a:rPr>
                <a:t>coherent Cherenkov </a:t>
              </a:r>
              <a:r>
                <a:rPr lang="en-US" altLang="ja-JP" sz="2000" dirty="0">
                  <a:solidFill>
                    <a:srgbClr val="00B050"/>
                  </a:solidFill>
                </a:rPr>
                <a:t>radiation (</a:t>
              </a:r>
              <a:r>
                <a:rPr kumimoji="1" lang="en-US" altLang="ja-JP" sz="2000" dirty="0">
                  <a:solidFill>
                    <a:srgbClr val="00B050"/>
                  </a:solidFill>
                </a:rPr>
                <a:t>CCR)</a:t>
              </a:r>
              <a:endParaRPr kumimoji="1" lang="ja-JP" altLang="en-US" sz="2000" dirty="0">
                <a:solidFill>
                  <a:srgbClr val="00B050"/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91DA2A8-C61D-CD83-1196-0A0DB67D3501}"/>
                </a:ext>
              </a:extLst>
            </p:cNvPr>
            <p:cNvSpPr txBox="1"/>
            <p:nvPr/>
          </p:nvSpPr>
          <p:spPr>
            <a:xfrm>
              <a:off x="5893868" y="2329190"/>
              <a:ext cx="4911047" cy="79364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0070C0"/>
                  </a:solidFill>
                </a:rPr>
                <a:t>Parametric X-ray radiation (PXR) source </a:t>
              </a:r>
              <a:endParaRPr kumimoji="1" lang="en-US" altLang="ja-JP" sz="2400" dirty="0">
                <a:solidFill>
                  <a:srgbClr val="0070C0"/>
                </a:solidFill>
              </a:endParaRPr>
            </a:p>
            <a:p>
              <a:r>
                <a:rPr kumimoji="1" lang="en-US" altLang="ja-JP" sz="2400" dirty="0">
                  <a:solidFill>
                    <a:srgbClr val="0070C0"/>
                  </a:solidFill>
                </a:rPr>
                <a:t>  5 – 47 keV</a:t>
              </a:r>
              <a:endParaRPr kumimoji="1" lang="ja-JP" alt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DBE0CCC9-987C-C806-F9E1-544C33C7DB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898" y="3706734"/>
              <a:ext cx="1407022" cy="108666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D8F03543-E835-E6EA-8E76-51C5685E6F9C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4549724" y="2726013"/>
              <a:ext cx="1344144" cy="339507"/>
            </a:xfrm>
            <a:prstGeom prst="straightConnector1">
              <a:avLst/>
            </a:prstGeom>
            <a:ln w="317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4A2F8EBB-EE63-D6F1-A9B2-E3DEDC5BA67B}"/>
                </a:ext>
              </a:extLst>
            </p:cNvPr>
            <p:cNvCxnSpPr/>
            <p:nvPr/>
          </p:nvCxnSpPr>
          <p:spPr>
            <a:xfrm flipH="1" flipV="1">
              <a:off x="5832162" y="3490711"/>
              <a:ext cx="865061" cy="78683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13868CA4-CFD0-7217-D860-C35656D10CF5}"/>
                </a:ext>
              </a:extLst>
            </p:cNvPr>
            <p:cNvCxnSpPr/>
            <p:nvPr/>
          </p:nvCxnSpPr>
          <p:spPr>
            <a:xfrm flipH="1" flipV="1">
              <a:off x="4834550" y="3844653"/>
              <a:ext cx="1647615" cy="555154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B07681BD-565A-FDD8-C153-737B86902FD9}"/>
                </a:ext>
              </a:extLst>
            </p:cNvPr>
            <p:cNvCxnSpPr/>
            <p:nvPr/>
          </p:nvCxnSpPr>
          <p:spPr>
            <a:xfrm>
              <a:off x="6742811" y="3706734"/>
              <a:ext cx="1105573" cy="212686"/>
            </a:xfrm>
            <a:prstGeom prst="straightConnector1">
              <a:avLst/>
            </a:prstGeom>
            <a:ln w="444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178AC339-83F6-A136-65C2-549E1C2392C0}"/>
                </a:ext>
              </a:extLst>
            </p:cNvPr>
            <p:cNvCxnSpPr/>
            <p:nvPr/>
          </p:nvCxnSpPr>
          <p:spPr>
            <a:xfrm>
              <a:off x="6696256" y="3778742"/>
              <a:ext cx="1105573" cy="212686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601FC0A4-242F-ADC9-D1FD-4F31E575AEF5}"/>
                </a:ext>
              </a:extLst>
            </p:cNvPr>
            <p:cNvCxnSpPr/>
            <p:nvPr/>
          </p:nvCxnSpPr>
          <p:spPr>
            <a:xfrm>
              <a:off x="5878715" y="4793397"/>
              <a:ext cx="961557" cy="353497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FB00E3E3-5DC2-55D2-C19C-DC94EF32698D}"/>
                </a:ext>
              </a:extLst>
            </p:cNvPr>
            <p:cNvCxnSpPr/>
            <p:nvPr/>
          </p:nvCxnSpPr>
          <p:spPr>
            <a:xfrm>
              <a:off x="5806707" y="4865405"/>
              <a:ext cx="961557" cy="353497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538A084-8485-BE40-92D8-828920896B3A}"/>
                </a:ext>
              </a:extLst>
            </p:cNvPr>
            <p:cNvSpPr txBox="1"/>
            <p:nvPr/>
          </p:nvSpPr>
          <p:spPr>
            <a:xfrm>
              <a:off x="6648787" y="3308635"/>
              <a:ext cx="1607009" cy="352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user application</a:t>
              </a:r>
              <a:endParaRPr kumimoji="1" lang="ja-JP" altLang="en-US" dirty="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D043F30-68B2-5234-3604-E029992BB3C1}"/>
                </a:ext>
              </a:extLst>
            </p:cNvPr>
            <p:cNvSpPr txBox="1"/>
            <p:nvPr/>
          </p:nvSpPr>
          <p:spPr>
            <a:xfrm>
              <a:off x="5387238" y="5324422"/>
              <a:ext cx="1607009" cy="352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user application</a:t>
              </a:r>
              <a:endParaRPr kumimoji="1" lang="ja-JP" altLang="en-US" dirty="0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3C263F-634B-B838-85B3-BE94BA427677}"/>
              </a:ext>
            </a:extLst>
          </p:cNvPr>
          <p:cNvSpPr txBox="1"/>
          <p:nvPr/>
        </p:nvSpPr>
        <p:spPr>
          <a:xfrm>
            <a:off x="1702735" y="1793586"/>
            <a:ext cx="9140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©</a:t>
            </a:r>
            <a:r>
              <a:rPr lang="en-US" altLang="ja-JP" sz="11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Rey.Hori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48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57A018-7D72-0981-9027-0711FC90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Experiment rooms for user applications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5210CB4-E0BE-5A7D-DCCC-EC4040C5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altLang="ja-JP" dirty="0"/>
              <a:t>The 10th International Conference “Channeling 2024”</a:t>
            </a:r>
            <a:r>
              <a:rPr lang="ja-JP" altLang="en-US" dirty="0"/>
              <a:t>（ </a:t>
            </a:r>
            <a:r>
              <a:rPr lang="en-US" altLang="ja-JP" dirty="0"/>
              <a:t>8 -13 September 2024, Riccione, Italy</a:t>
            </a:r>
            <a:r>
              <a:rPr lang="ja-JP" altLang="en-US" dirty="0"/>
              <a:t>）</a:t>
            </a:r>
          </a:p>
        </p:txBody>
      </p:sp>
      <p:pic>
        <p:nvPicPr>
          <p:cNvPr id="6" name="図 5" descr="アパートの建物&#10;&#10;中程度の精度で自動的に生成された説明">
            <a:extLst>
              <a:ext uri="{FF2B5EF4-FFF2-40B4-BE49-F238E27FC236}">
                <a16:creationId xmlns:a16="http://schemas.microsoft.com/office/drawing/2014/main" id="{44FFB92D-A00A-D382-C413-B7913B6FCC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5" y="1853460"/>
            <a:ext cx="5591656" cy="3067023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95CC3BC-7DA5-3104-272C-491D6F0C744E}"/>
              </a:ext>
            </a:extLst>
          </p:cNvPr>
          <p:cNvGrpSpPr/>
          <p:nvPr/>
        </p:nvGrpSpPr>
        <p:grpSpPr>
          <a:xfrm>
            <a:off x="6042657" y="1089234"/>
            <a:ext cx="5874339" cy="4411441"/>
            <a:chOff x="5890230" y="373789"/>
            <a:chExt cx="5874339" cy="4411441"/>
          </a:xfrm>
        </p:grpSpPr>
        <p:pic>
          <p:nvPicPr>
            <p:cNvPr id="5" name="図 4" descr="ダイアグラム, 設計図&#10;&#10;自動的に生成された説明">
              <a:extLst>
                <a:ext uri="{FF2B5EF4-FFF2-40B4-BE49-F238E27FC236}">
                  <a16:creationId xmlns:a16="http://schemas.microsoft.com/office/drawing/2014/main" id="{811738A1-CB07-A6CA-9F22-B57E693577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3600" y="373789"/>
              <a:ext cx="5820969" cy="4411441"/>
            </a:xfrm>
            <a:prstGeom prst="rect">
              <a:avLst/>
            </a:prstGeom>
          </p:spPr>
        </p:pic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08E3F6D5-93A9-38AA-008D-4D0C139FF89C}"/>
                </a:ext>
              </a:extLst>
            </p:cNvPr>
            <p:cNvSpPr/>
            <p:nvPr/>
          </p:nvSpPr>
          <p:spPr>
            <a:xfrm>
              <a:off x="5890230" y="2460913"/>
              <a:ext cx="2792790" cy="2209799"/>
            </a:xfrm>
            <a:custGeom>
              <a:avLst/>
              <a:gdLst>
                <a:gd name="connsiteX0" fmla="*/ 1545771 w 2841171"/>
                <a:gd name="connsiteY0" fmla="*/ 0 h 2362200"/>
                <a:gd name="connsiteX1" fmla="*/ 0 w 2841171"/>
                <a:gd name="connsiteY1" fmla="*/ 925286 h 2362200"/>
                <a:gd name="connsiteX2" fmla="*/ 2002971 w 2841171"/>
                <a:gd name="connsiteY2" fmla="*/ 2362200 h 2362200"/>
                <a:gd name="connsiteX3" fmla="*/ 2775857 w 2841171"/>
                <a:gd name="connsiteY3" fmla="*/ 1828800 h 2362200"/>
                <a:gd name="connsiteX4" fmla="*/ 1676400 w 2841171"/>
                <a:gd name="connsiteY4" fmla="*/ 1175657 h 2362200"/>
                <a:gd name="connsiteX5" fmla="*/ 2841171 w 2841171"/>
                <a:gd name="connsiteY5" fmla="*/ 544286 h 2362200"/>
                <a:gd name="connsiteX6" fmla="*/ 1545771 w 2841171"/>
                <a:gd name="connsiteY6" fmla="*/ 0 h 2362200"/>
                <a:gd name="connsiteX0" fmla="*/ 1672771 w 2841171"/>
                <a:gd name="connsiteY0" fmla="*/ 0 h 2345266"/>
                <a:gd name="connsiteX1" fmla="*/ 0 w 2841171"/>
                <a:gd name="connsiteY1" fmla="*/ 908352 h 2345266"/>
                <a:gd name="connsiteX2" fmla="*/ 2002971 w 2841171"/>
                <a:gd name="connsiteY2" fmla="*/ 2345266 h 2345266"/>
                <a:gd name="connsiteX3" fmla="*/ 2775857 w 2841171"/>
                <a:gd name="connsiteY3" fmla="*/ 1811866 h 2345266"/>
                <a:gd name="connsiteX4" fmla="*/ 1676400 w 2841171"/>
                <a:gd name="connsiteY4" fmla="*/ 1158723 h 2345266"/>
                <a:gd name="connsiteX5" fmla="*/ 2841171 w 2841171"/>
                <a:gd name="connsiteY5" fmla="*/ 527352 h 2345266"/>
                <a:gd name="connsiteX6" fmla="*/ 1672771 w 2841171"/>
                <a:gd name="connsiteY6" fmla="*/ 0 h 2345266"/>
                <a:gd name="connsiteX0" fmla="*/ 1672771 w 2775857"/>
                <a:gd name="connsiteY0" fmla="*/ 0 h 2345266"/>
                <a:gd name="connsiteX1" fmla="*/ 0 w 2775857"/>
                <a:gd name="connsiteY1" fmla="*/ 908352 h 2345266"/>
                <a:gd name="connsiteX2" fmla="*/ 2002971 w 2775857"/>
                <a:gd name="connsiteY2" fmla="*/ 2345266 h 2345266"/>
                <a:gd name="connsiteX3" fmla="*/ 2775857 w 2775857"/>
                <a:gd name="connsiteY3" fmla="*/ 1811866 h 2345266"/>
                <a:gd name="connsiteX4" fmla="*/ 1676400 w 2775857"/>
                <a:gd name="connsiteY4" fmla="*/ 1158723 h 2345266"/>
                <a:gd name="connsiteX5" fmla="*/ 2671837 w 2775857"/>
                <a:gd name="connsiteY5" fmla="*/ 603552 h 2345266"/>
                <a:gd name="connsiteX6" fmla="*/ 1672771 w 2775857"/>
                <a:gd name="connsiteY6" fmla="*/ 0 h 2345266"/>
                <a:gd name="connsiteX0" fmla="*/ 1689704 w 2792790"/>
                <a:gd name="connsiteY0" fmla="*/ 0 h 2345266"/>
                <a:gd name="connsiteX1" fmla="*/ 0 w 2792790"/>
                <a:gd name="connsiteY1" fmla="*/ 984552 h 2345266"/>
                <a:gd name="connsiteX2" fmla="*/ 2019904 w 2792790"/>
                <a:gd name="connsiteY2" fmla="*/ 2345266 h 2345266"/>
                <a:gd name="connsiteX3" fmla="*/ 2792790 w 2792790"/>
                <a:gd name="connsiteY3" fmla="*/ 1811866 h 2345266"/>
                <a:gd name="connsiteX4" fmla="*/ 1693333 w 2792790"/>
                <a:gd name="connsiteY4" fmla="*/ 1158723 h 2345266"/>
                <a:gd name="connsiteX5" fmla="*/ 2688770 w 2792790"/>
                <a:gd name="connsiteY5" fmla="*/ 603552 h 2345266"/>
                <a:gd name="connsiteX6" fmla="*/ 1689704 w 2792790"/>
                <a:gd name="connsiteY6" fmla="*/ 0 h 2345266"/>
                <a:gd name="connsiteX0" fmla="*/ 1765904 w 2868990"/>
                <a:gd name="connsiteY0" fmla="*/ 0 h 2345266"/>
                <a:gd name="connsiteX1" fmla="*/ 0 w 2868990"/>
                <a:gd name="connsiteY1" fmla="*/ 984552 h 2345266"/>
                <a:gd name="connsiteX2" fmla="*/ 2096104 w 2868990"/>
                <a:gd name="connsiteY2" fmla="*/ 2345266 h 2345266"/>
                <a:gd name="connsiteX3" fmla="*/ 2868990 w 2868990"/>
                <a:gd name="connsiteY3" fmla="*/ 1811866 h 2345266"/>
                <a:gd name="connsiteX4" fmla="*/ 1769533 w 2868990"/>
                <a:gd name="connsiteY4" fmla="*/ 1158723 h 2345266"/>
                <a:gd name="connsiteX5" fmla="*/ 2764970 w 2868990"/>
                <a:gd name="connsiteY5" fmla="*/ 603552 h 2345266"/>
                <a:gd name="connsiteX6" fmla="*/ 1765904 w 2868990"/>
                <a:gd name="connsiteY6" fmla="*/ 0 h 2345266"/>
                <a:gd name="connsiteX0" fmla="*/ 1765904 w 2868990"/>
                <a:gd name="connsiteY0" fmla="*/ 0 h 2209799"/>
                <a:gd name="connsiteX1" fmla="*/ 0 w 2868990"/>
                <a:gd name="connsiteY1" fmla="*/ 984552 h 2209799"/>
                <a:gd name="connsiteX2" fmla="*/ 2070704 w 2868990"/>
                <a:gd name="connsiteY2" fmla="*/ 2209799 h 2209799"/>
                <a:gd name="connsiteX3" fmla="*/ 2868990 w 2868990"/>
                <a:gd name="connsiteY3" fmla="*/ 1811866 h 2209799"/>
                <a:gd name="connsiteX4" fmla="*/ 1769533 w 2868990"/>
                <a:gd name="connsiteY4" fmla="*/ 1158723 h 2209799"/>
                <a:gd name="connsiteX5" fmla="*/ 2764970 w 2868990"/>
                <a:gd name="connsiteY5" fmla="*/ 603552 h 2209799"/>
                <a:gd name="connsiteX6" fmla="*/ 1765904 w 2868990"/>
                <a:gd name="connsiteY6" fmla="*/ 0 h 2209799"/>
                <a:gd name="connsiteX0" fmla="*/ 1765904 w 2792790"/>
                <a:gd name="connsiteY0" fmla="*/ 0 h 2209799"/>
                <a:gd name="connsiteX1" fmla="*/ 0 w 2792790"/>
                <a:gd name="connsiteY1" fmla="*/ 984552 h 2209799"/>
                <a:gd name="connsiteX2" fmla="*/ 2070704 w 2792790"/>
                <a:gd name="connsiteY2" fmla="*/ 2209799 h 2209799"/>
                <a:gd name="connsiteX3" fmla="*/ 2792790 w 2792790"/>
                <a:gd name="connsiteY3" fmla="*/ 1777999 h 2209799"/>
                <a:gd name="connsiteX4" fmla="*/ 1769533 w 2792790"/>
                <a:gd name="connsiteY4" fmla="*/ 1158723 h 2209799"/>
                <a:gd name="connsiteX5" fmla="*/ 2764970 w 2792790"/>
                <a:gd name="connsiteY5" fmla="*/ 603552 h 2209799"/>
                <a:gd name="connsiteX6" fmla="*/ 1765904 w 2792790"/>
                <a:gd name="connsiteY6" fmla="*/ 0 h 220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2790" h="2209799">
                  <a:moveTo>
                    <a:pt x="1765904" y="0"/>
                  </a:moveTo>
                  <a:lnTo>
                    <a:pt x="0" y="984552"/>
                  </a:lnTo>
                  <a:lnTo>
                    <a:pt x="2070704" y="2209799"/>
                  </a:lnTo>
                  <a:lnTo>
                    <a:pt x="2792790" y="1777999"/>
                  </a:lnTo>
                  <a:lnTo>
                    <a:pt x="1769533" y="1158723"/>
                  </a:lnTo>
                  <a:lnTo>
                    <a:pt x="2764970" y="603552"/>
                  </a:lnTo>
                  <a:lnTo>
                    <a:pt x="1765904" y="0"/>
                  </a:lnTo>
                  <a:close/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9C51A2FA-56A8-D292-CD6C-FED956A79ADA}"/>
                </a:ext>
              </a:extLst>
            </p:cNvPr>
            <p:cNvSpPr/>
            <p:nvPr/>
          </p:nvSpPr>
          <p:spPr>
            <a:xfrm>
              <a:off x="7844502" y="2515676"/>
              <a:ext cx="3920067" cy="2226733"/>
            </a:xfrm>
            <a:custGeom>
              <a:avLst/>
              <a:gdLst>
                <a:gd name="connsiteX0" fmla="*/ 1727200 w 3251200"/>
                <a:gd name="connsiteY0" fmla="*/ 0 h 2260600"/>
                <a:gd name="connsiteX1" fmla="*/ 0 w 3251200"/>
                <a:gd name="connsiteY1" fmla="*/ 1083733 h 2260600"/>
                <a:gd name="connsiteX2" fmla="*/ 939800 w 3251200"/>
                <a:gd name="connsiteY2" fmla="*/ 1642533 h 2260600"/>
                <a:gd name="connsiteX3" fmla="*/ 1363133 w 3251200"/>
                <a:gd name="connsiteY3" fmla="*/ 1498600 h 2260600"/>
                <a:gd name="connsiteX4" fmla="*/ 1981200 w 3251200"/>
                <a:gd name="connsiteY4" fmla="*/ 1811866 h 2260600"/>
                <a:gd name="connsiteX5" fmla="*/ 2226733 w 3251200"/>
                <a:gd name="connsiteY5" fmla="*/ 1710266 h 2260600"/>
                <a:gd name="connsiteX6" fmla="*/ 3166533 w 3251200"/>
                <a:gd name="connsiteY6" fmla="*/ 2260600 h 2260600"/>
                <a:gd name="connsiteX7" fmla="*/ 3251200 w 3251200"/>
                <a:gd name="connsiteY7" fmla="*/ 795866 h 2260600"/>
                <a:gd name="connsiteX8" fmla="*/ 1727200 w 3251200"/>
                <a:gd name="connsiteY8" fmla="*/ 0 h 2260600"/>
                <a:gd name="connsiteX0" fmla="*/ 1727200 w 4148667"/>
                <a:gd name="connsiteY0" fmla="*/ 0 h 2260600"/>
                <a:gd name="connsiteX1" fmla="*/ 0 w 4148667"/>
                <a:gd name="connsiteY1" fmla="*/ 1083733 h 2260600"/>
                <a:gd name="connsiteX2" fmla="*/ 939800 w 4148667"/>
                <a:gd name="connsiteY2" fmla="*/ 1642533 h 2260600"/>
                <a:gd name="connsiteX3" fmla="*/ 1363133 w 4148667"/>
                <a:gd name="connsiteY3" fmla="*/ 1498600 h 2260600"/>
                <a:gd name="connsiteX4" fmla="*/ 1981200 w 4148667"/>
                <a:gd name="connsiteY4" fmla="*/ 1811866 h 2260600"/>
                <a:gd name="connsiteX5" fmla="*/ 2226733 w 4148667"/>
                <a:gd name="connsiteY5" fmla="*/ 1710266 h 2260600"/>
                <a:gd name="connsiteX6" fmla="*/ 3166533 w 4148667"/>
                <a:gd name="connsiteY6" fmla="*/ 2260600 h 2260600"/>
                <a:gd name="connsiteX7" fmla="*/ 4148667 w 4148667"/>
                <a:gd name="connsiteY7" fmla="*/ 1456266 h 2260600"/>
                <a:gd name="connsiteX8" fmla="*/ 1727200 w 4148667"/>
                <a:gd name="connsiteY8" fmla="*/ 0 h 2260600"/>
                <a:gd name="connsiteX0" fmla="*/ 1701800 w 4148667"/>
                <a:gd name="connsiteY0" fmla="*/ 0 h 2226733"/>
                <a:gd name="connsiteX1" fmla="*/ 0 w 4148667"/>
                <a:gd name="connsiteY1" fmla="*/ 1049866 h 2226733"/>
                <a:gd name="connsiteX2" fmla="*/ 939800 w 4148667"/>
                <a:gd name="connsiteY2" fmla="*/ 1608666 h 2226733"/>
                <a:gd name="connsiteX3" fmla="*/ 1363133 w 4148667"/>
                <a:gd name="connsiteY3" fmla="*/ 1464733 h 2226733"/>
                <a:gd name="connsiteX4" fmla="*/ 1981200 w 4148667"/>
                <a:gd name="connsiteY4" fmla="*/ 1777999 h 2226733"/>
                <a:gd name="connsiteX5" fmla="*/ 2226733 w 4148667"/>
                <a:gd name="connsiteY5" fmla="*/ 1676399 h 2226733"/>
                <a:gd name="connsiteX6" fmla="*/ 3166533 w 4148667"/>
                <a:gd name="connsiteY6" fmla="*/ 2226733 h 2226733"/>
                <a:gd name="connsiteX7" fmla="*/ 4148667 w 4148667"/>
                <a:gd name="connsiteY7" fmla="*/ 1422399 h 2226733"/>
                <a:gd name="connsiteX8" fmla="*/ 1701800 w 4148667"/>
                <a:gd name="connsiteY8" fmla="*/ 0 h 2226733"/>
                <a:gd name="connsiteX0" fmla="*/ 1701800 w 4148667"/>
                <a:gd name="connsiteY0" fmla="*/ 0 h 2226733"/>
                <a:gd name="connsiteX1" fmla="*/ 0 w 4148667"/>
                <a:gd name="connsiteY1" fmla="*/ 1049866 h 2226733"/>
                <a:gd name="connsiteX2" fmla="*/ 939800 w 4148667"/>
                <a:gd name="connsiteY2" fmla="*/ 1608666 h 2226733"/>
                <a:gd name="connsiteX3" fmla="*/ 1329267 w 4148667"/>
                <a:gd name="connsiteY3" fmla="*/ 1439333 h 2226733"/>
                <a:gd name="connsiteX4" fmla="*/ 1981200 w 4148667"/>
                <a:gd name="connsiteY4" fmla="*/ 1777999 h 2226733"/>
                <a:gd name="connsiteX5" fmla="*/ 2226733 w 4148667"/>
                <a:gd name="connsiteY5" fmla="*/ 1676399 h 2226733"/>
                <a:gd name="connsiteX6" fmla="*/ 3166533 w 4148667"/>
                <a:gd name="connsiteY6" fmla="*/ 2226733 h 2226733"/>
                <a:gd name="connsiteX7" fmla="*/ 4148667 w 4148667"/>
                <a:gd name="connsiteY7" fmla="*/ 1422399 h 2226733"/>
                <a:gd name="connsiteX8" fmla="*/ 1701800 w 4148667"/>
                <a:gd name="connsiteY8" fmla="*/ 0 h 2226733"/>
                <a:gd name="connsiteX0" fmla="*/ 1701800 w 4148667"/>
                <a:gd name="connsiteY0" fmla="*/ 0 h 2226733"/>
                <a:gd name="connsiteX1" fmla="*/ 0 w 4148667"/>
                <a:gd name="connsiteY1" fmla="*/ 1049866 h 2226733"/>
                <a:gd name="connsiteX2" fmla="*/ 939800 w 4148667"/>
                <a:gd name="connsiteY2" fmla="*/ 1608666 h 2226733"/>
                <a:gd name="connsiteX3" fmla="*/ 1329267 w 4148667"/>
                <a:gd name="connsiteY3" fmla="*/ 1430866 h 2226733"/>
                <a:gd name="connsiteX4" fmla="*/ 1981200 w 4148667"/>
                <a:gd name="connsiteY4" fmla="*/ 1777999 h 2226733"/>
                <a:gd name="connsiteX5" fmla="*/ 2226733 w 4148667"/>
                <a:gd name="connsiteY5" fmla="*/ 1676399 h 2226733"/>
                <a:gd name="connsiteX6" fmla="*/ 3166533 w 4148667"/>
                <a:gd name="connsiteY6" fmla="*/ 2226733 h 2226733"/>
                <a:gd name="connsiteX7" fmla="*/ 4148667 w 4148667"/>
                <a:gd name="connsiteY7" fmla="*/ 1422399 h 2226733"/>
                <a:gd name="connsiteX8" fmla="*/ 1701800 w 4148667"/>
                <a:gd name="connsiteY8" fmla="*/ 0 h 2226733"/>
                <a:gd name="connsiteX0" fmla="*/ 1701800 w 4148667"/>
                <a:gd name="connsiteY0" fmla="*/ 0 h 2226733"/>
                <a:gd name="connsiteX1" fmla="*/ 0 w 4148667"/>
                <a:gd name="connsiteY1" fmla="*/ 1049866 h 2226733"/>
                <a:gd name="connsiteX2" fmla="*/ 939800 w 4148667"/>
                <a:gd name="connsiteY2" fmla="*/ 1608666 h 2226733"/>
                <a:gd name="connsiteX3" fmla="*/ 1329267 w 4148667"/>
                <a:gd name="connsiteY3" fmla="*/ 1430866 h 2226733"/>
                <a:gd name="connsiteX4" fmla="*/ 1981200 w 4148667"/>
                <a:gd name="connsiteY4" fmla="*/ 1777999 h 2226733"/>
                <a:gd name="connsiteX5" fmla="*/ 2209800 w 4148667"/>
                <a:gd name="connsiteY5" fmla="*/ 1625599 h 2226733"/>
                <a:gd name="connsiteX6" fmla="*/ 3166533 w 4148667"/>
                <a:gd name="connsiteY6" fmla="*/ 2226733 h 2226733"/>
                <a:gd name="connsiteX7" fmla="*/ 4148667 w 4148667"/>
                <a:gd name="connsiteY7" fmla="*/ 1422399 h 2226733"/>
                <a:gd name="connsiteX8" fmla="*/ 1701800 w 4148667"/>
                <a:gd name="connsiteY8" fmla="*/ 0 h 2226733"/>
                <a:gd name="connsiteX0" fmla="*/ 1701800 w 4148667"/>
                <a:gd name="connsiteY0" fmla="*/ 0 h 2226733"/>
                <a:gd name="connsiteX1" fmla="*/ 0 w 4148667"/>
                <a:gd name="connsiteY1" fmla="*/ 1049866 h 2226733"/>
                <a:gd name="connsiteX2" fmla="*/ 939800 w 4148667"/>
                <a:gd name="connsiteY2" fmla="*/ 1608666 h 2226733"/>
                <a:gd name="connsiteX3" fmla="*/ 1329267 w 4148667"/>
                <a:gd name="connsiteY3" fmla="*/ 1430866 h 2226733"/>
                <a:gd name="connsiteX4" fmla="*/ 1981200 w 4148667"/>
                <a:gd name="connsiteY4" fmla="*/ 1777999 h 2226733"/>
                <a:gd name="connsiteX5" fmla="*/ 2209800 w 4148667"/>
                <a:gd name="connsiteY5" fmla="*/ 1625599 h 2226733"/>
                <a:gd name="connsiteX6" fmla="*/ 3166533 w 4148667"/>
                <a:gd name="connsiteY6" fmla="*/ 2226733 h 2226733"/>
                <a:gd name="connsiteX7" fmla="*/ 4148667 w 4148667"/>
                <a:gd name="connsiteY7" fmla="*/ 1422399 h 2226733"/>
                <a:gd name="connsiteX8" fmla="*/ 3632200 w 4148667"/>
                <a:gd name="connsiteY8" fmla="*/ 1126066 h 2226733"/>
                <a:gd name="connsiteX9" fmla="*/ 1701800 w 4148667"/>
                <a:gd name="connsiteY9" fmla="*/ 0 h 2226733"/>
                <a:gd name="connsiteX0" fmla="*/ 1701800 w 4148667"/>
                <a:gd name="connsiteY0" fmla="*/ 0 h 2226733"/>
                <a:gd name="connsiteX1" fmla="*/ 0 w 4148667"/>
                <a:gd name="connsiteY1" fmla="*/ 1049866 h 2226733"/>
                <a:gd name="connsiteX2" fmla="*/ 939800 w 4148667"/>
                <a:gd name="connsiteY2" fmla="*/ 1608666 h 2226733"/>
                <a:gd name="connsiteX3" fmla="*/ 1329267 w 4148667"/>
                <a:gd name="connsiteY3" fmla="*/ 1430866 h 2226733"/>
                <a:gd name="connsiteX4" fmla="*/ 1981200 w 4148667"/>
                <a:gd name="connsiteY4" fmla="*/ 1777999 h 2226733"/>
                <a:gd name="connsiteX5" fmla="*/ 2209800 w 4148667"/>
                <a:gd name="connsiteY5" fmla="*/ 1625599 h 2226733"/>
                <a:gd name="connsiteX6" fmla="*/ 3166533 w 4148667"/>
                <a:gd name="connsiteY6" fmla="*/ 2226733 h 2226733"/>
                <a:gd name="connsiteX7" fmla="*/ 4148667 w 4148667"/>
                <a:gd name="connsiteY7" fmla="*/ 1422399 h 2226733"/>
                <a:gd name="connsiteX8" fmla="*/ 3623734 w 4148667"/>
                <a:gd name="connsiteY8" fmla="*/ 1151466 h 2226733"/>
                <a:gd name="connsiteX9" fmla="*/ 1701800 w 4148667"/>
                <a:gd name="connsiteY9" fmla="*/ 0 h 2226733"/>
                <a:gd name="connsiteX0" fmla="*/ 1701800 w 3920067"/>
                <a:gd name="connsiteY0" fmla="*/ 0 h 2226733"/>
                <a:gd name="connsiteX1" fmla="*/ 0 w 3920067"/>
                <a:gd name="connsiteY1" fmla="*/ 1049866 h 2226733"/>
                <a:gd name="connsiteX2" fmla="*/ 939800 w 3920067"/>
                <a:gd name="connsiteY2" fmla="*/ 1608666 h 2226733"/>
                <a:gd name="connsiteX3" fmla="*/ 1329267 w 3920067"/>
                <a:gd name="connsiteY3" fmla="*/ 1430866 h 2226733"/>
                <a:gd name="connsiteX4" fmla="*/ 1981200 w 3920067"/>
                <a:gd name="connsiteY4" fmla="*/ 1777999 h 2226733"/>
                <a:gd name="connsiteX5" fmla="*/ 2209800 w 3920067"/>
                <a:gd name="connsiteY5" fmla="*/ 1625599 h 2226733"/>
                <a:gd name="connsiteX6" fmla="*/ 3166533 w 3920067"/>
                <a:gd name="connsiteY6" fmla="*/ 2226733 h 2226733"/>
                <a:gd name="connsiteX7" fmla="*/ 3920067 w 3920067"/>
                <a:gd name="connsiteY7" fmla="*/ 1684866 h 2226733"/>
                <a:gd name="connsiteX8" fmla="*/ 3623734 w 3920067"/>
                <a:gd name="connsiteY8" fmla="*/ 1151466 h 2226733"/>
                <a:gd name="connsiteX9" fmla="*/ 1701800 w 3920067"/>
                <a:gd name="connsiteY9" fmla="*/ 0 h 222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0067" h="2226733">
                  <a:moveTo>
                    <a:pt x="1701800" y="0"/>
                  </a:moveTo>
                  <a:lnTo>
                    <a:pt x="0" y="1049866"/>
                  </a:lnTo>
                  <a:lnTo>
                    <a:pt x="939800" y="1608666"/>
                  </a:lnTo>
                  <a:lnTo>
                    <a:pt x="1329267" y="1430866"/>
                  </a:lnTo>
                  <a:lnTo>
                    <a:pt x="1981200" y="1777999"/>
                  </a:lnTo>
                  <a:lnTo>
                    <a:pt x="2209800" y="1625599"/>
                  </a:lnTo>
                  <a:lnTo>
                    <a:pt x="3166533" y="2226733"/>
                  </a:lnTo>
                  <a:lnTo>
                    <a:pt x="3920067" y="1684866"/>
                  </a:lnTo>
                  <a:lnTo>
                    <a:pt x="3623734" y="1151466"/>
                  </a:lnTo>
                  <a:lnTo>
                    <a:pt x="1701800" y="0"/>
                  </a:lnTo>
                  <a:close/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6C3A9A-BD51-2558-F3E4-B6016F8E1574}"/>
              </a:ext>
            </a:extLst>
          </p:cNvPr>
          <p:cNvSpPr txBox="1"/>
          <p:nvPr/>
        </p:nvSpPr>
        <p:spPr>
          <a:xfrm>
            <a:off x="8919828" y="2789450"/>
            <a:ext cx="206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Accelerator building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F07B30-7F64-4C71-F901-15E8DA8D41CB}"/>
              </a:ext>
            </a:extLst>
          </p:cNvPr>
          <p:cNvSpPr txBox="1"/>
          <p:nvPr/>
        </p:nvSpPr>
        <p:spPr>
          <a:xfrm>
            <a:off x="6053147" y="2964066"/>
            <a:ext cx="156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Users building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FE21814-A7B1-6BBF-486E-F176BBC70B69}"/>
              </a:ext>
            </a:extLst>
          </p:cNvPr>
          <p:cNvSpPr txBox="1"/>
          <p:nvPr/>
        </p:nvSpPr>
        <p:spPr>
          <a:xfrm>
            <a:off x="653418" y="5402243"/>
            <a:ext cx="10446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Experiment rooms for FEL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users:</a:t>
            </a:r>
            <a:r>
              <a: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in the users building 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Experiment hall for PXR &amp; THz applications in the accelerator building</a:t>
            </a:r>
          </a:p>
        </p:txBody>
      </p:sp>
    </p:spTree>
    <p:extLst>
      <p:ext uri="{BB962C8B-B14F-4D97-AF65-F5344CB8AC3E}">
        <p14:creationId xmlns:p14="http://schemas.microsoft.com/office/powerpoint/2010/main" val="412273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9900" y="71434"/>
            <a:ext cx="10515600" cy="779463"/>
          </a:xfrm>
        </p:spPr>
        <p:txBody>
          <a:bodyPr/>
          <a:lstStyle/>
          <a:p>
            <a:r>
              <a:rPr lang="en-US" altLang="ja-JP" dirty="0"/>
              <a:t>History of the LEBRA facility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9901" y="716642"/>
            <a:ext cx="11517312" cy="5683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dirty="0"/>
              <a:t>1957</a:t>
            </a:r>
            <a:r>
              <a:rPr lang="en-US" altLang="ja-JP" sz="2800" dirty="0"/>
              <a:t>:</a:t>
            </a:r>
            <a:r>
              <a:rPr lang="ja-JP" altLang="en-US" sz="2800" dirty="0"/>
              <a:t>  </a:t>
            </a:r>
            <a:r>
              <a:rPr lang="en-US" altLang="ja-JP" sz="2800" dirty="0"/>
              <a:t>Establishment of Institute of Quantum Science, Nihon University 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en-US" altLang="ja-JP" sz="2800" dirty="0"/>
              <a:t>1975</a:t>
            </a:r>
            <a:r>
              <a:rPr lang="en-US" altLang="ja-JP" sz="2800" dirty="0"/>
              <a:t>:  Project of π-meson</a:t>
            </a:r>
            <a:r>
              <a:rPr lang="ja-JP" altLang="en-US" sz="2800" dirty="0"/>
              <a:t> </a:t>
            </a:r>
            <a:r>
              <a:rPr lang="en-US" altLang="ja-JP" sz="2800" dirty="0"/>
              <a:t>cancer therapy started </a:t>
            </a:r>
          </a:p>
          <a:p>
            <a:pPr marL="0" indent="0">
              <a:buNone/>
            </a:pPr>
            <a:r>
              <a:rPr kumimoji="1" lang="en-US" altLang="ja-JP" sz="2800" dirty="0"/>
              <a:t>1989</a:t>
            </a:r>
            <a:r>
              <a:rPr lang="en-US" altLang="ja-JP" sz="2800" dirty="0"/>
              <a:t>:  Construction of </a:t>
            </a:r>
            <a:r>
              <a:rPr kumimoji="1" lang="en-US" altLang="ja-JP" sz="2800" dirty="0"/>
              <a:t>35MeV</a:t>
            </a:r>
            <a:r>
              <a:rPr lang="ja-JP" altLang="en-US" sz="2800" dirty="0"/>
              <a:t> </a:t>
            </a:r>
            <a:r>
              <a:rPr lang="en-US" altLang="ja-JP" sz="2800" dirty="0"/>
              <a:t>double-sided </a:t>
            </a:r>
            <a:r>
              <a:rPr lang="en-US" altLang="ja-JP" sz="2800" dirty="0" err="1"/>
              <a:t>microtron</a:t>
            </a:r>
            <a:r>
              <a:rPr lang="ja-JP" altLang="en-US" sz="2800" dirty="0"/>
              <a:t> 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en-US" altLang="ja-JP" sz="2800" dirty="0"/>
              <a:t>1992</a:t>
            </a:r>
            <a:r>
              <a:rPr lang="en-US" altLang="ja-JP" sz="2800" dirty="0"/>
              <a:t>:  Project of FEL-based light source started 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1997:  Construction of 100MeV-class S-band electron </a:t>
            </a:r>
            <a:r>
              <a:rPr lang="en-US" altLang="ja-JP" sz="2800" dirty="0" err="1"/>
              <a:t>linac</a:t>
            </a:r>
            <a:r>
              <a:rPr lang="en-US" altLang="ja-JP" sz="2800" dirty="0"/>
              <a:t> </a:t>
            </a:r>
          </a:p>
          <a:p>
            <a:pPr marL="0" indent="0">
              <a:buNone/>
            </a:pPr>
            <a:r>
              <a:rPr kumimoji="1" lang="en-US" altLang="ja-JP" sz="2800" dirty="0"/>
              <a:t>1998</a:t>
            </a:r>
            <a:r>
              <a:rPr lang="en-US" altLang="ja-JP" sz="2800" dirty="0"/>
              <a:t>:  Successful acceleration of 100 MeV electron beam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2001:	 FEL</a:t>
            </a:r>
            <a:r>
              <a:rPr lang="ja-JP" altLang="en-US" sz="2800" dirty="0"/>
              <a:t> </a:t>
            </a:r>
            <a:r>
              <a:rPr lang="en-US" altLang="ja-JP" sz="2800" dirty="0"/>
              <a:t>first lasing</a:t>
            </a:r>
            <a:r>
              <a:rPr lang="ja-JP" altLang="en-US" sz="2800" dirty="0"/>
              <a:t>＠</a:t>
            </a:r>
            <a:r>
              <a:rPr lang="en-US" altLang="ja-JP" sz="2800" dirty="0"/>
              <a:t>1.5µm,  PXR source development</a:t>
            </a:r>
          </a:p>
          <a:p>
            <a:pPr marL="0" indent="0">
              <a:buNone/>
            </a:pPr>
            <a:r>
              <a:rPr kumimoji="1" lang="en-US" altLang="ja-JP" sz="2800" dirty="0"/>
              <a:t>2003</a:t>
            </a:r>
            <a:r>
              <a:rPr lang="en-US" altLang="ja-JP" sz="2800" dirty="0"/>
              <a:t>:</a:t>
            </a:r>
            <a:r>
              <a:rPr kumimoji="1" lang="en-US" altLang="ja-JP" sz="2800" dirty="0"/>
              <a:t>	</a:t>
            </a:r>
            <a:r>
              <a:rPr lang="ja-JP" altLang="en-US" sz="2800" dirty="0"/>
              <a:t> </a:t>
            </a:r>
            <a:r>
              <a:rPr lang="en-US" altLang="ja-JP" sz="2800" dirty="0"/>
              <a:t>User applications using light sources started</a:t>
            </a:r>
          </a:p>
          <a:p>
            <a:pPr marL="0" indent="0">
              <a:buNone/>
            </a:pPr>
            <a:r>
              <a:rPr kumimoji="1" lang="en-US" altLang="ja-JP" sz="2800" dirty="0"/>
              <a:t>2004:  First X-ray beam from LEBRA-PXR source</a:t>
            </a:r>
          </a:p>
          <a:p>
            <a:pPr marL="0" indent="0">
              <a:buNone/>
            </a:pPr>
            <a:r>
              <a:rPr lang="en-US" altLang="ja-JP" sz="2800" dirty="0"/>
              <a:t>2011:  Adoption system for research proposals from users (chargeable)</a:t>
            </a:r>
          </a:p>
          <a:p>
            <a:pPr marL="0" indent="0">
              <a:buNone/>
            </a:pPr>
            <a:r>
              <a:rPr lang="en-US" altLang="ja-JP" sz="2800" dirty="0"/>
              <a:t>2012:  Study on THz-wave source started </a:t>
            </a:r>
            <a:endParaRPr kumimoji="1" lang="en-US" altLang="ja-JP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altLang="ja-JP"/>
              <a:t>The 10th International Conference “Channeling 2024”</a:t>
            </a:r>
            <a:r>
              <a:rPr lang="ja-JP" altLang="en-US"/>
              <a:t>（ </a:t>
            </a:r>
            <a:r>
              <a:rPr lang="en-US" altLang="ja-JP"/>
              <a:t>8 -13 September 2024, Riccione, Italy</a:t>
            </a:r>
            <a:r>
              <a:rPr lang="ja-JP" altLang="en-US"/>
              <a:t>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517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TM10001114[[fn=ギャラリー]]</Template>
  <TotalTime>12399</TotalTime>
  <Words>2449</Words>
  <Application>Microsoft Macintosh PowerPoint</Application>
  <PresentationFormat>ワイド画面</PresentationFormat>
  <Paragraphs>327</Paragraphs>
  <Slides>29</Slides>
  <Notes>22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48" baseType="lpstr">
      <vt:lpstr>Bitstream Vera Sans</vt:lpstr>
      <vt:lpstr>HGP明朝E</vt:lpstr>
      <vt:lpstr>IPAPMincho</vt:lpstr>
      <vt:lpstr>IPAUIGothic</vt:lpstr>
      <vt:lpstr>Meiryo UI</vt:lpstr>
      <vt:lpstr>ＭＳ Ｐゴシック</vt:lpstr>
      <vt:lpstr>ＭＳ Ｐゴシック</vt:lpstr>
      <vt:lpstr>ＭＳ Ｐ明朝</vt:lpstr>
      <vt:lpstr>メイリオ</vt:lpstr>
      <vt:lpstr>游ゴシック</vt:lpstr>
      <vt:lpstr>游ゴシック Light</vt:lpstr>
      <vt:lpstr>Arial</vt:lpstr>
      <vt:lpstr>Arial Black</vt:lpstr>
      <vt:lpstr>Calibri</vt:lpstr>
      <vt:lpstr>Helvetica</vt:lpstr>
      <vt:lpstr>Tahoma</vt:lpstr>
      <vt:lpstr>Times New Roman</vt:lpstr>
      <vt:lpstr>Wingdings</vt:lpstr>
      <vt:lpstr>Office Theme</vt:lpstr>
      <vt:lpstr>Application of PXR-based  X-ray source using a Si(400) radiator in the 40-keV region</vt:lpstr>
      <vt:lpstr>PowerPoint プレゼンテーション</vt:lpstr>
      <vt:lpstr>Outline</vt:lpstr>
      <vt:lpstr>PowerPoint プレゼンテーション</vt:lpstr>
      <vt:lpstr>PowerPoint プレゼンテーション</vt:lpstr>
      <vt:lpstr>LEBRA electron linac</vt:lpstr>
      <vt:lpstr>２beamlines and 3 types of light sources</vt:lpstr>
      <vt:lpstr>Experiment rooms for user applications</vt:lpstr>
      <vt:lpstr>History of the LEBRA facility</vt:lpstr>
      <vt:lpstr>Parametric X-ray radiation（PXR）</vt:lpstr>
      <vt:lpstr>PXR beam transport by double-crystal system</vt:lpstr>
      <vt:lpstr>PXR beamline</vt:lpstr>
      <vt:lpstr>Characteristics of the LEBRA-PXR source</vt:lpstr>
      <vt:lpstr>Specification of LEBRA-PXR source</vt:lpstr>
      <vt:lpstr>Applications of the PXR source（Imaging）</vt:lpstr>
      <vt:lpstr>Computed tomography (CT)</vt:lpstr>
      <vt:lpstr>Dispersive-XAFS analysis</vt:lpstr>
      <vt:lpstr>Diffraction-enhanced imaging（DEI）</vt:lpstr>
      <vt:lpstr>Absorption, Refraction, Scattering Images</vt:lpstr>
      <vt:lpstr>PowerPoint プレゼンテーション</vt:lpstr>
      <vt:lpstr>3D element imaging by simultaneous-KES</vt:lpstr>
      <vt:lpstr>Result of simultaneous KES-CT </vt:lpstr>
      <vt:lpstr>Generation high energy X-rays using LEBRA-PXR source </vt:lpstr>
      <vt:lpstr>PowerPoint プレゼンテーション</vt:lpstr>
      <vt:lpstr>Property of 40-keV PXR from Si(400)</vt:lpstr>
      <vt:lpstr>40-keV PXR profile and energy calibration </vt:lpstr>
      <vt:lpstr>X-ray imaging using 40-keV PXR</vt:lpstr>
      <vt:lpstr>PowerPoint プレゼンテーション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yahayak</dc:creator>
  <cp:lastModifiedBy>ハヤカワヤスシ</cp:lastModifiedBy>
  <cp:revision>579</cp:revision>
  <dcterms:created xsi:type="dcterms:W3CDTF">2023-07-14T02:33:35Z</dcterms:created>
  <dcterms:modified xsi:type="dcterms:W3CDTF">2024-10-02T02:02:46Z</dcterms:modified>
</cp:coreProperties>
</file>