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9" r:id="rId2"/>
    <p:sldId id="257" r:id="rId3"/>
    <p:sldId id="260" r:id="rId4"/>
    <p:sldId id="261" r:id="rId5"/>
    <p:sldId id="340" r:id="rId6"/>
    <p:sldId id="258" r:id="rId7"/>
    <p:sldId id="304" r:id="rId8"/>
    <p:sldId id="341" r:id="rId9"/>
    <p:sldId id="339" r:id="rId10"/>
    <p:sldId id="342" r:id="rId11"/>
    <p:sldId id="338" r:id="rId12"/>
    <p:sldId id="343" r:id="rId13"/>
    <p:sldId id="34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698C9-2909-4CCD-8172-DCF805E647A5}" type="datetimeFigureOut">
              <a:rPr lang="en-GB" smtClean="0"/>
              <a:t>13/02/2024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75365-35D4-4B18-BE9D-5F5B88DF8B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0916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9569F-2E5C-46A9-844A-656CA3CBD7F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706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1DDB4-25B9-8A6D-4F14-E55C837C1C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D421F0-4EDC-9603-EFA6-E8D7BA086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06F5E-74A1-87C6-2C2D-EE00CDC2D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4C510-FECD-45A5-8739-1EAB4DD34158}" type="datetimeFigureOut">
              <a:rPr lang="en-GB" smtClean="0"/>
              <a:t>13/02/2024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C0B4D-F5E4-85DE-2F6D-1B3582C43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664D9-1D9F-3A5C-8D3D-BABA36896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CB199-755D-4E01-A488-8A5C9BF159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140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5E036-44C0-695F-7E3A-39117F217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BEAE98-DF74-26D9-46BB-98B0CB3F61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5B443-9277-ADF9-7D32-D643905B4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4C510-FECD-45A5-8739-1EAB4DD34158}" type="datetimeFigureOut">
              <a:rPr lang="en-GB" smtClean="0"/>
              <a:t>13/02/2024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30B93-2DD9-324C-63DE-B6101679A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7EF5B-48D5-57B4-1801-E621D75F5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CB199-755D-4E01-A488-8A5C9BF159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0768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7BFF79-5A2D-692C-5851-C3C4B5DBB0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04E7BB-AEAF-3D79-93A3-BA1D3E775E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DD6DE4-FCBB-A062-9873-AB8A0C261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4C510-FECD-45A5-8739-1EAB4DD34158}" type="datetimeFigureOut">
              <a:rPr lang="en-GB" smtClean="0"/>
              <a:t>13/02/2024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6A892A-022F-B694-46EA-78286E7D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45A626-0FB6-6F7C-53E1-82A02D4A4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CB199-755D-4E01-A488-8A5C9BF159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99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0F345-E9FC-6875-D045-4CCE0D6E6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A6F04-D849-F1DC-60F3-E98B97A5D7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9BD95-2618-70BA-28C4-9A94F592C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4C510-FECD-45A5-8739-1EAB4DD34158}" type="datetimeFigureOut">
              <a:rPr lang="en-GB" smtClean="0"/>
              <a:t>13/02/2024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765253-6ED6-94D1-D7B0-BEFDA8662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544A8-649E-6920-FAD5-0ADCAB74E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CB199-755D-4E01-A488-8A5C9BF159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815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F59FD-09B4-EF6A-AF61-CF9A17B35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4CEE30-2A06-8FC7-0F7E-6C9BBAF9D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74C64-B639-5970-A9E1-A8A1FDA58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4C510-FECD-45A5-8739-1EAB4DD34158}" type="datetimeFigureOut">
              <a:rPr lang="en-GB" smtClean="0"/>
              <a:t>13/02/2024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72CB13-66BE-A125-E4DF-EB45214B0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D37D4-B96D-9B2F-E322-2BA29B8F1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CB199-755D-4E01-A488-8A5C9BF159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2433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8EC61-7C6A-833D-1D92-9AF93D2CC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A11C5-435B-E26B-F494-C7DE870F89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D7AB39-05A8-3FFA-5F65-68F7343C8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0BDA7E-5EC4-65E0-9C20-8255CD093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4C510-FECD-45A5-8739-1EAB4DD34158}" type="datetimeFigureOut">
              <a:rPr lang="en-GB" smtClean="0"/>
              <a:t>13/02/2024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181143-983B-610F-58C7-6AD2D95CD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4D80C3-333F-04A6-29B3-4D71A6E2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CB199-755D-4E01-A488-8A5C9BF159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533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AC3B4-49E6-6147-5E17-A86C40017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F4774E-B3C2-541B-907A-A893D79E6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764151-E739-004B-617B-75A9D128C7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D1062F-FB9A-5DB2-3ADC-E6FD88CF1B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3EFEB7-C8EE-9A31-F94C-64A902EDE6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9EFC1B-E7E4-4DDB-CD4A-73DB0ECBF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4C510-FECD-45A5-8739-1EAB4DD34158}" type="datetimeFigureOut">
              <a:rPr lang="en-GB" smtClean="0"/>
              <a:t>13/02/2024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800B51-E509-2800-86D9-C4F63554B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0119AF-3806-D682-1987-CE522F35F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CB199-755D-4E01-A488-8A5C9BF159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76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AD96A-7B6B-6E64-15E8-211AC5F8E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EB9DC0-1407-3001-6799-24032E75B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4C510-FECD-45A5-8739-1EAB4DD34158}" type="datetimeFigureOut">
              <a:rPr lang="en-GB" smtClean="0"/>
              <a:t>13/02/2024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666172-C784-A5EB-69E6-0E1AC03BD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5B971F-D9BF-125C-A404-2B04940B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CB199-755D-4E01-A488-8A5C9BF159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542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71A8B9-4C44-2C17-6978-AD42CD470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4C510-FECD-45A5-8739-1EAB4DD34158}" type="datetimeFigureOut">
              <a:rPr lang="en-GB" smtClean="0"/>
              <a:t>13/02/2024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8723F6-DC29-2CF3-B193-F1A5B4341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B87DC8-D049-91C4-A454-B084AB17F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CB199-755D-4E01-A488-8A5C9BF159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1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3E66E-DE0F-49A3-9964-E6754FAA1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46E00-C21A-66F3-C66C-9158CF646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4961A1-C38E-A85C-4750-6FED3E62F7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60B543-2AEE-FF90-8339-988AB71AD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4C510-FECD-45A5-8739-1EAB4DD34158}" type="datetimeFigureOut">
              <a:rPr lang="en-GB" smtClean="0"/>
              <a:t>13/02/2024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AC6F79-FEF3-46F7-B1EC-27870A8B6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63613-59CE-B1FB-AAEA-2A41E00E7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CB199-755D-4E01-A488-8A5C9BF159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311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55D64-1AA5-1C03-07FF-5C35FAE34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AB3BDD-8641-973B-E516-43F5B0200D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923440-CE52-FC0D-25E9-94416ED6B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91FC17-658B-34DA-8604-3405DD343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4C510-FECD-45A5-8739-1EAB4DD34158}" type="datetimeFigureOut">
              <a:rPr lang="en-GB" smtClean="0"/>
              <a:t>13/02/2024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688799-5F36-6035-D87A-CD2D1A5CF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77B9F-C89C-7783-751D-1B4F1422E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CB199-755D-4E01-A488-8A5C9BF159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5781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DFDBA1-6210-46C9-5FB9-1D5947741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848142-7AE6-99A3-4CE3-E531649E5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1D1D6-21CD-1674-08CB-18273D9C00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4C510-FECD-45A5-8739-1EAB4DD34158}" type="datetimeFigureOut">
              <a:rPr lang="en-GB" smtClean="0"/>
              <a:t>13/02/2024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4B7FD-B9F5-8947-76D1-99BF19C11A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73C1A-4DBD-CB3E-D096-B2114DECE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CB199-755D-4E01-A488-8A5C9BF159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507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it.wikipedia.org/wiki/Enrico_Fermi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it.wikipedia.org/wiki/Franco_Rasetti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t.wikipedia.org/wiki/Edoardo_Amaldi" TargetMode="External"/><Relationship Id="rId5" Type="http://schemas.openxmlformats.org/officeDocument/2006/relationships/hyperlink" Target="https://it.wikipedia.org/wiki/Emilio_Segr%C3%A8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it.wikipedia.org/wiki/Oscar_D%27Agostino" TargetMode="External"/><Relationship Id="rId9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4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F8082A-BF7A-5D97-EB2B-851352C8B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495" y="682482"/>
            <a:ext cx="10002416" cy="18318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B75F85-A110-7785-6509-BCFD5AC28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231" y="2667000"/>
            <a:ext cx="2621672" cy="4076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66B9A3-F317-3906-8851-C708F93A0966}"/>
              </a:ext>
            </a:extLst>
          </p:cNvPr>
          <p:cNvSpPr txBox="1"/>
          <p:nvPr/>
        </p:nvSpPr>
        <p:spPr>
          <a:xfrm>
            <a:off x="2992016" y="2538127"/>
            <a:ext cx="305422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 tooltip="Oscar D'Agostin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Oscar D'Agostino</a:t>
            </a:r>
            <a:r>
              <a:rPr lang="it-IT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</a:t>
            </a:r>
          </a:p>
          <a:p>
            <a:r>
              <a:rPr lang="it-IT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5" tooltip="Emilio Segrè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Emilio Segrè</a:t>
            </a:r>
            <a:r>
              <a:rPr lang="it-IT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 </a:t>
            </a:r>
          </a:p>
          <a:p>
            <a:r>
              <a:rPr lang="it-IT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6" tooltip="Edoardo Amald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Edoardo Amaldi</a:t>
            </a:r>
            <a:r>
              <a:rPr lang="it-IT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 </a:t>
            </a:r>
          </a:p>
          <a:p>
            <a:r>
              <a:rPr lang="it-IT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7" tooltip="Franco Rasett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Franco Rasetti</a:t>
            </a:r>
            <a:r>
              <a:rPr lang="it-IT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ed </a:t>
            </a:r>
          </a:p>
          <a:p>
            <a:r>
              <a:rPr lang="it-IT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8" tooltip="Enrico Ferm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Enrico Fermi</a:t>
            </a:r>
            <a:r>
              <a:rPr lang="it-IT" u="none" strike="noStrike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it-IT" u="none" strike="noStrike" dirty="0">
                <a:solidFill>
                  <a:schemeClr val="bg1"/>
                </a:solidFill>
                <a:latin typeface="Arial" panose="020B0604020202020204" pitchFamily="34" charset="0"/>
              </a:rPr>
              <a:t>(manca </a:t>
            </a:r>
          </a:p>
          <a:p>
            <a:r>
              <a:rPr lang="it-IT" u="none" strike="noStrike" dirty="0">
                <a:solidFill>
                  <a:schemeClr val="bg1"/>
                </a:solidFill>
                <a:latin typeface="Arial" panose="020B0604020202020204" pitchFamily="34" charset="0"/>
              </a:rPr>
              <a:t>Bruno Pontecor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</a:rPr>
              <a:t>vo)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E70B39-FED1-79FE-175E-975F0170C61C}"/>
              </a:ext>
            </a:extLst>
          </p:cNvPr>
          <p:cNvSpPr txBox="1"/>
          <p:nvPr/>
        </p:nvSpPr>
        <p:spPr>
          <a:xfrm>
            <a:off x="5355771" y="74645"/>
            <a:ext cx="646331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INFN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A80500-0310-4102-03D2-2ACD848A08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8326" y="2612571"/>
            <a:ext cx="6522028" cy="36762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7C085C-31EA-580B-1A70-09DFBDB567D0}"/>
              </a:ext>
            </a:extLst>
          </p:cNvPr>
          <p:cNvSpPr txBox="1"/>
          <p:nvPr/>
        </p:nvSpPr>
        <p:spPr>
          <a:xfrm>
            <a:off x="5131837" y="6447453"/>
            <a:ext cx="4943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INFN-Bologna: oltre 120 dipendenti e 250 associati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0" name="Picture 2" descr="INFN Bologna - CAMBIO PASSWORD">
            <a:extLst>
              <a:ext uri="{FF2B5EF4-FFF2-40B4-BE49-F238E27FC236}">
                <a16:creationId xmlns:a16="http://schemas.microsoft.com/office/drawing/2014/main" id="{E54943C6-5B05-1935-E9E8-F7CC986AD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" y="-15529"/>
            <a:ext cx="1586326" cy="112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BE493D-6863-D2E3-083D-519AEFA9163E}"/>
              </a:ext>
            </a:extLst>
          </p:cNvPr>
          <p:cNvSpPr txBox="1"/>
          <p:nvPr/>
        </p:nvSpPr>
        <p:spPr>
          <a:xfrm>
            <a:off x="10468947" y="18662"/>
            <a:ext cx="1787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E. Scapparone</a:t>
            </a:r>
          </a:p>
          <a:p>
            <a:r>
              <a:rPr lang="it-IT" dirty="0">
                <a:solidFill>
                  <a:schemeClr val="bg1"/>
                </a:solidFill>
              </a:rPr>
              <a:t>14 febbraio 2024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57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6CEC18-35BC-A6DB-2F61-1A4358FC7649}"/>
              </a:ext>
            </a:extLst>
          </p:cNvPr>
          <p:cNvSpPr txBox="1"/>
          <p:nvPr/>
        </p:nvSpPr>
        <p:spPr>
          <a:xfrm>
            <a:off x="2864499" y="3060440"/>
            <a:ext cx="6360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Ma senza tecnici nulla di tutto questo sarebbe mai stato realizzato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479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48A69-2A28-76B7-289C-DEC353C96401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defPPr>
              <a:defRPr lang="en-US"/>
            </a:defPPr>
            <a:lvl1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6667D0C0-8373-45F5-8EBC-C2918D1E2844}" type="slidenum">
              <a:rPr lang="en-GB" smtClean="0"/>
              <a:pPr lvl="0"/>
              <a:t>11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DA76D-BB4E-08EF-65B6-5754609BC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55" y="461818"/>
            <a:ext cx="5677150" cy="31957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30F19C-8071-95BC-068E-91CA4E9F10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308"/>
          <a:stretch/>
        </p:blipFill>
        <p:spPr>
          <a:xfrm>
            <a:off x="6486178" y="458438"/>
            <a:ext cx="5481305" cy="32361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9890BE-6EDA-8667-5A9E-082DC17B54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876"/>
          <a:stretch/>
        </p:blipFill>
        <p:spPr>
          <a:xfrm>
            <a:off x="203200" y="3710707"/>
            <a:ext cx="3636000" cy="2992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6B3E48-5FF1-9DED-BB81-EC73D005F5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2622" y="3759199"/>
            <a:ext cx="3886695" cy="29140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F307A6-5ED1-26BC-14C3-3732FBBCC5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308" b="-308"/>
          <a:stretch/>
        </p:blipFill>
        <p:spPr>
          <a:xfrm>
            <a:off x="3943927" y="3722256"/>
            <a:ext cx="4008582" cy="3006436"/>
          </a:xfrm>
          <a:prstGeom prst="rect">
            <a:avLst/>
          </a:prstGeom>
        </p:spPr>
      </p:pic>
      <p:pic>
        <p:nvPicPr>
          <p:cNvPr id="2" name="Picture 2" descr="INFN Bologna - CAMBIO PASSWORD">
            <a:extLst>
              <a:ext uri="{FF2B5EF4-FFF2-40B4-BE49-F238E27FC236}">
                <a16:creationId xmlns:a16="http://schemas.microsoft.com/office/drawing/2014/main" id="{61EC711D-0E0B-5E85-311E-FB0917567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" y="-15529"/>
            <a:ext cx="1586326" cy="112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E0003E-358A-D77E-A75E-A31B64CC483D}"/>
              </a:ext>
            </a:extLst>
          </p:cNvPr>
          <p:cNvSpPr txBox="1"/>
          <p:nvPr/>
        </p:nvSpPr>
        <p:spPr>
          <a:xfrm>
            <a:off x="2967134" y="27992"/>
            <a:ext cx="7498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Abbiamo bisogno di giovani motivati che rimpiazzino le precedenti generazioni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988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615DC6-D37C-7B12-E204-97F463A073E2}"/>
              </a:ext>
            </a:extLst>
          </p:cNvPr>
          <p:cNvSpPr txBox="1"/>
          <p:nvPr/>
        </p:nvSpPr>
        <p:spPr>
          <a:xfrm>
            <a:off x="429208" y="1212980"/>
            <a:ext cx="1154066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- un lavoro sicuramente molto interessante, in cui si sviluppano tecnologie all’avanguardia e la ripetitività è ridotta </a:t>
            </a:r>
          </a:p>
          <a:p>
            <a:r>
              <a:rPr lang="it-IT" dirty="0">
                <a:solidFill>
                  <a:schemeClr val="bg1"/>
                </a:solidFill>
              </a:rPr>
              <a:t>  al mimino (l’opposto di una catena di montaggio);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-la possibilità di lavorare in laboratori </a:t>
            </a:r>
            <a:r>
              <a:rPr lang="it-IT" dirty="0" err="1">
                <a:solidFill>
                  <a:schemeClr val="bg1"/>
                </a:solidFill>
              </a:rPr>
              <a:t>internazionli</a:t>
            </a:r>
            <a:r>
              <a:rPr lang="it-IT" dirty="0">
                <a:solidFill>
                  <a:schemeClr val="bg1"/>
                </a:solidFill>
              </a:rPr>
              <a:t> ( il CERN di Ginevra, il Fermilab di Chicago, DESY in Germania, etc.) e</a:t>
            </a:r>
          </a:p>
          <a:p>
            <a:r>
              <a:rPr lang="it-IT" dirty="0">
                <a:solidFill>
                  <a:schemeClr val="bg1"/>
                </a:solidFill>
              </a:rPr>
              <a:t> Nazionali (Laboratori nazionali del Gran Sasso, Laboratori di Legnaro, Centro di adroterapia di Trento, etc.)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- un </a:t>
            </a:r>
            <a:r>
              <a:rPr lang="en-GB" dirty="0" err="1">
                <a:solidFill>
                  <a:schemeClr val="bg1"/>
                </a:solidFill>
              </a:rPr>
              <a:t>ambiente</a:t>
            </a:r>
            <a:r>
              <a:rPr lang="en-GB" dirty="0">
                <a:solidFill>
                  <a:schemeClr val="bg1"/>
                </a:solidFill>
              </a:rPr>
              <a:t> di </a:t>
            </a:r>
            <a:r>
              <a:rPr lang="en-GB" dirty="0" err="1">
                <a:solidFill>
                  <a:schemeClr val="bg1"/>
                </a:solidFill>
              </a:rPr>
              <a:t>lavoro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sereno</a:t>
            </a:r>
            <a:r>
              <a:rPr lang="en-GB" dirty="0">
                <a:solidFill>
                  <a:schemeClr val="bg1"/>
                </a:solidFill>
              </a:rPr>
              <a:t> in cui la </a:t>
            </a:r>
            <a:r>
              <a:rPr lang="en-GB" dirty="0" err="1">
                <a:solidFill>
                  <a:schemeClr val="bg1"/>
                </a:solidFill>
              </a:rPr>
              <a:t>competitività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si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coniuga</a:t>
            </a:r>
            <a:r>
              <a:rPr lang="en-GB" dirty="0">
                <a:solidFill>
                  <a:schemeClr val="bg1"/>
                </a:solidFill>
              </a:rPr>
              <a:t> con lo spirito di </a:t>
            </a:r>
            <a:r>
              <a:rPr lang="en-GB" dirty="0" err="1">
                <a:solidFill>
                  <a:schemeClr val="bg1"/>
                </a:solidFill>
              </a:rPr>
              <a:t>squadra</a:t>
            </a:r>
            <a:r>
              <a:rPr lang="en-GB" dirty="0">
                <a:solidFill>
                  <a:schemeClr val="bg1"/>
                </a:solidFill>
              </a:rPr>
              <a:t>;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-un </a:t>
            </a:r>
            <a:r>
              <a:rPr lang="en-GB" dirty="0" err="1">
                <a:solidFill>
                  <a:schemeClr val="bg1"/>
                </a:solidFill>
              </a:rPr>
              <a:t>discreto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stipendio</a:t>
            </a:r>
            <a:r>
              <a:rPr lang="en-GB" dirty="0">
                <a:solidFill>
                  <a:schemeClr val="bg1"/>
                </a:solidFill>
              </a:rPr>
              <a:t> e </a:t>
            </a:r>
            <a:r>
              <a:rPr lang="en-GB" dirty="0" err="1">
                <a:solidFill>
                  <a:schemeClr val="bg1"/>
                </a:solidFill>
              </a:rPr>
              <a:t>possibilità</a:t>
            </a:r>
            <a:r>
              <a:rPr lang="en-GB" dirty="0">
                <a:solidFill>
                  <a:schemeClr val="bg1"/>
                </a:solidFill>
              </a:rPr>
              <a:t> di </a:t>
            </a:r>
            <a:r>
              <a:rPr lang="en-GB" dirty="0" err="1">
                <a:solidFill>
                  <a:schemeClr val="bg1"/>
                </a:solidFill>
              </a:rPr>
              <a:t>crescita</a:t>
            </a:r>
            <a:r>
              <a:rPr lang="en-GB" dirty="0">
                <a:solidFill>
                  <a:schemeClr val="bg1"/>
                </a:solidFill>
              </a:rPr>
              <a:t>, </a:t>
            </a:r>
            <a:r>
              <a:rPr lang="en-GB" dirty="0" err="1">
                <a:solidFill>
                  <a:schemeClr val="bg1"/>
                </a:solidFill>
              </a:rPr>
              <a:t>anche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economica</a:t>
            </a:r>
            <a:r>
              <a:rPr lang="en-GB" dirty="0">
                <a:solidFill>
                  <a:schemeClr val="bg1"/>
                </a:solidFill>
              </a:rPr>
              <a:t>;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- un lavoro a tempo indeterminato (il ″posto fisso ″ di Checco Zalone per intenderci…);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C35B9E-2D46-0DCE-EEA7-D555DEA806BD}"/>
              </a:ext>
            </a:extLst>
          </p:cNvPr>
          <p:cNvSpPr txBox="1"/>
          <p:nvPr/>
        </p:nvSpPr>
        <p:spPr>
          <a:xfrm>
            <a:off x="4739952" y="4685914"/>
            <a:ext cx="181812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Come si comincia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B20F6B-7AE8-A42B-2434-1CBBBFEA5191}"/>
              </a:ext>
            </a:extLst>
          </p:cNvPr>
          <p:cNvSpPr txBox="1"/>
          <p:nvPr/>
        </p:nvSpPr>
        <p:spPr>
          <a:xfrm>
            <a:off x="429208" y="5206482"/>
            <a:ext cx="97946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Step 1) Stage in Sezione;</a:t>
            </a:r>
          </a:p>
          <a:p>
            <a:r>
              <a:rPr lang="it-IT" dirty="0">
                <a:solidFill>
                  <a:schemeClr val="bg1"/>
                </a:solidFill>
              </a:rPr>
              <a:t>Step 2) Borsa di studio, ottenibile in tempi brevi (un paio di mesi); inserimento in un servizio e contatti </a:t>
            </a:r>
          </a:p>
          <a:p>
            <a:r>
              <a:rPr lang="it-IT" dirty="0">
                <a:solidFill>
                  <a:schemeClr val="bg1"/>
                </a:solidFill>
              </a:rPr>
              <a:t>             con più gruppi di ricerca; </a:t>
            </a:r>
          </a:p>
          <a:p>
            <a:r>
              <a:rPr lang="it-IT" dirty="0">
                <a:solidFill>
                  <a:schemeClr val="bg1"/>
                </a:solidFill>
              </a:rPr>
              <a:t>Step 3) un concorso per essere assunti, come in tutta la Pubblica Amministrazione;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61E421-1D09-A378-F893-52A42661E41E}"/>
              </a:ext>
            </a:extLst>
          </p:cNvPr>
          <p:cNvSpPr txBox="1"/>
          <p:nvPr/>
        </p:nvSpPr>
        <p:spPr>
          <a:xfrm>
            <a:off x="5085184" y="233266"/>
            <a:ext cx="1653979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Cosa offriamo ?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113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E2A304-1845-166F-211D-D26BF0E7D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488" y="1250495"/>
            <a:ext cx="11459023" cy="406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5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F3147F-364A-F4EE-5DAE-F8B9F1AEA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6" y="0"/>
            <a:ext cx="12203265" cy="687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269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C2B3FB-710F-3C1C-4F7A-547F9CB0BB12}"/>
              </a:ext>
            </a:extLst>
          </p:cNvPr>
          <p:cNvSpPr txBox="1"/>
          <p:nvPr/>
        </p:nvSpPr>
        <p:spPr>
          <a:xfrm flipH="1">
            <a:off x="1745056" y="85142"/>
            <a:ext cx="9470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L’INFN è una comunità di oltre 6700 persone, con 2450 dipendenti. </a:t>
            </a:r>
          </a:p>
          <a:p>
            <a:r>
              <a:rPr lang="it-IT" dirty="0">
                <a:solidFill>
                  <a:schemeClr val="bg1"/>
                </a:solidFill>
              </a:rPr>
              <a:t>Circa il 20% sono borsisti (assegni di ricerca, borse di studio, borse di dottorato, </a:t>
            </a:r>
          </a:p>
          <a:p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69B8EB-6BD6-A944-75B9-F07A6A44F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639" y="1135148"/>
            <a:ext cx="9344722" cy="5296829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5B183962-26B9-22CA-4E8A-9FB840FD7019}"/>
              </a:ext>
            </a:extLst>
          </p:cNvPr>
          <p:cNvSpPr/>
          <p:nvPr/>
        </p:nvSpPr>
        <p:spPr>
          <a:xfrm>
            <a:off x="10235682" y="3997455"/>
            <a:ext cx="979714" cy="5038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8C75FC-63F5-8DC3-D584-F9917E0E5625}"/>
              </a:ext>
            </a:extLst>
          </p:cNvPr>
          <p:cNvSpPr txBox="1"/>
          <p:nvPr/>
        </p:nvSpPr>
        <p:spPr>
          <a:xfrm>
            <a:off x="2565918" y="6438122"/>
            <a:ext cx="6815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I</a:t>
            </a:r>
            <a:r>
              <a:rPr lang="it-IT" dirty="0"/>
              <a:t> </a:t>
            </a:r>
            <a:r>
              <a:rPr lang="it-IT" dirty="0">
                <a:solidFill>
                  <a:schemeClr val="bg1"/>
                </a:solidFill>
              </a:rPr>
              <a:t>tecnici rappresentano oltre il 25% del personale dipendente dell’INFN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9" name="Picture 2" descr="INFN Bologna - CAMBIO PASSWORD">
            <a:extLst>
              <a:ext uri="{FF2B5EF4-FFF2-40B4-BE49-F238E27FC236}">
                <a16:creationId xmlns:a16="http://schemas.microsoft.com/office/drawing/2014/main" id="{B5CAF87D-4FA7-41F6-AF3B-25D0DCD47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" y="-15529"/>
            <a:ext cx="1586326" cy="112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080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3E6E2B-6099-AA10-F01F-DFF8A1E98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341" y="508518"/>
            <a:ext cx="9788330" cy="6209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0AE480-F364-5BCD-1C04-F87972894BC4}"/>
              </a:ext>
            </a:extLst>
          </p:cNvPr>
          <p:cNvSpPr txBox="1"/>
          <p:nvPr/>
        </p:nvSpPr>
        <p:spPr>
          <a:xfrm>
            <a:off x="4963885" y="65315"/>
            <a:ext cx="2461508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La ricerca ha un costo…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Picture 2" descr="INFN Bologna - CAMBIO PASSWORD">
            <a:extLst>
              <a:ext uri="{FF2B5EF4-FFF2-40B4-BE49-F238E27FC236}">
                <a16:creationId xmlns:a16="http://schemas.microsoft.com/office/drawing/2014/main" id="{C5D11731-D1C2-F91F-4E1E-A3828FAE2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" y="-15529"/>
            <a:ext cx="1586326" cy="112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8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E0A44B8-1A7B-A085-E6B7-A90E002A469B}"/>
              </a:ext>
            </a:extLst>
          </p:cNvPr>
          <p:cNvGrpSpPr/>
          <p:nvPr/>
        </p:nvGrpSpPr>
        <p:grpSpPr>
          <a:xfrm>
            <a:off x="189042" y="485192"/>
            <a:ext cx="4578902" cy="3387109"/>
            <a:chOff x="198372" y="559739"/>
            <a:chExt cx="5095875" cy="366712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B15CEC1-959B-2D41-EAD1-28E61DF9C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372" y="559739"/>
              <a:ext cx="5095875" cy="3667125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B6AE8295-F07E-8617-3EB7-7B7632E3DF6D}"/>
                </a:ext>
              </a:extLst>
            </p:cNvPr>
            <p:cNvCxnSpPr>
              <a:cxnSpLocks/>
            </p:cNvCxnSpPr>
            <p:nvPr/>
          </p:nvCxnSpPr>
          <p:spPr>
            <a:xfrm>
              <a:off x="1436914" y="3480317"/>
              <a:ext cx="233265" cy="30791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9BEE97C-1B19-F6C7-277F-5835E328DFCD}"/>
                </a:ext>
              </a:extLst>
            </p:cNvPr>
            <p:cNvCxnSpPr>
              <a:cxnSpLocks/>
            </p:cNvCxnSpPr>
            <p:nvPr/>
          </p:nvCxnSpPr>
          <p:spPr>
            <a:xfrm>
              <a:off x="1679510" y="2761861"/>
              <a:ext cx="394996" cy="30169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94E0060-1061-8B8B-6080-FD6E52A19F89}"/>
                </a:ext>
              </a:extLst>
            </p:cNvPr>
            <p:cNvCxnSpPr>
              <a:cxnSpLocks/>
            </p:cNvCxnSpPr>
            <p:nvPr/>
          </p:nvCxnSpPr>
          <p:spPr>
            <a:xfrm>
              <a:off x="2811625" y="2820955"/>
              <a:ext cx="394996" cy="30169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8576CF2-A6CF-A3C1-5880-2D4C8A5259F8}"/>
                </a:ext>
              </a:extLst>
            </p:cNvPr>
            <p:cNvCxnSpPr>
              <a:cxnSpLocks/>
            </p:cNvCxnSpPr>
            <p:nvPr/>
          </p:nvCxnSpPr>
          <p:spPr>
            <a:xfrm>
              <a:off x="3673151" y="3038669"/>
              <a:ext cx="394996" cy="30169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DE75688-402E-E4ED-BA9E-56E2E6592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959" y="3941381"/>
            <a:ext cx="7175241" cy="28588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4521FC4-C3D4-30A0-B029-090C3579F580}"/>
              </a:ext>
            </a:extLst>
          </p:cNvPr>
          <p:cNvSpPr txBox="1"/>
          <p:nvPr/>
        </p:nvSpPr>
        <p:spPr>
          <a:xfrm>
            <a:off x="5486401" y="65314"/>
            <a:ext cx="550151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LHC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DFE9F7-ECF9-BABF-A911-7410746F7B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3712" y="662473"/>
            <a:ext cx="4759623" cy="31428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BD8CD1-892C-D05E-DBD3-D745D96525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010" y="223936"/>
            <a:ext cx="11246497" cy="632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35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6491F-EEED-4411-B646-7C7106463926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38C174A8-3841-466F-B9E5-E23DD9B1F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415" y="3305171"/>
            <a:ext cx="6277581" cy="355282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6029CB-4D4E-4C1B-8CCE-C85FEF640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4416" y="-27780"/>
            <a:ext cx="6277581" cy="36756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81D282-03C6-4A00-AF79-9F5D9DDFDA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105423"/>
            <a:ext cx="6187432" cy="375257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30F055-52C9-4EEA-B152-4C34F28BCF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1"/>
            <a:ext cx="6196520" cy="366732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2F5CF4-22EB-46EA-B964-3A5E9E8165E0}"/>
              </a:ext>
            </a:extLst>
          </p:cNvPr>
          <p:cNvSpPr txBox="1"/>
          <p:nvPr/>
        </p:nvSpPr>
        <p:spPr>
          <a:xfrm>
            <a:off x="3323321" y="7504"/>
            <a:ext cx="5814733" cy="461665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A Bologna: poker d’assi di esperimenti  @LHC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A0B458-165A-4D32-A3B9-D13CCD604B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2" y="-5861"/>
            <a:ext cx="773690" cy="7743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AD011F-323E-4C0F-B88D-9FCBAEB186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667328"/>
            <a:ext cx="661481" cy="8865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421F10-A0F8-47E6-BA36-EAB49C9D6A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03937" y="-29184"/>
            <a:ext cx="1608316" cy="846307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1F2644A-751D-446B-A381-A771B668CC0D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defPPr>
              <a:defRPr lang="en-US"/>
            </a:defPPr>
            <a:lvl1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B88A8F21-1FB0-4686-9265-42A21D2F587F}" type="slidenum">
              <a:rPr lang="en-GB" smtClean="0"/>
              <a:pPr lvl="0"/>
              <a:t>6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AF2B2C-3ECB-4662-9BA1-EA904E8759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7083" y="5847279"/>
            <a:ext cx="1475170" cy="101072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B706EDBE-D510-4518-A299-FB4E31B3A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62"/>
            <a:ext cx="5908413" cy="35188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F96A0AAE-7212-4D42-BF66-072732D0E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02" y="3501473"/>
            <a:ext cx="6148873" cy="338105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410F57E4-C335-408A-A475-EDF336997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8873" y="3444038"/>
            <a:ext cx="6283583" cy="338683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4561A-13B1-4D99-B228-73A85D7B0686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defPPr>
              <a:defRPr lang="en-US"/>
            </a:defPPr>
            <a:lvl1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4E33A566-7D5C-447A-A70B-E5E27C8B948D}" type="slidenum">
              <a:rPr lang="en-GB" smtClean="0"/>
              <a:pPr lvl="0"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354FAA-62DA-42FC-A6F4-E61F3D9F01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318" y="3501473"/>
            <a:ext cx="1019175" cy="1047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991FA8-444B-452D-B6FB-97C6024CE0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476" b="10574"/>
          <a:stretch/>
        </p:blipFill>
        <p:spPr>
          <a:xfrm>
            <a:off x="5898873" y="-11962"/>
            <a:ext cx="6293127" cy="345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EB67EC-2017-4CFB-819F-90E3E84705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38846" y="3429000"/>
            <a:ext cx="1043609" cy="10436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1A662B-DAE7-43B2-ADB5-08A1F04B5C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1962"/>
            <a:ext cx="1151917" cy="11807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F680ED-C06A-4852-ACD6-2872B526017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3" r="87472"/>
          <a:stretch/>
        </p:blipFill>
        <p:spPr>
          <a:xfrm>
            <a:off x="10849447" y="46797"/>
            <a:ext cx="1333008" cy="102394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144E85-FD58-7D27-8C22-C87EDE436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486" y="3379243"/>
            <a:ext cx="3351192" cy="3363581"/>
          </a:xfrm>
          <a:prstGeom prst="rect">
            <a:avLst/>
          </a:prstGeom>
        </p:spPr>
      </p:pic>
      <p:pic>
        <p:nvPicPr>
          <p:cNvPr id="1026" name="Picture 2" descr="Cosa sono le onde gravitazionali? - la Collaborazione Virgo">
            <a:extLst>
              <a:ext uri="{FF2B5EF4-FFF2-40B4-BE49-F238E27FC236}">
                <a16:creationId xmlns:a16="http://schemas.microsoft.com/office/drawing/2014/main" id="{B2BA0D80-97FC-D8F2-3F40-60D59DE0B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037" y="3951515"/>
            <a:ext cx="4876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55A8B0-0045-4FAA-4B36-DBBBCA46BC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946" b="23727"/>
          <a:stretch/>
        </p:blipFill>
        <p:spPr>
          <a:xfrm>
            <a:off x="1726552" y="935200"/>
            <a:ext cx="8779182" cy="22278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B36C51-B254-2750-1D08-3D07DBDE7BC8}"/>
              </a:ext>
            </a:extLst>
          </p:cNvPr>
          <p:cNvSpPr txBox="1"/>
          <p:nvPr/>
        </p:nvSpPr>
        <p:spPr>
          <a:xfrm>
            <a:off x="3909526" y="93306"/>
            <a:ext cx="4211409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VIRGO: la rivelazione di onde gravitazionali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400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62DF0173-130B-4220-B3A0-C633AA8DF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0022C-A689-4537-AB1E-0FCA717D17FC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defPPr>
              <a:defRPr lang="en-US"/>
            </a:defPPr>
            <a:lvl1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6667D0C0-8373-45F5-8EBC-C2918D1E2844}" type="slidenum">
              <a:rPr lang="en-GB" smtClean="0"/>
              <a:pPr lvl="0"/>
              <a:t>9</a:t>
            </a:fld>
            <a:endParaRPr lang="en-US"/>
          </a:p>
        </p:txBody>
      </p:sp>
      <p:pic>
        <p:nvPicPr>
          <p:cNvPr id="3" name="Picture 2" descr="INFN Bologna - CAMBIO PASSWORD">
            <a:extLst>
              <a:ext uri="{FF2B5EF4-FFF2-40B4-BE49-F238E27FC236}">
                <a16:creationId xmlns:a16="http://schemas.microsoft.com/office/drawing/2014/main" id="{91F499A1-B88A-E3A7-F88E-3793FD1A0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" y="-15529"/>
            <a:ext cx="1586326" cy="112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224D2F-2393-396D-3E9B-EB0AC720A6A7}"/>
              </a:ext>
            </a:extLst>
          </p:cNvPr>
          <p:cNvSpPr txBox="1"/>
          <p:nvPr/>
        </p:nvSpPr>
        <p:spPr>
          <a:xfrm>
            <a:off x="5197151" y="121298"/>
            <a:ext cx="1766253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…e non ci basta !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316</Words>
  <Application>Microsoft Office PowerPoint</Application>
  <PresentationFormat>Widescreen</PresentationFormat>
  <Paragraphs>45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Eugenio Scapparone</dc:creator>
  <cp:lastModifiedBy>Eugenio Scapparone</cp:lastModifiedBy>
  <cp:revision>15</cp:revision>
  <dcterms:created xsi:type="dcterms:W3CDTF">2024-02-13T11:10:42Z</dcterms:created>
  <dcterms:modified xsi:type="dcterms:W3CDTF">2024-02-13T16:50:34Z</dcterms:modified>
</cp:coreProperties>
</file>