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33"/>
  </p:notesMasterIdLst>
  <p:handoutMasterIdLst>
    <p:handoutMasterId r:id="rId34"/>
  </p:handoutMasterIdLst>
  <p:sldIdLst>
    <p:sldId id="532" r:id="rId11"/>
    <p:sldId id="567" r:id="rId12"/>
    <p:sldId id="568" r:id="rId13"/>
    <p:sldId id="562" r:id="rId14"/>
    <p:sldId id="572" r:id="rId15"/>
    <p:sldId id="573" r:id="rId16"/>
    <p:sldId id="574" r:id="rId17"/>
    <p:sldId id="575" r:id="rId18"/>
    <p:sldId id="452" r:id="rId19"/>
    <p:sldId id="555" r:id="rId20"/>
    <p:sldId id="561" r:id="rId21"/>
    <p:sldId id="556" r:id="rId22"/>
    <p:sldId id="557" r:id="rId23"/>
    <p:sldId id="512" r:id="rId24"/>
    <p:sldId id="526" r:id="rId25"/>
    <p:sldId id="261" r:id="rId26"/>
    <p:sldId id="475" r:id="rId27"/>
    <p:sldId id="421" r:id="rId28"/>
    <p:sldId id="513" r:id="rId29"/>
    <p:sldId id="525" r:id="rId30"/>
    <p:sldId id="569" r:id="rId31"/>
    <p:sldId id="570" r:id="rId32"/>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D1253-1AF2-5540-A488-AEBE4ADDBC6F}" name="Burgt, H.G.J. van der (Henry)" initials="HB" userId="S::henry.vanderburgt@ru.nl::6dce859b-18d8-41fd-8edf-b03da935380d" providerId="AD"/>
  <p188:author id="{717771E9-DD26-4FFC-91F1-C5B5009F7885}" name="Marcoux, K.P. (Katherine)" initials="MK(" userId="S::katherine.marcoux@ru.nl::33482eb7-09fc-4f37-b8f5-d91927a437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18"/>
    <p:restoredTop sz="94648"/>
  </p:normalViewPr>
  <p:slideViewPr>
    <p:cSldViewPr snapToGrid="0">
      <p:cViewPr varScale="1">
        <p:scale>
          <a:sx n="71" d="100"/>
          <a:sy n="71" d="100"/>
        </p:scale>
        <p:origin x="184" y="11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8/10/relationships/authors" Target="authors.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08/09/2024</a:t>
            </a:fld>
            <a:endParaRPr lang="en-GB"/>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08/09/2024</a:t>
            </a:fld>
            <a:endParaRPr lang="en-GB"/>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2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10</a:t>
            </a:fld>
            <a:endParaRPr lang="en-GB"/>
          </a:p>
        </p:txBody>
      </p:sp>
    </p:spTree>
    <p:extLst>
      <p:ext uri="{BB962C8B-B14F-4D97-AF65-F5344CB8AC3E}">
        <p14:creationId xmlns:p14="http://schemas.microsoft.com/office/powerpoint/2010/main" val="16853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11</a:t>
            </a:fld>
            <a:endParaRPr lang="en-GB"/>
          </a:p>
        </p:txBody>
      </p:sp>
    </p:spTree>
    <p:extLst>
      <p:ext uri="{BB962C8B-B14F-4D97-AF65-F5344CB8AC3E}">
        <p14:creationId xmlns:p14="http://schemas.microsoft.com/office/powerpoint/2010/main" val="127442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12</a:t>
            </a:fld>
            <a:endParaRPr lang="en-GB"/>
          </a:p>
        </p:txBody>
      </p:sp>
    </p:spTree>
    <p:extLst>
      <p:ext uri="{BB962C8B-B14F-4D97-AF65-F5344CB8AC3E}">
        <p14:creationId xmlns:p14="http://schemas.microsoft.com/office/powerpoint/2010/main" val="312137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13</a:t>
            </a:fld>
            <a:endParaRPr lang="en-GB"/>
          </a:p>
        </p:txBody>
      </p:sp>
    </p:spTree>
    <p:extLst>
      <p:ext uri="{BB962C8B-B14F-4D97-AF65-F5344CB8AC3E}">
        <p14:creationId xmlns:p14="http://schemas.microsoft.com/office/powerpoint/2010/main" val="331739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14</a:t>
            </a:fld>
            <a:endParaRPr lang="en-GB"/>
          </a:p>
        </p:txBody>
      </p:sp>
    </p:spTree>
    <p:extLst>
      <p:ext uri="{BB962C8B-B14F-4D97-AF65-F5344CB8AC3E}">
        <p14:creationId xmlns:p14="http://schemas.microsoft.com/office/powerpoint/2010/main" val="16295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16</a:t>
            </a:fld>
            <a:endParaRPr lang="en-GB"/>
          </a:p>
        </p:txBody>
      </p:sp>
    </p:spTree>
    <p:extLst>
      <p:ext uri="{BB962C8B-B14F-4D97-AF65-F5344CB8AC3E}">
        <p14:creationId xmlns:p14="http://schemas.microsoft.com/office/powerpoint/2010/main" val="74092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19</a:t>
            </a:fld>
            <a:endParaRPr lang="en-GB"/>
          </a:p>
        </p:txBody>
      </p:sp>
    </p:spTree>
    <p:extLst>
      <p:ext uri="{BB962C8B-B14F-4D97-AF65-F5344CB8AC3E}">
        <p14:creationId xmlns:p14="http://schemas.microsoft.com/office/powerpoint/2010/main" val="158872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20</a:t>
            </a:fld>
            <a:endParaRPr lang="en-GB"/>
          </a:p>
        </p:txBody>
      </p:sp>
    </p:spTree>
    <p:extLst>
      <p:ext uri="{BB962C8B-B14F-4D97-AF65-F5344CB8AC3E}">
        <p14:creationId xmlns:p14="http://schemas.microsoft.com/office/powerpoint/2010/main" val="13044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[Optional text line for explanation] </a:t>
            </a:r>
          </a:p>
        </p:txBody>
      </p:sp>
      <p:sp>
        <p:nvSpPr>
          <p:cNvPr id="12" name="Naam van presentator 2"/>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[Name of presenter]</a:t>
            </a:r>
          </a:p>
        </p:txBody>
      </p:sp>
      <p:sp>
        <p:nvSpPr>
          <p:cNvPr id="11" name="date 3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[Date of presentation]</a:t>
            </a:r>
          </a:p>
          <a:p>
            <a:pPr lvl="0"/>
            <a:r>
              <a:rPr lang="en-GB"/>
              <a:t>JU-LEVEL1=</a:t>
            </a:r>
            <a:r>
              <a:rPr lang="en-GB" err="1"/>
              <a:t>Standaard</a:t>
            </a:r>
            <a:endParaRPr lang="en-GB"/>
          </a:p>
        </p:txBody>
      </p:sp>
      <p:sp>
        <p:nvSpPr>
          <p:cNvPr id="6" name="Title 4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a:t>[</a:t>
            </a:r>
            <a:r>
              <a:rPr lang="en-GB" err="1"/>
              <a:t>Tekst</a:t>
            </a:r>
            <a:r>
              <a:rPr lang="en-GB"/>
              <a:t> 2-kolomsindeling]</a:t>
            </a:r>
          </a:p>
          <a:p>
            <a:pPr lvl="0"/>
            <a:r>
              <a:rPr lang="en-GB"/>
              <a:t>JU-LEVEL1=</a:t>
            </a:r>
            <a:r>
              <a:rPr lang="en-GB" err="1"/>
              <a:t>Standaard</a:t>
            </a:r>
            <a:endParaRPr lang="en-GB"/>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a:t>
            </a:r>
            <a:r>
              <a:rPr lang="en-GB" err="1"/>
              <a:t>Basistekst</a:t>
            </a:r>
            <a:endParaRPr lang="en-GB"/>
          </a:p>
          <a:p>
            <a:pPr lvl="5"/>
            <a:r>
              <a:rPr lang="en-GB"/>
              <a:t>JU-LEVEL6=</a:t>
            </a:r>
            <a:r>
              <a:rPr lang="en-GB" err="1"/>
              <a:t>Zwevend</a:t>
            </a:r>
            <a:r>
              <a:rPr lang="en-GB"/>
              <a:t> 1e </a:t>
            </a:r>
            <a:r>
              <a:rPr lang="en-GB" err="1"/>
              <a:t>niveau</a:t>
            </a:r>
            <a:endParaRPr lang="en-GB"/>
          </a:p>
          <a:p>
            <a:pPr lvl="6"/>
            <a:r>
              <a:rPr lang="en-GB"/>
              <a:t>JU-LEVEL7=</a:t>
            </a:r>
            <a:r>
              <a:rPr lang="en-GB" err="1"/>
              <a:t>Zwevend</a:t>
            </a:r>
            <a:r>
              <a:rPr lang="en-GB"/>
              <a:t> 2e </a:t>
            </a:r>
            <a:r>
              <a:rPr lang="en-GB" err="1"/>
              <a:t>niveau</a:t>
            </a:r>
            <a:endParaRPr lang="en-GB"/>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1=</a:t>
            </a:r>
            <a:r>
              <a:rPr lang="en-GB" err="1"/>
              <a:t>Standaard</a:t>
            </a:r>
            <a:endParaRPr lang="en-GB"/>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2"/>
          <p:cNvSpPr>
            <a:spLocks noGrp="1" noSelect="1"/>
          </p:cNvSpPr>
          <p:nvPr>
            <p:ph type="dt" sz="half" idx="10"/>
          </p:nvPr>
        </p:nvSpPr>
        <p:spPr/>
        <p:txBody>
          <a:bodyPr/>
          <a:lstStyle/>
          <a:p>
            <a:fld id="{3173DE11-90EF-4400-A6F5-8A2DCCBD9698}" type="datetime4">
              <a:rPr lang="en-GB" noProof="1" smtClean="0"/>
              <a:t>8 September 2024</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6638827" y="1773930"/>
            <a:ext cx="4489200" cy="4212000"/>
          </a:xfrm>
        </p:spPr>
        <p:txBody>
          <a:bodyPr/>
          <a:lstStyle>
            <a:lvl1pPr>
              <a:defRPr baseline="0"/>
            </a:lvl1pPr>
          </a:lstStyle>
          <a:p>
            <a:pPr lvl="0"/>
            <a:r>
              <a:rPr lang="en-GB"/>
              <a:t>[Tekst 2-kolomsindeling]</a:t>
            </a:r>
          </a:p>
        </p:txBody>
      </p:sp>
      <p:sp>
        <p:nvSpPr>
          <p:cNvPr id="12" name="Frame content 6 (JU-Free)"/>
          <p:cNvSpPr>
            <a:spLocks noGrp="1"/>
          </p:cNvSpPr>
          <p:nvPr>
            <p:ph idx="1003" hasCustomPrompt="1"/>
          </p:nvPr>
        </p:nvSpPr>
        <p:spPr bwMode="gray">
          <a:xfrm>
            <a:off x="1066027" y="1773930"/>
            <a:ext cx="44892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8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3"/>
          <p:cNvSpPr>
            <a:spLocks noGrp="1" noSelect="1"/>
          </p:cNvSpPr>
          <p:nvPr>
            <p:ph type="dt" sz="half" idx="10"/>
          </p:nvPr>
        </p:nvSpPr>
        <p:spPr/>
        <p:txBody>
          <a:bodyPr/>
          <a:lstStyle/>
          <a:p>
            <a:fld id="{3173DE11-90EF-4400-A6F5-8A2DCCBD9698}" type="datetime4">
              <a:rPr lang="en-GB" noProof="1" smtClean="0"/>
              <a:t>8 September 2024</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6094800" cy="6208560"/>
          </a:xfrm>
        </p:spPr>
        <p:txBody>
          <a:bodyPr/>
          <a:lstStyle>
            <a:lvl1pPr marL="0" indent="0">
              <a:buNone/>
              <a:defRPr/>
            </a:lvl1pPr>
          </a:lstStyle>
          <a:p>
            <a:r>
              <a:rPr lang="en-GB"/>
              <a:t>[Afbeelding]</a:t>
            </a:r>
          </a:p>
        </p:txBody>
      </p:sp>
      <p:sp>
        <p:nvSpPr>
          <p:cNvPr id="17" name="Achtergrondvlak 2"/>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3"/>
          <p:cNvSpPr>
            <a:spLocks noGrp="1" noSelect="1"/>
          </p:cNvSpPr>
          <p:nvPr>
            <p:ph type="dt" sz="half" idx="10"/>
          </p:nvPr>
        </p:nvSpPr>
        <p:spPr/>
        <p:txBody>
          <a:bodyPr/>
          <a:lstStyle/>
          <a:p>
            <a:fld id="{3173DE11-90EF-4400-A6F5-8A2DCCBD9698}" type="datetime4">
              <a:rPr lang="en-GB" noProof="1" smtClean="0"/>
              <a:t>8 September 2024</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a:t>
            </a:r>
            <a:r>
              <a:rPr lang="en-GB" err="1"/>
              <a:t>Tekst</a:t>
            </a:r>
            <a:r>
              <a:rPr lang="en-GB"/>
              <a:t>]</a:t>
            </a:r>
          </a:p>
        </p:txBody>
      </p:sp>
      <p:sp>
        <p:nvSpPr>
          <p:cNvPr id="5" name="***Titel 7"/>
          <p:cNvSpPr>
            <a:spLocks noGrp="1" noSelect="1"/>
          </p:cNvSpPr>
          <p:nvPr>
            <p:ph type="title" hasCustomPrompt="1"/>
          </p:nvPr>
        </p:nvSpPr>
        <p:spPr>
          <a:xfrm>
            <a:off x="6400425" y="469373"/>
            <a:ext cx="4727127" cy="720000"/>
          </a:xfrm>
        </p:spPr>
        <p:txBody>
          <a:bodyPr/>
          <a:lstStyle>
            <a:lvl1pPr>
              <a:defRPr/>
            </a:lvl1pPr>
          </a:lstStyle>
          <a:p>
            <a:r>
              <a:rPr lang="en-GB"/>
              <a:t>[titel]</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8 September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r>
              <a:rPr lang="en-GB"/>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C55B993B-3046-4D80-9DA9-AF3F7D602039}" type="datetime4">
              <a:rPr lang="en-GB" noProof="1" smtClean="0"/>
              <a:t>8 September 2024</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FBBB98-62A0-0D4D-9395-6A8D82A99282}" type="datetimeFigureOut">
              <a:rPr lang="en-US" smtClean="0"/>
              <a:t>9/8/24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D4F784-8395-0D42-B24B-8427F0434AAE}" type="slidenum">
              <a:rPr lang="en-US" smtClean="0"/>
              <a:t>‹#›</a:t>
            </a:fld>
            <a:endParaRPr lang="en-US"/>
          </a:p>
        </p:txBody>
      </p:sp>
    </p:spTree>
    <p:extLst>
      <p:ext uri="{BB962C8B-B14F-4D97-AF65-F5344CB8AC3E}">
        <p14:creationId xmlns:p14="http://schemas.microsoft.com/office/powerpoint/2010/main" val="4105240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FBBB98-62A0-0D4D-9395-6A8D82A99282}" type="datetimeFigureOut">
              <a:rPr lang="en-US" smtClean="0"/>
              <a:t>9/8/24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F784-8395-0D42-B24B-8427F0434AAE}" type="slidenum">
              <a:rPr lang="en-US" smtClean="0"/>
              <a:t>‹#›</a:t>
            </a:fld>
            <a:endParaRPr lang="en-US"/>
          </a:p>
        </p:txBody>
      </p:sp>
    </p:spTree>
    <p:extLst>
      <p:ext uri="{BB962C8B-B14F-4D97-AF65-F5344CB8AC3E}">
        <p14:creationId xmlns:p14="http://schemas.microsoft.com/office/powerpoint/2010/main" val="354719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33C10-8CDB-C44E-B9C9-B31191817A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B5A5A0-703D-C346-AFDB-799DBFC8D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2763D2-EAE5-9D47-A6D0-DEF0B30BBF46}"/>
              </a:ext>
            </a:extLst>
          </p:cNvPr>
          <p:cNvSpPr>
            <a:spLocks noGrp="1"/>
          </p:cNvSpPr>
          <p:nvPr>
            <p:ph type="dt" sz="half" idx="10"/>
          </p:nvPr>
        </p:nvSpPr>
        <p:spPr/>
        <p:txBody>
          <a:bodyPr/>
          <a:lstStyle/>
          <a:p>
            <a:fld id="{2923B9C5-BE15-4844-92EA-6B5A4B794705}" type="datetime4">
              <a:rPr lang="en-GB" noProof="1" smtClean="0"/>
              <a:t>8 September 2024</a:t>
            </a:fld>
            <a:endParaRPr lang="en-GB" noProof="1"/>
          </a:p>
        </p:txBody>
      </p:sp>
      <p:sp>
        <p:nvSpPr>
          <p:cNvPr id="5" name="Footer Placeholder 4">
            <a:extLst>
              <a:ext uri="{FF2B5EF4-FFF2-40B4-BE49-F238E27FC236}">
                <a16:creationId xmlns:a16="http://schemas.microsoft.com/office/drawing/2014/main" id="{57962C8C-3E3F-0A4E-8233-879FD167F49E}"/>
              </a:ext>
            </a:extLst>
          </p:cNvPr>
          <p:cNvSpPr>
            <a:spLocks noGrp="1"/>
          </p:cNvSpPr>
          <p:nvPr>
            <p:ph type="ftr" sz="quarter" idx="11"/>
          </p:nvPr>
        </p:nvSpPr>
        <p:spPr/>
        <p:txBody>
          <a:bodyPr/>
          <a:lstStyle/>
          <a:p>
            <a:r>
              <a:rPr lang="en-GB" noProof="1"/>
              <a:t>[Voettekst]</a:t>
            </a:r>
          </a:p>
        </p:txBody>
      </p:sp>
      <p:sp>
        <p:nvSpPr>
          <p:cNvPr id="6" name="Slide Number Placeholder 5">
            <a:extLst>
              <a:ext uri="{FF2B5EF4-FFF2-40B4-BE49-F238E27FC236}">
                <a16:creationId xmlns:a16="http://schemas.microsoft.com/office/drawing/2014/main" id="{37F8E52E-FA2C-6C49-B728-75470272C698}"/>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Tree>
    <p:extLst>
      <p:ext uri="{BB962C8B-B14F-4D97-AF65-F5344CB8AC3E}">
        <p14:creationId xmlns:p14="http://schemas.microsoft.com/office/powerpoint/2010/main" val="41258590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el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solidFill>
                  <a:schemeClr val="bg1"/>
                </a:solidFill>
              </a:defRPr>
            </a:lvl1pPr>
          </a:lstStyle>
          <a:p>
            <a:endParaRPr lang="nl-NL" dirty="0"/>
          </a:p>
        </p:txBody>
      </p:sp>
      <p:sp>
        <p:nvSpPr>
          <p:cNvPr id="5" name="Tijdelijke aanduiding voor dianummer 5"/>
          <p:cNvSpPr>
            <a:spLocks noGrp="1"/>
          </p:cNvSpPr>
          <p:nvPr>
            <p:ph type="sldNum" sz="quarter" idx="10"/>
          </p:nvPr>
        </p:nvSpPr>
        <p:spPr>
          <a:xfrm>
            <a:off x="3793667" y="6447209"/>
            <a:ext cx="587943" cy="364881"/>
          </a:xfrm>
          <a:prstGeom prst="rect">
            <a:avLst/>
          </a:prstGeom>
        </p:spPr>
        <p:txBody>
          <a:bodyPr/>
          <a:lstStyle>
            <a:lvl1pPr>
              <a:defRPr/>
            </a:lvl1pPr>
          </a:lstStyle>
          <a:p>
            <a:fld id="{2A504CAB-574E-5F4F-9159-E27A716A9038}" type="slidenum">
              <a:rPr lang="nl-NL" altLang="nl-NL"/>
              <a:pPr/>
              <a:t>‹#›</a:t>
            </a:fld>
            <a:endParaRPr lang="nl-NL" altLang="nl-NL" dirty="0"/>
          </a:p>
        </p:txBody>
      </p:sp>
      <p:sp>
        <p:nvSpPr>
          <p:cNvPr id="7" name="Tijdelijke aanduiding voor voettekst 4"/>
          <p:cNvSpPr>
            <a:spLocks noGrp="1"/>
          </p:cNvSpPr>
          <p:nvPr>
            <p:ph type="ftr" sz="quarter" idx="11"/>
          </p:nvPr>
        </p:nvSpPr>
        <p:spPr>
          <a:xfrm>
            <a:off x="4464963" y="6447209"/>
            <a:ext cx="2372915" cy="364881"/>
          </a:xfrm>
          <a:prstGeom prst="rect">
            <a:avLst/>
          </a:prstGeom>
        </p:spPr>
        <p:txBody>
          <a:bodyPr/>
          <a:lstStyle>
            <a:lvl1pPr>
              <a:defRPr/>
            </a:lvl1pPr>
          </a:lstStyle>
          <a:p>
            <a:pPr>
              <a:defRPr/>
            </a:pPr>
            <a:endParaRPr lang="nl-NL" dirty="0"/>
          </a:p>
        </p:txBody>
      </p:sp>
      <p:sp>
        <p:nvSpPr>
          <p:cNvPr id="8" name="Tijdelijke aanduiding voor datum 3"/>
          <p:cNvSpPr>
            <a:spLocks noGrp="1"/>
          </p:cNvSpPr>
          <p:nvPr>
            <p:ph type="dt" sz="half" idx="12"/>
          </p:nvPr>
        </p:nvSpPr>
        <p:spPr>
          <a:xfrm>
            <a:off x="6919595" y="6447209"/>
            <a:ext cx="864797" cy="364881"/>
          </a:xfrm>
          <a:prstGeom prst="rect">
            <a:avLst/>
          </a:prstGeom>
        </p:spPr>
        <p:txBody>
          <a:bodyPr/>
          <a:lstStyle>
            <a:lvl1pPr>
              <a:defRPr/>
            </a:lvl1pPr>
          </a:lstStyle>
          <a:p>
            <a:fld id="{46CB0545-8C00-A544-A88F-C33FBC7A7630}" type="datetime1">
              <a:rPr lang="nl-NL" altLang="nl-NL" smtClean="0"/>
              <a:t>08-09-2024</a:t>
            </a:fld>
            <a:endParaRPr lang="nl-NL" altLang="nl-NL" dirty="0"/>
          </a:p>
        </p:txBody>
      </p:sp>
      <p:sp>
        <p:nvSpPr>
          <p:cNvPr id="10" name="Tijdelijke aanduiding voor inhoud 3"/>
          <p:cNvSpPr>
            <a:spLocks noGrp="1"/>
          </p:cNvSpPr>
          <p:nvPr>
            <p:ph sz="half" idx="2"/>
          </p:nvPr>
        </p:nvSpPr>
        <p:spPr>
          <a:xfrm>
            <a:off x="843960" y="2332433"/>
            <a:ext cx="10463893" cy="3574547"/>
          </a:xfrm>
        </p:spPr>
        <p:txBody>
          <a:bodyPr/>
          <a:lstStyle>
            <a:lvl1pPr algn="l">
              <a:defRPr baseline="0">
                <a:solidFill>
                  <a:schemeClr val="bg1"/>
                </a:solidFill>
              </a:defRPr>
            </a:lvl1pPr>
            <a:lvl2pPr algn="l">
              <a:defRPr/>
            </a:lvl2pPr>
            <a:lvl3pPr algn="l">
              <a:defRPr/>
            </a:lvl3pPr>
            <a:lvl4pPr algn="l">
              <a:defRPr/>
            </a:lvl4pPr>
            <a:lvl5pPr algn="l">
              <a:defRPr/>
            </a:lvl5pPr>
          </a:lstStyle>
          <a:p>
            <a:pPr lvl="0"/>
            <a:endParaRPr lang="nl-NL" dirty="0"/>
          </a:p>
        </p:txBody>
      </p:sp>
      <p:pic>
        <p:nvPicPr>
          <p:cNvPr id="11" name="Afbeelding 6"/>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646200" y="6429532"/>
            <a:ext cx="1661653" cy="35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p:cNvCxnSpPr/>
          <p:nvPr userDrawn="1"/>
        </p:nvCxnSpPr>
        <p:spPr>
          <a:xfrm>
            <a:off x="843960" y="6312509"/>
            <a:ext cx="10463893"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jdelijke aanduiding voor inhoud 2"/>
          <p:cNvSpPr>
            <a:spLocks noGrp="1"/>
          </p:cNvSpPr>
          <p:nvPr>
            <p:ph sz="half" idx="13"/>
          </p:nvPr>
        </p:nvSpPr>
        <p:spPr>
          <a:xfrm>
            <a:off x="843960" y="1516181"/>
            <a:ext cx="10463893" cy="683928"/>
          </a:xfrm>
        </p:spPr>
        <p:txBody>
          <a:bodyPr/>
          <a:lstStyle>
            <a:lvl1pPr algn="l">
              <a:defRPr baseline="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endParaRPr lang="nl-NL" dirty="0"/>
          </a:p>
        </p:txBody>
      </p:sp>
    </p:spTree>
    <p:extLst>
      <p:ext uri="{BB962C8B-B14F-4D97-AF65-F5344CB8AC3E}">
        <p14:creationId xmlns:p14="http://schemas.microsoft.com/office/powerpoint/2010/main" val="282337255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8 September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r>
              <a:rPr lang="en-GB"/>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1977163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8 September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3" name="Frame text 5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r>
              <a:rPr lang="en-GB"/>
              <a:t> </a:t>
            </a:r>
          </a:p>
        </p:txBody>
      </p:sp>
      <p:sp>
        <p:nvSpPr>
          <p:cNvPr id="2" name="***Titel 6"/>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0" name="Kopregel 7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8 September 2024</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5" name="Frame text 5"/>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4" name="Frame text 6"/>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3" name="Frame text 7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endParaRPr lang="en-GB"/>
          </a:p>
        </p:txBody>
      </p:sp>
      <p:sp>
        <p:nvSpPr>
          <p:cNvPr id="2" name="***Titel 8"/>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7" name="Kopregel 9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6"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2"/>
          <p:cNvSpPr>
            <a:spLocks noGrp="1" noSelect="1"/>
          </p:cNvSpPr>
          <p:nvPr>
            <p:ph type="dt" sz="half" idx="10"/>
          </p:nvPr>
        </p:nvSpPr>
        <p:spPr/>
        <p:txBody>
          <a:bodyPr/>
          <a:lstStyle/>
          <a:p>
            <a:fld id="{3173DE11-90EF-4400-A6F5-8A2DCCBD9698}" type="datetime4">
              <a:rPr lang="en-GB" noProof="1" smtClean="0"/>
              <a:t>8 September 2024</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6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
        <p:nvSpPr>
          <p:cNvPr id="5" name="Frame text 7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en-GB" noProof="1" smtClean="0"/>
              <a:t>8 September 2024</a:t>
            </a:fld>
            <a:endParaRPr lang="en-GB" noProof="1"/>
          </a:p>
        </p:txBody>
      </p:sp>
      <p:sp>
        <p:nvSpPr>
          <p:cNvPr id="5" name="Footer Placeholder 2"/>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ame 7"/>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4" r:id="rId21"/>
    <p:sldLayoutId id="2147483745" r:id="rId22"/>
    <p:sldLayoutId id="2147483761" r:id="rId23"/>
    <p:sldLayoutId id="2147483759" r:id="rId24"/>
    <p:sldLayoutId id="2147483760" r:id="rId25"/>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5.tif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54D559-09DE-FA4C-8699-8965FC84571C}"/>
              </a:ext>
            </a:extLst>
          </p:cNvPr>
          <p:cNvSpPr>
            <a:spLocks noGrp="1"/>
          </p:cNvSpPr>
          <p:nvPr>
            <p:ph type="subTitle" idx="1"/>
          </p:nvPr>
        </p:nvSpPr>
        <p:spPr/>
        <p:txBody>
          <a:bodyPr>
            <a:normAutofit/>
          </a:bodyPr>
          <a:lstStyle/>
          <a:p>
            <a:r>
              <a:rPr lang="en-US" b="1" dirty="0"/>
              <a:t>Andrew Levan</a:t>
            </a:r>
          </a:p>
        </p:txBody>
      </p:sp>
      <p:sp>
        <p:nvSpPr>
          <p:cNvPr id="4" name="Text Placeholder 8">
            <a:extLst>
              <a:ext uri="{FF2B5EF4-FFF2-40B4-BE49-F238E27FC236}">
                <a16:creationId xmlns:a16="http://schemas.microsoft.com/office/drawing/2014/main" id="{6F9D7FF3-C836-5C42-BECA-4ED7A2B5813D}"/>
              </a:ext>
            </a:extLst>
          </p:cNvPr>
          <p:cNvSpPr txBox="1">
            <a:spLocks/>
          </p:cNvSpPr>
          <p:nvPr/>
        </p:nvSpPr>
        <p:spPr>
          <a:xfrm>
            <a:off x="911903" y="4212252"/>
            <a:ext cx="9900000" cy="2160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US" sz="1800" b="1" dirty="0"/>
          </a:p>
        </p:txBody>
      </p:sp>
      <p:pic>
        <p:nvPicPr>
          <p:cNvPr id="6" name="Picture 5">
            <a:extLst>
              <a:ext uri="{FF2B5EF4-FFF2-40B4-BE49-F238E27FC236}">
                <a16:creationId xmlns:a16="http://schemas.microsoft.com/office/drawing/2014/main" id="{BD39308B-3B17-6846-9766-50D0686E8706}"/>
              </a:ext>
            </a:extLst>
          </p:cNvPr>
          <p:cNvPicPr>
            <a:picLocks noChangeAspect="1"/>
          </p:cNvPicPr>
          <p:nvPr/>
        </p:nvPicPr>
        <p:blipFill>
          <a:blip r:embed="rId2"/>
          <a:stretch>
            <a:fillRect/>
          </a:stretch>
        </p:blipFill>
        <p:spPr>
          <a:xfrm>
            <a:off x="6456217" y="6084277"/>
            <a:ext cx="1064483" cy="707384"/>
          </a:xfrm>
          <a:prstGeom prst="rect">
            <a:avLst/>
          </a:prstGeom>
        </p:spPr>
      </p:pic>
      <p:pic>
        <p:nvPicPr>
          <p:cNvPr id="8" name="Picture 7">
            <a:extLst>
              <a:ext uri="{FF2B5EF4-FFF2-40B4-BE49-F238E27FC236}">
                <a16:creationId xmlns:a16="http://schemas.microsoft.com/office/drawing/2014/main" id="{E6C5838C-544F-434F-9201-526607EAD617}"/>
              </a:ext>
            </a:extLst>
          </p:cNvPr>
          <p:cNvPicPr>
            <a:picLocks noChangeAspect="1"/>
          </p:cNvPicPr>
          <p:nvPr/>
        </p:nvPicPr>
        <p:blipFill>
          <a:blip r:embed="rId3"/>
          <a:stretch>
            <a:fillRect/>
          </a:stretch>
        </p:blipFill>
        <p:spPr>
          <a:xfrm>
            <a:off x="10276411" y="0"/>
            <a:ext cx="1915589" cy="1260402"/>
          </a:xfrm>
          <a:prstGeom prst="rect">
            <a:avLst/>
          </a:prstGeom>
        </p:spPr>
      </p:pic>
      <p:sp>
        <p:nvSpPr>
          <p:cNvPr id="9" name="TextBox 8">
            <a:extLst>
              <a:ext uri="{FF2B5EF4-FFF2-40B4-BE49-F238E27FC236}">
                <a16:creationId xmlns:a16="http://schemas.microsoft.com/office/drawing/2014/main" id="{13A993DD-5FA6-DC43-A53F-20BDCD476D8D}"/>
              </a:ext>
            </a:extLst>
          </p:cNvPr>
          <p:cNvSpPr txBox="1"/>
          <p:nvPr/>
        </p:nvSpPr>
        <p:spPr>
          <a:xfrm>
            <a:off x="1" y="1845529"/>
            <a:ext cx="12191999" cy="800219"/>
          </a:xfrm>
          <a:prstGeom prst="rect">
            <a:avLst/>
          </a:prstGeom>
          <a:noFill/>
        </p:spPr>
        <p:txBody>
          <a:bodyPr wrap="square" lIns="0" tIns="0" rIns="0" bIns="0" rtlCol="0">
            <a:spAutoFit/>
          </a:bodyPr>
          <a:lstStyle/>
          <a:p>
            <a:pPr algn="ctr"/>
            <a:r>
              <a:rPr lang="en-US" sz="5200" b="1" dirty="0">
                <a:solidFill>
                  <a:schemeClr val="accent1"/>
                </a:solidFill>
              </a:rPr>
              <a:t>Gravitational waves and GRBs</a:t>
            </a:r>
          </a:p>
        </p:txBody>
      </p:sp>
    </p:spTree>
    <p:extLst>
      <p:ext uri="{BB962C8B-B14F-4D97-AF65-F5344CB8AC3E}">
        <p14:creationId xmlns:p14="http://schemas.microsoft.com/office/powerpoint/2010/main" val="419023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10626122" y="6488668"/>
            <a:ext cx="1209177" cy="369332"/>
          </a:xfrm>
          <a:prstGeom prst="rect">
            <a:avLst/>
          </a:prstGeom>
          <a:noFill/>
        </p:spPr>
        <p:txBody>
          <a:bodyPr wrap="none" lIns="0" tIns="0" rIns="0" bIns="0" rtlCol="0">
            <a:spAutoFit/>
          </a:bodyPr>
          <a:lstStyle/>
          <a:p>
            <a:r>
              <a:rPr lang="en-US" sz="1200" dirty="0">
                <a:solidFill>
                  <a:schemeClr val="bg1"/>
                </a:solidFill>
              </a:rPr>
              <a:t>Tanvir et al. 2013</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7404206" cy="584775"/>
          </a:xfrm>
          <a:prstGeom prst="rect">
            <a:avLst/>
          </a:prstGeom>
          <a:noFill/>
        </p:spPr>
        <p:txBody>
          <a:bodyPr wrap="none" rtlCol="0">
            <a:spAutoFit/>
          </a:bodyPr>
          <a:lstStyle/>
          <a:p>
            <a:r>
              <a:rPr lang="en-US" sz="3200" dirty="0">
                <a:solidFill>
                  <a:schemeClr val="accent1"/>
                </a:solidFill>
                <a:latin typeface="+mj-lt"/>
              </a:rPr>
              <a:t>Short GRB progenitors – </a:t>
            </a:r>
            <a:r>
              <a:rPr lang="en-US" sz="3200" dirty="0" err="1">
                <a:solidFill>
                  <a:schemeClr val="accent1"/>
                </a:solidFill>
                <a:latin typeface="+mj-lt"/>
              </a:rPr>
              <a:t>kilonovae</a:t>
            </a:r>
            <a:endParaRPr lang="en-US" sz="3200" dirty="0">
              <a:solidFill>
                <a:schemeClr val="accent1"/>
              </a:solidFill>
              <a:latin typeface="+mj-lt"/>
            </a:endParaRPr>
          </a:p>
        </p:txBody>
      </p:sp>
      <p:pic>
        <p:nvPicPr>
          <p:cNvPr id="6" name="Picture 5">
            <a:extLst>
              <a:ext uri="{FF2B5EF4-FFF2-40B4-BE49-F238E27FC236}">
                <a16:creationId xmlns:a16="http://schemas.microsoft.com/office/drawing/2014/main" id="{03552238-305E-8649-9467-0C01EC01864A}"/>
              </a:ext>
            </a:extLst>
          </p:cNvPr>
          <p:cNvPicPr>
            <a:picLocks noChangeAspect="1"/>
          </p:cNvPicPr>
          <p:nvPr/>
        </p:nvPicPr>
        <p:blipFill>
          <a:blip r:embed="rId3"/>
          <a:stretch>
            <a:fillRect/>
          </a:stretch>
        </p:blipFill>
        <p:spPr>
          <a:xfrm>
            <a:off x="73558" y="901747"/>
            <a:ext cx="12073814" cy="4786131"/>
          </a:xfrm>
          <a:prstGeom prst="rect">
            <a:avLst/>
          </a:prstGeom>
        </p:spPr>
      </p:pic>
    </p:spTree>
    <p:extLst>
      <p:ext uri="{BB962C8B-B14F-4D97-AF65-F5344CB8AC3E}">
        <p14:creationId xmlns:p14="http://schemas.microsoft.com/office/powerpoint/2010/main" val="311770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10626122" y="6488668"/>
            <a:ext cx="1209177" cy="369332"/>
          </a:xfrm>
          <a:prstGeom prst="rect">
            <a:avLst/>
          </a:prstGeom>
          <a:noFill/>
        </p:spPr>
        <p:txBody>
          <a:bodyPr wrap="none" lIns="0" tIns="0" rIns="0" bIns="0" rtlCol="0">
            <a:spAutoFit/>
          </a:bodyPr>
          <a:lstStyle/>
          <a:p>
            <a:r>
              <a:rPr lang="en-US" sz="1200" dirty="0">
                <a:solidFill>
                  <a:schemeClr val="bg1"/>
                </a:solidFill>
              </a:rPr>
              <a:t>Tanvir et al. 2013</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7404206" cy="584775"/>
          </a:xfrm>
          <a:prstGeom prst="rect">
            <a:avLst/>
          </a:prstGeom>
          <a:noFill/>
        </p:spPr>
        <p:txBody>
          <a:bodyPr wrap="none" rtlCol="0">
            <a:spAutoFit/>
          </a:bodyPr>
          <a:lstStyle/>
          <a:p>
            <a:r>
              <a:rPr lang="en-US" sz="3200" dirty="0">
                <a:solidFill>
                  <a:schemeClr val="accent1"/>
                </a:solidFill>
                <a:latin typeface="+mj-lt"/>
              </a:rPr>
              <a:t>Short GRB progenitors – </a:t>
            </a:r>
            <a:r>
              <a:rPr lang="en-US" sz="3200" dirty="0" err="1">
                <a:solidFill>
                  <a:schemeClr val="accent1"/>
                </a:solidFill>
                <a:latin typeface="+mj-lt"/>
              </a:rPr>
              <a:t>kilonovae</a:t>
            </a:r>
            <a:endParaRPr lang="en-US" sz="3200" dirty="0">
              <a:solidFill>
                <a:schemeClr val="accent1"/>
              </a:solidFill>
              <a:latin typeface="+mj-lt"/>
            </a:endParaRPr>
          </a:p>
        </p:txBody>
      </p:sp>
      <p:pic>
        <p:nvPicPr>
          <p:cNvPr id="6" name="Picture 5">
            <a:extLst>
              <a:ext uri="{FF2B5EF4-FFF2-40B4-BE49-F238E27FC236}">
                <a16:creationId xmlns:a16="http://schemas.microsoft.com/office/drawing/2014/main" id="{03552238-305E-8649-9467-0C01EC01864A}"/>
              </a:ext>
            </a:extLst>
          </p:cNvPr>
          <p:cNvPicPr>
            <a:picLocks noChangeAspect="1"/>
          </p:cNvPicPr>
          <p:nvPr/>
        </p:nvPicPr>
        <p:blipFill>
          <a:blip r:embed="rId3"/>
          <a:stretch>
            <a:fillRect/>
          </a:stretch>
        </p:blipFill>
        <p:spPr>
          <a:xfrm>
            <a:off x="73558" y="901747"/>
            <a:ext cx="12073814" cy="4786131"/>
          </a:xfrm>
          <a:prstGeom prst="rect">
            <a:avLst/>
          </a:prstGeom>
        </p:spPr>
      </p:pic>
      <p:pic>
        <p:nvPicPr>
          <p:cNvPr id="7" name="Picture 6">
            <a:extLst>
              <a:ext uri="{FF2B5EF4-FFF2-40B4-BE49-F238E27FC236}">
                <a16:creationId xmlns:a16="http://schemas.microsoft.com/office/drawing/2014/main" id="{C98F00FB-040D-6848-BB37-420EE45BA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1747"/>
            <a:ext cx="4961879" cy="4961879"/>
          </a:xfrm>
          <a:prstGeom prst="rect">
            <a:avLst/>
          </a:prstGeom>
        </p:spPr>
      </p:pic>
    </p:spTree>
    <p:extLst>
      <p:ext uri="{BB962C8B-B14F-4D97-AF65-F5344CB8AC3E}">
        <p14:creationId xmlns:p14="http://schemas.microsoft.com/office/powerpoint/2010/main" val="34279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614217" y="6457672"/>
            <a:ext cx="1267976" cy="369332"/>
          </a:xfrm>
          <a:prstGeom prst="rect">
            <a:avLst/>
          </a:prstGeom>
          <a:noFill/>
        </p:spPr>
        <p:txBody>
          <a:bodyPr wrap="none" lIns="0" tIns="0" rIns="0" bIns="0" rtlCol="0">
            <a:spAutoFit/>
          </a:bodyPr>
          <a:lstStyle/>
          <a:p>
            <a:r>
              <a:rPr lang="en-US" sz="1200" dirty="0">
                <a:solidFill>
                  <a:schemeClr val="bg1"/>
                </a:solidFill>
              </a:rPr>
              <a:t>Abbott et al. 2017</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6676443" cy="584775"/>
          </a:xfrm>
          <a:prstGeom prst="rect">
            <a:avLst/>
          </a:prstGeom>
          <a:noFill/>
        </p:spPr>
        <p:txBody>
          <a:bodyPr wrap="none" rtlCol="0">
            <a:spAutoFit/>
          </a:bodyPr>
          <a:lstStyle/>
          <a:p>
            <a:r>
              <a:rPr lang="en-US" sz="3200" dirty="0">
                <a:solidFill>
                  <a:schemeClr val="accent1"/>
                </a:solidFill>
                <a:latin typeface="+mj-lt"/>
              </a:rPr>
              <a:t>Short GRB progenitors secured</a:t>
            </a:r>
          </a:p>
        </p:txBody>
      </p:sp>
      <p:pic>
        <p:nvPicPr>
          <p:cNvPr id="8" name="Picture 7">
            <a:extLst>
              <a:ext uri="{FF2B5EF4-FFF2-40B4-BE49-F238E27FC236}">
                <a16:creationId xmlns:a16="http://schemas.microsoft.com/office/drawing/2014/main" id="{AC7F981F-4437-CF4A-829E-C5FC58457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104" y="1067573"/>
            <a:ext cx="3872760" cy="5169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2">
            <a:extLst>
              <a:ext uri="{FF2B5EF4-FFF2-40B4-BE49-F238E27FC236}">
                <a16:creationId xmlns:a16="http://schemas.microsoft.com/office/drawing/2014/main" id="{5A30C666-ED64-4942-9FA9-94F185B7C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 y="1382712"/>
            <a:ext cx="4321842" cy="46883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a:extLst>
              <a:ext uri="{FF2B5EF4-FFF2-40B4-BE49-F238E27FC236}">
                <a16:creationId xmlns:a16="http://schemas.microsoft.com/office/drawing/2014/main" id="{EEC25E23-6908-AB48-943B-7ABCB3ECABA4}"/>
              </a:ext>
            </a:extLst>
          </p:cNvPr>
          <p:cNvPicPr>
            <a:picLocks noChangeAspect="1"/>
          </p:cNvPicPr>
          <p:nvPr/>
        </p:nvPicPr>
        <p:blipFill rotWithShape="1">
          <a:blip r:embed="rId5"/>
          <a:srcRect l="11386" r="13044"/>
          <a:stretch/>
        </p:blipFill>
        <p:spPr>
          <a:xfrm>
            <a:off x="8518552" y="1233499"/>
            <a:ext cx="3423091" cy="4837520"/>
          </a:xfrm>
          <a:prstGeom prst="rect">
            <a:avLst/>
          </a:prstGeom>
        </p:spPr>
      </p:pic>
      <p:sp>
        <p:nvSpPr>
          <p:cNvPr id="3" name="TextBox 2">
            <a:extLst>
              <a:ext uri="{FF2B5EF4-FFF2-40B4-BE49-F238E27FC236}">
                <a16:creationId xmlns:a16="http://schemas.microsoft.com/office/drawing/2014/main" id="{E83E57E1-6F39-DB4B-B25B-86A19A80F5D4}"/>
              </a:ext>
            </a:extLst>
          </p:cNvPr>
          <p:cNvSpPr txBox="1"/>
          <p:nvPr/>
        </p:nvSpPr>
        <p:spPr>
          <a:xfrm>
            <a:off x="9382672" y="1290379"/>
            <a:ext cx="2486899" cy="184666"/>
          </a:xfrm>
          <a:prstGeom prst="rect">
            <a:avLst/>
          </a:prstGeom>
          <a:noFill/>
        </p:spPr>
        <p:txBody>
          <a:bodyPr wrap="none" lIns="0" tIns="0" rIns="0" bIns="0" rtlCol="0">
            <a:spAutoFit/>
          </a:bodyPr>
          <a:lstStyle/>
          <a:p>
            <a:r>
              <a:rPr lang="en-US" sz="1200" dirty="0">
                <a:solidFill>
                  <a:schemeClr val="bg1"/>
                </a:solidFill>
              </a:rPr>
              <a:t>Levan et al. 2017, Tanvir et al. 2017</a:t>
            </a:r>
          </a:p>
        </p:txBody>
      </p:sp>
    </p:spTree>
    <p:extLst>
      <p:ext uri="{BB962C8B-B14F-4D97-AF65-F5344CB8AC3E}">
        <p14:creationId xmlns:p14="http://schemas.microsoft.com/office/powerpoint/2010/main" val="131701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2945319" y="-338100"/>
            <a:ext cx="65" cy="276999"/>
          </a:xfrm>
          <a:prstGeom prst="rect">
            <a:avLst/>
          </a:prstGeom>
          <a:noFill/>
        </p:spPr>
        <p:txBody>
          <a:bodyPr wrap="none" lIns="0" tIns="0" rIns="0" bIns="0" rtlCol="0">
            <a:spAutoFit/>
          </a:bodyPr>
          <a:lstStyle/>
          <a:p>
            <a:endParaRPr lang="en-US" sz="1800" dirty="0" err="1"/>
          </a:p>
        </p:txBody>
      </p:sp>
      <p:sp>
        <p:nvSpPr>
          <p:cNvPr id="9" name="TextBox 8">
            <a:extLst>
              <a:ext uri="{FF2B5EF4-FFF2-40B4-BE49-F238E27FC236}">
                <a16:creationId xmlns:a16="http://schemas.microsoft.com/office/drawing/2014/main" id="{AE5782DF-3B04-B04B-97BA-F5CEAAEBE09A}"/>
              </a:ext>
            </a:extLst>
          </p:cNvPr>
          <p:cNvSpPr txBox="1"/>
          <p:nvPr/>
        </p:nvSpPr>
        <p:spPr>
          <a:xfrm>
            <a:off x="0" y="7497"/>
            <a:ext cx="6676443" cy="584775"/>
          </a:xfrm>
          <a:prstGeom prst="rect">
            <a:avLst/>
          </a:prstGeom>
          <a:noFill/>
        </p:spPr>
        <p:txBody>
          <a:bodyPr wrap="none" rtlCol="0">
            <a:spAutoFit/>
          </a:bodyPr>
          <a:lstStyle/>
          <a:p>
            <a:r>
              <a:rPr lang="en-US" sz="3200" dirty="0">
                <a:solidFill>
                  <a:schemeClr val="accent1"/>
                </a:solidFill>
                <a:latin typeface="+mj-lt"/>
              </a:rPr>
              <a:t>Short GRB progenitors secured</a:t>
            </a:r>
          </a:p>
        </p:txBody>
      </p:sp>
      <p:pic>
        <p:nvPicPr>
          <p:cNvPr id="7" name="Picture 6">
            <a:extLst>
              <a:ext uri="{FF2B5EF4-FFF2-40B4-BE49-F238E27FC236}">
                <a16:creationId xmlns:a16="http://schemas.microsoft.com/office/drawing/2014/main" id="{140EF4D5-E8EE-8E41-A891-C0EECE325259}"/>
              </a:ext>
            </a:extLst>
          </p:cNvPr>
          <p:cNvPicPr>
            <a:picLocks noChangeAspect="1"/>
          </p:cNvPicPr>
          <p:nvPr/>
        </p:nvPicPr>
        <p:blipFill>
          <a:blip r:embed="rId3"/>
          <a:stretch>
            <a:fillRect/>
          </a:stretch>
        </p:blipFill>
        <p:spPr>
          <a:xfrm>
            <a:off x="5723708" y="0"/>
            <a:ext cx="2919738" cy="6160647"/>
          </a:xfrm>
          <a:prstGeom prst="rect">
            <a:avLst/>
          </a:prstGeom>
        </p:spPr>
      </p:pic>
      <p:pic>
        <p:nvPicPr>
          <p:cNvPr id="11" name="Picture 10">
            <a:extLst>
              <a:ext uri="{FF2B5EF4-FFF2-40B4-BE49-F238E27FC236}">
                <a16:creationId xmlns:a16="http://schemas.microsoft.com/office/drawing/2014/main" id="{CFBF8CC3-235F-C64F-B169-167711BD5341}"/>
              </a:ext>
            </a:extLst>
          </p:cNvPr>
          <p:cNvPicPr>
            <a:picLocks noChangeAspect="1"/>
          </p:cNvPicPr>
          <p:nvPr/>
        </p:nvPicPr>
        <p:blipFill rotWithShape="1">
          <a:blip r:embed="rId4">
            <a:extLst>
              <a:ext uri="{28A0092B-C50C-407E-A947-70E740481C1C}">
                <a14:useLocalDpi xmlns:a14="http://schemas.microsoft.com/office/drawing/2010/main" val="0"/>
              </a:ext>
            </a:extLst>
          </a:blip>
          <a:srcRect t="9324" b="4407"/>
          <a:stretch/>
        </p:blipFill>
        <p:spPr>
          <a:xfrm>
            <a:off x="88018" y="41636"/>
            <a:ext cx="5635690" cy="6077374"/>
          </a:xfrm>
          <a:prstGeom prst="rect">
            <a:avLst/>
          </a:prstGeom>
        </p:spPr>
      </p:pic>
      <p:sp>
        <p:nvSpPr>
          <p:cNvPr id="12" name="TextBox 11">
            <a:extLst>
              <a:ext uri="{FF2B5EF4-FFF2-40B4-BE49-F238E27FC236}">
                <a16:creationId xmlns:a16="http://schemas.microsoft.com/office/drawing/2014/main" id="{46A29F1B-B53C-144C-868E-EDD687057843}"/>
              </a:ext>
            </a:extLst>
          </p:cNvPr>
          <p:cNvSpPr txBox="1"/>
          <p:nvPr/>
        </p:nvSpPr>
        <p:spPr>
          <a:xfrm>
            <a:off x="8643446" y="3698434"/>
            <a:ext cx="3460536" cy="2462213"/>
          </a:xfrm>
          <a:prstGeom prst="rect">
            <a:avLst/>
          </a:prstGeom>
          <a:noFill/>
        </p:spPr>
        <p:txBody>
          <a:bodyPr wrap="square">
            <a:spAutoFit/>
          </a:bodyPr>
          <a:lstStyle/>
          <a:p>
            <a:r>
              <a:rPr lang="en-US" sz="1400" dirty="0"/>
              <a:t>LVC et al. 2017 </a:t>
            </a:r>
            <a:r>
              <a:rPr lang="en-US" sz="1400" dirty="0" err="1"/>
              <a:t>ApJL</a:t>
            </a:r>
            <a:endParaRPr lang="en-US" sz="1400" dirty="0"/>
          </a:p>
          <a:p>
            <a:r>
              <a:rPr lang="en-US" sz="1400" dirty="0"/>
              <a:t>See also: </a:t>
            </a:r>
          </a:p>
          <a:p>
            <a:r>
              <a:rPr lang="en-US" sz="1400" dirty="0" err="1"/>
              <a:t>Arcavi</a:t>
            </a:r>
            <a:r>
              <a:rPr lang="en-US" sz="1400" dirty="0"/>
              <a:t> et al. 2017, Cowperthwaite et al. 2017, </a:t>
            </a:r>
            <a:r>
              <a:rPr lang="en-US" sz="1400" dirty="0" err="1"/>
              <a:t>Chornock</a:t>
            </a:r>
            <a:r>
              <a:rPr lang="en-US" sz="1400" dirty="0"/>
              <a:t> et al. 2017, </a:t>
            </a:r>
            <a:r>
              <a:rPr lang="en-US" sz="1400" dirty="0" err="1"/>
              <a:t>Drout</a:t>
            </a:r>
            <a:r>
              <a:rPr lang="en-US" sz="1400" dirty="0"/>
              <a:t> et al. 2017 Nicholl et al. 2017, Haggard et al. 2017, Hallinan et al. 2017, </a:t>
            </a:r>
            <a:r>
              <a:rPr lang="en-US" sz="1400" dirty="0" err="1"/>
              <a:t>Kasliwal</a:t>
            </a:r>
            <a:r>
              <a:rPr lang="en-US" sz="1400" dirty="0"/>
              <a:t> et al. 2017, Levan et al. 2017, </a:t>
            </a:r>
            <a:r>
              <a:rPr lang="en-US" sz="1400" dirty="0" err="1"/>
              <a:t>Lipunov</a:t>
            </a:r>
            <a:r>
              <a:rPr lang="en-US" sz="1400" dirty="0"/>
              <a:t> et al. 2017, </a:t>
            </a:r>
            <a:r>
              <a:rPr lang="en-US" sz="1400" dirty="0" err="1"/>
              <a:t>Margutti</a:t>
            </a:r>
            <a:r>
              <a:rPr lang="en-US" sz="1400" dirty="0"/>
              <a:t> et al. 2017, Smartt et al. 2017, Soares-Santos et al. 2017, Tanvir et al. 2017, </a:t>
            </a:r>
            <a:r>
              <a:rPr lang="en-US" sz="1400" dirty="0" err="1"/>
              <a:t>Troja</a:t>
            </a:r>
            <a:r>
              <a:rPr lang="en-US" sz="1400" dirty="0"/>
              <a:t> et al. 2017, </a:t>
            </a:r>
            <a:r>
              <a:rPr lang="en-US" sz="1400" dirty="0" err="1"/>
              <a:t>Valenti</a:t>
            </a:r>
            <a:r>
              <a:rPr lang="en-US" sz="1400" dirty="0"/>
              <a:t> et al. 2017</a:t>
            </a:r>
          </a:p>
        </p:txBody>
      </p:sp>
    </p:spTree>
    <p:extLst>
      <p:ext uri="{BB962C8B-B14F-4D97-AF65-F5344CB8AC3E}">
        <p14:creationId xmlns:p14="http://schemas.microsoft.com/office/powerpoint/2010/main" val="33422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407F2-B840-F649-BC4F-4C454E717237}"/>
              </a:ext>
            </a:extLst>
          </p:cNvPr>
          <p:cNvPicPr>
            <a:picLocks noChangeAspect="1"/>
          </p:cNvPicPr>
          <p:nvPr/>
        </p:nvPicPr>
        <p:blipFill rotWithShape="1">
          <a:blip r:embed="rId3"/>
          <a:srcRect l="-23070" r="49262"/>
          <a:stretch/>
        </p:blipFill>
        <p:spPr>
          <a:xfrm>
            <a:off x="-1558857" y="523590"/>
            <a:ext cx="5461462" cy="5068177"/>
          </a:xfrm>
          <a:prstGeom prst="rect">
            <a:avLst/>
          </a:prstGeom>
        </p:spPr>
      </p:pic>
      <p:sp>
        <p:nvSpPr>
          <p:cNvPr id="7" name="TextBox 6">
            <a:extLst>
              <a:ext uri="{FF2B5EF4-FFF2-40B4-BE49-F238E27FC236}">
                <a16:creationId xmlns:a16="http://schemas.microsoft.com/office/drawing/2014/main" id="{DF486105-B057-F144-BDAC-B7D34001ADD2}"/>
              </a:ext>
            </a:extLst>
          </p:cNvPr>
          <p:cNvSpPr txBox="1"/>
          <p:nvPr/>
        </p:nvSpPr>
        <p:spPr>
          <a:xfrm>
            <a:off x="77966" y="5567245"/>
            <a:ext cx="7921728" cy="1138773"/>
          </a:xfrm>
          <a:prstGeom prst="rect">
            <a:avLst/>
          </a:prstGeom>
          <a:noFill/>
        </p:spPr>
        <p:txBody>
          <a:bodyPr wrap="square" rtlCol="0">
            <a:spAutoFit/>
          </a:bodyPr>
          <a:lstStyle/>
          <a:p>
            <a:r>
              <a:rPr lang="en-US" sz="1600" dirty="0" err="1"/>
              <a:t>Rastinejad</a:t>
            </a:r>
            <a:r>
              <a:rPr lang="en-US" sz="1600" dirty="0"/>
              <a:t> et al. 2022 Nature 612 223, </a:t>
            </a:r>
            <a:r>
              <a:rPr lang="en-US" sz="1600" dirty="0" err="1"/>
              <a:t>Troja</a:t>
            </a:r>
            <a:r>
              <a:rPr lang="en-US" sz="1600" dirty="0"/>
              <a:t> et al. 2022 Nature 612 228, Yang et al. 2022 Nature 612 232, Levan et al. 2024 Nature 626 737 Yang et al. 2024 Nature 626 742 Sun et al. 2023 arXiv:2307.05689, </a:t>
            </a:r>
            <a:r>
              <a:rPr lang="en-US" sz="1600" dirty="0" err="1"/>
              <a:t>Gillanders</a:t>
            </a:r>
            <a:r>
              <a:rPr lang="en-US" sz="1600" dirty="0"/>
              <a:t> et al. 2023 </a:t>
            </a:r>
            <a:r>
              <a:rPr lang="en-US" sz="1600" dirty="0" err="1"/>
              <a:t>arXiv</a:t>
            </a:r>
            <a:r>
              <a:rPr lang="en-US" sz="1600" dirty="0"/>
              <a:t>: 2308.00633</a:t>
            </a:r>
          </a:p>
          <a:p>
            <a:endParaRPr lang="en-US" sz="2000" dirty="0">
              <a:solidFill>
                <a:schemeClr val="bg1"/>
              </a:solidFill>
            </a:endParaRPr>
          </a:p>
        </p:txBody>
      </p:sp>
      <p:pic>
        <p:nvPicPr>
          <p:cNvPr id="5" name="Picture 4" descr="A screenshot of a graph&#10;&#10;Description automatically generated">
            <a:extLst>
              <a:ext uri="{FF2B5EF4-FFF2-40B4-BE49-F238E27FC236}">
                <a16:creationId xmlns:a16="http://schemas.microsoft.com/office/drawing/2014/main" id="{14522582-5955-9248-B4FE-F8EC856805E6}"/>
              </a:ext>
            </a:extLst>
          </p:cNvPr>
          <p:cNvPicPr>
            <a:picLocks noChangeAspect="1"/>
          </p:cNvPicPr>
          <p:nvPr/>
        </p:nvPicPr>
        <p:blipFill rotWithShape="1">
          <a:blip r:embed="rId4"/>
          <a:srcRect t="9832" r="6553"/>
          <a:stretch/>
        </p:blipFill>
        <p:spPr>
          <a:xfrm>
            <a:off x="4038830" y="653484"/>
            <a:ext cx="3648244" cy="5003234"/>
          </a:xfrm>
          <a:prstGeom prst="rect">
            <a:avLst/>
          </a:prstGeom>
        </p:spPr>
      </p:pic>
      <p:pic>
        <p:nvPicPr>
          <p:cNvPr id="6" name="Picture 5">
            <a:extLst>
              <a:ext uri="{FF2B5EF4-FFF2-40B4-BE49-F238E27FC236}">
                <a16:creationId xmlns:a16="http://schemas.microsoft.com/office/drawing/2014/main" id="{68E19434-65B2-3D47-904C-4974338A3C4A}"/>
              </a:ext>
            </a:extLst>
          </p:cNvPr>
          <p:cNvPicPr>
            <a:picLocks noChangeAspect="1"/>
          </p:cNvPicPr>
          <p:nvPr/>
        </p:nvPicPr>
        <p:blipFill rotWithShape="1">
          <a:blip r:embed="rId3"/>
          <a:srcRect l="52277" r="-2"/>
          <a:stretch/>
        </p:blipFill>
        <p:spPr>
          <a:xfrm>
            <a:off x="7758514" y="65322"/>
            <a:ext cx="4325639" cy="6208135"/>
          </a:xfrm>
          <a:prstGeom prst="rect">
            <a:avLst/>
          </a:prstGeom>
        </p:spPr>
      </p:pic>
      <p:sp>
        <p:nvSpPr>
          <p:cNvPr id="2" name="TextBox 1">
            <a:extLst>
              <a:ext uri="{FF2B5EF4-FFF2-40B4-BE49-F238E27FC236}">
                <a16:creationId xmlns:a16="http://schemas.microsoft.com/office/drawing/2014/main" id="{D1A36B88-3444-614A-B8F0-B7BDEC71373F}"/>
              </a:ext>
            </a:extLst>
          </p:cNvPr>
          <p:cNvSpPr txBox="1"/>
          <p:nvPr/>
        </p:nvSpPr>
        <p:spPr>
          <a:xfrm>
            <a:off x="6205234" y="384358"/>
            <a:ext cx="1417055" cy="276999"/>
          </a:xfrm>
          <a:prstGeom prst="rect">
            <a:avLst/>
          </a:prstGeom>
          <a:noFill/>
        </p:spPr>
        <p:txBody>
          <a:bodyPr wrap="none" lIns="0" tIns="0" rIns="0" bIns="0" rtlCol="0">
            <a:spAutoFit/>
          </a:bodyPr>
          <a:lstStyle/>
          <a:p>
            <a:r>
              <a:rPr lang="en-US" sz="1800" b="1" dirty="0">
                <a:latin typeface="Times" pitchFamily="2" charset="0"/>
              </a:rPr>
              <a:t>GRB 230307A</a:t>
            </a:r>
          </a:p>
        </p:txBody>
      </p:sp>
      <p:sp>
        <p:nvSpPr>
          <p:cNvPr id="3" name="Oval 2">
            <a:extLst>
              <a:ext uri="{FF2B5EF4-FFF2-40B4-BE49-F238E27FC236}">
                <a16:creationId xmlns:a16="http://schemas.microsoft.com/office/drawing/2014/main" id="{F7519517-5BEE-E740-9240-FEB84A840B8C}"/>
              </a:ext>
            </a:extLst>
          </p:cNvPr>
          <p:cNvSpPr/>
          <p:nvPr/>
        </p:nvSpPr>
        <p:spPr>
          <a:xfrm>
            <a:off x="10644186" y="4014788"/>
            <a:ext cx="185737" cy="200025"/>
          </a:xfrm>
          <a:prstGeom prst="ellipse">
            <a:avLst/>
          </a:prstGeom>
          <a:solidFill>
            <a:srgbClr val="4AA94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D9571F-0D3B-5F46-9612-9EAECDA65953}"/>
              </a:ext>
            </a:extLst>
          </p:cNvPr>
          <p:cNvSpPr txBox="1"/>
          <p:nvPr/>
        </p:nvSpPr>
        <p:spPr>
          <a:xfrm>
            <a:off x="9921333" y="2673935"/>
            <a:ext cx="1575752" cy="307777"/>
          </a:xfrm>
          <a:prstGeom prst="rect">
            <a:avLst/>
          </a:prstGeom>
          <a:noFill/>
        </p:spPr>
        <p:txBody>
          <a:bodyPr wrap="none" lIns="0" tIns="0" rIns="0" bIns="0" rtlCol="0">
            <a:spAutoFit/>
          </a:bodyPr>
          <a:lstStyle/>
          <a:p>
            <a:r>
              <a:rPr lang="en-US" sz="2000" b="1" dirty="0">
                <a:latin typeface="Times" pitchFamily="2" charset="0"/>
              </a:rPr>
              <a:t>GRB 230307A</a:t>
            </a:r>
          </a:p>
        </p:txBody>
      </p:sp>
      <p:cxnSp>
        <p:nvCxnSpPr>
          <p:cNvPr id="11" name="Straight Connector 10">
            <a:extLst>
              <a:ext uri="{FF2B5EF4-FFF2-40B4-BE49-F238E27FC236}">
                <a16:creationId xmlns:a16="http://schemas.microsoft.com/office/drawing/2014/main" id="{CD7C66FD-D367-E54A-9DBD-F24C0289CB4C}"/>
              </a:ext>
            </a:extLst>
          </p:cNvPr>
          <p:cNvCxnSpPr>
            <a:cxnSpLocks/>
            <a:endCxn id="3" idx="0"/>
          </p:cNvCxnSpPr>
          <p:nvPr/>
        </p:nvCxnSpPr>
        <p:spPr>
          <a:xfrm flipH="1">
            <a:off x="10737055" y="2981712"/>
            <a:ext cx="164308" cy="103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86A1CB-F95D-B54F-A477-3B0065ED4154}"/>
              </a:ext>
            </a:extLst>
          </p:cNvPr>
          <p:cNvSpPr txBox="1"/>
          <p:nvPr/>
        </p:nvSpPr>
        <p:spPr>
          <a:xfrm>
            <a:off x="342900" y="62453"/>
            <a:ext cx="5313955" cy="615553"/>
          </a:xfrm>
          <a:prstGeom prst="rect">
            <a:avLst/>
          </a:prstGeom>
          <a:noFill/>
        </p:spPr>
        <p:txBody>
          <a:bodyPr wrap="none" lIns="0" tIns="0" rIns="0" bIns="0" rtlCol="0">
            <a:spAutoFit/>
          </a:bodyPr>
          <a:lstStyle/>
          <a:p>
            <a:r>
              <a:rPr lang="en-US" sz="4000" b="1" dirty="0">
                <a:solidFill>
                  <a:srgbClr val="FF0000"/>
                </a:solidFill>
              </a:rPr>
              <a:t>“Normal” long GRBs?</a:t>
            </a:r>
          </a:p>
        </p:txBody>
      </p:sp>
    </p:spTree>
    <p:extLst>
      <p:ext uri="{BB962C8B-B14F-4D97-AF65-F5344CB8AC3E}">
        <p14:creationId xmlns:p14="http://schemas.microsoft.com/office/powerpoint/2010/main" val="57141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ine, diagram&#10;&#10;Description automatically generated">
            <a:extLst>
              <a:ext uri="{FF2B5EF4-FFF2-40B4-BE49-F238E27FC236}">
                <a16:creationId xmlns:a16="http://schemas.microsoft.com/office/drawing/2014/main" id="{CE339411-3FC7-114E-B417-6C047F06950F}"/>
              </a:ext>
            </a:extLst>
          </p:cNvPr>
          <p:cNvPicPr>
            <a:picLocks noChangeAspect="1"/>
          </p:cNvPicPr>
          <p:nvPr/>
        </p:nvPicPr>
        <p:blipFill rotWithShape="1">
          <a:blip r:embed="rId2"/>
          <a:srcRect t="49921"/>
          <a:stretch/>
        </p:blipFill>
        <p:spPr>
          <a:xfrm>
            <a:off x="5367761" y="686532"/>
            <a:ext cx="6667371" cy="5313975"/>
          </a:xfrm>
          <a:prstGeom prst="rect">
            <a:avLst/>
          </a:prstGeom>
        </p:spPr>
      </p:pic>
      <p:sp>
        <p:nvSpPr>
          <p:cNvPr id="2" name="TextBox 1">
            <a:extLst>
              <a:ext uri="{FF2B5EF4-FFF2-40B4-BE49-F238E27FC236}">
                <a16:creationId xmlns:a16="http://schemas.microsoft.com/office/drawing/2014/main" id="{55CCF456-E961-5749-B487-0C7CD8ADD3AE}"/>
              </a:ext>
            </a:extLst>
          </p:cNvPr>
          <p:cNvSpPr txBox="1"/>
          <p:nvPr/>
        </p:nvSpPr>
        <p:spPr>
          <a:xfrm>
            <a:off x="646533" y="5882154"/>
            <a:ext cx="9562682" cy="430887"/>
          </a:xfrm>
          <a:prstGeom prst="rect">
            <a:avLst/>
          </a:prstGeom>
          <a:noFill/>
        </p:spPr>
        <p:txBody>
          <a:bodyPr wrap="none" rtlCol="0">
            <a:spAutoFit/>
          </a:bodyPr>
          <a:lstStyle/>
          <a:p>
            <a:r>
              <a:rPr lang="en-US" sz="2200" dirty="0"/>
              <a:t>Long duration gamma-ray bursts can form </a:t>
            </a:r>
            <a:r>
              <a:rPr lang="en-US" sz="2200" dirty="0" err="1"/>
              <a:t>kilonovae</a:t>
            </a:r>
            <a:r>
              <a:rPr lang="en-US" sz="2200" dirty="0"/>
              <a:t> </a:t>
            </a:r>
            <a:r>
              <a:rPr lang="en-US" sz="2200" dirty="0">
                <a:sym typeface="Wingdings" pitchFamily="2" charset="2"/>
              </a:rPr>
              <a:t></a:t>
            </a:r>
            <a:r>
              <a:rPr lang="en-US" sz="2200" dirty="0"/>
              <a:t> merging compact objects</a:t>
            </a:r>
          </a:p>
        </p:txBody>
      </p:sp>
      <p:sp>
        <p:nvSpPr>
          <p:cNvPr id="3" name="TextBox 2">
            <a:extLst>
              <a:ext uri="{FF2B5EF4-FFF2-40B4-BE49-F238E27FC236}">
                <a16:creationId xmlns:a16="http://schemas.microsoft.com/office/drawing/2014/main" id="{DB5B59F6-D114-2B4F-88C5-DE0D43D3C431}"/>
              </a:ext>
            </a:extLst>
          </p:cNvPr>
          <p:cNvSpPr txBox="1"/>
          <p:nvPr/>
        </p:nvSpPr>
        <p:spPr>
          <a:xfrm>
            <a:off x="156868" y="101757"/>
            <a:ext cx="2892138" cy="584775"/>
          </a:xfrm>
          <a:prstGeom prst="rect">
            <a:avLst/>
          </a:prstGeom>
          <a:noFill/>
        </p:spPr>
        <p:txBody>
          <a:bodyPr wrap="none" rtlCol="0">
            <a:spAutoFit/>
          </a:bodyPr>
          <a:lstStyle/>
          <a:p>
            <a:r>
              <a:rPr lang="en-US" sz="3200" dirty="0">
                <a:solidFill>
                  <a:schemeClr val="accent1"/>
                </a:solidFill>
                <a:latin typeface="+mj-lt"/>
              </a:rPr>
              <a:t>GRB 211211A</a:t>
            </a:r>
          </a:p>
        </p:txBody>
      </p:sp>
      <p:sp>
        <p:nvSpPr>
          <p:cNvPr id="9" name="TextBox 8">
            <a:extLst>
              <a:ext uri="{FF2B5EF4-FFF2-40B4-BE49-F238E27FC236}">
                <a16:creationId xmlns:a16="http://schemas.microsoft.com/office/drawing/2014/main" id="{17BE12FC-AC45-C64B-8E61-2AFA02734E38}"/>
              </a:ext>
            </a:extLst>
          </p:cNvPr>
          <p:cNvSpPr txBox="1"/>
          <p:nvPr/>
        </p:nvSpPr>
        <p:spPr>
          <a:xfrm>
            <a:off x="0" y="6413974"/>
            <a:ext cx="10998395" cy="400110"/>
          </a:xfrm>
          <a:prstGeom prst="rect">
            <a:avLst/>
          </a:prstGeom>
          <a:noFill/>
        </p:spPr>
        <p:txBody>
          <a:bodyPr wrap="none" rtlCol="0">
            <a:spAutoFit/>
          </a:bodyPr>
          <a:lstStyle/>
          <a:p>
            <a:r>
              <a:rPr lang="en-US" sz="2000" dirty="0" err="1">
                <a:solidFill>
                  <a:schemeClr val="bg1"/>
                </a:solidFill>
              </a:rPr>
              <a:t>Rastinejad</a:t>
            </a:r>
            <a:r>
              <a:rPr lang="en-US" sz="2000" dirty="0">
                <a:solidFill>
                  <a:schemeClr val="bg1"/>
                </a:solidFill>
              </a:rPr>
              <a:t> et al. 2022 Nature 612 223, </a:t>
            </a:r>
            <a:r>
              <a:rPr lang="en-US" sz="2000" dirty="0" err="1">
                <a:solidFill>
                  <a:schemeClr val="bg1"/>
                </a:solidFill>
              </a:rPr>
              <a:t>Troja</a:t>
            </a:r>
            <a:r>
              <a:rPr lang="en-US" sz="2000" dirty="0">
                <a:solidFill>
                  <a:schemeClr val="bg1"/>
                </a:solidFill>
              </a:rPr>
              <a:t> et al. 2022 Nature 612 228, Yang et al. 2022 Nature 612 232</a:t>
            </a:r>
          </a:p>
        </p:txBody>
      </p:sp>
      <p:pic>
        <p:nvPicPr>
          <p:cNvPr id="6" name="Picture 5" descr="A picture containing text, screenshot, diagram, line&#10;&#10;Description automatically generated">
            <a:extLst>
              <a:ext uri="{FF2B5EF4-FFF2-40B4-BE49-F238E27FC236}">
                <a16:creationId xmlns:a16="http://schemas.microsoft.com/office/drawing/2014/main" id="{FE3AF17A-0022-EA43-BBCE-D02ACB5C1F29}"/>
              </a:ext>
            </a:extLst>
          </p:cNvPr>
          <p:cNvPicPr>
            <a:picLocks noChangeAspect="1"/>
          </p:cNvPicPr>
          <p:nvPr/>
        </p:nvPicPr>
        <p:blipFill rotWithShape="1">
          <a:blip r:embed="rId3"/>
          <a:srcRect t="3015" r="27435" b="4599"/>
          <a:stretch/>
        </p:blipFill>
        <p:spPr>
          <a:xfrm>
            <a:off x="-18889" y="1239864"/>
            <a:ext cx="5518086" cy="3845165"/>
          </a:xfrm>
          <a:prstGeom prst="rect">
            <a:avLst/>
          </a:prstGeom>
        </p:spPr>
      </p:pic>
    </p:spTree>
    <p:extLst>
      <p:ext uri="{BB962C8B-B14F-4D97-AF65-F5344CB8AC3E}">
        <p14:creationId xmlns:p14="http://schemas.microsoft.com/office/powerpoint/2010/main" val="3271799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88D73-111F-5745-A854-E32B042C8050}"/>
              </a:ext>
            </a:extLst>
          </p:cNvPr>
          <p:cNvPicPr>
            <a:picLocks noChangeAspect="1"/>
          </p:cNvPicPr>
          <p:nvPr/>
        </p:nvPicPr>
        <p:blipFill>
          <a:blip r:embed="rId3"/>
          <a:stretch>
            <a:fillRect/>
          </a:stretch>
        </p:blipFill>
        <p:spPr>
          <a:xfrm>
            <a:off x="238512" y="1131376"/>
            <a:ext cx="6158503" cy="4912963"/>
          </a:xfrm>
          <a:prstGeom prst="rect">
            <a:avLst/>
          </a:prstGeom>
        </p:spPr>
      </p:pic>
      <p:sp>
        <p:nvSpPr>
          <p:cNvPr id="4" name="TextBox 3">
            <a:extLst>
              <a:ext uri="{FF2B5EF4-FFF2-40B4-BE49-F238E27FC236}">
                <a16:creationId xmlns:a16="http://schemas.microsoft.com/office/drawing/2014/main" id="{78B19B22-23A7-EB4F-9CBD-38361BF46931}"/>
              </a:ext>
            </a:extLst>
          </p:cNvPr>
          <p:cNvSpPr txBox="1"/>
          <p:nvPr/>
        </p:nvSpPr>
        <p:spPr>
          <a:xfrm>
            <a:off x="8566342" y="14990"/>
            <a:ext cx="3387146" cy="861774"/>
          </a:xfrm>
          <a:prstGeom prst="rect">
            <a:avLst/>
          </a:prstGeom>
          <a:noFill/>
        </p:spPr>
        <p:txBody>
          <a:bodyPr wrap="none" lIns="0" tIns="0" rIns="0" bIns="0" rtlCol="0">
            <a:spAutoFit/>
          </a:bodyPr>
          <a:lstStyle/>
          <a:p>
            <a:pPr algn="r"/>
            <a:r>
              <a:rPr lang="en-US" sz="4000" b="1" dirty="0">
                <a:solidFill>
                  <a:schemeClr val="accent1"/>
                </a:solidFill>
                <a:latin typeface="+mj-lt"/>
              </a:rPr>
              <a:t>GRB 230307A</a:t>
            </a:r>
            <a:endParaRPr lang="en-US" sz="4000" b="1" dirty="0">
              <a:solidFill>
                <a:schemeClr val="accent1"/>
              </a:solidFill>
            </a:endParaRPr>
          </a:p>
          <a:p>
            <a:pPr algn="r"/>
            <a:r>
              <a:rPr lang="en-US" sz="1600" b="1" dirty="0">
                <a:solidFill>
                  <a:schemeClr val="accent1"/>
                </a:solidFill>
              </a:rPr>
              <a:t>second brightest GRB of all time</a:t>
            </a:r>
          </a:p>
        </p:txBody>
      </p:sp>
      <p:sp>
        <p:nvSpPr>
          <p:cNvPr id="6" name="TextBox 5">
            <a:extLst>
              <a:ext uri="{FF2B5EF4-FFF2-40B4-BE49-F238E27FC236}">
                <a16:creationId xmlns:a16="http://schemas.microsoft.com/office/drawing/2014/main" id="{AA16E828-5D74-3E4A-834B-03A86BDD1EDF}"/>
              </a:ext>
            </a:extLst>
          </p:cNvPr>
          <p:cNvSpPr txBox="1"/>
          <p:nvPr/>
        </p:nvSpPr>
        <p:spPr>
          <a:xfrm>
            <a:off x="8641812" y="6581001"/>
            <a:ext cx="3563861" cy="276999"/>
          </a:xfrm>
          <a:prstGeom prst="rect">
            <a:avLst/>
          </a:prstGeom>
          <a:noFill/>
        </p:spPr>
        <p:txBody>
          <a:bodyPr wrap="none" lIns="0" tIns="0" rIns="0" bIns="0" rtlCol="0">
            <a:spAutoFit/>
          </a:bodyPr>
          <a:lstStyle/>
          <a:p>
            <a:r>
              <a:rPr lang="en-US" sz="1800" dirty="0"/>
              <a:t>Levan et al. 2024 Nature  626 737</a:t>
            </a:r>
          </a:p>
        </p:txBody>
      </p:sp>
      <p:pic>
        <p:nvPicPr>
          <p:cNvPr id="5" name="Picture 4">
            <a:extLst>
              <a:ext uri="{FF2B5EF4-FFF2-40B4-BE49-F238E27FC236}">
                <a16:creationId xmlns:a16="http://schemas.microsoft.com/office/drawing/2014/main" id="{4BB5870E-8F8E-4A4F-8C74-3D3BDA351660}"/>
              </a:ext>
            </a:extLst>
          </p:cNvPr>
          <p:cNvPicPr>
            <a:picLocks noChangeAspect="1"/>
          </p:cNvPicPr>
          <p:nvPr/>
        </p:nvPicPr>
        <p:blipFill>
          <a:blip r:embed="rId4"/>
          <a:stretch>
            <a:fillRect/>
          </a:stretch>
        </p:blipFill>
        <p:spPr>
          <a:xfrm>
            <a:off x="6556538" y="1699432"/>
            <a:ext cx="5396950" cy="4019443"/>
          </a:xfrm>
          <a:prstGeom prst="rect">
            <a:avLst/>
          </a:prstGeom>
        </p:spPr>
      </p:pic>
    </p:spTree>
    <p:extLst>
      <p:ext uri="{BB962C8B-B14F-4D97-AF65-F5344CB8AC3E}">
        <p14:creationId xmlns:p14="http://schemas.microsoft.com/office/powerpoint/2010/main" val="326620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6C126E-0B8B-BF45-B673-673374E8C245}"/>
              </a:ext>
            </a:extLst>
          </p:cNvPr>
          <p:cNvSpPr/>
          <p:nvPr/>
        </p:nvSpPr>
        <p:spPr>
          <a:xfrm>
            <a:off x="4538133" y="5621867"/>
            <a:ext cx="2743200" cy="125654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76" dirty="0"/>
          </a:p>
        </p:txBody>
      </p:sp>
      <p:pic>
        <p:nvPicPr>
          <p:cNvPr id="2" name="Picture 1">
            <a:extLst>
              <a:ext uri="{FF2B5EF4-FFF2-40B4-BE49-F238E27FC236}">
                <a16:creationId xmlns:a16="http://schemas.microsoft.com/office/drawing/2014/main" id="{92576A25-1AFB-FB44-B77F-AE3C8686EFAD}"/>
              </a:ext>
            </a:extLst>
          </p:cNvPr>
          <p:cNvPicPr>
            <a:picLocks noChangeAspect="1"/>
          </p:cNvPicPr>
          <p:nvPr/>
        </p:nvPicPr>
        <p:blipFill>
          <a:blip r:embed="rId2"/>
          <a:stretch>
            <a:fillRect/>
          </a:stretch>
        </p:blipFill>
        <p:spPr>
          <a:xfrm>
            <a:off x="221152" y="239964"/>
            <a:ext cx="11695641" cy="6320623"/>
          </a:xfrm>
          <a:prstGeom prst="rect">
            <a:avLst/>
          </a:prstGeom>
        </p:spPr>
      </p:pic>
      <p:sp>
        <p:nvSpPr>
          <p:cNvPr id="5" name="TextBox 4">
            <a:extLst>
              <a:ext uri="{FF2B5EF4-FFF2-40B4-BE49-F238E27FC236}">
                <a16:creationId xmlns:a16="http://schemas.microsoft.com/office/drawing/2014/main" id="{EB36D37B-E8B9-8A43-9C9D-C3139D8AE0E0}"/>
              </a:ext>
            </a:extLst>
          </p:cNvPr>
          <p:cNvSpPr txBox="1"/>
          <p:nvPr/>
        </p:nvSpPr>
        <p:spPr>
          <a:xfrm>
            <a:off x="4890857" y="6560587"/>
            <a:ext cx="6516143" cy="276999"/>
          </a:xfrm>
          <a:prstGeom prst="rect">
            <a:avLst/>
          </a:prstGeom>
          <a:noFill/>
        </p:spPr>
        <p:txBody>
          <a:bodyPr wrap="none" lIns="0" tIns="0" rIns="0" bIns="0" rtlCol="0">
            <a:spAutoFit/>
          </a:bodyPr>
          <a:lstStyle/>
          <a:p>
            <a:r>
              <a:rPr lang="en-US" sz="1800" dirty="0"/>
              <a:t>Levan et al. 2024 Nature  626 737, </a:t>
            </a:r>
            <a:r>
              <a:rPr lang="en-US" sz="1800" dirty="0" err="1"/>
              <a:t>Gillanders</a:t>
            </a:r>
            <a:r>
              <a:rPr lang="en-US" sz="1800" dirty="0"/>
              <a:t> et al. </a:t>
            </a:r>
            <a:r>
              <a:rPr lang="en-US" sz="1800" dirty="0" err="1"/>
              <a:t>arXiv</a:t>
            </a:r>
            <a:r>
              <a:rPr lang="en-US" sz="1800" dirty="0"/>
              <a:t>: 2308.00633 </a:t>
            </a:r>
          </a:p>
        </p:txBody>
      </p:sp>
      <p:sp>
        <p:nvSpPr>
          <p:cNvPr id="8" name="TextBox 7">
            <a:extLst>
              <a:ext uri="{FF2B5EF4-FFF2-40B4-BE49-F238E27FC236}">
                <a16:creationId xmlns:a16="http://schemas.microsoft.com/office/drawing/2014/main" id="{FE0E101F-4A4B-B948-AE98-D5A6344483BB}"/>
              </a:ext>
            </a:extLst>
          </p:cNvPr>
          <p:cNvSpPr txBox="1"/>
          <p:nvPr/>
        </p:nvSpPr>
        <p:spPr>
          <a:xfrm>
            <a:off x="8673744" y="14990"/>
            <a:ext cx="3279744" cy="800219"/>
          </a:xfrm>
          <a:prstGeom prst="rect">
            <a:avLst/>
          </a:prstGeom>
          <a:solidFill>
            <a:schemeClr val="bg1"/>
          </a:solidFill>
        </p:spPr>
        <p:txBody>
          <a:bodyPr wrap="none" lIns="0" tIns="0" rIns="0" bIns="0" rtlCol="0">
            <a:spAutoFit/>
          </a:bodyPr>
          <a:lstStyle/>
          <a:p>
            <a:pPr algn="r"/>
            <a:r>
              <a:rPr lang="en-US" sz="3600" b="1" dirty="0">
                <a:solidFill>
                  <a:schemeClr val="accent1"/>
                </a:solidFill>
                <a:latin typeface="+mj-lt"/>
              </a:rPr>
              <a:t>GRB 230307A</a:t>
            </a:r>
            <a:endParaRPr lang="en-US" sz="3600" b="1" dirty="0">
              <a:solidFill>
                <a:schemeClr val="accent1"/>
              </a:solidFill>
            </a:endParaRPr>
          </a:p>
          <a:p>
            <a:pPr algn="r"/>
            <a:r>
              <a:rPr lang="en-US" sz="1600" b="1" dirty="0">
                <a:solidFill>
                  <a:schemeClr val="accent1"/>
                </a:solidFill>
              </a:rPr>
              <a:t>second brightest GRB of all time</a:t>
            </a:r>
          </a:p>
        </p:txBody>
      </p:sp>
    </p:spTree>
    <p:extLst>
      <p:ext uri="{BB962C8B-B14F-4D97-AF65-F5344CB8AC3E}">
        <p14:creationId xmlns:p14="http://schemas.microsoft.com/office/powerpoint/2010/main" val="3110812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503BB99A-49E1-8647-8624-54999BE0FB05}"/>
              </a:ext>
            </a:extLst>
          </p:cNvPr>
          <p:cNvPicPr>
            <a:picLocks noChangeAspect="1"/>
          </p:cNvPicPr>
          <p:nvPr/>
        </p:nvPicPr>
        <p:blipFill rotWithShape="1">
          <a:blip r:embed="rId2"/>
          <a:srcRect l="13199" t="11278" r="10873" b="11522"/>
          <a:stretch/>
        </p:blipFill>
        <p:spPr>
          <a:xfrm>
            <a:off x="181898" y="221241"/>
            <a:ext cx="5236514" cy="5324153"/>
          </a:xfrm>
          <a:prstGeom prst="rect">
            <a:avLst/>
          </a:prstGeom>
        </p:spPr>
      </p:pic>
      <p:pic>
        <p:nvPicPr>
          <p:cNvPr id="4" name="Picture 3" descr="Chart, line chart&#10;&#10;Description automatically generated">
            <a:extLst>
              <a:ext uri="{FF2B5EF4-FFF2-40B4-BE49-F238E27FC236}">
                <a16:creationId xmlns:a16="http://schemas.microsoft.com/office/drawing/2014/main" id="{6903DB2E-F3D0-984A-8070-2D7D78A02D27}"/>
              </a:ext>
            </a:extLst>
          </p:cNvPr>
          <p:cNvPicPr>
            <a:picLocks noChangeAspect="1"/>
          </p:cNvPicPr>
          <p:nvPr/>
        </p:nvPicPr>
        <p:blipFill rotWithShape="1">
          <a:blip r:embed="rId3"/>
          <a:srcRect l="4732" r="7954"/>
          <a:stretch/>
        </p:blipFill>
        <p:spPr>
          <a:xfrm>
            <a:off x="5667964" y="345052"/>
            <a:ext cx="6198439" cy="5324153"/>
          </a:xfrm>
          <a:prstGeom prst="rect">
            <a:avLst/>
          </a:prstGeom>
        </p:spPr>
      </p:pic>
      <p:sp>
        <p:nvSpPr>
          <p:cNvPr id="2" name="TextBox 1">
            <a:extLst>
              <a:ext uri="{FF2B5EF4-FFF2-40B4-BE49-F238E27FC236}">
                <a16:creationId xmlns:a16="http://schemas.microsoft.com/office/drawing/2014/main" id="{958AE2F1-EF39-7C47-9586-816FEAA8F48F}"/>
              </a:ext>
            </a:extLst>
          </p:cNvPr>
          <p:cNvSpPr txBox="1"/>
          <p:nvPr/>
        </p:nvSpPr>
        <p:spPr>
          <a:xfrm>
            <a:off x="1353932" y="5798813"/>
            <a:ext cx="8981241" cy="430887"/>
          </a:xfrm>
          <a:prstGeom prst="rect">
            <a:avLst/>
          </a:prstGeom>
          <a:noFill/>
        </p:spPr>
        <p:txBody>
          <a:bodyPr wrap="none" rtlCol="0">
            <a:spAutoFit/>
          </a:bodyPr>
          <a:lstStyle/>
          <a:p>
            <a:r>
              <a:rPr lang="en-US" sz="2200" dirty="0"/>
              <a:t>Is GRB 191019A the first example of dynamical merger? Is it in an AGN disc?  </a:t>
            </a:r>
          </a:p>
        </p:txBody>
      </p:sp>
      <p:sp>
        <p:nvSpPr>
          <p:cNvPr id="6" name="TextBox 5">
            <a:extLst>
              <a:ext uri="{FF2B5EF4-FFF2-40B4-BE49-F238E27FC236}">
                <a16:creationId xmlns:a16="http://schemas.microsoft.com/office/drawing/2014/main" id="{8C57E76F-EF97-8C40-AAF1-4898967B4795}"/>
              </a:ext>
            </a:extLst>
          </p:cNvPr>
          <p:cNvSpPr txBox="1"/>
          <p:nvPr/>
        </p:nvSpPr>
        <p:spPr>
          <a:xfrm>
            <a:off x="4313595" y="6452093"/>
            <a:ext cx="7014805" cy="369332"/>
          </a:xfrm>
          <a:prstGeom prst="rect">
            <a:avLst/>
          </a:prstGeom>
          <a:noFill/>
        </p:spPr>
        <p:txBody>
          <a:bodyPr wrap="none" rtlCol="0">
            <a:spAutoFit/>
          </a:bodyPr>
          <a:lstStyle/>
          <a:p>
            <a:r>
              <a:rPr lang="en-US" sz="1800" dirty="0">
                <a:solidFill>
                  <a:schemeClr val="bg1"/>
                </a:solidFill>
              </a:rPr>
              <a:t>Levan et al. 2023 Nature Astronomy, 7, 976,Lazzati et al. 2023 </a:t>
            </a:r>
            <a:r>
              <a:rPr lang="en-US" sz="1800" dirty="0" err="1">
                <a:solidFill>
                  <a:schemeClr val="bg1"/>
                </a:solidFill>
              </a:rPr>
              <a:t>ApJ</a:t>
            </a:r>
            <a:r>
              <a:rPr lang="en-US" sz="1800" dirty="0">
                <a:solidFill>
                  <a:schemeClr val="bg1"/>
                </a:solidFill>
              </a:rPr>
              <a:t> 950 20</a:t>
            </a:r>
          </a:p>
        </p:txBody>
      </p:sp>
      <p:sp>
        <p:nvSpPr>
          <p:cNvPr id="5" name="TextBox 4">
            <a:extLst>
              <a:ext uri="{FF2B5EF4-FFF2-40B4-BE49-F238E27FC236}">
                <a16:creationId xmlns:a16="http://schemas.microsoft.com/office/drawing/2014/main" id="{F9F845CE-8719-654A-A876-B94882C0C5F5}"/>
              </a:ext>
            </a:extLst>
          </p:cNvPr>
          <p:cNvSpPr txBox="1"/>
          <p:nvPr/>
        </p:nvSpPr>
        <p:spPr>
          <a:xfrm>
            <a:off x="5593274" y="0"/>
            <a:ext cx="6273129" cy="830997"/>
          </a:xfrm>
          <a:prstGeom prst="rect">
            <a:avLst/>
          </a:prstGeom>
          <a:noFill/>
        </p:spPr>
        <p:txBody>
          <a:bodyPr wrap="none" lIns="0" tIns="0" rIns="0" bIns="0" rtlCol="0">
            <a:spAutoFit/>
          </a:bodyPr>
          <a:lstStyle/>
          <a:p>
            <a:pPr algn="r"/>
            <a:r>
              <a:rPr lang="en-US" sz="3600" b="1" dirty="0">
                <a:solidFill>
                  <a:schemeClr val="accent1"/>
                </a:solidFill>
              </a:rPr>
              <a:t>GRB 19109A </a:t>
            </a:r>
          </a:p>
          <a:p>
            <a:pPr algn="r"/>
            <a:r>
              <a:rPr lang="en-US" sz="1800" dirty="0"/>
              <a:t>(T</a:t>
            </a:r>
            <a:r>
              <a:rPr lang="en-US" sz="1800" baseline="-25000" dirty="0"/>
              <a:t>90</a:t>
            </a:r>
            <a:r>
              <a:rPr lang="en-US" sz="1800" dirty="0"/>
              <a:t> = 65s, no short spike, no supernova (&lt;0.05 SN 1998bw)</a:t>
            </a:r>
          </a:p>
        </p:txBody>
      </p:sp>
    </p:spTree>
    <p:extLst>
      <p:ext uri="{BB962C8B-B14F-4D97-AF65-F5344CB8AC3E}">
        <p14:creationId xmlns:p14="http://schemas.microsoft.com/office/powerpoint/2010/main" val="274077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443AC-EE40-8543-8A39-29F75F0A326B}"/>
              </a:ext>
            </a:extLst>
          </p:cNvPr>
          <p:cNvSpPr>
            <a:spLocks noGrp="1"/>
          </p:cNvSpPr>
          <p:nvPr>
            <p:ph type="title"/>
          </p:nvPr>
        </p:nvSpPr>
        <p:spPr>
          <a:xfrm>
            <a:off x="456968" y="353188"/>
            <a:ext cx="4984462" cy="720000"/>
          </a:xfrm>
        </p:spPr>
        <p:txBody>
          <a:bodyPr>
            <a:normAutofit fontScale="90000"/>
          </a:bodyPr>
          <a:lstStyle/>
          <a:p>
            <a:r>
              <a:rPr lang="en-US" dirty="0"/>
              <a:t>Long GRBs from mergers?</a:t>
            </a:r>
          </a:p>
        </p:txBody>
      </p:sp>
      <p:pic>
        <p:nvPicPr>
          <p:cNvPr id="7" name="Picture 6">
            <a:extLst>
              <a:ext uri="{FF2B5EF4-FFF2-40B4-BE49-F238E27FC236}">
                <a16:creationId xmlns:a16="http://schemas.microsoft.com/office/drawing/2014/main" id="{F1248C51-91EE-974A-A43F-8185B9737130}"/>
              </a:ext>
            </a:extLst>
          </p:cNvPr>
          <p:cNvPicPr>
            <a:picLocks noChangeAspect="1"/>
          </p:cNvPicPr>
          <p:nvPr/>
        </p:nvPicPr>
        <p:blipFill rotWithShape="1">
          <a:blip r:embed="rId3"/>
          <a:srcRect t="10492" r="7086"/>
          <a:stretch/>
        </p:blipFill>
        <p:spPr>
          <a:xfrm>
            <a:off x="5215326" y="119922"/>
            <a:ext cx="6885571" cy="6633148"/>
          </a:xfrm>
          <a:prstGeom prst="rect">
            <a:avLst/>
          </a:prstGeom>
        </p:spPr>
      </p:pic>
    </p:spTree>
    <p:extLst>
      <p:ext uri="{BB962C8B-B14F-4D97-AF65-F5344CB8AC3E}">
        <p14:creationId xmlns:p14="http://schemas.microsoft.com/office/powerpoint/2010/main" val="52363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C594B-59B8-2841-BC4A-79BA85CEBE97}"/>
              </a:ext>
            </a:extLst>
          </p:cNvPr>
          <p:cNvPicPr>
            <a:picLocks noChangeAspect="1"/>
          </p:cNvPicPr>
          <p:nvPr/>
        </p:nvPicPr>
        <p:blipFill>
          <a:blip r:embed="rId2"/>
          <a:stretch>
            <a:fillRect/>
          </a:stretch>
        </p:blipFill>
        <p:spPr>
          <a:xfrm>
            <a:off x="663389" y="392906"/>
            <a:ext cx="10420863" cy="6072188"/>
          </a:xfrm>
          <a:prstGeom prst="rect">
            <a:avLst/>
          </a:prstGeom>
        </p:spPr>
      </p:pic>
    </p:spTree>
    <p:extLst>
      <p:ext uri="{BB962C8B-B14F-4D97-AF65-F5344CB8AC3E}">
        <p14:creationId xmlns:p14="http://schemas.microsoft.com/office/powerpoint/2010/main" val="3520904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443AC-EE40-8543-8A39-29F75F0A326B}"/>
              </a:ext>
            </a:extLst>
          </p:cNvPr>
          <p:cNvSpPr>
            <a:spLocks noGrp="1"/>
          </p:cNvSpPr>
          <p:nvPr>
            <p:ph type="title"/>
          </p:nvPr>
        </p:nvSpPr>
        <p:spPr>
          <a:xfrm>
            <a:off x="456968" y="353188"/>
            <a:ext cx="4984462" cy="720000"/>
          </a:xfrm>
        </p:spPr>
        <p:txBody>
          <a:bodyPr>
            <a:normAutofit fontScale="90000"/>
          </a:bodyPr>
          <a:lstStyle/>
          <a:p>
            <a:r>
              <a:rPr lang="en-US" dirty="0"/>
              <a:t>There can be a substantial contribution from compact object mergers to long GRBs</a:t>
            </a:r>
          </a:p>
        </p:txBody>
      </p:sp>
      <p:pic>
        <p:nvPicPr>
          <p:cNvPr id="4" name="Picture 3">
            <a:extLst>
              <a:ext uri="{FF2B5EF4-FFF2-40B4-BE49-F238E27FC236}">
                <a16:creationId xmlns:a16="http://schemas.microsoft.com/office/drawing/2014/main" id="{7111B57A-3C05-4C44-91CC-412608D912B4}"/>
              </a:ext>
            </a:extLst>
          </p:cNvPr>
          <p:cNvPicPr>
            <a:picLocks noChangeAspect="1"/>
          </p:cNvPicPr>
          <p:nvPr/>
        </p:nvPicPr>
        <p:blipFill rotWithShape="1">
          <a:blip r:embed="rId3"/>
          <a:srcRect t="10273" r="6885"/>
          <a:stretch/>
        </p:blipFill>
        <p:spPr>
          <a:xfrm>
            <a:off x="5441430" y="0"/>
            <a:ext cx="6385810" cy="6153462"/>
          </a:xfrm>
          <a:prstGeom prst="rect">
            <a:avLst/>
          </a:prstGeom>
        </p:spPr>
      </p:pic>
      <p:sp>
        <p:nvSpPr>
          <p:cNvPr id="5" name="TextBox 4">
            <a:extLst>
              <a:ext uri="{FF2B5EF4-FFF2-40B4-BE49-F238E27FC236}">
                <a16:creationId xmlns:a16="http://schemas.microsoft.com/office/drawing/2014/main" id="{C4594449-1819-DF48-B300-DA11CCD42002}"/>
              </a:ext>
            </a:extLst>
          </p:cNvPr>
          <p:cNvSpPr txBox="1"/>
          <p:nvPr/>
        </p:nvSpPr>
        <p:spPr>
          <a:xfrm rot="16200000">
            <a:off x="5903236" y="3882119"/>
            <a:ext cx="2300287" cy="369332"/>
          </a:xfrm>
          <a:prstGeom prst="rect">
            <a:avLst/>
          </a:prstGeom>
          <a:solidFill>
            <a:schemeClr val="bg1"/>
          </a:solidFill>
        </p:spPr>
        <p:txBody>
          <a:bodyPr wrap="square" lIns="0" tIns="0" rIns="0" bIns="0" rtlCol="0">
            <a:spAutoFit/>
          </a:bodyPr>
          <a:lstStyle/>
          <a:p>
            <a:pPr algn="ctr"/>
            <a:r>
              <a:rPr lang="en-US" sz="2400" dirty="0"/>
              <a:t>Mergers?</a:t>
            </a:r>
          </a:p>
        </p:txBody>
      </p:sp>
    </p:spTree>
    <p:extLst>
      <p:ext uri="{BB962C8B-B14F-4D97-AF65-F5344CB8AC3E}">
        <p14:creationId xmlns:p14="http://schemas.microsoft.com/office/powerpoint/2010/main" val="28385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58FA-E879-B449-A1BE-8D2F1289EED2}"/>
              </a:ext>
            </a:extLst>
          </p:cNvPr>
          <p:cNvSpPr>
            <a:spLocks noGrp="1"/>
          </p:cNvSpPr>
          <p:nvPr>
            <p:ph type="body" sz="quarter" idx="13"/>
          </p:nvPr>
        </p:nvSpPr>
        <p:spPr>
          <a:xfrm>
            <a:off x="412376" y="1834014"/>
            <a:ext cx="3146599" cy="3203575"/>
          </a:xfrm>
        </p:spPr>
        <p:txBody>
          <a:bodyPr/>
          <a:lstStyle/>
          <a:p>
            <a:r>
              <a:rPr lang="en-US" dirty="0"/>
              <a:t>400 </a:t>
            </a:r>
            <a:r>
              <a:rPr lang="en-US" dirty="0" err="1"/>
              <a:t>Mpc</a:t>
            </a:r>
            <a:r>
              <a:rPr lang="en-US" dirty="0"/>
              <a:t> – on-axis, BNS, LVK</a:t>
            </a:r>
          </a:p>
        </p:txBody>
      </p:sp>
      <p:sp>
        <p:nvSpPr>
          <p:cNvPr id="3" name="Title 2">
            <a:extLst>
              <a:ext uri="{FF2B5EF4-FFF2-40B4-BE49-F238E27FC236}">
                <a16:creationId xmlns:a16="http://schemas.microsoft.com/office/drawing/2014/main" id="{AE4220A3-9BD9-EC42-B134-0A2D41BEC202}"/>
              </a:ext>
            </a:extLst>
          </p:cNvPr>
          <p:cNvSpPr>
            <a:spLocks noGrp="1"/>
          </p:cNvSpPr>
          <p:nvPr>
            <p:ph type="title"/>
          </p:nvPr>
        </p:nvSpPr>
        <p:spPr>
          <a:xfrm>
            <a:off x="555365" y="435437"/>
            <a:ext cx="10440000" cy="720000"/>
          </a:xfrm>
        </p:spPr>
        <p:txBody>
          <a:bodyPr/>
          <a:lstStyle/>
          <a:p>
            <a:r>
              <a:rPr lang="en-US" dirty="0"/>
              <a:t>The population of mergers at relevant distances for GW detectors</a:t>
            </a:r>
          </a:p>
        </p:txBody>
      </p:sp>
      <p:sp>
        <p:nvSpPr>
          <p:cNvPr id="5" name="Text Placeholder 1">
            <a:extLst>
              <a:ext uri="{FF2B5EF4-FFF2-40B4-BE49-F238E27FC236}">
                <a16:creationId xmlns:a16="http://schemas.microsoft.com/office/drawing/2014/main" id="{F3A37216-59B3-DA4B-8385-B04228C69E46}"/>
              </a:ext>
            </a:extLst>
          </p:cNvPr>
          <p:cNvSpPr txBox="1">
            <a:spLocks/>
          </p:cNvSpPr>
          <p:nvPr/>
        </p:nvSpPr>
        <p:spPr bwMode="gray">
          <a:xfrm>
            <a:off x="4036459" y="1834014"/>
            <a:ext cx="3477813" cy="3203575"/>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lvl="0"/>
            <a:r>
              <a:rPr lang="en-US" dirty="0"/>
              <a:t>800 </a:t>
            </a:r>
            <a:r>
              <a:rPr lang="en-US" dirty="0" err="1"/>
              <a:t>Mpc</a:t>
            </a:r>
            <a:r>
              <a:rPr lang="en-US" dirty="0"/>
              <a:t> – on-axis, BH-NS, LVK</a:t>
            </a:r>
          </a:p>
        </p:txBody>
      </p:sp>
      <p:sp>
        <p:nvSpPr>
          <p:cNvPr id="6" name="TextBox 5">
            <a:extLst>
              <a:ext uri="{FF2B5EF4-FFF2-40B4-BE49-F238E27FC236}">
                <a16:creationId xmlns:a16="http://schemas.microsoft.com/office/drawing/2014/main" id="{E314575B-487F-EA4D-8E6C-9768D5F820C4}"/>
              </a:ext>
            </a:extLst>
          </p:cNvPr>
          <p:cNvSpPr txBox="1"/>
          <p:nvPr/>
        </p:nvSpPr>
        <p:spPr>
          <a:xfrm>
            <a:off x="7548282" y="2325601"/>
            <a:ext cx="4231342" cy="3877985"/>
          </a:xfrm>
          <a:prstGeom prst="rect">
            <a:avLst/>
          </a:prstGeom>
          <a:noFill/>
        </p:spPr>
        <p:txBody>
          <a:bodyPr wrap="square" lIns="0" tIns="0" rIns="0" bIns="0" rtlCol="0">
            <a:spAutoFit/>
          </a:bodyPr>
          <a:lstStyle/>
          <a:p>
            <a:pPr algn="ctr"/>
            <a:r>
              <a:rPr lang="en-US" sz="1800" dirty="0"/>
              <a:t>Mostly detected by Swift, 1/6</a:t>
            </a:r>
            <a:r>
              <a:rPr lang="en-US" sz="1800" baseline="30000" dirty="0"/>
              <a:t>th</a:t>
            </a:r>
            <a:r>
              <a:rPr lang="en-US" sz="1800" dirty="0"/>
              <a:t> of sky at any moment, 30% redshift complete. All sky rate likely 10-20 times higher. </a:t>
            </a:r>
          </a:p>
          <a:p>
            <a:pPr algn="ctr"/>
            <a:endParaRPr lang="en-US" sz="1800" dirty="0"/>
          </a:p>
          <a:p>
            <a:pPr algn="ctr"/>
            <a:endParaRPr lang="en-US" sz="1800" dirty="0"/>
          </a:p>
          <a:p>
            <a:pPr algn="ctr"/>
            <a:r>
              <a:rPr lang="en-US" sz="1800" dirty="0"/>
              <a:t>Is the best route to getting more GW-EM events narrower deeper, further down luminosity function, or wider shallower but getting all events?  </a:t>
            </a:r>
          </a:p>
          <a:p>
            <a:pPr algn="ctr"/>
            <a:endParaRPr lang="en-US" sz="1800" dirty="0"/>
          </a:p>
          <a:p>
            <a:pPr algn="ctr"/>
            <a:endParaRPr lang="en-US" sz="1800" dirty="0"/>
          </a:p>
          <a:p>
            <a:pPr algn="ctr"/>
            <a:r>
              <a:rPr lang="en-US" sz="1800" dirty="0"/>
              <a:t>800 </a:t>
            </a:r>
            <a:r>
              <a:rPr lang="en-US" sz="1800" dirty="0" err="1"/>
              <a:t>Mpc</a:t>
            </a:r>
            <a:r>
              <a:rPr lang="en-US" sz="1800" dirty="0"/>
              <a:t> is also close to the limit where we might reliably find </a:t>
            </a:r>
            <a:r>
              <a:rPr lang="en-US" sz="1800" dirty="0" err="1"/>
              <a:t>kilonova</a:t>
            </a:r>
            <a:r>
              <a:rPr lang="en-US" sz="1800" dirty="0"/>
              <a:t> without precise positions, even with VRO/LSST. </a:t>
            </a:r>
          </a:p>
        </p:txBody>
      </p:sp>
      <p:sp>
        <p:nvSpPr>
          <p:cNvPr id="7" name="TextBox 6">
            <a:extLst>
              <a:ext uri="{FF2B5EF4-FFF2-40B4-BE49-F238E27FC236}">
                <a16:creationId xmlns:a16="http://schemas.microsoft.com/office/drawing/2014/main" id="{56614AAC-31EF-4E4C-A875-E0CD315EC728}"/>
              </a:ext>
            </a:extLst>
          </p:cNvPr>
          <p:cNvSpPr txBox="1"/>
          <p:nvPr/>
        </p:nvSpPr>
        <p:spPr>
          <a:xfrm>
            <a:off x="412376" y="2389177"/>
            <a:ext cx="1481175" cy="1661993"/>
          </a:xfrm>
          <a:prstGeom prst="rect">
            <a:avLst/>
          </a:prstGeom>
          <a:noFill/>
        </p:spPr>
        <p:txBody>
          <a:bodyPr wrap="none" lIns="0" tIns="0" rIns="0" bIns="0" rtlCol="0">
            <a:spAutoFit/>
          </a:bodyPr>
          <a:lstStyle/>
          <a:p>
            <a:r>
              <a:rPr lang="en-US" sz="1800" b="1" dirty="0"/>
              <a:t>GRB 170817A</a:t>
            </a:r>
          </a:p>
          <a:p>
            <a:r>
              <a:rPr lang="en-US" sz="1800" i="1" dirty="0"/>
              <a:t>GRB 111005A</a:t>
            </a:r>
          </a:p>
          <a:p>
            <a:r>
              <a:rPr lang="en-US" sz="1800" b="1" i="1" dirty="0"/>
              <a:t>GRB 230307A</a:t>
            </a:r>
          </a:p>
          <a:p>
            <a:r>
              <a:rPr lang="en-US" sz="1800" b="1" i="1" dirty="0"/>
              <a:t>GRB 211211A</a:t>
            </a:r>
          </a:p>
          <a:p>
            <a:r>
              <a:rPr lang="en-US" sz="1800" i="1" dirty="0"/>
              <a:t>GRB 051109B</a:t>
            </a:r>
          </a:p>
          <a:p>
            <a:r>
              <a:rPr lang="en-US" sz="1800" b="1" i="1" dirty="0"/>
              <a:t>GRB 060505</a:t>
            </a:r>
          </a:p>
        </p:txBody>
      </p:sp>
      <p:sp>
        <p:nvSpPr>
          <p:cNvPr id="8" name="TextBox 7">
            <a:extLst>
              <a:ext uri="{FF2B5EF4-FFF2-40B4-BE49-F238E27FC236}">
                <a16:creationId xmlns:a16="http://schemas.microsoft.com/office/drawing/2014/main" id="{05E26B86-96A6-4A43-9D3B-90ADEC66E5E3}"/>
              </a:ext>
            </a:extLst>
          </p:cNvPr>
          <p:cNvSpPr txBox="1"/>
          <p:nvPr/>
        </p:nvSpPr>
        <p:spPr>
          <a:xfrm>
            <a:off x="4011719" y="2386612"/>
            <a:ext cx="1477969" cy="1384995"/>
          </a:xfrm>
          <a:prstGeom prst="rect">
            <a:avLst/>
          </a:prstGeom>
          <a:noFill/>
        </p:spPr>
        <p:txBody>
          <a:bodyPr wrap="none" lIns="0" tIns="0" rIns="0" bIns="0" rtlCol="0">
            <a:spAutoFit/>
          </a:bodyPr>
          <a:lstStyle/>
          <a:p>
            <a:r>
              <a:rPr lang="en-US" sz="1800" dirty="0"/>
              <a:t>GRB 080905A</a:t>
            </a:r>
          </a:p>
          <a:p>
            <a:r>
              <a:rPr lang="en-US" sz="1800" b="1" dirty="0"/>
              <a:t>GRB 150101B</a:t>
            </a:r>
          </a:p>
          <a:p>
            <a:r>
              <a:rPr lang="en-US" sz="1800" dirty="0"/>
              <a:t>GRB 050709</a:t>
            </a:r>
            <a:br>
              <a:rPr lang="en-US" sz="1800" dirty="0"/>
            </a:br>
            <a:r>
              <a:rPr lang="en-US" sz="1800" b="1" i="1" dirty="0"/>
              <a:t>GRB 060614</a:t>
            </a:r>
          </a:p>
          <a:p>
            <a:r>
              <a:rPr lang="en-US" sz="1800" dirty="0"/>
              <a:t>GRB 160821B</a:t>
            </a:r>
          </a:p>
        </p:txBody>
      </p:sp>
      <p:sp>
        <p:nvSpPr>
          <p:cNvPr id="9" name="TextBox 8">
            <a:extLst>
              <a:ext uri="{FF2B5EF4-FFF2-40B4-BE49-F238E27FC236}">
                <a16:creationId xmlns:a16="http://schemas.microsoft.com/office/drawing/2014/main" id="{85F0A38D-D6E6-724B-A843-4E0E08E8DE67}"/>
              </a:ext>
            </a:extLst>
          </p:cNvPr>
          <p:cNvSpPr txBox="1"/>
          <p:nvPr/>
        </p:nvSpPr>
        <p:spPr>
          <a:xfrm>
            <a:off x="4011719" y="4272705"/>
            <a:ext cx="1983107" cy="553998"/>
          </a:xfrm>
          <a:prstGeom prst="rect">
            <a:avLst/>
          </a:prstGeom>
          <a:noFill/>
        </p:spPr>
        <p:txBody>
          <a:bodyPr wrap="none" lIns="0" tIns="0" rIns="0" bIns="0" rtlCol="0">
            <a:spAutoFit/>
          </a:bodyPr>
          <a:lstStyle/>
          <a:p>
            <a:r>
              <a:rPr lang="en-US" sz="1800" b="1" dirty="0"/>
              <a:t>Claimed </a:t>
            </a:r>
            <a:r>
              <a:rPr lang="en-US" sz="1800" b="1" dirty="0" err="1"/>
              <a:t>kilonova</a:t>
            </a:r>
            <a:endParaRPr lang="en-US" sz="1800" b="1" dirty="0"/>
          </a:p>
          <a:p>
            <a:r>
              <a:rPr lang="en-US" sz="1800" i="1" dirty="0"/>
              <a:t>Long</a:t>
            </a:r>
          </a:p>
        </p:txBody>
      </p:sp>
      <p:sp>
        <p:nvSpPr>
          <p:cNvPr id="11" name="TextBox 10">
            <a:extLst>
              <a:ext uri="{FF2B5EF4-FFF2-40B4-BE49-F238E27FC236}">
                <a16:creationId xmlns:a16="http://schemas.microsoft.com/office/drawing/2014/main" id="{EAD2E02C-6B83-3A49-815A-BDBA1CE00741}"/>
              </a:ext>
            </a:extLst>
          </p:cNvPr>
          <p:cNvSpPr txBox="1"/>
          <p:nvPr/>
        </p:nvSpPr>
        <p:spPr>
          <a:xfrm>
            <a:off x="409059" y="4998393"/>
            <a:ext cx="6598024" cy="1384995"/>
          </a:xfrm>
          <a:prstGeom prst="rect">
            <a:avLst/>
          </a:prstGeom>
          <a:noFill/>
        </p:spPr>
        <p:txBody>
          <a:bodyPr wrap="square" lIns="0" tIns="0" rIns="0" bIns="0" rtlCol="0">
            <a:spAutoFit/>
          </a:bodyPr>
          <a:lstStyle/>
          <a:p>
            <a:r>
              <a:rPr lang="en-US" sz="1800" b="1" dirty="0"/>
              <a:t>In the local Universe, there are more long GRBs possibly from mergers than short GRBs.</a:t>
            </a:r>
          </a:p>
          <a:p>
            <a:endParaRPr lang="en-US" sz="1800" b="1" dirty="0"/>
          </a:p>
          <a:p>
            <a:r>
              <a:rPr lang="en-US" sz="1800" b="1" dirty="0"/>
              <a:t>But rates start to become problematic with the non-detection of BNS mergers in O4</a:t>
            </a:r>
          </a:p>
        </p:txBody>
      </p:sp>
    </p:spTree>
    <p:extLst>
      <p:ext uri="{BB962C8B-B14F-4D97-AF65-F5344CB8AC3E}">
        <p14:creationId xmlns:p14="http://schemas.microsoft.com/office/powerpoint/2010/main" val="2168278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4220A3-9BD9-EC42-B134-0A2D41BEC202}"/>
              </a:ext>
            </a:extLst>
          </p:cNvPr>
          <p:cNvSpPr>
            <a:spLocks noGrp="1"/>
          </p:cNvSpPr>
          <p:nvPr>
            <p:ph type="title"/>
          </p:nvPr>
        </p:nvSpPr>
        <p:spPr>
          <a:xfrm>
            <a:off x="876000" y="149572"/>
            <a:ext cx="10440000" cy="720000"/>
          </a:xfrm>
        </p:spPr>
        <p:txBody>
          <a:bodyPr/>
          <a:lstStyle/>
          <a:p>
            <a:r>
              <a:rPr lang="en-US" dirty="0"/>
              <a:t>Summary</a:t>
            </a:r>
          </a:p>
        </p:txBody>
      </p:sp>
      <p:sp>
        <p:nvSpPr>
          <p:cNvPr id="9" name="TextBox 8">
            <a:extLst>
              <a:ext uri="{FF2B5EF4-FFF2-40B4-BE49-F238E27FC236}">
                <a16:creationId xmlns:a16="http://schemas.microsoft.com/office/drawing/2014/main" id="{66D1F1B4-51A9-3440-990F-073326F5AB79}"/>
              </a:ext>
            </a:extLst>
          </p:cNvPr>
          <p:cNvSpPr txBox="1"/>
          <p:nvPr/>
        </p:nvSpPr>
        <p:spPr>
          <a:xfrm>
            <a:off x="876001" y="1326776"/>
            <a:ext cx="10831906" cy="4431983"/>
          </a:xfrm>
          <a:prstGeom prst="rect">
            <a:avLst/>
          </a:prstGeom>
          <a:noFill/>
        </p:spPr>
        <p:txBody>
          <a:bodyPr wrap="square" lIns="0" tIns="0" rIns="0" bIns="0" rtlCol="0">
            <a:spAutoFit/>
          </a:bodyPr>
          <a:lstStyle/>
          <a:p>
            <a:r>
              <a:rPr lang="en-US" sz="1800" dirty="0"/>
              <a:t>GRBs were the first seen GW-EM signal (even if only by a few hours) and remain a prime route to identify multi-messenger signals </a:t>
            </a:r>
          </a:p>
          <a:p>
            <a:endParaRPr lang="en-US" sz="1800" dirty="0"/>
          </a:p>
          <a:p>
            <a:r>
              <a:rPr lang="en-US" sz="1800" dirty="0"/>
              <a:t>While a GRB time co-incidence alone is enough to claim association, the big gains come if GRBs can also provide precise localization =&gt; multi-wavelength counterparts, host galaxies, redshifts, energetics, cosmology </a:t>
            </a:r>
            <a:r>
              <a:rPr lang="en-US" sz="1800" dirty="0" err="1"/>
              <a:t>etc</a:t>
            </a:r>
            <a:r>
              <a:rPr lang="en-US" sz="1800" dirty="0"/>
              <a:t> etc. </a:t>
            </a:r>
          </a:p>
          <a:p>
            <a:endParaRPr lang="en-US" sz="1800" dirty="0"/>
          </a:p>
          <a:p>
            <a:r>
              <a:rPr lang="en-US" sz="1800" dirty="0"/>
              <a:t>Surprisingly, recent evidence suggests that long GRBs can also form via compact object mergers, and in the local Universe may contribute equally (or even more) than short GRBs to the volumetric rate. </a:t>
            </a:r>
          </a:p>
          <a:p>
            <a:endParaRPr lang="en-US" sz="1800" dirty="0"/>
          </a:p>
          <a:p>
            <a:r>
              <a:rPr lang="en-US" sz="1800" dirty="0"/>
              <a:t>Given beaming, it is likely that only a modest fraction of GRBs will be associated with GW events unless there is some broad or isotropic component. In the LVK era wide-field surveys for counterparts and </a:t>
            </a:r>
            <a:r>
              <a:rPr lang="en-US" sz="1800" dirty="0" err="1"/>
              <a:t>kilonovae</a:t>
            </a:r>
            <a:r>
              <a:rPr lang="en-US" sz="1800" dirty="0"/>
              <a:t> may be more important (but may also not be). </a:t>
            </a:r>
          </a:p>
          <a:p>
            <a:endParaRPr lang="en-US" sz="1800" dirty="0"/>
          </a:p>
          <a:p>
            <a:r>
              <a:rPr lang="en-US" sz="1800" dirty="0"/>
              <a:t>In the longer term future for Einstein Telescope/Cosmic Explorer GRBs are likely to be the tool of choice. </a:t>
            </a:r>
          </a:p>
        </p:txBody>
      </p:sp>
    </p:spTree>
    <p:extLst>
      <p:ext uri="{BB962C8B-B14F-4D97-AF65-F5344CB8AC3E}">
        <p14:creationId xmlns:p14="http://schemas.microsoft.com/office/powerpoint/2010/main" val="27555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77B375-FE86-9847-A6BF-8C9E720D39B8}"/>
              </a:ext>
            </a:extLst>
          </p:cNvPr>
          <p:cNvSpPr txBox="1"/>
          <p:nvPr/>
        </p:nvSpPr>
        <p:spPr>
          <a:xfrm>
            <a:off x="358588" y="251012"/>
            <a:ext cx="4541308" cy="276999"/>
          </a:xfrm>
          <a:prstGeom prst="rect">
            <a:avLst/>
          </a:prstGeom>
          <a:noFill/>
        </p:spPr>
        <p:txBody>
          <a:bodyPr wrap="none" lIns="0" tIns="0" rIns="0" bIns="0" rtlCol="0">
            <a:spAutoFit/>
          </a:bodyPr>
          <a:lstStyle/>
          <a:p>
            <a:r>
              <a:rPr lang="en-US" sz="1800" dirty="0"/>
              <a:t>Possible multi-messenger and GRB signals</a:t>
            </a:r>
          </a:p>
        </p:txBody>
      </p:sp>
      <p:pic>
        <p:nvPicPr>
          <p:cNvPr id="6" name="Picture 5" descr="A diagram of a galaxy&#10;&#10;Description automatically generated">
            <a:extLst>
              <a:ext uri="{FF2B5EF4-FFF2-40B4-BE49-F238E27FC236}">
                <a16:creationId xmlns:a16="http://schemas.microsoft.com/office/drawing/2014/main" id="{324FE353-E8EF-C24F-89F1-2B2762785E55}"/>
              </a:ext>
            </a:extLst>
          </p:cNvPr>
          <p:cNvPicPr>
            <a:picLocks noChangeAspect="1"/>
          </p:cNvPicPr>
          <p:nvPr/>
        </p:nvPicPr>
        <p:blipFill>
          <a:blip r:embed="rId2"/>
          <a:stretch>
            <a:fillRect/>
          </a:stretch>
        </p:blipFill>
        <p:spPr>
          <a:xfrm>
            <a:off x="2419037" y="551142"/>
            <a:ext cx="7353925" cy="5755715"/>
          </a:xfrm>
          <a:prstGeom prst="rect">
            <a:avLst/>
          </a:prstGeom>
        </p:spPr>
      </p:pic>
      <p:sp>
        <p:nvSpPr>
          <p:cNvPr id="7" name="TextBox 6">
            <a:extLst>
              <a:ext uri="{FF2B5EF4-FFF2-40B4-BE49-F238E27FC236}">
                <a16:creationId xmlns:a16="http://schemas.microsoft.com/office/drawing/2014/main" id="{858F4459-7D1F-9C41-8153-3E31DB5463E4}"/>
              </a:ext>
            </a:extLst>
          </p:cNvPr>
          <p:cNvSpPr txBox="1"/>
          <p:nvPr/>
        </p:nvSpPr>
        <p:spPr>
          <a:xfrm>
            <a:off x="9000565" y="6536550"/>
            <a:ext cx="3013838" cy="276999"/>
          </a:xfrm>
          <a:prstGeom prst="rect">
            <a:avLst/>
          </a:prstGeom>
          <a:noFill/>
        </p:spPr>
        <p:txBody>
          <a:bodyPr wrap="none" lIns="0" tIns="0" rIns="0" bIns="0" rtlCol="0">
            <a:spAutoFit/>
          </a:bodyPr>
          <a:lstStyle/>
          <a:p>
            <a:r>
              <a:rPr lang="en-US" sz="1800" dirty="0"/>
              <a:t>Adapted from Metzger 2017</a:t>
            </a:r>
          </a:p>
        </p:txBody>
      </p:sp>
    </p:spTree>
    <p:extLst>
      <p:ext uri="{BB962C8B-B14F-4D97-AF65-F5344CB8AC3E}">
        <p14:creationId xmlns:p14="http://schemas.microsoft.com/office/powerpoint/2010/main" val="428480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F9D77B7-7E77-CB47-9D4E-B6AADB4C86A3}"/>
              </a:ext>
            </a:extLst>
          </p:cNvPr>
          <p:cNvPicPr>
            <a:picLocks noChangeAspect="1"/>
          </p:cNvPicPr>
          <p:nvPr/>
        </p:nvPicPr>
        <p:blipFill>
          <a:blip r:embed="rId2"/>
          <a:stretch>
            <a:fillRect/>
          </a:stretch>
        </p:blipFill>
        <p:spPr>
          <a:xfrm>
            <a:off x="1486720" y="943428"/>
            <a:ext cx="9123718" cy="5313934"/>
          </a:xfrm>
          <a:prstGeom prst="rect">
            <a:avLst/>
          </a:prstGeom>
        </p:spPr>
      </p:pic>
      <p:sp>
        <p:nvSpPr>
          <p:cNvPr id="4" name="Rectangle 3">
            <a:extLst>
              <a:ext uri="{FF2B5EF4-FFF2-40B4-BE49-F238E27FC236}">
                <a16:creationId xmlns:a16="http://schemas.microsoft.com/office/drawing/2014/main" id="{632620E4-BB1C-AC4F-B3CB-DF74DB2F3F5E}"/>
              </a:ext>
            </a:extLst>
          </p:cNvPr>
          <p:cNvSpPr/>
          <p:nvPr/>
        </p:nvSpPr>
        <p:spPr>
          <a:xfrm>
            <a:off x="9251576" y="1129553"/>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D91624-470D-7D40-BB6D-E157DF72C2F8}"/>
              </a:ext>
            </a:extLst>
          </p:cNvPr>
          <p:cNvSpPr/>
          <p:nvPr/>
        </p:nvSpPr>
        <p:spPr>
          <a:xfrm>
            <a:off x="2735317" y="1147482"/>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3F5F04-A1E0-5D4B-895E-FA802313A606}"/>
              </a:ext>
            </a:extLst>
          </p:cNvPr>
          <p:cNvSpPr txBox="1"/>
          <p:nvPr/>
        </p:nvSpPr>
        <p:spPr>
          <a:xfrm>
            <a:off x="5482751" y="1362635"/>
            <a:ext cx="1224631" cy="276999"/>
          </a:xfrm>
          <a:prstGeom prst="rect">
            <a:avLst/>
          </a:prstGeom>
          <a:noFill/>
        </p:spPr>
        <p:txBody>
          <a:bodyPr wrap="none" lIns="0" tIns="0" rIns="0" bIns="0" rtlCol="0">
            <a:spAutoFit/>
          </a:bodyPr>
          <a:lstStyle/>
          <a:p>
            <a:r>
              <a:rPr lang="en-US" sz="1800" b="1" dirty="0"/>
              <a:t>Top hat jet</a:t>
            </a:r>
          </a:p>
        </p:txBody>
      </p:sp>
      <p:sp>
        <p:nvSpPr>
          <p:cNvPr id="7" name="TextBox 6">
            <a:extLst>
              <a:ext uri="{FF2B5EF4-FFF2-40B4-BE49-F238E27FC236}">
                <a16:creationId xmlns:a16="http://schemas.microsoft.com/office/drawing/2014/main" id="{BF5439D4-781A-C346-954C-83A992107BE0}"/>
              </a:ext>
            </a:extLst>
          </p:cNvPr>
          <p:cNvSpPr txBox="1"/>
          <p:nvPr/>
        </p:nvSpPr>
        <p:spPr>
          <a:xfrm>
            <a:off x="354167" y="386341"/>
            <a:ext cx="10415031" cy="553998"/>
          </a:xfrm>
          <a:prstGeom prst="rect">
            <a:avLst/>
          </a:prstGeom>
          <a:noFill/>
        </p:spPr>
        <p:txBody>
          <a:bodyPr wrap="none" lIns="0" tIns="0" rIns="0" bIns="0" rtlCol="0">
            <a:spAutoFit/>
          </a:bodyPr>
          <a:lstStyle/>
          <a:p>
            <a:r>
              <a:rPr lang="en-US" sz="3600" b="1" dirty="0">
                <a:solidFill>
                  <a:srgbClr val="FF0000"/>
                </a:solidFill>
              </a:rPr>
              <a:t>GRB detectability in a compact object merger</a:t>
            </a:r>
          </a:p>
        </p:txBody>
      </p:sp>
      <p:sp>
        <p:nvSpPr>
          <p:cNvPr id="8" name="TextBox 7">
            <a:extLst>
              <a:ext uri="{FF2B5EF4-FFF2-40B4-BE49-F238E27FC236}">
                <a16:creationId xmlns:a16="http://schemas.microsoft.com/office/drawing/2014/main" id="{ECABC0FA-9BFA-A649-B2A9-6182C67487E5}"/>
              </a:ext>
            </a:extLst>
          </p:cNvPr>
          <p:cNvSpPr txBox="1"/>
          <p:nvPr/>
        </p:nvSpPr>
        <p:spPr>
          <a:xfrm>
            <a:off x="9879106" y="6471659"/>
            <a:ext cx="2132187" cy="276999"/>
          </a:xfrm>
          <a:prstGeom prst="rect">
            <a:avLst/>
          </a:prstGeom>
          <a:noFill/>
        </p:spPr>
        <p:txBody>
          <a:bodyPr wrap="none" lIns="0" tIns="0" rIns="0" bIns="0" rtlCol="0">
            <a:spAutoFit/>
          </a:bodyPr>
          <a:lstStyle/>
          <a:p>
            <a:r>
              <a:rPr lang="en-US" sz="1800" dirty="0" err="1"/>
              <a:t>Nissanke</a:t>
            </a:r>
            <a:r>
              <a:rPr lang="en-US" sz="1800" dirty="0"/>
              <a:t> et al. 2011</a:t>
            </a:r>
          </a:p>
        </p:txBody>
      </p:sp>
    </p:spTree>
    <p:extLst>
      <p:ext uri="{BB962C8B-B14F-4D97-AF65-F5344CB8AC3E}">
        <p14:creationId xmlns:p14="http://schemas.microsoft.com/office/powerpoint/2010/main" val="1553889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F9D77B7-7E77-CB47-9D4E-B6AADB4C86A3}"/>
              </a:ext>
            </a:extLst>
          </p:cNvPr>
          <p:cNvPicPr>
            <a:picLocks noChangeAspect="1"/>
          </p:cNvPicPr>
          <p:nvPr/>
        </p:nvPicPr>
        <p:blipFill>
          <a:blip r:embed="rId2"/>
          <a:stretch>
            <a:fillRect/>
          </a:stretch>
        </p:blipFill>
        <p:spPr>
          <a:xfrm>
            <a:off x="1486720" y="943428"/>
            <a:ext cx="9123718" cy="5313934"/>
          </a:xfrm>
          <a:prstGeom prst="rect">
            <a:avLst/>
          </a:prstGeom>
        </p:spPr>
      </p:pic>
      <p:sp>
        <p:nvSpPr>
          <p:cNvPr id="4" name="Rectangle 3">
            <a:extLst>
              <a:ext uri="{FF2B5EF4-FFF2-40B4-BE49-F238E27FC236}">
                <a16:creationId xmlns:a16="http://schemas.microsoft.com/office/drawing/2014/main" id="{632620E4-BB1C-AC4F-B3CB-DF74DB2F3F5E}"/>
              </a:ext>
            </a:extLst>
          </p:cNvPr>
          <p:cNvSpPr/>
          <p:nvPr/>
        </p:nvSpPr>
        <p:spPr>
          <a:xfrm>
            <a:off x="9251576" y="1129553"/>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D91624-470D-7D40-BB6D-E157DF72C2F8}"/>
              </a:ext>
            </a:extLst>
          </p:cNvPr>
          <p:cNvSpPr/>
          <p:nvPr/>
        </p:nvSpPr>
        <p:spPr>
          <a:xfrm>
            <a:off x="2735317" y="1147482"/>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D11C75D5-EC55-344E-BF44-B5B8A96BF268}"/>
              </a:ext>
            </a:extLst>
          </p:cNvPr>
          <p:cNvSpPr/>
          <p:nvPr/>
        </p:nvSpPr>
        <p:spPr>
          <a:xfrm>
            <a:off x="2725271" y="1165413"/>
            <a:ext cx="1201270" cy="4249270"/>
          </a:xfrm>
          <a:custGeom>
            <a:avLst/>
            <a:gdLst>
              <a:gd name="connsiteX0" fmla="*/ 0 w 1201270"/>
              <a:gd name="connsiteY0" fmla="*/ 0 h 4338917"/>
              <a:gd name="connsiteX1" fmla="*/ 17929 w 1201270"/>
              <a:gd name="connsiteY1" fmla="*/ 4338917 h 4338917"/>
              <a:gd name="connsiteX2" fmla="*/ 1201270 w 1201270"/>
              <a:gd name="connsiteY2" fmla="*/ 4303059 h 4338917"/>
              <a:gd name="connsiteX3" fmla="*/ 842682 w 1201270"/>
              <a:gd name="connsiteY3" fmla="*/ 3801035 h 4338917"/>
              <a:gd name="connsiteX4" fmla="*/ 519953 w 1201270"/>
              <a:gd name="connsiteY4" fmla="*/ 2707341 h 4338917"/>
              <a:gd name="connsiteX5" fmla="*/ 466164 w 1201270"/>
              <a:gd name="connsiteY5" fmla="*/ 1452282 h 4338917"/>
              <a:gd name="connsiteX6" fmla="*/ 286870 w 1201270"/>
              <a:gd name="connsiteY6" fmla="*/ 17929 h 4338917"/>
              <a:gd name="connsiteX7" fmla="*/ 0 w 1201270"/>
              <a:gd name="connsiteY7" fmla="*/ 0 h 433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70" h="4338917">
                <a:moveTo>
                  <a:pt x="0" y="0"/>
                </a:moveTo>
                <a:cubicBezTo>
                  <a:pt x="5976" y="1446306"/>
                  <a:pt x="11953" y="2892611"/>
                  <a:pt x="17929" y="4338917"/>
                </a:cubicBezTo>
                <a:lnTo>
                  <a:pt x="1201270" y="4303059"/>
                </a:lnTo>
                <a:lnTo>
                  <a:pt x="842682" y="3801035"/>
                </a:lnTo>
                <a:lnTo>
                  <a:pt x="519953" y="2707341"/>
                </a:lnTo>
                <a:lnTo>
                  <a:pt x="466164" y="1452282"/>
                </a:lnTo>
                <a:lnTo>
                  <a:pt x="286870" y="17929"/>
                </a:lnTo>
                <a:lnTo>
                  <a:pt x="0" y="0"/>
                </a:lnTo>
                <a:close/>
              </a:path>
            </a:pathLst>
          </a:custGeom>
          <a:solidFill>
            <a:schemeClr val="accent1">
              <a:alpha val="43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9A45335F-651B-2A4C-824B-8855EE357694}"/>
              </a:ext>
            </a:extLst>
          </p:cNvPr>
          <p:cNvSpPr/>
          <p:nvPr/>
        </p:nvSpPr>
        <p:spPr>
          <a:xfrm flipH="1">
            <a:off x="8265461" y="1165412"/>
            <a:ext cx="1256475" cy="4249270"/>
          </a:xfrm>
          <a:custGeom>
            <a:avLst/>
            <a:gdLst>
              <a:gd name="connsiteX0" fmla="*/ 0 w 1201270"/>
              <a:gd name="connsiteY0" fmla="*/ 0 h 4338917"/>
              <a:gd name="connsiteX1" fmla="*/ 17929 w 1201270"/>
              <a:gd name="connsiteY1" fmla="*/ 4338917 h 4338917"/>
              <a:gd name="connsiteX2" fmla="*/ 1201270 w 1201270"/>
              <a:gd name="connsiteY2" fmla="*/ 4303059 h 4338917"/>
              <a:gd name="connsiteX3" fmla="*/ 842682 w 1201270"/>
              <a:gd name="connsiteY3" fmla="*/ 3801035 h 4338917"/>
              <a:gd name="connsiteX4" fmla="*/ 519953 w 1201270"/>
              <a:gd name="connsiteY4" fmla="*/ 2707341 h 4338917"/>
              <a:gd name="connsiteX5" fmla="*/ 466164 w 1201270"/>
              <a:gd name="connsiteY5" fmla="*/ 1452282 h 4338917"/>
              <a:gd name="connsiteX6" fmla="*/ 286870 w 1201270"/>
              <a:gd name="connsiteY6" fmla="*/ 17929 h 4338917"/>
              <a:gd name="connsiteX7" fmla="*/ 0 w 1201270"/>
              <a:gd name="connsiteY7" fmla="*/ 0 h 433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70" h="4338917">
                <a:moveTo>
                  <a:pt x="0" y="0"/>
                </a:moveTo>
                <a:cubicBezTo>
                  <a:pt x="5976" y="1446306"/>
                  <a:pt x="11953" y="2892611"/>
                  <a:pt x="17929" y="4338917"/>
                </a:cubicBezTo>
                <a:lnTo>
                  <a:pt x="1201270" y="4303059"/>
                </a:lnTo>
                <a:lnTo>
                  <a:pt x="842682" y="3801035"/>
                </a:lnTo>
                <a:lnTo>
                  <a:pt x="519953" y="2707341"/>
                </a:lnTo>
                <a:lnTo>
                  <a:pt x="466164" y="1452282"/>
                </a:lnTo>
                <a:lnTo>
                  <a:pt x="286870" y="17929"/>
                </a:lnTo>
                <a:lnTo>
                  <a:pt x="0" y="0"/>
                </a:lnTo>
                <a:close/>
              </a:path>
            </a:pathLst>
          </a:custGeom>
          <a:solidFill>
            <a:schemeClr val="accent1">
              <a:alpha val="43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E0A8D5A-AF9D-CD44-85B3-4F2C45A24E93}"/>
              </a:ext>
            </a:extLst>
          </p:cNvPr>
          <p:cNvSpPr txBox="1"/>
          <p:nvPr/>
        </p:nvSpPr>
        <p:spPr>
          <a:xfrm>
            <a:off x="5316553" y="1290918"/>
            <a:ext cx="1604798" cy="276999"/>
          </a:xfrm>
          <a:prstGeom prst="rect">
            <a:avLst/>
          </a:prstGeom>
          <a:noFill/>
        </p:spPr>
        <p:txBody>
          <a:bodyPr wrap="none" lIns="0" tIns="0" rIns="0" bIns="0" rtlCol="0">
            <a:spAutoFit/>
          </a:bodyPr>
          <a:lstStyle/>
          <a:p>
            <a:r>
              <a:rPr lang="en-US" sz="1800" b="1" dirty="0"/>
              <a:t>Structured jet</a:t>
            </a:r>
          </a:p>
        </p:txBody>
      </p:sp>
      <p:sp>
        <p:nvSpPr>
          <p:cNvPr id="10" name="TextBox 9">
            <a:extLst>
              <a:ext uri="{FF2B5EF4-FFF2-40B4-BE49-F238E27FC236}">
                <a16:creationId xmlns:a16="http://schemas.microsoft.com/office/drawing/2014/main" id="{D6BE2EA9-C45C-2F44-BA56-41A2F09E7AD3}"/>
              </a:ext>
            </a:extLst>
          </p:cNvPr>
          <p:cNvSpPr txBox="1"/>
          <p:nvPr/>
        </p:nvSpPr>
        <p:spPr>
          <a:xfrm>
            <a:off x="354167" y="386341"/>
            <a:ext cx="10415031" cy="553998"/>
          </a:xfrm>
          <a:prstGeom prst="rect">
            <a:avLst/>
          </a:prstGeom>
          <a:noFill/>
        </p:spPr>
        <p:txBody>
          <a:bodyPr wrap="none" lIns="0" tIns="0" rIns="0" bIns="0" rtlCol="0">
            <a:spAutoFit/>
          </a:bodyPr>
          <a:lstStyle/>
          <a:p>
            <a:r>
              <a:rPr lang="en-US" sz="3600" b="1" dirty="0">
                <a:solidFill>
                  <a:srgbClr val="FF0000"/>
                </a:solidFill>
              </a:rPr>
              <a:t>GRB detectability in a compact object merger</a:t>
            </a:r>
          </a:p>
        </p:txBody>
      </p:sp>
      <p:sp>
        <p:nvSpPr>
          <p:cNvPr id="11" name="TextBox 10">
            <a:extLst>
              <a:ext uri="{FF2B5EF4-FFF2-40B4-BE49-F238E27FC236}">
                <a16:creationId xmlns:a16="http://schemas.microsoft.com/office/drawing/2014/main" id="{72B3D5CF-9A88-9E4D-81D8-9DC485AF7C56}"/>
              </a:ext>
            </a:extLst>
          </p:cNvPr>
          <p:cNvSpPr txBox="1"/>
          <p:nvPr/>
        </p:nvSpPr>
        <p:spPr>
          <a:xfrm>
            <a:off x="9879106" y="6471659"/>
            <a:ext cx="2132187" cy="276999"/>
          </a:xfrm>
          <a:prstGeom prst="rect">
            <a:avLst/>
          </a:prstGeom>
          <a:noFill/>
        </p:spPr>
        <p:txBody>
          <a:bodyPr wrap="none" lIns="0" tIns="0" rIns="0" bIns="0" rtlCol="0">
            <a:spAutoFit/>
          </a:bodyPr>
          <a:lstStyle/>
          <a:p>
            <a:r>
              <a:rPr lang="en-US" sz="1800" dirty="0" err="1"/>
              <a:t>Nissanke</a:t>
            </a:r>
            <a:r>
              <a:rPr lang="en-US" sz="1800" dirty="0"/>
              <a:t> et al. 2011</a:t>
            </a:r>
          </a:p>
        </p:txBody>
      </p:sp>
    </p:spTree>
    <p:extLst>
      <p:ext uri="{BB962C8B-B14F-4D97-AF65-F5344CB8AC3E}">
        <p14:creationId xmlns:p14="http://schemas.microsoft.com/office/powerpoint/2010/main" val="6151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898C-B4BD-8741-9B58-717699C5333D}"/>
              </a:ext>
            </a:extLst>
          </p:cNvPr>
          <p:cNvSpPr txBox="1"/>
          <p:nvPr/>
        </p:nvSpPr>
        <p:spPr>
          <a:xfrm>
            <a:off x="354167" y="386341"/>
            <a:ext cx="10415031" cy="553998"/>
          </a:xfrm>
          <a:prstGeom prst="rect">
            <a:avLst/>
          </a:prstGeom>
          <a:noFill/>
        </p:spPr>
        <p:txBody>
          <a:bodyPr wrap="none" lIns="0" tIns="0" rIns="0" bIns="0" rtlCol="0">
            <a:spAutoFit/>
          </a:bodyPr>
          <a:lstStyle/>
          <a:p>
            <a:r>
              <a:rPr lang="en-US" sz="3600" b="1" dirty="0">
                <a:solidFill>
                  <a:srgbClr val="FF0000"/>
                </a:solidFill>
              </a:rPr>
              <a:t>GRB detectability in a compact object merger</a:t>
            </a:r>
          </a:p>
        </p:txBody>
      </p:sp>
      <p:pic>
        <p:nvPicPr>
          <p:cNvPr id="3" name="Picture 2" descr="A screenshot of a cell phone&#10;&#10;Description automatically generated">
            <a:extLst>
              <a:ext uri="{FF2B5EF4-FFF2-40B4-BE49-F238E27FC236}">
                <a16:creationId xmlns:a16="http://schemas.microsoft.com/office/drawing/2014/main" id="{6F9D77B7-7E77-CB47-9D4E-B6AADB4C86A3}"/>
              </a:ext>
            </a:extLst>
          </p:cNvPr>
          <p:cNvPicPr>
            <a:picLocks noChangeAspect="1"/>
          </p:cNvPicPr>
          <p:nvPr/>
        </p:nvPicPr>
        <p:blipFill>
          <a:blip r:embed="rId2"/>
          <a:stretch>
            <a:fillRect/>
          </a:stretch>
        </p:blipFill>
        <p:spPr>
          <a:xfrm>
            <a:off x="1486720" y="943428"/>
            <a:ext cx="9123718" cy="5313934"/>
          </a:xfrm>
          <a:prstGeom prst="rect">
            <a:avLst/>
          </a:prstGeom>
        </p:spPr>
      </p:pic>
      <p:sp>
        <p:nvSpPr>
          <p:cNvPr id="4" name="Rectangle 3">
            <a:extLst>
              <a:ext uri="{FF2B5EF4-FFF2-40B4-BE49-F238E27FC236}">
                <a16:creationId xmlns:a16="http://schemas.microsoft.com/office/drawing/2014/main" id="{632620E4-BB1C-AC4F-B3CB-DF74DB2F3F5E}"/>
              </a:ext>
            </a:extLst>
          </p:cNvPr>
          <p:cNvSpPr/>
          <p:nvPr/>
        </p:nvSpPr>
        <p:spPr>
          <a:xfrm>
            <a:off x="9251576" y="1129553"/>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D91624-470D-7D40-BB6D-E157DF72C2F8}"/>
              </a:ext>
            </a:extLst>
          </p:cNvPr>
          <p:cNvSpPr/>
          <p:nvPr/>
        </p:nvSpPr>
        <p:spPr>
          <a:xfrm>
            <a:off x="2735317" y="1147482"/>
            <a:ext cx="251012" cy="4285129"/>
          </a:xfrm>
          <a:prstGeom prst="rect">
            <a:avLst/>
          </a:prstGeom>
          <a:solidFill>
            <a:schemeClr val="accent1">
              <a:alpha val="44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D11C75D5-EC55-344E-BF44-B5B8A96BF268}"/>
              </a:ext>
            </a:extLst>
          </p:cNvPr>
          <p:cNvSpPr/>
          <p:nvPr/>
        </p:nvSpPr>
        <p:spPr>
          <a:xfrm>
            <a:off x="2725271" y="1165413"/>
            <a:ext cx="1201270" cy="4249270"/>
          </a:xfrm>
          <a:custGeom>
            <a:avLst/>
            <a:gdLst>
              <a:gd name="connsiteX0" fmla="*/ 0 w 1201270"/>
              <a:gd name="connsiteY0" fmla="*/ 0 h 4338917"/>
              <a:gd name="connsiteX1" fmla="*/ 17929 w 1201270"/>
              <a:gd name="connsiteY1" fmla="*/ 4338917 h 4338917"/>
              <a:gd name="connsiteX2" fmla="*/ 1201270 w 1201270"/>
              <a:gd name="connsiteY2" fmla="*/ 4303059 h 4338917"/>
              <a:gd name="connsiteX3" fmla="*/ 842682 w 1201270"/>
              <a:gd name="connsiteY3" fmla="*/ 3801035 h 4338917"/>
              <a:gd name="connsiteX4" fmla="*/ 519953 w 1201270"/>
              <a:gd name="connsiteY4" fmla="*/ 2707341 h 4338917"/>
              <a:gd name="connsiteX5" fmla="*/ 466164 w 1201270"/>
              <a:gd name="connsiteY5" fmla="*/ 1452282 h 4338917"/>
              <a:gd name="connsiteX6" fmla="*/ 286870 w 1201270"/>
              <a:gd name="connsiteY6" fmla="*/ 17929 h 4338917"/>
              <a:gd name="connsiteX7" fmla="*/ 0 w 1201270"/>
              <a:gd name="connsiteY7" fmla="*/ 0 h 433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70" h="4338917">
                <a:moveTo>
                  <a:pt x="0" y="0"/>
                </a:moveTo>
                <a:cubicBezTo>
                  <a:pt x="5976" y="1446306"/>
                  <a:pt x="11953" y="2892611"/>
                  <a:pt x="17929" y="4338917"/>
                </a:cubicBezTo>
                <a:lnTo>
                  <a:pt x="1201270" y="4303059"/>
                </a:lnTo>
                <a:lnTo>
                  <a:pt x="842682" y="3801035"/>
                </a:lnTo>
                <a:lnTo>
                  <a:pt x="519953" y="2707341"/>
                </a:lnTo>
                <a:lnTo>
                  <a:pt x="466164" y="1452282"/>
                </a:lnTo>
                <a:lnTo>
                  <a:pt x="286870" y="17929"/>
                </a:lnTo>
                <a:lnTo>
                  <a:pt x="0" y="0"/>
                </a:lnTo>
                <a:close/>
              </a:path>
            </a:pathLst>
          </a:custGeom>
          <a:solidFill>
            <a:schemeClr val="accent1">
              <a:alpha val="43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9A45335F-651B-2A4C-824B-8855EE357694}"/>
              </a:ext>
            </a:extLst>
          </p:cNvPr>
          <p:cNvSpPr/>
          <p:nvPr/>
        </p:nvSpPr>
        <p:spPr>
          <a:xfrm flipH="1">
            <a:off x="8265461" y="1165412"/>
            <a:ext cx="1256475" cy="4249270"/>
          </a:xfrm>
          <a:custGeom>
            <a:avLst/>
            <a:gdLst>
              <a:gd name="connsiteX0" fmla="*/ 0 w 1201270"/>
              <a:gd name="connsiteY0" fmla="*/ 0 h 4338917"/>
              <a:gd name="connsiteX1" fmla="*/ 17929 w 1201270"/>
              <a:gd name="connsiteY1" fmla="*/ 4338917 h 4338917"/>
              <a:gd name="connsiteX2" fmla="*/ 1201270 w 1201270"/>
              <a:gd name="connsiteY2" fmla="*/ 4303059 h 4338917"/>
              <a:gd name="connsiteX3" fmla="*/ 842682 w 1201270"/>
              <a:gd name="connsiteY3" fmla="*/ 3801035 h 4338917"/>
              <a:gd name="connsiteX4" fmla="*/ 519953 w 1201270"/>
              <a:gd name="connsiteY4" fmla="*/ 2707341 h 4338917"/>
              <a:gd name="connsiteX5" fmla="*/ 466164 w 1201270"/>
              <a:gd name="connsiteY5" fmla="*/ 1452282 h 4338917"/>
              <a:gd name="connsiteX6" fmla="*/ 286870 w 1201270"/>
              <a:gd name="connsiteY6" fmla="*/ 17929 h 4338917"/>
              <a:gd name="connsiteX7" fmla="*/ 0 w 1201270"/>
              <a:gd name="connsiteY7" fmla="*/ 0 h 433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70" h="4338917">
                <a:moveTo>
                  <a:pt x="0" y="0"/>
                </a:moveTo>
                <a:cubicBezTo>
                  <a:pt x="5976" y="1446306"/>
                  <a:pt x="11953" y="2892611"/>
                  <a:pt x="17929" y="4338917"/>
                </a:cubicBezTo>
                <a:lnTo>
                  <a:pt x="1201270" y="4303059"/>
                </a:lnTo>
                <a:lnTo>
                  <a:pt x="842682" y="3801035"/>
                </a:lnTo>
                <a:lnTo>
                  <a:pt x="519953" y="2707341"/>
                </a:lnTo>
                <a:lnTo>
                  <a:pt x="466164" y="1452282"/>
                </a:lnTo>
                <a:lnTo>
                  <a:pt x="286870" y="17929"/>
                </a:lnTo>
                <a:lnTo>
                  <a:pt x="0" y="0"/>
                </a:lnTo>
                <a:close/>
              </a:path>
            </a:pathLst>
          </a:custGeom>
          <a:solidFill>
            <a:schemeClr val="accent1">
              <a:alpha val="43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445E7F2-24DD-4447-85E5-BB6899583192}"/>
              </a:ext>
            </a:extLst>
          </p:cNvPr>
          <p:cNvSpPr/>
          <p:nvPr/>
        </p:nvSpPr>
        <p:spPr>
          <a:xfrm>
            <a:off x="2725271" y="3980329"/>
            <a:ext cx="6777317" cy="1434353"/>
          </a:xfrm>
          <a:prstGeom prst="rect">
            <a:avLst/>
          </a:prstGeom>
          <a:solidFill>
            <a:srgbClr val="008ACB">
              <a:alpha val="3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95F4678-4DD0-5E4B-B0B8-46421FB478A8}"/>
              </a:ext>
            </a:extLst>
          </p:cNvPr>
          <p:cNvSpPr txBox="1"/>
          <p:nvPr/>
        </p:nvSpPr>
        <p:spPr>
          <a:xfrm>
            <a:off x="4062003" y="4999184"/>
            <a:ext cx="4203458" cy="276999"/>
          </a:xfrm>
          <a:prstGeom prst="rect">
            <a:avLst/>
          </a:prstGeom>
          <a:noFill/>
        </p:spPr>
        <p:txBody>
          <a:bodyPr wrap="none" lIns="0" tIns="0" rIns="0" bIns="0" rtlCol="0">
            <a:spAutoFit/>
          </a:bodyPr>
          <a:lstStyle/>
          <a:p>
            <a:r>
              <a:rPr lang="en-US" sz="1800" b="1" dirty="0"/>
              <a:t>Cocoon? Magnetar? Isotropic X-rays?</a:t>
            </a:r>
          </a:p>
        </p:txBody>
      </p:sp>
      <p:sp>
        <p:nvSpPr>
          <p:cNvPr id="10" name="TextBox 9">
            <a:extLst>
              <a:ext uri="{FF2B5EF4-FFF2-40B4-BE49-F238E27FC236}">
                <a16:creationId xmlns:a16="http://schemas.microsoft.com/office/drawing/2014/main" id="{F9CD3C80-8EBF-8B45-8973-8FD35316172C}"/>
              </a:ext>
            </a:extLst>
          </p:cNvPr>
          <p:cNvSpPr txBox="1"/>
          <p:nvPr/>
        </p:nvSpPr>
        <p:spPr>
          <a:xfrm>
            <a:off x="9879106" y="6471659"/>
            <a:ext cx="2132187" cy="276999"/>
          </a:xfrm>
          <a:prstGeom prst="rect">
            <a:avLst/>
          </a:prstGeom>
          <a:noFill/>
        </p:spPr>
        <p:txBody>
          <a:bodyPr wrap="none" lIns="0" tIns="0" rIns="0" bIns="0" rtlCol="0">
            <a:spAutoFit/>
          </a:bodyPr>
          <a:lstStyle/>
          <a:p>
            <a:r>
              <a:rPr lang="en-US" sz="1800" dirty="0" err="1"/>
              <a:t>Nissanke</a:t>
            </a:r>
            <a:r>
              <a:rPr lang="en-US" sz="1800" dirty="0"/>
              <a:t> et al. 2011</a:t>
            </a:r>
          </a:p>
        </p:txBody>
      </p:sp>
    </p:spTree>
    <p:extLst>
      <p:ext uri="{BB962C8B-B14F-4D97-AF65-F5344CB8AC3E}">
        <p14:creationId xmlns:p14="http://schemas.microsoft.com/office/powerpoint/2010/main" val="3522626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898C-B4BD-8741-9B58-717699C5333D}"/>
              </a:ext>
            </a:extLst>
          </p:cNvPr>
          <p:cNvSpPr txBox="1"/>
          <p:nvPr/>
        </p:nvSpPr>
        <p:spPr>
          <a:xfrm>
            <a:off x="609600" y="404271"/>
            <a:ext cx="3587521" cy="553998"/>
          </a:xfrm>
          <a:prstGeom prst="rect">
            <a:avLst/>
          </a:prstGeom>
          <a:noFill/>
        </p:spPr>
        <p:txBody>
          <a:bodyPr wrap="none" lIns="0" tIns="0" rIns="0" bIns="0" rtlCol="0">
            <a:spAutoFit/>
          </a:bodyPr>
          <a:lstStyle/>
          <a:p>
            <a:r>
              <a:rPr lang="en-US" sz="3600" b="1" dirty="0">
                <a:solidFill>
                  <a:srgbClr val="FF0000"/>
                </a:solidFill>
              </a:rPr>
              <a:t>Sky </a:t>
            </a:r>
            <a:r>
              <a:rPr lang="en-US" sz="3600" b="1" dirty="0" err="1">
                <a:solidFill>
                  <a:srgbClr val="FF0000"/>
                </a:solidFill>
              </a:rPr>
              <a:t>localisation</a:t>
            </a:r>
            <a:endParaRPr lang="en-US" sz="3600" b="1" dirty="0">
              <a:solidFill>
                <a:srgbClr val="FF0000"/>
              </a:solidFill>
            </a:endParaRPr>
          </a:p>
        </p:txBody>
      </p:sp>
      <p:sp>
        <p:nvSpPr>
          <p:cNvPr id="10" name="TextBox 9">
            <a:extLst>
              <a:ext uri="{FF2B5EF4-FFF2-40B4-BE49-F238E27FC236}">
                <a16:creationId xmlns:a16="http://schemas.microsoft.com/office/drawing/2014/main" id="{F6C2C629-48A8-7146-B3F8-275780257791}"/>
              </a:ext>
            </a:extLst>
          </p:cNvPr>
          <p:cNvSpPr txBox="1"/>
          <p:nvPr/>
        </p:nvSpPr>
        <p:spPr>
          <a:xfrm>
            <a:off x="609600" y="1506071"/>
            <a:ext cx="10811435" cy="1661993"/>
          </a:xfrm>
          <a:prstGeom prst="rect">
            <a:avLst/>
          </a:prstGeom>
          <a:noFill/>
        </p:spPr>
        <p:txBody>
          <a:bodyPr wrap="square" lIns="0" tIns="0" rIns="0" bIns="0" rtlCol="0">
            <a:spAutoFit/>
          </a:bodyPr>
          <a:lstStyle/>
          <a:p>
            <a:r>
              <a:rPr lang="en-US" sz="1800" dirty="0"/>
              <a:t>Do all compact object mergers (with mass outside innermost stable orbit) produce a GRB? </a:t>
            </a:r>
          </a:p>
          <a:p>
            <a:endParaRPr lang="en-US" sz="1800" dirty="0"/>
          </a:p>
          <a:p>
            <a:r>
              <a:rPr lang="en-US" sz="1800" dirty="0"/>
              <a:t>What is the luminosity function of the associated GRBs? What parts of this are intrinsic or viewing angle dependent? </a:t>
            </a:r>
          </a:p>
          <a:p>
            <a:endParaRPr lang="en-US" sz="1800" dirty="0"/>
          </a:p>
          <a:p>
            <a:r>
              <a:rPr lang="en-US" sz="1800" dirty="0"/>
              <a:t>What is the duration of the GRBs? </a:t>
            </a:r>
          </a:p>
        </p:txBody>
      </p:sp>
    </p:spTree>
    <p:extLst>
      <p:ext uri="{BB962C8B-B14F-4D97-AF65-F5344CB8AC3E}">
        <p14:creationId xmlns:p14="http://schemas.microsoft.com/office/powerpoint/2010/main" val="301598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898C-B4BD-8741-9B58-717699C5333D}"/>
              </a:ext>
            </a:extLst>
          </p:cNvPr>
          <p:cNvSpPr txBox="1"/>
          <p:nvPr/>
        </p:nvSpPr>
        <p:spPr>
          <a:xfrm>
            <a:off x="354167" y="386341"/>
            <a:ext cx="9253302" cy="553998"/>
          </a:xfrm>
          <a:prstGeom prst="rect">
            <a:avLst/>
          </a:prstGeom>
          <a:noFill/>
        </p:spPr>
        <p:txBody>
          <a:bodyPr wrap="none" lIns="0" tIns="0" rIns="0" bIns="0" rtlCol="0">
            <a:spAutoFit/>
          </a:bodyPr>
          <a:lstStyle/>
          <a:p>
            <a:r>
              <a:rPr lang="en-US" sz="3600" b="1" dirty="0">
                <a:solidFill>
                  <a:srgbClr val="FF0000"/>
                </a:solidFill>
              </a:rPr>
              <a:t>Which progenitors produce which GRBs?</a:t>
            </a:r>
          </a:p>
        </p:txBody>
      </p:sp>
      <p:sp>
        <p:nvSpPr>
          <p:cNvPr id="10" name="TextBox 9">
            <a:extLst>
              <a:ext uri="{FF2B5EF4-FFF2-40B4-BE49-F238E27FC236}">
                <a16:creationId xmlns:a16="http://schemas.microsoft.com/office/drawing/2014/main" id="{F6C2C629-48A8-7146-B3F8-275780257791}"/>
              </a:ext>
            </a:extLst>
          </p:cNvPr>
          <p:cNvSpPr txBox="1"/>
          <p:nvPr/>
        </p:nvSpPr>
        <p:spPr>
          <a:xfrm>
            <a:off x="609600" y="1506071"/>
            <a:ext cx="10811435" cy="1661993"/>
          </a:xfrm>
          <a:prstGeom prst="rect">
            <a:avLst/>
          </a:prstGeom>
          <a:noFill/>
        </p:spPr>
        <p:txBody>
          <a:bodyPr wrap="square" lIns="0" tIns="0" rIns="0" bIns="0" rtlCol="0">
            <a:spAutoFit/>
          </a:bodyPr>
          <a:lstStyle/>
          <a:p>
            <a:r>
              <a:rPr lang="en-US" sz="1800" dirty="0"/>
              <a:t>Do all compact object mergers (with mass outside innermost stable orbit) produce a GRB? </a:t>
            </a:r>
          </a:p>
          <a:p>
            <a:endParaRPr lang="en-US" sz="1800" dirty="0"/>
          </a:p>
          <a:p>
            <a:r>
              <a:rPr lang="en-US" sz="1800" dirty="0"/>
              <a:t>What is the luminosity function of the associated GRBs? What parts of this are intrinsic or viewing angle dependent? </a:t>
            </a:r>
          </a:p>
          <a:p>
            <a:endParaRPr lang="en-US" sz="1800" dirty="0"/>
          </a:p>
          <a:p>
            <a:r>
              <a:rPr lang="en-US" sz="1800" dirty="0"/>
              <a:t>What is the duration of the GRBs? </a:t>
            </a:r>
          </a:p>
        </p:txBody>
      </p:sp>
    </p:spTree>
    <p:extLst>
      <p:ext uri="{BB962C8B-B14F-4D97-AF65-F5344CB8AC3E}">
        <p14:creationId xmlns:p14="http://schemas.microsoft.com/office/powerpoint/2010/main" val="2639511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A40A6C77-3C5C-F94C-8649-F62F7C08A349}"/>
              </a:ext>
            </a:extLst>
          </p:cNvPr>
          <p:cNvPicPr>
            <a:picLocks noChangeAspect="1"/>
          </p:cNvPicPr>
          <p:nvPr/>
        </p:nvPicPr>
        <p:blipFill rotWithShape="1">
          <a:blip r:embed="rId3"/>
          <a:srcRect r="6671"/>
          <a:stretch/>
        </p:blipFill>
        <p:spPr>
          <a:xfrm>
            <a:off x="3446224" y="0"/>
            <a:ext cx="5027309" cy="6855768"/>
          </a:xfrm>
          <a:prstGeom prst="rect">
            <a:avLst/>
          </a:prstGeom>
        </p:spPr>
      </p:pic>
      <p:pic>
        <p:nvPicPr>
          <p:cNvPr id="9" name="Picture 8">
            <a:extLst>
              <a:ext uri="{FF2B5EF4-FFF2-40B4-BE49-F238E27FC236}">
                <a16:creationId xmlns:a16="http://schemas.microsoft.com/office/drawing/2014/main" id="{34851776-ABA5-A844-A0E7-1B884E848987}"/>
              </a:ext>
            </a:extLst>
          </p:cNvPr>
          <p:cNvPicPr>
            <a:picLocks noChangeAspect="1"/>
          </p:cNvPicPr>
          <p:nvPr/>
        </p:nvPicPr>
        <p:blipFill rotWithShape="1">
          <a:blip r:embed="rId4"/>
          <a:srcRect l="27348" r="39869"/>
          <a:stretch/>
        </p:blipFill>
        <p:spPr>
          <a:xfrm>
            <a:off x="-5955" y="-18183"/>
            <a:ext cx="3452180" cy="6885957"/>
          </a:xfrm>
          <a:prstGeom prst="rect">
            <a:avLst/>
          </a:prstGeom>
        </p:spPr>
      </p:pic>
      <p:pic>
        <p:nvPicPr>
          <p:cNvPr id="4" name="Picture 3">
            <a:extLst>
              <a:ext uri="{FF2B5EF4-FFF2-40B4-BE49-F238E27FC236}">
                <a16:creationId xmlns:a16="http://schemas.microsoft.com/office/drawing/2014/main" id="{90DDD01C-5445-C54D-9F49-E56511122D07}"/>
              </a:ext>
            </a:extLst>
          </p:cNvPr>
          <p:cNvPicPr>
            <a:picLocks noChangeAspect="1"/>
          </p:cNvPicPr>
          <p:nvPr/>
        </p:nvPicPr>
        <p:blipFill rotWithShape="1">
          <a:blip r:embed="rId5"/>
          <a:srcRect l="34592" r="32237"/>
          <a:stretch/>
        </p:blipFill>
        <p:spPr>
          <a:xfrm>
            <a:off x="8473533" y="-31555"/>
            <a:ext cx="3800664" cy="6922500"/>
          </a:xfrm>
          <a:prstGeom prst="rect">
            <a:avLst/>
          </a:prstGeom>
        </p:spPr>
      </p:pic>
      <p:sp>
        <p:nvSpPr>
          <p:cNvPr id="2" name="Rectangle 1">
            <a:extLst>
              <a:ext uri="{FF2B5EF4-FFF2-40B4-BE49-F238E27FC236}">
                <a16:creationId xmlns:a16="http://schemas.microsoft.com/office/drawing/2014/main" id="{B80F8691-A8F1-8447-B4F3-D3A1864831B3}"/>
              </a:ext>
            </a:extLst>
          </p:cNvPr>
          <p:cNvSpPr/>
          <p:nvPr/>
        </p:nvSpPr>
        <p:spPr>
          <a:xfrm>
            <a:off x="4143109" y="806989"/>
            <a:ext cx="1815802" cy="5249055"/>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8" name="Rectangle 7">
            <a:extLst>
              <a:ext uri="{FF2B5EF4-FFF2-40B4-BE49-F238E27FC236}">
                <a16:creationId xmlns:a16="http://schemas.microsoft.com/office/drawing/2014/main" id="{45C61189-0647-9F46-98AF-AEFEB016A193}"/>
              </a:ext>
            </a:extLst>
          </p:cNvPr>
          <p:cNvSpPr/>
          <p:nvPr/>
        </p:nvSpPr>
        <p:spPr>
          <a:xfrm>
            <a:off x="5974782" y="805167"/>
            <a:ext cx="2313619" cy="5249055"/>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3" name="TextBox 2">
            <a:extLst>
              <a:ext uri="{FF2B5EF4-FFF2-40B4-BE49-F238E27FC236}">
                <a16:creationId xmlns:a16="http://schemas.microsoft.com/office/drawing/2014/main" id="{7022A672-D3A1-1841-8586-CC9BBDC2188D}"/>
              </a:ext>
            </a:extLst>
          </p:cNvPr>
          <p:cNvSpPr txBox="1"/>
          <p:nvPr/>
        </p:nvSpPr>
        <p:spPr>
          <a:xfrm>
            <a:off x="4128360" y="5043380"/>
            <a:ext cx="1967640" cy="1043363"/>
          </a:xfrm>
          <a:prstGeom prst="rect">
            <a:avLst/>
          </a:prstGeom>
          <a:noFill/>
        </p:spPr>
        <p:txBody>
          <a:bodyPr wrap="square" rtlCol="0">
            <a:spAutoFit/>
          </a:bodyPr>
          <a:lstStyle/>
          <a:p>
            <a:r>
              <a:rPr lang="en-US" sz="1545" dirty="0"/>
              <a:t>Short GRBs</a:t>
            </a:r>
          </a:p>
          <a:p>
            <a:r>
              <a:rPr lang="en-US" sz="1545" dirty="0"/>
              <a:t>Compact object mergers</a:t>
            </a:r>
          </a:p>
          <a:p>
            <a:r>
              <a:rPr lang="en-US" sz="1545" b="1" dirty="0" err="1"/>
              <a:t>Kilonovae</a:t>
            </a:r>
            <a:endParaRPr lang="en-US" sz="1545" b="1" dirty="0"/>
          </a:p>
        </p:txBody>
      </p:sp>
      <p:sp>
        <p:nvSpPr>
          <p:cNvPr id="10" name="TextBox 9">
            <a:extLst>
              <a:ext uri="{FF2B5EF4-FFF2-40B4-BE49-F238E27FC236}">
                <a16:creationId xmlns:a16="http://schemas.microsoft.com/office/drawing/2014/main" id="{4A953617-0CF1-9F44-A42C-405B4B5D1FDF}"/>
              </a:ext>
            </a:extLst>
          </p:cNvPr>
          <p:cNvSpPr txBox="1"/>
          <p:nvPr/>
        </p:nvSpPr>
        <p:spPr>
          <a:xfrm>
            <a:off x="6217219" y="5024087"/>
            <a:ext cx="2040563" cy="1043363"/>
          </a:xfrm>
          <a:prstGeom prst="rect">
            <a:avLst/>
          </a:prstGeom>
          <a:noFill/>
        </p:spPr>
        <p:txBody>
          <a:bodyPr wrap="square" rtlCol="0">
            <a:spAutoFit/>
          </a:bodyPr>
          <a:lstStyle/>
          <a:p>
            <a:pPr algn="r"/>
            <a:r>
              <a:rPr lang="en-US" sz="1545" dirty="0"/>
              <a:t>Long GRBs</a:t>
            </a:r>
          </a:p>
          <a:p>
            <a:pPr algn="r"/>
            <a:r>
              <a:rPr lang="en-US" sz="1545" dirty="0"/>
              <a:t>Collapsing Massive stars</a:t>
            </a:r>
          </a:p>
          <a:p>
            <a:pPr algn="r"/>
            <a:r>
              <a:rPr lang="en-US" sz="1545" b="1" dirty="0"/>
              <a:t>Supernovae</a:t>
            </a:r>
          </a:p>
        </p:txBody>
      </p:sp>
      <p:sp>
        <p:nvSpPr>
          <p:cNvPr id="12" name="TextBox 11">
            <a:extLst>
              <a:ext uri="{FF2B5EF4-FFF2-40B4-BE49-F238E27FC236}">
                <a16:creationId xmlns:a16="http://schemas.microsoft.com/office/drawing/2014/main" id="{41B0BD19-E79D-B244-A46B-234C06D44B22}"/>
              </a:ext>
            </a:extLst>
          </p:cNvPr>
          <p:cNvSpPr txBox="1"/>
          <p:nvPr/>
        </p:nvSpPr>
        <p:spPr>
          <a:xfrm>
            <a:off x="4120046" y="263173"/>
            <a:ext cx="4137736" cy="276999"/>
          </a:xfrm>
          <a:prstGeom prst="rect">
            <a:avLst/>
          </a:prstGeom>
          <a:noFill/>
        </p:spPr>
        <p:txBody>
          <a:bodyPr wrap="none" lIns="0" tIns="0" rIns="0" bIns="0" rtlCol="0">
            <a:spAutoFit/>
          </a:bodyPr>
          <a:lstStyle/>
          <a:p>
            <a:r>
              <a:rPr lang="en-US" sz="1800" dirty="0"/>
              <a:t>The classical GRB progenitor paradigm</a:t>
            </a:r>
          </a:p>
        </p:txBody>
      </p:sp>
    </p:spTree>
    <p:extLst>
      <p:ext uri="{BB962C8B-B14F-4D97-AF65-F5344CB8AC3E}">
        <p14:creationId xmlns:p14="http://schemas.microsoft.com/office/powerpoint/2010/main" val="918911682"/>
      </p:ext>
    </p:extLst>
  </p:cSld>
  <p:clrMapOvr>
    <a:masterClrMapping/>
  </p:clrMapOvr>
  <p:transition spd="med">
    <p:fade/>
  </p:transition>
</p:sld>
</file>

<file path=ppt/theme/theme1.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2.xml><?xml version="1.0" encoding="utf-8"?>
<juid xmlns="http://www.joulesunlimited.com/juid"/>
</file>

<file path=customXml/item3.xml><?xml version="1.0" encoding="utf-8"?>
<ct:contentTypeSchema xmlns:ct="http://schemas.microsoft.com/office/2006/metadata/contentType" xmlns:ma="http://schemas.microsoft.com/office/2006/metadata/properties/metaAttributes" ct:_="" ma:_="" ma:contentTypeName="Document" ma:contentTypeID="0x010100068262C68E23164CA2992C463FF7E319" ma:contentTypeVersion="13" ma:contentTypeDescription="Create a new document." ma:contentTypeScope="" ma:versionID="83cf59cc6db9033ade8e15c4da72e3b4">
  <xsd:schema xmlns:xsd="http://www.w3.org/2001/XMLSchema" xmlns:xs="http://www.w3.org/2001/XMLSchema" xmlns:p="http://schemas.microsoft.com/office/2006/metadata/properties" xmlns:ns2="e2f9d9af-a020-4038-9f42-ccb98f6cef6c" xmlns:ns3="9e8f4c73-37a9-4bc9-adec-fa89e25282b2" targetNamespace="http://schemas.microsoft.com/office/2006/metadata/properties" ma:root="true" ma:fieldsID="58fc4eb4bd5884501a5ea28bc0f6635b" ns2:_="" ns3:_="">
    <xsd:import namespace="e2f9d9af-a020-4038-9f42-ccb98f6cef6c"/>
    <xsd:import namespace="9e8f4c73-37a9-4bc9-adec-fa89e25282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9d9af-a020-4038-9f42-ccb98f6ce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8f4c73-37a9-4bc9-adec-fa89e25282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6dbd329-c145-477d-bf25-d1b6453ef10d}" ma:internalName="TaxCatchAll" ma:showField="CatchAllData" ma:web="9e8f4c73-37a9-4bc9-adec-fa89e25282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juid xmlns="http://www.joulesunlimited.com/juid"/>
</file>

<file path=customXml/item6.xml><?xml version="1.0" encoding="utf-8"?>
<juid xmlns="http://www.joulesunlimited.com/juid"/>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e2f9d9af-a020-4038-9f42-ccb98f6cef6c">
      <Terms xmlns="http://schemas.microsoft.com/office/infopath/2007/PartnerControls"/>
    </lcf76f155ced4ddcb4097134ff3c332f>
    <TaxCatchAll xmlns="9e8f4c73-37a9-4bc9-adec-fa89e25282b2" xsi:nil="true"/>
  </documentManagement>
</p:properties>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49B489D0-65FE-4206-AFF4-C06A6DF1A844}">
  <ds:schemaRefs>
    <ds:schemaRef ds:uri="http://www.joulesunlimited.com/juid"/>
  </ds:schemaRefs>
</ds:datastoreItem>
</file>

<file path=customXml/itemProps2.xml><?xml version="1.0" encoding="utf-8"?>
<ds:datastoreItem xmlns:ds="http://schemas.openxmlformats.org/officeDocument/2006/customXml" ds:itemID="{11CFDEC4-653E-424D-81B1-F58AC6D98CC0}">
  <ds:schemaRefs>
    <ds:schemaRef ds:uri="http://www.joulesunlimited.com/juid"/>
  </ds:schemaRefs>
</ds:datastoreItem>
</file>

<file path=customXml/itemProps3.xml><?xml version="1.0" encoding="utf-8"?>
<ds:datastoreItem xmlns:ds="http://schemas.openxmlformats.org/officeDocument/2006/customXml" ds:itemID="{B7582872-616A-4942-ABFE-DF85885652E4}">
  <ds:schemaRefs>
    <ds:schemaRef ds:uri="9e8f4c73-37a9-4bc9-adec-fa89e25282b2"/>
    <ds:schemaRef ds:uri="e2f9d9af-a020-4038-9f42-ccb98f6cef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929EF52-B763-4E52-94BD-D908A89F10C0}">
  <ds:schemaRefs>
    <ds:schemaRef ds:uri="http://schemas.microsoft.com/sharepoint/v3/contenttype/forms"/>
  </ds:schemaRefs>
</ds:datastoreItem>
</file>

<file path=customXml/itemProps5.xml><?xml version="1.0" encoding="utf-8"?>
<ds:datastoreItem xmlns:ds="http://schemas.openxmlformats.org/officeDocument/2006/customXml" ds:itemID="{601C3B0B-087E-4744-948E-47445817C688}">
  <ds:schemaRefs>
    <ds:schemaRef ds:uri="http://www.joulesunlimited.com/juid"/>
  </ds:schemaRefs>
</ds:datastoreItem>
</file>

<file path=customXml/itemProps6.xml><?xml version="1.0" encoding="utf-8"?>
<ds:datastoreItem xmlns:ds="http://schemas.openxmlformats.org/officeDocument/2006/customXml" ds:itemID="{02B10460-7494-489E-93B8-4D49CE66F7B2}">
  <ds:schemaRefs>
    <ds:schemaRef ds:uri="http://www.joulesunlimited.com/juid"/>
  </ds:schemaRefs>
</ds:datastoreItem>
</file>

<file path=customXml/itemProps7.xml><?xml version="1.0" encoding="utf-8"?>
<ds:datastoreItem xmlns:ds="http://schemas.openxmlformats.org/officeDocument/2006/customXml" ds:itemID="{BA5D039B-D5C5-4FF0-AE1F-B403C9954011}">
  <ds:schemaRefs>
    <ds:schemaRef ds:uri="6c9adb6a-31a4-4f45-9d26-e54529ba17b1"/>
    <ds:schemaRef ds:uri="9a4bea7b-ef5b-494a-b74a-12f55fb6040a"/>
    <ds:schemaRef ds:uri="9e8f4c73-37a9-4bc9-adec-fa89e25282b2"/>
    <ds:schemaRef ds:uri="e2f9d9af-a020-4038-9f42-ccb98f6cef6c"/>
    <ds:schemaRef ds:uri="http://schemas.microsoft.com/office/2006/metadata/properties"/>
    <ds:schemaRef ds:uri="http://schemas.microsoft.com/office/infopath/2007/PartnerControls"/>
  </ds:schemaRefs>
</ds:datastoreItem>
</file>

<file path=customXml/itemProps8.xml><?xml version="1.0" encoding="utf-8"?>
<ds:datastoreItem xmlns:ds="http://schemas.openxmlformats.org/officeDocument/2006/customXml" ds:itemID="{5E8D386F-DA8E-4635-ADD4-4E52F91BAA66}">
  <ds:schemaRefs>
    <ds:schemaRef ds:uri="http://www.joulesunlimited.com/juid"/>
  </ds:schemaRefs>
</ds:datastoreItem>
</file>

<file path=customXml/itemProps9.xml><?xml version="1.0" encoding="utf-8"?>
<ds:datastoreItem xmlns:ds="http://schemas.openxmlformats.org/officeDocument/2006/customXml" ds:itemID="{65919D97-51AC-44E2-B4DB-46EE1563EEC2}">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
  <TotalTime>45302</TotalTime>
  <Words>887</Words>
  <Application>Microsoft Macintosh PowerPoint</Application>
  <PresentationFormat>Widescreen</PresentationFormat>
  <Paragraphs>106</Paragraphs>
  <Slides>22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Open Sans</vt:lpstr>
      <vt:lpstr>Open Sans ExtraBold</vt:lpstr>
      <vt:lpstr>Open Sans Light</vt:lpstr>
      <vt:lpstr>Open Sans SemiBold</vt:lpstr>
      <vt:lpstr>Times</vt:lpstr>
      <vt:lpstr>Corporate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GRBs from mergers?</vt:lpstr>
      <vt:lpstr>There can be a substantial contribution from compact object mergers to long GRBs</vt:lpstr>
      <vt:lpstr>The population of mergers at relevant distances for GW detectors</vt:lpstr>
      <vt:lpstr>Summary</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Template version: 1.0 - 24 Augustus 2020_x000d_
Templates: www.JoulesUnlimited.com</dc:description>
  <cp:lastModifiedBy>Levan, Andrew</cp:lastModifiedBy>
  <cp:revision>224</cp:revision>
  <cp:lastPrinted>2024-07-02T12:14:44Z</cp:lastPrinted>
  <dcterms:created xsi:type="dcterms:W3CDTF">2020-08-27T08:53:08Z</dcterms:created>
  <dcterms:modified xsi:type="dcterms:W3CDTF">2024-09-15T11:58:00Z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0x010100068262C68E23164CA2992C463FF7E319</vt:lpwstr>
  </property>
  <property fmtid="{D5CDD505-2E9C-101B-9397-08002B2CF9AE}" pid="3" name="MediaServiceImageTags">
    <vt:lpwstr/>
  </property>
</Properties>
</file>