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62" r:id="rId2"/>
    <p:sldMasterId id="2147483648" r:id="rId3"/>
  </p:sldMasterIdLst>
  <p:notesMasterIdLst>
    <p:notesMasterId r:id="rId55"/>
  </p:notesMasterIdLst>
  <p:sldIdLst>
    <p:sldId id="256" r:id="rId4"/>
    <p:sldId id="974" r:id="rId5"/>
    <p:sldId id="957" r:id="rId6"/>
    <p:sldId id="981" r:id="rId7"/>
    <p:sldId id="978" r:id="rId8"/>
    <p:sldId id="980" r:id="rId9"/>
    <p:sldId id="945" r:id="rId10"/>
    <p:sldId id="462" r:id="rId11"/>
    <p:sldId id="334" r:id="rId12"/>
    <p:sldId id="1379" r:id="rId13"/>
    <p:sldId id="268" r:id="rId14"/>
    <p:sldId id="262" r:id="rId15"/>
    <p:sldId id="294" r:id="rId16"/>
    <p:sldId id="264" r:id="rId17"/>
    <p:sldId id="265" r:id="rId18"/>
    <p:sldId id="269" r:id="rId19"/>
    <p:sldId id="278" r:id="rId20"/>
    <p:sldId id="275" r:id="rId21"/>
    <p:sldId id="1376" r:id="rId22"/>
    <p:sldId id="1375" r:id="rId23"/>
    <p:sldId id="351" r:id="rId24"/>
    <p:sldId id="1365" r:id="rId25"/>
    <p:sldId id="1279" r:id="rId26"/>
    <p:sldId id="1235" r:id="rId27"/>
    <p:sldId id="1015" r:id="rId28"/>
    <p:sldId id="1311" r:id="rId29"/>
    <p:sldId id="1296" r:id="rId30"/>
    <p:sldId id="1121" r:id="rId31"/>
    <p:sldId id="1313" r:id="rId32"/>
    <p:sldId id="1369" r:id="rId33"/>
    <p:sldId id="1363" r:id="rId34"/>
    <p:sldId id="1364" r:id="rId35"/>
    <p:sldId id="1377" r:id="rId36"/>
    <p:sldId id="1250" r:id="rId37"/>
    <p:sldId id="1344" r:id="rId38"/>
    <p:sldId id="1380" r:id="rId39"/>
    <p:sldId id="410" r:id="rId40"/>
    <p:sldId id="1294" r:id="rId41"/>
    <p:sldId id="1355" r:id="rId42"/>
    <p:sldId id="1299" r:id="rId43"/>
    <p:sldId id="1314" r:id="rId44"/>
    <p:sldId id="280" r:id="rId45"/>
    <p:sldId id="1370" r:id="rId46"/>
    <p:sldId id="1160" r:id="rId47"/>
    <p:sldId id="1368" r:id="rId48"/>
    <p:sldId id="654" r:id="rId49"/>
    <p:sldId id="1310" r:id="rId50"/>
    <p:sldId id="1378" r:id="rId51"/>
    <p:sldId id="1131" r:id="rId52"/>
    <p:sldId id="1213" r:id="rId53"/>
    <p:sldId id="1372" r:id="rId5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FFFF"/>
    <a:srgbClr val="FF7C4D"/>
    <a:srgbClr val="A3107C"/>
    <a:srgbClr val="BF00BF"/>
    <a:srgbClr val="ED7D31"/>
    <a:srgbClr val="BFBF00"/>
    <a:srgbClr val="009682"/>
    <a:srgbClr val="4664AA"/>
    <a:srgbClr val="23A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1"/>
  </p:normalViewPr>
  <p:slideViewPr>
    <p:cSldViewPr snapToGrid="0">
      <p:cViewPr varScale="1">
        <p:scale>
          <a:sx n="85" d="100"/>
          <a:sy n="85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1BDA49-D120-9C63-E079-D0620ED91678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33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Grüner Kasten weg </a:t>
            </a:r>
            <a:r>
              <a:rPr lang="de-DE" dirty="0">
                <a:sym typeface="Wingdings" panose="05000000000000000000" pitchFamily="2" charset="2"/>
              </a:rPr>
              <a:t> andere Frage</a:t>
            </a:r>
          </a:p>
          <a:p>
            <a:r>
              <a:rPr lang="de-DE" dirty="0">
                <a:sym typeface="Wingdings" panose="05000000000000000000" pitchFamily="2" charset="2"/>
              </a:rPr>
              <a:t>Ggf. 20 + 21 kombinieren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05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Grüner Kasten weg </a:t>
            </a:r>
            <a:r>
              <a:rPr lang="de-DE" dirty="0">
                <a:sym typeface="Wingdings" panose="05000000000000000000" pitchFamily="2" charset="2"/>
              </a:rPr>
              <a:t> andere Frage</a:t>
            </a:r>
          </a:p>
          <a:p>
            <a:r>
              <a:rPr lang="de-DE" dirty="0">
                <a:sym typeface="Wingdings" panose="05000000000000000000" pitchFamily="2" charset="2"/>
              </a:rPr>
              <a:t>Ggf. 20 + 21 kombinieren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1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749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129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502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e4e3ee70d7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e4e3ee70d7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KATRIN?</a:t>
            </a:r>
          </a:p>
          <a:p>
            <a:endParaRPr lang="de-DE" dirty="0"/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KATRIN-like integral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tritium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boost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…</a:t>
            </a:r>
          </a:p>
          <a:p>
            <a:r>
              <a:rPr lang="de-DE" dirty="0"/>
              <a:t>The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boost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7601-2DE6-D544-A4B1-7AB07ED55DF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Integral </a:t>
            </a:r>
            <a:r>
              <a:rPr lang="de-DE" dirty="0" err="1"/>
              <a:t>spectrum</a:t>
            </a:r>
            <a:endParaRPr lang="de-DE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TRITIUM2019 Proceedings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spectrum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arXiv:1806.00369v2 [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physics.data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-an] 28 Jun 2018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63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4e3ee70d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e4e3ee70d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4e3ee70d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4e3ee70d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4e3ee70d7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4e3ee70d7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e4e3ee70d7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e4e3ee70d7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e4e3ee70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e4e3ee70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KATRIN?</a:t>
            </a:r>
          </a:p>
          <a:p>
            <a:endParaRPr lang="de-DE" dirty="0"/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KATRIN-like integral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tritium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boost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…</a:t>
            </a:r>
          </a:p>
          <a:p>
            <a:r>
              <a:rPr lang="de-DE" dirty="0"/>
              <a:t>The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boost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7601-2DE6-D544-A4B1-7AB07ED55D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Grüner Kasten weg </a:t>
            </a:r>
            <a:r>
              <a:rPr lang="de-DE" dirty="0">
                <a:sym typeface="Wingdings" panose="05000000000000000000" pitchFamily="2" charset="2"/>
              </a:rPr>
              <a:t> andere Frage</a:t>
            </a:r>
          </a:p>
          <a:p>
            <a:r>
              <a:rPr lang="de-DE" dirty="0">
                <a:sym typeface="Wingdings" panose="05000000000000000000" pitchFamily="2" charset="2"/>
              </a:rPr>
              <a:t>Ggf. 20 + 21 kombinieren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30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Grüner Kasten weg </a:t>
            </a:r>
            <a:r>
              <a:rPr lang="de-DE" dirty="0">
                <a:sym typeface="Wingdings" panose="05000000000000000000" pitchFamily="2" charset="2"/>
              </a:rPr>
              <a:t> andere Frage</a:t>
            </a:r>
          </a:p>
          <a:p>
            <a:r>
              <a:rPr lang="de-DE" dirty="0">
                <a:sym typeface="Wingdings" panose="05000000000000000000" pitchFamily="2" charset="2"/>
              </a:rPr>
              <a:t>Ggf. 20 + 21 kombinieren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D99B0-9538-4AA1-98EA-85DB0555789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80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7231" y="2713788"/>
            <a:ext cx="8928344" cy="203057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4" y="1445450"/>
            <a:ext cx="8524557" cy="2850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599" b="1"/>
            </a:lvl1pPr>
            <a:lvl2pPr marL="355493" indent="0">
              <a:buFont typeface="Arial" panose="020B0604020202020204" pitchFamily="34" charset="0"/>
              <a:buNone/>
              <a:defRPr sz="2599" b="1"/>
            </a:lvl2pPr>
            <a:lvl3pPr marL="717335" indent="0">
              <a:buFont typeface="Arial" panose="020B0604020202020204" pitchFamily="34" charset="0"/>
              <a:buNone/>
              <a:defRPr sz="2599" b="1"/>
            </a:lvl3pPr>
            <a:lvl4pPr marL="1072828" indent="0">
              <a:buFont typeface="Arial" panose="020B0604020202020204" pitchFamily="34" charset="0"/>
              <a:buNone/>
              <a:defRPr sz="2599" b="1"/>
            </a:lvl4pPr>
            <a:lvl5pPr marL="1434669" indent="0">
              <a:buFont typeface="Arial" panose="020B0604020202020204" pitchFamily="34" charset="0"/>
              <a:buNone/>
              <a:defRPr sz="2599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6" y="1979319"/>
            <a:ext cx="8515675" cy="50974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799" b="1" i="0" baseline="0"/>
            </a:lvl1pPr>
            <a:lvl2pPr marL="355493" indent="0">
              <a:buFont typeface="Arial" panose="020B0604020202020204" pitchFamily="34" charset="0"/>
              <a:buNone/>
              <a:defRPr sz="1799" b="1" i="0"/>
            </a:lvl2pPr>
            <a:lvl3pPr marL="717335" indent="0">
              <a:buFont typeface="Arial" panose="020B0604020202020204" pitchFamily="34" charset="0"/>
              <a:buNone/>
              <a:defRPr sz="1799" b="1" i="0"/>
            </a:lvl3pPr>
            <a:lvl4pPr marL="1072828" indent="0">
              <a:buFont typeface="Arial" panose="020B0604020202020204" pitchFamily="34" charset="0"/>
              <a:buNone/>
              <a:defRPr sz="1799" b="1" i="0"/>
            </a:lvl4pPr>
            <a:lvl5pPr marL="1434669" indent="0">
              <a:buFont typeface="Arial" panose="020B0604020202020204" pitchFamily="34" charset="0"/>
              <a:buNone/>
              <a:defRPr sz="17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4265"/>
            <a:ext cx="3606670" cy="12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4616"/>
            <a:ext cx="1727200" cy="2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59889"/>
            <a:ext cx="1621550" cy="7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0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7633"/>
            <a:ext cx="4882310" cy="32081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289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2" y="1187634"/>
            <a:ext cx="3178969" cy="3208156"/>
          </a:xfrm>
        </p:spPr>
        <p:txBody>
          <a:bodyPr/>
          <a:lstStyle>
            <a:lvl1pPr marL="0" indent="0">
              <a:buNone/>
              <a:defRPr sz="120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2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6" y="468518"/>
            <a:ext cx="5471285" cy="31119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8" indent="0">
              <a:buNone/>
              <a:defRPr sz="2100"/>
            </a:lvl2pPr>
            <a:lvl3pPr marL="685777" indent="0">
              <a:buNone/>
              <a:defRPr sz="1799"/>
            </a:lvl3pPr>
            <a:lvl4pPr marL="1028665" indent="0">
              <a:buNone/>
              <a:defRPr sz="1500"/>
            </a:lvl4pPr>
            <a:lvl5pPr marL="1371554" indent="0">
              <a:buNone/>
              <a:defRPr sz="1500"/>
            </a:lvl5pPr>
            <a:lvl6pPr marL="1714443" indent="0">
              <a:buNone/>
              <a:defRPr sz="1500"/>
            </a:lvl6pPr>
            <a:lvl7pPr marL="2057332" indent="0">
              <a:buNone/>
              <a:defRPr sz="1500"/>
            </a:lvl7pPr>
            <a:lvl8pPr marL="2400220" indent="0">
              <a:buNone/>
              <a:defRPr sz="1500"/>
            </a:lvl8pPr>
            <a:lvl9pPr marL="2743109" indent="0">
              <a:buNone/>
              <a:defRPr sz="1500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5" y="3627372"/>
            <a:ext cx="5468677" cy="4250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3" y="4097797"/>
            <a:ext cx="5468677" cy="5771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70448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7979"/>
            <a:ext cx="8343900" cy="351157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73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8" y="273844"/>
            <a:ext cx="1971675" cy="435887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844"/>
            <a:ext cx="6225572" cy="435887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043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5" y="4747359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7359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043EE6-9561-4DA9-B6DF-3F4205A3D55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00050" y="1942502"/>
            <a:ext cx="4114800" cy="269022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B17573D-6786-4512-92CD-AB6F393124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5818" y="1942502"/>
            <a:ext cx="4114800" cy="269022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831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9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7359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335289-0574-42F8-840B-DCA7CD5673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A90A50-673C-48B3-9BF7-8A7AC73C7DB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23361" y="1187634"/>
            <a:ext cx="4114800" cy="3445089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268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377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53;p13"/>
          <p:cNvSpPr/>
          <p:nvPr/>
        </p:nvSpPr>
        <p:spPr>
          <a:xfrm>
            <a:off x="107947" y="4739911"/>
            <a:ext cx="8928107" cy="1"/>
          </a:xfrm>
          <a:prstGeom prst="line">
            <a:avLst/>
          </a:prstGeom>
          <a:ln w="12700">
            <a:solidFill>
              <a:srgbClr val="D9D9D9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64" name="Google Shape;54;p13" descr="Google Shape;54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00" y="178697"/>
            <a:ext cx="1080000" cy="50022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396000" y="151200"/>
            <a:ext cx="6869179" cy="57581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1"/>
            </a:lvl1pPr>
          </a:lstStyle>
          <a:p>
            <a:r>
              <a:t>Title Text</a:t>
            </a:r>
          </a:p>
        </p:txBody>
      </p:sp>
      <p:sp>
        <p:nvSpPr>
          <p:cNvPr id="67" name="Google Shape;119;p23"/>
          <p:cNvSpPr/>
          <p:nvPr/>
        </p:nvSpPr>
        <p:spPr>
          <a:xfrm>
            <a:off x="0" y="4651056"/>
            <a:ext cx="9144000" cy="182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Google Shape;120;p23"/>
          <p:cNvSpPr>
            <a:spLocks noGrp="1"/>
          </p:cNvSpPr>
          <p:nvPr>
            <p:ph type="pic" idx="21"/>
          </p:nvPr>
        </p:nvSpPr>
        <p:spPr>
          <a:xfrm>
            <a:off x="0" y="1328008"/>
            <a:ext cx="9144000" cy="34187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Google Shape;57;p13"/>
          <p:cNvSpPr txBox="1"/>
          <p:nvPr/>
        </p:nvSpPr>
        <p:spPr>
          <a:xfrm>
            <a:off x="5505451" y="4876179"/>
            <a:ext cx="3245054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900"/>
            </a:lvl1pPr>
          </a:lstStyle>
          <a:p>
            <a:r>
              <a:rPr lang="de-DE" dirty="0"/>
              <a:t>M. Schlösser  |  KATRIN/++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51145F3E-ABFD-D3F0-5B79-9EFDC588DAAD}"/>
              </a:ext>
            </a:extLst>
          </p:cNvPr>
          <p:cNvSpPr/>
          <p:nvPr userDrawn="1"/>
        </p:nvSpPr>
        <p:spPr>
          <a:xfrm>
            <a:off x="107947" y="4741200"/>
            <a:ext cx="8928107" cy="1"/>
          </a:xfrm>
          <a:prstGeom prst="line">
            <a:avLst/>
          </a:prstGeom>
          <a:ln w="12700">
            <a:solidFill>
              <a:srgbClr val="D9D9D9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07949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342880" indent="0">
              <a:buNone/>
              <a:defRPr sz="1499" b="1"/>
            </a:lvl2pPr>
            <a:lvl3pPr marL="685760" indent="0">
              <a:buNone/>
              <a:defRPr sz="1349" b="1"/>
            </a:lvl3pPr>
            <a:lvl4pPr marL="1028639" indent="0">
              <a:buNone/>
              <a:defRPr sz="1199" b="1"/>
            </a:lvl4pPr>
            <a:lvl5pPr marL="1371520" indent="0">
              <a:buNone/>
              <a:defRPr sz="1199" b="1"/>
            </a:lvl5pPr>
            <a:lvl6pPr marL="1714400" indent="0">
              <a:buNone/>
              <a:defRPr sz="1199" b="1"/>
            </a:lvl6pPr>
            <a:lvl7pPr marL="2057280" indent="0">
              <a:buNone/>
              <a:defRPr sz="1199" b="1"/>
            </a:lvl7pPr>
            <a:lvl8pPr marL="2400160" indent="0">
              <a:buNone/>
              <a:defRPr sz="1199" b="1"/>
            </a:lvl8pPr>
            <a:lvl9pPr marL="2743040" indent="0">
              <a:buNone/>
              <a:defRPr sz="11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5" y="4747359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7359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043EE6-9561-4DA9-B6DF-3F4205A3D55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00050" y="1942502"/>
            <a:ext cx="4114800" cy="269022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B17573D-6786-4512-92CD-AB6F393124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5818" y="1942502"/>
            <a:ext cx="4114800" cy="269022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157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450"/>
              </a:spcAft>
              <a:defRPr sz="135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450"/>
              </a:spcAft>
              <a:defRPr sz="105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450"/>
              </a:spcAft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54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7634"/>
            <a:ext cx="8343900" cy="33648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5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9C4F9-0A98-5445-037D-071DCC018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C88BD1-9523-EA1D-17F0-0E1DF0A82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A84D25-CFF3-3438-4F9F-3DDB0FD0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D6D4F2-8023-41AE-9FA5-73827B4A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3C1A0D-2FF1-1817-E436-2DDDBC675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23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0AAC4-19AE-6446-AE3D-B471A16B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761839-CE9F-BFA8-BA8D-225A1265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7F3D7E-9A59-FBE0-8D98-363C570A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8827ED-D930-8576-BD69-8C3FA83F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B8C3AF-5B7A-E137-D193-00F4CE1C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158CC-D962-ED73-7927-24D4A157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250FFF-0A38-33A5-EBAA-0458CC117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B9DFDE-9A80-5A53-1FDE-7BFBEA5C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AAA398-37B7-EFCD-2171-2E2863FA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3F5154-E482-3503-9130-9093662C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68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D01FD-1439-6E7F-7A06-B51902BF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7CEA4A-CF3D-8F2C-26E7-EF27904FB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BB1D61-43EF-2FB2-DEBE-5E5DEB59B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7E2D17-5A02-5C37-CE0C-028EE6D1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9BB6D3-63C7-E271-9388-A69C8AB2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F1AD7B-9E70-3330-A6FC-AB99E8C0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414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EF548-9096-8B30-84AE-ACC7AE35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341A33-4A64-96D8-EF6F-EF84F852B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AEB2EF-7EC3-7C12-468A-C080041BA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1B145E-3376-3DC3-22D8-715B8AA9F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F5D3E7-EE48-92A4-C25F-AAFECDC59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85373D-1B53-F28E-4DE9-CD73EFD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B267D0-5483-A641-CE1E-92A61B6E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585E501-5039-9D93-2D26-6757CEFE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723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5B539-94B0-0ECE-2A2E-908C8B84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588A08-2745-207A-5A00-BE2CAF46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41048E-65E0-EE13-1B1D-97AA2FFD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32A143-7D75-0A05-24AC-25CD9658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883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EA2DA6-B89D-54A6-8C15-5ED9629B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DAC3AC-3C51-DACD-8D29-6063555B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B282CF-2B32-732A-8AF2-81960F46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486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A324E-4A55-82E3-3CE6-CEF43621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20E68-3E3A-1837-FF7F-ACCD9DCA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AA7B20-F51A-21C4-9CDE-3B7ACB13A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86B058-9B6A-C87C-BBD6-E19C7987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E1E7B6-F9D2-CDD8-C108-8B068647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44AD06-6149-64CB-7BCC-82461F7C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011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71928-EE65-BE30-B2B7-D07D1E2B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F658AF-1DCD-1BDD-807B-57053BEDF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4CCCDC-3DC1-3E5D-50F5-18B94389D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AC3C71-F3D1-22E0-A76C-551D6EB1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8C2F7B-81ED-976F-9331-FF93C844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8785F7-86C5-93DE-F0C2-2DE56F3B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511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59736-8480-6C20-DA26-87A39046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BC4332-CD5D-79B4-0D98-EDBEB4D25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E217CE-2D4C-CF20-CE2D-0E60A359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A4B7A0-C65A-14E6-71D9-BF437878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891D0-1DEF-CE06-E83D-FBCEC79E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32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1187634"/>
            <a:ext cx="4114799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581296B-886A-4F12-8AC9-CF30D4A55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F48423-AC67-C840-4B3C-F69CDCDA5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6869A9-2F63-D74D-0ABD-154CC6BB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95C808-213E-5A13-3ABF-E66C3508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90C1E0-8659-6570-AEBB-3E5FCD13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999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71;p16" descr="Google Shape;71;p16"/>
          <p:cNvPicPr>
            <a:picLocks noChangeAspect="1"/>
          </p:cNvPicPr>
          <p:nvPr/>
        </p:nvPicPr>
        <p:blipFill>
          <a:blip r:embed="rId2"/>
          <a:srcRect t="18811" b="18815"/>
          <a:stretch>
            <a:fillRect/>
          </a:stretch>
        </p:blipFill>
        <p:spPr>
          <a:xfrm>
            <a:off x="117230" y="2719087"/>
            <a:ext cx="8928346" cy="2030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06"/>
                </a:lnTo>
                <a:cubicBezTo>
                  <a:pt x="0" y="20798"/>
                  <a:pt x="183" y="21600"/>
                  <a:pt x="409" y="21600"/>
                </a:cubicBezTo>
                <a:lnTo>
                  <a:pt x="21600" y="21600"/>
                </a:lnTo>
                <a:lnTo>
                  <a:pt x="21600" y="1799"/>
                </a:lnTo>
                <a:cubicBezTo>
                  <a:pt x="21600" y="806"/>
                  <a:pt x="21417" y="0"/>
                  <a:pt x="21191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443" y="1445450"/>
            <a:ext cx="8524558" cy="285027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</a:defRPr>
            </a:lvl1pPr>
            <a:lvl2pPr marL="228600" indent="45720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</a:defRPr>
            </a:lvl2pPr>
            <a:lvl3pPr marL="228600" indent="91440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</a:defRPr>
            </a:lvl3pPr>
            <a:lvl4pPr marL="228600" indent="137160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</a:defRPr>
            </a:lvl4pPr>
            <a:lvl5pPr marL="228600" indent="182880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Google Shape;73;p16"/>
          <p:cNvSpPr txBox="1">
            <a:spLocks noGrp="1"/>
          </p:cNvSpPr>
          <p:nvPr>
            <p:ph type="body" sz="quarter" idx="21"/>
          </p:nvPr>
        </p:nvSpPr>
        <p:spPr>
          <a:xfrm>
            <a:off x="380675" y="1979320"/>
            <a:ext cx="8515675" cy="509748"/>
          </a:xfrm>
          <a:prstGeom prst="rect">
            <a:avLst/>
          </a:prstGeom>
        </p:spPr>
        <p:txBody>
          <a:bodyPr lIns="0" tIns="0" rIns="0" bIns="0"/>
          <a:lstStyle/>
          <a:p>
            <a:pPr marL="228600" indent="0">
              <a:lnSpc>
                <a:spcPct val="90000"/>
              </a:lnSpc>
              <a:spcBef>
                <a:spcPts val="4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" name="Google Shape;74;p16"/>
          <p:cNvSpPr txBox="1"/>
          <p:nvPr/>
        </p:nvSpPr>
        <p:spPr>
          <a:xfrm>
            <a:off x="116599" y="4894264"/>
            <a:ext cx="36066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t>KIT – The Research University in the Helmholtz Association</a:t>
            </a:r>
          </a:p>
        </p:txBody>
      </p:sp>
      <p:sp>
        <p:nvSpPr>
          <p:cNvPr id="28" name="Google Shape;75;p16"/>
          <p:cNvSpPr txBox="1"/>
          <p:nvPr/>
        </p:nvSpPr>
        <p:spPr>
          <a:xfrm>
            <a:off x="7318375" y="4824615"/>
            <a:ext cx="17272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600" b="1"/>
            </a:lvl1pPr>
          </a:lstStyle>
          <a:p>
            <a:r>
              <a:t>www.kit.edu</a:t>
            </a:r>
          </a:p>
        </p:txBody>
      </p:sp>
      <p:pic>
        <p:nvPicPr>
          <p:cNvPr id="29" name="Google Shape;76;p16" descr="Google Shape;76;p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" y="359889"/>
            <a:ext cx="1621550" cy="75104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 algn="r">
              <a:defRPr sz="1000" b="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53;p13"/>
          <p:cNvSpPr/>
          <p:nvPr/>
        </p:nvSpPr>
        <p:spPr>
          <a:xfrm>
            <a:off x="107947" y="4739911"/>
            <a:ext cx="8928107" cy="1"/>
          </a:xfrm>
          <a:prstGeom prst="line">
            <a:avLst/>
          </a:prstGeom>
          <a:ln w="12700">
            <a:solidFill>
              <a:srgbClr val="D9D9D9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64" name="Google Shape;54;p13" descr="Google Shape;54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00" y="178697"/>
            <a:ext cx="1080000" cy="50022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396000" y="151200"/>
            <a:ext cx="6869179" cy="57581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1"/>
            </a:lvl1pPr>
          </a:lstStyle>
          <a:p>
            <a:r>
              <a:t>Title Text</a:t>
            </a:r>
          </a:p>
        </p:txBody>
      </p:sp>
      <p:sp>
        <p:nvSpPr>
          <p:cNvPr id="67" name="Google Shape;119;p23"/>
          <p:cNvSpPr/>
          <p:nvPr/>
        </p:nvSpPr>
        <p:spPr>
          <a:xfrm>
            <a:off x="0" y="4651056"/>
            <a:ext cx="9144000" cy="182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Google Shape;120;p23"/>
          <p:cNvSpPr>
            <a:spLocks noGrp="1"/>
          </p:cNvSpPr>
          <p:nvPr>
            <p:ph type="pic" idx="21"/>
          </p:nvPr>
        </p:nvSpPr>
        <p:spPr>
          <a:xfrm>
            <a:off x="0" y="1328008"/>
            <a:ext cx="9144000" cy="34187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Google Shape;57;p13"/>
          <p:cNvSpPr txBox="1"/>
          <p:nvPr/>
        </p:nvSpPr>
        <p:spPr>
          <a:xfrm>
            <a:off x="5505451" y="4876179"/>
            <a:ext cx="3245054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900"/>
            </a:lvl1pPr>
          </a:lstStyle>
          <a:p>
            <a:r>
              <a:rPr lang="de-DE" dirty="0"/>
              <a:t>M. Schlösser  |  KATRIN/++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51145F3E-ABFD-D3F0-5B79-9EFDC588DAAD}"/>
              </a:ext>
            </a:extLst>
          </p:cNvPr>
          <p:cNvSpPr/>
          <p:nvPr userDrawn="1"/>
        </p:nvSpPr>
        <p:spPr>
          <a:xfrm>
            <a:off x="107947" y="4741200"/>
            <a:ext cx="8928107" cy="1"/>
          </a:xfrm>
          <a:prstGeom prst="line">
            <a:avLst/>
          </a:prstGeom>
          <a:ln w="12700">
            <a:solidFill>
              <a:srgbClr val="D9D9D9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53;p13"/>
          <p:cNvSpPr/>
          <p:nvPr/>
        </p:nvSpPr>
        <p:spPr>
          <a:xfrm>
            <a:off x="107947" y="4739911"/>
            <a:ext cx="8928107" cy="1"/>
          </a:xfrm>
          <a:prstGeom prst="line">
            <a:avLst/>
          </a:prstGeom>
          <a:ln w="12700">
            <a:solidFill>
              <a:srgbClr val="D9D9D9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Google Shape;54;p13" descr="Google Shape;54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00" y="178697"/>
            <a:ext cx="1080000" cy="50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Google Shape;122;p24" descr="Google Shape;122;p24"/>
          <p:cNvPicPr>
            <a:picLocks noChangeAspect="1"/>
          </p:cNvPicPr>
          <p:nvPr/>
        </p:nvPicPr>
        <p:blipFill>
          <a:blip r:embed="rId3"/>
          <a:srcRect t="19757" b="19755"/>
          <a:stretch>
            <a:fillRect/>
          </a:stretch>
        </p:blipFill>
        <p:spPr>
          <a:xfrm>
            <a:off x="-2" y="1328010"/>
            <a:ext cx="9144001" cy="341873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396000" y="151200"/>
            <a:ext cx="6869179" cy="57581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1"/>
            </a:lvl1pPr>
          </a:lstStyle>
          <a:p>
            <a:r>
              <a:t>Title Text</a:t>
            </a:r>
          </a:p>
        </p:txBody>
      </p:sp>
      <p:sp>
        <p:nvSpPr>
          <p:cNvPr id="81" name="Google Shape;126;p24"/>
          <p:cNvSpPr/>
          <p:nvPr/>
        </p:nvSpPr>
        <p:spPr>
          <a:xfrm>
            <a:off x="0" y="4651056"/>
            <a:ext cx="9144000" cy="182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Google Shape;57;p13"/>
          <p:cNvSpPr txBox="1"/>
          <p:nvPr/>
        </p:nvSpPr>
        <p:spPr>
          <a:xfrm>
            <a:off x="5505451" y="4876179"/>
            <a:ext cx="3245054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900"/>
            </a:lvl1pPr>
          </a:lstStyle>
          <a:p>
            <a:r>
              <a:rPr lang="en-GB"/>
              <a:t>C. Fengler  |  Looking beyond the Standard Model with KATRIN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65443" y="1445450"/>
            <a:ext cx="8524559" cy="285027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1pPr>
            <a:lvl2pPr marL="0" indent="355493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2pPr>
            <a:lvl3pPr marL="0" indent="717334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3pPr>
            <a:lvl4pPr marL="0" indent="1072828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4pPr>
            <a:lvl5pPr marL="0" indent="1434669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5pPr>
          </a:lstStyle>
          <a:p>
            <a:r>
              <a:t>Click to add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Textplatzhalt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80676" y="1979318"/>
            <a:ext cx="8515675" cy="509749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1700" b="1">
                <a:solidFill>
                  <a:srgbClr val="000000"/>
                </a:solidFill>
              </a:defRPr>
            </a:lvl1pPr>
          </a:lstStyle>
          <a:p>
            <a:r>
              <a:t>Click to add subline (Also possible in two columns)</a:t>
            </a:r>
          </a:p>
        </p:txBody>
      </p:sp>
      <p:sp>
        <p:nvSpPr>
          <p:cNvPr id="116" name="Text Box 14"/>
          <p:cNvSpPr txBox="1"/>
          <p:nvPr/>
        </p:nvSpPr>
        <p:spPr>
          <a:xfrm>
            <a:off x="116599" y="4894264"/>
            <a:ext cx="36066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t>KIT – The Research University in the Helmholtz Association</a:t>
            </a:r>
          </a:p>
        </p:txBody>
      </p:sp>
      <p:sp>
        <p:nvSpPr>
          <p:cNvPr id="117" name="Text Box 14"/>
          <p:cNvSpPr txBox="1"/>
          <p:nvPr/>
        </p:nvSpPr>
        <p:spPr>
          <a:xfrm>
            <a:off x="7345299" y="4824615"/>
            <a:ext cx="17272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600" b="1">
                <a:solidFill>
                  <a:srgbClr val="009682"/>
                </a:solidFill>
              </a:defRPr>
            </a:lvl1pPr>
          </a:lstStyle>
          <a:p>
            <a:r>
              <a:t>www.kit.edu</a:t>
            </a:r>
          </a:p>
        </p:txBody>
      </p:sp>
      <p:pic>
        <p:nvPicPr>
          <p:cNvPr id="119" name="Google Shape;64;p14" descr="Google Shape;64;p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" y="359897"/>
            <a:ext cx="1100609" cy="50975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EAC06D-D323-0D08-403A-E9A95B3A1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2" y="3028425"/>
            <a:ext cx="8161867" cy="111853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6F90A5A-514E-1115-8094-7609F58D4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26" y="-668818"/>
            <a:ext cx="9329826" cy="6593078"/>
          </a:xfrm>
          <a:prstGeom prst="rect">
            <a:avLst/>
          </a:prstGeom>
        </p:spPr>
      </p:pic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65443" y="1445450"/>
            <a:ext cx="8524559" cy="285027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1pPr>
            <a:lvl2pPr marL="0" indent="355493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2pPr>
            <a:lvl3pPr marL="0" indent="717334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3pPr>
            <a:lvl4pPr marL="0" indent="1072828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4pPr>
            <a:lvl5pPr marL="0" indent="1434669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2500" b="1">
                <a:solidFill>
                  <a:srgbClr val="000000"/>
                </a:solidFill>
              </a:defRPr>
            </a:lvl5pPr>
          </a:lstStyle>
          <a:p>
            <a:r>
              <a:rPr dirty="0"/>
              <a:t>Click to add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15" name="Textplatzhalt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80676" y="1979318"/>
            <a:ext cx="8515675" cy="509749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776">
              <a:lnSpc>
                <a:spcPct val="90000"/>
              </a:lnSpc>
              <a:spcBef>
                <a:spcPts val="300"/>
              </a:spcBef>
              <a:buClrTx/>
              <a:buSzTx/>
              <a:buFontTx/>
              <a:buNone/>
              <a:defRPr sz="1700" b="1">
                <a:solidFill>
                  <a:srgbClr val="000000"/>
                </a:solidFill>
              </a:defRPr>
            </a:lvl1pPr>
          </a:lstStyle>
          <a:p>
            <a:r>
              <a:t>Click to add subline (Also possible in two columns)</a:t>
            </a:r>
          </a:p>
        </p:txBody>
      </p:sp>
      <p:sp>
        <p:nvSpPr>
          <p:cNvPr id="116" name="Text Box 14"/>
          <p:cNvSpPr txBox="1"/>
          <p:nvPr/>
        </p:nvSpPr>
        <p:spPr>
          <a:xfrm>
            <a:off x="116599" y="4894264"/>
            <a:ext cx="36066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rPr dirty="0">
                <a:solidFill>
                  <a:schemeClr val="bg1"/>
                </a:solidFill>
              </a:rPr>
              <a:t>KIT – The Research University in the Helmholtz Association</a:t>
            </a:r>
          </a:p>
        </p:txBody>
      </p:sp>
      <p:sp>
        <p:nvSpPr>
          <p:cNvPr id="117" name="Text Box 14"/>
          <p:cNvSpPr txBox="1"/>
          <p:nvPr/>
        </p:nvSpPr>
        <p:spPr>
          <a:xfrm>
            <a:off x="7345299" y="4824615"/>
            <a:ext cx="172720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600" b="1">
                <a:solidFill>
                  <a:srgbClr val="009682"/>
                </a:solidFill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www.kit.edu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FF010F-6ED9-E326-587A-05F1CA339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000" y="362651"/>
            <a:ext cx="1272832" cy="6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201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7634"/>
            <a:ext cx="8343900" cy="33648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876179"/>
            <a:ext cx="237244" cy="1384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03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35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1187634"/>
            <a:ext cx="4114799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35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9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876180"/>
            <a:ext cx="237244" cy="13849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68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0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20" y="1188354"/>
            <a:ext cx="4100831" cy="3458413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7634"/>
            <a:ext cx="4114800" cy="34450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7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6843"/>
            <a:ext cx="4098132" cy="2705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6843"/>
            <a:ext cx="4098132" cy="27054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9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20" y="1942502"/>
            <a:ext cx="4100831" cy="2704264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6843"/>
            <a:ext cx="4098132" cy="2705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7634"/>
            <a:ext cx="4098132" cy="617934"/>
          </a:xfrm>
        </p:spPr>
        <p:txBody>
          <a:bodyPr anchor="b">
            <a:normAutofit/>
          </a:bodyPr>
          <a:lstStyle>
            <a:lvl1pPr marL="0" indent="0">
              <a:buNone/>
              <a:defRPr sz="19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048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010"/>
            <a:ext cx="9144000" cy="3303520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410512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4651056"/>
            <a:ext cx="9144000" cy="18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009"/>
            <a:ext cx="9144000" cy="3418738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49112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5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1" y="1186975"/>
            <a:ext cx="8351999" cy="3392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8" y="4739910"/>
            <a:ext cx="8928107" cy="744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1" y="331098"/>
            <a:ext cx="1079999" cy="50022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5" y="4747358"/>
            <a:ext cx="1027755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06.09.2024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4747358"/>
            <a:ext cx="326368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507525" y="4747358"/>
            <a:ext cx="4090087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Magnus Schlösser | Beta decay and neutrino mass: KATRIN and beyond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5505451" y="4747358"/>
            <a:ext cx="3245053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Institute for </a:t>
            </a:r>
            <a:r>
              <a:rPr lang="en-US" altLang="de-DE" sz="900" dirty="0" err="1"/>
              <a:t>Astroparticle</a:t>
            </a:r>
            <a:r>
              <a:rPr lang="en-US" altLang="de-DE" sz="900" dirty="0"/>
              <a:t> Physics, Tritium Laboratory Karlsruhe</a:t>
            </a:r>
          </a:p>
        </p:txBody>
      </p:sp>
    </p:spTree>
    <p:extLst>
      <p:ext uri="{BB962C8B-B14F-4D97-AF65-F5344CB8AC3E}">
        <p14:creationId xmlns:p14="http://schemas.microsoft.com/office/powerpoint/2010/main" val="1116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hf hdr="0" ftr="0"/>
  <p:txStyles>
    <p:titleStyle>
      <a:lvl1pPr algn="l" defTabSz="685777" rtl="0" eaLnBrk="1" latinLnBrk="0" hangingPunct="1">
        <a:lnSpc>
          <a:spcPct val="90000"/>
        </a:lnSpc>
        <a:spcBef>
          <a:spcPct val="0"/>
        </a:spcBef>
        <a:buNone/>
        <a:defRPr lang="en-US" sz="23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591" indent="-203591" algn="l" defTabSz="685777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22"/>
        </a:buBlip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70282" indent="-203591" algn="l" defTabSz="685777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22"/>
        </a:buBlip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6973" indent="-198828" algn="l" defTabSz="673871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426" indent="-203591" algn="l" defTabSz="685777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117" indent="-198828" algn="l" defTabSz="685777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22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7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5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4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2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8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4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3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09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3" orient="horz" pos="464">
          <p15:clr>
            <a:srgbClr val="F26B43"/>
          </p15:clr>
        </p15:guide>
        <p15:guide id="4" pos="4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1D33FB5-4AFE-26A7-736B-48C8BA12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169FC1-EC20-0AF0-58BA-B680CA88A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FB5760-7375-9D77-3CC8-078641020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06.09.2024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48ADD8-4A13-8FE1-635D-6323DFEB6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7E93A3-E82C-D139-CF3B-BF1C253E8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ECC9-4D1E-4F9A-8BEB-0A41D4E41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45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999" y="4881928"/>
            <a:ext cx="139838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900" b="1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Google Shape;57;p13"/>
          <p:cNvSpPr txBox="1"/>
          <p:nvPr/>
        </p:nvSpPr>
        <p:spPr>
          <a:xfrm>
            <a:off x="5505451" y="4873306"/>
            <a:ext cx="3181349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900"/>
            </a:lvl1pPr>
          </a:lstStyle>
          <a:p>
            <a:r>
              <a:rPr lang="de-DE" dirty="0"/>
              <a:t>M. Schlösser</a:t>
            </a:r>
            <a:r>
              <a:rPr dirty="0"/>
              <a:t>  |  </a:t>
            </a:r>
            <a:r>
              <a:rPr lang="de-DE" dirty="0"/>
              <a:t>KATRIN/++ </a:t>
            </a:r>
            <a:r>
              <a:rPr lang="de-DE" dirty="0" err="1"/>
              <a:t>strategy</a:t>
            </a:r>
            <a:endParaRPr dirty="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6" r:id="rId4"/>
    <p:sldLayoutId id="2147483658" r:id="rId5"/>
    <p:sldLayoutId id="2147483694" r:id="rId6"/>
    <p:sldLayoutId id="2147483659" r:id="rId7"/>
    <p:sldLayoutId id="2147483660" r:id="rId8"/>
    <p:sldLayoutId id="2147483661" r:id="rId9"/>
  </p:sldLayoutIdLst>
  <p:transition spd="med"/>
  <p:hf hdr="0" ft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3.emf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4.png"/><Relationship Id="rId7" Type="http://schemas.openxmlformats.org/officeDocument/2006/relationships/image" Target="../media/image10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85.png"/><Relationship Id="rId4" Type="http://schemas.openxmlformats.org/officeDocument/2006/relationships/image" Target="../media/image97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34916/contributions/148634/attachments/84235/111552/ptolemy_nrossi_eps23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4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5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7.png"/><Relationship Id="rId11" Type="http://schemas.openxmlformats.org/officeDocument/2006/relationships/image" Target="../media/image123.png"/><Relationship Id="rId5" Type="http://schemas.openxmlformats.org/officeDocument/2006/relationships/image" Target="../media/image116.png"/><Relationship Id="rId10" Type="http://schemas.openxmlformats.org/officeDocument/2006/relationships/image" Target="../media/image122.png"/><Relationship Id="rId4" Type="http://schemas.openxmlformats.org/officeDocument/2006/relationships/image" Target="../media/image115.jpg"/><Relationship Id="rId9" Type="http://schemas.openxmlformats.org/officeDocument/2006/relationships/image" Target="../media/image120.png"/><Relationship Id="rId1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92.jpeg"/><Relationship Id="rId4" Type="http://schemas.openxmlformats.org/officeDocument/2006/relationships/hyperlink" Target="file:///C:\Docs\Work\Applications\Future-Field\Calculation\FSD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3.emf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eighing the neutrino with KATRIN - latest results and future prospects"/>
          <p:cNvSpPr txBox="1"/>
          <p:nvPr/>
        </p:nvSpPr>
        <p:spPr>
          <a:xfrm>
            <a:off x="239674" y="1282862"/>
            <a:ext cx="2715684" cy="3202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defRPr sz="3000" b="1"/>
            </a:pPr>
            <a:r>
              <a:rPr lang="en-US" sz="2800" dirty="0">
                <a:solidFill>
                  <a:schemeClr val="bg1"/>
                </a:solidFill>
              </a:rPr>
              <a:t>Beta decay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and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neutrino mass: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KATRIN and beyond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5" name="Kathrin Valerius, KIT, Institute for Astroparticle Physics"/>
          <p:cNvSpPr txBox="1"/>
          <p:nvPr/>
        </p:nvSpPr>
        <p:spPr>
          <a:xfrm>
            <a:off x="6402706" y="2338727"/>
            <a:ext cx="2648161" cy="109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30000"/>
              </a:lnSpc>
              <a:spcBef>
                <a:spcPts val="600"/>
              </a:spcBef>
              <a:defRPr i="1"/>
            </a:lvl1pPr>
          </a:lstStyle>
          <a:p>
            <a:r>
              <a:rPr lang="de-DE" dirty="0">
                <a:solidFill>
                  <a:schemeClr val="bg1"/>
                </a:solidFill>
              </a:rPr>
              <a:t>Magnus Schlösser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Karlsruhe Institute of </a:t>
            </a:r>
            <a:r>
              <a:rPr lang="de-DE" dirty="0" err="1">
                <a:solidFill>
                  <a:schemeClr val="bg1"/>
                </a:solidFill>
              </a:rPr>
              <a:t>Techology</a:t>
            </a:r>
            <a:br>
              <a:rPr lang="de-DE"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Institute for </a:t>
            </a:r>
            <a:r>
              <a:rPr dirty="0" err="1">
                <a:solidFill>
                  <a:schemeClr val="bg1"/>
                </a:solidFill>
              </a:rPr>
              <a:t>Astroparticle</a:t>
            </a:r>
            <a:r>
              <a:rPr dirty="0">
                <a:solidFill>
                  <a:schemeClr val="bg1"/>
                </a:solidFill>
              </a:rPr>
              <a:t> Physics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Tritium Laboratory Karlsruhe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7" name="PRISMA+ Colloquium…"/>
          <p:cNvSpPr txBox="1"/>
          <p:nvPr/>
        </p:nvSpPr>
        <p:spPr>
          <a:xfrm>
            <a:off x="2955358" y="4157846"/>
            <a:ext cx="2757230" cy="56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120000"/>
              </a:lnSpc>
              <a:defRPr sz="1600">
                <a:solidFill>
                  <a:srgbClr val="424242"/>
                </a:solidFill>
              </a:defRPr>
            </a:pPr>
            <a:r>
              <a:rPr lang="de-DE" dirty="0">
                <a:solidFill>
                  <a:schemeClr val="bg1"/>
                </a:solidFill>
              </a:rPr>
              <a:t>Neutrino </a:t>
            </a:r>
            <a:r>
              <a:rPr lang="de-DE" dirty="0" err="1">
                <a:solidFill>
                  <a:schemeClr val="bg1"/>
                </a:solidFill>
              </a:rPr>
              <a:t>Oscillation</a:t>
            </a:r>
            <a:r>
              <a:rPr lang="de-DE" dirty="0">
                <a:solidFill>
                  <a:schemeClr val="bg1"/>
                </a:solidFill>
              </a:rPr>
              <a:t> Workshop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NOW 2024, Otranto, Italia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ECCFF0-F105-82D6-A158-0F6F13EC4318}"/>
              </a:ext>
            </a:extLst>
          </p:cNvPr>
          <p:cNvSpPr txBox="1"/>
          <p:nvPr/>
        </p:nvSpPr>
        <p:spPr>
          <a:xfrm>
            <a:off x="8076400" y="0"/>
            <a:ext cx="106760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800" dirty="0">
                <a:solidFill>
                  <a:srgbClr val="5F5F5F"/>
                </a:solidFill>
              </a:rPr>
              <a:t>© C. Grupe, KIT (2024)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rgbClr val="5F5F5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5A48B3-959F-2194-4BC4-DD9C6655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7ACDDC-D7C9-AF69-9832-93B4F7F3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5B16124-D1F4-B1BC-F432-F6389C35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</a:t>
            </a:r>
            <a:r>
              <a:rPr lang="de-DE" dirty="0" err="1"/>
              <a:t>principle</a:t>
            </a:r>
            <a:r>
              <a:rPr lang="de-DE" dirty="0"/>
              <a:t> of KATRIN-like </a:t>
            </a:r>
            <a:r>
              <a:rPr lang="de-DE" dirty="0" err="1"/>
              <a:t>experiment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1572CB-C862-4C30-D726-A42600A30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8" y="2816368"/>
            <a:ext cx="8161867" cy="11185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6946B14-A6BC-9D03-E93F-73383069C978}"/>
              </a:ext>
            </a:extLst>
          </p:cNvPr>
          <p:cNvSpPr txBox="1"/>
          <p:nvPr/>
        </p:nvSpPr>
        <p:spPr>
          <a:xfrm>
            <a:off x="645809" y="4342704"/>
            <a:ext cx="117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latin typeface="The Serif Hand Black" panose="03070902030502020204" pitchFamily="66" charset="0"/>
              </a:defRPr>
            </a:lvl1pPr>
          </a:lstStyle>
          <a:p>
            <a:pPr algn="ctr"/>
            <a:r>
              <a:rPr lang="de-DE" sz="2400" dirty="0" err="1"/>
              <a:t>Calibration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33FBAB-164D-0273-DC50-EB5ACCEE0C2A}"/>
              </a:ext>
            </a:extLst>
          </p:cNvPr>
          <p:cNvSpPr txBox="1"/>
          <p:nvPr/>
        </p:nvSpPr>
        <p:spPr>
          <a:xfrm>
            <a:off x="2429148" y="3973372"/>
            <a:ext cx="894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The Serif Hand Black" panose="03070902030502020204" pitchFamily="66" charset="0"/>
              </a:rPr>
              <a:t>Tritium </a:t>
            </a:r>
            <a:br>
              <a:rPr lang="de-DE" sz="2400" dirty="0">
                <a:latin typeface="The Serif Hand Black" panose="03070902030502020204" pitchFamily="66" charset="0"/>
              </a:rPr>
            </a:br>
            <a:r>
              <a:rPr lang="de-DE" sz="2400" dirty="0">
                <a:latin typeface="The Serif Hand Black" panose="03070902030502020204" pitchFamily="66" charset="0"/>
              </a:rPr>
              <a:t>source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7C4A455-8130-A055-6993-3EB8C31649F4}"/>
              </a:ext>
            </a:extLst>
          </p:cNvPr>
          <p:cNvSpPr txBox="1"/>
          <p:nvPr/>
        </p:nvSpPr>
        <p:spPr>
          <a:xfrm>
            <a:off x="6521040" y="3973371"/>
            <a:ext cx="979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latin typeface="The Serif Hand Black" panose="03070902030502020204" pitchFamily="66" charset="0"/>
              </a:defRPr>
            </a:lvl1pPr>
          </a:lstStyle>
          <a:p>
            <a:pPr algn="ctr"/>
            <a:r>
              <a:rPr lang="de-DE" sz="2400" dirty="0" err="1"/>
              <a:t>Electron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/>
              <a:t>Filter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CB9051-FFFB-8A14-9D18-C1F54A8682BB}"/>
              </a:ext>
            </a:extLst>
          </p:cNvPr>
          <p:cNvSpPr txBox="1"/>
          <p:nvPr/>
        </p:nvSpPr>
        <p:spPr>
          <a:xfrm>
            <a:off x="8199427" y="3973371"/>
            <a:ext cx="952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latin typeface="The Serif Hand Black" panose="03070902030502020204" pitchFamily="66" charset="0"/>
              </a:rPr>
              <a:t>Electron</a:t>
            </a:r>
            <a:r>
              <a:rPr lang="de-DE" sz="1200" dirty="0">
                <a:latin typeface="Footlight MT Light" panose="0204060206030A020304" pitchFamily="18" charset="0"/>
              </a:rPr>
              <a:t> </a:t>
            </a:r>
            <a:br>
              <a:rPr lang="de-DE" sz="1200" dirty="0">
                <a:latin typeface="Footlight MT Light" panose="0204060206030A020304" pitchFamily="18" charset="0"/>
              </a:rPr>
            </a:br>
            <a:r>
              <a:rPr lang="de-DE" sz="2400" dirty="0" err="1">
                <a:latin typeface="The Serif Hand Black" panose="03070902030502020204" pitchFamily="66" charset="0"/>
              </a:rPr>
              <a:t>detector</a:t>
            </a:r>
            <a:endParaRPr lang="de-DE" sz="2400" dirty="0">
              <a:latin typeface="The Serif Hand Black" panose="03070902030502020204" pitchFamily="66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9C6802B-A12C-A211-E7A4-D637E50D06E5}"/>
              </a:ext>
            </a:extLst>
          </p:cNvPr>
          <p:cNvSpPr txBox="1"/>
          <p:nvPr/>
        </p:nvSpPr>
        <p:spPr>
          <a:xfrm>
            <a:off x="5156292" y="3973372"/>
            <a:ext cx="1002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latin typeface="The Serif Hand Black" panose="03070902030502020204" pitchFamily="66" charset="0"/>
              </a:defRPr>
            </a:lvl1pPr>
          </a:lstStyle>
          <a:p>
            <a:pPr algn="ctr"/>
            <a:r>
              <a:rPr lang="de-DE" sz="2400" dirty="0"/>
              <a:t>Tritium </a:t>
            </a:r>
            <a:br>
              <a:rPr lang="de-DE" sz="2400" dirty="0"/>
            </a:br>
            <a:r>
              <a:rPr lang="de-DE" sz="2400" dirty="0" err="1"/>
              <a:t>reduction</a:t>
            </a:r>
            <a:endParaRPr lang="de-DE" sz="2400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8E1B31A-0946-6875-7277-FC40F3557690}"/>
              </a:ext>
            </a:extLst>
          </p:cNvPr>
          <p:cNvCxnSpPr>
            <a:cxnSpLocks/>
          </p:cNvCxnSpPr>
          <p:nvPr/>
        </p:nvCxnSpPr>
        <p:spPr>
          <a:xfrm>
            <a:off x="542368" y="2333293"/>
            <a:ext cx="0" cy="2084684"/>
          </a:xfrm>
          <a:prstGeom prst="line">
            <a:avLst/>
          </a:prstGeom>
          <a:ln w="38100">
            <a:solidFill>
              <a:srgbClr val="FF7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945F88F-D678-15C5-A0E8-7E1E58F9540A}"/>
              </a:ext>
            </a:extLst>
          </p:cNvPr>
          <p:cNvCxnSpPr>
            <a:cxnSpLocks/>
          </p:cNvCxnSpPr>
          <p:nvPr/>
        </p:nvCxnSpPr>
        <p:spPr>
          <a:xfrm>
            <a:off x="1925543" y="2333293"/>
            <a:ext cx="0" cy="2084684"/>
          </a:xfrm>
          <a:prstGeom prst="line">
            <a:avLst/>
          </a:prstGeom>
          <a:ln w="38100">
            <a:solidFill>
              <a:srgbClr val="FF7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D7DED90-013E-A071-9E2A-213AE323D6AD}"/>
              </a:ext>
            </a:extLst>
          </p:cNvPr>
          <p:cNvCxnSpPr>
            <a:cxnSpLocks/>
          </p:cNvCxnSpPr>
          <p:nvPr/>
        </p:nvCxnSpPr>
        <p:spPr>
          <a:xfrm>
            <a:off x="5185210" y="2333293"/>
            <a:ext cx="0" cy="2084684"/>
          </a:xfrm>
          <a:prstGeom prst="line">
            <a:avLst/>
          </a:prstGeom>
          <a:ln w="38100">
            <a:solidFill>
              <a:srgbClr val="FF7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618A8E3-83D5-D0BD-0894-5F6C5A841DC7}"/>
              </a:ext>
            </a:extLst>
          </p:cNvPr>
          <p:cNvCxnSpPr>
            <a:cxnSpLocks/>
          </p:cNvCxnSpPr>
          <p:nvPr/>
        </p:nvCxnSpPr>
        <p:spPr>
          <a:xfrm>
            <a:off x="6099694" y="2333293"/>
            <a:ext cx="0" cy="2084684"/>
          </a:xfrm>
          <a:prstGeom prst="line">
            <a:avLst/>
          </a:prstGeom>
          <a:ln w="38100">
            <a:solidFill>
              <a:srgbClr val="FF7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01F3B8B-77B1-07A7-1B70-61BBDD5DC874}"/>
              </a:ext>
            </a:extLst>
          </p:cNvPr>
          <p:cNvCxnSpPr>
            <a:cxnSpLocks/>
          </p:cNvCxnSpPr>
          <p:nvPr/>
        </p:nvCxnSpPr>
        <p:spPr>
          <a:xfrm>
            <a:off x="8199427" y="2816368"/>
            <a:ext cx="0" cy="1601609"/>
          </a:xfrm>
          <a:prstGeom prst="line">
            <a:avLst/>
          </a:prstGeom>
          <a:ln w="38100">
            <a:solidFill>
              <a:srgbClr val="FF7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C:\SchlösserM\Documents\Talks\Eigene Vorträge\Junge Talente\Graphik\Spectrum.png">
            <a:extLst>
              <a:ext uri="{FF2B5EF4-FFF2-40B4-BE49-F238E27FC236}">
                <a16:creationId xmlns:a16="http://schemas.microsoft.com/office/drawing/2014/main" id="{25E1C4D2-12D2-9493-6F55-1A4D74B7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5178" y="1312589"/>
            <a:ext cx="1735238" cy="1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t-beta-decay">
            <a:extLst>
              <a:ext uri="{FF2B5EF4-FFF2-40B4-BE49-F238E27FC236}">
                <a16:creationId xmlns:a16="http://schemas.microsoft.com/office/drawing/2014/main" id="{1E48C074-C439-E903-8CBD-3A9E2880F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875" y="1461709"/>
            <a:ext cx="1660408" cy="946858"/>
          </a:xfrm>
          <a:prstGeom prst="rect">
            <a:avLst/>
          </a:prstGeom>
          <a:noFill/>
        </p:spPr>
      </p:pic>
      <p:pic>
        <p:nvPicPr>
          <p:cNvPr id="21" name="Picture 15" descr="spectrum-total-png">
            <a:extLst>
              <a:ext uri="{FF2B5EF4-FFF2-40B4-BE49-F238E27FC236}">
                <a16:creationId xmlns:a16="http://schemas.microsoft.com/office/drawing/2014/main" id="{03054F97-AC6E-53F8-4A33-7066F76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8562" y="1291085"/>
            <a:ext cx="1231089" cy="1486814"/>
          </a:xfrm>
          <a:prstGeom prst="rect">
            <a:avLst/>
          </a:prstGeom>
          <a:noFill/>
        </p:spPr>
      </p:pic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283C5503-C069-B2A1-2015-CFA577562875}"/>
              </a:ext>
            </a:extLst>
          </p:cNvPr>
          <p:cNvSpPr/>
          <p:nvPr/>
        </p:nvSpPr>
        <p:spPr>
          <a:xfrm>
            <a:off x="3302000" y="2816368"/>
            <a:ext cx="193151" cy="32476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9C7D75ED-BE4D-E485-CEE3-0D4599E8240B}"/>
              </a:ext>
            </a:extLst>
          </p:cNvPr>
          <p:cNvSpPr/>
          <p:nvPr/>
        </p:nvSpPr>
        <p:spPr>
          <a:xfrm rot="10800000">
            <a:off x="5552347" y="2689613"/>
            <a:ext cx="193151" cy="32476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46A5416-5122-15D2-67EF-720453138DB2}"/>
              </a:ext>
            </a:extLst>
          </p:cNvPr>
          <p:cNvSpPr txBox="1"/>
          <p:nvPr/>
        </p:nvSpPr>
        <p:spPr>
          <a:xfrm>
            <a:off x="2734011" y="2777899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T</a:t>
            </a:r>
            <a:r>
              <a:rPr lang="de-DE" sz="1600" b="1" baseline="-25000" dirty="0">
                <a:solidFill>
                  <a:schemeClr val="accent2"/>
                </a:solidFill>
              </a:rPr>
              <a:t>2</a:t>
            </a:r>
            <a:r>
              <a:rPr lang="de-DE" sz="1600" b="1" dirty="0">
                <a:solidFill>
                  <a:schemeClr val="accent2"/>
                </a:solidFill>
              </a:rPr>
              <a:t> in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F6C15DC-B4E7-30BB-B930-EA4D2A07C250}"/>
              </a:ext>
            </a:extLst>
          </p:cNvPr>
          <p:cNvSpPr txBox="1"/>
          <p:nvPr/>
        </p:nvSpPr>
        <p:spPr>
          <a:xfrm>
            <a:off x="5259976" y="2303306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T</a:t>
            </a:r>
            <a:r>
              <a:rPr lang="de-DE" sz="1600" b="1" baseline="-25000" dirty="0">
                <a:solidFill>
                  <a:schemeClr val="accent2"/>
                </a:solidFill>
              </a:rPr>
              <a:t>2</a:t>
            </a:r>
            <a:r>
              <a:rPr lang="de-DE" sz="1600" b="1" dirty="0">
                <a:solidFill>
                  <a:schemeClr val="accent2"/>
                </a:solidFill>
              </a:rPr>
              <a:t> out</a:t>
            </a: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2F35B0A6-41C7-573F-44CB-5668590F3796}"/>
              </a:ext>
            </a:extLst>
          </p:cNvPr>
          <p:cNvSpPr/>
          <p:nvPr/>
        </p:nvSpPr>
        <p:spPr>
          <a:xfrm>
            <a:off x="6628892" y="1624032"/>
            <a:ext cx="566928" cy="22013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DCA3D33-50BC-9653-3600-5395EB916090}"/>
              </a:ext>
            </a:extLst>
          </p:cNvPr>
          <p:cNvSpPr txBox="1"/>
          <p:nvPr/>
        </p:nvSpPr>
        <p:spPr>
          <a:xfrm>
            <a:off x="5790813" y="921070"/>
            <a:ext cx="1249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Electron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 err="1">
                <a:solidFill>
                  <a:srgbClr val="C00000"/>
                </a:solidFill>
              </a:rPr>
              <a:t>transmission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 err="1">
                <a:solidFill>
                  <a:srgbClr val="C00000"/>
                </a:solidFill>
              </a:rPr>
              <a:t>if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above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filter</a:t>
            </a:r>
            <a:r>
              <a:rPr lang="de-DE" dirty="0">
                <a:solidFill>
                  <a:srgbClr val="C00000"/>
                </a:solidFill>
              </a:rPr>
              <a:t> 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potential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70ED463D-5B0F-71DC-9A66-190FB44D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5" b="35678"/>
          <a:stretch/>
        </p:blipFill>
        <p:spPr>
          <a:xfrm rot="5400000">
            <a:off x="4130436" y="3700264"/>
            <a:ext cx="707093" cy="600466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8AB6ECE3-D623-4E48-BD4B-6A66E54F5E42}"/>
              </a:ext>
            </a:extLst>
          </p:cNvPr>
          <p:cNvSpPr txBox="1"/>
          <p:nvPr/>
        </p:nvSpPr>
        <p:spPr>
          <a:xfrm>
            <a:off x="3302000" y="3886272"/>
            <a:ext cx="1598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Electron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transport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along</a:t>
            </a:r>
            <a:r>
              <a:rPr lang="de-DE" dirty="0">
                <a:solidFill>
                  <a:srgbClr val="0070C0"/>
                </a:solidFill>
              </a:rPr>
              <a:t> B-</a:t>
            </a:r>
            <a:r>
              <a:rPr lang="de-DE" dirty="0" err="1">
                <a:solidFill>
                  <a:srgbClr val="0070C0"/>
                </a:solidFill>
              </a:rPr>
              <a:t>field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lines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4" grpId="0" animBg="1"/>
      <p:bldP spid="25" grpId="0" animBg="1"/>
      <p:bldP spid="26" grpId="0"/>
      <p:bldP spid="27" grpId="0"/>
      <p:bldP spid="30" grpId="0" animBg="1"/>
      <p:bldP spid="3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952DA49-15BD-4E23-AF6D-78EEC6235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2032" y="856136"/>
            <a:ext cx="7719936" cy="4028128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70735F-8002-49A0-BDA4-E08E7EAB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A1F418-6769-4B68-8B21-9D06D6C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CA8FE0F-6BF7-4541-8578-DF777925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noProof="0" dirty="0"/>
              <a:t>Karlsruhe Tritium Neutrino Experiment (KATRIN)</a:t>
            </a:r>
          </a:p>
        </p:txBody>
      </p:sp>
      <p:pic>
        <p:nvPicPr>
          <p:cNvPr id="8" name="Picture 13" descr="C:\SchlösserM\Documents\Talks\Eigene Vorträge\Junge Talente\Graphik\Spectrum.png">
            <a:extLst>
              <a:ext uri="{FF2B5EF4-FFF2-40B4-BE49-F238E27FC236}">
                <a16:creationId xmlns:a16="http://schemas.microsoft.com/office/drawing/2014/main" id="{A8EF8B86-84F1-49DC-93A5-F959969CA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1418" y="3524901"/>
            <a:ext cx="1735238" cy="1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t-beta-decay">
            <a:extLst>
              <a:ext uri="{FF2B5EF4-FFF2-40B4-BE49-F238E27FC236}">
                <a16:creationId xmlns:a16="http://schemas.microsoft.com/office/drawing/2014/main" id="{62A0BCAB-AB16-4B06-83FE-BE81C200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44" y="1477967"/>
            <a:ext cx="2275576" cy="1297661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4331D7B-1F79-4F47-8311-0EA20D25BE59}"/>
              </a:ext>
            </a:extLst>
          </p:cNvPr>
          <p:cNvSpPr txBox="1"/>
          <p:nvPr/>
        </p:nvSpPr>
        <p:spPr>
          <a:xfrm>
            <a:off x="2102808" y="1156272"/>
            <a:ext cx="2670643" cy="83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ultra-stable high-luminosity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windowless gaseous tritium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source (10</a:t>
            </a:r>
            <a:r>
              <a:rPr lang="en-US" sz="1600" baseline="30000" dirty="0">
                <a:latin typeface="+mj-lt"/>
              </a:rPr>
              <a:t>11 </a:t>
            </a:r>
            <a:r>
              <a:rPr lang="en-US" sz="1600" dirty="0" err="1">
                <a:latin typeface="+mj-lt"/>
              </a:rPr>
              <a:t>Bq</a:t>
            </a:r>
            <a:r>
              <a:rPr lang="en-US" sz="1600" dirty="0">
                <a:latin typeface="+mj-lt"/>
              </a:rPr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AF7B8A-187A-456B-91E9-3C94923161EC}"/>
              </a:ext>
            </a:extLst>
          </p:cNvPr>
          <p:cNvSpPr txBox="1"/>
          <p:nvPr/>
        </p:nvSpPr>
        <p:spPr>
          <a:xfrm>
            <a:off x="3645265" y="3755008"/>
            <a:ext cx="2835158" cy="584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high-resolution MAC-E filter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with &lt; 1 eV energy resolution</a:t>
            </a:r>
            <a:endParaRPr lang="de-DE" sz="1600" dirty="0"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E93551-F854-553F-B73D-398BAC591614}"/>
              </a:ext>
            </a:extLst>
          </p:cNvPr>
          <p:cNvSpPr txBox="1"/>
          <p:nvPr/>
        </p:nvSpPr>
        <p:spPr>
          <a:xfrm>
            <a:off x="170357" y="4545026"/>
            <a:ext cx="684187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KATRIN’s aim: Direct measurement of </a:t>
            </a:r>
            <a:r>
              <a:rPr lang="en-US" sz="1600" dirty="0" err="1"/>
              <a:t>m</a:t>
            </a:r>
            <a:r>
              <a:rPr lang="en-US" sz="1600" baseline="-25000" dirty="0" err="1"/>
              <a:t>ν</a:t>
            </a:r>
            <a:r>
              <a:rPr lang="en-US" sz="1600" dirty="0"/>
              <a:t> with a sensitivity of 0.2 eV/c²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3C33BE-B7F6-B756-C3E5-17F5E1BB5879}"/>
              </a:ext>
            </a:extLst>
          </p:cNvPr>
          <p:cNvSpPr txBox="1"/>
          <p:nvPr/>
        </p:nvSpPr>
        <p:spPr>
          <a:xfrm>
            <a:off x="7406739" y="1655342"/>
            <a:ext cx="1566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70 m </a:t>
            </a:r>
            <a:r>
              <a:rPr lang="de-DE" sz="1200" dirty="0" err="1"/>
              <a:t>long</a:t>
            </a:r>
            <a:r>
              <a:rPr lang="de-DE" sz="1200" dirty="0"/>
              <a:t> </a:t>
            </a:r>
            <a:r>
              <a:rPr lang="de-DE" sz="1200" dirty="0" err="1"/>
              <a:t>setup</a:t>
            </a:r>
            <a:br>
              <a:rPr lang="de-DE" sz="1200" dirty="0"/>
            </a:br>
            <a:r>
              <a:rPr lang="de-DE" sz="1200" dirty="0"/>
              <a:t>at KIT </a:t>
            </a:r>
            <a:r>
              <a:rPr lang="de-DE" sz="1200" dirty="0" err="1"/>
              <a:t>campus</a:t>
            </a:r>
            <a:r>
              <a:rPr lang="de-DE" sz="1200" dirty="0"/>
              <a:t> </a:t>
            </a:r>
            <a:r>
              <a:rPr lang="de-DE" sz="1200" dirty="0" err="1"/>
              <a:t>north</a:t>
            </a:r>
            <a:endParaRPr lang="de-DE" sz="1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BD79E-3706-25B3-2FD8-A70392A658A9}"/>
              </a:ext>
            </a:extLst>
          </p:cNvPr>
          <p:cNvSpPr txBox="1"/>
          <p:nvPr/>
        </p:nvSpPr>
        <p:spPr>
          <a:xfrm>
            <a:off x="194176" y="4154277"/>
            <a:ext cx="16690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effectLst/>
              </a:rPr>
              <a:t>JINST</a:t>
            </a:r>
            <a:r>
              <a:rPr lang="fr-FR" sz="1050" dirty="0">
                <a:effectLst/>
              </a:rPr>
              <a:t> </a:t>
            </a:r>
            <a:r>
              <a:rPr lang="fr-FR" sz="1050" b="1" dirty="0">
                <a:effectLst/>
              </a:rPr>
              <a:t>16</a:t>
            </a:r>
            <a:r>
              <a:rPr lang="fr-FR" sz="1050" dirty="0">
                <a:effectLst/>
              </a:rPr>
              <a:t> T08015 (2021)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41591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E5552E3F-E649-45CB-812F-CED45DAD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Tritium Laboratory Karlsruhe (TLK) </a:t>
            </a:r>
            <a:br>
              <a:rPr lang="en-US" noProof="0" dirty="0">
                <a:solidFill>
                  <a:srgbClr val="000000"/>
                </a:solidFill>
              </a:rPr>
            </a:br>
            <a:r>
              <a:rPr lang="en-US" noProof="0" dirty="0"/>
              <a:t>A facility for high activity tritium experiments</a:t>
            </a:r>
          </a:p>
        </p:txBody>
      </p:sp>
      <p:sp>
        <p:nvSpPr>
          <p:cNvPr id="7" name="Inhaltsplatzhalter 5"/>
          <p:cNvSpPr txBox="1"/>
          <p:nvPr/>
        </p:nvSpPr>
        <p:spPr bwMode="auto">
          <a:xfrm>
            <a:off x="700702" y="4671083"/>
            <a:ext cx="4197906" cy="1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defRPr/>
            </a:pPr>
            <a:endParaRPr lang="en-US" sz="1600" dirty="0"/>
          </a:p>
        </p:txBody>
      </p:sp>
      <p:sp>
        <p:nvSpPr>
          <p:cNvPr id="9" name="Diagonal liegende Ecken des Rechtecks abrunden 7"/>
          <p:cNvSpPr>
            <a:spLocks noChangeAspect="1"/>
          </p:cNvSpPr>
          <p:nvPr/>
        </p:nvSpPr>
        <p:spPr bwMode="auto">
          <a:xfrm>
            <a:off x="4860383" y="2606459"/>
            <a:ext cx="3826394" cy="1565517"/>
          </a:xfrm>
          <a:prstGeom prst="round2DiagRect">
            <a:avLst>
              <a:gd name="adj1" fmla="val 0"/>
              <a:gd name="adj2" fmla="val 11215"/>
            </a:avLst>
          </a:prstGeom>
          <a:blipFill>
            <a:blip r:embed="rId7"/>
            <a:stretch/>
          </a:blip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14143">
              <a:defRPr/>
            </a:pPr>
            <a:endParaRPr lang="de-DE" sz="2399" b="1">
              <a:solidFill>
                <a:schemeClr val="tx1"/>
              </a:solidFill>
            </a:endParaRPr>
          </a:p>
        </p:txBody>
      </p:sp>
      <p:sp>
        <p:nvSpPr>
          <p:cNvPr id="11" name="Abgerundetes Rechteck 8"/>
          <p:cNvSpPr/>
          <p:nvPr/>
        </p:nvSpPr>
        <p:spPr bwMode="auto">
          <a:xfrm>
            <a:off x="4884163" y="4129103"/>
            <a:ext cx="3778834" cy="5398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285">
              <a:spcBef>
                <a:spcPts val="300"/>
              </a:spcBef>
              <a:defRPr/>
            </a:pPr>
            <a:r>
              <a:rPr lang="en-US" sz="1575" dirty="0">
                <a:solidFill>
                  <a:schemeClr val="bg1"/>
                </a:solidFill>
              </a:rPr>
              <a:t>We are able to setup and operate a large variety of experiments with tritium </a:t>
            </a:r>
            <a:endParaRPr sz="1575" dirty="0"/>
          </a:p>
        </p:txBody>
      </p:sp>
      <p:sp>
        <p:nvSpPr>
          <p:cNvPr id="12" name="Diagonal liegende Ecken des Rechtecks abrunden 14">
            <a:extLst>
              <a:ext uri="{FF2B5EF4-FFF2-40B4-BE49-F238E27FC236}">
                <a16:creationId xmlns:a16="http://schemas.microsoft.com/office/drawing/2014/main" id="{4012AFDE-5A26-4A87-9272-827F5C36DB97}"/>
              </a:ext>
            </a:extLst>
          </p:cNvPr>
          <p:cNvSpPr>
            <a:spLocks noChangeAspect="1"/>
          </p:cNvSpPr>
          <p:nvPr/>
        </p:nvSpPr>
        <p:spPr bwMode="auto">
          <a:xfrm>
            <a:off x="327062" y="2606459"/>
            <a:ext cx="3826394" cy="1565517"/>
          </a:xfrm>
          <a:prstGeom prst="round2DiagRect">
            <a:avLst>
              <a:gd name="adj1" fmla="val 0"/>
              <a:gd name="adj2" fmla="val 12570"/>
            </a:avLst>
          </a:prstGeom>
          <a:blipFill>
            <a:blip r:embed="rId8"/>
            <a:stretch/>
          </a:blip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5620">
              <a:defRPr/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s Rechteck 8"/>
          <p:cNvSpPr/>
          <p:nvPr/>
        </p:nvSpPr>
        <p:spPr bwMode="auto">
          <a:xfrm>
            <a:off x="350841" y="4129103"/>
            <a:ext cx="3778834" cy="5398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80975" rtlCol="0" anchor="ctr"/>
          <a:lstStyle/>
          <a:p>
            <a:pPr marL="87285">
              <a:spcBef>
                <a:spcPts val="300"/>
              </a:spcBef>
              <a:defRPr/>
            </a:pPr>
            <a:r>
              <a:rPr lang="en-US" sz="1575" dirty="0">
                <a:solidFill>
                  <a:schemeClr val="bg1"/>
                </a:solidFill>
              </a:rPr>
              <a:t>We develop safe tritium technology and versatile tritium analytics since 1993</a:t>
            </a:r>
            <a:endParaRPr sz="1575" dirty="0"/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0D36440C-95EB-4E02-8DAF-41A9D166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A9945A9C-8100-4C70-94FD-8693C20A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12</a:t>
            </a:fld>
            <a:endParaRPr lang="de-DE"/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4E537678-7B0B-2C71-27DE-A9E0212BE455}"/>
              </a:ext>
            </a:extLst>
          </p:cNvPr>
          <p:cNvSpPr txBox="1">
            <a:spLocks/>
          </p:cNvSpPr>
          <p:nvPr/>
        </p:nvSpPr>
        <p:spPr>
          <a:xfrm>
            <a:off x="4557480" y="1068509"/>
            <a:ext cx="4432200" cy="1541383"/>
          </a:xfrm>
          <a:prstGeom prst="rect">
            <a:avLst/>
          </a:prstGeom>
        </p:spPr>
        <p:txBody>
          <a:bodyPr lIns="62190" tIns="31095" rIns="62190" bIns="31095"/>
          <a:lstStyle/>
          <a:p>
            <a:pPr marL="235359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GB" sz="1600" dirty="0"/>
              <a:t>Licensed for 40 g Tritium</a:t>
            </a:r>
          </a:p>
          <a:p>
            <a:pPr marL="235359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US" sz="1600" dirty="0"/>
              <a:t>Closed tritium cycle for recycling and </a:t>
            </a:r>
            <a:br>
              <a:rPr lang="en-US" sz="1600" dirty="0"/>
            </a:br>
            <a:r>
              <a:rPr lang="en-US" sz="1600" dirty="0"/>
              <a:t>  purifying tritium in gram amounts</a:t>
            </a:r>
            <a:endParaRPr lang="en-GB" sz="1600" dirty="0"/>
          </a:p>
          <a:p>
            <a:pPr marL="235359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GB" sz="1600" dirty="0"/>
              <a:t>&gt; 50 experience scientists, engineers and    technicians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DD1210-313E-3378-A583-CEA85D14C7F3}"/>
              </a:ext>
            </a:extLst>
          </p:cNvPr>
          <p:cNvSpPr txBox="1"/>
          <p:nvPr/>
        </p:nvSpPr>
        <p:spPr>
          <a:xfrm>
            <a:off x="288383" y="1204220"/>
            <a:ext cx="4572000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5359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GB" sz="1800" dirty="0">
                <a:solidFill>
                  <a:schemeClr val="tx1"/>
                </a:solidFill>
              </a:rPr>
              <a:t>Two missions:</a:t>
            </a:r>
          </a:p>
          <a:p>
            <a:pPr marL="527940" lvl="1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GB" sz="1800" dirty="0">
                <a:solidFill>
                  <a:schemeClr val="tx1"/>
                </a:solidFill>
              </a:rPr>
              <a:t>Fuel cycle for fusion reactors</a:t>
            </a:r>
          </a:p>
          <a:p>
            <a:pPr marL="527940" lvl="1" indent="-322809" defTabSz="621866">
              <a:spcBef>
                <a:spcPts val="527"/>
              </a:spcBef>
              <a:buBlip>
                <a:blip r:embed="rId3"/>
              </a:buBlip>
              <a:defRPr/>
            </a:pPr>
            <a:r>
              <a:rPr lang="en-GB" sz="1800" b="1" dirty="0">
                <a:solidFill>
                  <a:schemeClr val="tx1"/>
                </a:solidFill>
              </a:rPr>
              <a:t>KATRIN Experiment</a:t>
            </a:r>
            <a:endParaRPr lang="en-GB" sz="1800" b="1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98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E323108-0629-AFF6-D645-561CD7614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87" name="cover_np_18_clean.jpg" descr="cover_np_18_clean.jpg"/>
          <p:cNvPicPr>
            <a:picLocks noChangeAspect="1"/>
          </p:cNvPicPr>
          <p:nvPr/>
        </p:nvPicPr>
        <p:blipFill>
          <a:blip r:embed="rId2">
            <a:alphaModFix amt="36527"/>
          </a:blip>
          <a:srcRect l="1" t="17726" b="28305"/>
          <a:stretch>
            <a:fillRect/>
          </a:stretch>
        </p:blipFill>
        <p:spPr>
          <a:xfrm>
            <a:off x="-8930" y="-168210"/>
            <a:ext cx="9161356" cy="4945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20"/>
                </a:lnTo>
                <a:cubicBezTo>
                  <a:pt x="21553" y="45"/>
                  <a:pt x="21502" y="0"/>
                  <a:pt x="21449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17">
                <a:extLst>
                  <a:ext uri="{FF2B5EF4-FFF2-40B4-BE49-F238E27FC236}">
                    <a16:creationId xmlns:a16="http://schemas.microsoft.com/office/drawing/2014/main" id="{F0E30758-BD70-40B6-917D-16CF366E9602}"/>
                  </a:ext>
                </a:extLst>
              </p:cNvPr>
              <p:cNvSpPr/>
              <p:nvPr/>
            </p:nvSpPr>
            <p:spPr>
              <a:xfrm>
                <a:off x="2661928" y="1344819"/>
                <a:ext cx="2015601" cy="1265847"/>
              </a:xfrm>
              <a:prstGeom prst="rect">
                <a:avLst/>
              </a:prstGeom>
              <a:gradFill>
                <a:gsLst>
                  <a:gs pos="0">
                    <a:srgbClr val="8CB63C"/>
                  </a:gs>
                  <a:gs pos="81000">
                    <a:srgbClr val="009682">
                      <a:lumMod val="100000"/>
                    </a:srgbClr>
                  </a:gs>
                </a:gsLst>
                <a:lin ang="20400000" scaled="0"/>
              </a:gradFill>
              <a:ln w="12700">
                <a:miter lim="400000"/>
              </a:ln>
            </p:spPr>
            <p:txBody>
              <a:bodyPr lIns="60941" rIns="60941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r>
                  <a:rPr lang="it-IT" sz="1500" dirty="0"/>
                  <a:t>Phase 2 (</a:t>
                </a:r>
                <a:r>
                  <a:rPr lang="it-IT" sz="1500" dirty="0" err="1"/>
                  <a:t>Differential</a:t>
                </a:r>
                <a:r>
                  <a:rPr lang="it-IT" sz="1500" dirty="0"/>
                  <a:t>)</a:t>
                </a:r>
                <a:br>
                  <a:rPr lang="it-IT" sz="1500" dirty="0"/>
                </a:br>
                <a:r>
                  <a:rPr lang="it-IT" sz="1500" dirty="0" err="1"/>
                  <a:t>keV</a:t>
                </a:r>
                <a:r>
                  <a:rPr lang="it-IT" sz="1500" dirty="0"/>
                  <a:t> sterile </a:t>
                </a:r>
                <a14:m>
                  <m:oMath xmlns:m="http://schemas.openxmlformats.org/officeDocument/2006/math">
                    <m:r>
                      <a:rPr lang="de-DE" sz="15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sz="1500" dirty="0"/>
              </a:p>
            </p:txBody>
          </p:sp>
        </mc:Choice>
        <mc:Fallback xmlns="">
          <p:sp>
            <p:nvSpPr>
              <p:cNvPr id="8" name="Rechteck 17">
                <a:extLst>
                  <a:ext uri="{FF2B5EF4-FFF2-40B4-BE49-F238E27FC236}">
                    <a16:creationId xmlns:a16="http://schemas.microsoft.com/office/drawing/2014/main" id="{F0E30758-BD70-40B6-917D-16CF366E9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928" y="1344819"/>
                <a:ext cx="2015601" cy="1265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3">
            <a:extLst>
              <a:ext uri="{FF2B5EF4-FFF2-40B4-BE49-F238E27FC236}">
                <a16:creationId xmlns:a16="http://schemas.microsoft.com/office/drawing/2014/main" id="{159EF30D-5316-4CBD-8AC3-0188B0E0426C}"/>
              </a:ext>
            </a:extLst>
          </p:cNvPr>
          <p:cNvSpPr/>
          <p:nvPr/>
        </p:nvSpPr>
        <p:spPr>
          <a:xfrm>
            <a:off x="158191" y="1347216"/>
            <a:ext cx="2398208" cy="1263449"/>
          </a:xfrm>
          <a:prstGeom prst="rect">
            <a:avLst/>
          </a:prstGeom>
          <a:gradFill>
            <a:gsLst>
              <a:gs pos="0">
                <a:srgbClr val="23A1E0"/>
              </a:gs>
              <a:gs pos="92000">
                <a:srgbClr val="4664AA">
                  <a:lumMod val="100000"/>
                </a:srgbClr>
              </a:gs>
            </a:gsLst>
            <a:lin ang="20400000"/>
          </a:gra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500" dirty="0">
                <a:solidFill>
                  <a:schemeClr val="bg1"/>
                </a:solidFill>
              </a:rPr>
              <a:t>Phase 1 (Integral)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Neutrino </a:t>
            </a:r>
            <a:r>
              <a:rPr lang="de-DE" sz="1500" dirty="0" err="1">
                <a:solidFill>
                  <a:schemeClr val="bg1"/>
                </a:solidFill>
              </a:rPr>
              <a:t>mass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2" name="Textfeld 13">
            <a:extLst>
              <a:ext uri="{FF2B5EF4-FFF2-40B4-BE49-F238E27FC236}">
                <a16:creationId xmlns:a16="http://schemas.microsoft.com/office/drawing/2014/main" id="{C5A1689A-DA62-4C4F-9DDA-574446FCABDF}"/>
              </a:ext>
            </a:extLst>
          </p:cNvPr>
          <p:cNvSpPr txBox="1"/>
          <p:nvPr/>
        </p:nvSpPr>
        <p:spPr>
          <a:xfrm>
            <a:off x="1785709" y="1560310"/>
            <a:ext cx="3295934" cy="42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41" rIns="60941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sz="2000" dirty="0"/>
          </a:p>
        </p:txBody>
      </p:sp>
      <p:sp>
        <p:nvSpPr>
          <p:cNvPr id="13" name="Rechteck 17">
            <a:extLst>
              <a:ext uri="{FF2B5EF4-FFF2-40B4-BE49-F238E27FC236}">
                <a16:creationId xmlns:a16="http://schemas.microsoft.com/office/drawing/2014/main" id="{911594EA-B99C-49D4-8157-B25684403BFA}"/>
              </a:ext>
            </a:extLst>
          </p:cNvPr>
          <p:cNvSpPr/>
          <p:nvPr/>
        </p:nvSpPr>
        <p:spPr>
          <a:xfrm>
            <a:off x="8096855" y="1344818"/>
            <a:ext cx="919848" cy="1265847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0">
                <a:srgbClr val="A3107C"/>
              </a:gs>
              <a:gs pos="100000">
                <a:srgbClr val="23A1E0"/>
              </a:gs>
              <a:gs pos="42000">
                <a:srgbClr val="823696"/>
              </a:gs>
              <a:gs pos="0">
                <a:srgbClr val="A3107C"/>
              </a:gs>
            </a:gsLst>
            <a:lin ang="900000" scaled="0"/>
            <a:tileRect/>
          </a:gra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de-DE" sz="1500" dirty="0"/>
              <a:t>Neutrino </a:t>
            </a:r>
            <a:r>
              <a:rPr lang="de-DE" sz="1500" dirty="0" err="1"/>
              <a:t>mass</a:t>
            </a:r>
            <a:endParaRPr lang="de-DE" sz="1500" dirty="0"/>
          </a:p>
        </p:txBody>
      </p:sp>
      <p:sp>
        <p:nvSpPr>
          <p:cNvPr id="15" name="Rechteck 3">
            <a:extLst>
              <a:ext uri="{FF2B5EF4-FFF2-40B4-BE49-F238E27FC236}">
                <a16:creationId xmlns:a16="http://schemas.microsoft.com/office/drawing/2014/main" id="{4BAA0AD2-96F8-495F-98A7-A0A9D6C6337D}"/>
              </a:ext>
            </a:extLst>
          </p:cNvPr>
          <p:cNvSpPr/>
          <p:nvPr/>
        </p:nvSpPr>
        <p:spPr>
          <a:xfrm>
            <a:off x="4783056" y="1344819"/>
            <a:ext cx="3208270" cy="1263449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500" b="1" dirty="0">
                <a:solidFill>
                  <a:schemeClr val="bg1"/>
                </a:solidFill>
              </a:rPr>
              <a:t>R&amp;D Phase </a:t>
            </a:r>
            <a:r>
              <a:rPr lang="de-DE" sz="1500" b="1" dirty="0" err="1">
                <a:solidFill>
                  <a:schemeClr val="bg1"/>
                </a:solidFill>
              </a:rPr>
              <a:t>for</a:t>
            </a:r>
            <a:r>
              <a:rPr lang="de-DE" sz="1500" b="1" dirty="0">
                <a:solidFill>
                  <a:schemeClr val="bg1"/>
                </a:solidFill>
              </a:rPr>
              <a:t> KATRIN++</a:t>
            </a: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hteck 3">
            <a:extLst>
              <a:ext uri="{FF2B5EF4-FFF2-40B4-BE49-F238E27FC236}">
                <a16:creationId xmlns:a16="http://schemas.microsoft.com/office/drawing/2014/main" id="{380F70B9-81D0-4116-865E-C5FB27974A73}"/>
              </a:ext>
            </a:extLst>
          </p:cNvPr>
          <p:cNvSpPr/>
          <p:nvPr/>
        </p:nvSpPr>
        <p:spPr>
          <a:xfrm>
            <a:off x="4895937" y="2144575"/>
            <a:ext cx="2987410" cy="320288"/>
          </a:xfrm>
          <a:prstGeom prst="rect">
            <a:avLst/>
          </a:prstGeom>
          <a:solidFill>
            <a:srgbClr val="FCE500"/>
          </a:solidFill>
          <a:ln w="12700">
            <a:miter lim="400000"/>
          </a:ln>
        </p:spPr>
        <p:txBody>
          <a:bodyPr lIns="60941" rIns="60941" anchor="ctr"/>
          <a:lstStyle/>
          <a:p>
            <a:pPr algn="ctr" defTabSz="609092">
              <a:defRPr>
                <a:solidFill>
                  <a:srgbClr val="00A390"/>
                </a:solidFill>
              </a:defRPr>
            </a:pPr>
            <a:r>
              <a:rPr lang="en-US" dirty="0">
                <a:solidFill>
                  <a:srgbClr val="D9D9D9">
                    <a:lumMod val="10000"/>
                  </a:srgbClr>
                </a:solidFill>
              </a:rPr>
              <a:t>Differential detection demonstrators</a:t>
            </a:r>
          </a:p>
        </p:txBody>
      </p:sp>
      <p:sp>
        <p:nvSpPr>
          <p:cNvPr id="18" name="Rechteck 3">
            <a:extLst>
              <a:ext uri="{FF2B5EF4-FFF2-40B4-BE49-F238E27FC236}">
                <a16:creationId xmlns:a16="http://schemas.microsoft.com/office/drawing/2014/main" id="{2D1E7B08-9EAD-4834-9636-EE3F61E2AEEE}"/>
              </a:ext>
            </a:extLst>
          </p:cNvPr>
          <p:cNvSpPr/>
          <p:nvPr/>
        </p:nvSpPr>
        <p:spPr>
          <a:xfrm>
            <a:off x="4895937" y="1727031"/>
            <a:ext cx="2987410" cy="320288"/>
          </a:xfrm>
          <a:prstGeom prst="rect">
            <a:avLst/>
          </a:prstGeom>
          <a:solidFill>
            <a:srgbClr val="DF9B1B"/>
          </a:solidFill>
          <a:ln w="12700">
            <a:miter lim="400000"/>
          </a:ln>
        </p:spPr>
        <p:txBody>
          <a:bodyPr lIns="60941" rIns="60941" anchor="ctr"/>
          <a:lstStyle/>
          <a:p>
            <a:pPr algn="ctr"/>
            <a:r>
              <a:rPr lang="en-AU" sz="1500" dirty="0">
                <a:solidFill>
                  <a:schemeClr val="tx1"/>
                </a:solidFill>
              </a:rPr>
              <a:t>Atomic Tritium Demonstrator</a:t>
            </a:r>
          </a:p>
        </p:txBody>
      </p:sp>
      <p:sp>
        <p:nvSpPr>
          <p:cNvPr id="22" name="Rechteck 3">
            <a:extLst>
              <a:ext uri="{FF2B5EF4-FFF2-40B4-BE49-F238E27FC236}">
                <a16:creationId xmlns:a16="http://schemas.microsoft.com/office/drawing/2014/main" id="{5F81DFFA-0212-4BB4-984E-2DFF4CA1FC99}"/>
              </a:ext>
            </a:extLst>
          </p:cNvPr>
          <p:cNvSpPr/>
          <p:nvPr/>
        </p:nvSpPr>
        <p:spPr>
          <a:xfrm>
            <a:off x="158191" y="869577"/>
            <a:ext cx="2398208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en-GB" b="1" dirty="0"/>
              <a:t>2019-2025</a:t>
            </a:r>
          </a:p>
        </p:txBody>
      </p:sp>
      <p:sp>
        <p:nvSpPr>
          <p:cNvPr id="23" name="Rechteck 3">
            <a:extLst>
              <a:ext uri="{FF2B5EF4-FFF2-40B4-BE49-F238E27FC236}">
                <a16:creationId xmlns:a16="http://schemas.microsoft.com/office/drawing/2014/main" id="{089317B3-5267-48BA-9AC1-2F8AC0064BE8}"/>
              </a:ext>
            </a:extLst>
          </p:cNvPr>
          <p:cNvSpPr/>
          <p:nvPr/>
        </p:nvSpPr>
        <p:spPr>
          <a:xfrm>
            <a:off x="2661928" y="869577"/>
            <a:ext cx="2015601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2026-2027</a:t>
            </a:r>
          </a:p>
        </p:txBody>
      </p:sp>
      <p:sp>
        <p:nvSpPr>
          <p:cNvPr id="24" name="Rechteck 3">
            <a:extLst>
              <a:ext uri="{FF2B5EF4-FFF2-40B4-BE49-F238E27FC236}">
                <a16:creationId xmlns:a16="http://schemas.microsoft.com/office/drawing/2014/main" id="{0502E47F-F538-4C09-8FA1-0FDA27EE3FDE}"/>
              </a:ext>
            </a:extLst>
          </p:cNvPr>
          <p:cNvSpPr/>
          <p:nvPr/>
        </p:nvSpPr>
        <p:spPr>
          <a:xfrm>
            <a:off x="4783056" y="869577"/>
            <a:ext cx="3208270" cy="411803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2028-2034</a:t>
            </a:r>
          </a:p>
        </p:txBody>
      </p:sp>
      <p:sp>
        <p:nvSpPr>
          <p:cNvPr id="25" name="Rechteck 3">
            <a:extLst>
              <a:ext uri="{FF2B5EF4-FFF2-40B4-BE49-F238E27FC236}">
                <a16:creationId xmlns:a16="http://schemas.microsoft.com/office/drawing/2014/main" id="{E8625248-D015-4BA1-97B1-123812F6956B}"/>
              </a:ext>
            </a:extLst>
          </p:cNvPr>
          <p:cNvSpPr/>
          <p:nvPr/>
        </p:nvSpPr>
        <p:spPr>
          <a:xfrm>
            <a:off x="8096853" y="869577"/>
            <a:ext cx="919850" cy="411458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/>
              <a:t>Scientific goal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041833-1863-EFB7-2E66-A91EC439579F}"/>
              </a:ext>
            </a:extLst>
          </p:cNvPr>
          <p:cNvSpPr txBox="1"/>
          <p:nvPr/>
        </p:nvSpPr>
        <p:spPr>
          <a:xfrm>
            <a:off x="5575911" y="3057158"/>
            <a:ext cx="1622560" cy="52322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2800" dirty="0"/>
              <a:t>This </a:t>
            </a:r>
            <a:r>
              <a:rPr lang="de-DE" sz="2800" dirty="0" err="1"/>
              <a:t>talk</a:t>
            </a:r>
            <a:r>
              <a:rPr lang="de-DE" sz="2800" dirty="0"/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EC6EF3-1BD6-4962-2503-B131404BA17E}"/>
              </a:ext>
            </a:extLst>
          </p:cNvPr>
          <p:cNvSpPr txBox="1"/>
          <p:nvPr/>
        </p:nvSpPr>
        <p:spPr>
          <a:xfrm>
            <a:off x="2779901" y="2699944"/>
            <a:ext cx="1779654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See Talk </a:t>
            </a:r>
          </a:p>
          <a:p>
            <a:r>
              <a:rPr lang="de-DE" dirty="0"/>
              <a:t>04 Sep, 18:50</a:t>
            </a:r>
          </a:p>
          <a:p>
            <a:endParaRPr lang="de-DE" dirty="0"/>
          </a:p>
          <a:p>
            <a:r>
              <a:rPr lang="de-DE" b="1" dirty="0"/>
              <a:t>Andrea Nava</a:t>
            </a:r>
          </a:p>
          <a:p>
            <a:r>
              <a:rPr lang="de-DE" dirty="0"/>
              <a:t>KATRIN: keV sterile</a:t>
            </a:r>
            <a:br>
              <a:rPr lang="de-DE" dirty="0"/>
            </a:b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search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2153C1-EDA3-AEB5-EC80-36EE8C515DF4}"/>
              </a:ext>
            </a:extLst>
          </p:cNvPr>
          <p:cNvSpPr txBox="1"/>
          <p:nvPr/>
        </p:nvSpPr>
        <p:spPr>
          <a:xfrm>
            <a:off x="388120" y="2699945"/>
            <a:ext cx="193835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See Talk </a:t>
            </a:r>
          </a:p>
          <a:p>
            <a:r>
              <a:rPr lang="de-DE" dirty="0"/>
              <a:t>06 Sep, 18:10</a:t>
            </a:r>
          </a:p>
          <a:p>
            <a:endParaRPr lang="de-DE" dirty="0"/>
          </a:p>
          <a:p>
            <a:r>
              <a:rPr lang="de-DE" b="1" dirty="0"/>
              <a:t>Richard Salomon</a:t>
            </a:r>
          </a:p>
          <a:p>
            <a:r>
              <a:rPr lang="de-DE" dirty="0"/>
              <a:t>Details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latest</a:t>
            </a:r>
            <a:br>
              <a:rPr lang="de-DE" dirty="0"/>
            </a:br>
            <a:r>
              <a:rPr lang="de-DE" dirty="0"/>
              <a:t>KATRIN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B7AD82-FF39-7027-6B0E-701332777C18}"/>
              </a:ext>
            </a:extLst>
          </p:cNvPr>
          <p:cNvSpPr txBox="1"/>
          <p:nvPr/>
        </p:nvSpPr>
        <p:spPr>
          <a:xfrm>
            <a:off x="854594" y="4176656"/>
            <a:ext cx="1005403" cy="33855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/>
              <a:t>This </a:t>
            </a:r>
            <a:r>
              <a:rPr lang="de-DE" sz="1600" dirty="0" err="1"/>
              <a:t>talk</a:t>
            </a:r>
            <a:r>
              <a:rPr lang="de-DE" sz="1600" dirty="0"/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E506254-9709-7874-EAEE-7B3CD944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DA01025-312F-6675-D0A3-02FE97D4B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28859" r="36347" b="14102"/>
          <a:stretch/>
        </p:blipFill>
        <p:spPr>
          <a:xfrm>
            <a:off x="3993383" y="3760225"/>
            <a:ext cx="1520997" cy="11852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611B9C9-2436-86C7-44FF-25D9814B1CC3}"/>
              </a:ext>
            </a:extLst>
          </p:cNvPr>
          <p:cNvSpPr txBox="1"/>
          <p:nvPr/>
        </p:nvSpPr>
        <p:spPr>
          <a:xfrm>
            <a:off x="3168629" y="4142464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TRISTAN </a:t>
            </a:r>
            <a:br>
              <a:rPr lang="de-DE" b="1" dirty="0"/>
            </a:br>
            <a:r>
              <a:rPr lang="de-DE" b="1" dirty="0" err="1"/>
              <a:t>detector</a:t>
            </a:r>
            <a:endParaRPr lang="de-DE" b="1" dirty="0"/>
          </a:p>
        </p:txBody>
      </p:sp>
      <p:sp>
        <p:nvSpPr>
          <p:cNvPr id="189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 anchor="b"/>
          <a:lstStyle>
            <a:lvl1pPr>
              <a:defRPr sz="2400" b="1"/>
            </a:lvl1pPr>
          </a:lstStyle>
          <a:p>
            <a:r>
              <a:rPr dirty="0"/>
              <a:t>KATRIN timeline</a:t>
            </a:r>
          </a:p>
        </p:txBody>
      </p:sp>
    </p:spTree>
    <p:extLst>
      <p:ext uri="{BB962C8B-B14F-4D97-AF65-F5344CB8AC3E}">
        <p14:creationId xmlns:p14="http://schemas.microsoft.com/office/powerpoint/2010/main" val="22513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idx="1"/>
          </p:nvPr>
        </p:nvSpPr>
        <p:spPr>
          <a:xfrm>
            <a:off x="400050" y="1000259"/>
            <a:ext cx="8343900" cy="336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38761D"/>
                </a:solidFill>
              </a:rPr>
              <a:t>2019</a:t>
            </a:r>
            <a:r>
              <a:rPr lang="en" sz="1700" dirty="0">
                <a:solidFill>
                  <a:srgbClr val="38761D"/>
                </a:solidFill>
              </a:rPr>
              <a:t>: </a:t>
            </a:r>
            <a:r>
              <a:rPr lang="en" sz="1700" b="1" i="1" dirty="0">
                <a:solidFill>
                  <a:srgbClr val="38761D"/>
                </a:solidFill>
              </a:rPr>
              <a:t>m</a:t>
            </a:r>
            <a:r>
              <a:rPr lang="en" sz="1700" b="1" i="1" baseline="-25000" dirty="0">
                <a:solidFill>
                  <a:srgbClr val="38761D"/>
                </a:solidFill>
              </a:rPr>
              <a:t>𝛎</a:t>
            </a:r>
            <a:r>
              <a:rPr lang="en" sz="1700" dirty="0">
                <a:solidFill>
                  <a:srgbClr val="38761D"/>
                </a:solidFill>
              </a:rPr>
              <a:t> &lt; 1.1 eV (90% CL)</a:t>
            </a:r>
            <a:endParaRPr sz="1700" dirty="0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B5394"/>
                </a:solidFill>
              </a:rPr>
              <a:t>2022</a:t>
            </a:r>
            <a:r>
              <a:rPr lang="en" sz="1700" dirty="0">
                <a:solidFill>
                  <a:srgbClr val="0B5394"/>
                </a:solidFill>
              </a:rPr>
              <a:t>: </a:t>
            </a:r>
            <a:r>
              <a:rPr lang="en" sz="1700" b="1" i="1" dirty="0">
                <a:solidFill>
                  <a:srgbClr val="0B5394"/>
                </a:solidFill>
              </a:rPr>
              <a:t>m</a:t>
            </a:r>
            <a:r>
              <a:rPr lang="en" sz="1700" b="1" i="1" baseline="-25000" dirty="0">
                <a:solidFill>
                  <a:srgbClr val="0B5394"/>
                </a:solidFill>
              </a:rPr>
              <a:t>𝛎</a:t>
            </a:r>
            <a:r>
              <a:rPr lang="en" sz="1700" dirty="0">
                <a:solidFill>
                  <a:srgbClr val="0B5394"/>
                </a:solidFill>
              </a:rPr>
              <a:t> &lt; 0.8 eV (90% CL)</a:t>
            </a:r>
            <a:endParaRPr sz="1700" dirty="0">
              <a:solidFill>
                <a:srgbClr val="0B5394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1700"/>
              <a:buChar char="●"/>
            </a:pPr>
            <a:r>
              <a:rPr lang="en" sz="1700" dirty="0">
                <a:solidFill>
                  <a:srgbClr val="0B5394"/>
                </a:solidFill>
              </a:rPr>
              <a:t>~</a:t>
            </a:r>
            <a:r>
              <a:rPr lang="en" sz="1700" b="1" dirty="0">
                <a:solidFill>
                  <a:srgbClr val="0B5394"/>
                </a:solidFill>
              </a:rPr>
              <a:t>6</a:t>
            </a:r>
            <a:r>
              <a:rPr lang="en" sz="1700" dirty="0">
                <a:solidFill>
                  <a:srgbClr val="0B5394"/>
                </a:solidFill>
              </a:rPr>
              <a:t> Mio counts</a:t>
            </a:r>
            <a:endParaRPr sz="1700" dirty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</a:rPr>
              <a:t>Current data set</a:t>
            </a:r>
            <a:endParaRPr sz="17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259</a:t>
            </a:r>
            <a:r>
              <a:rPr lang="en" sz="1700" dirty="0">
                <a:solidFill>
                  <a:schemeClr val="dk1"/>
                </a:solidFill>
              </a:rPr>
              <a:t> measurement days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 dirty="0">
                <a:solidFill>
                  <a:schemeClr val="dk1"/>
                </a:solidFill>
              </a:rPr>
              <a:t>1757</a:t>
            </a:r>
            <a:r>
              <a:rPr lang="en" sz="1700" dirty="0">
                <a:solidFill>
                  <a:schemeClr val="dk1"/>
                </a:solidFill>
              </a:rPr>
              <a:t> 𝛽-scans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Char char="●"/>
            </a:pPr>
            <a:r>
              <a:rPr lang="en" sz="1700" dirty="0">
                <a:solidFill>
                  <a:schemeClr val="dk1"/>
                </a:solidFill>
              </a:rPr>
              <a:t>~</a:t>
            </a:r>
            <a:r>
              <a:rPr lang="en" sz="1700" b="1" dirty="0">
                <a:solidFill>
                  <a:schemeClr val="dk1"/>
                </a:solidFill>
              </a:rPr>
              <a:t>36</a:t>
            </a:r>
            <a:r>
              <a:rPr lang="en" sz="1700" dirty="0">
                <a:solidFill>
                  <a:schemeClr val="dk1"/>
                </a:solidFill>
              </a:rPr>
              <a:t> Mio counts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52" name="Google Shape;152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KATRIN data releases and neutrino mass results</a:t>
            </a:r>
            <a:endParaRPr b="1" dirty="0"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701" y="1397133"/>
            <a:ext cx="5147218" cy="29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2587" y="2105986"/>
            <a:ext cx="939825" cy="11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3701550" y="4284781"/>
            <a:ext cx="116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6AA84F"/>
                </a:solidFill>
              </a:rPr>
              <a:t>PRL 123 (2019) 221802</a:t>
            </a:r>
            <a:endParaRPr sz="700" b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6AA84F"/>
                </a:solidFill>
              </a:rPr>
              <a:t>PRD 104 (2021) 012005</a:t>
            </a:r>
            <a:endParaRPr sz="700" b="1">
              <a:solidFill>
                <a:srgbClr val="6AA84F"/>
              </a:solidFill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700" y="2170682"/>
            <a:ext cx="819875" cy="106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4814700" y="4330981"/>
            <a:ext cx="156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accent2"/>
                </a:solidFill>
              </a:rPr>
              <a:t>Nature Phys. 18 (2022) 160</a:t>
            </a:r>
            <a:endParaRPr sz="800" b="1" dirty="0">
              <a:solidFill>
                <a:schemeClr val="accent2"/>
              </a:solidFill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310867" y="4074152"/>
            <a:ext cx="3301500" cy="48630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</a:rPr>
              <a:t>Expected sensitivity &lt; 0.5 eV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7AC379-35DD-BE02-5131-6BA8B892B760}"/>
              </a:ext>
            </a:extLst>
          </p:cNvPr>
          <p:cNvSpPr txBox="1"/>
          <p:nvPr/>
        </p:nvSpPr>
        <p:spPr>
          <a:xfrm>
            <a:off x="3612367" y="794887"/>
            <a:ext cx="6760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First 5 </a:t>
            </a:r>
            <a:r>
              <a:rPr lang="de-DE" sz="1600" b="1" dirty="0" err="1"/>
              <a:t>campaigns</a:t>
            </a:r>
            <a:r>
              <a:rPr lang="de-DE" sz="1600" b="1" dirty="0"/>
              <a:t>: </a:t>
            </a:r>
            <a:br>
              <a:rPr lang="de-DE" sz="1600" b="1" dirty="0"/>
            </a:br>
            <a:r>
              <a:rPr lang="de-DE" sz="1600" b="1" dirty="0" err="1"/>
              <a:t>taking</a:t>
            </a:r>
            <a:r>
              <a:rPr lang="de-DE" sz="1600" b="1" dirty="0"/>
              <a:t> </a:t>
            </a:r>
            <a:r>
              <a:rPr lang="de-DE" sz="1600" b="1" dirty="0" err="1"/>
              <a:t>data</a:t>
            </a:r>
            <a:r>
              <a:rPr lang="de-DE" sz="1600" b="1" dirty="0"/>
              <a:t> </a:t>
            </a:r>
            <a:r>
              <a:rPr lang="de-DE" sz="1600" b="1" dirty="0" err="1"/>
              <a:t>while</a:t>
            </a:r>
            <a:r>
              <a:rPr lang="de-DE" sz="1600" b="1" dirty="0"/>
              <a:t> </a:t>
            </a:r>
            <a:r>
              <a:rPr lang="de-DE" sz="1600" b="1" dirty="0" err="1"/>
              <a:t>finding</a:t>
            </a:r>
            <a:r>
              <a:rPr lang="de-DE" sz="1600" b="1" dirty="0"/>
              <a:t> optimal </a:t>
            </a:r>
            <a:r>
              <a:rPr lang="de-DE" sz="1600" b="1" dirty="0" err="1"/>
              <a:t>operation</a:t>
            </a:r>
            <a:r>
              <a:rPr lang="de-DE" sz="1600" b="1" dirty="0"/>
              <a:t> </a:t>
            </a:r>
            <a:r>
              <a:rPr lang="de-DE" sz="1600" b="1" dirty="0" err="1"/>
              <a:t>conditions</a:t>
            </a:r>
            <a:endParaRPr lang="de-DE" sz="1600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5FF2B0-3730-79A9-8100-E87A198F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Data combination challenges</a:t>
            </a:r>
            <a:endParaRPr b="1" dirty="0"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25" y="1671250"/>
            <a:ext cx="8571874" cy="32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567200" y="925658"/>
            <a:ext cx="85206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59 </a:t>
            </a:r>
            <a:r>
              <a:rPr lang="en" dirty="0">
                <a:solidFill>
                  <a:schemeClr val="dk1"/>
                </a:solidFill>
              </a:rPr>
              <a:t>stacked spectra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with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lain" startAt="27"/>
            </a:pPr>
            <a:r>
              <a:rPr lang="en" b="1" dirty="0"/>
              <a:t>+ 	     </a:t>
            </a:r>
            <a:r>
              <a:rPr lang="en" b="1" dirty="0">
                <a:solidFill>
                  <a:srgbClr val="1155CC"/>
                </a:solidFill>
              </a:rPr>
              <a:t>28</a:t>
            </a:r>
            <a:r>
              <a:rPr lang="en" b="1" dirty="0"/>
              <a:t>         + 	</a:t>
            </a:r>
            <a:r>
              <a:rPr lang="en" b="1" dirty="0">
                <a:solidFill>
                  <a:srgbClr val="CC0000"/>
                </a:solidFill>
              </a:rPr>
              <a:t>14 x 28</a:t>
            </a:r>
            <a:r>
              <a:rPr lang="en" b="1" dirty="0"/>
              <a:t>      + </a:t>
            </a:r>
            <a:r>
              <a:rPr lang="en" b="1" dirty="0">
                <a:solidFill>
                  <a:srgbClr val="990000"/>
                </a:solidFill>
              </a:rPr>
              <a:t>28</a:t>
            </a:r>
            <a:r>
              <a:rPr lang="en" b="1" dirty="0"/>
              <a:t>         +      </a:t>
            </a:r>
            <a:r>
              <a:rPr lang="en" b="1" dirty="0">
                <a:solidFill>
                  <a:srgbClr val="E69138"/>
                </a:solidFill>
              </a:rPr>
              <a:t>14 x 28</a:t>
            </a:r>
            <a:r>
              <a:rPr lang="en" b="1" dirty="0"/>
              <a:t>    +      </a:t>
            </a:r>
            <a:r>
              <a:rPr lang="en" b="1" dirty="0">
                <a:solidFill>
                  <a:srgbClr val="E69138"/>
                </a:solidFill>
              </a:rPr>
              <a:t>14 x 25</a:t>
            </a:r>
            <a:r>
              <a:rPr lang="en" b="1" dirty="0"/>
              <a:t>    +    </a:t>
            </a:r>
            <a:r>
              <a:rPr lang="en" b="1" dirty="0">
                <a:solidFill>
                  <a:srgbClr val="9900FF"/>
                </a:solidFill>
              </a:rPr>
              <a:t>14 x 28</a:t>
            </a:r>
            <a:r>
              <a:rPr lang="en" b="1" dirty="0"/>
              <a:t>    =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1609 </a:t>
            </a:r>
            <a:r>
              <a:rPr lang="en" dirty="0"/>
              <a:t>data</a:t>
            </a:r>
            <a:r>
              <a:rPr lang="en" b="1" dirty="0"/>
              <a:t> </a:t>
            </a:r>
            <a:r>
              <a:rPr lang="en" dirty="0"/>
              <a:t>points</a:t>
            </a:r>
            <a:endParaRPr dirty="0"/>
          </a:p>
        </p:txBody>
      </p:sp>
      <p:sp>
        <p:nvSpPr>
          <p:cNvPr id="168" name="Google Shape;168;p22"/>
          <p:cNvSpPr txBox="1"/>
          <p:nvPr/>
        </p:nvSpPr>
        <p:spPr>
          <a:xfrm>
            <a:off x="628950" y="4784100"/>
            <a:ext cx="8095200" cy="2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Retarding energy (eV)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69" name="Google Shape;169;p22"/>
          <p:cNvSpPr txBox="1"/>
          <p:nvPr/>
        </p:nvSpPr>
        <p:spPr>
          <a:xfrm rot="-5400000">
            <a:off x="-493750" y="2598000"/>
            <a:ext cx="1535700" cy="2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Rate per pixel (cps)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0" name="Google Shape;170;p22"/>
          <p:cNvSpPr txBox="1"/>
          <p:nvPr/>
        </p:nvSpPr>
        <p:spPr>
          <a:xfrm rot="-5400000">
            <a:off x="-247150" y="3948600"/>
            <a:ext cx="1157700" cy="4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Measurement time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07B1EDC-A699-A335-A234-3328F1479F0D}"/>
              </a:ext>
            </a:extLst>
          </p:cNvPr>
          <p:cNvSpPr txBox="1"/>
          <p:nvPr/>
        </p:nvSpPr>
        <p:spPr>
          <a:xfrm>
            <a:off x="6210257" y="2799105"/>
            <a:ext cx="193835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See Talk </a:t>
            </a:r>
          </a:p>
          <a:p>
            <a:r>
              <a:rPr lang="de-DE" dirty="0"/>
              <a:t>06 Sep, 18:10</a:t>
            </a:r>
          </a:p>
          <a:p>
            <a:endParaRPr lang="de-DE" dirty="0"/>
          </a:p>
          <a:p>
            <a:r>
              <a:rPr lang="de-DE" b="1" dirty="0"/>
              <a:t>Richard Salomon</a:t>
            </a:r>
          </a:p>
          <a:p>
            <a:r>
              <a:rPr lang="de-DE" dirty="0"/>
              <a:t>Details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latest</a:t>
            </a:r>
            <a:br>
              <a:rPr lang="de-DE" dirty="0"/>
            </a:br>
            <a:r>
              <a:rPr lang="de-DE" dirty="0"/>
              <a:t>KATRIN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E9F589-FD79-D892-551B-75063BAEB6B1}"/>
              </a:ext>
            </a:extLst>
          </p:cNvPr>
          <p:cNvSpPr txBox="1"/>
          <p:nvPr/>
        </p:nvSpPr>
        <p:spPr>
          <a:xfrm>
            <a:off x="995392" y="2571750"/>
            <a:ext cx="4392549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de-DE" b="1" dirty="0"/>
              <a:t>Challenges </a:t>
            </a:r>
            <a:r>
              <a:rPr lang="de-DE" b="1" dirty="0" err="1"/>
              <a:t>arisen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KATRIN‘s</a:t>
            </a:r>
            <a:r>
              <a:rPr lang="de-DE" b="1" dirty="0"/>
              <a:t> </a:t>
            </a:r>
            <a:r>
              <a:rPr lang="de-DE" b="1" dirty="0" err="1"/>
              <a:t>learning</a:t>
            </a:r>
            <a:r>
              <a:rPr lang="de-DE" b="1" dirty="0"/>
              <a:t> </a:t>
            </a:r>
            <a:r>
              <a:rPr lang="de-DE" b="1" dirty="0" err="1"/>
              <a:t>curve</a:t>
            </a:r>
            <a:br>
              <a:rPr lang="de-DE" b="1" dirty="0"/>
            </a:br>
            <a:endParaRPr lang="de-DE" b="1" dirty="0"/>
          </a:p>
          <a:p>
            <a:r>
              <a:rPr lang="de-DE" dirty="0" err="1"/>
              <a:t>Combination</a:t>
            </a:r>
            <a:r>
              <a:rPr lang="de-DE" dirty="0"/>
              <a:t> of 7 sub-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settings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Source </a:t>
            </a:r>
            <a:r>
              <a:rPr lang="de-DE" dirty="0" err="1"/>
              <a:t>temperature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Tritium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Measurement time </a:t>
            </a:r>
            <a:r>
              <a:rPr lang="de-DE" dirty="0" err="1"/>
              <a:t>distribution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MAC-filter </a:t>
            </a:r>
            <a:r>
              <a:rPr lang="de-DE" dirty="0" err="1"/>
              <a:t>configuration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Operation </a:t>
            </a:r>
            <a:r>
              <a:rPr lang="de-DE" dirty="0" err="1"/>
              <a:t>modes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BADBD5-1091-E6AA-DA93-9CC6BEBD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06.09.2024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sz="1000" dirty="0"/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Systematic uncertainties</a:t>
            </a:r>
            <a:endParaRPr b="1"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9" y="1018326"/>
            <a:ext cx="4260302" cy="28860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15">
            <a:extLst>
              <a:ext uri="{FF2B5EF4-FFF2-40B4-BE49-F238E27FC236}">
                <a16:creationId xmlns:a16="http://schemas.microsoft.com/office/drawing/2014/main" id="{FF359739-42A8-9B07-941F-E495551BDE2D}"/>
              </a:ext>
            </a:extLst>
          </p:cNvPr>
          <p:cNvSpPr txBox="1">
            <a:spLocks/>
          </p:cNvSpPr>
          <p:nvPr/>
        </p:nvSpPr>
        <p:spPr>
          <a:xfrm>
            <a:off x="4572000" y="1223709"/>
            <a:ext cx="4260302" cy="2690220"/>
          </a:xfrm>
          <a:prstGeom prst="rect">
            <a:avLst/>
          </a:prstGeom>
        </p:spPr>
        <p:txBody>
          <a:bodyPr/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Statistical uncertainties dominate</a:t>
            </a:r>
          </a:p>
          <a:p>
            <a:r>
              <a:rPr lang="en-US" sz="1600" dirty="0"/>
              <a:t>Significant reduction of the background-related systematics</a:t>
            </a:r>
          </a:p>
          <a:p>
            <a:r>
              <a:rPr lang="en-US" sz="1600" dirty="0"/>
              <a:t>Better control over source scattering</a:t>
            </a:r>
          </a:p>
          <a:p>
            <a:r>
              <a:rPr lang="en-US" sz="1600" dirty="0"/>
              <a:t>Increased conservative uncertainties in</a:t>
            </a:r>
            <a:br>
              <a:rPr lang="en-US" sz="1600" dirty="0"/>
            </a:br>
            <a:r>
              <a:rPr lang="en-US" sz="1600" dirty="0"/>
              <a:t>this release</a:t>
            </a:r>
          </a:p>
          <a:p>
            <a:pPr lvl="1"/>
            <a:r>
              <a:rPr lang="en-US" sz="1400" dirty="0"/>
              <a:t>Reduced uncertainties in current data</a:t>
            </a:r>
          </a:p>
          <a:p>
            <a:pPr lvl="1"/>
            <a:r>
              <a:rPr lang="en-US" sz="1400" dirty="0"/>
              <a:t>Reduction of the molecular final-states uncertainties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B67EDE-A6CE-1A12-9265-EBF19BB7D9ED}"/>
              </a:ext>
            </a:extLst>
          </p:cNvPr>
          <p:cNvSpPr txBox="1"/>
          <p:nvPr/>
        </p:nvSpPr>
        <p:spPr>
          <a:xfrm>
            <a:off x="235674" y="4073645"/>
            <a:ext cx="850827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Forecast: individual systematics in final KATRIN analysis (post 2025) </a:t>
            </a:r>
            <a:br>
              <a:rPr lang="en-US" sz="1600" dirty="0"/>
            </a:br>
            <a:r>
              <a:rPr lang="en-US" sz="1600" dirty="0"/>
              <a:t>expected to be &gt; 0.01 eV² range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39CB7C-1455-2E4E-F64C-F1B1A77D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>
            <a:spLocks noGrp="1"/>
          </p:cNvSpPr>
          <p:nvPr>
            <p:ph idx="1"/>
          </p:nvPr>
        </p:nvSpPr>
        <p:spPr>
          <a:xfrm>
            <a:off x="330855" y="3748400"/>
            <a:ext cx="4513279" cy="7486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</a:rPr>
              <a:t>New KATRIN release</a:t>
            </a:r>
            <a:r>
              <a:rPr lang="en" sz="1600" dirty="0">
                <a:solidFill>
                  <a:schemeClr val="bg1"/>
                </a:solidFill>
              </a:rPr>
              <a:t> improves </a:t>
            </a:r>
            <a:br>
              <a:rPr lang="en" sz="1600" dirty="0">
                <a:solidFill>
                  <a:schemeClr val="bg1"/>
                </a:solidFill>
              </a:rPr>
            </a:br>
            <a:r>
              <a:rPr lang="en" sz="1600" dirty="0">
                <a:solidFill>
                  <a:schemeClr val="bg1"/>
                </a:solidFill>
              </a:rPr>
              <a:t>direct neutrino-mass bound by a factor of 2</a:t>
            </a:r>
            <a:endParaRPr sz="1600" dirty="0">
              <a:solidFill>
                <a:schemeClr val="bg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bg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360" name="Google Shape;360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58" name="Google Shape;35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New best fit and upper limit</a:t>
            </a:r>
            <a:endParaRPr b="1" dirty="0"/>
          </a:p>
        </p:txBody>
      </p:sp>
      <p:pic>
        <p:nvPicPr>
          <p:cNvPr id="361" name="Google Shape;3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298" y="1958486"/>
            <a:ext cx="788488" cy="7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000" y="1095575"/>
            <a:ext cx="3986351" cy="3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93" y="2935425"/>
            <a:ext cx="3770414" cy="502713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5" name="Google Shape;365;p35"/>
          <p:cNvSpPr txBox="1"/>
          <p:nvPr/>
        </p:nvSpPr>
        <p:spPr>
          <a:xfrm>
            <a:off x="7797045" y="1748750"/>
            <a:ext cx="1016100" cy="34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741B47"/>
                </a:solidFill>
              </a:rPr>
              <a:t>This release</a:t>
            </a:r>
            <a:endParaRPr sz="1100" b="1">
              <a:solidFill>
                <a:srgbClr val="741B47"/>
              </a:solidFill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7797045" y="3577550"/>
            <a:ext cx="1016100" cy="34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741B47"/>
                </a:solidFill>
              </a:rPr>
              <a:t>This release</a:t>
            </a:r>
            <a:endParaRPr sz="1100" b="1">
              <a:solidFill>
                <a:srgbClr val="741B47"/>
              </a:solidFill>
            </a:endParaRPr>
          </a:p>
        </p:txBody>
      </p:sp>
      <p:pic>
        <p:nvPicPr>
          <p:cNvPr id="3" name="Google Shape;277;p30">
            <a:extLst>
              <a:ext uri="{FF2B5EF4-FFF2-40B4-BE49-F238E27FC236}">
                <a16:creationId xmlns:a16="http://schemas.microsoft.com/office/drawing/2014/main" id="{C1AF35CF-6DAB-54FC-676B-B74F9555EB0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6161" y="1600652"/>
            <a:ext cx="2933298" cy="477722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359;p35">
            <a:extLst>
              <a:ext uri="{FF2B5EF4-FFF2-40B4-BE49-F238E27FC236}">
                <a16:creationId xmlns:a16="http://schemas.microsoft.com/office/drawing/2014/main" id="{E0F98687-9463-74DE-A9E5-0A10FDBE7C3A}"/>
              </a:ext>
            </a:extLst>
          </p:cNvPr>
          <p:cNvSpPr txBox="1">
            <a:spLocks/>
          </p:cNvSpPr>
          <p:nvPr/>
        </p:nvSpPr>
        <p:spPr>
          <a:xfrm>
            <a:off x="396000" y="871964"/>
            <a:ext cx="5607561" cy="47772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dk1"/>
                </a:solidFill>
              </a:rPr>
              <a:t>New best fit compatible with vanishing neutrino mass </a:t>
            </a:r>
          </a:p>
          <a:p>
            <a:pPr marL="91440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600" dirty="0">
              <a:solidFill>
                <a:schemeClr val="dk1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5" name="Google Shape;359;p35">
            <a:extLst>
              <a:ext uri="{FF2B5EF4-FFF2-40B4-BE49-F238E27FC236}">
                <a16:creationId xmlns:a16="http://schemas.microsoft.com/office/drawing/2014/main" id="{C3EBB648-7798-1BE6-395B-F3C87F0C290C}"/>
              </a:ext>
            </a:extLst>
          </p:cNvPr>
          <p:cNvSpPr txBox="1">
            <a:spLocks/>
          </p:cNvSpPr>
          <p:nvPr/>
        </p:nvSpPr>
        <p:spPr>
          <a:xfrm>
            <a:off x="396000" y="2352692"/>
            <a:ext cx="5607561" cy="47772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dk1"/>
                </a:solidFill>
              </a:rPr>
              <a:t>Resulting in an new upper limit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BF1D37-21C9-3DF8-FCB9-20799C8E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5A4F32-8F22-C435-573F-91ED37F1D34A}"/>
              </a:ext>
            </a:extLst>
          </p:cNvPr>
          <p:cNvSpPr txBox="1"/>
          <p:nvPr/>
        </p:nvSpPr>
        <p:spPr>
          <a:xfrm>
            <a:off x="2372265" y="4477087"/>
            <a:ext cx="4706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https://arxiv.org/abs/2406.13516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 uiExpand="1" build="p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2"/>
          <p:cNvPicPr preferRelativeResize="0"/>
          <p:nvPr/>
        </p:nvPicPr>
        <p:blipFill rotWithShape="1">
          <a:blip r:embed="rId3">
            <a:alphaModFix/>
          </a:blip>
          <a:srcRect t="465" b="465"/>
          <a:stretch/>
        </p:blipFill>
        <p:spPr>
          <a:xfrm>
            <a:off x="420115" y="1184061"/>
            <a:ext cx="8303769" cy="345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 txBox="1">
            <a:spLocks noGrp="1"/>
          </p:cNvSpPr>
          <p:nvPr>
            <p:ph idx="1"/>
          </p:nvPr>
        </p:nvSpPr>
        <p:spPr>
          <a:xfrm>
            <a:off x="978274" y="1855256"/>
            <a:ext cx="4325147" cy="152502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14 measurement campaigns completed</a:t>
            </a:r>
            <a:br>
              <a:rPr lang="en" sz="16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 in the next week.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&gt; 175 Mio</a:t>
            </a:r>
            <a:r>
              <a:rPr lang="en" sz="1600" dirty="0">
                <a:solidFill>
                  <a:schemeClr val="dk1"/>
                </a:solidFill>
              </a:rPr>
              <a:t> counts recorded </a:t>
            </a:r>
            <a:br>
              <a:rPr lang="en" sz="16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– </a:t>
            </a:r>
            <a:r>
              <a:rPr lang="en" sz="1600" b="1" dirty="0">
                <a:solidFill>
                  <a:schemeClr val="dk1"/>
                </a:solidFill>
              </a:rPr>
              <a:t>x4</a:t>
            </a:r>
            <a:r>
              <a:rPr lang="en" sz="1600" dirty="0">
                <a:solidFill>
                  <a:schemeClr val="dk1"/>
                </a:solidFill>
              </a:rPr>
              <a:t> of this release!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More data to come in </a:t>
            </a:r>
            <a:r>
              <a:rPr lang="en" sz="1600" b="1" dirty="0">
                <a:solidFill>
                  <a:schemeClr val="dk1"/>
                </a:solidFill>
              </a:rPr>
              <a:t>2024-2025</a:t>
            </a:r>
            <a:r>
              <a:rPr lang="en" sz="1600" dirty="0">
                <a:solidFill>
                  <a:schemeClr val="dk1"/>
                </a:solidFill>
              </a:rPr>
              <a:t> + calibration/systematics improvements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01" name="Google Shape;301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KATRIN data taking continues</a:t>
            </a:r>
            <a:endParaRPr b="1" dirty="0"/>
          </a:p>
        </p:txBody>
      </p:sp>
      <p:sp>
        <p:nvSpPr>
          <p:cNvPr id="305" name="Google Shape;305;p32"/>
          <p:cNvSpPr txBox="1"/>
          <p:nvPr/>
        </p:nvSpPr>
        <p:spPr>
          <a:xfrm rot="-5400000">
            <a:off x="-754800" y="2573988"/>
            <a:ext cx="23016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</a:rPr>
              <a:t>Cumulative counts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</a:rPr>
              <a:t>in 40 eV range</a:t>
            </a: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6C28CC-8F97-485B-3FF2-2D42E5FC95F8}"/>
              </a:ext>
            </a:extLst>
          </p:cNvPr>
          <p:cNvSpPr txBox="1"/>
          <p:nvPr/>
        </p:nvSpPr>
        <p:spPr>
          <a:xfrm>
            <a:off x="396000" y="810001"/>
            <a:ext cx="5039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Ongoing data taking</a:t>
            </a:r>
            <a:r>
              <a:rPr lang="en-US" sz="1600" dirty="0">
                <a:solidFill>
                  <a:schemeClr val="dk1"/>
                </a:solidFill>
              </a:rPr>
              <a:t> through </a:t>
            </a:r>
            <a:r>
              <a:rPr lang="en-US" sz="1600" b="1" dirty="0">
                <a:solidFill>
                  <a:schemeClr val="dk1"/>
                </a:solidFill>
              </a:rPr>
              <a:t>2025 → 𝚺 1000 days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FD9E89F-F542-BCC3-F100-8BE52DF86921}"/>
              </a:ext>
            </a:extLst>
          </p:cNvPr>
          <p:cNvSpPr txBox="1"/>
          <p:nvPr/>
        </p:nvSpPr>
        <p:spPr>
          <a:xfrm>
            <a:off x="5303421" y="821659"/>
            <a:ext cx="4706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445" lvl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en-US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sz="1600" b="1" dirty="0">
                <a:solidFill>
                  <a:schemeClr val="accent1"/>
                </a:solidFill>
              </a:rPr>
              <a:t>target sensitivity below 0.3 eV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8344F77-EADB-7EF8-9111-55000C0C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5B0935-A04E-45DA-87DA-27E44FA17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5291" y="655489"/>
            <a:ext cx="2701877" cy="617934"/>
          </a:xfrm>
        </p:spPr>
        <p:txBody>
          <a:bodyPr/>
          <a:lstStyle/>
          <a:p>
            <a:r>
              <a:rPr lang="de-DE">
                <a:latin typeface="+mj-lt"/>
              </a:rPr>
              <a:t>MAC-E filter</a:t>
            </a:r>
            <a:endParaRPr lang="en-US">
              <a:latin typeface="+mj-lt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C95859C-5957-4E85-8C16-4176AC328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9283" y="655489"/>
            <a:ext cx="2191081" cy="617934"/>
          </a:xfrm>
        </p:spPr>
        <p:txBody>
          <a:bodyPr/>
          <a:lstStyle/>
          <a:p>
            <a:r>
              <a:rPr lang="de-DE" dirty="0">
                <a:latin typeface="+mj-lt"/>
              </a:rPr>
              <a:t>CRES</a:t>
            </a:r>
            <a:endParaRPr lang="en-US" dirty="0">
              <a:latin typeface="+mj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6DE00C-44B2-49C1-9A35-E8F1E8E4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06.09.2024</a:t>
            </a:r>
            <a:endParaRPr lang="de-DE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140F50-F85D-4455-8F14-1AA356EE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>
                <a:latin typeface="+mj-lt"/>
              </a:rPr>
              <a:t>19</a:t>
            </a:fld>
            <a:endParaRPr lang="de-DE"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3A640CF-9FE4-4113-9B43-C6F7E2DE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Established measurement principles</a:t>
            </a:r>
            <a:endParaRPr lang="en-US">
              <a:latin typeface="+mj-lt"/>
            </a:endParaRP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F65E27A-8071-4AB5-85A2-BA6D175053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75291" y="1410357"/>
            <a:ext cx="2701877" cy="2690220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de-DE" sz="1350">
                <a:latin typeface="+mj-lt"/>
              </a:rPr>
              <a:t>Magnetic Adiabatic Collimation with an Electrostatic Filter</a:t>
            </a:r>
          </a:p>
          <a:p>
            <a:r>
              <a:rPr lang="de-DE">
                <a:latin typeface="+mj-lt"/>
              </a:rPr>
              <a:t>Measuring</a:t>
            </a:r>
            <a:r>
              <a:rPr lang="de-DE" b="1">
                <a:latin typeface="+mj-lt"/>
              </a:rPr>
              <a:t> </a:t>
            </a:r>
            <a:r>
              <a:rPr lang="de-DE">
                <a:latin typeface="+mj-lt"/>
              </a:rPr>
              <a:t>energy by applying a</a:t>
            </a:r>
            <a:r>
              <a:rPr lang="de-DE" b="1">
                <a:latin typeface="+mj-lt"/>
              </a:rPr>
              <a:t> high-pass filter</a:t>
            </a:r>
          </a:p>
          <a:p>
            <a:pPr marL="0" indent="0">
              <a:buNone/>
            </a:pPr>
            <a:endParaRPr lang="en-US">
              <a:latin typeface="+mj-lt"/>
            </a:endParaRP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620BBE19-08DF-49C2-BBC2-A431BA2323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9283" y="1416121"/>
            <a:ext cx="2454850" cy="2690220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Cyclotron</a:t>
            </a:r>
            <a:r>
              <a:rPr lang="de-DE" dirty="0">
                <a:latin typeface="+mj-lt"/>
              </a:rPr>
              <a:t> Radiation Emission </a:t>
            </a:r>
            <a:r>
              <a:rPr lang="de-DE" dirty="0" err="1">
                <a:latin typeface="+mj-lt"/>
              </a:rPr>
              <a:t>Spectroscopy</a:t>
            </a:r>
            <a:endParaRPr lang="de-DE" dirty="0">
              <a:latin typeface="+mj-lt"/>
            </a:endParaRPr>
          </a:p>
          <a:p>
            <a:r>
              <a:rPr lang="de-DE" dirty="0" err="1">
                <a:latin typeface="+mj-lt"/>
              </a:rPr>
              <a:t>Measuring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energy</a:t>
            </a:r>
            <a:r>
              <a:rPr lang="de-DE" dirty="0">
                <a:latin typeface="+mj-lt"/>
              </a:rPr>
              <a:t> via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frequency</a:t>
            </a:r>
            <a:endParaRPr lang="en-US" b="1" dirty="0">
              <a:latin typeface="+mj-lt"/>
            </a:endParaRP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566DB56-5226-446D-B291-B81D58DC6FD4}"/>
              </a:ext>
            </a:extLst>
          </p:cNvPr>
          <p:cNvSpPr txBox="1">
            <a:spLocks/>
          </p:cNvSpPr>
          <p:nvPr/>
        </p:nvSpPr>
        <p:spPr>
          <a:xfrm>
            <a:off x="6487246" y="666712"/>
            <a:ext cx="2191081" cy="61793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2600" b="1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17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7" indent="0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9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9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66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40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87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50">
                <a:latin typeface="+mj-lt"/>
              </a:rPr>
              <a:t>Calorimeters</a:t>
            </a:r>
            <a:endParaRPr lang="en-US" sz="1950">
              <a:latin typeface="+mj-lt"/>
            </a:endParaRPr>
          </a:p>
        </p:txBody>
      </p:sp>
      <p:sp>
        <p:nvSpPr>
          <p:cNvPr id="19" name="Inhaltsplatzhalter 15">
            <a:extLst>
              <a:ext uri="{FF2B5EF4-FFF2-40B4-BE49-F238E27FC236}">
                <a16:creationId xmlns:a16="http://schemas.microsoft.com/office/drawing/2014/main" id="{075AB035-3C5B-44CC-ABC3-7256208F7DBB}"/>
              </a:ext>
            </a:extLst>
          </p:cNvPr>
          <p:cNvSpPr txBox="1">
            <a:spLocks/>
          </p:cNvSpPr>
          <p:nvPr/>
        </p:nvSpPr>
        <p:spPr>
          <a:xfrm>
            <a:off x="6487246" y="1427344"/>
            <a:ext cx="2454850" cy="26902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75">
                <a:latin typeface="+mj-lt"/>
              </a:rPr>
              <a:t>Low-temperature </a:t>
            </a:r>
            <a:br>
              <a:rPr lang="de-DE" sz="1575">
                <a:latin typeface="+mj-lt"/>
              </a:rPr>
            </a:br>
            <a:r>
              <a:rPr lang="de-DE" sz="1575">
                <a:latin typeface="+mj-lt"/>
              </a:rPr>
              <a:t>micro calorimeters</a:t>
            </a:r>
          </a:p>
          <a:p>
            <a:r>
              <a:rPr lang="de-DE" sz="1575">
                <a:latin typeface="+mj-lt"/>
              </a:rPr>
              <a:t>Measuring energy by </a:t>
            </a:r>
            <a:r>
              <a:rPr lang="de-DE" sz="1575" b="1">
                <a:latin typeface="+mj-lt"/>
              </a:rPr>
              <a:t>temperature change</a:t>
            </a:r>
            <a:endParaRPr lang="en-US" sz="1575" b="1">
              <a:latin typeface="+mj-lt"/>
            </a:endParaRPr>
          </a:p>
        </p:txBody>
      </p:sp>
      <p:pic>
        <p:nvPicPr>
          <p:cNvPr id="22" name="Picture 83">
            <a:extLst>
              <a:ext uri="{FF2B5EF4-FFF2-40B4-BE49-F238E27FC236}">
                <a16:creationId xmlns:a16="http://schemas.microsoft.com/office/drawing/2014/main" id="{6F8FEA68-C37D-4803-B5F3-5741E381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46" y="3196671"/>
            <a:ext cx="2273113" cy="846157"/>
          </a:xfrm>
          <a:prstGeom prst="rect">
            <a:avLst/>
          </a:prstGeom>
        </p:spPr>
      </p:pic>
      <p:pic>
        <p:nvPicPr>
          <p:cNvPr id="23" name="Picture 2" descr="drawing_shad.png">
            <a:extLst>
              <a:ext uri="{FF2B5EF4-FFF2-40B4-BE49-F238E27FC236}">
                <a16:creationId xmlns:a16="http://schemas.microsoft.com/office/drawing/2014/main" id="{333C9F88-880E-4821-A60B-09C52C9AC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5643"/>
          <a:stretch/>
        </p:blipFill>
        <p:spPr bwMode="auto">
          <a:xfrm>
            <a:off x="7506981" y="2479613"/>
            <a:ext cx="1214162" cy="5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B5AEBD1-3113-443F-8226-54C678D42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20" y="2442248"/>
            <a:ext cx="785408" cy="76969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947C084-030F-41B5-A27D-651FF55CA6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2" b="22118"/>
          <a:stretch/>
        </p:blipFill>
        <p:spPr>
          <a:xfrm>
            <a:off x="3888205" y="2918523"/>
            <a:ext cx="2032020" cy="1054625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34F9FDE0-E11B-431F-97BE-9A5D8138C693}"/>
              </a:ext>
            </a:extLst>
          </p:cNvPr>
          <p:cNvGrpSpPr/>
          <p:nvPr/>
        </p:nvGrpSpPr>
        <p:grpSpPr>
          <a:xfrm>
            <a:off x="3371241" y="2438127"/>
            <a:ext cx="1058913" cy="1054624"/>
            <a:chOff x="534352" y="3800711"/>
            <a:chExt cx="1411884" cy="140616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424FEEF-E5ED-42FB-8434-22A06521145E}"/>
                </a:ext>
              </a:extLst>
            </p:cNvPr>
            <p:cNvSpPr/>
            <p:nvPr/>
          </p:nvSpPr>
          <p:spPr>
            <a:xfrm>
              <a:off x="534352" y="3809574"/>
              <a:ext cx="1406165" cy="13973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+mj-lt"/>
              </a:endParaRPr>
            </a:p>
          </p:txBody>
        </p:sp>
        <p:pic>
          <p:nvPicPr>
            <p:cNvPr id="25" name="Grafik 24" descr="Ein Bild, das Text, Vektorgrafiken enthält.&#10;&#10;Automatisch generierte Beschreibung">
              <a:extLst>
                <a:ext uri="{FF2B5EF4-FFF2-40B4-BE49-F238E27FC236}">
                  <a16:creationId xmlns:a16="http://schemas.microsoft.com/office/drawing/2014/main" id="{B0A7145A-9A06-461B-BEFE-EC93F278C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071" y="3800711"/>
              <a:ext cx="1406165" cy="1406165"/>
            </a:xfrm>
            <a:prstGeom prst="rect">
              <a:avLst/>
            </a:prstGeom>
          </p:spPr>
        </p:pic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F22CB89-783D-42E2-B388-8D7B508C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956" y="3171848"/>
            <a:ext cx="2712026" cy="87118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DA0767F-810D-4CC4-8EA1-092D293BD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3" y="2405359"/>
            <a:ext cx="1662955" cy="711745"/>
          </a:xfrm>
          <a:prstGeom prst="rect">
            <a:avLst/>
          </a:prstGeom>
        </p:spPr>
      </p:pic>
      <p:pic>
        <p:nvPicPr>
          <p:cNvPr id="39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D8B8464D-BB20-4A4A-87BF-D8AAED13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69" y="2744245"/>
            <a:ext cx="1309972" cy="4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9F567C-7733-ACE3-D26C-2B644FED7023}"/>
              </a:ext>
            </a:extLst>
          </p:cNvPr>
          <p:cNvSpPr txBox="1"/>
          <p:nvPr/>
        </p:nvSpPr>
        <p:spPr>
          <a:xfrm>
            <a:off x="7707686" y="3952485"/>
            <a:ext cx="1428596" cy="30777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i="1" dirty="0">
                <a:latin typeface="+mj-lt"/>
              </a:rPr>
              <a:t>See Elena Ferri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9433CD-B67F-FFDC-AA06-CDB24CFD0ABC}"/>
              </a:ext>
            </a:extLst>
          </p:cNvPr>
          <p:cNvSpPr/>
          <p:nvPr/>
        </p:nvSpPr>
        <p:spPr>
          <a:xfrm>
            <a:off x="1515533" y="4456450"/>
            <a:ext cx="6107674" cy="153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BC3F066D-A8AC-880C-6E5A-5F4A3A62FF24}"/>
              </a:ext>
            </a:extLst>
          </p:cNvPr>
          <p:cNvSpPr/>
          <p:nvPr/>
        </p:nvSpPr>
        <p:spPr>
          <a:xfrm rot="16200000">
            <a:off x="1319845" y="4175399"/>
            <a:ext cx="534446" cy="33430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507330CE-1DC6-9338-B138-366BAD50ACD7}"/>
              </a:ext>
            </a:extLst>
          </p:cNvPr>
          <p:cNvSpPr/>
          <p:nvPr/>
        </p:nvSpPr>
        <p:spPr>
          <a:xfrm rot="16200000">
            <a:off x="7280296" y="4175399"/>
            <a:ext cx="534446" cy="33430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525F08F-16B8-DCA0-73BE-CDD232301C86}"/>
              </a:ext>
            </a:extLst>
          </p:cNvPr>
          <p:cNvSpPr/>
          <p:nvPr/>
        </p:nvSpPr>
        <p:spPr>
          <a:xfrm>
            <a:off x="4070350" y="4294067"/>
            <a:ext cx="965200" cy="39614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54297A-B937-3229-E456-4410F94A18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16" y="4023239"/>
            <a:ext cx="763268" cy="656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15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FB8CB8F-705B-4CC2-8CA3-69C8DA16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11" name="The role of massive neutrin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The role of massive neutrinos and </a:t>
            </a:r>
            <a:br>
              <a:rPr dirty="0"/>
            </a:br>
            <a:r>
              <a:rPr dirty="0"/>
              <a:t>motivations to measure it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8098883-AEBA-4AD3-A49F-83263494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87" y="478257"/>
            <a:ext cx="3838174" cy="364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CF066C-49D4-4F21-B7A4-DC4673F3AE07}"/>
              </a:ext>
            </a:extLst>
          </p:cNvPr>
          <p:cNvSpPr txBox="1"/>
          <p:nvPr/>
        </p:nvSpPr>
        <p:spPr>
          <a:xfrm>
            <a:off x="31347" y="3377512"/>
            <a:ext cx="3046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</a:rPr>
              <a:t>Model for </a:t>
            </a:r>
            <a:r>
              <a:rPr lang="de-DE" sz="1600" dirty="0" err="1">
                <a:latin typeface="+mj-lt"/>
              </a:rPr>
              <a:t>mass</a:t>
            </a:r>
            <a:r>
              <a:rPr lang="de-DE" sz="1600" dirty="0">
                <a:latin typeface="+mj-lt"/>
              </a:rPr>
              <a:t> </a:t>
            </a:r>
            <a:br>
              <a:rPr lang="de-DE" sz="1600" dirty="0">
                <a:latin typeface="+mj-lt"/>
              </a:rPr>
            </a:br>
            <a:r>
              <a:rPr lang="de-DE" sz="1600" dirty="0" err="1">
                <a:latin typeface="+mj-lt"/>
              </a:rPr>
              <a:t>generation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needs</a:t>
            </a:r>
            <a:r>
              <a:rPr lang="de-DE" sz="1600" dirty="0">
                <a:latin typeface="+mj-lt"/>
              </a:rPr>
              <a:t>:</a:t>
            </a:r>
          </a:p>
          <a:p>
            <a:r>
              <a:rPr lang="de-DE" sz="1600" dirty="0" err="1">
                <a:latin typeface="+mj-lt"/>
              </a:rPr>
              <a:t>mixing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matrix</a:t>
            </a:r>
            <a:r>
              <a:rPr lang="de-DE" sz="1600" dirty="0">
                <a:latin typeface="+mj-lt"/>
              </a:rPr>
              <a:t> </a:t>
            </a:r>
            <a:r>
              <a:rPr lang="de-DE" sz="1600" b="1" dirty="0">
                <a:latin typeface="+mj-lt"/>
              </a:rPr>
              <a:t>AND </a:t>
            </a:r>
            <a:r>
              <a:rPr lang="de-DE" sz="1600" b="1" dirty="0" err="1">
                <a:latin typeface="+mj-lt"/>
              </a:rPr>
              <a:t>mass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scale</a:t>
            </a:r>
            <a:endParaRPr lang="de-DE" sz="1600" b="1" dirty="0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5FBEB7-60F3-4248-94F5-FDAD24480C4A}"/>
              </a:ext>
            </a:extLst>
          </p:cNvPr>
          <p:cNvSpPr txBox="1"/>
          <p:nvPr/>
        </p:nvSpPr>
        <p:spPr>
          <a:xfrm>
            <a:off x="88615" y="1294808"/>
            <a:ext cx="2762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</a:rPr>
              <a:t>Neutrino </a:t>
            </a:r>
            <a:r>
              <a:rPr lang="de-DE" sz="1600" dirty="0" err="1">
                <a:latin typeface="+mj-lt"/>
              </a:rPr>
              <a:t>masses</a:t>
            </a:r>
            <a:r>
              <a:rPr lang="de-DE" sz="1600" dirty="0">
                <a:latin typeface="+mj-lt"/>
              </a:rPr>
              <a:t> bring in a </a:t>
            </a:r>
            <a:br>
              <a:rPr lang="de-DE" sz="1600" dirty="0">
                <a:latin typeface="+mj-lt"/>
              </a:rPr>
            </a:br>
            <a:r>
              <a:rPr lang="de-DE" sz="1600" b="1" dirty="0">
                <a:latin typeface="+mj-lt"/>
              </a:rPr>
              <a:t>fundamental </a:t>
            </a:r>
            <a:r>
              <a:rPr lang="de-DE" sz="1600" b="1" dirty="0" err="1">
                <a:latin typeface="+mj-lt"/>
              </a:rPr>
              <a:t>energy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scale</a:t>
            </a:r>
            <a:r>
              <a:rPr lang="de-DE" sz="1600" b="1" dirty="0">
                <a:latin typeface="+mj-lt"/>
              </a:rPr>
              <a:t> </a:t>
            </a:r>
            <a:br>
              <a:rPr lang="de-DE" sz="1600" b="1" dirty="0">
                <a:latin typeface="+mj-lt"/>
              </a:rPr>
            </a:br>
            <a:r>
              <a:rPr lang="de-DE" sz="1600" dirty="0">
                <a:latin typeface="+mj-lt"/>
              </a:rPr>
              <a:t>(</a:t>
            </a:r>
            <a:r>
              <a:rPr lang="de-DE" sz="1600" dirty="0" err="1">
                <a:latin typeface="+mj-lt"/>
              </a:rPr>
              <a:t>besides</a:t>
            </a:r>
            <a:r>
              <a:rPr lang="de-DE" sz="1600" dirty="0">
                <a:latin typeface="+mj-lt"/>
              </a:rPr>
              <a:t> Higgs </a:t>
            </a:r>
            <a:r>
              <a:rPr lang="de-DE" sz="1600" dirty="0" err="1">
                <a:latin typeface="+mj-lt"/>
              </a:rPr>
              <a:t>scale</a:t>
            </a:r>
            <a:r>
              <a:rPr lang="de-DE" sz="1600" dirty="0">
                <a:latin typeface="+mj-lt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955EC3-9E0E-4625-8708-5DBC235D60AB}"/>
              </a:ext>
            </a:extLst>
          </p:cNvPr>
          <p:cNvSpPr txBox="1"/>
          <p:nvPr/>
        </p:nvSpPr>
        <p:spPr>
          <a:xfrm>
            <a:off x="5973443" y="1017895"/>
            <a:ext cx="2467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+mj-lt"/>
              </a:rPr>
              <a:t>Cosmology</a:t>
            </a:r>
            <a:r>
              <a:rPr lang="de-DE" sz="1600" dirty="0">
                <a:latin typeface="+mj-lt"/>
              </a:rPr>
              <a:t> and </a:t>
            </a:r>
            <a:r>
              <a:rPr lang="de-DE" sz="1600" dirty="0" err="1">
                <a:latin typeface="+mj-lt"/>
              </a:rPr>
              <a:t>the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role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of </a:t>
            </a:r>
            <a:r>
              <a:rPr lang="de-DE" sz="1600" dirty="0" err="1">
                <a:latin typeface="+mj-lt"/>
              </a:rPr>
              <a:t>neutrinos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therein</a:t>
            </a:r>
            <a:r>
              <a:rPr lang="de-DE" sz="1600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may</a:t>
            </a:r>
            <a:r>
              <a:rPr lang="de-DE" sz="1600" b="1" dirty="0">
                <a:latin typeface="+mj-lt"/>
              </a:rPr>
              <a:t> </a:t>
            </a:r>
            <a:br>
              <a:rPr lang="de-DE" sz="1600" b="1" dirty="0">
                <a:latin typeface="+mj-lt"/>
              </a:rPr>
            </a:br>
            <a:r>
              <a:rPr lang="de-DE" sz="1600" b="1" dirty="0" err="1">
                <a:latin typeface="+mj-lt"/>
              </a:rPr>
              <a:t>be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more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complex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(</a:t>
            </a:r>
            <a:r>
              <a:rPr lang="de-DE" sz="1600" dirty="0" err="1">
                <a:latin typeface="+mj-lt"/>
              </a:rPr>
              <a:t>what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is</a:t>
            </a:r>
            <a:r>
              <a:rPr lang="de-DE" sz="1600" dirty="0">
                <a:latin typeface="+mj-lt"/>
              </a:rPr>
              <a:t> DE, …?)</a:t>
            </a:r>
          </a:p>
          <a:p>
            <a:endParaRPr lang="de-DE" sz="1600" dirty="0"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A74457-550B-4DB5-A9F9-EF6FB3BEDDD7}"/>
              </a:ext>
            </a:extLst>
          </p:cNvPr>
          <p:cNvSpPr txBox="1"/>
          <p:nvPr/>
        </p:nvSpPr>
        <p:spPr>
          <a:xfrm>
            <a:off x="3640835" y="4226004"/>
            <a:ext cx="4665217" cy="784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Signal </a:t>
            </a:r>
            <a:r>
              <a:rPr lang="de-DE" sz="1500" b="1" dirty="0" err="1"/>
              <a:t>is</a:t>
            </a:r>
            <a:r>
              <a:rPr lang="de-DE" sz="1500" b="1" dirty="0"/>
              <a:t> „in </a:t>
            </a:r>
            <a:r>
              <a:rPr lang="de-DE" sz="1500" b="1" dirty="0" err="1"/>
              <a:t>reach</a:t>
            </a:r>
            <a:r>
              <a:rPr lang="de-DE" sz="1500" b="1" dirty="0"/>
              <a:t>“: </a:t>
            </a:r>
            <a:r>
              <a:rPr lang="en-US" sz="1500" b="1" dirty="0"/>
              <a:t>Minimal mass scales exist!</a:t>
            </a:r>
          </a:p>
          <a:p>
            <a:pPr algn="ctr"/>
            <a:r>
              <a:rPr lang="en-US" sz="1500" dirty="0"/>
              <a:t>“m(</a:t>
            </a:r>
            <a:r>
              <a:rPr lang="en-US" sz="1500" dirty="0" err="1"/>
              <a:t>ν</a:t>
            </a:r>
            <a:r>
              <a:rPr lang="en-US" sz="1500" baseline="-25000" dirty="0" err="1"/>
              <a:t>e</a:t>
            </a:r>
            <a:r>
              <a:rPr lang="en-US" sz="1500" dirty="0"/>
              <a:t>)“ &gt; 10 </a:t>
            </a:r>
            <a:r>
              <a:rPr lang="en-US" sz="1500" dirty="0" err="1"/>
              <a:t>meV</a:t>
            </a:r>
            <a:r>
              <a:rPr lang="en-US" sz="1500" dirty="0"/>
              <a:t> (normal mass ordering)</a:t>
            </a:r>
          </a:p>
          <a:p>
            <a:pPr algn="ctr"/>
            <a:r>
              <a:rPr lang="en-US" sz="1500" dirty="0"/>
              <a:t>“m(</a:t>
            </a:r>
            <a:r>
              <a:rPr lang="en-US" sz="1500" dirty="0" err="1"/>
              <a:t>ν</a:t>
            </a:r>
            <a:r>
              <a:rPr lang="en-US" sz="1500" baseline="-25000" dirty="0" err="1"/>
              <a:t>e</a:t>
            </a:r>
            <a:r>
              <a:rPr lang="en-US" sz="1500" dirty="0"/>
              <a:t>)“ &gt; 50 </a:t>
            </a:r>
            <a:r>
              <a:rPr lang="en-US" sz="1500" dirty="0" err="1"/>
              <a:t>meV</a:t>
            </a:r>
            <a:r>
              <a:rPr lang="en-US" sz="1500" dirty="0"/>
              <a:t> (inverted mass ordering)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935E79-5CE2-498A-84D0-92757D346D04}"/>
              </a:ext>
            </a:extLst>
          </p:cNvPr>
          <p:cNvSpPr txBox="1"/>
          <p:nvPr/>
        </p:nvSpPr>
        <p:spPr>
          <a:xfrm>
            <a:off x="6410704" y="2845088"/>
            <a:ext cx="2536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+mj-lt"/>
              </a:rPr>
              <a:t>0v</a:t>
            </a:r>
            <a:r>
              <a:rPr lang="el-GR" sz="1600" dirty="0">
                <a:latin typeface="+mj-lt"/>
              </a:rPr>
              <a:t>ββ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observation</a:t>
            </a:r>
            <a:r>
              <a:rPr lang="de-DE" sz="1600" dirty="0">
                <a:latin typeface="+mj-lt"/>
              </a:rPr>
              <a:t> </a:t>
            </a:r>
            <a:r>
              <a:rPr lang="de-DE" sz="1600" b="1" dirty="0">
                <a:latin typeface="+mj-lt"/>
              </a:rPr>
              <a:t>not </a:t>
            </a:r>
            <a:r>
              <a:rPr lang="de-DE" sz="1600" b="1" dirty="0" err="1">
                <a:latin typeface="+mj-lt"/>
              </a:rPr>
              <a:t>necessarily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points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an </a:t>
            </a:r>
            <a:r>
              <a:rPr lang="de-DE" sz="1600" b="1" dirty="0" err="1">
                <a:latin typeface="+mj-lt"/>
              </a:rPr>
              <a:t>neutrino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mass</a:t>
            </a:r>
            <a:endParaRPr lang="de-DE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601AD40-8FE8-E3BB-AC3D-A6F1A62C4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1454F7-179C-A4B2-9183-94C5E88ED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52B8E7-F6BE-D7A5-7247-AA6C05C9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098F6E-08DB-1546-CAC4-8A876DB1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422F25E-487D-A590-A532-8E0390EA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latin typeface="Arial" panose="020B0604020202020204" pitchFamily="34" charset="0"/>
              </a:rPr>
              <a:t>C</a:t>
            </a:r>
            <a:r>
              <a:rPr lang="de-DE" b="1" dirty="0" err="1">
                <a:effectLst/>
                <a:latin typeface="Arial" panose="020B0604020202020204" pitchFamily="34" charset="0"/>
              </a:rPr>
              <a:t>yclotron</a:t>
            </a:r>
            <a:r>
              <a:rPr lang="de-DE" b="1" dirty="0">
                <a:effectLst/>
                <a:latin typeface="Arial" panose="020B0604020202020204" pitchFamily="34" charset="0"/>
              </a:rPr>
              <a:t> Radiation Emission </a:t>
            </a:r>
            <a:r>
              <a:rPr lang="de-DE" b="1" dirty="0" err="1">
                <a:effectLst/>
                <a:latin typeface="Arial" panose="020B0604020202020204" pitchFamily="34" charset="0"/>
              </a:rPr>
              <a:t>Spectroscopy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FD31CBB-D302-B444-AF2B-31C65D51CB2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FC8FA74-9997-6A83-B7A4-922D7016AEB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3448A9-C776-BBBB-C9E9-B96E1EE6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94" y="1106623"/>
            <a:ext cx="2719097" cy="2768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3AF5E3D-E5D1-FA5C-7E59-C58E69C4B18C}"/>
                  </a:ext>
                </a:extLst>
              </p:cNvPr>
              <p:cNvSpPr txBox="1"/>
              <p:nvPr/>
            </p:nvSpPr>
            <p:spPr>
              <a:xfrm>
                <a:off x="3093815" y="2162784"/>
                <a:ext cx="1478185" cy="1137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kin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3AF5E3D-E5D1-FA5C-7E59-C58E69C4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815" y="2162784"/>
                <a:ext cx="1478185" cy="1137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C72CC737-1ECC-13C2-6B08-225F58DFDC20}"/>
              </a:ext>
            </a:extLst>
          </p:cNvPr>
          <p:cNvSpPr txBox="1"/>
          <p:nvPr/>
        </p:nvSpPr>
        <p:spPr>
          <a:xfrm>
            <a:off x="312212" y="3106196"/>
            <a:ext cx="85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</a:t>
            </a:r>
            <a:r>
              <a:rPr lang="de-DE" dirty="0" err="1"/>
              <a:t>fW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77F9E5-0B5E-97AB-E86A-FADC749512D6}"/>
              </a:ext>
            </a:extLst>
          </p:cNvPr>
          <p:cNvSpPr txBox="1"/>
          <p:nvPr/>
        </p:nvSpPr>
        <p:spPr>
          <a:xfrm>
            <a:off x="131013" y="3805141"/>
            <a:ext cx="4636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Differential </a:t>
            </a:r>
            <a:r>
              <a:rPr lang="de-DE" sz="1600" b="1" dirty="0" err="1"/>
              <a:t>measurement</a:t>
            </a:r>
            <a:r>
              <a:rPr lang="de-DE" sz="1600" b="1" dirty="0"/>
              <a:t> </a:t>
            </a:r>
            <a:r>
              <a:rPr lang="de-DE" sz="1600" b="1" dirty="0" err="1"/>
              <a:t>with</a:t>
            </a:r>
            <a:r>
              <a:rPr lang="de-DE" sz="1600" b="1" dirty="0"/>
              <a:t> </a:t>
            </a:r>
            <a:r>
              <a:rPr lang="de-DE" sz="1600" b="1" dirty="0" err="1"/>
              <a:t>antenna</a:t>
            </a:r>
            <a:r>
              <a:rPr lang="de-DE" sz="1600" b="1" dirty="0"/>
              <a:t> </a:t>
            </a:r>
            <a:r>
              <a:rPr lang="de-DE" sz="1600" b="1" dirty="0" err="1"/>
              <a:t>arrays</a:t>
            </a:r>
            <a:br>
              <a:rPr lang="de-DE" sz="1600" b="1" dirty="0"/>
            </a:br>
            <a:r>
              <a:rPr lang="de-DE" sz="1600" b="1" dirty="0" err="1"/>
              <a:t>around</a:t>
            </a:r>
            <a:r>
              <a:rPr lang="de-DE" sz="1600" b="1" dirty="0"/>
              <a:t> a (</a:t>
            </a:r>
            <a:r>
              <a:rPr lang="de-DE" sz="1600" b="1" dirty="0" err="1"/>
              <a:t>atomic</a:t>
            </a:r>
            <a:r>
              <a:rPr lang="de-DE" sz="1600" b="1" dirty="0"/>
              <a:t>) </a:t>
            </a:r>
            <a:r>
              <a:rPr lang="de-DE" sz="1600" b="1" dirty="0" err="1"/>
              <a:t>tritium</a:t>
            </a:r>
            <a:r>
              <a:rPr lang="de-DE" sz="1600" b="1" dirty="0"/>
              <a:t> source</a:t>
            </a:r>
          </a:p>
          <a:p>
            <a:r>
              <a:rPr lang="de-DE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olidFill>
                  <a:schemeClr val="accent1"/>
                </a:solidFill>
              </a:rPr>
              <a:t>Frequency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measurement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6E5A079-ABC8-436E-B8FF-BB997BEEF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887" y="1259108"/>
            <a:ext cx="4128922" cy="30924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44CA0B3-D30C-FA69-EF87-70A54451E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78" y="4035614"/>
            <a:ext cx="1662955" cy="7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6ADAEA2A-FB2A-4B7E-B031-1B8D3A3F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995596"/>
            <a:ext cx="4855042" cy="3507607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87E1F7-255F-44E0-932F-B9FAF13D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AE523F-389B-42CC-96EB-15A87A93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21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70AE72-35E3-494D-8A83-E3D7689F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Project 8 – Results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F169A917-DC3B-4840-8164-4D4893BCF62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00050" y="1187634"/>
                <a:ext cx="3648075" cy="3445089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de-DE" sz="1500" b="1" dirty="0">
                    <a:latin typeface="+mn-lt"/>
                  </a:rPr>
                  <a:t>Phase I: </a:t>
                </a:r>
                <a:r>
                  <a:rPr lang="en-US" sz="1500" dirty="0">
                    <a:latin typeface="+mn-lt"/>
                  </a:rPr>
                  <a:t>First use of CRES for</a:t>
                </a:r>
                <a:br>
                  <a:rPr lang="en-US" sz="1500" dirty="0">
                    <a:latin typeface="+mn-lt"/>
                  </a:rPr>
                </a:br>
                <a:r>
                  <a:rPr lang="en-US" sz="1500" dirty="0">
                    <a:latin typeface="+mn-lt"/>
                  </a:rPr>
                  <a:t>electron spectroscopy (</a:t>
                </a:r>
                <a:r>
                  <a:rPr lang="en-US" sz="1500" baseline="30000" dirty="0">
                    <a:latin typeface="+mn-lt"/>
                  </a:rPr>
                  <a:t>83m</a:t>
                </a:r>
                <a:r>
                  <a:rPr lang="en-US" sz="1500" dirty="0">
                    <a:latin typeface="+mn-lt"/>
                  </a:rPr>
                  <a:t>Kr)</a:t>
                </a:r>
              </a:p>
              <a:p>
                <a:r>
                  <a:rPr lang="en-US" sz="1500" b="1" dirty="0">
                    <a:latin typeface="+mn-lt"/>
                  </a:rPr>
                  <a:t>Phase II: </a:t>
                </a:r>
                <a:r>
                  <a:rPr lang="en-US" sz="1500" dirty="0">
                    <a:latin typeface="+mn-lt"/>
                  </a:rPr>
                  <a:t>First use of CRES for tritium beta decay electron spectroscopy </a:t>
                </a:r>
                <a:br>
                  <a:rPr lang="en-US" sz="1500" dirty="0">
                    <a:latin typeface="+mn-lt"/>
                  </a:rPr>
                </a:br>
                <a:r>
                  <a:rPr lang="en-US" sz="1500" dirty="0">
                    <a:latin typeface="+mn-lt"/>
                    <a:sym typeface="Wingdings" panose="05000000000000000000" pitchFamily="2" charset="2"/>
                  </a:rPr>
                  <a:t> Neutrino mass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β</m:t>
                        </m:r>
                      </m:sub>
                    </m:sSub>
                    <m:r>
                      <a:rPr lang="de-DE" sz="1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&lt;155 </m:t>
                    </m:r>
                    <m:r>
                      <m:rPr>
                        <m:sty m:val="p"/>
                      </m:rPr>
                      <a:rPr lang="de-DE" sz="150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e</m:t>
                    </m:r>
                  </m:oMath>
                </a14:m>
                <a:r>
                  <a:rPr lang="en-US" sz="1500" dirty="0">
                    <a:latin typeface="+mn-lt"/>
                    <a:sym typeface="Wingdings" panose="05000000000000000000" pitchFamily="2" charset="2"/>
                  </a:rPr>
                  <a:t>V)</a:t>
                </a:r>
              </a:p>
              <a:p>
                <a:pPr marL="0" indent="0">
                  <a:buNone/>
                </a:pPr>
                <a:r>
                  <a:rPr lang="en-US" sz="1500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F169A917-DC3B-4840-8164-4D4893BCF6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0050" y="1187634"/>
                <a:ext cx="3648075" cy="3445089"/>
              </a:xfrm>
              <a:blipFill>
                <a:blip r:embed="rId4"/>
                <a:stretch>
                  <a:fillRect l="-167" t="-23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FB7E7193-FE85-4B95-96AB-6A3743CFC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6" y="179666"/>
            <a:ext cx="1617520" cy="69229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46BD3E0-7841-4699-AB4A-E9BEF97B91B5}"/>
              </a:ext>
            </a:extLst>
          </p:cNvPr>
          <p:cNvSpPr txBox="1"/>
          <p:nvPr/>
        </p:nvSpPr>
        <p:spPr>
          <a:xfrm>
            <a:off x="5378091" y="4451137"/>
            <a:ext cx="296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900" i="1">
                <a:solidFill>
                  <a:srgbClr val="616265"/>
                </a:solidFill>
              </a:rPr>
              <a:t>D. M. Asner, et al., </a:t>
            </a:r>
            <a:r>
              <a:rPr lang="en-US" sz="900" i="1">
                <a:solidFill>
                  <a:srgbClr val="616265"/>
                </a:solidFill>
              </a:rPr>
              <a:t>Phys. Rev. Lett. 114, 162501 (2015)</a:t>
            </a:r>
            <a:endParaRPr lang="en-US" sz="900" i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C90E62-4317-4477-B348-83D7AA0F045D}"/>
              </a:ext>
            </a:extLst>
          </p:cNvPr>
          <p:cNvSpPr txBox="1"/>
          <p:nvPr/>
        </p:nvSpPr>
        <p:spPr>
          <a:xfrm>
            <a:off x="4937692" y="4503203"/>
            <a:ext cx="404167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i="1">
                <a:solidFill>
                  <a:schemeClr val="tx1">
                    <a:lumMod val="50000"/>
                    <a:lumOff val="50000"/>
                  </a:schemeClr>
                </a:solidFill>
              </a:rPr>
              <a:t>A. Ashtari Esfahani et al.Phys. Rev. Lett. 131, 102502 (2023)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4A15950-F608-4872-8981-4B4081A20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77" y="2441995"/>
            <a:ext cx="3371850" cy="2305364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7E5D8B0-83A0-45ED-878D-3968AE3A3564}"/>
              </a:ext>
            </a:extLst>
          </p:cNvPr>
          <p:cNvSpPr txBox="1"/>
          <p:nvPr/>
        </p:nvSpPr>
        <p:spPr>
          <a:xfrm>
            <a:off x="80093" y="3421552"/>
            <a:ext cx="14927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Copied</a:t>
            </a:r>
            <a:r>
              <a:rPr lang="de-DE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r>
              <a:rPr lang="de-DE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by</a:t>
            </a:r>
            <a:r>
              <a:rPr lang="de-DE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N. S.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Oblath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TAUP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8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18559F-6A80-B062-E816-2CEE7A5C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89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 anchor="b"/>
          <a:lstStyle>
            <a:lvl1pPr>
              <a:defRPr sz="2400" b="1"/>
            </a:lvl1pPr>
          </a:lstStyle>
          <a:p>
            <a:r>
              <a:t>Outline</a:t>
            </a:r>
          </a:p>
        </p:txBody>
      </p:sp>
      <p:pic>
        <p:nvPicPr>
          <p:cNvPr id="187" name="cover_np_18_clean.jpg" descr="cover_np_18_clean.jpg"/>
          <p:cNvPicPr>
            <a:picLocks noChangeAspect="1"/>
          </p:cNvPicPr>
          <p:nvPr/>
        </p:nvPicPr>
        <p:blipFill>
          <a:blip r:embed="rId2">
            <a:alphaModFix amt="36527"/>
          </a:blip>
          <a:srcRect l="1" t="17726" b="28305"/>
          <a:stretch>
            <a:fillRect/>
          </a:stretch>
        </p:blipFill>
        <p:spPr>
          <a:xfrm>
            <a:off x="-8678" y="-226819"/>
            <a:ext cx="9161356" cy="4945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20"/>
                </a:lnTo>
                <a:cubicBezTo>
                  <a:pt x="21553" y="45"/>
                  <a:pt x="21502" y="0"/>
                  <a:pt x="21449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Inhaltsplatzhalter 1">
                <a:extLst>
                  <a:ext uri="{FF2B5EF4-FFF2-40B4-BE49-F238E27FC236}">
                    <a16:creationId xmlns:a16="http://schemas.microsoft.com/office/drawing/2014/main" id="{C6C57DA7-ADF1-44B7-9E8E-918902D10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192" y="2758568"/>
                <a:ext cx="8858512" cy="1822398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  <a:ln>
                <a:noFill/>
              </a:ln>
            </p:spPr>
            <p:txBody>
              <a:bodyPr>
                <a:noAutofit/>
              </a:bodyPr>
              <a:lstStyle>
                <a:lvl1pPr marL="457200" marR="0" indent="-342900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10051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14623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19195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23767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28339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32911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37483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42055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1500" b="1" dirty="0">
                    <a:solidFill>
                      <a:schemeClr val="tx1"/>
                    </a:solidFill>
                  </a:rPr>
                  <a:t>KATRIN</a:t>
                </a:r>
                <a:r>
                  <a:rPr lang="en-AU" sz="1500" dirty="0">
                    <a:solidFill>
                      <a:schemeClr val="tx1"/>
                    </a:solidFill>
                  </a:rPr>
                  <a:t> on way to achieve 1000 d measurement time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(final 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</m:oMath>
                </a14:m>
                <a:r>
                  <a:rPr lang="en-AU" sz="1500" b="1" dirty="0">
                    <a:solidFill>
                      <a:schemeClr val="tx1"/>
                    </a:solidFill>
                  </a:rPr>
                  <a:t> &lt; 0.3 eV). </a:t>
                </a:r>
                <a:br>
                  <a:rPr lang="en-AU" sz="1500" dirty="0">
                    <a:solidFill>
                      <a:schemeClr val="tx1"/>
                    </a:solidFill>
                  </a:rPr>
                </a:br>
                <a:r>
                  <a:rPr lang="en-AU" sz="1500" dirty="0">
                    <a:solidFill>
                      <a:schemeClr val="tx1"/>
                    </a:solidFill>
                  </a:rPr>
                  <a:t>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AU" sz="1500" dirty="0">
                    <a:solidFill>
                      <a:schemeClr val="tx1"/>
                    </a:solidFill>
                  </a:rPr>
                  <a:t> result : ~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0.5 eV sensitivity</a:t>
                </a:r>
              </a:p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1500" dirty="0">
                    <a:solidFill>
                      <a:schemeClr val="tx1"/>
                    </a:solidFill>
                  </a:rPr>
                  <a:t>We will be ready for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TRISTAN</a:t>
                </a:r>
                <a:r>
                  <a:rPr lang="en-AU" sz="1500" dirty="0">
                    <a:solidFill>
                      <a:schemeClr val="tx1"/>
                    </a:solidFill>
                  </a:rPr>
                  <a:t>-Operation at the end of 2025 (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Search for keV sterile neutrinos)</a:t>
                </a:r>
              </a:p>
            </p:txBody>
          </p:sp>
        </mc:Choice>
        <mc:Fallback>
          <p:sp>
            <p:nvSpPr>
              <p:cNvPr id="6" name="Inhaltsplatzhalter 1">
                <a:extLst>
                  <a:ext uri="{FF2B5EF4-FFF2-40B4-BE49-F238E27FC236}">
                    <a16:creationId xmlns:a16="http://schemas.microsoft.com/office/drawing/2014/main" id="{C6C57DA7-ADF1-44B7-9E8E-918902D10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92" y="2758568"/>
                <a:ext cx="8858512" cy="1822398"/>
              </a:xfrm>
              <a:prstGeom prst="rect">
                <a:avLst/>
              </a:prstGeom>
              <a:blipFill>
                <a:blip r:embed="rId3"/>
                <a:stretch>
                  <a:fillRect l="-482" t="-26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17">
                <a:extLst>
                  <a:ext uri="{FF2B5EF4-FFF2-40B4-BE49-F238E27FC236}">
                    <a16:creationId xmlns:a16="http://schemas.microsoft.com/office/drawing/2014/main" id="{F0E30758-BD70-40B6-917D-16CF366E9602}"/>
                  </a:ext>
                </a:extLst>
              </p:cNvPr>
              <p:cNvSpPr/>
              <p:nvPr/>
            </p:nvSpPr>
            <p:spPr>
              <a:xfrm>
                <a:off x="2661928" y="1344819"/>
                <a:ext cx="2015601" cy="1265847"/>
              </a:xfrm>
              <a:prstGeom prst="rect">
                <a:avLst/>
              </a:prstGeom>
              <a:gradFill>
                <a:gsLst>
                  <a:gs pos="0">
                    <a:srgbClr val="8CB63C"/>
                  </a:gs>
                  <a:gs pos="81000">
                    <a:srgbClr val="009682">
                      <a:lumMod val="100000"/>
                    </a:srgbClr>
                  </a:gs>
                </a:gsLst>
                <a:lin ang="20400000" scaled="0"/>
              </a:gradFill>
              <a:ln w="12700">
                <a:miter lim="400000"/>
              </a:ln>
            </p:spPr>
            <p:txBody>
              <a:bodyPr lIns="60941" rIns="60941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r>
                  <a:rPr lang="it-IT" sz="1500" dirty="0"/>
                  <a:t>Phase 2 (</a:t>
                </a:r>
                <a:r>
                  <a:rPr lang="it-IT" sz="1500" dirty="0" err="1"/>
                  <a:t>Differential</a:t>
                </a:r>
                <a:r>
                  <a:rPr lang="it-IT" sz="1500" dirty="0"/>
                  <a:t>)</a:t>
                </a:r>
                <a:br>
                  <a:rPr lang="it-IT" sz="1500" dirty="0"/>
                </a:br>
                <a:r>
                  <a:rPr lang="it-IT" sz="1500" dirty="0" err="1"/>
                  <a:t>keV</a:t>
                </a:r>
                <a:r>
                  <a:rPr lang="it-IT" sz="1500" dirty="0"/>
                  <a:t> sterile </a:t>
                </a:r>
                <a14:m>
                  <m:oMath xmlns:m="http://schemas.openxmlformats.org/officeDocument/2006/math">
                    <m:r>
                      <a:rPr lang="de-DE" sz="15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sz="1500" dirty="0"/>
              </a:p>
            </p:txBody>
          </p:sp>
        </mc:Choice>
        <mc:Fallback xmlns="">
          <p:sp>
            <p:nvSpPr>
              <p:cNvPr id="8" name="Rechteck 17">
                <a:extLst>
                  <a:ext uri="{FF2B5EF4-FFF2-40B4-BE49-F238E27FC236}">
                    <a16:creationId xmlns:a16="http://schemas.microsoft.com/office/drawing/2014/main" id="{F0E30758-BD70-40B6-917D-16CF366E9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928" y="1344819"/>
                <a:ext cx="2015601" cy="1265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3">
            <a:extLst>
              <a:ext uri="{FF2B5EF4-FFF2-40B4-BE49-F238E27FC236}">
                <a16:creationId xmlns:a16="http://schemas.microsoft.com/office/drawing/2014/main" id="{159EF30D-5316-4CBD-8AC3-0188B0E0426C}"/>
              </a:ext>
            </a:extLst>
          </p:cNvPr>
          <p:cNvSpPr/>
          <p:nvPr/>
        </p:nvSpPr>
        <p:spPr>
          <a:xfrm>
            <a:off x="158191" y="1347216"/>
            <a:ext cx="2398208" cy="1263449"/>
          </a:xfrm>
          <a:prstGeom prst="rect">
            <a:avLst/>
          </a:prstGeom>
          <a:gradFill>
            <a:gsLst>
              <a:gs pos="0">
                <a:srgbClr val="23A1E0"/>
              </a:gs>
              <a:gs pos="92000">
                <a:srgbClr val="4664AA">
                  <a:lumMod val="100000"/>
                </a:srgbClr>
              </a:gs>
            </a:gsLst>
            <a:lin ang="20400000"/>
          </a:gra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500" dirty="0">
                <a:solidFill>
                  <a:schemeClr val="bg1"/>
                </a:solidFill>
              </a:rPr>
              <a:t>Phase 1 (Integral)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Neutrino </a:t>
            </a:r>
            <a:r>
              <a:rPr lang="de-DE" sz="1500" dirty="0" err="1">
                <a:solidFill>
                  <a:schemeClr val="bg1"/>
                </a:solidFill>
              </a:rPr>
              <a:t>mass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2" name="Textfeld 13">
            <a:extLst>
              <a:ext uri="{FF2B5EF4-FFF2-40B4-BE49-F238E27FC236}">
                <a16:creationId xmlns:a16="http://schemas.microsoft.com/office/drawing/2014/main" id="{C5A1689A-DA62-4C4F-9DDA-574446FCABDF}"/>
              </a:ext>
            </a:extLst>
          </p:cNvPr>
          <p:cNvSpPr txBox="1"/>
          <p:nvPr/>
        </p:nvSpPr>
        <p:spPr>
          <a:xfrm>
            <a:off x="1785709" y="1560310"/>
            <a:ext cx="3295934" cy="42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41" rIns="60941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sz="2000" dirty="0"/>
          </a:p>
        </p:txBody>
      </p:sp>
      <p:sp>
        <p:nvSpPr>
          <p:cNvPr id="13" name="Rechteck 17">
            <a:extLst>
              <a:ext uri="{FF2B5EF4-FFF2-40B4-BE49-F238E27FC236}">
                <a16:creationId xmlns:a16="http://schemas.microsoft.com/office/drawing/2014/main" id="{911594EA-B99C-49D4-8157-B25684403BFA}"/>
              </a:ext>
            </a:extLst>
          </p:cNvPr>
          <p:cNvSpPr/>
          <p:nvPr/>
        </p:nvSpPr>
        <p:spPr>
          <a:xfrm>
            <a:off x="8096855" y="1344818"/>
            <a:ext cx="919848" cy="1265847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0">
                <a:srgbClr val="A3107C"/>
              </a:gs>
              <a:gs pos="100000">
                <a:srgbClr val="23A1E0"/>
              </a:gs>
              <a:gs pos="42000">
                <a:srgbClr val="823696"/>
              </a:gs>
              <a:gs pos="0">
                <a:srgbClr val="A3107C"/>
              </a:gs>
            </a:gsLst>
            <a:lin ang="900000" scaled="0"/>
            <a:tileRect/>
          </a:gra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de-DE" sz="1500" dirty="0"/>
              <a:t>Neutrino </a:t>
            </a:r>
            <a:r>
              <a:rPr lang="de-DE" sz="1500" dirty="0" err="1"/>
              <a:t>mass</a:t>
            </a:r>
            <a:endParaRPr lang="de-DE" sz="1500" dirty="0"/>
          </a:p>
        </p:txBody>
      </p:sp>
      <p:sp>
        <p:nvSpPr>
          <p:cNvPr id="15" name="Rechteck 3">
            <a:extLst>
              <a:ext uri="{FF2B5EF4-FFF2-40B4-BE49-F238E27FC236}">
                <a16:creationId xmlns:a16="http://schemas.microsoft.com/office/drawing/2014/main" id="{4BAA0AD2-96F8-495F-98A7-A0A9D6C6337D}"/>
              </a:ext>
            </a:extLst>
          </p:cNvPr>
          <p:cNvSpPr/>
          <p:nvPr/>
        </p:nvSpPr>
        <p:spPr>
          <a:xfrm>
            <a:off x="4783056" y="1344819"/>
            <a:ext cx="3208270" cy="1263449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60941" rIns="60941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500" b="1" dirty="0">
                <a:solidFill>
                  <a:schemeClr val="bg1"/>
                </a:solidFill>
              </a:rPr>
              <a:t>R&amp;D Phase </a:t>
            </a:r>
            <a:r>
              <a:rPr lang="de-DE" sz="1500" b="1" dirty="0" err="1">
                <a:solidFill>
                  <a:schemeClr val="bg1"/>
                </a:solidFill>
              </a:rPr>
              <a:t>for</a:t>
            </a:r>
            <a:r>
              <a:rPr lang="de-DE" sz="1500" b="1" dirty="0">
                <a:solidFill>
                  <a:schemeClr val="bg1"/>
                </a:solidFill>
              </a:rPr>
              <a:t> KATRIN ++</a:t>
            </a: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5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hteck 3">
            <a:extLst>
              <a:ext uri="{FF2B5EF4-FFF2-40B4-BE49-F238E27FC236}">
                <a16:creationId xmlns:a16="http://schemas.microsoft.com/office/drawing/2014/main" id="{380F70B9-81D0-4116-865E-C5FB27974A73}"/>
              </a:ext>
            </a:extLst>
          </p:cNvPr>
          <p:cNvSpPr/>
          <p:nvPr/>
        </p:nvSpPr>
        <p:spPr>
          <a:xfrm>
            <a:off x="4895937" y="2144575"/>
            <a:ext cx="2987410" cy="320288"/>
          </a:xfrm>
          <a:prstGeom prst="rect">
            <a:avLst/>
          </a:prstGeom>
          <a:solidFill>
            <a:srgbClr val="FCE500"/>
          </a:solidFill>
          <a:ln w="12700">
            <a:miter lim="400000"/>
          </a:ln>
        </p:spPr>
        <p:txBody>
          <a:bodyPr lIns="60941" rIns="60941" anchor="ctr"/>
          <a:lstStyle/>
          <a:p>
            <a:pPr algn="ctr" defTabSz="609092">
              <a:defRPr>
                <a:solidFill>
                  <a:srgbClr val="00A390"/>
                </a:solidFill>
              </a:defRPr>
            </a:pPr>
            <a:r>
              <a:rPr lang="en-US" dirty="0">
                <a:solidFill>
                  <a:srgbClr val="D9D9D9">
                    <a:lumMod val="10000"/>
                  </a:srgbClr>
                </a:solidFill>
              </a:rPr>
              <a:t>Differential detection demonstrators</a:t>
            </a:r>
          </a:p>
        </p:txBody>
      </p:sp>
      <p:sp>
        <p:nvSpPr>
          <p:cNvPr id="18" name="Rechteck 3">
            <a:extLst>
              <a:ext uri="{FF2B5EF4-FFF2-40B4-BE49-F238E27FC236}">
                <a16:creationId xmlns:a16="http://schemas.microsoft.com/office/drawing/2014/main" id="{2D1E7B08-9EAD-4834-9636-EE3F61E2AEEE}"/>
              </a:ext>
            </a:extLst>
          </p:cNvPr>
          <p:cNvSpPr/>
          <p:nvPr/>
        </p:nvSpPr>
        <p:spPr>
          <a:xfrm>
            <a:off x="4895937" y="1727031"/>
            <a:ext cx="2987410" cy="320288"/>
          </a:xfrm>
          <a:prstGeom prst="rect">
            <a:avLst/>
          </a:prstGeom>
          <a:solidFill>
            <a:srgbClr val="DF9B1B"/>
          </a:solidFill>
          <a:ln w="12700">
            <a:miter lim="400000"/>
          </a:ln>
        </p:spPr>
        <p:txBody>
          <a:bodyPr lIns="60941" rIns="60941" anchor="ctr"/>
          <a:lstStyle/>
          <a:p>
            <a:pPr algn="ctr"/>
            <a:r>
              <a:rPr lang="en-AU" sz="1500" dirty="0">
                <a:solidFill>
                  <a:schemeClr val="tx1"/>
                </a:solidFill>
              </a:rPr>
              <a:t>Atomic Tritium Demonstrator</a:t>
            </a:r>
          </a:p>
        </p:txBody>
      </p:sp>
      <p:sp>
        <p:nvSpPr>
          <p:cNvPr id="22" name="Rechteck 3">
            <a:extLst>
              <a:ext uri="{FF2B5EF4-FFF2-40B4-BE49-F238E27FC236}">
                <a16:creationId xmlns:a16="http://schemas.microsoft.com/office/drawing/2014/main" id="{5F81DFFA-0212-4BB4-984E-2DFF4CA1FC99}"/>
              </a:ext>
            </a:extLst>
          </p:cNvPr>
          <p:cNvSpPr/>
          <p:nvPr/>
        </p:nvSpPr>
        <p:spPr>
          <a:xfrm>
            <a:off x="158191" y="869577"/>
            <a:ext cx="2398208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en-GB" b="1" dirty="0"/>
              <a:t>2019-2025</a:t>
            </a:r>
          </a:p>
        </p:txBody>
      </p:sp>
      <p:sp>
        <p:nvSpPr>
          <p:cNvPr id="23" name="Rechteck 3">
            <a:extLst>
              <a:ext uri="{FF2B5EF4-FFF2-40B4-BE49-F238E27FC236}">
                <a16:creationId xmlns:a16="http://schemas.microsoft.com/office/drawing/2014/main" id="{089317B3-5267-48BA-9AC1-2F8AC0064BE8}"/>
              </a:ext>
            </a:extLst>
          </p:cNvPr>
          <p:cNvSpPr/>
          <p:nvPr/>
        </p:nvSpPr>
        <p:spPr>
          <a:xfrm>
            <a:off x="2661928" y="869577"/>
            <a:ext cx="2015601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2026-2027</a:t>
            </a:r>
          </a:p>
        </p:txBody>
      </p:sp>
      <p:sp>
        <p:nvSpPr>
          <p:cNvPr id="24" name="Rechteck 3">
            <a:extLst>
              <a:ext uri="{FF2B5EF4-FFF2-40B4-BE49-F238E27FC236}">
                <a16:creationId xmlns:a16="http://schemas.microsoft.com/office/drawing/2014/main" id="{0502E47F-F538-4C09-8FA1-0FDA27EE3FDE}"/>
              </a:ext>
            </a:extLst>
          </p:cNvPr>
          <p:cNvSpPr/>
          <p:nvPr/>
        </p:nvSpPr>
        <p:spPr>
          <a:xfrm>
            <a:off x="4783056" y="869577"/>
            <a:ext cx="3208270" cy="411803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2028-2034</a:t>
            </a:r>
          </a:p>
        </p:txBody>
      </p:sp>
      <p:sp>
        <p:nvSpPr>
          <p:cNvPr id="25" name="Rechteck 3">
            <a:extLst>
              <a:ext uri="{FF2B5EF4-FFF2-40B4-BE49-F238E27FC236}">
                <a16:creationId xmlns:a16="http://schemas.microsoft.com/office/drawing/2014/main" id="{E8625248-D015-4BA1-97B1-123812F6956B}"/>
              </a:ext>
            </a:extLst>
          </p:cNvPr>
          <p:cNvSpPr/>
          <p:nvPr/>
        </p:nvSpPr>
        <p:spPr>
          <a:xfrm>
            <a:off x="8096853" y="869577"/>
            <a:ext cx="919850" cy="411458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/>
              <a:t>Scientific goal</a:t>
            </a:r>
            <a:endParaRPr lang="de-DE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C0DE64F-7754-8E06-A16D-AA664DBB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613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7AE3DB-75B5-DBB0-D7C3-10852C1E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589" y="1107713"/>
            <a:ext cx="8343900" cy="336485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KATRIN final: &lt; 0.3 eV (90% CL)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Distinguish between </a:t>
            </a:r>
            <a:r>
              <a:rPr lang="en-US" sz="1600" b="1" dirty="0">
                <a:solidFill>
                  <a:srgbClr val="6566FF"/>
                </a:solidFill>
              </a:rPr>
              <a:t>degenerate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rgbClr val="6566FF"/>
                </a:solidFill>
              </a:rPr>
              <a:t>hierarchical </a:t>
            </a:r>
            <a:r>
              <a:rPr lang="en-US" sz="1600" dirty="0">
                <a:solidFill>
                  <a:schemeClr val="tx1"/>
                </a:solidFill>
              </a:rPr>
              <a:t>scenario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tx1"/>
                </a:solidFill>
              </a:rPr>
              <a:t>New technologies: &lt; </a:t>
            </a:r>
            <a:r>
              <a:rPr lang="en-US" sz="1600" b="1" dirty="0">
                <a:solidFill>
                  <a:schemeClr val="tx1"/>
                </a:solidFill>
              </a:rPr>
              <a:t>0.05 eV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Cover </a:t>
            </a:r>
            <a:r>
              <a:rPr lang="en-US" sz="1600" b="1" dirty="0">
                <a:solidFill>
                  <a:srgbClr val="6566FF"/>
                </a:solidFill>
              </a:rPr>
              <a:t>inverted </a:t>
            </a:r>
            <a:r>
              <a:rPr lang="en-US" sz="1600" dirty="0">
                <a:solidFill>
                  <a:schemeClr val="tx1"/>
                </a:solidFill>
              </a:rPr>
              <a:t>ordering</a:t>
            </a:r>
          </a:p>
          <a:p>
            <a:endParaRPr lang="de-DE" sz="16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07C4DA6-F3B4-8D48-5CFD-8A787B8E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743-ABCF-7C4C-A116-7F1F0DC4C1B2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A1A306-BCEA-5C96-C7B3-032F4F8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KATRIN</a:t>
            </a:r>
          </a:p>
        </p:txBody>
      </p:sp>
      <p:pic>
        <p:nvPicPr>
          <p:cNvPr id="4" name="Google Shape;88;p10">
            <a:extLst>
              <a:ext uri="{FF2B5EF4-FFF2-40B4-BE49-F238E27FC236}">
                <a16:creationId xmlns:a16="http://schemas.microsoft.com/office/drawing/2014/main" id="{9EAC2D13-099E-D150-C718-4A429CC7A51D}"/>
              </a:ext>
            </a:extLst>
          </p:cNvPr>
          <p:cNvPicPr preferRelativeResize="0"/>
          <p:nvPr/>
        </p:nvPicPr>
        <p:blipFill rotWithShape="1">
          <a:blip r:embed="rId2"/>
          <a:srcRect l="2454" r="589"/>
          <a:stretch/>
        </p:blipFill>
        <p:spPr>
          <a:xfrm>
            <a:off x="203797" y="1041097"/>
            <a:ext cx="3956792" cy="36475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6ADA3B76-41B9-AE7B-7B23-69D2B6E2B121}"/>
              </a:ext>
            </a:extLst>
          </p:cNvPr>
          <p:cNvSpPr/>
          <p:nvPr/>
        </p:nvSpPr>
        <p:spPr>
          <a:xfrm>
            <a:off x="926627" y="1222003"/>
            <a:ext cx="3166380" cy="8606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KATRIN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25FCAAF0-4E0A-BB8C-7849-05D70BCEF684}"/>
              </a:ext>
            </a:extLst>
          </p:cNvPr>
          <p:cNvCxnSpPr>
            <a:cxnSpLocks/>
          </p:cNvCxnSpPr>
          <p:nvPr/>
        </p:nvCxnSpPr>
        <p:spPr>
          <a:xfrm>
            <a:off x="917284" y="2950981"/>
            <a:ext cx="317571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0">
            <a:extLst>
              <a:ext uri="{FF2B5EF4-FFF2-40B4-BE49-F238E27FC236}">
                <a16:creationId xmlns:a16="http://schemas.microsoft.com/office/drawing/2014/main" id="{146A5F3E-5924-1D42-C26C-95D0138381D8}"/>
              </a:ext>
            </a:extLst>
          </p:cNvPr>
          <p:cNvSpPr/>
          <p:nvPr/>
        </p:nvSpPr>
        <p:spPr>
          <a:xfrm>
            <a:off x="926627" y="2110492"/>
            <a:ext cx="3166376" cy="831266"/>
          </a:xfrm>
          <a:prstGeom prst="rect">
            <a:avLst/>
          </a:prstGeom>
          <a:solidFill>
            <a:srgbClr val="FF7E79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12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New </a:t>
            </a:r>
          </a:p>
          <a:p>
            <a:pPr algn="r"/>
            <a:r>
              <a:rPr lang="de-DE" sz="1200" dirty="0" err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technologies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2" name="Group 28">
            <a:extLst>
              <a:ext uri="{FF2B5EF4-FFF2-40B4-BE49-F238E27FC236}">
                <a16:creationId xmlns:a16="http://schemas.microsoft.com/office/drawing/2014/main" id="{7498FFF0-1802-66E0-FF88-F9A0A9DAD701}"/>
              </a:ext>
            </a:extLst>
          </p:cNvPr>
          <p:cNvGrpSpPr/>
          <p:nvPr/>
        </p:nvGrpSpPr>
        <p:grpSpPr>
          <a:xfrm>
            <a:off x="1110274" y="1584709"/>
            <a:ext cx="1271196" cy="1189546"/>
            <a:chOff x="7385294" y="4580261"/>
            <a:chExt cx="1695450" cy="15865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02D368-ECFA-8961-8E6A-6884B8DB5E65}"/>
                </a:ext>
              </a:extLst>
            </p:cNvPr>
            <p:cNvSpPr/>
            <p:nvPr/>
          </p:nvSpPr>
          <p:spPr>
            <a:xfrm>
              <a:off x="7385294" y="4580261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30">
              <a:extLst>
                <a:ext uri="{FF2B5EF4-FFF2-40B4-BE49-F238E27FC236}">
                  <a16:creationId xmlns:a16="http://schemas.microsoft.com/office/drawing/2014/main" id="{6B1C6024-8D8C-1F6D-0900-887B2615B63D}"/>
                </a:ext>
              </a:extLst>
            </p:cNvPr>
            <p:cNvCxnSpPr/>
            <p:nvPr/>
          </p:nvCxnSpPr>
          <p:spPr>
            <a:xfrm>
              <a:off x="7602923" y="570204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1">
              <a:extLst>
                <a:ext uri="{FF2B5EF4-FFF2-40B4-BE49-F238E27FC236}">
                  <a16:creationId xmlns:a16="http://schemas.microsoft.com/office/drawing/2014/main" id="{3E0F87DB-03C5-0F46-BD92-27CD646E31EA}"/>
                </a:ext>
              </a:extLst>
            </p:cNvPr>
            <p:cNvCxnSpPr/>
            <p:nvPr/>
          </p:nvCxnSpPr>
          <p:spPr>
            <a:xfrm>
              <a:off x="7602923" y="5152514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2">
              <a:extLst>
                <a:ext uri="{FF2B5EF4-FFF2-40B4-BE49-F238E27FC236}">
                  <a16:creationId xmlns:a16="http://schemas.microsoft.com/office/drawing/2014/main" id="{49BFBB81-2DE9-B947-3BD2-62CE0A99EDF1}"/>
                </a:ext>
              </a:extLst>
            </p:cNvPr>
            <p:cNvCxnSpPr/>
            <p:nvPr/>
          </p:nvCxnSpPr>
          <p:spPr>
            <a:xfrm>
              <a:off x="7602923" y="503382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9DC027A4-DFC2-9C69-BDAC-78CE4A8855F3}"/>
                </a:ext>
              </a:extLst>
            </p:cNvPr>
            <p:cNvSpPr txBox="1"/>
            <p:nvPr/>
          </p:nvSpPr>
          <p:spPr>
            <a:xfrm>
              <a:off x="8552963" y="5517375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28" name="TextBox 34">
              <a:extLst>
                <a:ext uri="{FF2B5EF4-FFF2-40B4-BE49-F238E27FC236}">
                  <a16:creationId xmlns:a16="http://schemas.microsoft.com/office/drawing/2014/main" id="{3214A1D7-6972-280C-8B65-5E56346EC3F0}"/>
                </a:ext>
              </a:extLst>
            </p:cNvPr>
            <p:cNvSpPr txBox="1"/>
            <p:nvPr/>
          </p:nvSpPr>
          <p:spPr>
            <a:xfrm>
              <a:off x="8552963" y="4958641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9" name="TextBox 35">
              <a:extLst>
                <a:ext uri="{FF2B5EF4-FFF2-40B4-BE49-F238E27FC236}">
                  <a16:creationId xmlns:a16="http://schemas.microsoft.com/office/drawing/2014/main" id="{A0B321BA-253D-D3ED-53EC-DB198614CEB7}"/>
                </a:ext>
              </a:extLst>
            </p:cNvPr>
            <p:cNvSpPr txBox="1"/>
            <p:nvPr/>
          </p:nvSpPr>
          <p:spPr>
            <a:xfrm>
              <a:off x="8552963" y="4764506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F99815F4-7FC9-4C0B-1C8E-3F1CF958B201}"/>
              </a:ext>
            </a:extLst>
          </p:cNvPr>
          <p:cNvGrpSpPr/>
          <p:nvPr/>
        </p:nvGrpSpPr>
        <p:grpSpPr>
          <a:xfrm>
            <a:off x="2122024" y="3084924"/>
            <a:ext cx="1271196" cy="1189546"/>
            <a:chOff x="7385294" y="4580261"/>
            <a:chExt cx="1695450" cy="15865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DCFBFA7-DF17-16BB-E9C6-2C8DD50A6656}"/>
                </a:ext>
              </a:extLst>
            </p:cNvPr>
            <p:cNvSpPr/>
            <p:nvPr/>
          </p:nvSpPr>
          <p:spPr>
            <a:xfrm>
              <a:off x="7385294" y="4580261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16">
              <a:extLst>
                <a:ext uri="{FF2B5EF4-FFF2-40B4-BE49-F238E27FC236}">
                  <a16:creationId xmlns:a16="http://schemas.microsoft.com/office/drawing/2014/main" id="{82AB4B2A-C30B-DB30-014F-6AFD654C37F0}"/>
                </a:ext>
              </a:extLst>
            </p:cNvPr>
            <p:cNvCxnSpPr/>
            <p:nvPr/>
          </p:nvCxnSpPr>
          <p:spPr>
            <a:xfrm>
              <a:off x="7602923" y="570204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7">
              <a:extLst>
                <a:ext uri="{FF2B5EF4-FFF2-40B4-BE49-F238E27FC236}">
                  <a16:creationId xmlns:a16="http://schemas.microsoft.com/office/drawing/2014/main" id="{532F04C9-85CA-720A-3A69-EB8D87CB3447}"/>
                </a:ext>
              </a:extLst>
            </p:cNvPr>
            <p:cNvCxnSpPr/>
            <p:nvPr/>
          </p:nvCxnSpPr>
          <p:spPr>
            <a:xfrm>
              <a:off x="7602923" y="560163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8">
              <a:extLst>
                <a:ext uri="{FF2B5EF4-FFF2-40B4-BE49-F238E27FC236}">
                  <a16:creationId xmlns:a16="http://schemas.microsoft.com/office/drawing/2014/main" id="{198445E6-F118-5A2A-2918-3905C55BD92B}"/>
                </a:ext>
              </a:extLst>
            </p:cNvPr>
            <p:cNvCxnSpPr/>
            <p:nvPr/>
          </p:nvCxnSpPr>
          <p:spPr>
            <a:xfrm>
              <a:off x="7602923" y="503382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256BAA6D-F435-59C7-4D3A-8B02E5B1E2A8}"/>
                </a:ext>
              </a:extLst>
            </p:cNvPr>
            <p:cNvSpPr txBox="1"/>
            <p:nvPr/>
          </p:nvSpPr>
          <p:spPr>
            <a:xfrm>
              <a:off x="8552963" y="5517375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EE587936-A317-5317-5CF0-469AEC643294}"/>
                </a:ext>
              </a:extLst>
            </p:cNvPr>
            <p:cNvSpPr txBox="1"/>
            <p:nvPr/>
          </p:nvSpPr>
          <p:spPr>
            <a:xfrm>
              <a:off x="8552963" y="5358691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47545605-46DF-C466-2EBB-F66E6726C85D}"/>
                </a:ext>
              </a:extLst>
            </p:cNvPr>
            <p:cNvSpPr txBox="1"/>
            <p:nvPr/>
          </p:nvSpPr>
          <p:spPr>
            <a:xfrm>
              <a:off x="8552963" y="4764506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350" baseline="-25000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D8EAE1EA-F502-11D1-8378-0A299CAC5A92}"/>
              </a:ext>
            </a:extLst>
          </p:cNvPr>
          <p:cNvSpPr txBox="1"/>
          <p:nvPr/>
        </p:nvSpPr>
        <p:spPr>
          <a:xfrm>
            <a:off x="926627" y="2640146"/>
            <a:ext cx="367295" cy="29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FF7F0F"/>
                </a:solidFill>
              </a:rPr>
              <a:t>IO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D067BD-5CB6-3681-99BD-292AE109E65B}"/>
              </a:ext>
            </a:extLst>
          </p:cNvPr>
          <p:cNvSpPr txBox="1"/>
          <p:nvPr/>
        </p:nvSpPr>
        <p:spPr>
          <a:xfrm>
            <a:off x="908243" y="3424989"/>
            <a:ext cx="444215" cy="29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1D77B4"/>
                </a:solidFill>
              </a:rPr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C6856DD-53F5-1445-C66A-5A63ABA2913D}"/>
                  </a:ext>
                </a:extLst>
              </p:cNvPr>
              <p:cNvSpPr txBox="1"/>
              <p:nvPr/>
            </p:nvSpPr>
            <p:spPr>
              <a:xfrm>
                <a:off x="4421047" y="3126027"/>
                <a:ext cx="4632118" cy="1302519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03652" indent="-203652" defTabSz="685983">
                  <a:lnSpc>
                    <a:spcPct val="90000"/>
                  </a:lnSpc>
                  <a:spcBef>
                    <a:spcPts val="360"/>
                  </a:spcBef>
                  <a:buSzPct val="88000"/>
                  <a:buFontTx/>
                  <a:buBlip>
                    <a:blip r:embed="rId3"/>
                  </a:buBlip>
                  <a:defRPr sz="1600"/>
                </a:lvl1pPr>
                <a:lvl2pPr marL="470423" indent="-203652" defTabSz="685983">
                  <a:lnSpc>
                    <a:spcPct val="90000"/>
                  </a:lnSpc>
                  <a:spcBef>
                    <a:spcPts val="360"/>
                  </a:spcBef>
                  <a:buSzPct val="88000"/>
                  <a:buFontTx/>
                  <a:buBlip>
                    <a:blip r:embed="rId3"/>
                  </a:buBlip>
                </a:lvl2pPr>
                <a:lvl3pPr marL="737194" indent="-198888" defTabSz="674073">
                  <a:lnSpc>
                    <a:spcPct val="90000"/>
                  </a:lnSpc>
                  <a:spcBef>
                    <a:spcPts val="360"/>
                  </a:spcBef>
                  <a:buSzPct val="88000"/>
                  <a:buFontTx/>
                  <a:buBlip>
                    <a:blip r:embed="rId3"/>
                  </a:buBlip>
                  <a:defRPr sz="1600"/>
                </a:lvl3pPr>
                <a:lvl4pPr marL="1008729" indent="-203652" defTabSz="685983">
                  <a:lnSpc>
                    <a:spcPct val="90000"/>
                  </a:lnSpc>
                  <a:spcBef>
                    <a:spcPts val="360"/>
                  </a:spcBef>
                  <a:buSzPct val="88000"/>
                  <a:buFontTx/>
                  <a:buBlip>
                    <a:blip r:embed="rId3"/>
                  </a:buBlip>
                  <a:defRPr sz="1600"/>
                </a:lvl4pPr>
                <a:lvl5pPr marL="1275500" indent="-198888" defTabSz="685983">
                  <a:lnSpc>
                    <a:spcPct val="90000"/>
                  </a:lnSpc>
                  <a:spcBef>
                    <a:spcPts val="360"/>
                  </a:spcBef>
                  <a:buSzPct val="88000"/>
                  <a:buFontTx/>
                  <a:buBlip>
                    <a:blip r:embed="rId3"/>
                  </a:buBlip>
                  <a:defRPr sz="1600"/>
                </a:lvl5pPr>
                <a:lvl6pPr marL="1886453" indent="-171496" defTabSz="68598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9444" indent="-171496" defTabSz="68598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2436" indent="-171496" defTabSz="68598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5427" indent="-171496" defTabSz="68598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pPr marL="0" indent="0">
                  <a:buNone/>
                </a:pPr>
                <a:r>
                  <a:rPr lang="en-AU" b="1" dirty="0">
                    <a:solidFill>
                      <a:schemeClr val="accent1"/>
                    </a:solidFill>
                  </a:rPr>
                  <a:t>KATRIN++ mission</a:t>
                </a:r>
              </a:p>
              <a:p>
                <a:r>
                  <a:rPr lang="en-AU" dirty="0"/>
                  <a:t>Next generation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AU" dirty="0"/>
                  <a:t> experiment</a:t>
                </a:r>
              </a:p>
              <a:p>
                <a:r>
                  <a:rPr lang="en-AU" dirty="0"/>
                  <a:t>Identify and develop scalable technology</a:t>
                </a:r>
              </a:p>
              <a:p>
                <a:r>
                  <a:rPr lang="en-AU" dirty="0"/>
                  <a:t>Use KATRIN/TLK infrastructure </a:t>
                </a:r>
                <a:br>
                  <a:rPr lang="en-AU" dirty="0"/>
                </a:br>
                <a:r>
                  <a:rPr lang="en-AU" dirty="0"/>
                  <a:t>for R&amp;D phase (~ 7 years)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AC6856DD-53F5-1445-C66A-5A63ABA2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047" y="3126027"/>
                <a:ext cx="4632118" cy="1302519"/>
              </a:xfrm>
              <a:prstGeom prst="rect">
                <a:avLst/>
              </a:prstGeom>
              <a:blipFill>
                <a:blip r:embed="rId4"/>
                <a:stretch>
                  <a:fillRect l="-2632" t="-7042" b="-5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E9450112-6F79-6A0F-37EB-6F9A0F791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07" y="2410697"/>
            <a:ext cx="908309" cy="9083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5CBA2F-53FF-67DB-A06A-E52C2CB7B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85" y="2868831"/>
            <a:ext cx="1663915" cy="712156"/>
          </a:xfrm>
          <a:prstGeom prst="rect">
            <a:avLst/>
          </a:prstGeom>
        </p:spPr>
      </p:pic>
      <p:pic>
        <p:nvPicPr>
          <p:cNvPr id="14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31E4E3E-ED9B-9BCE-EF11-A3079966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6" y="1868407"/>
            <a:ext cx="1437470" cy="5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EDA1D31-B8C9-9DF4-E54D-491E9DFF54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92" y="2464287"/>
            <a:ext cx="647193" cy="557027"/>
          </a:xfrm>
          <a:prstGeom prst="rect">
            <a:avLst/>
          </a:prstGeom>
        </p:spPr>
      </p:pic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386933D-E122-52A8-1571-719E6344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4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CA857-5F9F-D9AD-1480-25379AFB2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228" y="760845"/>
            <a:ext cx="8343900" cy="3364854"/>
          </a:xfrm>
          <a:ln w="12700">
            <a:miter lim="400000"/>
          </a:ln>
        </p:spPr>
        <p:txBody>
          <a:bodyPr lIns="91424" tIns="91424" rIns="91424" bIns="91424">
            <a:normAutofit/>
          </a:bodyPr>
          <a:lstStyle/>
          <a:p>
            <a:r>
              <a:rPr lang="en-US" sz="1600" b="1" dirty="0">
                <a:solidFill>
                  <a:srgbClr val="BFBF00"/>
                </a:solidFill>
              </a:rPr>
              <a:t>Differential measurement (FWHM &lt; 1 eV)</a:t>
            </a:r>
          </a:p>
          <a:p>
            <a:pPr lvl="1" hangingPunct="0"/>
            <a:r>
              <a:rPr lang="en-US" sz="1600" dirty="0"/>
              <a:t>Better use of statistics</a:t>
            </a:r>
          </a:p>
          <a:p>
            <a:pPr lvl="1" hangingPunct="0"/>
            <a:r>
              <a:rPr lang="en-US" sz="1600" dirty="0"/>
              <a:t>Lower background</a:t>
            </a:r>
          </a:p>
          <a:p>
            <a:r>
              <a:rPr lang="en-US" sz="1600" b="1" dirty="0">
                <a:solidFill>
                  <a:srgbClr val="BF00BF"/>
                </a:solidFill>
              </a:rPr>
              <a:t>Atomic tritium</a:t>
            </a:r>
          </a:p>
          <a:p>
            <a:pPr lvl="1" hangingPunct="0"/>
            <a:r>
              <a:rPr lang="en-US" sz="1600" dirty="0"/>
              <a:t>Avoid broadening (~ 1 eV)</a:t>
            </a:r>
          </a:p>
          <a:p>
            <a:pPr lvl="1" hangingPunct="0"/>
            <a:r>
              <a:rPr lang="en-US" sz="1600" dirty="0"/>
              <a:t>Avoid limiting systematics of T</a:t>
            </a:r>
            <a:r>
              <a:rPr lang="en-US" sz="1600" baseline="-25000" dirty="0"/>
              <a:t>2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0AC7AF2-DD88-9A6E-DF9A-3B8AD8FA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743-ABCF-7C4C-A116-7F1F0DC4C1B2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477F59-808E-43A5-89CF-5030BD88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KATRIN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F207BF6-B764-52A2-4737-3D60951F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022" y="1089572"/>
            <a:ext cx="4204584" cy="33636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12B9DC-6D75-635C-BA29-23F6F202BDB9}"/>
              </a:ext>
            </a:extLst>
          </p:cNvPr>
          <p:cNvSpPr txBox="1"/>
          <p:nvPr/>
        </p:nvSpPr>
        <p:spPr>
          <a:xfrm rot="1204899">
            <a:off x="1449889" y="1860434"/>
            <a:ext cx="2251845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2BFBF"/>
                </a:solidFill>
              </a:rPr>
              <a:t>T</a:t>
            </a:r>
            <a:r>
              <a:rPr lang="de-DE" sz="1200" baseline="-25000" dirty="0">
                <a:solidFill>
                  <a:srgbClr val="02BFBF"/>
                </a:solidFill>
              </a:rPr>
              <a:t>2</a:t>
            </a:r>
            <a:r>
              <a:rPr lang="de-DE" sz="1200" dirty="0">
                <a:solidFill>
                  <a:srgbClr val="02BFBF"/>
                </a:solidFill>
              </a:rPr>
              <a:t>, integral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D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= 1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0.01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de-DE" sz="1200" dirty="0">
                <a:solidFill>
                  <a:srgbClr val="02BFBF"/>
                </a:solidFill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0243B4B-47DF-726C-7FB3-CA26630A6757}"/>
              </a:ext>
            </a:extLst>
          </p:cNvPr>
          <p:cNvSpPr txBox="1"/>
          <p:nvPr/>
        </p:nvSpPr>
        <p:spPr>
          <a:xfrm rot="1039323">
            <a:off x="1408991" y="2410032"/>
            <a:ext cx="2869259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BFC000"/>
                </a:solidFill>
              </a:rPr>
              <a:t>T</a:t>
            </a:r>
            <a:r>
              <a:rPr lang="de-DE" sz="1200" baseline="-25000" dirty="0">
                <a:solidFill>
                  <a:srgbClr val="BFC000"/>
                </a:solidFill>
              </a:rPr>
              <a:t>2</a:t>
            </a:r>
            <a:r>
              <a:rPr lang="de-DE" sz="1200" dirty="0">
                <a:solidFill>
                  <a:srgbClr val="BFC000"/>
                </a:solidFill>
              </a:rPr>
              <a:t>, differential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25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r>
              <a:rPr lang="de-DE" sz="1200" dirty="0">
                <a:solidFill>
                  <a:srgbClr val="BFC000"/>
                </a:solidFill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CF323F-5D64-10A4-E7F2-5EA0397758B7}"/>
              </a:ext>
            </a:extLst>
          </p:cNvPr>
          <p:cNvSpPr txBox="1"/>
          <p:nvPr/>
        </p:nvSpPr>
        <p:spPr>
          <a:xfrm rot="1046782">
            <a:off x="1324122" y="2949435"/>
            <a:ext cx="334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BF00C0"/>
                </a:solidFill>
              </a:rPr>
              <a:t>T-atom, differential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25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BDDE45-3EB3-937E-5887-BDA2B34ECDCF}"/>
              </a:ext>
            </a:extLst>
          </p:cNvPr>
          <p:cNvSpPr txBox="1"/>
          <p:nvPr/>
        </p:nvSpPr>
        <p:spPr>
          <a:xfrm>
            <a:off x="796224" y="2388785"/>
            <a:ext cx="306399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IO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590B663-20B7-99BE-BBF1-55F3115A5F97}"/>
              </a:ext>
            </a:extLst>
          </p:cNvPr>
          <p:cNvSpPr txBox="1"/>
          <p:nvPr/>
        </p:nvSpPr>
        <p:spPr>
          <a:xfrm>
            <a:off x="803653" y="3129864"/>
            <a:ext cx="357680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NO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7D92881-7DB5-892E-4188-C93411E2AEFC}"/>
              </a:ext>
            </a:extLst>
          </p:cNvPr>
          <p:cNvSpPr txBox="1"/>
          <p:nvPr/>
        </p:nvSpPr>
        <p:spPr>
          <a:xfrm rot="16200000">
            <a:off x="1132903" y="3461436"/>
            <a:ext cx="985863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KATRIN source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C8AA668-DF42-3D9C-0687-71B6E7F470DE}"/>
              </a:ext>
            </a:extLst>
          </p:cNvPr>
          <p:cNvSpPr txBox="1"/>
          <p:nvPr/>
        </p:nvSpPr>
        <p:spPr>
          <a:xfrm>
            <a:off x="3400845" y="1225712"/>
            <a:ext cx="950608" cy="57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only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eV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region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1000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916380-AC5F-7F51-A5B3-99CAC3391E98}"/>
              </a:ext>
            </a:extLst>
          </p:cNvPr>
          <p:cNvSpPr txBox="1"/>
          <p:nvPr/>
        </p:nvSpPr>
        <p:spPr>
          <a:xfrm>
            <a:off x="803653" y="1203730"/>
            <a:ext cx="1049964" cy="29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Preliminary</a:t>
            </a:r>
            <a:endParaRPr lang="de-DE" sz="135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A2FA90-6A4A-263D-23B0-E35CB45D09E5}"/>
              </a:ext>
            </a:extLst>
          </p:cNvPr>
          <p:cNvSpPr txBox="1"/>
          <p:nvPr/>
        </p:nvSpPr>
        <p:spPr>
          <a:xfrm>
            <a:off x="3531460" y="3752387"/>
            <a:ext cx="864072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S. Mertens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0236A9-2C61-950A-897C-866AC5420868}"/>
              </a:ext>
            </a:extLst>
          </p:cNvPr>
          <p:cNvSpPr txBox="1"/>
          <p:nvPr/>
        </p:nvSpPr>
        <p:spPr>
          <a:xfrm>
            <a:off x="108253" y="4432871"/>
            <a:ext cx="4729322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accent2"/>
                </a:solidFill>
              </a:rPr>
              <a:t>Current</a:t>
            </a:r>
            <a:r>
              <a:rPr lang="de-DE" sz="1200" dirty="0">
                <a:solidFill>
                  <a:schemeClr val="accent2"/>
                </a:solidFill>
              </a:rPr>
              <a:t> KATRIN </a:t>
            </a:r>
            <a:r>
              <a:rPr lang="de-DE" sz="1200" dirty="0" err="1">
                <a:solidFill>
                  <a:schemeClr val="accent2"/>
                </a:solidFill>
              </a:rPr>
              <a:t>performance</a:t>
            </a:r>
            <a:r>
              <a:rPr lang="de-DE" sz="1200" dirty="0">
                <a:solidFill>
                  <a:schemeClr val="accent2"/>
                </a:solidFill>
              </a:rPr>
              <a:t> (integral, </a:t>
            </a:r>
            <a:r>
              <a:rPr lang="de-DE" sz="1200" dirty="0">
                <a:solidFill>
                  <a:schemeClr val="accent2"/>
                </a:solidFill>
                <a:latin typeface="Symbol" pitchFamily="2" charset="2"/>
              </a:rPr>
              <a:t>D</a:t>
            </a:r>
            <a:r>
              <a:rPr lang="de-DE" sz="1200" dirty="0">
                <a:solidFill>
                  <a:schemeClr val="accent2"/>
                </a:solidFill>
              </a:rPr>
              <a:t>E = 2.7 eV, </a:t>
            </a:r>
            <a:r>
              <a:rPr lang="de-DE" sz="1200" dirty="0" err="1">
                <a:solidFill>
                  <a:schemeClr val="accent2"/>
                </a:solidFill>
              </a:rPr>
              <a:t>bg</a:t>
            </a:r>
            <a:r>
              <a:rPr lang="de-DE" sz="1200" dirty="0">
                <a:solidFill>
                  <a:schemeClr val="accent2"/>
                </a:solidFill>
              </a:rPr>
              <a:t> = 0.1 </a:t>
            </a:r>
            <a:r>
              <a:rPr lang="de-DE" sz="1200" dirty="0" err="1">
                <a:solidFill>
                  <a:schemeClr val="accent2"/>
                </a:solidFill>
              </a:rPr>
              <a:t>cps</a:t>
            </a:r>
            <a:r>
              <a:rPr lang="de-DE" sz="1200" dirty="0">
                <a:solidFill>
                  <a:schemeClr val="accent2"/>
                </a:solidFill>
              </a:rPr>
              <a:t>) </a:t>
            </a:r>
          </a:p>
        </p:txBody>
      </p:sp>
      <p:pic>
        <p:nvPicPr>
          <p:cNvPr id="5" name="Inhaltsplatzhalter 11">
            <a:extLst>
              <a:ext uri="{FF2B5EF4-FFF2-40B4-BE49-F238E27FC236}">
                <a16:creationId xmlns:a16="http://schemas.microsoft.com/office/drawing/2014/main" id="{CF7CABF7-2142-C2BB-133E-19EF67B04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22" y="2500328"/>
            <a:ext cx="3477720" cy="22130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F4B243-042A-3831-6656-653A6F854D3B}"/>
              </a:ext>
            </a:extLst>
          </p:cNvPr>
          <p:cNvSpPr txBox="1"/>
          <p:nvPr/>
        </p:nvSpPr>
        <p:spPr>
          <a:xfrm>
            <a:off x="7381970" y="4180990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S. Heyns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95A1F4A-88FC-959D-D8B3-429A409D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2284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46382EB-218F-E3F6-69BF-B8620052E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8C4E5-A2E5-4810-DAB9-BA580691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8B662D-0582-5D02-45E8-65059A4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KATRIN and TLK </a:t>
            </a:r>
            <a:r>
              <a:rPr lang="de-DE" dirty="0" err="1"/>
              <a:t>as</a:t>
            </a:r>
            <a:r>
              <a:rPr lang="de-DE" dirty="0"/>
              <a:t> ideal R&amp;D </a:t>
            </a:r>
            <a:r>
              <a:rPr lang="de-DE" dirty="0" err="1"/>
              <a:t>facilities</a:t>
            </a:r>
            <a:endParaRPr lang="de-DE" dirty="0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AE053E49-EB0E-E3D9-3E9E-758CE98CD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167" y="2101679"/>
            <a:ext cx="7557667" cy="2027090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A919C95A-A42D-CD2F-56D1-9D0A4D804D5D}"/>
              </a:ext>
            </a:extLst>
          </p:cNvPr>
          <p:cNvSpPr txBox="1"/>
          <p:nvPr/>
        </p:nvSpPr>
        <p:spPr>
          <a:xfrm>
            <a:off x="4691482" y="1173720"/>
            <a:ext cx="3092513" cy="83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/>
              <a:t>Differential </a:t>
            </a:r>
            <a:r>
              <a:rPr lang="de-DE" sz="2399" b="1" dirty="0" err="1"/>
              <a:t>detector</a:t>
            </a:r>
            <a:br>
              <a:rPr lang="de-DE" sz="2399" b="1" dirty="0"/>
            </a:br>
            <a:r>
              <a:rPr lang="de-DE" sz="2399" b="1" dirty="0" err="1"/>
              <a:t>technology</a:t>
            </a:r>
            <a:endParaRPr lang="de-DE" sz="2399" b="1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76BC6B4-14CE-7F6E-3C7C-B89794CB943A}"/>
              </a:ext>
            </a:extLst>
          </p:cNvPr>
          <p:cNvSpPr/>
          <p:nvPr/>
        </p:nvSpPr>
        <p:spPr>
          <a:xfrm rot="21381596">
            <a:off x="878988" y="3403356"/>
            <a:ext cx="3533367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2040DEC-2F56-FDBB-7960-C4BCD945203A}"/>
              </a:ext>
            </a:extLst>
          </p:cNvPr>
          <p:cNvSpPr/>
          <p:nvPr/>
        </p:nvSpPr>
        <p:spPr>
          <a:xfrm>
            <a:off x="7379445" y="3327652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BA1F8F93-84A2-E037-5336-0A25E0DFBCB4}"/>
              </a:ext>
            </a:extLst>
          </p:cNvPr>
          <p:cNvSpPr/>
          <p:nvPr/>
        </p:nvSpPr>
        <p:spPr>
          <a:xfrm rot="21381596">
            <a:off x="5011553" y="3534985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9240524-BFF8-4BD3-FEC1-5775B497BFD3}"/>
              </a:ext>
            </a:extLst>
          </p:cNvPr>
          <p:cNvSpPr txBox="1"/>
          <p:nvPr/>
        </p:nvSpPr>
        <p:spPr>
          <a:xfrm>
            <a:off x="1111112" y="3677444"/>
            <a:ext cx="2322355" cy="830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 err="1"/>
              <a:t>Atomic</a:t>
            </a:r>
            <a:r>
              <a:rPr lang="de-DE" sz="2399" b="1" dirty="0"/>
              <a:t> source</a:t>
            </a:r>
            <a:br>
              <a:rPr lang="de-DE" sz="2399" b="1" dirty="0"/>
            </a:br>
            <a:r>
              <a:rPr lang="de-DE" sz="2399" b="1" dirty="0" err="1"/>
              <a:t>technology</a:t>
            </a:r>
            <a:endParaRPr lang="de-DE" sz="2399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6431A2-6480-7AA0-7400-257E93A0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2056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5AFD3A-79A0-C18E-1895-A4F98F35C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8C4E5-A2E5-4810-DAB9-BA580691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8B662D-0582-5D02-45E8-65059A4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KATRIN and TLK </a:t>
            </a:r>
            <a:r>
              <a:rPr lang="de-DE" dirty="0" err="1"/>
              <a:t>as</a:t>
            </a:r>
            <a:r>
              <a:rPr lang="de-DE" dirty="0"/>
              <a:t> ideal R&amp;D </a:t>
            </a:r>
            <a:r>
              <a:rPr lang="de-DE" dirty="0" err="1"/>
              <a:t>facilities</a:t>
            </a:r>
            <a:endParaRPr lang="de-DE" dirty="0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AE053E49-EB0E-E3D9-3E9E-758CE98CD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167" y="2101679"/>
            <a:ext cx="7557667" cy="202709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A5D50F3D-69B6-021A-4D85-603649B195A8}"/>
              </a:ext>
            </a:extLst>
          </p:cNvPr>
          <p:cNvSpPr txBox="1"/>
          <p:nvPr/>
        </p:nvSpPr>
        <p:spPr>
          <a:xfrm>
            <a:off x="515525" y="4147521"/>
            <a:ext cx="2665155" cy="7568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r>
              <a:rPr lang="de-DE" dirty="0"/>
              <a:t>eV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differential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76BC6B4-14CE-7F6E-3C7C-B89794CB943A}"/>
              </a:ext>
            </a:extLst>
          </p:cNvPr>
          <p:cNvSpPr/>
          <p:nvPr/>
        </p:nvSpPr>
        <p:spPr>
          <a:xfrm rot="21381596">
            <a:off x="878988" y="3403356"/>
            <a:ext cx="3533367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2040DEC-2F56-FDBB-7960-C4BCD945203A}"/>
              </a:ext>
            </a:extLst>
          </p:cNvPr>
          <p:cNvSpPr/>
          <p:nvPr/>
        </p:nvSpPr>
        <p:spPr>
          <a:xfrm>
            <a:off x="7379445" y="3327652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B188423-9718-9645-23F0-E6E34BC9638E}"/>
              </a:ext>
            </a:extLst>
          </p:cNvPr>
          <p:cNvSpPr txBox="1"/>
          <p:nvPr/>
        </p:nvSpPr>
        <p:spPr>
          <a:xfrm>
            <a:off x="3051267" y="4158329"/>
            <a:ext cx="2741377" cy="7568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r>
              <a:rPr lang="de-DE" b="1" dirty="0"/>
              <a:t>immune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dirty="0" err="1"/>
              <a:t>Rydberg</a:t>
            </a:r>
            <a:r>
              <a:rPr lang="de-DE" dirty="0"/>
              <a:t>-like </a:t>
            </a:r>
            <a:r>
              <a:rPr lang="de-DE" b="1" dirty="0" err="1"/>
              <a:t>backgrounds</a:t>
            </a:r>
            <a:endParaRPr lang="de-DE" b="1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BA1F8F93-84A2-E037-5336-0A25E0DFBCB4}"/>
              </a:ext>
            </a:extLst>
          </p:cNvPr>
          <p:cNvSpPr/>
          <p:nvPr/>
        </p:nvSpPr>
        <p:spPr>
          <a:xfrm rot="21381596">
            <a:off x="5011553" y="3534985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44295C-645E-617B-CAED-8A04135D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47" y="2850619"/>
            <a:ext cx="1853926" cy="10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44C1A1D1-D4BD-35D1-6BAA-9CE4443B761D}"/>
              </a:ext>
            </a:extLst>
          </p:cNvPr>
          <p:cNvSpPr txBox="1"/>
          <p:nvPr/>
        </p:nvSpPr>
        <p:spPr>
          <a:xfrm>
            <a:off x="6663193" y="3922156"/>
            <a:ext cx="2370877" cy="8148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/>
              <a:t>Option 1</a:t>
            </a:r>
            <a:br>
              <a:rPr lang="de-DE" dirty="0"/>
            </a:br>
            <a:r>
              <a:rPr lang="de-DE" b="1" dirty="0">
                <a:solidFill>
                  <a:schemeClr val="accent5"/>
                </a:solidFill>
              </a:rPr>
              <a:t>Micro-</a:t>
            </a:r>
            <a:r>
              <a:rPr lang="de-DE" b="1" dirty="0" err="1">
                <a:solidFill>
                  <a:schemeClr val="accent5"/>
                </a:solidFill>
              </a:rPr>
              <a:t>calorimeters</a:t>
            </a:r>
            <a:r>
              <a:rPr lang="de-DE" b="1" dirty="0">
                <a:solidFill>
                  <a:schemeClr val="accent5"/>
                </a:solidFill>
              </a:rPr>
              <a:t> /</a:t>
            </a:r>
            <a:br>
              <a:rPr lang="de-DE" b="1" dirty="0">
                <a:solidFill>
                  <a:schemeClr val="accent5"/>
                </a:solidFill>
              </a:rPr>
            </a:br>
            <a:r>
              <a:rPr lang="de-DE" b="1" dirty="0">
                <a:solidFill>
                  <a:schemeClr val="accent5"/>
                </a:solidFill>
              </a:rPr>
              <a:t>Quantum </a:t>
            </a:r>
            <a:r>
              <a:rPr lang="de-DE" b="1" dirty="0" err="1">
                <a:solidFill>
                  <a:schemeClr val="accent5"/>
                </a:solidFill>
              </a:rPr>
              <a:t>sensor</a:t>
            </a:r>
            <a:endParaRPr lang="de-DE" b="1" dirty="0">
              <a:solidFill>
                <a:schemeClr val="accent5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478FE4A-5F7B-EBB5-446F-AEC95873F9D4}"/>
              </a:ext>
            </a:extLst>
          </p:cNvPr>
          <p:cNvSpPr txBox="1"/>
          <p:nvPr/>
        </p:nvSpPr>
        <p:spPr>
          <a:xfrm>
            <a:off x="1222605" y="1999906"/>
            <a:ext cx="2079691" cy="230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/>
              <a:t>Option 2</a:t>
            </a:r>
            <a:br>
              <a:rPr lang="de-DE" dirty="0"/>
            </a:br>
            <a:r>
              <a:rPr lang="de-DE" b="1" dirty="0">
                <a:solidFill>
                  <a:schemeClr val="accent5"/>
                </a:solidFill>
              </a:rPr>
              <a:t>Time-of-</a:t>
            </a:r>
            <a:r>
              <a:rPr lang="de-DE" b="1" dirty="0" err="1">
                <a:solidFill>
                  <a:schemeClr val="accent5"/>
                </a:solidFill>
              </a:rPr>
              <a:t>flight</a:t>
            </a:r>
            <a:r>
              <a:rPr lang="de-DE" b="1" dirty="0">
                <a:solidFill>
                  <a:schemeClr val="accent5"/>
                </a:solidFill>
              </a:rPr>
              <a:t> via</a:t>
            </a:r>
            <a:br>
              <a:rPr lang="de-DE" b="1" dirty="0">
                <a:solidFill>
                  <a:schemeClr val="accent5"/>
                </a:solidFill>
              </a:rPr>
            </a:br>
            <a:r>
              <a:rPr lang="de-DE" b="1" dirty="0" err="1">
                <a:solidFill>
                  <a:schemeClr val="accent5"/>
                </a:solidFill>
              </a:rPr>
              <a:t>electron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b="1" dirty="0" err="1">
                <a:solidFill>
                  <a:schemeClr val="accent5"/>
                </a:solidFill>
              </a:rPr>
              <a:t>tagging</a:t>
            </a:r>
            <a:endParaRPr lang="de-DE" b="1" dirty="0">
              <a:solidFill>
                <a:schemeClr val="accent5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9D73CC3-16F0-6EAB-1D94-10B58B390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72" y="1493401"/>
            <a:ext cx="2079691" cy="13850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87F2F4-DFEE-BC39-0611-D7FAD4739F1A}"/>
              </a:ext>
            </a:extLst>
          </p:cNvPr>
          <p:cNvSpPr txBox="1"/>
          <p:nvPr/>
        </p:nvSpPr>
        <p:spPr>
          <a:xfrm>
            <a:off x="189909" y="1086371"/>
            <a:ext cx="2825761" cy="53536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defPPr>
              <a:defRPr lang="de-DE"/>
            </a:defPPr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pPr marL="0" indent="0">
              <a:buNone/>
            </a:pPr>
            <a:r>
              <a:rPr lang="en-AU" b="1" dirty="0"/>
              <a:t>Further options?</a:t>
            </a:r>
          </a:p>
          <a:p>
            <a:pPr marL="0" indent="0">
              <a:buNone/>
            </a:pPr>
            <a:r>
              <a:rPr lang="en-AU" b="1" dirty="0">
                <a:solidFill>
                  <a:schemeClr val="accent5"/>
                </a:solidFill>
              </a:rPr>
              <a:t>Technologies by community?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13C650-94AC-6C7E-7442-E788BEDABD6F}"/>
              </a:ext>
            </a:extLst>
          </p:cNvPr>
          <p:cNvSpPr txBox="1"/>
          <p:nvPr/>
        </p:nvSpPr>
        <p:spPr>
          <a:xfrm>
            <a:off x="4691482" y="1173720"/>
            <a:ext cx="3092513" cy="83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>
                <a:solidFill>
                  <a:schemeClr val="accent1"/>
                </a:solidFill>
              </a:rPr>
              <a:t>Differential </a:t>
            </a:r>
            <a:r>
              <a:rPr lang="de-DE" sz="2399" b="1" dirty="0" err="1">
                <a:solidFill>
                  <a:schemeClr val="accent1"/>
                </a:solidFill>
              </a:rPr>
              <a:t>detector</a:t>
            </a:r>
            <a:br>
              <a:rPr lang="de-DE" sz="2399" b="1" dirty="0">
                <a:solidFill>
                  <a:schemeClr val="accent1"/>
                </a:solidFill>
              </a:rPr>
            </a:br>
            <a:r>
              <a:rPr lang="de-DE" sz="2399" b="1" dirty="0" err="1">
                <a:solidFill>
                  <a:schemeClr val="accent1"/>
                </a:solidFill>
              </a:rPr>
              <a:t>technology</a:t>
            </a:r>
            <a:endParaRPr lang="de-DE" sz="2399" b="1" dirty="0">
              <a:solidFill>
                <a:schemeClr val="accent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DE729EC-A58E-3222-24D3-EBB072A7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594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95AA74-C14B-823A-68D3-456B9B7C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466" y="6329445"/>
            <a:ext cx="1369917" cy="5280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60931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10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21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31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242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55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86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17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484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06.09.2024</a:t>
            </a:r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3EC653E-0E4D-3EF3-28C5-A83DBC1B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Quantum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high </a:t>
            </a:r>
            <a:r>
              <a:rPr lang="de-DE" dirty="0" err="1"/>
              <a:t>resolution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differential </a:t>
            </a:r>
            <a:r>
              <a:rPr lang="de-DE" dirty="0" err="1"/>
              <a:t>detectors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EABF62-D17E-0468-2E06-5DF6C9993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9" y="1597291"/>
            <a:ext cx="1558432" cy="8820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D7BB1E-D4B5-B703-1D14-413746DC9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3" y="2686447"/>
            <a:ext cx="2474666" cy="162160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DC43E1F-4187-21D0-4054-AEE3DF3034A0}"/>
              </a:ext>
            </a:extLst>
          </p:cNvPr>
          <p:cNvSpPr txBox="1"/>
          <p:nvPr/>
        </p:nvSpPr>
        <p:spPr>
          <a:xfrm>
            <a:off x="2193704" y="1222622"/>
            <a:ext cx="1106052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Thermometer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B1FEA8-1748-41B6-459C-C36217EDC1B9}"/>
              </a:ext>
            </a:extLst>
          </p:cNvPr>
          <p:cNvSpPr txBox="1"/>
          <p:nvPr/>
        </p:nvSpPr>
        <p:spPr>
          <a:xfrm>
            <a:off x="2193705" y="1573924"/>
            <a:ext cx="806382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Absorber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82C01C7-B780-0308-E152-DC812EA71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1596" y="2630166"/>
                <a:ext cx="4109473" cy="1946134"/>
              </a:xfrm>
            </p:spPr>
            <p:txBody>
              <a:bodyPr>
                <a:normAutofit/>
              </a:bodyPr>
              <a:lstStyle/>
              <a:p>
                <a:pPr marL="266604" lvl="1" indent="0">
                  <a:buClr>
                    <a:srgbClr val="009682"/>
                  </a:buClr>
                  <a:buNone/>
                </a:pPr>
                <a:r>
                  <a:rPr lang="de-DE" sz="1400" b="1" dirty="0"/>
                  <a:t>e.g. Metallic </a:t>
                </a:r>
                <a:r>
                  <a:rPr lang="de-DE" sz="1400" b="1" dirty="0" err="1"/>
                  <a:t>Magnetic</a:t>
                </a:r>
                <a:r>
                  <a:rPr lang="de-DE" sz="1400" b="1" dirty="0"/>
                  <a:t> </a:t>
                </a:r>
                <a:r>
                  <a:rPr lang="de-DE" sz="1400" b="1" dirty="0" err="1"/>
                  <a:t>Calorimeters</a:t>
                </a:r>
                <a:r>
                  <a:rPr lang="de-DE" sz="1400" b="1" dirty="0"/>
                  <a:t> (MMC)</a:t>
                </a:r>
              </a:p>
              <a:p>
                <a:pPr lvl="1">
                  <a:buClr>
                    <a:srgbClr val="009682"/>
                  </a:buClr>
                </a:pPr>
                <a:r>
                  <a:rPr lang="de-DE" sz="1400" dirty="0" err="1"/>
                  <a:t>Temperature-dependence</a:t>
                </a:r>
                <a:r>
                  <a:rPr lang="de-DE" sz="1400" dirty="0"/>
                  <a:t> in </a:t>
                </a:r>
                <a:br>
                  <a:rPr lang="de-DE" sz="1400" dirty="0"/>
                </a:br>
                <a:r>
                  <a:rPr lang="de-DE" sz="1400" dirty="0" err="1"/>
                  <a:t>sensor</a:t>
                </a:r>
                <a:r>
                  <a:rPr lang="de-DE" sz="1400" dirty="0"/>
                  <a:t> </a:t>
                </a:r>
                <a:r>
                  <a:rPr lang="de-DE" sz="1400" dirty="0" err="1"/>
                  <a:t>magnetization</a:t>
                </a:r>
                <a:r>
                  <a:rPr lang="de-DE" sz="1400" dirty="0"/>
                  <a:t> </a:t>
                </a:r>
              </a:p>
              <a:p>
                <a:pPr lvl="1">
                  <a:buClr>
                    <a:srgbClr val="009682"/>
                  </a:buClr>
                </a:pPr>
                <a:r>
                  <a:rPr lang="de-DE" sz="1400" dirty="0"/>
                  <a:t>Read-out </a:t>
                </a:r>
                <a:r>
                  <a:rPr lang="de-DE" sz="1400" dirty="0" err="1"/>
                  <a:t>by</a:t>
                </a:r>
                <a:r>
                  <a:rPr lang="de-DE" sz="1400" dirty="0"/>
                  <a:t> SQUID</a:t>
                </a:r>
              </a:p>
              <a:p>
                <a:pPr lvl="1">
                  <a:buClr>
                    <a:srgbClr val="009682"/>
                  </a:buClr>
                </a:pPr>
                <a:r>
                  <a:rPr lang="de-DE" sz="1400" dirty="0"/>
                  <a:t>Energy </a:t>
                </a:r>
                <a:r>
                  <a:rPr lang="de-DE" sz="1400" dirty="0" err="1"/>
                  <a:t>resolution</a:t>
                </a:r>
                <a:r>
                  <a:rPr lang="de-DE" sz="1400" dirty="0"/>
                  <a:t>: </a:t>
                </a:r>
                <a:br>
                  <a:rPr lang="de-DE" sz="1400" dirty="0"/>
                </a:br>
                <a:r>
                  <a:rPr lang="de-DE" sz="1400" dirty="0"/>
                  <a:t>	- </a:t>
                </a:r>
                <a:r>
                  <a:rPr lang="de-DE" sz="1400" dirty="0" err="1"/>
                  <a:t>Current</a:t>
                </a:r>
                <a:r>
                  <a:rPr lang="de-DE" sz="1400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≲ 2 </m:t>
                    </m:r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e-DE" sz="1400" dirty="0"/>
                  <a:t> </a:t>
                </a:r>
                <a:br>
                  <a:rPr lang="de-DE" sz="1400" dirty="0"/>
                </a:br>
                <a:r>
                  <a:rPr lang="de-DE" sz="1400" dirty="0"/>
                  <a:t>	- </a:t>
                </a:r>
                <a:r>
                  <a:rPr lang="de-DE" sz="1400" dirty="0" err="1"/>
                  <a:t>Midterm</a:t>
                </a:r>
                <a:r>
                  <a:rPr lang="de-DE" sz="1400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≲1 </m:t>
                    </m:r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e-DE" sz="1400" dirty="0"/>
                  <a:t>  </a:t>
                </a:r>
                <a:br>
                  <a:rPr lang="de-DE" sz="1400" dirty="0"/>
                </a:br>
                <a:r>
                  <a:rPr lang="de-DE" sz="1400" dirty="0"/>
                  <a:t>	- Future: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∼100 </m:t>
                    </m:r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de-DE" sz="1400" dirty="0"/>
                  <a:t> </a:t>
                </a:r>
              </a:p>
              <a:p>
                <a:pPr marL="0" indent="0">
                  <a:buNone/>
                </a:pPr>
                <a:endParaRPr lang="de-DE" sz="14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82C01C7-B780-0308-E152-DC812EA71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1596" y="2630166"/>
                <a:ext cx="4109473" cy="1946134"/>
              </a:xfrm>
              <a:blipFill>
                <a:blip r:embed="rId4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FFD5F3E5-D62C-7AB1-3572-53B7607EC949}"/>
              </a:ext>
            </a:extLst>
          </p:cNvPr>
          <p:cNvSpPr txBox="1"/>
          <p:nvPr/>
        </p:nvSpPr>
        <p:spPr>
          <a:xfrm>
            <a:off x="245593" y="1084164"/>
            <a:ext cx="747089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Electron</a:t>
            </a:r>
            <a:endParaRPr lang="de-DE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423B32-9B13-36E5-E920-0306C7849709}"/>
              </a:ext>
            </a:extLst>
          </p:cNvPr>
          <p:cNvSpPr txBox="1"/>
          <p:nvPr/>
        </p:nvSpPr>
        <p:spPr>
          <a:xfrm>
            <a:off x="2193702" y="2276531"/>
            <a:ext cx="1401361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Weak</a:t>
            </a:r>
            <a:r>
              <a:rPr lang="de-DE" sz="1200" dirty="0"/>
              <a:t> thermal link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EAD5F69-84F9-6946-A6CB-A1E30AF7A325}"/>
              </a:ext>
            </a:extLst>
          </p:cNvPr>
          <p:cNvSpPr txBox="1"/>
          <p:nvPr/>
        </p:nvSpPr>
        <p:spPr>
          <a:xfrm>
            <a:off x="778536" y="2174836"/>
            <a:ext cx="1088424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Thermal </a:t>
            </a:r>
            <a:r>
              <a:rPr lang="de-DE" sz="1200" dirty="0" err="1">
                <a:solidFill>
                  <a:schemeClr val="bg1"/>
                </a:solidFill>
              </a:rPr>
              <a:t>bath</a:t>
            </a:r>
            <a:endParaRPr lang="de-DE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36CFC16-F3BF-CB5C-FF2F-8AB47495CD4F}"/>
                  </a:ext>
                </a:extLst>
              </p:cNvPr>
              <p:cNvSpPr txBox="1"/>
              <p:nvPr/>
            </p:nvSpPr>
            <p:spPr>
              <a:xfrm>
                <a:off x="1742486" y="3119665"/>
                <a:ext cx="854329" cy="496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36CFC16-F3BF-CB5C-FF2F-8AB47495C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86" y="3119665"/>
                <a:ext cx="854329" cy="496971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DDB97BC-9CF6-81EE-4290-DFC40C5787AD}"/>
                  </a:ext>
                </a:extLst>
              </p:cNvPr>
              <p:cNvSpPr txBox="1"/>
              <p:nvPr/>
            </p:nvSpPr>
            <p:spPr>
              <a:xfrm>
                <a:off x="456722" y="3274891"/>
                <a:ext cx="849394" cy="469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1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DDB97BC-9CF6-81EE-4290-DFC40C578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22" y="3274891"/>
                <a:ext cx="849394" cy="469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02D588E-67E5-A121-0AF1-C71C2B0D6EDF}"/>
                  </a:ext>
                </a:extLst>
              </p:cNvPr>
              <p:cNvSpPr txBox="1"/>
              <p:nvPr/>
            </p:nvSpPr>
            <p:spPr>
              <a:xfrm>
                <a:off x="598449" y="3907409"/>
                <a:ext cx="554276" cy="276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200">
                              <a:latin typeface="Cambria Math" panose="02040503050406030204" pitchFamily="18" charset="0"/>
                            </a:rPr>
                            <m:t>bath</m:t>
                          </m:r>
                        </m:sub>
                      </m:sSub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02D588E-67E5-A121-0AF1-C71C2B0D6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49" y="3907409"/>
                <a:ext cx="554276" cy="2769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4AA4FEEA-2617-7A79-A8CE-C740132400F2}"/>
              </a:ext>
            </a:extLst>
          </p:cNvPr>
          <p:cNvSpPr txBox="1"/>
          <p:nvPr/>
        </p:nvSpPr>
        <p:spPr>
          <a:xfrm>
            <a:off x="1261935" y="4322063"/>
            <a:ext cx="525944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Time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36225EC-CFC9-1EDD-C538-780B4359D694}"/>
              </a:ext>
            </a:extLst>
          </p:cNvPr>
          <p:cNvSpPr txBox="1"/>
          <p:nvPr/>
        </p:nvSpPr>
        <p:spPr>
          <a:xfrm rot="16200000">
            <a:off x="-213127" y="3335641"/>
            <a:ext cx="1062784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Temperature</a:t>
            </a:r>
            <a:endParaRPr lang="de-DE" sz="1200" dirty="0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FAC59EC-4209-A89A-5381-51E0E67DA4E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601096" y="1361078"/>
            <a:ext cx="592607" cy="2678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4CAF62A6-D7A6-E560-4ADE-1E70D03E21A5}"/>
              </a:ext>
            </a:extLst>
          </p:cNvPr>
          <p:cNvSpPr/>
          <p:nvPr/>
        </p:nvSpPr>
        <p:spPr>
          <a:xfrm>
            <a:off x="936720" y="1712382"/>
            <a:ext cx="735008" cy="2538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DD946A1-D24D-8D87-5542-22C2130B8F0A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601096" y="1712380"/>
            <a:ext cx="592607" cy="409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C03C069-76A9-C90F-3712-88098DC057D5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300874" y="2104675"/>
            <a:ext cx="892828" cy="310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1447C88-9ABE-AD5D-48CA-C0D29082C3B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19137" y="1361078"/>
            <a:ext cx="432690" cy="3010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9D0D6F1-52E1-98C2-0807-CE6308055AAE}"/>
                  </a:ext>
                </a:extLst>
              </p:cNvPr>
              <p:cNvSpPr txBox="1"/>
              <p:nvPr/>
            </p:nvSpPr>
            <p:spPr>
              <a:xfrm>
                <a:off x="1426237" y="3977365"/>
                <a:ext cx="245491" cy="1615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de-DE" sz="105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de-DE" sz="105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9D0D6F1-52E1-98C2-0807-CE6308055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237" y="3977365"/>
                <a:ext cx="245491" cy="161533"/>
              </a:xfrm>
              <a:prstGeom prst="rect">
                <a:avLst/>
              </a:prstGeom>
              <a:blipFill>
                <a:blip r:embed="rId8"/>
                <a:stretch>
                  <a:fillRect l="-20000" r="-22500" b="-74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C67D7A77-A7C3-7B47-05D8-C4BFB8A9E572}"/>
              </a:ext>
            </a:extLst>
          </p:cNvPr>
          <p:cNvSpPr txBox="1">
            <a:spLocks/>
          </p:cNvSpPr>
          <p:nvPr/>
        </p:nvSpPr>
        <p:spPr>
          <a:xfrm>
            <a:off x="3789512" y="899258"/>
            <a:ext cx="4109473" cy="19461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9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9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9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9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9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/>
              <a:t>Advantages </a:t>
            </a:r>
            <a:endParaRPr lang="en-US" sz="1400" dirty="0"/>
          </a:p>
          <a:p>
            <a:pPr>
              <a:buClr>
                <a:srgbClr val="009682"/>
              </a:buClr>
            </a:pPr>
            <a:r>
              <a:rPr lang="en-US" sz="1400" dirty="0"/>
              <a:t>Energy resolution </a:t>
            </a:r>
            <a:r>
              <a:rPr lang="en-US" sz="1400" b="1" i="1" dirty="0"/>
              <a:t>O</a:t>
            </a:r>
            <a:r>
              <a:rPr lang="en-US" sz="1400" b="1" dirty="0"/>
              <a:t>(eV) </a:t>
            </a:r>
            <a:r>
              <a:rPr lang="en-US" sz="1400" dirty="0"/>
              <a:t>compared to conventional detectors </a:t>
            </a:r>
            <a:r>
              <a:rPr lang="en-US" sz="1400" b="1" i="1" dirty="0"/>
              <a:t>O</a:t>
            </a:r>
            <a:r>
              <a:rPr lang="en-US" sz="1400" b="1" dirty="0"/>
              <a:t>(100 eV)</a:t>
            </a:r>
          </a:p>
          <a:p>
            <a:pPr>
              <a:buClr>
                <a:srgbClr val="009682"/>
              </a:buClr>
            </a:pPr>
            <a:r>
              <a:rPr lang="en-US" sz="1400" dirty="0"/>
              <a:t>Nearly 100% quantum efficiency </a:t>
            </a:r>
          </a:p>
          <a:p>
            <a:pPr>
              <a:buClr>
                <a:srgbClr val="009682"/>
              </a:buClr>
            </a:pPr>
            <a:r>
              <a:rPr lang="en-US" sz="1400" dirty="0"/>
              <a:t>Broad spectrum of possible applications</a:t>
            </a:r>
          </a:p>
          <a:p>
            <a:pPr lvl="1">
              <a:buClr>
                <a:srgbClr val="009682"/>
              </a:buClr>
            </a:pPr>
            <a:endParaRPr lang="en-US" sz="1400" dirty="0"/>
          </a:p>
          <a:p>
            <a:pPr lvl="1">
              <a:buClr>
                <a:srgbClr val="009682"/>
              </a:buClr>
            </a:pPr>
            <a:endParaRPr lang="en-US" sz="1400" dirty="0"/>
          </a:p>
          <a:p>
            <a:endParaRPr lang="de-DE" sz="1400" dirty="0"/>
          </a:p>
        </p:txBody>
      </p:sp>
      <p:pic>
        <p:nvPicPr>
          <p:cNvPr id="8" name="3DMMC.png" descr="3DMMC.png">
            <a:extLst>
              <a:ext uri="{FF2B5EF4-FFF2-40B4-BE49-F238E27FC236}">
                <a16:creationId xmlns:a16="http://schemas.microsoft.com/office/drawing/2014/main" id="{08E7FBA9-81A7-484F-136D-2DBD09A01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041" t="18434" r="16242" b="9673"/>
          <a:stretch>
            <a:fillRect/>
          </a:stretch>
        </p:blipFill>
        <p:spPr>
          <a:xfrm flipH="1">
            <a:off x="6321869" y="2756470"/>
            <a:ext cx="2115001" cy="1156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9" extrusionOk="0">
                <a:moveTo>
                  <a:pt x="5919" y="0"/>
                </a:moveTo>
                <a:lnTo>
                  <a:pt x="5692" y="76"/>
                </a:lnTo>
                <a:lnTo>
                  <a:pt x="5464" y="156"/>
                </a:lnTo>
                <a:lnTo>
                  <a:pt x="5497" y="260"/>
                </a:lnTo>
                <a:cubicBezTo>
                  <a:pt x="5549" y="432"/>
                  <a:pt x="5572" y="749"/>
                  <a:pt x="5559" y="1127"/>
                </a:cubicBezTo>
                <a:cubicBezTo>
                  <a:pt x="5544" y="1560"/>
                  <a:pt x="5532" y="1819"/>
                  <a:pt x="5519" y="1924"/>
                </a:cubicBezTo>
                <a:cubicBezTo>
                  <a:pt x="5509" y="2011"/>
                  <a:pt x="5460" y="2553"/>
                  <a:pt x="5452" y="2667"/>
                </a:cubicBezTo>
                <a:cubicBezTo>
                  <a:pt x="5444" y="2781"/>
                  <a:pt x="5477" y="2787"/>
                  <a:pt x="4684" y="2486"/>
                </a:cubicBezTo>
                <a:cubicBezTo>
                  <a:pt x="4540" y="2432"/>
                  <a:pt x="4325" y="2349"/>
                  <a:pt x="4206" y="2302"/>
                </a:cubicBezTo>
                <a:cubicBezTo>
                  <a:pt x="4087" y="2256"/>
                  <a:pt x="3932" y="2198"/>
                  <a:pt x="3863" y="2172"/>
                </a:cubicBezTo>
                <a:cubicBezTo>
                  <a:pt x="3793" y="2146"/>
                  <a:pt x="3579" y="2066"/>
                  <a:pt x="3386" y="1991"/>
                </a:cubicBezTo>
                <a:cubicBezTo>
                  <a:pt x="3193" y="1916"/>
                  <a:pt x="2865" y="1788"/>
                  <a:pt x="2657" y="1708"/>
                </a:cubicBezTo>
                <a:cubicBezTo>
                  <a:pt x="2448" y="1629"/>
                  <a:pt x="2218" y="1540"/>
                  <a:pt x="2145" y="1512"/>
                </a:cubicBezTo>
                <a:cubicBezTo>
                  <a:pt x="2073" y="1483"/>
                  <a:pt x="2008" y="1461"/>
                  <a:pt x="2003" y="1461"/>
                </a:cubicBezTo>
                <a:cubicBezTo>
                  <a:pt x="1998" y="1461"/>
                  <a:pt x="2000" y="1503"/>
                  <a:pt x="2005" y="1553"/>
                </a:cubicBezTo>
                <a:cubicBezTo>
                  <a:pt x="2011" y="1603"/>
                  <a:pt x="2019" y="1702"/>
                  <a:pt x="2024" y="1775"/>
                </a:cubicBezTo>
                <a:cubicBezTo>
                  <a:pt x="2029" y="1848"/>
                  <a:pt x="2042" y="2010"/>
                  <a:pt x="2052" y="2137"/>
                </a:cubicBezTo>
                <a:cubicBezTo>
                  <a:pt x="2062" y="2264"/>
                  <a:pt x="2069" y="2386"/>
                  <a:pt x="2069" y="2407"/>
                </a:cubicBezTo>
                <a:cubicBezTo>
                  <a:pt x="2070" y="2443"/>
                  <a:pt x="2156" y="2484"/>
                  <a:pt x="2871" y="2788"/>
                </a:cubicBezTo>
                <a:cubicBezTo>
                  <a:pt x="3000" y="2843"/>
                  <a:pt x="3212" y="2934"/>
                  <a:pt x="3341" y="2991"/>
                </a:cubicBezTo>
                <a:lnTo>
                  <a:pt x="3575" y="3096"/>
                </a:lnTo>
                <a:lnTo>
                  <a:pt x="3623" y="3277"/>
                </a:lnTo>
                <a:cubicBezTo>
                  <a:pt x="3665" y="3431"/>
                  <a:pt x="3703" y="3661"/>
                  <a:pt x="3740" y="3995"/>
                </a:cubicBezTo>
                <a:cubicBezTo>
                  <a:pt x="3747" y="4060"/>
                  <a:pt x="3758" y="4068"/>
                  <a:pt x="3842" y="4068"/>
                </a:cubicBezTo>
                <a:cubicBezTo>
                  <a:pt x="4015" y="4067"/>
                  <a:pt x="4009" y="4079"/>
                  <a:pt x="4001" y="3693"/>
                </a:cubicBezTo>
                <a:cubicBezTo>
                  <a:pt x="3996" y="3438"/>
                  <a:pt x="4002" y="3346"/>
                  <a:pt x="4020" y="3318"/>
                </a:cubicBezTo>
                <a:cubicBezTo>
                  <a:pt x="4038" y="3291"/>
                  <a:pt x="4109" y="3310"/>
                  <a:pt x="4304" y="3395"/>
                </a:cubicBezTo>
                <a:cubicBezTo>
                  <a:pt x="4448" y="3457"/>
                  <a:pt x="4619" y="3530"/>
                  <a:pt x="4684" y="3557"/>
                </a:cubicBezTo>
                <a:cubicBezTo>
                  <a:pt x="4865" y="3631"/>
                  <a:pt x="4910" y="3660"/>
                  <a:pt x="4906" y="3693"/>
                </a:cubicBezTo>
                <a:cubicBezTo>
                  <a:pt x="4904" y="3710"/>
                  <a:pt x="4883" y="3728"/>
                  <a:pt x="4861" y="3734"/>
                </a:cubicBezTo>
                <a:cubicBezTo>
                  <a:pt x="4838" y="3740"/>
                  <a:pt x="4604" y="3849"/>
                  <a:pt x="4341" y="3976"/>
                </a:cubicBezTo>
                <a:cubicBezTo>
                  <a:pt x="4078" y="4103"/>
                  <a:pt x="3680" y="4294"/>
                  <a:pt x="3457" y="4401"/>
                </a:cubicBezTo>
                <a:cubicBezTo>
                  <a:pt x="2237" y="4989"/>
                  <a:pt x="2269" y="4973"/>
                  <a:pt x="2277" y="5055"/>
                </a:cubicBezTo>
                <a:cubicBezTo>
                  <a:pt x="2286" y="5144"/>
                  <a:pt x="2322" y="5593"/>
                  <a:pt x="2333" y="5754"/>
                </a:cubicBezTo>
                <a:cubicBezTo>
                  <a:pt x="2338" y="5835"/>
                  <a:pt x="2348" y="5911"/>
                  <a:pt x="2355" y="5922"/>
                </a:cubicBezTo>
                <a:cubicBezTo>
                  <a:pt x="2362" y="5934"/>
                  <a:pt x="2749" y="6153"/>
                  <a:pt x="3215" y="6411"/>
                </a:cubicBezTo>
                <a:cubicBezTo>
                  <a:pt x="3680" y="6669"/>
                  <a:pt x="4123" y="6915"/>
                  <a:pt x="4197" y="6957"/>
                </a:cubicBezTo>
                <a:cubicBezTo>
                  <a:pt x="4271" y="7000"/>
                  <a:pt x="4381" y="7064"/>
                  <a:pt x="4441" y="7097"/>
                </a:cubicBezTo>
                <a:cubicBezTo>
                  <a:pt x="4501" y="7130"/>
                  <a:pt x="4553" y="7169"/>
                  <a:pt x="4556" y="7186"/>
                </a:cubicBezTo>
                <a:cubicBezTo>
                  <a:pt x="4558" y="7203"/>
                  <a:pt x="4527" y="7237"/>
                  <a:pt x="4486" y="7259"/>
                </a:cubicBezTo>
                <a:cubicBezTo>
                  <a:pt x="4377" y="7318"/>
                  <a:pt x="4323" y="7394"/>
                  <a:pt x="4323" y="7488"/>
                </a:cubicBezTo>
                <a:cubicBezTo>
                  <a:pt x="4323" y="7620"/>
                  <a:pt x="4343" y="7634"/>
                  <a:pt x="5036" y="8031"/>
                </a:cubicBezTo>
                <a:cubicBezTo>
                  <a:pt x="5125" y="8082"/>
                  <a:pt x="5598" y="8356"/>
                  <a:pt x="6089" y="8640"/>
                </a:cubicBezTo>
                <a:cubicBezTo>
                  <a:pt x="6901" y="9111"/>
                  <a:pt x="7323" y="9354"/>
                  <a:pt x="7857" y="9663"/>
                </a:cubicBezTo>
                <a:cubicBezTo>
                  <a:pt x="8111" y="9810"/>
                  <a:pt x="8106" y="9903"/>
                  <a:pt x="7844" y="9911"/>
                </a:cubicBezTo>
                <a:cubicBezTo>
                  <a:pt x="7740" y="9914"/>
                  <a:pt x="7585" y="9834"/>
                  <a:pt x="7072" y="9520"/>
                </a:cubicBezTo>
                <a:cubicBezTo>
                  <a:pt x="7042" y="9502"/>
                  <a:pt x="6823" y="9373"/>
                  <a:pt x="6585" y="9234"/>
                </a:cubicBezTo>
                <a:cubicBezTo>
                  <a:pt x="6347" y="9095"/>
                  <a:pt x="5894" y="8828"/>
                  <a:pt x="5576" y="8640"/>
                </a:cubicBezTo>
                <a:cubicBezTo>
                  <a:pt x="5259" y="8453"/>
                  <a:pt x="4804" y="8186"/>
                  <a:pt x="4566" y="8047"/>
                </a:cubicBezTo>
                <a:cubicBezTo>
                  <a:pt x="4328" y="7907"/>
                  <a:pt x="4099" y="7774"/>
                  <a:pt x="4057" y="7748"/>
                </a:cubicBezTo>
                <a:cubicBezTo>
                  <a:pt x="3889" y="7647"/>
                  <a:pt x="3550" y="7747"/>
                  <a:pt x="3490" y="7913"/>
                </a:cubicBezTo>
                <a:cubicBezTo>
                  <a:pt x="3469" y="7973"/>
                  <a:pt x="3474" y="8086"/>
                  <a:pt x="3500" y="8126"/>
                </a:cubicBezTo>
                <a:cubicBezTo>
                  <a:pt x="3514" y="8146"/>
                  <a:pt x="3754" y="8307"/>
                  <a:pt x="4036" y="8482"/>
                </a:cubicBezTo>
                <a:cubicBezTo>
                  <a:pt x="6250" y="9852"/>
                  <a:pt x="7114" y="10386"/>
                  <a:pt x="7151" y="10406"/>
                </a:cubicBezTo>
                <a:cubicBezTo>
                  <a:pt x="7276" y="10473"/>
                  <a:pt x="7174" y="10578"/>
                  <a:pt x="6982" y="10581"/>
                </a:cubicBezTo>
                <a:cubicBezTo>
                  <a:pt x="6870" y="10582"/>
                  <a:pt x="6809" y="10553"/>
                  <a:pt x="6450" y="10327"/>
                </a:cubicBezTo>
                <a:cubicBezTo>
                  <a:pt x="5813" y="9925"/>
                  <a:pt x="4871" y="9335"/>
                  <a:pt x="4476" y="9088"/>
                </a:cubicBezTo>
                <a:cubicBezTo>
                  <a:pt x="4278" y="8964"/>
                  <a:pt x="3885" y="8719"/>
                  <a:pt x="3603" y="8542"/>
                </a:cubicBezTo>
                <a:lnTo>
                  <a:pt x="3090" y="8221"/>
                </a:lnTo>
                <a:lnTo>
                  <a:pt x="2944" y="8240"/>
                </a:lnTo>
                <a:cubicBezTo>
                  <a:pt x="2761" y="8264"/>
                  <a:pt x="2629" y="8349"/>
                  <a:pt x="2592" y="8469"/>
                </a:cubicBezTo>
                <a:cubicBezTo>
                  <a:pt x="2572" y="8537"/>
                  <a:pt x="2571" y="8574"/>
                  <a:pt x="2586" y="8618"/>
                </a:cubicBezTo>
                <a:cubicBezTo>
                  <a:pt x="2617" y="8712"/>
                  <a:pt x="2614" y="8707"/>
                  <a:pt x="3268" y="9136"/>
                </a:cubicBezTo>
                <a:cubicBezTo>
                  <a:pt x="3397" y="9220"/>
                  <a:pt x="3791" y="9481"/>
                  <a:pt x="4143" y="9714"/>
                </a:cubicBezTo>
                <a:cubicBezTo>
                  <a:pt x="4495" y="9946"/>
                  <a:pt x="4982" y="10268"/>
                  <a:pt x="5225" y="10428"/>
                </a:cubicBezTo>
                <a:cubicBezTo>
                  <a:pt x="7287" y="11788"/>
                  <a:pt x="7215" y="11739"/>
                  <a:pt x="7215" y="11841"/>
                </a:cubicBezTo>
                <a:cubicBezTo>
                  <a:pt x="7215" y="11932"/>
                  <a:pt x="7200" y="11948"/>
                  <a:pt x="6711" y="12356"/>
                </a:cubicBezTo>
                <a:cubicBezTo>
                  <a:pt x="5251" y="13573"/>
                  <a:pt x="4886" y="13882"/>
                  <a:pt x="4823" y="13959"/>
                </a:cubicBezTo>
                <a:cubicBezTo>
                  <a:pt x="4779" y="14012"/>
                  <a:pt x="4740" y="14100"/>
                  <a:pt x="4719" y="14188"/>
                </a:cubicBezTo>
                <a:cubicBezTo>
                  <a:pt x="4688" y="14314"/>
                  <a:pt x="4687" y="14344"/>
                  <a:pt x="4708" y="14458"/>
                </a:cubicBezTo>
                <a:cubicBezTo>
                  <a:pt x="4754" y="14702"/>
                  <a:pt x="4881" y="14800"/>
                  <a:pt x="5188" y="14829"/>
                </a:cubicBezTo>
                <a:lnTo>
                  <a:pt x="5394" y="14848"/>
                </a:lnTo>
                <a:lnTo>
                  <a:pt x="5406" y="14972"/>
                </a:lnTo>
                <a:cubicBezTo>
                  <a:pt x="5420" y="15130"/>
                  <a:pt x="5475" y="15239"/>
                  <a:pt x="5588" y="15328"/>
                </a:cubicBezTo>
                <a:cubicBezTo>
                  <a:pt x="5685" y="15404"/>
                  <a:pt x="5771" y="15426"/>
                  <a:pt x="5982" y="15436"/>
                </a:cubicBezTo>
                <a:lnTo>
                  <a:pt x="6117" y="15442"/>
                </a:lnTo>
                <a:lnTo>
                  <a:pt x="6139" y="15576"/>
                </a:lnTo>
                <a:cubicBezTo>
                  <a:pt x="6170" y="15749"/>
                  <a:pt x="6236" y="15868"/>
                  <a:pt x="6349" y="15960"/>
                </a:cubicBezTo>
                <a:cubicBezTo>
                  <a:pt x="6476" y="16063"/>
                  <a:pt x="6817" y="16086"/>
                  <a:pt x="6988" y="16004"/>
                </a:cubicBezTo>
                <a:cubicBezTo>
                  <a:pt x="7134" y="15935"/>
                  <a:pt x="7151" y="15921"/>
                  <a:pt x="8369" y="14725"/>
                </a:cubicBezTo>
                <a:cubicBezTo>
                  <a:pt x="8925" y="14180"/>
                  <a:pt x="9455" y="13659"/>
                  <a:pt x="9548" y="13569"/>
                </a:cubicBezTo>
                <a:cubicBezTo>
                  <a:pt x="9700" y="13420"/>
                  <a:pt x="9722" y="13408"/>
                  <a:pt x="9773" y="13439"/>
                </a:cubicBezTo>
                <a:cubicBezTo>
                  <a:pt x="9804" y="13457"/>
                  <a:pt x="10057" y="13622"/>
                  <a:pt x="10334" y="13807"/>
                </a:cubicBezTo>
                <a:cubicBezTo>
                  <a:pt x="10612" y="13992"/>
                  <a:pt x="11062" y="14288"/>
                  <a:pt x="11334" y="14467"/>
                </a:cubicBezTo>
                <a:cubicBezTo>
                  <a:pt x="11607" y="14646"/>
                  <a:pt x="12058" y="14946"/>
                  <a:pt x="12336" y="15131"/>
                </a:cubicBezTo>
                <a:cubicBezTo>
                  <a:pt x="12613" y="15316"/>
                  <a:pt x="12904" y="15509"/>
                  <a:pt x="12984" y="15560"/>
                </a:cubicBezTo>
                <a:cubicBezTo>
                  <a:pt x="13063" y="15611"/>
                  <a:pt x="13218" y="15710"/>
                  <a:pt x="13327" y="15782"/>
                </a:cubicBezTo>
                <a:cubicBezTo>
                  <a:pt x="13532" y="15918"/>
                  <a:pt x="13892" y="16158"/>
                  <a:pt x="14607" y="16633"/>
                </a:cubicBezTo>
                <a:cubicBezTo>
                  <a:pt x="14835" y="16784"/>
                  <a:pt x="15167" y="17004"/>
                  <a:pt x="15345" y="17122"/>
                </a:cubicBezTo>
                <a:cubicBezTo>
                  <a:pt x="15870" y="17468"/>
                  <a:pt x="16708" y="18020"/>
                  <a:pt x="17076" y="18265"/>
                </a:cubicBezTo>
                <a:cubicBezTo>
                  <a:pt x="17911" y="18819"/>
                  <a:pt x="18084" y="18929"/>
                  <a:pt x="18172" y="18957"/>
                </a:cubicBezTo>
                <a:cubicBezTo>
                  <a:pt x="18223" y="18974"/>
                  <a:pt x="18322" y="18982"/>
                  <a:pt x="18392" y="18973"/>
                </a:cubicBezTo>
                <a:cubicBezTo>
                  <a:pt x="18650" y="18941"/>
                  <a:pt x="18798" y="18707"/>
                  <a:pt x="18759" y="18392"/>
                </a:cubicBezTo>
                <a:lnTo>
                  <a:pt x="18743" y="18262"/>
                </a:lnTo>
                <a:lnTo>
                  <a:pt x="18901" y="17951"/>
                </a:lnTo>
                <a:cubicBezTo>
                  <a:pt x="19021" y="17716"/>
                  <a:pt x="19071" y="17640"/>
                  <a:pt x="19106" y="17640"/>
                </a:cubicBezTo>
                <a:cubicBezTo>
                  <a:pt x="19194" y="17638"/>
                  <a:pt x="19343" y="17534"/>
                  <a:pt x="19397" y="17436"/>
                </a:cubicBezTo>
                <a:cubicBezTo>
                  <a:pt x="19446" y="17346"/>
                  <a:pt x="19450" y="17325"/>
                  <a:pt x="19442" y="17151"/>
                </a:cubicBezTo>
                <a:lnTo>
                  <a:pt x="19433" y="16960"/>
                </a:lnTo>
                <a:lnTo>
                  <a:pt x="19568" y="16690"/>
                </a:lnTo>
                <a:cubicBezTo>
                  <a:pt x="19685" y="16454"/>
                  <a:pt x="19709" y="16417"/>
                  <a:pt x="19761" y="16417"/>
                </a:cubicBezTo>
                <a:cubicBezTo>
                  <a:pt x="19793" y="16417"/>
                  <a:pt x="19856" y="16394"/>
                  <a:pt x="19899" y="16366"/>
                </a:cubicBezTo>
                <a:cubicBezTo>
                  <a:pt x="20041" y="16275"/>
                  <a:pt x="20095" y="16117"/>
                  <a:pt x="20060" y="15899"/>
                </a:cubicBezTo>
                <a:cubicBezTo>
                  <a:pt x="20045" y="15800"/>
                  <a:pt x="20051" y="15781"/>
                  <a:pt x="20164" y="15557"/>
                </a:cubicBezTo>
                <a:cubicBezTo>
                  <a:pt x="20275" y="15338"/>
                  <a:pt x="20293" y="15318"/>
                  <a:pt x="20379" y="15293"/>
                </a:cubicBezTo>
                <a:cubicBezTo>
                  <a:pt x="20582" y="15235"/>
                  <a:pt x="20676" y="15069"/>
                  <a:pt x="20636" y="14845"/>
                </a:cubicBezTo>
                <a:cubicBezTo>
                  <a:pt x="20615" y="14733"/>
                  <a:pt x="20617" y="14728"/>
                  <a:pt x="20729" y="14502"/>
                </a:cubicBezTo>
                <a:cubicBezTo>
                  <a:pt x="20829" y="14302"/>
                  <a:pt x="20852" y="14275"/>
                  <a:pt x="20908" y="14274"/>
                </a:cubicBezTo>
                <a:cubicBezTo>
                  <a:pt x="20996" y="14272"/>
                  <a:pt x="21126" y="14142"/>
                  <a:pt x="21155" y="14029"/>
                </a:cubicBezTo>
                <a:cubicBezTo>
                  <a:pt x="21174" y="13959"/>
                  <a:pt x="21175" y="13914"/>
                  <a:pt x="21161" y="13835"/>
                </a:cubicBezTo>
                <a:cubicBezTo>
                  <a:pt x="21145" y="13755"/>
                  <a:pt x="21146" y="13721"/>
                  <a:pt x="21166" y="13680"/>
                </a:cubicBezTo>
                <a:cubicBezTo>
                  <a:pt x="21187" y="13636"/>
                  <a:pt x="21222" y="13293"/>
                  <a:pt x="21278" y="12568"/>
                </a:cubicBezTo>
                <a:lnTo>
                  <a:pt x="21289" y="12432"/>
                </a:lnTo>
                <a:lnTo>
                  <a:pt x="21076" y="12330"/>
                </a:lnTo>
                <a:cubicBezTo>
                  <a:pt x="20958" y="12273"/>
                  <a:pt x="20801" y="12198"/>
                  <a:pt x="20727" y="12165"/>
                </a:cubicBezTo>
                <a:cubicBezTo>
                  <a:pt x="20654" y="12132"/>
                  <a:pt x="20590" y="12088"/>
                  <a:pt x="20587" y="12070"/>
                </a:cubicBezTo>
                <a:cubicBezTo>
                  <a:pt x="20582" y="12044"/>
                  <a:pt x="21270" y="10858"/>
                  <a:pt x="21415" y="10641"/>
                </a:cubicBezTo>
                <a:cubicBezTo>
                  <a:pt x="21442" y="10601"/>
                  <a:pt x="21460" y="10458"/>
                  <a:pt x="21500" y="9961"/>
                </a:cubicBezTo>
                <a:cubicBezTo>
                  <a:pt x="21528" y="9616"/>
                  <a:pt x="21549" y="9331"/>
                  <a:pt x="21547" y="9326"/>
                </a:cubicBezTo>
                <a:cubicBezTo>
                  <a:pt x="21543" y="9318"/>
                  <a:pt x="20011" y="8712"/>
                  <a:pt x="19436" y="8491"/>
                </a:cubicBezTo>
                <a:cubicBezTo>
                  <a:pt x="19248" y="8419"/>
                  <a:pt x="19038" y="8338"/>
                  <a:pt x="18969" y="8310"/>
                </a:cubicBezTo>
                <a:cubicBezTo>
                  <a:pt x="18899" y="8282"/>
                  <a:pt x="18805" y="8242"/>
                  <a:pt x="18761" y="8224"/>
                </a:cubicBezTo>
                <a:cubicBezTo>
                  <a:pt x="18655" y="8182"/>
                  <a:pt x="16131" y="7195"/>
                  <a:pt x="15190" y="6827"/>
                </a:cubicBezTo>
                <a:lnTo>
                  <a:pt x="14458" y="6541"/>
                </a:lnTo>
                <a:lnTo>
                  <a:pt x="14100" y="6853"/>
                </a:lnTo>
                <a:cubicBezTo>
                  <a:pt x="12467" y="8273"/>
                  <a:pt x="11708" y="8923"/>
                  <a:pt x="11682" y="8923"/>
                </a:cubicBezTo>
                <a:cubicBezTo>
                  <a:pt x="11666" y="8923"/>
                  <a:pt x="11534" y="8862"/>
                  <a:pt x="11390" y="8790"/>
                </a:cubicBezTo>
                <a:cubicBezTo>
                  <a:pt x="11074" y="8632"/>
                  <a:pt x="10230" y="8214"/>
                  <a:pt x="9622" y="7916"/>
                </a:cubicBezTo>
                <a:cubicBezTo>
                  <a:pt x="9379" y="7797"/>
                  <a:pt x="9120" y="7671"/>
                  <a:pt x="9045" y="7634"/>
                </a:cubicBezTo>
                <a:cubicBezTo>
                  <a:pt x="8971" y="7596"/>
                  <a:pt x="8722" y="7474"/>
                  <a:pt x="8491" y="7361"/>
                </a:cubicBezTo>
                <a:cubicBezTo>
                  <a:pt x="8260" y="7248"/>
                  <a:pt x="8068" y="7141"/>
                  <a:pt x="8066" y="7126"/>
                </a:cubicBezTo>
                <a:cubicBezTo>
                  <a:pt x="8064" y="7111"/>
                  <a:pt x="8380" y="6885"/>
                  <a:pt x="8766" y="6624"/>
                </a:cubicBezTo>
                <a:cubicBezTo>
                  <a:pt x="9153" y="6363"/>
                  <a:pt x="9623" y="6047"/>
                  <a:pt x="9811" y="5919"/>
                </a:cubicBezTo>
                <a:lnTo>
                  <a:pt x="10154" y="5687"/>
                </a:lnTo>
                <a:lnTo>
                  <a:pt x="10149" y="5217"/>
                </a:lnTo>
                <a:cubicBezTo>
                  <a:pt x="10146" y="4959"/>
                  <a:pt x="10140" y="4741"/>
                  <a:pt x="10137" y="4735"/>
                </a:cubicBezTo>
                <a:cubicBezTo>
                  <a:pt x="10133" y="4728"/>
                  <a:pt x="9946" y="4651"/>
                  <a:pt x="9719" y="4563"/>
                </a:cubicBezTo>
                <a:cubicBezTo>
                  <a:pt x="8971" y="4271"/>
                  <a:pt x="8122" y="3942"/>
                  <a:pt x="7792" y="3817"/>
                </a:cubicBezTo>
                <a:cubicBezTo>
                  <a:pt x="7485" y="3700"/>
                  <a:pt x="7380" y="3632"/>
                  <a:pt x="7442" y="3591"/>
                </a:cubicBezTo>
                <a:cubicBezTo>
                  <a:pt x="7566" y="3511"/>
                  <a:pt x="8224" y="3183"/>
                  <a:pt x="8233" y="3198"/>
                </a:cubicBezTo>
                <a:cubicBezTo>
                  <a:pt x="8238" y="3208"/>
                  <a:pt x="8244" y="3227"/>
                  <a:pt x="8245" y="3239"/>
                </a:cubicBezTo>
                <a:cubicBezTo>
                  <a:pt x="8272" y="3698"/>
                  <a:pt x="8273" y="3707"/>
                  <a:pt x="8323" y="3712"/>
                </a:cubicBezTo>
                <a:cubicBezTo>
                  <a:pt x="8400" y="3720"/>
                  <a:pt x="8495" y="3701"/>
                  <a:pt x="8508" y="3677"/>
                </a:cubicBezTo>
                <a:cubicBezTo>
                  <a:pt x="8515" y="3665"/>
                  <a:pt x="8526" y="3523"/>
                  <a:pt x="8532" y="3360"/>
                </a:cubicBezTo>
                <a:cubicBezTo>
                  <a:pt x="8539" y="3196"/>
                  <a:pt x="8554" y="3044"/>
                  <a:pt x="8565" y="3023"/>
                </a:cubicBezTo>
                <a:cubicBezTo>
                  <a:pt x="8577" y="3002"/>
                  <a:pt x="8873" y="2836"/>
                  <a:pt x="9225" y="2652"/>
                </a:cubicBezTo>
                <a:cubicBezTo>
                  <a:pt x="9577" y="2467"/>
                  <a:pt x="9922" y="2284"/>
                  <a:pt x="9990" y="2248"/>
                </a:cubicBezTo>
                <a:lnTo>
                  <a:pt x="10111" y="2185"/>
                </a:lnTo>
                <a:lnTo>
                  <a:pt x="10099" y="1683"/>
                </a:lnTo>
                <a:cubicBezTo>
                  <a:pt x="10092" y="1407"/>
                  <a:pt x="10086" y="1178"/>
                  <a:pt x="10085" y="1175"/>
                </a:cubicBezTo>
                <a:cubicBezTo>
                  <a:pt x="10084" y="1172"/>
                  <a:pt x="9705" y="1062"/>
                  <a:pt x="9244" y="934"/>
                </a:cubicBezTo>
                <a:cubicBezTo>
                  <a:pt x="8784" y="805"/>
                  <a:pt x="7846" y="542"/>
                  <a:pt x="7162" y="349"/>
                </a:cubicBezTo>
                <a:lnTo>
                  <a:pt x="5919" y="0"/>
                </a:lnTo>
                <a:close/>
                <a:moveTo>
                  <a:pt x="63" y="14051"/>
                </a:moveTo>
                <a:cubicBezTo>
                  <a:pt x="49" y="14054"/>
                  <a:pt x="45" y="14070"/>
                  <a:pt x="33" y="14089"/>
                </a:cubicBezTo>
                <a:cubicBezTo>
                  <a:pt x="-51" y="14229"/>
                  <a:pt x="-45" y="14236"/>
                  <a:pt x="929" y="15195"/>
                </a:cubicBezTo>
                <a:cubicBezTo>
                  <a:pt x="1437" y="15694"/>
                  <a:pt x="1862" y="16120"/>
                  <a:pt x="1873" y="16141"/>
                </a:cubicBezTo>
                <a:cubicBezTo>
                  <a:pt x="1889" y="16170"/>
                  <a:pt x="1879" y="16193"/>
                  <a:pt x="1834" y="16236"/>
                </a:cubicBezTo>
                <a:cubicBezTo>
                  <a:pt x="1705" y="16357"/>
                  <a:pt x="1461" y="16680"/>
                  <a:pt x="1360" y="16862"/>
                </a:cubicBezTo>
                <a:cubicBezTo>
                  <a:pt x="1150" y="17241"/>
                  <a:pt x="1053" y="17614"/>
                  <a:pt x="1056" y="18030"/>
                </a:cubicBezTo>
                <a:cubicBezTo>
                  <a:pt x="1057" y="18242"/>
                  <a:pt x="1065" y="18305"/>
                  <a:pt x="1120" y="18500"/>
                </a:cubicBezTo>
                <a:cubicBezTo>
                  <a:pt x="1160" y="18643"/>
                  <a:pt x="1177" y="18734"/>
                  <a:pt x="1165" y="18748"/>
                </a:cubicBezTo>
                <a:cubicBezTo>
                  <a:pt x="1154" y="18760"/>
                  <a:pt x="1080" y="18778"/>
                  <a:pt x="1000" y="18789"/>
                </a:cubicBezTo>
                <a:lnTo>
                  <a:pt x="853" y="18811"/>
                </a:lnTo>
                <a:lnTo>
                  <a:pt x="848" y="18989"/>
                </a:lnTo>
                <a:lnTo>
                  <a:pt x="842" y="19167"/>
                </a:lnTo>
                <a:lnTo>
                  <a:pt x="1059" y="19145"/>
                </a:lnTo>
                <a:cubicBezTo>
                  <a:pt x="1179" y="19132"/>
                  <a:pt x="1284" y="19128"/>
                  <a:pt x="1293" y="19138"/>
                </a:cubicBezTo>
                <a:cubicBezTo>
                  <a:pt x="1302" y="19149"/>
                  <a:pt x="1293" y="19235"/>
                  <a:pt x="1274" y="19329"/>
                </a:cubicBezTo>
                <a:cubicBezTo>
                  <a:pt x="1230" y="19542"/>
                  <a:pt x="1241" y="19640"/>
                  <a:pt x="1312" y="19669"/>
                </a:cubicBezTo>
                <a:cubicBezTo>
                  <a:pt x="1391" y="19700"/>
                  <a:pt x="1429" y="19643"/>
                  <a:pt x="1475" y="19431"/>
                </a:cubicBezTo>
                <a:cubicBezTo>
                  <a:pt x="1498" y="19326"/>
                  <a:pt x="1522" y="19228"/>
                  <a:pt x="1529" y="19215"/>
                </a:cubicBezTo>
                <a:cubicBezTo>
                  <a:pt x="1535" y="19201"/>
                  <a:pt x="1608" y="19235"/>
                  <a:pt x="1691" y="19291"/>
                </a:cubicBezTo>
                <a:cubicBezTo>
                  <a:pt x="2257" y="19669"/>
                  <a:pt x="3073" y="19650"/>
                  <a:pt x="3844" y="19240"/>
                </a:cubicBezTo>
                <a:cubicBezTo>
                  <a:pt x="4039" y="19136"/>
                  <a:pt x="4319" y="18946"/>
                  <a:pt x="4434" y="18840"/>
                </a:cubicBezTo>
                <a:cubicBezTo>
                  <a:pt x="4481" y="18797"/>
                  <a:pt x="4530" y="18761"/>
                  <a:pt x="4542" y="18761"/>
                </a:cubicBezTo>
                <a:cubicBezTo>
                  <a:pt x="4553" y="18761"/>
                  <a:pt x="4911" y="19106"/>
                  <a:pt x="5339" y="19526"/>
                </a:cubicBezTo>
                <a:cubicBezTo>
                  <a:pt x="5766" y="19946"/>
                  <a:pt x="6299" y="20466"/>
                  <a:pt x="6522" y="20685"/>
                </a:cubicBezTo>
                <a:cubicBezTo>
                  <a:pt x="6745" y="20904"/>
                  <a:pt x="7046" y="21201"/>
                  <a:pt x="7189" y="21342"/>
                </a:cubicBezTo>
                <a:cubicBezTo>
                  <a:pt x="7333" y="21484"/>
                  <a:pt x="7468" y="21599"/>
                  <a:pt x="7489" y="21599"/>
                </a:cubicBezTo>
                <a:cubicBezTo>
                  <a:pt x="7536" y="21600"/>
                  <a:pt x="7586" y="21470"/>
                  <a:pt x="7586" y="21345"/>
                </a:cubicBezTo>
                <a:cubicBezTo>
                  <a:pt x="7586" y="21262"/>
                  <a:pt x="7569" y="21237"/>
                  <a:pt x="7418" y="21098"/>
                </a:cubicBezTo>
                <a:cubicBezTo>
                  <a:pt x="7326" y="21013"/>
                  <a:pt x="7171" y="20865"/>
                  <a:pt x="7072" y="20767"/>
                </a:cubicBezTo>
                <a:cubicBezTo>
                  <a:pt x="6972" y="20670"/>
                  <a:pt x="6786" y="20488"/>
                  <a:pt x="6657" y="20364"/>
                </a:cubicBezTo>
                <a:cubicBezTo>
                  <a:pt x="5359" y="19114"/>
                  <a:pt x="4815" y="18583"/>
                  <a:pt x="4795" y="18548"/>
                </a:cubicBezTo>
                <a:cubicBezTo>
                  <a:pt x="4775" y="18514"/>
                  <a:pt x="4779" y="18498"/>
                  <a:pt x="4814" y="18456"/>
                </a:cubicBezTo>
                <a:cubicBezTo>
                  <a:pt x="4936" y="18309"/>
                  <a:pt x="5136" y="17985"/>
                  <a:pt x="5209" y="17814"/>
                </a:cubicBezTo>
                <a:cubicBezTo>
                  <a:pt x="5396" y="17378"/>
                  <a:pt x="5449" y="17019"/>
                  <a:pt x="5393" y="16585"/>
                </a:cubicBezTo>
                <a:cubicBezTo>
                  <a:pt x="5376" y="16461"/>
                  <a:pt x="5343" y="16348"/>
                  <a:pt x="5270" y="16173"/>
                </a:cubicBezTo>
                <a:cubicBezTo>
                  <a:pt x="5234" y="16088"/>
                  <a:pt x="5210" y="16003"/>
                  <a:pt x="5216" y="15985"/>
                </a:cubicBezTo>
                <a:cubicBezTo>
                  <a:pt x="5222" y="15968"/>
                  <a:pt x="5271" y="15953"/>
                  <a:pt x="5325" y="15953"/>
                </a:cubicBezTo>
                <a:lnTo>
                  <a:pt x="5422" y="15953"/>
                </a:lnTo>
                <a:lnTo>
                  <a:pt x="5422" y="15788"/>
                </a:lnTo>
                <a:lnTo>
                  <a:pt x="5422" y="15620"/>
                </a:lnTo>
                <a:lnTo>
                  <a:pt x="5320" y="15639"/>
                </a:lnTo>
                <a:cubicBezTo>
                  <a:pt x="5155" y="15668"/>
                  <a:pt x="5034" y="15672"/>
                  <a:pt x="5013" y="15649"/>
                </a:cubicBezTo>
                <a:cubicBezTo>
                  <a:pt x="5001" y="15635"/>
                  <a:pt x="5001" y="15574"/>
                  <a:pt x="5010" y="15484"/>
                </a:cubicBezTo>
                <a:cubicBezTo>
                  <a:pt x="5025" y="15334"/>
                  <a:pt x="5010" y="15279"/>
                  <a:pt x="4952" y="15245"/>
                </a:cubicBezTo>
                <a:cubicBezTo>
                  <a:pt x="4895" y="15212"/>
                  <a:pt x="4847" y="15287"/>
                  <a:pt x="4835" y="15430"/>
                </a:cubicBezTo>
                <a:cubicBezTo>
                  <a:pt x="4828" y="15502"/>
                  <a:pt x="4816" y="15569"/>
                  <a:pt x="4807" y="15579"/>
                </a:cubicBezTo>
                <a:cubicBezTo>
                  <a:pt x="4798" y="15589"/>
                  <a:pt x="4711" y="15561"/>
                  <a:pt x="4615" y="15515"/>
                </a:cubicBezTo>
                <a:cubicBezTo>
                  <a:pt x="4370" y="15399"/>
                  <a:pt x="4143" y="15350"/>
                  <a:pt x="3828" y="15350"/>
                </a:cubicBezTo>
                <a:cubicBezTo>
                  <a:pt x="3279" y="15350"/>
                  <a:pt x="2652" y="15571"/>
                  <a:pt x="2204" y="15922"/>
                </a:cubicBezTo>
                <a:lnTo>
                  <a:pt x="2119" y="15988"/>
                </a:lnTo>
                <a:lnTo>
                  <a:pt x="1901" y="15779"/>
                </a:lnTo>
                <a:cubicBezTo>
                  <a:pt x="1781" y="15663"/>
                  <a:pt x="1359" y="15256"/>
                  <a:pt x="962" y="14874"/>
                </a:cubicBezTo>
                <a:cubicBezTo>
                  <a:pt x="242" y="14180"/>
                  <a:pt x="105" y="14044"/>
                  <a:pt x="63" y="140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6776F88-8834-5510-4F7E-A3EB4F109D07}"/>
              </a:ext>
            </a:extLst>
          </p:cNvPr>
          <p:cNvSpPr txBox="1"/>
          <p:nvPr/>
        </p:nvSpPr>
        <p:spPr>
          <a:xfrm>
            <a:off x="7101721" y="2355794"/>
            <a:ext cx="889712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absorber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53D0256-C4B1-C798-AD7B-D5C2C14D0260}"/>
              </a:ext>
            </a:extLst>
          </p:cNvPr>
          <p:cNvSpPr txBox="1"/>
          <p:nvPr/>
        </p:nvSpPr>
        <p:spPr>
          <a:xfrm>
            <a:off x="8242743" y="2861080"/>
            <a:ext cx="721449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sensor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65817DB-7982-A36E-9970-F758305AB36A}"/>
              </a:ext>
            </a:extLst>
          </p:cNvPr>
          <p:cNvSpPr txBox="1"/>
          <p:nvPr/>
        </p:nvSpPr>
        <p:spPr>
          <a:xfrm>
            <a:off x="7634716" y="3937149"/>
            <a:ext cx="753499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SQUID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DA1A5BE-AF2A-5DAB-EC11-3F518F656254}"/>
              </a:ext>
            </a:extLst>
          </p:cNvPr>
          <p:cNvSpPr txBox="1"/>
          <p:nvPr/>
        </p:nvSpPr>
        <p:spPr>
          <a:xfrm>
            <a:off x="3986930" y="4394924"/>
            <a:ext cx="3118802" cy="30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external </a:t>
            </a:r>
            <a:r>
              <a:rPr lang="de-DE" dirty="0" err="1"/>
              <a:t>electrons</a:t>
            </a:r>
            <a:endParaRPr lang="de-DE" dirty="0"/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5715D02-0558-F8B6-8FF9-BFD0399EF6C4}"/>
              </a:ext>
            </a:extLst>
          </p:cNvPr>
          <p:cNvCxnSpPr/>
          <p:nvPr/>
        </p:nvCxnSpPr>
        <p:spPr>
          <a:xfrm flipH="1">
            <a:off x="7928623" y="1950891"/>
            <a:ext cx="360725" cy="872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1B7EDDA0-2CD5-4B98-C79B-845BB5A3595B}"/>
              </a:ext>
            </a:extLst>
          </p:cNvPr>
          <p:cNvSpPr txBox="1"/>
          <p:nvPr/>
        </p:nvSpPr>
        <p:spPr>
          <a:xfrm>
            <a:off x="7814045" y="1364698"/>
            <a:ext cx="950608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incoming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particle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195ACC-BD4E-3F00-904A-8BDD1F80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66FB0213-F08B-30E3-FD95-F8F4E00BF925}"/>
              </a:ext>
            </a:extLst>
          </p:cNvPr>
          <p:cNvSpPr txBox="1">
            <a:spLocks/>
          </p:cNvSpPr>
          <p:nvPr/>
        </p:nvSpPr>
        <p:spPr>
          <a:xfrm>
            <a:off x="628452" y="4747358"/>
            <a:ext cx="1027438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27.02.2024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31" grpId="0"/>
      <p:bldP spid="32" grpId="0"/>
      <p:bldP spid="33" grpId="0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F77C46C3-51D3-8C2D-17AA-47BDC1103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3FCEAA1-18A6-BC72-4F71-F1F7B3E8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DEFB07-BD6F-A912-F553-6917E5D1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Next R&amp;D </a:t>
            </a:r>
            <a:r>
              <a:rPr lang="de-DE" i="1" dirty="0" err="1"/>
              <a:t>goal</a:t>
            </a:r>
            <a:r>
              <a:rPr lang="de-DE" i="1" dirty="0"/>
              <a:t>: </a:t>
            </a:r>
            <a:br>
              <a:rPr lang="de-DE" dirty="0"/>
            </a:br>
            <a:r>
              <a:rPr lang="de-DE" dirty="0" err="1"/>
              <a:t>Demonstrate</a:t>
            </a:r>
            <a:r>
              <a:rPr lang="de-DE" dirty="0"/>
              <a:t> KATRIN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array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C07340A-B795-BE5A-8ED4-09CD55704F34}"/>
              </a:ext>
            </a:extLst>
          </p:cNvPr>
          <p:cNvGrpSpPr/>
          <p:nvPr/>
        </p:nvGrpSpPr>
        <p:grpSpPr>
          <a:xfrm>
            <a:off x="74086" y="1268426"/>
            <a:ext cx="4967127" cy="1371709"/>
            <a:chOff x="2123728" y="1671650"/>
            <a:chExt cx="7342613" cy="2027716"/>
          </a:xfrm>
        </p:grpSpPr>
        <p:pic>
          <p:nvPicPr>
            <p:cNvPr id="5" name="Inhaltsplatzhalter 6">
              <a:extLst>
                <a:ext uri="{FF2B5EF4-FFF2-40B4-BE49-F238E27FC236}">
                  <a16:creationId xmlns:a16="http://schemas.microsoft.com/office/drawing/2014/main" id="{2A39F43A-6833-58E9-7CCD-DFB9F48E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17"/>
            <a:stretch/>
          </p:blipFill>
          <p:spPr bwMode="auto">
            <a:xfrm>
              <a:off x="2123728" y="1671650"/>
              <a:ext cx="6976638" cy="2027716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9696FE3-23A0-8BC4-0F6D-DE8015F23A83}"/>
                </a:ext>
              </a:extLst>
            </p:cNvPr>
            <p:cNvSpPr/>
            <p:nvPr/>
          </p:nvSpPr>
          <p:spPr>
            <a:xfrm rot="21381596">
              <a:off x="2209576" y="2973727"/>
              <a:ext cx="353445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F0085E5-4FF9-6DB9-4B4A-0CBC9E5F8F6A}"/>
                </a:ext>
              </a:extLst>
            </p:cNvPr>
            <p:cNvSpPr/>
            <p:nvPr/>
          </p:nvSpPr>
          <p:spPr>
            <a:xfrm>
              <a:off x="8712041" y="2898000"/>
              <a:ext cx="754300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B01744F-074D-4513-DCD5-2C3191C5A2DB}"/>
                </a:ext>
              </a:extLst>
            </p:cNvPr>
            <p:cNvSpPr/>
            <p:nvPr/>
          </p:nvSpPr>
          <p:spPr>
            <a:xfrm rot="21381596">
              <a:off x="6343417" y="3105397"/>
              <a:ext cx="176368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Inhaltsplatzhalter 1">
            <a:extLst>
              <a:ext uri="{FF2B5EF4-FFF2-40B4-BE49-F238E27FC236}">
                <a16:creationId xmlns:a16="http://schemas.microsoft.com/office/drawing/2014/main" id="{F4D17DAD-F92E-9A59-579A-FCC4164267AC}"/>
              </a:ext>
            </a:extLst>
          </p:cNvPr>
          <p:cNvSpPr txBox="1">
            <a:spLocks/>
          </p:cNvSpPr>
          <p:nvPr/>
        </p:nvSpPr>
        <p:spPr>
          <a:xfrm>
            <a:off x="125664" y="2554412"/>
            <a:ext cx="8154908" cy="2015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Challenges of </a:t>
            </a:r>
            <a:r>
              <a:rPr lang="de-DE" dirty="0" err="1">
                <a:solidFill>
                  <a:schemeClr val="accent1"/>
                </a:solidFill>
              </a:rPr>
              <a:t>coupling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quantum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sensor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detector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array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dirty="0">
                <a:solidFill>
                  <a:schemeClr val="accent1"/>
                </a:solidFill>
              </a:rPr>
              <a:t>KATRIN </a:t>
            </a:r>
            <a:r>
              <a:rPr lang="de-DE" b="1" dirty="0" err="1">
                <a:solidFill>
                  <a:schemeClr val="accent1"/>
                </a:solidFill>
              </a:rPr>
              <a:t>infrastructure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b="1" dirty="0"/>
              <a:t>Type</a:t>
            </a:r>
            <a:r>
              <a:rPr lang="de-DE" dirty="0"/>
              <a:t> of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Operation in </a:t>
            </a:r>
            <a:r>
              <a:rPr lang="de-DE" b="1" dirty="0" err="1"/>
              <a:t>magnetic</a:t>
            </a:r>
            <a:r>
              <a:rPr lang="de-DE" b="1" dirty="0"/>
              <a:t> </a:t>
            </a:r>
            <a:r>
              <a:rPr lang="de-DE" b="1" dirty="0" err="1"/>
              <a:t>field</a:t>
            </a:r>
            <a:r>
              <a:rPr lang="de-DE" b="1" dirty="0"/>
              <a:t> (~10 </a:t>
            </a:r>
            <a:r>
              <a:rPr lang="de-DE" b="1" dirty="0" err="1"/>
              <a:t>mT</a:t>
            </a:r>
            <a:r>
              <a:rPr lang="de-DE" b="1" dirty="0"/>
              <a:t>)</a:t>
            </a:r>
          </a:p>
          <a:p>
            <a:pPr lvl="1"/>
            <a:r>
              <a:rPr lang="de-DE" dirty="0"/>
              <a:t>Coupling of </a:t>
            </a:r>
            <a:r>
              <a:rPr lang="de-DE" b="1" dirty="0" err="1"/>
              <a:t>mK</a:t>
            </a:r>
            <a:r>
              <a:rPr lang="de-DE" b="1" dirty="0"/>
              <a:t> </a:t>
            </a:r>
            <a:r>
              <a:rPr lang="de-DE" b="1" dirty="0" err="1"/>
              <a:t>cryo-platform</a:t>
            </a:r>
            <a:r>
              <a:rPr lang="de-DE" b="1" dirty="0"/>
              <a:t> </a:t>
            </a:r>
            <a:r>
              <a:rPr lang="de-DE" dirty="0" err="1"/>
              <a:t>with</a:t>
            </a:r>
            <a:r>
              <a:rPr lang="de-DE" dirty="0"/>
              <a:t> RT </a:t>
            </a:r>
            <a:r>
              <a:rPr lang="de-DE" dirty="0" err="1"/>
              <a:t>spectrometer</a:t>
            </a:r>
            <a:endParaRPr lang="de-DE" dirty="0"/>
          </a:p>
          <a:p>
            <a:pPr lvl="1"/>
            <a:r>
              <a:rPr lang="de-DE" dirty="0"/>
              <a:t>Large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and </a:t>
            </a:r>
            <a:r>
              <a:rPr lang="de-DE" b="1" dirty="0" err="1"/>
              <a:t>multiplexing</a:t>
            </a:r>
            <a:r>
              <a:rPr lang="de-DE" b="1" dirty="0"/>
              <a:t> of ~1e6 </a:t>
            </a:r>
            <a:r>
              <a:rPr lang="de-DE" b="1" dirty="0" err="1"/>
              <a:t>channels</a:t>
            </a:r>
            <a:endParaRPr lang="de-DE" b="1" dirty="0"/>
          </a:p>
          <a:p>
            <a:pPr lvl="1"/>
            <a:r>
              <a:rPr lang="de-DE" b="1" dirty="0"/>
              <a:t>Limits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endParaRPr lang="de-DE" b="1" dirty="0"/>
          </a:p>
          <a:p>
            <a:pPr lvl="1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04DF38A-F4B3-E027-CFA8-C8D2ACFDAB8A}"/>
              </a:ext>
            </a:extLst>
          </p:cNvPr>
          <p:cNvSpPr txBox="1"/>
          <p:nvPr/>
        </p:nvSpPr>
        <p:spPr>
          <a:xfrm>
            <a:off x="4760775" y="1586629"/>
            <a:ext cx="288773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+</a:t>
            </a:r>
          </a:p>
        </p:txBody>
      </p:sp>
      <p:pic>
        <p:nvPicPr>
          <p:cNvPr id="10" name="3DMMC.png" descr="3DMMC.png">
            <a:extLst>
              <a:ext uri="{FF2B5EF4-FFF2-40B4-BE49-F238E27FC236}">
                <a16:creationId xmlns:a16="http://schemas.microsoft.com/office/drawing/2014/main" id="{968A8901-5731-91A2-88C7-A256B8F8F6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41" t="18434" r="16242" b="9673"/>
          <a:stretch>
            <a:fillRect/>
          </a:stretch>
        </p:blipFill>
        <p:spPr>
          <a:xfrm flipH="1">
            <a:off x="5738461" y="1447281"/>
            <a:ext cx="929747" cy="50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9" extrusionOk="0">
                <a:moveTo>
                  <a:pt x="5919" y="0"/>
                </a:moveTo>
                <a:lnTo>
                  <a:pt x="5692" y="76"/>
                </a:lnTo>
                <a:lnTo>
                  <a:pt x="5464" y="156"/>
                </a:lnTo>
                <a:lnTo>
                  <a:pt x="5497" y="260"/>
                </a:lnTo>
                <a:cubicBezTo>
                  <a:pt x="5549" y="432"/>
                  <a:pt x="5572" y="749"/>
                  <a:pt x="5559" y="1127"/>
                </a:cubicBezTo>
                <a:cubicBezTo>
                  <a:pt x="5544" y="1560"/>
                  <a:pt x="5532" y="1819"/>
                  <a:pt x="5519" y="1924"/>
                </a:cubicBezTo>
                <a:cubicBezTo>
                  <a:pt x="5509" y="2011"/>
                  <a:pt x="5460" y="2553"/>
                  <a:pt x="5452" y="2667"/>
                </a:cubicBezTo>
                <a:cubicBezTo>
                  <a:pt x="5444" y="2781"/>
                  <a:pt x="5477" y="2787"/>
                  <a:pt x="4684" y="2486"/>
                </a:cubicBezTo>
                <a:cubicBezTo>
                  <a:pt x="4540" y="2432"/>
                  <a:pt x="4325" y="2349"/>
                  <a:pt x="4206" y="2302"/>
                </a:cubicBezTo>
                <a:cubicBezTo>
                  <a:pt x="4087" y="2256"/>
                  <a:pt x="3932" y="2198"/>
                  <a:pt x="3863" y="2172"/>
                </a:cubicBezTo>
                <a:cubicBezTo>
                  <a:pt x="3793" y="2146"/>
                  <a:pt x="3579" y="2066"/>
                  <a:pt x="3386" y="1991"/>
                </a:cubicBezTo>
                <a:cubicBezTo>
                  <a:pt x="3193" y="1916"/>
                  <a:pt x="2865" y="1788"/>
                  <a:pt x="2657" y="1708"/>
                </a:cubicBezTo>
                <a:cubicBezTo>
                  <a:pt x="2448" y="1629"/>
                  <a:pt x="2218" y="1540"/>
                  <a:pt x="2145" y="1512"/>
                </a:cubicBezTo>
                <a:cubicBezTo>
                  <a:pt x="2073" y="1483"/>
                  <a:pt x="2008" y="1461"/>
                  <a:pt x="2003" y="1461"/>
                </a:cubicBezTo>
                <a:cubicBezTo>
                  <a:pt x="1998" y="1461"/>
                  <a:pt x="2000" y="1503"/>
                  <a:pt x="2005" y="1553"/>
                </a:cubicBezTo>
                <a:cubicBezTo>
                  <a:pt x="2011" y="1603"/>
                  <a:pt x="2019" y="1702"/>
                  <a:pt x="2024" y="1775"/>
                </a:cubicBezTo>
                <a:cubicBezTo>
                  <a:pt x="2029" y="1848"/>
                  <a:pt x="2042" y="2010"/>
                  <a:pt x="2052" y="2137"/>
                </a:cubicBezTo>
                <a:cubicBezTo>
                  <a:pt x="2062" y="2264"/>
                  <a:pt x="2069" y="2386"/>
                  <a:pt x="2069" y="2407"/>
                </a:cubicBezTo>
                <a:cubicBezTo>
                  <a:pt x="2070" y="2443"/>
                  <a:pt x="2156" y="2484"/>
                  <a:pt x="2871" y="2788"/>
                </a:cubicBezTo>
                <a:cubicBezTo>
                  <a:pt x="3000" y="2843"/>
                  <a:pt x="3212" y="2934"/>
                  <a:pt x="3341" y="2991"/>
                </a:cubicBezTo>
                <a:lnTo>
                  <a:pt x="3575" y="3096"/>
                </a:lnTo>
                <a:lnTo>
                  <a:pt x="3623" y="3277"/>
                </a:lnTo>
                <a:cubicBezTo>
                  <a:pt x="3665" y="3431"/>
                  <a:pt x="3703" y="3661"/>
                  <a:pt x="3740" y="3995"/>
                </a:cubicBezTo>
                <a:cubicBezTo>
                  <a:pt x="3747" y="4060"/>
                  <a:pt x="3758" y="4068"/>
                  <a:pt x="3842" y="4068"/>
                </a:cubicBezTo>
                <a:cubicBezTo>
                  <a:pt x="4015" y="4067"/>
                  <a:pt x="4009" y="4079"/>
                  <a:pt x="4001" y="3693"/>
                </a:cubicBezTo>
                <a:cubicBezTo>
                  <a:pt x="3996" y="3438"/>
                  <a:pt x="4002" y="3346"/>
                  <a:pt x="4020" y="3318"/>
                </a:cubicBezTo>
                <a:cubicBezTo>
                  <a:pt x="4038" y="3291"/>
                  <a:pt x="4109" y="3310"/>
                  <a:pt x="4304" y="3395"/>
                </a:cubicBezTo>
                <a:cubicBezTo>
                  <a:pt x="4448" y="3457"/>
                  <a:pt x="4619" y="3530"/>
                  <a:pt x="4684" y="3557"/>
                </a:cubicBezTo>
                <a:cubicBezTo>
                  <a:pt x="4865" y="3631"/>
                  <a:pt x="4910" y="3660"/>
                  <a:pt x="4906" y="3693"/>
                </a:cubicBezTo>
                <a:cubicBezTo>
                  <a:pt x="4904" y="3710"/>
                  <a:pt x="4883" y="3728"/>
                  <a:pt x="4861" y="3734"/>
                </a:cubicBezTo>
                <a:cubicBezTo>
                  <a:pt x="4838" y="3740"/>
                  <a:pt x="4604" y="3849"/>
                  <a:pt x="4341" y="3976"/>
                </a:cubicBezTo>
                <a:cubicBezTo>
                  <a:pt x="4078" y="4103"/>
                  <a:pt x="3680" y="4294"/>
                  <a:pt x="3457" y="4401"/>
                </a:cubicBezTo>
                <a:cubicBezTo>
                  <a:pt x="2237" y="4989"/>
                  <a:pt x="2269" y="4973"/>
                  <a:pt x="2277" y="5055"/>
                </a:cubicBezTo>
                <a:cubicBezTo>
                  <a:pt x="2286" y="5144"/>
                  <a:pt x="2322" y="5593"/>
                  <a:pt x="2333" y="5754"/>
                </a:cubicBezTo>
                <a:cubicBezTo>
                  <a:pt x="2338" y="5835"/>
                  <a:pt x="2348" y="5911"/>
                  <a:pt x="2355" y="5922"/>
                </a:cubicBezTo>
                <a:cubicBezTo>
                  <a:pt x="2362" y="5934"/>
                  <a:pt x="2749" y="6153"/>
                  <a:pt x="3215" y="6411"/>
                </a:cubicBezTo>
                <a:cubicBezTo>
                  <a:pt x="3680" y="6669"/>
                  <a:pt x="4123" y="6915"/>
                  <a:pt x="4197" y="6957"/>
                </a:cubicBezTo>
                <a:cubicBezTo>
                  <a:pt x="4271" y="7000"/>
                  <a:pt x="4381" y="7064"/>
                  <a:pt x="4441" y="7097"/>
                </a:cubicBezTo>
                <a:cubicBezTo>
                  <a:pt x="4501" y="7130"/>
                  <a:pt x="4553" y="7169"/>
                  <a:pt x="4556" y="7186"/>
                </a:cubicBezTo>
                <a:cubicBezTo>
                  <a:pt x="4558" y="7203"/>
                  <a:pt x="4527" y="7237"/>
                  <a:pt x="4486" y="7259"/>
                </a:cubicBezTo>
                <a:cubicBezTo>
                  <a:pt x="4377" y="7318"/>
                  <a:pt x="4323" y="7394"/>
                  <a:pt x="4323" y="7488"/>
                </a:cubicBezTo>
                <a:cubicBezTo>
                  <a:pt x="4323" y="7620"/>
                  <a:pt x="4343" y="7634"/>
                  <a:pt x="5036" y="8031"/>
                </a:cubicBezTo>
                <a:cubicBezTo>
                  <a:pt x="5125" y="8082"/>
                  <a:pt x="5598" y="8356"/>
                  <a:pt x="6089" y="8640"/>
                </a:cubicBezTo>
                <a:cubicBezTo>
                  <a:pt x="6901" y="9111"/>
                  <a:pt x="7323" y="9354"/>
                  <a:pt x="7857" y="9663"/>
                </a:cubicBezTo>
                <a:cubicBezTo>
                  <a:pt x="8111" y="9810"/>
                  <a:pt x="8106" y="9903"/>
                  <a:pt x="7844" y="9911"/>
                </a:cubicBezTo>
                <a:cubicBezTo>
                  <a:pt x="7740" y="9914"/>
                  <a:pt x="7585" y="9834"/>
                  <a:pt x="7072" y="9520"/>
                </a:cubicBezTo>
                <a:cubicBezTo>
                  <a:pt x="7042" y="9502"/>
                  <a:pt x="6823" y="9373"/>
                  <a:pt x="6585" y="9234"/>
                </a:cubicBezTo>
                <a:cubicBezTo>
                  <a:pt x="6347" y="9095"/>
                  <a:pt x="5894" y="8828"/>
                  <a:pt x="5576" y="8640"/>
                </a:cubicBezTo>
                <a:cubicBezTo>
                  <a:pt x="5259" y="8453"/>
                  <a:pt x="4804" y="8186"/>
                  <a:pt x="4566" y="8047"/>
                </a:cubicBezTo>
                <a:cubicBezTo>
                  <a:pt x="4328" y="7907"/>
                  <a:pt x="4099" y="7774"/>
                  <a:pt x="4057" y="7748"/>
                </a:cubicBezTo>
                <a:cubicBezTo>
                  <a:pt x="3889" y="7647"/>
                  <a:pt x="3550" y="7747"/>
                  <a:pt x="3490" y="7913"/>
                </a:cubicBezTo>
                <a:cubicBezTo>
                  <a:pt x="3469" y="7973"/>
                  <a:pt x="3474" y="8086"/>
                  <a:pt x="3500" y="8126"/>
                </a:cubicBezTo>
                <a:cubicBezTo>
                  <a:pt x="3514" y="8146"/>
                  <a:pt x="3754" y="8307"/>
                  <a:pt x="4036" y="8482"/>
                </a:cubicBezTo>
                <a:cubicBezTo>
                  <a:pt x="6250" y="9852"/>
                  <a:pt x="7114" y="10386"/>
                  <a:pt x="7151" y="10406"/>
                </a:cubicBezTo>
                <a:cubicBezTo>
                  <a:pt x="7276" y="10473"/>
                  <a:pt x="7174" y="10578"/>
                  <a:pt x="6982" y="10581"/>
                </a:cubicBezTo>
                <a:cubicBezTo>
                  <a:pt x="6870" y="10582"/>
                  <a:pt x="6809" y="10553"/>
                  <a:pt x="6450" y="10327"/>
                </a:cubicBezTo>
                <a:cubicBezTo>
                  <a:pt x="5813" y="9925"/>
                  <a:pt x="4871" y="9335"/>
                  <a:pt x="4476" y="9088"/>
                </a:cubicBezTo>
                <a:cubicBezTo>
                  <a:pt x="4278" y="8964"/>
                  <a:pt x="3885" y="8719"/>
                  <a:pt x="3603" y="8542"/>
                </a:cubicBezTo>
                <a:lnTo>
                  <a:pt x="3090" y="8221"/>
                </a:lnTo>
                <a:lnTo>
                  <a:pt x="2944" y="8240"/>
                </a:lnTo>
                <a:cubicBezTo>
                  <a:pt x="2761" y="8264"/>
                  <a:pt x="2629" y="8349"/>
                  <a:pt x="2592" y="8469"/>
                </a:cubicBezTo>
                <a:cubicBezTo>
                  <a:pt x="2572" y="8537"/>
                  <a:pt x="2571" y="8574"/>
                  <a:pt x="2586" y="8618"/>
                </a:cubicBezTo>
                <a:cubicBezTo>
                  <a:pt x="2617" y="8712"/>
                  <a:pt x="2614" y="8707"/>
                  <a:pt x="3268" y="9136"/>
                </a:cubicBezTo>
                <a:cubicBezTo>
                  <a:pt x="3397" y="9220"/>
                  <a:pt x="3791" y="9481"/>
                  <a:pt x="4143" y="9714"/>
                </a:cubicBezTo>
                <a:cubicBezTo>
                  <a:pt x="4495" y="9946"/>
                  <a:pt x="4982" y="10268"/>
                  <a:pt x="5225" y="10428"/>
                </a:cubicBezTo>
                <a:cubicBezTo>
                  <a:pt x="7287" y="11788"/>
                  <a:pt x="7215" y="11739"/>
                  <a:pt x="7215" y="11841"/>
                </a:cubicBezTo>
                <a:cubicBezTo>
                  <a:pt x="7215" y="11932"/>
                  <a:pt x="7200" y="11948"/>
                  <a:pt x="6711" y="12356"/>
                </a:cubicBezTo>
                <a:cubicBezTo>
                  <a:pt x="5251" y="13573"/>
                  <a:pt x="4886" y="13882"/>
                  <a:pt x="4823" y="13959"/>
                </a:cubicBezTo>
                <a:cubicBezTo>
                  <a:pt x="4779" y="14012"/>
                  <a:pt x="4740" y="14100"/>
                  <a:pt x="4719" y="14188"/>
                </a:cubicBezTo>
                <a:cubicBezTo>
                  <a:pt x="4688" y="14314"/>
                  <a:pt x="4687" y="14344"/>
                  <a:pt x="4708" y="14458"/>
                </a:cubicBezTo>
                <a:cubicBezTo>
                  <a:pt x="4754" y="14702"/>
                  <a:pt x="4881" y="14800"/>
                  <a:pt x="5188" y="14829"/>
                </a:cubicBezTo>
                <a:lnTo>
                  <a:pt x="5394" y="14848"/>
                </a:lnTo>
                <a:lnTo>
                  <a:pt x="5406" y="14972"/>
                </a:lnTo>
                <a:cubicBezTo>
                  <a:pt x="5420" y="15130"/>
                  <a:pt x="5475" y="15239"/>
                  <a:pt x="5588" y="15328"/>
                </a:cubicBezTo>
                <a:cubicBezTo>
                  <a:pt x="5685" y="15404"/>
                  <a:pt x="5771" y="15426"/>
                  <a:pt x="5982" y="15436"/>
                </a:cubicBezTo>
                <a:lnTo>
                  <a:pt x="6117" y="15442"/>
                </a:lnTo>
                <a:lnTo>
                  <a:pt x="6139" y="15576"/>
                </a:lnTo>
                <a:cubicBezTo>
                  <a:pt x="6170" y="15749"/>
                  <a:pt x="6236" y="15868"/>
                  <a:pt x="6349" y="15960"/>
                </a:cubicBezTo>
                <a:cubicBezTo>
                  <a:pt x="6476" y="16063"/>
                  <a:pt x="6817" y="16086"/>
                  <a:pt x="6988" y="16004"/>
                </a:cubicBezTo>
                <a:cubicBezTo>
                  <a:pt x="7134" y="15935"/>
                  <a:pt x="7151" y="15921"/>
                  <a:pt x="8369" y="14725"/>
                </a:cubicBezTo>
                <a:cubicBezTo>
                  <a:pt x="8925" y="14180"/>
                  <a:pt x="9455" y="13659"/>
                  <a:pt x="9548" y="13569"/>
                </a:cubicBezTo>
                <a:cubicBezTo>
                  <a:pt x="9700" y="13420"/>
                  <a:pt x="9722" y="13408"/>
                  <a:pt x="9773" y="13439"/>
                </a:cubicBezTo>
                <a:cubicBezTo>
                  <a:pt x="9804" y="13457"/>
                  <a:pt x="10057" y="13622"/>
                  <a:pt x="10334" y="13807"/>
                </a:cubicBezTo>
                <a:cubicBezTo>
                  <a:pt x="10612" y="13992"/>
                  <a:pt x="11062" y="14288"/>
                  <a:pt x="11334" y="14467"/>
                </a:cubicBezTo>
                <a:cubicBezTo>
                  <a:pt x="11607" y="14646"/>
                  <a:pt x="12058" y="14946"/>
                  <a:pt x="12336" y="15131"/>
                </a:cubicBezTo>
                <a:cubicBezTo>
                  <a:pt x="12613" y="15316"/>
                  <a:pt x="12904" y="15509"/>
                  <a:pt x="12984" y="15560"/>
                </a:cubicBezTo>
                <a:cubicBezTo>
                  <a:pt x="13063" y="15611"/>
                  <a:pt x="13218" y="15710"/>
                  <a:pt x="13327" y="15782"/>
                </a:cubicBezTo>
                <a:cubicBezTo>
                  <a:pt x="13532" y="15918"/>
                  <a:pt x="13892" y="16158"/>
                  <a:pt x="14607" y="16633"/>
                </a:cubicBezTo>
                <a:cubicBezTo>
                  <a:pt x="14835" y="16784"/>
                  <a:pt x="15167" y="17004"/>
                  <a:pt x="15345" y="17122"/>
                </a:cubicBezTo>
                <a:cubicBezTo>
                  <a:pt x="15870" y="17468"/>
                  <a:pt x="16708" y="18020"/>
                  <a:pt x="17076" y="18265"/>
                </a:cubicBezTo>
                <a:cubicBezTo>
                  <a:pt x="17911" y="18819"/>
                  <a:pt x="18084" y="18929"/>
                  <a:pt x="18172" y="18957"/>
                </a:cubicBezTo>
                <a:cubicBezTo>
                  <a:pt x="18223" y="18974"/>
                  <a:pt x="18322" y="18982"/>
                  <a:pt x="18392" y="18973"/>
                </a:cubicBezTo>
                <a:cubicBezTo>
                  <a:pt x="18650" y="18941"/>
                  <a:pt x="18798" y="18707"/>
                  <a:pt x="18759" y="18392"/>
                </a:cubicBezTo>
                <a:lnTo>
                  <a:pt x="18743" y="18262"/>
                </a:lnTo>
                <a:lnTo>
                  <a:pt x="18901" y="17951"/>
                </a:lnTo>
                <a:cubicBezTo>
                  <a:pt x="19021" y="17716"/>
                  <a:pt x="19071" y="17640"/>
                  <a:pt x="19106" y="17640"/>
                </a:cubicBezTo>
                <a:cubicBezTo>
                  <a:pt x="19194" y="17638"/>
                  <a:pt x="19343" y="17534"/>
                  <a:pt x="19397" y="17436"/>
                </a:cubicBezTo>
                <a:cubicBezTo>
                  <a:pt x="19446" y="17346"/>
                  <a:pt x="19450" y="17325"/>
                  <a:pt x="19442" y="17151"/>
                </a:cubicBezTo>
                <a:lnTo>
                  <a:pt x="19433" y="16960"/>
                </a:lnTo>
                <a:lnTo>
                  <a:pt x="19568" y="16690"/>
                </a:lnTo>
                <a:cubicBezTo>
                  <a:pt x="19685" y="16454"/>
                  <a:pt x="19709" y="16417"/>
                  <a:pt x="19761" y="16417"/>
                </a:cubicBezTo>
                <a:cubicBezTo>
                  <a:pt x="19793" y="16417"/>
                  <a:pt x="19856" y="16394"/>
                  <a:pt x="19899" y="16366"/>
                </a:cubicBezTo>
                <a:cubicBezTo>
                  <a:pt x="20041" y="16275"/>
                  <a:pt x="20095" y="16117"/>
                  <a:pt x="20060" y="15899"/>
                </a:cubicBezTo>
                <a:cubicBezTo>
                  <a:pt x="20045" y="15800"/>
                  <a:pt x="20051" y="15781"/>
                  <a:pt x="20164" y="15557"/>
                </a:cubicBezTo>
                <a:cubicBezTo>
                  <a:pt x="20275" y="15338"/>
                  <a:pt x="20293" y="15318"/>
                  <a:pt x="20379" y="15293"/>
                </a:cubicBezTo>
                <a:cubicBezTo>
                  <a:pt x="20582" y="15235"/>
                  <a:pt x="20676" y="15069"/>
                  <a:pt x="20636" y="14845"/>
                </a:cubicBezTo>
                <a:cubicBezTo>
                  <a:pt x="20615" y="14733"/>
                  <a:pt x="20617" y="14728"/>
                  <a:pt x="20729" y="14502"/>
                </a:cubicBezTo>
                <a:cubicBezTo>
                  <a:pt x="20829" y="14302"/>
                  <a:pt x="20852" y="14275"/>
                  <a:pt x="20908" y="14274"/>
                </a:cubicBezTo>
                <a:cubicBezTo>
                  <a:pt x="20996" y="14272"/>
                  <a:pt x="21126" y="14142"/>
                  <a:pt x="21155" y="14029"/>
                </a:cubicBezTo>
                <a:cubicBezTo>
                  <a:pt x="21174" y="13959"/>
                  <a:pt x="21175" y="13914"/>
                  <a:pt x="21161" y="13835"/>
                </a:cubicBezTo>
                <a:cubicBezTo>
                  <a:pt x="21145" y="13755"/>
                  <a:pt x="21146" y="13721"/>
                  <a:pt x="21166" y="13680"/>
                </a:cubicBezTo>
                <a:cubicBezTo>
                  <a:pt x="21187" y="13636"/>
                  <a:pt x="21222" y="13293"/>
                  <a:pt x="21278" y="12568"/>
                </a:cubicBezTo>
                <a:lnTo>
                  <a:pt x="21289" y="12432"/>
                </a:lnTo>
                <a:lnTo>
                  <a:pt x="21076" y="12330"/>
                </a:lnTo>
                <a:cubicBezTo>
                  <a:pt x="20958" y="12273"/>
                  <a:pt x="20801" y="12198"/>
                  <a:pt x="20727" y="12165"/>
                </a:cubicBezTo>
                <a:cubicBezTo>
                  <a:pt x="20654" y="12132"/>
                  <a:pt x="20590" y="12088"/>
                  <a:pt x="20587" y="12070"/>
                </a:cubicBezTo>
                <a:cubicBezTo>
                  <a:pt x="20582" y="12044"/>
                  <a:pt x="21270" y="10858"/>
                  <a:pt x="21415" y="10641"/>
                </a:cubicBezTo>
                <a:cubicBezTo>
                  <a:pt x="21442" y="10601"/>
                  <a:pt x="21460" y="10458"/>
                  <a:pt x="21500" y="9961"/>
                </a:cubicBezTo>
                <a:cubicBezTo>
                  <a:pt x="21528" y="9616"/>
                  <a:pt x="21549" y="9331"/>
                  <a:pt x="21547" y="9326"/>
                </a:cubicBezTo>
                <a:cubicBezTo>
                  <a:pt x="21543" y="9318"/>
                  <a:pt x="20011" y="8712"/>
                  <a:pt x="19436" y="8491"/>
                </a:cubicBezTo>
                <a:cubicBezTo>
                  <a:pt x="19248" y="8419"/>
                  <a:pt x="19038" y="8338"/>
                  <a:pt x="18969" y="8310"/>
                </a:cubicBezTo>
                <a:cubicBezTo>
                  <a:pt x="18899" y="8282"/>
                  <a:pt x="18805" y="8242"/>
                  <a:pt x="18761" y="8224"/>
                </a:cubicBezTo>
                <a:cubicBezTo>
                  <a:pt x="18655" y="8182"/>
                  <a:pt x="16131" y="7195"/>
                  <a:pt x="15190" y="6827"/>
                </a:cubicBezTo>
                <a:lnTo>
                  <a:pt x="14458" y="6541"/>
                </a:lnTo>
                <a:lnTo>
                  <a:pt x="14100" y="6853"/>
                </a:lnTo>
                <a:cubicBezTo>
                  <a:pt x="12467" y="8273"/>
                  <a:pt x="11708" y="8923"/>
                  <a:pt x="11682" y="8923"/>
                </a:cubicBezTo>
                <a:cubicBezTo>
                  <a:pt x="11666" y="8923"/>
                  <a:pt x="11534" y="8862"/>
                  <a:pt x="11390" y="8790"/>
                </a:cubicBezTo>
                <a:cubicBezTo>
                  <a:pt x="11074" y="8632"/>
                  <a:pt x="10230" y="8214"/>
                  <a:pt x="9622" y="7916"/>
                </a:cubicBezTo>
                <a:cubicBezTo>
                  <a:pt x="9379" y="7797"/>
                  <a:pt x="9120" y="7671"/>
                  <a:pt x="9045" y="7634"/>
                </a:cubicBezTo>
                <a:cubicBezTo>
                  <a:pt x="8971" y="7596"/>
                  <a:pt x="8722" y="7474"/>
                  <a:pt x="8491" y="7361"/>
                </a:cubicBezTo>
                <a:cubicBezTo>
                  <a:pt x="8260" y="7248"/>
                  <a:pt x="8068" y="7141"/>
                  <a:pt x="8066" y="7126"/>
                </a:cubicBezTo>
                <a:cubicBezTo>
                  <a:pt x="8064" y="7111"/>
                  <a:pt x="8380" y="6885"/>
                  <a:pt x="8766" y="6624"/>
                </a:cubicBezTo>
                <a:cubicBezTo>
                  <a:pt x="9153" y="6363"/>
                  <a:pt x="9623" y="6047"/>
                  <a:pt x="9811" y="5919"/>
                </a:cubicBezTo>
                <a:lnTo>
                  <a:pt x="10154" y="5687"/>
                </a:lnTo>
                <a:lnTo>
                  <a:pt x="10149" y="5217"/>
                </a:lnTo>
                <a:cubicBezTo>
                  <a:pt x="10146" y="4959"/>
                  <a:pt x="10140" y="4741"/>
                  <a:pt x="10137" y="4735"/>
                </a:cubicBezTo>
                <a:cubicBezTo>
                  <a:pt x="10133" y="4728"/>
                  <a:pt x="9946" y="4651"/>
                  <a:pt x="9719" y="4563"/>
                </a:cubicBezTo>
                <a:cubicBezTo>
                  <a:pt x="8971" y="4271"/>
                  <a:pt x="8122" y="3942"/>
                  <a:pt x="7792" y="3817"/>
                </a:cubicBezTo>
                <a:cubicBezTo>
                  <a:pt x="7485" y="3700"/>
                  <a:pt x="7380" y="3632"/>
                  <a:pt x="7442" y="3591"/>
                </a:cubicBezTo>
                <a:cubicBezTo>
                  <a:pt x="7566" y="3511"/>
                  <a:pt x="8224" y="3183"/>
                  <a:pt x="8233" y="3198"/>
                </a:cubicBezTo>
                <a:cubicBezTo>
                  <a:pt x="8238" y="3208"/>
                  <a:pt x="8244" y="3227"/>
                  <a:pt x="8245" y="3239"/>
                </a:cubicBezTo>
                <a:cubicBezTo>
                  <a:pt x="8272" y="3698"/>
                  <a:pt x="8273" y="3707"/>
                  <a:pt x="8323" y="3712"/>
                </a:cubicBezTo>
                <a:cubicBezTo>
                  <a:pt x="8400" y="3720"/>
                  <a:pt x="8495" y="3701"/>
                  <a:pt x="8508" y="3677"/>
                </a:cubicBezTo>
                <a:cubicBezTo>
                  <a:pt x="8515" y="3665"/>
                  <a:pt x="8526" y="3523"/>
                  <a:pt x="8532" y="3360"/>
                </a:cubicBezTo>
                <a:cubicBezTo>
                  <a:pt x="8539" y="3196"/>
                  <a:pt x="8554" y="3044"/>
                  <a:pt x="8565" y="3023"/>
                </a:cubicBezTo>
                <a:cubicBezTo>
                  <a:pt x="8577" y="3002"/>
                  <a:pt x="8873" y="2836"/>
                  <a:pt x="9225" y="2652"/>
                </a:cubicBezTo>
                <a:cubicBezTo>
                  <a:pt x="9577" y="2467"/>
                  <a:pt x="9922" y="2284"/>
                  <a:pt x="9990" y="2248"/>
                </a:cubicBezTo>
                <a:lnTo>
                  <a:pt x="10111" y="2185"/>
                </a:lnTo>
                <a:lnTo>
                  <a:pt x="10099" y="1683"/>
                </a:lnTo>
                <a:cubicBezTo>
                  <a:pt x="10092" y="1407"/>
                  <a:pt x="10086" y="1178"/>
                  <a:pt x="10085" y="1175"/>
                </a:cubicBezTo>
                <a:cubicBezTo>
                  <a:pt x="10084" y="1172"/>
                  <a:pt x="9705" y="1062"/>
                  <a:pt x="9244" y="934"/>
                </a:cubicBezTo>
                <a:cubicBezTo>
                  <a:pt x="8784" y="805"/>
                  <a:pt x="7846" y="542"/>
                  <a:pt x="7162" y="349"/>
                </a:cubicBezTo>
                <a:lnTo>
                  <a:pt x="5919" y="0"/>
                </a:lnTo>
                <a:close/>
                <a:moveTo>
                  <a:pt x="63" y="14051"/>
                </a:moveTo>
                <a:cubicBezTo>
                  <a:pt x="49" y="14054"/>
                  <a:pt x="45" y="14070"/>
                  <a:pt x="33" y="14089"/>
                </a:cubicBezTo>
                <a:cubicBezTo>
                  <a:pt x="-51" y="14229"/>
                  <a:pt x="-45" y="14236"/>
                  <a:pt x="929" y="15195"/>
                </a:cubicBezTo>
                <a:cubicBezTo>
                  <a:pt x="1437" y="15694"/>
                  <a:pt x="1862" y="16120"/>
                  <a:pt x="1873" y="16141"/>
                </a:cubicBezTo>
                <a:cubicBezTo>
                  <a:pt x="1889" y="16170"/>
                  <a:pt x="1879" y="16193"/>
                  <a:pt x="1834" y="16236"/>
                </a:cubicBezTo>
                <a:cubicBezTo>
                  <a:pt x="1705" y="16357"/>
                  <a:pt x="1461" y="16680"/>
                  <a:pt x="1360" y="16862"/>
                </a:cubicBezTo>
                <a:cubicBezTo>
                  <a:pt x="1150" y="17241"/>
                  <a:pt x="1053" y="17614"/>
                  <a:pt x="1056" y="18030"/>
                </a:cubicBezTo>
                <a:cubicBezTo>
                  <a:pt x="1057" y="18242"/>
                  <a:pt x="1065" y="18305"/>
                  <a:pt x="1120" y="18500"/>
                </a:cubicBezTo>
                <a:cubicBezTo>
                  <a:pt x="1160" y="18643"/>
                  <a:pt x="1177" y="18734"/>
                  <a:pt x="1165" y="18748"/>
                </a:cubicBezTo>
                <a:cubicBezTo>
                  <a:pt x="1154" y="18760"/>
                  <a:pt x="1080" y="18778"/>
                  <a:pt x="1000" y="18789"/>
                </a:cubicBezTo>
                <a:lnTo>
                  <a:pt x="853" y="18811"/>
                </a:lnTo>
                <a:lnTo>
                  <a:pt x="848" y="18989"/>
                </a:lnTo>
                <a:lnTo>
                  <a:pt x="842" y="19167"/>
                </a:lnTo>
                <a:lnTo>
                  <a:pt x="1059" y="19145"/>
                </a:lnTo>
                <a:cubicBezTo>
                  <a:pt x="1179" y="19132"/>
                  <a:pt x="1284" y="19128"/>
                  <a:pt x="1293" y="19138"/>
                </a:cubicBezTo>
                <a:cubicBezTo>
                  <a:pt x="1302" y="19149"/>
                  <a:pt x="1293" y="19235"/>
                  <a:pt x="1274" y="19329"/>
                </a:cubicBezTo>
                <a:cubicBezTo>
                  <a:pt x="1230" y="19542"/>
                  <a:pt x="1241" y="19640"/>
                  <a:pt x="1312" y="19669"/>
                </a:cubicBezTo>
                <a:cubicBezTo>
                  <a:pt x="1391" y="19700"/>
                  <a:pt x="1429" y="19643"/>
                  <a:pt x="1475" y="19431"/>
                </a:cubicBezTo>
                <a:cubicBezTo>
                  <a:pt x="1498" y="19326"/>
                  <a:pt x="1522" y="19228"/>
                  <a:pt x="1529" y="19215"/>
                </a:cubicBezTo>
                <a:cubicBezTo>
                  <a:pt x="1535" y="19201"/>
                  <a:pt x="1608" y="19235"/>
                  <a:pt x="1691" y="19291"/>
                </a:cubicBezTo>
                <a:cubicBezTo>
                  <a:pt x="2257" y="19669"/>
                  <a:pt x="3073" y="19650"/>
                  <a:pt x="3844" y="19240"/>
                </a:cubicBezTo>
                <a:cubicBezTo>
                  <a:pt x="4039" y="19136"/>
                  <a:pt x="4319" y="18946"/>
                  <a:pt x="4434" y="18840"/>
                </a:cubicBezTo>
                <a:cubicBezTo>
                  <a:pt x="4481" y="18797"/>
                  <a:pt x="4530" y="18761"/>
                  <a:pt x="4542" y="18761"/>
                </a:cubicBezTo>
                <a:cubicBezTo>
                  <a:pt x="4553" y="18761"/>
                  <a:pt x="4911" y="19106"/>
                  <a:pt x="5339" y="19526"/>
                </a:cubicBezTo>
                <a:cubicBezTo>
                  <a:pt x="5766" y="19946"/>
                  <a:pt x="6299" y="20466"/>
                  <a:pt x="6522" y="20685"/>
                </a:cubicBezTo>
                <a:cubicBezTo>
                  <a:pt x="6745" y="20904"/>
                  <a:pt x="7046" y="21201"/>
                  <a:pt x="7189" y="21342"/>
                </a:cubicBezTo>
                <a:cubicBezTo>
                  <a:pt x="7333" y="21484"/>
                  <a:pt x="7468" y="21599"/>
                  <a:pt x="7489" y="21599"/>
                </a:cubicBezTo>
                <a:cubicBezTo>
                  <a:pt x="7536" y="21600"/>
                  <a:pt x="7586" y="21470"/>
                  <a:pt x="7586" y="21345"/>
                </a:cubicBezTo>
                <a:cubicBezTo>
                  <a:pt x="7586" y="21262"/>
                  <a:pt x="7569" y="21237"/>
                  <a:pt x="7418" y="21098"/>
                </a:cubicBezTo>
                <a:cubicBezTo>
                  <a:pt x="7326" y="21013"/>
                  <a:pt x="7171" y="20865"/>
                  <a:pt x="7072" y="20767"/>
                </a:cubicBezTo>
                <a:cubicBezTo>
                  <a:pt x="6972" y="20670"/>
                  <a:pt x="6786" y="20488"/>
                  <a:pt x="6657" y="20364"/>
                </a:cubicBezTo>
                <a:cubicBezTo>
                  <a:pt x="5359" y="19114"/>
                  <a:pt x="4815" y="18583"/>
                  <a:pt x="4795" y="18548"/>
                </a:cubicBezTo>
                <a:cubicBezTo>
                  <a:pt x="4775" y="18514"/>
                  <a:pt x="4779" y="18498"/>
                  <a:pt x="4814" y="18456"/>
                </a:cubicBezTo>
                <a:cubicBezTo>
                  <a:pt x="4936" y="18309"/>
                  <a:pt x="5136" y="17985"/>
                  <a:pt x="5209" y="17814"/>
                </a:cubicBezTo>
                <a:cubicBezTo>
                  <a:pt x="5396" y="17378"/>
                  <a:pt x="5449" y="17019"/>
                  <a:pt x="5393" y="16585"/>
                </a:cubicBezTo>
                <a:cubicBezTo>
                  <a:pt x="5376" y="16461"/>
                  <a:pt x="5343" y="16348"/>
                  <a:pt x="5270" y="16173"/>
                </a:cubicBezTo>
                <a:cubicBezTo>
                  <a:pt x="5234" y="16088"/>
                  <a:pt x="5210" y="16003"/>
                  <a:pt x="5216" y="15985"/>
                </a:cubicBezTo>
                <a:cubicBezTo>
                  <a:pt x="5222" y="15968"/>
                  <a:pt x="5271" y="15953"/>
                  <a:pt x="5325" y="15953"/>
                </a:cubicBezTo>
                <a:lnTo>
                  <a:pt x="5422" y="15953"/>
                </a:lnTo>
                <a:lnTo>
                  <a:pt x="5422" y="15788"/>
                </a:lnTo>
                <a:lnTo>
                  <a:pt x="5422" y="15620"/>
                </a:lnTo>
                <a:lnTo>
                  <a:pt x="5320" y="15639"/>
                </a:lnTo>
                <a:cubicBezTo>
                  <a:pt x="5155" y="15668"/>
                  <a:pt x="5034" y="15672"/>
                  <a:pt x="5013" y="15649"/>
                </a:cubicBezTo>
                <a:cubicBezTo>
                  <a:pt x="5001" y="15635"/>
                  <a:pt x="5001" y="15574"/>
                  <a:pt x="5010" y="15484"/>
                </a:cubicBezTo>
                <a:cubicBezTo>
                  <a:pt x="5025" y="15334"/>
                  <a:pt x="5010" y="15279"/>
                  <a:pt x="4952" y="15245"/>
                </a:cubicBezTo>
                <a:cubicBezTo>
                  <a:pt x="4895" y="15212"/>
                  <a:pt x="4847" y="15287"/>
                  <a:pt x="4835" y="15430"/>
                </a:cubicBezTo>
                <a:cubicBezTo>
                  <a:pt x="4828" y="15502"/>
                  <a:pt x="4816" y="15569"/>
                  <a:pt x="4807" y="15579"/>
                </a:cubicBezTo>
                <a:cubicBezTo>
                  <a:pt x="4798" y="15589"/>
                  <a:pt x="4711" y="15561"/>
                  <a:pt x="4615" y="15515"/>
                </a:cubicBezTo>
                <a:cubicBezTo>
                  <a:pt x="4370" y="15399"/>
                  <a:pt x="4143" y="15350"/>
                  <a:pt x="3828" y="15350"/>
                </a:cubicBezTo>
                <a:cubicBezTo>
                  <a:pt x="3279" y="15350"/>
                  <a:pt x="2652" y="15571"/>
                  <a:pt x="2204" y="15922"/>
                </a:cubicBezTo>
                <a:lnTo>
                  <a:pt x="2119" y="15988"/>
                </a:lnTo>
                <a:lnTo>
                  <a:pt x="1901" y="15779"/>
                </a:lnTo>
                <a:cubicBezTo>
                  <a:pt x="1781" y="15663"/>
                  <a:pt x="1359" y="15256"/>
                  <a:pt x="962" y="14874"/>
                </a:cubicBezTo>
                <a:cubicBezTo>
                  <a:pt x="242" y="14180"/>
                  <a:pt x="105" y="14044"/>
                  <a:pt x="63" y="1405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EF91C9-B515-5829-765B-C468F81340C6}"/>
              </a:ext>
            </a:extLst>
          </p:cNvPr>
          <p:cNvGrpSpPr/>
          <p:nvPr/>
        </p:nvGrpSpPr>
        <p:grpSpPr>
          <a:xfrm>
            <a:off x="5798735" y="2132194"/>
            <a:ext cx="3288330" cy="2630664"/>
            <a:chOff x="5229233" y="1476570"/>
            <a:chExt cx="4205881" cy="336470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9E16FFB-CC90-A223-F2D1-5B1A0219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229233" y="1476570"/>
              <a:ext cx="4205881" cy="3364706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735732F-680A-FF04-6C10-3A4893FDFB49}"/>
                </a:ext>
              </a:extLst>
            </p:cNvPr>
            <p:cNvSpPr txBox="1"/>
            <p:nvPr/>
          </p:nvSpPr>
          <p:spPr>
            <a:xfrm rot="1204899">
              <a:off x="7547666" y="2318881"/>
              <a:ext cx="1183064" cy="35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2BFBF"/>
                  </a:solidFill>
                </a:rPr>
                <a:t>T</a:t>
              </a:r>
              <a:r>
                <a:rPr lang="de-DE" sz="1200" baseline="-25000" dirty="0">
                  <a:solidFill>
                    <a:srgbClr val="02BFBF"/>
                  </a:solidFill>
                </a:rPr>
                <a:t>2</a:t>
              </a:r>
              <a:r>
                <a:rPr lang="de-DE" sz="1200" dirty="0">
                  <a:solidFill>
                    <a:srgbClr val="02BFBF"/>
                  </a:solidFill>
                </a:rPr>
                <a:t>, integral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068E2B7-51B5-34AA-D5A5-E1446F067051}"/>
                </a:ext>
              </a:extLst>
            </p:cNvPr>
            <p:cNvSpPr txBox="1"/>
            <p:nvPr/>
          </p:nvSpPr>
          <p:spPr>
            <a:xfrm rot="1039323">
              <a:off x="7940069" y="2950695"/>
              <a:ext cx="1441896" cy="35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BFC000"/>
                  </a:solidFill>
                </a:rPr>
                <a:t>T</a:t>
              </a:r>
              <a:r>
                <a:rPr lang="de-DE" sz="1200" baseline="-25000" dirty="0">
                  <a:solidFill>
                    <a:srgbClr val="BFC000"/>
                  </a:solidFill>
                </a:rPr>
                <a:t>2</a:t>
              </a:r>
              <a:r>
                <a:rPr lang="de-DE" sz="1200" dirty="0">
                  <a:solidFill>
                    <a:srgbClr val="BFC000"/>
                  </a:solidFill>
                </a:rPr>
                <a:t>, differential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BA324E4-6A57-8929-4031-D21213385C83}"/>
                </a:ext>
              </a:extLst>
            </p:cNvPr>
            <p:cNvSpPr txBox="1"/>
            <p:nvPr/>
          </p:nvSpPr>
          <p:spPr>
            <a:xfrm>
              <a:off x="5800612" y="2776184"/>
              <a:ext cx="391895" cy="295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IO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B9082C7-49E2-0DCD-35B5-F95B826B77B8}"/>
                </a:ext>
              </a:extLst>
            </p:cNvPr>
            <p:cNvSpPr txBox="1"/>
            <p:nvPr/>
          </p:nvSpPr>
          <p:spPr>
            <a:xfrm>
              <a:off x="5808043" y="3517492"/>
              <a:ext cx="457484" cy="295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NO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BFEDF02-1442-2C2A-D83E-E75E7F06CD8C}"/>
                </a:ext>
              </a:extLst>
            </p:cNvPr>
            <p:cNvSpPr txBox="1"/>
            <p:nvPr/>
          </p:nvSpPr>
          <p:spPr>
            <a:xfrm rot="16200000">
              <a:off x="6000002" y="3817007"/>
              <a:ext cx="1260951" cy="295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KATRIN source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8E06A4C-71EB-8CC6-8C92-A052DCCA9039}"/>
                </a:ext>
              </a:extLst>
            </p:cNvPr>
            <p:cNvSpPr txBox="1"/>
            <p:nvPr/>
          </p:nvSpPr>
          <p:spPr>
            <a:xfrm>
              <a:off x="8141078" y="1612751"/>
              <a:ext cx="1215859" cy="737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Stat</a:t>
              </a:r>
              <a:r>
                <a:rPr lang="de-DE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only</a:t>
              </a:r>
              <a:endPara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de-DE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 eV </a:t>
              </a:r>
              <a:r>
                <a:rPr lang="de-DE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region</a:t>
              </a:r>
              <a:endPara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/>
              <a:r>
                <a:rPr lang="de-DE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 </a:t>
              </a:r>
              <a:r>
                <a:rPr lang="de-DE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days</a:t>
              </a:r>
              <a:endPara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C0546B4-4CC9-F53D-8F71-261FF3DE8368}"/>
                </a:ext>
              </a:extLst>
            </p:cNvPr>
            <p:cNvSpPr txBox="1"/>
            <p:nvPr/>
          </p:nvSpPr>
          <p:spPr>
            <a:xfrm>
              <a:off x="5808043" y="1590763"/>
              <a:ext cx="1342938" cy="383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Preliminary</a:t>
              </a:r>
              <a:endParaRPr lang="de-DE" sz="1350" dirty="0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235CECB8-1478-9B54-6419-0E328D706B4B}"/>
              </a:ext>
            </a:extLst>
          </p:cNvPr>
          <p:cNvSpPr txBox="1"/>
          <p:nvPr/>
        </p:nvSpPr>
        <p:spPr>
          <a:xfrm>
            <a:off x="4980603" y="1578932"/>
            <a:ext cx="599659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/>
              <a:t>10</a:t>
            </a:r>
            <a:r>
              <a:rPr lang="de-DE" b="1" i="1" baseline="30000" dirty="0"/>
              <a:t>6</a:t>
            </a:r>
            <a:r>
              <a:rPr lang="de-DE" b="1" i="1" dirty="0"/>
              <a:t> x</a:t>
            </a:r>
          </a:p>
        </p:txBody>
      </p:sp>
      <p:sp>
        <p:nvSpPr>
          <p:cNvPr id="26" name="Pfeil: nach unten 25">
            <a:extLst>
              <a:ext uri="{FF2B5EF4-FFF2-40B4-BE49-F238E27FC236}">
                <a16:creationId xmlns:a16="http://schemas.microsoft.com/office/drawing/2014/main" id="{3202EC0F-2F51-CFE1-F277-BBE4CEC3C2E5}"/>
              </a:ext>
            </a:extLst>
          </p:cNvPr>
          <p:cNvSpPr/>
          <p:nvPr/>
        </p:nvSpPr>
        <p:spPr>
          <a:xfrm>
            <a:off x="6620301" y="2556519"/>
            <a:ext cx="93105" cy="4511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FC15B91-C65B-974E-8222-3553DE0AFD68}"/>
              </a:ext>
            </a:extLst>
          </p:cNvPr>
          <p:cNvSpPr txBox="1"/>
          <p:nvPr/>
        </p:nvSpPr>
        <p:spPr>
          <a:xfrm>
            <a:off x="218722" y="1105004"/>
            <a:ext cx="2751828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Use </a:t>
            </a:r>
            <a:r>
              <a:rPr lang="de-DE" dirty="0" err="1"/>
              <a:t>existing</a:t>
            </a:r>
            <a:r>
              <a:rPr lang="de-DE" dirty="0"/>
              <a:t> / well-</a:t>
            </a:r>
            <a:r>
              <a:rPr lang="de-DE" dirty="0" err="1"/>
              <a:t>characterised</a:t>
            </a:r>
            <a:br>
              <a:rPr lang="de-DE" dirty="0"/>
            </a:br>
            <a:r>
              <a:rPr lang="de-DE" dirty="0" err="1"/>
              <a:t>beamline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91BAF56-597A-666B-A57F-0529C0814357}"/>
              </a:ext>
            </a:extLst>
          </p:cNvPr>
          <p:cNvSpPr txBox="1"/>
          <p:nvPr/>
        </p:nvSpPr>
        <p:spPr>
          <a:xfrm>
            <a:off x="7362699" y="1325019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Milano‘s</a:t>
            </a:r>
            <a:br>
              <a:rPr lang="de-DE" dirty="0"/>
            </a:br>
            <a:r>
              <a:rPr lang="de-DE" dirty="0" err="1"/>
              <a:t>cryo</a:t>
            </a:r>
            <a:r>
              <a:rPr lang="de-DE" dirty="0"/>
              <a:t> </a:t>
            </a:r>
            <a:r>
              <a:rPr lang="de-DE" dirty="0" err="1"/>
              <a:t>expertise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5056D1-05D5-4205-C1A9-78120D01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6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9A3492-18CA-88D9-9F88-3A9FD8593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588025-72B9-0B99-B279-7761D3D1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F9B6F1C-DCC4-7045-FFFB-F1221065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153"/>
            <a:ext cx="7198600" cy="575811"/>
          </a:xfrm>
        </p:spPr>
        <p:txBody>
          <a:bodyPr>
            <a:normAutofit fontScale="90000"/>
          </a:bodyPr>
          <a:lstStyle/>
          <a:p>
            <a:r>
              <a:rPr lang="de-DE" dirty="0"/>
              <a:t>ELECTRON: </a:t>
            </a:r>
            <a:r>
              <a:rPr lang="de-DE" i="1" dirty="0"/>
              <a:t>e</a:t>
            </a:r>
            <a:r>
              <a:rPr lang="de-DE" baseline="30000" dirty="0"/>
              <a:t>-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sensors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F8011B8-E568-90DB-3B62-B2B578DD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35" y="1370096"/>
            <a:ext cx="2068942" cy="1657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26C3DD8-5338-CB2F-9426-06ED24C3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43" y="2997353"/>
            <a:ext cx="2300204" cy="169151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82E991C-EDC1-C226-1359-A72A2113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1" y="3121788"/>
            <a:ext cx="1828056" cy="123312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B1CAA5E-689D-CBB1-87B9-671F25E8C671}"/>
              </a:ext>
            </a:extLst>
          </p:cNvPr>
          <p:cNvSpPr txBox="1"/>
          <p:nvPr/>
        </p:nvSpPr>
        <p:spPr>
          <a:xfrm>
            <a:off x="397289" y="882091"/>
            <a:ext cx="2205372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8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chips</a:t>
            </a:r>
            <a:br>
              <a:rPr lang="de-DE" dirty="0"/>
            </a:br>
            <a:r>
              <a:rPr lang="de-DE" dirty="0"/>
              <a:t>&amp; front-end SQUID </a:t>
            </a:r>
            <a:r>
              <a:rPr lang="de-DE" dirty="0" err="1"/>
              <a:t>chips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F9003CE-67F4-F2D9-22AB-8C6B201C70CB}"/>
              </a:ext>
            </a:extLst>
          </p:cNvPr>
          <p:cNvSpPr txBox="1"/>
          <p:nvPr/>
        </p:nvSpPr>
        <p:spPr>
          <a:xfrm>
            <a:off x="961601" y="3515796"/>
            <a:ext cx="699014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170 µm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169540D-B805-B7D1-9EE8-208A1D621D7F}"/>
              </a:ext>
            </a:extLst>
          </p:cNvPr>
          <p:cNvCxnSpPr/>
          <p:nvPr/>
        </p:nvCxnSpPr>
        <p:spPr>
          <a:xfrm flipV="1">
            <a:off x="888243" y="3824719"/>
            <a:ext cx="1085933" cy="907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B73AE401-181F-FBF1-F06F-007BA5A69C22}"/>
              </a:ext>
            </a:extLst>
          </p:cNvPr>
          <p:cNvSpPr txBox="1"/>
          <p:nvPr/>
        </p:nvSpPr>
        <p:spPr>
          <a:xfrm>
            <a:off x="299093" y="4399019"/>
            <a:ext cx="2024032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KIT-IMS (Kempf group)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FF607-FCD0-FE51-16C0-A6624344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82"/>
          <a:stretch/>
        </p:blipFill>
        <p:spPr>
          <a:xfrm>
            <a:off x="2612595" y="1122389"/>
            <a:ext cx="3478002" cy="27660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86BB89-DB05-64DC-2FB1-1CE332ED7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486" y="1255033"/>
            <a:ext cx="2216059" cy="16447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55DD571-CE0E-CF8F-66E8-C82EA8147041}"/>
              </a:ext>
            </a:extLst>
          </p:cNvPr>
          <p:cNvSpPr txBox="1"/>
          <p:nvPr/>
        </p:nvSpPr>
        <p:spPr>
          <a:xfrm>
            <a:off x="3901773" y="3723138"/>
            <a:ext cx="1064386" cy="2769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Energy / keV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511EDD2-2383-13CB-EE40-7000F309FE59}"/>
              </a:ext>
            </a:extLst>
          </p:cNvPr>
          <p:cNvSpPr txBox="1"/>
          <p:nvPr/>
        </p:nvSpPr>
        <p:spPr>
          <a:xfrm>
            <a:off x="6960909" y="955755"/>
            <a:ext cx="1593214" cy="33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FWHM ~ 25 eV</a:t>
            </a: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AD813F15-94E7-92B0-3DED-253B6CAE59ED}"/>
              </a:ext>
            </a:extLst>
          </p:cNvPr>
          <p:cNvSpPr/>
          <p:nvPr/>
        </p:nvSpPr>
        <p:spPr>
          <a:xfrm rot="18267226">
            <a:off x="3544322" y="1261783"/>
            <a:ext cx="189513" cy="3287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867058-CC3A-B60E-7FFE-84A0CE55664D}"/>
              </a:ext>
            </a:extLst>
          </p:cNvPr>
          <p:cNvSpPr txBox="1"/>
          <p:nvPr/>
        </p:nvSpPr>
        <p:spPr>
          <a:xfrm>
            <a:off x="2339596" y="4044375"/>
            <a:ext cx="4298248" cy="5230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b="1" dirty="0" err="1"/>
              <a:t>Calorim</a:t>
            </a:r>
            <a:r>
              <a:rPr lang="de-DE" b="1" dirty="0"/>
              <a:t>. Kr-83m </a:t>
            </a:r>
            <a:r>
              <a:rPr lang="de-DE" b="1" dirty="0" err="1"/>
              <a:t>spectrum</a:t>
            </a:r>
            <a:r>
              <a:rPr lang="de-DE" b="1" dirty="0"/>
              <a:t> @ </a:t>
            </a:r>
            <a:r>
              <a:rPr lang="de-DE" b="1" dirty="0" err="1"/>
              <a:t>highest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</a:p>
          <a:p>
            <a:r>
              <a:rPr lang="de-DE" dirty="0"/>
              <a:t>Next: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D05AF2-2D6D-8C5B-13C6-033F161F06F2}"/>
              </a:ext>
            </a:extLst>
          </p:cNvPr>
          <p:cNvSpPr txBox="1"/>
          <p:nvPr/>
        </p:nvSpPr>
        <p:spPr>
          <a:xfrm>
            <a:off x="2964573" y="916583"/>
            <a:ext cx="3673270" cy="33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Metallic </a:t>
            </a:r>
            <a:r>
              <a:rPr lang="de-DE" sz="1600" dirty="0" err="1"/>
              <a:t>Magnetic</a:t>
            </a:r>
            <a:r>
              <a:rPr lang="de-DE" sz="1600" dirty="0"/>
              <a:t> </a:t>
            </a:r>
            <a:r>
              <a:rPr lang="de-DE" sz="1600" dirty="0" err="1"/>
              <a:t>Calorimeters</a:t>
            </a:r>
            <a:r>
              <a:rPr lang="de-DE" sz="1600" dirty="0"/>
              <a:t> (MMC)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DEE0607-9BD0-7862-1825-72633EF2C913}"/>
              </a:ext>
            </a:extLst>
          </p:cNvPr>
          <p:cNvSpPr txBox="1"/>
          <p:nvPr/>
        </p:nvSpPr>
        <p:spPr>
          <a:xfrm>
            <a:off x="3127985" y="3178576"/>
            <a:ext cx="941845" cy="36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</a:rPr>
              <a:t>Kr-83m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6F0ED8-3290-6E91-60EE-A1837C837C24}"/>
              </a:ext>
            </a:extLst>
          </p:cNvPr>
          <p:cNvSpPr txBox="1"/>
          <p:nvPr/>
        </p:nvSpPr>
        <p:spPr>
          <a:xfrm>
            <a:off x="4292232" y="2510514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x-</a:t>
            </a:r>
            <a:r>
              <a:rPr lang="de-DE" sz="1200" dirty="0" err="1"/>
              <a:t>ray</a:t>
            </a:r>
            <a:r>
              <a:rPr lang="de-DE" sz="1200" dirty="0"/>
              <a:t> and </a:t>
            </a:r>
            <a:br>
              <a:rPr lang="de-DE" sz="1200" dirty="0"/>
            </a:br>
            <a:r>
              <a:rPr lang="de-DE" sz="1200" dirty="0" err="1"/>
              <a:t>electron</a:t>
            </a:r>
            <a:r>
              <a:rPr lang="de-DE" sz="1200" dirty="0"/>
              <a:t> </a:t>
            </a:r>
            <a:r>
              <a:rPr lang="de-DE" sz="1200" dirty="0" err="1"/>
              <a:t>lines</a:t>
            </a:r>
            <a:endParaRPr lang="de-DE" sz="12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9A1C76-C24F-5E77-9367-7FD5ADA2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96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1E84003A-EA88-F9C3-6F49-FD9F0F310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316A09-EE65-44A5-B61C-D8BA2165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AD3081-D699-43A3-96B6-EB1DAD75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3685B6B-E734-4B11-924B-C8A32BFE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99" b="1" dirty="0">
                <a:latin typeface="+mj-lt"/>
                <a:cs typeface="Arial" charset="0"/>
              </a:rPr>
              <a:t>Ways to access the neutrino mass</a:t>
            </a:r>
            <a:endParaRPr lang="de-DE" dirty="0"/>
          </a:p>
        </p:txBody>
      </p:sp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921E1644-A65C-4D00-89DB-0090D9821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40202"/>
              </p:ext>
            </p:extLst>
          </p:nvPr>
        </p:nvGraphicFramePr>
        <p:xfrm>
          <a:off x="295788" y="2014231"/>
          <a:ext cx="8134098" cy="2657383"/>
        </p:xfrm>
        <a:graphic>
          <a:graphicData uri="http://schemas.openxmlformats.org/drawingml/2006/table">
            <a:tbl>
              <a:tblPr/>
              <a:tblGrid>
                <a:gridCol w="160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4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544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800" dirty="0"/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Cosmology</a:t>
                      </a: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Search for 0</a:t>
                      </a:r>
                      <a:r>
                        <a:rPr sz="1400" b="1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ν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ββ</a:t>
                      </a:r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351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dirty="0"/>
                        <a:t> </a:t>
                      </a:r>
                      <a:r>
                        <a:rPr sz="1400" b="1" dirty="0">
                          <a:solidFill>
                            <a:schemeClr val="accent2"/>
                          </a:solidFill>
                        </a:rPr>
                        <a:t>β-decay </a:t>
                      </a:r>
                      <a:br>
                        <a:rPr sz="14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sz="1400" b="1" dirty="0">
                          <a:solidFill>
                            <a:schemeClr val="accent2"/>
                          </a:solidFill>
                        </a:rPr>
                        <a:t> &amp; electron capture</a:t>
                      </a:r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632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b="1" dirty="0"/>
                        <a:t>Observable</a:t>
                      </a: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100"/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100"/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351">
                      <a:solidFill>
                        <a:srgbClr val="FFFFFF"/>
                      </a:solidFill>
                      <a:miter lim="400000"/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100" dirty="0"/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924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b="1" dirty="0"/>
                        <a:t>Present upper</a:t>
                      </a:r>
                      <a:r>
                        <a:rPr lang="de-DE" sz="1400" b="1" dirty="0"/>
                        <a:t> </a:t>
                      </a:r>
                      <a:r>
                        <a:rPr sz="1400" b="1" dirty="0"/>
                        <a:t>limit</a:t>
                      </a: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 dirty="0">
                          <a:sym typeface="Helvetica"/>
                        </a:rPr>
                        <a:t> 0.12 eV</a:t>
                      </a:r>
                      <a:r>
                        <a:rPr lang="de-DE" sz="1600" dirty="0">
                          <a:sym typeface="Helvetica"/>
                        </a:rPr>
                        <a:t> (0.072 eV)</a:t>
                      </a:r>
                      <a:endParaRPr sz="1600" dirty="0">
                        <a:sym typeface="Helvetica"/>
                      </a:endParaRP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262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 dirty="0">
                          <a:sym typeface="Helvetica"/>
                        </a:rPr>
                        <a:t> </a:t>
                      </a:r>
                      <a:r>
                        <a:rPr lang="de-DE" sz="1600" dirty="0">
                          <a:sym typeface="Helvetica"/>
                        </a:rPr>
                        <a:t>0.156 </a:t>
                      </a:r>
                      <a:r>
                        <a:rPr sz="1600" dirty="0">
                          <a:sym typeface="Helvetica"/>
                        </a:rPr>
                        <a:t>eV</a:t>
                      </a:r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 dirty="0">
                          <a:sym typeface="Helvetica"/>
                        </a:rPr>
                        <a:t>  </a:t>
                      </a:r>
                      <a:r>
                        <a:rPr lang="de-DE" sz="1600" dirty="0">
                          <a:sym typeface="Helvetica"/>
                        </a:rPr>
                        <a:t>0.8</a:t>
                      </a:r>
                      <a:r>
                        <a:rPr sz="1600" dirty="0">
                          <a:sym typeface="Helvetica"/>
                        </a:rPr>
                        <a:t> eV</a:t>
                      </a:r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838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b="1" dirty="0"/>
                        <a:t>Model dependence</a:t>
                      </a: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dirty="0"/>
                        <a:t> </a:t>
                      </a:r>
                      <a:r>
                        <a:rPr sz="1400" dirty="0">
                          <a:solidFill>
                            <a:srgbClr val="A22223"/>
                          </a:solidFill>
                        </a:rPr>
                        <a:t>Multi-parameter    </a:t>
                      </a:r>
                      <a:br>
                        <a:rPr sz="1400" dirty="0">
                          <a:solidFill>
                            <a:srgbClr val="A22223"/>
                          </a:solidFill>
                        </a:rPr>
                      </a:br>
                      <a:r>
                        <a:rPr sz="1400" dirty="0">
                          <a:solidFill>
                            <a:srgbClr val="A22223"/>
                          </a:solidFill>
                        </a:rPr>
                        <a:t> cosmological model</a:t>
                      </a:r>
                    </a:p>
                  </a:txBody>
                  <a:tcPr marL="107967" marR="107967" marT="30086" marB="30086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400" dirty="0" err="1"/>
                        <a:t>Majorana</a:t>
                      </a:r>
                      <a:r>
                        <a:rPr sz="1400" dirty="0"/>
                        <a:t> </a:t>
                      </a:r>
                      <a:r>
                        <a:rPr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ν</a:t>
                      </a:r>
                      <a:endParaRPr sz="1400" dirty="0"/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400" dirty="0"/>
                        <a:t>contributions</a:t>
                      </a:r>
                      <a:br>
                        <a:rPr sz="1400" dirty="0"/>
                      </a:br>
                      <a:r>
                        <a:rPr sz="1400" dirty="0"/>
                        <a:t>other than m(</a:t>
                      </a:r>
                      <a:r>
                        <a:rPr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ν)</a:t>
                      </a:r>
                      <a:r>
                        <a:rPr sz="1400" dirty="0"/>
                        <a:t>?</a:t>
                      </a:r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400" dirty="0"/>
                        <a:t>nuclear matrix elements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g</a:t>
                      </a:r>
                      <a:r>
                        <a:rPr lang="de-DE" sz="1400" baseline="-25000" dirty="0" err="1"/>
                        <a:t>A</a:t>
                      </a:r>
                      <a:endParaRPr lang="de-DE" sz="1400" dirty="0"/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400" dirty="0"/>
                        <a:t> </a:t>
                      </a:r>
                      <a:r>
                        <a:rPr sz="1400" b="1" dirty="0">
                          <a:solidFill>
                            <a:srgbClr val="026E05"/>
                          </a:solidFill>
                        </a:rPr>
                        <a:t>Direct,</a:t>
                      </a:r>
                      <a:r>
                        <a:rPr sz="1400" dirty="0">
                          <a:solidFill>
                            <a:srgbClr val="026E05"/>
                          </a:solidFill>
                        </a:rPr>
                        <a:t> only kinematics;  </a:t>
                      </a:r>
                      <a:br>
                        <a:rPr sz="1400" dirty="0">
                          <a:solidFill>
                            <a:srgbClr val="026E05"/>
                          </a:solidFill>
                        </a:rPr>
                      </a:br>
                      <a:r>
                        <a:rPr sz="1400" dirty="0">
                          <a:solidFill>
                            <a:srgbClr val="026E05"/>
                          </a:solidFill>
                        </a:rPr>
                        <a:t> no cancellations in </a:t>
                      </a:r>
                      <a:br>
                        <a:rPr sz="1400" dirty="0">
                          <a:solidFill>
                            <a:srgbClr val="026E05"/>
                          </a:solidFill>
                        </a:rPr>
                      </a:br>
                      <a:r>
                        <a:rPr sz="1400" dirty="0">
                          <a:solidFill>
                            <a:srgbClr val="026E05"/>
                          </a:solidFill>
                        </a:rPr>
                        <a:t> incoherent sum</a:t>
                      </a:r>
                    </a:p>
                  </a:txBody>
                  <a:tcPr marL="107967" marR="107967" marT="30086" marB="30086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.pdf" descr="image.pdf">
            <a:extLst>
              <a:ext uri="{FF2B5EF4-FFF2-40B4-BE49-F238E27FC236}">
                <a16:creationId xmlns:a16="http://schemas.microsoft.com/office/drawing/2014/main" id="{9C554703-BB39-4377-B805-BCA427B2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402" y="2169661"/>
            <a:ext cx="43296" cy="109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E3831898-567C-4488-BFE2-23FBC16A9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566" y="1100136"/>
            <a:ext cx="529486" cy="739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jpg" descr="image.jpg">
            <a:extLst>
              <a:ext uri="{FF2B5EF4-FFF2-40B4-BE49-F238E27FC236}">
                <a16:creationId xmlns:a16="http://schemas.microsoft.com/office/drawing/2014/main" id="{3AAAE3D8-458C-4E9D-A566-0D67AA93E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813" y="948079"/>
            <a:ext cx="438255" cy="91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41B2033C-C829-4BFE-A563-442CC25787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311" y="838230"/>
            <a:ext cx="1455270" cy="77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png" descr="image.png">
            <a:extLst>
              <a:ext uri="{FF2B5EF4-FFF2-40B4-BE49-F238E27FC236}">
                <a16:creationId xmlns:a16="http://schemas.microsoft.com/office/drawing/2014/main" id="{BFC60290-6D8F-44FF-846D-478A0DF60A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46311" y="1331948"/>
            <a:ext cx="443539" cy="605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63.png" descr="image63.png">
            <a:extLst>
              <a:ext uri="{FF2B5EF4-FFF2-40B4-BE49-F238E27FC236}">
                <a16:creationId xmlns:a16="http://schemas.microsoft.com/office/drawing/2014/main" id="{7647D47E-FDB3-41E1-AEE4-E5C43267DF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564" y="1102243"/>
            <a:ext cx="694001" cy="73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telescope_side" descr="telescope_side">
            <a:extLst>
              <a:ext uri="{FF2B5EF4-FFF2-40B4-BE49-F238E27FC236}">
                <a16:creationId xmlns:a16="http://schemas.microsoft.com/office/drawing/2014/main" id="{514F4636-C785-4CBE-B8C5-645D7DF316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892507" y="1136243"/>
            <a:ext cx="976805" cy="803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74" extrusionOk="0">
                <a:moveTo>
                  <a:pt x="10551" y="11"/>
                </a:moveTo>
                <a:cubicBezTo>
                  <a:pt x="10426" y="-16"/>
                  <a:pt x="10354" y="7"/>
                  <a:pt x="10288" y="79"/>
                </a:cubicBezTo>
                <a:cubicBezTo>
                  <a:pt x="10200" y="173"/>
                  <a:pt x="10131" y="357"/>
                  <a:pt x="10131" y="483"/>
                </a:cubicBezTo>
                <a:cubicBezTo>
                  <a:pt x="10131" y="610"/>
                  <a:pt x="10015" y="852"/>
                  <a:pt x="9874" y="1024"/>
                </a:cubicBezTo>
                <a:cubicBezTo>
                  <a:pt x="9733" y="1197"/>
                  <a:pt x="9632" y="1376"/>
                  <a:pt x="9654" y="1421"/>
                </a:cubicBezTo>
                <a:cubicBezTo>
                  <a:pt x="9732" y="1587"/>
                  <a:pt x="9407" y="2387"/>
                  <a:pt x="9260" y="2387"/>
                </a:cubicBezTo>
                <a:cubicBezTo>
                  <a:pt x="9178" y="2387"/>
                  <a:pt x="9087" y="2471"/>
                  <a:pt x="9056" y="2579"/>
                </a:cubicBezTo>
                <a:cubicBezTo>
                  <a:pt x="9024" y="2686"/>
                  <a:pt x="8877" y="2879"/>
                  <a:pt x="8730" y="3003"/>
                </a:cubicBezTo>
                <a:cubicBezTo>
                  <a:pt x="8488" y="3210"/>
                  <a:pt x="8436" y="3209"/>
                  <a:pt x="8127" y="3017"/>
                </a:cubicBezTo>
                <a:cubicBezTo>
                  <a:pt x="7941" y="2901"/>
                  <a:pt x="7732" y="2677"/>
                  <a:pt x="7660" y="2524"/>
                </a:cubicBezTo>
                <a:cubicBezTo>
                  <a:pt x="7444" y="2065"/>
                  <a:pt x="7172" y="2193"/>
                  <a:pt x="6768" y="2941"/>
                </a:cubicBezTo>
                <a:cubicBezTo>
                  <a:pt x="6382" y="3660"/>
                  <a:pt x="6379" y="3878"/>
                  <a:pt x="6742" y="4270"/>
                </a:cubicBezTo>
                <a:cubicBezTo>
                  <a:pt x="6880" y="4418"/>
                  <a:pt x="6816" y="4565"/>
                  <a:pt x="6275" y="5400"/>
                </a:cubicBezTo>
                <a:cubicBezTo>
                  <a:pt x="5932" y="5930"/>
                  <a:pt x="5676" y="6443"/>
                  <a:pt x="5703" y="6536"/>
                </a:cubicBezTo>
                <a:cubicBezTo>
                  <a:pt x="5731" y="6629"/>
                  <a:pt x="5638" y="7200"/>
                  <a:pt x="5499" y="7803"/>
                </a:cubicBezTo>
                <a:cubicBezTo>
                  <a:pt x="5318" y="8590"/>
                  <a:pt x="5129" y="9080"/>
                  <a:pt x="4827" y="9549"/>
                </a:cubicBezTo>
                <a:lnTo>
                  <a:pt x="4408" y="10199"/>
                </a:lnTo>
                <a:lnTo>
                  <a:pt x="4518" y="11261"/>
                </a:lnTo>
                <a:cubicBezTo>
                  <a:pt x="4606" y="12095"/>
                  <a:pt x="4691" y="12405"/>
                  <a:pt x="4901" y="12692"/>
                </a:cubicBezTo>
                <a:lnTo>
                  <a:pt x="5168" y="13054"/>
                </a:lnTo>
                <a:lnTo>
                  <a:pt x="4555" y="13924"/>
                </a:lnTo>
                <a:lnTo>
                  <a:pt x="3941" y="14787"/>
                </a:lnTo>
                <a:lnTo>
                  <a:pt x="3054" y="14883"/>
                </a:lnTo>
                <a:cubicBezTo>
                  <a:pt x="2568" y="14937"/>
                  <a:pt x="2101" y="15056"/>
                  <a:pt x="2015" y="15150"/>
                </a:cubicBezTo>
                <a:cubicBezTo>
                  <a:pt x="1930" y="15244"/>
                  <a:pt x="1544" y="15434"/>
                  <a:pt x="1155" y="15567"/>
                </a:cubicBezTo>
                <a:cubicBezTo>
                  <a:pt x="140" y="15914"/>
                  <a:pt x="-18" y="16111"/>
                  <a:pt x="1" y="17053"/>
                </a:cubicBezTo>
                <a:cubicBezTo>
                  <a:pt x="11" y="17548"/>
                  <a:pt x="79" y="17907"/>
                  <a:pt x="190" y="18066"/>
                </a:cubicBezTo>
                <a:cubicBezTo>
                  <a:pt x="368" y="18322"/>
                  <a:pt x="1512" y="18841"/>
                  <a:pt x="2194" y="18977"/>
                </a:cubicBezTo>
                <a:cubicBezTo>
                  <a:pt x="2411" y="19020"/>
                  <a:pt x="2635" y="19100"/>
                  <a:pt x="2692" y="19155"/>
                </a:cubicBezTo>
                <a:cubicBezTo>
                  <a:pt x="2845" y="19299"/>
                  <a:pt x="3750" y="19654"/>
                  <a:pt x="4408" y="19826"/>
                </a:cubicBezTo>
                <a:cubicBezTo>
                  <a:pt x="4722" y="19908"/>
                  <a:pt x="5341" y="20154"/>
                  <a:pt x="5782" y="20374"/>
                </a:cubicBezTo>
                <a:cubicBezTo>
                  <a:pt x="6545" y="20756"/>
                  <a:pt x="6665" y="20778"/>
                  <a:pt x="8169" y="20778"/>
                </a:cubicBezTo>
                <a:cubicBezTo>
                  <a:pt x="9495" y="20778"/>
                  <a:pt x="9783" y="20817"/>
                  <a:pt x="9942" y="21004"/>
                </a:cubicBezTo>
                <a:cubicBezTo>
                  <a:pt x="10047" y="21127"/>
                  <a:pt x="10131" y="21296"/>
                  <a:pt x="10131" y="21387"/>
                </a:cubicBezTo>
                <a:cubicBezTo>
                  <a:pt x="10131" y="21493"/>
                  <a:pt x="10331" y="21560"/>
                  <a:pt x="10703" y="21572"/>
                </a:cubicBezTo>
                <a:cubicBezTo>
                  <a:pt x="11119" y="21584"/>
                  <a:pt x="11275" y="21540"/>
                  <a:pt x="11275" y="21408"/>
                </a:cubicBezTo>
                <a:cubicBezTo>
                  <a:pt x="11275" y="21309"/>
                  <a:pt x="11356" y="21124"/>
                  <a:pt x="11458" y="21004"/>
                </a:cubicBezTo>
                <a:cubicBezTo>
                  <a:pt x="11610" y="20826"/>
                  <a:pt x="11936" y="20784"/>
                  <a:pt x="13231" y="20764"/>
                </a:cubicBezTo>
                <a:cubicBezTo>
                  <a:pt x="14624" y="20742"/>
                  <a:pt x="14904" y="20698"/>
                  <a:pt x="15519" y="20408"/>
                </a:cubicBezTo>
                <a:cubicBezTo>
                  <a:pt x="15904" y="20226"/>
                  <a:pt x="16674" y="19930"/>
                  <a:pt x="17234" y="19751"/>
                </a:cubicBezTo>
                <a:cubicBezTo>
                  <a:pt x="17795" y="19572"/>
                  <a:pt x="18352" y="19361"/>
                  <a:pt x="18472" y="19278"/>
                </a:cubicBezTo>
                <a:cubicBezTo>
                  <a:pt x="18591" y="19195"/>
                  <a:pt x="19048" y="19011"/>
                  <a:pt x="19490" y="18874"/>
                </a:cubicBezTo>
                <a:cubicBezTo>
                  <a:pt x="20533" y="18550"/>
                  <a:pt x="21144" y="18233"/>
                  <a:pt x="21263" y="17943"/>
                </a:cubicBezTo>
                <a:cubicBezTo>
                  <a:pt x="21582" y="17169"/>
                  <a:pt x="20013" y="16436"/>
                  <a:pt x="17071" y="15985"/>
                </a:cubicBezTo>
                <a:cubicBezTo>
                  <a:pt x="16338" y="15872"/>
                  <a:pt x="15693" y="15741"/>
                  <a:pt x="15639" y="15697"/>
                </a:cubicBezTo>
                <a:cubicBezTo>
                  <a:pt x="15486" y="15574"/>
                  <a:pt x="16276" y="14397"/>
                  <a:pt x="16452" y="14485"/>
                </a:cubicBezTo>
                <a:cubicBezTo>
                  <a:pt x="16753" y="14635"/>
                  <a:pt x="16804" y="14378"/>
                  <a:pt x="16531" y="14095"/>
                </a:cubicBezTo>
                <a:lnTo>
                  <a:pt x="16253" y="13808"/>
                </a:lnTo>
                <a:lnTo>
                  <a:pt x="16668" y="12664"/>
                </a:lnTo>
                <a:cubicBezTo>
                  <a:pt x="16989" y="11772"/>
                  <a:pt x="17053" y="11490"/>
                  <a:pt x="16946" y="11411"/>
                </a:cubicBezTo>
                <a:cubicBezTo>
                  <a:pt x="16833" y="11327"/>
                  <a:pt x="16834" y="11234"/>
                  <a:pt x="16961" y="10904"/>
                </a:cubicBezTo>
                <a:cubicBezTo>
                  <a:pt x="17156" y="10395"/>
                  <a:pt x="17256" y="10319"/>
                  <a:pt x="17407" y="10555"/>
                </a:cubicBezTo>
                <a:cubicBezTo>
                  <a:pt x="17509" y="10716"/>
                  <a:pt x="17571" y="10715"/>
                  <a:pt x="17827" y="10548"/>
                </a:cubicBezTo>
                <a:cubicBezTo>
                  <a:pt x="18245" y="10277"/>
                  <a:pt x="18765" y="9471"/>
                  <a:pt x="18755" y="9111"/>
                </a:cubicBezTo>
                <a:cubicBezTo>
                  <a:pt x="18744" y="8724"/>
                  <a:pt x="18393" y="8014"/>
                  <a:pt x="17334" y="6262"/>
                </a:cubicBezTo>
                <a:cubicBezTo>
                  <a:pt x="16766" y="5322"/>
                  <a:pt x="16500" y="4769"/>
                  <a:pt x="16542" y="4626"/>
                </a:cubicBezTo>
                <a:cubicBezTo>
                  <a:pt x="16577" y="4507"/>
                  <a:pt x="16545" y="4315"/>
                  <a:pt x="16473" y="4201"/>
                </a:cubicBezTo>
                <a:cubicBezTo>
                  <a:pt x="16373" y="4045"/>
                  <a:pt x="16367" y="3957"/>
                  <a:pt x="16458" y="3838"/>
                </a:cubicBezTo>
                <a:cubicBezTo>
                  <a:pt x="16678" y="3553"/>
                  <a:pt x="16584" y="3235"/>
                  <a:pt x="16111" y="2668"/>
                </a:cubicBezTo>
                <a:cubicBezTo>
                  <a:pt x="15493" y="1927"/>
                  <a:pt x="15187" y="1742"/>
                  <a:pt x="14963" y="1983"/>
                </a:cubicBezTo>
                <a:cubicBezTo>
                  <a:pt x="14609" y="2365"/>
                  <a:pt x="14074" y="2249"/>
                  <a:pt x="13147" y="1586"/>
                </a:cubicBezTo>
                <a:cubicBezTo>
                  <a:pt x="12398" y="1051"/>
                  <a:pt x="12257" y="901"/>
                  <a:pt x="12229" y="579"/>
                </a:cubicBezTo>
                <a:cubicBezTo>
                  <a:pt x="12197" y="228"/>
                  <a:pt x="12181" y="211"/>
                  <a:pt x="12014" y="408"/>
                </a:cubicBezTo>
                <a:cubicBezTo>
                  <a:pt x="11848" y="603"/>
                  <a:pt x="11775" y="591"/>
                  <a:pt x="11143" y="264"/>
                </a:cubicBezTo>
                <a:cubicBezTo>
                  <a:pt x="10858" y="117"/>
                  <a:pt x="10676" y="38"/>
                  <a:pt x="10551" y="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9FB1E77F-6CC5-4AE3-9D87-02D5375F31CF}"/>
              </a:ext>
            </a:extLst>
          </p:cNvPr>
          <p:cNvSpPr/>
          <p:nvPr/>
        </p:nvSpPr>
        <p:spPr>
          <a:xfrm>
            <a:off x="6273463" y="904309"/>
            <a:ext cx="2156422" cy="3753191"/>
          </a:xfrm>
          <a:prstGeom prst="rect">
            <a:avLst/>
          </a:prstGeom>
          <a:ln w="31750">
            <a:solidFill>
              <a:schemeClr val="accent1"/>
            </a:solidFill>
            <a:bevel/>
          </a:ln>
        </p:spPr>
        <p:txBody>
          <a:bodyPr lIns="28405" tIns="28405" rIns="28405" bIns="28405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pic>
        <p:nvPicPr>
          <p:cNvPr id="15" name="pasted-image.pdf" descr="pasted-image.pdf">
            <a:extLst>
              <a:ext uri="{FF2B5EF4-FFF2-40B4-BE49-F238E27FC236}">
                <a16:creationId xmlns:a16="http://schemas.microsoft.com/office/drawing/2014/main" id="{15A5F276-FE87-4A4D-A37D-8C2148A1F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083" y="2665450"/>
            <a:ext cx="1399160" cy="27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>
            <a:extLst>
              <a:ext uri="{FF2B5EF4-FFF2-40B4-BE49-F238E27FC236}">
                <a16:creationId xmlns:a16="http://schemas.microsoft.com/office/drawing/2014/main" id="{367FABA1-F269-4D21-9330-2F58EB972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023" y="2650848"/>
            <a:ext cx="1431693" cy="301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>
            <a:extLst>
              <a:ext uri="{FF2B5EF4-FFF2-40B4-BE49-F238E27FC236}">
                <a16:creationId xmlns:a16="http://schemas.microsoft.com/office/drawing/2014/main" id="{729B0629-AA13-41DF-AB70-9C8866514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368" y="2694359"/>
            <a:ext cx="976800" cy="24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-small.png" descr="image-small.png">
            <a:extLst>
              <a:ext uri="{FF2B5EF4-FFF2-40B4-BE49-F238E27FC236}">
                <a16:creationId xmlns:a16="http://schemas.microsoft.com/office/drawing/2014/main" id="{9D3D07D3-4BC2-4627-9685-B655D21CB98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778" y="1115553"/>
            <a:ext cx="859303" cy="77181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9BCD698-0277-4BD5-B8C3-57B09C759868}"/>
              </a:ext>
            </a:extLst>
          </p:cNvPr>
          <p:cNvSpPr txBox="1"/>
          <p:nvPr/>
        </p:nvSpPr>
        <p:spPr>
          <a:xfrm>
            <a:off x="6375812" y="4723236"/>
            <a:ext cx="947403" cy="338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/>
              <a:t>This </a:t>
            </a:r>
            <a:r>
              <a:rPr lang="de-DE" sz="1600" dirty="0" err="1"/>
              <a:t>talk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04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6768DBD-4C00-E0B6-17DF-BD02CEEB1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3FCEAA1-18A6-BC72-4F71-F1F7B3E8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DEFB07-BD6F-A912-F553-6917E5D1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Next R&amp;D </a:t>
            </a:r>
            <a:r>
              <a:rPr lang="de-DE" i="1" dirty="0" err="1"/>
              <a:t>goal</a:t>
            </a:r>
            <a:r>
              <a:rPr lang="de-DE" i="1" dirty="0"/>
              <a:t>: </a:t>
            </a:r>
            <a:br>
              <a:rPr lang="de-DE" dirty="0"/>
            </a:br>
            <a:r>
              <a:rPr lang="de-DE" dirty="0" err="1"/>
              <a:t>Demonstrate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tagging</a:t>
            </a:r>
            <a:r>
              <a:rPr lang="de-DE" dirty="0"/>
              <a:t> for ToF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C07340A-B795-BE5A-8ED4-09CD55704F34}"/>
              </a:ext>
            </a:extLst>
          </p:cNvPr>
          <p:cNvGrpSpPr/>
          <p:nvPr/>
        </p:nvGrpSpPr>
        <p:grpSpPr>
          <a:xfrm>
            <a:off x="354872" y="937755"/>
            <a:ext cx="5712074" cy="1577431"/>
            <a:chOff x="2123728" y="1671650"/>
            <a:chExt cx="7342613" cy="2027716"/>
          </a:xfrm>
        </p:grpSpPr>
        <p:pic>
          <p:nvPicPr>
            <p:cNvPr id="5" name="Inhaltsplatzhalter 6">
              <a:extLst>
                <a:ext uri="{FF2B5EF4-FFF2-40B4-BE49-F238E27FC236}">
                  <a16:creationId xmlns:a16="http://schemas.microsoft.com/office/drawing/2014/main" id="{2A39F43A-6833-58E9-7CCD-DFB9F48E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17"/>
            <a:stretch/>
          </p:blipFill>
          <p:spPr bwMode="auto">
            <a:xfrm>
              <a:off x="2123728" y="1671650"/>
              <a:ext cx="6976638" cy="2027716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9696FE3-23A0-8BC4-0F6D-DE8015F23A83}"/>
                </a:ext>
              </a:extLst>
            </p:cNvPr>
            <p:cNvSpPr/>
            <p:nvPr/>
          </p:nvSpPr>
          <p:spPr>
            <a:xfrm rot="21381596">
              <a:off x="2209576" y="2973727"/>
              <a:ext cx="353445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F0085E5-4FF9-6DB9-4B4A-0CBC9E5F8F6A}"/>
                </a:ext>
              </a:extLst>
            </p:cNvPr>
            <p:cNvSpPr/>
            <p:nvPr/>
          </p:nvSpPr>
          <p:spPr>
            <a:xfrm>
              <a:off x="8712041" y="2898000"/>
              <a:ext cx="754300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B01744F-074D-4513-DCD5-2C3191C5A2DB}"/>
                </a:ext>
              </a:extLst>
            </p:cNvPr>
            <p:cNvSpPr/>
            <p:nvPr/>
          </p:nvSpPr>
          <p:spPr>
            <a:xfrm rot="21381596">
              <a:off x="6343417" y="3105397"/>
              <a:ext cx="176368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2FDA392E-7651-6936-3E25-C3FF54E31ED6}"/>
              </a:ext>
            </a:extLst>
          </p:cNvPr>
          <p:cNvSpPr txBox="1"/>
          <p:nvPr/>
        </p:nvSpPr>
        <p:spPr>
          <a:xfrm>
            <a:off x="3529503" y="2181887"/>
            <a:ext cx="2156656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Tagger: </a:t>
            </a:r>
            <a:r>
              <a:rPr lang="de-DE" b="1" dirty="0" err="1">
                <a:solidFill>
                  <a:srgbClr val="3EDE49"/>
                </a:solidFill>
              </a:rPr>
              <a:t>start</a:t>
            </a:r>
            <a:r>
              <a:rPr lang="de-DE" dirty="0"/>
              <a:t> (~1000 Hz)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F0EBB6B3-2292-82F7-46CE-0E837C83F185}"/>
              </a:ext>
            </a:extLst>
          </p:cNvPr>
          <p:cNvCxnSpPr/>
          <p:nvPr/>
        </p:nvCxnSpPr>
        <p:spPr>
          <a:xfrm flipH="1" flipV="1">
            <a:off x="3476822" y="1686831"/>
            <a:ext cx="91538" cy="622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849B328-68CE-51BD-C5F5-32BDBB8E2025}"/>
              </a:ext>
            </a:extLst>
          </p:cNvPr>
          <p:cNvCxnSpPr>
            <a:cxnSpLocks/>
          </p:cNvCxnSpPr>
          <p:nvPr/>
        </p:nvCxnSpPr>
        <p:spPr>
          <a:xfrm flipH="1">
            <a:off x="5429173" y="1260812"/>
            <a:ext cx="816288" cy="138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8F549A62-7874-B1C1-A0E1-87F475034CF2}"/>
              </a:ext>
            </a:extLst>
          </p:cNvPr>
          <p:cNvSpPr txBox="1"/>
          <p:nvPr/>
        </p:nvSpPr>
        <p:spPr>
          <a:xfrm>
            <a:off x="6307073" y="980917"/>
            <a:ext cx="1703787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Fast </a:t>
            </a:r>
            <a:r>
              <a:rPr lang="de-DE" dirty="0" err="1"/>
              <a:t>detector</a:t>
            </a:r>
            <a:r>
              <a:rPr lang="de-DE" dirty="0"/>
              <a:t>: </a:t>
            </a:r>
            <a:r>
              <a:rPr lang="de-DE" b="1" dirty="0" err="1">
                <a:solidFill>
                  <a:srgbClr val="FF0000"/>
                </a:solidFill>
              </a:rPr>
              <a:t>stop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276C8CE-702A-D80A-5F58-D67959175E4C}"/>
              </a:ext>
            </a:extLst>
          </p:cNvPr>
          <p:cNvSpPr txBox="1"/>
          <p:nvPr/>
        </p:nvSpPr>
        <p:spPr>
          <a:xfrm>
            <a:off x="459746" y="931894"/>
            <a:ext cx="1615649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Pre-spectrometer</a:t>
            </a:r>
            <a:r>
              <a:rPr lang="de-DE" dirty="0"/>
              <a:t>:</a:t>
            </a:r>
            <a:br>
              <a:rPr lang="de-DE" dirty="0"/>
            </a:br>
            <a:r>
              <a:rPr lang="de-DE" b="1" dirty="0" err="1"/>
              <a:t>limit</a:t>
            </a:r>
            <a:r>
              <a:rPr lang="de-DE" b="1" dirty="0"/>
              <a:t> rate &lt; 1 </a:t>
            </a:r>
            <a:r>
              <a:rPr lang="de-DE" b="1" dirty="0" err="1"/>
              <a:t>khz</a:t>
            </a:r>
            <a:endParaRPr lang="de-DE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941BFC7-39FC-7054-E7CA-69B280BD6D5A}"/>
              </a:ext>
            </a:extLst>
          </p:cNvPr>
          <p:cNvSpPr txBox="1"/>
          <p:nvPr/>
        </p:nvSpPr>
        <p:spPr>
          <a:xfrm>
            <a:off x="6123939" y="1543810"/>
            <a:ext cx="2944128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Main </a:t>
            </a:r>
            <a:r>
              <a:rPr lang="de-DE" dirty="0" err="1"/>
              <a:t>spectrometer</a:t>
            </a:r>
            <a:r>
              <a:rPr lang="de-DE" dirty="0"/>
              <a:t>:</a:t>
            </a:r>
            <a:br>
              <a:rPr lang="de-DE" dirty="0"/>
            </a:br>
            <a:r>
              <a:rPr lang="de-DE" b="1" dirty="0" err="1"/>
              <a:t>delay</a:t>
            </a:r>
            <a:r>
              <a:rPr lang="de-DE" b="1" dirty="0"/>
              <a:t> </a:t>
            </a:r>
            <a:r>
              <a:rPr lang="de-DE" b="1" dirty="0" err="1"/>
              <a:t>line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retardation</a:t>
            </a:r>
            <a:r>
              <a:rPr lang="de-DE" b="1" dirty="0"/>
              <a:t> </a:t>
            </a:r>
            <a:r>
              <a:rPr lang="de-DE" b="1" dirty="0" err="1"/>
              <a:t>pot</a:t>
            </a:r>
            <a:r>
              <a:rPr lang="de-DE" b="1" dirty="0"/>
              <a:t>.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87AE5601-2898-0F58-302A-84B9B311CA13}"/>
              </a:ext>
            </a:extLst>
          </p:cNvPr>
          <p:cNvCxnSpPr>
            <a:cxnSpLocks/>
          </p:cNvCxnSpPr>
          <p:nvPr/>
        </p:nvCxnSpPr>
        <p:spPr>
          <a:xfrm>
            <a:off x="2075396" y="1288599"/>
            <a:ext cx="1103308" cy="255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E498F368-FB1F-D94A-F938-11F921F8E87C}"/>
              </a:ext>
            </a:extLst>
          </p:cNvPr>
          <p:cNvCxnSpPr>
            <a:cxnSpLocks/>
          </p:cNvCxnSpPr>
          <p:nvPr/>
        </p:nvCxnSpPr>
        <p:spPr>
          <a:xfrm flipH="1" flipV="1">
            <a:off x="4772368" y="1678766"/>
            <a:ext cx="1307991" cy="102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A646F8D0-1D55-35A3-ED35-266ACF1AA738}"/>
              </a:ext>
            </a:extLst>
          </p:cNvPr>
          <p:cNvSpPr txBox="1"/>
          <p:nvPr/>
        </p:nvSpPr>
        <p:spPr>
          <a:xfrm>
            <a:off x="816729" y="4274188"/>
            <a:ext cx="3252164" cy="3384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600" dirty="0"/>
              <a:t>R&amp;D </a:t>
            </a:r>
            <a:r>
              <a:rPr lang="de-DE" sz="1600" dirty="0" err="1"/>
              <a:t>ongoing</a:t>
            </a:r>
            <a:r>
              <a:rPr lang="de-DE" sz="1600" dirty="0"/>
              <a:t> at U North Carolina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BF97ACF-A53A-F784-2E0D-4CCC28857A26}"/>
              </a:ext>
            </a:extLst>
          </p:cNvPr>
          <p:cNvSpPr txBox="1"/>
          <p:nvPr/>
        </p:nvSpPr>
        <p:spPr>
          <a:xfrm>
            <a:off x="2582355" y="3060653"/>
            <a:ext cx="2726203" cy="52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Coreless cryogenic </a:t>
            </a:r>
            <a:br>
              <a:rPr lang="en-AU" dirty="0"/>
            </a:br>
            <a:r>
              <a:rPr lang="en-AU" dirty="0"/>
              <a:t>current comparator 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EB7AB50A-48F0-D8D9-2EBB-86D5B61C7AA0}"/>
              </a:ext>
            </a:extLst>
          </p:cNvPr>
          <p:cNvSpPr txBox="1"/>
          <p:nvPr/>
        </p:nvSpPr>
        <p:spPr>
          <a:xfrm>
            <a:off x="548298" y="2639654"/>
            <a:ext cx="4570589" cy="33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/>
              <a:t>Single electron tagging is challenging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CFABE6E-91DD-8441-599F-8A161E61BB50}"/>
              </a:ext>
            </a:extLst>
          </p:cNvPr>
          <p:cNvSpPr txBox="1"/>
          <p:nvPr/>
        </p:nvSpPr>
        <p:spPr>
          <a:xfrm>
            <a:off x="516692" y="3075037"/>
            <a:ext cx="2038360" cy="738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Cyclotron radiation</a:t>
            </a:r>
            <a:br>
              <a:rPr lang="en-AU" dirty="0"/>
            </a:br>
            <a:r>
              <a:rPr lang="en-AU" dirty="0"/>
              <a:t>emission detection (CRES)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72B155A9-3B1E-BDAB-C972-0E5B4BF5E766}"/>
              </a:ext>
            </a:extLst>
          </p:cNvPr>
          <p:cNvSpPr txBox="1"/>
          <p:nvPr/>
        </p:nvSpPr>
        <p:spPr>
          <a:xfrm>
            <a:off x="1796995" y="3637054"/>
            <a:ext cx="223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Tiny signals vs. </a:t>
            </a:r>
            <a:br>
              <a:rPr lang="en-AU" b="1" dirty="0"/>
            </a:br>
            <a:r>
              <a:rPr lang="en-AU" b="1" dirty="0"/>
              <a:t>minimal noise floor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DB3F93-4BAA-8743-320C-CECA719127FA}"/>
              </a:ext>
            </a:extLst>
          </p:cNvPr>
          <p:cNvSpPr txBox="1"/>
          <p:nvPr/>
        </p:nvSpPr>
        <p:spPr>
          <a:xfrm>
            <a:off x="946260" y="2093887"/>
            <a:ext cx="1496551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KATRIN Source:</a:t>
            </a:r>
            <a:br>
              <a:rPr lang="de-DE" dirty="0"/>
            </a:br>
            <a:r>
              <a:rPr lang="de-DE" b="1" dirty="0"/>
              <a:t>10</a:t>
            </a:r>
            <a:r>
              <a:rPr lang="de-DE" b="1" baseline="30000" dirty="0"/>
              <a:t>11</a:t>
            </a:r>
            <a:r>
              <a:rPr lang="de-DE" b="1" dirty="0"/>
              <a:t> </a:t>
            </a:r>
            <a:r>
              <a:rPr lang="de-DE" b="1" dirty="0" err="1"/>
              <a:t>Bq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71E50C-153C-3C78-A5B1-6A73791FDB95}"/>
              </a:ext>
            </a:extLst>
          </p:cNvPr>
          <p:cNvSpPr txBox="1"/>
          <p:nvPr/>
        </p:nvSpPr>
        <p:spPr>
          <a:xfrm>
            <a:off x="5226249" y="2725930"/>
            <a:ext cx="3865434" cy="2352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/>
            </a:lvl1pPr>
            <a:lvl2pPr marL="470423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</a:lvl2pPr>
            <a:lvl3pPr marL="737194" indent="-198888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/>
            </a:lvl3pPr>
            <a:lvl4pPr marL="1008729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/>
            </a:lvl4pPr>
            <a:lvl5pPr marL="1275500" indent="-198888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/>
            </a:lvl5pPr>
            <a:lvl6pPr marL="1886453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9444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2436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5427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>
              <a:buNone/>
            </a:pPr>
            <a:r>
              <a:rPr lang="en-AU" b="1" dirty="0">
                <a:solidFill>
                  <a:schemeClr val="accent5"/>
                </a:solidFill>
              </a:rPr>
              <a:t>Strategy</a:t>
            </a:r>
          </a:p>
          <a:p>
            <a:r>
              <a:rPr lang="en-AU" dirty="0"/>
              <a:t>„Single channel“ detector</a:t>
            </a:r>
            <a:br>
              <a:rPr lang="en-AU" dirty="0"/>
            </a:br>
            <a:r>
              <a:rPr lang="en-AU" dirty="0">
                <a:sym typeface="Wingdings" panose="05000000000000000000" pitchFamily="2" charset="2"/>
              </a:rPr>
              <a:t> less complex than </a:t>
            </a:r>
            <a:br>
              <a:rPr lang="en-AU" dirty="0">
                <a:sym typeface="Wingdings" panose="05000000000000000000" pitchFamily="2" charset="2"/>
              </a:rPr>
            </a:br>
            <a:r>
              <a:rPr lang="en-AU" dirty="0">
                <a:sym typeface="Wingdings" panose="05000000000000000000" pitchFamily="2" charset="2"/>
              </a:rPr>
              <a:t>quantum sensor array (QSA)</a:t>
            </a:r>
          </a:p>
          <a:p>
            <a:r>
              <a:rPr lang="en-AU" dirty="0">
                <a:sym typeface="Wingdings" panose="05000000000000000000" pitchFamily="2" charset="2"/>
              </a:rPr>
              <a:t>Differential measurement</a:t>
            </a:r>
            <a:br>
              <a:rPr lang="en-AU" dirty="0">
                <a:sym typeface="Wingdings" panose="05000000000000000000" pitchFamily="2" charset="2"/>
              </a:rPr>
            </a:br>
            <a:r>
              <a:rPr lang="en-AU" dirty="0">
                <a:sym typeface="Wingdings" panose="05000000000000000000" pitchFamily="2" charset="2"/>
              </a:rPr>
              <a:t>with </a:t>
            </a:r>
            <a:r>
              <a:rPr lang="en-AU" dirty="0" err="1">
                <a:sym typeface="Wingdings" panose="05000000000000000000" pitchFamily="2" charset="2"/>
              </a:rPr>
              <a:t>ToF</a:t>
            </a:r>
            <a:r>
              <a:rPr lang="en-AU" dirty="0">
                <a:sym typeface="Wingdings" panose="05000000000000000000" pitchFamily="2" charset="2"/>
              </a:rPr>
              <a:t> before QSA ready</a:t>
            </a:r>
          </a:p>
          <a:p>
            <a:r>
              <a:rPr lang="en-AU" dirty="0">
                <a:sym typeface="Wingdings" panose="05000000000000000000" pitchFamily="2" charset="2"/>
              </a:rPr>
              <a:t>Work on techniques to improve </a:t>
            </a:r>
            <a:r>
              <a:rPr lang="en-AU" dirty="0" err="1">
                <a:sym typeface="Wingdings" panose="05000000000000000000" pitchFamily="2" charset="2"/>
              </a:rPr>
              <a:t>ToF</a:t>
            </a:r>
            <a:r>
              <a:rPr lang="en-AU" dirty="0">
                <a:sym typeface="Wingdings" panose="05000000000000000000" pitchFamily="2" charset="2"/>
              </a:rPr>
              <a:t> resolution (U Münster)</a:t>
            </a:r>
          </a:p>
          <a:p>
            <a:endParaRPr lang="en-AU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A7D41C-B694-A265-248D-DB3B9D89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202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5" grpId="0"/>
      <p:bldP spid="57" grpId="0"/>
      <p:bldP spid="58" grpId="0"/>
      <p:bldP spid="6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F1467C2-26E0-B97A-BA19-5BB240E7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8C4E5-A2E5-4810-DAB9-BA580691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31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8B662D-0582-5D02-45E8-65059A4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KATRIN and TLK </a:t>
            </a:r>
            <a:r>
              <a:rPr lang="de-DE" dirty="0" err="1"/>
              <a:t>as</a:t>
            </a:r>
            <a:r>
              <a:rPr lang="de-DE" dirty="0"/>
              <a:t> ideal R&amp;D </a:t>
            </a:r>
            <a:r>
              <a:rPr lang="de-DE" dirty="0" err="1"/>
              <a:t>facilities</a:t>
            </a:r>
            <a:endParaRPr lang="de-DE" dirty="0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AE053E49-EB0E-E3D9-3E9E-758CE98CD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167" y="2101679"/>
            <a:ext cx="7557667" cy="2027090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976BC6B4-14CE-7F6E-3C7C-B89794CB943A}"/>
              </a:ext>
            </a:extLst>
          </p:cNvPr>
          <p:cNvSpPr/>
          <p:nvPr/>
        </p:nvSpPr>
        <p:spPr>
          <a:xfrm rot="21381596">
            <a:off x="878988" y="3403356"/>
            <a:ext cx="3533367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2040DEC-2F56-FDBB-7960-C4BCD945203A}"/>
              </a:ext>
            </a:extLst>
          </p:cNvPr>
          <p:cNvSpPr/>
          <p:nvPr/>
        </p:nvSpPr>
        <p:spPr>
          <a:xfrm>
            <a:off x="7379445" y="3327652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BA1F8F93-84A2-E037-5336-0A25E0DFBCB4}"/>
              </a:ext>
            </a:extLst>
          </p:cNvPr>
          <p:cNvSpPr/>
          <p:nvPr/>
        </p:nvSpPr>
        <p:spPr>
          <a:xfrm rot="21381596">
            <a:off x="5011553" y="3534985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9240524-BFF8-4BD3-FEC1-5775B497BFD3}"/>
              </a:ext>
            </a:extLst>
          </p:cNvPr>
          <p:cNvSpPr txBox="1"/>
          <p:nvPr/>
        </p:nvSpPr>
        <p:spPr>
          <a:xfrm>
            <a:off x="1111112" y="3677444"/>
            <a:ext cx="2322355" cy="830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 err="1"/>
              <a:t>Atomic</a:t>
            </a:r>
            <a:r>
              <a:rPr lang="de-DE" sz="2399" b="1" dirty="0"/>
              <a:t> source</a:t>
            </a:r>
            <a:br>
              <a:rPr lang="de-DE" sz="2399" b="1" dirty="0"/>
            </a:br>
            <a:r>
              <a:rPr lang="de-DE" sz="2399" b="1" dirty="0" err="1"/>
              <a:t>technology</a:t>
            </a:r>
            <a:endParaRPr lang="de-DE" sz="2399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EA2599-341F-A053-55A1-E4A6266958FB}"/>
              </a:ext>
            </a:extLst>
          </p:cNvPr>
          <p:cNvSpPr txBox="1"/>
          <p:nvPr/>
        </p:nvSpPr>
        <p:spPr>
          <a:xfrm>
            <a:off x="4691482" y="1173720"/>
            <a:ext cx="3092513" cy="83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/>
              <a:t>Differential </a:t>
            </a:r>
            <a:r>
              <a:rPr lang="de-DE" sz="2399" b="1" dirty="0" err="1"/>
              <a:t>detector</a:t>
            </a:r>
            <a:br>
              <a:rPr lang="de-DE" sz="2399" b="1" dirty="0"/>
            </a:br>
            <a:r>
              <a:rPr lang="de-DE" sz="2399" b="1" dirty="0" err="1"/>
              <a:t>technology</a:t>
            </a:r>
            <a:endParaRPr lang="de-DE" sz="2399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71A551-13B4-1A19-0C04-BD419B13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91934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6235CE4-D5B6-F733-A59C-7DBC681B6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8C4E5-A2E5-4810-DAB9-BA580691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32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8B662D-0582-5D02-45E8-65059A4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KATRIN and TLK </a:t>
            </a:r>
            <a:r>
              <a:rPr lang="de-DE" dirty="0" err="1"/>
              <a:t>as</a:t>
            </a:r>
            <a:r>
              <a:rPr lang="de-DE" dirty="0"/>
              <a:t> ideal R&amp;D </a:t>
            </a:r>
            <a:r>
              <a:rPr lang="de-DE" dirty="0" err="1"/>
              <a:t>facilities</a:t>
            </a:r>
            <a:endParaRPr lang="de-DE" dirty="0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AE053E49-EB0E-E3D9-3E9E-758CE98CD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167" y="2101679"/>
            <a:ext cx="7557667" cy="2027090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976BC6B4-14CE-7F6E-3C7C-B89794CB943A}"/>
              </a:ext>
            </a:extLst>
          </p:cNvPr>
          <p:cNvSpPr/>
          <p:nvPr/>
        </p:nvSpPr>
        <p:spPr>
          <a:xfrm rot="21381596">
            <a:off x="878988" y="3403356"/>
            <a:ext cx="3533367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2040DEC-2F56-FDBB-7960-C4BCD945203A}"/>
              </a:ext>
            </a:extLst>
          </p:cNvPr>
          <p:cNvSpPr/>
          <p:nvPr/>
        </p:nvSpPr>
        <p:spPr>
          <a:xfrm>
            <a:off x="7379445" y="3327652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BA1F8F93-84A2-E037-5336-0A25E0DFBCB4}"/>
              </a:ext>
            </a:extLst>
          </p:cNvPr>
          <p:cNvSpPr/>
          <p:nvPr/>
        </p:nvSpPr>
        <p:spPr>
          <a:xfrm rot="21381596">
            <a:off x="5011553" y="3534985"/>
            <a:ext cx="1763144" cy="4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9240524-BFF8-4BD3-FEC1-5775B497BFD3}"/>
              </a:ext>
            </a:extLst>
          </p:cNvPr>
          <p:cNvSpPr txBox="1"/>
          <p:nvPr/>
        </p:nvSpPr>
        <p:spPr>
          <a:xfrm>
            <a:off x="1113061" y="3529952"/>
            <a:ext cx="2322355" cy="830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9" b="1" dirty="0" err="1">
                <a:solidFill>
                  <a:schemeClr val="accent1"/>
                </a:solidFill>
              </a:rPr>
              <a:t>Atomic</a:t>
            </a:r>
            <a:r>
              <a:rPr lang="de-DE" sz="2399" b="1" dirty="0">
                <a:solidFill>
                  <a:schemeClr val="accent1"/>
                </a:solidFill>
              </a:rPr>
              <a:t> source</a:t>
            </a:r>
            <a:br>
              <a:rPr lang="de-DE" sz="2399" b="1" dirty="0">
                <a:solidFill>
                  <a:schemeClr val="accent1"/>
                </a:solidFill>
              </a:rPr>
            </a:br>
            <a:r>
              <a:rPr lang="de-DE" sz="2399" b="1" dirty="0" err="1">
                <a:solidFill>
                  <a:schemeClr val="accent1"/>
                </a:solidFill>
              </a:rPr>
              <a:t>technology</a:t>
            </a:r>
            <a:endParaRPr lang="de-DE" sz="2399" b="1" dirty="0">
              <a:solidFill>
                <a:schemeClr val="accent1"/>
              </a:solidFill>
            </a:endParaRPr>
          </a:p>
        </p:txBody>
      </p:sp>
      <p:pic>
        <p:nvPicPr>
          <p:cNvPr id="2" name="Picture 3" descr="C:\SchlösserM\Documents\Talks\Eigene Vorträge\Junge Talente\Graphik\molecularer-zerfall.png">
            <a:extLst>
              <a:ext uri="{FF2B5EF4-FFF2-40B4-BE49-F238E27FC236}">
                <a16:creationId xmlns:a16="http://schemas.microsoft.com/office/drawing/2014/main" id="{672FCFE8-ABC8-4464-80D7-5E51E557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042519" y="1535445"/>
            <a:ext cx="3034489" cy="4624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rved Down Arrow 19">
            <a:extLst>
              <a:ext uri="{FF2B5EF4-FFF2-40B4-BE49-F238E27FC236}">
                <a16:creationId xmlns:a16="http://schemas.microsoft.com/office/drawing/2014/main" id="{BD486D82-D0BF-8892-23D5-7426C805A386}"/>
              </a:ext>
            </a:extLst>
          </p:cNvPr>
          <p:cNvSpPr/>
          <p:nvPr/>
        </p:nvSpPr>
        <p:spPr bwMode="auto">
          <a:xfrm>
            <a:off x="5046432" y="1360793"/>
            <a:ext cx="545399" cy="299989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589A06-2FA1-C233-41E1-5C1F9B8FD97D}"/>
              </a:ext>
            </a:extLst>
          </p:cNvPr>
          <p:cNvSpPr txBox="1"/>
          <p:nvPr/>
        </p:nvSpPr>
        <p:spPr>
          <a:xfrm>
            <a:off x="3941814" y="1045068"/>
            <a:ext cx="4053192" cy="3138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spectral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broadening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FF64F10-642F-4AAD-70DE-242EE7F8CD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4" y="1095824"/>
            <a:ext cx="2502237" cy="1795578"/>
          </a:xfrm>
          <a:prstGeom prst="rect">
            <a:avLst/>
          </a:prstGeom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F26BFA7-A47A-FBA8-B8F1-2171DE782735}"/>
              </a:ext>
            </a:extLst>
          </p:cNvPr>
          <p:cNvSpPr/>
          <p:nvPr/>
        </p:nvSpPr>
        <p:spPr>
          <a:xfrm>
            <a:off x="412167" y="2055532"/>
            <a:ext cx="863829" cy="251950"/>
          </a:xfrm>
          <a:prstGeom prst="right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E6C6858-AAD7-3A30-C123-978BBA245620}"/>
              </a:ext>
            </a:extLst>
          </p:cNvPr>
          <p:cNvSpPr/>
          <p:nvPr/>
        </p:nvSpPr>
        <p:spPr>
          <a:xfrm rot="10800000">
            <a:off x="1771277" y="2055532"/>
            <a:ext cx="863829" cy="251950"/>
          </a:xfrm>
          <a:prstGeom prst="right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DAB664-B067-2BF0-048D-75EFD6E1A9A5}"/>
              </a:ext>
            </a:extLst>
          </p:cNvPr>
          <p:cNvSpPr txBox="1"/>
          <p:nvPr/>
        </p:nvSpPr>
        <p:spPr>
          <a:xfrm>
            <a:off x="1754217" y="1325428"/>
            <a:ext cx="1930728" cy="471064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/>
              <a:t>Intrinsic</a:t>
            </a:r>
            <a:r>
              <a:rPr lang="de-DE" dirty="0"/>
              <a:t> </a:t>
            </a:r>
            <a:r>
              <a:rPr lang="de-DE" dirty="0" err="1"/>
              <a:t>broadening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 eV FWHM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E853E43-432E-987C-E0EC-1F4419B00DE0}"/>
              </a:ext>
            </a:extLst>
          </p:cNvPr>
          <p:cNvSpPr txBox="1"/>
          <p:nvPr/>
        </p:nvSpPr>
        <p:spPr>
          <a:xfrm>
            <a:off x="5452967" y="3816657"/>
            <a:ext cx="4230982" cy="6170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</a:defRPr>
            </a:lvl9pPr>
          </a:lstStyle>
          <a:p>
            <a:r>
              <a:rPr lang="de-DE" dirty="0" err="1"/>
              <a:t>Atomic</a:t>
            </a:r>
            <a:r>
              <a:rPr lang="de-DE" dirty="0"/>
              <a:t> source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adapted</a:t>
            </a:r>
            <a:r>
              <a:rPr lang="de-DE" dirty="0"/>
              <a:t> </a:t>
            </a:r>
            <a:r>
              <a:rPr lang="de-DE" dirty="0" err="1"/>
              <a:t>to</a:t>
            </a:r>
            <a:br>
              <a:rPr lang="de-DE" dirty="0"/>
            </a:br>
            <a:r>
              <a:rPr lang="de-DE" dirty="0" err="1"/>
              <a:t>existing</a:t>
            </a:r>
            <a:r>
              <a:rPr lang="de-DE" dirty="0"/>
              <a:t> KATRIN </a:t>
            </a:r>
            <a:r>
              <a:rPr lang="de-DE" dirty="0" err="1"/>
              <a:t>beamline</a:t>
            </a:r>
            <a:endParaRPr lang="de-DE" dirty="0"/>
          </a:p>
        </p:txBody>
      </p:sp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112C893B-0607-DA37-794A-EE5FA749DBAF}"/>
              </a:ext>
            </a:extLst>
          </p:cNvPr>
          <p:cNvSpPr/>
          <p:nvPr/>
        </p:nvSpPr>
        <p:spPr>
          <a:xfrm rot="19615495">
            <a:off x="5058993" y="1937177"/>
            <a:ext cx="647994" cy="238440"/>
          </a:xfrm>
          <a:prstGeom prst="leftRight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F8ECFB-C9A1-5C74-DBA3-136AD2146D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85" y="4052192"/>
            <a:ext cx="1663915" cy="712156"/>
          </a:xfrm>
          <a:prstGeom prst="rect">
            <a:avLst/>
          </a:prstGeom>
        </p:spPr>
      </p:pic>
      <p:pic>
        <p:nvPicPr>
          <p:cNvPr id="11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4AACE888-2F5C-1731-03B6-A2C3D0A1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" y="4227540"/>
            <a:ext cx="1437470" cy="5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141B115-B3E0-E8A0-C170-2E1914CB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34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0069AAE6-37B9-6CE2-FF7B-883E5403DB19}"/>
              </a:ext>
            </a:extLst>
          </p:cNvPr>
          <p:cNvSpPr/>
          <p:nvPr/>
        </p:nvSpPr>
        <p:spPr>
          <a:xfrm>
            <a:off x="2785721" y="1654914"/>
            <a:ext cx="918839" cy="1456731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091AF22-E0AB-B8A9-E3E6-3BB90153B75D}"/>
              </a:ext>
            </a:extLst>
          </p:cNvPr>
          <p:cNvSpPr/>
          <p:nvPr/>
        </p:nvSpPr>
        <p:spPr>
          <a:xfrm>
            <a:off x="3815710" y="1654914"/>
            <a:ext cx="1331845" cy="1456731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ED51C614-A89D-1533-ACB6-A43A8977AACB}"/>
              </a:ext>
            </a:extLst>
          </p:cNvPr>
          <p:cNvSpPr/>
          <p:nvPr/>
        </p:nvSpPr>
        <p:spPr>
          <a:xfrm>
            <a:off x="158116" y="1654912"/>
            <a:ext cx="3865413" cy="3020942"/>
          </a:xfrm>
          <a:custGeom>
            <a:avLst/>
            <a:gdLst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10" fmla="*/ 0 w 3866606"/>
              <a:gd name="connsiteY10" fmla="*/ 2917371 h 3021874"/>
              <a:gd name="connsiteX0" fmla="*/ 0 w 3866606"/>
              <a:gd name="connsiteY0" fmla="*/ 3021874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6606" h="3021874">
                <a:moveTo>
                  <a:pt x="0" y="3021874"/>
                </a:moveTo>
                <a:lnTo>
                  <a:pt x="0" y="0"/>
                </a:lnTo>
                <a:lnTo>
                  <a:pt x="2534195" y="0"/>
                </a:lnTo>
                <a:lnTo>
                  <a:pt x="2534195" y="1567542"/>
                </a:lnTo>
                <a:lnTo>
                  <a:pt x="3866606" y="1567542"/>
                </a:lnTo>
                <a:lnTo>
                  <a:pt x="3866606" y="1593668"/>
                </a:lnTo>
                <a:lnTo>
                  <a:pt x="3866606" y="2011680"/>
                </a:lnTo>
                <a:lnTo>
                  <a:pt x="1271452" y="2011680"/>
                </a:lnTo>
                <a:lnTo>
                  <a:pt x="1271452" y="3021874"/>
                </a:lnTo>
                <a:lnTo>
                  <a:pt x="0" y="3021874"/>
                </a:lnTo>
                <a:close/>
              </a:path>
            </a:pathLst>
          </a:cu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97E853E-60E3-E19B-098F-E64148EDD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269" y="3929278"/>
            <a:ext cx="7470616" cy="63269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5989" tIns="35989" rIns="35989" bIns="35989" rtlCol="0" anchor="ctr">
            <a:normAutofit/>
          </a:bodyPr>
          <a:lstStyle/>
          <a:p>
            <a:pPr marL="87287" indent="0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en-AU" sz="1600" b="1" dirty="0">
                <a:solidFill>
                  <a:schemeClr val="bg1"/>
                </a:solidFill>
              </a:rPr>
              <a:t>Essential for next generation neutrino mass experiment </a:t>
            </a:r>
            <a:r>
              <a:rPr lang="en-AU" sz="1600" dirty="0">
                <a:solidFill>
                  <a:schemeClr val="bg1"/>
                </a:solidFill>
              </a:rPr>
              <a:t>(e.g. KATRIN++) : Demonstrate the large scale generation and cooling (~10 </a:t>
            </a:r>
            <a:r>
              <a:rPr lang="en-AU" sz="1600" dirty="0" err="1">
                <a:solidFill>
                  <a:schemeClr val="bg1"/>
                </a:solidFill>
              </a:rPr>
              <a:t>mK</a:t>
            </a:r>
            <a:r>
              <a:rPr lang="en-AU" sz="1600" dirty="0">
                <a:solidFill>
                  <a:schemeClr val="bg1"/>
                </a:solidFill>
              </a:rPr>
              <a:t>) of atomic tritium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372013-9CC9-264B-12C8-4E86AE17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Atomic Tritium Demonstrator at TLK</a:t>
            </a:r>
          </a:p>
        </p:txBody>
      </p:sp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C5ACA26A-C8C8-5DFF-AE9C-423C6F40AD50}"/>
              </a:ext>
            </a:extLst>
          </p:cNvPr>
          <p:cNvSpPr/>
          <p:nvPr/>
        </p:nvSpPr>
        <p:spPr>
          <a:xfrm>
            <a:off x="4096602" y="2651444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7550AC01-5CD7-2D19-43B2-65D3601EC1AD}"/>
              </a:ext>
            </a:extLst>
          </p:cNvPr>
          <p:cNvSpPr/>
          <p:nvPr/>
        </p:nvSpPr>
        <p:spPr>
          <a:xfrm rot="5400000">
            <a:off x="4356250" y="2390479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A43234E7-C975-F160-FBD9-F7F6D8D0AD6C}"/>
              </a:ext>
            </a:extLst>
          </p:cNvPr>
          <p:cNvSpPr/>
          <p:nvPr/>
        </p:nvSpPr>
        <p:spPr>
          <a:xfrm rot="16200000">
            <a:off x="4361740" y="2900901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E98C0382-2A64-54E3-699F-7D7E980A1976}"/>
              </a:ext>
            </a:extLst>
          </p:cNvPr>
          <p:cNvSpPr/>
          <p:nvPr/>
        </p:nvSpPr>
        <p:spPr>
          <a:xfrm rot="10800000">
            <a:off x="4615899" y="2654648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A59BD5-234D-2ACA-9B59-68968F2D1EB3}"/>
              </a:ext>
            </a:extLst>
          </p:cNvPr>
          <p:cNvSpPr/>
          <p:nvPr/>
        </p:nvSpPr>
        <p:spPr>
          <a:xfrm>
            <a:off x="1799131" y="2488922"/>
            <a:ext cx="490708" cy="48314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1B71AC-AB92-31CB-381F-874D4985CE31}"/>
              </a:ext>
            </a:extLst>
          </p:cNvPr>
          <p:cNvSpPr/>
          <p:nvPr/>
        </p:nvSpPr>
        <p:spPr>
          <a:xfrm>
            <a:off x="588014" y="2622210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E6DB60F-E42F-A05D-6E81-9E7BD1B7FCA4}"/>
              </a:ext>
            </a:extLst>
          </p:cNvPr>
          <p:cNvSpPr/>
          <p:nvPr/>
        </p:nvSpPr>
        <p:spPr>
          <a:xfrm>
            <a:off x="711079" y="2528574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3F651B3-88D4-4551-8CFC-F6A10D15220A}"/>
              </a:ext>
            </a:extLst>
          </p:cNvPr>
          <p:cNvSpPr/>
          <p:nvPr/>
        </p:nvSpPr>
        <p:spPr>
          <a:xfrm>
            <a:off x="1859182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4441F63-D7DA-3CD2-9825-6B2BFFD6FE52}"/>
              </a:ext>
            </a:extLst>
          </p:cNvPr>
          <p:cNvSpPr/>
          <p:nvPr/>
        </p:nvSpPr>
        <p:spPr>
          <a:xfrm>
            <a:off x="3065907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20" name="Pfeil: gebogen 19">
            <a:extLst>
              <a:ext uri="{FF2B5EF4-FFF2-40B4-BE49-F238E27FC236}">
                <a16:creationId xmlns:a16="http://schemas.microsoft.com/office/drawing/2014/main" id="{5A127A9F-A1BD-878A-EB72-87855036B81E}"/>
              </a:ext>
            </a:extLst>
          </p:cNvPr>
          <p:cNvSpPr/>
          <p:nvPr/>
        </p:nvSpPr>
        <p:spPr>
          <a:xfrm rot="5400000">
            <a:off x="1094386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022C8434-76F5-44BB-77FF-82D00E633E05}"/>
              </a:ext>
            </a:extLst>
          </p:cNvPr>
          <p:cNvSpPr/>
          <p:nvPr/>
        </p:nvSpPr>
        <p:spPr>
          <a:xfrm>
            <a:off x="1201788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22" name="Pfeil: gebogen 21">
            <a:extLst>
              <a:ext uri="{FF2B5EF4-FFF2-40B4-BE49-F238E27FC236}">
                <a16:creationId xmlns:a16="http://schemas.microsoft.com/office/drawing/2014/main" id="{58EF52D8-4D67-8865-5821-49CB6A8E6D56}"/>
              </a:ext>
            </a:extLst>
          </p:cNvPr>
          <p:cNvSpPr/>
          <p:nvPr/>
        </p:nvSpPr>
        <p:spPr>
          <a:xfrm rot="5400000">
            <a:off x="2354080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9D57743-BD40-57D9-68A2-1BDDDB435F75}"/>
              </a:ext>
            </a:extLst>
          </p:cNvPr>
          <p:cNvSpPr txBox="1"/>
          <p:nvPr/>
        </p:nvSpPr>
        <p:spPr>
          <a:xfrm>
            <a:off x="502059" y="1779908"/>
            <a:ext cx="847785" cy="461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Molecular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r>
              <a:rPr lang="de-DE" sz="1200" dirty="0"/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5B05D75-AD3F-E45E-D89D-F03550DD7CB3}"/>
              </a:ext>
            </a:extLst>
          </p:cNvPr>
          <p:cNvSpPr txBox="1"/>
          <p:nvPr/>
        </p:nvSpPr>
        <p:spPr>
          <a:xfrm>
            <a:off x="1513956" y="1779906"/>
            <a:ext cx="1072069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hot</a:t>
            </a:r>
            <a:r>
              <a:rPr lang="de-DE" sz="1200" dirty="0"/>
              <a:t>, 2500 K)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1FBF0CF-081D-3F2A-14D1-CD9C9F57C741}"/>
              </a:ext>
            </a:extLst>
          </p:cNvPr>
          <p:cNvSpPr txBox="1"/>
          <p:nvPr/>
        </p:nvSpPr>
        <p:spPr>
          <a:xfrm>
            <a:off x="2916838" y="1779906"/>
            <a:ext cx="653942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cold</a:t>
            </a:r>
            <a:r>
              <a:rPr lang="de-DE" sz="1200" dirty="0"/>
              <a:t>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F60923A-AB29-CBE6-D882-049A9C3E498A}"/>
              </a:ext>
            </a:extLst>
          </p:cNvPr>
          <p:cNvSpPr txBox="1"/>
          <p:nvPr/>
        </p:nvSpPr>
        <p:spPr>
          <a:xfrm>
            <a:off x="3778028" y="1761876"/>
            <a:ext cx="1419706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trapped</a:t>
            </a:r>
            <a:r>
              <a:rPr lang="de-DE" sz="1200" dirty="0"/>
              <a:t>, </a:t>
            </a:r>
            <a:r>
              <a:rPr lang="de-DE" sz="1200" dirty="0" err="1"/>
              <a:t>injected</a:t>
            </a:r>
            <a:r>
              <a:rPr lang="de-DE" sz="1200" dirty="0"/>
              <a:t>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DBE1421-7F00-5D80-4883-A7C032585565}"/>
              </a:ext>
            </a:extLst>
          </p:cNvPr>
          <p:cNvSpPr txBox="1"/>
          <p:nvPr/>
        </p:nvSpPr>
        <p:spPr>
          <a:xfrm>
            <a:off x="1445035" y="2957198"/>
            <a:ext cx="543403" cy="276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Loss</a:t>
            </a: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5928D2C7-8442-5F5B-0A3A-467FF6E09F69}"/>
              </a:ext>
            </a:extLst>
          </p:cNvPr>
          <p:cNvSpPr/>
          <p:nvPr/>
        </p:nvSpPr>
        <p:spPr>
          <a:xfrm rot="10800000">
            <a:off x="1238689" y="3273608"/>
            <a:ext cx="2603241" cy="39602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0858A3B-22F4-C174-330B-26A4D8272FDF}"/>
              </a:ext>
            </a:extLst>
          </p:cNvPr>
          <p:cNvSpPr/>
          <p:nvPr/>
        </p:nvSpPr>
        <p:spPr>
          <a:xfrm>
            <a:off x="278295" y="3169478"/>
            <a:ext cx="960396" cy="5778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2" name="Pfeil: gebogen 31">
            <a:extLst>
              <a:ext uri="{FF2B5EF4-FFF2-40B4-BE49-F238E27FC236}">
                <a16:creationId xmlns:a16="http://schemas.microsoft.com/office/drawing/2014/main" id="{A78B0DB1-87CA-A2A3-639F-E3257E15C90C}"/>
              </a:ext>
            </a:extLst>
          </p:cNvPr>
          <p:cNvSpPr/>
          <p:nvPr/>
        </p:nvSpPr>
        <p:spPr>
          <a:xfrm>
            <a:off x="281982" y="2721444"/>
            <a:ext cx="271606" cy="4155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41FD0DA-32CC-138F-2271-AE5EF46234A9}"/>
              </a:ext>
            </a:extLst>
          </p:cNvPr>
          <p:cNvSpPr txBox="1"/>
          <p:nvPr/>
        </p:nvSpPr>
        <p:spPr>
          <a:xfrm>
            <a:off x="236178" y="3239017"/>
            <a:ext cx="1070467" cy="43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Inline</a:t>
            </a:r>
          </a:p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reprocessing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C2BE05EA-FA25-3537-5DBD-D75876C473C3}"/>
              </a:ext>
            </a:extLst>
          </p:cNvPr>
          <p:cNvSpPr/>
          <p:nvPr/>
        </p:nvSpPr>
        <p:spPr>
          <a:xfrm>
            <a:off x="2461483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85F9FBED-AC49-3AF2-F908-737A9C69D0EA}"/>
              </a:ext>
            </a:extLst>
          </p:cNvPr>
          <p:cNvSpPr/>
          <p:nvPr/>
        </p:nvSpPr>
        <p:spPr>
          <a:xfrm>
            <a:off x="3583100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6" name="Pfeil: gebogen 35">
            <a:extLst>
              <a:ext uri="{FF2B5EF4-FFF2-40B4-BE49-F238E27FC236}">
                <a16:creationId xmlns:a16="http://schemas.microsoft.com/office/drawing/2014/main" id="{CC504286-78B4-3A57-7086-AA34450316DE}"/>
              </a:ext>
            </a:extLst>
          </p:cNvPr>
          <p:cNvSpPr/>
          <p:nvPr/>
        </p:nvSpPr>
        <p:spPr>
          <a:xfrm rot="5400000">
            <a:off x="3475697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AE18B04-C747-4828-1744-0734909E37DE}"/>
              </a:ext>
            </a:extLst>
          </p:cNvPr>
          <p:cNvSpPr/>
          <p:nvPr/>
        </p:nvSpPr>
        <p:spPr>
          <a:xfrm>
            <a:off x="4243319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BFCBF95-AC1A-2C9C-DDD0-4EC2BC056D99}"/>
              </a:ext>
            </a:extLst>
          </p:cNvPr>
          <p:cNvSpPr/>
          <p:nvPr/>
        </p:nvSpPr>
        <p:spPr>
          <a:xfrm>
            <a:off x="283880" y="3955448"/>
            <a:ext cx="954808" cy="5221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6CEA7B84-B3DC-6C39-0B79-136C85EF789B}"/>
              </a:ext>
            </a:extLst>
          </p:cNvPr>
          <p:cNvSpPr/>
          <p:nvPr/>
        </p:nvSpPr>
        <p:spPr>
          <a:xfrm rot="5400000">
            <a:off x="679462" y="3710630"/>
            <a:ext cx="183892" cy="2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7673575-F8EE-C1F7-FAE3-571A48D79F27}"/>
              </a:ext>
            </a:extLst>
          </p:cNvPr>
          <p:cNvSpPr/>
          <p:nvPr/>
        </p:nvSpPr>
        <p:spPr>
          <a:xfrm>
            <a:off x="270931" y="3985114"/>
            <a:ext cx="975121" cy="430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Impurity</a:t>
            </a:r>
            <a:endParaRPr lang="de-DE" sz="1100" b="1" dirty="0">
              <a:solidFill>
                <a:schemeClr val="bg1"/>
              </a:solidFill>
            </a:endParaRPr>
          </a:p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processing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0214D85-09AF-12C4-FF5E-C04B997F4B83}"/>
              </a:ext>
            </a:extLst>
          </p:cNvPr>
          <p:cNvSpPr txBox="1"/>
          <p:nvPr/>
        </p:nvSpPr>
        <p:spPr>
          <a:xfrm>
            <a:off x="1956500" y="3318675"/>
            <a:ext cx="1735301" cy="276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</a:rPr>
              <a:t>return</a:t>
            </a:r>
            <a:r>
              <a:rPr lang="de-DE" sz="1200" b="1" dirty="0">
                <a:solidFill>
                  <a:schemeClr val="bg1"/>
                </a:solidFill>
              </a:rPr>
              <a:t> T</a:t>
            </a:r>
            <a:r>
              <a:rPr lang="de-DE" sz="1200" b="1" baseline="-25000" dirty="0">
                <a:solidFill>
                  <a:schemeClr val="bg1"/>
                </a:solidFill>
              </a:rPr>
              <a:t>2</a:t>
            </a:r>
            <a:r>
              <a:rPr lang="de-DE" sz="1200" b="1" dirty="0">
                <a:solidFill>
                  <a:schemeClr val="bg1"/>
                </a:solidFill>
              </a:rPr>
              <a:t> + </a:t>
            </a:r>
            <a:r>
              <a:rPr lang="de-DE" sz="1200" b="1" dirty="0" err="1">
                <a:solidFill>
                  <a:schemeClr val="bg1"/>
                </a:solidFill>
              </a:rPr>
              <a:t>impurities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95072B8-A770-0C27-309D-00046B9805A3}"/>
              </a:ext>
            </a:extLst>
          </p:cNvPr>
          <p:cNvSpPr txBox="1"/>
          <p:nvPr/>
        </p:nvSpPr>
        <p:spPr>
          <a:xfrm>
            <a:off x="856364" y="990648"/>
            <a:ext cx="1287135" cy="566684"/>
          </a:xfrm>
          <a:prstGeom prst="rect">
            <a:avLst/>
          </a:pr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2022-2025</a:t>
            </a:r>
          </a:p>
          <a:p>
            <a:r>
              <a:rPr lang="de-DE" sz="1600" b="1" i="1" dirty="0">
                <a:solidFill>
                  <a:schemeClr val="tx1"/>
                </a:solidFill>
              </a:rPr>
              <a:t>TLK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8E6435F-5FF1-6B4D-13D5-1349D1DE2EAE}"/>
              </a:ext>
            </a:extLst>
          </p:cNvPr>
          <p:cNvSpPr txBox="1"/>
          <p:nvPr/>
        </p:nvSpPr>
        <p:spPr>
          <a:xfrm>
            <a:off x="2405729" y="990648"/>
            <a:ext cx="1357645" cy="566684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2025-2028</a:t>
            </a:r>
          </a:p>
          <a:p>
            <a:r>
              <a:rPr lang="de-DE" sz="1600" b="1" i="1" dirty="0" err="1">
                <a:solidFill>
                  <a:schemeClr val="tx1"/>
                </a:solidFill>
              </a:rPr>
              <a:t>TLK+Mainz</a:t>
            </a:r>
            <a:endParaRPr lang="de-DE" sz="1600" b="1" i="1" dirty="0">
              <a:solidFill>
                <a:schemeClr val="tx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3FBAEEA-6EB2-0A93-B70F-CD250654BD1A}"/>
              </a:ext>
            </a:extLst>
          </p:cNvPr>
          <p:cNvSpPr txBox="1"/>
          <p:nvPr/>
        </p:nvSpPr>
        <p:spPr>
          <a:xfrm>
            <a:off x="3866057" y="994614"/>
            <a:ext cx="1357645" cy="566684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2028…</a:t>
            </a:r>
          </a:p>
          <a:p>
            <a:r>
              <a:rPr lang="de-DE" sz="1600" b="1" i="1" dirty="0">
                <a:solidFill>
                  <a:schemeClr val="tx1"/>
                </a:solidFill>
              </a:rPr>
              <a:t>TLK+P8?/…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375D5B-8E43-E6F3-511D-443BFED2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5120893-284A-A0C4-253B-2B3EC055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33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Inhaltsplatzhalter 4">
                <a:extLst>
                  <a:ext uri="{FF2B5EF4-FFF2-40B4-BE49-F238E27FC236}">
                    <a16:creationId xmlns:a16="http://schemas.microsoft.com/office/drawing/2014/main" id="{DAE7A0D5-6CE8-6F52-2135-FE0AA59ED6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3396" y="1033573"/>
                <a:ext cx="4107255" cy="344402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71448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spcAft>
                    <a:spcPts val="600"/>
                  </a:spcAft>
                  <a:buSzPct val="88000"/>
                  <a:buFontTx/>
                  <a:buBlip>
                    <a:blip r:embed="rId2"/>
                  </a:buBlip>
                  <a:defRPr sz="21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627027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spcAft>
                    <a:spcPts val="600"/>
                  </a:spcAft>
                  <a:buSzPct val="88000"/>
                  <a:buFontTx/>
                  <a:buBlip>
                    <a:blip r:embed="rId2"/>
                  </a:buBlip>
                  <a:defRPr sz="18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982606" indent="-265098" algn="l" defTabSz="898472" rtl="0" eaLnBrk="1" latinLnBrk="0" hangingPunct="1">
                  <a:lnSpc>
                    <a:spcPct val="90000"/>
                  </a:lnSpc>
                  <a:spcBef>
                    <a:spcPts val="480"/>
                  </a:spcBef>
                  <a:spcAft>
                    <a:spcPts val="600"/>
                  </a:spcAft>
                  <a:buSzPct val="88000"/>
                  <a:buFontTx/>
                  <a:buBlip>
                    <a:blip r:embed="rId2"/>
                  </a:buBlip>
                  <a:defRPr sz="18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344535" indent="-27144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spcAft>
                    <a:spcPts val="600"/>
                  </a:spcAft>
                  <a:buSzPct val="88000"/>
                  <a:buFontTx/>
                  <a:buBlip>
                    <a:blip r:embed="rId2"/>
                  </a:buBlip>
                  <a:defRPr sz="14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1700114" indent="-265098" algn="l" defTabSz="914347" rtl="0" eaLnBrk="1" latinLnBrk="0" hangingPunct="1">
                  <a:lnSpc>
                    <a:spcPct val="90000"/>
                  </a:lnSpc>
                  <a:spcBef>
                    <a:spcPts val="480"/>
                  </a:spcBef>
                  <a:spcAft>
                    <a:spcPts val="600"/>
                  </a:spcAft>
                  <a:buSzPct val="88000"/>
                  <a:buFontTx/>
                  <a:buBlip>
                    <a:blip r:embed="rId2"/>
                  </a:buBlip>
                  <a:defRPr sz="1200" kern="120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251445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26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00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73" indent="-228587" algn="l" defTabSz="91434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7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499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799" b="1" dirty="0">
                    <a:latin typeface="+mj-lt"/>
                    <a:ea typeface="+mn-lt"/>
                    <a:cs typeface="+mn-lt"/>
                  </a:rPr>
                  <a:t>Aim for investigation</a:t>
                </a:r>
              </a:p>
              <a:p>
                <a:pPr lvl="1">
                  <a:lnSpc>
                    <a:spcPts val="2499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latin typeface="+mj-lt"/>
                    <a:ea typeface="+mn-lt"/>
                    <a:cs typeface="+mn-lt"/>
                  </a:rPr>
                  <a:t>Develop atom cooling mechanism</a:t>
                </a:r>
              </a:p>
              <a:p>
                <a:pPr lvl="1">
                  <a:lnSpc>
                    <a:spcPts val="2499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75" dirty="0">
                    <a:latin typeface="+mj-lt"/>
                    <a:ea typeface="+mn-lt"/>
                    <a:cs typeface="+mn-lt"/>
                  </a:rPr>
                  <a:t>Trapping times / max. densities</a:t>
                </a:r>
              </a:p>
              <a:p>
                <a:pPr lvl="1">
                  <a:lnSpc>
                    <a:spcPts val="2499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latin typeface="+mj-lt"/>
                    <a:ea typeface="+mn-lt"/>
                    <a:cs typeface="+mn-lt"/>
                  </a:rPr>
                  <a:t>Interplay of beta-driven plasma (</a:t>
                </a:r>
                <a:r>
                  <a:rPr lang="en-US" sz="1500" dirty="0" err="1">
                    <a:latin typeface="+mj-lt"/>
                    <a:ea typeface="+mn-lt"/>
                    <a:cs typeface="+mn-lt"/>
                  </a:rPr>
                  <a:t>meV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−</m:t>
                    </m:r>
                  </m:oMath>
                </a14:m>
                <a:r>
                  <a:rPr lang="en-US" sz="1500" dirty="0">
                    <a:latin typeface="+mj-lt"/>
                    <a:ea typeface="+mn-lt"/>
                    <a:cs typeface="+mn-lt"/>
                  </a:rPr>
                  <a:t>eV) and ultra-cold </a:t>
                </a:r>
                <a:br>
                  <a:rPr lang="en-US" sz="1500" dirty="0">
                    <a:latin typeface="+mj-lt"/>
                    <a:ea typeface="+mn-lt"/>
                    <a:cs typeface="+mn-lt"/>
                  </a:rPr>
                </a:br>
                <a:r>
                  <a:rPr lang="en-US" sz="1500" dirty="0">
                    <a:latin typeface="+mj-lt"/>
                    <a:ea typeface="+mn-lt"/>
                    <a:cs typeface="+mn-lt"/>
                  </a:rPr>
                  <a:t>trapped atoms (</a:t>
                </a:r>
                <a:r>
                  <a:rPr lang="en-US" sz="1500" dirty="0" err="1">
                    <a:latin typeface="+mj-lt"/>
                    <a:ea typeface="+mn-lt"/>
                    <a:cs typeface="+mn-lt"/>
                  </a:rPr>
                  <a:t>neV</a:t>
                </a:r>
                <a:r>
                  <a:rPr lang="en-US" sz="1500" dirty="0">
                    <a:latin typeface="+mj-lt"/>
                    <a:ea typeface="+mn-lt"/>
                    <a:cs typeface="+mn-lt"/>
                  </a:rPr>
                  <a:t>)</a:t>
                </a:r>
                <a:endParaRPr lang="en-US" sz="1575" dirty="0">
                  <a:latin typeface="+mj-lt"/>
                  <a:ea typeface="+mn-lt"/>
                  <a:cs typeface="+mn-lt"/>
                </a:endParaRPr>
              </a:p>
              <a:p>
                <a:pPr>
                  <a:lnSpc>
                    <a:spcPts val="3449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799" dirty="0">
                  <a:latin typeface="+mj-lt"/>
                  <a:ea typeface="+mn-lt"/>
                  <a:cs typeface="+mn-lt"/>
                </a:endParaRPr>
              </a:p>
            </p:txBody>
          </p:sp>
        </mc:Choice>
        <mc:Fallback xmlns="">
          <p:sp>
            <p:nvSpPr>
              <p:cNvPr id="28" name="Inhaltsplatzhalter 4">
                <a:extLst>
                  <a:ext uri="{FF2B5EF4-FFF2-40B4-BE49-F238E27FC236}">
                    <a16:creationId xmlns:a16="http://schemas.microsoft.com/office/drawing/2014/main" id="{DAE7A0D5-6CE8-6F52-2135-FE0AA59ED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396" y="1033573"/>
                <a:ext cx="4107255" cy="3444026"/>
              </a:xfrm>
              <a:prstGeom prst="rect">
                <a:avLst/>
              </a:prstGeom>
              <a:blipFill>
                <a:blip r:embed="rId3"/>
                <a:stretch>
                  <a:fillRect l="-149" t="-14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feld 28">
            <a:extLst>
              <a:ext uri="{FF2B5EF4-FFF2-40B4-BE49-F238E27FC236}">
                <a16:creationId xmlns:a16="http://schemas.microsoft.com/office/drawing/2014/main" id="{82EFFD77-9A26-2FD0-A2D4-27F1F9ECEB8F}"/>
              </a:ext>
            </a:extLst>
          </p:cNvPr>
          <p:cNvSpPr txBox="1"/>
          <p:nvPr/>
        </p:nvSpPr>
        <p:spPr>
          <a:xfrm>
            <a:off x="5337262" y="3206710"/>
            <a:ext cx="6097212" cy="50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ea typeface="+mn-lt"/>
                <a:cs typeface="+mn-lt"/>
              </a:rPr>
              <a:t>Tritium atom throughput on </a:t>
            </a:r>
            <a:br>
              <a:rPr lang="en-US" sz="1350" dirty="0">
                <a:ea typeface="+mn-lt"/>
                <a:cs typeface="+mn-lt"/>
              </a:rPr>
            </a:br>
            <a:r>
              <a:rPr lang="en-US" sz="1350" dirty="0">
                <a:ea typeface="+mn-lt"/>
                <a:cs typeface="+mn-lt"/>
              </a:rPr>
              <a:t>the order of 10 g/day (c.f. KATRIN: 40 g/day)</a:t>
            </a:r>
          </a:p>
        </p:txBody>
      </p:sp>
    </p:spTree>
    <p:extLst>
      <p:ext uri="{BB962C8B-B14F-4D97-AF65-F5344CB8AC3E}">
        <p14:creationId xmlns:p14="http://schemas.microsoft.com/office/powerpoint/2010/main" val="33169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2" grpId="0" animBg="1"/>
      <p:bldP spid="2" grpId="0" uiExpand="1" build="p" animBg="1"/>
      <p:bldP spid="43" grpId="0" animBg="1"/>
      <p:bldP spid="44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89D63C-4D57-F69E-33A7-6F542F5D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0689545-F0A4-7451-DBE8-FFD9756D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34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2A60ED-0C93-4DA8-9E7C-B40D4952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Atomic</a:t>
            </a:r>
            <a:r>
              <a:rPr lang="de-DE" dirty="0"/>
              <a:t> source R&amp;D </a:t>
            </a:r>
            <a:r>
              <a:rPr lang="de-DE" dirty="0" err="1"/>
              <a:t>progress</a:t>
            </a:r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013B506-70F9-A449-FB99-031BBFA76B8C}"/>
              </a:ext>
            </a:extLst>
          </p:cNvPr>
          <p:cNvSpPr txBox="1">
            <a:spLocks/>
          </p:cNvSpPr>
          <p:nvPr/>
        </p:nvSpPr>
        <p:spPr>
          <a:xfrm>
            <a:off x="4702372" y="3732808"/>
            <a:ext cx="8345374" cy="779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Installation of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ever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b="1" dirty="0" err="1"/>
              <a:t>tritium</a:t>
            </a:r>
            <a:r>
              <a:rPr lang="de-DE" dirty="0"/>
              <a:t> source </a:t>
            </a:r>
            <a:br>
              <a:rPr lang="de-DE" dirty="0"/>
            </a:br>
            <a:r>
              <a:rPr lang="de-DE" dirty="0"/>
              <a:t>at TLK </a:t>
            </a:r>
            <a:r>
              <a:rPr lang="de-DE" dirty="0" err="1"/>
              <a:t>ongoing</a:t>
            </a:r>
            <a:endParaRPr lang="de-DE" dirty="0"/>
          </a:p>
          <a:p>
            <a:r>
              <a:rPr lang="de-DE" b="1" dirty="0"/>
              <a:t>First </a:t>
            </a:r>
            <a:r>
              <a:rPr lang="de-DE" b="1" dirty="0" err="1"/>
              <a:t>results</a:t>
            </a:r>
            <a:r>
              <a:rPr lang="de-DE" b="1" dirty="0"/>
              <a:t> </a:t>
            </a:r>
            <a:r>
              <a:rPr lang="de-DE" b="1" dirty="0" err="1"/>
              <a:t>expected</a:t>
            </a:r>
            <a:r>
              <a:rPr lang="de-DE" b="1" dirty="0"/>
              <a:t> in 2024</a:t>
            </a:r>
          </a:p>
        </p:txBody>
      </p:sp>
      <p:pic>
        <p:nvPicPr>
          <p:cNvPr id="19" name="Inhaltsplatzhalter 137">
            <a:extLst>
              <a:ext uri="{FF2B5EF4-FFF2-40B4-BE49-F238E27FC236}">
                <a16:creationId xmlns:a16="http://schemas.microsoft.com/office/drawing/2014/main" id="{05F86595-2B16-AD65-EC4A-A79AC0ED2C4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885" y="1093921"/>
            <a:ext cx="4008243" cy="255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E71AFE5-7165-8ABC-0A61-DB1F60F40F56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70620" y="1878651"/>
            <a:ext cx="4860" cy="403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88900">
              <a:schemeClr val="tx2">
                <a:lumMod val="20000"/>
                <a:lumOff val="80000"/>
                <a:alpha val="91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EF305146-0029-C9F9-40A7-BBCC83B93444}"/>
              </a:ext>
            </a:extLst>
          </p:cNvPr>
          <p:cNvSpPr txBox="1"/>
          <p:nvPr/>
        </p:nvSpPr>
        <p:spPr>
          <a:xfrm>
            <a:off x="2054" y="1540200"/>
            <a:ext cx="1946850" cy="33845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Mass spectrometer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FA5142FF-EF4D-7B23-3477-D0DD1BF7522E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3153774" y="1769552"/>
            <a:ext cx="205174" cy="5085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39700">
              <a:schemeClr val="accent6">
                <a:lumMod val="20000"/>
                <a:lumOff val="80000"/>
                <a:alpha val="89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feld 42">
            <a:extLst>
              <a:ext uri="{FF2B5EF4-FFF2-40B4-BE49-F238E27FC236}">
                <a16:creationId xmlns:a16="http://schemas.microsoft.com/office/drawing/2014/main" id="{A2914E17-B1CC-6988-4F5E-59F3514A15F2}"/>
              </a:ext>
            </a:extLst>
          </p:cNvPr>
          <p:cNvSpPr txBox="1"/>
          <p:nvPr/>
        </p:nvSpPr>
        <p:spPr>
          <a:xfrm>
            <a:off x="2611177" y="1400334"/>
            <a:ext cx="1085194" cy="369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99" dirty="0"/>
              <a:t>Source</a:t>
            </a:r>
            <a:endParaRPr lang="en-US" sz="1799" dirty="0"/>
          </a:p>
        </p:txBody>
      </p:sp>
      <p:sp>
        <p:nvSpPr>
          <p:cNvPr id="24" name="Inhaltsplatzhalter 1">
            <a:extLst>
              <a:ext uri="{FF2B5EF4-FFF2-40B4-BE49-F238E27FC236}">
                <a16:creationId xmlns:a16="http://schemas.microsoft.com/office/drawing/2014/main" id="{7C7EE2E3-AE2D-2C20-6D34-E534A30023DA}"/>
              </a:ext>
            </a:extLst>
          </p:cNvPr>
          <p:cNvSpPr txBox="1">
            <a:spLocks/>
          </p:cNvSpPr>
          <p:nvPr/>
        </p:nvSpPr>
        <p:spPr>
          <a:xfrm>
            <a:off x="181083" y="3695741"/>
            <a:ext cx="9277053" cy="10463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Non-tritium hydrogen </a:t>
            </a:r>
            <a:r>
              <a:rPr lang="de-DE" dirty="0" err="1"/>
              <a:t>cracker</a:t>
            </a:r>
            <a:br>
              <a:rPr lang="de-DE" dirty="0"/>
            </a:b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operated</a:t>
            </a:r>
            <a:endParaRPr lang="de-DE" dirty="0"/>
          </a:p>
          <a:p>
            <a:r>
              <a:rPr lang="de-DE" b="1" dirty="0" err="1"/>
              <a:t>Characterization</a:t>
            </a:r>
            <a:r>
              <a:rPr lang="de-DE" b="1" dirty="0"/>
              <a:t> </a:t>
            </a:r>
            <a:r>
              <a:rPr lang="de-DE" b="1" dirty="0" err="1"/>
              <a:t>measurements</a:t>
            </a:r>
            <a:br>
              <a:rPr lang="de-DE" b="1" dirty="0"/>
            </a:br>
            <a:r>
              <a:rPr lang="de-DE" b="1" dirty="0"/>
              <a:t>for </a:t>
            </a:r>
            <a:r>
              <a:rPr lang="de-DE" b="1" dirty="0" err="1"/>
              <a:t>tritium</a:t>
            </a:r>
            <a:r>
              <a:rPr lang="de-DE" b="1" dirty="0"/>
              <a:t> </a:t>
            </a:r>
            <a:r>
              <a:rPr lang="de-DE" b="1" dirty="0" err="1"/>
              <a:t>beamline</a:t>
            </a:r>
            <a:r>
              <a:rPr lang="de-DE" b="1" dirty="0"/>
              <a:t> </a:t>
            </a:r>
            <a:r>
              <a:rPr lang="de-DE" b="1" dirty="0" err="1"/>
              <a:t>ongoing</a:t>
            </a:r>
            <a:endParaRPr lang="de-DE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444E18-DEC6-D6EB-3296-C163E19B9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4638"/>
          <a:stretch/>
        </p:blipFill>
        <p:spPr>
          <a:xfrm>
            <a:off x="4931875" y="1161711"/>
            <a:ext cx="3667121" cy="24901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48FF297-6868-2ED4-B7CA-F44DE1C0D7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4665" y="1670191"/>
            <a:ext cx="956882" cy="1598597"/>
          </a:xfrm>
          <a:prstGeom prst="rect">
            <a:avLst/>
          </a:prstGeom>
          <a:effectLst>
            <a:glow rad="203200">
              <a:srgbClr val="03FB2C">
                <a:alpha val="55000"/>
              </a:srgbClr>
            </a:glo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6D4B939-8206-0987-032B-EA8A57CA614B}"/>
              </a:ext>
            </a:extLst>
          </p:cNvPr>
          <p:cNvSpPr txBox="1"/>
          <p:nvPr/>
        </p:nvSpPr>
        <p:spPr>
          <a:xfrm>
            <a:off x="7482477" y="1061884"/>
            <a:ext cx="1537126" cy="5230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err="1"/>
              <a:t>Decontaminated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glove</a:t>
            </a:r>
            <a:r>
              <a:rPr lang="de-DE" dirty="0"/>
              <a:t> box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5E5882-F9A0-0711-A7CB-3E191855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13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2373-CC8B-C154-8563-BE9D1BC0A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97D543FA-9214-76D9-085C-A485CCE2D893}"/>
              </a:ext>
            </a:extLst>
          </p:cNvPr>
          <p:cNvSpPr/>
          <p:nvPr/>
        </p:nvSpPr>
        <p:spPr>
          <a:xfrm>
            <a:off x="2785721" y="1654914"/>
            <a:ext cx="918839" cy="1456731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74D38EE-EB65-FB8B-DE64-62305FBBA566}"/>
              </a:ext>
            </a:extLst>
          </p:cNvPr>
          <p:cNvSpPr/>
          <p:nvPr/>
        </p:nvSpPr>
        <p:spPr>
          <a:xfrm>
            <a:off x="3815710" y="1654914"/>
            <a:ext cx="1331845" cy="1456731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0FC01B89-7102-AF58-7062-49E7C8DC491A}"/>
              </a:ext>
            </a:extLst>
          </p:cNvPr>
          <p:cNvSpPr/>
          <p:nvPr/>
        </p:nvSpPr>
        <p:spPr>
          <a:xfrm>
            <a:off x="158116" y="1654912"/>
            <a:ext cx="3865413" cy="3020942"/>
          </a:xfrm>
          <a:custGeom>
            <a:avLst/>
            <a:gdLst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10" fmla="*/ 0 w 3866606"/>
              <a:gd name="connsiteY10" fmla="*/ 2917371 h 3021874"/>
              <a:gd name="connsiteX0" fmla="*/ 0 w 3866606"/>
              <a:gd name="connsiteY0" fmla="*/ 3021874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6606" h="3021874">
                <a:moveTo>
                  <a:pt x="0" y="3021874"/>
                </a:moveTo>
                <a:lnTo>
                  <a:pt x="0" y="0"/>
                </a:lnTo>
                <a:lnTo>
                  <a:pt x="2534195" y="0"/>
                </a:lnTo>
                <a:lnTo>
                  <a:pt x="2534195" y="1567542"/>
                </a:lnTo>
                <a:lnTo>
                  <a:pt x="3866606" y="1567542"/>
                </a:lnTo>
                <a:lnTo>
                  <a:pt x="3866606" y="1593668"/>
                </a:lnTo>
                <a:lnTo>
                  <a:pt x="3866606" y="2011680"/>
                </a:lnTo>
                <a:lnTo>
                  <a:pt x="1271452" y="2011680"/>
                </a:lnTo>
                <a:lnTo>
                  <a:pt x="1271452" y="3021874"/>
                </a:lnTo>
                <a:lnTo>
                  <a:pt x="0" y="3021874"/>
                </a:lnTo>
                <a:close/>
              </a:path>
            </a:pathLst>
          </a:cu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Inhaltsplatzhalter 1">
            <a:extLst>
              <a:ext uri="{FF2B5EF4-FFF2-40B4-BE49-F238E27FC236}">
                <a16:creationId xmlns:a16="http://schemas.microsoft.com/office/drawing/2014/main" id="{D0221EDA-1509-4173-96F1-B78280DC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3976582"/>
            <a:ext cx="7016750" cy="57590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5989" tIns="35989" rIns="35989" bIns="35989" rtlCol="0" anchor="ctr">
            <a:normAutofit/>
          </a:bodyPr>
          <a:lstStyle/>
          <a:p>
            <a:pPr marL="0" indent="0" algn="ctr">
              <a:buNone/>
            </a:pPr>
            <a:r>
              <a:rPr lang="en-GB" sz="1600" dirty="0"/>
              <a:t>TLK is offering room and infrastructure </a:t>
            </a:r>
            <a:br>
              <a:rPr lang="en-GB" sz="1600" dirty="0"/>
            </a:br>
            <a:r>
              <a:rPr lang="en-GB" sz="1600" dirty="0"/>
              <a:t>for extended atomic tritium experiments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5798ABF-B8F1-A8EF-FDF0-BE2A05D7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35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FF9E1B-153A-BFB7-4874-D0218182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Atomic Tritium Demonstrator at TLK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CF3DCA3-1E75-F597-6944-7215FD4300D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1" t="8981" r="7792" b="8669"/>
          <a:stretch/>
        </p:blipFill>
        <p:spPr>
          <a:xfrm>
            <a:off x="5346700" y="1557338"/>
            <a:ext cx="3797300" cy="1982787"/>
          </a:xfrm>
        </p:spPr>
      </p:pic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2578E596-43D7-16AF-5807-4E4943899395}"/>
              </a:ext>
            </a:extLst>
          </p:cNvPr>
          <p:cNvSpPr/>
          <p:nvPr/>
        </p:nvSpPr>
        <p:spPr>
          <a:xfrm>
            <a:off x="4096602" y="2651444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EABADDF4-D168-7C8C-6375-E262653ECC54}"/>
              </a:ext>
            </a:extLst>
          </p:cNvPr>
          <p:cNvSpPr/>
          <p:nvPr/>
        </p:nvSpPr>
        <p:spPr>
          <a:xfrm rot="5400000">
            <a:off x="4356250" y="2390479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A4000F11-DC04-E979-0B5A-825265A015AE}"/>
              </a:ext>
            </a:extLst>
          </p:cNvPr>
          <p:cNvSpPr/>
          <p:nvPr/>
        </p:nvSpPr>
        <p:spPr>
          <a:xfrm rot="16200000">
            <a:off x="4361740" y="2900901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E7FAC039-CA25-9F2C-681E-3EFF43FA79AB}"/>
              </a:ext>
            </a:extLst>
          </p:cNvPr>
          <p:cNvSpPr/>
          <p:nvPr/>
        </p:nvSpPr>
        <p:spPr>
          <a:xfrm rot="10800000">
            <a:off x="4615899" y="2654648"/>
            <a:ext cx="140927" cy="154059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EEA3DF-B1A4-FB7F-1DD8-1F32A35A73C8}"/>
              </a:ext>
            </a:extLst>
          </p:cNvPr>
          <p:cNvSpPr/>
          <p:nvPr/>
        </p:nvSpPr>
        <p:spPr>
          <a:xfrm>
            <a:off x="1799131" y="2488922"/>
            <a:ext cx="490708" cy="48314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CBAC12-82F6-3B47-B0E0-1A5F8BA6E81E}"/>
              </a:ext>
            </a:extLst>
          </p:cNvPr>
          <p:cNvSpPr/>
          <p:nvPr/>
        </p:nvSpPr>
        <p:spPr>
          <a:xfrm>
            <a:off x="588014" y="2622210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136281-3BB1-896F-835D-E63979A80789}"/>
              </a:ext>
            </a:extLst>
          </p:cNvPr>
          <p:cNvSpPr/>
          <p:nvPr/>
        </p:nvSpPr>
        <p:spPr>
          <a:xfrm>
            <a:off x="711079" y="2528574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84451C-69F9-D380-3C95-FAC54DECA087}"/>
              </a:ext>
            </a:extLst>
          </p:cNvPr>
          <p:cNvSpPr/>
          <p:nvPr/>
        </p:nvSpPr>
        <p:spPr>
          <a:xfrm>
            <a:off x="1859182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204F27A-43AB-C92B-BAB7-1D8385155F69}"/>
              </a:ext>
            </a:extLst>
          </p:cNvPr>
          <p:cNvSpPr/>
          <p:nvPr/>
        </p:nvSpPr>
        <p:spPr>
          <a:xfrm>
            <a:off x="3065907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20" name="Pfeil: gebogen 19">
            <a:extLst>
              <a:ext uri="{FF2B5EF4-FFF2-40B4-BE49-F238E27FC236}">
                <a16:creationId xmlns:a16="http://schemas.microsoft.com/office/drawing/2014/main" id="{0B380E73-4C56-9AEB-6C47-2FCC3BA4E905}"/>
              </a:ext>
            </a:extLst>
          </p:cNvPr>
          <p:cNvSpPr/>
          <p:nvPr/>
        </p:nvSpPr>
        <p:spPr>
          <a:xfrm rot="5400000">
            <a:off x="1094386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3161E820-AC0D-9BDE-9058-0253D660670A}"/>
              </a:ext>
            </a:extLst>
          </p:cNvPr>
          <p:cNvSpPr/>
          <p:nvPr/>
        </p:nvSpPr>
        <p:spPr>
          <a:xfrm>
            <a:off x="1201788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22" name="Pfeil: gebogen 21">
            <a:extLst>
              <a:ext uri="{FF2B5EF4-FFF2-40B4-BE49-F238E27FC236}">
                <a16:creationId xmlns:a16="http://schemas.microsoft.com/office/drawing/2014/main" id="{46335D72-FAED-5778-2DEB-FB47DBC531B7}"/>
              </a:ext>
            </a:extLst>
          </p:cNvPr>
          <p:cNvSpPr/>
          <p:nvPr/>
        </p:nvSpPr>
        <p:spPr>
          <a:xfrm rot="5400000">
            <a:off x="2354080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C435D1E-96B9-F927-904E-C2F6F484F90D}"/>
              </a:ext>
            </a:extLst>
          </p:cNvPr>
          <p:cNvSpPr txBox="1"/>
          <p:nvPr/>
        </p:nvSpPr>
        <p:spPr>
          <a:xfrm>
            <a:off x="502059" y="1779908"/>
            <a:ext cx="847785" cy="461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Molecular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r>
              <a:rPr lang="de-DE" sz="1200" dirty="0"/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F6B0D12-9D2C-6969-B14E-BD093DD27143}"/>
              </a:ext>
            </a:extLst>
          </p:cNvPr>
          <p:cNvSpPr txBox="1"/>
          <p:nvPr/>
        </p:nvSpPr>
        <p:spPr>
          <a:xfrm>
            <a:off x="1513956" y="1779906"/>
            <a:ext cx="1072069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hot</a:t>
            </a:r>
            <a:r>
              <a:rPr lang="de-DE" sz="1200" dirty="0"/>
              <a:t>, 2500 K)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5941250-8312-3598-4B7F-94B65A75A4C0}"/>
              </a:ext>
            </a:extLst>
          </p:cNvPr>
          <p:cNvSpPr txBox="1"/>
          <p:nvPr/>
        </p:nvSpPr>
        <p:spPr>
          <a:xfrm>
            <a:off x="2916838" y="1779906"/>
            <a:ext cx="653942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cold</a:t>
            </a:r>
            <a:r>
              <a:rPr lang="de-DE" sz="1200" dirty="0"/>
              <a:t>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8B4CEC0-E59B-92FE-150E-5C42721F893D}"/>
              </a:ext>
            </a:extLst>
          </p:cNvPr>
          <p:cNvSpPr txBox="1"/>
          <p:nvPr/>
        </p:nvSpPr>
        <p:spPr>
          <a:xfrm>
            <a:off x="3778028" y="1761876"/>
            <a:ext cx="1419706" cy="645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Atomic</a:t>
            </a:r>
            <a:endParaRPr lang="de-DE" sz="1200" dirty="0"/>
          </a:p>
          <a:p>
            <a:pPr algn="ctr"/>
            <a:r>
              <a:rPr lang="de-DE" sz="1200" dirty="0" err="1"/>
              <a:t>tritium</a:t>
            </a:r>
            <a:endParaRPr lang="de-DE" sz="1200" dirty="0"/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trapped</a:t>
            </a:r>
            <a:r>
              <a:rPr lang="de-DE" sz="1200" dirty="0"/>
              <a:t>, </a:t>
            </a:r>
            <a:r>
              <a:rPr lang="de-DE" sz="1200" dirty="0" err="1"/>
              <a:t>injected</a:t>
            </a:r>
            <a:r>
              <a:rPr lang="de-DE" sz="1200" dirty="0"/>
              <a:t>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3D16F03-9B4E-AFBB-DECE-2CE6551414AD}"/>
              </a:ext>
            </a:extLst>
          </p:cNvPr>
          <p:cNvSpPr txBox="1"/>
          <p:nvPr/>
        </p:nvSpPr>
        <p:spPr>
          <a:xfrm>
            <a:off x="1445035" y="2957198"/>
            <a:ext cx="543403" cy="276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Loss</a:t>
            </a:r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BC3B0B89-3C43-B97B-9641-EB19DA77573C}"/>
              </a:ext>
            </a:extLst>
          </p:cNvPr>
          <p:cNvSpPr/>
          <p:nvPr/>
        </p:nvSpPr>
        <p:spPr>
          <a:xfrm rot="10800000">
            <a:off x="1238689" y="3273608"/>
            <a:ext cx="2603241" cy="39602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CF4C384-D051-3B76-9742-33826C111C7B}"/>
              </a:ext>
            </a:extLst>
          </p:cNvPr>
          <p:cNvSpPr/>
          <p:nvPr/>
        </p:nvSpPr>
        <p:spPr>
          <a:xfrm>
            <a:off x="278295" y="3169478"/>
            <a:ext cx="960396" cy="5778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2" name="Pfeil: gebogen 31">
            <a:extLst>
              <a:ext uri="{FF2B5EF4-FFF2-40B4-BE49-F238E27FC236}">
                <a16:creationId xmlns:a16="http://schemas.microsoft.com/office/drawing/2014/main" id="{EA7D4933-E542-FA23-7322-F7D0B383DC69}"/>
              </a:ext>
            </a:extLst>
          </p:cNvPr>
          <p:cNvSpPr/>
          <p:nvPr/>
        </p:nvSpPr>
        <p:spPr>
          <a:xfrm>
            <a:off x="281982" y="2721444"/>
            <a:ext cx="271606" cy="4155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FA5C5C2-3293-A71A-95D2-134C0112AA68}"/>
              </a:ext>
            </a:extLst>
          </p:cNvPr>
          <p:cNvSpPr txBox="1"/>
          <p:nvPr/>
        </p:nvSpPr>
        <p:spPr>
          <a:xfrm>
            <a:off x="236178" y="3239017"/>
            <a:ext cx="1070467" cy="43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Inline</a:t>
            </a:r>
          </a:p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reprocessing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A27F0618-0970-E2C8-044C-23F978B5A676}"/>
              </a:ext>
            </a:extLst>
          </p:cNvPr>
          <p:cNvSpPr/>
          <p:nvPr/>
        </p:nvSpPr>
        <p:spPr>
          <a:xfrm>
            <a:off x="2461483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A7339C73-CBE1-57C6-B393-56DCE88B05DD}"/>
              </a:ext>
            </a:extLst>
          </p:cNvPr>
          <p:cNvSpPr/>
          <p:nvPr/>
        </p:nvSpPr>
        <p:spPr>
          <a:xfrm>
            <a:off x="3583100" y="2648452"/>
            <a:ext cx="460527" cy="15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6" name="Pfeil: gebogen 35">
            <a:extLst>
              <a:ext uri="{FF2B5EF4-FFF2-40B4-BE49-F238E27FC236}">
                <a16:creationId xmlns:a16="http://schemas.microsoft.com/office/drawing/2014/main" id="{136C09E3-8BF3-38F9-710E-51258A4C3669}"/>
              </a:ext>
            </a:extLst>
          </p:cNvPr>
          <p:cNvSpPr/>
          <p:nvPr/>
        </p:nvSpPr>
        <p:spPr>
          <a:xfrm rot="5400000">
            <a:off x="3475697" y="2902248"/>
            <a:ext cx="512949" cy="298145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84EAE5F-DE96-5955-56A3-92DA6FAB3576}"/>
              </a:ext>
            </a:extLst>
          </p:cNvPr>
          <p:cNvSpPr/>
          <p:nvPr/>
        </p:nvSpPr>
        <p:spPr>
          <a:xfrm>
            <a:off x="4243319" y="2540238"/>
            <a:ext cx="366791" cy="3667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224FDAA-657B-3F23-1BED-931DACE33833}"/>
              </a:ext>
            </a:extLst>
          </p:cNvPr>
          <p:cNvSpPr/>
          <p:nvPr/>
        </p:nvSpPr>
        <p:spPr>
          <a:xfrm>
            <a:off x="283880" y="3955448"/>
            <a:ext cx="954808" cy="5221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3058976E-C60C-4133-9B64-B9FF5A221841}"/>
              </a:ext>
            </a:extLst>
          </p:cNvPr>
          <p:cNvSpPr/>
          <p:nvPr/>
        </p:nvSpPr>
        <p:spPr>
          <a:xfrm rot="5400000">
            <a:off x="679462" y="3710630"/>
            <a:ext cx="183892" cy="2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FCFDB66A-1FCE-9184-0405-B2472E7B9CB6}"/>
              </a:ext>
            </a:extLst>
          </p:cNvPr>
          <p:cNvSpPr/>
          <p:nvPr/>
        </p:nvSpPr>
        <p:spPr>
          <a:xfrm>
            <a:off x="270931" y="3985114"/>
            <a:ext cx="975121" cy="430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Impurity</a:t>
            </a:r>
            <a:endParaRPr lang="de-DE" sz="1100" b="1" dirty="0">
              <a:solidFill>
                <a:schemeClr val="bg1"/>
              </a:solidFill>
            </a:endParaRPr>
          </a:p>
          <a:p>
            <a:pPr algn="ctr"/>
            <a:r>
              <a:rPr lang="de-DE" sz="1100" b="1" dirty="0" err="1">
                <a:solidFill>
                  <a:schemeClr val="bg1"/>
                </a:solidFill>
              </a:rPr>
              <a:t>processing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A558E15-962D-A4F1-F061-801D7A040E0D}"/>
              </a:ext>
            </a:extLst>
          </p:cNvPr>
          <p:cNvSpPr txBox="1"/>
          <p:nvPr/>
        </p:nvSpPr>
        <p:spPr>
          <a:xfrm>
            <a:off x="1956500" y="3318675"/>
            <a:ext cx="1735301" cy="276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</a:rPr>
              <a:t>return</a:t>
            </a:r>
            <a:r>
              <a:rPr lang="de-DE" sz="1200" b="1" dirty="0">
                <a:solidFill>
                  <a:schemeClr val="bg1"/>
                </a:solidFill>
              </a:rPr>
              <a:t> T</a:t>
            </a:r>
            <a:r>
              <a:rPr lang="de-DE" sz="1200" b="1" baseline="-25000" dirty="0">
                <a:solidFill>
                  <a:schemeClr val="bg1"/>
                </a:solidFill>
              </a:rPr>
              <a:t>2</a:t>
            </a:r>
            <a:r>
              <a:rPr lang="de-DE" sz="1200" b="1" dirty="0">
                <a:solidFill>
                  <a:schemeClr val="bg1"/>
                </a:solidFill>
              </a:rPr>
              <a:t> + </a:t>
            </a:r>
            <a:r>
              <a:rPr lang="de-DE" sz="1200" b="1" dirty="0" err="1">
                <a:solidFill>
                  <a:schemeClr val="bg1"/>
                </a:solidFill>
              </a:rPr>
              <a:t>impurities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A283800-0B0D-2FCD-617B-A846A25EAFFE}"/>
              </a:ext>
            </a:extLst>
          </p:cNvPr>
          <p:cNvSpPr txBox="1"/>
          <p:nvPr/>
        </p:nvSpPr>
        <p:spPr>
          <a:xfrm>
            <a:off x="856364" y="990648"/>
            <a:ext cx="1287135" cy="566684"/>
          </a:xfrm>
          <a:prstGeom prst="rect">
            <a:avLst/>
          </a:pr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2022-2025</a:t>
            </a:r>
          </a:p>
          <a:p>
            <a:r>
              <a:rPr lang="de-DE" sz="1600" b="1" i="1" dirty="0">
                <a:solidFill>
                  <a:schemeClr val="tx1"/>
                </a:solidFill>
              </a:rPr>
              <a:t>TLK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5EA31CB-42E0-8EF5-A656-3692EB65B844}"/>
              </a:ext>
            </a:extLst>
          </p:cNvPr>
          <p:cNvSpPr txBox="1"/>
          <p:nvPr/>
        </p:nvSpPr>
        <p:spPr>
          <a:xfrm>
            <a:off x="2405729" y="990648"/>
            <a:ext cx="1357645" cy="566684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2025-2028</a:t>
            </a:r>
          </a:p>
          <a:p>
            <a:r>
              <a:rPr lang="de-DE" sz="1600" b="1" i="1" dirty="0" err="1">
                <a:solidFill>
                  <a:schemeClr val="tx1"/>
                </a:solidFill>
              </a:rPr>
              <a:t>TLK+Mainz</a:t>
            </a:r>
            <a:endParaRPr lang="de-DE" sz="1600" b="1" i="1" dirty="0">
              <a:solidFill>
                <a:schemeClr val="tx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ED653AD-4DF9-F6C2-82D1-59DB6252FE7B}"/>
              </a:ext>
            </a:extLst>
          </p:cNvPr>
          <p:cNvSpPr txBox="1"/>
          <p:nvPr/>
        </p:nvSpPr>
        <p:spPr>
          <a:xfrm>
            <a:off x="3866057" y="994614"/>
            <a:ext cx="1357645" cy="566684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>
                <a:solidFill>
                  <a:schemeClr val="tx1"/>
                </a:solidFill>
              </a:rPr>
              <a:t>2028…</a:t>
            </a:r>
          </a:p>
          <a:p>
            <a:r>
              <a:rPr lang="de-DE" sz="1600" b="1" i="1" dirty="0">
                <a:solidFill>
                  <a:schemeClr val="tx1"/>
                </a:solidFill>
              </a:rPr>
              <a:t>TLK+?/…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2832754-67CC-C0AE-596B-A4842F44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1964">
            <a:off x="8102894" y="2356825"/>
            <a:ext cx="317705" cy="530769"/>
          </a:xfrm>
          <a:prstGeom prst="rect">
            <a:avLst/>
          </a:prstGeom>
          <a:effectLst>
            <a:glow rad="203200">
              <a:srgbClr val="03FB2C">
                <a:alpha val="55000"/>
              </a:srgbClr>
            </a:glow>
          </a:effectLst>
        </p:spPr>
      </p:pic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37F8A36B-67E1-FE03-5722-25629E3DF60E}"/>
              </a:ext>
            </a:extLst>
          </p:cNvPr>
          <p:cNvCxnSpPr>
            <a:cxnSpLocks/>
          </p:cNvCxnSpPr>
          <p:nvPr/>
        </p:nvCxnSpPr>
        <p:spPr>
          <a:xfrm flipH="1">
            <a:off x="5391150" y="2989001"/>
            <a:ext cx="3397250" cy="59393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06636186-599B-3ACB-7110-EE89424AECCF}"/>
              </a:ext>
            </a:extLst>
          </p:cNvPr>
          <p:cNvSpPr txBox="1"/>
          <p:nvPr/>
        </p:nvSpPr>
        <p:spPr>
          <a:xfrm>
            <a:off x="6632094" y="3084316"/>
            <a:ext cx="686194" cy="3076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~20 m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C84262-9CEC-E5A6-6E16-3F7F7D5B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7642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A4B96F-0F51-E0B2-6AFA-BEF0E5B6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7D1DCE-D072-16FD-A9C6-D3BF93EF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36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A991C88-3819-540B-C008-4096B370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CRES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aiming</a:t>
            </a:r>
            <a:r>
              <a:rPr lang="de-DE" dirty="0"/>
              <a:t> at 40-50 </a:t>
            </a:r>
            <a:r>
              <a:rPr lang="de-DE" dirty="0" err="1"/>
              <a:t>meV</a:t>
            </a:r>
            <a:r>
              <a:rPr lang="de-DE" dirty="0"/>
              <a:t> </a:t>
            </a:r>
            <a:r>
              <a:rPr lang="de-DE" dirty="0" err="1"/>
              <a:t>sensitivity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0EFC586-D133-17A5-1149-6B355F0440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ACF887-C3F5-2E59-0DC2-101E69A14A3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2CCDF2-F4AD-99F7-9EF9-E60772D7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91510"/>
            <a:ext cx="4452079" cy="24363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3A4AA6-B6CF-8E02-A20D-084142C8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35" y="1314973"/>
            <a:ext cx="2682861" cy="26672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A72A18-A909-867F-3D55-4706EC80D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31760"/>
            <a:ext cx="1662955" cy="711745"/>
          </a:xfrm>
          <a:prstGeom prst="rect">
            <a:avLst/>
          </a:prstGeom>
        </p:spPr>
      </p:pic>
      <p:pic>
        <p:nvPicPr>
          <p:cNvPr id="12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B9D35A-042B-72FA-5434-0110FFB2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87" y="965262"/>
            <a:ext cx="2649574" cy="9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A56088B-42C4-0E07-A785-C4BEE3A9AF52}"/>
              </a:ext>
            </a:extLst>
          </p:cNvPr>
          <p:cNvSpPr txBox="1"/>
          <p:nvPr/>
        </p:nvSpPr>
        <p:spPr>
          <a:xfrm>
            <a:off x="2226039" y="92790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dirty="0">
                <a:solidFill>
                  <a:srgbClr val="0000D9"/>
                </a:solidFill>
                <a:effectLst/>
                <a:latin typeface="+mj-lt"/>
              </a:rPr>
              <a:t>https://www.project8.org/</a:t>
            </a:r>
            <a:endParaRPr lang="de-DE" dirty="0"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C45359-2A6A-C743-69EA-9306DEB1983A}"/>
              </a:ext>
            </a:extLst>
          </p:cNvPr>
          <p:cNvSpPr txBox="1"/>
          <p:nvPr/>
        </p:nvSpPr>
        <p:spPr>
          <a:xfrm>
            <a:off x="6300187" y="91280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dirty="0">
                <a:solidFill>
                  <a:srgbClr val="0000D9"/>
                </a:solidFill>
                <a:effectLst/>
                <a:latin typeface="+mj-lt"/>
              </a:rPr>
              <a:t>https://www.hep.ucl.ac.uk/qtnm/</a:t>
            </a:r>
            <a:r>
              <a:rPr lang="de-DE" dirty="0">
                <a:latin typeface="+mj-lt"/>
              </a:rPr>
              <a:t> </a:t>
            </a:r>
            <a:br>
              <a:rPr lang="de-DE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6CC3BF-1AA0-E315-C165-C9D06A246CE4}"/>
              </a:ext>
            </a:extLst>
          </p:cNvPr>
          <p:cNvSpPr txBox="1"/>
          <p:nvPr/>
        </p:nvSpPr>
        <p:spPr>
          <a:xfrm>
            <a:off x="205839" y="4059241"/>
            <a:ext cx="4001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Concept: CRES </a:t>
            </a:r>
            <a:r>
              <a:rPr lang="de-DE" dirty="0" err="1"/>
              <a:t>readout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b="1" dirty="0" err="1"/>
              <a:t>magneto-gravitational</a:t>
            </a:r>
            <a:r>
              <a:rPr lang="de-DE" b="1" dirty="0"/>
              <a:t> </a:t>
            </a:r>
            <a:r>
              <a:rPr lang="de-DE" b="1" dirty="0" err="1"/>
              <a:t>trap</a:t>
            </a:r>
            <a:r>
              <a:rPr lang="de-DE" b="1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tritium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F49515-7662-111D-5EC4-D9D0A61FB2C2}"/>
              </a:ext>
            </a:extLst>
          </p:cNvPr>
          <p:cNvSpPr txBox="1"/>
          <p:nvPr/>
        </p:nvSpPr>
        <p:spPr>
          <a:xfrm>
            <a:off x="5094568" y="4059241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Concept: CRES </a:t>
            </a:r>
            <a:r>
              <a:rPr lang="de-DE" dirty="0" err="1"/>
              <a:t>readout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b="1" dirty="0" err="1"/>
              <a:t>race</a:t>
            </a:r>
            <a:r>
              <a:rPr lang="de-DE" b="1" dirty="0"/>
              <a:t>-track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tritium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90CCEE3-F486-617A-AA95-6626ED760D37}"/>
              </a:ext>
            </a:extLst>
          </p:cNvPr>
          <p:cNvSpPr txBox="1"/>
          <p:nvPr/>
        </p:nvSpPr>
        <p:spPr>
          <a:xfrm>
            <a:off x="3599090" y="3098836"/>
            <a:ext cx="2432076" cy="9541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err="1"/>
              <a:t>Staged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 Proof-of-</a:t>
            </a:r>
            <a:r>
              <a:rPr lang="de-DE" dirty="0" err="1"/>
              <a:t>principle</a:t>
            </a:r>
            <a:r>
              <a:rPr lang="de-DE" dirty="0"/>
              <a:t> </a:t>
            </a:r>
          </a:p>
          <a:p>
            <a:r>
              <a:rPr lang="de-DE" dirty="0"/>
              <a:t>- Demonstrators</a:t>
            </a:r>
          </a:p>
          <a:p>
            <a:r>
              <a:rPr lang="de-DE" dirty="0"/>
              <a:t>- Final </a:t>
            </a:r>
            <a:r>
              <a:rPr lang="de-DE" dirty="0" err="1"/>
              <a:t>experiments</a:t>
            </a:r>
            <a:r>
              <a:rPr lang="de-DE" dirty="0"/>
              <a:t> in 2030s</a:t>
            </a:r>
          </a:p>
        </p:txBody>
      </p:sp>
    </p:spTree>
    <p:extLst>
      <p:ext uri="{BB962C8B-B14F-4D97-AF65-F5344CB8AC3E}">
        <p14:creationId xmlns:p14="http://schemas.microsoft.com/office/powerpoint/2010/main" val="1758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127DA0-C99D-4981-97A9-4F248FD2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5" y="4747359"/>
            <a:ext cx="1027755" cy="396142"/>
          </a:xfrm>
        </p:spPr>
        <p:txBody>
          <a:bodyPr/>
          <a:lstStyle/>
          <a:p>
            <a:r>
              <a:rPr lang="de-DE"/>
              <a:t>06.09.2024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5DCB9F-A4AF-4261-AC98-154CE097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7359"/>
            <a:ext cx="326368" cy="396142"/>
          </a:xfrm>
        </p:spPr>
        <p:txBody>
          <a:bodyPr/>
          <a:lstStyle/>
          <a:p>
            <a:fld id="{61696EC4-B4CF-4701-AD06-A8439D6D8E12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0EA2E69-4837-4922-8A1B-8F9116B8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153"/>
            <a:ext cx="6869178" cy="575811"/>
          </a:xfrm>
        </p:spPr>
        <p:txBody>
          <a:bodyPr/>
          <a:lstStyle/>
          <a:p>
            <a:r>
              <a:rPr lang="de-DE" dirty="0"/>
              <a:t>Future of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25D6D4C-4089-4B77-9E4E-FC18400658D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54497" y="1156901"/>
            <a:ext cx="7606121" cy="3475822"/>
          </a:xfrm>
        </p:spPr>
        <p:txBody>
          <a:bodyPr>
            <a:normAutofit/>
          </a:bodyPr>
          <a:lstStyle/>
          <a:p>
            <a:r>
              <a:rPr lang="de-DE" dirty="0" err="1"/>
              <a:t>Aim</a:t>
            </a:r>
            <a:r>
              <a:rPr lang="de-DE" dirty="0"/>
              <a:t>: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of </a:t>
            </a:r>
            <a:r>
              <a:rPr lang="de-DE" dirty="0" err="1"/>
              <a:t>big</a:t>
            </a:r>
            <a:r>
              <a:rPr lang="de-DE" dirty="0"/>
              <a:t>-bang </a:t>
            </a:r>
            <a:r>
              <a:rPr lang="de-DE" dirty="0" err="1"/>
              <a:t>neutrinos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 err="1"/>
              <a:t>determination</a:t>
            </a:r>
            <a:r>
              <a:rPr lang="de-DE" dirty="0"/>
              <a:t> of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„</a:t>
            </a:r>
            <a:r>
              <a:rPr lang="de-DE" dirty="0" err="1"/>
              <a:t>by-product</a:t>
            </a:r>
            <a:r>
              <a:rPr lang="de-DE" dirty="0"/>
              <a:t>“</a:t>
            </a:r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1104C9-FBF7-4F0C-9FB3-22DD9508D8C3}"/>
              </a:ext>
            </a:extLst>
          </p:cNvPr>
          <p:cNvSpPr txBox="1"/>
          <p:nvPr/>
        </p:nvSpPr>
        <p:spPr>
          <a:xfrm>
            <a:off x="1467755" y="1461603"/>
            <a:ext cx="23243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M.G. </a:t>
            </a:r>
            <a:r>
              <a:rPr lang="en-US" sz="1050" i="1" dirty="0" err="1">
                <a:solidFill>
                  <a:schemeClr val="bg1">
                    <a:lumMod val="50000"/>
                  </a:schemeClr>
                </a:solidFill>
              </a:rPr>
              <a:t>Betti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et al JCAP07(2019)047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AE244B-3524-4144-824F-B23B80B03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" y="915812"/>
            <a:ext cx="1054525" cy="90761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CDFD73B-0BFB-4DDA-B299-5CB41D14CC58}"/>
              </a:ext>
            </a:extLst>
          </p:cNvPr>
          <p:cNvSpPr txBox="1"/>
          <p:nvPr/>
        </p:nvSpPr>
        <p:spPr>
          <a:xfrm>
            <a:off x="599702" y="3928293"/>
            <a:ext cx="4060433" cy="7848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de-DE" sz="1500" dirty="0"/>
              <a:t>Combine </a:t>
            </a:r>
            <a:r>
              <a:rPr lang="de-DE" sz="1500" dirty="0" err="1"/>
              <a:t>technologies</a:t>
            </a:r>
            <a:r>
              <a:rPr lang="de-DE" sz="1500" dirty="0"/>
              <a:t> (TES, CRES, </a:t>
            </a:r>
            <a:r>
              <a:rPr lang="de-DE" sz="1500" dirty="0" err="1"/>
              <a:t>novel</a:t>
            </a:r>
            <a:r>
              <a:rPr lang="de-DE" sz="1500" dirty="0"/>
              <a:t> </a:t>
            </a:r>
            <a:r>
              <a:rPr lang="de-DE" sz="1500" dirty="0" err="1"/>
              <a:t>drift</a:t>
            </a:r>
            <a:r>
              <a:rPr lang="de-DE" sz="1500" dirty="0"/>
              <a:t> </a:t>
            </a:r>
            <a:r>
              <a:rPr lang="de-DE" sz="1500" dirty="0" err="1"/>
              <a:t>filter</a:t>
            </a:r>
            <a:r>
              <a:rPr lang="de-DE" sz="1500" dirty="0"/>
              <a:t>) </a:t>
            </a:r>
            <a:r>
              <a:rPr lang="de-DE" sz="1500" dirty="0" err="1"/>
              <a:t>with</a:t>
            </a:r>
            <a:r>
              <a:rPr lang="de-DE" sz="1500" dirty="0"/>
              <a:t> large </a:t>
            </a:r>
            <a:r>
              <a:rPr lang="de-DE" sz="1500" dirty="0" err="1"/>
              <a:t>scale</a:t>
            </a:r>
            <a:r>
              <a:rPr lang="de-DE" sz="1500" dirty="0"/>
              <a:t> </a:t>
            </a:r>
            <a:r>
              <a:rPr lang="de-DE" sz="1500" i="1" dirty="0"/>
              <a:t>O</a:t>
            </a:r>
            <a:r>
              <a:rPr lang="de-DE" sz="1500" dirty="0"/>
              <a:t>(100g) </a:t>
            </a:r>
            <a:r>
              <a:rPr lang="de-DE" sz="1500" dirty="0" err="1"/>
              <a:t>tritiated</a:t>
            </a:r>
            <a:r>
              <a:rPr lang="de-DE" sz="1500" dirty="0"/>
              <a:t> graphene </a:t>
            </a:r>
            <a:r>
              <a:rPr lang="de-DE" sz="1500" dirty="0" err="1"/>
              <a:t>target</a:t>
            </a:r>
            <a:endParaRPr lang="de-DE" sz="15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D505EFD-E3BA-464D-8F9B-88B4275FCAC4}"/>
              </a:ext>
            </a:extLst>
          </p:cNvPr>
          <p:cNvSpPr txBox="1"/>
          <p:nvPr/>
        </p:nvSpPr>
        <p:spPr>
          <a:xfrm>
            <a:off x="4122869" y="1476487"/>
            <a:ext cx="18473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b="1">
              <a:hlinkClick r:id="rId3"/>
            </a:endParaRPr>
          </a:p>
          <a:p>
            <a:endParaRPr lang="en-US" sz="1050">
              <a:hlinkClick r:id="rId3"/>
            </a:endParaRPr>
          </a:p>
          <a:p>
            <a:endParaRPr lang="en-US" sz="105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4B8021-2424-40FD-5BFF-A914D59AE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7" t="25514" r="11595" b="8657"/>
          <a:stretch/>
        </p:blipFill>
        <p:spPr>
          <a:xfrm>
            <a:off x="524204" y="1884614"/>
            <a:ext cx="4275399" cy="19976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F0BEB6-7E40-D286-81FF-FC52A8F04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27" t="23711" r="53409" b="15659"/>
          <a:stretch/>
        </p:blipFill>
        <p:spPr>
          <a:xfrm>
            <a:off x="5903159" y="1614458"/>
            <a:ext cx="2641139" cy="247708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431D3BB-4D86-AE9F-5FFE-4B913C7619D6}"/>
              </a:ext>
            </a:extLst>
          </p:cNvPr>
          <p:cNvSpPr txBox="1"/>
          <p:nvPr/>
        </p:nvSpPr>
        <p:spPr>
          <a:xfrm>
            <a:off x="5626056" y="4159126"/>
            <a:ext cx="327824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500" dirty="0"/>
              <a:t>Start of </a:t>
            </a:r>
            <a:r>
              <a:rPr lang="de-DE" sz="1500" dirty="0" err="1"/>
              <a:t>technology</a:t>
            </a:r>
            <a:r>
              <a:rPr lang="de-DE" sz="1500" dirty="0"/>
              <a:t> </a:t>
            </a:r>
            <a:r>
              <a:rPr lang="de-DE" sz="1500" dirty="0" err="1"/>
              <a:t>demonstrator</a:t>
            </a:r>
            <a:r>
              <a:rPr lang="de-DE" sz="1500" dirty="0"/>
              <a:t> @LNGS </a:t>
            </a:r>
            <a:r>
              <a:rPr lang="de-DE" sz="1500" dirty="0" err="1"/>
              <a:t>soon</a:t>
            </a:r>
            <a:endParaRPr lang="de-DE" sz="15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9EEC67B-4239-9C9B-FA80-B4577BA7F22A}"/>
              </a:ext>
            </a:extLst>
          </p:cNvPr>
          <p:cNvSpPr txBox="1"/>
          <p:nvPr/>
        </p:nvSpPr>
        <p:spPr>
          <a:xfrm rot="16200000">
            <a:off x="4135322" y="2748364"/>
            <a:ext cx="20609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0" i="1" u="none" strike="noStrike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z="1050" dirty="0"/>
              <a:t>Content </a:t>
            </a:r>
            <a:r>
              <a:rPr lang="de-DE" sz="1050" dirty="0" err="1"/>
              <a:t>from</a:t>
            </a:r>
            <a:r>
              <a:rPr lang="de-DE" sz="1050" dirty="0"/>
              <a:t> „Nicola Rossi, </a:t>
            </a:r>
            <a:br>
              <a:rPr lang="de-DE" sz="1050" dirty="0"/>
            </a:br>
            <a:r>
              <a:rPr lang="de-DE" sz="1050" dirty="0"/>
              <a:t>EPS-HEP </a:t>
            </a:r>
            <a:r>
              <a:rPr lang="de-DE" sz="1050" dirty="0" err="1"/>
              <a:t>July</a:t>
            </a:r>
            <a:r>
              <a:rPr lang="de-DE" sz="1050" dirty="0"/>
              <a:t> 2023 Hamburg“</a:t>
            </a:r>
          </a:p>
        </p:txBody>
      </p:sp>
      <p:pic>
        <p:nvPicPr>
          <p:cNvPr id="19" name="Bildplatzhalter 3">
            <a:extLst>
              <a:ext uri="{FF2B5EF4-FFF2-40B4-BE49-F238E27FC236}">
                <a16:creationId xmlns:a16="http://schemas.microsoft.com/office/drawing/2014/main" id="{37954783-3F55-1ED9-0BBE-D4E8BC1FD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" r="29557"/>
          <a:stretch/>
        </p:blipFill>
        <p:spPr bwMode="auto">
          <a:xfrm>
            <a:off x="5947774" y="108881"/>
            <a:ext cx="3096255" cy="9997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60BD868-E99B-8569-89F6-965559BD9BAB}"/>
              </a:ext>
            </a:extLst>
          </p:cNvPr>
          <p:cNvSpPr txBox="1"/>
          <p:nvPr/>
        </p:nvSpPr>
        <p:spPr>
          <a:xfrm>
            <a:off x="6178946" y="11756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dirty="0">
                <a:solidFill>
                  <a:srgbClr val="0000D9"/>
                </a:solidFill>
                <a:effectLst/>
                <a:latin typeface="+mj-lt"/>
              </a:rPr>
              <a:t>https://ptolemy.lngs.infn.it/</a:t>
            </a:r>
          </a:p>
        </p:txBody>
      </p:sp>
    </p:spTree>
    <p:extLst>
      <p:ext uri="{BB962C8B-B14F-4D97-AF65-F5344CB8AC3E}">
        <p14:creationId xmlns:p14="http://schemas.microsoft.com/office/powerpoint/2010/main" val="3298753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812EF55-ABBF-5670-E742-437FDA9A5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67" y="1138200"/>
            <a:ext cx="4048750" cy="2699167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B1F8A65-A63A-288B-9255-4F6825CE0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7634"/>
            <a:ext cx="3268033" cy="3364854"/>
          </a:xfrm>
        </p:spPr>
        <p:txBody>
          <a:bodyPr>
            <a:normAutofit fontScale="92500" lnSpcReduction="10000"/>
          </a:bodyPr>
          <a:lstStyle/>
          <a:p>
            <a:r>
              <a:rPr lang="en-AU" sz="1799" dirty="0"/>
              <a:t>Currently, </a:t>
            </a:r>
            <a:r>
              <a:rPr lang="en-AU" sz="1799" b="1" dirty="0"/>
              <a:t>no technology proven </a:t>
            </a:r>
            <a:r>
              <a:rPr lang="en-AU" sz="1799" dirty="0"/>
              <a:t>to reach ultimate sensitivity</a:t>
            </a:r>
          </a:p>
          <a:p>
            <a:endParaRPr lang="en-AU" sz="1799" dirty="0"/>
          </a:p>
          <a:p>
            <a:r>
              <a:rPr lang="en-AU" sz="1799" dirty="0"/>
              <a:t>Neutrino mass detection must be confirmed by </a:t>
            </a:r>
            <a:r>
              <a:rPr lang="en-AU" sz="1799" b="1" dirty="0"/>
              <a:t>independent technologies</a:t>
            </a:r>
          </a:p>
          <a:p>
            <a:endParaRPr lang="en-AU" sz="1799" dirty="0"/>
          </a:p>
          <a:p>
            <a:r>
              <a:rPr lang="en-AU" sz="1799" b="1" dirty="0"/>
              <a:t>Atomic tritium trap </a:t>
            </a:r>
            <a:r>
              <a:rPr lang="en-AU" sz="1799" dirty="0"/>
              <a:t>is key independently of detection techniques</a:t>
            </a:r>
          </a:p>
          <a:p>
            <a:endParaRPr lang="en-AU" sz="1799" dirty="0"/>
          </a:p>
          <a:p>
            <a:r>
              <a:rPr lang="en-AU" sz="1799" dirty="0"/>
              <a:t>CRES, bolometer and ToF </a:t>
            </a:r>
            <a:r>
              <a:rPr lang="en-AU" sz="1799" b="1" dirty="0"/>
              <a:t>complementary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D5D96D-53D2-C35A-6D1D-D0C9C97F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38</a:t>
            </a:fld>
            <a:endParaRPr lang="en-US" noProof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A4704C6-07B5-B0EE-8869-82F13DD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KATRIN++ and other next generation projects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CAA74B-5D85-B3B0-65B3-5B084490BD42}"/>
              </a:ext>
            </a:extLst>
          </p:cNvPr>
          <p:cNvSpPr txBox="1"/>
          <p:nvPr/>
        </p:nvSpPr>
        <p:spPr>
          <a:xfrm>
            <a:off x="4235368" y="1382617"/>
            <a:ext cx="830421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B0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</a:t>
            </a:r>
            <a:br>
              <a:rPr lang="de-DE" dirty="0">
                <a:solidFill>
                  <a:srgbClr val="EB0C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solidFill>
                  <a:srgbClr val="EB0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</a:t>
            </a:r>
            <a:endParaRPr lang="de-DE" dirty="0">
              <a:solidFill>
                <a:srgbClr val="EB0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F55F29-9FBD-8191-2B84-279170BC3E4B}"/>
              </a:ext>
            </a:extLst>
          </p:cNvPr>
          <p:cNvSpPr txBox="1"/>
          <p:nvPr/>
        </p:nvSpPr>
        <p:spPr>
          <a:xfrm>
            <a:off x="5202338" y="3894389"/>
            <a:ext cx="1457000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B99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Bolometer </a:t>
            </a:r>
            <a:r>
              <a:rPr lang="de-DE" dirty="0" err="1">
                <a:solidFill>
                  <a:srgbClr val="B99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endParaRPr lang="de-DE" dirty="0">
              <a:solidFill>
                <a:srgbClr val="B99F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4D7C8C-40BE-163D-F8CD-5E1AD5F737B5}"/>
              </a:ext>
            </a:extLst>
          </p:cNvPr>
          <p:cNvSpPr txBox="1"/>
          <p:nvPr/>
        </p:nvSpPr>
        <p:spPr>
          <a:xfrm>
            <a:off x="7837153" y="1358763"/>
            <a:ext cx="1049964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B99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Bolometer </a:t>
            </a:r>
            <a:br>
              <a:rPr lang="de-DE" dirty="0">
                <a:solidFill>
                  <a:srgbClr val="B99F4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solidFill>
                  <a:srgbClr val="B99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endParaRPr lang="de-DE" dirty="0">
              <a:solidFill>
                <a:srgbClr val="B99F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A738DF-25D6-7E46-70EC-1262434C5FC8}"/>
              </a:ext>
            </a:extLst>
          </p:cNvPr>
          <p:cNvSpPr txBox="1"/>
          <p:nvPr/>
        </p:nvSpPr>
        <p:spPr>
          <a:xfrm>
            <a:off x="8298601" y="2423003"/>
            <a:ext cx="684592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B0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B11837-FA36-0F9D-5267-D8D57CFBACDB}"/>
              </a:ext>
            </a:extLst>
          </p:cNvPr>
          <p:cNvSpPr txBox="1"/>
          <p:nvPr/>
        </p:nvSpPr>
        <p:spPr>
          <a:xfrm>
            <a:off x="6290434" y="1109132"/>
            <a:ext cx="692604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lang="de-DE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de-DE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EE7ECC-81D5-0239-E7C8-A79AB77B798D}"/>
              </a:ext>
            </a:extLst>
          </p:cNvPr>
          <p:cNvSpPr txBox="1"/>
          <p:nvPr/>
        </p:nvSpPr>
        <p:spPr>
          <a:xfrm>
            <a:off x="7266829" y="3310452"/>
            <a:ext cx="1120474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3B1DEE-4B6C-A9E1-273D-0747B73AA9BE}"/>
              </a:ext>
            </a:extLst>
          </p:cNvPr>
          <p:cNvSpPr txBox="1"/>
          <p:nvPr/>
        </p:nvSpPr>
        <p:spPr>
          <a:xfrm>
            <a:off x="3668083" y="3398219"/>
            <a:ext cx="1277520" cy="738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Tagger</a:t>
            </a:r>
          </a:p>
          <a:p>
            <a:r>
              <a:rPr lang="de-DE" dirty="0">
                <a:solidFill>
                  <a:srgbClr val="00B050"/>
                </a:solidFill>
              </a:rPr>
              <a:t>and ToF</a:t>
            </a:r>
          </a:p>
          <a:p>
            <a:r>
              <a:rPr lang="de-DE" dirty="0" err="1">
                <a:solidFill>
                  <a:srgbClr val="00B050"/>
                </a:solidFill>
              </a:rPr>
              <a:t>measurement</a:t>
            </a:r>
            <a:endParaRPr lang="de-DE" dirty="0">
              <a:solidFill>
                <a:srgbClr val="00B050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B4C8D7-5E9D-5072-E400-C9F492A99F45}"/>
              </a:ext>
            </a:extLst>
          </p:cNvPr>
          <p:cNvGrpSpPr/>
          <p:nvPr/>
        </p:nvGrpSpPr>
        <p:grpSpPr>
          <a:xfrm>
            <a:off x="811035" y="58094"/>
            <a:ext cx="433565" cy="431809"/>
            <a:chOff x="534352" y="3800711"/>
            <a:chExt cx="1411884" cy="1406165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56B1C6B-23ED-A481-5D30-711F8CA0613D}"/>
                </a:ext>
              </a:extLst>
            </p:cNvPr>
            <p:cNvSpPr/>
            <p:nvPr/>
          </p:nvSpPr>
          <p:spPr>
            <a:xfrm>
              <a:off x="534352" y="3809574"/>
              <a:ext cx="1406165" cy="13973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5" name="Grafik 14" descr="Ein Bild, das Text, Vektorgrafiken enthält.&#10;&#10;Automatisch generierte Beschreibung">
              <a:extLst>
                <a:ext uri="{FF2B5EF4-FFF2-40B4-BE49-F238E27FC236}">
                  <a16:creationId xmlns:a16="http://schemas.microsoft.com/office/drawing/2014/main" id="{83346C80-744F-2F4D-3083-431657BF8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71" y="3800711"/>
              <a:ext cx="1406165" cy="1406165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2A1D834E-C682-1493-2B85-6A0AC1EFD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03" y="58094"/>
            <a:ext cx="1309972" cy="560668"/>
          </a:xfrm>
          <a:prstGeom prst="rect">
            <a:avLst/>
          </a:prstGeom>
        </p:spPr>
      </p:pic>
      <p:pic>
        <p:nvPicPr>
          <p:cNvPr id="17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6C7FB047-7DEB-F58B-CA2B-A9E4A4A9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29" y="112703"/>
            <a:ext cx="1177357" cy="4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7E32C73-C8D1-32C0-9768-23700EF9CD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86" y="58094"/>
            <a:ext cx="553187" cy="476118"/>
          </a:xfrm>
          <a:prstGeom prst="rect">
            <a:avLst/>
          </a:prstGeom>
        </p:spPr>
      </p:pic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52CEFF77-E389-3003-B45E-0E3EF62F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20094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11DEC0E-50A6-2A07-19C6-2ACAB54C7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561033"/>
            <a:ext cx="8343900" cy="3364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799" b="1" dirty="0">
                <a:solidFill>
                  <a:schemeClr val="accent1"/>
                </a:solidFill>
              </a:rPr>
              <a:t>Mission: </a:t>
            </a:r>
            <a:r>
              <a:rPr lang="de-DE" sz="1799" b="1" dirty="0" err="1">
                <a:solidFill>
                  <a:schemeClr val="accent1"/>
                </a:solidFill>
              </a:rPr>
              <a:t>Realize</a:t>
            </a:r>
            <a:r>
              <a:rPr lang="de-DE" sz="1799" b="1" dirty="0">
                <a:solidFill>
                  <a:schemeClr val="accent1"/>
                </a:solidFill>
              </a:rPr>
              <a:t> (global) </a:t>
            </a:r>
            <a:r>
              <a:rPr lang="de-DE" sz="1799" b="1" dirty="0" err="1">
                <a:solidFill>
                  <a:schemeClr val="accent1"/>
                </a:solidFill>
              </a:rPr>
              <a:t>Atomic</a:t>
            </a:r>
            <a:r>
              <a:rPr lang="de-DE" sz="1799" b="1" dirty="0">
                <a:solidFill>
                  <a:schemeClr val="accent1"/>
                </a:solidFill>
              </a:rPr>
              <a:t> Tritium Demonstrator (at TLK)</a:t>
            </a:r>
          </a:p>
          <a:p>
            <a:pPr marL="342797" indent="-342797">
              <a:buFont typeface="Wingdings" panose="05000000000000000000" pitchFamily="2" charset="2"/>
              <a:buChar char="à"/>
            </a:pPr>
            <a:endParaRPr lang="de-DE" sz="1799" dirty="0">
              <a:solidFill>
                <a:schemeClr val="accent1"/>
              </a:solidFill>
            </a:endParaRPr>
          </a:p>
          <a:p>
            <a:endParaRPr lang="de-DE" sz="1799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C14CE-ABBC-1712-59CE-8956DFED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FDED95-3559-07F3-8296-1FBAC4B5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Atomic</a:t>
            </a:r>
            <a:r>
              <a:rPr lang="de-DE" dirty="0"/>
              <a:t> source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EE854E-B9D4-9834-3E0F-C05A3F41D741}"/>
              </a:ext>
            </a:extLst>
          </p:cNvPr>
          <p:cNvSpPr/>
          <p:nvPr/>
        </p:nvSpPr>
        <p:spPr>
          <a:xfrm>
            <a:off x="6153076" y="2760535"/>
            <a:ext cx="1648145" cy="1648145"/>
          </a:xfrm>
          <a:prstGeom prst="ellipse">
            <a:avLst/>
          </a:prstGeom>
          <a:solidFill>
            <a:srgbClr val="00B0F0">
              <a:alpha val="40000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ATD**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b="1" dirty="0" err="1">
                <a:solidFill>
                  <a:srgbClr val="0070C0"/>
                </a:solidFill>
              </a:rPr>
              <a:t>consortium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ADBAEA-8F05-2326-C2E8-94198C909D08}"/>
              </a:ext>
            </a:extLst>
          </p:cNvPr>
          <p:cNvSpPr/>
          <p:nvPr/>
        </p:nvSpPr>
        <p:spPr>
          <a:xfrm>
            <a:off x="4959507" y="2193625"/>
            <a:ext cx="1959491" cy="122438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1"/>
                </a:solidFill>
              </a:rPr>
              <a:t>KATRIN++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18110D-21A2-7CD9-9A4A-0DBAB5B3900C}"/>
              </a:ext>
            </a:extLst>
          </p:cNvPr>
          <p:cNvSpPr/>
          <p:nvPr/>
        </p:nvSpPr>
        <p:spPr>
          <a:xfrm>
            <a:off x="6741788" y="2122253"/>
            <a:ext cx="1828236" cy="11164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827BB3-CE9A-1444-E4CC-6A46116ADECA}"/>
              </a:ext>
            </a:extLst>
          </p:cNvPr>
          <p:cNvSpPr/>
          <p:nvPr/>
        </p:nvSpPr>
        <p:spPr>
          <a:xfrm>
            <a:off x="7568568" y="3114179"/>
            <a:ext cx="1436729" cy="111647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rgbClr val="7030A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3A9BF4F-154F-7601-6BCA-A486626226D1}"/>
              </a:ext>
            </a:extLst>
          </p:cNvPr>
          <p:cNvSpPr/>
          <p:nvPr/>
        </p:nvSpPr>
        <p:spPr>
          <a:xfrm>
            <a:off x="3566570" y="3418006"/>
            <a:ext cx="2935063" cy="1228801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Atom /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molecular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physics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, ..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communities</a:t>
            </a:r>
            <a:endParaRPr lang="de-DE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00113E-B3D2-135E-733B-0CB3D9327091}"/>
              </a:ext>
            </a:extLst>
          </p:cNvPr>
          <p:cNvSpPr txBox="1"/>
          <p:nvPr/>
        </p:nvSpPr>
        <p:spPr>
          <a:xfrm>
            <a:off x="138704" y="3028281"/>
            <a:ext cx="5123232" cy="116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Possible </a:t>
            </a:r>
            <a:r>
              <a:rPr lang="de-DE" b="1" dirty="0" err="1"/>
              <a:t>partners</a:t>
            </a:r>
            <a:r>
              <a:rPr lang="de-DE" b="1" dirty="0"/>
              <a:t>:</a:t>
            </a:r>
          </a:p>
          <a:p>
            <a:r>
              <a:rPr lang="de-DE" dirty="0"/>
              <a:t>Ubachs (VU Amsterdam), T</a:t>
            </a:r>
            <a:r>
              <a:rPr lang="de-DE" baseline="-25000" dirty="0"/>
              <a:t>2</a:t>
            </a:r>
            <a:r>
              <a:rPr lang="de-DE" dirty="0"/>
              <a:t>, DT, HT </a:t>
            </a:r>
            <a:endParaRPr lang="de-DE" i="1" dirty="0"/>
          </a:p>
          <a:p>
            <a:r>
              <a:rPr lang="de-DE" dirty="0"/>
              <a:t>Schiller (U Düsseldorf) HT</a:t>
            </a:r>
            <a:r>
              <a:rPr lang="de-DE" baseline="30000" dirty="0"/>
              <a:t>+</a:t>
            </a:r>
            <a:r>
              <a:rPr lang="de-DE" dirty="0"/>
              <a:t> </a:t>
            </a:r>
            <a:endParaRPr lang="de-DE" i="1" dirty="0"/>
          </a:p>
          <a:p>
            <a:r>
              <a:rPr lang="de-DE" dirty="0"/>
              <a:t>Pohl (U Mainz) T </a:t>
            </a:r>
            <a:endParaRPr lang="de-DE" i="1" dirty="0"/>
          </a:p>
          <a:p>
            <a:r>
              <a:rPr lang="de-DE" dirty="0"/>
              <a:t>….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E9BF2F-6214-E8E4-E08A-4079711A2165}"/>
              </a:ext>
            </a:extLst>
          </p:cNvPr>
          <p:cNvSpPr txBox="1"/>
          <p:nvPr/>
        </p:nvSpPr>
        <p:spPr>
          <a:xfrm>
            <a:off x="7851899" y="1753035"/>
            <a:ext cx="952211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3EDE49"/>
                </a:solidFill>
              </a:rPr>
              <a:t>KAMATE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FFADEA-4A1C-42F8-86FB-8E77BC7A3C6E}"/>
              </a:ext>
            </a:extLst>
          </p:cNvPr>
          <p:cNvSpPr/>
          <p:nvPr/>
        </p:nvSpPr>
        <p:spPr>
          <a:xfrm rot="21031745">
            <a:off x="6742370" y="2409656"/>
            <a:ext cx="177209" cy="690508"/>
          </a:xfrm>
          <a:prstGeom prst="ellipse">
            <a:avLst/>
          </a:prstGeom>
          <a:noFill/>
          <a:ln w="57150">
            <a:solidFill>
              <a:srgbClr val="3EDE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144841B-CA52-E966-05CB-CCF4A43FF456}"/>
              </a:ext>
            </a:extLst>
          </p:cNvPr>
          <p:cNvCxnSpPr>
            <a:stCxn id="14" idx="1"/>
          </p:cNvCxnSpPr>
          <p:nvPr/>
        </p:nvCxnSpPr>
        <p:spPr>
          <a:xfrm flipH="1">
            <a:off x="6918998" y="1906877"/>
            <a:ext cx="932901" cy="664874"/>
          </a:xfrm>
          <a:prstGeom prst="straightConnector1">
            <a:avLst/>
          </a:prstGeom>
          <a:ln w="38100">
            <a:solidFill>
              <a:srgbClr val="3EDE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D3621CC-CCCD-8626-9BFB-6A1B30027755}"/>
              </a:ext>
            </a:extLst>
          </p:cNvPr>
          <p:cNvSpPr txBox="1"/>
          <p:nvPr/>
        </p:nvSpPr>
        <p:spPr>
          <a:xfrm>
            <a:off x="137462" y="4184278"/>
            <a:ext cx="1519499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**</a:t>
            </a:r>
            <a:r>
              <a:rPr lang="de-DE" sz="1200" dirty="0" err="1"/>
              <a:t>placeholder</a:t>
            </a:r>
            <a:r>
              <a:rPr lang="de-DE" sz="1200" dirty="0"/>
              <a:t> </a:t>
            </a:r>
            <a:r>
              <a:rPr lang="de-DE" sz="1200" dirty="0" err="1"/>
              <a:t>name</a:t>
            </a:r>
            <a:endParaRPr lang="de-DE" sz="12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793DC39-E886-5110-BFE7-F19B7593A2C6}"/>
              </a:ext>
            </a:extLst>
          </p:cNvPr>
          <p:cNvSpPr txBox="1"/>
          <p:nvPr/>
        </p:nvSpPr>
        <p:spPr>
          <a:xfrm>
            <a:off x="7851899" y="4462271"/>
            <a:ext cx="1181369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 CRES-</a:t>
            </a:r>
            <a:r>
              <a:rPr lang="de-DE" sz="1200" dirty="0" err="1"/>
              <a:t>based</a:t>
            </a:r>
            <a:endParaRPr lang="de-DE" sz="1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807D705-27FA-A6A4-B7F4-36A0825044BB}"/>
              </a:ext>
            </a:extLst>
          </p:cNvPr>
          <p:cNvSpPr txBox="1"/>
          <p:nvPr/>
        </p:nvSpPr>
        <p:spPr>
          <a:xfrm>
            <a:off x="431591" y="2076716"/>
            <a:ext cx="3474454" cy="646132"/>
          </a:xfrm>
          <a:prstGeom prst="rect">
            <a:avLst/>
          </a:prstGeom>
          <a:solidFill>
            <a:srgbClr val="00B0F0">
              <a:alpha val="40000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Form </a:t>
            </a:r>
            <a:r>
              <a:rPr lang="de-DE" dirty="0" err="1"/>
              <a:t>joint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kick-off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 in September)</a:t>
            </a:r>
          </a:p>
        </p:txBody>
      </p:sp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A6AC9705-273F-937A-EF03-542F1787A5CB}"/>
              </a:ext>
            </a:extLst>
          </p:cNvPr>
          <p:cNvSpPr txBox="1">
            <a:spLocks/>
          </p:cNvSpPr>
          <p:nvPr/>
        </p:nvSpPr>
        <p:spPr>
          <a:xfrm>
            <a:off x="423402" y="1130674"/>
            <a:ext cx="7904602" cy="37952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799" b="1" dirty="0"/>
              <a:t>Atomic tritium trap </a:t>
            </a:r>
            <a:r>
              <a:rPr lang="en-AU" sz="1799" dirty="0"/>
              <a:t>is key independently of detection techniques</a:t>
            </a:r>
            <a:endParaRPr lang="en-AU" sz="1799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9560AB-9355-B57D-F325-07C2F8FC8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25" y="2412066"/>
            <a:ext cx="844416" cy="361410"/>
          </a:xfrm>
          <a:prstGeom prst="rect">
            <a:avLst/>
          </a:prstGeom>
        </p:spPr>
      </p:pic>
      <p:pic>
        <p:nvPicPr>
          <p:cNvPr id="8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34A5B59-3DE4-77D5-760C-086CC5A4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34" y="3470345"/>
            <a:ext cx="923181" cy="32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BB8103CC-1968-543C-AC4B-19E40BCE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697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DA80738D-7DA4-2AC9-F86B-7F7DE74BF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63FFD1-E4A2-4AB5-A496-DBEAB0CE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56E50B-6C9B-4071-A302-DDABEB60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41A76FF-96FD-48B3-BDA6-D7501A73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Complementarity</a:t>
            </a:r>
            <a:r>
              <a:rPr lang="de-DE" dirty="0"/>
              <a:t> and </a:t>
            </a:r>
            <a:r>
              <a:rPr lang="de-DE" dirty="0" err="1"/>
              <a:t>need</a:t>
            </a:r>
            <a:r>
              <a:rPr lang="de-DE" dirty="0"/>
              <a:t> for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DA72B1-DAFB-469E-B4CB-F6392BF06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1" y="1381872"/>
            <a:ext cx="7943900" cy="264377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2924D5E-18B1-4A6C-AF99-133C2883E830}"/>
              </a:ext>
            </a:extLst>
          </p:cNvPr>
          <p:cNvSpPr/>
          <p:nvPr/>
        </p:nvSpPr>
        <p:spPr>
          <a:xfrm>
            <a:off x="1074373" y="1574065"/>
            <a:ext cx="2067201" cy="349593"/>
          </a:xfrm>
          <a:prstGeom prst="rect">
            <a:avLst/>
          </a:prstGeom>
          <a:solidFill>
            <a:srgbClr val="D965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B856F9-3978-4E5F-830D-94EA68542F8A}"/>
              </a:ext>
            </a:extLst>
          </p:cNvPr>
          <p:cNvSpPr/>
          <p:nvPr/>
        </p:nvSpPr>
        <p:spPr>
          <a:xfrm>
            <a:off x="3743476" y="1591242"/>
            <a:ext cx="2072740" cy="410507"/>
          </a:xfrm>
          <a:prstGeom prst="rect">
            <a:avLst/>
          </a:prstGeom>
          <a:solidFill>
            <a:srgbClr val="D965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98DD76-9FA1-4C16-8F2B-160BA9CFE7B5}"/>
              </a:ext>
            </a:extLst>
          </p:cNvPr>
          <p:cNvSpPr txBox="1"/>
          <p:nvPr/>
        </p:nvSpPr>
        <p:spPr>
          <a:xfrm>
            <a:off x="1046476" y="1681738"/>
            <a:ext cx="1727132" cy="26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KATRIN(2022)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CC79A6-C526-4906-B4B3-37F54244D081}"/>
              </a:ext>
            </a:extLst>
          </p:cNvPr>
          <p:cNvSpPr txBox="1"/>
          <p:nvPr/>
        </p:nvSpPr>
        <p:spPr>
          <a:xfrm>
            <a:off x="1216203" y="3813147"/>
            <a:ext cx="1905703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/>
              <a:t>Lightest</a:t>
            </a:r>
            <a:r>
              <a:rPr lang="de-DE" sz="1100" dirty="0"/>
              <a:t> </a:t>
            </a:r>
            <a:r>
              <a:rPr lang="de-DE" sz="1100" dirty="0" err="1"/>
              <a:t>neutrino</a:t>
            </a:r>
            <a:r>
              <a:rPr lang="de-DE" sz="1100" dirty="0"/>
              <a:t> </a:t>
            </a:r>
            <a:r>
              <a:rPr lang="de-DE" sz="1100" dirty="0" err="1"/>
              <a:t>mass</a:t>
            </a:r>
            <a:r>
              <a:rPr lang="de-DE" sz="1100" dirty="0"/>
              <a:t> (eV)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C24938-5E1A-453D-A748-6B1001372456}"/>
              </a:ext>
            </a:extLst>
          </p:cNvPr>
          <p:cNvSpPr txBox="1"/>
          <p:nvPr/>
        </p:nvSpPr>
        <p:spPr>
          <a:xfrm>
            <a:off x="3930240" y="3813147"/>
            <a:ext cx="1905703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/>
              <a:t>Lightest</a:t>
            </a:r>
            <a:r>
              <a:rPr lang="de-DE" sz="1100" dirty="0"/>
              <a:t> </a:t>
            </a:r>
            <a:r>
              <a:rPr lang="de-DE" sz="1100" dirty="0" err="1"/>
              <a:t>neutrino</a:t>
            </a:r>
            <a:r>
              <a:rPr lang="de-DE" sz="1100" dirty="0"/>
              <a:t> </a:t>
            </a:r>
            <a:r>
              <a:rPr lang="de-DE" sz="1100" dirty="0" err="1"/>
              <a:t>mass</a:t>
            </a:r>
            <a:r>
              <a:rPr lang="de-DE" sz="1100" dirty="0"/>
              <a:t> (eV)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9F2E14-0BB2-4E52-8C98-AE3155C1C6DB}"/>
              </a:ext>
            </a:extLst>
          </p:cNvPr>
          <p:cNvSpPr txBox="1"/>
          <p:nvPr/>
        </p:nvSpPr>
        <p:spPr>
          <a:xfrm>
            <a:off x="6598153" y="3813147"/>
            <a:ext cx="1905703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/>
              <a:t>Lightest</a:t>
            </a:r>
            <a:r>
              <a:rPr lang="de-DE" sz="1100" dirty="0"/>
              <a:t> </a:t>
            </a:r>
            <a:r>
              <a:rPr lang="de-DE" sz="1100" dirty="0" err="1"/>
              <a:t>neutrino</a:t>
            </a:r>
            <a:r>
              <a:rPr lang="de-DE" sz="1100" dirty="0"/>
              <a:t> </a:t>
            </a:r>
            <a:r>
              <a:rPr lang="de-DE" sz="1100" dirty="0" err="1"/>
              <a:t>mass</a:t>
            </a:r>
            <a:r>
              <a:rPr lang="de-DE" sz="1100" dirty="0"/>
              <a:t> (eV)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14284BA-FDC0-4DDE-A5C1-291350AAA463}"/>
                  </a:ext>
                </a:extLst>
              </p:cNvPr>
              <p:cNvSpPr txBox="1"/>
              <p:nvPr/>
            </p:nvSpPr>
            <p:spPr>
              <a:xfrm rot="16200000">
                <a:off x="288399" y="2565462"/>
                <a:ext cx="680104" cy="276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de-DE" sz="1100" dirty="0"/>
                  <a:t> (eV)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14284BA-FDC0-4DDE-A5C1-291350AAA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8399" y="2565462"/>
                <a:ext cx="680104" cy="276594"/>
              </a:xfrm>
              <a:prstGeom prst="rect">
                <a:avLst/>
              </a:prstGeom>
              <a:blipFill>
                <a:blip r:embed="rId3"/>
                <a:stretch>
                  <a:fillRect l="-2174" r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5430C85-8739-4607-AF2D-AE9AFA87DCC5}"/>
                  </a:ext>
                </a:extLst>
              </p:cNvPr>
              <p:cNvSpPr txBox="1"/>
              <p:nvPr/>
            </p:nvSpPr>
            <p:spPr>
              <a:xfrm rot="16200000">
                <a:off x="2948143" y="2539079"/>
                <a:ext cx="750615" cy="276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de-DE" sz="1100" dirty="0"/>
                  <a:t> (eV)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5430C85-8739-4607-AF2D-AE9AFA87D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48143" y="2539079"/>
                <a:ext cx="750615" cy="276594"/>
              </a:xfrm>
              <a:prstGeom prst="rect">
                <a:avLst/>
              </a:prstGeom>
              <a:blipFill>
                <a:blip r:embed="rId4"/>
                <a:stretch>
                  <a:fillRect l="-2174" r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8FDF6DF-E2F0-43F7-9E80-F033F2AAE463}"/>
                  </a:ext>
                </a:extLst>
              </p:cNvPr>
              <p:cNvSpPr txBox="1"/>
              <p:nvPr/>
            </p:nvSpPr>
            <p:spPr>
              <a:xfrm rot="16200000">
                <a:off x="5610875" y="2620524"/>
                <a:ext cx="775166" cy="261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100" i="1" dirty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de-DE" sz="1100" dirty="0"/>
                  <a:t> (eV)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8FDF6DF-E2F0-43F7-9E80-F033F2AAE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10875" y="2620524"/>
                <a:ext cx="775166" cy="261529"/>
              </a:xfrm>
              <a:prstGeom prst="rect">
                <a:avLst/>
              </a:prstGeom>
              <a:blipFill>
                <a:blip r:embed="rId5"/>
                <a:stretch>
                  <a:fillRect l="-2381" r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>
            <a:extLst>
              <a:ext uri="{FF2B5EF4-FFF2-40B4-BE49-F238E27FC236}">
                <a16:creationId xmlns:a16="http://schemas.microsoft.com/office/drawing/2014/main" id="{750CDC55-A7A5-43F8-AF30-39416026EFBE}"/>
              </a:ext>
            </a:extLst>
          </p:cNvPr>
          <p:cNvSpPr/>
          <p:nvPr/>
        </p:nvSpPr>
        <p:spPr>
          <a:xfrm>
            <a:off x="6404468" y="1591242"/>
            <a:ext cx="2086391" cy="939510"/>
          </a:xfrm>
          <a:prstGeom prst="rect">
            <a:avLst/>
          </a:prstGeom>
          <a:solidFill>
            <a:srgbClr val="D965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C735D35-D8FC-4566-9A36-E3C18E964BD6}"/>
              </a:ext>
            </a:extLst>
          </p:cNvPr>
          <p:cNvSpPr/>
          <p:nvPr/>
        </p:nvSpPr>
        <p:spPr>
          <a:xfrm>
            <a:off x="7707933" y="1595474"/>
            <a:ext cx="787157" cy="208771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413F3BE-051B-409B-A74B-3A38AD51F774}"/>
              </a:ext>
            </a:extLst>
          </p:cNvPr>
          <p:cNvSpPr/>
          <p:nvPr/>
        </p:nvSpPr>
        <p:spPr>
          <a:xfrm>
            <a:off x="5031175" y="1579938"/>
            <a:ext cx="787157" cy="208771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1C4DA63-DF6B-4546-B741-27EB0A6CFE36}"/>
              </a:ext>
            </a:extLst>
          </p:cNvPr>
          <p:cNvSpPr/>
          <p:nvPr/>
        </p:nvSpPr>
        <p:spPr>
          <a:xfrm>
            <a:off x="2350186" y="1565849"/>
            <a:ext cx="799487" cy="207625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E3F4B9-1246-4CCB-8ADB-5A844530D042}"/>
              </a:ext>
            </a:extLst>
          </p:cNvPr>
          <p:cNvSpPr txBox="1"/>
          <p:nvPr/>
        </p:nvSpPr>
        <p:spPr>
          <a:xfrm rot="16200000">
            <a:off x="-2326151" y="1867810"/>
            <a:ext cx="4853076" cy="25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 err="1">
                <a:latin typeface="+mj-lt"/>
              </a:rPr>
              <a:t>NuFit</a:t>
            </a:r>
            <a:r>
              <a:rPr lang="en-US" sz="1050" i="1" dirty="0">
                <a:latin typeface="+mj-lt"/>
              </a:rPr>
              <a:t>, J. High </a:t>
            </a:r>
            <a:r>
              <a:rPr lang="en-US" sz="1050" i="1" dirty="0" err="1">
                <a:latin typeface="+mj-lt"/>
              </a:rPr>
              <a:t>Energ</a:t>
            </a:r>
            <a:r>
              <a:rPr lang="en-US" sz="1050" i="1" dirty="0">
                <a:latin typeface="+mj-lt"/>
              </a:rPr>
              <a:t>. Phys.</a:t>
            </a:r>
            <a:r>
              <a:rPr lang="en-US" sz="1050" dirty="0">
                <a:latin typeface="+mj-lt"/>
              </a:rPr>
              <a:t> 2020</a:t>
            </a:r>
            <a:r>
              <a:rPr lang="en-US" sz="1050" b="1" dirty="0">
                <a:latin typeface="+mj-lt"/>
              </a:rPr>
              <a:t>, </a:t>
            </a:r>
            <a:r>
              <a:rPr lang="en-US" sz="1050" dirty="0">
                <a:latin typeface="+mj-lt"/>
              </a:rPr>
              <a:t>178 (2020). </a:t>
            </a:r>
            <a:endParaRPr lang="de-DE" sz="1050" dirty="0"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78C636-2D45-4AB9-8154-340DCBFFAB51}"/>
              </a:ext>
            </a:extLst>
          </p:cNvPr>
          <p:cNvSpPr txBox="1"/>
          <p:nvPr/>
        </p:nvSpPr>
        <p:spPr>
          <a:xfrm>
            <a:off x="6289406" y="4397914"/>
            <a:ext cx="4853076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i="1" dirty="0">
                <a:latin typeface="+mj-lt"/>
              </a:rPr>
              <a:t>Planck, Astron. </a:t>
            </a:r>
            <a:r>
              <a:rPr lang="de-DE" sz="1050" i="1" dirty="0" err="1">
                <a:latin typeface="+mj-lt"/>
              </a:rPr>
              <a:t>Astrophys</a:t>
            </a:r>
            <a:r>
              <a:rPr lang="de-DE" sz="1050" i="1" dirty="0">
                <a:latin typeface="+mj-lt"/>
              </a:rPr>
              <a:t>. </a:t>
            </a:r>
            <a:r>
              <a:rPr lang="de-DE" sz="1050" b="1" dirty="0">
                <a:latin typeface="+mj-lt"/>
              </a:rPr>
              <a:t>641 </a:t>
            </a:r>
            <a:r>
              <a:rPr lang="de-DE" sz="1050" dirty="0">
                <a:latin typeface="+mj-lt"/>
              </a:rPr>
              <a:t>(2020) A6 </a:t>
            </a:r>
            <a:br>
              <a:rPr lang="de-DE" sz="1050" dirty="0">
                <a:latin typeface="+mj-lt"/>
              </a:rPr>
            </a:br>
            <a:r>
              <a:rPr lang="de-DE" sz="1050" i="1" dirty="0">
                <a:latin typeface="+mj-lt"/>
              </a:rPr>
              <a:t>DESI, 2406.14554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32BD774-147D-4971-A918-B8804F9179B6}"/>
              </a:ext>
            </a:extLst>
          </p:cNvPr>
          <p:cNvSpPr txBox="1"/>
          <p:nvPr/>
        </p:nvSpPr>
        <p:spPr>
          <a:xfrm>
            <a:off x="3284951" y="4400892"/>
            <a:ext cx="2736141" cy="415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050" i="1" dirty="0">
                <a:latin typeface="+mj-lt"/>
              </a:rPr>
              <a:t>KamLAND-Zen, PRL </a:t>
            </a:r>
            <a:r>
              <a:rPr lang="nn-NO" sz="1050" b="1" dirty="0">
                <a:latin typeface="+mj-lt"/>
              </a:rPr>
              <a:t>130, </a:t>
            </a:r>
            <a:r>
              <a:rPr lang="de-DE" sz="1050" dirty="0"/>
              <a:t>051801</a:t>
            </a:r>
            <a:r>
              <a:rPr lang="nn-NO" sz="1050" dirty="0">
                <a:latin typeface="+mj-lt"/>
              </a:rPr>
              <a:t> (</a:t>
            </a:r>
            <a:r>
              <a:rPr lang="de-DE" sz="1050" dirty="0"/>
              <a:t>2023</a:t>
            </a:r>
            <a:r>
              <a:rPr lang="nn-NO" sz="1050" dirty="0">
                <a:latin typeface="+mj-lt"/>
              </a:rPr>
              <a:t>)</a:t>
            </a:r>
            <a:br>
              <a:rPr lang="nn-NO" sz="1050" dirty="0">
                <a:latin typeface="+mj-lt"/>
              </a:rPr>
            </a:br>
            <a:endParaRPr lang="de-DE" sz="1050" dirty="0">
              <a:latin typeface="+mj-lt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C39105E-39DE-4B03-A24B-FE9869EF519A}"/>
              </a:ext>
            </a:extLst>
          </p:cNvPr>
          <p:cNvSpPr txBox="1"/>
          <p:nvPr/>
        </p:nvSpPr>
        <p:spPr>
          <a:xfrm>
            <a:off x="934241" y="4400892"/>
            <a:ext cx="28074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050" i="1" dirty="0">
                <a:latin typeface="+mj-lt"/>
              </a:rPr>
              <a:t>KATRIN, </a:t>
            </a:r>
            <a:r>
              <a:rPr lang="fr-FR" sz="1050" i="1" dirty="0">
                <a:latin typeface="+mj-lt"/>
              </a:rPr>
              <a:t>Nat. Phys. </a:t>
            </a:r>
            <a:r>
              <a:rPr lang="fr-FR" sz="1050" b="1" i="1" dirty="0">
                <a:latin typeface="+mj-lt"/>
              </a:rPr>
              <a:t>18</a:t>
            </a:r>
            <a:r>
              <a:rPr lang="fr-FR" sz="1050" i="1" dirty="0">
                <a:latin typeface="+mj-lt"/>
              </a:rPr>
              <a:t> (2022) 160</a:t>
            </a:r>
          </a:p>
          <a:p>
            <a:endParaRPr lang="de-DE" sz="1050" dirty="0">
              <a:latin typeface="+mj-lt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9E799B6-AAA5-4299-94E6-DAAD34F4CA38}"/>
              </a:ext>
            </a:extLst>
          </p:cNvPr>
          <p:cNvSpPr txBox="1"/>
          <p:nvPr/>
        </p:nvSpPr>
        <p:spPr>
          <a:xfrm>
            <a:off x="302602" y="961442"/>
            <a:ext cx="6480865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Standard </a:t>
            </a:r>
            <a:r>
              <a:rPr lang="de-DE" i="1" dirty="0" err="1"/>
              <a:t>neutrino</a:t>
            </a:r>
            <a:r>
              <a:rPr lang="de-DE" i="1" dirty="0"/>
              <a:t> </a:t>
            </a:r>
            <a:r>
              <a:rPr lang="de-DE" i="1" dirty="0" err="1"/>
              <a:t>picture</a:t>
            </a:r>
            <a:r>
              <a:rPr lang="de-DE" i="1" dirty="0"/>
              <a:t>: </a:t>
            </a:r>
            <a:r>
              <a:rPr lang="de-DE" b="1" i="1" dirty="0" err="1"/>
              <a:t>observations</a:t>
            </a:r>
            <a:r>
              <a:rPr lang="de-DE" b="1" i="1" dirty="0"/>
              <a:t> </a:t>
            </a:r>
            <a:r>
              <a:rPr lang="de-DE" b="1" i="1" dirty="0" err="1"/>
              <a:t>have</a:t>
            </a:r>
            <a:r>
              <a:rPr lang="de-DE" b="1" i="1" dirty="0"/>
              <a:t> </a:t>
            </a:r>
            <a:r>
              <a:rPr lang="de-DE" b="1" i="1" dirty="0" err="1"/>
              <a:t>to</a:t>
            </a:r>
            <a:r>
              <a:rPr lang="de-DE" b="1" i="1" dirty="0"/>
              <a:t> </a:t>
            </a:r>
            <a:r>
              <a:rPr lang="de-DE" b="1" i="1" dirty="0" err="1"/>
              <a:t>be</a:t>
            </a:r>
            <a:r>
              <a:rPr lang="de-DE" b="1" i="1" dirty="0"/>
              <a:t> </a:t>
            </a:r>
            <a:r>
              <a:rPr lang="de-DE" b="1" i="1" dirty="0" err="1"/>
              <a:t>found</a:t>
            </a:r>
            <a:r>
              <a:rPr lang="de-DE" b="1" i="1" dirty="0"/>
              <a:t> in </a:t>
            </a:r>
            <a:r>
              <a:rPr lang="de-DE" b="1" i="1" dirty="0" err="1"/>
              <a:t>colored</a:t>
            </a:r>
            <a:r>
              <a:rPr lang="de-DE" b="1" i="1" dirty="0"/>
              <a:t> </a:t>
            </a:r>
            <a:r>
              <a:rPr lang="de-DE" b="1" i="1" dirty="0" err="1"/>
              <a:t>regions</a:t>
            </a:r>
            <a:endParaRPr lang="de-DE" b="1" i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481C62F-F2A1-4120-99B1-D9FBF70B3012}"/>
              </a:ext>
            </a:extLst>
          </p:cNvPr>
          <p:cNvSpPr txBox="1"/>
          <p:nvPr/>
        </p:nvSpPr>
        <p:spPr>
          <a:xfrm rot="16200000">
            <a:off x="6668965" y="2458571"/>
            <a:ext cx="4740541" cy="253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/>
              <a:t>Inspired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IUPAP </a:t>
            </a:r>
            <a:r>
              <a:rPr lang="de-DE" sz="1050" dirty="0" err="1"/>
              <a:t>neutrino</a:t>
            </a:r>
            <a:r>
              <a:rPr lang="de-DE" sz="1050" dirty="0"/>
              <a:t> </a:t>
            </a:r>
            <a:r>
              <a:rPr lang="de-DE" sz="1050" dirty="0" err="1"/>
              <a:t>panel</a:t>
            </a:r>
            <a:r>
              <a:rPr lang="de-DE" sz="1050" dirty="0"/>
              <a:t> </a:t>
            </a:r>
            <a:r>
              <a:rPr lang="de-DE" sz="1050" dirty="0" err="1"/>
              <a:t>white</a:t>
            </a:r>
            <a:r>
              <a:rPr lang="de-DE" sz="1050" dirty="0"/>
              <a:t> </a:t>
            </a:r>
            <a:r>
              <a:rPr lang="de-DE" sz="1050" dirty="0" err="1"/>
              <a:t>paper</a:t>
            </a:r>
            <a:r>
              <a:rPr lang="de-DE" sz="1050" dirty="0"/>
              <a:t>, www.iupapneutrinopanel.org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2FED8A9-DA72-4AEF-9DAF-DDD71A38B60F}"/>
              </a:ext>
            </a:extLst>
          </p:cNvPr>
          <p:cNvSpPr txBox="1"/>
          <p:nvPr/>
        </p:nvSpPr>
        <p:spPr>
          <a:xfrm>
            <a:off x="3729602" y="1765500"/>
            <a:ext cx="7541472" cy="26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 err="1"/>
              <a:t>KamLAND</a:t>
            </a:r>
            <a:r>
              <a:rPr lang="de-DE" sz="1100" b="1" dirty="0"/>
              <a:t>-Zen (2023)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0F645A5-42B6-4684-82EC-03015EA75E5D}"/>
              </a:ext>
            </a:extLst>
          </p:cNvPr>
          <p:cNvSpPr txBox="1"/>
          <p:nvPr/>
        </p:nvSpPr>
        <p:spPr>
          <a:xfrm>
            <a:off x="6398262" y="2306796"/>
            <a:ext cx="7541472" cy="26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/>
              <a:t>Planck (2020)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A2F4693-39F4-40C1-850F-FB0B5F1FD137}"/>
              </a:ext>
            </a:extLst>
          </p:cNvPr>
          <p:cNvSpPr txBox="1"/>
          <p:nvPr/>
        </p:nvSpPr>
        <p:spPr>
          <a:xfrm>
            <a:off x="1094214" y="4119091"/>
            <a:ext cx="6790148" cy="307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b="1" i="1" dirty="0" err="1"/>
              <a:t>Tie-breaker</a:t>
            </a:r>
            <a:r>
              <a:rPr lang="de-DE" b="1" i="1" dirty="0"/>
              <a:t> </a:t>
            </a:r>
            <a:r>
              <a:rPr lang="de-DE" b="1" i="1" dirty="0" err="1"/>
              <a:t>needed</a:t>
            </a:r>
            <a:r>
              <a:rPr lang="de-DE" b="1" i="1" dirty="0"/>
              <a:t> </a:t>
            </a:r>
            <a:r>
              <a:rPr lang="de-DE" b="1" i="1" dirty="0" err="1"/>
              <a:t>to</a:t>
            </a:r>
            <a:r>
              <a:rPr lang="de-DE" b="1" i="1" dirty="0"/>
              <a:t> </a:t>
            </a:r>
            <a:r>
              <a:rPr lang="de-DE" b="1" i="1" dirty="0" err="1"/>
              <a:t>exclude</a:t>
            </a:r>
            <a:r>
              <a:rPr lang="de-DE" b="1" i="1" dirty="0"/>
              <a:t> </a:t>
            </a:r>
            <a:r>
              <a:rPr lang="de-DE" b="1" i="1" dirty="0" err="1"/>
              <a:t>exotic</a:t>
            </a:r>
            <a:r>
              <a:rPr lang="de-DE" b="1" i="1" dirty="0"/>
              <a:t> </a:t>
            </a:r>
            <a:r>
              <a:rPr lang="de-DE" b="1" i="1" dirty="0" err="1"/>
              <a:t>models</a:t>
            </a:r>
            <a:r>
              <a:rPr lang="de-DE" b="1" i="1" dirty="0"/>
              <a:t> in </a:t>
            </a:r>
            <a:r>
              <a:rPr lang="de-DE" b="1" i="1" dirty="0" err="1"/>
              <a:t>neutrino</a:t>
            </a:r>
            <a:r>
              <a:rPr lang="de-DE" b="1" i="1" dirty="0"/>
              <a:t> </a:t>
            </a:r>
            <a:r>
              <a:rPr lang="de-DE" b="1" i="1" dirty="0" err="1"/>
              <a:t>nature</a:t>
            </a:r>
            <a:r>
              <a:rPr lang="de-DE" b="1" i="1" dirty="0"/>
              <a:t> </a:t>
            </a:r>
            <a:r>
              <a:rPr lang="de-DE" b="1" i="1" dirty="0" err="1"/>
              <a:t>or</a:t>
            </a:r>
            <a:r>
              <a:rPr lang="de-DE" b="1" i="1" dirty="0"/>
              <a:t> </a:t>
            </a:r>
            <a:r>
              <a:rPr lang="de-DE" b="1" i="1" dirty="0" err="1"/>
              <a:t>cosmology</a:t>
            </a:r>
            <a:endParaRPr lang="de-DE" b="1" i="1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C01F89A-D661-4662-A47B-5CFE399C3BF6}"/>
              </a:ext>
            </a:extLst>
          </p:cNvPr>
          <p:cNvSpPr txBox="1"/>
          <p:nvPr/>
        </p:nvSpPr>
        <p:spPr>
          <a:xfrm rot="16200000">
            <a:off x="1823682" y="2884759"/>
            <a:ext cx="1310471" cy="26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50000"/>
                  </a:schemeClr>
                </a:solidFill>
              </a:rPr>
              <a:t>Planck (2020)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F8C5E10-DE83-48F4-B3FA-F9DACE0D0CDD}"/>
              </a:ext>
            </a:extLst>
          </p:cNvPr>
          <p:cNvSpPr txBox="1"/>
          <p:nvPr/>
        </p:nvSpPr>
        <p:spPr>
          <a:xfrm rot="16200000">
            <a:off x="4502474" y="2909680"/>
            <a:ext cx="1310471" cy="26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50000"/>
                  </a:schemeClr>
                </a:solidFill>
              </a:rPr>
              <a:t>Planck (2020)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B2C51B1-CCE8-4357-8DCD-7EEBA2735232}"/>
              </a:ext>
            </a:extLst>
          </p:cNvPr>
          <p:cNvSpPr txBox="1"/>
          <p:nvPr/>
        </p:nvSpPr>
        <p:spPr>
          <a:xfrm rot="16200000">
            <a:off x="7186628" y="2943824"/>
            <a:ext cx="1310471" cy="26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50000"/>
                  </a:schemeClr>
                </a:solidFill>
              </a:rPr>
              <a:t>Planck (2020)</a:t>
            </a:r>
          </a:p>
        </p:txBody>
      </p:sp>
      <p:sp>
        <p:nvSpPr>
          <p:cNvPr id="22" name="Pfeil: nach unten 21">
            <a:extLst>
              <a:ext uri="{FF2B5EF4-FFF2-40B4-BE49-F238E27FC236}">
                <a16:creationId xmlns:a16="http://schemas.microsoft.com/office/drawing/2014/main" id="{881AF375-DE1D-8530-00BA-04B41090E634}"/>
              </a:ext>
            </a:extLst>
          </p:cNvPr>
          <p:cNvSpPr/>
          <p:nvPr/>
        </p:nvSpPr>
        <p:spPr>
          <a:xfrm>
            <a:off x="2114678" y="1928662"/>
            <a:ext cx="150970" cy="12765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435AAB75-57CB-0BF4-AD6C-92BFC202BEE1}"/>
              </a:ext>
            </a:extLst>
          </p:cNvPr>
          <p:cNvCxnSpPr/>
          <p:nvPr/>
        </p:nvCxnSpPr>
        <p:spPr>
          <a:xfrm>
            <a:off x="6398262" y="2789695"/>
            <a:ext cx="2092597" cy="0"/>
          </a:xfrm>
          <a:prstGeom prst="line">
            <a:avLst/>
          </a:prstGeom>
          <a:ln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8FBC4C65-27DD-C36B-161F-2224C359C5F6}"/>
              </a:ext>
            </a:extLst>
          </p:cNvPr>
          <p:cNvSpPr txBox="1"/>
          <p:nvPr/>
        </p:nvSpPr>
        <p:spPr>
          <a:xfrm>
            <a:off x="6853671" y="2783926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DESI (2024)</a:t>
            </a:r>
          </a:p>
        </p:txBody>
      </p:sp>
    </p:spTree>
    <p:extLst>
      <p:ext uri="{BB962C8B-B14F-4D97-AF65-F5344CB8AC3E}">
        <p14:creationId xmlns:p14="http://schemas.microsoft.com/office/powerpoint/2010/main" val="7155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0C43676-465B-86B1-B715-9323C312A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de-DE" sz="2000" i="1" dirty="0" err="1"/>
              <a:t>Conceptual</a:t>
            </a:r>
            <a:r>
              <a:rPr lang="de-DE" sz="2000" i="1" dirty="0"/>
              <a:t> </a:t>
            </a:r>
            <a:r>
              <a:rPr lang="de-DE" sz="2000" i="1" dirty="0" err="1"/>
              <a:t>idea</a:t>
            </a:r>
            <a:endParaRPr lang="de-DE" sz="2000" i="1" dirty="0"/>
          </a:p>
        </p:txBody>
      </p:sp>
      <p:sp>
        <p:nvSpPr>
          <p:cNvPr id="33" name="Foliennummernplatzhalter 32">
            <a:extLst>
              <a:ext uri="{FF2B5EF4-FFF2-40B4-BE49-F238E27FC236}">
                <a16:creationId xmlns:a16="http://schemas.microsoft.com/office/drawing/2014/main" id="{7FC97588-25E0-BB3A-57D6-92351DE5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40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59AF49-1CBA-F127-7693-85D29436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i="1" dirty="0"/>
              <a:t>Final R&amp;D goal</a:t>
            </a:r>
            <a:br>
              <a:rPr lang="en-AU" dirty="0"/>
            </a:br>
            <a:r>
              <a:rPr lang="en-AU" dirty="0"/>
              <a:t>Atomic tritium with Quantum sensor array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2C731D1-DBAF-04AC-705C-44CB3C72938E}"/>
              </a:ext>
            </a:extLst>
          </p:cNvPr>
          <p:cNvSpPr/>
          <p:nvPr/>
        </p:nvSpPr>
        <p:spPr>
          <a:xfrm>
            <a:off x="1594187" y="2254243"/>
            <a:ext cx="2501531" cy="892454"/>
          </a:xfrm>
          <a:prstGeom prst="rect">
            <a:avLst/>
          </a:prstGeom>
          <a:solidFill>
            <a:srgbClr val="D0E6E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898E4A-9D8C-FCA5-A7BA-7B8972B29041}"/>
              </a:ext>
            </a:extLst>
          </p:cNvPr>
          <p:cNvSpPr/>
          <p:nvPr/>
        </p:nvSpPr>
        <p:spPr>
          <a:xfrm>
            <a:off x="1594186" y="1959474"/>
            <a:ext cx="2501531" cy="2008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D70A6C2-5A30-B9B3-2443-D9BDF09DE3ED}"/>
              </a:ext>
            </a:extLst>
          </p:cNvPr>
          <p:cNvGrpSpPr/>
          <p:nvPr/>
        </p:nvGrpSpPr>
        <p:grpSpPr>
          <a:xfrm>
            <a:off x="4185675" y="1880100"/>
            <a:ext cx="199429" cy="1626219"/>
            <a:chOff x="4185554" y="1879885"/>
            <a:chExt cx="199491" cy="1626721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87B238B-AFEA-8469-7ECF-F1D5FD2EE8FA}"/>
                </a:ext>
              </a:extLst>
            </p:cNvPr>
            <p:cNvSpPr/>
            <p:nvPr/>
          </p:nvSpPr>
          <p:spPr>
            <a:xfrm rot="5400000">
              <a:off x="4105433" y="1960006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D5F5E55-D9F9-C51D-A3A5-56D38012AB00}"/>
                </a:ext>
              </a:extLst>
            </p:cNvPr>
            <p:cNvSpPr/>
            <p:nvPr/>
          </p:nvSpPr>
          <p:spPr>
            <a:xfrm rot="5400000">
              <a:off x="4105433" y="3226994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581CFA9-D7D1-3545-98BD-67936D30E2B9}"/>
              </a:ext>
            </a:extLst>
          </p:cNvPr>
          <p:cNvGrpSpPr/>
          <p:nvPr/>
        </p:nvGrpSpPr>
        <p:grpSpPr>
          <a:xfrm>
            <a:off x="1354989" y="1901177"/>
            <a:ext cx="199429" cy="1626219"/>
            <a:chOff x="901305" y="2059751"/>
            <a:chExt cx="199491" cy="1626721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123FCEB-C320-3368-9565-050AAAB8B70C}"/>
                </a:ext>
              </a:extLst>
            </p:cNvPr>
            <p:cNvSpPr/>
            <p:nvPr/>
          </p:nvSpPr>
          <p:spPr>
            <a:xfrm rot="5400000">
              <a:off x="821184" y="2139872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E44A774-195A-25C7-FF34-E182AD09C724}"/>
                </a:ext>
              </a:extLst>
            </p:cNvPr>
            <p:cNvSpPr/>
            <p:nvPr/>
          </p:nvSpPr>
          <p:spPr>
            <a:xfrm rot="5400000">
              <a:off x="821184" y="3406860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568C35E5-01C8-7D34-143F-76070D3A9E8B}"/>
              </a:ext>
            </a:extLst>
          </p:cNvPr>
          <p:cNvSpPr/>
          <p:nvPr/>
        </p:nvSpPr>
        <p:spPr>
          <a:xfrm>
            <a:off x="108881" y="2571751"/>
            <a:ext cx="1367730" cy="2668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BC62910A-6C93-4928-0F1F-D1EA734F17C7}"/>
              </a:ext>
            </a:extLst>
          </p:cNvPr>
          <p:cNvSpPr/>
          <p:nvPr/>
        </p:nvSpPr>
        <p:spPr>
          <a:xfrm rot="16200000">
            <a:off x="4077695" y="2196568"/>
            <a:ext cx="1223758" cy="1007801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A408BDD5-E2D6-11A7-3AF5-50B56A66C130}"/>
              </a:ext>
            </a:extLst>
          </p:cNvPr>
          <p:cNvSpPr/>
          <p:nvPr/>
        </p:nvSpPr>
        <p:spPr>
          <a:xfrm rot="5400000">
            <a:off x="5085496" y="2196568"/>
            <a:ext cx="1223758" cy="1007801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E42015C-42E3-BD90-BBDC-56ED406E3C12}"/>
              </a:ext>
            </a:extLst>
          </p:cNvPr>
          <p:cNvSpPr/>
          <p:nvPr/>
        </p:nvSpPr>
        <p:spPr>
          <a:xfrm>
            <a:off x="1585376" y="3246949"/>
            <a:ext cx="2501531" cy="2008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4BE47A62-DDD6-014E-1349-8872F6A69703}"/>
              </a:ext>
            </a:extLst>
          </p:cNvPr>
          <p:cNvSpPr/>
          <p:nvPr/>
        </p:nvSpPr>
        <p:spPr>
          <a:xfrm rot="16200000">
            <a:off x="5600714" y="2196569"/>
            <a:ext cx="2332756" cy="1007801"/>
          </a:xfrm>
          <a:prstGeom prst="trapezoid">
            <a:avLst>
              <a:gd name="adj" fmla="val 8037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633B2AE-428E-11DB-1DFC-923270AF9C63}"/>
              </a:ext>
            </a:extLst>
          </p:cNvPr>
          <p:cNvSpPr/>
          <p:nvPr/>
        </p:nvSpPr>
        <p:spPr>
          <a:xfrm>
            <a:off x="7316581" y="1524470"/>
            <a:ext cx="278823" cy="234237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8F23DBF7-F69B-F44E-29B9-8D4661629BFD}"/>
              </a:ext>
            </a:extLst>
          </p:cNvPr>
          <p:cNvSpPr/>
          <p:nvPr/>
        </p:nvSpPr>
        <p:spPr>
          <a:xfrm rot="5400000">
            <a:off x="1415135" y="3690585"/>
            <a:ext cx="584563" cy="33118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841DAA1A-D269-88B1-C7CD-F7731610FD2B}"/>
              </a:ext>
            </a:extLst>
          </p:cNvPr>
          <p:cNvSpPr/>
          <p:nvPr/>
        </p:nvSpPr>
        <p:spPr>
          <a:xfrm rot="5400000">
            <a:off x="2552669" y="3690585"/>
            <a:ext cx="584563" cy="33118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D91347CE-D250-581F-B95A-2E9A74FF297D}"/>
              </a:ext>
            </a:extLst>
          </p:cNvPr>
          <p:cNvSpPr/>
          <p:nvPr/>
        </p:nvSpPr>
        <p:spPr>
          <a:xfrm rot="5400000">
            <a:off x="3704131" y="3690585"/>
            <a:ext cx="584563" cy="33118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249DC641-A797-1AB9-5A56-9A0267BB5F4B}"/>
              </a:ext>
            </a:extLst>
          </p:cNvPr>
          <p:cNvSpPr/>
          <p:nvPr/>
        </p:nvSpPr>
        <p:spPr>
          <a:xfrm rot="5400000">
            <a:off x="5892156" y="3690585"/>
            <a:ext cx="584563" cy="33118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43BC4724-B824-738D-2A3C-221EBCB4DB41}"/>
              </a:ext>
            </a:extLst>
          </p:cNvPr>
          <p:cNvSpPr/>
          <p:nvPr/>
        </p:nvSpPr>
        <p:spPr>
          <a:xfrm rot="5400000">
            <a:off x="4767217" y="3690585"/>
            <a:ext cx="584563" cy="33118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DFBDD79-05E8-47D4-F442-BFB75818F182}"/>
              </a:ext>
            </a:extLst>
          </p:cNvPr>
          <p:cNvSpPr txBox="1"/>
          <p:nvPr/>
        </p:nvSpPr>
        <p:spPr>
          <a:xfrm>
            <a:off x="181416" y="1802972"/>
            <a:ext cx="4570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/>
              <a:t>Atomic</a:t>
            </a:r>
            <a:r>
              <a:rPr lang="de-DE" sz="1600" dirty="0"/>
              <a:t> T </a:t>
            </a:r>
            <a:br>
              <a:rPr lang="de-DE" sz="1600" dirty="0"/>
            </a:br>
            <a:r>
              <a:rPr lang="de-DE" sz="1600" dirty="0" err="1"/>
              <a:t>flow</a:t>
            </a:r>
            <a:r>
              <a:rPr lang="de-DE" sz="1600" dirty="0"/>
              <a:t> in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AF049A-4B54-BC24-F77D-9214B1B8FD20}"/>
              </a:ext>
            </a:extLst>
          </p:cNvPr>
          <p:cNvSpPr txBox="1"/>
          <p:nvPr/>
        </p:nvSpPr>
        <p:spPr>
          <a:xfrm>
            <a:off x="3733548" y="4318230"/>
            <a:ext cx="4570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Flow out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6F286E7-3F63-034C-10FC-898FD824F9B1}"/>
              </a:ext>
            </a:extLst>
          </p:cNvPr>
          <p:cNvSpPr txBox="1"/>
          <p:nvPr/>
        </p:nvSpPr>
        <p:spPr>
          <a:xfrm>
            <a:off x="1978818" y="1490124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Atomic</a:t>
            </a:r>
            <a:r>
              <a:rPr lang="de-DE" sz="1600" dirty="0"/>
              <a:t> T </a:t>
            </a:r>
            <a:r>
              <a:rPr lang="de-DE" sz="1600" dirty="0" err="1"/>
              <a:t>trap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C763AEE-A722-3EE3-D863-E78512463DE9}"/>
              </a:ext>
            </a:extLst>
          </p:cNvPr>
          <p:cNvSpPr txBox="1"/>
          <p:nvPr/>
        </p:nvSpPr>
        <p:spPr>
          <a:xfrm>
            <a:off x="4741097" y="129614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Electron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filtering</a:t>
            </a:r>
            <a:endParaRPr lang="de-DE" sz="16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9D8908E-6EA8-A4DE-9550-0A8704BD247B}"/>
              </a:ext>
            </a:extLst>
          </p:cNvPr>
          <p:cNvSpPr txBox="1"/>
          <p:nvPr/>
        </p:nvSpPr>
        <p:spPr>
          <a:xfrm>
            <a:off x="5954381" y="929414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Warm/</a:t>
            </a:r>
            <a:r>
              <a:rPr lang="de-DE" sz="1600" dirty="0" err="1"/>
              <a:t>cold</a:t>
            </a:r>
            <a:endParaRPr lang="de-DE" sz="1600" dirty="0"/>
          </a:p>
          <a:p>
            <a:r>
              <a:rPr lang="de-DE" sz="1600" dirty="0" err="1"/>
              <a:t>interfacing</a:t>
            </a:r>
            <a:endParaRPr lang="de-DE" sz="16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929B377-56F1-A1F8-E69D-6446908F446C}"/>
              </a:ext>
            </a:extLst>
          </p:cNvPr>
          <p:cNvSpPr txBox="1"/>
          <p:nvPr/>
        </p:nvSpPr>
        <p:spPr>
          <a:xfrm>
            <a:off x="7679057" y="2079400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Sensor </a:t>
            </a:r>
            <a:r>
              <a:rPr lang="de-DE" sz="1600" dirty="0" err="1"/>
              <a:t>array</a:t>
            </a:r>
            <a:endParaRPr lang="de-DE" sz="1600" dirty="0"/>
          </a:p>
        </p:txBody>
      </p:sp>
      <p:pic>
        <p:nvPicPr>
          <p:cNvPr id="4" name="Picture 4" descr="t-beta-decay">
            <a:extLst>
              <a:ext uri="{FF2B5EF4-FFF2-40B4-BE49-F238E27FC236}">
                <a16:creationId xmlns:a16="http://schemas.microsoft.com/office/drawing/2014/main" id="{C898D62E-1C0D-C971-007D-FE598E04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062" y="2317865"/>
            <a:ext cx="1324711" cy="7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BE2CA4C-4114-D1FE-E58E-72ACFA7694BC}"/>
              </a:ext>
            </a:extLst>
          </p:cNvPr>
          <p:cNvSpPr txBox="1"/>
          <p:nvPr/>
        </p:nvSpPr>
        <p:spPr>
          <a:xfrm>
            <a:off x="7622554" y="3636623"/>
            <a:ext cx="1493346" cy="1107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/>
              <a:t>Work started </a:t>
            </a:r>
          </a:p>
          <a:p>
            <a:r>
              <a:rPr lang="en-AU" sz="1600" dirty="0"/>
              <a:t>- concept</a:t>
            </a:r>
          </a:p>
          <a:p>
            <a:r>
              <a:rPr lang="en-AU" sz="1600" dirty="0"/>
              <a:t>- sensitivities</a:t>
            </a:r>
            <a:endParaRPr lang="en-AU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AU" sz="1600" dirty="0"/>
              <a:t>- R&amp;D</a:t>
            </a:r>
          </a:p>
        </p:txBody>
      </p:sp>
      <p:sp>
        <p:nvSpPr>
          <p:cNvPr id="32" name="Datumsplatzhalter 31">
            <a:extLst>
              <a:ext uri="{FF2B5EF4-FFF2-40B4-BE49-F238E27FC236}">
                <a16:creationId xmlns:a16="http://schemas.microsoft.com/office/drawing/2014/main" id="{86094CEE-6DB0-93A2-910F-BA1BDF11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13851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er_np_18_clean.jpg" descr="cover_np_18_clean.jpg">
            <a:extLst>
              <a:ext uri="{FF2B5EF4-FFF2-40B4-BE49-F238E27FC236}">
                <a16:creationId xmlns:a16="http://schemas.microsoft.com/office/drawing/2014/main" id="{7BE243AD-A619-CE34-EBA4-0ED7E312E7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527"/>
          </a:blip>
          <a:srcRect l="1" t="17726" b="28305"/>
          <a:stretch>
            <a:fillRect/>
          </a:stretch>
        </p:blipFill>
        <p:spPr>
          <a:xfrm>
            <a:off x="-8678" y="-226819"/>
            <a:ext cx="9161356" cy="4945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20"/>
                </a:lnTo>
                <a:cubicBezTo>
                  <a:pt x="21553" y="45"/>
                  <a:pt x="21502" y="0"/>
                  <a:pt x="21449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2AB1C35-8C7A-5674-FB63-C60F103D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41</a:t>
            </a:fld>
            <a:endParaRPr lang="en-US" noProof="0"/>
          </a:p>
        </p:txBody>
      </p:sp>
      <p:sp>
        <p:nvSpPr>
          <p:cNvPr id="43" name="Titel 42">
            <a:extLst>
              <a:ext uri="{FF2B5EF4-FFF2-40B4-BE49-F238E27FC236}">
                <a16:creationId xmlns:a16="http://schemas.microsoft.com/office/drawing/2014/main" id="{FC644015-47D2-DCA0-7EE7-D5D8AFC1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86082"/>
            <a:ext cx="7079326" cy="575811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  <a:defRPr sz="3000" b="1"/>
            </a:pPr>
            <a:r>
              <a:rPr lang="en-US" sz="2400" dirty="0"/>
              <a:t>Beta decay and neutrino mass: KATRIN and beyond</a:t>
            </a: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EC1EBCA1-162C-C1F9-8B33-E9BC7F3001A9}"/>
              </a:ext>
            </a:extLst>
          </p:cNvPr>
          <p:cNvSpPr txBox="1"/>
          <p:nvPr/>
        </p:nvSpPr>
        <p:spPr>
          <a:xfrm>
            <a:off x="10956495" y="1531302"/>
            <a:ext cx="1081651" cy="42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22" rIns="60922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sz="1999" dirty="0"/>
          </a:p>
        </p:txBody>
      </p:sp>
      <p:sp>
        <p:nvSpPr>
          <p:cNvPr id="22" name="Textfeld 14">
            <a:extLst>
              <a:ext uri="{FF2B5EF4-FFF2-40B4-BE49-F238E27FC236}">
                <a16:creationId xmlns:a16="http://schemas.microsoft.com/office/drawing/2014/main" id="{970B7650-B69D-240E-CD98-3C2685F6E9AD}"/>
              </a:ext>
            </a:extLst>
          </p:cNvPr>
          <p:cNvSpPr txBox="1"/>
          <p:nvPr/>
        </p:nvSpPr>
        <p:spPr>
          <a:xfrm>
            <a:off x="5875373" y="2954665"/>
            <a:ext cx="2698845" cy="42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22" rIns="60922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sz="1999" dirty="0"/>
          </a:p>
        </p:txBody>
      </p:sp>
      <p:sp>
        <p:nvSpPr>
          <p:cNvPr id="12" name="Pfeil: Fünfeck 11">
            <a:extLst>
              <a:ext uri="{FF2B5EF4-FFF2-40B4-BE49-F238E27FC236}">
                <a16:creationId xmlns:a16="http://schemas.microsoft.com/office/drawing/2014/main" id="{F50346CC-1C32-39FB-F68C-CC56438E8D75}"/>
              </a:ext>
            </a:extLst>
          </p:cNvPr>
          <p:cNvSpPr/>
          <p:nvPr/>
        </p:nvSpPr>
        <p:spPr>
          <a:xfrm rot="10800000" flipH="1">
            <a:off x="1100656" y="2056195"/>
            <a:ext cx="3280820" cy="778441"/>
          </a:xfrm>
          <a:prstGeom prst="homePlate">
            <a:avLst/>
          </a:prstGeom>
          <a:solidFill>
            <a:srgbClr val="4664AA"/>
          </a:solidFill>
          <a:ln w="12700">
            <a:miter lim="400000"/>
          </a:ln>
        </p:spPr>
        <p:txBody>
          <a:bodyPr lIns="81225" rIns="81225" anchor="ctr"/>
          <a:lstStyle/>
          <a:p>
            <a:pPr algn="ctr" defTabSz="609092" hangingPunct="1">
              <a:defRPr>
                <a:solidFill>
                  <a:srgbClr val="00A390"/>
                </a:solidFill>
              </a:defRPr>
            </a:pPr>
            <a:endParaRPr lang="en-US" sz="1600" b="1" dirty="0">
              <a:solidFill>
                <a:srgbClr val="D9D9D9">
                  <a:lumMod val="10000"/>
                </a:srgbClr>
              </a:solidFill>
            </a:endParaRPr>
          </a:p>
          <a:p>
            <a:pPr algn="ctr" defTabSz="609092" hangingPunct="1">
              <a:defRPr>
                <a:solidFill>
                  <a:srgbClr val="00A390"/>
                </a:solidFill>
              </a:defRPr>
            </a:pPr>
            <a:endParaRPr lang="en-US" sz="1600" b="1" dirty="0">
              <a:solidFill>
                <a:srgbClr val="D9D9D9">
                  <a:lumMod val="10000"/>
                </a:srgbClr>
              </a:solidFill>
            </a:endParaRPr>
          </a:p>
          <a:p>
            <a:pPr algn="ctr" defTabSz="609092" hangingPunct="1">
              <a:defRPr>
                <a:solidFill>
                  <a:srgbClr val="00A390"/>
                </a:solidFill>
              </a:defRPr>
            </a:pPr>
            <a:endParaRPr lang="en-US" sz="1600" b="1" dirty="0">
              <a:solidFill>
                <a:srgbClr val="D9D9D9">
                  <a:lumMod val="10000"/>
                </a:srgbClr>
              </a:solidFill>
            </a:endParaRPr>
          </a:p>
          <a:p>
            <a:pPr algn="ctr" defTabSz="609092" hangingPunct="1">
              <a:defRPr>
                <a:solidFill>
                  <a:srgbClr val="00A390"/>
                </a:solidFill>
              </a:defRPr>
            </a:pPr>
            <a:endParaRPr lang="en-US" sz="1600" b="1" dirty="0">
              <a:solidFill>
                <a:srgbClr val="D9D9D9">
                  <a:lumMod val="10000"/>
                </a:srgbClr>
              </a:solidFill>
            </a:endParaRPr>
          </a:p>
        </p:txBody>
      </p:sp>
      <p:sp>
        <p:nvSpPr>
          <p:cNvPr id="17" name="Rechteck 3">
            <a:extLst>
              <a:ext uri="{FF2B5EF4-FFF2-40B4-BE49-F238E27FC236}">
                <a16:creationId xmlns:a16="http://schemas.microsoft.com/office/drawing/2014/main" id="{57200B5B-0D9E-B2CF-B636-55044583C117}"/>
              </a:ext>
            </a:extLst>
          </p:cNvPr>
          <p:cNvSpPr/>
          <p:nvPr/>
        </p:nvSpPr>
        <p:spPr>
          <a:xfrm flipH="1">
            <a:off x="4381476" y="1412715"/>
            <a:ext cx="3217757" cy="1404490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60941" rIns="60941" anchor="ctr"/>
          <a:lstStyle/>
          <a:p>
            <a:pPr algn="ctr"/>
            <a:endParaRPr lang="en-US" sz="1500" b="1">
              <a:solidFill>
                <a:schemeClr val="bg1"/>
              </a:solidFill>
            </a:endParaRPr>
          </a:p>
          <a:p>
            <a:pPr algn="ctr"/>
            <a:endParaRPr lang="en-US" sz="1500" b="1">
              <a:solidFill>
                <a:schemeClr val="bg1"/>
              </a:solidFill>
            </a:endParaRPr>
          </a:p>
          <a:p>
            <a:pPr algn="ctr"/>
            <a:endParaRPr lang="en-US" sz="1500" b="1">
              <a:solidFill>
                <a:schemeClr val="bg1"/>
              </a:solidFill>
            </a:endParaRPr>
          </a:p>
          <a:p>
            <a:pPr algn="ctr"/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Rechteck 3">
            <a:extLst>
              <a:ext uri="{FF2B5EF4-FFF2-40B4-BE49-F238E27FC236}">
                <a16:creationId xmlns:a16="http://schemas.microsoft.com/office/drawing/2014/main" id="{36E71960-C135-6F23-6EE3-4491E0A81954}"/>
              </a:ext>
            </a:extLst>
          </p:cNvPr>
          <p:cNvSpPr/>
          <p:nvPr/>
        </p:nvSpPr>
        <p:spPr>
          <a:xfrm flipV="1">
            <a:off x="215999" y="1414994"/>
            <a:ext cx="1995698" cy="1404490"/>
          </a:xfrm>
          <a:prstGeom prst="corner">
            <a:avLst>
              <a:gd name="adj1" fmla="val 41554"/>
              <a:gd name="adj2" fmla="val 56380"/>
            </a:avLst>
          </a:prstGeom>
          <a:gradFill>
            <a:gsLst>
              <a:gs pos="0">
                <a:srgbClr val="23A1E0"/>
              </a:gs>
              <a:gs pos="92000">
                <a:srgbClr val="4664AA">
                  <a:lumMod val="100000"/>
                </a:srgbClr>
              </a:gs>
            </a:gsLst>
            <a:lin ang="20400000"/>
          </a:gradFill>
          <a:ln w="12700">
            <a:miter lim="400000"/>
          </a:ln>
        </p:spPr>
        <p:txBody>
          <a:bodyPr lIns="60941" rIns="60941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17">
                <a:extLst>
                  <a:ext uri="{FF2B5EF4-FFF2-40B4-BE49-F238E27FC236}">
                    <a16:creationId xmlns:a16="http://schemas.microsoft.com/office/drawing/2014/main" id="{0AAFE0F3-D03D-113F-DBD5-06F9622A2025}"/>
                  </a:ext>
                </a:extLst>
              </p:cNvPr>
              <p:cNvSpPr/>
              <p:nvPr/>
            </p:nvSpPr>
            <p:spPr>
              <a:xfrm>
                <a:off x="2298738" y="1412715"/>
                <a:ext cx="1995698" cy="594534"/>
              </a:xfrm>
              <a:prstGeom prst="rect">
                <a:avLst/>
              </a:prstGeom>
              <a:gradFill>
                <a:gsLst>
                  <a:gs pos="0">
                    <a:srgbClr val="8CB63C"/>
                  </a:gs>
                  <a:gs pos="81000">
                    <a:srgbClr val="009682">
                      <a:lumMod val="100000"/>
                    </a:srgbClr>
                  </a:gs>
                </a:gsLst>
                <a:lin ang="20400000" scaled="0"/>
              </a:gradFill>
              <a:ln w="12700">
                <a:miter lim="400000"/>
              </a:ln>
            </p:spPr>
            <p:txBody>
              <a:bodyPr lIns="60941" rIns="60941" anchor="ctr"/>
              <a:lstStyle/>
              <a:p>
                <a:pPr algn="ctr"/>
                <a:r>
                  <a:rPr lang="en-US" sz="1500" dirty="0">
                    <a:solidFill>
                      <a:srgbClr val="FFFFFF"/>
                    </a:solidFill>
                  </a:rPr>
                  <a:t>Phase 2 (differential)</a:t>
                </a:r>
                <a:br>
                  <a:rPr lang="en-US" sz="1500" dirty="0">
                    <a:solidFill>
                      <a:srgbClr val="FFFFFF"/>
                    </a:solidFill>
                  </a:rPr>
                </a:br>
                <a:r>
                  <a:rPr lang="en-US" sz="1500" dirty="0">
                    <a:solidFill>
                      <a:srgbClr val="FFFFFF"/>
                    </a:solidFill>
                  </a:rPr>
                  <a:t>keV-sterile </a:t>
                </a:r>
                <a14:m>
                  <m:oMath xmlns:m="http://schemas.openxmlformats.org/officeDocument/2006/math">
                    <m:r>
                      <a:rPr lang="en-US" sz="15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15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2" name="Rechteck 17">
                <a:extLst>
                  <a:ext uri="{FF2B5EF4-FFF2-40B4-BE49-F238E27FC236}">
                    <a16:creationId xmlns:a16="http://schemas.microsoft.com/office/drawing/2014/main" id="{0AAFE0F3-D03D-113F-DBD5-06F9622A2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738" y="1412715"/>
                <a:ext cx="1995698" cy="594534"/>
              </a:xfrm>
              <a:prstGeom prst="rect">
                <a:avLst/>
              </a:prstGeom>
              <a:blipFill>
                <a:blip r:embed="rId4"/>
                <a:stretch>
                  <a:fillRect b="-824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feld 13">
            <a:extLst>
              <a:ext uri="{FF2B5EF4-FFF2-40B4-BE49-F238E27FC236}">
                <a16:creationId xmlns:a16="http://schemas.microsoft.com/office/drawing/2014/main" id="{FC5024BD-F4C1-211B-E951-97E377F8982A}"/>
              </a:ext>
            </a:extLst>
          </p:cNvPr>
          <p:cNvSpPr txBox="1"/>
          <p:nvPr/>
        </p:nvSpPr>
        <p:spPr>
          <a:xfrm>
            <a:off x="1816533" y="1617436"/>
            <a:ext cx="3241283" cy="36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1225" rIns="81225">
            <a:spAutoFit/>
          </a:bodyPr>
          <a:lstStyle/>
          <a:p>
            <a:pPr algn="ctr" defTabSz="609092">
              <a:lnSpc>
                <a:spcPct val="120000"/>
              </a:lnSpc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hteck 17">
            <a:extLst>
              <a:ext uri="{FF2B5EF4-FFF2-40B4-BE49-F238E27FC236}">
                <a16:creationId xmlns:a16="http://schemas.microsoft.com/office/drawing/2014/main" id="{48CB0A05-6F9D-7B03-DDE9-5B669A1ECF81}"/>
              </a:ext>
            </a:extLst>
          </p:cNvPr>
          <p:cNvSpPr/>
          <p:nvPr/>
        </p:nvSpPr>
        <p:spPr>
          <a:xfrm>
            <a:off x="7711482" y="1412714"/>
            <a:ext cx="1155543" cy="1404489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0">
                <a:srgbClr val="A3107C"/>
              </a:gs>
              <a:gs pos="100000">
                <a:srgbClr val="23A1E0"/>
              </a:gs>
              <a:gs pos="42000">
                <a:srgbClr val="823696"/>
              </a:gs>
              <a:gs pos="0">
                <a:srgbClr val="A3107C"/>
              </a:gs>
            </a:gsLst>
            <a:lin ang="900000" scaled="0"/>
            <a:tileRect/>
          </a:gradFill>
          <a:ln w="12700">
            <a:miter lim="400000"/>
          </a:ln>
        </p:spPr>
        <p:txBody>
          <a:bodyPr lIns="60941" rIns="60941" anchor="ctr"/>
          <a:lstStyle/>
          <a:p>
            <a:pPr algn="ctr"/>
            <a:r>
              <a:rPr lang="en-US" sz="1500">
                <a:solidFill>
                  <a:srgbClr val="FFFFFF"/>
                </a:solidFill>
              </a:rPr>
              <a:t>Neutrino mass</a:t>
            </a:r>
            <a:endParaRPr lang="en-US" sz="1500" dirty="0">
              <a:solidFill>
                <a:srgbClr val="FFFFFF"/>
              </a:solidFill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35B79452-A113-8CFE-EC04-717359B96400}"/>
              </a:ext>
            </a:extLst>
          </p:cNvPr>
          <p:cNvGrpSpPr/>
          <p:nvPr/>
        </p:nvGrpSpPr>
        <p:grpSpPr>
          <a:xfrm>
            <a:off x="4507602" y="2127116"/>
            <a:ext cx="2967724" cy="636598"/>
            <a:chOff x="6514824" y="3945323"/>
            <a:chExt cx="4023527" cy="893417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6E4FE2CC-4274-F446-3ACB-FDA9B7B3FA70}"/>
                </a:ext>
              </a:extLst>
            </p:cNvPr>
            <p:cNvSpPr/>
            <p:nvPr/>
          </p:nvSpPr>
          <p:spPr>
            <a:xfrm>
              <a:off x="6514824" y="3945323"/>
              <a:ext cx="4023527" cy="427034"/>
            </a:xfrm>
            <a:prstGeom prst="rect">
              <a:avLst/>
            </a:prstGeom>
            <a:solidFill>
              <a:srgbClr val="FCE500"/>
            </a:solidFill>
            <a:ln w="12700">
              <a:miter lim="400000"/>
            </a:ln>
          </p:spPr>
          <p:txBody>
            <a:bodyPr lIns="60941" rIns="60941" anchor="ctr"/>
            <a:lstStyle/>
            <a:p>
              <a:pPr algn="ctr" defTabSz="609092"/>
              <a:r>
                <a:rPr lang="en-US" dirty="0">
                  <a:solidFill>
                    <a:srgbClr val="D9D9D9">
                      <a:lumMod val="10000"/>
                    </a:srgbClr>
                  </a:solidFill>
                </a:rPr>
                <a:t>Differential detection demonstrators</a:t>
              </a:r>
            </a:p>
          </p:txBody>
        </p:sp>
        <p:sp>
          <p:nvSpPr>
            <p:cNvPr id="40" name="Rechteck 3">
              <a:extLst>
                <a:ext uri="{FF2B5EF4-FFF2-40B4-BE49-F238E27FC236}">
                  <a16:creationId xmlns:a16="http://schemas.microsoft.com/office/drawing/2014/main" id="{D94A052B-6AC7-7958-2547-0E0EB2CA79A9}"/>
                </a:ext>
              </a:extLst>
            </p:cNvPr>
            <p:cNvSpPr/>
            <p:nvPr/>
          </p:nvSpPr>
          <p:spPr>
            <a:xfrm>
              <a:off x="6514824" y="4411706"/>
              <a:ext cx="4023527" cy="427034"/>
            </a:xfrm>
            <a:prstGeom prst="rect">
              <a:avLst/>
            </a:prstGeom>
            <a:solidFill>
              <a:srgbClr val="DF9B1B"/>
            </a:solidFill>
            <a:ln w="12700">
              <a:miter lim="400000"/>
            </a:ln>
          </p:spPr>
          <p:txBody>
            <a:bodyPr lIns="60941" rIns="60941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</a:rPr>
                <a:t>Atomic tritium demonstrator</a:t>
              </a:r>
            </a:p>
          </p:txBody>
        </p:sp>
      </p:grpSp>
      <p:sp>
        <p:nvSpPr>
          <p:cNvPr id="26" name="Rechteck 3">
            <a:extLst>
              <a:ext uri="{FF2B5EF4-FFF2-40B4-BE49-F238E27FC236}">
                <a16:creationId xmlns:a16="http://schemas.microsoft.com/office/drawing/2014/main" id="{C11BDA36-A025-BA9C-809A-22C33BFC6905}"/>
              </a:ext>
            </a:extLst>
          </p:cNvPr>
          <p:cNvSpPr/>
          <p:nvPr/>
        </p:nvSpPr>
        <p:spPr>
          <a:xfrm>
            <a:off x="1177048" y="2127116"/>
            <a:ext cx="2788209" cy="304280"/>
          </a:xfrm>
          <a:prstGeom prst="rect">
            <a:avLst/>
          </a:prstGeom>
          <a:solidFill>
            <a:srgbClr val="FCE500"/>
          </a:solidFill>
          <a:ln w="12700">
            <a:miter lim="400000"/>
          </a:ln>
        </p:spPr>
        <p:txBody>
          <a:bodyPr lIns="60941" rIns="60941" anchor="ctr"/>
          <a:lstStyle/>
          <a:p>
            <a:pPr algn="ctr" defTabSz="609092"/>
            <a:r>
              <a:rPr lang="en-US" dirty="0">
                <a:solidFill>
                  <a:srgbClr val="D9D9D9">
                    <a:lumMod val="10000"/>
                  </a:srgbClr>
                </a:solidFill>
              </a:rPr>
              <a:t>Differential detection R&amp;D</a:t>
            </a:r>
          </a:p>
        </p:txBody>
      </p:sp>
      <p:sp>
        <p:nvSpPr>
          <p:cNvPr id="28" name="Rechteck 3">
            <a:extLst>
              <a:ext uri="{FF2B5EF4-FFF2-40B4-BE49-F238E27FC236}">
                <a16:creationId xmlns:a16="http://schemas.microsoft.com/office/drawing/2014/main" id="{116BEF8E-8D26-CC2C-AB9C-50AF37598897}"/>
              </a:ext>
            </a:extLst>
          </p:cNvPr>
          <p:cNvSpPr/>
          <p:nvPr/>
        </p:nvSpPr>
        <p:spPr>
          <a:xfrm>
            <a:off x="1177048" y="2459433"/>
            <a:ext cx="2788209" cy="304280"/>
          </a:xfrm>
          <a:prstGeom prst="rect">
            <a:avLst/>
          </a:prstGeom>
          <a:solidFill>
            <a:srgbClr val="DF9B1B"/>
          </a:solidFill>
          <a:ln w="12700">
            <a:miter lim="400000"/>
          </a:ln>
        </p:spPr>
        <p:txBody>
          <a:bodyPr lIns="60941" rIns="60941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Atomic tritium R</a:t>
            </a:r>
            <a:r>
              <a:rPr lang="en-US" sz="1500">
                <a:solidFill>
                  <a:schemeClr val="tx1"/>
                </a:solidFill>
              </a:rPr>
              <a:t>&amp;D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2608416-1820-3224-D536-63CCE11A2F16}"/>
              </a:ext>
            </a:extLst>
          </p:cNvPr>
          <p:cNvSpPr txBox="1"/>
          <p:nvPr/>
        </p:nvSpPr>
        <p:spPr>
          <a:xfrm>
            <a:off x="222865" y="1446702"/>
            <a:ext cx="1984013" cy="52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092">
              <a:defRPr>
                <a:solidFill>
                  <a:srgbClr val="FFFFFF"/>
                </a:solidFill>
              </a:defRPr>
            </a:pPr>
            <a:r>
              <a:rPr lang="en-US" b="1">
                <a:solidFill>
                  <a:srgbClr val="FFFFFF"/>
                </a:solidFill>
              </a:rPr>
              <a:t>Phase 1 (integral)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neutrino mass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0DF43C7-DB94-C399-4803-6854B683ABA6}"/>
              </a:ext>
            </a:extLst>
          </p:cNvPr>
          <p:cNvSpPr txBox="1"/>
          <p:nvPr/>
        </p:nvSpPr>
        <p:spPr>
          <a:xfrm>
            <a:off x="4413254" y="1508997"/>
            <a:ext cx="3179411" cy="338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R&amp;D phase for KATRIN++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FF861AE8-70B6-94C7-C66B-1E0C730BB6D5}"/>
              </a:ext>
            </a:extLst>
          </p:cNvPr>
          <p:cNvSpPr/>
          <p:nvPr/>
        </p:nvSpPr>
        <p:spPr>
          <a:xfrm>
            <a:off x="231775" y="869577"/>
            <a:ext cx="1975103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en-GB" b="1" dirty="0"/>
              <a:t>2019-2025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42BA164C-837F-40B2-99BA-A434FC0553EC}"/>
              </a:ext>
            </a:extLst>
          </p:cNvPr>
          <p:cNvSpPr/>
          <p:nvPr/>
        </p:nvSpPr>
        <p:spPr>
          <a:xfrm>
            <a:off x="2298739" y="869577"/>
            <a:ext cx="1995698" cy="41591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2026-2027</a:t>
            </a:r>
          </a:p>
        </p:txBody>
      </p:sp>
      <p:sp>
        <p:nvSpPr>
          <p:cNvPr id="7" name="Rechteck 3">
            <a:extLst>
              <a:ext uri="{FF2B5EF4-FFF2-40B4-BE49-F238E27FC236}">
                <a16:creationId xmlns:a16="http://schemas.microsoft.com/office/drawing/2014/main" id="{0770D881-B05A-08DF-97FD-A516D2AFCFD2}"/>
              </a:ext>
            </a:extLst>
          </p:cNvPr>
          <p:cNvSpPr/>
          <p:nvPr/>
        </p:nvSpPr>
        <p:spPr>
          <a:xfrm>
            <a:off x="4381476" y="869577"/>
            <a:ext cx="3211189" cy="411803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2028-2034</a:t>
            </a:r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B7492117-EDDC-465D-0D41-8C57ABBB9B21}"/>
              </a:ext>
            </a:extLst>
          </p:cNvPr>
          <p:cNvSpPr/>
          <p:nvPr/>
        </p:nvSpPr>
        <p:spPr>
          <a:xfrm>
            <a:off x="7711482" y="869577"/>
            <a:ext cx="1155543" cy="411458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noFill/>
            <a:miter lim="400000"/>
          </a:ln>
        </p:spPr>
        <p:txBody>
          <a:bodyPr lIns="60941" rIns="60941" anchor="ctr"/>
          <a:lstStyle/>
          <a:p>
            <a:pPr algn="ctr"/>
            <a:r>
              <a:rPr lang="de-DE" b="1" dirty="0"/>
              <a:t>Scientific </a:t>
            </a:r>
            <a:r>
              <a:rPr lang="de-DE" b="1" dirty="0" err="1"/>
              <a:t>goal</a:t>
            </a:r>
            <a:endParaRPr lang="de-DE" b="1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2BE6513-8C06-503E-A206-714A1B474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Inhaltsplatzhalter 1">
                <a:extLst>
                  <a:ext uri="{FF2B5EF4-FFF2-40B4-BE49-F238E27FC236}">
                    <a16:creationId xmlns:a16="http://schemas.microsoft.com/office/drawing/2014/main" id="{B040F08B-FA3D-252E-C175-E600FDABE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2744" y="2869925"/>
                <a:ext cx="8858512" cy="1822398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  <a:ln>
                <a:noFill/>
              </a:ln>
            </p:spPr>
            <p:txBody>
              <a:bodyPr>
                <a:noAutofit/>
              </a:bodyPr>
              <a:lstStyle>
                <a:lvl1pPr marL="457200" marR="0" indent="-342900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10051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14623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19195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23767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28339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32911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●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37483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○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4205514" marR="0" indent="-408214" algn="l" defTabSz="914400" rtl="0" latinLnBrk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>
                      <a:lumOff val="21764"/>
                    </a:schemeClr>
                  </a:buClr>
                  <a:buSzPts val="1800"/>
                  <a:buFont typeface="Arial"/>
                  <a:buChar char="■"/>
                  <a:tabLst/>
                  <a:defRPr sz="1800" b="0" i="0" u="none" strike="noStrike" cap="none" spc="0" baseline="0">
                    <a:solidFill>
                      <a:schemeClr val="accent2">
                        <a:lumOff val="21764"/>
                      </a:schemeClr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1500" b="1" dirty="0">
                    <a:solidFill>
                      <a:schemeClr val="tx1"/>
                    </a:solidFill>
                  </a:rPr>
                  <a:t>KATRIN</a:t>
                </a:r>
                <a:r>
                  <a:rPr lang="en-AU" sz="1500" dirty="0">
                    <a:solidFill>
                      <a:schemeClr val="tx1"/>
                    </a:solidFill>
                  </a:rPr>
                  <a:t> on way to achieve 1000 d measurement time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(final 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</m:oMath>
                </a14:m>
                <a:r>
                  <a:rPr lang="en-AU" sz="1500" b="1" dirty="0">
                    <a:solidFill>
                      <a:schemeClr val="tx1"/>
                    </a:solidFill>
                  </a:rPr>
                  <a:t> &lt; 0.3 eV). </a:t>
                </a:r>
                <a:br>
                  <a:rPr lang="en-AU" sz="1500" dirty="0">
                    <a:solidFill>
                      <a:schemeClr val="tx1"/>
                    </a:solidFill>
                  </a:rPr>
                </a:br>
                <a:r>
                  <a:rPr lang="en-AU" sz="1500" dirty="0">
                    <a:solidFill>
                      <a:schemeClr val="tx1"/>
                    </a:solidFill>
                  </a:rPr>
                  <a:t>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AU" sz="1500" dirty="0">
                    <a:solidFill>
                      <a:schemeClr val="tx1"/>
                    </a:solidFill>
                  </a:rPr>
                  <a:t> result : ~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0.5 eV sensitivity</a:t>
                </a:r>
              </a:p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1500" dirty="0">
                    <a:solidFill>
                      <a:schemeClr val="tx1"/>
                    </a:solidFill>
                  </a:rPr>
                  <a:t>We will be ready for 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TRISTAN</a:t>
                </a:r>
                <a:r>
                  <a:rPr lang="en-AU" sz="1500" dirty="0">
                    <a:solidFill>
                      <a:schemeClr val="tx1"/>
                    </a:solidFill>
                  </a:rPr>
                  <a:t>-Operation at the end of 2025 (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Search for keV sterile neutrinos)</a:t>
                </a:r>
              </a:p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1500" dirty="0">
                    <a:solidFill>
                      <a:schemeClr val="tx1"/>
                    </a:solidFill>
                  </a:rPr>
                  <a:t>Ultimate neutrino mass experiment (Normal Ordering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; sensitivity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AU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</m:oMath>
                </a14:m>
                <a:r>
                  <a:rPr lang="en-AU" sz="1500" b="1" dirty="0">
                    <a:solidFill>
                      <a:schemeClr val="tx1"/>
                    </a:solidFill>
                  </a:rPr>
                  <a:t> &lt; 40 </a:t>
                </a:r>
                <a:r>
                  <a:rPr lang="en-AU" sz="1500" b="1" dirty="0" err="1">
                    <a:solidFill>
                      <a:schemeClr val="tx1"/>
                    </a:solidFill>
                  </a:rPr>
                  <a:t>meV</a:t>
                </a:r>
                <a:r>
                  <a:rPr lang="en-AU" sz="1500" dirty="0">
                    <a:solidFill>
                      <a:schemeClr val="tx1"/>
                    </a:solidFill>
                  </a:rPr>
                  <a:t>) requires</a:t>
                </a:r>
                <a:br>
                  <a:rPr lang="en-AU" sz="1500" dirty="0">
                    <a:solidFill>
                      <a:schemeClr val="tx1"/>
                    </a:solidFill>
                  </a:rPr>
                </a:br>
                <a:r>
                  <a:rPr lang="en-AU" sz="1500" b="1" dirty="0">
                    <a:solidFill>
                      <a:schemeClr val="tx1"/>
                    </a:solidFill>
                  </a:rPr>
                  <a:t>differential detector principle </a:t>
                </a:r>
                <a:r>
                  <a:rPr lang="en-AU" sz="1500" dirty="0">
                    <a:solidFill>
                      <a:schemeClr val="tx1"/>
                    </a:solidFill>
                  </a:rPr>
                  <a:t>und</a:t>
                </a:r>
                <a:r>
                  <a:rPr lang="en-AU" sz="1500" b="1" dirty="0">
                    <a:solidFill>
                      <a:schemeClr val="tx1"/>
                    </a:solidFill>
                  </a:rPr>
                  <a:t> an atomic tritium source </a:t>
                </a:r>
                <a:r>
                  <a:rPr lang="en-AU" sz="15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R&amp;D Plan for </a:t>
                </a:r>
                <a:r>
                  <a:rPr lang="en-AU" sz="15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PoF</a:t>
                </a:r>
                <a:r>
                  <a:rPr lang="en-AU" sz="15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-V</a:t>
                </a:r>
              </a:p>
              <a:p>
                <a:pPr marL="203134" indent="-203134" hangingPunct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AU" sz="2000" dirty="0">
                    <a:solidFill>
                      <a:schemeClr val="tx1"/>
                    </a:solidFill>
                    <a:cs typeface="Arial" panose="020B0604020202020204"/>
                  </a:rPr>
                  <a:t>KATRIN++ invites research groups for </a:t>
                </a:r>
                <a:r>
                  <a:rPr lang="en-AU" sz="2000" b="1" dirty="0">
                    <a:solidFill>
                      <a:schemeClr val="tx1"/>
                    </a:solidFill>
                    <a:cs typeface="Arial" panose="020B0604020202020204"/>
                  </a:rPr>
                  <a:t>tackling challenges together </a:t>
                </a:r>
                <a:endParaRPr lang="en-AU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Inhaltsplatzhalter 1">
                <a:extLst>
                  <a:ext uri="{FF2B5EF4-FFF2-40B4-BE49-F238E27FC236}">
                    <a16:creationId xmlns:a16="http://schemas.microsoft.com/office/drawing/2014/main" id="{B040F08B-FA3D-252E-C175-E600FDAB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44" y="2869925"/>
                <a:ext cx="8858512" cy="1822398"/>
              </a:xfrm>
              <a:prstGeom prst="rect">
                <a:avLst/>
              </a:prstGeom>
              <a:blipFill>
                <a:blip r:embed="rId5"/>
                <a:stretch>
                  <a:fillRect l="-413" t="-2676" b="-66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85AEFF-596A-AACA-CC9C-B172A995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4673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350" y="151800"/>
            <a:ext cx="1995300" cy="129480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KATRIN collaboration</a:t>
            </a:r>
            <a:endParaRPr b="1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A6B6EE-D34D-9B04-E9BF-39C85FA4C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90" name="Google Shape;39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391" name="Google Shape;3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1152475"/>
            <a:ext cx="5423575" cy="36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650" y="1555475"/>
            <a:ext cx="3080501" cy="173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/>
          <p:cNvPicPr preferRelativeResize="0"/>
          <p:nvPr/>
        </p:nvPicPr>
        <p:blipFill rotWithShape="1">
          <a:blip r:embed="rId6">
            <a:alphaModFix/>
          </a:blip>
          <a:srcRect b="53978"/>
          <a:stretch/>
        </p:blipFill>
        <p:spPr>
          <a:xfrm>
            <a:off x="5971300" y="3106825"/>
            <a:ext cx="3080501" cy="7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7"/>
          <p:cNvSpPr txBox="1"/>
          <p:nvPr/>
        </p:nvSpPr>
        <p:spPr>
          <a:xfrm>
            <a:off x="122842" y="4445161"/>
            <a:ext cx="54237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Collaboration meeting, March 2024, TUM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395" name="Google Shape;39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2656" y="4029275"/>
            <a:ext cx="1237419" cy="31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1225" y="4093342"/>
            <a:ext cx="693581" cy="28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4800" y="4093661"/>
            <a:ext cx="693575" cy="24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12482" y="4383273"/>
            <a:ext cx="958722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75858" y="4426299"/>
            <a:ext cx="1685322" cy="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8450" y="4738158"/>
            <a:ext cx="629503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 descr="INFN Logo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30581" y="4793461"/>
            <a:ext cx="629494" cy="2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84197" y="4775869"/>
            <a:ext cx="637642" cy="33409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7"/>
          <p:cNvSpPr txBox="1"/>
          <p:nvPr/>
        </p:nvSpPr>
        <p:spPr>
          <a:xfrm>
            <a:off x="5791350" y="4666675"/>
            <a:ext cx="66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Czech Republic:</a:t>
            </a:r>
            <a:endParaRPr sz="800" i="1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4B3160-290B-7D32-06E8-D7EEAA2F71A6}"/>
              </a:ext>
            </a:extLst>
          </p:cNvPr>
          <p:cNvSpPr txBox="1"/>
          <p:nvPr/>
        </p:nvSpPr>
        <p:spPr>
          <a:xfrm>
            <a:off x="1030619" y="4789026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https://www.linkedin.com/company/tritiumlab/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FFE8356-96A3-4FE1-28B6-83E94EE18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CDD5A3A-B49C-DA3A-1A24-74A9E67E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271079-5422-E547-65F6-413838F5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B77C86-1850-34B7-3AEC-122AB81D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2028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F3E7F2-5460-B36F-A696-29BFF3CAC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0" y="916077"/>
            <a:ext cx="3886800" cy="215933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A3D4B58-CCB8-DA49-AEB5-164AA9AB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tritium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2354B8-C033-C099-D3FF-8416922E0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5" y="2915402"/>
            <a:ext cx="3886800" cy="215933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118B815-1655-1C5C-18A9-AA24C44F3A4A}"/>
              </a:ext>
            </a:extLst>
          </p:cNvPr>
          <p:cNvSpPr/>
          <p:nvPr/>
        </p:nvSpPr>
        <p:spPr>
          <a:xfrm>
            <a:off x="1044697" y="1001200"/>
            <a:ext cx="323936" cy="17505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A66836-6E75-156F-9866-6D558A8DFE5F}"/>
              </a:ext>
            </a:extLst>
          </p:cNvPr>
          <p:cNvSpPr txBox="1"/>
          <p:nvPr/>
        </p:nvSpPr>
        <p:spPr>
          <a:xfrm>
            <a:off x="1486619" y="1441215"/>
            <a:ext cx="2787083" cy="307682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~70% of </a:t>
            </a:r>
            <a:r>
              <a:rPr lang="de-DE" dirty="0" err="1"/>
              <a:t>decays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electronic GS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BB1B65B-6A5A-DD69-8748-95991B0EB885}"/>
              </a:ext>
            </a:extLst>
          </p:cNvPr>
          <p:cNvSpPr/>
          <p:nvPr/>
        </p:nvSpPr>
        <p:spPr>
          <a:xfrm>
            <a:off x="2191521" y="1047854"/>
            <a:ext cx="1840586" cy="37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315CD9-ED0D-0082-E3C8-16240378EA10}"/>
              </a:ext>
            </a:extLst>
          </p:cNvPr>
          <p:cNvSpPr txBox="1"/>
          <p:nvPr/>
        </p:nvSpPr>
        <p:spPr>
          <a:xfrm>
            <a:off x="2996271" y="1047856"/>
            <a:ext cx="1005093" cy="276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200" dirty="0" err="1"/>
              <a:t>Atomic</a:t>
            </a:r>
            <a:r>
              <a:rPr lang="de-DE" sz="1200" dirty="0"/>
              <a:t> FSD</a:t>
            </a:r>
          </a:p>
        </p:txBody>
      </p:sp>
      <p:sp>
        <p:nvSpPr>
          <p:cNvPr id="18" name="AutoShape 2" descr="Datei:">
            <a:hlinkClick r:id="rId4"/>
            <a:extLst>
              <a:ext uri="{FF2B5EF4-FFF2-40B4-BE49-F238E27FC236}">
                <a16:creationId xmlns:a16="http://schemas.microsoft.com/office/drawing/2014/main" id="{55756591-3671-693F-C4DD-FE569C761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1606" y="1642883"/>
            <a:ext cx="304706" cy="3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Pfeil: nach links und rechts 22">
            <a:extLst>
              <a:ext uri="{FF2B5EF4-FFF2-40B4-BE49-F238E27FC236}">
                <a16:creationId xmlns:a16="http://schemas.microsoft.com/office/drawing/2014/main" id="{44F64554-A5A7-BB99-CA71-29B973553560}"/>
              </a:ext>
            </a:extLst>
          </p:cNvPr>
          <p:cNvSpPr/>
          <p:nvPr/>
        </p:nvSpPr>
        <p:spPr>
          <a:xfrm>
            <a:off x="1008704" y="2827091"/>
            <a:ext cx="197961" cy="128373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49E70C7-8C0A-15B4-F37A-D6F74ED8D713}"/>
              </a:ext>
            </a:extLst>
          </p:cNvPr>
          <p:cNvSpPr/>
          <p:nvPr/>
        </p:nvSpPr>
        <p:spPr>
          <a:xfrm>
            <a:off x="856433" y="3010342"/>
            <a:ext cx="323936" cy="1740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5D560B-016F-E64A-568A-375511F157A5}"/>
              </a:ext>
            </a:extLst>
          </p:cNvPr>
          <p:cNvSpPr txBox="1"/>
          <p:nvPr/>
        </p:nvSpPr>
        <p:spPr>
          <a:xfrm>
            <a:off x="1266483" y="3561533"/>
            <a:ext cx="2787083" cy="3076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~57% of </a:t>
            </a:r>
            <a:r>
              <a:rPr lang="de-DE" dirty="0" err="1"/>
              <a:t>decays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electronic GS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32186BF-1F07-41E1-93AD-5B2C31F0537E}"/>
              </a:ext>
            </a:extLst>
          </p:cNvPr>
          <p:cNvSpPr/>
          <p:nvPr/>
        </p:nvSpPr>
        <p:spPr>
          <a:xfrm>
            <a:off x="2124483" y="3037503"/>
            <a:ext cx="1822240" cy="37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315EB5-0B4F-8FD6-94F0-745907FB3073}"/>
              </a:ext>
            </a:extLst>
          </p:cNvPr>
          <p:cNvSpPr txBox="1"/>
          <p:nvPr/>
        </p:nvSpPr>
        <p:spPr>
          <a:xfrm>
            <a:off x="2705840" y="3243294"/>
            <a:ext cx="1242265" cy="276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200" dirty="0" err="1"/>
              <a:t>Molecular</a:t>
            </a:r>
            <a:r>
              <a:rPr lang="de-DE" sz="1200" dirty="0"/>
              <a:t> FSD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20BD002-029D-B602-717E-3263952A4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26" y="2955462"/>
            <a:ext cx="2502237" cy="1795578"/>
          </a:xfrm>
          <a:prstGeom prst="rect">
            <a:avLst/>
          </a:prstGeom>
        </p:spPr>
      </p:pic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50CB11D5-8FDF-BD0E-692F-439E97C51DDA}"/>
              </a:ext>
            </a:extLst>
          </p:cNvPr>
          <p:cNvSpPr/>
          <p:nvPr/>
        </p:nvSpPr>
        <p:spPr>
          <a:xfrm>
            <a:off x="4625249" y="3915170"/>
            <a:ext cx="863829" cy="25195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88CF0B55-D985-4012-9941-04818936325D}"/>
              </a:ext>
            </a:extLst>
          </p:cNvPr>
          <p:cNvSpPr/>
          <p:nvPr/>
        </p:nvSpPr>
        <p:spPr>
          <a:xfrm rot="10800000">
            <a:off x="5984358" y="3915170"/>
            <a:ext cx="863829" cy="25195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25D642F-EB34-DFC2-2358-9D4E3F253FF6}"/>
              </a:ext>
            </a:extLst>
          </p:cNvPr>
          <p:cNvSpPr txBox="1"/>
          <p:nvPr/>
        </p:nvSpPr>
        <p:spPr>
          <a:xfrm>
            <a:off x="1269834" y="2888232"/>
            <a:ext cx="2019482" cy="307682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~ 8 eV shift of </a:t>
            </a:r>
            <a:r>
              <a:rPr lang="de-DE" dirty="0" err="1">
                <a:solidFill>
                  <a:schemeClr val="tx1"/>
                </a:solidFill>
              </a:rPr>
              <a:t>endpoint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435ADD4-06B3-929A-A907-CD7C1F041093}"/>
              </a:ext>
            </a:extLst>
          </p:cNvPr>
          <p:cNvSpPr txBox="1"/>
          <p:nvPr/>
        </p:nvSpPr>
        <p:spPr>
          <a:xfrm>
            <a:off x="6852440" y="3409628"/>
            <a:ext cx="1930728" cy="47106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/>
              <a:t>Intrinsic</a:t>
            </a:r>
            <a:r>
              <a:rPr lang="de-DE" dirty="0"/>
              <a:t> </a:t>
            </a:r>
            <a:r>
              <a:rPr lang="de-DE" dirty="0" err="1"/>
              <a:t>broadening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 eV FWHM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6AF3059-476A-13A6-9BD5-C660E332F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738" y="749687"/>
            <a:ext cx="2333594" cy="1904463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0C88B54-0BCB-1D34-6E86-7BCF9CC7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F6C05E-2B00-C614-2CB8-A839D542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861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9" grpId="0" animBg="1"/>
      <p:bldP spid="1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CA857-5F9F-D9AD-1480-25379AFB2A40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miter lim="400000"/>
          </a:ln>
        </p:spPr>
        <p:txBody>
          <a:bodyPr lIns="91424" tIns="91424" rIns="91424" bIns="91424">
            <a:norm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Differential measurement (FWHM &lt; 1 eV)</a:t>
            </a:r>
          </a:p>
          <a:p>
            <a:pPr lvl="1" hangingPunct="0"/>
            <a:r>
              <a:rPr lang="en-US" sz="1600" dirty="0"/>
              <a:t>Better use of statistics</a:t>
            </a:r>
          </a:p>
          <a:p>
            <a:pPr lvl="1" hangingPunct="0"/>
            <a:r>
              <a:rPr lang="en-US" sz="1600" dirty="0"/>
              <a:t>Lower background</a:t>
            </a:r>
          </a:p>
          <a:p>
            <a:r>
              <a:rPr lang="en-US" sz="1600" dirty="0">
                <a:solidFill>
                  <a:srgbClr val="A3107C"/>
                </a:solidFill>
              </a:rPr>
              <a:t>Atomic tritium</a:t>
            </a:r>
          </a:p>
          <a:p>
            <a:pPr lvl="1" hangingPunct="0"/>
            <a:r>
              <a:rPr lang="en-US" sz="1600" dirty="0"/>
              <a:t>Avoid broadening (~ 1 eV)</a:t>
            </a:r>
          </a:p>
          <a:p>
            <a:pPr lvl="1" hangingPunct="0"/>
            <a:r>
              <a:rPr lang="en-US" sz="1600" dirty="0"/>
              <a:t>Avoid limiting systematics of T2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0AC7AF2-DD88-9A6E-DF9A-3B8AD8FA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743-ABCF-7C4C-A116-7F1F0DC4C1B2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477F59-808E-43A5-89CF-5030BD88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KATRIN</a:t>
            </a:r>
          </a:p>
        </p:txBody>
      </p:sp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9CFECEDA-B97F-EA59-FA91-28B693E036C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3" b="-193"/>
          <a:stretch/>
        </p:blipFill>
        <p:spPr>
          <a:xfrm>
            <a:off x="4818063" y="2503488"/>
            <a:ext cx="4325937" cy="2090737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F207BF6-B764-52A2-4737-3D60951F9B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5022" y="1089572"/>
            <a:ext cx="4204584" cy="33636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12B9DC-6D75-635C-BA29-23F6F202BDB9}"/>
              </a:ext>
            </a:extLst>
          </p:cNvPr>
          <p:cNvSpPr txBox="1"/>
          <p:nvPr/>
        </p:nvSpPr>
        <p:spPr>
          <a:xfrm rot="1204899">
            <a:off x="1449889" y="1860434"/>
            <a:ext cx="2251845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2BFBF"/>
                </a:solidFill>
              </a:rPr>
              <a:t>T</a:t>
            </a:r>
            <a:r>
              <a:rPr lang="de-DE" sz="1200" baseline="-25000" dirty="0">
                <a:solidFill>
                  <a:srgbClr val="02BFBF"/>
                </a:solidFill>
              </a:rPr>
              <a:t>2</a:t>
            </a:r>
            <a:r>
              <a:rPr lang="de-DE" sz="1200" dirty="0">
                <a:solidFill>
                  <a:srgbClr val="02BFBF"/>
                </a:solidFill>
              </a:rPr>
              <a:t>, integral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D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= 1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0.01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de-DE" sz="1200" dirty="0">
                <a:solidFill>
                  <a:srgbClr val="02BFBF"/>
                </a:solidFill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0243B4B-47DF-726C-7FB3-CA26630A6757}"/>
              </a:ext>
            </a:extLst>
          </p:cNvPr>
          <p:cNvSpPr txBox="1"/>
          <p:nvPr/>
        </p:nvSpPr>
        <p:spPr>
          <a:xfrm rot="1039323">
            <a:off x="1408991" y="2410032"/>
            <a:ext cx="2869259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BFC000"/>
                </a:solidFill>
              </a:rPr>
              <a:t>T</a:t>
            </a:r>
            <a:r>
              <a:rPr lang="de-DE" sz="1200" baseline="-25000" dirty="0">
                <a:solidFill>
                  <a:srgbClr val="BFC000"/>
                </a:solidFill>
              </a:rPr>
              <a:t>2</a:t>
            </a:r>
            <a:r>
              <a:rPr lang="de-DE" sz="1200" dirty="0">
                <a:solidFill>
                  <a:srgbClr val="BFC000"/>
                </a:solidFill>
              </a:rPr>
              <a:t>, differential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25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r>
              <a:rPr lang="de-DE" sz="1200" dirty="0">
                <a:solidFill>
                  <a:srgbClr val="BFC000"/>
                </a:solidFill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CF323F-5D64-10A4-E7F2-5EA0397758B7}"/>
              </a:ext>
            </a:extLst>
          </p:cNvPr>
          <p:cNvSpPr txBox="1"/>
          <p:nvPr/>
        </p:nvSpPr>
        <p:spPr>
          <a:xfrm rot="1046782">
            <a:off x="1386422" y="2953437"/>
            <a:ext cx="3152454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BF00C0"/>
                </a:solidFill>
              </a:rPr>
              <a:t>T-atom, differential 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25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BDDE45-3EB3-937E-5887-BDA2B34ECDCF}"/>
              </a:ext>
            </a:extLst>
          </p:cNvPr>
          <p:cNvSpPr txBox="1"/>
          <p:nvPr/>
        </p:nvSpPr>
        <p:spPr>
          <a:xfrm>
            <a:off x="796224" y="2388785"/>
            <a:ext cx="306399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IO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590B663-20B7-99BE-BBF1-55F3115A5F97}"/>
              </a:ext>
            </a:extLst>
          </p:cNvPr>
          <p:cNvSpPr txBox="1"/>
          <p:nvPr/>
        </p:nvSpPr>
        <p:spPr>
          <a:xfrm>
            <a:off x="803653" y="3129864"/>
            <a:ext cx="357680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NO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7D92881-7DB5-892E-4188-C93411E2AEFC}"/>
              </a:ext>
            </a:extLst>
          </p:cNvPr>
          <p:cNvSpPr txBox="1"/>
          <p:nvPr/>
        </p:nvSpPr>
        <p:spPr>
          <a:xfrm rot="16200000">
            <a:off x="1132903" y="3461436"/>
            <a:ext cx="985863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KATRIN source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C8AA668-DF42-3D9C-0687-71B6E7F470DE}"/>
              </a:ext>
            </a:extLst>
          </p:cNvPr>
          <p:cNvSpPr txBox="1"/>
          <p:nvPr/>
        </p:nvSpPr>
        <p:spPr>
          <a:xfrm>
            <a:off x="3400845" y="1225712"/>
            <a:ext cx="950608" cy="576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only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eV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region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1000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916380-AC5F-7F51-A5B3-99CAC3391E98}"/>
              </a:ext>
            </a:extLst>
          </p:cNvPr>
          <p:cNvSpPr txBox="1"/>
          <p:nvPr/>
        </p:nvSpPr>
        <p:spPr>
          <a:xfrm>
            <a:off x="803653" y="1203730"/>
            <a:ext cx="1049964" cy="29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Preliminary</a:t>
            </a:r>
            <a:endParaRPr lang="de-DE" sz="135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A2FA90-6A4A-263D-23B0-E35CB45D09E5}"/>
              </a:ext>
            </a:extLst>
          </p:cNvPr>
          <p:cNvSpPr txBox="1"/>
          <p:nvPr/>
        </p:nvSpPr>
        <p:spPr>
          <a:xfrm>
            <a:off x="3531460" y="3752387"/>
            <a:ext cx="864072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S. Mertens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C147AC-8BC2-ECA8-C968-71E85508DB7A}"/>
              </a:ext>
            </a:extLst>
          </p:cNvPr>
          <p:cNvSpPr txBox="1"/>
          <p:nvPr/>
        </p:nvSpPr>
        <p:spPr>
          <a:xfrm>
            <a:off x="7654153" y="4136679"/>
            <a:ext cx="731064" cy="253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S. Heyns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0236A9-2C61-950A-897C-866AC5420868}"/>
              </a:ext>
            </a:extLst>
          </p:cNvPr>
          <p:cNvSpPr txBox="1"/>
          <p:nvPr/>
        </p:nvSpPr>
        <p:spPr>
          <a:xfrm>
            <a:off x="108253" y="4432871"/>
            <a:ext cx="4729322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accent2"/>
                </a:solidFill>
              </a:rPr>
              <a:t>Current</a:t>
            </a:r>
            <a:r>
              <a:rPr lang="de-DE" sz="1200" dirty="0">
                <a:solidFill>
                  <a:schemeClr val="accent2"/>
                </a:solidFill>
              </a:rPr>
              <a:t> KATRIN </a:t>
            </a:r>
            <a:r>
              <a:rPr lang="de-DE" sz="1200" dirty="0" err="1">
                <a:solidFill>
                  <a:schemeClr val="accent2"/>
                </a:solidFill>
              </a:rPr>
              <a:t>performance</a:t>
            </a:r>
            <a:r>
              <a:rPr lang="de-DE" sz="1200" dirty="0">
                <a:solidFill>
                  <a:schemeClr val="accent2"/>
                </a:solidFill>
              </a:rPr>
              <a:t> (integral, </a:t>
            </a:r>
            <a:r>
              <a:rPr lang="de-DE" sz="1200" dirty="0">
                <a:solidFill>
                  <a:schemeClr val="accent2"/>
                </a:solidFill>
                <a:latin typeface="Symbol" pitchFamily="2" charset="2"/>
              </a:rPr>
              <a:t>D</a:t>
            </a:r>
            <a:r>
              <a:rPr lang="de-DE" sz="1200" dirty="0">
                <a:solidFill>
                  <a:schemeClr val="accent2"/>
                </a:solidFill>
              </a:rPr>
              <a:t>E = 2.7 eV, </a:t>
            </a:r>
            <a:r>
              <a:rPr lang="de-DE" sz="1200" dirty="0" err="1">
                <a:solidFill>
                  <a:schemeClr val="accent2"/>
                </a:solidFill>
              </a:rPr>
              <a:t>bg</a:t>
            </a:r>
            <a:r>
              <a:rPr lang="de-DE" sz="1200" dirty="0">
                <a:solidFill>
                  <a:schemeClr val="accent2"/>
                </a:solidFill>
              </a:rPr>
              <a:t> = 0.1 </a:t>
            </a:r>
            <a:r>
              <a:rPr lang="de-DE" sz="1200" dirty="0" err="1">
                <a:solidFill>
                  <a:schemeClr val="accent2"/>
                </a:solidFill>
              </a:rPr>
              <a:t>cps</a:t>
            </a:r>
            <a:r>
              <a:rPr lang="de-DE" sz="1200" dirty="0">
                <a:solidFill>
                  <a:schemeClr val="accent2"/>
                </a:solidFill>
              </a:rPr>
              <a:t>)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6C17AA-4D73-8E00-172A-1255915C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9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B26C9-D748-463A-82E9-9AB76583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principle</a:t>
            </a:r>
            <a:endParaRPr lang="de-DE" dirty="0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9CC6DD3-728A-4DA9-8A67-D77B2F01C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80" y="878821"/>
            <a:ext cx="3304379" cy="14564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319BCBB-6F7D-4C48-B14D-CCF9DCA6F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368" y="2352018"/>
            <a:ext cx="3299824" cy="254953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72710AA4-7D0B-4AE0-B982-AA39A87B8BB0}"/>
              </a:ext>
            </a:extLst>
          </p:cNvPr>
          <p:cNvCxnSpPr>
            <a:cxnSpLocks/>
          </p:cNvCxnSpPr>
          <p:nvPr/>
        </p:nvCxnSpPr>
        <p:spPr>
          <a:xfrm>
            <a:off x="4076450" y="1110263"/>
            <a:ext cx="0" cy="496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A0F61F12-C02A-43A4-A140-9DAF9025AA4D}"/>
              </a:ext>
            </a:extLst>
          </p:cNvPr>
          <p:cNvSpPr txBox="1"/>
          <p:nvPr/>
        </p:nvSpPr>
        <p:spPr>
          <a:xfrm>
            <a:off x="3720098" y="870648"/>
            <a:ext cx="1540331" cy="507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>
                <a:solidFill>
                  <a:schemeClr val="accent1"/>
                </a:solidFill>
              </a:rPr>
              <a:t>Retarding</a:t>
            </a:r>
            <a:r>
              <a:rPr lang="de-DE" sz="1350" dirty="0">
                <a:solidFill>
                  <a:schemeClr val="accent1"/>
                </a:solidFill>
              </a:rPr>
              <a:t> </a:t>
            </a:r>
            <a:r>
              <a:rPr lang="de-DE" sz="1350" dirty="0" err="1">
                <a:solidFill>
                  <a:schemeClr val="accent1"/>
                </a:solidFill>
              </a:rPr>
              <a:t>voltage</a:t>
            </a:r>
            <a:br>
              <a:rPr lang="de-DE" sz="1350" dirty="0">
                <a:solidFill>
                  <a:schemeClr val="accent1"/>
                </a:solidFill>
              </a:rPr>
            </a:br>
            <a:r>
              <a:rPr lang="de-DE" sz="1350" dirty="0">
                <a:solidFill>
                  <a:schemeClr val="accent1"/>
                </a:solidFill>
              </a:rPr>
              <a:t>        (</a:t>
            </a:r>
            <a:r>
              <a:rPr lang="de-DE" sz="1350" dirty="0" err="1">
                <a:solidFill>
                  <a:schemeClr val="accent1"/>
                </a:solidFill>
              </a:rPr>
              <a:t>scanned</a:t>
            </a:r>
            <a:r>
              <a:rPr lang="de-DE" sz="1350" dirty="0">
                <a:solidFill>
                  <a:schemeClr val="accent1"/>
                </a:solidFill>
              </a:rPr>
              <a:t>!)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BE708A8-4B4D-4B1D-AD7B-A95F8243B8F5}"/>
              </a:ext>
            </a:extLst>
          </p:cNvPr>
          <p:cNvSpPr txBox="1"/>
          <p:nvPr/>
        </p:nvSpPr>
        <p:spPr>
          <a:xfrm>
            <a:off x="372365" y="1048398"/>
            <a:ext cx="4546716" cy="154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/>
              <a:t>Integral </a:t>
            </a:r>
            <a:r>
              <a:rPr lang="de-DE" sz="1350" b="1" dirty="0" err="1"/>
              <a:t>measurement</a:t>
            </a:r>
            <a:r>
              <a:rPr lang="de-DE" sz="1350" b="1" dirty="0"/>
              <a:t> </a:t>
            </a:r>
            <a:br>
              <a:rPr lang="de-DE" sz="1350" b="1" dirty="0"/>
            </a:br>
            <a:r>
              <a:rPr lang="de-DE" sz="1350" b="1" dirty="0"/>
              <a:t>(high pass </a:t>
            </a:r>
            <a:r>
              <a:rPr lang="de-DE" sz="1350" b="1" dirty="0" err="1"/>
              <a:t>filter</a:t>
            </a:r>
            <a:r>
              <a:rPr lang="de-DE" sz="1350" b="1" dirty="0"/>
              <a:t>)</a:t>
            </a:r>
          </a:p>
          <a:p>
            <a:pPr marL="214249" indent="-214249">
              <a:buFontTx/>
              <a:buChar char="-"/>
            </a:pPr>
            <a:r>
              <a:rPr lang="de-DE" sz="1350" dirty="0"/>
              <a:t>Energy </a:t>
            </a:r>
            <a:r>
              <a:rPr lang="de-DE" sz="1350" dirty="0" err="1"/>
              <a:t>resolution</a:t>
            </a:r>
            <a:r>
              <a:rPr lang="de-DE" sz="1350" dirty="0"/>
              <a:t> </a:t>
            </a:r>
            <a:br>
              <a:rPr lang="de-DE" sz="1350" dirty="0"/>
            </a:br>
            <a:r>
              <a:rPr lang="de-DE" sz="1350" dirty="0" err="1"/>
              <a:t>determined</a:t>
            </a:r>
            <a:r>
              <a:rPr lang="de-DE" sz="1350" dirty="0"/>
              <a:t> </a:t>
            </a:r>
            <a:r>
              <a:rPr lang="de-DE" sz="1350" dirty="0" err="1"/>
              <a:t>by</a:t>
            </a:r>
            <a:r>
              <a:rPr lang="de-DE" sz="1350" dirty="0"/>
              <a:t> </a:t>
            </a:r>
            <a:r>
              <a:rPr lang="de-DE" sz="1350" dirty="0" err="1"/>
              <a:t>filter</a:t>
            </a:r>
            <a:endParaRPr lang="de-DE" sz="1350" dirty="0"/>
          </a:p>
          <a:p>
            <a:pPr marL="214249" indent="-214249">
              <a:buFontTx/>
              <a:buChar char="-"/>
            </a:pPr>
            <a:r>
              <a:rPr lang="de-DE" sz="1350" dirty="0" err="1"/>
              <a:t>Detector</a:t>
            </a:r>
            <a:r>
              <a:rPr lang="de-DE" sz="1350" dirty="0"/>
              <a:t> „</a:t>
            </a:r>
            <a:r>
              <a:rPr lang="de-DE" sz="1350" dirty="0" err="1"/>
              <a:t>only</a:t>
            </a:r>
            <a:r>
              <a:rPr lang="de-DE" sz="1350" dirty="0"/>
              <a:t>“ </a:t>
            </a:r>
            <a:r>
              <a:rPr lang="de-DE" sz="1350" dirty="0" err="1"/>
              <a:t>counts</a:t>
            </a:r>
            <a:endParaRPr lang="de-DE" sz="1350" dirty="0"/>
          </a:p>
          <a:p>
            <a:pPr marL="214249" indent="-214249">
              <a:buFontTx/>
              <a:buChar char="-"/>
            </a:pPr>
            <a:r>
              <a:rPr lang="de-DE" sz="1350" dirty="0" err="1"/>
              <a:t>Reduced</a:t>
            </a:r>
            <a:r>
              <a:rPr lang="de-DE" sz="1350" dirty="0"/>
              <a:t> </a:t>
            </a:r>
            <a:r>
              <a:rPr lang="de-DE" sz="1350" dirty="0" err="1"/>
              <a:t>statistics</a:t>
            </a:r>
            <a:endParaRPr lang="de-DE" sz="1350" dirty="0"/>
          </a:p>
          <a:p>
            <a:endParaRPr lang="de-DE" sz="135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DF69EC6-7000-4B88-A809-6CDC5360F8A4}"/>
              </a:ext>
            </a:extLst>
          </p:cNvPr>
          <p:cNvSpPr txBox="1"/>
          <p:nvPr/>
        </p:nvSpPr>
        <p:spPr>
          <a:xfrm>
            <a:off x="361641" y="3305038"/>
            <a:ext cx="2612007" cy="154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/>
              <a:t>Differential </a:t>
            </a:r>
            <a:r>
              <a:rPr lang="de-DE" sz="1350" b="1" dirty="0" err="1"/>
              <a:t>measurement</a:t>
            </a:r>
            <a:r>
              <a:rPr lang="de-DE" sz="1350" b="1" dirty="0"/>
              <a:t> </a:t>
            </a:r>
          </a:p>
          <a:p>
            <a:pPr marL="214249" indent="-214249">
              <a:buFontTx/>
              <a:buChar char="-"/>
            </a:pPr>
            <a:r>
              <a:rPr lang="de-DE" sz="1350" dirty="0"/>
              <a:t>Energy </a:t>
            </a:r>
            <a:r>
              <a:rPr lang="de-DE" sz="1350" dirty="0" err="1"/>
              <a:t>resolution</a:t>
            </a:r>
            <a:r>
              <a:rPr lang="de-DE" sz="1350" dirty="0"/>
              <a:t> </a:t>
            </a:r>
            <a:r>
              <a:rPr lang="de-DE" sz="1350" dirty="0" err="1"/>
              <a:t>determined</a:t>
            </a:r>
            <a:r>
              <a:rPr lang="de-DE" sz="1350" dirty="0"/>
              <a:t> </a:t>
            </a:r>
            <a:r>
              <a:rPr lang="de-DE" sz="1350" dirty="0" err="1"/>
              <a:t>by</a:t>
            </a:r>
            <a:r>
              <a:rPr lang="de-DE" sz="1350" dirty="0"/>
              <a:t> </a:t>
            </a:r>
          </a:p>
          <a:p>
            <a:r>
              <a:rPr lang="de-DE" sz="1350" dirty="0"/>
              <a:t>	</a:t>
            </a:r>
            <a:r>
              <a:rPr lang="de-DE" sz="1350" b="1" dirty="0"/>
              <a:t>A) </a:t>
            </a:r>
            <a:r>
              <a:rPr lang="de-DE" sz="1350" b="1" dirty="0" err="1"/>
              <a:t>detector</a:t>
            </a:r>
            <a:r>
              <a:rPr lang="de-DE" sz="1350" b="1" dirty="0"/>
              <a:t> </a:t>
            </a:r>
            <a:br>
              <a:rPr lang="de-DE" sz="1350" dirty="0"/>
            </a:br>
            <a:r>
              <a:rPr lang="de-DE" sz="1350" dirty="0"/>
              <a:t>	</a:t>
            </a:r>
            <a:r>
              <a:rPr lang="de-DE" sz="1350" dirty="0" err="1"/>
              <a:t>or</a:t>
            </a:r>
            <a:r>
              <a:rPr lang="de-DE" sz="1350" dirty="0"/>
              <a:t> </a:t>
            </a:r>
          </a:p>
          <a:p>
            <a:r>
              <a:rPr lang="de-DE" sz="1350" dirty="0"/>
              <a:t>	</a:t>
            </a:r>
            <a:r>
              <a:rPr lang="de-DE" sz="1350" b="1" dirty="0"/>
              <a:t>B) time of </a:t>
            </a:r>
            <a:r>
              <a:rPr lang="de-DE" sz="1350" b="1" dirty="0" err="1"/>
              <a:t>flight</a:t>
            </a:r>
            <a:r>
              <a:rPr lang="de-DE" sz="1350" b="1" dirty="0"/>
              <a:t> </a:t>
            </a:r>
          </a:p>
          <a:p>
            <a:endParaRPr lang="de-DE" sz="1350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E87A9A36-3D7E-452F-A22F-60DEE143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292" y="2820979"/>
            <a:ext cx="2753416" cy="1895208"/>
          </a:xfrm>
          <a:prstGeom prst="rect">
            <a:avLst/>
          </a:prstGeom>
        </p:spPr>
      </p:pic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BA2860CB-1A43-4339-BE03-7DB6D0C5713B}"/>
              </a:ext>
            </a:extLst>
          </p:cNvPr>
          <p:cNvCxnSpPr>
            <a:cxnSpLocks/>
          </p:cNvCxnSpPr>
          <p:nvPr/>
        </p:nvCxnSpPr>
        <p:spPr>
          <a:xfrm>
            <a:off x="5062869" y="3427561"/>
            <a:ext cx="0" cy="496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E500B010-99D1-4437-BACA-308293C70A7F}"/>
              </a:ext>
            </a:extLst>
          </p:cNvPr>
          <p:cNvCxnSpPr>
            <a:cxnSpLocks/>
          </p:cNvCxnSpPr>
          <p:nvPr/>
        </p:nvCxnSpPr>
        <p:spPr>
          <a:xfrm>
            <a:off x="4954891" y="2968997"/>
            <a:ext cx="0" cy="1309695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0028D8D4-F862-409C-930E-1F6BD9DF7993}"/>
              </a:ext>
            </a:extLst>
          </p:cNvPr>
          <p:cNvSpPr txBox="1"/>
          <p:nvPr/>
        </p:nvSpPr>
        <p:spPr>
          <a:xfrm rot="16200000">
            <a:off x="4510488" y="3288090"/>
            <a:ext cx="658952" cy="230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/>
              <a:t>threshold</a:t>
            </a:r>
            <a:endParaRPr lang="de-DE" sz="900" dirty="0"/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21E325F2-18D4-4687-BE29-4F8D9D18DD29}"/>
              </a:ext>
            </a:extLst>
          </p:cNvPr>
          <p:cNvCxnSpPr>
            <a:cxnSpLocks/>
          </p:cNvCxnSpPr>
          <p:nvPr/>
        </p:nvCxnSpPr>
        <p:spPr>
          <a:xfrm>
            <a:off x="5177134" y="3541826"/>
            <a:ext cx="0" cy="496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D7BDB04B-A40E-4D60-9520-0450B4D5D7F8}"/>
              </a:ext>
            </a:extLst>
          </p:cNvPr>
          <p:cNvCxnSpPr>
            <a:cxnSpLocks/>
          </p:cNvCxnSpPr>
          <p:nvPr/>
        </p:nvCxnSpPr>
        <p:spPr>
          <a:xfrm>
            <a:off x="5291399" y="3656091"/>
            <a:ext cx="0" cy="496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DB8CE01D-5790-4E79-B4EB-F29CA9C8B97C}"/>
              </a:ext>
            </a:extLst>
          </p:cNvPr>
          <p:cNvCxnSpPr>
            <a:cxnSpLocks/>
          </p:cNvCxnSpPr>
          <p:nvPr/>
        </p:nvCxnSpPr>
        <p:spPr>
          <a:xfrm>
            <a:off x="5440795" y="3708871"/>
            <a:ext cx="0" cy="496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4207018D-9E53-4E76-8B22-655DFE087A19}"/>
              </a:ext>
            </a:extLst>
          </p:cNvPr>
          <p:cNvSpPr txBox="1"/>
          <p:nvPr/>
        </p:nvSpPr>
        <p:spPr>
          <a:xfrm>
            <a:off x="5512716" y="2918875"/>
            <a:ext cx="1136499" cy="5076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accent1"/>
                </a:solidFill>
              </a:rPr>
              <a:t>All </a:t>
            </a:r>
            <a:r>
              <a:rPr lang="de-DE" sz="1350" dirty="0" err="1">
                <a:solidFill>
                  <a:schemeClr val="accent1"/>
                </a:solidFill>
              </a:rPr>
              <a:t>energies</a:t>
            </a:r>
            <a:r>
              <a:rPr lang="de-DE" sz="1350" dirty="0">
                <a:solidFill>
                  <a:schemeClr val="accent1"/>
                </a:solidFill>
              </a:rPr>
              <a:t> </a:t>
            </a:r>
            <a:br>
              <a:rPr lang="de-DE" sz="1350" dirty="0">
                <a:solidFill>
                  <a:schemeClr val="accent1"/>
                </a:solidFill>
              </a:rPr>
            </a:br>
            <a:r>
              <a:rPr lang="de-DE" sz="1350" dirty="0">
                <a:solidFill>
                  <a:schemeClr val="accent1"/>
                </a:solidFill>
              </a:rPr>
              <a:t>at </a:t>
            </a:r>
            <a:r>
              <a:rPr lang="de-DE" sz="1350" dirty="0" err="1">
                <a:solidFill>
                  <a:schemeClr val="accent1"/>
                </a:solidFill>
              </a:rPr>
              <a:t>onces</a:t>
            </a:r>
            <a:endParaRPr lang="de-DE" sz="1350" dirty="0">
              <a:solidFill>
                <a:schemeClr val="accent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310B5F0-358E-40D4-8D64-D60C53ED7DC0}"/>
              </a:ext>
            </a:extLst>
          </p:cNvPr>
          <p:cNvSpPr/>
          <p:nvPr/>
        </p:nvSpPr>
        <p:spPr>
          <a:xfrm>
            <a:off x="3732286" y="2825970"/>
            <a:ext cx="1033938" cy="2076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750" dirty="0">
                <a:solidFill>
                  <a:schemeClr val="bg1">
                    <a:lumMod val="50000"/>
                  </a:schemeClr>
                </a:solidFill>
              </a:rPr>
              <a:t>arXiv:1806.00369v2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2FD517A9-5A1D-A031-6F78-FEF505FA8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26" y="2904078"/>
            <a:ext cx="2525882" cy="189441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26DF129-3620-9493-63E0-CDE368372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64" y="862305"/>
            <a:ext cx="2526945" cy="1895209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8760C284-6056-9C4B-51BC-C2D8C25C5305}"/>
              </a:ext>
            </a:extLst>
          </p:cNvPr>
          <p:cNvSpPr txBox="1"/>
          <p:nvPr/>
        </p:nvSpPr>
        <p:spPr>
          <a:xfrm>
            <a:off x="3830819" y="4767661"/>
            <a:ext cx="1922630" cy="3076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More </a:t>
            </a:r>
            <a:r>
              <a:rPr lang="de-DE" dirty="0" err="1"/>
              <a:t>signal</a:t>
            </a:r>
            <a:r>
              <a:rPr lang="de-DE" dirty="0"/>
              <a:t> 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01B229C-CC3E-C451-D3F7-1DFBA3A5A413}"/>
              </a:ext>
            </a:extLst>
          </p:cNvPr>
          <p:cNvSpPr txBox="1"/>
          <p:nvPr/>
        </p:nvSpPr>
        <p:spPr>
          <a:xfrm>
            <a:off x="6905221" y="4771626"/>
            <a:ext cx="1922629" cy="307682"/>
          </a:xfrm>
          <a:prstGeom prst="rect">
            <a:avLst/>
          </a:prstGeom>
          <a:solidFill>
            <a:srgbClr val="00968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</p:txBody>
      </p:sp>
      <p:sp>
        <p:nvSpPr>
          <p:cNvPr id="47" name="Datumsplatzhalter 46">
            <a:extLst>
              <a:ext uri="{FF2B5EF4-FFF2-40B4-BE49-F238E27FC236}">
                <a16:creationId xmlns:a16="http://schemas.microsoft.com/office/drawing/2014/main" id="{69831BA3-2376-C2D0-99FC-49A3E719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466" y="6329445"/>
            <a:ext cx="1369917" cy="5280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60931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10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21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31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242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55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86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173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484" algn="l" defTabSz="609310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06.09.2024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897089-34E5-3EB4-30B1-FCCE6C49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46</a:t>
            </a:fld>
            <a:endParaRPr lang="en-US" noProof="0"/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FBC92DFC-F7CF-AB69-1BEA-7DC6C199AE51}"/>
              </a:ext>
            </a:extLst>
          </p:cNvPr>
          <p:cNvSpPr txBox="1">
            <a:spLocks/>
          </p:cNvSpPr>
          <p:nvPr/>
        </p:nvSpPr>
        <p:spPr>
          <a:xfrm>
            <a:off x="628452" y="4747358"/>
            <a:ext cx="1027438" cy="3961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27.02.2024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4" grpId="0"/>
      <p:bldP spid="58" grpId="0" animBg="1"/>
      <p:bldP spid="8" grpId="0"/>
      <p:bldP spid="41" grpId="0" animBg="1"/>
      <p:bldP spid="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FEFDCEF-DB59-9E4D-D6BC-59A1CC41F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3FCEAA1-18A6-BC72-4F71-F1F7B3E8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47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DEFB07-BD6F-A912-F553-6917E5D1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Next R&amp;D </a:t>
            </a:r>
            <a:r>
              <a:rPr lang="de-DE" i="1" dirty="0" err="1"/>
              <a:t>goal</a:t>
            </a:r>
            <a:r>
              <a:rPr lang="de-DE" i="1" dirty="0"/>
              <a:t>: </a:t>
            </a:r>
            <a:br>
              <a:rPr lang="de-DE" dirty="0"/>
            </a:br>
            <a:r>
              <a:rPr lang="de-DE" dirty="0" err="1"/>
              <a:t>Demonstrate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tagging</a:t>
            </a:r>
            <a:r>
              <a:rPr lang="de-DE" dirty="0"/>
              <a:t> for ToF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C07340A-B795-BE5A-8ED4-09CD55704F34}"/>
              </a:ext>
            </a:extLst>
          </p:cNvPr>
          <p:cNvGrpSpPr/>
          <p:nvPr/>
        </p:nvGrpSpPr>
        <p:grpSpPr>
          <a:xfrm>
            <a:off x="354872" y="937755"/>
            <a:ext cx="5712074" cy="1577431"/>
            <a:chOff x="2123728" y="1671650"/>
            <a:chExt cx="7342613" cy="2027716"/>
          </a:xfrm>
        </p:grpSpPr>
        <p:pic>
          <p:nvPicPr>
            <p:cNvPr id="5" name="Inhaltsplatzhalter 6">
              <a:extLst>
                <a:ext uri="{FF2B5EF4-FFF2-40B4-BE49-F238E27FC236}">
                  <a16:creationId xmlns:a16="http://schemas.microsoft.com/office/drawing/2014/main" id="{2A39F43A-6833-58E9-7CCD-DFB9F48E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17"/>
            <a:stretch/>
          </p:blipFill>
          <p:spPr bwMode="auto">
            <a:xfrm>
              <a:off x="2123728" y="1671650"/>
              <a:ext cx="6976638" cy="2027716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9696FE3-23A0-8BC4-0F6D-DE8015F23A83}"/>
                </a:ext>
              </a:extLst>
            </p:cNvPr>
            <p:cNvSpPr/>
            <p:nvPr/>
          </p:nvSpPr>
          <p:spPr>
            <a:xfrm rot="21381596">
              <a:off x="2209576" y="2973727"/>
              <a:ext cx="353445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F0085E5-4FF9-6DB9-4B4A-0CBC9E5F8F6A}"/>
                </a:ext>
              </a:extLst>
            </p:cNvPr>
            <p:cNvSpPr/>
            <p:nvPr/>
          </p:nvSpPr>
          <p:spPr>
            <a:xfrm>
              <a:off x="8712041" y="2898000"/>
              <a:ext cx="754300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B01744F-074D-4513-DCD5-2C3191C5A2DB}"/>
                </a:ext>
              </a:extLst>
            </p:cNvPr>
            <p:cNvSpPr/>
            <p:nvPr/>
          </p:nvSpPr>
          <p:spPr>
            <a:xfrm rot="21381596">
              <a:off x="6343417" y="3105397"/>
              <a:ext cx="176368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CFE88ADB-F78D-CA74-3330-492848056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51" y="2918903"/>
            <a:ext cx="1818982" cy="177983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FDA392E-7651-6936-3E25-C3FF54E31ED6}"/>
              </a:ext>
            </a:extLst>
          </p:cNvPr>
          <p:cNvSpPr txBox="1"/>
          <p:nvPr/>
        </p:nvSpPr>
        <p:spPr>
          <a:xfrm>
            <a:off x="3529503" y="2181887"/>
            <a:ext cx="2156656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Tagger: </a:t>
            </a:r>
            <a:r>
              <a:rPr lang="de-DE" b="1" dirty="0" err="1">
                <a:solidFill>
                  <a:srgbClr val="3EDE49"/>
                </a:solidFill>
              </a:rPr>
              <a:t>start</a:t>
            </a:r>
            <a:r>
              <a:rPr lang="de-DE" dirty="0"/>
              <a:t> (~1000 Hz)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F0EBB6B3-2292-82F7-46CE-0E837C83F185}"/>
              </a:ext>
            </a:extLst>
          </p:cNvPr>
          <p:cNvCxnSpPr/>
          <p:nvPr/>
        </p:nvCxnSpPr>
        <p:spPr>
          <a:xfrm flipH="1" flipV="1">
            <a:off x="3476822" y="1686831"/>
            <a:ext cx="91538" cy="622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849B328-68CE-51BD-C5F5-32BDBB8E2025}"/>
              </a:ext>
            </a:extLst>
          </p:cNvPr>
          <p:cNvCxnSpPr>
            <a:cxnSpLocks/>
          </p:cNvCxnSpPr>
          <p:nvPr/>
        </p:nvCxnSpPr>
        <p:spPr>
          <a:xfrm flipH="1">
            <a:off x="5429173" y="1260812"/>
            <a:ext cx="816288" cy="138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8F549A62-7874-B1C1-A0E1-87F475034CF2}"/>
              </a:ext>
            </a:extLst>
          </p:cNvPr>
          <p:cNvSpPr txBox="1"/>
          <p:nvPr/>
        </p:nvSpPr>
        <p:spPr>
          <a:xfrm>
            <a:off x="6307073" y="980917"/>
            <a:ext cx="1703787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Fast </a:t>
            </a:r>
            <a:r>
              <a:rPr lang="de-DE" dirty="0" err="1"/>
              <a:t>detector</a:t>
            </a:r>
            <a:r>
              <a:rPr lang="de-DE" dirty="0"/>
              <a:t>: </a:t>
            </a:r>
            <a:r>
              <a:rPr lang="de-DE" b="1" dirty="0" err="1">
                <a:solidFill>
                  <a:srgbClr val="FF0000"/>
                </a:solidFill>
              </a:rPr>
              <a:t>stop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276C8CE-702A-D80A-5F58-D67959175E4C}"/>
              </a:ext>
            </a:extLst>
          </p:cNvPr>
          <p:cNvSpPr txBox="1"/>
          <p:nvPr/>
        </p:nvSpPr>
        <p:spPr>
          <a:xfrm>
            <a:off x="459746" y="931894"/>
            <a:ext cx="1615649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Pre-spectrometer</a:t>
            </a:r>
            <a:r>
              <a:rPr lang="de-DE" dirty="0"/>
              <a:t>:</a:t>
            </a:r>
            <a:br>
              <a:rPr lang="de-DE" dirty="0"/>
            </a:br>
            <a:r>
              <a:rPr lang="de-DE" b="1" dirty="0" err="1"/>
              <a:t>limit</a:t>
            </a:r>
            <a:r>
              <a:rPr lang="de-DE" b="1" dirty="0"/>
              <a:t> rate &lt; 1 </a:t>
            </a:r>
            <a:r>
              <a:rPr lang="de-DE" b="1" dirty="0" err="1"/>
              <a:t>khz</a:t>
            </a:r>
            <a:endParaRPr lang="de-DE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941BFC7-39FC-7054-E7CA-69B280BD6D5A}"/>
              </a:ext>
            </a:extLst>
          </p:cNvPr>
          <p:cNvSpPr txBox="1"/>
          <p:nvPr/>
        </p:nvSpPr>
        <p:spPr>
          <a:xfrm>
            <a:off x="6123939" y="1543810"/>
            <a:ext cx="2944128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Main </a:t>
            </a:r>
            <a:r>
              <a:rPr lang="de-DE" dirty="0" err="1"/>
              <a:t>spectrometer</a:t>
            </a:r>
            <a:r>
              <a:rPr lang="de-DE" dirty="0"/>
              <a:t>:</a:t>
            </a:r>
            <a:br>
              <a:rPr lang="de-DE" dirty="0"/>
            </a:br>
            <a:r>
              <a:rPr lang="de-DE" b="1" dirty="0" err="1"/>
              <a:t>delay</a:t>
            </a:r>
            <a:r>
              <a:rPr lang="de-DE" b="1" dirty="0"/>
              <a:t> </a:t>
            </a:r>
            <a:r>
              <a:rPr lang="de-DE" b="1" dirty="0" err="1"/>
              <a:t>line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retardation</a:t>
            </a:r>
            <a:r>
              <a:rPr lang="de-DE" b="1" dirty="0"/>
              <a:t> </a:t>
            </a:r>
            <a:r>
              <a:rPr lang="de-DE" b="1" dirty="0" err="1"/>
              <a:t>pot</a:t>
            </a:r>
            <a:r>
              <a:rPr lang="de-DE" b="1" dirty="0"/>
              <a:t>.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87AE5601-2898-0F58-302A-84B9B311CA13}"/>
              </a:ext>
            </a:extLst>
          </p:cNvPr>
          <p:cNvCxnSpPr>
            <a:cxnSpLocks/>
          </p:cNvCxnSpPr>
          <p:nvPr/>
        </p:nvCxnSpPr>
        <p:spPr>
          <a:xfrm>
            <a:off x="2075396" y="1288599"/>
            <a:ext cx="1103308" cy="255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E498F368-FB1F-D94A-F938-11F921F8E87C}"/>
              </a:ext>
            </a:extLst>
          </p:cNvPr>
          <p:cNvCxnSpPr>
            <a:cxnSpLocks/>
          </p:cNvCxnSpPr>
          <p:nvPr/>
        </p:nvCxnSpPr>
        <p:spPr>
          <a:xfrm flipH="1" flipV="1">
            <a:off x="4772368" y="1678766"/>
            <a:ext cx="1307991" cy="102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A646F8D0-1D55-35A3-ED35-266ACF1AA738}"/>
              </a:ext>
            </a:extLst>
          </p:cNvPr>
          <p:cNvSpPr txBox="1"/>
          <p:nvPr/>
        </p:nvSpPr>
        <p:spPr>
          <a:xfrm>
            <a:off x="777837" y="4739406"/>
            <a:ext cx="3252164" cy="3384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600" dirty="0"/>
              <a:t>R&amp;D </a:t>
            </a:r>
            <a:r>
              <a:rPr lang="de-DE" sz="1600" dirty="0" err="1"/>
              <a:t>ongoing</a:t>
            </a:r>
            <a:r>
              <a:rPr lang="de-DE" sz="1600" dirty="0"/>
              <a:t> at U North Carolina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6BC0042-4C26-9C66-4520-E68559C650D2}"/>
              </a:ext>
            </a:extLst>
          </p:cNvPr>
          <p:cNvSpPr txBox="1"/>
          <p:nvPr/>
        </p:nvSpPr>
        <p:spPr>
          <a:xfrm rot="16200000">
            <a:off x="4738864" y="3625448"/>
            <a:ext cx="1944843" cy="36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/>
              <a:t>T. </a:t>
            </a:r>
            <a:r>
              <a:rPr lang="de-DE" sz="900" dirty="0" err="1"/>
              <a:t>Tanabe</a:t>
            </a:r>
            <a:r>
              <a:rPr lang="de-DE" sz="900" dirty="0"/>
              <a:t> et al., </a:t>
            </a:r>
            <a:r>
              <a:rPr lang="de-DE" sz="900" dirty="0" err="1"/>
              <a:t>Nucl</a:t>
            </a:r>
            <a:r>
              <a:rPr lang="de-DE" sz="900" dirty="0"/>
              <a:t>. </a:t>
            </a:r>
            <a:r>
              <a:rPr lang="de-DE" sz="900" dirty="0" err="1"/>
              <a:t>Instr</a:t>
            </a:r>
            <a:r>
              <a:rPr lang="de-DE" sz="900" dirty="0"/>
              <a:t>. Meth. A 427 (1999) 455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BF97ACF-A53A-F784-2E0D-4CCC28857A26}"/>
              </a:ext>
            </a:extLst>
          </p:cNvPr>
          <p:cNvSpPr txBox="1"/>
          <p:nvPr/>
        </p:nvSpPr>
        <p:spPr>
          <a:xfrm>
            <a:off x="2082855" y="3061915"/>
            <a:ext cx="2726203" cy="52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Coreless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comparator</a:t>
            </a:r>
            <a:r>
              <a:rPr lang="de-DE" dirty="0"/>
              <a:t> 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3808AEFD-9952-5249-9FD4-2977438F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" y="3220496"/>
            <a:ext cx="2079691" cy="1385075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EB7AB50A-48F0-D8D9-2EBB-86D5B61C7AA0}"/>
              </a:ext>
            </a:extLst>
          </p:cNvPr>
          <p:cNvSpPr txBox="1"/>
          <p:nvPr/>
        </p:nvSpPr>
        <p:spPr>
          <a:xfrm>
            <a:off x="548298" y="2639654"/>
            <a:ext cx="4570589" cy="33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/>
              <a:t>Single </a:t>
            </a:r>
            <a:r>
              <a:rPr lang="de-DE" sz="1600" b="1" dirty="0" err="1"/>
              <a:t>electron</a:t>
            </a:r>
            <a:r>
              <a:rPr lang="de-DE" sz="1600" b="1" dirty="0"/>
              <a:t> </a:t>
            </a:r>
            <a:r>
              <a:rPr lang="de-DE" sz="1600" b="1" dirty="0" err="1"/>
              <a:t>tagging</a:t>
            </a:r>
            <a:r>
              <a:rPr lang="de-DE" sz="1600" b="1" dirty="0"/>
              <a:t> </a:t>
            </a:r>
            <a:r>
              <a:rPr lang="de-DE" sz="1600" b="1" dirty="0" err="1"/>
              <a:t>is</a:t>
            </a:r>
            <a:r>
              <a:rPr lang="de-DE" sz="1600" b="1" dirty="0"/>
              <a:t> </a:t>
            </a:r>
            <a:r>
              <a:rPr lang="de-DE" sz="1600" b="1" dirty="0" err="1"/>
              <a:t>challenging</a:t>
            </a:r>
            <a:endParaRPr lang="de-DE" sz="1600" b="1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CFABE6E-91DD-8441-599F-8A161E61BB50}"/>
              </a:ext>
            </a:extLst>
          </p:cNvPr>
          <p:cNvSpPr txBox="1"/>
          <p:nvPr/>
        </p:nvSpPr>
        <p:spPr>
          <a:xfrm>
            <a:off x="266964" y="2964576"/>
            <a:ext cx="2038360" cy="738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Cyclotron</a:t>
            </a:r>
            <a:r>
              <a:rPr lang="de-DE" dirty="0"/>
              <a:t> </a:t>
            </a:r>
            <a:r>
              <a:rPr lang="de-DE" dirty="0" err="1"/>
              <a:t>radiation</a:t>
            </a:r>
            <a:br>
              <a:rPr lang="de-DE" dirty="0"/>
            </a:b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(CRES)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72B155A9-3B1E-BDAB-C972-0E5B4BF5E766}"/>
              </a:ext>
            </a:extLst>
          </p:cNvPr>
          <p:cNvSpPr txBox="1"/>
          <p:nvPr/>
        </p:nvSpPr>
        <p:spPr>
          <a:xfrm>
            <a:off x="2493017" y="3637054"/>
            <a:ext cx="1213356" cy="738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Tiny </a:t>
            </a:r>
            <a:r>
              <a:rPr lang="de-DE" b="1" dirty="0" err="1"/>
              <a:t>signals</a:t>
            </a:r>
            <a:br>
              <a:rPr lang="de-DE" b="1" dirty="0"/>
            </a:br>
            <a:r>
              <a:rPr lang="de-DE" b="1" dirty="0" err="1"/>
              <a:t>vs</a:t>
            </a:r>
            <a:r>
              <a:rPr lang="de-DE" b="1" dirty="0"/>
              <a:t> minimal</a:t>
            </a:r>
            <a:br>
              <a:rPr lang="de-DE" b="1" dirty="0"/>
            </a:br>
            <a:r>
              <a:rPr lang="de-DE" b="1" dirty="0" err="1"/>
              <a:t>noise</a:t>
            </a:r>
            <a:r>
              <a:rPr lang="de-DE" b="1" dirty="0"/>
              <a:t> </a:t>
            </a:r>
            <a:r>
              <a:rPr lang="de-DE" b="1" dirty="0" err="1"/>
              <a:t>floor</a:t>
            </a:r>
            <a:endParaRPr lang="de-DE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DB3F93-4BAA-8743-320C-CECA719127FA}"/>
              </a:ext>
            </a:extLst>
          </p:cNvPr>
          <p:cNvSpPr txBox="1"/>
          <p:nvPr/>
        </p:nvSpPr>
        <p:spPr>
          <a:xfrm>
            <a:off x="946260" y="2093887"/>
            <a:ext cx="1496551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KATRIN Source:</a:t>
            </a:r>
            <a:br>
              <a:rPr lang="de-DE" dirty="0"/>
            </a:br>
            <a:r>
              <a:rPr lang="de-DE" b="1" dirty="0"/>
              <a:t>10</a:t>
            </a:r>
            <a:r>
              <a:rPr lang="de-DE" b="1" baseline="30000" dirty="0"/>
              <a:t>11</a:t>
            </a:r>
            <a:r>
              <a:rPr lang="de-DE" b="1" dirty="0"/>
              <a:t> </a:t>
            </a:r>
            <a:r>
              <a:rPr lang="de-DE" b="1" dirty="0" err="1"/>
              <a:t>Bq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F95B442-E135-74AB-E02B-4B9A71E23B74}"/>
              </a:ext>
            </a:extLst>
          </p:cNvPr>
          <p:cNvSpPr txBox="1"/>
          <p:nvPr/>
        </p:nvSpPr>
        <p:spPr>
          <a:xfrm>
            <a:off x="587743" y="4375490"/>
            <a:ext cx="1030733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See Project 8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71E50C-153C-3C78-A5B1-6A73791FDB95}"/>
              </a:ext>
            </a:extLst>
          </p:cNvPr>
          <p:cNvSpPr txBox="1"/>
          <p:nvPr/>
        </p:nvSpPr>
        <p:spPr>
          <a:xfrm>
            <a:off x="6102267" y="2367754"/>
            <a:ext cx="2810091" cy="2352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/>
            </a:lvl1pPr>
            <a:lvl2pPr marL="470423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</a:lvl2pPr>
            <a:lvl3pPr marL="737194" indent="-198888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/>
            </a:lvl3pPr>
            <a:lvl4pPr marL="1008729" indent="-203652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/>
            </a:lvl4pPr>
            <a:lvl5pPr marL="1275500" indent="-198888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/>
            </a:lvl5pPr>
            <a:lvl6pPr marL="1886453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9444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2436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5427" indent="-171496" defTabSz="68598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>
              <a:buNone/>
            </a:pPr>
            <a:r>
              <a:rPr lang="de-DE" b="1" dirty="0" err="1">
                <a:solidFill>
                  <a:schemeClr val="accent5"/>
                </a:solidFill>
              </a:rPr>
              <a:t>Strategy</a:t>
            </a:r>
            <a:endParaRPr lang="de-DE" b="1" dirty="0">
              <a:solidFill>
                <a:schemeClr val="accent5"/>
              </a:solidFill>
            </a:endParaRPr>
          </a:p>
          <a:p>
            <a:r>
              <a:rPr lang="de-DE" dirty="0"/>
              <a:t>„Single </a:t>
            </a:r>
            <a:r>
              <a:rPr lang="de-DE" dirty="0" err="1"/>
              <a:t>channel</a:t>
            </a:r>
            <a:r>
              <a:rPr lang="de-DE" dirty="0"/>
              <a:t>“ </a:t>
            </a:r>
            <a:r>
              <a:rPr lang="de-DE" dirty="0" err="1"/>
              <a:t>detector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complex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than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err="1">
                <a:sym typeface="Wingdings" panose="05000000000000000000" pitchFamily="2" charset="2"/>
              </a:rPr>
              <a:t>quantum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sensor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array</a:t>
            </a:r>
            <a:r>
              <a:rPr lang="de-DE" dirty="0">
                <a:sym typeface="Wingdings" panose="05000000000000000000" pitchFamily="2" charset="2"/>
              </a:rPr>
              <a:t> (QSA)</a:t>
            </a:r>
          </a:p>
          <a:p>
            <a:r>
              <a:rPr lang="de-DE" dirty="0">
                <a:sym typeface="Wingdings" panose="05000000000000000000" pitchFamily="2" charset="2"/>
              </a:rPr>
              <a:t>Differential </a:t>
            </a:r>
            <a:r>
              <a:rPr lang="de-DE" dirty="0" err="1">
                <a:sym typeface="Wingdings" panose="05000000000000000000" pitchFamily="2" charset="2"/>
              </a:rPr>
              <a:t>measurement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before</a:t>
            </a:r>
            <a:r>
              <a:rPr lang="de-DE" dirty="0">
                <a:sym typeface="Wingdings" panose="05000000000000000000" pitchFamily="2" charset="2"/>
              </a:rPr>
              <a:t> QSA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ready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Work on </a:t>
            </a:r>
            <a:r>
              <a:rPr lang="de-DE" dirty="0" err="1">
                <a:sym typeface="Wingdings" panose="05000000000000000000" pitchFamily="2" charset="2"/>
              </a:rPr>
              <a:t>techniques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improve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resolution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(U Münster)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A3F84D-43EC-522B-5330-0EE2AB00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59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5" grpId="0"/>
      <p:bldP spid="57" grpId="0"/>
      <p:bldP spid="58" grpId="0"/>
      <p:bldP spid="60" grpId="0"/>
      <p:bldP spid="10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D479319-C786-6952-749F-7ED2A6A4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37" y="1188061"/>
            <a:ext cx="2730947" cy="336381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57E34E-A7EB-5418-5E39-818F2316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KAMATE – </a:t>
            </a:r>
            <a:br>
              <a:rPr lang="de-DE" dirty="0"/>
            </a:br>
            <a:r>
              <a:rPr lang="de-DE" dirty="0"/>
              <a:t>Karlsruhe Mainz </a:t>
            </a:r>
            <a:r>
              <a:rPr lang="de-DE" dirty="0" err="1"/>
              <a:t>Atomic</a:t>
            </a:r>
            <a:r>
              <a:rPr lang="de-DE" dirty="0"/>
              <a:t> Tritium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77957260-D7BA-F8DA-9FA8-4488B202E0B0}"/>
              </a:ext>
            </a:extLst>
          </p:cNvPr>
          <p:cNvSpPr txBox="1">
            <a:spLocks/>
          </p:cNvSpPr>
          <p:nvPr/>
        </p:nvSpPr>
        <p:spPr>
          <a:xfrm>
            <a:off x="3333287" y="976811"/>
            <a:ext cx="4087192" cy="31898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Scientific / technical goals</a:t>
            </a:r>
          </a:p>
          <a:p>
            <a:r>
              <a:rPr lang="en-US" sz="1400" b="1" dirty="0"/>
              <a:t>Atomic beam characterization</a:t>
            </a:r>
          </a:p>
          <a:p>
            <a:pPr lvl="1"/>
            <a:r>
              <a:rPr lang="en-US" sz="1400" dirty="0"/>
              <a:t>Atomic fraction</a:t>
            </a:r>
          </a:p>
          <a:p>
            <a:pPr lvl="1"/>
            <a:r>
              <a:rPr lang="en-US" sz="1400" dirty="0"/>
              <a:t>Maximal flow rates / pressure limits</a:t>
            </a:r>
          </a:p>
          <a:p>
            <a:pPr lvl="1"/>
            <a:r>
              <a:rPr lang="en-US" sz="1400" dirty="0"/>
              <a:t>Isotopic effects</a:t>
            </a:r>
          </a:p>
          <a:p>
            <a:pPr lvl="1"/>
            <a:r>
              <a:rPr lang="en-US" sz="1400" b="1" dirty="0">
                <a:solidFill>
                  <a:schemeClr val="accent1"/>
                </a:solidFill>
              </a:rPr>
              <a:t>Angular dispersion</a:t>
            </a:r>
          </a:p>
          <a:p>
            <a:pPr lvl="1"/>
            <a:r>
              <a:rPr lang="en-US" sz="1400" b="1" dirty="0">
                <a:solidFill>
                  <a:schemeClr val="accent1"/>
                </a:solidFill>
              </a:rPr>
              <a:t>Time-of-flight (upgrade)</a:t>
            </a:r>
          </a:p>
          <a:p>
            <a:pPr lvl="1"/>
            <a:r>
              <a:rPr lang="en-US" sz="1400" b="1" dirty="0">
                <a:solidFill>
                  <a:schemeClr val="accent1"/>
                </a:solidFill>
              </a:rPr>
              <a:t>Wire-detector</a:t>
            </a:r>
          </a:p>
          <a:p>
            <a:pPr lvl="1"/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Cooling / accommodation (upgrade)</a:t>
            </a:r>
          </a:p>
          <a:p>
            <a:pPr lvl="1"/>
            <a:r>
              <a:rPr lang="en-US" sz="1400" b="1" dirty="0">
                <a:solidFill>
                  <a:schemeClr val="accent1"/>
                </a:solidFill>
              </a:rPr>
              <a:t>Velocity measurement</a:t>
            </a:r>
          </a:p>
          <a:p>
            <a:pPr lvl="1"/>
            <a:r>
              <a:rPr lang="en-US" sz="1400" b="1" dirty="0">
                <a:solidFill>
                  <a:schemeClr val="accent1"/>
                </a:solidFill>
              </a:rPr>
              <a:t>Recombination</a:t>
            </a:r>
          </a:p>
          <a:p>
            <a:endParaRPr lang="en-US" sz="15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D686ED-3AD5-D9E4-775F-A9660C49F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46" y="1140199"/>
            <a:ext cx="2555495" cy="3501300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99144FC-200E-7350-B714-D53F0EE57638}"/>
              </a:ext>
            </a:extLst>
          </p:cNvPr>
          <p:cNvSpPr txBox="1"/>
          <p:nvPr/>
        </p:nvSpPr>
        <p:spPr>
          <a:xfrm>
            <a:off x="3348242" y="3950184"/>
            <a:ext cx="4719707" cy="738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Sophisticated </a:t>
            </a:r>
            <a:r>
              <a:rPr lang="de-DE" b="1" dirty="0" err="1"/>
              <a:t>setup</a:t>
            </a:r>
            <a:r>
              <a:rPr lang="de-DE" b="1" dirty="0"/>
              <a:t> </a:t>
            </a:r>
            <a:r>
              <a:rPr lang="de-DE" b="1" dirty="0" err="1"/>
              <a:t>based</a:t>
            </a:r>
            <a:r>
              <a:rPr lang="de-DE" b="1" dirty="0"/>
              <a:t> on Mainz </a:t>
            </a:r>
            <a:r>
              <a:rPr lang="de-DE" b="1" dirty="0" err="1"/>
              <a:t>setup</a:t>
            </a:r>
            <a:endParaRPr lang="de-DE" b="1" dirty="0"/>
          </a:p>
          <a:p>
            <a:r>
              <a:rPr lang="de-DE" dirty="0"/>
              <a:t>Multi </a:t>
            </a:r>
            <a:r>
              <a:rPr lang="de-DE" dirty="0" err="1"/>
              <a:t>chamber</a:t>
            </a:r>
            <a:r>
              <a:rPr lang="de-DE" dirty="0"/>
              <a:t> / </a:t>
            </a:r>
            <a:r>
              <a:rPr lang="de-DE" dirty="0" err="1"/>
              <a:t>collimation</a:t>
            </a:r>
            <a:r>
              <a:rPr lang="de-DE" dirty="0"/>
              <a:t> design, </a:t>
            </a:r>
            <a:r>
              <a:rPr lang="de-DE" dirty="0" err="1"/>
              <a:t>tilting</a:t>
            </a:r>
            <a:r>
              <a:rPr lang="de-DE" dirty="0"/>
              <a:t> </a:t>
            </a:r>
            <a:r>
              <a:rPr lang="de-DE" dirty="0" err="1"/>
              <a:t>mechanism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beam </a:t>
            </a:r>
            <a:r>
              <a:rPr lang="de-DE" dirty="0" err="1"/>
              <a:t>control</a:t>
            </a:r>
            <a:r>
              <a:rPr lang="de-DE" dirty="0"/>
              <a:t>, source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, beam </a:t>
            </a:r>
            <a:r>
              <a:rPr lang="de-DE" dirty="0" err="1"/>
              <a:t>analytics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0D7DD5-AE13-5C76-C167-10CCD063608D}"/>
              </a:ext>
            </a:extLst>
          </p:cNvPr>
          <p:cNvSpPr txBox="1"/>
          <p:nvPr/>
        </p:nvSpPr>
        <p:spPr>
          <a:xfrm>
            <a:off x="866830" y="4433801"/>
            <a:ext cx="897726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A. Lindman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88A808-948F-9B34-9C58-0992DD288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9" y="2462122"/>
            <a:ext cx="916634" cy="9661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6B0B7B-6A7B-B189-1E18-3B42E9E16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51" y="1140198"/>
            <a:ext cx="805111" cy="96613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FC64CF9-478D-59A0-EEF4-B82E84911EFA}"/>
              </a:ext>
            </a:extLst>
          </p:cNvPr>
          <p:cNvSpPr txBox="1"/>
          <p:nvPr/>
        </p:nvSpPr>
        <p:spPr>
          <a:xfrm>
            <a:off x="7909424" y="1350249"/>
            <a:ext cx="1000286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Karlsruhe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8FB3FE0-750B-5D06-53D6-329369F59963}"/>
              </a:ext>
            </a:extLst>
          </p:cNvPr>
          <p:cNvSpPr txBox="1"/>
          <p:nvPr/>
        </p:nvSpPr>
        <p:spPr>
          <a:xfrm>
            <a:off x="7909423" y="2706239"/>
            <a:ext cx="711834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Mainz 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5EBC23B1-B204-23FA-793B-3708DABC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60B78A-0E47-57C7-97F7-8AACD0D2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3685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60B78A-0E47-57C7-97F7-8AACD0D2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49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57E34E-A7EB-5418-5E39-818F2316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KAMATE – </a:t>
            </a:r>
            <a:br>
              <a:rPr lang="de-DE" dirty="0"/>
            </a:br>
            <a:r>
              <a:rPr lang="de-DE" dirty="0"/>
              <a:t>Karlsruhe Mainz </a:t>
            </a:r>
            <a:r>
              <a:rPr lang="de-DE" dirty="0" err="1"/>
              <a:t>Atomic</a:t>
            </a:r>
            <a:r>
              <a:rPr lang="de-DE" dirty="0"/>
              <a:t> Tritium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77957260-D7BA-F8DA-9FA8-4488B202E0B0}"/>
              </a:ext>
            </a:extLst>
          </p:cNvPr>
          <p:cNvSpPr txBox="1">
            <a:spLocks/>
          </p:cNvSpPr>
          <p:nvPr/>
        </p:nvSpPr>
        <p:spPr>
          <a:xfrm>
            <a:off x="3518440" y="1140198"/>
            <a:ext cx="4694538" cy="358827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03591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KAMATE 0.5 </a:t>
            </a:r>
            <a:r>
              <a:rPr lang="en-US" dirty="0"/>
              <a:t>(at Mainz)</a:t>
            </a:r>
          </a:p>
          <a:p>
            <a:pPr marL="0" indent="0">
              <a:buNone/>
            </a:pPr>
            <a:r>
              <a:rPr lang="en-US" dirty="0"/>
              <a:t>Identify best source at MATS with H/D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KAMATE 1.0 </a:t>
            </a:r>
            <a:r>
              <a:rPr lang="en-US" dirty="0"/>
              <a:t>(at TLK)</a:t>
            </a:r>
          </a:p>
          <a:p>
            <a:pPr marL="0" indent="0">
              <a:buNone/>
            </a:pPr>
            <a:r>
              <a:rPr lang="en-US" dirty="0"/>
              <a:t>Operate KAMATE 0.5 setup with T.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T(Beam) ~ 2500 K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KAMATE 2.0 </a:t>
            </a:r>
            <a:r>
              <a:rPr lang="en-US" dirty="0"/>
              <a:t>(at TLK)</a:t>
            </a:r>
          </a:p>
          <a:p>
            <a:pPr marL="0" indent="0">
              <a:buNone/>
            </a:pPr>
            <a:r>
              <a:rPr lang="en-US" dirty="0"/>
              <a:t>Add accommodator as first stage cooling.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T(Beam) ~ 150 K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KAMATE 3.0 </a:t>
            </a:r>
            <a:r>
              <a:rPr lang="en-US" dirty="0"/>
              <a:t>(at TLK)</a:t>
            </a:r>
          </a:p>
          <a:p>
            <a:pPr marL="0" indent="0">
              <a:buNone/>
            </a:pPr>
            <a:r>
              <a:rPr lang="en-US" dirty="0"/>
              <a:t>Add nozzle for second stage cooling and beam temperature measurement setup (time of flight).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T(Beam) ~ 4 K </a:t>
            </a:r>
            <a:endParaRPr lang="en-US" sz="1400" dirty="0">
              <a:solidFill>
                <a:schemeClr val="accent1"/>
              </a:solidFill>
            </a:endParaRPr>
          </a:p>
          <a:p>
            <a:endParaRPr lang="en-US" sz="15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D686ED-3AD5-D9E4-775F-A9660C49F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46" y="1153188"/>
            <a:ext cx="2418021" cy="3312945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60D7DD5-AE13-5C76-C167-10CCD063608D}"/>
              </a:ext>
            </a:extLst>
          </p:cNvPr>
          <p:cNvSpPr txBox="1"/>
          <p:nvPr/>
        </p:nvSpPr>
        <p:spPr>
          <a:xfrm>
            <a:off x="396000" y="4495695"/>
            <a:ext cx="897726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A. Lindman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FC64CF9-478D-59A0-EEF4-B82E84911EFA}"/>
              </a:ext>
            </a:extLst>
          </p:cNvPr>
          <p:cNvSpPr txBox="1"/>
          <p:nvPr/>
        </p:nvSpPr>
        <p:spPr>
          <a:xfrm>
            <a:off x="7905673" y="89077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Karlsruhe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8FB3FE0-750B-5D06-53D6-329369F59963}"/>
              </a:ext>
            </a:extLst>
          </p:cNvPr>
          <p:cNvSpPr txBox="1"/>
          <p:nvPr/>
        </p:nvSpPr>
        <p:spPr>
          <a:xfrm>
            <a:off x="8075591" y="2687509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Mainz </a:t>
            </a: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83A7983D-1726-C56E-6700-C3BE908AD4D8}"/>
              </a:ext>
            </a:extLst>
          </p:cNvPr>
          <p:cNvSpPr/>
          <p:nvPr/>
        </p:nvSpPr>
        <p:spPr>
          <a:xfrm>
            <a:off x="2667615" y="1283981"/>
            <a:ext cx="805111" cy="31498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sz="1600" dirty="0"/>
              <a:t>KAMATE </a:t>
            </a:r>
            <a:r>
              <a:rPr lang="de-DE" sz="1600" dirty="0" err="1"/>
              <a:t>stages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681FE6B-8569-4CC4-98F3-487F08F51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58" y="3357745"/>
            <a:ext cx="1391156" cy="75259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DC15845-B66B-4FA2-BB67-D857A3F02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11" y="1797678"/>
            <a:ext cx="846650" cy="42332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76195DC-0E70-6FA0-4572-9D45AF85C7FB}"/>
              </a:ext>
            </a:extLst>
          </p:cNvPr>
          <p:cNvSpPr txBox="1"/>
          <p:nvPr/>
        </p:nvSpPr>
        <p:spPr>
          <a:xfrm>
            <a:off x="2721465" y="859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EB4A9D9-306A-3649-05A1-D26ED8282CA2}"/>
              </a:ext>
            </a:extLst>
          </p:cNvPr>
          <p:cNvSpPr txBox="1"/>
          <p:nvPr/>
        </p:nvSpPr>
        <p:spPr>
          <a:xfrm>
            <a:off x="2721465" y="44214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2028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791902-AB38-876D-751B-DD10EE240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024">
            <a:off x="7842634" y="2890992"/>
            <a:ext cx="1197205" cy="512404"/>
          </a:xfrm>
          <a:prstGeom prst="rect">
            <a:avLst/>
          </a:prstGeom>
        </p:spPr>
      </p:pic>
      <p:pic>
        <p:nvPicPr>
          <p:cNvPr id="10" name="Grafik 9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76A45266-FA90-98EB-C959-63B622E6F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351" y="1175089"/>
            <a:ext cx="545771" cy="545771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09039D-C779-F11C-7FFB-F27CA07C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123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9151FE-488D-46E4-A4F6-54EA6EDB6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600" dirty="0"/>
              <a:t>Direct, model-independent access to neutrino mass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9C9AAE-8F14-470D-AAE3-EA76FF1F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CCB758-950C-4095-865E-1721A40F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FAEEB47-1A2A-4C6C-80C4-F6FE5895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Direct mass experiments</a:t>
            </a:r>
          </a:p>
        </p:txBody>
      </p:sp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BBD21E82-BE4B-4F39-BAED-22E9C661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143" y="1556857"/>
            <a:ext cx="1864971" cy="36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8" descr="cut-out">
            <a:extLst>
              <a:ext uri="{FF2B5EF4-FFF2-40B4-BE49-F238E27FC236}">
                <a16:creationId xmlns:a16="http://schemas.microsoft.com/office/drawing/2014/main" id="{20B17D65-CD57-4680-B4C3-F70E5F05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572" y="2094180"/>
            <a:ext cx="2767013" cy="2137172"/>
          </a:xfrm>
          <a:prstGeom prst="rect">
            <a:avLst/>
          </a:prstGeom>
          <a:noFill/>
        </p:spPr>
      </p:pic>
      <p:graphicFrame>
        <p:nvGraphicFramePr>
          <p:cNvPr id="11" name="Object 19">
            <a:extLst>
              <a:ext uri="{FF2B5EF4-FFF2-40B4-BE49-F238E27FC236}">
                <a16:creationId xmlns:a16="http://schemas.microsoft.com/office/drawing/2014/main" id="{1C3F379F-9BFB-4E38-B8E3-54045E2F94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3943" y="1474333"/>
          <a:ext cx="2272599" cy="55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625600" imgH="393700" progId="Equation.3">
                  <p:embed/>
                </p:oleObj>
              </mc:Choice>
              <mc:Fallback>
                <p:oleObj name="Formel" r:id="rId4" imgW="1625600" imgH="393700" progId="Equation.3">
                  <p:embed/>
                  <p:pic>
                    <p:nvPicPr>
                      <p:cNvPr id="11" name="Object 19">
                        <a:extLst>
                          <a:ext uri="{FF2B5EF4-FFF2-40B4-BE49-F238E27FC236}">
                            <a16:creationId xmlns:a16="http://schemas.microsoft.com/office/drawing/2014/main" id="{1C3F379F-9BFB-4E38-B8E3-54045E2F94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943" y="1474333"/>
                        <a:ext cx="2272599" cy="5506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D8E8A69E-EA32-4034-B4B4-BB2C7CB5FF9F}"/>
              </a:ext>
            </a:extLst>
          </p:cNvPr>
          <p:cNvSpPr txBox="1"/>
          <p:nvPr/>
        </p:nvSpPr>
        <p:spPr>
          <a:xfrm>
            <a:off x="412859" y="4348187"/>
            <a:ext cx="831472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(Anti-) neutrino mass determined from shape distortion near kinematic endpoint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2998B30-C877-44FE-A4C2-E6265EA795EB}"/>
                  </a:ext>
                </a:extLst>
              </p:cNvPr>
              <p:cNvSpPr txBox="1"/>
              <p:nvPr/>
            </p:nvSpPr>
            <p:spPr>
              <a:xfrm>
                <a:off x="412859" y="1935464"/>
                <a:ext cx="2270434" cy="4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199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sz="2199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1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sz="219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19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de-DE" sz="21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2199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2998B30-C877-44FE-A4C2-E6265EA79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59" y="1935464"/>
                <a:ext cx="2270434" cy="430754"/>
              </a:xfrm>
              <a:prstGeom prst="rect">
                <a:avLst/>
              </a:prstGeom>
              <a:blipFill>
                <a:blip r:embed="rId6"/>
                <a:stretch>
                  <a:fillRect r="-75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7FFA6B4-8BE9-45FB-82B7-9339AB09783E}"/>
                  </a:ext>
                </a:extLst>
              </p:cNvPr>
              <p:cNvSpPr txBox="1"/>
              <p:nvPr/>
            </p:nvSpPr>
            <p:spPr>
              <a:xfrm>
                <a:off x="291305" y="3232540"/>
                <a:ext cx="3189313" cy="4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199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199">
                              <a:latin typeface="Cambria Math" panose="02040503050406030204" pitchFamily="18" charset="0"/>
                            </a:rPr>
                            <m:t>shell</m:t>
                          </m:r>
                        </m:e>
                      </m:d>
                      <m:r>
                        <a:rPr lang="de-DE" sz="2199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199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1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21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2199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7FFA6B4-8BE9-45FB-82B7-9339AB097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05" y="3232540"/>
                <a:ext cx="3189313" cy="4307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853930E-8CA3-4CD4-8085-DAD299673296}"/>
                  </a:ext>
                </a:extLst>
              </p:cNvPr>
              <p:cNvSpPr txBox="1"/>
              <p:nvPr/>
            </p:nvSpPr>
            <p:spPr>
              <a:xfrm>
                <a:off x="397289" y="1516597"/>
                <a:ext cx="1456424" cy="412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999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999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de-DE" sz="1999" b="1" i="1">
                            <a:latin typeface="Cambria Math" panose="02040503050406030204" pitchFamily="18" charset="0"/>
                          </a:rPr>
                          <m:t>(−)</m:t>
                        </m:r>
                      </m:sup>
                    </m:sSup>
                  </m:oMath>
                </a14:m>
                <a:r>
                  <a:rPr lang="de-DE" sz="1999" b="1" dirty="0"/>
                  <a:t> decay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853930E-8CA3-4CD4-8085-DAD299673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89" y="1516597"/>
                <a:ext cx="1456424" cy="412807"/>
              </a:xfrm>
              <a:prstGeom prst="rect">
                <a:avLst/>
              </a:prstGeom>
              <a:blipFill>
                <a:blip r:embed="rId8"/>
                <a:stretch>
                  <a:fillRect l="-1674" t="-4412" r="-3347" b="-26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791A8815-8289-4F5D-80DC-F9D140949271}"/>
              </a:ext>
            </a:extLst>
          </p:cNvPr>
          <p:cNvSpPr txBox="1"/>
          <p:nvPr/>
        </p:nvSpPr>
        <p:spPr>
          <a:xfrm>
            <a:off x="397288" y="2814762"/>
            <a:ext cx="2206975" cy="399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99" b="1" dirty="0" err="1"/>
              <a:t>Electron</a:t>
            </a:r>
            <a:r>
              <a:rPr lang="de-DE" sz="1999" b="1" dirty="0"/>
              <a:t> </a:t>
            </a:r>
            <a:r>
              <a:rPr lang="de-DE" sz="1999" b="1" dirty="0" err="1"/>
              <a:t>capture</a:t>
            </a:r>
            <a:endParaRPr lang="de-DE" sz="1999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76F9456-AEFF-4540-9ACC-24FB14367056}"/>
              </a:ext>
            </a:extLst>
          </p:cNvPr>
          <p:cNvSpPr txBox="1"/>
          <p:nvPr/>
        </p:nvSpPr>
        <p:spPr>
          <a:xfrm>
            <a:off x="397289" y="2405048"/>
            <a:ext cx="4007828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sz="1600" dirty="0"/>
              <a:t>Measurement of kinetic energy of electron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7DE3AD-ADB1-4947-806C-728966D23494}"/>
              </a:ext>
            </a:extLst>
          </p:cNvPr>
          <p:cNvSpPr txBox="1"/>
          <p:nvPr/>
        </p:nvSpPr>
        <p:spPr>
          <a:xfrm>
            <a:off x="397289" y="3821448"/>
            <a:ext cx="4932761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sz="1600" dirty="0"/>
              <a:t>Measurement</a:t>
            </a:r>
            <a:r>
              <a:rPr lang="de-DE" sz="1600" dirty="0"/>
              <a:t> of internal </a:t>
            </a:r>
            <a:r>
              <a:rPr lang="de-DE" sz="1600" dirty="0" err="1"/>
              <a:t>excitation</a:t>
            </a:r>
            <a:r>
              <a:rPr lang="de-DE" sz="1600" dirty="0"/>
              <a:t> of </a:t>
            </a:r>
            <a:r>
              <a:rPr lang="de-DE" sz="1600" dirty="0" err="1"/>
              <a:t>daughter</a:t>
            </a:r>
            <a:r>
              <a:rPr lang="de-DE" sz="1600" dirty="0"/>
              <a:t> </a:t>
            </a:r>
            <a:r>
              <a:rPr lang="de-DE" sz="1600" dirty="0" err="1"/>
              <a:t>atom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B372CFE6-47EC-4EBF-947A-33064F68FD6B}"/>
                  </a:ext>
                </a:extLst>
              </p:cNvPr>
              <p:cNvSpPr txBox="1"/>
              <p:nvPr/>
            </p:nvSpPr>
            <p:spPr>
              <a:xfrm>
                <a:off x="3526143" y="3232540"/>
                <a:ext cx="2177400" cy="430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199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de-DE" sz="2199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19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199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de-DE" sz="2199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B372CFE6-47EC-4EBF-947A-33064F68F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43" y="3232540"/>
                <a:ext cx="2177400" cy="430754"/>
              </a:xfrm>
              <a:prstGeom prst="rect">
                <a:avLst/>
              </a:prstGeom>
              <a:blipFill>
                <a:blip r:embed="rId9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EE84EE1B-304F-462F-B118-9EBDE6717419}"/>
              </a:ext>
            </a:extLst>
          </p:cNvPr>
          <p:cNvSpPr/>
          <p:nvPr/>
        </p:nvSpPr>
        <p:spPr>
          <a:xfrm>
            <a:off x="7746020" y="2870060"/>
            <a:ext cx="888726" cy="3624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C130791-4C76-4D1B-999A-4549FCB62527}"/>
              </a:ext>
            </a:extLst>
          </p:cNvPr>
          <p:cNvSpPr txBox="1"/>
          <p:nvPr/>
        </p:nvSpPr>
        <p:spPr>
          <a:xfrm>
            <a:off x="7971536" y="2691690"/>
            <a:ext cx="771127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Tiny </a:t>
            </a:r>
            <a:br>
              <a:rPr lang="de-DE" dirty="0"/>
            </a:br>
            <a:r>
              <a:rPr lang="de-DE" dirty="0" err="1"/>
              <a:t>fraction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9" grpId="0" animBg="1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4">
            <a:extLst>
              <a:ext uri="{FF2B5EF4-FFF2-40B4-BE49-F238E27FC236}">
                <a16:creationId xmlns:a16="http://schemas.microsoft.com/office/drawing/2014/main" id="{261F31BC-958E-F29D-9082-8C9BCFAC5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1" t="8981" r="7792" b="8669"/>
          <a:stretch/>
        </p:blipFill>
        <p:spPr>
          <a:xfrm>
            <a:off x="281868" y="928367"/>
            <a:ext cx="6869179" cy="3587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A1EC929-4FFD-76AF-2A0D-3B02E5A53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0AC0D9F-679D-090B-73E0-E4F099D9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50</a:t>
            </a:fld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E92D15-679B-2BAE-5A61-4EB3A3D7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Preparing TLK for Atomic Tritium Demonstrator (ATD)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228837-8A6F-284E-9A5F-C59628EEFE76}"/>
              </a:ext>
            </a:extLst>
          </p:cNvPr>
          <p:cNvSpPr/>
          <p:nvPr/>
        </p:nvSpPr>
        <p:spPr>
          <a:xfrm>
            <a:off x="320508" y="2206514"/>
            <a:ext cx="2342853" cy="1456311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C662924-94A0-2B64-8DBC-4B605A51A0A7}"/>
              </a:ext>
            </a:extLst>
          </p:cNvPr>
          <p:cNvSpPr/>
          <p:nvPr/>
        </p:nvSpPr>
        <p:spPr>
          <a:xfrm>
            <a:off x="3244850" y="1543051"/>
            <a:ext cx="1165633" cy="181352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78A209-81C1-B4E4-B749-E2AE29CA9072}"/>
              </a:ext>
            </a:extLst>
          </p:cNvPr>
          <p:cNvSpPr/>
          <p:nvPr/>
        </p:nvSpPr>
        <p:spPr>
          <a:xfrm>
            <a:off x="4934064" y="2064099"/>
            <a:ext cx="2216983" cy="150987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B13AC3-1440-E565-F7A1-14B9D29B4450}"/>
              </a:ext>
            </a:extLst>
          </p:cNvPr>
          <p:cNvSpPr txBox="1"/>
          <p:nvPr/>
        </p:nvSpPr>
        <p:spPr>
          <a:xfrm>
            <a:off x="1412" y="3983855"/>
            <a:ext cx="184674" cy="3230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500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84D9C5-B0F1-45E0-000C-35C73A31325C}"/>
              </a:ext>
            </a:extLst>
          </p:cNvPr>
          <p:cNvSpPr txBox="1"/>
          <p:nvPr/>
        </p:nvSpPr>
        <p:spPr>
          <a:xfrm>
            <a:off x="-588711" y="2206514"/>
            <a:ext cx="184674" cy="29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AD3E45E-EE42-647B-D034-50159BFE4922}"/>
              </a:ext>
            </a:extLst>
          </p:cNvPr>
          <p:cNvSpPr/>
          <p:nvPr/>
        </p:nvSpPr>
        <p:spPr>
          <a:xfrm>
            <a:off x="5996948" y="1122382"/>
            <a:ext cx="1794840" cy="9013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249" indent="-214249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Decontamination completed</a:t>
            </a:r>
          </a:p>
          <a:p>
            <a:pPr marL="214249" indent="-214249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Installation ongoing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D3C46B3-BECA-5BAA-0A8F-130A547786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84051" y="760590"/>
            <a:ext cx="1187723" cy="359889"/>
          </a:xfrm>
          <a:prstGeom prst="round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ALTEX Box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EC8B47E-632C-6B26-6282-313A5DA58819}"/>
              </a:ext>
            </a:extLst>
          </p:cNvPr>
          <p:cNvSpPr/>
          <p:nvPr/>
        </p:nvSpPr>
        <p:spPr>
          <a:xfrm>
            <a:off x="355287" y="1192827"/>
            <a:ext cx="2216983" cy="11427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249" indent="-214249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In process of disposal/repurposing of former experiment</a:t>
            </a:r>
          </a:p>
          <a:p>
            <a:pPr marL="214249" indent="-214249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Next step: decontamination 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4FDA578-77D8-B6F8-0B9F-98F7EA85F1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38451" y="831035"/>
            <a:ext cx="1548364" cy="359889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PETRA box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7FE446C-4F8F-EB01-5B03-2481C4839CF7}"/>
              </a:ext>
            </a:extLst>
          </p:cNvPr>
          <p:cNvSpPr/>
          <p:nvPr/>
        </p:nvSpPr>
        <p:spPr>
          <a:xfrm>
            <a:off x="515917" y="3718369"/>
            <a:ext cx="2589904" cy="12056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e.g. former tritium retention system, gas bottles, control cabinets, …</a:t>
            </a:r>
          </a:p>
          <a:p>
            <a:endParaRPr lang="en-US" sz="1350" dirty="0">
              <a:solidFill>
                <a:schemeClr val="tx1"/>
              </a:solidFill>
            </a:endParaRP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 Relocation in progress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E152E9A3-6DBC-9500-76E6-DF590AC0C4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1699" y="3356578"/>
            <a:ext cx="1436990" cy="414851"/>
          </a:xfrm>
          <a:prstGeom prst="roundRect">
            <a:avLst/>
          </a:prstGeom>
          <a:solidFill>
            <a:schemeClr val="accent6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Other systems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1F6FF092-F598-200D-EFBE-9C2730A26602}"/>
              </a:ext>
            </a:extLst>
          </p:cNvPr>
          <p:cNvSpPr/>
          <p:nvPr/>
        </p:nvSpPr>
        <p:spPr>
          <a:xfrm>
            <a:off x="6432113" y="3514538"/>
            <a:ext cx="2589904" cy="12056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e.g. large tritium retention system (~500k€), tritium supplies, …</a:t>
            </a:r>
          </a:p>
          <a:p>
            <a:endParaRPr lang="en-US" sz="1350" dirty="0">
              <a:solidFill>
                <a:schemeClr val="tx1"/>
              </a:solidFill>
            </a:endParaRP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 Acquisition on-going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6F674731-3C1E-EA54-27F3-14DEEF47A2B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32113" y="3099080"/>
            <a:ext cx="2566899" cy="414851"/>
          </a:xfrm>
          <a:prstGeom prst="roundRect">
            <a:avLst/>
          </a:prstGeom>
          <a:solidFill>
            <a:schemeClr val="accent4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ATD Glove box infrastructure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BFB341-4F46-7A68-C799-8B9FD52EC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034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A1F418-6769-4B68-8B21-9D06D6C4AD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CA8FE0F-6BF7-4541-8578-DF777925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Working principle of KATRIN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70735F-8002-49A0-BDA4-E08E7EAB2E6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746625"/>
            <a:ext cx="1028700" cy="396875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5631293-21EE-47F8-A4A7-7F524067A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3316"/>
          <a:stretch/>
        </p:blipFill>
        <p:spPr>
          <a:xfrm>
            <a:off x="285918" y="1199113"/>
            <a:ext cx="8485549" cy="34129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20E20D-C6DE-46F9-B2DF-14BCA9C9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48" y="879665"/>
            <a:ext cx="896768" cy="62981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7DFC01-1056-4EFA-9C43-1C9C75AD8AAC}"/>
              </a:ext>
            </a:extLst>
          </p:cNvPr>
          <p:cNvSpPr txBox="1"/>
          <p:nvPr/>
        </p:nvSpPr>
        <p:spPr>
          <a:xfrm>
            <a:off x="7333599" y="4355065"/>
            <a:ext cx="1657314" cy="261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Artwork L. Köllenberger</a:t>
            </a:r>
          </a:p>
        </p:txBody>
      </p:sp>
    </p:spTree>
    <p:extLst>
      <p:ext uri="{BB962C8B-B14F-4D97-AF65-F5344CB8AC3E}">
        <p14:creationId xmlns:p14="http://schemas.microsoft.com/office/powerpoint/2010/main" val="27589240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9DC127-A108-42D1-AF98-4335B835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C43379-E328-4406-8CFB-030EE9F7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369F18-1C40-46AC-AFF9-B0ADC89C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Challenges for </a:t>
            </a:r>
            <a:r>
              <a:rPr lang="de-DE" sz="2400" b="1" dirty="0" err="1"/>
              <a:t>achieving</a:t>
            </a:r>
            <a:r>
              <a:rPr lang="de-DE" sz="2400" b="1" dirty="0"/>
              <a:t> </a:t>
            </a:r>
            <a:r>
              <a:rPr lang="de-DE" sz="2400" b="1" dirty="0" err="1"/>
              <a:t>mass</a:t>
            </a:r>
            <a:r>
              <a:rPr lang="de-DE" sz="2400" b="1" dirty="0"/>
              <a:t> </a:t>
            </a:r>
            <a:r>
              <a:rPr lang="de-DE" sz="2400" b="1" dirty="0" err="1"/>
              <a:t>low</a:t>
            </a:r>
            <a:r>
              <a:rPr lang="de-DE" sz="2400" b="1" dirty="0"/>
              <a:t> </a:t>
            </a:r>
            <a:r>
              <a:rPr lang="de-DE" sz="2400" b="1" dirty="0" err="1"/>
              <a:t>sensitivity</a:t>
            </a:r>
            <a:endParaRPr lang="de-DE" sz="2400" b="1" dirty="0"/>
          </a:p>
        </p:txBody>
      </p:sp>
      <p:pic>
        <p:nvPicPr>
          <p:cNvPr id="6" name="Picture 18" descr="cut-out">
            <a:extLst>
              <a:ext uri="{FF2B5EF4-FFF2-40B4-BE49-F238E27FC236}">
                <a16:creationId xmlns:a16="http://schemas.microsoft.com/office/drawing/2014/main" id="{23F8A0F1-092F-470C-ABBE-0E77605C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97" y="1712673"/>
            <a:ext cx="3051235" cy="2356699"/>
          </a:xfrm>
          <a:prstGeom prst="rect">
            <a:avLst/>
          </a:prstGeom>
          <a:noFill/>
        </p:spPr>
      </p:pic>
      <p:graphicFrame>
        <p:nvGraphicFramePr>
          <p:cNvPr id="7" name="Object 19">
            <a:extLst>
              <a:ext uri="{FF2B5EF4-FFF2-40B4-BE49-F238E27FC236}">
                <a16:creationId xmlns:a16="http://schemas.microsoft.com/office/drawing/2014/main" id="{70B86C62-87A6-4E71-92E3-F78B58C2A4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8099" y="1074128"/>
          <a:ext cx="2272599" cy="55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625600" imgH="393700" progId="Equation.3">
                  <p:embed/>
                </p:oleObj>
              </mc:Choice>
              <mc:Fallback>
                <p:oleObj name="Formel" r:id="rId3" imgW="1625600" imgH="393700" progId="Equation.3">
                  <p:embed/>
                  <p:pic>
                    <p:nvPicPr>
                      <p:cNvPr id="7" name="Object 19">
                        <a:extLst>
                          <a:ext uri="{FF2B5EF4-FFF2-40B4-BE49-F238E27FC236}">
                            <a16:creationId xmlns:a16="http://schemas.microsoft.com/office/drawing/2014/main" id="{70B86C62-87A6-4E71-92E3-F78B58C2A4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99" y="1074128"/>
                        <a:ext cx="2272599" cy="5506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1">
            <a:extLst>
              <a:ext uri="{FF2B5EF4-FFF2-40B4-BE49-F238E27FC236}">
                <a16:creationId xmlns:a16="http://schemas.microsoft.com/office/drawing/2014/main" id="{8ACC669B-9F36-4F27-B84E-4BF38AD13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42" y="4144993"/>
            <a:ext cx="3364458" cy="66227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sz="1500" dirty="0"/>
              <a:t>High </a:t>
            </a:r>
            <a:r>
              <a:rPr lang="de-DE" sz="1500" dirty="0" err="1"/>
              <a:t>signal</a:t>
            </a:r>
            <a:r>
              <a:rPr lang="de-DE" sz="1500" dirty="0"/>
              <a:t> (</a:t>
            </a:r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 err="1">
                <a:sym typeface="Wingdings" panose="05000000000000000000" pitchFamily="2" charset="2"/>
              </a:rPr>
              <a:t>statistics</a:t>
            </a:r>
            <a:r>
              <a:rPr lang="de-DE" sz="1500" dirty="0">
                <a:sym typeface="Wingdings" panose="05000000000000000000" pitchFamily="2" charset="2"/>
              </a:rPr>
              <a:t>)</a:t>
            </a:r>
          </a:p>
          <a:p>
            <a:pPr algn="l">
              <a:spcBef>
                <a:spcPts val="0"/>
              </a:spcBef>
            </a:pPr>
            <a:r>
              <a:rPr lang="de-DE" sz="1500" dirty="0"/>
              <a:t>Low </a:t>
            </a:r>
            <a:r>
              <a:rPr lang="de-DE" sz="1500" dirty="0" err="1"/>
              <a:t>background</a:t>
            </a:r>
            <a:r>
              <a:rPr lang="de-DE" sz="1500" dirty="0"/>
              <a:t> (</a:t>
            </a:r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 err="1">
                <a:sym typeface="Wingdings" panose="05000000000000000000" pitchFamily="2" charset="2"/>
              </a:rPr>
              <a:t>statistics</a:t>
            </a:r>
            <a:r>
              <a:rPr lang="de-DE" sz="15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DE141BD8-A8A9-4804-85D8-B2F9EF3D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885" y="4132506"/>
            <a:ext cx="3823881" cy="6622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sz="1500" dirty="0">
                <a:sym typeface="Wingdings" panose="05000000000000000000" pitchFamily="2" charset="2"/>
              </a:rPr>
              <a:t>High </a:t>
            </a:r>
            <a:r>
              <a:rPr lang="de-DE" sz="1500" dirty="0" err="1">
                <a:sym typeface="Wingdings" panose="05000000000000000000" pitchFamily="2" charset="2"/>
              </a:rPr>
              <a:t>energy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resolution</a:t>
            </a:r>
            <a:r>
              <a:rPr lang="de-DE" sz="1500" dirty="0">
                <a:sym typeface="Wingdings" panose="05000000000000000000" pitchFamily="2" charset="2"/>
              </a:rPr>
              <a:t> ( </a:t>
            </a:r>
            <a:r>
              <a:rPr lang="de-DE" sz="1500" dirty="0" err="1">
                <a:sym typeface="Wingdings" panose="05000000000000000000" pitchFamily="2" charset="2"/>
              </a:rPr>
              <a:t>sensitivity</a:t>
            </a:r>
            <a:r>
              <a:rPr lang="de-DE" sz="1500" dirty="0">
                <a:sym typeface="Wingdings" panose="05000000000000000000" pitchFamily="2" charset="2"/>
              </a:rPr>
              <a:t>)</a:t>
            </a:r>
          </a:p>
          <a:p>
            <a:pPr algn="l">
              <a:spcBef>
                <a:spcPts val="0"/>
              </a:spcBef>
            </a:pPr>
            <a:r>
              <a:rPr lang="de-DE" sz="1500" dirty="0">
                <a:sym typeface="Wingdings" panose="05000000000000000000" pitchFamily="2" charset="2"/>
              </a:rPr>
              <a:t>Low and </a:t>
            </a:r>
            <a:r>
              <a:rPr lang="de-DE" sz="1500" dirty="0" err="1">
                <a:sym typeface="Wingdings" panose="05000000000000000000" pitchFamily="2" charset="2"/>
              </a:rPr>
              <a:t>quantified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systematic</a:t>
            </a:r>
            <a:r>
              <a:rPr lang="de-DE" sz="1500" dirty="0">
                <a:sym typeface="Wingdings" panose="05000000000000000000" pitchFamily="2" charset="2"/>
              </a:rPr>
              <a:t> </a:t>
            </a:r>
            <a:r>
              <a:rPr lang="de-DE" sz="1500" dirty="0" err="1">
                <a:sym typeface="Wingdings" panose="05000000000000000000" pitchFamily="2" charset="2"/>
              </a:rPr>
              <a:t>effects</a:t>
            </a:r>
            <a:endParaRPr lang="de-D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2">
                <a:extLst>
                  <a:ext uri="{FF2B5EF4-FFF2-40B4-BE49-F238E27FC236}">
                    <a16:creationId xmlns:a16="http://schemas.microsoft.com/office/drawing/2014/main" id="{2A8E5E7F-64FC-47C8-971C-2094139CED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2164440"/>
                  </p:ext>
                </p:extLst>
              </p:nvPr>
            </p:nvGraphicFramePr>
            <p:xfrm>
              <a:off x="3830817" y="1712673"/>
              <a:ext cx="4973210" cy="18536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9875">
                      <a:extLst>
                        <a:ext uri="{9D8B030D-6E8A-4147-A177-3AD203B41FA5}">
                          <a16:colId xmlns:a16="http://schemas.microsoft.com/office/drawing/2014/main" val="3702425147"/>
                        </a:ext>
                      </a:extLst>
                    </a:gridCol>
                    <a:gridCol w="1616636">
                      <a:extLst>
                        <a:ext uri="{9D8B030D-6E8A-4147-A177-3AD203B41FA5}">
                          <a16:colId xmlns:a16="http://schemas.microsoft.com/office/drawing/2014/main" val="697259863"/>
                        </a:ext>
                      </a:extLst>
                    </a:gridCol>
                    <a:gridCol w="1836699">
                      <a:extLst>
                        <a:ext uri="{9D8B030D-6E8A-4147-A177-3AD203B41FA5}">
                          <a16:colId xmlns:a16="http://schemas.microsoft.com/office/drawing/2014/main" val="2169669616"/>
                        </a:ext>
                      </a:extLst>
                    </a:gridCol>
                  </a:tblGrid>
                  <a:tr h="370726">
                    <a:tc>
                      <a:txBody>
                        <a:bodyPr/>
                        <a:lstStyle/>
                        <a:p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35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oMath>
                          </a14:m>
                          <a:r>
                            <a:rPr lang="de-DE" sz="1350" dirty="0"/>
                            <a:t>-</a:t>
                          </a:r>
                          <a:r>
                            <a:rPr lang="de-DE" sz="1350" dirty="0" err="1"/>
                            <a:t>decay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 err="1"/>
                            <a:t>Electron</a:t>
                          </a:r>
                          <a:r>
                            <a:rPr lang="de-DE" sz="1350" dirty="0"/>
                            <a:t> </a:t>
                          </a:r>
                          <a:r>
                            <a:rPr lang="de-DE" sz="1350" dirty="0" err="1"/>
                            <a:t>capture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305730074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Chosen isotope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baseline="30000" dirty="0"/>
                            <a:t>3</a:t>
                          </a:r>
                          <a:r>
                            <a:rPr lang="de-DE" sz="1350" dirty="0"/>
                            <a:t>H = T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baseline="30000" dirty="0"/>
                            <a:t>163</a:t>
                          </a:r>
                          <a:r>
                            <a:rPr lang="de-DE" sz="1350" dirty="0"/>
                            <a:t>Ho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1482125279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 err="1"/>
                            <a:t>Endpoint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18.6 keV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2.8 keV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1125103817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Half </a:t>
                          </a:r>
                          <a:r>
                            <a:rPr lang="de-DE" sz="1350" dirty="0" err="1"/>
                            <a:t>life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12.3 </a:t>
                          </a:r>
                          <a:r>
                            <a:rPr lang="de-DE" sz="1350" dirty="0" err="1"/>
                            <a:t>years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4570 </a:t>
                          </a:r>
                          <a:r>
                            <a:rPr lang="de-DE" sz="1350" dirty="0" err="1"/>
                            <a:t>years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3324947747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Typ. </a:t>
                          </a:r>
                          <a:r>
                            <a:rPr lang="de-DE" sz="1350" dirty="0" err="1"/>
                            <a:t>production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n-</a:t>
                          </a:r>
                          <a:r>
                            <a:rPr lang="de-DE" sz="1350" dirty="0" err="1"/>
                            <a:t>capture</a:t>
                          </a:r>
                          <a:r>
                            <a:rPr lang="de-DE" sz="1350" dirty="0"/>
                            <a:t> in D</a:t>
                          </a:r>
                          <a:r>
                            <a:rPr lang="de-DE" sz="1350" baseline="-25000" dirty="0"/>
                            <a:t>2</a:t>
                          </a:r>
                          <a:r>
                            <a:rPr lang="de-DE" sz="1350" dirty="0"/>
                            <a:t>O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n-irradiation of </a:t>
                          </a:r>
                          <a:r>
                            <a:rPr lang="de-DE" sz="1350" baseline="30000" dirty="0"/>
                            <a:t>162</a:t>
                          </a:r>
                          <a:r>
                            <a:rPr lang="de-DE" sz="1350" dirty="0"/>
                            <a:t>Er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8336001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2">
                <a:extLst>
                  <a:ext uri="{FF2B5EF4-FFF2-40B4-BE49-F238E27FC236}">
                    <a16:creationId xmlns:a16="http://schemas.microsoft.com/office/drawing/2014/main" id="{2A8E5E7F-64FC-47C8-971C-2094139CED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2164440"/>
                  </p:ext>
                </p:extLst>
              </p:nvPr>
            </p:nvGraphicFramePr>
            <p:xfrm>
              <a:off x="3830817" y="1712673"/>
              <a:ext cx="4973210" cy="18536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9875">
                      <a:extLst>
                        <a:ext uri="{9D8B030D-6E8A-4147-A177-3AD203B41FA5}">
                          <a16:colId xmlns:a16="http://schemas.microsoft.com/office/drawing/2014/main" val="3702425147"/>
                        </a:ext>
                      </a:extLst>
                    </a:gridCol>
                    <a:gridCol w="1616636">
                      <a:extLst>
                        <a:ext uri="{9D8B030D-6E8A-4147-A177-3AD203B41FA5}">
                          <a16:colId xmlns:a16="http://schemas.microsoft.com/office/drawing/2014/main" val="697259863"/>
                        </a:ext>
                      </a:extLst>
                    </a:gridCol>
                    <a:gridCol w="1836699">
                      <a:extLst>
                        <a:ext uri="{9D8B030D-6E8A-4147-A177-3AD203B41FA5}">
                          <a16:colId xmlns:a16="http://schemas.microsoft.com/office/drawing/2014/main" val="2169669616"/>
                        </a:ext>
                      </a:extLst>
                    </a:gridCol>
                  </a:tblGrid>
                  <a:tr h="370726">
                    <a:tc>
                      <a:txBody>
                        <a:bodyPr/>
                        <a:lstStyle/>
                        <a:p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91412" marR="91412" marT="45706" marB="45706">
                        <a:blipFill>
                          <a:blip r:embed="rId5"/>
                          <a:stretch>
                            <a:fillRect l="-94717" t="-1639" r="-115472" b="-4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 err="1"/>
                            <a:t>Electron</a:t>
                          </a:r>
                          <a:r>
                            <a:rPr lang="de-DE" sz="1350" dirty="0"/>
                            <a:t> </a:t>
                          </a:r>
                          <a:r>
                            <a:rPr lang="de-DE" sz="1350" dirty="0" err="1"/>
                            <a:t>capture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305730074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Chosen isotope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baseline="30000" dirty="0"/>
                            <a:t>3</a:t>
                          </a:r>
                          <a:r>
                            <a:rPr lang="de-DE" sz="1350" dirty="0"/>
                            <a:t>H = T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baseline="30000" dirty="0"/>
                            <a:t>163</a:t>
                          </a:r>
                          <a:r>
                            <a:rPr lang="de-DE" sz="1350" dirty="0"/>
                            <a:t>Ho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1482125279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 err="1"/>
                            <a:t>Endpoint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18.6 keV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2.8 keV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1125103817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Half </a:t>
                          </a:r>
                          <a:r>
                            <a:rPr lang="de-DE" sz="1350" dirty="0" err="1"/>
                            <a:t>life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12.3 </a:t>
                          </a:r>
                          <a:r>
                            <a:rPr lang="de-DE" sz="1350" dirty="0" err="1"/>
                            <a:t>years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4570 </a:t>
                          </a:r>
                          <a:r>
                            <a:rPr lang="de-DE" sz="1350" dirty="0" err="1"/>
                            <a:t>years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3324947747"/>
                      </a:ext>
                    </a:extLst>
                  </a:tr>
                  <a:tr h="370726"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Typ. </a:t>
                          </a:r>
                          <a:r>
                            <a:rPr lang="de-DE" sz="1350" dirty="0" err="1"/>
                            <a:t>production</a:t>
                          </a:r>
                          <a:endParaRPr lang="de-DE" sz="1350" dirty="0"/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n-</a:t>
                          </a:r>
                          <a:r>
                            <a:rPr lang="de-DE" sz="1350" dirty="0" err="1"/>
                            <a:t>capture</a:t>
                          </a:r>
                          <a:r>
                            <a:rPr lang="de-DE" sz="1350" dirty="0"/>
                            <a:t> in D</a:t>
                          </a:r>
                          <a:r>
                            <a:rPr lang="de-DE" sz="1350" baseline="-25000" dirty="0"/>
                            <a:t>2</a:t>
                          </a:r>
                          <a:r>
                            <a:rPr lang="de-DE" sz="1350" dirty="0"/>
                            <a:t>O</a:t>
                          </a:r>
                        </a:p>
                      </a:txBody>
                      <a:tcPr marL="91412" marR="91412" marT="45706" marB="45706"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350" dirty="0"/>
                            <a:t>n-irradiation of </a:t>
                          </a:r>
                          <a:r>
                            <a:rPr lang="de-DE" sz="1350" baseline="30000" dirty="0"/>
                            <a:t>162</a:t>
                          </a:r>
                          <a:r>
                            <a:rPr lang="de-DE" sz="1350" dirty="0"/>
                            <a:t>Er</a:t>
                          </a:r>
                        </a:p>
                      </a:txBody>
                      <a:tcPr marL="91412" marR="91412" marT="45706" marB="45706"/>
                    </a:tc>
                    <a:extLst>
                      <a:ext uri="{0D108BD9-81ED-4DB2-BD59-A6C34878D82A}">
                        <a16:rowId xmlns:a16="http://schemas.microsoft.com/office/drawing/2014/main" val="8336001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6625E5A8-8A44-4B1A-8B94-845E301A5B7B}"/>
              </a:ext>
            </a:extLst>
          </p:cNvPr>
          <p:cNvSpPr/>
          <p:nvPr/>
        </p:nvSpPr>
        <p:spPr>
          <a:xfrm>
            <a:off x="2594384" y="1009136"/>
            <a:ext cx="616996" cy="5996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6C2D257-A388-4546-BEF1-8D7691AAEF78}"/>
              </a:ext>
            </a:extLst>
          </p:cNvPr>
          <p:cNvSpPr txBox="1"/>
          <p:nvPr/>
        </p:nvSpPr>
        <p:spPr>
          <a:xfrm>
            <a:off x="2734631" y="2548131"/>
            <a:ext cx="771127" cy="523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Tiny </a:t>
            </a:r>
            <a:br>
              <a:rPr lang="de-DE" dirty="0"/>
            </a:br>
            <a:r>
              <a:rPr lang="de-DE" dirty="0" err="1"/>
              <a:t>fraction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855E62-42B3-03DB-FB33-C0C36D94995B}"/>
              </a:ext>
            </a:extLst>
          </p:cNvPr>
          <p:cNvSpPr txBox="1"/>
          <p:nvPr/>
        </p:nvSpPr>
        <p:spPr>
          <a:xfrm>
            <a:off x="4369692" y="1206533"/>
            <a:ext cx="457949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de-DE" sz="1600" dirty="0"/>
              <a:t>Low </a:t>
            </a:r>
            <a:r>
              <a:rPr lang="de-DE" sz="1600" dirty="0" err="1"/>
              <a:t>kinematic</a:t>
            </a:r>
            <a:r>
              <a:rPr lang="de-DE" sz="1600" dirty="0"/>
              <a:t> </a:t>
            </a:r>
            <a:r>
              <a:rPr lang="de-DE" sz="1600" dirty="0" err="1"/>
              <a:t>endpoint</a:t>
            </a:r>
            <a:r>
              <a:rPr lang="de-DE" sz="1600" dirty="0"/>
              <a:t>, high </a:t>
            </a:r>
            <a:r>
              <a:rPr lang="de-DE" sz="1600" dirty="0" err="1"/>
              <a:t>decay</a:t>
            </a:r>
            <a:r>
              <a:rPr lang="de-DE" sz="1600" dirty="0"/>
              <a:t> rate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6C7657-3299-4942-9EA3-051679CFD0A4}"/>
              </a:ext>
            </a:extLst>
          </p:cNvPr>
          <p:cNvSpPr/>
          <p:nvPr/>
        </p:nvSpPr>
        <p:spPr>
          <a:xfrm>
            <a:off x="5314013" y="1608802"/>
            <a:ext cx="1663908" cy="2101264"/>
          </a:xfrm>
          <a:prstGeom prst="rect">
            <a:avLst/>
          </a:prstGeom>
          <a:noFill/>
          <a:ln w="38100" cap="flat">
            <a:solidFill>
              <a:schemeClr val="accent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C2C492-1CA0-1A43-7C1D-E03B3931FEC8}"/>
              </a:ext>
            </a:extLst>
          </p:cNvPr>
          <p:cNvSpPr txBox="1"/>
          <p:nvPr/>
        </p:nvSpPr>
        <p:spPr>
          <a:xfrm>
            <a:off x="5513870" y="3784315"/>
            <a:ext cx="1225169" cy="307777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This </a:t>
            </a:r>
            <a:r>
              <a:rPr kumimoji="0" lang="de-DE" sz="2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talk</a:t>
            </a:r>
            <a:endParaRPr kumimoji="0" lang="de-DE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09898A-0B11-8CE3-18DC-26A09343BF59}"/>
              </a:ext>
            </a:extLst>
          </p:cNvPr>
          <p:cNvSpPr txBox="1"/>
          <p:nvPr/>
        </p:nvSpPr>
        <p:spPr>
          <a:xfrm>
            <a:off x="7684482" y="3592318"/>
            <a:ext cx="129875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See Talk </a:t>
            </a:r>
          </a:p>
          <a:p>
            <a:r>
              <a:rPr lang="de-DE" dirty="0"/>
              <a:t>06 Sep, 17:50</a:t>
            </a:r>
          </a:p>
          <a:p>
            <a:endParaRPr lang="de-DE" dirty="0"/>
          </a:p>
          <a:p>
            <a:r>
              <a:rPr lang="de-DE" b="1" dirty="0"/>
              <a:t>Elena Ferri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0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9151FE-488D-46E4-A4F6-54EA6EDB6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600" dirty="0"/>
              <a:t>Direct, model-independent access to neutrino mass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9C9AAE-8F14-470D-AAE3-EA76FF1F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CCB758-950C-4095-865E-1721A40F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FAEEB47-1A2A-4C6C-80C4-F6FE5895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Tritium beta decay experiments</a:t>
            </a:r>
          </a:p>
        </p:txBody>
      </p:sp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BBD21E82-BE4B-4F39-BAED-22E9C661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176" y="1541275"/>
            <a:ext cx="1864971" cy="3630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Box 23">
            <a:extLst>
              <a:ext uri="{FF2B5EF4-FFF2-40B4-BE49-F238E27FC236}">
                <a16:creationId xmlns:a16="http://schemas.microsoft.com/office/drawing/2014/main" id="{EE83B639-E533-4B23-9C0D-5BA48B78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90" y="3417068"/>
            <a:ext cx="1596459" cy="567801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50" b="1" dirty="0">
                <a:latin typeface="+mj-lt"/>
              </a:rPr>
              <a:t>E</a:t>
            </a:r>
            <a:r>
              <a:rPr lang="en-US" sz="1350" b="1" baseline="-25000" dirty="0">
                <a:latin typeface="+mj-lt"/>
              </a:rPr>
              <a:t>0</a:t>
            </a:r>
            <a:r>
              <a:rPr lang="en-US" sz="1350" b="1" dirty="0">
                <a:latin typeface="+mj-lt"/>
              </a:rPr>
              <a:t> = 18.6 </a:t>
            </a:r>
            <a:r>
              <a:rPr lang="en-US" sz="1350" b="1" dirty="0" err="1">
                <a:latin typeface="+mj-lt"/>
              </a:rPr>
              <a:t>keV</a:t>
            </a:r>
            <a:endParaRPr lang="en-US" sz="1350" b="1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350" b="1" dirty="0">
                <a:latin typeface="+mj-lt"/>
              </a:rPr>
              <a:t>T</a:t>
            </a:r>
            <a:r>
              <a:rPr lang="en-US" sz="1350" b="1" baseline="-25000" dirty="0">
                <a:latin typeface="+mj-lt"/>
              </a:rPr>
              <a:t>1/2</a:t>
            </a:r>
            <a:r>
              <a:rPr lang="en-US" sz="1350" b="1" dirty="0">
                <a:latin typeface="+mj-lt"/>
              </a:rPr>
              <a:t> = 12.3 y</a:t>
            </a:r>
          </a:p>
        </p:txBody>
      </p:sp>
      <p:pic>
        <p:nvPicPr>
          <p:cNvPr id="8" name="Picture 15" descr="spectrum-total-png">
            <a:extLst>
              <a:ext uri="{FF2B5EF4-FFF2-40B4-BE49-F238E27FC236}">
                <a16:creationId xmlns:a16="http://schemas.microsoft.com/office/drawing/2014/main" id="{5460D8D6-B748-46FC-B8FD-91A93891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828" y="2085976"/>
            <a:ext cx="1788319" cy="2159793"/>
          </a:xfrm>
          <a:prstGeom prst="rect">
            <a:avLst/>
          </a:prstGeom>
          <a:noFill/>
        </p:spPr>
      </p:pic>
      <p:pic>
        <p:nvPicPr>
          <p:cNvPr id="9" name="Picture 17" descr="t-beta-decay">
            <a:extLst>
              <a:ext uri="{FF2B5EF4-FFF2-40B4-BE49-F238E27FC236}">
                <a16:creationId xmlns:a16="http://schemas.microsoft.com/office/drawing/2014/main" id="{0005F5D2-7EC4-447B-8B7A-83DBF243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01" y="1695936"/>
            <a:ext cx="2321718" cy="1323975"/>
          </a:xfrm>
          <a:prstGeom prst="rect">
            <a:avLst/>
          </a:prstGeom>
          <a:noFill/>
        </p:spPr>
      </p:pic>
      <p:pic>
        <p:nvPicPr>
          <p:cNvPr id="10" name="Picture 18" descr="cut-out">
            <a:extLst>
              <a:ext uri="{FF2B5EF4-FFF2-40B4-BE49-F238E27FC236}">
                <a16:creationId xmlns:a16="http://schemas.microsoft.com/office/drawing/2014/main" id="{20B17D65-CD57-4680-B4C3-F70E5F05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526" y="2085975"/>
            <a:ext cx="2767013" cy="2137172"/>
          </a:xfrm>
          <a:prstGeom prst="rect">
            <a:avLst/>
          </a:prstGeom>
          <a:noFill/>
        </p:spPr>
      </p:pic>
      <p:graphicFrame>
        <p:nvGraphicFramePr>
          <p:cNvPr id="11" name="Object 19">
            <a:extLst>
              <a:ext uri="{FF2B5EF4-FFF2-40B4-BE49-F238E27FC236}">
                <a16:creationId xmlns:a16="http://schemas.microsoft.com/office/drawing/2014/main" id="{1C3F379F-9BFB-4E38-B8E3-54045E2F94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4147" y="1474903"/>
          <a:ext cx="2272903" cy="5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1625600" imgH="393700" progId="Equation.3">
                  <p:embed/>
                </p:oleObj>
              </mc:Choice>
              <mc:Fallback>
                <p:oleObj name="Formel" r:id="rId6" imgW="1625600" imgH="393700" progId="Equation.3">
                  <p:embed/>
                  <p:pic>
                    <p:nvPicPr>
                      <p:cNvPr id="11" name="Object 19">
                        <a:extLst>
                          <a:ext uri="{FF2B5EF4-FFF2-40B4-BE49-F238E27FC236}">
                            <a16:creationId xmlns:a16="http://schemas.microsoft.com/office/drawing/2014/main" id="{1C3F379F-9BFB-4E38-B8E3-54045E2F94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147" y="1474903"/>
                        <a:ext cx="2272903" cy="550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23">
            <a:extLst>
              <a:ext uri="{FF2B5EF4-FFF2-40B4-BE49-F238E27FC236}">
                <a16:creationId xmlns:a16="http://schemas.microsoft.com/office/drawing/2014/main" id="{2914C3F7-F90B-4D68-83DA-7892B6B09312}"/>
              </a:ext>
            </a:extLst>
          </p:cNvPr>
          <p:cNvSpPr>
            <a:spLocks noChangeArrowheads="1"/>
          </p:cNvSpPr>
          <p:nvPr/>
        </p:nvSpPr>
        <p:spPr bwMode="auto">
          <a:xfrm rot="21121354">
            <a:off x="4699662" y="3585960"/>
            <a:ext cx="1191493" cy="295896"/>
          </a:xfrm>
          <a:prstGeom prst="notchedRightArrow">
            <a:avLst>
              <a:gd name="adj1" fmla="val 50000"/>
              <a:gd name="adj2" fmla="val 74890"/>
            </a:avLst>
          </a:prstGeom>
          <a:solidFill>
            <a:srgbClr val="4664AA">
              <a:alpha val="37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E8A69E-EA32-4034-B4B4-BB2C7CB5FF9F}"/>
              </a:ext>
            </a:extLst>
          </p:cNvPr>
          <p:cNvSpPr txBox="1"/>
          <p:nvPr/>
        </p:nvSpPr>
        <p:spPr>
          <a:xfrm>
            <a:off x="1202159" y="4348186"/>
            <a:ext cx="6839759" cy="338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KATRIN’s aim: Measurement of </a:t>
            </a:r>
            <a:r>
              <a:rPr lang="en-US" sz="1600" dirty="0" err="1"/>
              <a:t>m</a:t>
            </a:r>
            <a:r>
              <a:rPr lang="en-US" sz="1600" baseline="-25000" dirty="0" err="1"/>
              <a:t>ν</a:t>
            </a:r>
            <a:r>
              <a:rPr lang="en-US" sz="1600" dirty="0"/>
              <a:t> with a sensitivity of 0.2 eV/c²</a:t>
            </a:r>
          </a:p>
        </p:txBody>
      </p:sp>
    </p:spTree>
    <p:extLst>
      <p:ext uri="{BB962C8B-B14F-4D97-AF65-F5344CB8AC3E}">
        <p14:creationId xmlns:p14="http://schemas.microsoft.com/office/powerpoint/2010/main" val="2038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CE756C4-4A75-469B-9CEC-8AD82FC5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75" y="1352052"/>
            <a:ext cx="3964846" cy="216551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85F7AB-995C-408F-9BCB-E8BB412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noProof="0"/>
              <a:t>06.09.2024</a:t>
            </a:r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5AD30-2420-4AAB-AE47-93693B92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decay</a:t>
            </a:r>
            <a:endParaRPr lang="en-US" dirty="0"/>
          </a:p>
        </p:txBody>
      </p:sp>
      <p:pic>
        <p:nvPicPr>
          <p:cNvPr id="4506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0" y="3594905"/>
            <a:ext cx="4663579" cy="71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4"/>
          <p:cNvSpPr txBox="1">
            <a:spLocks noChangeArrowheads="1"/>
          </p:cNvSpPr>
          <p:nvPr/>
        </p:nvSpPr>
        <p:spPr bwMode="auto">
          <a:xfrm>
            <a:off x="894968" y="927399"/>
            <a:ext cx="1518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 b="1" dirty="0" err="1">
                <a:solidFill>
                  <a:schemeClr val="tx1"/>
                </a:solidFill>
              </a:rPr>
              <a:t>Atomic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decay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5514157" y="987370"/>
            <a:ext cx="29894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latin typeface="+mj-lt"/>
              </a:rPr>
              <a:t>Final-</a:t>
            </a:r>
            <a:r>
              <a:rPr lang="de-DE" sz="1600" b="1" dirty="0" err="1">
                <a:latin typeface="+mj-lt"/>
              </a:rPr>
              <a:t>state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distribution</a:t>
            </a:r>
            <a:endParaRPr lang="de-DE" sz="1600" b="1" dirty="0">
              <a:latin typeface="+mj-lt"/>
            </a:endParaRPr>
          </a:p>
        </p:txBody>
      </p:sp>
      <p:sp>
        <p:nvSpPr>
          <p:cNvPr id="45065" name="TextBox 16"/>
          <p:cNvSpPr txBox="1">
            <a:spLocks noChangeArrowheads="1"/>
          </p:cNvSpPr>
          <p:nvPr/>
        </p:nvSpPr>
        <p:spPr bwMode="auto">
          <a:xfrm>
            <a:off x="1037934" y="2985684"/>
            <a:ext cx="2420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600" b="1" dirty="0" err="1">
                <a:solidFill>
                  <a:schemeClr val="tx1"/>
                </a:solidFill>
              </a:rPr>
              <a:t>Decay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from</a:t>
            </a:r>
            <a:r>
              <a:rPr lang="de-DE" sz="1600" b="1" dirty="0">
                <a:solidFill>
                  <a:schemeClr val="tx1"/>
                </a:solidFill>
              </a:rPr>
              <a:t> a </a:t>
            </a:r>
            <a:r>
              <a:rPr lang="de-DE" sz="1600" b="1" dirty="0" err="1">
                <a:solidFill>
                  <a:schemeClr val="tx1"/>
                </a:solidFill>
              </a:rPr>
              <a:t>molecule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691" y="4437634"/>
            <a:ext cx="4269486" cy="27699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 sz="1400" dirty="0">
                <a:solidFill>
                  <a:sysClr val="windowText" lastClr="000000"/>
                </a:solidFill>
              </a:rPr>
              <a:t>+ </a:t>
            </a:r>
            <a:r>
              <a:rPr lang="en-US" sz="1400" dirty="0">
                <a:solidFill>
                  <a:sysClr val="windowText" lastClr="000000"/>
                </a:solidFill>
              </a:rPr>
              <a:t>further</a:t>
            </a:r>
            <a:r>
              <a:rPr lang="de-DE" sz="1400" dirty="0">
                <a:solidFill>
                  <a:sysClr val="windowText" lastClr="000000"/>
                </a:solidFill>
              </a:rPr>
              <a:t> </a:t>
            </a:r>
            <a:r>
              <a:rPr lang="de-DE" sz="1400" dirty="0" err="1">
                <a:solidFill>
                  <a:sysClr val="windowText" lastClr="000000"/>
                </a:solidFill>
              </a:rPr>
              <a:t>inner</a:t>
            </a:r>
            <a:r>
              <a:rPr lang="de-DE" sz="1400" dirty="0">
                <a:solidFill>
                  <a:sysClr val="windowText" lastClr="000000"/>
                </a:solidFill>
              </a:rPr>
              <a:t> </a:t>
            </a:r>
            <a:r>
              <a:rPr lang="de-DE" sz="1400" dirty="0" err="1">
                <a:solidFill>
                  <a:sysClr val="windowText" lastClr="000000"/>
                </a:solidFill>
              </a:rPr>
              <a:t>excitations</a:t>
            </a:r>
            <a:r>
              <a:rPr lang="de-DE" sz="1400" dirty="0">
                <a:solidFill>
                  <a:sysClr val="windowText" lastClr="000000"/>
                </a:solidFill>
              </a:rPr>
              <a:t> (</a:t>
            </a:r>
            <a:r>
              <a:rPr lang="de-DE" sz="1400" dirty="0" err="1">
                <a:solidFill>
                  <a:sysClr val="windowText" lastClr="000000"/>
                </a:solidFill>
              </a:rPr>
              <a:t>rotation</a:t>
            </a:r>
            <a:r>
              <a:rPr lang="de-DE" sz="1400" dirty="0">
                <a:solidFill>
                  <a:sysClr val="windowText" lastClr="000000"/>
                </a:solidFill>
              </a:rPr>
              <a:t> / </a:t>
            </a:r>
            <a:r>
              <a:rPr lang="de-DE" sz="1400" dirty="0" err="1">
                <a:solidFill>
                  <a:sysClr val="windowText" lastClr="000000"/>
                </a:solidFill>
              </a:rPr>
              <a:t>vibration</a:t>
            </a:r>
            <a:r>
              <a:rPr lang="de-DE" sz="1400" dirty="0">
                <a:solidFill>
                  <a:sysClr val="windowText" lastClr="000000"/>
                </a:solidFill>
              </a:rPr>
              <a:t>)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0" name="Curved Down Arrow 19"/>
          <p:cNvSpPr/>
          <p:nvPr/>
        </p:nvSpPr>
        <p:spPr bwMode="auto">
          <a:xfrm>
            <a:off x="2351644" y="3399075"/>
            <a:ext cx="838200" cy="299989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13" name="Picture 4" descr="t-beta-dec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51" y="1357739"/>
            <a:ext cx="2768094" cy="157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ED7E74-2461-4A1A-B5CD-8EB9172A46FB}"/>
              </a:ext>
            </a:extLst>
          </p:cNvPr>
          <p:cNvSpPr txBox="1"/>
          <p:nvPr/>
        </p:nvSpPr>
        <p:spPr>
          <a:xfrm>
            <a:off x="5873636" y="3549471"/>
            <a:ext cx="2945731" cy="83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b="1" dirty="0" err="1"/>
              <a:t>Molecular</a:t>
            </a:r>
            <a:r>
              <a:rPr lang="de-DE" sz="1600" b="1" dirty="0"/>
              <a:t> </a:t>
            </a:r>
            <a:r>
              <a:rPr lang="de-DE" sz="1600" b="1" dirty="0" err="1"/>
              <a:t>effects</a:t>
            </a:r>
            <a:r>
              <a:rPr lang="de-DE" sz="1600" b="1" dirty="0"/>
              <a:t> </a:t>
            </a:r>
            <a:r>
              <a:rPr lang="de-DE" sz="1600" b="1" dirty="0" err="1"/>
              <a:t>need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be</a:t>
            </a:r>
            <a:br>
              <a:rPr lang="de-DE" sz="1600" b="1" dirty="0"/>
            </a:br>
            <a:r>
              <a:rPr lang="de-DE" sz="1600" b="1" dirty="0" err="1"/>
              <a:t>taken</a:t>
            </a:r>
            <a:r>
              <a:rPr lang="de-DE" sz="1600" b="1" dirty="0"/>
              <a:t> </a:t>
            </a:r>
            <a:r>
              <a:rPr lang="de-DE" sz="1600" b="1" dirty="0" err="1"/>
              <a:t>into</a:t>
            </a:r>
            <a:r>
              <a:rPr lang="de-DE" sz="1600" b="1" dirty="0"/>
              <a:t> </a:t>
            </a:r>
            <a:r>
              <a:rPr lang="de-DE" sz="1600" b="1" dirty="0" err="1"/>
              <a:t>account</a:t>
            </a:r>
            <a:r>
              <a:rPr lang="de-DE" sz="1600" b="1" dirty="0"/>
              <a:t> in </a:t>
            </a:r>
            <a:br>
              <a:rPr lang="de-DE" sz="1600" b="1" dirty="0"/>
            </a:br>
            <a:r>
              <a:rPr lang="de-DE" sz="1600" b="1" dirty="0" err="1"/>
              <a:t>neutrino</a:t>
            </a:r>
            <a:r>
              <a:rPr lang="de-DE" sz="1600" b="1" dirty="0"/>
              <a:t> </a:t>
            </a:r>
            <a:r>
              <a:rPr lang="de-DE" sz="1600" b="1" dirty="0" err="1"/>
              <a:t>mass</a:t>
            </a:r>
            <a:r>
              <a:rPr lang="de-DE" sz="1600" b="1" dirty="0"/>
              <a:t> </a:t>
            </a:r>
            <a:r>
              <a:rPr lang="de-DE" sz="1600" b="1" dirty="0" err="1"/>
              <a:t>analysis</a:t>
            </a:r>
            <a:endParaRPr lang="de-DE" sz="16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41BBF6-035C-4152-91AE-DE284B4B950E}"/>
              </a:ext>
            </a:extLst>
          </p:cNvPr>
          <p:cNvSpPr txBox="1"/>
          <p:nvPr/>
        </p:nvSpPr>
        <p:spPr>
          <a:xfrm>
            <a:off x="6105573" y="4341897"/>
            <a:ext cx="1833590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„model-</a:t>
            </a:r>
            <a:r>
              <a:rPr lang="de-DE" i="1" dirty="0" err="1"/>
              <a:t>dependence</a:t>
            </a:r>
            <a:r>
              <a:rPr lang="de-DE" i="1" dirty="0"/>
              <a:t>“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BD1E2DD-4A01-728D-A5E3-E27F7C9723C6}"/>
              </a:ext>
            </a:extLst>
          </p:cNvPr>
          <p:cNvCxnSpPr/>
          <p:nvPr/>
        </p:nvCxnSpPr>
        <p:spPr>
          <a:xfrm flipV="1">
            <a:off x="2653259" y="4039849"/>
            <a:ext cx="536585" cy="46163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2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5" grpId="0"/>
      <p:bldP spid="18" grpId="0" animBg="1"/>
      <p:bldP spid="20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5B0935-A04E-45DA-87DA-27E44FA17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5291" y="655489"/>
            <a:ext cx="2701877" cy="617934"/>
          </a:xfrm>
        </p:spPr>
        <p:txBody>
          <a:bodyPr/>
          <a:lstStyle/>
          <a:p>
            <a:r>
              <a:rPr lang="de-DE">
                <a:latin typeface="+mj-lt"/>
              </a:rPr>
              <a:t>MAC-E filter</a:t>
            </a:r>
            <a:endParaRPr lang="en-US">
              <a:latin typeface="+mj-lt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C95859C-5957-4E85-8C16-4176AC328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9283" y="655489"/>
            <a:ext cx="2191081" cy="617934"/>
          </a:xfrm>
        </p:spPr>
        <p:txBody>
          <a:bodyPr/>
          <a:lstStyle/>
          <a:p>
            <a:r>
              <a:rPr lang="de-DE" dirty="0">
                <a:latin typeface="+mj-lt"/>
              </a:rPr>
              <a:t>CRES</a:t>
            </a:r>
            <a:endParaRPr lang="en-US" dirty="0">
              <a:latin typeface="+mj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6DE00C-44B2-49C1-9A35-E8F1E8E4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06.09.2024</a:t>
            </a:r>
            <a:endParaRPr lang="de-DE" dirty="0"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140F50-F85D-4455-8F14-1AA356EE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>
                <a:latin typeface="+mj-lt"/>
              </a:rPr>
              <a:t>9</a:t>
            </a:fld>
            <a:endParaRPr lang="de-DE"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3A640CF-9FE4-4113-9B43-C6F7E2DE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Established measurement principles</a:t>
            </a:r>
            <a:endParaRPr lang="en-US">
              <a:latin typeface="+mj-lt"/>
            </a:endParaRP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F65E27A-8071-4AB5-85A2-BA6D1750533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75291" y="1410357"/>
            <a:ext cx="2701877" cy="2690220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de-DE" sz="1350">
                <a:latin typeface="+mj-lt"/>
              </a:rPr>
              <a:t>Magnetic Adiabatic Collimation with an Electrostatic Filter</a:t>
            </a:r>
          </a:p>
          <a:p>
            <a:r>
              <a:rPr lang="de-DE">
                <a:latin typeface="+mj-lt"/>
              </a:rPr>
              <a:t>Measuring</a:t>
            </a:r>
            <a:r>
              <a:rPr lang="de-DE" b="1">
                <a:latin typeface="+mj-lt"/>
              </a:rPr>
              <a:t> </a:t>
            </a:r>
            <a:r>
              <a:rPr lang="de-DE">
                <a:latin typeface="+mj-lt"/>
              </a:rPr>
              <a:t>energy by applying a</a:t>
            </a:r>
            <a:r>
              <a:rPr lang="de-DE" b="1">
                <a:latin typeface="+mj-lt"/>
              </a:rPr>
              <a:t> high-pass filter</a:t>
            </a:r>
          </a:p>
          <a:p>
            <a:pPr marL="0" indent="0">
              <a:buNone/>
            </a:pPr>
            <a:endParaRPr lang="en-US">
              <a:latin typeface="+mj-lt"/>
            </a:endParaRP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620BBE19-08DF-49C2-BBC2-A431BA2323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9283" y="1416121"/>
            <a:ext cx="2454850" cy="2690220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Cyclotron</a:t>
            </a:r>
            <a:r>
              <a:rPr lang="de-DE" dirty="0">
                <a:latin typeface="+mj-lt"/>
              </a:rPr>
              <a:t> Radiation Emission </a:t>
            </a:r>
            <a:r>
              <a:rPr lang="de-DE" dirty="0" err="1">
                <a:latin typeface="+mj-lt"/>
              </a:rPr>
              <a:t>Spectroscopy</a:t>
            </a:r>
            <a:endParaRPr lang="de-DE" dirty="0">
              <a:latin typeface="+mj-lt"/>
            </a:endParaRPr>
          </a:p>
          <a:p>
            <a:r>
              <a:rPr lang="de-DE" dirty="0" err="1">
                <a:latin typeface="+mj-lt"/>
              </a:rPr>
              <a:t>Measuring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energy</a:t>
            </a:r>
            <a:r>
              <a:rPr lang="de-DE" dirty="0">
                <a:latin typeface="+mj-lt"/>
              </a:rPr>
              <a:t> via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frequency</a:t>
            </a:r>
            <a:endParaRPr lang="en-US" b="1" dirty="0">
              <a:latin typeface="+mj-lt"/>
            </a:endParaRP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566DB56-5226-446D-B291-B81D58DC6FD4}"/>
              </a:ext>
            </a:extLst>
          </p:cNvPr>
          <p:cNvSpPr txBox="1">
            <a:spLocks/>
          </p:cNvSpPr>
          <p:nvPr/>
        </p:nvSpPr>
        <p:spPr>
          <a:xfrm>
            <a:off x="6487246" y="666712"/>
            <a:ext cx="2191081" cy="61793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2600" b="1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17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7" indent="0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9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9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66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40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87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50">
                <a:latin typeface="+mj-lt"/>
              </a:rPr>
              <a:t>Calorimeters</a:t>
            </a:r>
            <a:endParaRPr lang="en-US" sz="1950">
              <a:latin typeface="+mj-lt"/>
            </a:endParaRPr>
          </a:p>
        </p:txBody>
      </p:sp>
      <p:sp>
        <p:nvSpPr>
          <p:cNvPr id="19" name="Inhaltsplatzhalter 15">
            <a:extLst>
              <a:ext uri="{FF2B5EF4-FFF2-40B4-BE49-F238E27FC236}">
                <a16:creationId xmlns:a16="http://schemas.microsoft.com/office/drawing/2014/main" id="{075AB035-3C5B-44CC-ABC3-7256208F7DBB}"/>
              </a:ext>
            </a:extLst>
          </p:cNvPr>
          <p:cNvSpPr txBox="1">
            <a:spLocks/>
          </p:cNvSpPr>
          <p:nvPr/>
        </p:nvSpPr>
        <p:spPr>
          <a:xfrm>
            <a:off x="6487246" y="1427344"/>
            <a:ext cx="2454850" cy="26902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SzPct val="88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75">
                <a:latin typeface="+mj-lt"/>
              </a:rPr>
              <a:t>Low-temperature </a:t>
            </a:r>
            <a:br>
              <a:rPr lang="de-DE" sz="1575">
                <a:latin typeface="+mj-lt"/>
              </a:rPr>
            </a:br>
            <a:r>
              <a:rPr lang="de-DE" sz="1575">
                <a:latin typeface="+mj-lt"/>
              </a:rPr>
              <a:t>micro calorimeters</a:t>
            </a:r>
          </a:p>
          <a:p>
            <a:r>
              <a:rPr lang="de-DE" sz="1575">
                <a:latin typeface="+mj-lt"/>
              </a:rPr>
              <a:t>Measuring energy by </a:t>
            </a:r>
            <a:r>
              <a:rPr lang="de-DE" sz="1575" b="1">
                <a:latin typeface="+mj-lt"/>
              </a:rPr>
              <a:t>temperature change</a:t>
            </a:r>
            <a:endParaRPr lang="en-US" sz="1575" b="1">
              <a:latin typeface="+mj-lt"/>
            </a:endParaRPr>
          </a:p>
        </p:txBody>
      </p:sp>
      <p:pic>
        <p:nvPicPr>
          <p:cNvPr id="22" name="Picture 83">
            <a:extLst>
              <a:ext uri="{FF2B5EF4-FFF2-40B4-BE49-F238E27FC236}">
                <a16:creationId xmlns:a16="http://schemas.microsoft.com/office/drawing/2014/main" id="{6F8FEA68-C37D-4803-B5F3-5741E381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46" y="3196671"/>
            <a:ext cx="2273113" cy="846157"/>
          </a:xfrm>
          <a:prstGeom prst="rect">
            <a:avLst/>
          </a:prstGeom>
        </p:spPr>
      </p:pic>
      <p:pic>
        <p:nvPicPr>
          <p:cNvPr id="23" name="Picture 2" descr="drawing_shad.png">
            <a:extLst>
              <a:ext uri="{FF2B5EF4-FFF2-40B4-BE49-F238E27FC236}">
                <a16:creationId xmlns:a16="http://schemas.microsoft.com/office/drawing/2014/main" id="{333C9F88-880E-4821-A60B-09C52C9AC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5643"/>
          <a:stretch/>
        </p:blipFill>
        <p:spPr bwMode="auto">
          <a:xfrm>
            <a:off x="7506981" y="2479613"/>
            <a:ext cx="1214162" cy="5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B5AEBD1-3113-443F-8226-54C678D42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20" y="2442248"/>
            <a:ext cx="785408" cy="76969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947C084-030F-41B5-A27D-651FF55CA6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2" b="22118"/>
          <a:stretch/>
        </p:blipFill>
        <p:spPr>
          <a:xfrm>
            <a:off x="3888205" y="2918523"/>
            <a:ext cx="2032020" cy="1054625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34F9FDE0-E11B-431F-97BE-9A5D8138C693}"/>
              </a:ext>
            </a:extLst>
          </p:cNvPr>
          <p:cNvGrpSpPr/>
          <p:nvPr/>
        </p:nvGrpSpPr>
        <p:grpSpPr>
          <a:xfrm>
            <a:off x="3371241" y="2438127"/>
            <a:ext cx="1058913" cy="1054624"/>
            <a:chOff x="534352" y="3800711"/>
            <a:chExt cx="1411884" cy="140616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424FEEF-E5ED-42FB-8434-22A06521145E}"/>
                </a:ext>
              </a:extLst>
            </p:cNvPr>
            <p:cNvSpPr/>
            <p:nvPr/>
          </p:nvSpPr>
          <p:spPr>
            <a:xfrm>
              <a:off x="534352" y="3809574"/>
              <a:ext cx="1406165" cy="13973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+mj-lt"/>
              </a:endParaRPr>
            </a:p>
          </p:txBody>
        </p:sp>
        <p:pic>
          <p:nvPicPr>
            <p:cNvPr id="25" name="Grafik 24" descr="Ein Bild, das Text, Vektorgrafiken enthält.&#10;&#10;Automatisch generierte Beschreibung">
              <a:extLst>
                <a:ext uri="{FF2B5EF4-FFF2-40B4-BE49-F238E27FC236}">
                  <a16:creationId xmlns:a16="http://schemas.microsoft.com/office/drawing/2014/main" id="{B0A7145A-9A06-461B-BEFE-EC93F278C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071" y="3800711"/>
              <a:ext cx="1406165" cy="1406165"/>
            </a:xfrm>
            <a:prstGeom prst="rect">
              <a:avLst/>
            </a:prstGeom>
          </p:spPr>
        </p:pic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F22CB89-783D-42E2-B388-8D7B508C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956" y="3171848"/>
            <a:ext cx="2712026" cy="87118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DA0767F-810D-4CC4-8EA1-092D293BD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3" y="2405359"/>
            <a:ext cx="1662955" cy="711745"/>
          </a:xfrm>
          <a:prstGeom prst="rect">
            <a:avLst/>
          </a:prstGeom>
        </p:spPr>
      </p:pic>
      <p:pic>
        <p:nvPicPr>
          <p:cNvPr id="39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D8B8464D-BB20-4A4A-87BF-D8AAED13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69" y="2744245"/>
            <a:ext cx="1309972" cy="4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69433CD-B67F-FFDC-AA06-CDB24CFD0ABC}"/>
              </a:ext>
            </a:extLst>
          </p:cNvPr>
          <p:cNvSpPr/>
          <p:nvPr/>
        </p:nvSpPr>
        <p:spPr>
          <a:xfrm>
            <a:off x="1515533" y="4456450"/>
            <a:ext cx="6107674" cy="153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BC3F066D-A8AC-880C-6E5A-5F4A3A62FF24}"/>
              </a:ext>
            </a:extLst>
          </p:cNvPr>
          <p:cNvSpPr/>
          <p:nvPr/>
        </p:nvSpPr>
        <p:spPr>
          <a:xfrm rot="16200000">
            <a:off x="1319845" y="4175399"/>
            <a:ext cx="534446" cy="33430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507330CE-1DC6-9338-B138-366BAD50ACD7}"/>
              </a:ext>
            </a:extLst>
          </p:cNvPr>
          <p:cNvSpPr/>
          <p:nvPr/>
        </p:nvSpPr>
        <p:spPr>
          <a:xfrm rot="16200000">
            <a:off x="7280296" y="4175399"/>
            <a:ext cx="534446" cy="33430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525F08F-16B8-DCA0-73BE-CDD232301C86}"/>
              </a:ext>
            </a:extLst>
          </p:cNvPr>
          <p:cNvSpPr/>
          <p:nvPr/>
        </p:nvSpPr>
        <p:spPr>
          <a:xfrm>
            <a:off x="4070350" y="4294067"/>
            <a:ext cx="965200" cy="39614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54297A-B937-3229-E456-4410F94A18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16" y="4023239"/>
            <a:ext cx="763268" cy="65693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820F56B-900B-C3D8-7025-8A79337855DC}"/>
              </a:ext>
            </a:extLst>
          </p:cNvPr>
          <p:cNvSpPr txBox="1"/>
          <p:nvPr/>
        </p:nvSpPr>
        <p:spPr>
          <a:xfrm>
            <a:off x="7684482" y="3592318"/>
            <a:ext cx="129875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See Talk </a:t>
            </a:r>
          </a:p>
          <a:p>
            <a:r>
              <a:rPr lang="de-DE" dirty="0">
                <a:latin typeface="+mj-lt"/>
              </a:rPr>
              <a:t>06 Sep, 17:50</a:t>
            </a:r>
          </a:p>
          <a:p>
            <a:endParaRPr lang="de-DE" dirty="0">
              <a:latin typeface="+mj-lt"/>
            </a:endParaRPr>
          </a:p>
          <a:p>
            <a:r>
              <a:rPr lang="de-DE" b="1" dirty="0">
                <a:latin typeface="+mj-lt"/>
              </a:rPr>
              <a:t>Elena Ferri</a:t>
            </a:r>
            <a:endParaRPr lang="de-D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8" grpId="0"/>
      <p:bldP spid="19" grpId="0"/>
      <p:bldP spid="7" grpId="0" animBg="1"/>
      <p:bldP spid="8" grpId="0" animBg="1"/>
      <p:bldP spid="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ORIGINALSLIDENUMB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ORIGINALSLIDENUMBER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ORIGINALSLIDENUMBER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heme/theme1.xml><?xml version="1.0" encoding="utf-8"?>
<a:theme xmlns:a="http://schemas.openxmlformats.org/drawingml/2006/main" name="1_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3796</Words>
  <Application>Microsoft Office PowerPoint</Application>
  <PresentationFormat>Bildschirmpräsentation (16:9)</PresentationFormat>
  <Paragraphs>794</Paragraphs>
  <Slides>51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69" baseType="lpstr">
      <vt:lpstr>MS PGothic</vt:lpstr>
      <vt:lpstr>Arial</vt:lpstr>
      <vt:lpstr>Calibri</vt:lpstr>
      <vt:lpstr>Calibri Light</vt:lpstr>
      <vt:lpstr>Cambria Math</vt:lpstr>
      <vt:lpstr>Footlight MT Light</vt:lpstr>
      <vt:lpstr>Helvetica</vt:lpstr>
      <vt:lpstr>Proxima Nova</vt:lpstr>
      <vt:lpstr>Roboto</vt:lpstr>
      <vt:lpstr>Roboto Medium</vt:lpstr>
      <vt:lpstr>Symbol</vt:lpstr>
      <vt:lpstr>The Serif Hand Black</vt:lpstr>
      <vt:lpstr>Times New Roman</vt:lpstr>
      <vt:lpstr>Wingdings</vt:lpstr>
      <vt:lpstr>1_Design1</vt:lpstr>
      <vt:lpstr>Benutzerdefiniertes Design</vt:lpstr>
      <vt:lpstr>Simple Light</vt:lpstr>
      <vt:lpstr>Formel</vt:lpstr>
      <vt:lpstr>PowerPoint-Präsentation</vt:lpstr>
      <vt:lpstr>The role of massive neutrinos and  motivations to measure it</vt:lpstr>
      <vt:lpstr>Ways to access the neutrino mass</vt:lpstr>
      <vt:lpstr>Complementarity and need for direct mass measurements</vt:lpstr>
      <vt:lpstr>Direct mass experiments</vt:lpstr>
      <vt:lpstr>Challenges for achieving mass low sensitivity</vt:lpstr>
      <vt:lpstr>Tritium beta decay experiments</vt:lpstr>
      <vt:lpstr>Molecular decay</vt:lpstr>
      <vt:lpstr>Established measurement principles</vt:lpstr>
      <vt:lpstr>Basic principle of KATRIN-like experiment</vt:lpstr>
      <vt:lpstr>Karlsruhe Tritium Neutrino Experiment (KATRIN)</vt:lpstr>
      <vt:lpstr>Tritium Laboratory Karlsruhe (TLK)  A facility for high activity tritium experiments</vt:lpstr>
      <vt:lpstr>KATRIN timeline</vt:lpstr>
      <vt:lpstr>KATRIN data releases and neutrino mass results</vt:lpstr>
      <vt:lpstr>Data combination challenges</vt:lpstr>
      <vt:lpstr>Systematic uncertainties</vt:lpstr>
      <vt:lpstr>New best fit and upper limit</vt:lpstr>
      <vt:lpstr>KATRIN data taking continues</vt:lpstr>
      <vt:lpstr>Established measurement principles</vt:lpstr>
      <vt:lpstr>Cyclotron Radiation Emission Spectroscopy</vt:lpstr>
      <vt:lpstr>Project 8 – Results</vt:lpstr>
      <vt:lpstr>Outline</vt:lpstr>
      <vt:lpstr>Going beyond KATRIN</vt:lpstr>
      <vt:lpstr>Going beyond KATRIN</vt:lpstr>
      <vt:lpstr>KATRIN and TLK as ideal R&amp;D facilities</vt:lpstr>
      <vt:lpstr>KATRIN and TLK as ideal R&amp;D facilities</vt:lpstr>
      <vt:lpstr>Quantum sensors as high resolution  differential detectors</vt:lpstr>
      <vt:lpstr>Next R&amp;D goal:  Demonstrate KATRIN with a quantum sensor array</vt:lpstr>
      <vt:lpstr>ELECTRON: e- spectroscopy with quantum sensors</vt:lpstr>
      <vt:lpstr>Next R&amp;D goal:  Demonstrate single electron tagging for ToF </vt:lpstr>
      <vt:lpstr>KATRIN and TLK as ideal R&amp;D facilities</vt:lpstr>
      <vt:lpstr>KATRIN and TLK as ideal R&amp;D facilities</vt:lpstr>
      <vt:lpstr>Atomic Tritium Demonstrator at TLK</vt:lpstr>
      <vt:lpstr>Atomic source R&amp;D progress</vt:lpstr>
      <vt:lpstr>Atomic Tritium Demonstrator at TLK</vt:lpstr>
      <vt:lpstr>CRES plans aiming at 40-50 meV sensitivity</vt:lpstr>
      <vt:lpstr>Future of direct neutrino mass detection</vt:lpstr>
      <vt:lpstr>KATRIN++ and other next generation projects</vt:lpstr>
      <vt:lpstr>Atomic source research</vt:lpstr>
      <vt:lpstr>Final R&amp;D goal Atomic tritium with Quantum sensor array</vt:lpstr>
      <vt:lpstr>Beta decay and neutrino mass: KATRIN and beyond</vt:lpstr>
      <vt:lpstr>KATRIN collaboration</vt:lpstr>
      <vt:lpstr>PowerPoint-Präsentation</vt:lpstr>
      <vt:lpstr>Atomic vs molecular tritium</vt:lpstr>
      <vt:lpstr>Going beyond KATRIN</vt:lpstr>
      <vt:lpstr>Improved measurement principle</vt:lpstr>
      <vt:lpstr>Next R&amp;D goal:  Demonstrate single electron tagging for ToF </vt:lpstr>
      <vt:lpstr>KAMATE –  Karlsruhe Mainz Atomic Tritium experiment</vt:lpstr>
      <vt:lpstr>KAMATE –  Karlsruhe Mainz Atomic Tritium experiment</vt:lpstr>
      <vt:lpstr>Preparing TLK for Atomic Tritium Demonstrator (ATD)</vt:lpstr>
      <vt:lpstr>Working principle of KATRIN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MSchloesser</dc:creator>
  <cp:lastModifiedBy>Schlösser, Magnus (IAP)</cp:lastModifiedBy>
  <cp:revision>94</cp:revision>
  <dcterms:modified xsi:type="dcterms:W3CDTF">2024-09-05T22:07:20Z</dcterms:modified>
</cp:coreProperties>
</file>