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1pPr>
    <a:lvl2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2pPr>
    <a:lvl3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3pPr>
    <a:lvl4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4pPr>
    <a:lvl5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5pPr>
    <a:lvl6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6pPr>
    <a:lvl7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7pPr>
    <a:lvl8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8pPr>
    <a:lvl9pPr marL="0" marR="0" indent="0" algn="ctr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4F5C3F"/>
        </a:solidFill>
        <a:effectLst>
          <a:outerShdw blurRad="25400" dist="12700" rotWithShape="0">
            <a:srgbClr val="FFFFFF">
              <a:alpha val="45000"/>
            </a:srgbClr>
          </a:outerShdw>
        </a:effectLst>
        <a:uFillTx/>
        <a:latin typeface="+mn-lt"/>
        <a:ea typeface="+mn-ea"/>
        <a:cs typeface="+mn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5DA">
              <a:alpha val="6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0CFCA">
              <a:alpha val="75000"/>
            </a:srgbClr>
          </a:solidFill>
        </a:fill>
      </a:tcStyle>
    </a:band2H>
    <a:firstCol>
      <a:tcTxStyle b="off" i="off">
        <a:fontRef idx="minor">
          <a:schemeClr val="accent1">
            <a:satOff val="15300"/>
            <a:lumOff val="-29822"/>
            <a:alpha val="80000"/>
          </a:schemeClr>
        </a:fontRef>
        <a:schemeClr val="accent1">
          <a:satOff val="15300"/>
          <a:lumOff val="-29822"/>
          <a:alpha val="80000"/>
        </a:schemeClr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satOff val="15300"/>
                  <a:lumOff val="-29822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DD9AC">
              <a:alpha val="7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DFDBD1"/>
        </a:fontRef>
        <a:srgbClr val="DFDBD1"/>
      </a:tcTxStyle>
      <a:tcStyle>
        <a:tcBdr>
          <a:left>
            <a:ln w="12700" cap="flat">
              <a:solidFill>
                <a:srgbClr val="DFDBD1"/>
              </a:solidFill>
              <a:prstDash val="solid"/>
              <a:miter lim="400000"/>
            </a:ln>
          </a:left>
          <a:right>
            <a:ln w="12700" cap="flat">
              <a:solidFill>
                <a:srgbClr val="DFDBD1"/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15300"/>
                  <a:lumOff val="-29822"/>
                  <a:alpha val="80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171743"/>
                  <a:satOff val="2189"/>
                  <a:lumOff val="-14463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DFDBD1"/>
              </a:solidFill>
              <a:prstDash val="solid"/>
              <a:miter lim="400000"/>
            </a:ln>
          </a:insideH>
          <a:insideV>
            <a:ln w="12700" cap="flat">
              <a:solidFill>
                <a:srgbClr val="DFDBD1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B07342"/>
              </a:solidFill>
              <a:prstDash val="solid"/>
              <a:miter lim="400000"/>
            </a:ln>
          </a:left>
          <a:right>
            <a:ln w="127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solidFill>
                <a:srgbClr val="B07342"/>
              </a:solidFill>
              <a:prstDash val="solid"/>
              <a:miter lim="400000"/>
            </a:ln>
          </a:bottom>
          <a:insideH>
            <a:ln w="12700" cap="flat">
              <a:solidFill>
                <a:srgbClr val="B07342"/>
              </a:solidFill>
              <a:prstDash val="solid"/>
              <a:miter lim="400000"/>
            </a:ln>
          </a:insideH>
          <a:insideV>
            <a:ln w="12700" cap="flat">
              <a:solidFill>
                <a:srgbClr val="B0734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DBBD">
              <a:alpha val="55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B0734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0734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C9C5BC"/>
              </a:solidFill>
              <a:prstDash val="solid"/>
              <a:miter lim="400000"/>
            </a:ln>
          </a:left>
          <a:right>
            <a:ln w="12700" cap="flat">
              <a:solidFill>
                <a:srgbClr val="C9C5BC"/>
              </a:solidFill>
              <a:prstDash val="solid"/>
              <a:miter lim="400000"/>
            </a:ln>
          </a:right>
          <a:top>
            <a:ln w="12700" cap="flat">
              <a:solidFill>
                <a:srgbClr val="C9C5BC"/>
              </a:solidFill>
              <a:prstDash val="solid"/>
              <a:miter lim="400000"/>
            </a:ln>
          </a:top>
          <a:bottom>
            <a:ln w="12700" cap="flat">
              <a:solidFill>
                <a:srgbClr val="C9C5BC"/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/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2DED3">
              <a:alpha val="80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51473B"/>
              </a:solidFill>
              <a:prstDash val="solid"/>
              <a:miter lim="400000"/>
            </a:ln>
          </a:left>
          <a:right>
            <a:ln w="25400" cap="flat">
              <a:solidFill>
                <a:srgbClr val="51504B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5BC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25400" cap="flat">
              <a:solidFill>
                <a:srgbClr val="51473B"/>
              </a:solidFill>
              <a:prstDash val="solid"/>
              <a:miter lim="400000"/>
            </a:ln>
          </a:top>
          <a:bottom>
            <a:ln w="127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solidFill>
                <a:srgbClr val="EDEADB"/>
              </a:solidFill>
              <a:prstDash val="solid"/>
              <a:miter lim="400000"/>
            </a:ln>
          </a:left>
          <a:right>
            <a:ln w="12700" cap="flat">
              <a:solidFill>
                <a:srgbClr val="EDEADB"/>
              </a:solidFill>
              <a:prstDash val="solid"/>
              <a:miter lim="400000"/>
            </a:ln>
          </a:right>
          <a:top>
            <a:ln w="12700" cap="flat">
              <a:solidFill>
                <a:srgbClr val="51473B"/>
              </a:solidFill>
              <a:prstDash val="solid"/>
              <a:miter lim="400000"/>
            </a:ln>
          </a:top>
          <a:bottom>
            <a:ln w="25400" cap="flat">
              <a:solidFill>
                <a:srgbClr val="51473B"/>
              </a:solidFill>
              <a:prstDash val="solid"/>
              <a:miter lim="400000"/>
            </a:ln>
          </a:bottom>
          <a:insideH>
            <a:ln w="12700" cap="flat">
              <a:solidFill>
                <a:srgbClr val="EDEADB"/>
              </a:solidFill>
              <a:prstDash val="solid"/>
              <a:miter lim="400000"/>
            </a:ln>
          </a:insideH>
          <a:insideV>
            <a:ln w="12700" cap="flat">
              <a:solidFill>
                <a:srgbClr val="EDEAD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E3BA">
              <a:alpha val="63000"/>
            </a:srgbClr>
          </a:solidFill>
        </a:fill>
      </a:tcStyle>
    </a:band2H>
    <a:firstCol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2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F5C3F"/>
        </a:fontRef>
        <a:srgbClr val="4F5C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2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alpha val="60000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9"/>
  </p:normalViewPr>
  <p:slideViewPr>
    <p:cSldViewPr snapToGrid="0">
      <p:cViewPr varScale="1">
        <p:scale>
          <a:sx n="57" d="100"/>
          <a:sy n="57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2387600" y="8991600"/>
            <a:ext cx="196342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-Gilles Allain</a:t>
            </a:r>
          </a:p>
        </p:txBody>
      </p:sp>
      <p:sp>
        <p:nvSpPr>
          <p:cNvPr id="96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2387600" y="6108700"/>
            <a:ext cx="19621500" cy="736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55000"/>
              </a:lnSpc>
              <a:spcBef>
                <a:spcPts val="3400"/>
              </a:spcBef>
              <a:buSzTx/>
              <a:buNone/>
              <a:defRPr sz="4400"/>
            </a:lvl1pPr>
          </a:lstStyle>
          <a:p>
            <a:r>
              <a:t>« Saisissez une citation ici. »</a:t>
            </a:r>
          </a:p>
        </p:txBody>
      </p:sp>
      <p:sp>
        <p:nvSpPr>
          <p:cNvPr id="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ros plan sur des feuilles de thé"/>
          <p:cNvSpPr>
            <a:spLocks noGrp="1"/>
          </p:cNvSpPr>
          <p:nvPr>
            <p:ph type="pic" idx="21"/>
          </p:nvPr>
        </p:nvSpPr>
        <p:spPr>
          <a:xfrm>
            <a:off x="0" y="-4064000"/>
            <a:ext cx="24384000" cy="18028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 du titre"/>
          <p:cNvSpPr txBox="1">
            <a:spLocks noGrp="1"/>
          </p:cNvSpPr>
          <p:nvPr>
            <p:ph type="title"/>
          </p:nvPr>
        </p:nvSpPr>
        <p:spPr>
          <a:xfrm>
            <a:off x="1549400" y="4292600"/>
            <a:ext cx="21285200" cy="3200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467600"/>
            <a:ext cx="212852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649200"/>
            <a:ext cx="419101" cy="508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  <a:effectLst/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os plan sur des feuilles de thé dans une cuillère en argent sur une assiette blanche"/>
          <p:cNvSpPr>
            <a:spLocks noGrp="1"/>
          </p:cNvSpPr>
          <p:nvPr>
            <p:ph type="pic" sz="half" idx="21"/>
          </p:nvPr>
        </p:nvSpPr>
        <p:spPr>
          <a:xfrm>
            <a:off x="784225" y="-1331384"/>
            <a:ext cx="9017000" cy="1202266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Gros plan sur un service de thé marron avec une tasse remplie de thé"/>
          <p:cNvSpPr>
            <a:spLocks noGrp="1"/>
          </p:cNvSpPr>
          <p:nvPr>
            <p:ph type="pic" sz="half" idx="22"/>
          </p:nvPr>
        </p:nvSpPr>
        <p:spPr>
          <a:xfrm>
            <a:off x="9952677" y="755650"/>
            <a:ext cx="14051536" cy="88764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exte du titre"/>
          <p:cNvSpPr txBox="1">
            <a:spLocks noGrp="1"/>
          </p:cNvSpPr>
          <p:nvPr>
            <p:ph type="title"/>
          </p:nvPr>
        </p:nvSpPr>
        <p:spPr>
          <a:xfrm>
            <a:off x="1549400" y="10033000"/>
            <a:ext cx="21285200" cy="1663700"/>
          </a:xfrm>
          <a:prstGeom prst="rect">
            <a:avLst/>
          </a:prstGeom>
          <a:effectLst/>
        </p:spPr>
        <p:txBody>
          <a:bodyPr anchor="b"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11684000"/>
            <a:ext cx="212852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6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sz="6000" i="1">
                <a:solidFill>
                  <a:schemeClr val="accent3">
                    <a:hueOff val="288578"/>
                    <a:satOff val="30944"/>
                    <a:lumOff val="14509"/>
                  </a:schemeClr>
                </a:solidFill>
                <a:effectLst>
                  <a:outerShdw blurRad="12700" dist="25400" dir="16200000" rotWithShape="0">
                    <a:srgbClr val="000000">
                      <a:alpha val="30000"/>
                    </a:srgbClr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D0B2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ros plan sur des feuilles de thé dans une cuillère en argent sur une assiette blanche"/>
          <p:cNvSpPr>
            <a:spLocks noGrp="1"/>
          </p:cNvSpPr>
          <p:nvPr>
            <p:ph type="pic" sz="half" idx="21"/>
          </p:nvPr>
        </p:nvSpPr>
        <p:spPr>
          <a:xfrm>
            <a:off x="14230563" y="1443103"/>
            <a:ext cx="8136471" cy="1084862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1549400" y="2120900"/>
            <a:ext cx="10972800" cy="51308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49400" y="7239000"/>
            <a:ext cx="10972800" cy="4406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  <a:lvl2pPr marL="0" indent="0" algn="ctr">
              <a:spcBef>
                <a:spcPts val="0"/>
              </a:spcBef>
              <a:buSzTx/>
              <a:buNone/>
              <a:defRPr sz="4400" i="1"/>
            </a:lvl2pPr>
            <a:lvl3pPr marL="0" indent="0" algn="ctr">
              <a:spcBef>
                <a:spcPts val="0"/>
              </a:spcBef>
              <a:buSzTx/>
              <a:buNone/>
              <a:defRPr sz="4400" i="1"/>
            </a:lvl3pPr>
            <a:lvl4pPr marL="0" indent="0" algn="ctr">
              <a:spcBef>
                <a:spcPts val="0"/>
              </a:spcBef>
              <a:buSzTx/>
              <a:buNone/>
              <a:defRPr sz="4400" i="1"/>
            </a:lvl4pPr>
            <a:lvl5pPr marL="0" indent="0" algn="ctr">
              <a:spcBef>
                <a:spcPts val="0"/>
              </a:spcBef>
              <a:buSzTx/>
              <a:buNone/>
              <a:defRPr sz="4400" i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58" name="Texte niveau 1…"/>
          <p:cNvSpPr txBox="1">
            <a:spLocks noGrp="1"/>
          </p:cNvSpPr>
          <p:nvPr>
            <p:ph type="body" idx="1"/>
          </p:nvPr>
        </p:nvSpPr>
        <p:spPr>
          <a:xfrm>
            <a:off x="1549400" y="3810000"/>
            <a:ext cx="21285200" cy="87503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ros plan sur des feuilles de thé dans une cuillère en argent sur une assiette blanche"/>
          <p:cNvSpPr>
            <a:spLocks noGrp="1"/>
          </p:cNvSpPr>
          <p:nvPr>
            <p:ph type="pic" sz="half" idx="21"/>
          </p:nvPr>
        </p:nvSpPr>
        <p:spPr>
          <a:xfrm>
            <a:off x="13993812" y="1918723"/>
            <a:ext cx="8486777" cy="11315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exte du titre"/>
          <p:cNvSpPr txBox="1">
            <a:spLocks noGrp="1"/>
          </p:cNvSpPr>
          <p:nvPr>
            <p:ph type="title"/>
          </p:nvPr>
        </p:nvSpPr>
        <p:spPr>
          <a:xfrm>
            <a:off x="1549400" y="76200"/>
            <a:ext cx="21285200" cy="28575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FBF9E6"/>
                </a:solidFill>
                <a:effectLst>
                  <a:outerShdw blurRad="25400" dist="25400" dir="16200000" rotWithShape="0">
                    <a:srgbClr val="3A3A3A">
                      <a:alpha val="70000"/>
                    </a:srgbClr>
                  </a:outerShdw>
                </a:effectLst>
              </a:defRPr>
            </a:lvl1pPr>
          </a:lstStyle>
          <a:p>
            <a:r>
              <a:t>Texte du titre</a:t>
            </a:r>
          </a:p>
        </p:txBody>
      </p:sp>
      <p:sp>
        <p:nvSpPr>
          <p:cNvPr id="6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524000" y="3898900"/>
            <a:ext cx="10172700" cy="8750300"/>
          </a:xfrm>
          <a:prstGeom prst="rect">
            <a:avLst/>
          </a:prstGeom>
        </p:spPr>
        <p:txBody>
          <a:bodyPr/>
          <a:lstStyle>
            <a:lvl1pPr marL="520700" indent="-520700">
              <a:spcBef>
                <a:spcPts val="5100"/>
              </a:spcBef>
              <a:buBlip>
                <a:blip r:embed="rId3"/>
              </a:buBlip>
              <a:defRPr sz="4400"/>
            </a:lvl1pPr>
            <a:lvl2pPr marL="1041400" indent="-520700">
              <a:spcBef>
                <a:spcPts val="5100"/>
              </a:spcBef>
              <a:buBlip>
                <a:blip r:embed="rId3"/>
              </a:buBlip>
              <a:defRPr sz="4400"/>
            </a:lvl2pPr>
            <a:lvl3pPr marL="1562100" indent="-520700">
              <a:spcBef>
                <a:spcPts val="5100"/>
              </a:spcBef>
              <a:buBlip>
                <a:blip r:embed="rId3"/>
              </a:buBlip>
              <a:defRPr sz="4400"/>
            </a:lvl3pPr>
            <a:lvl4pPr marL="2082800" indent="-520700">
              <a:spcBef>
                <a:spcPts val="5100"/>
              </a:spcBef>
              <a:buBlip>
                <a:blip r:embed="rId3"/>
              </a:buBlip>
              <a:defRPr sz="4400"/>
            </a:lvl4pPr>
            <a:lvl5pPr marL="2603500" indent="-520700">
              <a:spcBef>
                <a:spcPts val="5100"/>
              </a:spcBef>
              <a:buBlip>
                <a:blip r:embed="rId3"/>
              </a:buBlip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embossed_background_hd.jpeg" descr="embossed_background_h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54100"/>
            <a:ext cx="22352000" cy="115951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Gros plan sur des feuilles de thé"/>
          <p:cNvSpPr>
            <a:spLocks noGrp="1"/>
          </p:cNvSpPr>
          <p:nvPr>
            <p:ph type="pic" sz="half" idx="21"/>
          </p:nvPr>
        </p:nvSpPr>
        <p:spPr>
          <a:xfrm>
            <a:off x="12814300" y="5003800"/>
            <a:ext cx="10185400" cy="75304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Gros plan sur des feuilles de thé écrasées dans un bol marron"/>
          <p:cNvSpPr>
            <a:spLocks noGrp="1"/>
          </p:cNvSpPr>
          <p:nvPr>
            <p:ph type="pic" sz="half" idx="22"/>
          </p:nvPr>
        </p:nvSpPr>
        <p:spPr>
          <a:xfrm>
            <a:off x="12812117" y="57542"/>
            <a:ext cx="10202334" cy="6798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Gros plan sur trois fleurs de thé sur un canevas blanc"/>
          <p:cNvSpPr>
            <a:spLocks noGrp="1"/>
          </p:cNvSpPr>
          <p:nvPr>
            <p:ph type="pic" idx="23"/>
          </p:nvPr>
        </p:nvSpPr>
        <p:spPr>
          <a:xfrm>
            <a:off x="1383287" y="-835415"/>
            <a:ext cx="11181647" cy="154764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549400" y="5257800"/>
            <a:ext cx="21285200" cy="3200400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549400" y="1155700"/>
            <a:ext cx="21285200" cy="1139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2649200"/>
            <a:ext cx="419100" cy="508000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FFFFFF">
                <a:alpha val="20000"/>
              </a:srgbClr>
            </a:outerShdw>
          </a:effec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0" marR="0" indent="0" algn="ctr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500" baseline="0">
          <a:solidFill>
            <a:srgbClr val="4F5C3F">
              <a:alpha val="69000"/>
            </a:srgbClr>
          </a:solidFill>
          <a:effectLst>
            <a:outerShdw blurRad="25400" dist="12700" dir="16200000" rotWithShape="0">
              <a:srgbClr val="3A3A3A">
                <a:alpha val="3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titleStyle>
    <p:bodyStyle>
      <a:lvl1pPr marL="609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1pPr>
      <a:lvl2pPr marL="1219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2pPr>
      <a:lvl3pPr marL="1828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3pPr>
      <a:lvl4pPr marL="2438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4pPr>
      <a:lvl5pPr marL="30480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5pPr>
      <a:lvl6pPr marL="36576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6pPr>
      <a:lvl7pPr marL="42672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7pPr>
      <a:lvl8pPr marL="48768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8pPr>
      <a:lvl9pPr marL="5486400" marR="0" indent="-609600" algn="l" defTabSz="825500" rtl="0" latinLnBrk="0">
        <a:lnSpc>
          <a:spcPct val="120000"/>
        </a:lnSpc>
        <a:spcBef>
          <a:spcPts val="7300"/>
        </a:spcBef>
        <a:spcAft>
          <a:spcPts val="0"/>
        </a:spcAft>
        <a:buClrTx/>
        <a:buSzPct val="35000"/>
        <a:buFontTx/>
        <a:buBlip>
          <a:blip r:embed="rId19"/>
        </a:buBlip>
        <a:tabLst/>
        <a:defRPr sz="5000" b="0" i="0" u="none" strike="noStrike" cap="none" spc="0" baseline="0">
          <a:solidFill>
            <a:srgbClr val="4F5C3F"/>
          </a:solidFill>
          <a:effectLst>
            <a:outerShdw blurRad="25400" dist="12700" rotWithShape="0">
              <a:srgbClr val="FFFFFF">
                <a:alpha val="45000"/>
              </a:srgbClr>
            </a:outerShdw>
          </a:effectLst>
          <a:uFillTx/>
          <a:latin typeface="+mn-lt"/>
          <a:ea typeface="+mn-ea"/>
          <a:cs typeface="+mn-cs"/>
          <a:sym typeface="Georgia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hyperlink" Target="https://arxiv.org/abs/2307.03549" TargetMode="External"/><Relationship Id="rId12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6.png"/><Relationship Id="rId7" Type="http://schemas.openxmlformats.org/officeDocument/2006/relationships/hyperlink" Target="https://arxiv.org/abs/2307.03549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tif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01.11814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57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tif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1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63.png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image" Target="../media/image61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64.png"/><Relationship Id="rId10" Type="http://schemas.openxmlformats.org/officeDocument/2006/relationships/image" Target="../media/image96.png"/><Relationship Id="rId4" Type="http://schemas.openxmlformats.org/officeDocument/2006/relationships/image" Target="../media/image62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114.jpeg"/><Relationship Id="rId5" Type="http://schemas.openxmlformats.org/officeDocument/2006/relationships/image" Target="../media/image109.png"/><Relationship Id="rId10" Type="http://schemas.openxmlformats.org/officeDocument/2006/relationships/image" Target="../media/image113.jpe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if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tif"/><Relationship Id="rId5" Type="http://schemas.openxmlformats.org/officeDocument/2006/relationships/image" Target="../media/image118.tif"/><Relationship Id="rId10" Type="http://schemas.openxmlformats.org/officeDocument/2006/relationships/hyperlink" Target="https://arxiv.org/abs/2205.13438" TargetMode="External"/><Relationship Id="rId4" Type="http://schemas.openxmlformats.org/officeDocument/2006/relationships/image" Target="../media/image117.tif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t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5.tif"/><Relationship Id="rId4" Type="http://schemas.openxmlformats.org/officeDocument/2006/relationships/image" Target="../media/image124.t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image" Target="../media/image128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jpeg"/><Relationship Id="rId10" Type="http://schemas.openxmlformats.org/officeDocument/2006/relationships/image" Target="../media/image135.png"/><Relationship Id="rId4" Type="http://schemas.openxmlformats.org/officeDocument/2006/relationships/image" Target="../media/image130.tif"/><Relationship Id="rId9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1.11814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hyperlink" Target="https://commons.wikimedia.org/wiki/ESA" TargetMode="External"/><Relationship Id="rId5" Type="http://schemas.openxmlformats.org/officeDocument/2006/relationships/image" Target="../media/image8.jpeg"/><Relationship Id="rId10" Type="http://schemas.openxmlformats.org/officeDocument/2006/relationships/hyperlink" Target="https://commons.wikimedia.org/wiki/NASA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82.png"/><Relationship Id="rId7" Type="http://schemas.openxmlformats.org/officeDocument/2006/relationships/image" Target="../media/image147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3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5" Type="http://schemas.openxmlformats.org/officeDocument/2006/relationships/image" Target="../media/image153.png"/><Relationship Id="rId10" Type="http://schemas.openxmlformats.org/officeDocument/2006/relationships/image" Target="../media/image71.png"/><Relationship Id="rId19" Type="http://schemas.openxmlformats.org/officeDocument/2006/relationships/image" Target="../media/image157.png"/><Relationship Id="rId4" Type="http://schemas.openxmlformats.org/officeDocument/2006/relationships/image" Target="../media/image144.png"/><Relationship Id="rId9" Type="http://schemas.openxmlformats.org/officeDocument/2006/relationships/image" Target="../media/image148.png"/><Relationship Id="rId1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tif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79.png"/><Relationship Id="rId3" Type="http://schemas.openxmlformats.org/officeDocument/2006/relationships/image" Target="../media/image134.png"/><Relationship Id="rId7" Type="http://schemas.openxmlformats.org/officeDocument/2006/relationships/image" Target="../media/image175.png"/><Relationship Id="rId12" Type="http://schemas.openxmlformats.org/officeDocument/2006/relationships/image" Target="../media/image1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png"/><Relationship Id="rId11" Type="http://schemas.openxmlformats.org/officeDocument/2006/relationships/image" Target="../media/image135.png"/><Relationship Id="rId5" Type="http://schemas.openxmlformats.org/officeDocument/2006/relationships/image" Target="../media/image173.tif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10" Type="http://schemas.openxmlformats.org/officeDocument/2006/relationships/image" Target="../media/image187.png"/><Relationship Id="rId4" Type="http://schemas.openxmlformats.org/officeDocument/2006/relationships/image" Target="../media/image182.pn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196.png"/><Relationship Id="rId5" Type="http://schemas.openxmlformats.org/officeDocument/2006/relationships/image" Target="../media/image192.png"/><Relationship Id="rId10" Type="http://schemas.openxmlformats.org/officeDocument/2006/relationships/image" Target="../media/image195.png"/><Relationship Id="rId4" Type="http://schemas.openxmlformats.org/officeDocument/2006/relationships/image" Target="../media/image191.png"/><Relationship Id="rId9" Type="http://schemas.openxmlformats.org/officeDocument/2006/relationships/image" Target="../media/image194.t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3" Type="http://schemas.openxmlformats.org/officeDocument/2006/relationships/image" Target="../media/image197.tif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" Type="http://schemas.openxmlformats.org/officeDocument/2006/relationships/image" Target="../media/image41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jpeg"/><Relationship Id="rId7" Type="http://schemas.openxmlformats.org/officeDocument/2006/relationships/image" Target="../media/image2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6.png"/><Relationship Id="rId5" Type="http://schemas.openxmlformats.org/officeDocument/2006/relationships/image" Target="../media/image215.tif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220.png"/><Relationship Id="rId21" Type="http://schemas.openxmlformats.org/officeDocument/2006/relationships/image" Target="../media/image236.png"/><Relationship Id="rId7" Type="http://schemas.openxmlformats.org/officeDocument/2006/relationships/image" Target="../media/image205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41.png"/><Relationship Id="rId16" Type="http://schemas.openxmlformats.org/officeDocument/2006/relationships/image" Target="../media/image231.png"/><Relationship Id="rId20" Type="http://schemas.openxmlformats.org/officeDocument/2006/relationships/image" Target="../media/image2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3.png"/><Relationship Id="rId11" Type="http://schemas.openxmlformats.org/officeDocument/2006/relationships/image" Target="../media/image226.png"/><Relationship Id="rId24" Type="http://schemas.openxmlformats.org/officeDocument/2006/relationships/image" Target="../media/image239.png"/><Relationship Id="rId5" Type="http://schemas.openxmlformats.org/officeDocument/2006/relationships/image" Target="../media/image222.png"/><Relationship Id="rId15" Type="http://schemas.openxmlformats.org/officeDocument/2006/relationships/image" Target="../media/image230.png"/><Relationship Id="rId23" Type="http://schemas.openxmlformats.org/officeDocument/2006/relationships/image" Target="../media/image238.png"/><Relationship Id="rId10" Type="http://schemas.openxmlformats.org/officeDocument/2006/relationships/image" Target="../media/image225.png"/><Relationship Id="rId19" Type="http://schemas.openxmlformats.org/officeDocument/2006/relationships/image" Target="../media/image234.png"/><Relationship Id="rId4" Type="http://schemas.openxmlformats.org/officeDocument/2006/relationships/image" Target="../media/image221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Relationship Id="rId22" Type="http://schemas.openxmlformats.org/officeDocument/2006/relationships/image" Target="../media/image2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149.png"/><Relationship Id="rId7" Type="http://schemas.openxmlformats.org/officeDocument/2006/relationships/image" Target="../media/image24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2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50.png"/><Relationship Id="rId7" Type="http://schemas.openxmlformats.org/officeDocument/2006/relationships/image" Target="../media/image25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2.png"/><Relationship Id="rId11" Type="http://schemas.openxmlformats.org/officeDocument/2006/relationships/image" Target="../media/image256.png"/><Relationship Id="rId5" Type="http://schemas.openxmlformats.org/officeDocument/2006/relationships/image" Target="../media/image251.jpeg"/><Relationship Id="rId10" Type="http://schemas.openxmlformats.org/officeDocument/2006/relationships/image" Target="../media/image41.png"/><Relationship Id="rId4" Type="http://schemas.openxmlformats.org/officeDocument/2006/relationships/image" Target="../media/image247.png"/><Relationship Id="rId9" Type="http://schemas.openxmlformats.org/officeDocument/2006/relationships/image" Target="../media/image2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41.png"/><Relationship Id="rId7" Type="http://schemas.openxmlformats.org/officeDocument/2006/relationships/image" Target="../media/image26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1.png"/><Relationship Id="rId11" Type="http://schemas.openxmlformats.org/officeDocument/2006/relationships/image" Target="../media/image266.png"/><Relationship Id="rId5" Type="http://schemas.openxmlformats.org/officeDocument/2006/relationships/image" Target="../media/image260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4.png"/><Relationship Id="rId5" Type="http://schemas.openxmlformats.org/officeDocument/2006/relationships/image" Target="../media/image273.jpeg"/><Relationship Id="rId4" Type="http://schemas.openxmlformats.org/officeDocument/2006/relationships/image" Target="../media/image2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10" Type="http://schemas.openxmlformats.org/officeDocument/2006/relationships/image" Target="../media/image70.tif"/><Relationship Id="rId4" Type="http://schemas.openxmlformats.org/officeDocument/2006/relationships/image" Target="../media/image279.png"/><Relationship Id="rId9" Type="http://schemas.openxmlformats.org/officeDocument/2006/relationships/image" Target="../media/image2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290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9.jpeg"/><Relationship Id="rId5" Type="http://schemas.openxmlformats.org/officeDocument/2006/relationships/image" Target="../media/image113.jpeg"/><Relationship Id="rId4" Type="http://schemas.openxmlformats.org/officeDocument/2006/relationships/image" Target="../media/image2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5" Type="http://schemas.openxmlformats.org/officeDocument/2006/relationships/image" Target="../media/image71.png"/><Relationship Id="rId4" Type="http://schemas.openxmlformats.org/officeDocument/2006/relationships/image" Target="../media/image2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arxiv.org/abs/2205.13438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307.03549" TargetMode="Externa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rab_Nebula-3.jpg" descr="Crab_Nebula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15" y="459399"/>
            <a:ext cx="12797202" cy="1279720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3" name="Neutrinos: from theory…"/>
          <p:cNvSpPr txBox="1"/>
          <p:nvPr/>
        </p:nvSpPr>
        <p:spPr>
          <a:xfrm>
            <a:off x="13992766" y="3222789"/>
            <a:ext cx="8512811" cy="895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5000">
                <a:solidFill>
                  <a:srgbClr val="9290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t>What SHALL We LEARN </a:t>
            </a:r>
          </a:p>
          <a:p>
            <a:pPr defTabSz="584200">
              <a:lnSpc>
                <a:spcPct val="100000"/>
              </a:lnSpc>
              <a:defRPr sz="5000">
                <a:solidFill>
                  <a:srgbClr val="4F8F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t>From a FUTURE </a:t>
            </a:r>
          </a:p>
          <a:p>
            <a:pPr defTabSz="584200">
              <a:lnSpc>
                <a:spcPct val="100000"/>
              </a:lnSpc>
              <a:defRPr sz="5000">
                <a:solidFill>
                  <a:srgbClr val="4F8F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t>CORE-COLLAPSE supernova?</a:t>
            </a: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800">
                <a:solidFill>
                  <a:srgbClr val="9437FF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Maria Cristina</a:t>
            </a:r>
            <a:r>
              <a:rPr>
                <a:solidFill>
                  <a:srgbClr val="FF2F92"/>
                </a:solidFill>
              </a:rPr>
              <a:t> </a:t>
            </a:r>
            <a:r>
              <a:t>Volpe</a:t>
            </a:r>
          </a:p>
          <a:p>
            <a:pPr defTabSz="584200">
              <a:lnSpc>
                <a:spcPct val="100000"/>
              </a:lnSpc>
              <a:defRPr sz="3800">
                <a:solidFill>
                  <a:srgbClr val="797979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CNRS, Astroparticle and Cosmology </a:t>
            </a:r>
          </a:p>
          <a:p>
            <a:pPr defTabSz="584200">
              <a:lnSpc>
                <a:spcPct val="100000"/>
              </a:lnSpc>
              <a:defRPr sz="3800">
                <a:solidFill>
                  <a:srgbClr val="797979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Laboratory, Paris</a:t>
            </a:r>
          </a:p>
          <a:p>
            <a:pPr defTabSz="584200">
              <a:lnSpc>
                <a:spcPct val="100000"/>
              </a:lnSpc>
              <a:defRPr sz="24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defTabSz="584200">
              <a:lnSpc>
                <a:spcPct val="100000"/>
              </a:lnSpc>
              <a:defRPr sz="2400" b="1">
                <a:solidFill>
                  <a:srgbClr val="942193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0" y="1911350"/>
            <a:ext cx="13195300" cy="989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250" y="5727700"/>
            <a:ext cx="47371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ince neutrinos are massive they can decay.…"/>
          <p:cNvSpPr txBox="1"/>
          <p:nvPr/>
        </p:nvSpPr>
        <p:spPr>
          <a:xfrm>
            <a:off x="2896281" y="2813854"/>
            <a:ext cx="741766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Since neutrinos are massive they can decay.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non-radiative two-body decay</a:t>
            </a:r>
            <a:r>
              <a:rPr>
                <a:solidFill>
                  <a:srgbClr val="212121"/>
                </a:solidFill>
              </a:rPr>
              <a:t>:  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358" y="4078258"/>
            <a:ext cx="6261102" cy="46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35" y="4726539"/>
            <a:ext cx="254002" cy="41910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a massless (pseudo)scalar particle"/>
          <p:cNvSpPr txBox="1"/>
          <p:nvPr/>
        </p:nvSpPr>
        <p:spPr>
          <a:xfrm>
            <a:off x="3574509" y="4627927"/>
            <a:ext cx="598501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massless (pseudo)scalar particle  </a:t>
            </a:r>
          </a:p>
        </p:txBody>
      </p:sp>
      <p:grpSp>
        <p:nvGrpSpPr>
          <p:cNvPr id="357" name="decay_sensitivities.pdf"/>
          <p:cNvGrpSpPr/>
          <p:nvPr/>
        </p:nvGrpSpPr>
        <p:grpSpPr>
          <a:xfrm>
            <a:off x="12573196" y="4117888"/>
            <a:ext cx="9858470" cy="5648364"/>
            <a:chOff x="0" y="0"/>
            <a:chExt cx="9858468" cy="5648362"/>
          </a:xfrm>
        </p:grpSpPr>
        <p:pic>
          <p:nvPicPr>
            <p:cNvPr id="355" name="decay_sensitivities.pdf" descr="decay_sensitivities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43" y="80600"/>
              <a:ext cx="9628183" cy="5348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decay_sensitivities.pdf" descr="decay_sensitivities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9858470" cy="5648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NEUTRINO NON-RADIATIVE DECAY"/>
          <p:cNvSpPr txBox="1"/>
          <p:nvPr/>
        </p:nvSpPr>
        <p:spPr>
          <a:xfrm>
            <a:off x="6891029" y="1153588"/>
            <a:ext cx="106019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 NON-RADIATIVE DECAY</a:t>
            </a:r>
          </a:p>
        </p:txBody>
      </p:sp>
      <p:sp>
        <p:nvSpPr>
          <p:cNvPr id="359" name="Rectangle"/>
          <p:cNvSpPr/>
          <p:nvPr/>
        </p:nvSpPr>
        <p:spPr>
          <a:xfrm>
            <a:off x="2388709" y="3034216"/>
            <a:ext cx="352368" cy="381002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60" name="Abe et al, arXiv:2109.11174"/>
          <p:cNvSpPr txBox="1"/>
          <p:nvPr/>
        </p:nvSpPr>
        <p:spPr>
          <a:xfrm>
            <a:off x="14693974" y="9793702"/>
            <a:ext cx="76311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Ivanez-Ballesteros, Volpe, PLB 2023,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2307.03549</a:t>
            </a:r>
          </a:p>
        </p:txBody>
      </p:sp>
      <p:sp>
        <p:nvSpPr>
          <p:cNvPr id="361" name="Rectangle"/>
          <p:cNvSpPr/>
          <p:nvPr/>
        </p:nvSpPr>
        <p:spPr>
          <a:xfrm>
            <a:off x="2458866" y="8071065"/>
            <a:ext cx="352368" cy="381002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62" name="The neutrino fluxes get suppressed by the factor"/>
          <p:cNvSpPr txBox="1"/>
          <p:nvPr/>
        </p:nvSpPr>
        <p:spPr>
          <a:xfrm>
            <a:off x="2966438" y="7956766"/>
            <a:ext cx="832440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neutrino fluxes get suppressed by the factor 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085" y="8777080"/>
            <a:ext cx="241302" cy="27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5035" y="9267195"/>
            <a:ext cx="279402" cy="27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9635" y="9763077"/>
            <a:ext cx="330202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5389" y="10247425"/>
            <a:ext cx="190502" cy="17780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-  souce-detector distance"/>
          <p:cNvSpPr txBox="1"/>
          <p:nvPr/>
        </p:nvSpPr>
        <p:spPr>
          <a:xfrm>
            <a:off x="7239180" y="8611980"/>
            <a:ext cx="44669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 souce-detector distance </a:t>
            </a:r>
          </a:p>
        </p:txBody>
      </p:sp>
      <p:sp>
        <p:nvSpPr>
          <p:cNvPr id="368" name="-  neutrino energy"/>
          <p:cNvSpPr txBox="1"/>
          <p:nvPr/>
        </p:nvSpPr>
        <p:spPr>
          <a:xfrm>
            <a:off x="7213382" y="9074800"/>
            <a:ext cx="322592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 neutrino energy </a:t>
            </a:r>
          </a:p>
        </p:txBody>
      </p:sp>
      <p:sp>
        <p:nvSpPr>
          <p:cNvPr id="369" name="-  neutrino mass"/>
          <p:cNvSpPr txBox="1"/>
          <p:nvPr/>
        </p:nvSpPr>
        <p:spPr>
          <a:xfrm>
            <a:off x="7213382" y="9507912"/>
            <a:ext cx="282613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 neutrino mass</a:t>
            </a:r>
          </a:p>
        </p:txBody>
      </p:sp>
      <p:sp>
        <p:nvSpPr>
          <p:cNvPr id="370" name="-  lifetime"/>
          <p:cNvSpPr txBox="1"/>
          <p:nvPr/>
        </p:nvSpPr>
        <p:spPr>
          <a:xfrm>
            <a:off x="7213382" y="10031525"/>
            <a:ext cx="171680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 lifetime</a:t>
            </a:r>
          </a:p>
        </p:txBody>
      </p:sp>
      <p:sp>
        <p:nvSpPr>
          <p:cNvPr id="371" name="Sensitivity to non-radiative decay from different neutrino sources"/>
          <p:cNvSpPr txBox="1"/>
          <p:nvPr/>
        </p:nvSpPr>
        <p:spPr>
          <a:xfrm>
            <a:off x="12702247" y="3480836"/>
            <a:ext cx="723535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>
                <a:solidFill>
                  <a:srgbClr val="FF7E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Sensitivity from different neutrino sources</a:t>
            </a:r>
          </a:p>
        </p:txBody>
      </p:sp>
      <p:sp>
        <p:nvSpPr>
          <p:cNvPr id="372" name="Unique sensitivity to tau/m from the diffuse supernova neutrino background (DSNB)"/>
          <p:cNvSpPr txBox="1"/>
          <p:nvPr/>
        </p:nvSpPr>
        <p:spPr>
          <a:xfrm>
            <a:off x="3248864" y="11550226"/>
            <a:ext cx="174880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500">
                <a:solidFill>
                  <a:srgbClr val="9437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Unique sensitivity to tau/m from CCSNe and the diffuse supernova neutrino background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1276" y="6246112"/>
            <a:ext cx="5676902" cy="39370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due to tree-level (pseudo)scalar couplings."/>
          <p:cNvSpPr txBox="1"/>
          <p:nvPr/>
        </p:nvSpPr>
        <p:spPr>
          <a:xfrm>
            <a:off x="3027213" y="5451400"/>
            <a:ext cx="734790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due to tree-level (pseudo)scalar couplings. </a:t>
            </a:r>
          </a:p>
        </p:txBody>
      </p:sp>
      <p:sp>
        <p:nvSpPr>
          <p:cNvPr id="375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6" name="Équation"/>
              <p:cNvSpPr txBox="1"/>
              <p:nvPr/>
            </p:nvSpPr>
            <p:spPr>
              <a:xfrm>
                <a:off x="2884163" y="9073708"/>
                <a:ext cx="3487968" cy="11891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4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37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163" y="9073708"/>
                <a:ext cx="3487968" cy="1189127"/>
              </a:xfrm>
              <a:prstGeom prst="rect">
                <a:avLst/>
              </a:prstGeom>
              <a:blipFill>
                <a:blip r:embed="rId13"/>
                <a:stretch>
                  <a:fillRect l="-1455" t="-1053" r="-3273" b="-210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NEUTRINO NON-RADIATIVE DECAY and SN1987A"/>
          <p:cNvSpPr txBox="1"/>
          <p:nvPr/>
        </p:nvSpPr>
        <p:spPr>
          <a:xfrm>
            <a:off x="5175440" y="1013453"/>
            <a:ext cx="1441714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and NEUTRINO NON-RADIATIVE DECAY </a:t>
            </a:r>
          </a:p>
        </p:txBody>
      </p:sp>
      <p:grpSp>
        <p:nvGrpSpPr>
          <p:cNvPr id="381" name="IO.pdf"/>
          <p:cNvGrpSpPr/>
          <p:nvPr/>
        </p:nvGrpSpPr>
        <p:grpSpPr>
          <a:xfrm>
            <a:off x="14453485" y="4066509"/>
            <a:ext cx="7572019" cy="5820807"/>
            <a:chOff x="0" y="0"/>
            <a:chExt cx="7572018" cy="5820806"/>
          </a:xfrm>
        </p:grpSpPr>
        <p:pic>
          <p:nvPicPr>
            <p:cNvPr id="379" name="IO.pdf" descr="IO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7318019" cy="5490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O.pdf" descr="IO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7572019" cy="5820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" y="371803"/>
            <a:ext cx="3648860" cy="2856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" name="Image"/>
          <p:cNvGrpSpPr/>
          <p:nvPr/>
        </p:nvGrpSpPr>
        <p:grpSpPr>
          <a:xfrm>
            <a:off x="3835768" y="7053958"/>
            <a:ext cx="8444009" cy="3257099"/>
            <a:chOff x="0" y="0"/>
            <a:chExt cx="8444007" cy="3257098"/>
          </a:xfrm>
        </p:grpSpPr>
        <p:pic>
          <p:nvPicPr>
            <p:cNvPr id="38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80" y="80276"/>
              <a:ext cx="8214648" cy="2958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8444008" cy="325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6" name="Abe et al, arXiv:2109.11174"/>
          <p:cNvSpPr txBox="1"/>
          <p:nvPr/>
        </p:nvSpPr>
        <p:spPr>
          <a:xfrm>
            <a:off x="14529917" y="9984372"/>
            <a:ext cx="771048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Ivanez-Ballesteros, Volpe, PLB 2023,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2307.03549</a:t>
            </a:r>
          </a:p>
        </p:txBody>
      </p:sp>
      <p:sp>
        <p:nvSpPr>
          <p:cNvPr id="387" name="Likelihood analysis (7D) of the 24 SN1987 neutrino events…"/>
          <p:cNvSpPr txBox="1"/>
          <p:nvPr/>
        </p:nvSpPr>
        <p:spPr>
          <a:xfrm>
            <a:off x="4061912" y="3813452"/>
            <a:ext cx="1157679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 likelihood analysis (7D) of the 24 SN1987 neutrino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events in Kamiokande, IMB and Baksan, with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non-radiative decay yields                                                                                                                                     </a:t>
            </a:r>
          </a:p>
        </p:txBody>
      </p:sp>
      <p:sp>
        <p:nvSpPr>
          <p:cNvPr id="388" name="inverted…"/>
          <p:cNvSpPr txBox="1"/>
          <p:nvPr/>
        </p:nvSpPr>
        <p:spPr>
          <a:xfrm>
            <a:off x="19198207" y="4786256"/>
            <a:ext cx="1877344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00000"/>
              </a:lnSpc>
              <a:defRPr sz="3400" b="1">
                <a:solidFill>
                  <a:srgbClr val="91919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inverted </a:t>
            </a:r>
          </a:p>
          <a:p>
            <a:pPr algn="r" defTabSz="584200">
              <a:lnSpc>
                <a:spcPct val="100000"/>
              </a:lnSpc>
              <a:defRPr sz="3400" b="1">
                <a:solidFill>
                  <a:srgbClr val="91919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</a:t>
            </a:r>
          </a:p>
          <a:p>
            <a:pPr algn="r" defTabSz="584200">
              <a:lnSpc>
                <a:spcPct val="100000"/>
              </a:lnSpc>
              <a:defRPr sz="3400" b="1">
                <a:solidFill>
                  <a:srgbClr val="91919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ordering</a:t>
            </a:r>
          </a:p>
        </p:txBody>
      </p:sp>
      <p:sp>
        <p:nvSpPr>
          <p:cNvPr id="389" name="Rectangle"/>
          <p:cNvSpPr/>
          <p:nvPr/>
        </p:nvSpPr>
        <p:spPr>
          <a:xfrm>
            <a:off x="3482263" y="3962110"/>
            <a:ext cx="352368" cy="381002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90" name="Full 3 neutrino framework, three possible decay patterns (NO and SH or QD, IO) ."/>
          <p:cNvSpPr txBox="1"/>
          <p:nvPr/>
        </p:nvSpPr>
        <p:spPr>
          <a:xfrm>
            <a:off x="3922266" y="5993860"/>
            <a:ext cx="827101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0433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Full 3 neutrino framework, three possible decay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0433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patterns (NO and SH or QD, IO) . </a:t>
            </a:r>
          </a:p>
        </p:txBody>
      </p:sp>
      <p:sp>
        <p:nvSpPr>
          <p:cNvPr id="391" name="Rectangle"/>
          <p:cNvSpPr/>
          <p:nvPr/>
        </p:nvSpPr>
        <p:spPr>
          <a:xfrm>
            <a:off x="3361250" y="6064572"/>
            <a:ext cx="352368" cy="381002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92" name="Abe et al, arXiv:2109.11174"/>
          <p:cNvSpPr txBox="1"/>
          <p:nvPr/>
        </p:nvSpPr>
        <p:spPr>
          <a:xfrm>
            <a:off x="3667093" y="3656057"/>
            <a:ext cx="21018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I</a:t>
            </a:r>
          </a:p>
        </p:txBody>
      </p:sp>
      <p:sp>
        <p:nvSpPr>
          <p:cNvPr id="393" name="68%"/>
          <p:cNvSpPr txBox="1"/>
          <p:nvPr/>
        </p:nvSpPr>
        <p:spPr>
          <a:xfrm>
            <a:off x="21222013" y="8493821"/>
            <a:ext cx="7141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91919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68%</a:t>
            </a:r>
          </a:p>
        </p:txBody>
      </p:sp>
      <p:sp>
        <p:nvSpPr>
          <p:cNvPr id="394" name="90%"/>
          <p:cNvSpPr txBox="1"/>
          <p:nvPr/>
        </p:nvSpPr>
        <p:spPr>
          <a:xfrm>
            <a:off x="21222013" y="8183346"/>
            <a:ext cx="7141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91919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90%</a:t>
            </a:r>
          </a:p>
        </p:txBody>
      </p:sp>
      <p:sp>
        <p:nvSpPr>
          <p:cNvPr id="395" name="95%"/>
          <p:cNvSpPr txBox="1"/>
          <p:nvPr/>
        </p:nvSpPr>
        <p:spPr>
          <a:xfrm>
            <a:off x="21222013" y="7885758"/>
            <a:ext cx="7141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91919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95%</a:t>
            </a:r>
          </a:p>
        </p:txBody>
      </p:sp>
      <p:sp>
        <p:nvSpPr>
          <p:cNvPr id="396" name="99 % CL"/>
          <p:cNvSpPr txBox="1"/>
          <p:nvPr/>
        </p:nvSpPr>
        <p:spPr>
          <a:xfrm>
            <a:off x="19908825" y="7707842"/>
            <a:ext cx="12960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91919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99 % CL</a:t>
            </a:r>
          </a:p>
        </p:txBody>
      </p:sp>
      <p:sp>
        <p:nvSpPr>
          <p:cNvPr id="397" name="The tightest bound on tau/m, competitive…"/>
          <p:cNvSpPr txBox="1"/>
          <p:nvPr/>
        </p:nvSpPr>
        <p:spPr>
          <a:xfrm>
            <a:off x="13907906" y="11747298"/>
            <a:ext cx="87774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</a:defRPr>
            </a:pPr>
            <a:r>
              <a:t>Excludes previous bounds on tau/m (PDG), </a:t>
            </a:r>
          </a:p>
          <a:p>
            <a:pPr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</a:defRPr>
            </a:pPr>
            <a:r>
              <a:t>competitive with cosmology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8" name="Équation"/>
              <p:cNvSpPr txBox="1"/>
              <p:nvPr/>
            </p:nvSpPr>
            <p:spPr>
              <a:xfrm>
                <a:off x="14294434" y="10894266"/>
                <a:ext cx="8987077" cy="5208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&gt;1.2×</m:t>
                      </m:r>
                      <m:sSup>
                        <m:sSupPr>
                          <m:ctrlP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(90%</m:t>
                      </m:r>
                      <m:r>
                        <m:rPr>
                          <m:sty m:val="p"/>
                        </m:rP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  <m:r>
                        <m:rPr>
                          <m:sty m:val="p"/>
                        </m:rP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sSub>
                        <m:sSubPr>
                          <m:ctrlP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sSub>
                        <m:sSubPr>
                          <m:ctrlP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37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IO</m:t>
                      </m:r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7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398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4434" y="10894266"/>
                <a:ext cx="8987077" cy="520875"/>
              </a:xfrm>
              <a:prstGeom prst="rect">
                <a:avLst/>
              </a:prstGeom>
              <a:blipFill>
                <a:blip r:embed="rId9"/>
                <a:stretch>
                  <a:fillRect b="-4651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Neutrinos: from theory…"/>
          <p:cNvSpPr txBox="1"/>
          <p:nvPr/>
        </p:nvSpPr>
        <p:spPr>
          <a:xfrm>
            <a:off x="6660197" y="4507836"/>
            <a:ext cx="11063606" cy="681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5000">
                <a:solidFill>
                  <a:srgbClr val="9290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rPr dirty="0"/>
              <a:t>What </a:t>
            </a:r>
            <a:r>
              <a:rPr dirty="0" err="1"/>
              <a:t>ArE</a:t>
            </a:r>
            <a:r>
              <a:rPr dirty="0"/>
              <a:t> We LEARNING </a:t>
            </a:r>
          </a:p>
          <a:p>
            <a:pPr defTabSz="584200">
              <a:lnSpc>
                <a:spcPct val="100000"/>
              </a:lnSpc>
              <a:defRPr sz="5000">
                <a:solidFill>
                  <a:srgbClr val="4F8F00"/>
                </a:solidFill>
                <a:effectLst/>
                <a:latin typeface="Herculanum"/>
                <a:ea typeface="Herculanum"/>
                <a:cs typeface="Herculanum"/>
                <a:sym typeface="Herculanum"/>
              </a:defRPr>
            </a:pPr>
            <a:r>
              <a:rPr dirty="0" err="1"/>
              <a:t>WAITiNG</a:t>
            </a:r>
            <a:r>
              <a:rPr dirty="0"/>
              <a:t> FOR the next supernova?</a:t>
            </a: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2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3800">
                <a:solidFill>
                  <a:srgbClr val="797979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24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2400" b="1">
                <a:solidFill>
                  <a:srgbClr val="7A81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  <a:p>
            <a:pPr defTabSz="584200">
              <a:lnSpc>
                <a:spcPct val="100000"/>
              </a:lnSpc>
              <a:defRPr sz="2400" b="1">
                <a:solidFill>
                  <a:srgbClr val="942193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rgbClr val="FF2600"/>
              </a:solidFill>
            </a:endParaRPr>
          </a:p>
        </p:txBody>
      </p:sp>
      <p:sp>
        <p:nvSpPr>
          <p:cNvPr id="402" name="ICAP, IAP, 8th September 2022"/>
          <p:cNvSpPr txBox="1"/>
          <p:nvPr/>
        </p:nvSpPr>
        <p:spPr>
          <a:xfrm>
            <a:off x="16611531" y="1318249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403" name="see talks by Manibrata Sen (Wednesday), Nagakura (Wednesday), Johns (Wednesday),…"/>
          <p:cNvSpPr txBox="1"/>
          <p:nvPr/>
        </p:nvSpPr>
        <p:spPr>
          <a:xfrm>
            <a:off x="6868807" y="8260186"/>
            <a:ext cx="1519003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000" i="1" dirty="0"/>
              <a:t>see talks by </a:t>
            </a:r>
            <a:r>
              <a:rPr sz="3000" i="1" dirty="0" err="1"/>
              <a:t>Manibrata</a:t>
            </a:r>
            <a:r>
              <a:rPr sz="3000" i="1" dirty="0"/>
              <a:t> Sen (Wednesday), </a:t>
            </a:r>
            <a:r>
              <a:rPr sz="3000" i="1" dirty="0" err="1"/>
              <a:t>Nagakura</a:t>
            </a:r>
            <a:r>
              <a:rPr sz="3000" i="1" dirty="0"/>
              <a:t> (Wednesday), Johns (Wednesday), </a:t>
            </a:r>
          </a:p>
          <a:p>
            <a:pPr algn="l"/>
            <a:r>
              <a:rPr sz="3000" i="1" dirty="0" err="1"/>
              <a:t>Abbar</a:t>
            </a:r>
            <a:r>
              <a:rPr sz="3000" i="1" dirty="0"/>
              <a:t> (Saturday), </a:t>
            </a:r>
            <a:r>
              <a:rPr sz="3000" i="1" dirty="0" err="1"/>
              <a:t>Lella</a:t>
            </a:r>
            <a:r>
              <a:rPr sz="3000" i="1" dirty="0"/>
              <a:t> (Saturday), </a:t>
            </a:r>
            <a:r>
              <a:rPr sz="3000" i="1" dirty="0" err="1"/>
              <a:t>Beauchêne</a:t>
            </a:r>
            <a:r>
              <a:rPr sz="3000" i="1" dirty="0"/>
              <a:t> (Saturday) </a:t>
            </a:r>
            <a:r>
              <a:rPr dirty="0"/>
              <a:t> </a:t>
            </a:r>
          </a:p>
        </p:txBody>
      </p:sp>
      <p:sp>
        <p:nvSpPr>
          <p:cNvPr id="404" name="see also the reviews Duan et al 2010, Scholberg 2012, Volpe, 2015, Mirizzi et al 2016, Horiuchi and Kneller 2018,…"/>
          <p:cNvSpPr txBox="1"/>
          <p:nvPr/>
        </p:nvSpPr>
        <p:spPr>
          <a:xfrm>
            <a:off x="1222578" y="11671194"/>
            <a:ext cx="1915555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</a:pPr>
            <a:r>
              <a:t>s</a:t>
            </a:r>
            <a:r>
              <a:rPr sz="3000"/>
              <a:t>ee also the reviews Duan et al 2010, Scholberg 2012, Volpe, 2015, Mirizzi et al 2016, Horiuchi and Kneller 2018, </a:t>
            </a:r>
          </a:p>
          <a:p>
            <a:pPr algn="l">
              <a:lnSpc>
                <a:spcPct val="100000"/>
              </a:lnSpc>
            </a:pPr>
            <a:r>
              <a:rPr sz="3000"/>
              <a:t>Tamborra and Shalgar 2021, Kato et el 2020,  Manibrata Sen 2024, Volpe, 2024, …</a:t>
            </a:r>
            <a:r>
              <a:t> </a:t>
            </a:r>
          </a:p>
        </p:txBody>
      </p:sp>
      <p:sp>
        <p:nvSpPr>
          <p:cNvPr id="405" name="See C. Volpe, «Neutrinos from dense: flavor mechanisms, theoretical approaches, observations, new directions »,…"/>
          <p:cNvSpPr txBox="1"/>
          <p:nvPr/>
        </p:nvSpPr>
        <p:spPr>
          <a:xfrm>
            <a:off x="1296038" y="10619633"/>
            <a:ext cx="17219613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C. Volpe, «Neutrinos from dense: flavor mechanisms, theoretical approaches, observations, new directions »,   </a:t>
            </a:r>
          </a:p>
          <a:p>
            <a:pPr>
              <a:defRPr sz="25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Review of Modern Physics . 96 (2024) 2, 025004, arXiv: </a:t>
            </a:r>
            <a:r>
              <a:rPr>
                <a:hlinkClick r:id="rId2"/>
              </a:rPr>
              <a:t>2301.11814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554" y="4008832"/>
            <a:ext cx="5918202" cy="5918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804" y="4485082"/>
            <a:ext cx="4965702" cy="4965702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NS"/>
          <p:cNvSpPr txBox="1"/>
          <p:nvPr/>
        </p:nvSpPr>
        <p:spPr>
          <a:xfrm>
            <a:off x="10548218" y="6161482"/>
            <a:ext cx="3700873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NEUTRINOS FROM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DENSE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ENVIRONMENTS</a:t>
            </a:r>
          </a:p>
        </p:txBody>
      </p:sp>
      <p:sp>
        <p:nvSpPr>
          <p:cNvPr id="410" name="Flèche"/>
          <p:cNvSpPr/>
          <p:nvPr/>
        </p:nvSpPr>
        <p:spPr>
          <a:xfrm rot="8113624">
            <a:off x="8325953" y="8983546"/>
            <a:ext cx="1487940" cy="1030455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11" name="Flèche"/>
          <p:cNvSpPr/>
          <p:nvPr/>
        </p:nvSpPr>
        <p:spPr>
          <a:xfrm rot="13217959">
            <a:off x="8919832" y="3826373"/>
            <a:ext cx="1487940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12" name="Flèche"/>
          <p:cNvSpPr/>
          <p:nvPr/>
        </p:nvSpPr>
        <p:spPr>
          <a:xfrm rot="2468474">
            <a:off x="14953769" y="8796605"/>
            <a:ext cx="1487940" cy="1030455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13" name="Flèche"/>
          <p:cNvSpPr/>
          <p:nvPr/>
        </p:nvSpPr>
        <p:spPr>
          <a:xfrm rot="20153983">
            <a:off x="14933195" y="4290554"/>
            <a:ext cx="1487940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45" y="9869837"/>
            <a:ext cx="3648860" cy="2856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6"/>
          <a:srcRect l="7403" t="4854" r="4518" b="9532"/>
          <a:stretch>
            <a:fillRect/>
          </a:stretch>
        </p:blipFill>
        <p:spPr>
          <a:xfrm>
            <a:off x="16682310" y="2934398"/>
            <a:ext cx="4957942" cy="2940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0" extrusionOk="0">
                <a:moveTo>
                  <a:pt x="13168" y="1"/>
                </a:moveTo>
                <a:cubicBezTo>
                  <a:pt x="12999" y="-10"/>
                  <a:pt x="12881" y="37"/>
                  <a:pt x="12906" y="106"/>
                </a:cubicBezTo>
                <a:cubicBezTo>
                  <a:pt x="12931" y="175"/>
                  <a:pt x="12876" y="344"/>
                  <a:pt x="12783" y="485"/>
                </a:cubicBezTo>
                <a:cubicBezTo>
                  <a:pt x="12624" y="728"/>
                  <a:pt x="12611" y="725"/>
                  <a:pt x="12509" y="403"/>
                </a:cubicBezTo>
                <a:cubicBezTo>
                  <a:pt x="12403" y="69"/>
                  <a:pt x="12400" y="71"/>
                  <a:pt x="12232" y="622"/>
                </a:cubicBezTo>
                <a:cubicBezTo>
                  <a:pt x="12066" y="1168"/>
                  <a:pt x="12053" y="1178"/>
                  <a:pt x="11602" y="1134"/>
                </a:cubicBezTo>
                <a:cubicBezTo>
                  <a:pt x="11292" y="1104"/>
                  <a:pt x="11150" y="1030"/>
                  <a:pt x="11165" y="904"/>
                </a:cubicBezTo>
                <a:cubicBezTo>
                  <a:pt x="11177" y="802"/>
                  <a:pt x="11138" y="712"/>
                  <a:pt x="11077" y="706"/>
                </a:cubicBezTo>
                <a:cubicBezTo>
                  <a:pt x="11016" y="700"/>
                  <a:pt x="10877" y="668"/>
                  <a:pt x="10768" y="633"/>
                </a:cubicBezTo>
                <a:cubicBezTo>
                  <a:pt x="10581" y="575"/>
                  <a:pt x="10567" y="622"/>
                  <a:pt x="10567" y="1382"/>
                </a:cubicBezTo>
                <a:cubicBezTo>
                  <a:pt x="10567" y="1828"/>
                  <a:pt x="10608" y="2234"/>
                  <a:pt x="10657" y="2285"/>
                </a:cubicBezTo>
                <a:cubicBezTo>
                  <a:pt x="10706" y="2335"/>
                  <a:pt x="10745" y="2803"/>
                  <a:pt x="10745" y="3328"/>
                </a:cubicBezTo>
                <a:cubicBezTo>
                  <a:pt x="10745" y="4127"/>
                  <a:pt x="10717" y="4311"/>
                  <a:pt x="10571" y="4443"/>
                </a:cubicBezTo>
                <a:cubicBezTo>
                  <a:pt x="10420" y="4579"/>
                  <a:pt x="10365" y="4521"/>
                  <a:pt x="10177" y="4018"/>
                </a:cubicBezTo>
                <a:cubicBezTo>
                  <a:pt x="10057" y="3697"/>
                  <a:pt x="9834" y="3285"/>
                  <a:pt x="9683" y="3103"/>
                </a:cubicBezTo>
                <a:cubicBezTo>
                  <a:pt x="9385" y="2746"/>
                  <a:pt x="9332" y="2098"/>
                  <a:pt x="9607" y="2174"/>
                </a:cubicBezTo>
                <a:cubicBezTo>
                  <a:pt x="9730" y="2208"/>
                  <a:pt x="9752" y="2044"/>
                  <a:pt x="9754" y="1094"/>
                </a:cubicBezTo>
                <a:cubicBezTo>
                  <a:pt x="9756" y="323"/>
                  <a:pt x="9725" y="-10"/>
                  <a:pt x="9654" y="13"/>
                </a:cubicBezTo>
                <a:cubicBezTo>
                  <a:pt x="9597" y="31"/>
                  <a:pt x="9528" y="181"/>
                  <a:pt x="9500" y="345"/>
                </a:cubicBezTo>
                <a:cubicBezTo>
                  <a:pt x="9472" y="509"/>
                  <a:pt x="9386" y="633"/>
                  <a:pt x="9308" y="622"/>
                </a:cubicBezTo>
                <a:cubicBezTo>
                  <a:pt x="9222" y="611"/>
                  <a:pt x="9185" y="685"/>
                  <a:pt x="9213" y="808"/>
                </a:cubicBezTo>
                <a:cubicBezTo>
                  <a:pt x="9239" y="920"/>
                  <a:pt x="9194" y="1054"/>
                  <a:pt x="9116" y="1105"/>
                </a:cubicBezTo>
                <a:cubicBezTo>
                  <a:pt x="8957" y="1208"/>
                  <a:pt x="8686" y="905"/>
                  <a:pt x="8759" y="706"/>
                </a:cubicBezTo>
                <a:cubicBezTo>
                  <a:pt x="8785" y="636"/>
                  <a:pt x="8582" y="584"/>
                  <a:pt x="8310" y="590"/>
                </a:cubicBezTo>
                <a:cubicBezTo>
                  <a:pt x="8038" y="595"/>
                  <a:pt x="7837" y="637"/>
                  <a:pt x="7864" y="683"/>
                </a:cubicBezTo>
                <a:cubicBezTo>
                  <a:pt x="7971" y="862"/>
                  <a:pt x="7702" y="1161"/>
                  <a:pt x="7436" y="1161"/>
                </a:cubicBezTo>
                <a:cubicBezTo>
                  <a:pt x="7281" y="1161"/>
                  <a:pt x="7107" y="1241"/>
                  <a:pt x="7052" y="1335"/>
                </a:cubicBezTo>
                <a:cubicBezTo>
                  <a:pt x="6976" y="1463"/>
                  <a:pt x="6883" y="1458"/>
                  <a:pt x="6674" y="1312"/>
                </a:cubicBezTo>
                <a:cubicBezTo>
                  <a:pt x="6521" y="1205"/>
                  <a:pt x="6204" y="1105"/>
                  <a:pt x="5970" y="1091"/>
                </a:cubicBezTo>
                <a:cubicBezTo>
                  <a:pt x="5699" y="1075"/>
                  <a:pt x="5489" y="974"/>
                  <a:pt x="5391" y="808"/>
                </a:cubicBezTo>
                <a:cubicBezTo>
                  <a:pt x="5267" y="599"/>
                  <a:pt x="5221" y="585"/>
                  <a:pt x="5161" y="744"/>
                </a:cubicBezTo>
                <a:cubicBezTo>
                  <a:pt x="5121" y="853"/>
                  <a:pt x="5086" y="1050"/>
                  <a:pt x="5085" y="1184"/>
                </a:cubicBezTo>
                <a:cubicBezTo>
                  <a:pt x="5082" y="1724"/>
                  <a:pt x="4573" y="2802"/>
                  <a:pt x="4318" y="2806"/>
                </a:cubicBezTo>
                <a:cubicBezTo>
                  <a:pt x="4153" y="2809"/>
                  <a:pt x="3569" y="3912"/>
                  <a:pt x="3398" y="4545"/>
                </a:cubicBezTo>
                <a:cubicBezTo>
                  <a:pt x="3242" y="5121"/>
                  <a:pt x="3183" y="5212"/>
                  <a:pt x="3002" y="5154"/>
                </a:cubicBezTo>
                <a:cubicBezTo>
                  <a:pt x="2886" y="5116"/>
                  <a:pt x="2811" y="5138"/>
                  <a:pt x="2835" y="5204"/>
                </a:cubicBezTo>
                <a:cubicBezTo>
                  <a:pt x="2904" y="5392"/>
                  <a:pt x="2500" y="5701"/>
                  <a:pt x="2241" y="5658"/>
                </a:cubicBezTo>
                <a:cubicBezTo>
                  <a:pt x="2083" y="5632"/>
                  <a:pt x="1963" y="5726"/>
                  <a:pt x="1873" y="5943"/>
                </a:cubicBezTo>
                <a:cubicBezTo>
                  <a:pt x="1799" y="6121"/>
                  <a:pt x="1629" y="6360"/>
                  <a:pt x="1496" y="6476"/>
                </a:cubicBezTo>
                <a:cubicBezTo>
                  <a:pt x="1284" y="6662"/>
                  <a:pt x="1235" y="6660"/>
                  <a:pt x="1102" y="6456"/>
                </a:cubicBezTo>
                <a:cubicBezTo>
                  <a:pt x="1018" y="6328"/>
                  <a:pt x="895" y="6243"/>
                  <a:pt x="828" y="6267"/>
                </a:cubicBezTo>
                <a:cubicBezTo>
                  <a:pt x="752" y="6294"/>
                  <a:pt x="710" y="6186"/>
                  <a:pt x="714" y="5975"/>
                </a:cubicBezTo>
                <a:cubicBezTo>
                  <a:pt x="720" y="5694"/>
                  <a:pt x="679" y="5643"/>
                  <a:pt x="463" y="5670"/>
                </a:cubicBezTo>
                <a:cubicBezTo>
                  <a:pt x="320" y="5689"/>
                  <a:pt x="168" y="5824"/>
                  <a:pt x="120" y="5975"/>
                </a:cubicBezTo>
                <a:cubicBezTo>
                  <a:pt x="16" y="6302"/>
                  <a:pt x="101" y="8781"/>
                  <a:pt x="223" y="8987"/>
                </a:cubicBezTo>
                <a:cubicBezTo>
                  <a:pt x="358" y="9214"/>
                  <a:pt x="324" y="10084"/>
                  <a:pt x="175" y="10225"/>
                </a:cubicBezTo>
                <a:cubicBezTo>
                  <a:pt x="-19" y="10408"/>
                  <a:pt x="95" y="11274"/>
                  <a:pt x="322" y="11335"/>
                </a:cubicBezTo>
                <a:cubicBezTo>
                  <a:pt x="416" y="11360"/>
                  <a:pt x="494" y="11448"/>
                  <a:pt x="496" y="11530"/>
                </a:cubicBezTo>
                <a:cubicBezTo>
                  <a:pt x="499" y="11612"/>
                  <a:pt x="540" y="11760"/>
                  <a:pt x="588" y="11856"/>
                </a:cubicBezTo>
                <a:cubicBezTo>
                  <a:pt x="675" y="12034"/>
                  <a:pt x="769" y="12793"/>
                  <a:pt x="764" y="13283"/>
                </a:cubicBezTo>
                <a:cubicBezTo>
                  <a:pt x="762" y="13515"/>
                  <a:pt x="837" y="13552"/>
                  <a:pt x="1344" y="13528"/>
                </a:cubicBezTo>
                <a:cubicBezTo>
                  <a:pt x="1994" y="13498"/>
                  <a:pt x="2221" y="13754"/>
                  <a:pt x="2123" y="14411"/>
                </a:cubicBezTo>
                <a:cubicBezTo>
                  <a:pt x="2078" y="14718"/>
                  <a:pt x="2090" y="14730"/>
                  <a:pt x="2251" y="14585"/>
                </a:cubicBezTo>
                <a:cubicBezTo>
                  <a:pt x="2374" y="14475"/>
                  <a:pt x="2485" y="14477"/>
                  <a:pt x="2598" y="14580"/>
                </a:cubicBezTo>
                <a:cubicBezTo>
                  <a:pt x="2798" y="14760"/>
                  <a:pt x="2899" y="15140"/>
                  <a:pt x="2780" y="15264"/>
                </a:cubicBezTo>
                <a:cubicBezTo>
                  <a:pt x="2732" y="15314"/>
                  <a:pt x="2717" y="15418"/>
                  <a:pt x="2745" y="15494"/>
                </a:cubicBezTo>
                <a:cubicBezTo>
                  <a:pt x="2831" y="15729"/>
                  <a:pt x="2346" y="15943"/>
                  <a:pt x="1823" y="15899"/>
                </a:cubicBezTo>
                <a:lnTo>
                  <a:pt x="1325" y="15853"/>
                </a:lnTo>
                <a:lnTo>
                  <a:pt x="1343" y="15334"/>
                </a:lnTo>
                <a:lnTo>
                  <a:pt x="1358" y="14813"/>
                </a:lnTo>
                <a:lnTo>
                  <a:pt x="893" y="14795"/>
                </a:lnTo>
                <a:cubicBezTo>
                  <a:pt x="499" y="14780"/>
                  <a:pt x="417" y="14818"/>
                  <a:pt x="344" y="15086"/>
                </a:cubicBezTo>
                <a:cubicBezTo>
                  <a:pt x="297" y="15260"/>
                  <a:pt x="205" y="15390"/>
                  <a:pt x="140" y="15366"/>
                </a:cubicBezTo>
                <a:cubicBezTo>
                  <a:pt x="66" y="15339"/>
                  <a:pt x="41" y="15407"/>
                  <a:pt x="73" y="15547"/>
                </a:cubicBezTo>
                <a:cubicBezTo>
                  <a:pt x="101" y="15671"/>
                  <a:pt x="92" y="15807"/>
                  <a:pt x="51" y="15850"/>
                </a:cubicBezTo>
                <a:cubicBezTo>
                  <a:pt x="20" y="15882"/>
                  <a:pt x="2" y="15961"/>
                  <a:pt x="1" y="16135"/>
                </a:cubicBezTo>
                <a:cubicBezTo>
                  <a:pt x="-1" y="16309"/>
                  <a:pt x="12" y="16579"/>
                  <a:pt x="39" y="16989"/>
                </a:cubicBezTo>
                <a:cubicBezTo>
                  <a:pt x="42" y="17037"/>
                  <a:pt x="332" y="17064"/>
                  <a:pt x="685" y="17055"/>
                </a:cubicBezTo>
                <a:cubicBezTo>
                  <a:pt x="1187" y="17045"/>
                  <a:pt x="1339" y="16997"/>
                  <a:pt x="1386" y="16808"/>
                </a:cubicBezTo>
                <a:cubicBezTo>
                  <a:pt x="1444" y="16571"/>
                  <a:pt x="1880" y="16339"/>
                  <a:pt x="2011" y="16476"/>
                </a:cubicBezTo>
                <a:cubicBezTo>
                  <a:pt x="2048" y="16514"/>
                  <a:pt x="2078" y="16664"/>
                  <a:pt x="2078" y="16808"/>
                </a:cubicBezTo>
                <a:cubicBezTo>
                  <a:pt x="2078" y="17047"/>
                  <a:pt x="2188" y="17068"/>
                  <a:pt x="3277" y="17053"/>
                </a:cubicBezTo>
                <a:cubicBezTo>
                  <a:pt x="4156" y="17041"/>
                  <a:pt x="4500" y="17084"/>
                  <a:pt x="4569" y="17224"/>
                </a:cubicBezTo>
                <a:cubicBezTo>
                  <a:pt x="4621" y="17330"/>
                  <a:pt x="4732" y="17423"/>
                  <a:pt x="4816" y="17423"/>
                </a:cubicBezTo>
                <a:cubicBezTo>
                  <a:pt x="4900" y="17423"/>
                  <a:pt x="5039" y="17557"/>
                  <a:pt x="5127" y="17720"/>
                </a:cubicBezTo>
                <a:cubicBezTo>
                  <a:pt x="5233" y="17917"/>
                  <a:pt x="5353" y="17980"/>
                  <a:pt x="5486" y="17923"/>
                </a:cubicBezTo>
                <a:cubicBezTo>
                  <a:pt x="5756" y="17809"/>
                  <a:pt x="5852" y="18135"/>
                  <a:pt x="5648" y="18468"/>
                </a:cubicBezTo>
                <a:cubicBezTo>
                  <a:pt x="5456" y="18784"/>
                  <a:pt x="4586" y="18945"/>
                  <a:pt x="4617" y="18660"/>
                </a:cubicBezTo>
                <a:cubicBezTo>
                  <a:pt x="4631" y="18535"/>
                  <a:pt x="4521" y="18548"/>
                  <a:pt x="4203" y="18690"/>
                </a:cubicBezTo>
                <a:cubicBezTo>
                  <a:pt x="3964" y="18796"/>
                  <a:pt x="3756" y="18854"/>
                  <a:pt x="3740" y="18826"/>
                </a:cubicBezTo>
                <a:cubicBezTo>
                  <a:pt x="3724" y="18799"/>
                  <a:pt x="3432" y="18782"/>
                  <a:pt x="3092" y="18783"/>
                </a:cubicBezTo>
                <a:cubicBezTo>
                  <a:pt x="2753" y="18784"/>
                  <a:pt x="2328" y="18783"/>
                  <a:pt x="2149" y="18780"/>
                </a:cubicBezTo>
                <a:cubicBezTo>
                  <a:pt x="1793" y="18774"/>
                  <a:pt x="1737" y="18951"/>
                  <a:pt x="1799" y="19895"/>
                </a:cubicBezTo>
                <a:lnTo>
                  <a:pt x="1830" y="20361"/>
                </a:lnTo>
                <a:lnTo>
                  <a:pt x="3693" y="20382"/>
                </a:lnTo>
                <a:cubicBezTo>
                  <a:pt x="5302" y="20399"/>
                  <a:pt x="5580" y="20367"/>
                  <a:pt x="5717" y="20158"/>
                </a:cubicBezTo>
                <a:cubicBezTo>
                  <a:pt x="5864" y="19934"/>
                  <a:pt x="5880" y="19932"/>
                  <a:pt x="5932" y="20158"/>
                </a:cubicBezTo>
                <a:cubicBezTo>
                  <a:pt x="5977" y="20358"/>
                  <a:pt x="6125" y="20398"/>
                  <a:pt x="6752" y="20396"/>
                </a:cubicBezTo>
                <a:cubicBezTo>
                  <a:pt x="7172" y="20395"/>
                  <a:pt x="7560" y="20352"/>
                  <a:pt x="7614" y="20292"/>
                </a:cubicBezTo>
                <a:cubicBezTo>
                  <a:pt x="7668" y="20231"/>
                  <a:pt x="7734" y="19863"/>
                  <a:pt x="7759" y="19473"/>
                </a:cubicBezTo>
                <a:lnTo>
                  <a:pt x="7804" y="18759"/>
                </a:lnTo>
                <a:lnTo>
                  <a:pt x="7325" y="18759"/>
                </a:lnTo>
                <a:cubicBezTo>
                  <a:pt x="6973" y="18759"/>
                  <a:pt x="6834" y="18699"/>
                  <a:pt x="6795" y="18526"/>
                </a:cubicBezTo>
                <a:cubicBezTo>
                  <a:pt x="6703" y="18121"/>
                  <a:pt x="6899" y="17996"/>
                  <a:pt x="7638" y="17970"/>
                </a:cubicBezTo>
                <a:cubicBezTo>
                  <a:pt x="8033" y="17957"/>
                  <a:pt x="8355" y="17899"/>
                  <a:pt x="8356" y="17845"/>
                </a:cubicBezTo>
                <a:cubicBezTo>
                  <a:pt x="8356" y="17709"/>
                  <a:pt x="9485" y="16677"/>
                  <a:pt x="9633" y="16677"/>
                </a:cubicBezTo>
                <a:cubicBezTo>
                  <a:pt x="9699" y="16677"/>
                  <a:pt x="9776" y="16572"/>
                  <a:pt x="9806" y="16444"/>
                </a:cubicBezTo>
                <a:cubicBezTo>
                  <a:pt x="9835" y="16316"/>
                  <a:pt x="9895" y="16242"/>
                  <a:pt x="9939" y="16287"/>
                </a:cubicBezTo>
                <a:cubicBezTo>
                  <a:pt x="9982" y="16333"/>
                  <a:pt x="10082" y="16107"/>
                  <a:pt x="10160" y="15780"/>
                </a:cubicBezTo>
                <a:cubicBezTo>
                  <a:pt x="10237" y="15452"/>
                  <a:pt x="10344" y="15186"/>
                  <a:pt x="10396" y="15186"/>
                </a:cubicBezTo>
                <a:cubicBezTo>
                  <a:pt x="10448" y="15186"/>
                  <a:pt x="10468" y="15124"/>
                  <a:pt x="10441" y="15052"/>
                </a:cubicBezTo>
                <a:cubicBezTo>
                  <a:pt x="10381" y="14887"/>
                  <a:pt x="10607" y="14551"/>
                  <a:pt x="10686" y="14685"/>
                </a:cubicBezTo>
                <a:cubicBezTo>
                  <a:pt x="10718" y="14739"/>
                  <a:pt x="10745" y="15713"/>
                  <a:pt x="10745" y="16843"/>
                </a:cubicBezTo>
                <a:cubicBezTo>
                  <a:pt x="10745" y="18074"/>
                  <a:pt x="10781" y="18934"/>
                  <a:pt x="10835" y="18990"/>
                </a:cubicBezTo>
                <a:cubicBezTo>
                  <a:pt x="11046" y="19209"/>
                  <a:pt x="10779" y="19365"/>
                  <a:pt x="10230" y="19345"/>
                </a:cubicBezTo>
                <a:cubicBezTo>
                  <a:pt x="8931" y="19297"/>
                  <a:pt x="8887" y="19310"/>
                  <a:pt x="8887" y="19791"/>
                </a:cubicBezTo>
                <a:cubicBezTo>
                  <a:pt x="8887" y="20037"/>
                  <a:pt x="8944" y="20260"/>
                  <a:pt x="9020" y="20309"/>
                </a:cubicBezTo>
                <a:cubicBezTo>
                  <a:pt x="9093" y="20356"/>
                  <a:pt x="9153" y="20498"/>
                  <a:pt x="9153" y="20624"/>
                </a:cubicBezTo>
                <a:cubicBezTo>
                  <a:pt x="9153" y="20750"/>
                  <a:pt x="9229" y="20854"/>
                  <a:pt x="9324" y="20854"/>
                </a:cubicBezTo>
                <a:cubicBezTo>
                  <a:pt x="9538" y="20854"/>
                  <a:pt x="9635" y="21092"/>
                  <a:pt x="9486" y="21253"/>
                </a:cubicBezTo>
                <a:cubicBezTo>
                  <a:pt x="9412" y="21333"/>
                  <a:pt x="9479" y="21400"/>
                  <a:pt x="9683" y="21462"/>
                </a:cubicBezTo>
                <a:cubicBezTo>
                  <a:pt x="9853" y="21513"/>
                  <a:pt x="10005" y="21568"/>
                  <a:pt x="10018" y="21579"/>
                </a:cubicBezTo>
                <a:cubicBezTo>
                  <a:pt x="10031" y="21590"/>
                  <a:pt x="10079" y="21432"/>
                  <a:pt x="10125" y="21227"/>
                </a:cubicBezTo>
                <a:cubicBezTo>
                  <a:pt x="10183" y="20969"/>
                  <a:pt x="10277" y="20854"/>
                  <a:pt x="10427" y="20854"/>
                </a:cubicBezTo>
                <a:cubicBezTo>
                  <a:pt x="10739" y="20854"/>
                  <a:pt x="11119" y="21120"/>
                  <a:pt x="11054" y="21296"/>
                </a:cubicBezTo>
                <a:cubicBezTo>
                  <a:pt x="11024" y="21378"/>
                  <a:pt x="11077" y="21448"/>
                  <a:pt x="11172" y="21448"/>
                </a:cubicBezTo>
                <a:cubicBezTo>
                  <a:pt x="11276" y="21448"/>
                  <a:pt x="11340" y="21356"/>
                  <a:pt x="11332" y="21212"/>
                </a:cubicBezTo>
                <a:cubicBezTo>
                  <a:pt x="11324" y="21039"/>
                  <a:pt x="11414" y="20958"/>
                  <a:pt x="11667" y="20918"/>
                </a:cubicBezTo>
                <a:cubicBezTo>
                  <a:pt x="12015" y="20862"/>
                  <a:pt x="12289" y="21068"/>
                  <a:pt x="12198" y="21317"/>
                </a:cubicBezTo>
                <a:cubicBezTo>
                  <a:pt x="12171" y="21390"/>
                  <a:pt x="12307" y="21448"/>
                  <a:pt x="12498" y="21448"/>
                </a:cubicBezTo>
                <a:cubicBezTo>
                  <a:pt x="12769" y="21448"/>
                  <a:pt x="12857" y="21385"/>
                  <a:pt x="12892" y="21160"/>
                </a:cubicBezTo>
                <a:cubicBezTo>
                  <a:pt x="12928" y="20926"/>
                  <a:pt x="13028" y="20862"/>
                  <a:pt x="13410" y="20825"/>
                </a:cubicBezTo>
                <a:lnTo>
                  <a:pt x="13885" y="20778"/>
                </a:lnTo>
                <a:lnTo>
                  <a:pt x="13894" y="20227"/>
                </a:lnTo>
                <a:cubicBezTo>
                  <a:pt x="13905" y="19534"/>
                  <a:pt x="13840" y="19359"/>
                  <a:pt x="13569" y="19359"/>
                </a:cubicBezTo>
                <a:cubicBezTo>
                  <a:pt x="13450" y="19358"/>
                  <a:pt x="13154" y="19351"/>
                  <a:pt x="12911" y="19336"/>
                </a:cubicBezTo>
                <a:cubicBezTo>
                  <a:pt x="12668" y="19322"/>
                  <a:pt x="12170" y="19299"/>
                  <a:pt x="11806" y="19292"/>
                </a:cubicBezTo>
                <a:lnTo>
                  <a:pt x="11142" y="19287"/>
                </a:lnTo>
                <a:lnTo>
                  <a:pt x="11115" y="17140"/>
                </a:lnTo>
                <a:cubicBezTo>
                  <a:pt x="11087" y="14977"/>
                  <a:pt x="11156" y="14383"/>
                  <a:pt x="11362" y="15031"/>
                </a:cubicBezTo>
                <a:cubicBezTo>
                  <a:pt x="11419" y="15211"/>
                  <a:pt x="11445" y="15444"/>
                  <a:pt x="11420" y="15553"/>
                </a:cubicBezTo>
                <a:cubicBezTo>
                  <a:pt x="11395" y="15663"/>
                  <a:pt x="11436" y="15798"/>
                  <a:pt x="11512" y="15847"/>
                </a:cubicBezTo>
                <a:cubicBezTo>
                  <a:pt x="11611" y="15911"/>
                  <a:pt x="11636" y="16056"/>
                  <a:pt x="11600" y="16362"/>
                </a:cubicBezTo>
                <a:cubicBezTo>
                  <a:pt x="11543" y="16846"/>
                  <a:pt x="11608" y="17041"/>
                  <a:pt x="11757" y="16831"/>
                </a:cubicBezTo>
                <a:cubicBezTo>
                  <a:pt x="11920" y="16603"/>
                  <a:pt x="12264" y="16726"/>
                  <a:pt x="12711" y="17175"/>
                </a:cubicBezTo>
                <a:cubicBezTo>
                  <a:pt x="12940" y="17406"/>
                  <a:pt x="13162" y="17558"/>
                  <a:pt x="13205" y="17513"/>
                </a:cubicBezTo>
                <a:cubicBezTo>
                  <a:pt x="13248" y="17468"/>
                  <a:pt x="13357" y="17523"/>
                  <a:pt x="13448" y="17635"/>
                </a:cubicBezTo>
                <a:cubicBezTo>
                  <a:pt x="13548" y="17759"/>
                  <a:pt x="13730" y="17804"/>
                  <a:pt x="13904" y="17757"/>
                </a:cubicBezTo>
                <a:cubicBezTo>
                  <a:pt x="14072" y="17711"/>
                  <a:pt x="14248" y="17761"/>
                  <a:pt x="14325" y="17868"/>
                </a:cubicBezTo>
                <a:cubicBezTo>
                  <a:pt x="14409" y="17986"/>
                  <a:pt x="14571" y="18017"/>
                  <a:pt x="14766" y="17956"/>
                </a:cubicBezTo>
                <a:cubicBezTo>
                  <a:pt x="15273" y="17795"/>
                  <a:pt x="15770" y="18416"/>
                  <a:pt x="15586" y="18981"/>
                </a:cubicBezTo>
                <a:cubicBezTo>
                  <a:pt x="15574" y="19018"/>
                  <a:pt x="15641" y="19142"/>
                  <a:pt x="15735" y="19258"/>
                </a:cubicBezTo>
                <a:cubicBezTo>
                  <a:pt x="16081" y="19684"/>
                  <a:pt x="15918" y="20291"/>
                  <a:pt x="15445" y="20341"/>
                </a:cubicBezTo>
                <a:cubicBezTo>
                  <a:pt x="15316" y="20355"/>
                  <a:pt x="15128" y="20374"/>
                  <a:pt x="15028" y="20385"/>
                </a:cubicBezTo>
                <a:cubicBezTo>
                  <a:pt x="14886" y="20400"/>
                  <a:pt x="14848" y="20502"/>
                  <a:pt x="14852" y="20839"/>
                </a:cubicBezTo>
                <a:cubicBezTo>
                  <a:pt x="14855" y="21079"/>
                  <a:pt x="14881" y="21313"/>
                  <a:pt x="14909" y="21361"/>
                </a:cubicBezTo>
                <a:cubicBezTo>
                  <a:pt x="15013" y="21535"/>
                  <a:pt x="20943" y="21467"/>
                  <a:pt x="21008" y="21291"/>
                </a:cubicBezTo>
                <a:cubicBezTo>
                  <a:pt x="21099" y="21043"/>
                  <a:pt x="20913" y="19957"/>
                  <a:pt x="20780" y="19957"/>
                </a:cubicBezTo>
                <a:cubicBezTo>
                  <a:pt x="20717" y="19957"/>
                  <a:pt x="20650" y="20032"/>
                  <a:pt x="20631" y="20126"/>
                </a:cubicBezTo>
                <a:cubicBezTo>
                  <a:pt x="20613" y="20219"/>
                  <a:pt x="20471" y="20321"/>
                  <a:pt x="20317" y="20350"/>
                </a:cubicBezTo>
                <a:cubicBezTo>
                  <a:pt x="20104" y="20389"/>
                  <a:pt x="20012" y="20327"/>
                  <a:pt x="19937" y="20091"/>
                </a:cubicBezTo>
                <a:lnTo>
                  <a:pt x="19838" y="19782"/>
                </a:lnTo>
                <a:lnTo>
                  <a:pt x="19647" y="20079"/>
                </a:lnTo>
                <a:cubicBezTo>
                  <a:pt x="19473" y="20350"/>
                  <a:pt x="19339" y="20372"/>
                  <a:pt x="18187" y="20361"/>
                </a:cubicBezTo>
                <a:cubicBezTo>
                  <a:pt x="17209" y="20353"/>
                  <a:pt x="16908" y="20310"/>
                  <a:pt x="16873" y="20155"/>
                </a:cubicBezTo>
                <a:cubicBezTo>
                  <a:pt x="16848" y="20044"/>
                  <a:pt x="16763" y="19970"/>
                  <a:pt x="16685" y="19992"/>
                </a:cubicBezTo>
                <a:cubicBezTo>
                  <a:pt x="16603" y="20015"/>
                  <a:pt x="16529" y="19908"/>
                  <a:pt x="16509" y="19738"/>
                </a:cubicBezTo>
                <a:cubicBezTo>
                  <a:pt x="16489" y="19576"/>
                  <a:pt x="16413" y="19369"/>
                  <a:pt x="16339" y="19278"/>
                </a:cubicBezTo>
                <a:cubicBezTo>
                  <a:pt x="16266" y="19188"/>
                  <a:pt x="16206" y="18929"/>
                  <a:pt x="16206" y="18704"/>
                </a:cubicBezTo>
                <a:cubicBezTo>
                  <a:pt x="16206" y="18400"/>
                  <a:pt x="16146" y="18257"/>
                  <a:pt x="15973" y="18145"/>
                </a:cubicBezTo>
                <a:lnTo>
                  <a:pt x="15742" y="17990"/>
                </a:lnTo>
                <a:lnTo>
                  <a:pt x="15996" y="17650"/>
                </a:lnTo>
                <a:cubicBezTo>
                  <a:pt x="16268" y="17281"/>
                  <a:pt x="17337" y="16761"/>
                  <a:pt x="17491" y="16922"/>
                </a:cubicBezTo>
                <a:cubicBezTo>
                  <a:pt x="17549" y="16983"/>
                  <a:pt x="17564" y="16930"/>
                  <a:pt x="17529" y="16779"/>
                </a:cubicBezTo>
                <a:cubicBezTo>
                  <a:pt x="17453" y="16441"/>
                  <a:pt x="17871" y="15618"/>
                  <a:pt x="18058" y="15739"/>
                </a:cubicBezTo>
                <a:cubicBezTo>
                  <a:pt x="18174" y="15814"/>
                  <a:pt x="18189" y="15758"/>
                  <a:pt x="18142" y="15439"/>
                </a:cubicBezTo>
                <a:cubicBezTo>
                  <a:pt x="18095" y="15128"/>
                  <a:pt x="18125" y="15011"/>
                  <a:pt x="18284" y="14868"/>
                </a:cubicBezTo>
                <a:cubicBezTo>
                  <a:pt x="18394" y="14769"/>
                  <a:pt x="18494" y="14699"/>
                  <a:pt x="18507" y="14719"/>
                </a:cubicBezTo>
                <a:cubicBezTo>
                  <a:pt x="18561" y="14807"/>
                  <a:pt x="19238" y="14552"/>
                  <a:pt x="19284" y="14425"/>
                </a:cubicBezTo>
                <a:cubicBezTo>
                  <a:pt x="19312" y="14349"/>
                  <a:pt x="19374" y="14323"/>
                  <a:pt x="19419" y="14370"/>
                </a:cubicBezTo>
                <a:cubicBezTo>
                  <a:pt x="19464" y="14417"/>
                  <a:pt x="19540" y="14282"/>
                  <a:pt x="19588" y="14070"/>
                </a:cubicBezTo>
                <a:cubicBezTo>
                  <a:pt x="19678" y="13673"/>
                  <a:pt x="20006" y="13356"/>
                  <a:pt x="20163" y="13517"/>
                </a:cubicBezTo>
                <a:cubicBezTo>
                  <a:pt x="20277" y="13634"/>
                  <a:pt x="20576" y="13555"/>
                  <a:pt x="20709" y="13371"/>
                </a:cubicBezTo>
                <a:cubicBezTo>
                  <a:pt x="20766" y="13292"/>
                  <a:pt x="20841" y="12950"/>
                  <a:pt x="20875" y="12611"/>
                </a:cubicBezTo>
                <a:cubicBezTo>
                  <a:pt x="20936" y="11999"/>
                  <a:pt x="21366" y="11058"/>
                  <a:pt x="21514" y="11213"/>
                </a:cubicBezTo>
                <a:cubicBezTo>
                  <a:pt x="21553" y="11253"/>
                  <a:pt x="21581" y="11039"/>
                  <a:pt x="21576" y="10738"/>
                </a:cubicBezTo>
                <a:cubicBezTo>
                  <a:pt x="21544" y="8722"/>
                  <a:pt x="21538" y="8659"/>
                  <a:pt x="21364" y="8582"/>
                </a:cubicBezTo>
                <a:cubicBezTo>
                  <a:pt x="21240" y="8528"/>
                  <a:pt x="21206" y="8419"/>
                  <a:pt x="21241" y="8192"/>
                </a:cubicBezTo>
                <a:cubicBezTo>
                  <a:pt x="21275" y="7971"/>
                  <a:pt x="21248" y="7875"/>
                  <a:pt x="21151" y="7875"/>
                </a:cubicBezTo>
                <a:cubicBezTo>
                  <a:pt x="21075" y="7875"/>
                  <a:pt x="20961" y="7698"/>
                  <a:pt x="20897" y="7478"/>
                </a:cubicBezTo>
                <a:cubicBezTo>
                  <a:pt x="20834" y="7259"/>
                  <a:pt x="20663" y="6962"/>
                  <a:pt x="20517" y="6823"/>
                </a:cubicBezTo>
                <a:cubicBezTo>
                  <a:pt x="20371" y="6683"/>
                  <a:pt x="20262" y="6493"/>
                  <a:pt x="20274" y="6401"/>
                </a:cubicBezTo>
                <a:cubicBezTo>
                  <a:pt x="20286" y="6310"/>
                  <a:pt x="20250" y="6235"/>
                  <a:pt x="20193" y="6235"/>
                </a:cubicBezTo>
                <a:cubicBezTo>
                  <a:pt x="20136" y="6235"/>
                  <a:pt x="20013" y="6121"/>
                  <a:pt x="19920" y="5978"/>
                </a:cubicBezTo>
                <a:cubicBezTo>
                  <a:pt x="19805" y="5803"/>
                  <a:pt x="19601" y="5717"/>
                  <a:pt x="19293" y="5716"/>
                </a:cubicBezTo>
                <a:cubicBezTo>
                  <a:pt x="18908" y="5714"/>
                  <a:pt x="18841" y="5674"/>
                  <a:pt x="18863" y="5454"/>
                </a:cubicBezTo>
                <a:cubicBezTo>
                  <a:pt x="18881" y="5272"/>
                  <a:pt x="18827" y="5186"/>
                  <a:pt x="18686" y="5174"/>
                </a:cubicBezTo>
                <a:cubicBezTo>
                  <a:pt x="18574" y="5165"/>
                  <a:pt x="18423" y="5145"/>
                  <a:pt x="18350" y="5134"/>
                </a:cubicBezTo>
                <a:cubicBezTo>
                  <a:pt x="18254" y="5120"/>
                  <a:pt x="18206" y="4873"/>
                  <a:pt x="18174" y="4234"/>
                </a:cubicBezTo>
                <a:cubicBezTo>
                  <a:pt x="18135" y="3466"/>
                  <a:pt x="18113" y="3383"/>
                  <a:pt x="18009" y="3596"/>
                </a:cubicBezTo>
                <a:cubicBezTo>
                  <a:pt x="17840" y="3941"/>
                  <a:pt x="17555" y="3663"/>
                  <a:pt x="17555" y="3156"/>
                </a:cubicBezTo>
                <a:cubicBezTo>
                  <a:pt x="17555" y="2879"/>
                  <a:pt x="17518" y="2798"/>
                  <a:pt x="17424" y="2859"/>
                </a:cubicBezTo>
                <a:cubicBezTo>
                  <a:pt x="17352" y="2905"/>
                  <a:pt x="17257" y="2832"/>
                  <a:pt x="17213" y="2699"/>
                </a:cubicBezTo>
                <a:cubicBezTo>
                  <a:pt x="17167" y="2558"/>
                  <a:pt x="17077" y="2499"/>
                  <a:pt x="16994" y="2553"/>
                </a:cubicBezTo>
                <a:cubicBezTo>
                  <a:pt x="16822" y="2664"/>
                  <a:pt x="16703" y="2391"/>
                  <a:pt x="16830" y="2177"/>
                </a:cubicBezTo>
                <a:cubicBezTo>
                  <a:pt x="16890" y="2076"/>
                  <a:pt x="16894" y="1895"/>
                  <a:pt x="16840" y="1659"/>
                </a:cubicBezTo>
                <a:cubicBezTo>
                  <a:pt x="16795" y="1458"/>
                  <a:pt x="16779" y="1143"/>
                  <a:pt x="16807" y="960"/>
                </a:cubicBezTo>
                <a:cubicBezTo>
                  <a:pt x="16849" y="672"/>
                  <a:pt x="16824" y="632"/>
                  <a:pt x="16609" y="654"/>
                </a:cubicBezTo>
                <a:cubicBezTo>
                  <a:pt x="16234" y="691"/>
                  <a:pt x="16213" y="704"/>
                  <a:pt x="16272" y="866"/>
                </a:cubicBezTo>
                <a:cubicBezTo>
                  <a:pt x="16359" y="1103"/>
                  <a:pt x="16046" y="1232"/>
                  <a:pt x="15859" y="1035"/>
                </a:cubicBezTo>
                <a:cubicBezTo>
                  <a:pt x="15653" y="818"/>
                  <a:pt x="15537" y="923"/>
                  <a:pt x="15420" y="1440"/>
                </a:cubicBezTo>
                <a:cubicBezTo>
                  <a:pt x="15337" y="1805"/>
                  <a:pt x="15322" y="1815"/>
                  <a:pt x="15217" y="1574"/>
                </a:cubicBezTo>
                <a:cubicBezTo>
                  <a:pt x="15154" y="1430"/>
                  <a:pt x="15122" y="1153"/>
                  <a:pt x="15144" y="957"/>
                </a:cubicBezTo>
                <a:cubicBezTo>
                  <a:pt x="15183" y="613"/>
                  <a:pt x="15164" y="596"/>
                  <a:pt x="14667" y="593"/>
                </a:cubicBezTo>
                <a:cubicBezTo>
                  <a:pt x="13883" y="589"/>
                  <a:pt x="13750" y="713"/>
                  <a:pt x="13952" y="1257"/>
                </a:cubicBezTo>
                <a:cubicBezTo>
                  <a:pt x="14035" y="1483"/>
                  <a:pt x="13790" y="1818"/>
                  <a:pt x="13621" y="1708"/>
                </a:cubicBezTo>
                <a:cubicBezTo>
                  <a:pt x="13509" y="1636"/>
                  <a:pt x="13427" y="770"/>
                  <a:pt x="13471" y="106"/>
                </a:cubicBezTo>
                <a:cubicBezTo>
                  <a:pt x="13474" y="58"/>
                  <a:pt x="13338" y="12"/>
                  <a:pt x="1316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2310" y="8231895"/>
            <a:ext cx="7695929" cy="4249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68" y="2225489"/>
            <a:ext cx="7695931" cy="577194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18" name="NS"/>
          <p:cNvSpPr txBox="1"/>
          <p:nvPr/>
        </p:nvSpPr>
        <p:spPr>
          <a:xfrm>
            <a:off x="3469168" y="9403348"/>
            <a:ext cx="47561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</a:defRPr>
            </a:lvl1pPr>
          </a:lstStyle>
          <a:p>
            <a:r>
              <a:t>CORE-COLLAPSE SUPERNOVAE</a:t>
            </a:r>
          </a:p>
        </p:txBody>
      </p:sp>
      <p:sp>
        <p:nvSpPr>
          <p:cNvPr id="419" name="NS"/>
          <p:cNvSpPr txBox="1"/>
          <p:nvPr/>
        </p:nvSpPr>
        <p:spPr>
          <a:xfrm>
            <a:off x="4466597" y="12748363"/>
            <a:ext cx="152087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12121"/>
                </a:solidFill>
              </a:defRPr>
            </a:lvl1pPr>
          </a:lstStyle>
          <a:p>
            <a:r>
              <a:t>SN1987A</a:t>
            </a:r>
          </a:p>
        </p:txBody>
      </p:sp>
      <p:sp>
        <p:nvSpPr>
          <p:cNvPr id="420" name="NS"/>
          <p:cNvSpPr txBox="1"/>
          <p:nvPr/>
        </p:nvSpPr>
        <p:spPr>
          <a:xfrm>
            <a:off x="18281197" y="5923477"/>
            <a:ext cx="175989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12121"/>
                </a:solidFill>
              </a:defRPr>
            </a:lvl1pPr>
          </a:lstStyle>
          <a:p>
            <a:r>
              <a:t>GW170817</a:t>
            </a:r>
          </a:p>
        </p:txBody>
      </p:sp>
      <p:sp>
        <p:nvSpPr>
          <p:cNvPr id="421" name="NS"/>
          <p:cNvSpPr txBox="1"/>
          <p:nvPr/>
        </p:nvSpPr>
        <p:spPr>
          <a:xfrm>
            <a:off x="16512300" y="2440965"/>
            <a:ext cx="529768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</a:defRPr>
            </a:lvl1pPr>
          </a:lstStyle>
          <a:p>
            <a:r>
              <a:t>BINARY NEUTRON STAR MERGERS</a:t>
            </a:r>
          </a:p>
        </p:txBody>
      </p:sp>
      <p:sp>
        <p:nvSpPr>
          <p:cNvPr id="422" name="NS"/>
          <p:cNvSpPr txBox="1"/>
          <p:nvPr/>
        </p:nvSpPr>
        <p:spPr>
          <a:xfrm>
            <a:off x="16346211" y="7738210"/>
            <a:ext cx="644812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</a:defRPr>
            </a:lvl1pPr>
          </a:lstStyle>
          <a:p>
            <a:r>
              <a:t>ACCRETION DISKS AROUND BLACK HOLES</a:t>
            </a:r>
          </a:p>
        </p:txBody>
      </p:sp>
      <p:sp>
        <p:nvSpPr>
          <p:cNvPr id="423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DENSE ENVIRONMENTS"/>
          <p:cNvSpPr txBox="1"/>
          <p:nvPr/>
        </p:nvSpPr>
        <p:spPr>
          <a:xfrm>
            <a:off x="8851327" y="686807"/>
            <a:ext cx="72404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DENSE ENVIRONMENTS</a:t>
            </a:r>
          </a:p>
        </p:txBody>
      </p:sp>
      <p:sp>
        <p:nvSpPr>
          <p:cNvPr id="426" name="Rectangle"/>
          <p:cNvSpPr/>
          <p:nvPr/>
        </p:nvSpPr>
        <p:spPr>
          <a:xfrm>
            <a:off x="2059394" y="4028769"/>
            <a:ext cx="352368" cy="3810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27" name="But « dense » also means in neutrinos. In a supernova explosion…"/>
          <p:cNvSpPr txBox="1"/>
          <p:nvPr/>
        </p:nvSpPr>
        <p:spPr>
          <a:xfrm>
            <a:off x="2586146" y="3859390"/>
            <a:ext cx="111975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But « dense » also means </a:t>
            </a:r>
            <a:r>
              <a:rPr>
                <a:solidFill>
                  <a:srgbClr val="C82506"/>
                </a:solidFill>
              </a:rPr>
              <a:t>in neutrinos. </a:t>
            </a:r>
            <a:r>
              <a:t>In a supernova explosion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about 10</a:t>
            </a:r>
            <a:r>
              <a:rPr baseline="31999"/>
              <a:t>58</a:t>
            </a:r>
            <a:r>
              <a:t> neutrinos with an average energy of 10 MeV produced.</a:t>
            </a:r>
          </a:p>
        </p:txBody>
      </p:sp>
      <p:sp>
        <p:nvSpPr>
          <p:cNvPr id="428" name="IN MATTER AND NEUTRINOS"/>
          <p:cNvSpPr txBox="1"/>
          <p:nvPr/>
        </p:nvSpPr>
        <p:spPr>
          <a:xfrm>
            <a:off x="15018444" y="9459598"/>
            <a:ext cx="61078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500">
                <a:solidFill>
                  <a:srgbClr val="9437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Dense in matter and neutrinos</a:t>
            </a:r>
          </a:p>
        </p:txBody>
      </p:sp>
      <p:grpSp>
        <p:nvGrpSpPr>
          <p:cNvPr id="431" name="nunu_BG2.pdf"/>
          <p:cNvGrpSpPr/>
          <p:nvPr/>
        </p:nvGrpSpPr>
        <p:grpSpPr>
          <a:xfrm>
            <a:off x="3853948" y="5773404"/>
            <a:ext cx="6588897" cy="4610296"/>
            <a:chOff x="0" y="0"/>
            <a:chExt cx="6588896" cy="4610294"/>
          </a:xfrm>
        </p:grpSpPr>
        <p:pic>
          <p:nvPicPr>
            <p:cNvPr id="429" name="nunu_BG2.pdf" descr="nunu_BG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999" y="88899"/>
              <a:ext cx="6334897" cy="4280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nunu_BG2.pdf" descr="nunu_BG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6588897" cy="4610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2" name="Pantaleone, PLB 1992"/>
          <p:cNvSpPr txBox="1"/>
          <p:nvPr/>
        </p:nvSpPr>
        <p:spPr>
          <a:xfrm>
            <a:off x="6724954" y="11707912"/>
            <a:ext cx="33329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400">
                <a:solidFill>
                  <a:srgbClr val="54605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Pantaleone, PLB 1992</a:t>
            </a:r>
          </a:p>
        </p:txBody>
      </p:sp>
      <p:sp>
        <p:nvSpPr>
          <p:cNvPr id="433" name="« Neutrino propagation in supernovae is a…"/>
          <p:cNvSpPr txBox="1"/>
          <p:nvPr/>
        </p:nvSpPr>
        <p:spPr>
          <a:xfrm>
            <a:off x="3797773" y="10139533"/>
            <a:ext cx="6710177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« Neutrino propagation in supernovae is a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0096FF"/>
                </a:solidFill>
              </a:rPr>
              <a:t>non-linear many-body problem</a:t>
            </a:r>
            <a:r>
              <a:t> due to a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sizeable neutrino-neutrino interaction</a:t>
            </a:r>
            <a:r>
              <a:t>. »</a:t>
            </a:r>
          </a:p>
        </p:txBody>
      </p:sp>
      <p:sp>
        <p:nvSpPr>
          <p:cNvPr id="434" name="Rectangle"/>
          <p:cNvSpPr/>
          <p:nvPr/>
        </p:nvSpPr>
        <p:spPr>
          <a:xfrm>
            <a:off x="2059394" y="2257352"/>
            <a:ext cx="352368" cy="38100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35" name="« Dense» =  a medium that can reach 1010 g/cm3  and more,…"/>
          <p:cNvSpPr txBox="1"/>
          <p:nvPr/>
        </p:nvSpPr>
        <p:spPr>
          <a:xfrm>
            <a:off x="2507680" y="2139749"/>
            <a:ext cx="1018636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C8250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« Dense» = </a:t>
            </a:r>
            <a:r>
              <a:rPr b="0">
                <a:solidFill>
                  <a:srgbClr val="212121"/>
                </a:solidFill>
              </a:rPr>
              <a:t> a medium that can reach 10</a:t>
            </a:r>
            <a:r>
              <a:rPr b="0" baseline="31999">
                <a:solidFill>
                  <a:srgbClr val="212121"/>
                </a:solidFill>
              </a:rPr>
              <a:t>10</a:t>
            </a:r>
            <a:r>
              <a:rPr b="0">
                <a:solidFill>
                  <a:srgbClr val="212121"/>
                </a:solidFill>
              </a:rPr>
              <a:t> g/cm</a:t>
            </a:r>
            <a:r>
              <a:rPr b="0" baseline="31999">
                <a:solidFill>
                  <a:srgbClr val="212121"/>
                </a:solidFill>
              </a:rPr>
              <a:t>3  </a:t>
            </a:r>
            <a:r>
              <a:rPr b="0">
                <a:solidFill>
                  <a:srgbClr val="212121"/>
                </a:solidFill>
              </a:rPr>
              <a:t>and more, </a:t>
            </a:r>
            <a:endParaRPr>
              <a:solidFill>
                <a:srgbClr val="212121"/>
              </a:solidFill>
            </a:endParaRP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10</a:t>
            </a:r>
            <a:r>
              <a:rPr baseline="31999"/>
              <a:t>15 - </a:t>
            </a:r>
            <a:r>
              <a:t>10</a:t>
            </a:r>
            <a:r>
              <a:rPr baseline="31999"/>
              <a:t>16 </a:t>
            </a:r>
            <a:r>
              <a:t>g/cm</a:t>
            </a:r>
            <a:r>
              <a:rPr baseline="31999"/>
              <a:t>3 </a:t>
            </a:r>
            <a:r>
              <a:t>(limits of matter compressibility),.</a:t>
            </a:r>
          </a:p>
        </p:txBody>
      </p:sp>
      <p:sp>
        <p:nvSpPr>
          <p:cNvPr id="436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437" name="Texte"/>
          <p:cNvSpPr txBox="1"/>
          <p:nvPr/>
        </p:nvSpPr>
        <p:spPr>
          <a:xfrm>
            <a:off x="13383917" y="4065635"/>
            <a:ext cx="9376943" cy="410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defRPr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438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8896" y="4192351"/>
            <a:ext cx="67183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Raffelt (2012)"/>
          <p:cNvSpPr txBox="1"/>
          <p:nvPr/>
        </p:nvSpPr>
        <p:spPr>
          <a:xfrm rot="16139791">
            <a:off x="20550020" y="5904071"/>
            <a:ext cx="2406107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defRPr sz="2800">
                <a:solidFill>
                  <a:srgbClr val="54605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4400">
                <a:effectLst/>
              </a:defRPr>
            </a:pPr>
            <a:r>
              <a:rPr sz="2800" dirty="0" err="1"/>
              <a:t>Raffelt</a:t>
            </a:r>
            <a:r>
              <a:rPr lang="fr-FR" sz="2800" dirty="0"/>
              <a:t>, 2001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Ligne Ligne" descr="Ligne Lig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703104" y="7499169"/>
            <a:ext cx="8685108" cy="101601"/>
          </a:xfrm>
          <a:prstGeom prst="rect">
            <a:avLst/>
          </a:prstGeom>
        </p:spPr>
      </p:pic>
      <p:sp>
        <p:nvSpPr>
          <p:cNvPr id="443" name="The full Liouville operator is 7-dimensional."/>
          <p:cNvSpPr txBox="1"/>
          <p:nvPr/>
        </p:nvSpPr>
        <p:spPr>
          <a:xfrm>
            <a:off x="13089053" y="5781610"/>
            <a:ext cx="753431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full Liouville operator is 7-dimensional.</a:t>
            </a:r>
          </a:p>
        </p:txBody>
      </p:sp>
      <p:sp>
        <p:nvSpPr>
          <p:cNvPr id="444" name="The full description employs the neutrino quantum…"/>
          <p:cNvSpPr txBox="1"/>
          <p:nvPr/>
        </p:nvSpPr>
        <p:spPr>
          <a:xfrm>
            <a:off x="12878744" y="3836129"/>
            <a:ext cx="8862047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full description employs the neutrino quantum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kinetic equations: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C82506"/>
                </a:solidFill>
              </a:rPr>
              <a:t>Necessary for the early Universe -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C82506"/>
                </a:solidFill>
              </a:rPr>
              <a:t>primordial nucleosynthesis </a:t>
            </a:r>
            <a:r>
              <a:t>(10 MeV - 0.1 MeV,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set n/p ratio key for the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build up to He4, D, He3, Li7)</a:t>
            </a:r>
            <a:r>
              <a:rPr>
                <a:solidFill>
                  <a:srgbClr val="C82506"/>
                </a:solidFill>
              </a:rPr>
              <a:t>. </a:t>
            </a:r>
          </a:p>
        </p:txBody>
      </p:sp>
      <p:sp>
        <p:nvSpPr>
          <p:cNvPr id="445" name="Rectangle"/>
          <p:cNvSpPr/>
          <p:nvPr/>
        </p:nvSpPr>
        <p:spPr>
          <a:xfrm>
            <a:off x="12416573" y="3946231"/>
            <a:ext cx="352366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6" name="Équation"/>
              <p:cNvSpPr txBox="1"/>
              <p:nvPr/>
            </p:nvSpPr>
            <p:spPr>
              <a:xfrm>
                <a:off x="12437481" y="5118255"/>
                <a:ext cx="11264557" cy="602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𝑖𝐶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𝜚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pos m:val="top"/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</m:ba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],</m:t>
                      </m:r>
                    </m:oMath>
                  </m:oMathPara>
                </a14:m>
                <a:endParaRPr sz="44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44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7481" y="5118255"/>
                <a:ext cx="11264557" cy="602695"/>
              </a:xfrm>
              <a:prstGeom prst="rect">
                <a:avLst/>
              </a:prstGeom>
              <a:blipFill>
                <a:blip r:embed="rId4"/>
                <a:stretch>
                  <a:fillRect l="-1689" r="-3041" b="-5208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7" name="In astrophysical and cosmological environments, neutrinos interact with the particles in the medium."/>
          <p:cNvSpPr txBox="1"/>
          <p:nvPr/>
        </p:nvSpPr>
        <p:spPr>
          <a:xfrm>
            <a:off x="1989397" y="2134300"/>
            <a:ext cx="1775759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 astrophysical and cosmological environments, neutrinos interact with the particles in the medium.</a:t>
            </a:r>
          </a:p>
        </p:txBody>
      </p:sp>
      <p:sp>
        <p:nvSpPr>
          <p:cNvPr id="448" name="Rectangle"/>
          <p:cNvSpPr/>
          <p:nvPr/>
        </p:nvSpPr>
        <p:spPr>
          <a:xfrm>
            <a:off x="2843109" y="3251537"/>
            <a:ext cx="352367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449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74" y="4320579"/>
            <a:ext cx="3761727" cy="1063443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One-body density matrix in 2nu framework :"/>
          <p:cNvSpPr txBox="1"/>
          <p:nvPr/>
        </p:nvSpPr>
        <p:spPr>
          <a:xfrm>
            <a:off x="3622237" y="3137237"/>
            <a:ext cx="767923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One-body density matrix in 2nu framework :</a:t>
            </a:r>
          </a:p>
        </p:txBody>
      </p:sp>
      <p:pic>
        <p:nvPicPr>
          <p:cNvPr id="451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525" y="9918362"/>
            <a:ext cx="26162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074" y="6965025"/>
            <a:ext cx="11557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Diagonal elements are the expectation value of…"/>
          <p:cNvSpPr txBox="1"/>
          <p:nvPr/>
        </p:nvSpPr>
        <p:spPr>
          <a:xfrm>
            <a:off x="3497367" y="5726596"/>
            <a:ext cx="797577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Diagonal elements are the expectation value of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number operator :</a:t>
            </a:r>
          </a:p>
        </p:txBody>
      </p:sp>
      <p:sp>
        <p:nvSpPr>
          <p:cNvPr id="454" name="Non-diagonal elements account for the mixings…"/>
          <p:cNvSpPr txBox="1"/>
          <p:nvPr/>
        </p:nvSpPr>
        <p:spPr>
          <a:xfrm>
            <a:off x="3425557" y="8711658"/>
            <a:ext cx="811939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Non-diagonal elements account for the mixings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(flavor modification)</a:t>
            </a:r>
          </a:p>
        </p:txBody>
      </p:sp>
      <p:pic>
        <p:nvPicPr>
          <p:cNvPr id="455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2470" y="10109233"/>
            <a:ext cx="11557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8247" y="6799439"/>
            <a:ext cx="26416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4287" y="7488848"/>
            <a:ext cx="36195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NEUTRINO EVOLUTION EQUATIONS IN DENSE MEDIA"/>
          <p:cNvSpPr txBox="1"/>
          <p:nvPr/>
        </p:nvSpPr>
        <p:spPr>
          <a:xfrm>
            <a:off x="3711908" y="993802"/>
            <a:ext cx="1601388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 EVOLUTION EQUATIONS IN DENSE MEDIA</a:t>
            </a:r>
          </a:p>
        </p:txBody>
      </p:sp>
      <p:sp>
        <p:nvSpPr>
          <p:cNvPr id="459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460" name="Solved in the early Universe (isotropy, homogeneity). A precise value for Neff = 3.0440 (BBN epoch)"/>
          <p:cNvSpPr txBox="1"/>
          <p:nvPr/>
        </p:nvSpPr>
        <p:spPr>
          <a:xfrm>
            <a:off x="13336243" y="10251333"/>
            <a:ext cx="946703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Solved in the early Universe (isotropy, homogeneity)</a:t>
            </a:r>
            <a:r>
              <a:rPr b="0"/>
              <a:t>. </a:t>
            </a:r>
          </a:p>
          <a:p>
            <a:pPr lvl="1"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0"/>
              <a:t>A precise value for Neff = 3.0440 (BBN epoch)</a:t>
            </a:r>
          </a:p>
        </p:txBody>
      </p:sp>
      <p:sp>
        <p:nvSpPr>
          <p:cNvPr id="461" name="Froustey, Pitrou, Volpe, JCAP 12 (2020)15  —-PDG"/>
          <p:cNvSpPr txBox="1"/>
          <p:nvPr/>
        </p:nvSpPr>
        <p:spPr>
          <a:xfrm>
            <a:off x="13234761" y="11517156"/>
            <a:ext cx="96699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Froustey, Pitrou, Volpe, JCAP 12, 2020; Bennet et al, JCAP 04, 2021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NEUTRINO HAMILTONIAN (MEAN-FIELD)"/>
          <p:cNvSpPr txBox="1"/>
          <p:nvPr/>
        </p:nvSpPr>
        <p:spPr>
          <a:xfrm>
            <a:off x="5016257" y="842714"/>
            <a:ext cx="1226258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 HAMILTONIAN (MEAN-FIELD)</a:t>
            </a:r>
          </a:p>
        </p:txBody>
      </p:sp>
      <p:sp>
        <p:nvSpPr>
          <p:cNvPr id="464" name="Rectangle"/>
          <p:cNvSpPr/>
          <p:nvPr/>
        </p:nvSpPr>
        <p:spPr>
          <a:xfrm>
            <a:off x="5043296" y="2199459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65" name="Neutrinos propagating in a dense astrophysical environments :…"/>
          <p:cNvSpPr txBox="1"/>
          <p:nvPr/>
        </p:nvSpPr>
        <p:spPr>
          <a:xfrm>
            <a:off x="5634344" y="2110559"/>
            <a:ext cx="1072146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propagating in a dense astrophysical environments :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/>
              <a:t>A weakly interacting many-body problem. </a:t>
            </a:r>
            <a:r>
              <a:t> </a:t>
            </a:r>
          </a:p>
        </p:txBody>
      </p:sp>
      <p:pic>
        <p:nvPicPr>
          <p:cNvPr id="466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98" y="3613354"/>
            <a:ext cx="6667501" cy="444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Grouper"/>
          <p:cNvGrpSpPr/>
          <p:nvPr/>
        </p:nvGrpSpPr>
        <p:grpSpPr>
          <a:xfrm>
            <a:off x="1075522" y="4443049"/>
            <a:ext cx="7671952" cy="3635978"/>
            <a:chOff x="0" y="0"/>
            <a:chExt cx="7671951" cy="3635976"/>
          </a:xfrm>
        </p:grpSpPr>
        <p:pic>
          <p:nvPicPr>
            <p:cNvPr id="467" name="pasted-image.pdf" descr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06" y="167640"/>
              <a:ext cx="4872785" cy="1063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responsible for vacuum…"/>
            <p:cNvSpPr/>
            <p:nvPr/>
          </p:nvSpPr>
          <p:spPr>
            <a:xfrm>
              <a:off x="0" y="236597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lnSpc>
                  <a:spcPct val="100000"/>
                </a:lnSpc>
                <a:defRPr sz="3000">
                  <a:solidFill>
                    <a:srgbClr val="FF9300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responsible for vacuum </a:t>
              </a:r>
            </a:p>
            <a:p>
              <a:pPr algn="l" defTabSz="584200">
                <a:lnSpc>
                  <a:spcPct val="100000"/>
                </a:lnSpc>
                <a:defRPr sz="3000">
                  <a:solidFill>
                    <a:srgbClr val="FF9300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oscillations</a:t>
              </a:r>
            </a:p>
          </p:txBody>
        </p:sp>
        <p:sp>
          <p:nvSpPr>
            <p:cNvPr id="469" name="Ligne"/>
            <p:cNvSpPr/>
            <p:nvPr/>
          </p:nvSpPr>
          <p:spPr>
            <a:xfrm flipH="1">
              <a:off x="5211673" y="-1"/>
              <a:ext cx="2460279" cy="931118"/>
            </a:xfrm>
            <a:prstGeom prst="line">
              <a:avLst/>
            </a:prstGeom>
            <a:noFill/>
            <a:ln w="63500" cap="flat">
              <a:solidFill>
                <a:srgbClr val="FF93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</p:grpSp>
      <p:grpSp>
        <p:nvGrpSpPr>
          <p:cNvPr id="477" name="Grouper"/>
          <p:cNvGrpSpPr/>
          <p:nvPr/>
        </p:nvGrpSpPr>
        <p:grpSpPr>
          <a:xfrm>
            <a:off x="5198995" y="4305510"/>
            <a:ext cx="5892801" cy="7547035"/>
            <a:chOff x="0" y="0"/>
            <a:chExt cx="5892800" cy="7547033"/>
          </a:xfrm>
        </p:grpSpPr>
        <p:pic>
          <p:nvPicPr>
            <p:cNvPr id="471" name="pasted-image.pdf" descr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92802"/>
              <a:ext cx="5892800" cy="952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Matter term, MSW effect"/>
            <p:cNvSpPr txBox="1"/>
            <p:nvPr/>
          </p:nvSpPr>
          <p:spPr>
            <a:xfrm>
              <a:off x="167555" y="3705468"/>
              <a:ext cx="4268094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lnSpc>
                  <a:spcPct val="100000"/>
                </a:lnSpc>
                <a:defRPr sz="3000">
                  <a:solidFill>
                    <a:srgbClr val="FF7E79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Matter term, MSW effect</a:t>
              </a:r>
            </a:p>
          </p:txBody>
        </p:sp>
        <p:grpSp>
          <p:nvGrpSpPr>
            <p:cNvPr id="475" name="pasted-image.pdf"/>
            <p:cNvGrpSpPr/>
            <p:nvPr/>
          </p:nvGrpSpPr>
          <p:grpSpPr>
            <a:xfrm>
              <a:off x="923802" y="4731215"/>
              <a:ext cx="4045196" cy="2815819"/>
              <a:chOff x="0" y="0"/>
              <a:chExt cx="4045194" cy="2815818"/>
            </a:xfrm>
          </p:grpSpPr>
          <p:pic>
            <p:nvPicPr>
              <p:cNvPr id="474" name="pasted-image.pdf" descr="pasted-image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27000" y="88900"/>
                <a:ext cx="3791195" cy="2485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798"/>
                    </a:lnTo>
                    <a:lnTo>
                      <a:pt x="0" y="21600"/>
                    </a:lnTo>
                    <a:lnTo>
                      <a:pt x="10799" y="21600"/>
                    </a:lnTo>
                    <a:lnTo>
                      <a:pt x="21600" y="21600"/>
                    </a:lnTo>
                    <a:lnTo>
                      <a:pt x="21600" y="10798"/>
                    </a:lnTo>
                    <a:lnTo>
                      <a:pt x="21600" y="0"/>
                    </a:lnTo>
                    <a:lnTo>
                      <a:pt x="10799" y="0"/>
                    </a:lnTo>
                    <a:lnTo>
                      <a:pt x="0" y="0"/>
                    </a:lnTo>
                    <a:close/>
                    <a:moveTo>
                      <a:pt x="17130" y="8381"/>
                    </a:moveTo>
                    <a:cubicBezTo>
                      <a:pt x="17170" y="8395"/>
                      <a:pt x="17206" y="8434"/>
                      <a:pt x="17229" y="8491"/>
                    </a:cubicBezTo>
                    <a:cubicBezTo>
                      <a:pt x="17275" y="8605"/>
                      <a:pt x="17252" y="8755"/>
                      <a:pt x="17177" y="8826"/>
                    </a:cubicBezTo>
                    <a:cubicBezTo>
                      <a:pt x="17103" y="8896"/>
                      <a:pt x="17004" y="8860"/>
                      <a:pt x="16958" y="8746"/>
                    </a:cubicBezTo>
                    <a:cubicBezTo>
                      <a:pt x="16912" y="8633"/>
                      <a:pt x="16936" y="8482"/>
                      <a:pt x="17010" y="8412"/>
                    </a:cubicBezTo>
                    <a:cubicBezTo>
                      <a:pt x="17047" y="8377"/>
                      <a:pt x="17090" y="8366"/>
                      <a:pt x="17130" y="8381"/>
                    </a:cubicBezTo>
                    <a:close/>
                  </a:path>
                </a:pathLst>
              </a:custGeom>
              <a:ln>
                <a:noFill/>
              </a:ln>
              <a:effectLst/>
            </p:spPr>
          </p:pic>
          <p:pic>
            <p:nvPicPr>
              <p:cNvPr id="473" name="pasted-image.pdf" descr="pasted-image.pdf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045196" cy="2815819"/>
              </a:xfrm>
              <a:prstGeom prst="rect">
                <a:avLst/>
              </a:prstGeom>
              <a:effectLst/>
            </p:spPr>
          </p:pic>
        </p:grpSp>
        <p:sp>
          <p:nvSpPr>
            <p:cNvPr id="476" name="Ligne"/>
            <p:cNvSpPr/>
            <p:nvPr/>
          </p:nvSpPr>
          <p:spPr>
            <a:xfrm flipH="1">
              <a:off x="3855523" y="-1"/>
              <a:ext cx="1419454" cy="2047667"/>
            </a:xfrm>
            <a:prstGeom prst="line">
              <a:avLst/>
            </a:prstGeom>
            <a:noFill/>
            <a:ln w="63500" cap="flat">
              <a:solidFill>
                <a:srgbClr val="FF7E79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</p:grpSp>
      <p:grpSp>
        <p:nvGrpSpPr>
          <p:cNvPr id="484" name="Grouper"/>
          <p:cNvGrpSpPr/>
          <p:nvPr/>
        </p:nvGrpSpPr>
        <p:grpSpPr>
          <a:xfrm>
            <a:off x="14680824" y="4212145"/>
            <a:ext cx="8427468" cy="3471940"/>
            <a:chOff x="0" y="0"/>
            <a:chExt cx="8427466" cy="3471938"/>
          </a:xfrm>
        </p:grpSpPr>
        <p:sp>
          <p:nvSpPr>
            <p:cNvPr id="478" name="Ligne"/>
            <p:cNvSpPr/>
            <p:nvPr/>
          </p:nvSpPr>
          <p:spPr>
            <a:xfrm>
              <a:off x="-1" y="0"/>
              <a:ext cx="2101475" cy="417960"/>
            </a:xfrm>
            <a:prstGeom prst="line">
              <a:avLst/>
            </a:prstGeom>
            <a:noFill/>
            <a:ln w="63500" cap="flat">
              <a:solidFill>
                <a:srgbClr val="929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grpSp>
          <p:nvGrpSpPr>
            <p:cNvPr id="483" name="Grouper"/>
            <p:cNvGrpSpPr/>
            <p:nvPr/>
          </p:nvGrpSpPr>
          <p:grpSpPr>
            <a:xfrm>
              <a:off x="2322172" y="207171"/>
              <a:ext cx="6105295" cy="3264768"/>
              <a:chOff x="0" y="0"/>
              <a:chExt cx="6105294" cy="3264767"/>
            </a:xfrm>
          </p:grpSpPr>
          <p:pic>
            <p:nvPicPr>
              <p:cNvPr id="479" name="pasted-image.pdf" descr="pasted-image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5842000" cy="889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0" name="Non-standard interactions"/>
              <p:cNvSpPr txBox="1"/>
              <p:nvPr/>
            </p:nvSpPr>
            <p:spPr>
              <a:xfrm>
                <a:off x="701842" y="957463"/>
                <a:ext cx="4556448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584200">
                  <a:lnSpc>
                    <a:spcPct val="100000"/>
                  </a:lnSpc>
                  <a:defRPr sz="3000">
                    <a:solidFill>
                      <a:srgbClr val="929000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Non-standard interactions</a:t>
                </a:r>
              </a:p>
            </p:txBody>
          </p:sp>
          <p:pic>
            <p:nvPicPr>
              <p:cNvPr id="481" name="pasted-image.pdf" descr="pasted-image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94" y="1653915"/>
                <a:ext cx="5892801" cy="914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2" name="limits for neutral solar-like matter"/>
              <p:cNvSpPr txBox="1"/>
              <p:nvPr/>
            </p:nvSpPr>
            <p:spPr>
              <a:xfrm>
                <a:off x="253080" y="2655167"/>
                <a:ext cx="5811628" cy="60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584200">
                  <a:lnSpc>
                    <a:spcPct val="100000"/>
                  </a:lnSpc>
                  <a:defRPr sz="3000">
                    <a:solidFill>
                      <a:srgbClr val="21212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limits for neutral solar-like matter</a:t>
                </a:r>
              </a:p>
            </p:txBody>
          </p:sp>
        </p:grpSp>
      </p:grpSp>
      <p:sp>
        <p:nvSpPr>
          <p:cNvPr id="485" name="Rectangle"/>
          <p:cNvSpPr/>
          <p:nvPr/>
        </p:nvSpPr>
        <p:spPr>
          <a:xfrm>
            <a:off x="7083670" y="3645104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492" name="Grouper"/>
          <p:cNvGrpSpPr/>
          <p:nvPr/>
        </p:nvGrpSpPr>
        <p:grpSpPr>
          <a:xfrm>
            <a:off x="10627344" y="4048059"/>
            <a:ext cx="8821063" cy="5120439"/>
            <a:chOff x="0" y="0"/>
            <a:chExt cx="8821062" cy="5120438"/>
          </a:xfrm>
        </p:grpSpPr>
        <p:grpSp>
          <p:nvGrpSpPr>
            <p:cNvPr id="488" name="pasted-image.pdf"/>
            <p:cNvGrpSpPr/>
            <p:nvPr/>
          </p:nvGrpSpPr>
          <p:grpSpPr>
            <a:xfrm>
              <a:off x="1877238" y="955614"/>
              <a:ext cx="3322906" cy="2738110"/>
              <a:chOff x="0" y="0"/>
              <a:chExt cx="3322904" cy="2738109"/>
            </a:xfrm>
          </p:grpSpPr>
          <p:pic>
            <p:nvPicPr>
              <p:cNvPr id="487" name="pasted-image.pdf" descr="pasted-image.pdf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000" y="88900"/>
                <a:ext cx="3068905" cy="240791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86" name="pasted-image.pdf" descr="pasted-image.pdf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" y="0"/>
                <a:ext cx="3322906" cy="2738110"/>
              </a:xfrm>
              <a:prstGeom prst="rect">
                <a:avLst/>
              </a:prstGeom>
              <a:effectLst/>
            </p:spPr>
          </p:pic>
        </p:grpSp>
        <p:sp>
          <p:nvSpPr>
            <p:cNvPr id="489" name="Neutrino-neutrino interactions"/>
            <p:cNvSpPr txBox="1"/>
            <p:nvPr/>
          </p:nvSpPr>
          <p:spPr>
            <a:xfrm>
              <a:off x="1598514" y="3688143"/>
              <a:ext cx="5305984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lnSpc>
                  <a:spcPct val="100000"/>
                </a:lnSpc>
                <a:defRPr sz="3000">
                  <a:solidFill>
                    <a:srgbClr val="FF26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Neutrino-neutrino interactions</a:t>
              </a:r>
            </a:p>
          </p:txBody>
        </p:sp>
        <p:sp>
          <p:nvSpPr>
            <p:cNvPr id="490" name="Ligne"/>
            <p:cNvSpPr/>
            <p:nvPr/>
          </p:nvSpPr>
          <p:spPr>
            <a:xfrm>
              <a:off x="1516537" y="-1"/>
              <a:ext cx="1202276" cy="946089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pic>
          <p:nvPicPr>
            <p:cNvPr id="491" name="pasted-image.pdf" descr="pasted-image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4251955"/>
              <a:ext cx="8821063" cy="868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3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grpSp>
        <p:nvGrpSpPr>
          <p:cNvPr id="496" name="modC_90_e-4_pnuenue.pdf"/>
          <p:cNvGrpSpPr/>
          <p:nvPr/>
        </p:nvGrpSpPr>
        <p:grpSpPr>
          <a:xfrm>
            <a:off x="18170813" y="8932289"/>
            <a:ext cx="5387341" cy="4180206"/>
            <a:chOff x="0" y="0"/>
            <a:chExt cx="5387340" cy="4180204"/>
          </a:xfrm>
        </p:grpSpPr>
        <p:pic>
          <p:nvPicPr>
            <p:cNvPr id="495" name="modC_90_e-4_pnuenue.pdf" descr="modC_90_e-4_pnuenue.pd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7000" y="88900"/>
              <a:ext cx="5133341" cy="38500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4" name="modC_90_e-4_pnuenue.pdf" descr="modC_90_e-4_pnuenue.pdf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5387341" cy="4180205"/>
            </a:xfrm>
            <a:prstGeom prst="rect">
              <a:avLst/>
            </a:prstGeom>
            <a:effectLst/>
          </p:spPr>
        </p:pic>
      </p:grpSp>
      <p:sp>
        <p:nvSpPr>
          <p:cNvPr id="497" name="Neutrinos"/>
          <p:cNvSpPr txBox="1"/>
          <p:nvPr/>
        </p:nvSpPr>
        <p:spPr>
          <a:xfrm>
            <a:off x="20283591" y="13051037"/>
            <a:ext cx="17063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</a:t>
            </a:r>
          </a:p>
        </p:txBody>
      </p:sp>
      <p:sp>
        <p:nvSpPr>
          <p:cNvPr id="498" name="MNR"/>
          <p:cNvSpPr txBox="1"/>
          <p:nvPr/>
        </p:nvSpPr>
        <p:spPr>
          <a:xfrm>
            <a:off x="21827596" y="9465271"/>
            <a:ext cx="104577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MNR</a:t>
            </a:r>
          </a:p>
        </p:txBody>
      </p:sp>
      <p:sp>
        <p:nvSpPr>
          <p:cNvPr id="499" name="I"/>
          <p:cNvSpPr txBox="1"/>
          <p:nvPr/>
        </p:nvSpPr>
        <p:spPr>
          <a:xfrm>
            <a:off x="20561632" y="10599070"/>
            <a:ext cx="2426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sp>
        <p:nvSpPr>
          <p:cNvPr id="500" name="I"/>
          <p:cNvSpPr txBox="1"/>
          <p:nvPr/>
        </p:nvSpPr>
        <p:spPr>
          <a:xfrm>
            <a:off x="19570573" y="10135770"/>
            <a:ext cx="2426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sp>
        <p:nvSpPr>
          <p:cNvPr id="501" name="NSI in BNS"/>
          <p:cNvSpPr txBox="1"/>
          <p:nvPr/>
        </p:nvSpPr>
        <p:spPr>
          <a:xfrm>
            <a:off x="21328277" y="8301627"/>
            <a:ext cx="204441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NSI in BNS</a:t>
            </a:r>
          </a:p>
        </p:txBody>
      </p:sp>
      <p:sp>
        <p:nvSpPr>
          <p:cNvPr id="502" name="Chatelain, Volpe, PRD97, 2018."/>
          <p:cNvSpPr txBox="1"/>
          <p:nvPr/>
        </p:nvSpPr>
        <p:spPr>
          <a:xfrm rot="5426056">
            <a:off x="21092111" y="10436510"/>
            <a:ext cx="4862196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Chatelain, Volpe, PRD97, 2018. </a:t>
            </a:r>
            <a:br>
              <a:rPr sz="1200"/>
            </a:br>
            <a:endParaRPr sz="12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  <p:bldP spid="477" grpId="2" animBg="1" advAuto="0"/>
      <p:bldP spid="484" grpId="4" animBg="1" advAuto="0"/>
      <p:bldP spid="492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rouper"/>
          <p:cNvGrpSpPr/>
          <p:nvPr/>
        </p:nvGrpSpPr>
        <p:grpSpPr>
          <a:xfrm>
            <a:off x="6867111" y="2263028"/>
            <a:ext cx="5918202" cy="5918202"/>
            <a:chOff x="0" y="0"/>
            <a:chExt cx="5918201" cy="5918201"/>
          </a:xfrm>
        </p:grpSpPr>
        <p:pic>
          <p:nvPicPr>
            <p:cNvPr id="50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18202" cy="5918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Cercle"/>
            <p:cNvSpPr/>
            <p:nvPr/>
          </p:nvSpPr>
          <p:spPr>
            <a:xfrm>
              <a:off x="2324100" y="2324100"/>
              <a:ext cx="1270001" cy="1270001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424242"/>
                  </a:solidFill>
                  <a:effectLst/>
                </a:defRPr>
              </a:pPr>
              <a:endParaRPr/>
            </a:p>
          </p:txBody>
        </p:sp>
        <p:pic>
          <p:nvPicPr>
            <p:cNvPr id="50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50" y="476250"/>
              <a:ext cx="4965702" cy="4965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Ligne"/>
            <p:cNvSpPr/>
            <p:nvPr/>
          </p:nvSpPr>
          <p:spPr>
            <a:xfrm flipH="1" flipV="1">
              <a:off x="2953516" y="1135248"/>
              <a:ext cx="16372" cy="759428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08" name="Ligne"/>
            <p:cNvSpPr/>
            <p:nvPr/>
          </p:nvSpPr>
          <p:spPr>
            <a:xfrm flipV="1">
              <a:off x="4035475" y="2947203"/>
              <a:ext cx="758803" cy="34881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09" name="Ligne"/>
            <p:cNvSpPr/>
            <p:nvPr/>
          </p:nvSpPr>
          <p:spPr>
            <a:xfrm flipH="1" flipV="1">
              <a:off x="1124431" y="2957801"/>
              <a:ext cx="759594" cy="3808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10" name="Ligne"/>
            <p:cNvSpPr/>
            <p:nvPr/>
          </p:nvSpPr>
          <p:spPr>
            <a:xfrm>
              <a:off x="2925929" y="3950357"/>
              <a:ext cx="50343" cy="757934"/>
            </a:xfrm>
            <a:prstGeom prst="line">
              <a:avLst/>
            </a:prstGeom>
            <a:noFill/>
            <a:ln w="63500" cap="flat">
              <a:solidFill>
                <a:srgbClr val="21212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11" name="NS"/>
            <p:cNvSpPr txBox="1"/>
            <p:nvPr/>
          </p:nvSpPr>
          <p:spPr>
            <a:xfrm>
              <a:off x="2648942" y="2686049"/>
              <a:ext cx="620317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NS</a:t>
              </a:r>
            </a:p>
          </p:txBody>
        </p:sp>
      </p:grpSp>
      <p:grpSp>
        <p:nvGrpSpPr>
          <p:cNvPr id="515" name="Image"/>
          <p:cNvGrpSpPr/>
          <p:nvPr/>
        </p:nvGrpSpPr>
        <p:grpSpPr>
          <a:xfrm>
            <a:off x="13414201" y="2605304"/>
            <a:ext cx="2882561" cy="2053561"/>
            <a:chOff x="0" y="0"/>
            <a:chExt cx="2882559" cy="2053559"/>
          </a:xfrm>
        </p:grpSpPr>
        <p:pic>
          <p:nvPicPr>
            <p:cNvPr id="513" name="Image" descr="Image"/>
            <p:cNvPicPr>
              <a:picLocks noChangeAspect="1"/>
            </p:cNvPicPr>
            <p:nvPr/>
          </p:nvPicPr>
          <p:blipFill>
            <a:blip r:embed="rId5"/>
            <a:srcRect r="2" b="7"/>
            <a:stretch>
              <a:fillRect/>
            </a:stretch>
          </p:blipFill>
          <p:spPr>
            <a:xfrm>
              <a:off x="127000" y="88900"/>
              <a:ext cx="2628504" cy="172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17132" y="8382"/>
                  </a:moveTo>
                  <a:cubicBezTo>
                    <a:pt x="17172" y="8397"/>
                    <a:pt x="17207" y="8435"/>
                    <a:pt x="17230" y="8492"/>
                  </a:cubicBezTo>
                  <a:cubicBezTo>
                    <a:pt x="17276" y="8605"/>
                    <a:pt x="17252" y="8755"/>
                    <a:pt x="17178" y="8825"/>
                  </a:cubicBezTo>
                  <a:cubicBezTo>
                    <a:pt x="17103" y="8895"/>
                    <a:pt x="17005" y="8859"/>
                    <a:pt x="16959" y="8745"/>
                  </a:cubicBezTo>
                  <a:cubicBezTo>
                    <a:pt x="16913" y="8632"/>
                    <a:pt x="16937" y="8482"/>
                    <a:pt x="17011" y="8412"/>
                  </a:cubicBezTo>
                  <a:cubicBezTo>
                    <a:pt x="17049" y="8377"/>
                    <a:pt x="17092" y="8368"/>
                    <a:pt x="17132" y="838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1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2882560" cy="2053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6" name="Flèche"/>
          <p:cNvSpPr/>
          <p:nvPr/>
        </p:nvSpPr>
        <p:spPr>
          <a:xfrm rot="19751913">
            <a:off x="12159433" y="2826927"/>
            <a:ext cx="1270002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17" name="MSW effect"/>
          <p:cNvSpPr txBox="1"/>
          <p:nvPr/>
        </p:nvSpPr>
        <p:spPr>
          <a:xfrm>
            <a:off x="13344120" y="2022260"/>
            <a:ext cx="205632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MSW effect</a:t>
            </a:r>
          </a:p>
        </p:txBody>
      </p:sp>
      <p:sp>
        <p:nvSpPr>
          <p:cNvPr id="518" name="Flèche"/>
          <p:cNvSpPr/>
          <p:nvPr/>
        </p:nvSpPr>
        <p:spPr>
          <a:xfrm rot="1080033">
            <a:off x="11898479" y="5752268"/>
            <a:ext cx="1270002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19" name="Shock wave effects"/>
          <p:cNvSpPr txBox="1"/>
          <p:nvPr/>
        </p:nvSpPr>
        <p:spPr>
          <a:xfrm>
            <a:off x="13211266" y="6312892"/>
            <a:ext cx="610854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Shock wave effects (multiple MSW)</a:t>
            </a:r>
          </a:p>
        </p:txBody>
      </p:sp>
      <p:sp>
        <p:nvSpPr>
          <p:cNvPr id="520" name="shock wave"/>
          <p:cNvSpPr txBox="1"/>
          <p:nvPr/>
        </p:nvSpPr>
        <p:spPr>
          <a:xfrm>
            <a:off x="11169893" y="5247867"/>
            <a:ext cx="182470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shock wave</a:t>
            </a:r>
          </a:p>
        </p:txBody>
      </p:sp>
      <p:grpSp>
        <p:nvGrpSpPr>
          <p:cNvPr id="523" name="Image"/>
          <p:cNvGrpSpPr/>
          <p:nvPr/>
        </p:nvGrpSpPr>
        <p:grpSpPr>
          <a:xfrm>
            <a:off x="1088031" y="2263028"/>
            <a:ext cx="3322909" cy="2738113"/>
            <a:chOff x="0" y="0"/>
            <a:chExt cx="3322908" cy="2738112"/>
          </a:xfrm>
        </p:grpSpPr>
        <p:pic>
          <p:nvPicPr>
            <p:cNvPr id="521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3068908" cy="2407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3322909" cy="2738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4" name="Neutrino-neutrino interactions"/>
          <p:cNvSpPr txBox="1"/>
          <p:nvPr/>
        </p:nvSpPr>
        <p:spPr>
          <a:xfrm>
            <a:off x="474329" y="5065695"/>
            <a:ext cx="530598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Neutrino-neutrino interactions</a:t>
            </a:r>
          </a:p>
        </p:txBody>
      </p:sp>
      <p:sp>
        <p:nvSpPr>
          <p:cNvPr id="525" name="Pantaleone, PLB287 (1992).…"/>
          <p:cNvSpPr txBox="1"/>
          <p:nvPr/>
        </p:nvSpPr>
        <p:spPr>
          <a:xfrm>
            <a:off x="902599" y="5620765"/>
            <a:ext cx="44494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Pantaleone, PLB287 (1992).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Duan et al, PRD, 2006</a:t>
            </a:r>
          </a:p>
        </p:txBody>
      </p:sp>
      <p:sp>
        <p:nvSpPr>
          <p:cNvPr id="526" name="Flèche"/>
          <p:cNvSpPr/>
          <p:nvPr/>
        </p:nvSpPr>
        <p:spPr>
          <a:xfrm rot="10750214">
            <a:off x="5139692" y="4401625"/>
            <a:ext cx="3447325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27" name="neutrinospheres"/>
          <p:cNvSpPr txBox="1"/>
          <p:nvPr/>
        </p:nvSpPr>
        <p:spPr>
          <a:xfrm>
            <a:off x="8437828" y="3921454"/>
            <a:ext cx="256401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neutrinospheres</a:t>
            </a:r>
          </a:p>
        </p:txBody>
      </p:sp>
      <p:sp>
        <p:nvSpPr>
          <p:cNvPr id="528" name="Ligne"/>
          <p:cNvSpPr/>
          <p:nvPr/>
        </p:nvSpPr>
        <p:spPr>
          <a:xfrm flipV="1">
            <a:off x="10006410" y="4127661"/>
            <a:ext cx="638722" cy="638722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9" name="Ligne"/>
          <p:cNvSpPr/>
          <p:nvPr/>
        </p:nvSpPr>
        <p:spPr>
          <a:xfrm>
            <a:off x="10335728" y="5720433"/>
            <a:ext cx="792790" cy="432913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0" name="Ligne"/>
          <p:cNvSpPr/>
          <p:nvPr/>
        </p:nvSpPr>
        <p:spPr>
          <a:xfrm flipH="1" flipV="1">
            <a:off x="8524998" y="4219233"/>
            <a:ext cx="599938" cy="67528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1" name="Ligne"/>
          <p:cNvSpPr/>
          <p:nvPr/>
        </p:nvSpPr>
        <p:spPr>
          <a:xfrm flipH="1">
            <a:off x="8488129" y="5635780"/>
            <a:ext cx="674729" cy="600560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32" name="Ovale"/>
          <p:cNvSpPr/>
          <p:nvPr/>
        </p:nvSpPr>
        <p:spPr>
          <a:xfrm>
            <a:off x="8992539" y="4452180"/>
            <a:ext cx="1665767" cy="1539899"/>
          </a:xfrm>
          <a:prstGeom prst="ellipse">
            <a:avLst/>
          </a:prstGeom>
          <a:ln w="63500">
            <a:solidFill>
              <a:srgbClr val="42424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838" y="3859857"/>
            <a:ext cx="317502" cy="29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2112" y="4395290"/>
            <a:ext cx="342902" cy="34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8051" y="5785265"/>
            <a:ext cx="342902" cy="29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488" y="6066499"/>
            <a:ext cx="330202" cy="24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59854" y="6066499"/>
            <a:ext cx="330202" cy="29210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MSW…"/>
          <p:cNvSpPr txBox="1"/>
          <p:nvPr/>
        </p:nvSpPr>
        <p:spPr>
          <a:xfrm>
            <a:off x="11712162" y="2821425"/>
            <a:ext cx="119311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MSW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region</a:t>
            </a:r>
          </a:p>
        </p:txBody>
      </p:sp>
      <p:sp>
        <p:nvSpPr>
          <p:cNvPr id="539" name="Schirato and Fuller,…"/>
          <p:cNvSpPr txBox="1"/>
          <p:nvPr/>
        </p:nvSpPr>
        <p:spPr>
          <a:xfrm>
            <a:off x="13542656" y="6927426"/>
            <a:ext cx="319405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Schirato and Fuller, 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hep-ph/0205390</a:t>
            </a:r>
            <a:r>
              <a:rPr sz="2000"/>
              <a:t> </a:t>
            </a:r>
          </a:p>
        </p:txBody>
      </p:sp>
      <p:sp>
        <p:nvSpPr>
          <p:cNvPr id="540" name="Turbulence effects"/>
          <p:cNvSpPr txBox="1"/>
          <p:nvPr/>
        </p:nvSpPr>
        <p:spPr>
          <a:xfrm>
            <a:off x="9716264" y="8416425"/>
            <a:ext cx="316323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Turbulence effects</a:t>
            </a:r>
          </a:p>
        </p:txBody>
      </p:sp>
      <p:sp>
        <p:nvSpPr>
          <p:cNvPr id="541" name="Flèche"/>
          <p:cNvSpPr/>
          <p:nvPr/>
        </p:nvSpPr>
        <p:spPr>
          <a:xfrm rot="2913232">
            <a:off x="10479771" y="7011016"/>
            <a:ext cx="2422536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42" name="Loreti et al, PRD 52 (1995)"/>
          <p:cNvSpPr txBox="1"/>
          <p:nvPr/>
        </p:nvSpPr>
        <p:spPr>
          <a:xfrm>
            <a:off x="9719851" y="8874210"/>
            <a:ext cx="42405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Loreti et al, PRD 52 (1995)</a:t>
            </a:r>
          </a:p>
        </p:txBody>
      </p:sp>
      <p:sp>
        <p:nvSpPr>
          <p:cNvPr id="543" name="slow and fast modes, due to…"/>
          <p:cNvSpPr txBox="1"/>
          <p:nvPr/>
        </p:nvSpPr>
        <p:spPr>
          <a:xfrm>
            <a:off x="1997444" y="6388100"/>
            <a:ext cx="452874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 b="1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slow</a:t>
            </a:r>
            <a:r>
              <a:rPr i="0"/>
              <a:t> modes</a:t>
            </a:r>
          </a:p>
          <a:p>
            <a:pPr algn="l" defTabSz="584200">
              <a:lnSpc>
                <a:spcPct val="100000"/>
              </a:lnSpc>
              <a:defRPr sz="2800" b="1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fast</a:t>
            </a:r>
            <a:r>
              <a:rPr i="0"/>
              <a:t> modes (m scale or less)</a:t>
            </a:r>
          </a:p>
        </p:txBody>
      </p:sp>
      <p:sp>
        <p:nvSpPr>
          <p:cNvPr id="544" name="Flèche"/>
          <p:cNvSpPr/>
          <p:nvPr/>
        </p:nvSpPr>
        <p:spPr>
          <a:xfrm rot="6753196">
            <a:off x="6632180" y="7567676"/>
            <a:ext cx="4229821" cy="1030454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45" name="Collisional instabilities"/>
          <p:cNvSpPr txBox="1"/>
          <p:nvPr/>
        </p:nvSpPr>
        <p:spPr>
          <a:xfrm>
            <a:off x="7456937" y="10037092"/>
            <a:ext cx="395518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Collisional instabilities</a:t>
            </a:r>
          </a:p>
        </p:txBody>
      </p:sp>
      <p:sp>
        <p:nvSpPr>
          <p:cNvPr id="546" name="Johns, PRL 19 (2023)"/>
          <p:cNvSpPr txBox="1"/>
          <p:nvPr/>
        </p:nvSpPr>
        <p:spPr>
          <a:xfrm>
            <a:off x="7690976" y="10655697"/>
            <a:ext cx="34871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Johns, PRL 19 (2023)</a:t>
            </a:r>
          </a:p>
        </p:txBody>
      </p:sp>
      <p:sp>
        <p:nvSpPr>
          <p:cNvPr id="547" name="Grouper"/>
          <p:cNvSpPr/>
          <p:nvPr/>
        </p:nvSpPr>
        <p:spPr>
          <a:xfrm>
            <a:off x="4393371" y="7594547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Sawyer PRD 2005, PRL 2016.</a:t>
            </a:r>
          </a:p>
        </p:txBody>
      </p:sp>
      <p:sp>
        <p:nvSpPr>
          <p:cNvPr id="548" name="FLAVOR CONVERSION IN DENSE ENVIRONMENTS"/>
          <p:cNvSpPr txBox="1"/>
          <p:nvPr/>
        </p:nvSpPr>
        <p:spPr>
          <a:xfrm>
            <a:off x="4775252" y="767631"/>
            <a:ext cx="1483349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FLAVOR CONVERSION IN DENSE ENVIRONMENTS</a:t>
            </a:r>
          </a:p>
        </p:txBody>
      </p:sp>
      <p:pic>
        <p:nvPicPr>
          <p:cNvPr id="549" name="Image" descr="Image"/>
          <p:cNvPicPr>
            <a:picLocks noChangeAspect="1"/>
          </p:cNvPicPr>
          <p:nvPr/>
        </p:nvPicPr>
        <p:blipFill>
          <a:blip r:embed="rId15"/>
          <a:srcRect l="7403" t="4850" r="4517" b="9535"/>
          <a:stretch>
            <a:fillRect/>
          </a:stretch>
        </p:blipFill>
        <p:spPr>
          <a:xfrm>
            <a:off x="16107674" y="8068523"/>
            <a:ext cx="7138448" cy="4233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0" extrusionOk="0">
                <a:moveTo>
                  <a:pt x="13167" y="2"/>
                </a:moveTo>
                <a:cubicBezTo>
                  <a:pt x="12998" y="-9"/>
                  <a:pt x="12880" y="38"/>
                  <a:pt x="12905" y="107"/>
                </a:cubicBezTo>
                <a:cubicBezTo>
                  <a:pt x="12930" y="176"/>
                  <a:pt x="12875" y="345"/>
                  <a:pt x="12782" y="486"/>
                </a:cubicBezTo>
                <a:cubicBezTo>
                  <a:pt x="12623" y="729"/>
                  <a:pt x="12610" y="725"/>
                  <a:pt x="12508" y="403"/>
                </a:cubicBezTo>
                <a:cubicBezTo>
                  <a:pt x="12402" y="69"/>
                  <a:pt x="12399" y="72"/>
                  <a:pt x="12231" y="623"/>
                </a:cubicBezTo>
                <a:cubicBezTo>
                  <a:pt x="12065" y="1169"/>
                  <a:pt x="12052" y="1179"/>
                  <a:pt x="11601" y="1135"/>
                </a:cubicBezTo>
                <a:cubicBezTo>
                  <a:pt x="11291" y="1105"/>
                  <a:pt x="11149" y="1030"/>
                  <a:pt x="11164" y="904"/>
                </a:cubicBezTo>
                <a:cubicBezTo>
                  <a:pt x="11176" y="802"/>
                  <a:pt x="11136" y="712"/>
                  <a:pt x="11075" y="706"/>
                </a:cubicBezTo>
                <a:cubicBezTo>
                  <a:pt x="11014" y="700"/>
                  <a:pt x="10876" y="668"/>
                  <a:pt x="10767" y="633"/>
                </a:cubicBezTo>
                <a:cubicBezTo>
                  <a:pt x="10580" y="575"/>
                  <a:pt x="10566" y="622"/>
                  <a:pt x="10566" y="1382"/>
                </a:cubicBezTo>
                <a:cubicBezTo>
                  <a:pt x="10566" y="1828"/>
                  <a:pt x="10607" y="2235"/>
                  <a:pt x="10656" y="2286"/>
                </a:cubicBezTo>
                <a:cubicBezTo>
                  <a:pt x="10705" y="2336"/>
                  <a:pt x="10744" y="2803"/>
                  <a:pt x="10744" y="3328"/>
                </a:cubicBezTo>
                <a:cubicBezTo>
                  <a:pt x="10744" y="4127"/>
                  <a:pt x="10716" y="4311"/>
                  <a:pt x="10570" y="4443"/>
                </a:cubicBezTo>
                <a:cubicBezTo>
                  <a:pt x="10419" y="4579"/>
                  <a:pt x="10364" y="4521"/>
                  <a:pt x="10176" y="4018"/>
                </a:cubicBezTo>
                <a:cubicBezTo>
                  <a:pt x="10056" y="3697"/>
                  <a:pt x="9833" y="3285"/>
                  <a:pt x="9682" y="3103"/>
                </a:cubicBezTo>
                <a:cubicBezTo>
                  <a:pt x="9384" y="2746"/>
                  <a:pt x="9331" y="2099"/>
                  <a:pt x="9606" y="2175"/>
                </a:cubicBezTo>
                <a:cubicBezTo>
                  <a:pt x="9729" y="2209"/>
                  <a:pt x="9752" y="2044"/>
                  <a:pt x="9754" y="1094"/>
                </a:cubicBezTo>
                <a:cubicBezTo>
                  <a:pt x="9756" y="323"/>
                  <a:pt x="9724" y="-9"/>
                  <a:pt x="9653" y="14"/>
                </a:cubicBezTo>
                <a:cubicBezTo>
                  <a:pt x="9596" y="32"/>
                  <a:pt x="9527" y="182"/>
                  <a:pt x="9499" y="346"/>
                </a:cubicBezTo>
                <a:cubicBezTo>
                  <a:pt x="9471" y="510"/>
                  <a:pt x="9385" y="634"/>
                  <a:pt x="9307" y="623"/>
                </a:cubicBezTo>
                <a:cubicBezTo>
                  <a:pt x="9221" y="612"/>
                  <a:pt x="9185" y="686"/>
                  <a:pt x="9213" y="809"/>
                </a:cubicBezTo>
                <a:cubicBezTo>
                  <a:pt x="9239" y="921"/>
                  <a:pt x="9193" y="1054"/>
                  <a:pt x="9115" y="1105"/>
                </a:cubicBezTo>
                <a:cubicBezTo>
                  <a:pt x="8956" y="1208"/>
                  <a:pt x="8685" y="905"/>
                  <a:pt x="8758" y="706"/>
                </a:cubicBezTo>
                <a:cubicBezTo>
                  <a:pt x="8784" y="636"/>
                  <a:pt x="8581" y="585"/>
                  <a:pt x="8309" y="591"/>
                </a:cubicBezTo>
                <a:cubicBezTo>
                  <a:pt x="8037" y="596"/>
                  <a:pt x="7836" y="638"/>
                  <a:pt x="7863" y="684"/>
                </a:cubicBezTo>
                <a:cubicBezTo>
                  <a:pt x="7970" y="863"/>
                  <a:pt x="7701" y="1161"/>
                  <a:pt x="7435" y="1161"/>
                </a:cubicBezTo>
                <a:cubicBezTo>
                  <a:pt x="7280" y="1161"/>
                  <a:pt x="7106" y="1241"/>
                  <a:pt x="7051" y="1335"/>
                </a:cubicBezTo>
                <a:cubicBezTo>
                  <a:pt x="6975" y="1463"/>
                  <a:pt x="6882" y="1459"/>
                  <a:pt x="6673" y="1313"/>
                </a:cubicBezTo>
                <a:cubicBezTo>
                  <a:pt x="6520" y="1206"/>
                  <a:pt x="6203" y="1106"/>
                  <a:pt x="5969" y="1092"/>
                </a:cubicBezTo>
                <a:cubicBezTo>
                  <a:pt x="5698" y="1076"/>
                  <a:pt x="5488" y="975"/>
                  <a:pt x="5390" y="809"/>
                </a:cubicBezTo>
                <a:cubicBezTo>
                  <a:pt x="5266" y="600"/>
                  <a:pt x="5220" y="585"/>
                  <a:pt x="5160" y="744"/>
                </a:cubicBezTo>
                <a:cubicBezTo>
                  <a:pt x="5120" y="853"/>
                  <a:pt x="5085" y="1051"/>
                  <a:pt x="5084" y="1185"/>
                </a:cubicBezTo>
                <a:cubicBezTo>
                  <a:pt x="5081" y="1725"/>
                  <a:pt x="4572" y="2802"/>
                  <a:pt x="4317" y="2806"/>
                </a:cubicBezTo>
                <a:cubicBezTo>
                  <a:pt x="4152" y="2809"/>
                  <a:pt x="3568" y="3913"/>
                  <a:pt x="3397" y="4546"/>
                </a:cubicBezTo>
                <a:cubicBezTo>
                  <a:pt x="3241" y="5122"/>
                  <a:pt x="3182" y="5213"/>
                  <a:pt x="3001" y="5155"/>
                </a:cubicBezTo>
                <a:cubicBezTo>
                  <a:pt x="2885" y="5117"/>
                  <a:pt x="2811" y="5139"/>
                  <a:pt x="2835" y="5205"/>
                </a:cubicBezTo>
                <a:cubicBezTo>
                  <a:pt x="2904" y="5393"/>
                  <a:pt x="2500" y="5701"/>
                  <a:pt x="2241" y="5658"/>
                </a:cubicBezTo>
                <a:cubicBezTo>
                  <a:pt x="2083" y="5632"/>
                  <a:pt x="1963" y="5727"/>
                  <a:pt x="1873" y="5944"/>
                </a:cubicBezTo>
                <a:cubicBezTo>
                  <a:pt x="1799" y="6122"/>
                  <a:pt x="1628" y="6360"/>
                  <a:pt x="1495" y="6476"/>
                </a:cubicBezTo>
                <a:cubicBezTo>
                  <a:pt x="1283" y="6662"/>
                  <a:pt x="1234" y="6660"/>
                  <a:pt x="1101" y="6456"/>
                </a:cubicBezTo>
                <a:cubicBezTo>
                  <a:pt x="1017" y="6328"/>
                  <a:pt x="895" y="6243"/>
                  <a:pt x="828" y="6267"/>
                </a:cubicBezTo>
                <a:cubicBezTo>
                  <a:pt x="752" y="6294"/>
                  <a:pt x="710" y="6187"/>
                  <a:pt x="714" y="5976"/>
                </a:cubicBezTo>
                <a:cubicBezTo>
                  <a:pt x="720" y="5695"/>
                  <a:pt x="678" y="5644"/>
                  <a:pt x="462" y="5671"/>
                </a:cubicBezTo>
                <a:cubicBezTo>
                  <a:pt x="319" y="5690"/>
                  <a:pt x="167" y="5825"/>
                  <a:pt x="119" y="5976"/>
                </a:cubicBezTo>
                <a:cubicBezTo>
                  <a:pt x="15" y="6303"/>
                  <a:pt x="100" y="8782"/>
                  <a:pt x="222" y="8988"/>
                </a:cubicBezTo>
                <a:cubicBezTo>
                  <a:pt x="357" y="9215"/>
                  <a:pt x="323" y="10086"/>
                  <a:pt x="174" y="10227"/>
                </a:cubicBezTo>
                <a:cubicBezTo>
                  <a:pt x="-20" y="10410"/>
                  <a:pt x="95" y="11274"/>
                  <a:pt x="322" y="11335"/>
                </a:cubicBezTo>
                <a:cubicBezTo>
                  <a:pt x="416" y="11360"/>
                  <a:pt x="493" y="11449"/>
                  <a:pt x="495" y="11531"/>
                </a:cubicBezTo>
                <a:cubicBezTo>
                  <a:pt x="498" y="11613"/>
                  <a:pt x="540" y="11761"/>
                  <a:pt x="588" y="11857"/>
                </a:cubicBezTo>
                <a:cubicBezTo>
                  <a:pt x="675" y="12035"/>
                  <a:pt x="768" y="12797"/>
                  <a:pt x="763" y="13287"/>
                </a:cubicBezTo>
                <a:cubicBezTo>
                  <a:pt x="761" y="13519"/>
                  <a:pt x="837" y="13552"/>
                  <a:pt x="1344" y="13528"/>
                </a:cubicBezTo>
                <a:cubicBezTo>
                  <a:pt x="1994" y="13498"/>
                  <a:pt x="2220" y="13755"/>
                  <a:pt x="2122" y="14412"/>
                </a:cubicBezTo>
                <a:cubicBezTo>
                  <a:pt x="2077" y="14719"/>
                  <a:pt x="2089" y="14733"/>
                  <a:pt x="2250" y="14588"/>
                </a:cubicBezTo>
                <a:cubicBezTo>
                  <a:pt x="2373" y="14478"/>
                  <a:pt x="2484" y="14477"/>
                  <a:pt x="2597" y="14580"/>
                </a:cubicBezTo>
                <a:cubicBezTo>
                  <a:pt x="2797" y="14760"/>
                  <a:pt x="2898" y="15140"/>
                  <a:pt x="2779" y="15264"/>
                </a:cubicBezTo>
                <a:cubicBezTo>
                  <a:pt x="2731" y="15314"/>
                  <a:pt x="2717" y="15419"/>
                  <a:pt x="2745" y="15495"/>
                </a:cubicBezTo>
                <a:cubicBezTo>
                  <a:pt x="2831" y="15730"/>
                  <a:pt x="2345" y="15943"/>
                  <a:pt x="1822" y="15899"/>
                </a:cubicBezTo>
                <a:lnTo>
                  <a:pt x="1324" y="15855"/>
                </a:lnTo>
                <a:lnTo>
                  <a:pt x="1342" y="15335"/>
                </a:lnTo>
                <a:lnTo>
                  <a:pt x="1357" y="14813"/>
                </a:lnTo>
                <a:lnTo>
                  <a:pt x="893" y="14795"/>
                </a:lnTo>
                <a:cubicBezTo>
                  <a:pt x="499" y="14780"/>
                  <a:pt x="416" y="14822"/>
                  <a:pt x="343" y="15090"/>
                </a:cubicBezTo>
                <a:cubicBezTo>
                  <a:pt x="296" y="15264"/>
                  <a:pt x="204" y="15391"/>
                  <a:pt x="139" y="15367"/>
                </a:cubicBezTo>
                <a:cubicBezTo>
                  <a:pt x="65" y="15340"/>
                  <a:pt x="40" y="15407"/>
                  <a:pt x="72" y="15547"/>
                </a:cubicBezTo>
                <a:cubicBezTo>
                  <a:pt x="100" y="15671"/>
                  <a:pt x="91" y="15808"/>
                  <a:pt x="50" y="15851"/>
                </a:cubicBezTo>
                <a:cubicBezTo>
                  <a:pt x="19" y="15883"/>
                  <a:pt x="1" y="15962"/>
                  <a:pt x="0" y="16136"/>
                </a:cubicBezTo>
                <a:cubicBezTo>
                  <a:pt x="-2" y="16310"/>
                  <a:pt x="11" y="16580"/>
                  <a:pt x="38" y="16990"/>
                </a:cubicBezTo>
                <a:cubicBezTo>
                  <a:pt x="41" y="17038"/>
                  <a:pt x="331" y="17066"/>
                  <a:pt x="684" y="17058"/>
                </a:cubicBezTo>
                <a:cubicBezTo>
                  <a:pt x="1186" y="17048"/>
                  <a:pt x="1339" y="16997"/>
                  <a:pt x="1386" y="16808"/>
                </a:cubicBezTo>
                <a:cubicBezTo>
                  <a:pt x="1444" y="16571"/>
                  <a:pt x="1879" y="16339"/>
                  <a:pt x="2010" y="16476"/>
                </a:cubicBezTo>
                <a:cubicBezTo>
                  <a:pt x="2047" y="16514"/>
                  <a:pt x="2078" y="16664"/>
                  <a:pt x="2078" y="16808"/>
                </a:cubicBezTo>
                <a:cubicBezTo>
                  <a:pt x="2078" y="17047"/>
                  <a:pt x="2187" y="17071"/>
                  <a:pt x="3276" y="17056"/>
                </a:cubicBezTo>
                <a:cubicBezTo>
                  <a:pt x="4155" y="17044"/>
                  <a:pt x="4499" y="17088"/>
                  <a:pt x="4568" y="17228"/>
                </a:cubicBezTo>
                <a:cubicBezTo>
                  <a:pt x="4620" y="17334"/>
                  <a:pt x="4731" y="17423"/>
                  <a:pt x="4815" y="17423"/>
                </a:cubicBezTo>
                <a:cubicBezTo>
                  <a:pt x="4899" y="17423"/>
                  <a:pt x="5038" y="17557"/>
                  <a:pt x="5126" y="17720"/>
                </a:cubicBezTo>
                <a:cubicBezTo>
                  <a:pt x="5232" y="17917"/>
                  <a:pt x="5353" y="17983"/>
                  <a:pt x="5486" y="17926"/>
                </a:cubicBezTo>
                <a:cubicBezTo>
                  <a:pt x="5756" y="17812"/>
                  <a:pt x="5851" y="18136"/>
                  <a:pt x="5647" y="18469"/>
                </a:cubicBezTo>
                <a:cubicBezTo>
                  <a:pt x="5456" y="18785"/>
                  <a:pt x="4585" y="18948"/>
                  <a:pt x="4616" y="18663"/>
                </a:cubicBezTo>
                <a:cubicBezTo>
                  <a:pt x="4630" y="18538"/>
                  <a:pt x="4520" y="18549"/>
                  <a:pt x="4202" y="18691"/>
                </a:cubicBezTo>
                <a:cubicBezTo>
                  <a:pt x="3963" y="18797"/>
                  <a:pt x="3755" y="18857"/>
                  <a:pt x="3739" y="18829"/>
                </a:cubicBezTo>
                <a:cubicBezTo>
                  <a:pt x="3723" y="18802"/>
                  <a:pt x="3431" y="18783"/>
                  <a:pt x="3091" y="18784"/>
                </a:cubicBezTo>
                <a:cubicBezTo>
                  <a:pt x="2752" y="18785"/>
                  <a:pt x="2327" y="18783"/>
                  <a:pt x="2148" y="18780"/>
                </a:cubicBezTo>
                <a:cubicBezTo>
                  <a:pt x="1792" y="18774"/>
                  <a:pt x="1736" y="18955"/>
                  <a:pt x="1798" y="19899"/>
                </a:cubicBezTo>
                <a:lnTo>
                  <a:pt x="1829" y="20364"/>
                </a:lnTo>
                <a:lnTo>
                  <a:pt x="3692" y="20382"/>
                </a:lnTo>
                <a:cubicBezTo>
                  <a:pt x="5301" y="20399"/>
                  <a:pt x="5579" y="20369"/>
                  <a:pt x="5716" y="20160"/>
                </a:cubicBezTo>
                <a:cubicBezTo>
                  <a:pt x="5863" y="19936"/>
                  <a:pt x="5879" y="19934"/>
                  <a:pt x="5931" y="20160"/>
                </a:cubicBezTo>
                <a:cubicBezTo>
                  <a:pt x="5976" y="20360"/>
                  <a:pt x="6124" y="20403"/>
                  <a:pt x="6751" y="20401"/>
                </a:cubicBezTo>
                <a:cubicBezTo>
                  <a:pt x="7171" y="20400"/>
                  <a:pt x="7560" y="20353"/>
                  <a:pt x="7614" y="20293"/>
                </a:cubicBezTo>
                <a:cubicBezTo>
                  <a:pt x="7668" y="20232"/>
                  <a:pt x="7732" y="19864"/>
                  <a:pt x="7757" y="19474"/>
                </a:cubicBezTo>
                <a:lnTo>
                  <a:pt x="7803" y="18762"/>
                </a:lnTo>
                <a:lnTo>
                  <a:pt x="7324" y="18762"/>
                </a:lnTo>
                <a:cubicBezTo>
                  <a:pt x="6972" y="18762"/>
                  <a:pt x="6833" y="18702"/>
                  <a:pt x="6794" y="18529"/>
                </a:cubicBezTo>
                <a:cubicBezTo>
                  <a:pt x="6702" y="18124"/>
                  <a:pt x="6899" y="17997"/>
                  <a:pt x="7638" y="17971"/>
                </a:cubicBezTo>
                <a:cubicBezTo>
                  <a:pt x="8033" y="17958"/>
                  <a:pt x="8354" y="17899"/>
                  <a:pt x="8355" y="17845"/>
                </a:cubicBezTo>
                <a:cubicBezTo>
                  <a:pt x="8355" y="17709"/>
                  <a:pt x="9484" y="16678"/>
                  <a:pt x="9632" y="16678"/>
                </a:cubicBezTo>
                <a:cubicBezTo>
                  <a:pt x="9698" y="16678"/>
                  <a:pt x="9775" y="16573"/>
                  <a:pt x="9805" y="16445"/>
                </a:cubicBezTo>
                <a:cubicBezTo>
                  <a:pt x="9834" y="16317"/>
                  <a:pt x="9894" y="16245"/>
                  <a:pt x="9938" y="16290"/>
                </a:cubicBezTo>
                <a:cubicBezTo>
                  <a:pt x="9981" y="16336"/>
                  <a:pt x="10081" y="16107"/>
                  <a:pt x="10159" y="15780"/>
                </a:cubicBezTo>
                <a:cubicBezTo>
                  <a:pt x="10236" y="15452"/>
                  <a:pt x="10343" y="15187"/>
                  <a:pt x="10395" y="15187"/>
                </a:cubicBezTo>
                <a:cubicBezTo>
                  <a:pt x="10447" y="15187"/>
                  <a:pt x="10467" y="15124"/>
                  <a:pt x="10440" y="15052"/>
                </a:cubicBezTo>
                <a:cubicBezTo>
                  <a:pt x="10380" y="14887"/>
                  <a:pt x="10607" y="14553"/>
                  <a:pt x="10686" y="14687"/>
                </a:cubicBezTo>
                <a:cubicBezTo>
                  <a:pt x="10718" y="14741"/>
                  <a:pt x="10744" y="15714"/>
                  <a:pt x="10744" y="16844"/>
                </a:cubicBezTo>
                <a:cubicBezTo>
                  <a:pt x="10744" y="18075"/>
                  <a:pt x="10780" y="18934"/>
                  <a:pt x="10834" y="18990"/>
                </a:cubicBezTo>
                <a:cubicBezTo>
                  <a:pt x="11045" y="19209"/>
                  <a:pt x="10778" y="19367"/>
                  <a:pt x="10229" y="19347"/>
                </a:cubicBezTo>
                <a:cubicBezTo>
                  <a:pt x="8930" y="19299"/>
                  <a:pt x="8886" y="19313"/>
                  <a:pt x="8886" y="19794"/>
                </a:cubicBezTo>
                <a:cubicBezTo>
                  <a:pt x="8886" y="20040"/>
                  <a:pt x="8943" y="20261"/>
                  <a:pt x="9019" y="20310"/>
                </a:cubicBezTo>
                <a:cubicBezTo>
                  <a:pt x="9092" y="20357"/>
                  <a:pt x="9153" y="20499"/>
                  <a:pt x="9153" y="20625"/>
                </a:cubicBezTo>
                <a:cubicBezTo>
                  <a:pt x="9153" y="20751"/>
                  <a:pt x="9228" y="20854"/>
                  <a:pt x="9323" y="20854"/>
                </a:cubicBezTo>
                <a:cubicBezTo>
                  <a:pt x="9537" y="20854"/>
                  <a:pt x="9634" y="21093"/>
                  <a:pt x="9485" y="21254"/>
                </a:cubicBezTo>
                <a:cubicBezTo>
                  <a:pt x="9411" y="21334"/>
                  <a:pt x="9478" y="21403"/>
                  <a:pt x="9682" y="21465"/>
                </a:cubicBezTo>
                <a:cubicBezTo>
                  <a:pt x="9852" y="21516"/>
                  <a:pt x="10004" y="21569"/>
                  <a:pt x="10017" y="21580"/>
                </a:cubicBezTo>
                <a:cubicBezTo>
                  <a:pt x="10030" y="21591"/>
                  <a:pt x="10078" y="21433"/>
                  <a:pt x="10124" y="21228"/>
                </a:cubicBezTo>
                <a:cubicBezTo>
                  <a:pt x="10182" y="20970"/>
                  <a:pt x="10276" y="20854"/>
                  <a:pt x="10426" y="20854"/>
                </a:cubicBezTo>
                <a:cubicBezTo>
                  <a:pt x="10738" y="20854"/>
                  <a:pt x="11118" y="21123"/>
                  <a:pt x="11053" y="21299"/>
                </a:cubicBezTo>
                <a:cubicBezTo>
                  <a:pt x="11023" y="21381"/>
                  <a:pt x="11076" y="21448"/>
                  <a:pt x="11171" y="21449"/>
                </a:cubicBezTo>
                <a:cubicBezTo>
                  <a:pt x="11275" y="21449"/>
                  <a:pt x="11339" y="21356"/>
                  <a:pt x="11331" y="21212"/>
                </a:cubicBezTo>
                <a:cubicBezTo>
                  <a:pt x="11323" y="21039"/>
                  <a:pt x="11413" y="20958"/>
                  <a:pt x="11666" y="20918"/>
                </a:cubicBezTo>
                <a:cubicBezTo>
                  <a:pt x="12014" y="20862"/>
                  <a:pt x="12288" y="21068"/>
                  <a:pt x="12197" y="21317"/>
                </a:cubicBezTo>
                <a:cubicBezTo>
                  <a:pt x="12170" y="21390"/>
                  <a:pt x="12306" y="21448"/>
                  <a:pt x="12497" y="21449"/>
                </a:cubicBezTo>
                <a:cubicBezTo>
                  <a:pt x="12768" y="21449"/>
                  <a:pt x="12857" y="21386"/>
                  <a:pt x="12892" y="21161"/>
                </a:cubicBezTo>
                <a:cubicBezTo>
                  <a:pt x="12928" y="20927"/>
                  <a:pt x="13027" y="20862"/>
                  <a:pt x="13409" y="20825"/>
                </a:cubicBezTo>
                <a:lnTo>
                  <a:pt x="13884" y="20779"/>
                </a:lnTo>
                <a:lnTo>
                  <a:pt x="13893" y="20231"/>
                </a:lnTo>
                <a:cubicBezTo>
                  <a:pt x="13904" y="19538"/>
                  <a:pt x="13839" y="19363"/>
                  <a:pt x="13568" y="19363"/>
                </a:cubicBezTo>
                <a:cubicBezTo>
                  <a:pt x="13449" y="19362"/>
                  <a:pt x="13153" y="19351"/>
                  <a:pt x="12910" y="19336"/>
                </a:cubicBezTo>
                <a:cubicBezTo>
                  <a:pt x="12667" y="19322"/>
                  <a:pt x="12169" y="19303"/>
                  <a:pt x="11805" y="19296"/>
                </a:cubicBezTo>
                <a:lnTo>
                  <a:pt x="11141" y="19288"/>
                </a:lnTo>
                <a:lnTo>
                  <a:pt x="11114" y="17141"/>
                </a:lnTo>
                <a:cubicBezTo>
                  <a:pt x="11086" y="14978"/>
                  <a:pt x="11155" y="14383"/>
                  <a:pt x="11361" y="15031"/>
                </a:cubicBezTo>
                <a:cubicBezTo>
                  <a:pt x="11418" y="15211"/>
                  <a:pt x="11443" y="15446"/>
                  <a:pt x="11418" y="15555"/>
                </a:cubicBezTo>
                <a:cubicBezTo>
                  <a:pt x="11393" y="15665"/>
                  <a:pt x="11435" y="15798"/>
                  <a:pt x="11511" y="15847"/>
                </a:cubicBezTo>
                <a:cubicBezTo>
                  <a:pt x="11610" y="15911"/>
                  <a:pt x="11634" y="16057"/>
                  <a:pt x="11598" y="16363"/>
                </a:cubicBezTo>
                <a:cubicBezTo>
                  <a:pt x="11541" y="16847"/>
                  <a:pt x="11607" y="17042"/>
                  <a:pt x="11756" y="16832"/>
                </a:cubicBezTo>
                <a:cubicBezTo>
                  <a:pt x="11919" y="16604"/>
                  <a:pt x="12263" y="16727"/>
                  <a:pt x="12710" y="17176"/>
                </a:cubicBezTo>
                <a:cubicBezTo>
                  <a:pt x="12939" y="17407"/>
                  <a:pt x="13160" y="17559"/>
                  <a:pt x="13203" y="17514"/>
                </a:cubicBezTo>
                <a:cubicBezTo>
                  <a:pt x="13246" y="17469"/>
                  <a:pt x="13356" y="17523"/>
                  <a:pt x="13447" y="17635"/>
                </a:cubicBezTo>
                <a:cubicBezTo>
                  <a:pt x="13547" y="17759"/>
                  <a:pt x="13729" y="17807"/>
                  <a:pt x="13903" y="17760"/>
                </a:cubicBezTo>
                <a:cubicBezTo>
                  <a:pt x="14071" y="17714"/>
                  <a:pt x="14247" y="17761"/>
                  <a:pt x="14324" y="17868"/>
                </a:cubicBezTo>
                <a:cubicBezTo>
                  <a:pt x="14408" y="17986"/>
                  <a:pt x="14570" y="18018"/>
                  <a:pt x="14765" y="17957"/>
                </a:cubicBezTo>
                <a:cubicBezTo>
                  <a:pt x="15272" y="17796"/>
                  <a:pt x="15768" y="18417"/>
                  <a:pt x="15584" y="18982"/>
                </a:cubicBezTo>
                <a:cubicBezTo>
                  <a:pt x="15572" y="19019"/>
                  <a:pt x="15640" y="19146"/>
                  <a:pt x="15734" y="19262"/>
                </a:cubicBezTo>
                <a:cubicBezTo>
                  <a:pt x="16080" y="19688"/>
                  <a:pt x="15917" y="20292"/>
                  <a:pt x="15444" y="20342"/>
                </a:cubicBezTo>
                <a:cubicBezTo>
                  <a:pt x="15315" y="20356"/>
                  <a:pt x="15127" y="20375"/>
                  <a:pt x="15027" y="20386"/>
                </a:cubicBezTo>
                <a:cubicBezTo>
                  <a:pt x="14885" y="20401"/>
                  <a:pt x="14846" y="20503"/>
                  <a:pt x="14850" y="20840"/>
                </a:cubicBezTo>
                <a:cubicBezTo>
                  <a:pt x="14853" y="21080"/>
                  <a:pt x="14880" y="21316"/>
                  <a:pt x="14908" y="21364"/>
                </a:cubicBezTo>
                <a:cubicBezTo>
                  <a:pt x="15012" y="21538"/>
                  <a:pt x="20941" y="21467"/>
                  <a:pt x="21006" y="21291"/>
                </a:cubicBezTo>
                <a:cubicBezTo>
                  <a:pt x="21097" y="21043"/>
                  <a:pt x="20912" y="19958"/>
                  <a:pt x="20779" y="19958"/>
                </a:cubicBezTo>
                <a:cubicBezTo>
                  <a:pt x="20716" y="19958"/>
                  <a:pt x="20649" y="20035"/>
                  <a:pt x="20630" y="20129"/>
                </a:cubicBezTo>
                <a:cubicBezTo>
                  <a:pt x="20612" y="20222"/>
                  <a:pt x="20469" y="20321"/>
                  <a:pt x="20315" y="20350"/>
                </a:cubicBezTo>
                <a:cubicBezTo>
                  <a:pt x="20102" y="20389"/>
                  <a:pt x="20010" y="20327"/>
                  <a:pt x="19935" y="20091"/>
                </a:cubicBezTo>
                <a:lnTo>
                  <a:pt x="19838" y="19784"/>
                </a:lnTo>
                <a:lnTo>
                  <a:pt x="19646" y="20079"/>
                </a:lnTo>
                <a:cubicBezTo>
                  <a:pt x="19472" y="20350"/>
                  <a:pt x="19338" y="20375"/>
                  <a:pt x="18186" y="20364"/>
                </a:cubicBezTo>
                <a:cubicBezTo>
                  <a:pt x="17208" y="20356"/>
                  <a:pt x="16907" y="20311"/>
                  <a:pt x="16872" y="20156"/>
                </a:cubicBezTo>
                <a:cubicBezTo>
                  <a:pt x="16847" y="20045"/>
                  <a:pt x="16761" y="19970"/>
                  <a:pt x="16683" y="19992"/>
                </a:cubicBezTo>
                <a:cubicBezTo>
                  <a:pt x="16601" y="20015"/>
                  <a:pt x="16528" y="19909"/>
                  <a:pt x="16508" y="19739"/>
                </a:cubicBezTo>
                <a:cubicBezTo>
                  <a:pt x="16488" y="19577"/>
                  <a:pt x="16412" y="19369"/>
                  <a:pt x="16338" y="19278"/>
                </a:cubicBezTo>
                <a:cubicBezTo>
                  <a:pt x="16265" y="19188"/>
                  <a:pt x="16205" y="18930"/>
                  <a:pt x="16205" y="18705"/>
                </a:cubicBezTo>
                <a:cubicBezTo>
                  <a:pt x="16205" y="18401"/>
                  <a:pt x="16145" y="18257"/>
                  <a:pt x="15972" y="18145"/>
                </a:cubicBezTo>
                <a:lnTo>
                  <a:pt x="15740" y="17993"/>
                </a:lnTo>
                <a:lnTo>
                  <a:pt x="15995" y="17651"/>
                </a:lnTo>
                <a:cubicBezTo>
                  <a:pt x="16267" y="17282"/>
                  <a:pt x="17335" y="16764"/>
                  <a:pt x="17489" y="16925"/>
                </a:cubicBezTo>
                <a:cubicBezTo>
                  <a:pt x="17547" y="16986"/>
                  <a:pt x="17563" y="16930"/>
                  <a:pt x="17528" y="16779"/>
                </a:cubicBezTo>
                <a:cubicBezTo>
                  <a:pt x="17452" y="16441"/>
                  <a:pt x="17870" y="15618"/>
                  <a:pt x="18057" y="15739"/>
                </a:cubicBezTo>
                <a:cubicBezTo>
                  <a:pt x="18173" y="15814"/>
                  <a:pt x="18188" y="15759"/>
                  <a:pt x="18141" y="15440"/>
                </a:cubicBezTo>
                <a:cubicBezTo>
                  <a:pt x="18094" y="15129"/>
                  <a:pt x="18123" y="15012"/>
                  <a:pt x="18282" y="14869"/>
                </a:cubicBezTo>
                <a:cubicBezTo>
                  <a:pt x="18392" y="14770"/>
                  <a:pt x="18492" y="14702"/>
                  <a:pt x="18505" y="14722"/>
                </a:cubicBezTo>
                <a:cubicBezTo>
                  <a:pt x="18559" y="14810"/>
                  <a:pt x="19237" y="14553"/>
                  <a:pt x="19283" y="14426"/>
                </a:cubicBezTo>
                <a:cubicBezTo>
                  <a:pt x="19311" y="14350"/>
                  <a:pt x="19373" y="14323"/>
                  <a:pt x="19418" y="14370"/>
                </a:cubicBezTo>
                <a:cubicBezTo>
                  <a:pt x="19463" y="14417"/>
                  <a:pt x="19539" y="14282"/>
                  <a:pt x="19587" y="14070"/>
                </a:cubicBezTo>
                <a:cubicBezTo>
                  <a:pt x="19677" y="13673"/>
                  <a:pt x="20005" y="13359"/>
                  <a:pt x="20162" y="13520"/>
                </a:cubicBezTo>
                <a:cubicBezTo>
                  <a:pt x="20276" y="13637"/>
                  <a:pt x="20575" y="13556"/>
                  <a:pt x="20708" y="13372"/>
                </a:cubicBezTo>
                <a:cubicBezTo>
                  <a:pt x="20765" y="13293"/>
                  <a:pt x="20839" y="12951"/>
                  <a:pt x="20873" y="12612"/>
                </a:cubicBezTo>
                <a:cubicBezTo>
                  <a:pt x="20934" y="12000"/>
                  <a:pt x="21365" y="11059"/>
                  <a:pt x="21513" y="11214"/>
                </a:cubicBezTo>
                <a:cubicBezTo>
                  <a:pt x="21552" y="11254"/>
                  <a:pt x="21580" y="11039"/>
                  <a:pt x="21575" y="10738"/>
                </a:cubicBezTo>
                <a:cubicBezTo>
                  <a:pt x="21543" y="8722"/>
                  <a:pt x="21537" y="8659"/>
                  <a:pt x="21363" y="8582"/>
                </a:cubicBezTo>
                <a:cubicBezTo>
                  <a:pt x="21239" y="8528"/>
                  <a:pt x="21205" y="8420"/>
                  <a:pt x="21240" y="8193"/>
                </a:cubicBezTo>
                <a:cubicBezTo>
                  <a:pt x="21274" y="7972"/>
                  <a:pt x="21246" y="7876"/>
                  <a:pt x="21149" y="7876"/>
                </a:cubicBezTo>
                <a:cubicBezTo>
                  <a:pt x="21073" y="7876"/>
                  <a:pt x="20960" y="7699"/>
                  <a:pt x="20896" y="7479"/>
                </a:cubicBezTo>
                <a:cubicBezTo>
                  <a:pt x="20833" y="7260"/>
                  <a:pt x="20662" y="6963"/>
                  <a:pt x="20516" y="6824"/>
                </a:cubicBezTo>
                <a:cubicBezTo>
                  <a:pt x="20370" y="6684"/>
                  <a:pt x="20260" y="6493"/>
                  <a:pt x="20272" y="6401"/>
                </a:cubicBezTo>
                <a:cubicBezTo>
                  <a:pt x="20284" y="6310"/>
                  <a:pt x="20249" y="6235"/>
                  <a:pt x="20192" y="6235"/>
                </a:cubicBezTo>
                <a:cubicBezTo>
                  <a:pt x="20135" y="6235"/>
                  <a:pt x="20011" y="6121"/>
                  <a:pt x="19918" y="5978"/>
                </a:cubicBezTo>
                <a:cubicBezTo>
                  <a:pt x="19803" y="5803"/>
                  <a:pt x="19600" y="5718"/>
                  <a:pt x="19292" y="5717"/>
                </a:cubicBezTo>
                <a:cubicBezTo>
                  <a:pt x="18907" y="5715"/>
                  <a:pt x="18840" y="5674"/>
                  <a:pt x="18862" y="5454"/>
                </a:cubicBezTo>
                <a:cubicBezTo>
                  <a:pt x="18880" y="5272"/>
                  <a:pt x="18826" y="5187"/>
                  <a:pt x="18685" y="5175"/>
                </a:cubicBezTo>
                <a:cubicBezTo>
                  <a:pt x="18573" y="5166"/>
                  <a:pt x="18421" y="5146"/>
                  <a:pt x="18348" y="5135"/>
                </a:cubicBezTo>
                <a:cubicBezTo>
                  <a:pt x="18252" y="5121"/>
                  <a:pt x="18205" y="4873"/>
                  <a:pt x="18173" y="4234"/>
                </a:cubicBezTo>
                <a:cubicBezTo>
                  <a:pt x="18134" y="3466"/>
                  <a:pt x="18112" y="3384"/>
                  <a:pt x="18008" y="3597"/>
                </a:cubicBezTo>
                <a:cubicBezTo>
                  <a:pt x="17839" y="3942"/>
                  <a:pt x="17554" y="3663"/>
                  <a:pt x="17554" y="3156"/>
                </a:cubicBezTo>
                <a:cubicBezTo>
                  <a:pt x="17554" y="2879"/>
                  <a:pt x="17517" y="2798"/>
                  <a:pt x="17423" y="2859"/>
                </a:cubicBezTo>
                <a:cubicBezTo>
                  <a:pt x="17351" y="2905"/>
                  <a:pt x="17256" y="2832"/>
                  <a:pt x="17212" y="2699"/>
                </a:cubicBezTo>
                <a:cubicBezTo>
                  <a:pt x="17166" y="2558"/>
                  <a:pt x="17076" y="2499"/>
                  <a:pt x="16993" y="2553"/>
                </a:cubicBezTo>
                <a:cubicBezTo>
                  <a:pt x="16821" y="2664"/>
                  <a:pt x="16701" y="2391"/>
                  <a:pt x="16828" y="2177"/>
                </a:cubicBezTo>
                <a:cubicBezTo>
                  <a:pt x="16888" y="2076"/>
                  <a:pt x="16893" y="1895"/>
                  <a:pt x="16839" y="1659"/>
                </a:cubicBezTo>
                <a:cubicBezTo>
                  <a:pt x="16794" y="1458"/>
                  <a:pt x="16778" y="1144"/>
                  <a:pt x="16806" y="961"/>
                </a:cubicBezTo>
                <a:cubicBezTo>
                  <a:pt x="16848" y="673"/>
                  <a:pt x="16823" y="633"/>
                  <a:pt x="16608" y="655"/>
                </a:cubicBezTo>
                <a:cubicBezTo>
                  <a:pt x="16233" y="692"/>
                  <a:pt x="16212" y="704"/>
                  <a:pt x="16271" y="866"/>
                </a:cubicBezTo>
                <a:cubicBezTo>
                  <a:pt x="16358" y="1103"/>
                  <a:pt x="16045" y="1233"/>
                  <a:pt x="15858" y="1036"/>
                </a:cubicBezTo>
                <a:cubicBezTo>
                  <a:pt x="15652" y="819"/>
                  <a:pt x="15536" y="923"/>
                  <a:pt x="15419" y="1440"/>
                </a:cubicBezTo>
                <a:cubicBezTo>
                  <a:pt x="15336" y="1805"/>
                  <a:pt x="15321" y="1815"/>
                  <a:pt x="15216" y="1574"/>
                </a:cubicBezTo>
                <a:cubicBezTo>
                  <a:pt x="15153" y="1430"/>
                  <a:pt x="15121" y="1153"/>
                  <a:pt x="15143" y="957"/>
                </a:cubicBezTo>
                <a:cubicBezTo>
                  <a:pt x="15182" y="613"/>
                  <a:pt x="15163" y="596"/>
                  <a:pt x="14666" y="593"/>
                </a:cubicBezTo>
                <a:cubicBezTo>
                  <a:pt x="13882" y="589"/>
                  <a:pt x="13749" y="714"/>
                  <a:pt x="13951" y="1258"/>
                </a:cubicBezTo>
                <a:cubicBezTo>
                  <a:pt x="14034" y="1484"/>
                  <a:pt x="13789" y="1819"/>
                  <a:pt x="13620" y="1709"/>
                </a:cubicBezTo>
                <a:cubicBezTo>
                  <a:pt x="13508" y="1637"/>
                  <a:pt x="13426" y="771"/>
                  <a:pt x="13470" y="107"/>
                </a:cubicBezTo>
                <a:cubicBezTo>
                  <a:pt x="13473" y="59"/>
                  <a:pt x="13337" y="13"/>
                  <a:pt x="1316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50" name="Neutrino-neutrino interactions"/>
          <p:cNvSpPr txBox="1"/>
          <p:nvPr/>
        </p:nvSpPr>
        <p:spPr>
          <a:xfrm>
            <a:off x="11950661" y="12508200"/>
            <a:ext cx="530598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Neutrino-neutrino interactions</a:t>
            </a:r>
          </a:p>
        </p:txBody>
      </p:sp>
      <p:sp>
        <p:nvSpPr>
          <p:cNvPr id="551" name="Flèche"/>
          <p:cNvSpPr/>
          <p:nvPr/>
        </p:nvSpPr>
        <p:spPr>
          <a:xfrm rot="9030083">
            <a:off x="14963100" y="11252656"/>
            <a:ext cx="4288472" cy="466103"/>
          </a:xfrm>
          <a:prstGeom prst="rightArrow">
            <a:avLst>
              <a:gd name="adj1" fmla="val 32000"/>
              <a:gd name="adj2" fmla="val 174383"/>
            </a:avLst>
          </a:prstGeom>
          <a:blipFill>
            <a:blip r:embed="rId1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52" name="MSW effect"/>
          <p:cNvSpPr txBox="1"/>
          <p:nvPr/>
        </p:nvSpPr>
        <p:spPr>
          <a:xfrm>
            <a:off x="21116368" y="6553200"/>
            <a:ext cx="205632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MSW effect</a:t>
            </a:r>
          </a:p>
        </p:txBody>
      </p:sp>
      <p:sp>
        <p:nvSpPr>
          <p:cNvPr id="553" name="Flèche"/>
          <p:cNvSpPr/>
          <p:nvPr/>
        </p:nvSpPr>
        <p:spPr>
          <a:xfrm rot="17998964">
            <a:off x="20078127" y="7494172"/>
            <a:ext cx="1546531" cy="683842"/>
          </a:xfrm>
          <a:prstGeom prst="rightArrow">
            <a:avLst>
              <a:gd name="adj1" fmla="val 32000"/>
              <a:gd name="adj2" fmla="val 118858"/>
            </a:avLst>
          </a:prstGeom>
          <a:blipFill>
            <a:blip r:embed="rId1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54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17"/>
          <a:srcRect r="3"/>
          <a:stretch>
            <a:fillRect/>
          </a:stretch>
        </p:blipFill>
        <p:spPr>
          <a:xfrm>
            <a:off x="370257" y="7365839"/>
            <a:ext cx="6117829" cy="522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2203" y="0"/>
                  <a:pt x="0" y="19"/>
                  <a:pt x="0" y="94"/>
                </a:cubicBezTo>
                <a:cubicBezTo>
                  <a:pt x="0" y="166"/>
                  <a:pt x="278" y="189"/>
                  <a:pt x="1177" y="189"/>
                </a:cubicBezTo>
                <a:lnTo>
                  <a:pt x="2353" y="189"/>
                </a:lnTo>
                <a:lnTo>
                  <a:pt x="2372" y="1320"/>
                </a:lnTo>
                <a:cubicBezTo>
                  <a:pt x="2382" y="1942"/>
                  <a:pt x="2419" y="2483"/>
                  <a:pt x="2454" y="2524"/>
                </a:cubicBezTo>
                <a:cubicBezTo>
                  <a:pt x="2488" y="2564"/>
                  <a:pt x="2515" y="2672"/>
                  <a:pt x="2515" y="2765"/>
                </a:cubicBezTo>
                <a:cubicBezTo>
                  <a:pt x="2515" y="2971"/>
                  <a:pt x="2619" y="3063"/>
                  <a:pt x="2732" y="2953"/>
                </a:cubicBezTo>
                <a:cubicBezTo>
                  <a:pt x="2778" y="2908"/>
                  <a:pt x="2835" y="2893"/>
                  <a:pt x="2859" y="2920"/>
                </a:cubicBezTo>
                <a:cubicBezTo>
                  <a:pt x="2911" y="2981"/>
                  <a:pt x="2916" y="5624"/>
                  <a:pt x="2864" y="5684"/>
                </a:cubicBezTo>
                <a:cubicBezTo>
                  <a:pt x="2844" y="5708"/>
                  <a:pt x="2740" y="5697"/>
                  <a:pt x="2633" y="5661"/>
                </a:cubicBezTo>
                <a:cubicBezTo>
                  <a:pt x="2440" y="5596"/>
                  <a:pt x="2440" y="5596"/>
                  <a:pt x="2542" y="5777"/>
                </a:cubicBezTo>
                <a:cubicBezTo>
                  <a:pt x="2610" y="5900"/>
                  <a:pt x="2621" y="5973"/>
                  <a:pt x="2574" y="6007"/>
                </a:cubicBezTo>
                <a:cubicBezTo>
                  <a:pt x="2524" y="6043"/>
                  <a:pt x="2524" y="6081"/>
                  <a:pt x="2574" y="6140"/>
                </a:cubicBezTo>
                <a:cubicBezTo>
                  <a:pt x="2624" y="6198"/>
                  <a:pt x="2669" y="6182"/>
                  <a:pt x="2735" y="6077"/>
                </a:cubicBezTo>
                <a:cubicBezTo>
                  <a:pt x="2885" y="5838"/>
                  <a:pt x="2907" y="6039"/>
                  <a:pt x="2888" y="7518"/>
                </a:cubicBezTo>
                <a:lnTo>
                  <a:pt x="2870" y="8874"/>
                </a:lnTo>
                <a:lnTo>
                  <a:pt x="2692" y="8849"/>
                </a:lnTo>
                <a:cubicBezTo>
                  <a:pt x="2565" y="8832"/>
                  <a:pt x="2515" y="8858"/>
                  <a:pt x="2515" y="8943"/>
                </a:cubicBezTo>
                <a:cubicBezTo>
                  <a:pt x="2515" y="9009"/>
                  <a:pt x="2508" y="9088"/>
                  <a:pt x="2501" y="9120"/>
                </a:cubicBezTo>
                <a:cubicBezTo>
                  <a:pt x="2494" y="9151"/>
                  <a:pt x="2574" y="9193"/>
                  <a:pt x="2679" y="9214"/>
                </a:cubicBezTo>
                <a:lnTo>
                  <a:pt x="2870" y="9252"/>
                </a:lnTo>
                <a:lnTo>
                  <a:pt x="2870" y="12119"/>
                </a:lnTo>
                <a:lnTo>
                  <a:pt x="2870" y="14984"/>
                </a:lnTo>
                <a:lnTo>
                  <a:pt x="2676" y="14988"/>
                </a:lnTo>
                <a:cubicBezTo>
                  <a:pt x="2507" y="14991"/>
                  <a:pt x="2485" y="15016"/>
                  <a:pt x="2504" y="15180"/>
                </a:cubicBezTo>
                <a:cubicBezTo>
                  <a:pt x="2516" y="15284"/>
                  <a:pt x="2588" y="15427"/>
                  <a:pt x="2665" y="15498"/>
                </a:cubicBezTo>
                <a:cubicBezTo>
                  <a:pt x="2783" y="15607"/>
                  <a:pt x="2792" y="15651"/>
                  <a:pt x="2727" y="15775"/>
                </a:cubicBezTo>
                <a:cubicBezTo>
                  <a:pt x="2659" y="15904"/>
                  <a:pt x="2669" y="15926"/>
                  <a:pt x="2809" y="15967"/>
                </a:cubicBezTo>
                <a:cubicBezTo>
                  <a:pt x="3004" y="16024"/>
                  <a:pt x="3095" y="15969"/>
                  <a:pt x="3095" y="15793"/>
                </a:cubicBezTo>
                <a:cubicBezTo>
                  <a:pt x="3095" y="15603"/>
                  <a:pt x="3223" y="15483"/>
                  <a:pt x="3423" y="15483"/>
                </a:cubicBezTo>
                <a:cubicBezTo>
                  <a:pt x="3519" y="15483"/>
                  <a:pt x="3614" y="15429"/>
                  <a:pt x="3635" y="15365"/>
                </a:cubicBezTo>
                <a:cubicBezTo>
                  <a:pt x="3667" y="15267"/>
                  <a:pt x="3824" y="15253"/>
                  <a:pt x="4653" y="15271"/>
                </a:cubicBezTo>
                <a:lnTo>
                  <a:pt x="5632" y="15293"/>
                </a:lnTo>
                <a:lnTo>
                  <a:pt x="5693" y="15514"/>
                </a:lnTo>
                <a:cubicBezTo>
                  <a:pt x="5736" y="15666"/>
                  <a:pt x="5733" y="15774"/>
                  <a:pt x="5682" y="15869"/>
                </a:cubicBezTo>
                <a:cubicBezTo>
                  <a:pt x="5615" y="15995"/>
                  <a:pt x="5635" y="16005"/>
                  <a:pt x="5943" y="15989"/>
                </a:cubicBezTo>
                <a:cubicBezTo>
                  <a:pt x="6252" y="15973"/>
                  <a:pt x="6280" y="15955"/>
                  <a:pt x="6327" y="15749"/>
                </a:cubicBezTo>
                <a:cubicBezTo>
                  <a:pt x="6358" y="15613"/>
                  <a:pt x="6351" y="15492"/>
                  <a:pt x="6308" y="15432"/>
                </a:cubicBezTo>
                <a:cubicBezTo>
                  <a:pt x="6194" y="15271"/>
                  <a:pt x="6347" y="15249"/>
                  <a:pt x="7547" y="15271"/>
                </a:cubicBezTo>
                <a:cubicBezTo>
                  <a:pt x="8547" y="15289"/>
                  <a:pt x="8672" y="15307"/>
                  <a:pt x="8657" y="15416"/>
                </a:cubicBezTo>
                <a:cubicBezTo>
                  <a:pt x="8648" y="15484"/>
                  <a:pt x="8686" y="15563"/>
                  <a:pt x="8745" y="15590"/>
                </a:cubicBezTo>
                <a:cubicBezTo>
                  <a:pt x="8840" y="15632"/>
                  <a:pt x="8836" y="15658"/>
                  <a:pt x="8704" y="15821"/>
                </a:cubicBezTo>
                <a:lnTo>
                  <a:pt x="8557" y="16008"/>
                </a:lnTo>
                <a:lnTo>
                  <a:pt x="8926" y="15995"/>
                </a:lnTo>
                <a:cubicBezTo>
                  <a:pt x="9352" y="15982"/>
                  <a:pt x="9484" y="15833"/>
                  <a:pt x="9357" y="15508"/>
                </a:cubicBezTo>
                <a:cubicBezTo>
                  <a:pt x="9303" y="15368"/>
                  <a:pt x="9306" y="15319"/>
                  <a:pt x="9369" y="15291"/>
                </a:cubicBezTo>
                <a:cubicBezTo>
                  <a:pt x="9518" y="15224"/>
                  <a:pt x="11640" y="15292"/>
                  <a:pt x="11618" y="15363"/>
                </a:cubicBezTo>
                <a:cubicBezTo>
                  <a:pt x="11606" y="15401"/>
                  <a:pt x="11641" y="15461"/>
                  <a:pt x="11697" y="15498"/>
                </a:cubicBezTo>
                <a:cubicBezTo>
                  <a:pt x="11828" y="15584"/>
                  <a:pt x="11828" y="15699"/>
                  <a:pt x="11697" y="15869"/>
                </a:cubicBezTo>
                <a:cubicBezTo>
                  <a:pt x="11600" y="15995"/>
                  <a:pt x="11612" y="16001"/>
                  <a:pt x="11929" y="15999"/>
                </a:cubicBezTo>
                <a:cubicBezTo>
                  <a:pt x="12270" y="15996"/>
                  <a:pt x="12436" y="15888"/>
                  <a:pt x="12527" y="15608"/>
                </a:cubicBezTo>
                <a:cubicBezTo>
                  <a:pt x="12565" y="15494"/>
                  <a:pt x="12682" y="15480"/>
                  <a:pt x="13619" y="15498"/>
                </a:cubicBezTo>
                <a:cubicBezTo>
                  <a:pt x="14408" y="15514"/>
                  <a:pt x="14665" y="15545"/>
                  <a:pt x="14654" y="15614"/>
                </a:cubicBezTo>
                <a:cubicBezTo>
                  <a:pt x="14635" y="15721"/>
                  <a:pt x="14944" y="15978"/>
                  <a:pt x="15004" y="15907"/>
                </a:cubicBezTo>
                <a:cubicBezTo>
                  <a:pt x="15027" y="15881"/>
                  <a:pt x="15085" y="15901"/>
                  <a:pt x="15133" y="15948"/>
                </a:cubicBezTo>
                <a:cubicBezTo>
                  <a:pt x="15201" y="16013"/>
                  <a:pt x="15263" y="16010"/>
                  <a:pt x="15387" y="15933"/>
                </a:cubicBezTo>
                <a:cubicBezTo>
                  <a:pt x="15547" y="15832"/>
                  <a:pt x="15551" y="15788"/>
                  <a:pt x="15467" y="15406"/>
                </a:cubicBezTo>
                <a:cubicBezTo>
                  <a:pt x="15447" y="15318"/>
                  <a:pt x="15505" y="15293"/>
                  <a:pt x="15716" y="15293"/>
                </a:cubicBezTo>
                <a:cubicBezTo>
                  <a:pt x="15867" y="15293"/>
                  <a:pt x="15983" y="15327"/>
                  <a:pt x="15974" y="15368"/>
                </a:cubicBezTo>
                <a:cubicBezTo>
                  <a:pt x="15964" y="15415"/>
                  <a:pt x="16307" y="15459"/>
                  <a:pt x="16861" y="15483"/>
                </a:cubicBezTo>
                <a:lnTo>
                  <a:pt x="17765" y="15519"/>
                </a:lnTo>
                <a:lnTo>
                  <a:pt x="17748" y="15765"/>
                </a:lnTo>
                <a:cubicBezTo>
                  <a:pt x="17735" y="15964"/>
                  <a:pt x="17757" y="16010"/>
                  <a:pt x="17859" y="16010"/>
                </a:cubicBezTo>
                <a:cubicBezTo>
                  <a:pt x="17928" y="16010"/>
                  <a:pt x="18000" y="15977"/>
                  <a:pt x="18021" y="15936"/>
                </a:cubicBezTo>
                <a:cubicBezTo>
                  <a:pt x="18046" y="15889"/>
                  <a:pt x="18103" y="15885"/>
                  <a:pt x="18170" y="15926"/>
                </a:cubicBezTo>
                <a:cubicBezTo>
                  <a:pt x="18230" y="15963"/>
                  <a:pt x="18629" y="16001"/>
                  <a:pt x="19054" y="16008"/>
                </a:cubicBezTo>
                <a:cubicBezTo>
                  <a:pt x="19480" y="16015"/>
                  <a:pt x="19851" y="16045"/>
                  <a:pt x="19879" y="16077"/>
                </a:cubicBezTo>
                <a:cubicBezTo>
                  <a:pt x="19906" y="16109"/>
                  <a:pt x="19920" y="16728"/>
                  <a:pt x="19910" y="17451"/>
                </a:cubicBezTo>
                <a:lnTo>
                  <a:pt x="19892" y="18767"/>
                </a:lnTo>
                <a:lnTo>
                  <a:pt x="19025" y="18790"/>
                </a:lnTo>
                <a:cubicBezTo>
                  <a:pt x="17990" y="18815"/>
                  <a:pt x="17946" y="18802"/>
                  <a:pt x="18091" y="18541"/>
                </a:cubicBezTo>
                <a:cubicBezTo>
                  <a:pt x="18208" y="18333"/>
                  <a:pt x="18243" y="17729"/>
                  <a:pt x="18164" y="17282"/>
                </a:cubicBezTo>
                <a:cubicBezTo>
                  <a:pt x="18115" y="17002"/>
                  <a:pt x="17976" y="16869"/>
                  <a:pt x="17839" y="16970"/>
                </a:cubicBezTo>
                <a:cubicBezTo>
                  <a:pt x="17798" y="17000"/>
                  <a:pt x="17715" y="17017"/>
                  <a:pt x="17654" y="17006"/>
                </a:cubicBezTo>
                <a:cubicBezTo>
                  <a:pt x="17580" y="16991"/>
                  <a:pt x="17510" y="17073"/>
                  <a:pt x="17444" y="17257"/>
                </a:cubicBezTo>
                <a:cubicBezTo>
                  <a:pt x="17352" y="17515"/>
                  <a:pt x="17217" y="17561"/>
                  <a:pt x="17217" y="17333"/>
                </a:cubicBezTo>
                <a:cubicBezTo>
                  <a:pt x="17217" y="17205"/>
                  <a:pt x="17040" y="16993"/>
                  <a:pt x="16934" y="16993"/>
                </a:cubicBezTo>
                <a:cubicBezTo>
                  <a:pt x="16891" y="16993"/>
                  <a:pt x="16857" y="17085"/>
                  <a:pt x="16858" y="17200"/>
                </a:cubicBezTo>
                <a:cubicBezTo>
                  <a:pt x="16860" y="17348"/>
                  <a:pt x="16833" y="17398"/>
                  <a:pt x="16764" y="17377"/>
                </a:cubicBezTo>
                <a:cubicBezTo>
                  <a:pt x="16488" y="17291"/>
                  <a:pt x="16305" y="17286"/>
                  <a:pt x="16228" y="17361"/>
                </a:cubicBezTo>
                <a:cubicBezTo>
                  <a:pt x="16127" y="17459"/>
                  <a:pt x="16055" y="17400"/>
                  <a:pt x="16055" y="17216"/>
                </a:cubicBezTo>
                <a:cubicBezTo>
                  <a:pt x="16055" y="17080"/>
                  <a:pt x="15930" y="16993"/>
                  <a:pt x="15733" y="16993"/>
                </a:cubicBezTo>
                <a:cubicBezTo>
                  <a:pt x="15660" y="16993"/>
                  <a:pt x="15592" y="17080"/>
                  <a:pt x="15551" y="17220"/>
                </a:cubicBezTo>
                <a:cubicBezTo>
                  <a:pt x="15469" y="17495"/>
                  <a:pt x="15364" y="17510"/>
                  <a:pt x="15282" y="17259"/>
                </a:cubicBezTo>
                <a:cubicBezTo>
                  <a:pt x="15226" y="17088"/>
                  <a:pt x="15075" y="17000"/>
                  <a:pt x="14831" y="17001"/>
                </a:cubicBezTo>
                <a:cubicBezTo>
                  <a:pt x="14778" y="17002"/>
                  <a:pt x="14667" y="16981"/>
                  <a:pt x="14588" y="16952"/>
                </a:cubicBezTo>
                <a:cubicBezTo>
                  <a:pt x="14470" y="16910"/>
                  <a:pt x="14433" y="16939"/>
                  <a:pt x="14374" y="17116"/>
                </a:cubicBezTo>
                <a:cubicBezTo>
                  <a:pt x="14279" y="17404"/>
                  <a:pt x="14333" y="18299"/>
                  <a:pt x="14462" y="18529"/>
                </a:cubicBezTo>
                <a:cubicBezTo>
                  <a:pt x="14518" y="18629"/>
                  <a:pt x="14549" y="18732"/>
                  <a:pt x="14527" y="18757"/>
                </a:cubicBezTo>
                <a:cubicBezTo>
                  <a:pt x="14474" y="18820"/>
                  <a:pt x="13638" y="18817"/>
                  <a:pt x="13584" y="18754"/>
                </a:cubicBezTo>
                <a:cubicBezTo>
                  <a:pt x="13561" y="18727"/>
                  <a:pt x="13568" y="18668"/>
                  <a:pt x="13598" y="18623"/>
                </a:cubicBezTo>
                <a:cubicBezTo>
                  <a:pt x="13666" y="18520"/>
                  <a:pt x="13927" y="17604"/>
                  <a:pt x="13927" y="17467"/>
                </a:cubicBezTo>
                <a:cubicBezTo>
                  <a:pt x="13927" y="17299"/>
                  <a:pt x="13736" y="17266"/>
                  <a:pt x="13641" y="17418"/>
                </a:cubicBezTo>
                <a:cubicBezTo>
                  <a:pt x="13558" y="17551"/>
                  <a:pt x="13546" y="17549"/>
                  <a:pt x="13431" y="17426"/>
                </a:cubicBezTo>
                <a:cubicBezTo>
                  <a:pt x="13331" y="17320"/>
                  <a:pt x="13186" y="17302"/>
                  <a:pt x="12635" y="17308"/>
                </a:cubicBezTo>
                <a:cubicBezTo>
                  <a:pt x="12264" y="17312"/>
                  <a:pt x="11923" y="17349"/>
                  <a:pt x="11877" y="17392"/>
                </a:cubicBezTo>
                <a:cubicBezTo>
                  <a:pt x="11819" y="17446"/>
                  <a:pt x="11772" y="17443"/>
                  <a:pt x="11720" y="17382"/>
                </a:cubicBezTo>
                <a:cubicBezTo>
                  <a:pt x="11612" y="17255"/>
                  <a:pt x="11345" y="17275"/>
                  <a:pt x="11208" y="17420"/>
                </a:cubicBezTo>
                <a:cubicBezTo>
                  <a:pt x="11099" y="17536"/>
                  <a:pt x="11083" y="17534"/>
                  <a:pt x="10976" y="17420"/>
                </a:cubicBezTo>
                <a:cubicBezTo>
                  <a:pt x="10905" y="17345"/>
                  <a:pt x="10759" y="17303"/>
                  <a:pt x="10607" y="17310"/>
                </a:cubicBezTo>
                <a:cubicBezTo>
                  <a:pt x="10415" y="17318"/>
                  <a:pt x="10336" y="17282"/>
                  <a:pt x="10265" y="17157"/>
                </a:cubicBezTo>
                <a:cubicBezTo>
                  <a:pt x="10194" y="17030"/>
                  <a:pt x="10108" y="16993"/>
                  <a:pt x="9890" y="16993"/>
                </a:cubicBezTo>
                <a:lnTo>
                  <a:pt x="9607" y="16993"/>
                </a:lnTo>
                <a:lnTo>
                  <a:pt x="9607" y="17635"/>
                </a:lnTo>
                <a:lnTo>
                  <a:pt x="9607" y="18277"/>
                </a:lnTo>
                <a:lnTo>
                  <a:pt x="9946" y="18277"/>
                </a:lnTo>
                <a:cubicBezTo>
                  <a:pt x="10132" y="18277"/>
                  <a:pt x="10346" y="18300"/>
                  <a:pt x="10424" y="18324"/>
                </a:cubicBezTo>
                <a:cubicBezTo>
                  <a:pt x="10549" y="18363"/>
                  <a:pt x="10567" y="18333"/>
                  <a:pt x="10585" y="18076"/>
                </a:cubicBezTo>
                <a:cubicBezTo>
                  <a:pt x="10613" y="17678"/>
                  <a:pt x="10791" y="17673"/>
                  <a:pt x="10819" y="18068"/>
                </a:cubicBezTo>
                <a:cubicBezTo>
                  <a:pt x="10841" y="18385"/>
                  <a:pt x="10987" y="18456"/>
                  <a:pt x="11053" y="18183"/>
                </a:cubicBezTo>
                <a:cubicBezTo>
                  <a:pt x="11091" y="18024"/>
                  <a:pt x="11098" y="18022"/>
                  <a:pt x="11179" y="18145"/>
                </a:cubicBezTo>
                <a:cubicBezTo>
                  <a:pt x="11291" y="18316"/>
                  <a:pt x="11620" y="18390"/>
                  <a:pt x="11790" y="18283"/>
                </a:cubicBezTo>
                <a:cubicBezTo>
                  <a:pt x="11877" y="18228"/>
                  <a:pt x="11934" y="18227"/>
                  <a:pt x="11961" y="18277"/>
                </a:cubicBezTo>
                <a:cubicBezTo>
                  <a:pt x="12054" y="18453"/>
                  <a:pt x="12187" y="18348"/>
                  <a:pt x="12187" y="18098"/>
                </a:cubicBezTo>
                <a:cubicBezTo>
                  <a:pt x="12187" y="17851"/>
                  <a:pt x="12338" y="17598"/>
                  <a:pt x="12425" y="17700"/>
                </a:cubicBezTo>
                <a:cubicBezTo>
                  <a:pt x="12449" y="17728"/>
                  <a:pt x="12463" y="17924"/>
                  <a:pt x="12453" y="18134"/>
                </a:cubicBezTo>
                <a:cubicBezTo>
                  <a:pt x="12440" y="18433"/>
                  <a:pt x="12460" y="18536"/>
                  <a:pt x="12552" y="18616"/>
                </a:cubicBezTo>
                <a:cubicBezTo>
                  <a:pt x="12651" y="18702"/>
                  <a:pt x="12655" y="18725"/>
                  <a:pt x="12573" y="18762"/>
                </a:cubicBezTo>
                <a:cubicBezTo>
                  <a:pt x="12520" y="18786"/>
                  <a:pt x="10040" y="18797"/>
                  <a:pt x="7061" y="18787"/>
                </a:cubicBezTo>
                <a:lnTo>
                  <a:pt x="1644" y="18767"/>
                </a:lnTo>
                <a:lnTo>
                  <a:pt x="1625" y="18260"/>
                </a:lnTo>
                <a:lnTo>
                  <a:pt x="1607" y="17758"/>
                </a:lnTo>
                <a:lnTo>
                  <a:pt x="803" y="17733"/>
                </a:lnTo>
                <a:lnTo>
                  <a:pt x="0" y="17710"/>
                </a:lnTo>
                <a:lnTo>
                  <a:pt x="0" y="1965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1" y="0"/>
                </a:lnTo>
                <a:close/>
                <a:moveTo>
                  <a:pt x="1096" y="3635"/>
                </a:moveTo>
                <a:lnTo>
                  <a:pt x="1096" y="3927"/>
                </a:lnTo>
                <a:cubicBezTo>
                  <a:pt x="1096" y="4089"/>
                  <a:pt x="1126" y="4243"/>
                  <a:pt x="1163" y="4270"/>
                </a:cubicBezTo>
                <a:cubicBezTo>
                  <a:pt x="1207" y="4302"/>
                  <a:pt x="1209" y="4350"/>
                  <a:pt x="1169" y="4407"/>
                </a:cubicBezTo>
                <a:cubicBezTo>
                  <a:pt x="1135" y="4455"/>
                  <a:pt x="1106" y="4925"/>
                  <a:pt x="1104" y="5452"/>
                </a:cubicBezTo>
                <a:lnTo>
                  <a:pt x="1101" y="6411"/>
                </a:lnTo>
                <a:lnTo>
                  <a:pt x="1341" y="6435"/>
                </a:lnTo>
                <a:cubicBezTo>
                  <a:pt x="1649" y="6465"/>
                  <a:pt x="1649" y="6600"/>
                  <a:pt x="1341" y="6630"/>
                </a:cubicBezTo>
                <a:cubicBezTo>
                  <a:pt x="1136" y="6650"/>
                  <a:pt x="1100" y="6682"/>
                  <a:pt x="1083" y="6857"/>
                </a:cubicBezTo>
                <a:cubicBezTo>
                  <a:pt x="1068" y="7005"/>
                  <a:pt x="1022" y="7068"/>
                  <a:pt x="911" y="7087"/>
                </a:cubicBezTo>
                <a:cubicBezTo>
                  <a:pt x="773" y="7109"/>
                  <a:pt x="764" y="7139"/>
                  <a:pt x="799" y="7389"/>
                </a:cubicBezTo>
                <a:cubicBezTo>
                  <a:pt x="820" y="7541"/>
                  <a:pt x="838" y="7792"/>
                  <a:pt x="838" y="7948"/>
                </a:cubicBezTo>
                <a:lnTo>
                  <a:pt x="838" y="8232"/>
                </a:lnTo>
                <a:lnTo>
                  <a:pt x="1354" y="8232"/>
                </a:lnTo>
                <a:cubicBezTo>
                  <a:pt x="1821" y="8232"/>
                  <a:pt x="1871" y="8219"/>
                  <a:pt x="1871" y="8086"/>
                </a:cubicBezTo>
                <a:cubicBezTo>
                  <a:pt x="1871" y="7983"/>
                  <a:pt x="1818" y="7934"/>
                  <a:pt x="1693" y="7917"/>
                </a:cubicBezTo>
                <a:cubicBezTo>
                  <a:pt x="1543" y="7897"/>
                  <a:pt x="1515" y="7857"/>
                  <a:pt x="1515" y="7666"/>
                </a:cubicBezTo>
                <a:cubicBezTo>
                  <a:pt x="1515" y="7475"/>
                  <a:pt x="1543" y="7433"/>
                  <a:pt x="1693" y="7413"/>
                </a:cubicBezTo>
                <a:cubicBezTo>
                  <a:pt x="1879" y="7388"/>
                  <a:pt x="1934" y="7205"/>
                  <a:pt x="1801" y="7049"/>
                </a:cubicBezTo>
                <a:cubicBezTo>
                  <a:pt x="1751" y="6990"/>
                  <a:pt x="1751" y="6950"/>
                  <a:pt x="1801" y="6914"/>
                </a:cubicBezTo>
                <a:cubicBezTo>
                  <a:pt x="1892" y="6848"/>
                  <a:pt x="1893" y="5763"/>
                  <a:pt x="1803" y="5698"/>
                </a:cubicBezTo>
                <a:cubicBezTo>
                  <a:pt x="1758" y="5666"/>
                  <a:pt x="1755" y="5622"/>
                  <a:pt x="1796" y="5564"/>
                </a:cubicBezTo>
                <a:cubicBezTo>
                  <a:pt x="1831" y="5515"/>
                  <a:pt x="1855" y="5068"/>
                  <a:pt x="1848" y="4569"/>
                </a:cubicBezTo>
                <a:lnTo>
                  <a:pt x="1838" y="3663"/>
                </a:lnTo>
                <a:lnTo>
                  <a:pt x="1467" y="3647"/>
                </a:lnTo>
                <a:lnTo>
                  <a:pt x="1096" y="3635"/>
                </a:lnTo>
                <a:close/>
                <a:moveTo>
                  <a:pt x="1408" y="8777"/>
                </a:moveTo>
                <a:lnTo>
                  <a:pt x="1128" y="8799"/>
                </a:lnTo>
                <a:lnTo>
                  <a:pt x="1110" y="9125"/>
                </a:lnTo>
                <a:cubicBezTo>
                  <a:pt x="1099" y="9304"/>
                  <a:pt x="1121" y="9501"/>
                  <a:pt x="1163" y="9560"/>
                </a:cubicBezTo>
                <a:cubicBezTo>
                  <a:pt x="1218" y="9637"/>
                  <a:pt x="1220" y="9696"/>
                  <a:pt x="1171" y="9765"/>
                </a:cubicBezTo>
                <a:cubicBezTo>
                  <a:pt x="1134" y="9818"/>
                  <a:pt x="1094" y="10047"/>
                  <a:pt x="1083" y="10274"/>
                </a:cubicBezTo>
                <a:cubicBezTo>
                  <a:pt x="1065" y="10637"/>
                  <a:pt x="1046" y="10691"/>
                  <a:pt x="919" y="10712"/>
                </a:cubicBezTo>
                <a:cubicBezTo>
                  <a:pt x="828" y="10727"/>
                  <a:pt x="773" y="10787"/>
                  <a:pt x="773" y="10876"/>
                </a:cubicBezTo>
                <a:cubicBezTo>
                  <a:pt x="773" y="10964"/>
                  <a:pt x="828" y="11024"/>
                  <a:pt x="919" y="11039"/>
                </a:cubicBezTo>
                <a:cubicBezTo>
                  <a:pt x="1048" y="11061"/>
                  <a:pt x="1066" y="11111"/>
                  <a:pt x="1083" y="11498"/>
                </a:cubicBezTo>
                <a:cubicBezTo>
                  <a:pt x="1097" y="11834"/>
                  <a:pt x="1078" y="11945"/>
                  <a:pt x="1002" y="11979"/>
                </a:cubicBezTo>
                <a:cubicBezTo>
                  <a:pt x="875" y="12036"/>
                  <a:pt x="873" y="12282"/>
                  <a:pt x="999" y="12339"/>
                </a:cubicBezTo>
                <a:cubicBezTo>
                  <a:pt x="1053" y="12363"/>
                  <a:pt x="1096" y="12465"/>
                  <a:pt x="1096" y="12568"/>
                </a:cubicBezTo>
                <a:cubicBezTo>
                  <a:pt x="1096" y="12726"/>
                  <a:pt x="1132" y="12758"/>
                  <a:pt x="1326" y="12778"/>
                </a:cubicBezTo>
                <a:cubicBezTo>
                  <a:pt x="1450" y="12791"/>
                  <a:pt x="1550" y="12835"/>
                  <a:pt x="1550" y="12877"/>
                </a:cubicBezTo>
                <a:cubicBezTo>
                  <a:pt x="1550" y="12918"/>
                  <a:pt x="1450" y="12962"/>
                  <a:pt x="1326" y="12974"/>
                </a:cubicBezTo>
                <a:cubicBezTo>
                  <a:pt x="1153" y="12992"/>
                  <a:pt x="1096" y="13034"/>
                  <a:pt x="1096" y="13141"/>
                </a:cubicBezTo>
                <a:cubicBezTo>
                  <a:pt x="1096" y="13219"/>
                  <a:pt x="1127" y="13305"/>
                  <a:pt x="1166" y="13333"/>
                </a:cubicBezTo>
                <a:cubicBezTo>
                  <a:pt x="1216" y="13370"/>
                  <a:pt x="1216" y="13409"/>
                  <a:pt x="1166" y="13469"/>
                </a:cubicBezTo>
                <a:cubicBezTo>
                  <a:pt x="1077" y="13572"/>
                  <a:pt x="1074" y="14097"/>
                  <a:pt x="1162" y="14160"/>
                </a:cubicBezTo>
                <a:cubicBezTo>
                  <a:pt x="1266" y="14236"/>
                  <a:pt x="1169" y="14349"/>
                  <a:pt x="998" y="14349"/>
                </a:cubicBezTo>
                <a:cubicBezTo>
                  <a:pt x="883" y="14349"/>
                  <a:pt x="838" y="14390"/>
                  <a:pt x="838" y="14500"/>
                </a:cubicBezTo>
                <a:cubicBezTo>
                  <a:pt x="838" y="14599"/>
                  <a:pt x="882" y="14651"/>
                  <a:pt x="965" y="14651"/>
                </a:cubicBezTo>
                <a:cubicBezTo>
                  <a:pt x="1162" y="14651"/>
                  <a:pt x="1183" y="14794"/>
                  <a:pt x="1002" y="14891"/>
                </a:cubicBezTo>
                <a:cubicBezTo>
                  <a:pt x="882" y="14955"/>
                  <a:pt x="838" y="15036"/>
                  <a:pt x="838" y="15193"/>
                </a:cubicBezTo>
                <a:lnTo>
                  <a:pt x="838" y="15406"/>
                </a:lnTo>
                <a:lnTo>
                  <a:pt x="1354" y="15406"/>
                </a:lnTo>
                <a:cubicBezTo>
                  <a:pt x="1827" y="15406"/>
                  <a:pt x="1871" y="15393"/>
                  <a:pt x="1871" y="15255"/>
                </a:cubicBezTo>
                <a:cubicBezTo>
                  <a:pt x="1871" y="15156"/>
                  <a:pt x="1827" y="15104"/>
                  <a:pt x="1745" y="15104"/>
                </a:cubicBezTo>
                <a:cubicBezTo>
                  <a:pt x="1547" y="15104"/>
                  <a:pt x="1526" y="14962"/>
                  <a:pt x="1707" y="14866"/>
                </a:cubicBezTo>
                <a:cubicBezTo>
                  <a:pt x="1826" y="14802"/>
                  <a:pt x="1871" y="14721"/>
                  <a:pt x="1871" y="14569"/>
                </a:cubicBezTo>
                <a:cubicBezTo>
                  <a:pt x="1871" y="14453"/>
                  <a:pt x="1840" y="14336"/>
                  <a:pt x="1801" y="14308"/>
                </a:cubicBezTo>
                <a:cubicBezTo>
                  <a:pt x="1751" y="14271"/>
                  <a:pt x="1751" y="14232"/>
                  <a:pt x="1801" y="14172"/>
                </a:cubicBezTo>
                <a:cubicBezTo>
                  <a:pt x="1892" y="14066"/>
                  <a:pt x="1892" y="13468"/>
                  <a:pt x="1801" y="13402"/>
                </a:cubicBezTo>
                <a:cubicBezTo>
                  <a:pt x="1751" y="13366"/>
                  <a:pt x="1751" y="13325"/>
                  <a:pt x="1801" y="13266"/>
                </a:cubicBezTo>
                <a:cubicBezTo>
                  <a:pt x="1840" y="13221"/>
                  <a:pt x="1871" y="13025"/>
                  <a:pt x="1871" y="12829"/>
                </a:cubicBezTo>
                <a:cubicBezTo>
                  <a:pt x="1871" y="12516"/>
                  <a:pt x="1852" y="12470"/>
                  <a:pt x="1725" y="12449"/>
                </a:cubicBezTo>
                <a:cubicBezTo>
                  <a:pt x="1645" y="12436"/>
                  <a:pt x="1581" y="12390"/>
                  <a:pt x="1581" y="12348"/>
                </a:cubicBezTo>
                <a:cubicBezTo>
                  <a:pt x="1581" y="12307"/>
                  <a:pt x="1645" y="12261"/>
                  <a:pt x="1725" y="12248"/>
                </a:cubicBezTo>
                <a:cubicBezTo>
                  <a:pt x="1855" y="12226"/>
                  <a:pt x="1871" y="12181"/>
                  <a:pt x="1871" y="11813"/>
                </a:cubicBezTo>
                <a:lnTo>
                  <a:pt x="1871" y="11403"/>
                </a:lnTo>
                <a:lnTo>
                  <a:pt x="1652" y="11403"/>
                </a:lnTo>
                <a:cubicBezTo>
                  <a:pt x="1427" y="11403"/>
                  <a:pt x="1247" y="11242"/>
                  <a:pt x="1319" y="11104"/>
                </a:cubicBezTo>
                <a:cubicBezTo>
                  <a:pt x="1342" y="11061"/>
                  <a:pt x="1476" y="11027"/>
                  <a:pt x="1616" y="11027"/>
                </a:cubicBezTo>
                <a:lnTo>
                  <a:pt x="1871" y="11027"/>
                </a:lnTo>
                <a:lnTo>
                  <a:pt x="1871" y="10651"/>
                </a:lnTo>
                <a:cubicBezTo>
                  <a:pt x="1871" y="10279"/>
                  <a:pt x="1868" y="10279"/>
                  <a:pt x="1642" y="10256"/>
                </a:cubicBezTo>
                <a:cubicBezTo>
                  <a:pt x="1517" y="10243"/>
                  <a:pt x="1417" y="10199"/>
                  <a:pt x="1417" y="10157"/>
                </a:cubicBezTo>
                <a:cubicBezTo>
                  <a:pt x="1417" y="10116"/>
                  <a:pt x="1517" y="10072"/>
                  <a:pt x="1642" y="10059"/>
                </a:cubicBezTo>
                <a:cubicBezTo>
                  <a:pt x="1814" y="10042"/>
                  <a:pt x="1871" y="10000"/>
                  <a:pt x="1871" y="9893"/>
                </a:cubicBezTo>
                <a:cubicBezTo>
                  <a:pt x="1871" y="9815"/>
                  <a:pt x="1840" y="9729"/>
                  <a:pt x="1801" y="9701"/>
                </a:cubicBezTo>
                <a:cubicBezTo>
                  <a:pt x="1751" y="9664"/>
                  <a:pt x="1751" y="9625"/>
                  <a:pt x="1801" y="9565"/>
                </a:cubicBezTo>
                <a:cubicBezTo>
                  <a:pt x="1902" y="9447"/>
                  <a:pt x="1888" y="8945"/>
                  <a:pt x="1780" y="8840"/>
                </a:cubicBezTo>
                <a:cubicBezTo>
                  <a:pt x="1729" y="8790"/>
                  <a:pt x="1561" y="8764"/>
                  <a:pt x="1408" y="8777"/>
                </a:cubicBezTo>
                <a:close/>
                <a:moveTo>
                  <a:pt x="2641" y="11864"/>
                </a:moveTo>
                <a:cubicBezTo>
                  <a:pt x="2626" y="11866"/>
                  <a:pt x="2608" y="11875"/>
                  <a:pt x="2585" y="11892"/>
                </a:cubicBezTo>
                <a:cubicBezTo>
                  <a:pt x="2547" y="11919"/>
                  <a:pt x="2515" y="12061"/>
                  <a:pt x="2515" y="12207"/>
                </a:cubicBezTo>
                <a:cubicBezTo>
                  <a:pt x="2515" y="12419"/>
                  <a:pt x="2537" y="12466"/>
                  <a:pt x="2627" y="12445"/>
                </a:cubicBezTo>
                <a:cubicBezTo>
                  <a:pt x="2714" y="12424"/>
                  <a:pt x="2735" y="12358"/>
                  <a:pt x="2718" y="12156"/>
                </a:cubicBezTo>
                <a:cubicBezTo>
                  <a:pt x="2699" y="11929"/>
                  <a:pt x="2686" y="11858"/>
                  <a:pt x="2641" y="11864"/>
                </a:cubicBezTo>
                <a:close/>
                <a:moveTo>
                  <a:pt x="3614" y="16993"/>
                </a:moveTo>
                <a:cubicBezTo>
                  <a:pt x="3494" y="16993"/>
                  <a:pt x="3481" y="17038"/>
                  <a:pt x="3482" y="17502"/>
                </a:cubicBezTo>
                <a:cubicBezTo>
                  <a:pt x="3482" y="17782"/>
                  <a:pt x="3502" y="18089"/>
                  <a:pt x="3523" y="18183"/>
                </a:cubicBezTo>
                <a:cubicBezTo>
                  <a:pt x="3581" y="18435"/>
                  <a:pt x="3740" y="18395"/>
                  <a:pt x="3740" y="18129"/>
                </a:cubicBezTo>
                <a:cubicBezTo>
                  <a:pt x="3740" y="17820"/>
                  <a:pt x="3845" y="17775"/>
                  <a:pt x="3960" y="18037"/>
                </a:cubicBezTo>
                <a:cubicBezTo>
                  <a:pt x="4079" y="18307"/>
                  <a:pt x="4207" y="18374"/>
                  <a:pt x="4361" y="18242"/>
                </a:cubicBezTo>
                <a:cubicBezTo>
                  <a:pt x="4459" y="18158"/>
                  <a:pt x="4500" y="18157"/>
                  <a:pt x="4607" y="18245"/>
                </a:cubicBezTo>
                <a:cubicBezTo>
                  <a:pt x="4774" y="18382"/>
                  <a:pt x="4966" y="18380"/>
                  <a:pt x="5137" y="18239"/>
                </a:cubicBezTo>
                <a:cubicBezTo>
                  <a:pt x="5256" y="18141"/>
                  <a:pt x="5284" y="18143"/>
                  <a:pt x="5353" y="18239"/>
                </a:cubicBezTo>
                <a:cubicBezTo>
                  <a:pt x="5403" y="18311"/>
                  <a:pt x="5524" y="18340"/>
                  <a:pt x="5696" y="18326"/>
                </a:cubicBezTo>
                <a:cubicBezTo>
                  <a:pt x="5910" y="18309"/>
                  <a:pt x="5966" y="18273"/>
                  <a:pt x="5994" y="18134"/>
                </a:cubicBezTo>
                <a:cubicBezTo>
                  <a:pt x="6038" y="17913"/>
                  <a:pt x="6148" y="17919"/>
                  <a:pt x="6193" y="18142"/>
                </a:cubicBezTo>
                <a:cubicBezTo>
                  <a:pt x="6223" y="18294"/>
                  <a:pt x="6269" y="18316"/>
                  <a:pt x="6563" y="18324"/>
                </a:cubicBezTo>
                <a:lnTo>
                  <a:pt x="6900" y="18334"/>
                </a:lnTo>
                <a:lnTo>
                  <a:pt x="6900" y="18088"/>
                </a:lnTo>
                <a:cubicBezTo>
                  <a:pt x="6900" y="17826"/>
                  <a:pt x="7069" y="17565"/>
                  <a:pt x="7114" y="17758"/>
                </a:cubicBezTo>
                <a:cubicBezTo>
                  <a:pt x="7246" y="18320"/>
                  <a:pt x="7239" y="18310"/>
                  <a:pt x="7544" y="18311"/>
                </a:cubicBezTo>
                <a:cubicBezTo>
                  <a:pt x="7830" y="18311"/>
                  <a:pt x="7835" y="18309"/>
                  <a:pt x="7867" y="18027"/>
                </a:cubicBezTo>
                <a:cubicBezTo>
                  <a:pt x="7909" y="17660"/>
                  <a:pt x="8018" y="17660"/>
                  <a:pt x="8060" y="18027"/>
                </a:cubicBezTo>
                <a:cubicBezTo>
                  <a:pt x="8086" y="18261"/>
                  <a:pt x="8115" y="18309"/>
                  <a:pt x="8221" y="18290"/>
                </a:cubicBezTo>
                <a:cubicBezTo>
                  <a:pt x="8292" y="18276"/>
                  <a:pt x="8408" y="18275"/>
                  <a:pt x="8479" y="18283"/>
                </a:cubicBezTo>
                <a:cubicBezTo>
                  <a:pt x="9051" y="18349"/>
                  <a:pt x="9154" y="18274"/>
                  <a:pt x="9156" y="17807"/>
                </a:cubicBezTo>
                <a:cubicBezTo>
                  <a:pt x="9157" y="17604"/>
                  <a:pt x="9118" y="17497"/>
                  <a:pt x="9013" y="17412"/>
                </a:cubicBezTo>
                <a:cubicBezTo>
                  <a:pt x="8833" y="17263"/>
                  <a:pt x="8552" y="17261"/>
                  <a:pt x="8449" y="17405"/>
                </a:cubicBezTo>
                <a:cubicBezTo>
                  <a:pt x="8381" y="17502"/>
                  <a:pt x="8353" y="17503"/>
                  <a:pt x="8229" y="17408"/>
                </a:cubicBezTo>
                <a:cubicBezTo>
                  <a:pt x="8151" y="17349"/>
                  <a:pt x="7978" y="17302"/>
                  <a:pt x="7846" y="17308"/>
                </a:cubicBezTo>
                <a:cubicBezTo>
                  <a:pt x="7673" y="17315"/>
                  <a:pt x="7567" y="17273"/>
                  <a:pt x="7474" y="17157"/>
                </a:cubicBezTo>
                <a:cubicBezTo>
                  <a:pt x="7306" y="16945"/>
                  <a:pt x="7153" y="16942"/>
                  <a:pt x="7173" y="17152"/>
                </a:cubicBezTo>
                <a:cubicBezTo>
                  <a:pt x="7187" y="17297"/>
                  <a:pt x="7155" y="17315"/>
                  <a:pt x="6845" y="17323"/>
                </a:cubicBezTo>
                <a:cubicBezTo>
                  <a:pt x="6593" y="17330"/>
                  <a:pt x="6477" y="17297"/>
                  <a:pt x="6402" y="17200"/>
                </a:cubicBezTo>
                <a:cubicBezTo>
                  <a:pt x="6270" y="17029"/>
                  <a:pt x="6176" y="17033"/>
                  <a:pt x="6080" y="17213"/>
                </a:cubicBezTo>
                <a:cubicBezTo>
                  <a:pt x="6030" y="17306"/>
                  <a:pt x="5958" y="17345"/>
                  <a:pt x="5877" y="17320"/>
                </a:cubicBezTo>
                <a:cubicBezTo>
                  <a:pt x="5769" y="17287"/>
                  <a:pt x="5745" y="17323"/>
                  <a:pt x="5728" y="17553"/>
                </a:cubicBezTo>
                <a:cubicBezTo>
                  <a:pt x="5702" y="17901"/>
                  <a:pt x="5583" y="17941"/>
                  <a:pt x="5556" y="17612"/>
                </a:cubicBezTo>
                <a:cubicBezTo>
                  <a:pt x="5533" y="17330"/>
                  <a:pt x="5369" y="17205"/>
                  <a:pt x="5276" y="17398"/>
                </a:cubicBezTo>
                <a:cubicBezTo>
                  <a:pt x="5222" y="17512"/>
                  <a:pt x="5201" y="17512"/>
                  <a:pt x="5075" y="17408"/>
                </a:cubicBezTo>
                <a:cubicBezTo>
                  <a:pt x="4916" y="17278"/>
                  <a:pt x="4606" y="17256"/>
                  <a:pt x="4546" y="17371"/>
                </a:cubicBezTo>
                <a:cubicBezTo>
                  <a:pt x="4486" y="17483"/>
                  <a:pt x="4384" y="17386"/>
                  <a:pt x="4384" y="17216"/>
                </a:cubicBezTo>
                <a:cubicBezTo>
                  <a:pt x="4384" y="17136"/>
                  <a:pt x="4372" y="17069"/>
                  <a:pt x="4358" y="17069"/>
                </a:cubicBezTo>
                <a:cubicBezTo>
                  <a:pt x="4343" y="17069"/>
                  <a:pt x="4285" y="17047"/>
                  <a:pt x="4229" y="17021"/>
                </a:cubicBezTo>
                <a:cubicBezTo>
                  <a:pt x="4157" y="16989"/>
                  <a:pt x="4127" y="17018"/>
                  <a:pt x="4127" y="17121"/>
                </a:cubicBezTo>
                <a:cubicBezTo>
                  <a:pt x="4127" y="17360"/>
                  <a:pt x="4052" y="17381"/>
                  <a:pt x="3895" y="17182"/>
                </a:cubicBezTo>
                <a:cubicBezTo>
                  <a:pt x="3813" y="17079"/>
                  <a:pt x="3687" y="16993"/>
                  <a:pt x="3614" y="169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« It doesn’t matter how beautiful your theory is, it doesn’t matter how smart you are.…"/>
          <p:cNvSpPr txBox="1"/>
          <p:nvPr/>
        </p:nvSpPr>
        <p:spPr>
          <a:xfrm>
            <a:off x="3668188" y="5627313"/>
            <a:ext cx="17047624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 i="1"/>
            </a:pPr>
            <a:r>
              <a:t>« It doesn’t matter how beautiful your theory is, it doesn’t matter how smart you are.</a:t>
            </a:r>
          </a:p>
          <a:p>
            <a:pPr algn="l">
              <a:defRPr sz="3500" i="1"/>
            </a:pPr>
            <a:r>
              <a:t>If it doesn’t agree with experiment, it’s wrong. »</a:t>
            </a:r>
          </a:p>
          <a:p>
            <a:pPr algn="r">
              <a:defRPr sz="3200" b="1"/>
            </a:pPr>
            <a:r>
              <a:t>R. Feynman</a:t>
            </a:r>
          </a:p>
        </p:txBody>
      </p:sp>
      <p:sp>
        <p:nvSpPr>
          <p:cNvPr id="558" name="From C. Giunti and C. W. Kim, « Fundamentals of neutrino physics and astrophysics », Oxford U Press"/>
          <p:cNvSpPr txBox="1"/>
          <p:nvPr/>
        </p:nvSpPr>
        <p:spPr>
          <a:xfrm>
            <a:off x="11933542" y="12808281"/>
            <a:ext cx="11804006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i="1"/>
            </a:lvl1pPr>
          </a:lstStyle>
          <a:p>
            <a:r>
              <a:t>From C. Giunti and C. W. Kim, « Fundamentals of neutrino physics and astrophysics », Oxford U Press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Étoile"/>
          <p:cNvSpPr/>
          <p:nvPr/>
        </p:nvSpPr>
        <p:spPr>
          <a:xfrm>
            <a:off x="7055108" y="3827413"/>
            <a:ext cx="522066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>
              <a:lumOff val="7549"/>
            </a:schemeClr>
          </a:solidFill>
          <a:ln w="127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F9300"/>
                </a:solidFill>
                <a:effectLst/>
              </a:defRPr>
            </a:pPr>
            <a:endParaRPr/>
          </a:p>
        </p:txBody>
      </p:sp>
      <p:sp>
        <p:nvSpPr>
          <p:cNvPr id="156" name="OUTLINE"/>
          <p:cNvSpPr txBox="1"/>
          <p:nvPr/>
        </p:nvSpPr>
        <p:spPr>
          <a:xfrm>
            <a:off x="10649204" y="1419589"/>
            <a:ext cx="275972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>
                <a:solidFill>
                  <a:srgbClr val="FFFF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OUTLINE</a:t>
            </a:r>
          </a:p>
        </p:txBody>
      </p:sp>
      <p:sp>
        <p:nvSpPr>
          <p:cNvPr id="157" name="Étoile"/>
          <p:cNvSpPr/>
          <p:nvPr/>
        </p:nvSpPr>
        <p:spPr>
          <a:xfrm>
            <a:off x="7055108" y="4942863"/>
            <a:ext cx="522066" cy="49991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58" name="Étoile"/>
          <p:cNvSpPr/>
          <p:nvPr/>
        </p:nvSpPr>
        <p:spPr>
          <a:xfrm>
            <a:off x="7085362" y="7093268"/>
            <a:ext cx="522065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59" name="Étoile"/>
          <p:cNvSpPr/>
          <p:nvPr/>
        </p:nvSpPr>
        <p:spPr>
          <a:xfrm>
            <a:off x="7093811" y="9167052"/>
            <a:ext cx="522065" cy="49991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288578"/>
              <a:satOff val="30944"/>
              <a:lumOff val="14509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60" name="Conclusions"/>
          <p:cNvSpPr txBox="1"/>
          <p:nvPr/>
        </p:nvSpPr>
        <p:spPr>
          <a:xfrm>
            <a:off x="7811425" y="9110216"/>
            <a:ext cx="254342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7E79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Conclusions</a:t>
            </a:r>
          </a:p>
        </p:txBody>
      </p:sp>
      <p:sp>
        <p:nvSpPr>
          <p:cNvPr id="161" name="Conclusions"/>
          <p:cNvSpPr txBox="1"/>
          <p:nvPr/>
        </p:nvSpPr>
        <p:spPr>
          <a:xfrm>
            <a:off x="7762588" y="3757876"/>
            <a:ext cx="535931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FF9300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Core-collapse supernovae</a:t>
            </a:r>
          </a:p>
        </p:txBody>
      </p:sp>
      <p:sp>
        <p:nvSpPr>
          <p:cNvPr id="162" name="Conclusions"/>
          <p:cNvSpPr txBox="1"/>
          <p:nvPr/>
        </p:nvSpPr>
        <p:spPr>
          <a:xfrm>
            <a:off x="7807426" y="4843492"/>
            <a:ext cx="6636601" cy="161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0096FF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Theoretical aspects of neutrinos </a:t>
            </a:r>
          </a:p>
          <a:p>
            <a:pPr algn="l">
              <a:defRPr sz="3500">
                <a:solidFill>
                  <a:srgbClr val="0096FF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from dense environments</a:t>
            </a:r>
          </a:p>
        </p:txBody>
      </p:sp>
      <p:sp>
        <p:nvSpPr>
          <p:cNvPr id="163" name="Conclusions"/>
          <p:cNvSpPr txBox="1"/>
          <p:nvPr/>
        </p:nvSpPr>
        <p:spPr>
          <a:xfrm>
            <a:off x="7729714" y="6985631"/>
            <a:ext cx="394377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8F00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A future supernova</a:t>
            </a:r>
          </a:p>
        </p:txBody>
      </p:sp>
      <p:sp>
        <p:nvSpPr>
          <p:cNvPr id="164" name="Étoile"/>
          <p:cNvSpPr/>
          <p:nvPr/>
        </p:nvSpPr>
        <p:spPr>
          <a:xfrm>
            <a:off x="7093811" y="8130160"/>
            <a:ext cx="522065" cy="49991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6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9437FF"/>
                </a:solidFill>
                <a:effectLst/>
              </a:defRPr>
            </a:pPr>
            <a:endParaRPr/>
          </a:p>
        </p:txBody>
      </p:sp>
      <p:sp>
        <p:nvSpPr>
          <p:cNvPr id="165" name="Conclusions"/>
          <p:cNvSpPr txBox="1"/>
          <p:nvPr/>
        </p:nvSpPr>
        <p:spPr>
          <a:xfrm>
            <a:off x="7770263" y="8047924"/>
            <a:ext cx="88434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9437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The diffuse supernova neutrino background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60" name="Sentivity to all flavors, time and energy signal…"/>
              <p:cNvSpPr txBox="1"/>
              <p:nvPr/>
            </p:nvSpPr>
            <p:spPr>
              <a:xfrm>
                <a:off x="12770448" y="10647648"/>
                <a:ext cx="8028422" cy="25742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 defTabSz="584200">
                  <a:lnSpc>
                    <a:spcPct val="100000"/>
                  </a:lnSpc>
                  <a:defRPr sz="3000">
                    <a:solidFill>
                      <a:srgbClr val="9437FF"/>
                    </a:solidFill>
                    <a:effectLst/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t>Sentivity to all flavors, time and energy signal</a:t>
                </a:r>
              </a:p>
              <a:p>
                <a:pPr algn="l" defTabSz="584200">
                  <a:lnSpc>
                    <a:spcPct val="100000"/>
                  </a:lnSpc>
                  <a:defRPr sz="3000">
                    <a:solidFill>
                      <a:srgbClr val="9437FF"/>
                    </a:solidFill>
                    <a:effectLst/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t>through nu-electrons, nu-nucleus incoherent,</a:t>
                </a:r>
              </a:p>
              <a:p>
                <a:pPr algn="l" defTabSz="584200">
                  <a:lnSpc>
                    <a:spcPct val="100000"/>
                  </a:lnSpc>
                  <a:defRPr sz="3000">
                    <a:solidFill>
                      <a:srgbClr val="FF2600"/>
                    </a:solidFill>
                    <a:effectLst/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rPr>
                    <a:solidFill>
                      <a:srgbClr val="9437FF"/>
                    </a:solidFill>
                  </a:rPr>
                  <a:t>nu-proton and coherent  nu-nucleus scattering</a:t>
                </a:r>
                <a:r>
                  <a:t> </a:t>
                </a:r>
              </a:p>
              <a:p>
                <a:pPr algn="l" defTabSz="584200">
                  <a:lnSpc>
                    <a:spcPct val="100000"/>
                  </a:lnSpc>
                  <a:defRPr sz="2500">
                    <a:solidFill>
                      <a:srgbClr val="FF2600"/>
                    </a:solidFill>
                    <a:effectLst/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rPr>
                    <a:solidFill>
                      <a:srgbClr val="5E5E5E"/>
                    </a:solidFill>
                  </a:rPr>
                  <a:t>(CE</a:t>
                </a:r>
                <a14:m>
                  <m:oMath xmlns:m="http://schemas.openxmlformats.org/officeDocument/2006/math">
                    <m:r>
                      <a:rPr sz="27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>
                    <a:solidFill>
                      <a:srgbClr val="5E5E5E"/>
                    </a:solidFill>
                  </a:rPr>
                  <a:t>NS</a:t>
                </a:r>
                <a:r>
                  <a:rPr>
                    <a:solidFill>
                      <a:srgbClr val="5E5E5E"/>
                    </a:solidFill>
                    <a:latin typeface="American Typewriter"/>
                    <a:ea typeface="American Typewriter"/>
                    <a:cs typeface="American Typewriter"/>
                    <a:sym typeface="American Typewriter"/>
                  </a:rPr>
                  <a:t>, Akimov, 2017</a:t>
                </a:r>
                <a:r>
                  <a:rPr>
                    <a:solidFill>
                      <a:srgbClr val="5E5E5E"/>
                    </a:solidFill>
                  </a:rPr>
                  <a:t>)</a:t>
                </a:r>
              </a:p>
              <a:p>
                <a:pPr algn="l" defTabSz="584200">
                  <a:lnSpc>
                    <a:spcPct val="100000"/>
                  </a:lnSpc>
                  <a:defRPr sz="3000">
                    <a:solidFill>
                      <a:srgbClr val="212121"/>
                    </a:solidFill>
                    <a:effectLst/>
                    <a:latin typeface="Palatino"/>
                    <a:ea typeface="Palatino"/>
                    <a:cs typeface="Palatino"/>
                    <a:sym typeface="Palatino"/>
                  </a:defRPr>
                </a:pPr>
                <a:r>
                  <a:t> </a:t>
                </a:r>
              </a:p>
            </p:txBody>
          </p:sp>
        </mc:Choice>
        <mc:Fallback>
          <p:sp>
            <p:nvSpPr>
              <p:cNvPr id="560" name="Sentivity to all flavors, time and energy signal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0448" y="10647648"/>
                <a:ext cx="8028422" cy="2574287"/>
              </a:xfrm>
              <a:prstGeom prst="rect">
                <a:avLst/>
              </a:prstGeom>
              <a:blipFill>
                <a:blip r:embed="rId2"/>
                <a:stretch>
                  <a:fillRect l="-2212" r="-110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1" name="Supernova Early Warning  System (SNEWS 1.0) -…"/>
          <p:cNvSpPr txBox="1"/>
          <p:nvPr/>
        </p:nvSpPr>
        <p:spPr>
          <a:xfrm>
            <a:off x="1549222" y="1946003"/>
            <a:ext cx="8735662" cy="257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Supernova Early Warning  System (</a:t>
            </a:r>
            <a:r>
              <a:rPr sz="2500"/>
              <a:t>SNEWS 1.0</a:t>
            </a:r>
            <a:r>
              <a:t>) -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prompt, positive, pointing </a:t>
            </a:r>
          </a:p>
          <a:p>
            <a:pPr algn="r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Scholberg 1999, 2008;  Antonioli et al, 2004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>
                <a:solidFill>
                  <a:srgbClr val="212121"/>
                </a:solidFill>
              </a:rPr>
              <a:t>pre-SN neutrinos, dark matter detectors, multimessenger astronomy</a:t>
            </a:r>
            <a:r>
              <a:rPr sz="3000">
                <a:solidFill>
                  <a:srgbClr val="212121"/>
                </a:solidFill>
              </a:rPr>
              <a:t>                                              </a:t>
            </a:r>
            <a:r>
              <a:t>SNEWS 2.0, 2021 </a:t>
            </a:r>
          </a:p>
        </p:txBody>
      </p:sp>
      <p:sp>
        <p:nvSpPr>
          <p:cNvPr id="562" name="Rectangle"/>
          <p:cNvSpPr/>
          <p:nvPr/>
        </p:nvSpPr>
        <p:spPr>
          <a:xfrm>
            <a:off x="918627" y="5658009"/>
            <a:ext cx="352367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63" name="NEUTRINOS from NEXT SUPERNOVA"/>
          <p:cNvSpPr txBox="1"/>
          <p:nvPr/>
        </p:nvSpPr>
        <p:spPr>
          <a:xfrm>
            <a:off x="6795315" y="888692"/>
            <a:ext cx="1079337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45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F8F00"/>
                </a:solidFill>
              </a:rPr>
              <a:t>NEUTRINOS from NEXT SUPERNOVA</a:t>
            </a:r>
            <a:r>
              <a:t> </a:t>
            </a:r>
          </a:p>
        </p:txBody>
      </p:sp>
      <p:pic>
        <p:nvPicPr>
          <p:cNvPr id="56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896" y="2496186"/>
            <a:ext cx="13206060" cy="8015505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Expected events ( SN at 10 kpc):…"/>
          <p:cNvSpPr txBox="1"/>
          <p:nvPr/>
        </p:nvSpPr>
        <p:spPr>
          <a:xfrm>
            <a:off x="1419640" y="5437903"/>
            <a:ext cx="9790903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Expected events ( SN at 10 kpc):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540 in HALO-2, hundreds in KamLAND,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3000 in DUNE, 8000 (JUNO), 10000 in Super-K,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10</a:t>
            </a:r>
            <a:r>
              <a:rPr baseline="31999"/>
              <a:t>5</a:t>
            </a:r>
            <a:r>
              <a:t> in Hyper-K, 10</a:t>
            </a:r>
            <a:r>
              <a:rPr baseline="31999"/>
              <a:t>6</a:t>
            </a:r>
            <a:r>
              <a:t> in IceCube. </a:t>
            </a:r>
          </a:p>
        </p:txBody>
      </p:sp>
      <p:sp>
        <p:nvSpPr>
          <p:cNvPr id="566" name="Sensitivity to electron neutrinos from…"/>
          <p:cNvSpPr txBox="1"/>
          <p:nvPr/>
        </p:nvSpPr>
        <p:spPr>
          <a:xfrm>
            <a:off x="2533932" y="7717649"/>
            <a:ext cx="864584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Sensitivity to electron neutrinos from </a:t>
            </a:r>
          </a:p>
          <a:p>
            <a:pPr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neutrino-nucleus inelastic scattering</a:t>
            </a:r>
          </a:p>
        </p:txBody>
      </p:sp>
      <p:sp>
        <p:nvSpPr>
          <p:cNvPr id="567" name="Ligne"/>
          <p:cNvSpPr/>
          <p:nvPr/>
        </p:nvSpPr>
        <p:spPr>
          <a:xfrm flipV="1">
            <a:off x="14976617" y="3079802"/>
            <a:ext cx="647837" cy="647837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68" name="Ligne"/>
          <p:cNvSpPr/>
          <p:nvPr/>
        </p:nvSpPr>
        <p:spPr>
          <a:xfrm>
            <a:off x="14220412" y="2660310"/>
            <a:ext cx="669249" cy="625693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69" name="Dark matter detectors:…"/>
          <p:cNvSpPr txBox="1"/>
          <p:nvPr/>
        </p:nvSpPr>
        <p:spPr>
          <a:xfrm>
            <a:off x="1594132" y="10204320"/>
            <a:ext cx="8645841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Dark matter detectors: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120 (Xenon nT, 7 tons), 700 (DARWIN, 40 tons),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336 events (Darkside-20k (50 tons) </a:t>
            </a:r>
            <a:endParaRPr sz="1200"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1200"/>
              <a:t>, </a:t>
            </a:r>
          </a:p>
        </p:txBody>
      </p:sp>
      <p:sp>
        <p:nvSpPr>
          <p:cNvPr id="570" name="Ligne"/>
          <p:cNvSpPr/>
          <p:nvPr/>
        </p:nvSpPr>
        <p:spPr>
          <a:xfrm>
            <a:off x="14965910" y="3090874"/>
            <a:ext cx="669250" cy="625693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71" name="Ligne"/>
          <p:cNvSpPr/>
          <p:nvPr/>
        </p:nvSpPr>
        <p:spPr>
          <a:xfrm flipV="1">
            <a:off x="14231118" y="2649238"/>
            <a:ext cx="647837" cy="647837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572" name="Rectangle"/>
          <p:cNvSpPr/>
          <p:nvPr/>
        </p:nvSpPr>
        <p:spPr>
          <a:xfrm>
            <a:off x="978324" y="2042601"/>
            <a:ext cx="352367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73" name="Rectangle"/>
          <p:cNvSpPr/>
          <p:nvPr/>
        </p:nvSpPr>
        <p:spPr>
          <a:xfrm>
            <a:off x="978324" y="10318620"/>
            <a:ext cx="352367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74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575" name="See also SNEWPY (Baxter et al., 2022)."/>
          <p:cNvSpPr txBox="1"/>
          <p:nvPr/>
        </p:nvSpPr>
        <p:spPr>
          <a:xfrm>
            <a:off x="3771546" y="8919662"/>
            <a:ext cx="6170614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also SNEWPY (Baxter et al., 2022). </a:t>
            </a:r>
            <a:br>
              <a:rPr sz="1200"/>
            </a:br>
            <a:endParaRPr sz="1200"/>
          </a:p>
        </p:txBody>
      </p:sp>
      <p:sp>
        <p:nvSpPr>
          <p:cNvPr id="576" name="Lang et al, 2016; Agnes 2021"/>
          <p:cNvSpPr txBox="1"/>
          <p:nvPr/>
        </p:nvSpPr>
        <p:spPr>
          <a:xfrm>
            <a:off x="5063454" y="12032604"/>
            <a:ext cx="4501198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Lang et al, 2016; Agnes 2021</a:t>
            </a:r>
            <a:br>
              <a:rPr sz="1200"/>
            </a:br>
            <a:endParaRPr sz="120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N NEUTRINO TIME SIGNAL"/>
          <p:cNvSpPr txBox="1"/>
          <p:nvPr/>
        </p:nvSpPr>
        <p:spPr>
          <a:xfrm>
            <a:off x="7528840" y="901236"/>
            <a:ext cx="844765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 NEUTRINO TIME SIGNAL</a:t>
            </a:r>
          </a:p>
        </p:txBody>
      </p:sp>
      <p:sp>
        <p:nvSpPr>
          <p:cNvPr id="579" name="Odrzylowek et al, Astrop. Phys.  (2004);…"/>
          <p:cNvSpPr txBox="1"/>
          <p:nvPr/>
        </p:nvSpPr>
        <p:spPr>
          <a:xfrm>
            <a:off x="3819527" y="5392970"/>
            <a:ext cx="626681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Odrzylowek et al, Astrop. Phys.  (2004); </a:t>
            </a:r>
          </a:p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Patton et al, 2017; Kato et al 2020 </a:t>
            </a:r>
          </a:p>
        </p:txBody>
      </p:sp>
      <p:sp>
        <p:nvSpPr>
          <p:cNvPr id="580" name="Neutrino emission from e.g. the Si-burning…"/>
          <p:cNvSpPr txBox="1"/>
          <p:nvPr/>
        </p:nvSpPr>
        <p:spPr>
          <a:xfrm>
            <a:off x="3773740" y="4457303"/>
            <a:ext cx="764843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emission from e.g. the Si-burning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phase lasts about 2 days (M = 20 Msun).  </a:t>
            </a:r>
          </a:p>
        </p:txBody>
      </p:sp>
      <p:sp>
        <p:nvSpPr>
          <p:cNvPr id="581" name="Rectangle"/>
          <p:cNvSpPr/>
          <p:nvPr/>
        </p:nvSpPr>
        <p:spPr>
          <a:xfrm>
            <a:off x="977383" y="2467720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82" name="Pre-SN neutrinos (1-a few days before the SN)…"/>
          <p:cNvSpPr txBox="1"/>
          <p:nvPr/>
        </p:nvSpPr>
        <p:spPr>
          <a:xfrm>
            <a:off x="1468417" y="2311472"/>
            <a:ext cx="10432927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Pre-SN neutrinos</a:t>
            </a:r>
            <a:r>
              <a:t> (1-a few days before the SN)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>
                <a:solidFill>
                  <a:srgbClr val="424242"/>
                </a:solidFill>
              </a:rPr>
              <a:t>information on the late stages before SN collapse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(stellar evolution theory), on the progenitor and early alert.</a:t>
            </a:r>
            <a:r>
              <a:t> </a:t>
            </a:r>
          </a:p>
        </p:txBody>
      </p:sp>
      <p:sp>
        <p:nvSpPr>
          <p:cNvPr id="583" name="Pre-SN neutrinos (3 sigma, 2d before exp.)…"/>
          <p:cNvSpPr txBox="1"/>
          <p:nvPr/>
        </p:nvSpPr>
        <p:spPr>
          <a:xfrm>
            <a:off x="2778955" y="6741673"/>
            <a:ext cx="1899266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Pre-SN neutrinos (3 sigma, 2d before exp.)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could be detected in KamLAND for M = 25 Msun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500"/>
              <a:t>up to 690 pc.</a:t>
            </a:r>
            <a:r>
              <a:t>  </a:t>
            </a:r>
          </a:p>
        </p:txBody>
      </p:sp>
      <p:sp>
        <p:nvSpPr>
          <p:cNvPr id="584" name="Rectangle"/>
          <p:cNvSpPr/>
          <p:nvPr/>
        </p:nvSpPr>
        <p:spPr>
          <a:xfrm>
            <a:off x="12468380" y="2452026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585" name="Late-time neutrinos from PNS cooling (10-100 s)…"/>
          <p:cNvSpPr txBox="1"/>
          <p:nvPr/>
        </p:nvSpPr>
        <p:spPr>
          <a:xfrm>
            <a:off x="13142279" y="2371978"/>
            <a:ext cx="8801585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Late-time neutrinos from PNS cooling</a:t>
            </a:r>
            <a:r>
              <a:t> (10-100 s) 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about the PNS EOS,  fate of the SN, total radiated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energy and lepton number, non-standard cooling</a:t>
            </a:r>
          </a:p>
        </p:txBody>
      </p:sp>
      <p:sp>
        <p:nvSpPr>
          <p:cNvPr id="586" name="Li, Roberts, Beacom., PRD (2021)"/>
          <p:cNvSpPr txBox="1"/>
          <p:nvPr/>
        </p:nvSpPr>
        <p:spPr>
          <a:xfrm>
            <a:off x="15643193" y="12539885"/>
            <a:ext cx="5221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Li, Roberts, Beacom., PRD (2021)</a:t>
            </a:r>
          </a:p>
        </p:txBody>
      </p:sp>
      <p:grpSp>
        <p:nvGrpSpPr>
          <p:cNvPr id="589" name="Image"/>
          <p:cNvGrpSpPr/>
          <p:nvPr/>
        </p:nvGrpSpPr>
        <p:grpSpPr>
          <a:xfrm>
            <a:off x="14289248" y="4463384"/>
            <a:ext cx="6100764" cy="5787179"/>
            <a:chOff x="0" y="0"/>
            <a:chExt cx="6100762" cy="5787178"/>
          </a:xfrm>
        </p:grpSpPr>
        <p:pic>
          <p:nvPicPr>
            <p:cNvPr id="588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000" y="88900"/>
              <a:ext cx="5846763" cy="5456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7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100763" cy="5787179"/>
            </a:xfrm>
            <a:prstGeom prst="rect">
              <a:avLst/>
            </a:prstGeom>
            <a:effectLst/>
          </p:spPr>
        </p:pic>
      </p:grpSp>
      <p:sp>
        <p:nvSpPr>
          <p:cNvPr id="590" name="250 antinue over 50 s  in Super-K,…"/>
          <p:cNvSpPr txBox="1"/>
          <p:nvPr/>
        </p:nvSpPr>
        <p:spPr>
          <a:xfrm>
            <a:off x="13550520" y="10219015"/>
            <a:ext cx="757821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250 antinue over 50 s  in Super-K,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110 nue over 40 s in DUNE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10  (anti)numu, (anti)tau over 20 s in JUNO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- SN at 10 kpc.    </a:t>
            </a:r>
          </a:p>
        </p:txBody>
      </p:sp>
      <p:sp>
        <p:nvSpPr>
          <p:cNvPr id="591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592" name="Asakura et al., Astrophys. Journ. (2016)"/>
          <p:cNvSpPr txBox="1"/>
          <p:nvPr/>
        </p:nvSpPr>
        <p:spPr>
          <a:xfrm>
            <a:off x="3810955" y="8188176"/>
            <a:ext cx="62839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Asakura et al., Astrophys. Journ. (2016)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rouper"/>
          <p:cNvGrpSpPr/>
          <p:nvPr/>
        </p:nvGrpSpPr>
        <p:grpSpPr>
          <a:xfrm>
            <a:off x="1863922" y="2945237"/>
            <a:ext cx="10664396" cy="7784246"/>
            <a:chOff x="-33142" y="95645"/>
            <a:chExt cx="10664394" cy="7784245"/>
          </a:xfrm>
        </p:grpSpPr>
        <p:grpSp>
          <p:nvGrpSpPr>
            <p:cNvPr id="596" name="pasted-image.tiff"/>
            <p:cNvGrpSpPr/>
            <p:nvPr/>
          </p:nvGrpSpPr>
          <p:grpSpPr>
            <a:xfrm>
              <a:off x="-33143" y="95645"/>
              <a:ext cx="10664395" cy="7784246"/>
              <a:chOff x="0" y="0"/>
              <a:chExt cx="10664394" cy="7784245"/>
            </a:xfrm>
          </p:grpSpPr>
          <p:pic>
            <p:nvPicPr>
              <p:cNvPr id="595" name="pasted-image.tiff" descr="pasted-image.tif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7000" y="88900"/>
                <a:ext cx="10410395" cy="745404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94" name="pasted-image.tiff" descr="pasted-image.tiff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0664395" cy="7784246"/>
              </a:xfrm>
              <a:prstGeom prst="rect">
                <a:avLst/>
              </a:prstGeom>
              <a:effectLst/>
            </p:spPr>
          </p:pic>
        </p:grpSp>
        <p:sp>
          <p:nvSpPr>
            <p:cNvPr id="597" name="Neutronization"/>
            <p:cNvSpPr/>
            <p:nvPr/>
          </p:nvSpPr>
          <p:spPr>
            <a:xfrm>
              <a:off x="1294519" y="273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2800">
                  <a:solidFill>
                    <a:srgbClr val="424242"/>
                  </a:solidFill>
                  <a:effectLst/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>
                  <a:solidFill>
                    <a:srgbClr val="FF9300"/>
                  </a:solidFill>
                </a:rPr>
                <a:t>Neutronization</a:t>
              </a:r>
              <a:r>
                <a:t> </a:t>
              </a:r>
            </a:p>
          </p:txBody>
        </p:sp>
        <p:sp>
          <p:nvSpPr>
            <p:cNvPr id="598" name="Accretion"/>
            <p:cNvSpPr/>
            <p:nvPr/>
          </p:nvSpPr>
          <p:spPr>
            <a:xfrm>
              <a:off x="3879882" y="273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584200">
                <a:lnSpc>
                  <a:spcPct val="100000"/>
                </a:lnSpc>
                <a:defRPr sz="2800">
                  <a:solidFill>
                    <a:srgbClr val="FF7E79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Accretion</a:t>
              </a:r>
            </a:p>
          </p:txBody>
        </p:sp>
        <p:sp>
          <p:nvSpPr>
            <p:cNvPr id="599" name="Neutron star cooling"/>
            <p:cNvSpPr/>
            <p:nvPr/>
          </p:nvSpPr>
          <p:spPr>
            <a:xfrm>
              <a:off x="5552912" y="273050"/>
              <a:ext cx="350694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defTabSz="584200">
                <a:lnSpc>
                  <a:spcPct val="100000"/>
                </a:lnSpc>
                <a:defRPr sz="2800">
                  <a:solidFill>
                    <a:srgbClr val="FF26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>
                  <a:effectLst/>
                </a:defRPr>
              </a:pPr>
              <a:r>
                <a:t>Neutron star cooling</a:t>
              </a:r>
            </a:p>
          </p:txBody>
        </p:sp>
        <p:pic>
          <p:nvPicPr>
            <p:cNvPr id="600" name="pasted-image.pdf" descr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370" y="508770"/>
              <a:ext cx="712652" cy="5393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pasted-image.pdf" descr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3316" y="6895569"/>
              <a:ext cx="4191319" cy="54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3" name="Rectangle"/>
          <p:cNvSpPr/>
          <p:nvPr/>
        </p:nvSpPr>
        <p:spPr>
          <a:xfrm>
            <a:off x="13920190" y="1978194"/>
            <a:ext cx="352367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04" name="Rectangle"/>
          <p:cNvSpPr/>
          <p:nvPr/>
        </p:nvSpPr>
        <p:spPr>
          <a:xfrm>
            <a:off x="13980697" y="5287597"/>
            <a:ext cx="352366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05" name="Neutronization peak:…"/>
          <p:cNvSpPr txBox="1"/>
          <p:nvPr/>
        </p:nvSpPr>
        <p:spPr>
          <a:xfrm>
            <a:off x="14581415" y="1814030"/>
            <a:ext cx="7581938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/>
            </a:pPr>
            <a:r>
              <a:t>Neutronization peak:</a:t>
            </a:r>
          </a:p>
          <a:p>
            <a:pPr algn="l">
              <a:defRPr sz="3000"/>
            </a:pPr>
            <a:r>
              <a:t>&gt; only MSW effect operates</a:t>
            </a:r>
          </a:p>
          <a:p>
            <a:pPr algn="l">
              <a:defRPr sz="3000"/>
            </a:pPr>
            <a:r>
              <a:t>&gt; non-standard properties, ex. decay or NSI </a:t>
            </a:r>
          </a:p>
        </p:txBody>
      </p:sp>
      <p:sp>
        <p:nvSpPr>
          <p:cNvPr id="606" name="De Gouvea et al, PRD101, 2020;  Das et al, JCAP…"/>
          <p:cNvSpPr txBox="1"/>
          <p:nvPr/>
        </p:nvSpPr>
        <p:spPr>
          <a:xfrm>
            <a:off x="14664301" y="3488207"/>
            <a:ext cx="741616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De Gouvea et al, PRD101, 2020;  Das et al, JCAP </a:t>
            </a:r>
          </a:p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05, 2017; etc…</a:t>
            </a:r>
          </a:p>
        </p:txBody>
      </p:sp>
      <p:sp>
        <p:nvSpPr>
          <p:cNvPr id="607" name="Total gravitational energy emitted in…"/>
          <p:cNvSpPr txBox="1"/>
          <p:nvPr/>
        </p:nvSpPr>
        <p:spPr>
          <a:xfrm>
            <a:off x="14558936" y="5197201"/>
            <a:ext cx="6261832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u="sng"/>
            </a:pPr>
            <a:r>
              <a:t>Total gravitational energy emitted in</a:t>
            </a:r>
          </a:p>
          <a:p>
            <a:pPr algn="l">
              <a:defRPr sz="3000" u="sng"/>
            </a:pPr>
            <a:r>
              <a:t>neutrino luminosity ((SN at 10 kpc):</a:t>
            </a:r>
          </a:p>
          <a:p>
            <a:pPr algn="l">
              <a:defRPr sz="3000"/>
            </a:pPr>
            <a:r>
              <a:t>&gt; 11% (SK) and 3% (HK) precision</a:t>
            </a:r>
          </a:p>
        </p:txBody>
      </p:sp>
      <p:sp>
        <p:nvSpPr>
          <p:cNvPr id="608" name="Detection of each phase crucial"/>
          <p:cNvSpPr txBox="1"/>
          <p:nvPr/>
        </p:nvSpPr>
        <p:spPr>
          <a:xfrm>
            <a:off x="4050645" y="10768889"/>
            <a:ext cx="619709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9437FF"/>
                </a:solidFill>
              </a:defRPr>
            </a:lvl1pPr>
          </a:lstStyle>
          <a:p>
            <a:r>
              <a:t>Detection of each phase crucial</a:t>
            </a:r>
          </a:p>
        </p:txBody>
      </p:sp>
      <p:grpSp>
        <p:nvGrpSpPr>
          <p:cNvPr id="612" name="Grouper"/>
          <p:cNvGrpSpPr/>
          <p:nvPr/>
        </p:nvGrpSpPr>
        <p:grpSpPr>
          <a:xfrm>
            <a:off x="13182511" y="6990559"/>
            <a:ext cx="6045866" cy="4185061"/>
            <a:chOff x="0" y="0"/>
            <a:chExt cx="6045864" cy="4185060"/>
          </a:xfrm>
        </p:grpSpPr>
        <p:pic>
          <p:nvPicPr>
            <p:cNvPr id="609" name="pasted-image.pdf" descr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310" y="15976"/>
              <a:ext cx="5369555" cy="3669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pasted-image.pdf" descr="pasted-imag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009" y="3366598"/>
              <a:ext cx="5360158" cy="797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1" name="pasted-image.pdf" descr="pasted-image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262533" cy="4185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3" name="A star like SN1987A"/>
          <p:cNvSpPr txBox="1"/>
          <p:nvPr/>
        </p:nvSpPr>
        <p:spPr>
          <a:xfrm>
            <a:off x="17526545" y="9224269"/>
            <a:ext cx="293025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star like SN1987A</a:t>
            </a:r>
          </a:p>
        </p:txBody>
      </p:sp>
      <p:sp>
        <p:nvSpPr>
          <p:cNvPr id="614" name="Ligne"/>
          <p:cNvSpPr/>
          <p:nvPr/>
        </p:nvSpPr>
        <p:spPr>
          <a:xfrm flipH="1" flipV="1">
            <a:off x="18249474" y="8602445"/>
            <a:ext cx="356590" cy="527818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800" b="1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615" name="Gallo Rosso, Vissani, Volpe, JCAP 11, 2017"/>
          <p:cNvSpPr txBox="1"/>
          <p:nvPr/>
        </p:nvSpPr>
        <p:spPr>
          <a:xfrm>
            <a:off x="13214603" y="11039526"/>
            <a:ext cx="65036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Gallo Rosso, Vissani, Volpe, JCAP 11, 2017</a:t>
            </a:r>
          </a:p>
        </p:txBody>
      </p:sp>
      <p:sp>
        <p:nvSpPr>
          <p:cNvPr id="616" name="SN NEUTRINO 10 s TIME SIGNAL"/>
          <p:cNvSpPr txBox="1"/>
          <p:nvPr/>
        </p:nvSpPr>
        <p:spPr>
          <a:xfrm>
            <a:off x="7116841" y="785818"/>
            <a:ext cx="955856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 NEUTRINO 10 s TIME SIGNAL</a:t>
            </a:r>
          </a:p>
        </p:txBody>
      </p:sp>
      <p:sp>
        <p:nvSpPr>
          <p:cNvPr id="617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pic>
        <p:nvPicPr>
          <p:cNvPr id="618" name="Image 5" descr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58950" y="7634454"/>
            <a:ext cx="4057083" cy="1156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age 3" descr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12984" y="9481731"/>
            <a:ext cx="1583758" cy="911861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Text Box 6"/>
          <p:cNvSpPr txBox="1"/>
          <p:nvPr/>
        </p:nvSpPr>
        <p:spPr>
          <a:xfrm>
            <a:off x="20955342" y="8770670"/>
            <a:ext cx="241391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457200">
              <a:lnSpc>
                <a:spcPct val="100000"/>
              </a:lnSpc>
              <a:defRPr sz="18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Lattimer &amp; Prakash,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457200">
              <a:lnSpc>
                <a:spcPct val="100000"/>
              </a:lnSpc>
              <a:defRPr sz="18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Phys. Rep. 2007</a:t>
            </a:r>
          </a:p>
        </p:txBody>
      </p:sp>
      <p:sp>
        <p:nvSpPr>
          <p:cNvPr id="621" name="ZoneTexte 11"/>
          <p:cNvSpPr txBox="1"/>
          <p:nvPr/>
        </p:nvSpPr>
        <p:spPr>
          <a:xfrm>
            <a:off x="20312101" y="7266771"/>
            <a:ext cx="3136886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lnSpc>
                <a:spcPct val="100000"/>
              </a:lnSpc>
              <a:defRPr sz="20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fit to numerous EOS for NS</a:t>
            </a:r>
          </a:p>
        </p:txBody>
      </p:sp>
      <p:sp>
        <p:nvSpPr>
          <p:cNvPr id="622" name="Compactness of newly born neutron star"/>
          <p:cNvSpPr txBox="1"/>
          <p:nvPr/>
        </p:nvSpPr>
        <p:spPr>
          <a:xfrm>
            <a:off x="13844865" y="12171836"/>
            <a:ext cx="805301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9437FF"/>
                </a:solidFill>
              </a:defRPr>
            </a:lvl1pPr>
          </a:lstStyle>
          <a:p>
            <a:r>
              <a:t>Compactness of newly born neutron star</a:t>
            </a:r>
          </a:p>
        </p:txBody>
      </p:sp>
      <p:sp>
        <p:nvSpPr>
          <p:cNvPr id="623" name="see talk by Manibrata Sen"/>
          <p:cNvSpPr txBox="1"/>
          <p:nvPr/>
        </p:nvSpPr>
        <p:spPr>
          <a:xfrm>
            <a:off x="17356418" y="4470644"/>
            <a:ext cx="457319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/>
            </a:lvl1pPr>
          </a:lstStyle>
          <a:p>
            <a:pPr>
              <a:defRPr sz="4400" i="0"/>
            </a:pPr>
            <a:r>
              <a:rPr sz="3000" i="1"/>
              <a:t>see talk by Manibrata Sen</a:t>
            </a:r>
          </a:p>
        </p:txBody>
      </p:sp>
      <p:sp>
        <p:nvSpPr>
          <p:cNvPr id="624" name="Hudepöhl et al PRL, 2011"/>
          <p:cNvSpPr txBox="1"/>
          <p:nvPr/>
        </p:nvSpPr>
        <p:spPr>
          <a:xfrm rot="64393">
            <a:off x="8503580" y="10183231"/>
            <a:ext cx="3948431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Hudepöhl et al PRL, 2011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NEUTRINO FLUXES on Earth"/>
          <p:cNvSpPr txBox="1"/>
          <p:nvPr/>
        </p:nvSpPr>
        <p:spPr>
          <a:xfrm>
            <a:off x="5949250" y="1015278"/>
            <a:ext cx="1150607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SUPERNOVA  EXPLOSION MECHANISM</a:t>
            </a:r>
          </a:p>
        </p:txBody>
      </p:sp>
      <p:sp>
        <p:nvSpPr>
          <p:cNvPr id="627" name="Since a decade, there is an emerging consensus :…"/>
          <p:cNvSpPr txBox="1"/>
          <p:nvPr/>
        </p:nvSpPr>
        <p:spPr>
          <a:xfrm>
            <a:off x="7317442" y="2222305"/>
            <a:ext cx="8053723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Since a decade, there is </a:t>
            </a:r>
            <a:r>
              <a:rPr>
                <a:solidFill>
                  <a:srgbClr val="FF2600"/>
                </a:solidFill>
              </a:rPr>
              <a:t>an emerging consensus</a:t>
            </a:r>
            <a:r>
              <a:t> :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majority of supernovae explodes due to the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9437FF"/>
                </a:solidFill>
              </a:rPr>
              <a:t>delayed neutrino-heating mechanism </a:t>
            </a:r>
            <a:r>
              <a:t>neutrinos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efficiently reheat the shock aided by convection,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turbulence and hydrodynamic instabilities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(SASI).</a:t>
            </a:r>
          </a:p>
        </p:txBody>
      </p:sp>
      <p:sp>
        <p:nvSpPr>
          <p:cNvPr id="628" name="Rectangle"/>
          <p:cNvSpPr/>
          <p:nvPr/>
        </p:nvSpPr>
        <p:spPr>
          <a:xfrm>
            <a:off x="6854886" y="2344573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29" name="OBSERVING THE NEXT SUPERNOVA CRUCIAL to CONFIRM/REFUTE"/>
          <p:cNvSpPr txBox="1"/>
          <p:nvPr/>
        </p:nvSpPr>
        <p:spPr>
          <a:xfrm>
            <a:off x="5421774" y="12002824"/>
            <a:ext cx="1312150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OBSERVING THE NEXT SUPERNOVA CRUCIAL to CONFIRM/REFUTE</a:t>
            </a:r>
            <a:r>
              <a:t> </a:t>
            </a:r>
          </a:p>
        </p:txBody>
      </p:sp>
      <p:sp>
        <p:nvSpPr>
          <p:cNvPr id="630" name="Tamborra et al, Ast. Journ.(2014)"/>
          <p:cNvSpPr txBox="1"/>
          <p:nvPr/>
        </p:nvSpPr>
        <p:spPr>
          <a:xfrm rot="64393">
            <a:off x="15137450" y="10775987"/>
            <a:ext cx="54273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Tamborra et al, Ast. Journ.(2014)  </a:t>
            </a:r>
          </a:p>
        </p:txBody>
      </p:sp>
      <p:sp>
        <p:nvSpPr>
          <p:cNvPr id="631" name="see also Mueller, Janka, Astr. J. (2014),"/>
          <p:cNvSpPr txBox="1"/>
          <p:nvPr/>
        </p:nvSpPr>
        <p:spPr>
          <a:xfrm rot="64393">
            <a:off x="14393489" y="10480043"/>
            <a:ext cx="611314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also Mueller, Janka, Astr. J. (2014),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  </a:t>
            </a:r>
          </a:p>
        </p:txBody>
      </p:sp>
      <p:grpSp>
        <p:nvGrpSpPr>
          <p:cNvPr id="634" name="Image"/>
          <p:cNvGrpSpPr/>
          <p:nvPr/>
        </p:nvGrpSpPr>
        <p:grpSpPr>
          <a:xfrm>
            <a:off x="15927613" y="2942138"/>
            <a:ext cx="4600173" cy="3260575"/>
            <a:chOff x="0" y="0"/>
            <a:chExt cx="4600171" cy="3260573"/>
          </a:xfrm>
        </p:grpSpPr>
        <p:pic>
          <p:nvPicPr>
            <p:cNvPr id="63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346172" cy="29303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2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00172" cy="3260574"/>
            </a:xfrm>
            <a:prstGeom prst="rect">
              <a:avLst/>
            </a:prstGeom>
            <a:effectLst/>
          </p:spPr>
        </p:pic>
      </p:grp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879" y="2502891"/>
            <a:ext cx="12954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5922">
            <a:off x="20093832" y="4259900"/>
            <a:ext cx="1181101" cy="241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Image"/>
          <p:cNvGrpSpPr/>
          <p:nvPr/>
        </p:nvGrpSpPr>
        <p:grpSpPr>
          <a:xfrm>
            <a:off x="15947301" y="6251968"/>
            <a:ext cx="4653248" cy="3642782"/>
            <a:chOff x="0" y="0"/>
            <a:chExt cx="4653247" cy="3642780"/>
          </a:xfrm>
        </p:grpSpPr>
        <p:pic>
          <p:nvPicPr>
            <p:cNvPr id="63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4399248" cy="33125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7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653248" cy="3642781"/>
            </a:xfrm>
            <a:prstGeom prst="rect">
              <a:avLst/>
            </a:prstGeom>
            <a:effectLst/>
          </p:spPr>
        </p:pic>
      </p:grpSp>
      <p:pic>
        <p:nvPicPr>
          <p:cNvPr id="64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50405">
            <a:off x="20341482" y="7946359"/>
            <a:ext cx="7874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Walk et al (2020)"/>
          <p:cNvSpPr txBox="1"/>
          <p:nvPr/>
        </p:nvSpPr>
        <p:spPr>
          <a:xfrm rot="64393">
            <a:off x="17744453" y="9812675"/>
            <a:ext cx="2771459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Walk et al (2020)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  </a:t>
            </a:r>
          </a:p>
        </p:txBody>
      </p:sp>
      <p:pic>
        <p:nvPicPr>
          <p:cNvPr id="642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514195">
            <a:off x="10295498" y="5777017"/>
            <a:ext cx="3992616" cy="5366281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ICAP, IAP, 8th September 2022"/>
          <p:cNvSpPr txBox="1"/>
          <p:nvPr/>
        </p:nvSpPr>
        <p:spPr>
          <a:xfrm>
            <a:off x="18729247" y="13136550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644" name="GW signatures (different frequencies) from…"/>
          <p:cNvSpPr txBox="1"/>
          <p:nvPr/>
        </p:nvSpPr>
        <p:spPr>
          <a:xfrm>
            <a:off x="3004208" y="7117319"/>
            <a:ext cx="6467369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GW signatures </a:t>
            </a:r>
            <a:r>
              <a:t>(different frequencies) from</a:t>
            </a:r>
          </a:p>
          <a:p>
            <a:pPr marL="365759" indent="-365759" algn="l" defTabSz="584200">
              <a:lnSpc>
                <a:spcPct val="100000"/>
              </a:lnSpc>
              <a:buSzPct val="119999"/>
              <a:buChar char="-"/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core bounce (rotating progenitor);</a:t>
            </a:r>
          </a:p>
          <a:p>
            <a:pPr marL="365759" indent="-365759" algn="l" defTabSz="584200">
              <a:lnSpc>
                <a:spcPct val="100000"/>
              </a:lnSpc>
              <a:buSzPct val="119999"/>
              <a:buChar char="-"/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neutrino-driven convection (PNS);</a:t>
            </a:r>
          </a:p>
          <a:p>
            <a:pPr marL="365759" indent="-365759" algn="l" defTabSz="584200">
              <a:lnSpc>
                <a:spcPct val="100000"/>
              </a:lnSpc>
              <a:buSzPct val="119999"/>
              <a:buChar char="-"/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neutrino-heating in the gain layer;</a:t>
            </a:r>
          </a:p>
          <a:p>
            <a:pPr marL="365759" indent="-365759" algn="l" defTabSz="584200">
              <a:lnSpc>
                <a:spcPct val="100000"/>
              </a:lnSpc>
              <a:buSzPct val="119999"/>
              <a:buChar char="-"/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SASI;</a:t>
            </a:r>
          </a:p>
          <a:p>
            <a:pPr marL="365759" indent="-365759" algn="l" defTabSz="584200">
              <a:lnSpc>
                <a:spcPct val="100000"/>
              </a:lnSpc>
              <a:buSzPct val="119999"/>
              <a:buChar char="-"/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explosion.</a:t>
            </a:r>
          </a:p>
        </p:txBody>
      </p:sp>
      <p:sp>
        <p:nvSpPr>
          <p:cNvPr id="645" name="see Mezzacappa (2022), arXiv: 2205.13438."/>
          <p:cNvSpPr txBox="1"/>
          <p:nvPr/>
        </p:nvSpPr>
        <p:spPr>
          <a:xfrm>
            <a:off x="8853399" y="5076615"/>
            <a:ext cx="62582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</a:t>
            </a:r>
            <a:r>
              <a:rPr sz="2400"/>
              <a:t>Mezzacappa (2022), arXiv: </a:t>
            </a:r>
            <a:r>
              <a:rPr u="sng">
                <a:hlinkClick r:id="rId10"/>
              </a:rPr>
              <a:t>2205.13438</a:t>
            </a:r>
            <a:r>
              <a:rPr sz="2400"/>
              <a:t>.</a:t>
            </a:r>
          </a:p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400"/>
              <a:t> </a:t>
            </a:r>
          </a:p>
        </p:txBody>
      </p:sp>
      <p:sp>
        <p:nvSpPr>
          <p:cNvPr id="646" name="see e.g. Mezzacappa and Zaolin, 2401.11635,…"/>
          <p:cNvSpPr txBox="1"/>
          <p:nvPr/>
        </p:nvSpPr>
        <p:spPr>
          <a:xfrm rot="64393">
            <a:off x="2776569" y="10846244"/>
            <a:ext cx="8509001" cy="179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e.g. Mezzacappa and Zaolin, 2401.11635,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G. Pagliaroli’s talk at « Neutrino Frontiers » (2023, GGI)</a:t>
            </a:r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FLAVOR MECHANISMS"/>
          <p:cNvSpPr txBox="1"/>
          <p:nvPr/>
        </p:nvSpPr>
        <p:spPr>
          <a:xfrm>
            <a:off x="7607344" y="1116018"/>
            <a:ext cx="685035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FLAVOR MECHANISMS</a:t>
            </a:r>
          </a:p>
        </p:txBody>
      </p:sp>
      <p:sp>
        <p:nvSpPr>
          <p:cNvPr id="649" name="Rectangle"/>
          <p:cNvSpPr/>
          <p:nvPr/>
        </p:nvSpPr>
        <p:spPr>
          <a:xfrm>
            <a:off x="1235921" y="3099043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50" name="Rectangle"/>
          <p:cNvSpPr/>
          <p:nvPr/>
        </p:nvSpPr>
        <p:spPr>
          <a:xfrm>
            <a:off x="12692380" y="2569508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51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652" name="First Bayesian analysis to explore our capacity…"/>
          <p:cNvSpPr txBox="1"/>
          <p:nvPr/>
        </p:nvSpPr>
        <p:spPr>
          <a:xfrm>
            <a:off x="2088434" y="2924176"/>
            <a:ext cx="10287447" cy="702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First Bayesian analysis to explore our capacity </a:t>
            </a:r>
          </a:p>
          <a:p>
            <a:pPr algn="l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 discriminate among models. </a:t>
            </a:r>
          </a:p>
          <a:p>
            <a:pPr algn="l">
              <a:lnSpc>
                <a:spcPct val="100000"/>
              </a:lnSpc>
              <a:defRPr sz="3100" u="sng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Five (one-dimensional or multi- dimensional) </a:t>
            </a:r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supernova models from different groups, 500 ms, MSW.</a:t>
            </a:r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Seven one-dimensional models (different progenitor mass,</a:t>
            </a:r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EOS), 9s, MSW.</a:t>
            </a:r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18 2D and 3D supernova models (9 M to 60 M), 300 ms,</a:t>
            </a:r>
          </a:p>
          <a:p>
            <a:pPr algn="just">
              <a:lnSpc>
                <a:spcPct val="100000"/>
              </a:lnSpc>
              <a:defRPr sz="31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MSW</a:t>
            </a:r>
          </a:p>
          <a:p>
            <a:pPr algn="l">
              <a:defRPr sz="3000" u="sng"/>
            </a:pPr>
            <a:endParaRPr sz="1200"/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1333"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endParaRPr sz="1200"/>
          </a:p>
          <a:p>
            <a:pPr algn="l" defTabSz="457200">
              <a:lnSpc>
                <a:spcPct val="100000"/>
              </a:lnSpc>
              <a:spcBef>
                <a:spcPts val="1200"/>
              </a:spcBef>
              <a:defRPr sz="1333"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endParaRPr sz="1200"/>
          </a:p>
        </p:txBody>
      </p:sp>
      <p:sp>
        <p:nvSpPr>
          <p:cNvPr id="653" name="Texte"/>
          <p:cNvSpPr txBox="1"/>
          <p:nvPr/>
        </p:nvSpPr>
        <p:spPr>
          <a:xfrm>
            <a:off x="2831816" y="5025731"/>
            <a:ext cx="127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spcBef>
                <a:spcPts val="1200"/>
              </a:spcBef>
              <a:defRPr sz="1333"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endParaRPr sz="1200"/>
          </a:p>
        </p:txBody>
      </p:sp>
      <p:sp>
        <p:nvSpPr>
          <p:cNvPr id="654" name="Abe et al, 2021"/>
          <p:cNvSpPr txBox="1"/>
          <p:nvPr/>
        </p:nvSpPr>
        <p:spPr>
          <a:xfrm>
            <a:off x="7188005" y="5566760"/>
            <a:ext cx="2385696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Abe et al, 2021</a:t>
            </a:r>
            <a:br>
              <a:rPr sz="1200"/>
            </a:br>
            <a:endParaRPr sz="1200"/>
          </a:p>
        </p:txBody>
      </p:sp>
      <p:sp>
        <p:nvSpPr>
          <p:cNvPr id="655" name="Saez et al 2024"/>
          <p:cNvSpPr txBox="1"/>
          <p:nvPr/>
        </p:nvSpPr>
        <p:spPr>
          <a:xfrm>
            <a:off x="7158795" y="8201054"/>
            <a:ext cx="2444116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Saez et al 2024</a:t>
            </a:r>
            <a:br>
              <a:rPr sz="1200"/>
            </a:br>
            <a:endParaRPr sz="1200"/>
          </a:p>
        </p:txBody>
      </p:sp>
      <p:sp>
        <p:nvSpPr>
          <p:cNvPr id="656" name="Olsen and Qian 2022"/>
          <p:cNvSpPr txBox="1"/>
          <p:nvPr/>
        </p:nvSpPr>
        <p:spPr>
          <a:xfrm>
            <a:off x="7208096" y="6611153"/>
            <a:ext cx="3253106" cy="93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Olsen and Qian 2022</a:t>
            </a:r>
            <a:br>
              <a:rPr sz="1200"/>
            </a:br>
            <a:endParaRPr sz="1200"/>
          </a:p>
        </p:txBody>
      </p:sp>
      <p:grpSp>
        <p:nvGrpSpPr>
          <p:cNvPr id="659" name="Image"/>
          <p:cNvGrpSpPr/>
          <p:nvPr/>
        </p:nvGrpSpPr>
        <p:grpSpPr>
          <a:xfrm>
            <a:off x="13130206" y="4851400"/>
            <a:ext cx="7570094" cy="6786943"/>
            <a:chOff x="0" y="0"/>
            <a:chExt cx="7570092" cy="6786942"/>
          </a:xfrm>
        </p:grpSpPr>
        <p:pic>
          <p:nvPicPr>
            <p:cNvPr id="65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7316093" cy="64567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7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570093" cy="6786943"/>
            </a:xfrm>
            <a:prstGeom prst="rect">
              <a:avLst/>
            </a:prstGeom>
            <a:effectLst/>
          </p:spPr>
        </p:pic>
      </p:grpSp>
      <p:pic>
        <p:nvPicPr>
          <p:cNvPr id="6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49" y="9370422"/>
            <a:ext cx="5054601" cy="16637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204" y="9796517"/>
            <a:ext cx="2807826" cy="811511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Abbar and Volpe, 2401.10851"/>
          <p:cNvSpPr txBox="1"/>
          <p:nvPr/>
        </p:nvSpPr>
        <p:spPr>
          <a:xfrm>
            <a:off x="14582421" y="11579214"/>
            <a:ext cx="46656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Abbar and Volpe, 2401.10851 </a:t>
            </a:r>
          </a:p>
        </p:txBody>
      </p:sp>
      <p:sp>
        <p:nvSpPr>
          <p:cNvPr id="663" name="DISCRIMINATING FLAVOR MECHANISMS COULD BE POSSIBLE"/>
          <p:cNvSpPr txBox="1"/>
          <p:nvPr/>
        </p:nvSpPr>
        <p:spPr>
          <a:xfrm>
            <a:off x="5512534" y="12190109"/>
            <a:ext cx="1233736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DISCRIMINATING FLAVOR MECHANISMS COULD BE POSSIBLE</a:t>
            </a:r>
          </a:p>
        </p:txBody>
      </p:sp>
      <p:sp>
        <p:nvSpPr>
          <p:cNvPr id="664" name="First Bayesian analysis to discriminate among…"/>
          <p:cNvSpPr txBox="1"/>
          <p:nvPr/>
        </p:nvSpPr>
        <p:spPr>
          <a:xfrm>
            <a:off x="13361246" y="2423170"/>
            <a:ext cx="864584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First Bayesian analysis to discriminate among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flavor mechanisms.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Supernova distance not know,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flux parameters not fixed.</a:t>
            </a:r>
            <a:endParaRPr sz="1200"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sz="1200"/>
              <a:t>,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UPERNOVA SIGNALS"/>
          <p:cNvSpPr txBox="1"/>
          <p:nvPr/>
        </p:nvSpPr>
        <p:spPr>
          <a:xfrm>
            <a:off x="8671453" y="1211696"/>
            <a:ext cx="658553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SUPERNOVA SIGNALS</a:t>
            </a:r>
          </a:p>
        </p:txBody>
      </p:sp>
      <p:sp>
        <p:nvSpPr>
          <p:cNvPr id="667" name="Optical- localization and distance,…"/>
          <p:cNvSpPr txBox="1"/>
          <p:nvPr/>
        </p:nvSpPr>
        <p:spPr>
          <a:xfrm>
            <a:off x="2573377" y="8965431"/>
            <a:ext cx="6251383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500" b="1">
                <a:solidFill>
                  <a:srgbClr val="0096FF"/>
                </a:solidFill>
              </a:rPr>
              <a:t>Optical</a:t>
            </a:r>
            <a:r>
              <a:rPr sz="3500" b="1"/>
              <a:t>-</a:t>
            </a:r>
            <a:r>
              <a:t> localization and distance,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progenitor, …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ex. </a:t>
            </a:r>
            <a:r>
              <a:rPr sz="2500"/>
              <a:t>All Sky Automated Survey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500"/>
              <a:t>                      for Supernovae (ASAS-SN)</a:t>
            </a:r>
          </a:p>
        </p:txBody>
      </p:sp>
      <p:sp>
        <p:nvSpPr>
          <p:cNvPr id="668" name="Neutrinos - SN fate (BH vs NS),  explosion mechanism,…"/>
          <p:cNvSpPr txBox="1"/>
          <p:nvPr/>
        </p:nvSpPr>
        <p:spPr>
          <a:xfrm>
            <a:off x="5437065" y="2892187"/>
            <a:ext cx="13285404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500" b="1">
                <a:solidFill>
                  <a:srgbClr val="FF2600"/>
                </a:solidFill>
              </a:rPr>
              <a:t>Neutrinos</a:t>
            </a:r>
            <a:r>
              <a:t> - SN fate (BH vs NS),  explosion mechanism,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EOS and compactness of the PNS, PNS cooling,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progenitor structure, stellar evolution (pre-SN neutrinos),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localization via triangulation, flavor mechanisms in dense media,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neutrino properties - magnetic moment, non-radiative decay,…</a:t>
            </a:r>
          </a:p>
        </p:txBody>
      </p:sp>
      <p:sp>
        <p:nvSpPr>
          <p:cNvPr id="669" name="Gravitational waves - explosion mechanism,…"/>
          <p:cNvSpPr txBox="1"/>
          <p:nvPr/>
        </p:nvSpPr>
        <p:spPr>
          <a:xfrm>
            <a:off x="15101794" y="9251792"/>
            <a:ext cx="826840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500" b="1">
                <a:solidFill>
                  <a:srgbClr val="7A81FF"/>
                </a:solidFill>
              </a:rPr>
              <a:t>Gravitational waves</a:t>
            </a:r>
            <a:r>
              <a:rPr>
                <a:solidFill>
                  <a:srgbClr val="7A81FF"/>
                </a:solidFill>
              </a:rPr>
              <a:t> - </a:t>
            </a:r>
            <a:r>
              <a:t>explosion mechanism,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                         M-R, … </a:t>
            </a:r>
          </a:p>
        </p:txBody>
      </p:sp>
      <p:sp>
        <p:nvSpPr>
          <p:cNvPr id="670" name="Ligne"/>
          <p:cNvSpPr/>
          <p:nvPr/>
        </p:nvSpPr>
        <p:spPr>
          <a:xfrm flipV="1">
            <a:off x="8971477" y="6180000"/>
            <a:ext cx="2105473" cy="2633663"/>
          </a:xfrm>
          <a:prstGeom prst="line">
            <a:avLst/>
          </a:prstGeom>
          <a:ln w="889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671" name="Ligne"/>
          <p:cNvSpPr/>
          <p:nvPr/>
        </p:nvSpPr>
        <p:spPr>
          <a:xfrm flipH="1" flipV="1">
            <a:off x="12852779" y="6143179"/>
            <a:ext cx="2009902" cy="2707305"/>
          </a:xfrm>
          <a:prstGeom prst="line">
            <a:avLst/>
          </a:prstGeom>
          <a:ln w="889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672" name="Ligne"/>
          <p:cNvSpPr/>
          <p:nvPr/>
        </p:nvSpPr>
        <p:spPr>
          <a:xfrm>
            <a:off x="9695682" y="10390053"/>
            <a:ext cx="4537076" cy="1"/>
          </a:xfrm>
          <a:prstGeom prst="line">
            <a:avLst/>
          </a:prstGeom>
          <a:ln w="889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673" name="Triangle"/>
          <p:cNvSpPr/>
          <p:nvPr/>
        </p:nvSpPr>
        <p:spPr>
          <a:xfrm>
            <a:off x="9624351" y="5888206"/>
            <a:ext cx="4679738" cy="3782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38" y="5591"/>
            <a:ext cx="21341197" cy="1554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936" y="12153689"/>
            <a:ext cx="3164526" cy="1474383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1 seconde après le Big-Bang"/>
          <p:cNvSpPr txBox="1"/>
          <p:nvPr/>
        </p:nvSpPr>
        <p:spPr>
          <a:xfrm>
            <a:off x="2537416" y="1079499"/>
            <a:ext cx="6936954" cy="736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seconde après le Big-Bang</a:t>
            </a:r>
          </a:p>
        </p:txBody>
      </p:sp>
      <p:sp>
        <p:nvSpPr>
          <p:cNvPr id="678" name="Flèche"/>
          <p:cNvSpPr/>
          <p:nvPr/>
        </p:nvSpPr>
        <p:spPr>
          <a:xfrm rot="5300167">
            <a:off x="5040691" y="2006600"/>
            <a:ext cx="1270002" cy="1270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79" name="OUTLINE"/>
          <p:cNvSpPr txBox="1"/>
          <p:nvPr/>
        </p:nvSpPr>
        <p:spPr>
          <a:xfrm>
            <a:off x="7125227" y="228726"/>
            <a:ext cx="888652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5200">
                <a:solidFill>
                  <a:srgbClr val="FFFF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EVOLUTION DE L’UNIVERS</a:t>
            </a:r>
          </a:p>
        </p:txBody>
      </p:sp>
      <p:sp>
        <p:nvSpPr>
          <p:cNvPr id="680" name="1 seconde après le Big-Bang"/>
          <p:cNvSpPr txBox="1"/>
          <p:nvPr/>
        </p:nvSpPr>
        <p:spPr>
          <a:xfrm>
            <a:off x="17001884" y="5288218"/>
            <a:ext cx="1640360" cy="736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DSNB</a:t>
            </a:r>
          </a:p>
        </p:txBody>
      </p:sp>
      <p:sp>
        <p:nvSpPr>
          <p:cNvPr id="681" name="Flèche"/>
          <p:cNvSpPr/>
          <p:nvPr/>
        </p:nvSpPr>
        <p:spPr>
          <a:xfrm rot="5300167" flipV="1">
            <a:off x="17187465" y="5867322"/>
            <a:ext cx="1270002" cy="1501833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682" name="ZoneTexte 1"/>
          <p:cNvSpPr txBox="1"/>
          <p:nvPr/>
        </p:nvSpPr>
        <p:spPr>
          <a:xfrm>
            <a:off x="16896821" y="12204699"/>
            <a:ext cx="3493567" cy="149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6F5F2"/>
                </a:solidFill>
              </a:defRPr>
            </a:pPr>
            <a:r>
              <a:t>13.8 milliards</a:t>
            </a:r>
          </a:p>
          <a:p>
            <a:pPr>
              <a:defRPr>
                <a:solidFill>
                  <a:srgbClr val="F6F5F2"/>
                </a:solidFill>
              </a:defRPr>
            </a:pPr>
            <a:r>
              <a:t>d’années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6910" y="4775318"/>
            <a:ext cx="3887537" cy="354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837" y="4838995"/>
            <a:ext cx="4797819" cy="3301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372" y="9387613"/>
            <a:ext cx="3359989" cy="3052673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Hyper-Kamiokande…"/>
          <p:cNvSpPr txBox="1"/>
          <p:nvPr/>
        </p:nvSpPr>
        <p:spPr>
          <a:xfrm>
            <a:off x="19154156" y="6790466"/>
            <a:ext cx="4471914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Hyper-Kamiokande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178 kton</a:t>
            </a:r>
            <a:r>
              <a:rPr sz="1800"/>
              <a:t> (FV) </a:t>
            </a:r>
            <a:r>
              <a:t>water (Japan)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Starting 2027</a:t>
            </a:r>
          </a:p>
        </p:txBody>
      </p:sp>
      <p:pic>
        <p:nvPicPr>
          <p:cNvPr id="688" name="DUNE-detector-module-19-0145-01-1536x998.jpeg" descr="DUNE-detector-module-19-0145-01-1536x99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3828" y="9448120"/>
            <a:ext cx="4698302" cy="3052673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JUNO…"/>
          <p:cNvSpPr txBox="1"/>
          <p:nvPr/>
        </p:nvSpPr>
        <p:spPr>
          <a:xfrm>
            <a:off x="12946481" y="10294135"/>
            <a:ext cx="3411774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JUNO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50 kton scintillator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(China)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starting 2025</a:t>
            </a:r>
          </a:p>
        </p:txBody>
      </p:sp>
      <p:sp>
        <p:nvSpPr>
          <p:cNvPr id="690" name="DUNE…"/>
          <p:cNvSpPr txBox="1"/>
          <p:nvPr/>
        </p:nvSpPr>
        <p:spPr>
          <a:xfrm>
            <a:off x="18264423" y="9829362"/>
            <a:ext cx="252885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5E5E5E"/>
                </a:solidFill>
              </a:defRPr>
            </a:pPr>
            <a:r>
              <a:t>DUNE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40 kton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liquid argon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(US)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t>Starting 2029 </a:t>
            </a:r>
          </a:p>
        </p:txBody>
      </p:sp>
      <p:sp>
        <p:nvSpPr>
          <p:cNvPr id="691" name="Super-Kamiokande…"/>
          <p:cNvSpPr txBox="1"/>
          <p:nvPr/>
        </p:nvSpPr>
        <p:spPr>
          <a:xfrm>
            <a:off x="12701751" y="6527218"/>
            <a:ext cx="3845608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Super-Kamiokande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50 kton water (Japan)</a:t>
            </a:r>
          </a:p>
          <a:p>
            <a:pPr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Running (2020) + Gd</a:t>
            </a:r>
          </a:p>
        </p:txBody>
      </p:sp>
      <p:pic>
        <p:nvPicPr>
          <p:cNvPr id="692" name="pasted-image.pdf" descr="pasted-image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56069" y="8224508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0462" y="8285014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509" y="12444594"/>
            <a:ext cx="45593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595" y="12511996"/>
            <a:ext cx="44958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Expected DSNB events…"/>
          <p:cNvSpPr txBox="1"/>
          <p:nvPr/>
        </p:nvSpPr>
        <p:spPr>
          <a:xfrm>
            <a:off x="1974869" y="10664053"/>
            <a:ext cx="7954908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Expected DSNB events 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10 anti-nue for SK-Gd (10 year), and nue in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DUNE (20 years),  10-40 anti-nue for JUNO (20 years) </a:t>
            </a:r>
          </a:p>
          <a:p>
            <a:pPr algn="l" defTabSz="584200">
              <a:lnSpc>
                <a:spcPct val="100000"/>
              </a:lnSpc>
              <a:defRPr sz="25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i="0"/>
              <a:t>hundreds anti-nue for Hyper-Kamiokande (10-20 years)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500" i="0"/>
              <a:t>10 nux (antinux) in dark matter detector</a:t>
            </a:r>
            <a:r>
              <a:rPr i="0"/>
              <a:t>s</a:t>
            </a:r>
          </a:p>
        </p:txBody>
      </p:sp>
      <p:sp>
        <p:nvSpPr>
          <p:cNvPr id="697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698" name="See Beauchêne’s talk on Saturday"/>
          <p:cNvSpPr txBox="1"/>
          <p:nvPr/>
        </p:nvSpPr>
        <p:spPr>
          <a:xfrm>
            <a:off x="18186260" y="3896658"/>
            <a:ext cx="495447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rPr i="1"/>
              <a:t>See Beauchêne’s talk on Saturday</a:t>
            </a:r>
            <a:r>
              <a:t> </a:t>
            </a:r>
          </a:p>
        </p:txBody>
      </p:sp>
      <p:sp>
        <p:nvSpPr>
          <p:cNvPr id="699" name="DIFFUSE SUPERNOVA NEUTRINO BACKGROUND"/>
          <p:cNvSpPr txBox="1"/>
          <p:nvPr/>
        </p:nvSpPr>
        <p:spPr>
          <a:xfrm>
            <a:off x="5009796" y="1013566"/>
            <a:ext cx="143644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DIFFUSE SUPERNOVA NEUTRINO BACKGROUND</a:t>
            </a:r>
          </a:p>
        </p:txBody>
      </p:sp>
      <p:sp>
        <p:nvSpPr>
          <p:cNvPr id="700" name="Rectangle"/>
          <p:cNvSpPr/>
          <p:nvPr/>
        </p:nvSpPr>
        <p:spPr>
          <a:xfrm>
            <a:off x="1681938" y="2257198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701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591" y="3344501"/>
            <a:ext cx="119888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The DSNB flux depends on the evolving core-collapse supernova…"/>
          <p:cNvSpPr txBox="1"/>
          <p:nvPr/>
        </p:nvSpPr>
        <p:spPr>
          <a:xfrm>
            <a:off x="2221846" y="2122219"/>
            <a:ext cx="1117018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 flux depends on the evolving </a:t>
            </a:r>
            <a:r>
              <a:rPr>
                <a:solidFill>
                  <a:srgbClr val="FF2600"/>
                </a:solidFill>
              </a:rPr>
              <a:t>core-collapse supernova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rate</a:t>
            </a:r>
            <a:r>
              <a:t>, </a:t>
            </a:r>
            <a:r>
              <a:rPr>
                <a:solidFill>
                  <a:srgbClr val="008F00"/>
                </a:solidFill>
              </a:rPr>
              <a:t>the neutrino fluxes from a supernova</a:t>
            </a:r>
            <a:r>
              <a:rPr>
                <a:solidFill>
                  <a:srgbClr val="0433FF"/>
                </a:solidFill>
              </a:rPr>
              <a:t>,</a:t>
            </a:r>
            <a:r>
              <a:t> integrated over time</a:t>
            </a:r>
          </a:p>
        </p:txBody>
      </p:sp>
      <p:pic>
        <p:nvPicPr>
          <p:cNvPr id="703" name="Ligne Ligne" descr="Ligne Lig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745794" y="4201983"/>
            <a:ext cx="2262702" cy="405645"/>
          </a:xfrm>
          <a:prstGeom prst="rect">
            <a:avLst/>
          </a:prstGeom>
        </p:spPr>
      </p:pic>
      <p:pic>
        <p:nvPicPr>
          <p:cNvPr id="705" name="Ligne Ligne" descr="Ligne Lig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1242168" y="4201983"/>
            <a:ext cx="2867199" cy="405645"/>
          </a:xfrm>
          <a:prstGeom prst="rect">
            <a:avLst/>
          </a:prstGeom>
        </p:spPr>
      </p:pic>
      <p:sp>
        <p:nvSpPr>
          <p:cNvPr id="707" name="Rectangle"/>
          <p:cNvSpPr/>
          <p:nvPr/>
        </p:nvSpPr>
        <p:spPr>
          <a:xfrm>
            <a:off x="1581702" y="5317899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708" name="excess_different_SK_eras.pdf" descr="excess_different_SK_eras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68167" y="6372718"/>
            <a:ext cx="7856958" cy="3617694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First results of SK+Gadolinium (SK VI and VII)"/>
          <p:cNvSpPr txBox="1"/>
          <p:nvPr/>
        </p:nvSpPr>
        <p:spPr>
          <a:xfrm>
            <a:off x="2132717" y="5203599"/>
            <a:ext cx="846132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First results of SK+Gadolinium (SK VI and VII)</a:t>
            </a:r>
          </a:p>
        </p:txBody>
      </p:sp>
      <p:sp>
        <p:nvSpPr>
          <p:cNvPr id="710" name="M - progenitor mass giving a neutron star or a black hole"/>
          <p:cNvSpPr txBox="1"/>
          <p:nvPr/>
        </p:nvSpPr>
        <p:spPr>
          <a:xfrm>
            <a:off x="2311551" y="4520518"/>
            <a:ext cx="904840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 - progenitor mass giving a </a:t>
            </a:r>
            <a:r>
              <a:rPr u="sng"/>
              <a:t>neutron star</a:t>
            </a:r>
            <a:r>
              <a:t> or a </a:t>
            </a:r>
            <a:r>
              <a:rPr u="sng"/>
              <a:t>black hole</a:t>
            </a:r>
          </a:p>
        </p:txBody>
      </p:sp>
      <p:sp>
        <p:nvSpPr>
          <p:cNvPr id="711" name="Rectangle"/>
          <p:cNvSpPr/>
          <p:nvPr/>
        </p:nvSpPr>
        <p:spPr>
          <a:xfrm>
            <a:off x="1581702" y="10783956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12" name="Courtesy of A. Beauchêne"/>
          <p:cNvSpPr txBox="1"/>
          <p:nvPr/>
        </p:nvSpPr>
        <p:spPr>
          <a:xfrm>
            <a:off x="5546561" y="9917025"/>
            <a:ext cx="38033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rPr i="1"/>
              <a:t>Courtesy of A. Beauchêne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DSNB ENCODES CRUCIAL INFORMATION"/>
          <p:cNvSpPr txBox="1"/>
          <p:nvPr/>
        </p:nvSpPr>
        <p:spPr>
          <a:xfrm>
            <a:off x="6318463" y="1078925"/>
            <a:ext cx="1222658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DSNB ENCODES CRUCIAL INFORMATION</a:t>
            </a:r>
          </a:p>
        </p:txBody>
      </p:sp>
      <p:sp>
        <p:nvSpPr>
          <p:cNvPr id="715" name="Rectangle"/>
          <p:cNvSpPr/>
          <p:nvPr/>
        </p:nvSpPr>
        <p:spPr>
          <a:xfrm>
            <a:off x="1507010" y="3342921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16" name="see e.g. Priya and Lunardini 2017,…"/>
          <p:cNvSpPr txBox="1"/>
          <p:nvPr/>
        </p:nvSpPr>
        <p:spPr>
          <a:xfrm>
            <a:off x="3615510" y="4473202"/>
            <a:ext cx="564610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e.g. Priya and Lunardini 2017,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Moller et al 2018, Kresse et al 2021,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Horiuchi et al 2021, …</a:t>
            </a:r>
          </a:p>
        </p:txBody>
      </p:sp>
      <p:sp>
        <p:nvSpPr>
          <p:cNvPr id="717" name="- flavor conversion phenomena beyond MSW,…"/>
          <p:cNvSpPr txBox="1"/>
          <p:nvPr/>
        </p:nvSpPr>
        <p:spPr>
          <a:xfrm>
            <a:off x="2098357" y="6130067"/>
            <a:ext cx="1029797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- </a:t>
            </a:r>
            <a:r>
              <a:rPr>
                <a:solidFill>
                  <a:srgbClr val="C82506"/>
                </a:solidFill>
              </a:rPr>
              <a:t>flavor conversion phenomena </a:t>
            </a:r>
            <a:r>
              <a:t>beyond MSW,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e.g.  shock waves and self-interaction.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Event rates can be modified by 10-20 %.</a:t>
            </a:r>
          </a:p>
        </p:txBody>
      </p:sp>
      <p:sp>
        <p:nvSpPr>
          <p:cNvPr id="718" name="Galais, Kneller, Gava, Volpe, PRD81, 2010"/>
          <p:cNvSpPr txBox="1"/>
          <p:nvPr/>
        </p:nvSpPr>
        <p:spPr>
          <a:xfrm>
            <a:off x="2774330" y="7884674"/>
            <a:ext cx="637667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Galais, Kneller, Gava, Volpe, PRD81, 2010</a:t>
            </a:r>
          </a:p>
        </p:txBody>
      </p:sp>
      <p:sp>
        <p:nvSpPr>
          <p:cNvPr id="719" name="The DSNB is sensitive to :"/>
          <p:cNvSpPr txBox="1"/>
          <p:nvPr/>
        </p:nvSpPr>
        <p:spPr>
          <a:xfrm>
            <a:off x="1438560" y="2655432"/>
            <a:ext cx="444333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DSNB is sensitive to :</a:t>
            </a:r>
          </a:p>
        </p:txBody>
      </p:sp>
      <p:sp>
        <p:nvSpPr>
          <p:cNvPr id="720" name="- non-standard neutrino properties such as…"/>
          <p:cNvSpPr txBox="1"/>
          <p:nvPr/>
        </p:nvSpPr>
        <p:spPr>
          <a:xfrm>
            <a:off x="2098357" y="8737581"/>
            <a:ext cx="1029797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- </a:t>
            </a:r>
            <a:r>
              <a:rPr>
                <a:solidFill>
                  <a:srgbClr val="FF2600"/>
                </a:solidFill>
              </a:rPr>
              <a:t>non-standard neutrino properties</a:t>
            </a:r>
            <a:r>
              <a:t> such as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neutrino decay.</a:t>
            </a:r>
          </a:p>
        </p:txBody>
      </p:sp>
      <p:sp>
        <p:nvSpPr>
          <p:cNvPr id="721" name="Ando 2003, Lisi et al 2004, De Gouvea et al 2020,…"/>
          <p:cNvSpPr txBox="1"/>
          <p:nvPr/>
        </p:nvSpPr>
        <p:spPr>
          <a:xfrm>
            <a:off x="2229832" y="10559546"/>
            <a:ext cx="88887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Ando 2003, Lisi et al 2004, De Gouvea et al 2020,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Tabrizi et Horiuchi 2021, Ivanez-Ballesteros, Volpe, 2023.</a:t>
            </a:r>
          </a:p>
        </p:txBody>
      </p:sp>
      <p:sp>
        <p:nvSpPr>
          <p:cNvPr id="722" name="Rectangle"/>
          <p:cNvSpPr/>
          <p:nvPr/>
        </p:nvSpPr>
        <p:spPr>
          <a:xfrm>
            <a:off x="1634010" y="8905522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23" name="Rectangle"/>
          <p:cNvSpPr/>
          <p:nvPr/>
        </p:nvSpPr>
        <p:spPr>
          <a:xfrm>
            <a:off x="1634010" y="6289321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24" name="- the cosmic core-collapse supernova rate, the…"/>
          <p:cNvSpPr txBox="1"/>
          <p:nvPr/>
        </p:nvSpPr>
        <p:spPr>
          <a:xfrm>
            <a:off x="2040542" y="3246817"/>
            <a:ext cx="784424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- the </a:t>
            </a:r>
            <a:r>
              <a:rPr u="sng"/>
              <a:t>cosmic core-collapse supernova rate</a:t>
            </a:r>
            <a:r>
              <a:t>, the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fraction of </a:t>
            </a:r>
            <a:r>
              <a:rPr u="sng"/>
              <a:t>failed supernovae,</a:t>
            </a:r>
            <a:r>
              <a:t> the EOS; </a:t>
            </a:r>
          </a:p>
        </p:txBody>
      </p:sp>
      <p:grpSp>
        <p:nvGrpSpPr>
          <p:cNvPr id="727" name="pasted-image.tiff"/>
          <p:cNvGrpSpPr/>
          <p:nvPr/>
        </p:nvGrpSpPr>
        <p:grpSpPr>
          <a:xfrm>
            <a:off x="16718450" y="3493679"/>
            <a:ext cx="7162759" cy="6048860"/>
            <a:chOff x="0" y="0"/>
            <a:chExt cx="7162758" cy="6048858"/>
          </a:xfrm>
        </p:grpSpPr>
        <p:pic>
          <p:nvPicPr>
            <p:cNvPr id="726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6908759" cy="57186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5" name="pasted-image.tiff" descr="pasted-image.tif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162759" cy="6048859"/>
            </a:xfrm>
            <a:prstGeom prst="rect">
              <a:avLst/>
            </a:prstGeom>
            <a:effectLst/>
          </p:spPr>
        </p:pic>
      </p:grpSp>
      <p:sp>
        <p:nvSpPr>
          <p:cNvPr id="728" name="In case DSNB not observed, it could be…"/>
          <p:cNvSpPr txBox="1"/>
          <p:nvPr/>
        </p:nvSpPr>
        <p:spPr>
          <a:xfrm>
            <a:off x="14026748" y="10423852"/>
            <a:ext cx="9056564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9437FF"/>
                </a:solidFill>
                <a:effectLst/>
              </a:defRPr>
            </a:pPr>
            <a:r>
              <a:t>In case DSNB not observed, it could be </a:t>
            </a:r>
          </a:p>
          <a:p>
            <a:pPr algn="l" defTabSz="584200">
              <a:lnSpc>
                <a:spcPct val="100000"/>
              </a:lnSpc>
              <a:defRPr sz="38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>
                <a:solidFill>
                  <a:srgbClr val="9437FF"/>
                </a:solidFill>
              </a:rPr>
              <a:t>due to neutrino non-radiative two-body decay (IO);</a:t>
            </a:r>
          </a:p>
          <a:p>
            <a:pPr algn="l" defTabSz="584200">
              <a:lnSpc>
                <a:spcPct val="100000"/>
              </a:lnSpc>
              <a:defRPr sz="3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 b="1">
                <a:solidFill>
                  <a:srgbClr val="9437FF"/>
                </a:solidFill>
              </a:rPr>
              <a:t>significant degeneracies with no decay case (NO) </a:t>
            </a:r>
            <a:r>
              <a:rPr b="1"/>
              <a:t> </a:t>
            </a:r>
            <a:r>
              <a:t>  </a:t>
            </a:r>
          </a:p>
        </p:txBody>
      </p:sp>
      <p:sp>
        <p:nvSpPr>
          <p:cNvPr id="729" name="Inverted…"/>
          <p:cNvSpPr txBox="1"/>
          <p:nvPr/>
        </p:nvSpPr>
        <p:spPr>
          <a:xfrm>
            <a:off x="18063832" y="5369101"/>
            <a:ext cx="519213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Inverted </a:t>
            </a:r>
          </a:p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 ordering</a:t>
            </a:r>
          </a:p>
        </p:txBody>
      </p:sp>
      <p:sp>
        <p:nvSpPr>
          <p:cNvPr id="730" name="Abe et al, arXiv:2109.11174"/>
          <p:cNvSpPr txBox="1"/>
          <p:nvPr/>
        </p:nvSpPr>
        <p:spPr>
          <a:xfrm>
            <a:off x="14050108" y="9619628"/>
            <a:ext cx="960532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Ivanez-Ballesteros, Volpe, PRD107 (2023),  arXiv:2209.12465</a:t>
            </a:r>
          </a:p>
        </p:txBody>
      </p:sp>
      <p:sp>
        <p:nvSpPr>
          <p:cNvPr id="731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pic>
        <p:nvPicPr>
          <p:cNvPr id="732" name="pasted-image.tiff" descr="pasted-image.tif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804" y="3538752"/>
            <a:ext cx="6969728" cy="5958715"/>
          </a:xfrm>
          <a:prstGeom prst="rect">
            <a:avLst/>
          </a:prstGeom>
        </p:spPr>
      </p:pic>
      <p:sp>
        <p:nvSpPr>
          <p:cNvPr id="733" name="Normal mass…"/>
          <p:cNvSpPr txBox="1"/>
          <p:nvPr/>
        </p:nvSpPr>
        <p:spPr>
          <a:xfrm>
            <a:off x="11350614" y="5458257"/>
            <a:ext cx="519213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Normal mass </a:t>
            </a:r>
          </a:p>
          <a:p>
            <a:pPr algn="r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ordering and  SH</a:t>
            </a:r>
          </a:p>
        </p:txBody>
      </p:sp>
      <p:sp>
        <p:nvSpPr>
          <p:cNvPr id="734" name="Hyper-Kamiokande"/>
          <p:cNvSpPr txBox="1"/>
          <p:nvPr/>
        </p:nvSpPr>
        <p:spPr>
          <a:xfrm>
            <a:off x="9022035" y="-4434991"/>
            <a:ext cx="6339929" cy="609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Hyper-Kamiokande</a:t>
            </a:r>
          </a:p>
        </p:txBody>
      </p:sp>
      <p:sp>
        <p:nvSpPr>
          <p:cNvPr id="735" name="Hyper-Kamiokande"/>
          <p:cNvSpPr txBox="1"/>
          <p:nvPr/>
        </p:nvSpPr>
        <p:spPr>
          <a:xfrm>
            <a:off x="10499907" y="3492791"/>
            <a:ext cx="6893546" cy="609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Hyper-Kamiokande</a:t>
            </a:r>
          </a:p>
        </p:txBody>
      </p:sp>
      <p:pic>
        <p:nvPicPr>
          <p:cNvPr id="7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14" y="9972413"/>
            <a:ext cx="6261103" cy="469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Conclusions and Perspectives"/>
          <p:cNvSpPr txBox="1"/>
          <p:nvPr/>
        </p:nvSpPr>
        <p:spPr>
          <a:xfrm>
            <a:off x="8889386" y="1743490"/>
            <a:ext cx="745428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Conclusions and Perspectives</a:t>
            </a:r>
          </a:p>
        </p:txBody>
      </p:sp>
      <p:sp>
        <p:nvSpPr>
          <p:cNvPr id="739" name="Texte"/>
          <p:cNvSpPr txBox="1"/>
          <p:nvPr/>
        </p:nvSpPr>
        <p:spPr>
          <a:xfrm>
            <a:off x="8482071" y="7949488"/>
            <a:ext cx="20620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 </a:t>
            </a:r>
          </a:p>
        </p:txBody>
      </p:sp>
      <p:sp>
        <p:nvSpPr>
          <p:cNvPr id="740" name="Core-collapse supernova are rare spectacular events and a unique laboratory for astrophysics, particle physics and the search for new physics."/>
          <p:cNvSpPr txBox="1"/>
          <p:nvPr/>
        </p:nvSpPr>
        <p:spPr>
          <a:xfrm>
            <a:off x="3724610" y="3331017"/>
            <a:ext cx="1417765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 i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>
                <a:effectLst/>
              </a:defRPr>
            </a:pPr>
            <a:r>
              <a:rPr b="1"/>
              <a:t>Core-collapse supernova are rare spectacular events and a unique laboratory for astrophysics, particle physics and the search for new physics.</a:t>
            </a:r>
          </a:p>
        </p:txBody>
      </p:sp>
      <p:sp>
        <p:nvSpPr>
          <p:cNvPr id="741" name="How neutrinos evolve in dense matter is a unique weakly interacting many-body system.  Many ongoing developments, e.g. on the impact of fast modes on the explosion, on the role of flavor conversion on stellar nucleosynthesis, on the interplay between fla"/>
          <p:cNvSpPr txBox="1"/>
          <p:nvPr/>
        </p:nvSpPr>
        <p:spPr>
          <a:xfrm>
            <a:off x="4637243" y="5153172"/>
            <a:ext cx="1487619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008F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How neutrinos evolve in dense matter is a unique weakly interacting many-body system</a:t>
            </a:r>
            <a:r>
              <a:rPr b="1" dirty="0"/>
              <a:t>.  Many ongoing developments</a:t>
            </a:r>
            <a:r>
              <a:rPr b="1" i="1" dirty="0"/>
              <a:t>, e.g. on the </a:t>
            </a:r>
            <a:r>
              <a:rPr i="1" dirty="0"/>
              <a:t>impact of fast modes on the explosion</a:t>
            </a:r>
            <a:r>
              <a:rPr dirty="0"/>
              <a:t>, on the </a:t>
            </a:r>
            <a:r>
              <a:rPr i="1" dirty="0"/>
              <a:t>role of flavor conversion on stellar nucleosynthesis</a:t>
            </a:r>
            <a:r>
              <a:rPr dirty="0"/>
              <a:t>, on the interplay between flavor terms and collisions, on SN dynamics and many-body correlations.</a:t>
            </a:r>
          </a:p>
        </p:txBody>
      </p:sp>
      <p:pic>
        <p:nvPicPr>
          <p:cNvPr id="7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184" y="2951016"/>
            <a:ext cx="1289668" cy="187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19" y="4842067"/>
            <a:ext cx="1289668" cy="187760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wo crucial features we might learn - answer the six-decade quest of how massive stars undergoing gravitational collapse explode and how neutrinos change flavor in dense environments."/>
          <p:cNvSpPr txBox="1"/>
          <p:nvPr/>
        </p:nvSpPr>
        <p:spPr>
          <a:xfrm>
            <a:off x="3072677" y="7239120"/>
            <a:ext cx="1417765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b="1" dirty="0"/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/>
              <a:t>Two crucial features we might learn - answer the six-decade quest of how massive stars undergoing gravitational collapse explode and how neutrinos change flavor in dense environments.   </a:t>
            </a:r>
          </a:p>
        </p:txBody>
      </p:sp>
      <p:sp>
        <p:nvSpPr>
          <p:cNvPr id="745" name="The upcoming detection of the diffuse supernova neutrino background will open a unique low-energy observational window in neutrino astronomy."/>
          <p:cNvSpPr txBox="1"/>
          <p:nvPr/>
        </p:nvSpPr>
        <p:spPr>
          <a:xfrm>
            <a:off x="2187374" y="9780683"/>
            <a:ext cx="1417765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>
                <a:effectLst/>
              </a:defRPr>
            </a:pPr>
            <a:r>
              <a:rPr b="1"/>
              <a:t>The upcoming detection of the diffuse supernova neutrino background will open a unique low-energy observational window in neutrino astronomy. </a:t>
            </a:r>
          </a:p>
        </p:txBody>
      </p:sp>
      <p:pic>
        <p:nvPicPr>
          <p:cNvPr id="7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96" y="7495117"/>
            <a:ext cx="1289668" cy="187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91" y="9400682"/>
            <a:ext cx="1289668" cy="1877604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M.C. Volpe, «Neutrinos from dense: flavor mechanisms,…"/>
          <p:cNvSpPr txBox="1"/>
          <p:nvPr/>
        </p:nvSpPr>
        <p:spPr>
          <a:xfrm>
            <a:off x="5495312" y="11306246"/>
            <a:ext cx="10636251" cy="135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M.C. Volpe, «Neutrinos from dense: flavor mechanisms, </a:t>
            </a:r>
          </a:p>
          <a:p>
            <a:pPr>
              <a:defRPr sz="25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theoretical approaches, observations, new directions »,   </a:t>
            </a:r>
          </a:p>
          <a:p>
            <a:pPr>
              <a:defRPr sz="2500">
                <a:solidFill>
                  <a:srgbClr val="42424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Review of Modern Physics . 96 (2024) 2, 025004, arXiv: </a:t>
            </a:r>
            <a:r>
              <a:rPr>
                <a:hlinkClick r:id="rId3"/>
              </a:rPr>
              <a:t>2301.11814</a:t>
            </a:r>
            <a:r>
              <a:t> </a:t>
            </a:r>
          </a:p>
        </p:txBody>
      </p:sp>
      <p:sp>
        <p:nvSpPr>
          <p:cNvPr id="749" name="Texte"/>
          <p:cNvSpPr txBox="1"/>
          <p:nvPr/>
        </p:nvSpPr>
        <p:spPr>
          <a:xfrm>
            <a:off x="6060186" y="9134066"/>
            <a:ext cx="1487619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008F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750" name="joueusedeguitare.jpg" descr="joueusedeguitare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007" y="8355677"/>
            <a:ext cx="3686047" cy="4428858"/>
          </a:xfrm>
          <a:prstGeom prst="rect">
            <a:avLst/>
          </a:prstGeom>
        </p:spPr>
      </p:pic>
      <p:sp>
        <p:nvSpPr>
          <p:cNvPr id="751" name="« Une femme jouant de guitare », Vermeer, 1672"/>
          <p:cNvSpPr txBox="1"/>
          <p:nvPr/>
        </p:nvSpPr>
        <p:spPr>
          <a:xfrm>
            <a:off x="18154242" y="12730309"/>
            <a:ext cx="56035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« </a:t>
            </a:r>
            <a:r>
              <a:rPr i="1"/>
              <a:t>Une femme jouant de guitare</a:t>
            </a:r>
            <a:r>
              <a:t> », Vermeer, 1672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NEUTRINO FLUXES on Earth"/>
          <p:cNvSpPr txBox="1"/>
          <p:nvPr/>
        </p:nvSpPr>
        <p:spPr>
          <a:xfrm>
            <a:off x="5135743" y="947213"/>
            <a:ext cx="134181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SUPERNOVAE IN THE MILKY WAY - since 1000 y</a:t>
            </a:r>
          </a:p>
        </p:txBody>
      </p:sp>
      <p:sp>
        <p:nvSpPr>
          <p:cNvPr id="168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169" name="Flèche"/>
          <p:cNvSpPr/>
          <p:nvPr/>
        </p:nvSpPr>
        <p:spPr>
          <a:xfrm>
            <a:off x="989017" y="6552957"/>
            <a:ext cx="22977746" cy="508001"/>
          </a:xfrm>
          <a:prstGeom prst="rightArrow">
            <a:avLst>
              <a:gd name="adj1" fmla="val 32000"/>
              <a:gd name="adj2" fmla="val 160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0" name="Rectangle"/>
          <p:cNvSpPr/>
          <p:nvPr/>
        </p:nvSpPr>
        <p:spPr>
          <a:xfrm>
            <a:off x="2797923" y="6443346"/>
            <a:ext cx="198200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1" name="Rectangle"/>
          <p:cNvSpPr/>
          <p:nvPr/>
        </p:nvSpPr>
        <p:spPr>
          <a:xfrm>
            <a:off x="6405208" y="6514857"/>
            <a:ext cx="198201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2" name="Rectangle"/>
          <p:cNvSpPr/>
          <p:nvPr/>
        </p:nvSpPr>
        <p:spPr>
          <a:xfrm>
            <a:off x="10338331" y="6422635"/>
            <a:ext cx="198201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3" name="Rectangle"/>
          <p:cNvSpPr/>
          <p:nvPr/>
        </p:nvSpPr>
        <p:spPr>
          <a:xfrm>
            <a:off x="13649724" y="6359135"/>
            <a:ext cx="198201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17556306" y="6397235"/>
            <a:ext cx="198201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75" name="SN_1006-2.jpg" descr="SN_1006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52" y="7475720"/>
            <a:ext cx="3592942" cy="35929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6" name="Large Magellanic Cloud, 50 kpc (163,000 light-years)"/>
          <p:cNvSpPr txBox="1"/>
          <p:nvPr/>
        </p:nvSpPr>
        <p:spPr>
          <a:xfrm>
            <a:off x="1915898" y="5334687"/>
            <a:ext cx="196225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4000">
                <a:solidFill>
                  <a:srgbClr val="0096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SN 1006</a:t>
            </a:r>
          </a:p>
        </p:txBody>
      </p:sp>
      <p:pic>
        <p:nvPicPr>
          <p:cNvPr id="177" name="Crab_Nebula-3.jpg" descr="Crab_Nebula-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954" y="2307194"/>
            <a:ext cx="3736683" cy="373668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78" name="Large Magellanic Cloud, 50 kpc (163,000 light-years)"/>
          <p:cNvSpPr txBox="1"/>
          <p:nvPr/>
        </p:nvSpPr>
        <p:spPr>
          <a:xfrm>
            <a:off x="5385176" y="7491827"/>
            <a:ext cx="223826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4000">
                <a:solidFill>
                  <a:srgbClr val="FF9300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SN 1054</a:t>
            </a:r>
          </a:p>
          <a:p>
            <a:pPr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Crab Nebula</a:t>
            </a:r>
          </a:p>
        </p:txBody>
      </p:sp>
      <p:pic>
        <p:nvPicPr>
          <p:cNvPr id="179" name="SN1181.jpg" descr="SN11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828" y="3099882"/>
            <a:ext cx="3841934" cy="265467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0" name="Large Magellanic Cloud, 50 kpc (163,000 light-years)"/>
          <p:cNvSpPr txBox="1"/>
          <p:nvPr/>
        </p:nvSpPr>
        <p:spPr>
          <a:xfrm>
            <a:off x="9673224" y="7390227"/>
            <a:ext cx="1528416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000">
                <a:solidFill>
                  <a:srgbClr val="FF9300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SN 1181</a:t>
            </a:r>
          </a:p>
        </p:txBody>
      </p:sp>
      <p:sp>
        <p:nvSpPr>
          <p:cNvPr id="181" name="Rectangle"/>
          <p:cNvSpPr/>
          <p:nvPr/>
        </p:nvSpPr>
        <p:spPr>
          <a:xfrm>
            <a:off x="21109158" y="6443346"/>
            <a:ext cx="198200" cy="72722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82" name="Tycho-supernova-xray.jpg" descr="Tycho-supernova-xra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7783" y="7448185"/>
            <a:ext cx="3762082" cy="376208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3" name="Large Magellanic Cloud, 50 kpc (163,000 light-years)"/>
          <p:cNvSpPr txBox="1"/>
          <p:nvPr/>
        </p:nvSpPr>
        <p:spPr>
          <a:xfrm>
            <a:off x="12692254" y="5334687"/>
            <a:ext cx="17600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4000">
                <a:solidFill>
                  <a:srgbClr val="0096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SN 1572</a:t>
            </a:r>
          </a:p>
        </p:txBody>
      </p:sp>
      <p:sp>
        <p:nvSpPr>
          <p:cNvPr id="184" name="Large Magellanic Cloud, 50 kpc (163,000 light-years)"/>
          <p:cNvSpPr txBox="1"/>
          <p:nvPr/>
        </p:nvSpPr>
        <p:spPr>
          <a:xfrm>
            <a:off x="16675523" y="5334687"/>
            <a:ext cx="195976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4000">
                <a:solidFill>
                  <a:srgbClr val="0096FF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SN 1604</a:t>
            </a:r>
          </a:p>
        </p:txBody>
      </p:sp>
      <p:pic>
        <p:nvPicPr>
          <p:cNvPr id="185" name="Keplers_supernova.jpg" descr="Keplers_supernov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6237" y="7846662"/>
            <a:ext cx="3618342" cy="36183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6" name="Courtesy NASA/JPL-Caltech"/>
          <p:cNvSpPr txBox="1"/>
          <p:nvPr/>
        </p:nvSpPr>
        <p:spPr>
          <a:xfrm>
            <a:off x="21224115" y="5791078"/>
            <a:ext cx="244182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440">
                <a:solidFill>
                  <a:srgbClr val="54595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Courtesy NASA/JPL-Caltech</a:t>
            </a:r>
          </a:p>
        </p:txBody>
      </p:sp>
      <p:pic>
        <p:nvPicPr>
          <p:cNvPr id="187" name="Cassiopeia_A_Spitzer_Crop.jpg" descr="Cassiopeia_A_Spitzer_Cro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9455" y="2513925"/>
            <a:ext cx="4288904" cy="326526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arge Magellanic Cloud, 50 kpc (163,000 light-years)"/>
          <p:cNvSpPr txBox="1"/>
          <p:nvPr/>
        </p:nvSpPr>
        <p:spPr>
          <a:xfrm>
            <a:off x="19953813" y="7511686"/>
            <a:ext cx="324018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4000">
                <a:solidFill>
                  <a:srgbClr val="FF9300"/>
                </a:solidFill>
                <a:effectLst/>
                <a:latin typeface="Papyrus"/>
                <a:ea typeface="Papyrus"/>
                <a:cs typeface="Papyrus"/>
                <a:sym typeface="Papyrus"/>
              </a:defRPr>
            </a:pPr>
            <a:r>
              <a:t>SN 1667</a:t>
            </a:r>
            <a:r>
              <a:rPr sz="3000"/>
              <a:t> (Cas A)</a:t>
            </a:r>
          </a:p>
        </p:txBody>
      </p:sp>
      <p:sp>
        <p:nvSpPr>
          <p:cNvPr id="189" name="NASA/ESA/JHU/R.Sankrit &amp; W.Blair"/>
          <p:cNvSpPr txBox="1"/>
          <p:nvPr/>
        </p:nvSpPr>
        <p:spPr>
          <a:xfrm>
            <a:off x="16599513" y="11518900"/>
            <a:ext cx="29265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360">
                <a:solidFill>
                  <a:srgbClr val="54595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NASA/ESA/JHU/R.Sankrit &amp; W.Blair </a:t>
            </a:r>
          </a:p>
        </p:txBody>
      </p:sp>
      <p:sp>
        <p:nvSpPr>
          <p:cNvPr id="190" name="NASA/CXC/Rutgers/J.Warren &amp; J.Hughes et al."/>
          <p:cNvSpPr txBox="1"/>
          <p:nvPr/>
        </p:nvSpPr>
        <p:spPr>
          <a:xfrm>
            <a:off x="11871029" y="11264280"/>
            <a:ext cx="375559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360">
                <a:solidFill>
                  <a:srgbClr val="54595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NASA/CXC/Rutgers/J.Warren &amp; J.Hughes et al.</a:t>
            </a:r>
          </a:p>
        </p:txBody>
      </p:sp>
      <p:sp>
        <p:nvSpPr>
          <p:cNvPr id="191" name="NASA/CXC/SAO/S.Murray et al."/>
          <p:cNvSpPr txBox="1"/>
          <p:nvPr/>
        </p:nvSpPr>
        <p:spPr>
          <a:xfrm>
            <a:off x="9818020" y="5797428"/>
            <a:ext cx="258104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360">
                <a:solidFill>
                  <a:srgbClr val="54595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NASA/CXC/SAO/S.Murray et al.</a:t>
            </a:r>
          </a:p>
        </p:txBody>
      </p:sp>
      <p:sp>
        <p:nvSpPr>
          <p:cNvPr id="192" name="NASA, ESA, J. Hester and A. Loll"/>
          <p:cNvSpPr txBox="1"/>
          <p:nvPr/>
        </p:nvSpPr>
        <p:spPr>
          <a:xfrm>
            <a:off x="5514087" y="6073592"/>
            <a:ext cx="266799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1360">
                <a:solidFill>
                  <a:srgbClr val="54595D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3366CC"/>
                </a:solidFill>
                <a:hlinkClick r:id="rId10"/>
              </a:rPr>
              <a:t>NASA</a:t>
            </a:r>
            <a:r>
              <a:t>, </a:t>
            </a:r>
            <a:r>
              <a:rPr>
                <a:solidFill>
                  <a:srgbClr val="3366CC"/>
                </a:solidFill>
                <a:hlinkClick r:id="rId11"/>
              </a:rPr>
              <a:t>ESA</a:t>
            </a:r>
            <a:r>
              <a:t>, J. Hester and A. Loll</a:t>
            </a:r>
          </a:p>
        </p:txBody>
      </p:sp>
      <p:sp>
        <p:nvSpPr>
          <p:cNvPr id="193" name="Smithsonian Institution"/>
          <p:cNvSpPr txBox="1"/>
          <p:nvPr/>
        </p:nvSpPr>
        <p:spPr>
          <a:xfrm>
            <a:off x="2835362" y="11105139"/>
            <a:ext cx="1852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defRPr sz="1360">
                <a:solidFill>
                  <a:srgbClr val="54595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Smithsonian Institution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N NEUTRINO TIME SIGNAL"/>
          <p:cNvSpPr txBox="1"/>
          <p:nvPr/>
        </p:nvSpPr>
        <p:spPr>
          <a:xfrm>
            <a:off x="8324606" y="669879"/>
            <a:ext cx="844765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 NEUTRINO TIME SIGNAL</a:t>
            </a:r>
          </a:p>
        </p:txBody>
      </p:sp>
      <p:sp>
        <p:nvSpPr>
          <p:cNvPr id="754" name="Odrzylowek et al, Astrop. Phys.  (2004)"/>
          <p:cNvSpPr txBox="1"/>
          <p:nvPr/>
        </p:nvSpPr>
        <p:spPr>
          <a:xfrm>
            <a:off x="15708692" y="3462115"/>
            <a:ext cx="61007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Odrzylowek et al, Astrop. Phys.  (2004)</a:t>
            </a:r>
          </a:p>
        </p:txBody>
      </p:sp>
      <p:sp>
        <p:nvSpPr>
          <p:cNvPr id="755" name="First pointed out that neutrino pair emission from e.g. the Si-burning phase lasts about 2 days (M = 20 Msun). Average neutrino energies about 2 MeV (thermal emission).  Possible detection of pre-SN neutrinos from 1 kpc."/>
          <p:cNvSpPr txBox="1"/>
          <p:nvPr/>
        </p:nvSpPr>
        <p:spPr>
          <a:xfrm>
            <a:off x="2726729" y="2474668"/>
            <a:ext cx="1899266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First pointed out that neutrino pair emission from e.g. the Si-burning phase lasts about 2 days (M = 20 Msun). Average neutrino energies about 2 MeV (thermal emission).  Possible detection of pre-SN neutrinos from 1 kpc.   </a:t>
            </a:r>
          </a:p>
        </p:txBody>
      </p:sp>
      <p:sp>
        <p:nvSpPr>
          <p:cNvPr id="756" name="Rectangle"/>
          <p:cNvSpPr/>
          <p:nvPr/>
        </p:nvSpPr>
        <p:spPr>
          <a:xfrm>
            <a:off x="1952687" y="1541160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57" name="Pre-SN neutrinos (1-a few days before the SN)…"/>
          <p:cNvSpPr txBox="1"/>
          <p:nvPr/>
        </p:nvSpPr>
        <p:spPr>
          <a:xfrm>
            <a:off x="2548417" y="1393795"/>
            <a:ext cx="1916318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Pre-SN neutrinos</a:t>
            </a:r>
            <a:r>
              <a:t> (1-a few days before the SN)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>
                <a:solidFill>
                  <a:srgbClr val="424242"/>
                </a:solidFill>
              </a:rPr>
              <a:t>information on the late stages before SN collapse (stellar evolution theory), on the progenitor and early alert.</a:t>
            </a:r>
            <a:r>
              <a:t> </a:t>
            </a:r>
          </a:p>
        </p:txBody>
      </p:sp>
      <p:sp>
        <p:nvSpPr>
          <p:cNvPr id="758" name="Pre-SN neutrinos (3 sigma detection, 48 h before exp.) could be detected in KamLAND for M = 25 Msun up to 690 pc."/>
          <p:cNvSpPr txBox="1"/>
          <p:nvPr/>
        </p:nvSpPr>
        <p:spPr>
          <a:xfrm>
            <a:off x="2726729" y="4020033"/>
            <a:ext cx="1899266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Pre-SN neutrinos (3 sigma detection, 48 h before exp.) could be detected in KamLAND for M = 25 Msun up to 690 pc.  </a:t>
            </a:r>
          </a:p>
        </p:txBody>
      </p:sp>
      <p:sp>
        <p:nvSpPr>
          <p:cNvPr id="759" name="Asakura et al., Astrophys. Journ. (2016)"/>
          <p:cNvSpPr txBox="1"/>
          <p:nvPr/>
        </p:nvSpPr>
        <p:spPr>
          <a:xfrm>
            <a:off x="14998596" y="4667733"/>
            <a:ext cx="62839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Asakura et al., Astrophys. Journ. (2016)</a:t>
            </a:r>
          </a:p>
        </p:txBody>
      </p:sp>
      <p:sp>
        <p:nvSpPr>
          <p:cNvPr id="760" name="Rectangle"/>
          <p:cNvSpPr/>
          <p:nvPr/>
        </p:nvSpPr>
        <p:spPr>
          <a:xfrm>
            <a:off x="1921625" y="595339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761" name="Late-time neutrinos from PNS cooling (10-100 s)…"/>
          <p:cNvSpPr txBox="1"/>
          <p:nvPr/>
        </p:nvSpPr>
        <p:spPr>
          <a:xfrm>
            <a:off x="2595525" y="5873351"/>
            <a:ext cx="1919295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Late-time neutrinos from PNS cooling</a:t>
            </a:r>
            <a:r>
              <a:t> (10-100 s) 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Late time neutrino emission tells us about the PNS, e.g. equation of state, fate of the SN, total radiated energy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and lepton number, new physics.</a:t>
            </a:r>
          </a:p>
        </p:txBody>
      </p:sp>
      <p:sp>
        <p:nvSpPr>
          <p:cNvPr id="762" name="Weak interactions"/>
          <p:cNvSpPr txBox="1"/>
          <p:nvPr/>
        </p:nvSpPr>
        <p:spPr>
          <a:xfrm>
            <a:off x="2695667" y="3488752"/>
            <a:ext cx="189926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Weak interactions</a:t>
            </a:r>
          </a:p>
        </p:txBody>
      </p:sp>
      <p:sp>
        <p:nvSpPr>
          <p:cNvPr id="763" name="Li, Roberts, Beacom., PRD (2021)"/>
          <p:cNvSpPr txBox="1"/>
          <p:nvPr/>
        </p:nvSpPr>
        <p:spPr>
          <a:xfrm>
            <a:off x="16399520" y="7029051"/>
            <a:ext cx="5221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Li, Roberts, Beacom., PRD (2021)</a:t>
            </a:r>
          </a:p>
        </p:txBody>
      </p:sp>
      <p:grpSp>
        <p:nvGrpSpPr>
          <p:cNvPr id="766" name="Image"/>
          <p:cNvGrpSpPr/>
          <p:nvPr/>
        </p:nvGrpSpPr>
        <p:grpSpPr>
          <a:xfrm>
            <a:off x="3076925" y="7508460"/>
            <a:ext cx="6100763" cy="5787179"/>
            <a:chOff x="0" y="0"/>
            <a:chExt cx="6100762" cy="5787178"/>
          </a:xfrm>
        </p:grpSpPr>
        <p:pic>
          <p:nvPicPr>
            <p:cNvPr id="765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000" y="88900"/>
              <a:ext cx="5846763" cy="5456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4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100763" cy="5787179"/>
            </a:xfrm>
            <a:prstGeom prst="rect">
              <a:avLst/>
            </a:prstGeom>
            <a:effectLst/>
          </p:spPr>
        </p:pic>
      </p:grpSp>
      <p:sp>
        <p:nvSpPr>
          <p:cNvPr id="767" name="SN at 10 kpc : 250 antinue over 50 s  in Super-K, 110 nue over 40 s in DUNE…"/>
          <p:cNvSpPr txBox="1"/>
          <p:nvPr/>
        </p:nvSpPr>
        <p:spPr>
          <a:xfrm>
            <a:off x="9168991" y="7420197"/>
            <a:ext cx="1305211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SN at 10 kpc : 250 antinue over 50 s  in Super-K, 110 nue over 40 s in DUNE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                         10  (anti)numu, (anti)tau over 20 s in JUNO     </a:t>
            </a:r>
          </a:p>
        </p:txBody>
      </p:sp>
      <p:sp>
        <p:nvSpPr>
          <p:cNvPr id="768" name="NS cooling goes through different phases -…"/>
          <p:cNvSpPr txBox="1"/>
          <p:nvPr/>
        </p:nvSpPr>
        <p:spPr>
          <a:xfrm>
            <a:off x="9468136" y="8792587"/>
            <a:ext cx="12453826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NS cooling goes through different phases -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</a:t>
            </a:r>
            <a:r>
              <a:rPr i="1">
                <a:solidFill>
                  <a:srgbClr val="424242"/>
                </a:solidFill>
              </a:rPr>
              <a:t>1 s after bounce</a:t>
            </a:r>
            <a:r>
              <a:rPr>
                <a:solidFill>
                  <a:srgbClr val="424242"/>
                </a:solidFill>
              </a:rPr>
              <a:t> - cooling and contraction of the high entropy, shock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                             heated outer layers of the PNS (radius from 50 to 10 km)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i="1">
                <a:solidFill>
                  <a:srgbClr val="424242"/>
                </a:solidFill>
              </a:rPr>
              <a:t>1-15 s after bounce </a:t>
            </a:r>
            <a:r>
              <a:rPr>
                <a:solidFill>
                  <a:srgbClr val="424242"/>
                </a:solidFill>
              </a:rPr>
              <a:t>- inward diffusion of neutrinos and cooling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                               (T gradient and lepton number)  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i="1">
                <a:solidFill>
                  <a:srgbClr val="424242"/>
                </a:solidFill>
              </a:rPr>
              <a:t>several tens of s </a:t>
            </a:r>
            <a:r>
              <a:rPr>
                <a:solidFill>
                  <a:srgbClr val="424242"/>
                </a:solidFill>
              </a:rPr>
              <a:t>-  thermal cooling, neutrinos remove energy from the star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                              (T gradient)</a:t>
            </a:r>
          </a:p>
        </p:txBody>
      </p:sp>
      <p:sp>
        <p:nvSpPr>
          <p:cNvPr id="769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Cercle"/>
          <p:cNvSpPr/>
          <p:nvPr/>
        </p:nvSpPr>
        <p:spPr>
          <a:xfrm>
            <a:off x="3884017" y="6855257"/>
            <a:ext cx="1270001" cy="1270001"/>
          </a:xfrm>
          <a:prstGeom prst="ellipse">
            <a:avLst/>
          </a:prstGeom>
          <a:gradFill>
            <a:gsLst>
              <a:gs pos="0">
                <a:srgbClr val="FFD479"/>
              </a:gs>
              <a:gs pos="100000">
                <a:srgbClr val="2F5992"/>
              </a:gs>
            </a:gsLst>
            <a:lin ang="5400000"/>
          </a:gradFill>
          <a:ln w="12700">
            <a:solidFill>
              <a:srgbClr val="FFD479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2" name="Triangle"/>
          <p:cNvSpPr/>
          <p:nvPr/>
        </p:nvSpPr>
        <p:spPr>
          <a:xfrm>
            <a:off x="4394274" y="5108709"/>
            <a:ext cx="249486" cy="1553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3" name="Triangle"/>
          <p:cNvSpPr/>
          <p:nvPr/>
        </p:nvSpPr>
        <p:spPr>
          <a:xfrm rot="2759396">
            <a:off x="5852517" y="4940980"/>
            <a:ext cx="249486" cy="2390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4" name="Triangle"/>
          <p:cNvSpPr/>
          <p:nvPr/>
        </p:nvSpPr>
        <p:spPr>
          <a:xfrm rot="8323586">
            <a:off x="5824766" y="7712343"/>
            <a:ext cx="349748" cy="2835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D479"/>
              </a:gs>
              <a:gs pos="100000">
                <a:srgbClr val="2F5992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5" name="Triangle"/>
          <p:cNvSpPr/>
          <p:nvPr/>
        </p:nvSpPr>
        <p:spPr>
          <a:xfrm rot="11754723">
            <a:off x="3517729" y="8119645"/>
            <a:ext cx="459037" cy="3569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D479"/>
              </a:gs>
              <a:gs pos="100000">
                <a:srgbClr val="2F5992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6" name="Triangle"/>
          <p:cNvSpPr/>
          <p:nvPr/>
        </p:nvSpPr>
        <p:spPr>
          <a:xfrm rot="4204600">
            <a:off x="6305007" y="5637889"/>
            <a:ext cx="249487" cy="2478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77" name="Mean-field approximation"/>
          <p:cNvSpPr txBox="1"/>
          <p:nvPr/>
        </p:nvSpPr>
        <p:spPr>
          <a:xfrm>
            <a:off x="1254251" y="4109179"/>
            <a:ext cx="406702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Mean-field approximation</a:t>
            </a:r>
          </a:p>
        </p:txBody>
      </p:sp>
      <p:sp>
        <p:nvSpPr>
          <p:cNvPr id="778" name="Mean-field and extended mean-field"/>
          <p:cNvSpPr txBox="1"/>
          <p:nvPr/>
        </p:nvSpPr>
        <p:spPr>
          <a:xfrm>
            <a:off x="5914684" y="3879625"/>
            <a:ext cx="536049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Mean-field and extended mean-field</a:t>
            </a:r>
          </a:p>
        </p:txBody>
      </p:sp>
      <p:grpSp>
        <p:nvGrpSpPr>
          <p:cNvPr id="781" name="pasted-image.pdf"/>
          <p:cNvGrpSpPr/>
          <p:nvPr/>
        </p:nvGrpSpPr>
        <p:grpSpPr>
          <a:xfrm>
            <a:off x="1976085" y="2095126"/>
            <a:ext cx="2623360" cy="1883622"/>
            <a:chOff x="0" y="0"/>
            <a:chExt cx="2623358" cy="1883620"/>
          </a:xfrm>
        </p:grpSpPr>
        <p:pic>
          <p:nvPicPr>
            <p:cNvPr id="780" name="pasted-image.pdf" descr="pasted-image.pdf"/>
            <p:cNvPicPr>
              <a:picLocks noChangeAspect="1"/>
            </p:cNvPicPr>
            <p:nvPr/>
          </p:nvPicPr>
          <p:blipFill>
            <a:blip r:embed="rId3"/>
            <a:srcRect b="3"/>
            <a:stretch>
              <a:fillRect/>
            </a:stretch>
          </p:blipFill>
          <p:spPr>
            <a:xfrm>
              <a:off x="127000" y="88900"/>
              <a:ext cx="2369344" cy="1553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7132" y="8383"/>
                  </a:moveTo>
                  <a:cubicBezTo>
                    <a:pt x="17171" y="8397"/>
                    <a:pt x="17206" y="8436"/>
                    <a:pt x="17229" y="8493"/>
                  </a:cubicBezTo>
                  <a:cubicBezTo>
                    <a:pt x="17275" y="8607"/>
                    <a:pt x="17253" y="8754"/>
                    <a:pt x="17179" y="8824"/>
                  </a:cubicBezTo>
                  <a:cubicBezTo>
                    <a:pt x="17104" y="8895"/>
                    <a:pt x="17004" y="8861"/>
                    <a:pt x="16958" y="8747"/>
                  </a:cubicBezTo>
                  <a:cubicBezTo>
                    <a:pt x="16912" y="8633"/>
                    <a:pt x="16934" y="8481"/>
                    <a:pt x="17009" y="8410"/>
                  </a:cubicBezTo>
                  <a:cubicBezTo>
                    <a:pt x="17046" y="8375"/>
                    <a:pt x="17092" y="8369"/>
                    <a:pt x="17132" y="8383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779" name="pasted-image.pdf" descr="pasted-image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2623360" cy="1883622"/>
            </a:xfrm>
            <a:prstGeom prst="rect">
              <a:avLst/>
            </a:prstGeom>
            <a:effectLst/>
          </p:spPr>
        </p:pic>
      </p:grpSp>
      <p:sp>
        <p:nvSpPr>
          <p:cNvPr id="782" name="Linearised mean-field equations"/>
          <p:cNvSpPr txBox="1"/>
          <p:nvPr/>
        </p:nvSpPr>
        <p:spPr>
          <a:xfrm>
            <a:off x="7062656" y="7262520"/>
            <a:ext cx="478719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Linearised mean-field equations</a:t>
            </a:r>
          </a:p>
        </p:txBody>
      </p:sp>
      <p:pic>
        <p:nvPicPr>
          <p:cNvPr id="783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521" y="5120652"/>
            <a:ext cx="1981201" cy="2120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pasted-image.pdf"/>
          <p:cNvGrpSpPr/>
          <p:nvPr/>
        </p:nvGrpSpPr>
        <p:grpSpPr>
          <a:xfrm>
            <a:off x="546819" y="8428993"/>
            <a:ext cx="2735033" cy="2358175"/>
            <a:chOff x="0" y="0"/>
            <a:chExt cx="2735032" cy="2358174"/>
          </a:xfrm>
        </p:grpSpPr>
        <p:pic>
          <p:nvPicPr>
            <p:cNvPr id="785" name="pasted-image.pdf" descr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2481033" cy="20279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4" name="pasted-image.pdf" descr="pasted-image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735033" cy="2358175"/>
            </a:xfrm>
            <a:prstGeom prst="rect">
              <a:avLst/>
            </a:prstGeom>
            <a:effectLst/>
          </p:spPr>
        </p:pic>
      </p:grpSp>
      <p:sp>
        <p:nvSpPr>
          <p:cNvPr id="787" name="Quantum kinetic equations"/>
          <p:cNvSpPr txBox="1"/>
          <p:nvPr/>
        </p:nvSpPr>
        <p:spPr>
          <a:xfrm>
            <a:off x="1238178" y="11232797"/>
            <a:ext cx="409917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Quantum kinetic equations</a:t>
            </a:r>
          </a:p>
        </p:txBody>
      </p:sp>
      <p:grpSp>
        <p:nvGrpSpPr>
          <p:cNvPr id="790" name="pasted-image.pdf"/>
          <p:cNvGrpSpPr/>
          <p:nvPr/>
        </p:nvGrpSpPr>
        <p:grpSpPr>
          <a:xfrm>
            <a:off x="7526539" y="1811009"/>
            <a:ext cx="2465140" cy="2065095"/>
            <a:chOff x="0" y="0"/>
            <a:chExt cx="2465139" cy="2065093"/>
          </a:xfrm>
        </p:grpSpPr>
        <p:pic>
          <p:nvPicPr>
            <p:cNvPr id="789" name="pasted-image.pdf" descr="pasted-image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2211140" cy="17348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8" name="pasted-image.pdf" descr="pasted-image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465140" cy="2065094"/>
            </a:xfrm>
            <a:prstGeom prst="rect">
              <a:avLst/>
            </a:prstGeom>
            <a:effectLst/>
          </p:spPr>
        </p:pic>
      </p:grpSp>
      <p:sp>
        <p:nvSpPr>
          <p:cNvPr id="791" name="Towards the many-body solution"/>
          <p:cNvSpPr txBox="1"/>
          <p:nvPr/>
        </p:nvSpPr>
        <p:spPr>
          <a:xfrm>
            <a:off x="6698795" y="9689430"/>
            <a:ext cx="49666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 b="1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2500">
                <a:solidFill>
                  <a:srgbClr val="FF2600"/>
                </a:solidFill>
              </a:rPr>
              <a:t>Towards the many-body solution</a:t>
            </a:r>
            <a:r>
              <a:t> </a:t>
            </a:r>
          </a:p>
        </p:txBody>
      </p:sp>
      <p:pic>
        <p:nvPicPr>
          <p:cNvPr id="792" name="Ligne Ligne" descr="Ligne Lig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298663" y="6552352"/>
            <a:ext cx="8685107" cy="101601"/>
          </a:xfrm>
          <a:prstGeom prst="rect">
            <a:avLst/>
          </a:prstGeom>
        </p:spPr>
      </p:pic>
      <p:sp>
        <p:nvSpPr>
          <p:cNvPr id="794" name="Rectangle"/>
          <p:cNvSpPr/>
          <p:nvPr/>
        </p:nvSpPr>
        <p:spPr>
          <a:xfrm>
            <a:off x="12918775" y="1904192"/>
            <a:ext cx="281609" cy="308407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95" name="Mean-field equations"/>
          <p:cNvSpPr txBox="1"/>
          <p:nvPr/>
        </p:nvSpPr>
        <p:spPr>
          <a:xfrm>
            <a:off x="13335192" y="1791695"/>
            <a:ext cx="33327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Mean-field equations</a:t>
            </a:r>
          </a:p>
        </p:txBody>
      </p:sp>
      <p:sp>
        <p:nvSpPr>
          <p:cNvPr id="796" name="Rectangle"/>
          <p:cNvSpPr/>
          <p:nvPr/>
        </p:nvSpPr>
        <p:spPr>
          <a:xfrm>
            <a:off x="12965228" y="7290517"/>
            <a:ext cx="281610" cy="308408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797" name="Linearised equations"/>
          <p:cNvSpPr txBox="1"/>
          <p:nvPr/>
        </p:nvSpPr>
        <p:spPr>
          <a:xfrm>
            <a:off x="13451289" y="7139920"/>
            <a:ext cx="32776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Linearised equations</a:t>
            </a:r>
          </a:p>
        </p:txBody>
      </p:sp>
      <p:grpSp>
        <p:nvGrpSpPr>
          <p:cNvPr id="800" name="pasted-image.pdf"/>
          <p:cNvGrpSpPr/>
          <p:nvPr/>
        </p:nvGrpSpPr>
        <p:grpSpPr>
          <a:xfrm>
            <a:off x="13500006" y="8476984"/>
            <a:ext cx="7988301" cy="2082801"/>
            <a:chOff x="0" y="0"/>
            <a:chExt cx="7988300" cy="2082800"/>
          </a:xfrm>
        </p:grpSpPr>
        <p:pic>
          <p:nvPicPr>
            <p:cNvPr id="799" name="pasted-image.pdf" descr="pasted-image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7000" y="88900"/>
              <a:ext cx="7734300" cy="1752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8" name="pasted-image.pdf" descr="pasted-image.pdf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7988300" cy="2082800"/>
            </a:xfrm>
            <a:prstGeom prst="rect">
              <a:avLst/>
            </a:prstGeom>
            <a:effectLst/>
          </p:spPr>
        </p:pic>
      </p:grpSp>
      <p:grpSp>
        <p:nvGrpSpPr>
          <p:cNvPr id="803" name="pasted-image.pdf"/>
          <p:cNvGrpSpPr/>
          <p:nvPr/>
        </p:nvGrpSpPr>
        <p:grpSpPr>
          <a:xfrm>
            <a:off x="13491940" y="7719552"/>
            <a:ext cx="5664201" cy="990601"/>
            <a:chOff x="0" y="0"/>
            <a:chExt cx="5664200" cy="990600"/>
          </a:xfrm>
        </p:grpSpPr>
        <p:pic>
          <p:nvPicPr>
            <p:cNvPr id="802" name="pasted-image.pdf" descr="pasted-image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7000" y="88900"/>
              <a:ext cx="5410200" cy="660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1" name="pasted-image.pdf" descr="pasted-image.pdf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5664200" cy="990600"/>
            </a:xfrm>
            <a:prstGeom prst="rect">
              <a:avLst/>
            </a:prstGeom>
            <a:effectLst/>
          </p:spPr>
        </p:pic>
      </p:grpSp>
      <p:sp>
        <p:nvSpPr>
          <p:cNvPr id="804" name="Rectangle"/>
          <p:cNvSpPr/>
          <p:nvPr/>
        </p:nvSpPr>
        <p:spPr>
          <a:xfrm>
            <a:off x="13146811" y="10998917"/>
            <a:ext cx="281609" cy="308408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805" name="Quantum kinetic equations"/>
          <p:cNvSpPr txBox="1"/>
          <p:nvPr/>
        </p:nvSpPr>
        <p:spPr>
          <a:xfrm>
            <a:off x="13650355" y="10886420"/>
            <a:ext cx="425856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Quantum kinetic equations</a:t>
            </a:r>
          </a:p>
        </p:txBody>
      </p:sp>
      <p:sp>
        <p:nvSpPr>
          <p:cNvPr id="806" name="-full collision term"/>
          <p:cNvSpPr txBox="1"/>
          <p:nvPr/>
        </p:nvSpPr>
        <p:spPr>
          <a:xfrm>
            <a:off x="20197001" y="12089588"/>
            <a:ext cx="280201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-full collision term</a:t>
            </a:r>
          </a:p>
        </p:txBody>
      </p:sp>
      <p:sp>
        <p:nvSpPr>
          <p:cNvPr id="807" name="Rectangle"/>
          <p:cNvSpPr/>
          <p:nvPr/>
        </p:nvSpPr>
        <p:spPr>
          <a:xfrm>
            <a:off x="12965228" y="4474408"/>
            <a:ext cx="281610" cy="308408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808" name="Extended mean-field equations"/>
          <p:cNvSpPr txBox="1"/>
          <p:nvPr/>
        </p:nvSpPr>
        <p:spPr>
          <a:xfrm>
            <a:off x="13520050" y="4306656"/>
            <a:ext cx="479079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Extended mean-field equations</a:t>
            </a:r>
          </a:p>
        </p:txBody>
      </p:sp>
      <p:pic>
        <p:nvPicPr>
          <p:cNvPr id="809" name="pasted-image.pdf" descr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08056" y="5990602"/>
            <a:ext cx="19939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- pairing correlators"/>
          <p:cNvSpPr txBox="1"/>
          <p:nvPr/>
        </p:nvSpPr>
        <p:spPr>
          <a:xfrm>
            <a:off x="18909382" y="5914402"/>
            <a:ext cx="308594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- pairing correlators</a:t>
            </a:r>
          </a:p>
        </p:txBody>
      </p:sp>
      <p:pic>
        <p:nvPicPr>
          <p:cNvPr id="811" name="pasted-image.pdf" descr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35056" y="6459311"/>
            <a:ext cx="17399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- spin or helicity coherence"/>
          <p:cNvSpPr txBox="1"/>
          <p:nvPr/>
        </p:nvSpPr>
        <p:spPr>
          <a:xfrm>
            <a:off x="18938123" y="6408511"/>
            <a:ext cx="416731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600" b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- spin or helicity coherence</a:t>
            </a:r>
          </a:p>
        </p:txBody>
      </p:sp>
      <p:sp>
        <p:nvSpPr>
          <p:cNvPr id="813" name="THEORETICAL APPROACHES"/>
          <p:cNvSpPr txBox="1"/>
          <p:nvPr/>
        </p:nvSpPr>
        <p:spPr>
          <a:xfrm>
            <a:off x="7909852" y="769162"/>
            <a:ext cx="856429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96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THEORETICAL APPROACHES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4" name="Équation"/>
              <p:cNvSpPr txBox="1"/>
              <p:nvPr/>
            </p:nvSpPr>
            <p:spPr>
              <a:xfrm>
                <a:off x="13650355" y="11589649"/>
                <a:ext cx="9254750" cy="602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𝑖𝐶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𝜚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bar>
                        <m:barPr>
                          <m:pos m:val="top"/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</m:ba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],</m:t>
                      </m:r>
                    </m:oMath>
                  </m:oMathPara>
                </a14:m>
                <a:endParaRPr sz="44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814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0355" y="11589649"/>
                <a:ext cx="9254750" cy="602695"/>
              </a:xfrm>
              <a:prstGeom prst="rect">
                <a:avLst/>
              </a:prstGeom>
              <a:blipFill>
                <a:blip r:embed="rId18"/>
                <a:stretch>
                  <a:fillRect l="-1918" r="-4932" b="-5102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5" name="Équation"/>
              <p:cNvSpPr txBox="1"/>
              <p:nvPr/>
            </p:nvSpPr>
            <p:spPr>
              <a:xfrm>
                <a:off x="13616981" y="2542209"/>
                <a:ext cx="6913875" cy="602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𝜚</m:t>
                          </m:r>
                        </m:e>
                        <m:sub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sub>
                      </m:sSub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],</m:t>
                      </m:r>
                    </m:oMath>
                  </m:oMathPara>
                </a14:m>
                <a:endParaRPr sz="44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81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981" y="2542209"/>
                <a:ext cx="6913875" cy="602695"/>
              </a:xfrm>
              <a:prstGeom prst="rect">
                <a:avLst/>
              </a:prstGeom>
              <a:blipFill>
                <a:blip r:embed="rId19"/>
                <a:stretch>
                  <a:fillRect l="-2752" r="-5321" b="-541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6" name="Équation"/>
              <p:cNvSpPr txBox="1"/>
              <p:nvPr/>
            </p:nvSpPr>
            <p:spPr>
              <a:xfrm>
                <a:off x="13616981" y="4965060"/>
                <a:ext cx="3457234" cy="5782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limUpp>
                        <m:limUppPr>
                          <m:ctrlP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lim>
                          <m:r>
                            <a:rPr sz="44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sz="44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],</m:t>
                      </m:r>
                    </m:oMath>
                  </m:oMathPara>
                </a14:m>
                <a:endParaRPr sz="44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81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981" y="4965060"/>
                <a:ext cx="3457234" cy="578225"/>
              </a:xfrm>
              <a:prstGeom prst="rect">
                <a:avLst/>
              </a:prstGeom>
              <a:blipFill>
                <a:blip r:embed="rId20"/>
                <a:stretch>
                  <a:fillRect b="-914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7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Rectangle"/>
          <p:cNvSpPr/>
          <p:nvPr/>
        </p:nvSpPr>
        <p:spPr>
          <a:xfrm>
            <a:off x="1927120" y="254120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820" name="Flux upper limits from SKI-IV and SNO data"/>
          <p:cNvSpPr txBox="1"/>
          <p:nvPr/>
        </p:nvSpPr>
        <p:spPr>
          <a:xfrm>
            <a:off x="2659580" y="2426906"/>
            <a:ext cx="775048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Flux upper limits from SKI-IV and SNO data </a:t>
            </a:r>
          </a:p>
        </p:txBody>
      </p:sp>
      <p:pic>
        <p:nvPicPr>
          <p:cNvPr id="821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716" y="3058519"/>
            <a:ext cx="7243337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342" y="4254069"/>
            <a:ext cx="7406086" cy="464296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Abe et al, arXiv:2109.11174"/>
          <p:cNvSpPr txBox="1"/>
          <p:nvPr/>
        </p:nvSpPr>
        <p:spPr>
          <a:xfrm>
            <a:off x="7351760" y="3587788"/>
            <a:ext cx="33102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Abe et al, 2109.11174</a:t>
            </a:r>
          </a:p>
        </p:txBody>
      </p:sp>
      <p:sp>
        <p:nvSpPr>
          <p:cNvPr id="824" name="Abe et al, arXiv:2109.11174"/>
          <p:cNvSpPr txBox="1"/>
          <p:nvPr/>
        </p:nvSpPr>
        <p:spPr>
          <a:xfrm>
            <a:off x="3560422" y="4761858"/>
            <a:ext cx="701135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SNO data, Aharmim et al, Astrophys. J. 2006 </a:t>
            </a:r>
          </a:p>
        </p:txBody>
      </p:sp>
      <p:pic>
        <p:nvPicPr>
          <p:cNvPr id="825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92" y="5735571"/>
            <a:ext cx="2635818" cy="428040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Abe et al, arXiv:2109.11174"/>
          <p:cNvSpPr txBox="1"/>
          <p:nvPr/>
        </p:nvSpPr>
        <p:spPr>
          <a:xfrm>
            <a:off x="5530343" y="5935927"/>
            <a:ext cx="515905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Peres and Lunardini,. JCAP 2008</a:t>
            </a:r>
          </a:p>
        </p:txBody>
      </p:sp>
      <p:grpSp>
        <p:nvGrpSpPr>
          <p:cNvPr id="829" name="Image"/>
          <p:cNvGrpSpPr/>
          <p:nvPr/>
        </p:nvGrpSpPr>
        <p:grpSpPr>
          <a:xfrm>
            <a:off x="14103545" y="2303924"/>
            <a:ext cx="7750486" cy="8871493"/>
            <a:chOff x="0" y="0"/>
            <a:chExt cx="7750485" cy="8871491"/>
          </a:xfrm>
        </p:grpSpPr>
        <p:pic>
          <p:nvPicPr>
            <p:cNvPr id="82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7496486" cy="85412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7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750486" cy="8871492"/>
            </a:xfrm>
            <a:prstGeom prst="rect">
              <a:avLst/>
            </a:prstGeom>
            <a:effectLst/>
          </p:spPr>
        </p:pic>
      </p:grpSp>
      <p:sp>
        <p:nvSpPr>
          <p:cNvPr id="830" name="Rectangle"/>
          <p:cNvSpPr/>
          <p:nvPr/>
        </p:nvSpPr>
        <p:spPr>
          <a:xfrm>
            <a:off x="13315970" y="2309923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831" name="Expected rates, 90% C.L. upper limits, best fit values (1 sig.)…"/>
          <p:cNvSpPr txBox="1"/>
          <p:nvPr/>
        </p:nvSpPr>
        <p:spPr>
          <a:xfrm>
            <a:off x="12808043" y="11006087"/>
            <a:ext cx="1013378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Expected rates, 90% C.L. upper limits, best fit values (1 sig.)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expected sensitivity from SK-I and SK-IV data  </a:t>
            </a:r>
          </a:p>
        </p:txBody>
      </p:sp>
      <p:sp>
        <p:nvSpPr>
          <p:cNvPr id="832" name="Abe et al, arXiv:2109.11174"/>
          <p:cNvSpPr txBox="1"/>
          <p:nvPr/>
        </p:nvSpPr>
        <p:spPr>
          <a:xfrm>
            <a:off x="18193308" y="12236683"/>
            <a:ext cx="33102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Abe et al, 2109.11174</a:t>
            </a:r>
          </a:p>
        </p:txBody>
      </p:sp>
      <p:sp>
        <p:nvSpPr>
          <p:cNvPr id="833" name="The sensitivity of the combined analysis (90 % C.L.)…"/>
          <p:cNvSpPr txBox="1"/>
          <p:nvPr/>
        </p:nvSpPr>
        <p:spPr>
          <a:xfrm>
            <a:off x="5724561" y="7604340"/>
            <a:ext cx="8237762" cy="1130301"/>
          </a:xfrm>
          <a:prstGeom prst="rect">
            <a:avLst/>
          </a:prstGeom>
          <a:ln w="12700"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sensitivity of the combined analysis (90 % C.L.)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0000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is on par with 4 predictions. </a:t>
            </a:r>
          </a:p>
        </p:txBody>
      </p:sp>
      <p:sp>
        <p:nvSpPr>
          <p:cNvPr id="834" name="Ligne"/>
          <p:cNvSpPr/>
          <p:nvPr/>
        </p:nvSpPr>
        <p:spPr>
          <a:xfrm flipV="1">
            <a:off x="14764004" y="6223000"/>
            <a:ext cx="1270001" cy="1270000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835" name="Rectangle Rectangle" descr="Rectangle Rectangl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6020781" y="5368585"/>
            <a:ext cx="1760903" cy="3363980"/>
          </a:xfrm>
          <a:prstGeom prst="rect">
            <a:avLst/>
          </a:prstGeom>
        </p:spPr>
      </p:pic>
      <p:sp>
        <p:nvSpPr>
          <p:cNvPr id="837" name="EXCESS (1.5 sigma) over BACKGROUND OBSERVED"/>
          <p:cNvSpPr txBox="1"/>
          <p:nvPr/>
        </p:nvSpPr>
        <p:spPr>
          <a:xfrm>
            <a:off x="4353181" y="8874500"/>
            <a:ext cx="930741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EXCESS (1.5 sigma) over BACKGROUND OBSERVED</a:t>
            </a:r>
          </a:p>
        </p:txBody>
      </p:sp>
      <p:sp>
        <p:nvSpPr>
          <p:cNvPr id="838" name="Flèche"/>
          <p:cNvSpPr/>
          <p:nvPr/>
        </p:nvSpPr>
        <p:spPr>
          <a:xfrm>
            <a:off x="13868400" y="7738159"/>
            <a:ext cx="2212661" cy="850901"/>
          </a:xfrm>
          <a:prstGeom prst="rightArrow">
            <a:avLst>
              <a:gd name="adj1" fmla="val 32000"/>
              <a:gd name="adj2" fmla="val 95522"/>
            </a:avLst>
          </a:prstGeom>
          <a:blipFill>
            <a:blip r:embed="rId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839" name="Ovale Ovale" descr="Ovale Oval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3549" y="9111539"/>
            <a:ext cx="705546" cy="914401"/>
          </a:xfrm>
          <a:prstGeom prst="rect">
            <a:avLst/>
          </a:prstGeom>
        </p:spPr>
      </p:pic>
      <p:sp>
        <p:nvSpPr>
          <p:cNvPr id="841" name="DNSB LIMITS"/>
          <p:cNvSpPr txBox="1"/>
          <p:nvPr/>
        </p:nvSpPr>
        <p:spPr>
          <a:xfrm>
            <a:off x="9537882" y="974180"/>
            <a:ext cx="40352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DNSB LIMITS</a:t>
            </a:r>
          </a:p>
        </p:txBody>
      </p:sp>
      <p:sp>
        <p:nvSpPr>
          <p:cNvPr id="842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Image"/>
          <p:cNvGrpSpPr/>
          <p:nvPr/>
        </p:nvGrpSpPr>
        <p:grpSpPr>
          <a:xfrm>
            <a:off x="12285282" y="9098044"/>
            <a:ext cx="10842536" cy="3726041"/>
            <a:chOff x="0" y="0"/>
            <a:chExt cx="10842535" cy="3726039"/>
          </a:xfrm>
        </p:grpSpPr>
        <p:pic>
          <p:nvPicPr>
            <p:cNvPr id="84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0588536" cy="33958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4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842536" cy="3726040"/>
            </a:xfrm>
            <a:prstGeom prst="rect">
              <a:avLst/>
            </a:prstGeom>
            <a:effectLst/>
          </p:spPr>
        </p:pic>
      </p:grpSp>
      <p:grpSp>
        <p:nvGrpSpPr>
          <p:cNvPr id="849" name="Image"/>
          <p:cNvGrpSpPr/>
          <p:nvPr/>
        </p:nvGrpSpPr>
        <p:grpSpPr>
          <a:xfrm>
            <a:off x="12484298" y="823725"/>
            <a:ext cx="7543602" cy="7441168"/>
            <a:chOff x="0" y="0"/>
            <a:chExt cx="7543600" cy="7441167"/>
          </a:xfrm>
        </p:grpSpPr>
        <p:pic>
          <p:nvPicPr>
            <p:cNvPr id="84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7289601" cy="71109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7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43601" cy="7441168"/>
            </a:xfrm>
            <a:prstGeom prst="rect">
              <a:avLst/>
            </a:prstGeom>
            <a:effectLst/>
          </p:spPr>
        </p:pic>
      </p:grpSp>
      <p:grpSp>
        <p:nvGrpSpPr>
          <p:cNvPr id="852" name="Image"/>
          <p:cNvGrpSpPr/>
          <p:nvPr/>
        </p:nvGrpSpPr>
        <p:grpSpPr>
          <a:xfrm>
            <a:off x="3663515" y="3934614"/>
            <a:ext cx="9035844" cy="4243227"/>
            <a:chOff x="0" y="0"/>
            <a:chExt cx="9035843" cy="4243225"/>
          </a:xfrm>
        </p:grpSpPr>
        <p:pic>
          <p:nvPicPr>
            <p:cNvPr id="85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8781844" cy="3913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0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9035844" cy="4243226"/>
            </a:xfrm>
            <a:prstGeom prst="rect">
              <a:avLst/>
            </a:prstGeom>
            <a:effectLst/>
          </p:spPr>
        </p:pic>
      </p:grpSp>
      <p:sp>
        <p:nvSpPr>
          <p:cNvPr id="853" name="First results of SK+Gadolinium…"/>
          <p:cNvSpPr txBox="1"/>
          <p:nvPr/>
        </p:nvSpPr>
        <p:spPr>
          <a:xfrm>
            <a:off x="3443077" y="1678862"/>
            <a:ext cx="8348868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45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First results of SK+Gadolinium</a:t>
            </a:r>
          </a:p>
          <a:p>
            <a:pPr defTabSz="584200">
              <a:lnSpc>
                <a:spcPct val="100000"/>
              </a:lnSpc>
              <a:defRPr sz="45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(running since 2020)</a:t>
            </a:r>
          </a:p>
        </p:txBody>
      </p:sp>
      <p:sp>
        <p:nvSpPr>
          <p:cNvPr id="854" name="NEUTRINO 2024"/>
          <p:cNvSpPr txBox="1"/>
          <p:nvPr/>
        </p:nvSpPr>
        <p:spPr>
          <a:xfrm>
            <a:off x="667747" y="793652"/>
            <a:ext cx="454841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NEUTRINO 2024</a:t>
            </a:r>
          </a:p>
        </p:txBody>
      </p:sp>
      <p:sp>
        <p:nvSpPr>
          <p:cNvPr id="855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pic>
        <p:nvPicPr>
          <p:cNvPr id="856" name="excess_different_SK_eras.pdf" descr="excess_different_SK_eras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2731" y="8167823"/>
            <a:ext cx="10738184" cy="4944338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From A.Beauchêne"/>
          <p:cNvSpPr txBox="1"/>
          <p:nvPr/>
        </p:nvSpPr>
        <p:spPr>
          <a:xfrm>
            <a:off x="8799390" y="12734854"/>
            <a:ext cx="279181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From A.</a:t>
            </a:r>
            <a:r>
              <a:rPr i="1"/>
              <a:t>Beauchêne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DIFFUSE SUPERNOVA NEUTRINO BACKGROUND"/>
          <p:cNvSpPr txBox="1"/>
          <p:nvPr/>
        </p:nvSpPr>
        <p:spPr>
          <a:xfrm>
            <a:off x="5009796" y="1013566"/>
            <a:ext cx="143644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DIFFUSE SUPERNOVA NEUTRINO BACKGROUND</a:t>
            </a:r>
          </a:p>
        </p:txBody>
      </p:sp>
      <p:sp>
        <p:nvSpPr>
          <p:cNvPr id="860" name="Rectangle"/>
          <p:cNvSpPr/>
          <p:nvPr/>
        </p:nvSpPr>
        <p:spPr>
          <a:xfrm>
            <a:off x="1681938" y="2257198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861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26" y="3437065"/>
            <a:ext cx="119888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The DSNB flux depends on the evolving core-collapse supernova…"/>
          <p:cNvSpPr txBox="1"/>
          <p:nvPr/>
        </p:nvSpPr>
        <p:spPr>
          <a:xfrm>
            <a:off x="2161339" y="2136053"/>
            <a:ext cx="1117018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 flux depends on the evolving </a:t>
            </a:r>
            <a:r>
              <a:rPr>
                <a:solidFill>
                  <a:srgbClr val="FF2600"/>
                </a:solidFill>
              </a:rPr>
              <a:t>core-collapse supernova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rate</a:t>
            </a:r>
            <a:r>
              <a:t>, </a:t>
            </a:r>
            <a:r>
              <a:rPr>
                <a:solidFill>
                  <a:srgbClr val="008F00"/>
                </a:solidFill>
              </a:rPr>
              <a:t>the neutrino fluxes from a supernova</a:t>
            </a:r>
            <a:r>
              <a:rPr>
                <a:solidFill>
                  <a:srgbClr val="0433FF"/>
                </a:solidFill>
              </a:rPr>
              <a:t>,</a:t>
            </a:r>
            <a:r>
              <a:t> integrated over time</a:t>
            </a:r>
          </a:p>
        </p:txBody>
      </p:sp>
      <p:pic>
        <p:nvPicPr>
          <p:cNvPr id="86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347" y="4758184"/>
            <a:ext cx="30480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redshifted neutrino energies"/>
          <p:cNvSpPr txBox="1"/>
          <p:nvPr/>
        </p:nvSpPr>
        <p:spPr>
          <a:xfrm>
            <a:off x="5900767" y="4649177"/>
            <a:ext cx="455391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redshifted neutrino energies</a:t>
            </a:r>
          </a:p>
        </p:txBody>
      </p:sp>
      <p:grpSp>
        <p:nvGrpSpPr>
          <p:cNvPr id="867" name="Image"/>
          <p:cNvGrpSpPr/>
          <p:nvPr/>
        </p:nvGrpSpPr>
        <p:grpSpPr>
          <a:xfrm>
            <a:off x="14710664" y="4073614"/>
            <a:ext cx="8165586" cy="5341990"/>
            <a:chOff x="0" y="0"/>
            <a:chExt cx="8165584" cy="5341989"/>
          </a:xfrm>
        </p:grpSpPr>
        <p:pic>
          <p:nvPicPr>
            <p:cNvPr id="86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7911585" cy="5011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5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165585" cy="5341990"/>
            </a:xfrm>
            <a:prstGeom prst="rect">
              <a:avLst/>
            </a:prstGeom>
            <a:effectLst/>
          </p:spPr>
        </p:pic>
      </p:grpSp>
      <p:sp>
        <p:nvSpPr>
          <p:cNvPr id="868" name="Priya and Lunardini JCAP 2017"/>
          <p:cNvSpPr txBox="1"/>
          <p:nvPr/>
        </p:nvSpPr>
        <p:spPr>
          <a:xfrm rot="5471526">
            <a:off x="20611169" y="6467843"/>
            <a:ext cx="5126887" cy="42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Priya and Lunardini JCAP 2017</a:t>
            </a:r>
          </a:p>
        </p:txBody>
      </p:sp>
      <p:sp>
        <p:nvSpPr>
          <p:cNvPr id="869" name="theoretical band…"/>
          <p:cNvSpPr txBox="1"/>
          <p:nvPr/>
        </p:nvSpPr>
        <p:spPr>
          <a:xfrm>
            <a:off x="19125604" y="4333853"/>
            <a:ext cx="3201114" cy="178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2" tIns="27092" rIns="27092" bIns="27092" anchor="ctr">
            <a:spAutoFit/>
          </a:bodyPr>
          <a:lstStyle/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theoretical band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includes uncertainty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on supernova rate</a:t>
            </a:r>
          </a:p>
          <a:p>
            <a:pPr algn="l" defTabSz="41543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failed supernovae</a:t>
            </a:r>
          </a:p>
        </p:txBody>
      </p:sp>
      <p:sp>
        <p:nvSpPr>
          <p:cNvPr id="870" name="SK-limit"/>
          <p:cNvSpPr txBox="1"/>
          <p:nvPr/>
        </p:nvSpPr>
        <p:spPr>
          <a:xfrm>
            <a:off x="18814780" y="6211722"/>
            <a:ext cx="1156028" cy="3081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16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SK-limit</a:t>
            </a:r>
          </a:p>
        </p:txBody>
      </p:sp>
      <p:sp>
        <p:nvSpPr>
          <p:cNvPr id="871" name="Contribution from failed supernovae (black-hole):…"/>
          <p:cNvSpPr txBox="1"/>
          <p:nvPr/>
        </p:nvSpPr>
        <p:spPr>
          <a:xfrm>
            <a:off x="4196311" y="6441923"/>
            <a:ext cx="10982475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</a:t>
            </a:r>
            <a:r>
              <a:rPr b="1"/>
              <a:t>ontribution from failed supernovae (black-hol</a:t>
            </a:r>
            <a:r>
              <a:t>e):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hotter energy spectrum determines the relic flux tail.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9437FF"/>
              </a:solidFill>
            </a:endParaRP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BH fraction is a debated astrophysical input. </a:t>
            </a:r>
          </a:p>
        </p:txBody>
      </p:sp>
      <p:sp>
        <p:nvSpPr>
          <p:cNvPr id="872" name="Lunardini, PRL 2009"/>
          <p:cNvSpPr txBox="1"/>
          <p:nvPr/>
        </p:nvSpPr>
        <p:spPr>
          <a:xfrm>
            <a:off x="9789441" y="7524381"/>
            <a:ext cx="332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Lunardini, PRL 2009</a:t>
            </a:r>
          </a:p>
        </p:txBody>
      </p:sp>
      <p:sp>
        <p:nvSpPr>
          <p:cNvPr id="873" name="Rectangle"/>
          <p:cNvSpPr/>
          <p:nvPr/>
        </p:nvSpPr>
        <p:spPr>
          <a:xfrm>
            <a:off x="1403689" y="9154074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874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665" y="9865255"/>
            <a:ext cx="72517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578" y="10984180"/>
            <a:ext cx="17780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519" y="10984180"/>
            <a:ext cx="18415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dark energy and matter cosmic energy densities"/>
          <p:cNvSpPr txBox="1"/>
          <p:nvPr/>
        </p:nvSpPr>
        <p:spPr>
          <a:xfrm>
            <a:off x="6470959" y="10882580"/>
            <a:ext cx="933646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dark energy and matter cosmic energy densities</a:t>
            </a:r>
          </a:p>
        </p:txBody>
      </p:sp>
      <p:pic>
        <p:nvPicPr>
          <p:cNvPr id="878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9463" y="11560594"/>
            <a:ext cx="49022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Ligne Ligne" descr="Ligne Lig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745794" y="4201983"/>
            <a:ext cx="2262702" cy="405645"/>
          </a:xfrm>
          <a:prstGeom prst="rect">
            <a:avLst/>
          </a:prstGeom>
        </p:spPr>
      </p:pic>
      <p:pic>
        <p:nvPicPr>
          <p:cNvPr id="881" name="Ligne Ligne" descr="Ligne Lig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060649" y="4230438"/>
            <a:ext cx="2867200" cy="405645"/>
          </a:xfrm>
          <a:prstGeom prst="rect">
            <a:avLst/>
          </a:prstGeom>
        </p:spPr>
      </p:pic>
      <p:sp>
        <p:nvSpPr>
          <p:cNvPr id="883" name="Ligne"/>
          <p:cNvSpPr/>
          <p:nvPr/>
        </p:nvSpPr>
        <p:spPr>
          <a:xfrm>
            <a:off x="18493599" y="7677501"/>
            <a:ext cx="1" cy="2080152"/>
          </a:xfrm>
          <a:prstGeom prst="line">
            <a:avLst/>
          </a:prstGeom>
          <a:ln w="1397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884" name="DSNB detection window"/>
          <p:cNvSpPr txBox="1"/>
          <p:nvPr/>
        </p:nvSpPr>
        <p:spPr>
          <a:xfrm>
            <a:off x="16470405" y="9642857"/>
            <a:ext cx="404639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 b="1" i="1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DSNB detection window</a:t>
            </a:r>
          </a:p>
        </p:txBody>
      </p:sp>
      <p:pic>
        <p:nvPicPr>
          <p:cNvPr id="885" name="pasted-image.pdf" descr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9419" y="5555957"/>
            <a:ext cx="3937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mass of the supernova progenitor…"/>
          <p:cNvSpPr txBox="1"/>
          <p:nvPr/>
        </p:nvSpPr>
        <p:spPr>
          <a:xfrm>
            <a:off x="5900767" y="5344161"/>
            <a:ext cx="677016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mass of the supernova progenitor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giving either a </a:t>
            </a:r>
            <a:r>
              <a:rPr u="sng"/>
              <a:t>neutron star</a:t>
            </a:r>
            <a:r>
              <a:t> or a </a:t>
            </a:r>
            <a:r>
              <a:rPr u="sng"/>
              <a:t>black hole</a:t>
            </a:r>
          </a:p>
        </p:txBody>
      </p:sp>
      <p:sp>
        <p:nvSpPr>
          <p:cNvPr id="887" name="Dependence on the cosmological model"/>
          <p:cNvSpPr txBox="1"/>
          <p:nvPr/>
        </p:nvSpPr>
        <p:spPr>
          <a:xfrm>
            <a:off x="1942803" y="9000612"/>
            <a:ext cx="1098247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Dependence on the cosmological model </a:t>
            </a:r>
          </a:p>
        </p:txBody>
      </p:sp>
      <p:pic>
        <p:nvPicPr>
          <p:cNvPr id="888" name="pasted-image.pdf" descr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8480" y="9185824"/>
            <a:ext cx="11557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Hubble constant"/>
          <p:cNvSpPr txBox="1"/>
          <p:nvPr/>
        </p:nvSpPr>
        <p:spPr>
          <a:xfrm>
            <a:off x="7254257" y="11509794"/>
            <a:ext cx="933646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Hubble constant</a:t>
            </a:r>
          </a:p>
        </p:txBody>
      </p:sp>
      <p:sp>
        <p:nvSpPr>
          <p:cNvPr id="890" name="NEUTRINO FLUX from a SN…"/>
          <p:cNvSpPr txBox="1"/>
          <p:nvPr/>
        </p:nvSpPr>
        <p:spPr>
          <a:xfrm>
            <a:off x="16171367" y="10441613"/>
            <a:ext cx="9336469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8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FLUX from a SN </a:t>
            </a:r>
          </a:p>
          <a:p>
            <a:pPr algn="l" defTabSz="584200">
              <a:lnSpc>
                <a:spcPct val="100000"/>
              </a:lnSpc>
              <a:defRPr sz="38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of the main UNCERTAINTIES</a:t>
            </a:r>
          </a:p>
        </p:txBody>
      </p:sp>
      <p:sp>
        <p:nvSpPr>
          <p:cNvPr id="891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Rectangle"/>
          <p:cNvSpPr/>
          <p:nvPr/>
        </p:nvSpPr>
        <p:spPr>
          <a:xfrm>
            <a:off x="1582366" y="237318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894" name="The cosmic core-collapse supernova rate history can be deduced from the cosmic star formation rate history."/>
          <p:cNvSpPr txBox="1"/>
          <p:nvPr/>
        </p:nvSpPr>
        <p:spPr>
          <a:xfrm>
            <a:off x="2070719" y="2233486"/>
            <a:ext cx="207044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4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cosmic core-collapse supernova rate history</a:t>
            </a:r>
            <a:r>
              <a:t> can be deduced from the </a:t>
            </a:r>
            <a:r>
              <a:rPr u="sng"/>
              <a:t>cosmic star formation rate history</a:t>
            </a:r>
            <a:r>
              <a:t>.</a:t>
            </a:r>
          </a:p>
        </p:txBody>
      </p:sp>
      <p:pic>
        <p:nvPicPr>
          <p:cNvPr id="89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339" y="3298644"/>
            <a:ext cx="7543801" cy="133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3232" y="4677886"/>
            <a:ext cx="78613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Salpeter Initial Mass Function (IMF)"/>
          <p:cNvSpPr txBox="1"/>
          <p:nvPr/>
        </p:nvSpPr>
        <p:spPr>
          <a:xfrm>
            <a:off x="14225847" y="5436616"/>
            <a:ext cx="587248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Salpeter Initial Mass Function</a:t>
            </a:r>
            <a:r>
              <a:t> (IMF) </a:t>
            </a:r>
          </a:p>
        </p:txBody>
      </p:sp>
      <p:pic>
        <p:nvPicPr>
          <p:cNvPr id="898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241" y="3403203"/>
            <a:ext cx="1689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is the number of stars with…"/>
          <p:cNvSpPr txBox="1"/>
          <p:nvPr/>
        </p:nvSpPr>
        <p:spPr>
          <a:xfrm>
            <a:off x="16162058" y="3339703"/>
            <a:ext cx="44092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is the number of stars with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progenitor mass </a:t>
            </a:r>
          </a:p>
        </p:txBody>
      </p:sp>
      <p:pic>
        <p:nvPicPr>
          <p:cNvPr id="900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9011" y="3880284"/>
            <a:ext cx="24257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COSMIC CORE-COLLAPSE SUPERNOVA RATE"/>
          <p:cNvSpPr txBox="1"/>
          <p:nvPr/>
        </p:nvSpPr>
        <p:spPr>
          <a:xfrm>
            <a:off x="6383375" y="936969"/>
            <a:ext cx="1310420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00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COSMIC CORE-COLLAPSE SUPERNOVA RATE</a:t>
            </a:r>
          </a:p>
        </p:txBody>
      </p:sp>
      <p:sp>
        <p:nvSpPr>
          <p:cNvPr id="902" name="Priya and Lunardini JCAP 2017"/>
          <p:cNvSpPr txBox="1"/>
          <p:nvPr/>
        </p:nvSpPr>
        <p:spPr>
          <a:xfrm rot="5339149">
            <a:off x="7536793" y="7969915"/>
            <a:ext cx="5573552" cy="42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2" tIns="27092" rIns="27092" bIns="27092" anchor="ctr">
            <a:spAutoFit/>
          </a:bodyPr>
          <a:lstStyle>
            <a:lvl1pPr algn="l" defTabSz="41543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Yuksel et al, i Astrophys. J(2008)</a:t>
            </a:r>
          </a:p>
        </p:txBody>
      </p:sp>
      <p:grpSp>
        <p:nvGrpSpPr>
          <p:cNvPr id="905" name="pasted-image.tiff"/>
          <p:cNvGrpSpPr/>
          <p:nvPr/>
        </p:nvGrpSpPr>
        <p:grpSpPr>
          <a:xfrm>
            <a:off x="2763121" y="5268460"/>
            <a:ext cx="7359417" cy="5825397"/>
            <a:chOff x="0" y="0"/>
            <a:chExt cx="7359416" cy="5825396"/>
          </a:xfrm>
        </p:grpSpPr>
        <p:pic>
          <p:nvPicPr>
            <p:cNvPr id="904" name="pasted-image.tiff" descr="pasted-image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00" y="88900"/>
              <a:ext cx="7105417" cy="54951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3" name="pasted-image.tiff" descr="pasted-image.tiff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7359417" cy="5825397"/>
            </a:xfrm>
            <a:prstGeom prst="rect">
              <a:avLst/>
            </a:prstGeom>
            <a:effectLst/>
          </p:spPr>
        </p:pic>
      </p:grpSp>
      <p:sp>
        <p:nvSpPr>
          <p:cNvPr id="906" name="ONE of the main UNCERTAINTIES"/>
          <p:cNvSpPr txBox="1"/>
          <p:nvPr/>
        </p:nvSpPr>
        <p:spPr>
          <a:xfrm>
            <a:off x="13975306" y="10434760"/>
            <a:ext cx="933646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8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ONE of the main UNCERTAINTIES</a:t>
            </a:r>
          </a:p>
        </p:txBody>
      </p:sp>
      <p:sp>
        <p:nvSpPr>
          <p:cNvPr id="907" name="Flèche double"/>
          <p:cNvSpPr/>
          <p:nvPr/>
        </p:nvSpPr>
        <p:spPr>
          <a:xfrm>
            <a:off x="4123381" y="11073827"/>
            <a:ext cx="1689101" cy="469901"/>
          </a:xfrm>
          <a:prstGeom prst="leftRightArrow">
            <a:avLst>
              <a:gd name="adj1" fmla="val 32000"/>
              <a:gd name="adj2" fmla="val 118919"/>
            </a:avLst>
          </a:prstGeom>
          <a:blipFill>
            <a:blip r:embed="rId9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08" name="relevant for…"/>
          <p:cNvSpPr txBox="1"/>
          <p:nvPr/>
        </p:nvSpPr>
        <p:spPr>
          <a:xfrm>
            <a:off x="3955366" y="11528748"/>
            <a:ext cx="202513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relevant for </a:t>
            </a:r>
          </a:p>
          <a:p>
            <a:pPr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</a:t>
            </a:r>
          </a:p>
        </p:txBody>
      </p:sp>
      <p:sp>
        <p:nvSpPr>
          <p:cNvPr id="909" name="below detection…"/>
          <p:cNvSpPr txBox="1"/>
          <p:nvPr/>
        </p:nvSpPr>
        <p:spPr>
          <a:xfrm>
            <a:off x="6201462" y="11528748"/>
            <a:ext cx="270559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below detection </a:t>
            </a:r>
          </a:p>
          <a:p>
            <a:pPr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threshold</a:t>
            </a:r>
          </a:p>
        </p:txBody>
      </p:sp>
      <p:sp>
        <p:nvSpPr>
          <p:cNvPr id="910" name="Flèche double"/>
          <p:cNvSpPr/>
          <p:nvPr/>
        </p:nvSpPr>
        <p:spPr>
          <a:xfrm>
            <a:off x="5905286" y="11073827"/>
            <a:ext cx="3297947" cy="469901"/>
          </a:xfrm>
          <a:prstGeom prst="leftRightArrow">
            <a:avLst>
              <a:gd name="adj1" fmla="val 32000"/>
              <a:gd name="adj2" fmla="val 118919"/>
            </a:avLst>
          </a:prstGeom>
          <a:blipFill>
            <a:blip r:embed="rId9"/>
          </a:blipFill>
          <a:ln w="127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212121"/>
                </a:solidFill>
                <a:effectLst/>
              </a:defRPr>
            </a:pPr>
            <a:endParaRPr/>
          </a:p>
        </p:txBody>
      </p:sp>
      <p:sp>
        <p:nvSpPr>
          <p:cNvPr id="911" name="Ligne"/>
          <p:cNvSpPr/>
          <p:nvPr/>
        </p:nvSpPr>
        <p:spPr>
          <a:xfrm flipH="1">
            <a:off x="5247054" y="4340256"/>
            <a:ext cx="1158262" cy="1158261"/>
          </a:xfrm>
          <a:prstGeom prst="line">
            <a:avLst/>
          </a:prstGeom>
          <a:ln w="1270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912" name="Ligne"/>
          <p:cNvSpPr/>
          <p:nvPr/>
        </p:nvSpPr>
        <p:spPr>
          <a:xfrm>
            <a:off x="10395559" y="3461028"/>
            <a:ext cx="3170881" cy="243535"/>
          </a:xfrm>
          <a:prstGeom prst="line">
            <a:avLst/>
          </a:prstGeom>
          <a:ln w="1270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913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54141" y="7571629"/>
            <a:ext cx="7874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914" name="Rectangle"/>
          <p:cNvSpPr/>
          <p:nvPr/>
        </p:nvSpPr>
        <p:spPr>
          <a:xfrm>
            <a:off x="13888437" y="6953243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15" name="Local SN rate uncertain by a factor of 2:"/>
          <p:cNvSpPr txBox="1"/>
          <p:nvPr/>
        </p:nvSpPr>
        <p:spPr>
          <a:xfrm>
            <a:off x="14462200" y="6857993"/>
            <a:ext cx="666268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Local SN rate uncertain by a factor of 2: </a:t>
            </a:r>
            <a:r>
              <a:t> </a:t>
            </a:r>
          </a:p>
        </p:txBody>
      </p:sp>
      <p:sp>
        <p:nvSpPr>
          <p:cNvPr id="916" name="Rectangle"/>
          <p:cNvSpPr/>
          <p:nvPr/>
        </p:nvSpPr>
        <p:spPr>
          <a:xfrm>
            <a:off x="13751157" y="347172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17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N NEUTRINO TIME SIGNAL"/>
          <p:cNvSpPr txBox="1"/>
          <p:nvPr/>
        </p:nvSpPr>
        <p:spPr>
          <a:xfrm>
            <a:off x="7672296" y="785818"/>
            <a:ext cx="84476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4F8F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 NEUTRINO TIME SIGNAL</a:t>
            </a:r>
          </a:p>
        </p:txBody>
      </p:sp>
      <p:sp>
        <p:nvSpPr>
          <p:cNvPr id="920" name="Odrzylowek et al, Astrop. Phys.  (2004)"/>
          <p:cNvSpPr txBox="1"/>
          <p:nvPr/>
        </p:nvSpPr>
        <p:spPr>
          <a:xfrm>
            <a:off x="15118506" y="3970115"/>
            <a:ext cx="61007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Odrzylowek et al, Astrop. Phys.  (2004)</a:t>
            </a:r>
          </a:p>
        </p:txBody>
      </p:sp>
      <p:sp>
        <p:nvSpPr>
          <p:cNvPr id="921" name="First pointed out that neutrino emission from e.g. the Si-burning phase lasts about 2 days (M = 20 Msun). Average neutrino energies about 2 MeV (thermal emission).  Possible detection of pre-SN neutrinos from 1 kpc."/>
          <p:cNvSpPr txBox="1"/>
          <p:nvPr/>
        </p:nvSpPr>
        <p:spPr>
          <a:xfrm>
            <a:off x="2695667" y="2847417"/>
            <a:ext cx="1899266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First pointed out that neutrino emission from e.g. the Si-burning phase lasts about 2 days (M = 20 Msun). Average neutrino energies about 2 MeV (thermal emission).  Possible detection of pre-SN neutrinos from 1 kpc.   </a:t>
            </a:r>
          </a:p>
        </p:txBody>
      </p:sp>
      <p:sp>
        <p:nvSpPr>
          <p:cNvPr id="922" name="Rectangle"/>
          <p:cNvSpPr/>
          <p:nvPr/>
        </p:nvSpPr>
        <p:spPr>
          <a:xfrm>
            <a:off x="1921625" y="187580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23" name="Pre-SN neutrinos (1-a few days before the SN)…"/>
          <p:cNvSpPr txBox="1"/>
          <p:nvPr/>
        </p:nvSpPr>
        <p:spPr>
          <a:xfrm>
            <a:off x="2517355" y="1766544"/>
            <a:ext cx="1427399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Pre-SN neutrinos</a:t>
            </a:r>
            <a:r>
              <a:t> (1-a few days before the SN)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>
                <a:solidFill>
                  <a:srgbClr val="424242"/>
                </a:solidFill>
              </a:rPr>
              <a:t>information on the late stages before SN collapse, on the progenitor and early alert.</a:t>
            </a:r>
            <a:r>
              <a:t> </a:t>
            </a:r>
          </a:p>
        </p:txBody>
      </p:sp>
      <p:sp>
        <p:nvSpPr>
          <p:cNvPr id="924" name="Pre-SN neutrinos could be detected in KamLAND for M = 25 Msun up to 690 pc."/>
          <p:cNvSpPr txBox="1"/>
          <p:nvPr/>
        </p:nvSpPr>
        <p:spPr>
          <a:xfrm>
            <a:off x="2399789" y="4821924"/>
            <a:ext cx="189926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Pre-SN neutrinos could be detected in KamLAND for M = 25 Msun up to 690 pc. </a:t>
            </a:r>
          </a:p>
        </p:txBody>
      </p:sp>
      <p:sp>
        <p:nvSpPr>
          <p:cNvPr id="925" name="Asakura et al., Astrophys. Journ. (2016)"/>
          <p:cNvSpPr txBox="1"/>
          <p:nvPr/>
        </p:nvSpPr>
        <p:spPr>
          <a:xfrm>
            <a:off x="15026907" y="5525986"/>
            <a:ext cx="62839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Asakura et al., Astrophys. Journ. (2016)</a:t>
            </a:r>
          </a:p>
        </p:txBody>
      </p:sp>
      <p:sp>
        <p:nvSpPr>
          <p:cNvPr id="926" name="Rectangle"/>
          <p:cNvSpPr/>
          <p:nvPr/>
        </p:nvSpPr>
        <p:spPr>
          <a:xfrm>
            <a:off x="1908925" y="756864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27" name="Late-time neutrinos from PNS cooling (10-100 s)…"/>
          <p:cNvSpPr txBox="1"/>
          <p:nvPr/>
        </p:nvSpPr>
        <p:spPr>
          <a:xfrm>
            <a:off x="2471793" y="7369304"/>
            <a:ext cx="21069673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Late-time neutrinos from PNS cooling</a:t>
            </a:r>
            <a:r>
              <a:t> (10-100 s) 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Late time neutrino emission tells us about the PNS, e.g. equation of state, new physics.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424242"/>
              </a:solidFill>
            </a:endParaRP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NS cooling goes through different phases -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1 s after bounce - cooling and contraction of the high entropy, shock heated outer layers of the PNS (radius from 50 to 10 km)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5-15 s after bounce - inward diffusion of neutrinos heats the PNS, and cooling, tends to zero net neutrino number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424242"/>
                </a:solidFill>
              </a:rPr>
              <a:t>several tens of s -  thermal cooling, neutrinos remove energy from the star (temperature gradients).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424242"/>
              </a:solidFill>
            </a:endParaRP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>
              <a:solidFill>
                <a:srgbClr val="424242"/>
              </a:solidFill>
            </a:endParaRPr>
          </a:p>
        </p:txBody>
      </p:sp>
      <p:sp>
        <p:nvSpPr>
          <p:cNvPr id="928" name="Super-K"/>
          <p:cNvSpPr txBox="1"/>
          <p:nvPr/>
        </p:nvSpPr>
        <p:spPr>
          <a:xfrm>
            <a:off x="2399788" y="5729240"/>
            <a:ext cx="1899266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Super-K</a:t>
            </a:r>
          </a:p>
        </p:txBody>
      </p:sp>
      <p:sp>
        <p:nvSpPr>
          <p:cNvPr id="929" name="Weak interactions"/>
          <p:cNvSpPr txBox="1"/>
          <p:nvPr/>
        </p:nvSpPr>
        <p:spPr>
          <a:xfrm>
            <a:off x="2399788" y="4000222"/>
            <a:ext cx="1899266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Weak interactions</a:t>
            </a:r>
          </a:p>
        </p:txBody>
      </p:sp>
      <p:sp>
        <p:nvSpPr>
          <p:cNvPr id="930" name="Li, Roberts, Beacom., PRD (2021)"/>
          <p:cNvSpPr txBox="1"/>
          <p:nvPr/>
        </p:nvSpPr>
        <p:spPr>
          <a:xfrm>
            <a:off x="16958644" y="11222790"/>
            <a:ext cx="5221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Li, Roberts, Beacom., PRD (2021)</a:t>
            </a:r>
          </a:p>
        </p:txBody>
      </p:sp>
      <p:grpSp>
        <p:nvGrpSpPr>
          <p:cNvPr id="933" name="Image"/>
          <p:cNvGrpSpPr/>
          <p:nvPr/>
        </p:nvGrpSpPr>
        <p:grpSpPr>
          <a:xfrm>
            <a:off x="7146102" y="7508460"/>
            <a:ext cx="6100764" cy="5787179"/>
            <a:chOff x="0" y="0"/>
            <a:chExt cx="6100762" cy="5787178"/>
          </a:xfrm>
        </p:grpSpPr>
        <p:pic>
          <p:nvPicPr>
            <p:cNvPr id="93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5846763" cy="5456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1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100763" cy="57871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Mikheev-Smirnov-Wolfenstein (MSW) EFFECT"/>
          <p:cNvSpPr txBox="1"/>
          <p:nvPr/>
        </p:nvSpPr>
        <p:spPr>
          <a:xfrm>
            <a:off x="5917415" y="804441"/>
            <a:ext cx="1254917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Mikheev-Smirnov-Wolfenstein (MSW) EFFECT</a:t>
            </a:r>
          </a:p>
        </p:txBody>
      </p:sp>
      <p:sp>
        <p:nvSpPr>
          <p:cNvPr id="936" name="Electron neutrinos adiabatically (efficiently)…"/>
          <p:cNvSpPr txBox="1"/>
          <p:nvPr/>
        </p:nvSpPr>
        <p:spPr>
          <a:xfrm>
            <a:off x="3751147" y="6809395"/>
            <a:ext cx="8670963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Electron neutrinos adiabatically (efficiently) </a:t>
            </a:r>
          </a:p>
          <a:p>
            <a:pPr algn="l" defTabSz="821531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convert into other flavors at the resonance location</a:t>
            </a:r>
          </a:p>
        </p:txBody>
      </p:sp>
      <p:pic>
        <p:nvPicPr>
          <p:cNvPr id="93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89" y="2055889"/>
            <a:ext cx="12914667" cy="4355388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Wolfenstein, 1978; Mikheev and Smirnov, 1985"/>
          <p:cNvSpPr txBox="1"/>
          <p:nvPr/>
        </p:nvSpPr>
        <p:spPr>
          <a:xfrm>
            <a:off x="14291051" y="1785356"/>
            <a:ext cx="7369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Wolfenstein, 1978; Mikheev and Smirnov, 1985</a:t>
            </a:r>
            <a:r>
              <a:t> </a:t>
            </a:r>
          </a:p>
        </p:txBody>
      </p:sp>
      <p:pic>
        <p:nvPicPr>
          <p:cNvPr id="93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445" y="7155153"/>
            <a:ext cx="7733563" cy="487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951">
            <a:off x="9557815" y="2827212"/>
            <a:ext cx="5207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622" y="3902598"/>
            <a:ext cx="558801" cy="241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4" name="pasted-image.pdf"/>
          <p:cNvGrpSpPr/>
          <p:nvPr/>
        </p:nvGrpSpPr>
        <p:grpSpPr>
          <a:xfrm>
            <a:off x="16418997" y="3848949"/>
            <a:ext cx="3613254" cy="2532625"/>
            <a:chOff x="0" y="0"/>
            <a:chExt cx="3613252" cy="2532623"/>
          </a:xfrm>
        </p:grpSpPr>
        <p:pic>
          <p:nvPicPr>
            <p:cNvPr id="943" name="pasted-image.pdf" descr="pasted-image.pdf"/>
            <p:cNvPicPr>
              <a:picLocks noChangeAspect="1"/>
            </p:cNvPicPr>
            <p:nvPr/>
          </p:nvPicPr>
          <p:blipFill>
            <a:blip r:embed="rId6"/>
            <a:srcRect r="3" b="7"/>
            <a:stretch>
              <a:fillRect/>
            </a:stretch>
          </p:blipFill>
          <p:spPr>
            <a:xfrm>
              <a:off x="127000" y="88900"/>
              <a:ext cx="3359150" cy="2202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2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2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7131" y="8381"/>
                  </a:moveTo>
                  <a:cubicBezTo>
                    <a:pt x="17171" y="8395"/>
                    <a:pt x="17208" y="8433"/>
                    <a:pt x="17231" y="8490"/>
                  </a:cubicBezTo>
                  <a:cubicBezTo>
                    <a:pt x="17277" y="8603"/>
                    <a:pt x="17252" y="8754"/>
                    <a:pt x="17177" y="8825"/>
                  </a:cubicBezTo>
                  <a:cubicBezTo>
                    <a:pt x="17103" y="8895"/>
                    <a:pt x="17004" y="8860"/>
                    <a:pt x="16958" y="8747"/>
                  </a:cubicBezTo>
                  <a:cubicBezTo>
                    <a:pt x="16912" y="8633"/>
                    <a:pt x="16937" y="8482"/>
                    <a:pt x="17012" y="8412"/>
                  </a:cubicBezTo>
                  <a:cubicBezTo>
                    <a:pt x="17049" y="8377"/>
                    <a:pt x="17092" y="8366"/>
                    <a:pt x="17131" y="8381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942" name="pasted-image.pdf" descr="pasted-image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3613254" cy="2532624"/>
            </a:xfrm>
            <a:prstGeom prst="rect">
              <a:avLst/>
            </a:prstGeom>
            <a:effectLst/>
          </p:spPr>
        </p:pic>
      </p:grpSp>
      <p:sp>
        <p:nvSpPr>
          <p:cNvPr id="945" name="Rectangle"/>
          <p:cNvSpPr/>
          <p:nvPr/>
        </p:nvSpPr>
        <p:spPr>
          <a:xfrm>
            <a:off x="14420930" y="2726089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46" name="The neutrino-matter interaction term…"/>
          <p:cNvSpPr txBox="1"/>
          <p:nvPr/>
        </p:nvSpPr>
        <p:spPr>
          <a:xfrm>
            <a:off x="15060384" y="2537932"/>
            <a:ext cx="633048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neutrino-matter interaction term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responsible for the MSW effect</a:t>
            </a:r>
          </a:p>
        </p:txBody>
      </p:sp>
      <p:sp>
        <p:nvSpPr>
          <p:cNvPr id="947" name="Rectangle"/>
          <p:cNvSpPr/>
          <p:nvPr/>
        </p:nvSpPr>
        <p:spPr>
          <a:xfrm>
            <a:off x="14420930" y="6435687"/>
            <a:ext cx="352367" cy="381001"/>
          </a:xfrm>
          <a:prstGeom prst="rect">
            <a:avLst/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48" name="Established by experiments"/>
          <p:cNvSpPr txBox="1"/>
          <p:nvPr/>
        </p:nvSpPr>
        <p:spPr>
          <a:xfrm>
            <a:off x="15011810" y="6348356"/>
            <a:ext cx="474583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Established by experiments</a:t>
            </a:r>
          </a:p>
        </p:txBody>
      </p:sp>
      <p:sp>
        <p:nvSpPr>
          <p:cNvPr id="949" name="MSW occurs in supernovae, binary neutron…"/>
          <p:cNvSpPr txBox="1"/>
          <p:nvPr/>
        </p:nvSpPr>
        <p:spPr>
          <a:xfrm>
            <a:off x="7046993" y="10633768"/>
            <a:ext cx="878530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MSW occurs in supernovae, binary neutron </a:t>
            </a:r>
          </a:p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star mergers, Earth and early Universe </a:t>
            </a:r>
          </a:p>
        </p:txBody>
      </p:sp>
      <p:pic>
        <p:nvPicPr>
          <p:cNvPr id="950" name="pasted-image.tiff" descr="pasted-imag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36" y="8995850"/>
            <a:ext cx="2887171" cy="4038430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SNO, PRL 87 (2001)"/>
          <p:cNvSpPr txBox="1"/>
          <p:nvPr/>
        </p:nvSpPr>
        <p:spPr>
          <a:xfrm>
            <a:off x="665247" y="8995850"/>
            <a:ext cx="31867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SNO, PRL 87 (2001)</a:t>
            </a:r>
          </a:p>
        </p:txBody>
      </p:sp>
      <p:pic>
        <p:nvPicPr>
          <p:cNvPr id="952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1944" y="8366390"/>
            <a:ext cx="2995101" cy="4160370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KamLAND,…"/>
          <p:cNvSpPr txBox="1"/>
          <p:nvPr/>
        </p:nvSpPr>
        <p:spPr>
          <a:xfrm>
            <a:off x="4243947" y="12041622"/>
            <a:ext cx="241109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5E5E5E"/>
                </a:solidFill>
              </a:rPr>
              <a:t>KamLAND, </a:t>
            </a:r>
          </a:p>
          <a:p>
            <a:pPr>
              <a:defRPr sz="2500">
                <a:solidFill>
                  <a:srgbClr val="D6D6D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>
                <a:solidFill>
                  <a:srgbClr val="5E5E5E"/>
                </a:solidFill>
              </a:rPr>
              <a:t>PRL 90 (2003)</a:t>
            </a:r>
          </a:p>
        </p:txBody>
      </p:sp>
      <p:pic>
        <p:nvPicPr>
          <p:cNvPr id="954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0521" y="5855347"/>
            <a:ext cx="37973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ICAP, IAP, 8th September 2022"/>
          <p:cNvSpPr txBox="1"/>
          <p:nvPr/>
        </p:nvSpPr>
        <p:spPr>
          <a:xfrm>
            <a:off x="10232222" y="131903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N1987A: an incredible laboratory for particle physics"/>
          <p:cNvSpPr txBox="1"/>
          <p:nvPr/>
        </p:nvSpPr>
        <p:spPr>
          <a:xfrm>
            <a:off x="5460559" y="1044665"/>
            <a:ext cx="1422488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SN1987A: an incredible laboratory for particle physics</a:t>
            </a:r>
          </a:p>
        </p:txBody>
      </p:sp>
      <p:sp>
        <p:nvSpPr>
          <p:cNvPr id="958" name="Rectangle"/>
          <p:cNvSpPr/>
          <p:nvPr/>
        </p:nvSpPr>
        <p:spPr>
          <a:xfrm>
            <a:off x="12691662" y="2583171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59" name="Neutrinos have electromagnetic properties from…"/>
          <p:cNvSpPr txBox="1"/>
          <p:nvPr/>
        </p:nvSpPr>
        <p:spPr>
          <a:xfrm>
            <a:off x="13453104" y="2411605"/>
            <a:ext cx="9231698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Neutrinos have electromagnetic properties from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effective one-photon couplings.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most general vertex form, consistent with Lorentz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invariance includes</a:t>
            </a:r>
          </a:p>
        </p:txBody>
      </p:sp>
      <p:grpSp>
        <p:nvGrpSpPr>
          <p:cNvPr id="962" name="pasted-image.tiff"/>
          <p:cNvGrpSpPr/>
          <p:nvPr/>
        </p:nvGrpSpPr>
        <p:grpSpPr>
          <a:xfrm>
            <a:off x="1957320" y="2122253"/>
            <a:ext cx="4166586" cy="3339882"/>
            <a:chOff x="0" y="0"/>
            <a:chExt cx="4166584" cy="3339880"/>
          </a:xfrm>
        </p:grpSpPr>
        <p:pic>
          <p:nvPicPr>
            <p:cNvPr id="961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3912585" cy="30096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0" name="pasted-image.tiff" descr="pasted-image.tif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4166585" cy="3339882"/>
            </a:xfrm>
            <a:prstGeom prst="rect">
              <a:avLst/>
            </a:prstGeom>
            <a:effectLst/>
          </p:spPr>
        </p:pic>
      </p:grpSp>
      <p:sp>
        <p:nvSpPr>
          <p:cNvPr id="963" name="Effective one-photon coupling of…"/>
          <p:cNvSpPr txBox="1"/>
          <p:nvPr/>
        </p:nvSpPr>
        <p:spPr>
          <a:xfrm>
            <a:off x="1640427" y="5429982"/>
            <a:ext cx="480037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Effective one-photon coupling of 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 neutrino with a photon</a:t>
            </a:r>
          </a:p>
        </p:txBody>
      </p:sp>
      <p:pic>
        <p:nvPicPr>
          <p:cNvPr id="964" name="pasted-image.pdf" descr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64" y="3690150"/>
            <a:ext cx="4520972" cy="3317961"/>
          </a:xfrm>
          <a:prstGeom prst="rect">
            <a:avLst/>
          </a:prstGeom>
        </p:spPr>
      </p:pic>
      <p:sp>
        <p:nvSpPr>
          <p:cNvPr id="965" name="Neutrino magnetic moment…"/>
          <p:cNvSpPr txBox="1"/>
          <p:nvPr/>
        </p:nvSpPr>
        <p:spPr>
          <a:xfrm>
            <a:off x="7645325" y="6986919"/>
            <a:ext cx="410305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Neutrino magnetic moment </a:t>
            </a:r>
          </a:p>
          <a:p>
            <a:pPr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from quantum loops</a:t>
            </a:r>
          </a:p>
        </p:txBody>
      </p:sp>
      <p:pic>
        <p:nvPicPr>
          <p:cNvPr id="966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9175" y="5683982"/>
            <a:ext cx="43180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308" y="6543123"/>
            <a:ext cx="27432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Magnetic form factor"/>
          <p:cNvSpPr txBox="1"/>
          <p:nvPr/>
        </p:nvSpPr>
        <p:spPr>
          <a:xfrm>
            <a:off x="18727853" y="5605175"/>
            <a:ext cx="30748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Magnetic form factor</a:t>
            </a:r>
          </a:p>
        </p:txBody>
      </p:sp>
      <p:pic>
        <p:nvPicPr>
          <p:cNvPr id="969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6643" y="7715525"/>
            <a:ext cx="6312573" cy="924217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Rectangle"/>
          <p:cNvSpPr/>
          <p:nvPr/>
        </p:nvSpPr>
        <p:spPr>
          <a:xfrm>
            <a:off x="12691662" y="4615045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971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465" y="8342522"/>
            <a:ext cx="3559932" cy="2095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4" name="Grouper"/>
          <p:cNvGrpSpPr/>
          <p:nvPr/>
        </p:nvGrpSpPr>
        <p:grpSpPr>
          <a:xfrm>
            <a:off x="1356046" y="9891500"/>
            <a:ext cx="2831394" cy="2312665"/>
            <a:chOff x="0" y="0"/>
            <a:chExt cx="2831392" cy="2312664"/>
          </a:xfrm>
        </p:grpSpPr>
        <p:pic>
          <p:nvPicPr>
            <p:cNvPr id="972" name="pasted-image.pdf" descr="pasted-image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831393" cy="2312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3" name="Ovale"/>
            <p:cNvSpPr/>
            <p:nvPr/>
          </p:nvSpPr>
          <p:spPr>
            <a:xfrm>
              <a:off x="1195982" y="928530"/>
              <a:ext cx="287028" cy="277805"/>
            </a:xfrm>
            <a:prstGeom prst="ellipse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</p:grpSp>
      <p:grpSp>
        <p:nvGrpSpPr>
          <p:cNvPr id="977" name="Grouper"/>
          <p:cNvGrpSpPr/>
          <p:nvPr/>
        </p:nvGrpSpPr>
        <p:grpSpPr>
          <a:xfrm>
            <a:off x="4390444" y="9888015"/>
            <a:ext cx="2579338" cy="1982756"/>
            <a:chOff x="0" y="0"/>
            <a:chExt cx="2579337" cy="1982755"/>
          </a:xfrm>
        </p:grpSpPr>
        <p:pic>
          <p:nvPicPr>
            <p:cNvPr id="975" name="pasted-image.pdf" descr="pasted-image.pd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2579338" cy="198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6" name="Ovale"/>
            <p:cNvSpPr/>
            <p:nvPr/>
          </p:nvSpPr>
          <p:spPr>
            <a:xfrm>
              <a:off x="1146154" y="700075"/>
              <a:ext cx="287029" cy="277805"/>
            </a:xfrm>
            <a:prstGeom prst="ellipse">
              <a:avLst/>
            </a:prstGeom>
            <a:blipFill rotWithShape="1">
              <a:blip r:embed="rId1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</p:grpSp>
      <p:sp>
        <p:nvSpPr>
          <p:cNvPr id="978" name="Rectangle"/>
          <p:cNvSpPr/>
          <p:nvPr/>
        </p:nvSpPr>
        <p:spPr>
          <a:xfrm>
            <a:off x="12748309" y="679840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979" name="Limits on the electron neutrino magnetic moment"/>
          <p:cNvSpPr txBox="1"/>
          <p:nvPr/>
        </p:nvSpPr>
        <p:spPr>
          <a:xfrm>
            <a:off x="13504209" y="6674691"/>
            <a:ext cx="859285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Limits on the electron </a:t>
            </a:r>
            <a:r>
              <a:rPr b="1">
                <a:solidFill>
                  <a:srgbClr val="FF2600"/>
                </a:solidFill>
              </a:rPr>
              <a:t>neutrino magnetic moment</a:t>
            </a:r>
          </a:p>
        </p:txBody>
      </p:sp>
      <p:pic>
        <p:nvPicPr>
          <p:cNvPr id="980" name="pasted-image.pdf" descr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1228" y="10536965"/>
            <a:ext cx="4520972" cy="2080675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Ovale"/>
          <p:cNvSpPr/>
          <p:nvPr/>
        </p:nvSpPr>
        <p:spPr>
          <a:xfrm>
            <a:off x="11161455" y="10584084"/>
            <a:ext cx="287029" cy="277805"/>
          </a:xfrm>
          <a:prstGeom prst="ellipse">
            <a:avLst/>
          </a:prstGeom>
          <a:blipFill>
            <a:blip r:embed="rId11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982" name="Rectangle Rectangle" descr="Rectangle Rectangl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24" y="8600595"/>
            <a:ext cx="11415700" cy="3830949"/>
          </a:xfrm>
          <a:prstGeom prst="rect">
            <a:avLst/>
          </a:prstGeom>
        </p:spPr>
      </p:pic>
      <p:sp>
        <p:nvSpPr>
          <p:cNvPr id="984" name="Photon decay"/>
          <p:cNvSpPr txBox="1"/>
          <p:nvPr/>
        </p:nvSpPr>
        <p:spPr>
          <a:xfrm>
            <a:off x="1467056" y="8760948"/>
            <a:ext cx="241016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Photon decay</a:t>
            </a:r>
          </a:p>
        </p:txBody>
      </p:sp>
      <p:sp>
        <p:nvSpPr>
          <p:cNvPr id="985" name="Coupling to…"/>
          <p:cNvSpPr txBox="1"/>
          <p:nvPr/>
        </p:nvSpPr>
        <p:spPr>
          <a:xfrm>
            <a:off x="4475033" y="8790821"/>
            <a:ext cx="26748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Coupling to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magnetic fields</a:t>
            </a:r>
          </a:p>
        </p:txBody>
      </p:sp>
      <p:pic>
        <p:nvPicPr>
          <p:cNvPr id="986" name="pasted-image.pdf" descr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53458" y="7489128"/>
            <a:ext cx="21717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pasted-image.pdf" descr="pasted-imag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70472" y="7489128"/>
            <a:ext cx="23368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to"/>
          <p:cNvSpPr txBox="1"/>
          <p:nvPr/>
        </p:nvSpPr>
        <p:spPr>
          <a:xfrm>
            <a:off x="15999400" y="7400228"/>
            <a:ext cx="44655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to</a:t>
            </a:r>
          </a:p>
        </p:txBody>
      </p:sp>
      <p:sp>
        <p:nvSpPr>
          <p:cNvPr id="989" name="reactor, accelerator…"/>
          <p:cNvSpPr txBox="1"/>
          <p:nvPr/>
        </p:nvSpPr>
        <p:spPr>
          <a:xfrm>
            <a:off x="19276852" y="7425628"/>
            <a:ext cx="282653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reactor, accelerator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experiments</a:t>
            </a:r>
          </a:p>
        </p:txBody>
      </p:sp>
      <p:pic>
        <p:nvPicPr>
          <p:cNvPr id="990" name="pasted-image.pdf" descr="pasted-ima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53006" y="7976137"/>
            <a:ext cx="4639789" cy="867875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SN1987A"/>
          <p:cNvSpPr txBox="1"/>
          <p:nvPr/>
        </p:nvSpPr>
        <p:spPr>
          <a:xfrm>
            <a:off x="17761728" y="8162528"/>
            <a:ext cx="14546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</a:t>
            </a:r>
          </a:p>
        </p:txBody>
      </p:sp>
      <p:sp>
        <p:nvSpPr>
          <p:cNvPr id="992" name="stellar cooling"/>
          <p:cNvSpPr txBox="1"/>
          <p:nvPr/>
        </p:nvSpPr>
        <p:spPr>
          <a:xfrm>
            <a:off x="19748430" y="9516760"/>
            <a:ext cx="20865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stellar cooling</a:t>
            </a:r>
          </a:p>
        </p:txBody>
      </p:sp>
      <p:sp>
        <p:nvSpPr>
          <p:cNvPr id="993" name="See the review Giunti and Studenikin, RMP 87 (2015)"/>
          <p:cNvSpPr txBox="1"/>
          <p:nvPr/>
        </p:nvSpPr>
        <p:spPr>
          <a:xfrm>
            <a:off x="13653458" y="10434201"/>
            <a:ext cx="82775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See the review Giunti and Studenikin, RMP 87 (2015)</a:t>
            </a:r>
          </a:p>
        </p:txBody>
      </p:sp>
      <p:sp>
        <p:nvSpPr>
          <p:cNvPr id="994" name="Lattimer and Cooperstein (1988),…"/>
          <p:cNvSpPr txBox="1"/>
          <p:nvPr/>
        </p:nvSpPr>
        <p:spPr>
          <a:xfrm>
            <a:off x="16277646" y="8673705"/>
            <a:ext cx="636238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Lattimer and Cooperstein (1988), </a:t>
            </a:r>
          </a:p>
          <a:p>
            <a:pPr algn="l" defTabSz="457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Goldman et al. (1988), Notzold (1988),…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995" name="pasted-image.pdf" descr="pasted-image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12591" y="9580483"/>
            <a:ext cx="57404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Numerous limits on non-standard properties,…"/>
          <p:cNvSpPr txBox="1"/>
          <p:nvPr/>
        </p:nvSpPr>
        <p:spPr>
          <a:xfrm>
            <a:off x="13270921" y="11497171"/>
            <a:ext cx="905943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u="sng">
                <a:solidFill>
                  <a:srgbClr val="9437FF"/>
                </a:solidFill>
              </a:defRPr>
            </a:pPr>
            <a:r>
              <a:t>Numerous limits on non-standard properties,</a:t>
            </a:r>
          </a:p>
          <a:p>
            <a:pPr>
              <a:defRPr sz="3500" u="sng">
                <a:solidFill>
                  <a:srgbClr val="9437FF"/>
                </a:solidFill>
              </a:defRPr>
            </a:pPr>
            <a:r>
              <a:t>particles and interactions</a:t>
            </a:r>
          </a:p>
        </p:txBody>
      </p:sp>
      <p:sp>
        <p:nvSpPr>
          <p:cNvPr id="997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NEUTRINO MASS ORDERING"/>
          <p:cNvSpPr txBox="1"/>
          <p:nvPr/>
        </p:nvSpPr>
        <p:spPr>
          <a:xfrm>
            <a:off x="7941955" y="711391"/>
            <a:ext cx="879646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 MASS ORDERING </a:t>
            </a:r>
          </a:p>
        </p:txBody>
      </p:sp>
      <p:sp>
        <p:nvSpPr>
          <p:cNvPr id="1000" name="Rectangle"/>
          <p:cNvSpPr/>
          <p:nvPr/>
        </p:nvSpPr>
        <p:spPr>
          <a:xfrm>
            <a:off x="3434387" y="2833167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001" name="Presence of front and reverse shocks ."/>
          <p:cNvSpPr txBox="1"/>
          <p:nvPr/>
        </p:nvSpPr>
        <p:spPr>
          <a:xfrm>
            <a:off x="4144577" y="2693784"/>
            <a:ext cx="64115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Presence of front and reverse shocks .</a:t>
            </a:r>
          </a:p>
        </p:txBody>
      </p:sp>
      <p:sp>
        <p:nvSpPr>
          <p:cNvPr id="1002" name="MSW resonance can be met multiple times."/>
          <p:cNvSpPr txBox="1"/>
          <p:nvPr/>
        </p:nvSpPr>
        <p:spPr>
          <a:xfrm>
            <a:off x="3872033" y="9141340"/>
            <a:ext cx="73715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MSW resonance can be met multiple times.</a:t>
            </a:r>
          </a:p>
        </p:txBody>
      </p:sp>
      <p:grpSp>
        <p:nvGrpSpPr>
          <p:cNvPr id="1005" name="FR-shocks.jpeg"/>
          <p:cNvGrpSpPr/>
          <p:nvPr/>
        </p:nvGrpSpPr>
        <p:grpSpPr>
          <a:xfrm>
            <a:off x="4598241" y="3334619"/>
            <a:ext cx="5504263" cy="5595464"/>
            <a:chOff x="0" y="0"/>
            <a:chExt cx="5504262" cy="5595463"/>
          </a:xfrm>
        </p:grpSpPr>
        <p:pic>
          <p:nvPicPr>
            <p:cNvPr id="1004" name="FR-shocks.jpeg" descr="FR-shocks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5250263" cy="5265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3" name="FR-shocks.jpeg" descr="FR-shocks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04263" cy="5595464"/>
            </a:xfrm>
            <a:prstGeom prst="rect">
              <a:avLst/>
            </a:prstGeom>
            <a:effectLst/>
          </p:spPr>
        </p:pic>
      </p:grpSp>
      <p:sp>
        <p:nvSpPr>
          <p:cNvPr id="1006" name="Tomas et al, JCAP 09 (2004)"/>
          <p:cNvSpPr txBox="1"/>
          <p:nvPr/>
        </p:nvSpPr>
        <p:spPr>
          <a:xfrm rot="5321400">
            <a:off x="2034627" y="5753875"/>
            <a:ext cx="45075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000">
                <a:effectLst/>
              </a:defRPr>
            </a:pPr>
            <a:r>
              <a:rPr sz="2500"/>
              <a:t>Tomas et al, JCAP 09 (2004)</a:t>
            </a:r>
          </a:p>
        </p:txBody>
      </p:sp>
      <p:grpSp>
        <p:nvGrpSpPr>
          <p:cNvPr id="1009" name="pasted-image.tiff"/>
          <p:cNvGrpSpPr/>
          <p:nvPr/>
        </p:nvGrpSpPr>
        <p:grpSpPr>
          <a:xfrm>
            <a:off x="13859989" y="2719918"/>
            <a:ext cx="9743819" cy="6813343"/>
            <a:chOff x="0" y="0"/>
            <a:chExt cx="9743817" cy="6813342"/>
          </a:xfrm>
        </p:grpSpPr>
        <p:pic>
          <p:nvPicPr>
            <p:cNvPr id="1008" name="pasted-image.tiff" descr="pasted-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9489818" cy="6483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7" name="pasted-image.tiff" descr="pasted-image.tif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743818" cy="6813343"/>
            </a:xfrm>
            <a:prstGeom prst="rect">
              <a:avLst/>
            </a:prstGeom>
            <a:effectLst/>
          </p:spPr>
        </p:pic>
      </p:grpSp>
      <p:sp>
        <p:nvSpPr>
          <p:cNvPr id="1010" name="Time signal in Cherenkov and scintillator detectors of a supernova in our galaxy (10 kpc)"/>
          <p:cNvSpPr txBox="1"/>
          <p:nvPr/>
        </p:nvSpPr>
        <p:spPr>
          <a:xfrm>
            <a:off x="14408977" y="1582304"/>
            <a:ext cx="864584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Time signal in Cherenkov and scintillator detectors of a supernova in our galaxy (10 kpc)</a:t>
            </a:r>
          </a:p>
        </p:txBody>
      </p:sp>
      <p:sp>
        <p:nvSpPr>
          <p:cNvPr id="1011" name="10 MeV"/>
          <p:cNvSpPr txBox="1"/>
          <p:nvPr/>
        </p:nvSpPr>
        <p:spPr>
          <a:xfrm>
            <a:off x="18845259" y="7167903"/>
            <a:ext cx="140854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10 MeV</a:t>
            </a:r>
          </a:p>
        </p:txBody>
      </p:sp>
      <p:sp>
        <p:nvSpPr>
          <p:cNvPr id="1012" name="15 MeV"/>
          <p:cNvSpPr txBox="1"/>
          <p:nvPr/>
        </p:nvSpPr>
        <p:spPr>
          <a:xfrm>
            <a:off x="19255185" y="6351970"/>
            <a:ext cx="14085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15 MeV</a:t>
            </a:r>
          </a:p>
        </p:txBody>
      </p:sp>
      <p:sp>
        <p:nvSpPr>
          <p:cNvPr id="1013" name="19 MeV"/>
          <p:cNvSpPr txBox="1"/>
          <p:nvPr/>
        </p:nvSpPr>
        <p:spPr>
          <a:xfrm>
            <a:off x="18328746" y="5536038"/>
            <a:ext cx="140854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19 MeV</a:t>
            </a:r>
          </a:p>
        </p:txBody>
      </p:sp>
      <p:sp>
        <p:nvSpPr>
          <p:cNvPr id="1014" name="29 MeV"/>
          <p:cNvSpPr txBox="1"/>
          <p:nvPr/>
        </p:nvSpPr>
        <p:spPr>
          <a:xfrm>
            <a:off x="20497590" y="6931359"/>
            <a:ext cx="140854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29 MeV</a:t>
            </a:r>
          </a:p>
        </p:txBody>
      </p:sp>
      <p:sp>
        <p:nvSpPr>
          <p:cNvPr id="1015" name="Gava, Kneller, Volpe, McLaughlin, PRL 103 (2009)"/>
          <p:cNvSpPr txBox="1"/>
          <p:nvPr/>
        </p:nvSpPr>
        <p:spPr>
          <a:xfrm>
            <a:off x="15856423" y="9426392"/>
            <a:ext cx="77784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Gava, Kneller, Volpe, McLaughlin, PRL 103 (2009)</a:t>
            </a:r>
          </a:p>
        </p:txBody>
      </p:sp>
      <p:sp>
        <p:nvSpPr>
          <p:cNvPr id="1016" name="Picture of the shock wave passage in the MSW region. Similar for electron neutrinos in DUNE for NMO."/>
          <p:cNvSpPr txBox="1"/>
          <p:nvPr/>
        </p:nvSpPr>
        <p:spPr>
          <a:xfrm>
            <a:off x="1456356" y="11359773"/>
            <a:ext cx="2136127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400" b="1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Picture of the shock wave passage in the MSW region. Similar for electron neutrinos in DUNE for NMO.</a:t>
            </a:r>
          </a:p>
        </p:txBody>
      </p:sp>
      <p:sp>
        <p:nvSpPr>
          <p:cNvPr id="1017" name="Positron time signal from       per unit tonne.…"/>
          <p:cNvSpPr txBox="1"/>
          <p:nvPr/>
        </p:nvSpPr>
        <p:spPr>
          <a:xfrm>
            <a:off x="13421448" y="10160668"/>
            <a:ext cx="1077330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Positron time signal from       per unit tonne.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Prediction includes         interactions and shock wave effects.</a:t>
            </a:r>
          </a:p>
        </p:txBody>
      </p:sp>
      <p:pic>
        <p:nvPicPr>
          <p:cNvPr id="1018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9199" y="10310532"/>
            <a:ext cx="3810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0304" y="10877172"/>
            <a:ext cx="228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1833" y="10877172"/>
            <a:ext cx="228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1650" y="3327899"/>
            <a:ext cx="2692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scintillator, Cherenkov detectors"/>
          <p:cNvSpPr txBox="1"/>
          <p:nvPr/>
        </p:nvSpPr>
        <p:spPr>
          <a:xfrm>
            <a:off x="14957967" y="3699582"/>
            <a:ext cx="86458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scintillator, Cherenkov detectors</a:t>
            </a:r>
          </a:p>
        </p:txBody>
      </p:sp>
      <p:sp>
        <p:nvSpPr>
          <p:cNvPr id="1023" name="Inverted mass ordering"/>
          <p:cNvSpPr txBox="1"/>
          <p:nvPr/>
        </p:nvSpPr>
        <p:spPr>
          <a:xfrm>
            <a:off x="14089060" y="8656053"/>
            <a:ext cx="472955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Inverted mass ordering </a:t>
            </a:r>
          </a:p>
        </p:txBody>
      </p:sp>
      <p:sp>
        <p:nvSpPr>
          <p:cNvPr id="1024" name="Rectangle"/>
          <p:cNvSpPr/>
          <p:nvPr/>
        </p:nvSpPr>
        <p:spPr>
          <a:xfrm>
            <a:off x="13859989" y="1711510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025" name="ICAP, IAP, 8th September 2022"/>
          <p:cNvSpPr txBox="1"/>
          <p:nvPr/>
        </p:nvSpPr>
        <p:spPr>
          <a:xfrm>
            <a:off x="10232222" y="13152243"/>
            <a:ext cx="48622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LPNHE Seminar, 27th March 2023  </a:t>
            </a:r>
          </a:p>
        </p:txBody>
      </p:sp>
      <p:sp>
        <p:nvSpPr>
          <p:cNvPr id="1026" name="If the mass ordering determined by experiments, it will confirm/refute that we understand."/>
          <p:cNvSpPr txBox="1"/>
          <p:nvPr/>
        </p:nvSpPr>
        <p:spPr>
          <a:xfrm>
            <a:off x="4322724" y="12169392"/>
            <a:ext cx="1810821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If the mass ordering determined by experiments, it will confirm/refute that we understand.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NEUTRINO FLUXES on Earth"/>
          <p:cNvSpPr txBox="1"/>
          <p:nvPr/>
        </p:nvSpPr>
        <p:spPr>
          <a:xfrm>
            <a:off x="8923824" y="853855"/>
            <a:ext cx="578632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LOCAL GROUP</a:t>
            </a:r>
          </a:p>
        </p:txBody>
      </p:sp>
      <p:sp>
        <p:nvSpPr>
          <p:cNvPr id="196" name="Largest galaxies : Small Magellanic Cloud (SMC), NGC 3109, Large Magellanic Cloud (LMC),…"/>
          <p:cNvSpPr txBox="1"/>
          <p:nvPr/>
        </p:nvSpPr>
        <p:spPr>
          <a:xfrm>
            <a:off x="4397030" y="2077260"/>
            <a:ext cx="2267680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Largest galaxies : </a:t>
            </a:r>
            <a:r>
              <a:rPr b="0"/>
              <a:t>Small Magellanic Cloud (SMC), NGC 3109, Large Magellanic Cloud (LMC),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0"/>
              <a:t>Triangulum Galaxy, Milky Way, Andromeda (M31).</a:t>
            </a:r>
          </a:p>
        </p:txBody>
      </p:sp>
      <p:sp>
        <p:nvSpPr>
          <p:cNvPr id="197" name="In the last century, in the Local Group, SN1987A (LMC) and SN 1885 (Andromeda)"/>
          <p:cNvSpPr txBox="1"/>
          <p:nvPr/>
        </p:nvSpPr>
        <p:spPr>
          <a:xfrm>
            <a:off x="1233537" y="3533072"/>
            <a:ext cx="2045976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 the last century, in the Local Group, SN1987A (LMC) and SN 1885 (Andromeda)</a:t>
            </a:r>
          </a:p>
        </p:txBody>
      </p:sp>
      <p:sp>
        <p:nvSpPr>
          <p:cNvPr id="198" name="Rectangle"/>
          <p:cNvSpPr/>
          <p:nvPr/>
        </p:nvSpPr>
        <p:spPr>
          <a:xfrm>
            <a:off x="3750986" y="2261935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99" name="Rectangle"/>
          <p:cNvSpPr/>
          <p:nvPr/>
        </p:nvSpPr>
        <p:spPr>
          <a:xfrm>
            <a:off x="3750986" y="3638902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00" name="Supernovae are rare events. Evaluations of the Galactic core-collapse supernova rate include"/>
          <p:cNvSpPr txBox="1"/>
          <p:nvPr/>
        </p:nvSpPr>
        <p:spPr>
          <a:xfrm>
            <a:off x="4412207" y="4480883"/>
            <a:ext cx="180949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Supernovae </a:t>
            </a:r>
            <a:r>
              <a:rPr b="0"/>
              <a:t>are </a:t>
            </a:r>
            <a:r>
              <a:rPr b="0" u="sng"/>
              <a:t>rare</a:t>
            </a:r>
            <a:r>
              <a:rPr b="0"/>
              <a:t> events. Evaluations of the Galactic core-collapse supernova rate include</a:t>
            </a:r>
          </a:p>
        </p:txBody>
      </p:sp>
      <p:sp>
        <p:nvSpPr>
          <p:cNvPr id="201" name="Rectangle"/>
          <p:cNvSpPr/>
          <p:nvPr/>
        </p:nvSpPr>
        <p:spPr>
          <a:xfrm>
            <a:off x="3750986" y="4595183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2" name="Équation"/>
              <p:cNvSpPr txBox="1"/>
              <p:nvPr/>
            </p:nvSpPr>
            <p:spPr>
              <a:xfrm>
                <a:off x="5579382" y="6364387"/>
                <a:ext cx="1690184" cy="3457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9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1.9±1.1</m:t>
                      </m:r>
                    </m:oMath>
                  </m:oMathPara>
                </a14:m>
                <a:endParaRPr sz="39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02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6364387"/>
                <a:ext cx="1690184" cy="345720"/>
              </a:xfrm>
              <a:prstGeom prst="rect">
                <a:avLst/>
              </a:prstGeom>
              <a:blipFill>
                <a:blip r:embed="rId2"/>
                <a:stretch>
                  <a:fillRect l="-9701" r="-21642" b="-107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3" name="Équation"/>
              <p:cNvSpPr txBox="1"/>
              <p:nvPr/>
            </p:nvSpPr>
            <p:spPr>
              <a:xfrm>
                <a:off x="5579382" y="7131256"/>
                <a:ext cx="1300547" cy="61094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000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0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3.2</m:t>
                          </m:r>
                        </m:e>
                        <m:sub>
                          <m:r>
                            <a:rPr sz="40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−2.6</m:t>
                          </m:r>
                        </m:sub>
                        <m:sup>
                          <m:r>
                            <a:rPr sz="4000" i="1">
                              <a:solidFill>
                                <a:srgbClr val="4E5B3E"/>
                              </a:solidFill>
                              <a:latin typeface="Cambria Math" panose="02040503050406030204" pitchFamily="18" charset="0"/>
                            </a:rPr>
                            <m:t>+7.3</m:t>
                          </m:r>
                        </m:sup>
                      </m:sSubSup>
                    </m:oMath>
                  </m:oMathPara>
                </a14:m>
                <a:endParaRPr sz="40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03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7131256"/>
                <a:ext cx="1300547" cy="610948"/>
              </a:xfrm>
              <a:prstGeom prst="rect">
                <a:avLst/>
              </a:prstGeom>
              <a:blipFill>
                <a:blip r:embed="rId3"/>
                <a:stretch>
                  <a:fillRect l="-13592" r="-20388" b="-2244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Équation"/>
              <p:cNvSpPr txBox="1"/>
              <p:nvPr/>
            </p:nvSpPr>
            <p:spPr>
              <a:xfrm>
                <a:off x="5579382" y="8157593"/>
                <a:ext cx="1875581" cy="3242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1.7±0.74</m:t>
                      </m:r>
                    </m:oMath>
                  </m:oMathPara>
                </a14:m>
                <a:endParaRPr sz="37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04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8157593"/>
                <a:ext cx="1875581" cy="324232"/>
              </a:xfrm>
              <a:prstGeom prst="rect">
                <a:avLst/>
              </a:prstGeom>
              <a:blipFill>
                <a:blip r:embed="rId4"/>
                <a:stretch>
                  <a:fillRect l="-8725" r="-17450" b="-1115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5" name="Équation"/>
              <p:cNvSpPr txBox="1"/>
              <p:nvPr/>
            </p:nvSpPr>
            <p:spPr>
              <a:xfrm>
                <a:off x="5579382" y="9116699"/>
                <a:ext cx="1672114" cy="3228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7.2±2.7</m:t>
                      </m:r>
                    </m:oMath>
                  </m:oMathPara>
                </a14:m>
                <a:endParaRPr sz="37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0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9116699"/>
                <a:ext cx="1672114" cy="322822"/>
              </a:xfrm>
              <a:prstGeom prst="rect">
                <a:avLst/>
              </a:prstGeom>
              <a:blipFill>
                <a:blip r:embed="rId5"/>
                <a:stretch>
                  <a:fillRect l="-9774" r="-16541" b="-1115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6" name="Équation"/>
              <p:cNvSpPr txBox="1"/>
              <p:nvPr/>
            </p:nvSpPr>
            <p:spPr>
              <a:xfrm>
                <a:off x="5579382" y="10482185"/>
                <a:ext cx="2108181" cy="32799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1.63±0.46</m:t>
                      </m:r>
                    </m:oMath>
                  </m:oMathPara>
                </a14:m>
                <a:endParaRPr sz="37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0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10482185"/>
                <a:ext cx="2108181" cy="327991"/>
              </a:xfrm>
              <a:prstGeom prst="rect">
                <a:avLst/>
              </a:prstGeom>
              <a:blipFill>
                <a:blip r:embed="rId6"/>
                <a:stretch>
                  <a:fillRect l="-7784" r="-17365" b="-10370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" name="26Al in our Galaxy"/>
          <p:cNvSpPr txBox="1"/>
          <p:nvPr/>
        </p:nvSpPr>
        <p:spPr>
          <a:xfrm>
            <a:off x="9083292" y="6176363"/>
            <a:ext cx="1750119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400">
                <a:solidFill>
                  <a:srgbClr val="5E5E5E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 baseline="31999"/>
              <a:t>26</a:t>
            </a:r>
            <a:r>
              <a:rPr sz="3000"/>
              <a:t>Al in our Galaxy</a:t>
            </a:r>
            <a:r>
              <a:t> </a:t>
            </a:r>
          </a:p>
        </p:txBody>
      </p:sp>
      <p:sp>
        <p:nvSpPr>
          <p:cNvPr id="208" name="Diehl et al, Nature, 2006"/>
          <p:cNvSpPr txBox="1"/>
          <p:nvPr/>
        </p:nvSpPr>
        <p:spPr>
          <a:xfrm>
            <a:off x="13202851" y="6360297"/>
            <a:ext cx="38423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Diehl et al, Nature, 2006</a:t>
            </a:r>
          </a:p>
        </p:txBody>
      </p:sp>
      <p:sp>
        <p:nvSpPr>
          <p:cNvPr id="209" name="historical SNe"/>
          <p:cNvSpPr txBox="1"/>
          <p:nvPr/>
        </p:nvSpPr>
        <p:spPr>
          <a:xfrm>
            <a:off x="9083292" y="7093801"/>
            <a:ext cx="175011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historical SNe</a:t>
            </a:r>
          </a:p>
        </p:txBody>
      </p:sp>
      <p:sp>
        <p:nvSpPr>
          <p:cNvPr id="210" name="Adams et al, Astr. Journ., 2013"/>
          <p:cNvSpPr txBox="1"/>
          <p:nvPr/>
        </p:nvSpPr>
        <p:spPr>
          <a:xfrm>
            <a:off x="13202851" y="7112851"/>
            <a:ext cx="48164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Adams et al, Astr. Journ., 2013</a:t>
            </a:r>
          </a:p>
        </p:txBody>
      </p:sp>
      <p:sp>
        <p:nvSpPr>
          <p:cNvPr id="211" name="Cappellaro et al 1993, Abrahim et, 2020"/>
          <p:cNvSpPr txBox="1"/>
          <p:nvPr/>
        </p:nvSpPr>
        <p:spPr>
          <a:xfrm>
            <a:off x="13110618" y="7922643"/>
            <a:ext cx="62083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Cappellaro et al 1993, Abrahim et, 2020</a:t>
            </a:r>
          </a:p>
        </p:txBody>
      </p:sp>
      <p:sp>
        <p:nvSpPr>
          <p:cNvPr id="212" name="observed SNe"/>
          <p:cNvSpPr txBox="1"/>
          <p:nvPr/>
        </p:nvSpPr>
        <p:spPr>
          <a:xfrm>
            <a:off x="9083292" y="7866611"/>
            <a:ext cx="1750119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400">
                <a:solidFill>
                  <a:srgbClr val="5E5E5E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sz="3000"/>
              <a:t>observed SNe</a:t>
            </a:r>
            <a:r>
              <a:t> </a:t>
            </a:r>
          </a:p>
        </p:txBody>
      </p:sp>
      <p:sp>
        <p:nvSpPr>
          <p:cNvPr id="213" name="observed NS"/>
          <p:cNvSpPr txBox="1"/>
          <p:nvPr/>
        </p:nvSpPr>
        <p:spPr>
          <a:xfrm>
            <a:off x="9083292" y="8804520"/>
            <a:ext cx="175011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observed NS</a:t>
            </a:r>
          </a:p>
        </p:txBody>
      </p:sp>
      <p:sp>
        <p:nvSpPr>
          <p:cNvPr id="214" name="Keane, Kramer, Mon. N. Roy. Ac., 2008"/>
          <p:cNvSpPr txBox="1"/>
          <p:nvPr/>
        </p:nvSpPr>
        <p:spPr>
          <a:xfrm>
            <a:off x="13202851" y="8810870"/>
            <a:ext cx="60239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Keane, Kramer, Mon. N. Roy. Ac., 2008</a:t>
            </a:r>
          </a:p>
        </p:txBody>
      </p:sp>
      <p:sp>
        <p:nvSpPr>
          <p:cNvPr id="215" name="Rozwadowska et al, New Astr., 2021"/>
          <p:cNvSpPr txBox="1"/>
          <p:nvPr/>
        </p:nvSpPr>
        <p:spPr>
          <a:xfrm>
            <a:off x="13171789" y="10977079"/>
            <a:ext cx="55924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Rozwadowska et al, New Astr., 2021</a:t>
            </a:r>
          </a:p>
        </p:txBody>
      </p:sp>
      <p:sp>
        <p:nvSpPr>
          <p:cNvPr id="216" name="Rozwadowska et al, New Astr., 2021"/>
          <p:cNvSpPr txBox="1"/>
          <p:nvPr/>
        </p:nvSpPr>
        <p:spPr>
          <a:xfrm>
            <a:off x="13171789" y="9267933"/>
            <a:ext cx="55924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Rozwadowska et al, New Astr., 2021</a:t>
            </a:r>
          </a:p>
        </p:txBody>
      </p:sp>
      <p:sp>
        <p:nvSpPr>
          <p:cNvPr id="217" name="combining some observations"/>
          <p:cNvSpPr txBox="1"/>
          <p:nvPr/>
        </p:nvSpPr>
        <p:spPr>
          <a:xfrm>
            <a:off x="9083292" y="10341381"/>
            <a:ext cx="175011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combining some observations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8" name="Équation"/>
              <p:cNvSpPr txBox="1"/>
              <p:nvPr/>
            </p:nvSpPr>
            <p:spPr>
              <a:xfrm>
                <a:off x="5579382" y="9802027"/>
                <a:ext cx="936250" cy="3176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700" i="1">
                          <a:solidFill>
                            <a:srgbClr val="4E5B3E"/>
                          </a:solidFill>
                          <a:latin typeface="Cambria Math" panose="02040503050406030204" pitchFamily="18" charset="0"/>
                        </a:rPr>
                        <m:t>1−2</m:t>
                      </m:r>
                    </m:oMath>
                  </m:oMathPara>
                </a14:m>
                <a:endParaRPr sz="3700">
                  <a:solidFill>
                    <a:srgbClr val="4F5C3F"/>
                  </a:solidFill>
                </a:endParaRPr>
              </a:p>
            </p:txBody>
          </p:sp>
        </mc:Choice>
        <mc:Fallback>
          <p:sp>
            <p:nvSpPr>
              <p:cNvPr id="218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382" y="9802027"/>
                <a:ext cx="936250" cy="317653"/>
              </a:xfrm>
              <a:prstGeom prst="rect">
                <a:avLst/>
              </a:prstGeom>
              <a:blipFill>
                <a:blip r:embed="rId7"/>
                <a:stretch>
                  <a:fillRect l="-17333" r="-32000" b="-9230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" name="1.5 kpc from Sun"/>
          <p:cNvSpPr txBox="1"/>
          <p:nvPr/>
        </p:nvSpPr>
        <p:spPr>
          <a:xfrm>
            <a:off x="9083292" y="9557075"/>
            <a:ext cx="1750119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1.5 kpc from Sun</a:t>
            </a:r>
          </a:p>
        </p:txBody>
      </p:sp>
      <p:sp>
        <p:nvSpPr>
          <p:cNvPr id="220" name="Reed, Astr. J., 2005"/>
          <p:cNvSpPr txBox="1"/>
          <p:nvPr/>
        </p:nvSpPr>
        <p:spPr>
          <a:xfrm>
            <a:off x="13202851" y="9659880"/>
            <a:ext cx="31134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Reed, Astr. J., 2005</a:t>
            </a:r>
          </a:p>
        </p:txBody>
      </p:sp>
      <p:sp>
        <p:nvSpPr>
          <p:cNvPr id="221" name="In the Milky Way, the core-collapse supernova rate is about 1-2 or 1-3 per century."/>
          <p:cNvSpPr txBox="1"/>
          <p:nvPr/>
        </p:nvSpPr>
        <p:spPr>
          <a:xfrm>
            <a:off x="4108456" y="11845386"/>
            <a:ext cx="161670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9437FF"/>
                </a:solidFill>
              </a:defRPr>
            </a:lvl1pPr>
          </a:lstStyle>
          <a:p>
            <a:r>
              <a:t>In the Milky Way, the core-collapse supernova rate is about 1-2 or 1-3 per century.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" name="Équation"/>
              <p:cNvSpPr txBox="1"/>
              <p:nvPr/>
            </p:nvSpPr>
            <p:spPr>
              <a:xfrm>
                <a:off x="5507435" y="5573465"/>
                <a:ext cx="11983113" cy="4611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effectLst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CORE</m:t>
                      </m:r>
                      <m: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COLLAPSESUPERNOVARATES</m:t>
                      </m:r>
                      <m: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MilkyWay</m:t>
                      </m:r>
                      <m: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)(100</m:t>
                      </m:r>
                      <m:r>
                        <a:rPr sz="3400" i="1">
                          <a:solidFill>
                            <a:srgbClr val="FF7D78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sz="3400" i="1">
                              <a:solidFill>
                                <a:srgbClr val="FF7D7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400" i="1">
                              <a:solidFill>
                                <a:srgbClr val="FF7D7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3400" i="1">
                              <a:solidFill>
                                <a:srgbClr val="FF7D78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sz="3400">
                  <a:solidFill>
                    <a:srgbClr val="FF7E79"/>
                  </a:solidFill>
                </a:endParaRPr>
              </a:p>
            </p:txBody>
          </p:sp>
        </mc:Choice>
        <mc:Fallback>
          <p:sp>
            <p:nvSpPr>
              <p:cNvPr id="222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435" y="5573465"/>
                <a:ext cx="11983113" cy="461146"/>
              </a:xfrm>
              <a:prstGeom prst="rect">
                <a:avLst/>
              </a:prstGeom>
              <a:blipFill>
                <a:blip r:embed="rId8"/>
                <a:stretch>
                  <a:fillRect b="-5526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3" name="ICAP, IAP, 8th September 2022"/>
          <p:cNvSpPr txBox="1"/>
          <p:nvPr/>
        </p:nvSpPr>
        <p:spPr>
          <a:xfrm>
            <a:off x="16641784" y="132097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MSW EFFECT IN DENSE MEDIA"/>
          <p:cNvSpPr txBox="1"/>
          <p:nvPr/>
        </p:nvSpPr>
        <p:spPr>
          <a:xfrm>
            <a:off x="7436173" y="785642"/>
            <a:ext cx="906715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MSW EFFECT IN DENSE MEDIA</a:t>
            </a:r>
          </a:p>
        </p:txBody>
      </p:sp>
      <p:sp>
        <p:nvSpPr>
          <p:cNvPr id="1029" name="Rectangle"/>
          <p:cNvSpPr/>
          <p:nvPr/>
        </p:nvSpPr>
        <p:spPr>
          <a:xfrm>
            <a:off x="2055300" y="5589916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030" name="Main resonances :…"/>
          <p:cNvSpPr txBox="1"/>
          <p:nvPr/>
        </p:nvSpPr>
        <p:spPr>
          <a:xfrm>
            <a:off x="2577517" y="5501733"/>
            <a:ext cx="3221646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Main resonances :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High (H)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Low (L)</a:t>
            </a:r>
          </a:p>
        </p:txBody>
      </p:sp>
      <p:pic>
        <p:nvPicPr>
          <p:cNvPr id="1031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80" y="6022521"/>
            <a:ext cx="18796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80" y="6563189"/>
            <a:ext cx="18796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Rectangle"/>
          <p:cNvSpPr/>
          <p:nvPr/>
        </p:nvSpPr>
        <p:spPr>
          <a:xfrm>
            <a:off x="2062978" y="7457718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034" name="Modifies supernova neutrino spectra…"/>
          <p:cNvSpPr txBox="1"/>
          <p:nvPr/>
        </p:nvSpPr>
        <p:spPr>
          <a:xfrm>
            <a:off x="2559925" y="7457718"/>
            <a:ext cx="633196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Modifies supernova neutrino spectra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(spectral swapping) and the time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signal</a:t>
            </a:r>
          </a:p>
        </p:txBody>
      </p:sp>
      <p:sp>
        <p:nvSpPr>
          <p:cNvPr id="1035" name="Evolution at the H-resonance…"/>
          <p:cNvSpPr txBox="1"/>
          <p:nvPr/>
        </p:nvSpPr>
        <p:spPr>
          <a:xfrm>
            <a:off x="2607642" y="10736281"/>
            <a:ext cx="5849393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Evolution at the H-resonance</a:t>
            </a:r>
          </a:p>
          <a:p>
            <a:pPr algn="l"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depends on the unknown</a:t>
            </a:r>
          </a:p>
          <a:p>
            <a:pPr algn="l"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sign of </a:t>
            </a:r>
          </a:p>
        </p:txBody>
      </p:sp>
      <p:pic>
        <p:nvPicPr>
          <p:cNvPr id="1036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78" y="12101955"/>
            <a:ext cx="9398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200" y="719121"/>
            <a:ext cx="4437711" cy="4437711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Cercle"/>
          <p:cNvSpPr/>
          <p:nvPr/>
        </p:nvSpPr>
        <p:spPr>
          <a:xfrm>
            <a:off x="4041136" y="2545450"/>
            <a:ext cx="952299" cy="952299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424242"/>
                </a:solidFill>
                <a:effectLst/>
              </a:defRPr>
            </a:pPr>
            <a:endParaRPr/>
          </a:p>
        </p:txBody>
      </p:sp>
      <p:sp>
        <p:nvSpPr>
          <p:cNvPr id="1039" name="Ligne"/>
          <p:cNvSpPr/>
          <p:nvPr/>
        </p:nvSpPr>
        <p:spPr>
          <a:xfrm flipH="1" flipV="1">
            <a:off x="6606896" y="2264463"/>
            <a:ext cx="12276" cy="569450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0" name="Ligne"/>
          <p:cNvSpPr/>
          <p:nvPr/>
        </p:nvSpPr>
        <p:spPr>
          <a:xfrm flipV="1">
            <a:off x="5882097" y="3009703"/>
            <a:ext cx="568982" cy="26154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1" name="Ligne"/>
          <p:cNvSpPr/>
          <p:nvPr/>
        </p:nvSpPr>
        <p:spPr>
          <a:xfrm flipH="1" flipV="1">
            <a:off x="2397970" y="3020301"/>
            <a:ext cx="569575" cy="2854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2" name="Ligne"/>
          <p:cNvSpPr/>
          <p:nvPr/>
        </p:nvSpPr>
        <p:spPr>
          <a:xfrm>
            <a:off x="4496708" y="4211565"/>
            <a:ext cx="37748" cy="568329"/>
          </a:xfrm>
          <a:prstGeom prst="line">
            <a:avLst/>
          </a:prstGeom>
          <a:ln w="635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3" name="Flèche"/>
          <p:cNvSpPr/>
          <p:nvPr/>
        </p:nvSpPr>
        <p:spPr>
          <a:xfrm rot="19751913">
            <a:off x="6080978" y="1196428"/>
            <a:ext cx="1270001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8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044" name="exploding supernova"/>
          <p:cNvSpPr txBox="1"/>
          <p:nvPr/>
        </p:nvSpPr>
        <p:spPr>
          <a:xfrm>
            <a:off x="2867116" y="4547231"/>
            <a:ext cx="330033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exploding supernova</a:t>
            </a:r>
          </a:p>
        </p:txBody>
      </p:sp>
      <p:sp>
        <p:nvSpPr>
          <p:cNvPr id="1045" name="neutrinospheres"/>
          <p:cNvSpPr txBox="1"/>
          <p:nvPr/>
        </p:nvSpPr>
        <p:spPr>
          <a:xfrm>
            <a:off x="4987906" y="3036785"/>
            <a:ext cx="256401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neutrinospheres</a:t>
            </a:r>
          </a:p>
        </p:txBody>
      </p:sp>
      <p:sp>
        <p:nvSpPr>
          <p:cNvPr id="1046" name="Ligne"/>
          <p:cNvSpPr/>
          <p:nvPr/>
        </p:nvSpPr>
        <p:spPr>
          <a:xfrm flipV="1">
            <a:off x="4918155" y="1930885"/>
            <a:ext cx="638721" cy="63872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7" name="Ligne"/>
          <p:cNvSpPr/>
          <p:nvPr/>
        </p:nvSpPr>
        <p:spPr>
          <a:xfrm>
            <a:off x="5070193" y="3352026"/>
            <a:ext cx="792790" cy="432912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8" name="Ligne"/>
          <p:cNvSpPr/>
          <p:nvPr/>
        </p:nvSpPr>
        <p:spPr>
          <a:xfrm flipH="1" flipV="1">
            <a:off x="3436744" y="2022457"/>
            <a:ext cx="599937" cy="67528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49" name="Ligne"/>
          <p:cNvSpPr/>
          <p:nvPr/>
        </p:nvSpPr>
        <p:spPr>
          <a:xfrm flipH="1">
            <a:off x="3400175" y="3351012"/>
            <a:ext cx="674728" cy="600558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050" name="Cercle"/>
          <p:cNvSpPr/>
          <p:nvPr/>
        </p:nvSpPr>
        <p:spPr>
          <a:xfrm>
            <a:off x="3882285" y="2389919"/>
            <a:ext cx="1270001" cy="1270001"/>
          </a:xfrm>
          <a:prstGeom prst="ellipse">
            <a:avLst/>
          </a:prstGeom>
          <a:ln w="63500">
            <a:solidFill>
              <a:srgbClr val="42424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051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621" y="2003951"/>
            <a:ext cx="317501" cy="24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7518" y="2108685"/>
            <a:ext cx="3175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0888" y="2714574"/>
            <a:ext cx="3429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pasted-image.pdf" descr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063" y="3214102"/>
            <a:ext cx="3429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pasted-image.pdf" descr="pasted-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2233" y="3804587"/>
            <a:ext cx="330201" cy="24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pasted-image.pdf" descr="pasted-image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9271" y="3827720"/>
            <a:ext cx="3302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Ovale"/>
          <p:cNvSpPr/>
          <p:nvPr/>
        </p:nvSpPr>
        <p:spPr>
          <a:xfrm>
            <a:off x="2531955" y="1038979"/>
            <a:ext cx="3886201" cy="3750420"/>
          </a:xfrm>
          <a:prstGeom prst="ellipse">
            <a:avLst/>
          </a:prstGeom>
          <a:ln w="63500">
            <a:solidFill>
              <a:srgbClr val="929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058" name="pasted-image.pdf" descr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9924" y="9293324"/>
            <a:ext cx="388620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1" name="pasted-image.pdf"/>
          <p:cNvGrpSpPr/>
          <p:nvPr/>
        </p:nvGrpSpPr>
        <p:grpSpPr>
          <a:xfrm>
            <a:off x="9932376" y="2166512"/>
            <a:ext cx="13685098" cy="6582962"/>
            <a:chOff x="0" y="0"/>
            <a:chExt cx="13685096" cy="6582960"/>
          </a:xfrm>
        </p:grpSpPr>
        <p:pic>
          <p:nvPicPr>
            <p:cNvPr id="1060" name="pasted-image.pdf" descr="pasted-image.pdf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127000" y="88900"/>
              <a:ext cx="13431097" cy="62527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9" name="pasted-image.pdf" descr="pasted-image.pdf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3685097" cy="6582962"/>
            </a:xfrm>
            <a:prstGeom prst="rect">
              <a:avLst/>
            </a:prstGeom>
            <a:effectLst/>
          </p:spPr>
        </p:pic>
      </p:grpSp>
      <p:sp>
        <p:nvSpPr>
          <p:cNvPr id="1062" name="neutrinos"/>
          <p:cNvSpPr txBox="1"/>
          <p:nvPr/>
        </p:nvSpPr>
        <p:spPr>
          <a:xfrm>
            <a:off x="14927899" y="6634091"/>
            <a:ext cx="563113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</a:t>
            </a:r>
          </a:p>
        </p:txBody>
      </p:sp>
      <p:sp>
        <p:nvSpPr>
          <p:cNvPr id="1063" name="Normal mass ordering (NMO)"/>
          <p:cNvSpPr txBox="1"/>
          <p:nvPr/>
        </p:nvSpPr>
        <p:spPr>
          <a:xfrm>
            <a:off x="11355671" y="11924255"/>
            <a:ext cx="519213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Normal mass ordering (NMO)</a:t>
            </a:r>
          </a:p>
        </p:txBody>
      </p:sp>
      <p:pic>
        <p:nvPicPr>
          <p:cNvPr id="1064" name="pasted-image.pdf" descr="pasted-image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91634" y="9015243"/>
            <a:ext cx="17907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pasted-image.pdf" descr="pasted-image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08479" y="10642953"/>
            <a:ext cx="1651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pasted-image.pdf" descr="pasted-image.pd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83403" y="10642953"/>
            <a:ext cx="16510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Inverted mass ordering (IMO)"/>
          <p:cNvSpPr txBox="1"/>
          <p:nvPr/>
        </p:nvSpPr>
        <p:spPr>
          <a:xfrm>
            <a:off x="16781592" y="11924255"/>
            <a:ext cx="519213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Inverted mass ordering (IMO)</a:t>
            </a:r>
          </a:p>
        </p:txBody>
      </p:sp>
      <p:pic>
        <p:nvPicPr>
          <p:cNvPr id="1068" name="pasted-image.pdf" descr="pasted-image.pd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74640" y="9015243"/>
            <a:ext cx="17907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Ovale Ovale" descr="Ovale Ovale"/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16630408" y="2575872"/>
            <a:ext cx="809857" cy="858520"/>
          </a:xfrm>
          <a:prstGeom prst="rect">
            <a:avLst/>
          </a:prstGeom>
        </p:spPr>
      </p:pic>
      <p:sp>
        <p:nvSpPr>
          <p:cNvPr id="1071" name="NMO"/>
          <p:cNvSpPr txBox="1"/>
          <p:nvPr/>
        </p:nvSpPr>
        <p:spPr>
          <a:xfrm>
            <a:off x="14281173" y="2178622"/>
            <a:ext cx="12388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NMO</a:t>
            </a:r>
          </a:p>
        </p:txBody>
      </p:sp>
      <p:pic>
        <p:nvPicPr>
          <p:cNvPr id="1072" name="pasted-image.pdf" descr="pasted-image.pdf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11771" y="9929210"/>
            <a:ext cx="33782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pasted-image.pdf" descr="pasted-image.pd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55969" y="9929210"/>
            <a:ext cx="26162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Image 13" descr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323" y="7284549"/>
            <a:ext cx="10286633" cy="97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age 14" descr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625" y="2132253"/>
            <a:ext cx="10042923" cy="107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077" name="ZoneTexte 9"/>
          <p:cNvSpPr txBox="1"/>
          <p:nvPr/>
        </p:nvSpPr>
        <p:spPr>
          <a:xfrm>
            <a:off x="3877186" y="1727990"/>
            <a:ext cx="7944069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4000">
                <a:solidFill>
                  <a:srgbClr val="FF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Resonance (MSW-like) conditions :</a:t>
            </a:r>
            <a:endParaRPr>
              <a:solidFill>
                <a:srgbClr val="0000FF"/>
              </a:solidFill>
            </a:endParaRPr>
          </a:p>
          <a:p>
            <a:pPr marL="685800" indent="-685800" algn="l" defTabSz="914400">
              <a:lnSpc>
                <a:spcPct val="100000"/>
              </a:lnSpc>
              <a:buSzPct val="100000"/>
              <a:buChar char="•"/>
              <a:defRPr sz="4000">
                <a:solidFill>
                  <a:srgbClr val="0000FF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Helicity Coherence</a:t>
            </a:r>
          </a:p>
        </p:txBody>
      </p:sp>
      <p:sp>
        <p:nvSpPr>
          <p:cNvPr id="1078" name="ZoneTexte 16"/>
          <p:cNvSpPr txBox="1"/>
          <p:nvPr/>
        </p:nvSpPr>
        <p:spPr>
          <a:xfrm>
            <a:off x="3877185" y="1043767"/>
            <a:ext cx="16043286" cy="81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4000">
                <a:solidFill>
                  <a:srgbClr val="0000FF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Majorana neutrinos, the 2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</a:t>
            </a:r>
            <a:r>
              <a:t> Hamiltonian </a:t>
            </a:r>
          </a:p>
        </p:txBody>
      </p:sp>
      <p:grpSp>
        <p:nvGrpSpPr>
          <p:cNvPr id="1087" name="Grouper 15"/>
          <p:cNvGrpSpPr/>
          <p:nvPr/>
        </p:nvGrpSpPr>
        <p:grpSpPr>
          <a:xfrm>
            <a:off x="14752414" y="712963"/>
            <a:ext cx="3504450" cy="1971042"/>
            <a:chOff x="0" y="0"/>
            <a:chExt cx="3504449" cy="1971040"/>
          </a:xfrm>
        </p:grpSpPr>
        <p:grpSp>
          <p:nvGrpSpPr>
            <p:cNvPr id="1085" name="Grouper 19"/>
            <p:cNvGrpSpPr/>
            <p:nvPr/>
          </p:nvGrpSpPr>
          <p:grpSpPr>
            <a:xfrm>
              <a:off x="862481" y="-1"/>
              <a:ext cx="2641969" cy="1971042"/>
              <a:chOff x="0" y="0"/>
              <a:chExt cx="2641967" cy="1971040"/>
            </a:xfrm>
          </p:grpSpPr>
          <p:sp>
            <p:nvSpPr>
              <p:cNvPr id="1079" name="ZoneTexte 22"/>
              <p:cNvSpPr txBox="1"/>
              <p:nvPr/>
            </p:nvSpPr>
            <p:spPr>
              <a:xfrm>
                <a:off x="0" y="0"/>
                <a:ext cx="2641968" cy="12951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914400">
                  <a:lnSpc>
                    <a:spcPct val="100000"/>
                  </a:lnSpc>
                  <a:defRPr sz="8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(       )</a:t>
                </a:r>
              </a:p>
            </p:txBody>
          </p:sp>
          <p:sp>
            <p:nvSpPr>
              <p:cNvPr id="1080" name="ZoneTexte 23"/>
              <p:cNvSpPr txBox="1"/>
              <p:nvPr/>
            </p:nvSpPr>
            <p:spPr>
              <a:xfrm>
                <a:off x="677333" y="162566"/>
                <a:ext cx="189654" cy="6930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914400">
                  <a:lnSpc>
                    <a:spcPct val="100000"/>
                  </a:lnSpc>
                  <a:defRPr sz="4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h</a:t>
                </a:r>
              </a:p>
            </p:txBody>
          </p:sp>
          <p:sp>
            <p:nvSpPr>
              <p:cNvPr id="1081" name="ZoneTexte 24"/>
              <p:cNvSpPr txBox="1"/>
              <p:nvPr/>
            </p:nvSpPr>
            <p:spPr>
              <a:xfrm>
                <a:off x="1523989" y="738294"/>
                <a:ext cx="189653" cy="6930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914400">
                  <a:lnSpc>
                    <a:spcPct val="100000"/>
                  </a:lnSpc>
                  <a:defRPr sz="4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h</a:t>
                </a:r>
              </a:p>
            </p:txBody>
          </p:sp>
          <p:sp>
            <p:nvSpPr>
              <p:cNvPr id="1082" name="ZoneTexte 25"/>
              <p:cNvSpPr txBox="1"/>
              <p:nvPr/>
            </p:nvSpPr>
            <p:spPr>
              <a:xfrm>
                <a:off x="1388529" y="162578"/>
                <a:ext cx="776009" cy="6908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l" defTabSz="914400">
                  <a:lnSpc>
                    <a:spcPct val="100000"/>
                  </a:lnSpc>
                  <a:defRPr sz="4000">
                    <a:solidFill>
                      <a:srgbClr val="FF00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F</a:t>
                </a:r>
              </a:p>
            </p:txBody>
          </p:sp>
          <p:sp>
            <p:nvSpPr>
              <p:cNvPr id="1083" name="ZoneTexte 26"/>
              <p:cNvSpPr txBox="1"/>
              <p:nvPr/>
            </p:nvSpPr>
            <p:spPr>
              <a:xfrm>
                <a:off x="643485" y="772160"/>
                <a:ext cx="731489" cy="11988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l" defTabSz="914400">
                  <a:lnSpc>
                    <a:spcPct val="100000"/>
                  </a:lnSpc>
                  <a:defRPr sz="4000">
                    <a:solidFill>
                      <a:srgbClr val="FF0000"/>
                    </a:solidFill>
                    <a:effectLst/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F</a:t>
                </a:r>
                <a:r>
                  <a:rPr baseline="31000"/>
                  <a:t>*</a:t>
                </a:r>
              </a:p>
            </p:txBody>
          </p:sp>
          <p:sp>
            <p:nvSpPr>
              <p:cNvPr id="1084" name="Connecteur droit 28"/>
              <p:cNvSpPr/>
              <p:nvPr/>
            </p:nvSpPr>
            <p:spPr>
              <a:xfrm>
                <a:off x="1568013" y="895053"/>
                <a:ext cx="310119" cy="1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914400">
                  <a:lnSpc>
                    <a:spcPct val="100000"/>
                  </a:lnSpc>
                  <a:defRPr sz="3600">
                    <a:solidFill>
                      <a:srgbClr val="000000"/>
                    </a:solidFill>
                    <a:effectLst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086" name="ZoneTexte 20"/>
            <p:cNvSpPr txBox="1"/>
            <p:nvPr/>
          </p:nvSpPr>
          <p:spPr>
            <a:xfrm>
              <a:off x="0" y="488662"/>
              <a:ext cx="956762" cy="995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lnSpc>
                  <a:spcPct val="100000"/>
                </a:lnSpc>
                <a:defRPr sz="4000">
                  <a:solidFill>
                    <a:srgbClr val="000000"/>
                  </a:solidFill>
                  <a:effectLst/>
                  <a:latin typeface="Apple Chancery"/>
                  <a:ea typeface="Apple Chancery"/>
                  <a:cs typeface="Apple Chancery"/>
                  <a:sym typeface="Apple Chancery"/>
                </a:defRPr>
              </a:pPr>
              <a:r>
                <a:t>H</a:t>
              </a:r>
              <a:r>
                <a:rPr sz="3600">
                  <a:latin typeface="Calibri"/>
                  <a:ea typeface="Calibri"/>
                  <a:cs typeface="Calibri"/>
                  <a:sym typeface="Calibri"/>
                </a:rPr>
                <a:t> =</a:t>
              </a:r>
            </a:p>
          </p:txBody>
        </p:sp>
      </p:grpSp>
      <p:pic>
        <p:nvPicPr>
          <p:cNvPr id="1088" name="Image 40" descr="Imag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19" y="3096187"/>
            <a:ext cx="5764991" cy="4323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Image 41" descr="Imag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062" y="7746482"/>
            <a:ext cx="6602497" cy="4817273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Text Box 8"/>
          <p:cNvSpPr txBox="1"/>
          <p:nvPr/>
        </p:nvSpPr>
        <p:spPr>
          <a:xfrm>
            <a:off x="7343540" y="8508596"/>
            <a:ext cx="1175862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MNR</a:t>
            </a:r>
          </a:p>
        </p:txBody>
      </p:sp>
      <p:sp>
        <p:nvSpPr>
          <p:cNvPr id="1091" name="ZoneTexte 44"/>
          <p:cNvSpPr txBox="1"/>
          <p:nvPr/>
        </p:nvSpPr>
        <p:spPr>
          <a:xfrm>
            <a:off x="5670587" y="65268"/>
            <a:ext cx="1299599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lnSpc>
                <a:spcPct val="100000"/>
              </a:lnSpc>
              <a:defRPr sz="4800" b="1">
                <a:solidFill>
                  <a:srgbClr val="000000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lvl1pPr>
          </a:lstStyle>
          <a:p>
            <a:pPr>
              <a:defRPr>
                <a:effectLst/>
              </a:defRPr>
            </a:pPr>
            <a:r>
              <a:t>Flavor evolution in presence of helicity coherence</a:t>
            </a:r>
          </a:p>
        </p:txBody>
      </p:sp>
      <p:sp>
        <p:nvSpPr>
          <p:cNvPr id="1092" name="ZoneTexte 45"/>
          <p:cNvSpPr txBox="1"/>
          <p:nvPr/>
        </p:nvSpPr>
        <p:spPr>
          <a:xfrm>
            <a:off x="5713707" y="12086990"/>
            <a:ext cx="12376171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lnSpc>
                <a:spcPct val="100000"/>
              </a:lnSpc>
              <a:defRPr sz="4000" b="1">
                <a:solidFill>
                  <a:srgbClr val="77933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Resonance conditions met, adiabaticity not enough</a:t>
            </a:r>
          </a:p>
        </p:txBody>
      </p:sp>
      <p:pic>
        <p:nvPicPr>
          <p:cNvPr id="1093" name="Image 46" descr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9500" y="2962492"/>
            <a:ext cx="6173566" cy="4630175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Text Box 6"/>
          <p:cNvSpPr txBox="1"/>
          <p:nvPr/>
        </p:nvSpPr>
        <p:spPr>
          <a:xfrm>
            <a:off x="5360758" y="12825917"/>
            <a:ext cx="14646301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contrary to the findings in Vlasenko, Fuller, Cirigliano, 1406.6724</a:t>
            </a:r>
          </a:p>
        </p:txBody>
      </p:sp>
      <p:sp>
        <p:nvSpPr>
          <p:cNvPr id="1095" name="ZoneTexte 39"/>
          <p:cNvSpPr txBox="1"/>
          <p:nvPr/>
        </p:nvSpPr>
        <p:spPr>
          <a:xfrm>
            <a:off x="3751735" y="7225979"/>
            <a:ext cx="7079328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marL="685800" indent="-685800" algn="l" defTabSz="914400">
              <a:lnSpc>
                <a:spcPct val="100000"/>
              </a:lnSpc>
              <a:buSzPct val="100000"/>
              <a:buChar char="•"/>
              <a:defRPr sz="40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Matter-Neutrino Resonance</a:t>
            </a:r>
          </a:p>
        </p:txBody>
      </p:sp>
      <p:pic>
        <p:nvPicPr>
          <p:cNvPr id="1096" name="Image 48" descr="Imag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6440" y="8060990"/>
            <a:ext cx="5814701" cy="4361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Ligne Ligne" descr="Ligne Lig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527263" y="6870170"/>
            <a:ext cx="8685107" cy="101601"/>
          </a:xfrm>
          <a:prstGeom prst="rect">
            <a:avLst/>
          </a:prstGeom>
        </p:spPr>
      </p:pic>
      <p:sp>
        <p:nvSpPr>
          <p:cNvPr id="1100" name="Rectangle"/>
          <p:cNvSpPr/>
          <p:nvPr/>
        </p:nvSpPr>
        <p:spPr>
          <a:xfrm>
            <a:off x="1293024" y="2696538"/>
            <a:ext cx="281610" cy="3084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sz="2800" b="1">
                <a:solidFill>
                  <a:srgbClr val="F5F8EB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1101" name="A large set of neutrino trajectories investigated : an example.."/>
          <p:cNvSpPr txBox="1"/>
          <p:nvPr/>
        </p:nvSpPr>
        <p:spPr>
          <a:xfrm>
            <a:off x="1896351" y="2624625"/>
            <a:ext cx="969379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large set of neutrino trajectories investigated : an example..</a:t>
            </a:r>
          </a:p>
        </p:txBody>
      </p:sp>
      <p:grpSp>
        <p:nvGrpSpPr>
          <p:cNvPr id="1104" name="modC_90_e-4_pnuenue.pdf"/>
          <p:cNvGrpSpPr/>
          <p:nvPr/>
        </p:nvGrpSpPr>
        <p:grpSpPr>
          <a:xfrm>
            <a:off x="1501354" y="3593472"/>
            <a:ext cx="5387341" cy="4180206"/>
            <a:chOff x="0" y="0"/>
            <a:chExt cx="5387340" cy="4180204"/>
          </a:xfrm>
        </p:grpSpPr>
        <p:pic>
          <p:nvPicPr>
            <p:cNvPr id="1103" name="modC_90_e-4_pnuenue.pdf" descr="modC_90_e-4_pnuenu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5133341" cy="38500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2" name="modC_90_e-4_pnuenue.pdf" descr="modC_90_e-4_pnuenue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387341" cy="4180205"/>
            </a:xfrm>
            <a:prstGeom prst="rect">
              <a:avLst/>
            </a:prstGeom>
            <a:effectLst/>
          </p:spPr>
        </p:pic>
      </p:grpSp>
      <p:grpSp>
        <p:nvGrpSpPr>
          <p:cNvPr id="1107" name="modC_90_e-4_panueanue.pdf"/>
          <p:cNvGrpSpPr/>
          <p:nvPr/>
        </p:nvGrpSpPr>
        <p:grpSpPr>
          <a:xfrm>
            <a:off x="6943468" y="3848731"/>
            <a:ext cx="5387341" cy="4180206"/>
            <a:chOff x="0" y="0"/>
            <a:chExt cx="5387339" cy="4180204"/>
          </a:xfrm>
        </p:grpSpPr>
        <p:pic>
          <p:nvPicPr>
            <p:cNvPr id="1106" name="modC_90_e-4_panueanue.pdf" descr="modC_90_e-4_panueanu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5133340" cy="38500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5" name="modC_90_e-4_panueanue.pdf" descr="modC_90_e-4_panueanue.pd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387340" cy="4180205"/>
            </a:xfrm>
            <a:prstGeom prst="rect">
              <a:avLst/>
            </a:prstGeom>
            <a:effectLst/>
          </p:spPr>
        </p:pic>
      </p:grpSp>
      <p:sp>
        <p:nvSpPr>
          <p:cNvPr id="1108" name="Complex patterns of flavor evolution mechanisms emerge,…"/>
          <p:cNvSpPr txBox="1"/>
          <p:nvPr/>
        </p:nvSpPr>
        <p:spPr>
          <a:xfrm>
            <a:off x="2450606" y="8522862"/>
            <a:ext cx="9404178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Complex patterns of flavor evolution mechanisms emerge,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even for small NSI couplings which produces spectral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modifications, with a possible impact on Ye.</a:t>
            </a:r>
          </a:p>
        </p:txBody>
      </p:sp>
      <p:sp>
        <p:nvSpPr>
          <p:cNvPr id="1109" name="Neutrinos"/>
          <p:cNvSpPr txBox="1"/>
          <p:nvPr/>
        </p:nvSpPr>
        <p:spPr>
          <a:xfrm>
            <a:off x="3341854" y="7631228"/>
            <a:ext cx="170634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Neutrinos</a:t>
            </a:r>
          </a:p>
        </p:txBody>
      </p:sp>
      <p:sp>
        <p:nvSpPr>
          <p:cNvPr id="1110" name="Antineutrinos"/>
          <p:cNvSpPr txBox="1"/>
          <p:nvPr/>
        </p:nvSpPr>
        <p:spPr>
          <a:xfrm>
            <a:off x="8752631" y="7798861"/>
            <a:ext cx="232082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Antineutrinos</a:t>
            </a:r>
          </a:p>
        </p:txBody>
      </p:sp>
      <p:sp>
        <p:nvSpPr>
          <p:cNvPr id="1111" name="MNR"/>
          <p:cNvSpPr txBox="1"/>
          <p:nvPr/>
        </p:nvSpPr>
        <p:spPr>
          <a:xfrm>
            <a:off x="4961349" y="4408498"/>
            <a:ext cx="104577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MNR</a:t>
            </a:r>
          </a:p>
        </p:txBody>
      </p:sp>
      <p:sp>
        <p:nvSpPr>
          <p:cNvPr id="1112" name="MNR"/>
          <p:cNvSpPr txBox="1"/>
          <p:nvPr/>
        </p:nvSpPr>
        <p:spPr>
          <a:xfrm>
            <a:off x="10549349" y="4078298"/>
            <a:ext cx="104577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MNR</a:t>
            </a:r>
          </a:p>
        </p:txBody>
      </p:sp>
      <p:sp>
        <p:nvSpPr>
          <p:cNvPr id="1113" name="I"/>
          <p:cNvSpPr txBox="1"/>
          <p:nvPr/>
        </p:nvSpPr>
        <p:spPr>
          <a:xfrm>
            <a:off x="4073692" y="5179259"/>
            <a:ext cx="2426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sp>
        <p:nvSpPr>
          <p:cNvPr id="1114" name="I"/>
          <p:cNvSpPr txBox="1"/>
          <p:nvPr/>
        </p:nvSpPr>
        <p:spPr>
          <a:xfrm>
            <a:off x="3082632" y="4747528"/>
            <a:ext cx="2426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sp>
        <p:nvSpPr>
          <p:cNvPr id="1115" name="I"/>
          <p:cNvSpPr txBox="1"/>
          <p:nvPr/>
        </p:nvSpPr>
        <p:spPr>
          <a:xfrm>
            <a:off x="8597689" y="4268053"/>
            <a:ext cx="2426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sp>
        <p:nvSpPr>
          <p:cNvPr id="1116" name="I"/>
          <p:cNvSpPr txBox="1"/>
          <p:nvPr/>
        </p:nvSpPr>
        <p:spPr>
          <a:xfrm>
            <a:off x="9284562" y="4408498"/>
            <a:ext cx="2426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</a:t>
            </a:r>
          </a:p>
        </p:txBody>
      </p:sp>
      <p:pic>
        <p:nvPicPr>
          <p:cNvPr id="1117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1537" y="9577288"/>
            <a:ext cx="21844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electron fraction…"/>
          <p:cNvSpPr txBox="1"/>
          <p:nvPr/>
        </p:nvSpPr>
        <p:spPr>
          <a:xfrm>
            <a:off x="18481518" y="10351881"/>
            <a:ext cx="50258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electron fraction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Key parameter for the r-proces </a:t>
            </a:r>
          </a:p>
        </p:txBody>
      </p:sp>
      <p:grpSp>
        <p:nvGrpSpPr>
          <p:cNvPr id="1121" name="ye2d.pdf"/>
          <p:cNvGrpSpPr/>
          <p:nvPr/>
        </p:nvGrpSpPr>
        <p:grpSpPr>
          <a:xfrm>
            <a:off x="13884850" y="4392300"/>
            <a:ext cx="8039711" cy="4223056"/>
            <a:chOff x="0" y="0"/>
            <a:chExt cx="8039710" cy="4223055"/>
          </a:xfrm>
        </p:grpSpPr>
        <p:pic>
          <p:nvPicPr>
            <p:cNvPr id="1120" name="ye2d.pdf" descr="ye2d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7785711" cy="38928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9" name="ye2d.pdf" descr="ye2d.pdf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039711" cy="4223056"/>
            </a:xfrm>
            <a:prstGeom prst="rect">
              <a:avLst/>
            </a:prstGeom>
            <a:effectLst/>
          </p:spPr>
        </p:pic>
      </p:grpSp>
      <p:sp>
        <p:nvSpPr>
          <p:cNvPr id="1122" name="I-resonance locations in a BNS remnant"/>
          <p:cNvSpPr txBox="1"/>
          <p:nvPr/>
        </p:nvSpPr>
        <p:spPr>
          <a:xfrm>
            <a:off x="14762360" y="3593723"/>
            <a:ext cx="628469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212121"/>
                </a:solidFill>
                <a:effectLst/>
              </a:defRPr>
            </a:pPr>
            <a:r>
              <a:rPr>
                <a:solidFill>
                  <a:srgbClr val="9437FF"/>
                </a:solidFill>
              </a:rPr>
              <a:t>I-resonance locations in a BNS remnant</a:t>
            </a:r>
          </a:p>
        </p:txBody>
      </p:sp>
      <p:sp>
        <p:nvSpPr>
          <p:cNvPr id="1123" name="Chatelain and Volpe PRD97  (2018)"/>
          <p:cNvSpPr txBox="1"/>
          <p:nvPr/>
        </p:nvSpPr>
        <p:spPr>
          <a:xfrm>
            <a:off x="16657946" y="8605412"/>
            <a:ext cx="527669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4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Chatelain and Volpe PRD97  (2018)</a:t>
            </a:r>
          </a:p>
        </p:txBody>
      </p:sp>
      <p:sp>
        <p:nvSpPr>
          <p:cNvPr id="1124" name="NON-STANDARD INTERACTIONS in Binary Neutron Star Mergers"/>
          <p:cNvSpPr txBox="1"/>
          <p:nvPr/>
        </p:nvSpPr>
        <p:spPr>
          <a:xfrm>
            <a:off x="3049590" y="1121119"/>
            <a:ext cx="1828482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NON-STANDARD INTERACTIONS in Binary Neutron Star Mergers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Ligne Ligne" descr="Ligne Lig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298663" y="6552352"/>
            <a:ext cx="8685107" cy="101601"/>
          </a:xfrm>
          <a:prstGeom prst="rect">
            <a:avLst/>
          </a:prstGeom>
        </p:spPr>
      </p:pic>
      <p:sp>
        <p:nvSpPr>
          <p:cNvPr id="1128" name="BNS remnant"/>
          <p:cNvSpPr txBox="1"/>
          <p:nvPr/>
        </p:nvSpPr>
        <p:spPr>
          <a:xfrm>
            <a:off x="21678038" y="3152523"/>
            <a:ext cx="200224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BNS remnant</a:t>
            </a:r>
          </a:p>
        </p:txBody>
      </p:sp>
      <p:pic>
        <p:nvPicPr>
          <p:cNvPr id="112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26" y="2650364"/>
            <a:ext cx="8289171" cy="678539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In matter (neutrino-driven winds), neutrinos interact with p/n"/>
          <p:cNvSpPr txBox="1"/>
          <p:nvPr/>
        </p:nvSpPr>
        <p:spPr>
          <a:xfrm>
            <a:off x="2273270" y="1993305"/>
            <a:ext cx="1004957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In matter (neutrino-driven winds), neutrinos interact with p/n </a:t>
            </a:r>
          </a:p>
        </p:txBody>
      </p:sp>
      <p:sp>
        <p:nvSpPr>
          <p:cNvPr id="1131" name="The capture rates are modified by spectral swappings…"/>
          <p:cNvSpPr txBox="1"/>
          <p:nvPr/>
        </p:nvSpPr>
        <p:spPr>
          <a:xfrm>
            <a:off x="2245461" y="3571682"/>
            <a:ext cx="864574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</a:t>
            </a:r>
            <a:r>
              <a:rPr b="1">
                <a:solidFill>
                  <a:srgbClr val="FF2F92"/>
                </a:solidFill>
              </a:rPr>
              <a:t>capture rates</a:t>
            </a:r>
            <a:r>
              <a:t> are modified by spectral swappings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due to flavor mechanisms and neutrino properties :  </a:t>
            </a:r>
          </a:p>
        </p:txBody>
      </p:sp>
      <p:sp>
        <p:nvSpPr>
          <p:cNvPr id="1132" name="Ye &gt; 0.5 no r-process, Ye &lt; 0.2 strong r-process"/>
          <p:cNvSpPr txBox="1"/>
          <p:nvPr/>
        </p:nvSpPr>
        <p:spPr>
          <a:xfrm>
            <a:off x="2460346" y="9157149"/>
            <a:ext cx="745358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Ye &gt; 0.5 no r-process, Ye &lt; 0.2 strong r-process</a:t>
            </a:r>
          </a:p>
        </p:txBody>
      </p:sp>
      <p:pic>
        <p:nvPicPr>
          <p:cNvPr id="1133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24" y="7455700"/>
            <a:ext cx="21844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Key parameter for the r-proces (elements heavier than iron)"/>
          <p:cNvSpPr txBox="1"/>
          <p:nvPr/>
        </p:nvSpPr>
        <p:spPr>
          <a:xfrm>
            <a:off x="2365787" y="8524592"/>
            <a:ext cx="953718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Key parameter for the r-proces (elements heavier than iron) </a:t>
            </a:r>
          </a:p>
        </p:txBody>
      </p:sp>
      <p:grpSp>
        <p:nvGrpSpPr>
          <p:cNvPr id="1137" name="Trajectories-BNS.jpg"/>
          <p:cNvGrpSpPr/>
          <p:nvPr/>
        </p:nvGrpSpPr>
        <p:grpSpPr>
          <a:xfrm>
            <a:off x="15368500" y="1917846"/>
            <a:ext cx="5809659" cy="4690337"/>
            <a:chOff x="0" y="0"/>
            <a:chExt cx="5809657" cy="4690336"/>
          </a:xfrm>
        </p:grpSpPr>
        <p:pic>
          <p:nvPicPr>
            <p:cNvPr id="1136" name="Trajectories-BNS.jpg" descr="Trajectories-BNS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5555658" cy="43601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5" name="Trajectories-BNS.jpg" descr="Trajectories-BNS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809658" cy="4690337"/>
            </a:xfrm>
            <a:prstGeom prst="rect">
              <a:avLst/>
            </a:prstGeom>
            <a:effectLst/>
          </p:spPr>
        </p:pic>
      </p:grpSp>
      <p:pic>
        <p:nvPicPr>
          <p:cNvPr id="1138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0479" y="5885778"/>
            <a:ext cx="24257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Frensel et al PRD95 (2017)"/>
          <p:cNvSpPr txBox="1"/>
          <p:nvPr/>
        </p:nvSpPr>
        <p:spPr>
          <a:xfrm rot="5330707">
            <a:off x="20486794" y="8231530"/>
            <a:ext cx="361845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4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Frensel et al PRD95 (2017)</a:t>
            </a:r>
          </a:p>
        </p:txBody>
      </p:sp>
      <p:sp>
        <p:nvSpPr>
          <p:cNvPr id="1140" name="Ligne"/>
          <p:cNvSpPr/>
          <p:nvPr/>
        </p:nvSpPr>
        <p:spPr>
          <a:xfrm>
            <a:off x="17615749" y="3799215"/>
            <a:ext cx="4709565" cy="1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800" b="1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1141" name="Rates-BNS.jpg" descr="Rates-BN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0245" y="6623540"/>
            <a:ext cx="7246169" cy="3723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0479" y="10362877"/>
            <a:ext cx="24257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This determines the electron fraction Ye and the number…"/>
          <p:cNvSpPr txBox="1"/>
          <p:nvPr/>
        </p:nvSpPr>
        <p:spPr>
          <a:xfrm>
            <a:off x="2338986" y="6837326"/>
            <a:ext cx="902166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This determines the electron fraction Ye and the number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of available neutrons (1- Ye).</a:t>
            </a:r>
          </a:p>
        </p:txBody>
      </p:sp>
      <p:pic>
        <p:nvPicPr>
          <p:cNvPr id="1144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0794" y="5006626"/>
            <a:ext cx="3675838" cy="1176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Flavor evolution and neutrino properties impact…"/>
          <p:cNvSpPr txBox="1"/>
          <p:nvPr/>
        </p:nvSpPr>
        <p:spPr>
          <a:xfrm>
            <a:off x="4091635" y="11885154"/>
            <a:ext cx="16200730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Flavor evolution and neutrino properties impact </a:t>
            </a:r>
          </a:p>
          <a:p>
            <a:pPr defTabSz="584200">
              <a:lnSpc>
                <a:spcPct val="100000"/>
              </a:lnSpc>
              <a:defRPr sz="35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n/p ratio (nucleosynthesis), neutrino heating (SN dynamics) and observations</a:t>
            </a:r>
          </a:p>
        </p:txBody>
      </p:sp>
      <p:sp>
        <p:nvSpPr>
          <p:cNvPr id="1146" name="IMPACT OF SPECTRAL SWAPPING"/>
          <p:cNvSpPr txBox="1"/>
          <p:nvPr/>
        </p:nvSpPr>
        <p:spPr>
          <a:xfrm>
            <a:off x="7241939" y="861752"/>
            <a:ext cx="990012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IMPACT OF SPECTRAL SWAPPING</a:t>
            </a:r>
          </a:p>
        </p:txBody>
      </p:sp>
      <p:sp>
        <p:nvSpPr>
          <p:cNvPr id="1147" name="Rectangle"/>
          <p:cNvSpPr/>
          <p:nvPr/>
        </p:nvSpPr>
        <p:spPr>
          <a:xfrm>
            <a:off x="1653327" y="7002409"/>
            <a:ext cx="352367" cy="381001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48" name="Important for the SN dynamics :…"/>
          <p:cNvSpPr txBox="1"/>
          <p:nvPr/>
        </p:nvSpPr>
        <p:spPr>
          <a:xfrm>
            <a:off x="2331236" y="10102969"/>
            <a:ext cx="589071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Important for the SN dynamics :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Enhanced heating behind the shock. </a:t>
            </a:r>
          </a:p>
        </p:txBody>
      </p:sp>
      <p:sp>
        <p:nvSpPr>
          <p:cNvPr id="1149" name="Rectangle"/>
          <p:cNvSpPr/>
          <p:nvPr/>
        </p:nvSpPr>
        <p:spPr>
          <a:xfrm>
            <a:off x="1653327" y="10220427"/>
            <a:ext cx="352367" cy="381001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150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4487" y="5416821"/>
            <a:ext cx="3967105" cy="318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PECTRAL SWAPPING DENSE MEDIA"/>
          <p:cNvSpPr txBox="1"/>
          <p:nvPr/>
        </p:nvSpPr>
        <p:spPr>
          <a:xfrm>
            <a:off x="6554785" y="1223514"/>
            <a:ext cx="1082992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SPECTRAL SWAPPING DENSE MEDIA</a:t>
            </a:r>
          </a:p>
        </p:txBody>
      </p:sp>
      <p:grpSp>
        <p:nvGrpSpPr>
          <p:cNvPr id="1155" name="Image"/>
          <p:cNvGrpSpPr/>
          <p:nvPr/>
        </p:nvGrpSpPr>
        <p:grpSpPr>
          <a:xfrm>
            <a:off x="3844851" y="4326478"/>
            <a:ext cx="5045058" cy="4318815"/>
            <a:chOff x="0" y="0"/>
            <a:chExt cx="5045056" cy="4318814"/>
          </a:xfrm>
        </p:grpSpPr>
        <p:pic>
          <p:nvPicPr>
            <p:cNvPr id="115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791057" cy="39886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3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45057" cy="4318815"/>
            </a:xfrm>
            <a:prstGeom prst="rect">
              <a:avLst/>
            </a:prstGeom>
            <a:effectLst/>
          </p:spPr>
        </p:pic>
      </p:grpSp>
      <p:pic>
        <p:nvPicPr>
          <p:cNvPr id="1156" name="Image" descr="Image"/>
          <p:cNvPicPr>
            <a:picLocks noChangeAspect="1"/>
          </p:cNvPicPr>
          <p:nvPr/>
        </p:nvPicPr>
        <p:blipFill>
          <a:blip r:embed="rId4"/>
          <a:srcRect r="2"/>
          <a:stretch>
            <a:fillRect/>
          </a:stretch>
        </p:blipFill>
        <p:spPr>
          <a:xfrm>
            <a:off x="13324690" y="3367440"/>
            <a:ext cx="7305279" cy="6236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2203" y="0"/>
                  <a:pt x="0" y="18"/>
                  <a:pt x="0" y="93"/>
                </a:cubicBezTo>
                <a:cubicBezTo>
                  <a:pt x="0" y="165"/>
                  <a:pt x="278" y="190"/>
                  <a:pt x="1177" y="190"/>
                </a:cubicBezTo>
                <a:lnTo>
                  <a:pt x="2353" y="190"/>
                </a:lnTo>
                <a:lnTo>
                  <a:pt x="2372" y="1320"/>
                </a:lnTo>
                <a:cubicBezTo>
                  <a:pt x="2382" y="1942"/>
                  <a:pt x="2418" y="2483"/>
                  <a:pt x="2453" y="2524"/>
                </a:cubicBezTo>
                <a:cubicBezTo>
                  <a:pt x="2487" y="2564"/>
                  <a:pt x="2515" y="2672"/>
                  <a:pt x="2515" y="2765"/>
                </a:cubicBezTo>
                <a:cubicBezTo>
                  <a:pt x="2515" y="2971"/>
                  <a:pt x="2619" y="3062"/>
                  <a:pt x="2732" y="2952"/>
                </a:cubicBezTo>
                <a:cubicBezTo>
                  <a:pt x="2778" y="2907"/>
                  <a:pt x="2835" y="2892"/>
                  <a:pt x="2859" y="2919"/>
                </a:cubicBezTo>
                <a:cubicBezTo>
                  <a:pt x="2911" y="2980"/>
                  <a:pt x="2916" y="5623"/>
                  <a:pt x="2864" y="5683"/>
                </a:cubicBezTo>
                <a:cubicBezTo>
                  <a:pt x="2844" y="5707"/>
                  <a:pt x="2740" y="5697"/>
                  <a:pt x="2633" y="5661"/>
                </a:cubicBezTo>
                <a:cubicBezTo>
                  <a:pt x="2440" y="5596"/>
                  <a:pt x="2440" y="5597"/>
                  <a:pt x="2542" y="5778"/>
                </a:cubicBezTo>
                <a:cubicBezTo>
                  <a:pt x="2610" y="5901"/>
                  <a:pt x="2622" y="5972"/>
                  <a:pt x="2575" y="6006"/>
                </a:cubicBezTo>
                <a:cubicBezTo>
                  <a:pt x="2525" y="6042"/>
                  <a:pt x="2525" y="6081"/>
                  <a:pt x="2575" y="6140"/>
                </a:cubicBezTo>
                <a:cubicBezTo>
                  <a:pt x="2625" y="6198"/>
                  <a:pt x="2669" y="6182"/>
                  <a:pt x="2735" y="6077"/>
                </a:cubicBezTo>
                <a:cubicBezTo>
                  <a:pt x="2885" y="5838"/>
                  <a:pt x="2907" y="6039"/>
                  <a:pt x="2888" y="7518"/>
                </a:cubicBezTo>
                <a:lnTo>
                  <a:pt x="2869" y="8874"/>
                </a:lnTo>
                <a:lnTo>
                  <a:pt x="2692" y="8849"/>
                </a:lnTo>
                <a:cubicBezTo>
                  <a:pt x="2565" y="8832"/>
                  <a:pt x="2515" y="8857"/>
                  <a:pt x="2515" y="8942"/>
                </a:cubicBezTo>
                <a:cubicBezTo>
                  <a:pt x="2515" y="9008"/>
                  <a:pt x="2508" y="9088"/>
                  <a:pt x="2501" y="9120"/>
                </a:cubicBezTo>
                <a:cubicBezTo>
                  <a:pt x="2494" y="9151"/>
                  <a:pt x="2574" y="9194"/>
                  <a:pt x="2679" y="9215"/>
                </a:cubicBezTo>
                <a:lnTo>
                  <a:pt x="2869" y="9252"/>
                </a:lnTo>
                <a:lnTo>
                  <a:pt x="2869" y="12119"/>
                </a:lnTo>
                <a:lnTo>
                  <a:pt x="2869" y="14985"/>
                </a:lnTo>
                <a:lnTo>
                  <a:pt x="2676" y="14987"/>
                </a:lnTo>
                <a:cubicBezTo>
                  <a:pt x="2507" y="14990"/>
                  <a:pt x="2485" y="15016"/>
                  <a:pt x="2504" y="15180"/>
                </a:cubicBezTo>
                <a:cubicBezTo>
                  <a:pt x="2516" y="15284"/>
                  <a:pt x="2588" y="15428"/>
                  <a:pt x="2665" y="15499"/>
                </a:cubicBezTo>
                <a:cubicBezTo>
                  <a:pt x="2783" y="15608"/>
                  <a:pt x="2792" y="15651"/>
                  <a:pt x="2727" y="15775"/>
                </a:cubicBezTo>
                <a:cubicBezTo>
                  <a:pt x="2659" y="15904"/>
                  <a:pt x="2670" y="15926"/>
                  <a:pt x="2810" y="15967"/>
                </a:cubicBezTo>
                <a:cubicBezTo>
                  <a:pt x="3005" y="16024"/>
                  <a:pt x="3096" y="15970"/>
                  <a:pt x="3096" y="15794"/>
                </a:cubicBezTo>
                <a:cubicBezTo>
                  <a:pt x="3096" y="15604"/>
                  <a:pt x="3223" y="15484"/>
                  <a:pt x="3423" y="15484"/>
                </a:cubicBezTo>
                <a:cubicBezTo>
                  <a:pt x="3519" y="15484"/>
                  <a:pt x="3614" y="15429"/>
                  <a:pt x="3635" y="15365"/>
                </a:cubicBezTo>
                <a:cubicBezTo>
                  <a:pt x="3667" y="15267"/>
                  <a:pt x="3824" y="15254"/>
                  <a:pt x="4653" y="15272"/>
                </a:cubicBezTo>
                <a:lnTo>
                  <a:pt x="5631" y="15294"/>
                </a:lnTo>
                <a:lnTo>
                  <a:pt x="5694" y="15514"/>
                </a:lnTo>
                <a:cubicBezTo>
                  <a:pt x="5737" y="15666"/>
                  <a:pt x="5733" y="15775"/>
                  <a:pt x="5682" y="15870"/>
                </a:cubicBezTo>
                <a:cubicBezTo>
                  <a:pt x="5615" y="15996"/>
                  <a:pt x="5636" y="16005"/>
                  <a:pt x="5944" y="15989"/>
                </a:cubicBezTo>
                <a:cubicBezTo>
                  <a:pt x="6253" y="15973"/>
                  <a:pt x="6280" y="15956"/>
                  <a:pt x="6327" y="15750"/>
                </a:cubicBezTo>
                <a:cubicBezTo>
                  <a:pt x="6358" y="15614"/>
                  <a:pt x="6352" y="15491"/>
                  <a:pt x="6309" y="15431"/>
                </a:cubicBezTo>
                <a:cubicBezTo>
                  <a:pt x="6195" y="15270"/>
                  <a:pt x="6348" y="15250"/>
                  <a:pt x="7548" y="15272"/>
                </a:cubicBezTo>
                <a:cubicBezTo>
                  <a:pt x="8548" y="15290"/>
                  <a:pt x="8672" y="15307"/>
                  <a:pt x="8657" y="15416"/>
                </a:cubicBezTo>
                <a:cubicBezTo>
                  <a:pt x="8648" y="15484"/>
                  <a:pt x="8686" y="15562"/>
                  <a:pt x="8745" y="15589"/>
                </a:cubicBezTo>
                <a:cubicBezTo>
                  <a:pt x="8840" y="15631"/>
                  <a:pt x="8837" y="15659"/>
                  <a:pt x="8705" y="15822"/>
                </a:cubicBezTo>
                <a:lnTo>
                  <a:pt x="8557" y="16009"/>
                </a:lnTo>
                <a:lnTo>
                  <a:pt x="8925" y="15995"/>
                </a:lnTo>
                <a:cubicBezTo>
                  <a:pt x="9351" y="15982"/>
                  <a:pt x="9484" y="15833"/>
                  <a:pt x="9357" y="15508"/>
                </a:cubicBezTo>
                <a:cubicBezTo>
                  <a:pt x="9303" y="15368"/>
                  <a:pt x="9305" y="15319"/>
                  <a:pt x="9368" y="15291"/>
                </a:cubicBezTo>
                <a:cubicBezTo>
                  <a:pt x="9517" y="15224"/>
                  <a:pt x="11639" y="15292"/>
                  <a:pt x="11617" y="15363"/>
                </a:cubicBezTo>
                <a:cubicBezTo>
                  <a:pt x="11605" y="15401"/>
                  <a:pt x="11641" y="15462"/>
                  <a:pt x="11697" y="15499"/>
                </a:cubicBezTo>
                <a:cubicBezTo>
                  <a:pt x="11828" y="15585"/>
                  <a:pt x="11828" y="15700"/>
                  <a:pt x="11697" y="15870"/>
                </a:cubicBezTo>
                <a:cubicBezTo>
                  <a:pt x="11600" y="15996"/>
                  <a:pt x="11611" y="16001"/>
                  <a:pt x="11928" y="15999"/>
                </a:cubicBezTo>
                <a:cubicBezTo>
                  <a:pt x="12269" y="15996"/>
                  <a:pt x="12436" y="15889"/>
                  <a:pt x="12527" y="15609"/>
                </a:cubicBezTo>
                <a:cubicBezTo>
                  <a:pt x="12565" y="15495"/>
                  <a:pt x="12681" y="15481"/>
                  <a:pt x="13618" y="15499"/>
                </a:cubicBezTo>
                <a:cubicBezTo>
                  <a:pt x="14407" y="15515"/>
                  <a:pt x="14664" y="15546"/>
                  <a:pt x="14653" y="15616"/>
                </a:cubicBezTo>
                <a:cubicBezTo>
                  <a:pt x="14634" y="15723"/>
                  <a:pt x="14944" y="15978"/>
                  <a:pt x="15004" y="15907"/>
                </a:cubicBezTo>
                <a:cubicBezTo>
                  <a:pt x="15027" y="15881"/>
                  <a:pt x="15085" y="15901"/>
                  <a:pt x="15133" y="15948"/>
                </a:cubicBezTo>
                <a:cubicBezTo>
                  <a:pt x="15201" y="16013"/>
                  <a:pt x="15262" y="16010"/>
                  <a:pt x="15386" y="15933"/>
                </a:cubicBezTo>
                <a:cubicBezTo>
                  <a:pt x="15546" y="15832"/>
                  <a:pt x="15551" y="15789"/>
                  <a:pt x="15467" y="15407"/>
                </a:cubicBezTo>
                <a:cubicBezTo>
                  <a:pt x="15447" y="15319"/>
                  <a:pt x="15505" y="15294"/>
                  <a:pt x="15716" y="15294"/>
                </a:cubicBezTo>
                <a:cubicBezTo>
                  <a:pt x="15867" y="15294"/>
                  <a:pt x="15983" y="15328"/>
                  <a:pt x="15974" y="15369"/>
                </a:cubicBezTo>
                <a:cubicBezTo>
                  <a:pt x="15964" y="15416"/>
                  <a:pt x="16308" y="15460"/>
                  <a:pt x="16862" y="15484"/>
                </a:cubicBezTo>
                <a:lnTo>
                  <a:pt x="17764" y="15521"/>
                </a:lnTo>
                <a:lnTo>
                  <a:pt x="17748" y="15765"/>
                </a:lnTo>
                <a:cubicBezTo>
                  <a:pt x="17735" y="15964"/>
                  <a:pt x="17757" y="16011"/>
                  <a:pt x="17859" y="16011"/>
                </a:cubicBezTo>
                <a:cubicBezTo>
                  <a:pt x="17928" y="16011"/>
                  <a:pt x="18000" y="15977"/>
                  <a:pt x="18021" y="15936"/>
                </a:cubicBezTo>
                <a:cubicBezTo>
                  <a:pt x="18046" y="15889"/>
                  <a:pt x="18103" y="15885"/>
                  <a:pt x="18170" y="15926"/>
                </a:cubicBezTo>
                <a:cubicBezTo>
                  <a:pt x="18230" y="15963"/>
                  <a:pt x="18629" y="16002"/>
                  <a:pt x="19054" y="16009"/>
                </a:cubicBezTo>
                <a:cubicBezTo>
                  <a:pt x="19480" y="16016"/>
                  <a:pt x="19851" y="16045"/>
                  <a:pt x="19879" y="16077"/>
                </a:cubicBezTo>
                <a:cubicBezTo>
                  <a:pt x="19906" y="16109"/>
                  <a:pt x="19920" y="16729"/>
                  <a:pt x="19910" y="17452"/>
                </a:cubicBezTo>
                <a:lnTo>
                  <a:pt x="19891" y="18769"/>
                </a:lnTo>
                <a:lnTo>
                  <a:pt x="19024" y="18791"/>
                </a:lnTo>
                <a:cubicBezTo>
                  <a:pt x="17989" y="18816"/>
                  <a:pt x="17946" y="18801"/>
                  <a:pt x="18091" y="18540"/>
                </a:cubicBezTo>
                <a:cubicBezTo>
                  <a:pt x="18208" y="18332"/>
                  <a:pt x="18243" y="17730"/>
                  <a:pt x="18164" y="17283"/>
                </a:cubicBezTo>
                <a:cubicBezTo>
                  <a:pt x="18115" y="17003"/>
                  <a:pt x="17976" y="16870"/>
                  <a:pt x="17839" y="16971"/>
                </a:cubicBezTo>
                <a:cubicBezTo>
                  <a:pt x="17798" y="17001"/>
                  <a:pt x="17715" y="17017"/>
                  <a:pt x="17654" y="17006"/>
                </a:cubicBezTo>
                <a:cubicBezTo>
                  <a:pt x="17580" y="16991"/>
                  <a:pt x="17511" y="17073"/>
                  <a:pt x="17445" y="17257"/>
                </a:cubicBezTo>
                <a:cubicBezTo>
                  <a:pt x="17353" y="17515"/>
                  <a:pt x="17216" y="17562"/>
                  <a:pt x="17216" y="17334"/>
                </a:cubicBezTo>
                <a:cubicBezTo>
                  <a:pt x="17216" y="17206"/>
                  <a:pt x="17039" y="16993"/>
                  <a:pt x="16933" y="16993"/>
                </a:cubicBezTo>
                <a:cubicBezTo>
                  <a:pt x="16890" y="16993"/>
                  <a:pt x="16857" y="17087"/>
                  <a:pt x="16858" y="17202"/>
                </a:cubicBezTo>
                <a:cubicBezTo>
                  <a:pt x="16860" y="17350"/>
                  <a:pt x="16833" y="17399"/>
                  <a:pt x="16764" y="17378"/>
                </a:cubicBezTo>
                <a:cubicBezTo>
                  <a:pt x="16488" y="17292"/>
                  <a:pt x="16305" y="17286"/>
                  <a:pt x="16228" y="17361"/>
                </a:cubicBezTo>
                <a:cubicBezTo>
                  <a:pt x="16127" y="17459"/>
                  <a:pt x="16055" y="17399"/>
                  <a:pt x="16055" y="17215"/>
                </a:cubicBezTo>
                <a:cubicBezTo>
                  <a:pt x="16055" y="17079"/>
                  <a:pt x="15931" y="16993"/>
                  <a:pt x="15734" y="16993"/>
                </a:cubicBezTo>
                <a:cubicBezTo>
                  <a:pt x="15661" y="16993"/>
                  <a:pt x="15592" y="17080"/>
                  <a:pt x="15551" y="17220"/>
                </a:cubicBezTo>
                <a:cubicBezTo>
                  <a:pt x="15469" y="17495"/>
                  <a:pt x="15363" y="17510"/>
                  <a:pt x="15281" y="17259"/>
                </a:cubicBezTo>
                <a:cubicBezTo>
                  <a:pt x="15225" y="17088"/>
                  <a:pt x="15074" y="17001"/>
                  <a:pt x="14830" y="17002"/>
                </a:cubicBezTo>
                <a:cubicBezTo>
                  <a:pt x="14777" y="17003"/>
                  <a:pt x="14668" y="16981"/>
                  <a:pt x="14589" y="16951"/>
                </a:cubicBezTo>
                <a:cubicBezTo>
                  <a:pt x="14471" y="16909"/>
                  <a:pt x="14433" y="16939"/>
                  <a:pt x="14374" y="17116"/>
                </a:cubicBezTo>
                <a:cubicBezTo>
                  <a:pt x="14279" y="17404"/>
                  <a:pt x="14333" y="18299"/>
                  <a:pt x="14462" y="18529"/>
                </a:cubicBezTo>
                <a:cubicBezTo>
                  <a:pt x="14518" y="18629"/>
                  <a:pt x="14548" y="18733"/>
                  <a:pt x="14526" y="18758"/>
                </a:cubicBezTo>
                <a:cubicBezTo>
                  <a:pt x="14473" y="18821"/>
                  <a:pt x="13637" y="18818"/>
                  <a:pt x="13583" y="18755"/>
                </a:cubicBezTo>
                <a:cubicBezTo>
                  <a:pt x="13560" y="18728"/>
                  <a:pt x="13567" y="18668"/>
                  <a:pt x="13597" y="18623"/>
                </a:cubicBezTo>
                <a:cubicBezTo>
                  <a:pt x="13665" y="18520"/>
                  <a:pt x="13928" y="17605"/>
                  <a:pt x="13928" y="17468"/>
                </a:cubicBezTo>
                <a:cubicBezTo>
                  <a:pt x="13928" y="17300"/>
                  <a:pt x="13735" y="17265"/>
                  <a:pt x="13640" y="17417"/>
                </a:cubicBezTo>
                <a:cubicBezTo>
                  <a:pt x="13557" y="17550"/>
                  <a:pt x="13545" y="17550"/>
                  <a:pt x="13430" y="17427"/>
                </a:cubicBezTo>
                <a:cubicBezTo>
                  <a:pt x="13330" y="17321"/>
                  <a:pt x="13186" y="17301"/>
                  <a:pt x="12635" y="17307"/>
                </a:cubicBezTo>
                <a:cubicBezTo>
                  <a:pt x="12264" y="17311"/>
                  <a:pt x="11924" y="17350"/>
                  <a:pt x="11878" y="17393"/>
                </a:cubicBezTo>
                <a:cubicBezTo>
                  <a:pt x="11820" y="17447"/>
                  <a:pt x="11771" y="17444"/>
                  <a:pt x="11719" y="17383"/>
                </a:cubicBezTo>
                <a:cubicBezTo>
                  <a:pt x="11611" y="17256"/>
                  <a:pt x="11345" y="17277"/>
                  <a:pt x="11208" y="17422"/>
                </a:cubicBezTo>
                <a:cubicBezTo>
                  <a:pt x="11099" y="17538"/>
                  <a:pt x="11082" y="17536"/>
                  <a:pt x="10975" y="17422"/>
                </a:cubicBezTo>
                <a:cubicBezTo>
                  <a:pt x="10904" y="17347"/>
                  <a:pt x="10759" y="17305"/>
                  <a:pt x="10607" y="17312"/>
                </a:cubicBezTo>
                <a:cubicBezTo>
                  <a:pt x="10415" y="17320"/>
                  <a:pt x="10336" y="17283"/>
                  <a:pt x="10265" y="17158"/>
                </a:cubicBezTo>
                <a:cubicBezTo>
                  <a:pt x="10194" y="17031"/>
                  <a:pt x="10107" y="16993"/>
                  <a:pt x="9889" y="16993"/>
                </a:cubicBezTo>
                <a:lnTo>
                  <a:pt x="9607" y="16993"/>
                </a:lnTo>
                <a:lnTo>
                  <a:pt x="9607" y="17635"/>
                </a:lnTo>
                <a:lnTo>
                  <a:pt x="9607" y="18277"/>
                </a:lnTo>
                <a:lnTo>
                  <a:pt x="9946" y="18277"/>
                </a:lnTo>
                <a:cubicBezTo>
                  <a:pt x="10132" y="18277"/>
                  <a:pt x="10346" y="18301"/>
                  <a:pt x="10424" y="18325"/>
                </a:cubicBezTo>
                <a:cubicBezTo>
                  <a:pt x="10549" y="18364"/>
                  <a:pt x="10567" y="18333"/>
                  <a:pt x="10585" y="18076"/>
                </a:cubicBezTo>
                <a:cubicBezTo>
                  <a:pt x="10613" y="17678"/>
                  <a:pt x="10791" y="17674"/>
                  <a:pt x="10819" y="18069"/>
                </a:cubicBezTo>
                <a:cubicBezTo>
                  <a:pt x="10841" y="18386"/>
                  <a:pt x="10987" y="18456"/>
                  <a:pt x="11053" y="18183"/>
                </a:cubicBezTo>
                <a:cubicBezTo>
                  <a:pt x="11091" y="18024"/>
                  <a:pt x="11099" y="18022"/>
                  <a:pt x="11180" y="18145"/>
                </a:cubicBezTo>
                <a:cubicBezTo>
                  <a:pt x="11292" y="18316"/>
                  <a:pt x="11620" y="18390"/>
                  <a:pt x="11790" y="18283"/>
                </a:cubicBezTo>
                <a:cubicBezTo>
                  <a:pt x="11877" y="18228"/>
                  <a:pt x="11934" y="18226"/>
                  <a:pt x="11961" y="18277"/>
                </a:cubicBezTo>
                <a:cubicBezTo>
                  <a:pt x="12054" y="18453"/>
                  <a:pt x="12186" y="18348"/>
                  <a:pt x="12186" y="18098"/>
                </a:cubicBezTo>
                <a:cubicBezTo>
                  <a:pt x="12186" y="17851"/>
                  <a:pt x="12339" y="17599"/>
                  <a:pt x="12426" y="17701"/>
                </a:cubicBezTo>
                <a:cubicBezTo>
                  <a:pt x="12450" y="17729"/>
                  <a:pt x="12463" y="17925"/>
                  <a:pt x="12453" y="18135"/>
                </a:cubicBezTo>
                <a:cubicBezTo>
                  <a:pt x="12440" y="18434"/>
                  <a:pt x="12461" y="18537"/>
                  <a:pt x="12553" y="18617"/>
                </a:cubicBezTo>
                <a:cubicBezTo>
                  <a:pt x="12652" y="18703"/>
                  <a:pt x="12656" y="18725"/>
                  <a:pt x="12574" y="18762"/>
                </a:cubicBezTo>
                <a:cubicBezTo>
                  <a:pt x="12521" y="18786"/>
                  <a:pt x="10040" y="18796"/>
                  <a:pt x="7061" y="18786"/>
                </a:cubicBezTo>
                <a:lnTo>
                  <a:pt x="1644" y="18769"/>
                </a:lnTo>
                <a:lnTo>
                  <a:pt x="1625" y="18261"/>
                </a:lnTo>
                <a:lnTo>
                  <a:pt x="1606" y="17758"/>
                </a:lnTo>
                <a:lnTo>
                  <a:pt x="803" y="17734"/>
                </a:lnTo>
                <a:lnTo>
                  <a:pt x="0" y="17710"/>
                </a:lnTo>
                <a:lnTo>
                  <a:pt x="0" y="19655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1" y="0"/>
                </a:lnTo>
                <a:close/>
                <a:moveTo>
                  <a:pt x="1096" y="3636"/>
                </a:moveTo>
                <a:lnTo>
                  <a:pt x="1096" y="3927"/>
                </a:lnTo>
                <a:cubicBezTo>
                  <a:pt x="1096" y="4089"/>
                  <a:pt x="1126" y="4244"/>
                  <a:pt x="1163" y="4271"/>
                </a:cubicBezTo>
                <a:cubicBezTo>
                  <a:pt x="1207" y="4303"/>
                  <a:pt x="1209" y="4350"/>
                  <a:pt x="1169" y="4407"/>
                </a:cubicBezTo>
                <a:cubicBezTo>
                  <a:pt x="1135" y="4455"/>
                  <a:pt x="1106" y="4926"/>
                  <a:pt x="1104" y="5453"/>
                </a:cubicBezTo>
                <a:lnTo>
                  <a:pt x="1102" y="6411"/>
                </a:lnTo>
                <a:lnTo>
                  <a:pt x="1341" y="6435"/>
                </a:lnTo>
                <a:cubicBezTo>
                  <a:pt x="1649" y="6465"/>
                  <a:pt x="1649" y="6601"/>
                  <a:pt x="1341" y="6631"/>
                </a:cubicBezTo>
                <a:cubicBezTo>
                  <a:pt x="1136" y="6651"/>
                  <a:pt x="1100" y="6682"/>
                  <a:pt x="1083" y="6857"/>
                </a:cubicBezTo>
                <a:cubicBezTo>
                  <a:pt x="1068" y="7005"/>
                  <a:pt x="1022" y="7068"/>
                  <a:pt x="911" y="7087"/>
                </a:cubicBezTo>
                <a:cubicBezTo>
                  <a:pt x="773" y="7109"/>
                  <a:pt x="763" y="7139"/>
                  <a:pt x="798" y="7389"/>
                </a:cubicBezTo>
                <a:cubicBezTo>
                  <a:pt x="819" y="7541"/>
                  <a:pt x="838" y="7793"/>
                  <a:pt x="838" y="7949"/>
                </a:cubicBezTo>
                <a:lnTo>
                  <a:pt x="838" y="8232"/>
                </a:lnTo>
                <a:lnTo>
                  <a:pt x="1354" y="8232"/>
                </a:lnTo>
                <a:cubicBezTo>
                  <a:pt x="1821" y="8232"/>
                  <a:pt x="1871" y="8220"/>
                  <a:pt x="1871" y="8087"/>
                </a:cubicBezTo>
                <a:cubicBezTo>
                  <a:pt x="1871" y="7984"/>
                  <a:pt x="1818" y="7934"/>
                  <a:pt x="1693" y="7917"/>
                </a:cubicBezTo>
                <a:cubicBezTo>
                  <a:pt x="1543" y="7897"/>
                  <a:pt x="1515" y="7856"/>
                  <a:pt x="1515" y="7665"/>
                </a:cubicBezTo>
                <a:cubicBezTo>
                  <a:pt x="1515" y="7474"/>
                  <a:pt x="1543" y="7434"/>
                  <a:pt x="1693" y="7414"/>
                </a:cubicBezTo>
                <a:cubicBezTo>
                  <a:pt x="1879" y="7389"/>
                  <a:pt x="1933" y="7204"/>
                  <a:pt x="1800" y="7048"/>
                </a:cubicBezTo>
                <a:cubicBezTo>
                  <a:pt x="1750" y="6989"/>
                  <a:pt x="1750" y="6950"/>
                  <a:pt x="1800" y="6914"/>
                </a:cubicBezTo>
                <a:cubicBezTo>
                  <a:pt x="1891" y="6848"/>
                  <a:pt x="1894" y="5764"/>
                  <a:pt x="1804" y="5699"/>
                </a:cubicBezTo>
                <a:cubicBezTo>
                  <a:pt x="1759" y="5667"/>
                  <a:pt x="1756" y="5622"/>
                  <a:pt x="1797" y="5564"/>
                </a:cubicBezTo>
                <a:cubicBezTo>
                  <a:pt x="1832" y="5515"/>
                  <a:pt x="1855" y="5068"/>
                  <a:pt x="1848" y="4569"/>
                </a:cubicBezTo>
                <a:lnTo>
                  <a:pt x="1838" y="3663"/>
                </a:lnTo>
                <a:lnTo>
                  <a:pt x="1467" y="3647"/>
                </a:lnTo>
                <a:lnTo>
                  <a:pt x="1096" y="3636"/>
                </a:lnTo>
                <a:close/>
                <a:moveTo>
                  <a:pt x="1408" y="8777"/>
                </a:moveTo>
                <a:lnTo>
                  <a:pt x="1128" y="8799"/>
                </a:lnTo>
                <a:lnTo>
                  <a:pt x="1110" y="9127"/>
                </a:lnTo>
                <a:cubicBezTo>
                  <a:pt x="1099" y="9306"/>
                  <a:pt x="1121" y="9501"/>
                  <a:pt x="1163" y="9560"/>
                </a:cubicBezTo>
                <a:cubicBezTo>
                  <a:pt x="1218" y="9637"/>
                  <a:pt x="1220" y="9695"/>
                  <a:pt x="1171" y="9764"/>
                </a:cubicBezTo>
                <a:cubicBezTo>
                  <a:pt x="1134" y="9817"/>
                  <a:pt x="1094" y="10047"/>
                  <a:pt x="1083" y="10274"/>
                </a:cubicBezTo>
                <a:cubicBezTo>
                  <a:pt x="1065" y="10637"/>
                  <a:pt x="1046" y="10690"/>
                  <a:pt x="919" y="10711"/>
                </a:cubicBezTo>
                <a:cubicBezTo>
                  <a:pt x="828" y="10726"/>
                  <a:pt x="774" y="10787"/>
                  <a:pt x="774" y="10876"/>
                </a:cubicBezTo>
                <a:cubicBezTo>
                  <a:pt x="774" y="10964"/>
                  <a:pt x="828" y="11023"/>
                  <a:pt x="919" y="11038"/>
                </a:cubicBezTo>
                <a:cubicBezTo>
                  <a:pt x="1048" y="11060"/>
                  <a:pt x="1066" y="11112"/>
                  <a:pt x="1083" y="11499"/>
                </a:cubicBezTo>
                <a:cubicBezTo>
                  <a:pt x="1097" y="11835"/>
                  <a:pt x="1078" y="11946"/>
                  <a:pt x="1002" y="11980"/>
                </a:cubicBezTo>
                <a:cubicBezTo>
                  <a:pt x="875" y="12037"/>
                  <a:pt x="873" y="12282"/>
                  <a:pt x="999" y="12339"/>
                </a:cubicBezTo>
                <a:cubicBezTo>
                  <a:pt x="1053" y="12363"/>
                  <a:pt x="1096" y="12467"/>
                  <a:pt x="1096" y="12570"/>
                </a:cubicBezTo>
                <a:cubicBezTo>
                  <a:pt x="1096" y="12728"/>
                  <a:pt x="1131" y="12759"/>
                  <a:pt x="1325" y="12779"/>
                </a:cubicBezTo>
                <a:cubicBezTo>
                  <a:pt x="1449" y="12792"/>
                  <a:pt x="1550" y="12836"/>
                  <a:pt x="1550" y="12878"/>
                </a:cubicBezTo>
                <a:cubicBezTo>
                  <a:pt x="1550" y="12919"/>
                  <a:pt x="1449" y="12962"/>
                  <a:pt x="1325" y="12974"/>
                </a:cubicBezTo>
                <a:cubicBezTo>
                  <a:pt x="1152" y="12992"/>
                  <a:pt x="1096" y="13034"/>
                  <a:pt x="1096" y="13141"/>
                </a:cubicBezTo>
                <a:cubicBezTo>
                  <a:pt x="1096" y="13219"/>
                  <a:pt x="1127" y="13304"/>
                  <a:pt x="1166" y="13332"/>
                </a:cubicBezTo>
                <a:cubicBezTo>
                  <a:pt x="1216" y="13369"/>
                  <a:pt x="1216" y="13409"/>
                  <a:pt x="1166" y="13469"/>
                </a:cubicBezTo>
                <a:cubicBezTo>
                  <a:pt x="1077" y="13572"/>
                  <a:pt x="1073" y="14098"/>
                  <a:pt x="1161" y="14161"/>
                </a:cubicBezTo>
                <a:cubicBezTo>
                  <a:pt x="1265" y="14237"/>
                  <a:pt x="1168" y="14350"/>
                  <a:pt x="997" y="14350"/>
                </a:cubicBezTo>
                <a:cubicBezTo>
                  <a:pt x="882" y="14350"/>
                  <a:pt x="838" y="14391"/>
                  <a:pt x="838" y="14501"/>
                </a:cubicBezTo>
                <a:cubicBezTo>
                  <a:pt x="838" y="14600"/>
                  <a:pt x="882" y="14652"/>
                  <a:pt x="965" y="14652"/>
                </a:cubicBezTo>
                <a:cubicBezTo>
                  <a:pt x="1162" y="14652"/>
                  <a:pt x="1183" y="14794"/>
                  <a:pt x="1002" y="14891"/>
                </a:cubicBezTo>
                <a:cubicBezTo>
                  <a:pt x="882" y="14955"/>
                  <a:pt x="838" y="15037"/>
                  <a:pt x="838" y="15194"/>
                </a:cubicBezTo>
                <a:lnTo>
                  <a:pt x="838" y="15407"/>
                </a:lnTo>
                <a:lnTo>
                  <a:pt x="1354" y="15407"/>
                </a:lnTo>
                <a:cubicBezTo>
                  <a:pt x="1827" y="15407"/>
                  <a:pt x="1871" y="15393"/>
                  <a:pt x="1871" y="15255"/>
                </a:cubicBezTo>
                <a:cubicBezTo>
                  <a:pt x="1871" y="15156"/>
                  <a:pt x="1826" y="15106"/>
                  <a:pt x="1744" y="15106"/>
                </a:cubicBezTo>
                <a:cubicBezTo>
                  <a:pt x="1546" y="15106"/>
                  <a:pt x="1525" y="14962"/>
                  <a:pt x="1706" y="14866"/>
                </a:cubicBezTo>
                <a:cubicBezTo>
                  <a:pt x="1825" y="14802"/>
                  <a:pt x="1871" y="14722"/>
                  <a:pt x="1871" y="14570"/>
                </a:cubicBezTo>
                <a:cubicBezTo>
                  <a:pt x="1871" y="14454"/>
                  <a:pt x="1839" y="14336"/>
                  <a:pt x="1800" y="14308"/>
                </a:cubicBezTo>
                <a:cubicBezTo>
                  <a:pt x="1750" y="14271"/>
                  <a:pt x="1750" y="14234"/>
                  <a:pt x="1800" y="14174"/>
                </a:cubicBezTo>
                <a:cubicBezTo>
                  <a:pt x="1891" y="14068"/>
                  <a:pt x="1891" y="13469"/>
                  <a:pt x="1800" y="13403"/>
                </a:cubicBezTo>
                <a:cubicBezTo>
                  <a:pt x="1750" y="13367"/>
                  <a:pt x="1750" y="13326"/>
                  <a:pt x="1800" y="13267"/>
                </a:cubicBezTo>
                <a:cubicBezTo>
                  <a:pt x="1839" y="13222"/>
                  <a:pt x="1871" y="13025"/>
                  <a:pt x="1871" y="12829"/>
                </a:cubicBezTo>
                <a:cubicBezTo>
                  <a:pt x="1871" y="12516"/>
                  <a:pt x="1852" y="12470"/>
                  <a:pt x="1725" y="12449"/>
                </a:cubicBezTo>
                <a:cubicBezTo>
                  <a:pt x="1645" y="12436"/>
                  <a:pt x="1579" y="12390"/>
                  <a:pt x="1579" y="12348"/>
                </a:cubicBezTo>
                <a:cubicBezTo>
                  <a:pt x="1579" y="12307"/>
                  <a:pt x="1645" y="12261"/>
                  <a:pt x="1725" y="12248"/>
                </a:cubicBezTo>
                <a:cubicBezTo>
                  <a:pt x="1855" y="12226"/>
                  <a:pt x="1871" y="12182"/>
                  <a:pt x="1871" y="11814"/>
                </a:cubicBezTo>
                <a:lnTo>
                  <a:pt x="1871" y="11404"/>
                </a:lnTo>
                <a:lnTo>
                  <a:pt x="1652" y="11404"/>
                </a:lnTo>
                <a:cubicBezTo>
                  <a:pt x="1427" y="11404"/>
                  <a:pt x="1247" y="11242"/>
                  <a:pt x="1319" y="11104"/>
                </a:cubicBezTo>
                <a:cubicBezTo>
                  <a:pt x="1342" y="11061"/>
                  <a:pt x="1475" y="11027"/>
                  <a:pt x="1615" y="11027"/>
                </a:cubicBezTo>
                <a:lnTo>
                  <a:pt x="1871" y="11027"/>
                </a:lnTo>
                <a:lnTo>
                  <a:pt x="1871" y="10652"/>
                </a:lnTo>
                <a:cubicBezTo>
                  <a:pt x="1871" y="10280"/>
                  <a:pt x="1868" y="10279"/>
                  <a:pt x="1642" y="10256"/>
                </a:cubicBezTo>
                <a:cubicBezTo>
                  <a:pt x="1517" y="10243"/>
                  <a:pt x="1416" y="10199"/>
                  <a:pt x="1416" y="10157"/>
                </a:cubicBezTo>
                <a:cubicBezTo>
                  <a:pt x="1416" y="10116"/>
                  <a:pt x="1517" y="10073"/>
                  <a:pt x="1642" y="10060"/>
                </a:cubicBezTo>
                <a:cubicBezTo>
                  <a:pt x="1814" y="10043"/>
                  <a:pt x="1871" y="10001"/>
                  <a:pt x="1871" y="9894"/>
                </a:cubicBezTo>
                <a:cubicBezTo>
                  <a:pt x="1871" y="9816"/>
                  <a:pt x="1839" y="9730"/>
                  <a:pt x="1800" y="9702"/>
                </a:cubicBezTo>
                <a:cubicBezTo>
                  <a:pt x="1750" y="9665"/>
                  <a:pt x="1750" y="9626"/>
                  <a:pt x="1800" y="9566"/>
                </a:cubicBezTo>
                <a:cubicBezTo>
                  <a:pt x="1901" y="9448"/>
                  <a:pt x="1887" y="8946"/>
                  <a:pt x="1779" y="8841"/>
                </a:cubicBezTo>
                <a:cubicBezTo>
                  <a:pt x="1728" y="8791"/>
                  <a:pt x="1561" y="8764"/>
                  <a:pt x="1408" y="8777"/>
                </a:cubicBezTo>
                <a:close/>
                <a:moveTo>
                  <a:pt x="2641" y="11865"/>
                </a:moveTo>
                <a:cubicBezTo>
                  <a:pt x="2626" y="11867"/>
                  <a:pt x="2608" y="11875"/>
                  <a:pt x="2585" y="11892"/>
                </a:cubicBezTo>
                <a:cubicBezTo>
                  <a:pt x="2547" y="11919"/>
                  <a:pt x="2515" y="12061"/>
                  <a:pt x="2515" y="12207"/>
                </a:cubicBezTo>
                <a:cubicBezTo>
                  <a:pt x="2515" y="12419"/>
                  <a:pt x="2537" y="12467"/>
                  <a:pt x="2627" y="12446"/>
                </a:cubicBezTo>
                <a:cubicBezTo>
                  <a:pt x="2714" y="12425"/>
                  <a:pt x="2736" y="12358"/>
                  <a:pt x="2719" y="12156"/>
                </a:cubicBezTo>
                <a:cubicBezTo>
                  <a:pt x="2700" y="11929"/>
                  <a:pt x="2686" y="11859"/>
                  <a:pt x="2641" y="11865"/>
                </a:cubicBezTo>
                <a:close/>
                <a:moveTo>
                  <a:pt x="3613" y="16993"/>
                </a:moveTo>
                <a:cubicBezTo>
                  <a:pt x="3493" y="16993"/>
                  <a:pt x="3481" y="17039"/>
                  <a:pt x="3482" y="17503"/>
                </a:cubicBezTo>
                <a:cubicBezTo>
                  <a:pt x="3482" y="17783"/>
                  <a:pt x="3501" y="18089"/>
                  <a:pt x="3522" y="18183"/>
                </a:cubicBezTo>
                <a:cubicBezTo>
                  <a:pt x="3580" y="18435"/>
                  <a:pt x="3740" y="18395"/>
                  <a:pt x="3740" y="18129"/>
                </a:cubicBezTo>
                <a:cubicBezTo>
                  <a:pt x="3740" y="17820"/>
                  <a:pt x="3845" y="17775"/>
                  <a:pt x="3960" y="18037"/>
                </a:cubicBezTo>
                <a:cubicBezTo>
                  <a:pt x="4079" y="18307"/>
                  <a:pt x="4207" y="18374"/>
                  <a:pt x="4361" y="18242"/>
                </a:cubicBezTo>
                <a:cubicBezTo>
                  <a:pt x="4459" y="18158"/>
                  <a:pt x="4500" y="18157"/>
                  <a:pt x="4607" y="18245"/>
                </a:cubicBezTo>
                <a:cubicBezTo>
                  <a:pt x="4774" y="18382"/>
                  <a:pt x="4966" y="18380"/>
                  <a:pt x="5137" y="18239"/>
                </a:cubicBezTo>
                <a:cubicBezTo>
                  <a:pt x="5256" y="18141"/>
                  <a:pt x="5283" y="18143"/>
                  <a:pt x="5352" y="18239"/>
                </a:cubicBezTo>
                <a:cubicBezTo>
                  <a:pt x="5402" y="18311"/>
                  <a:pt x="5524" y="18341"/>
                  <a:pt x="5696" y="18327"/>
                </a:cubicBezTo>
                <a:cubicBezTo>
                  <a:pt x="5910" y="18310"/>
                  <a:pt x="5966" y="18274"/>
                  <a:pt x="5994" y="18135"/>
                </a:cubicBezTo>
                <a:cubicBezTo>
                  <a:pt x="6038" y="17914"/>
                  <a:pt x="6149" y="17919"/>
                  <a:pt x="6194" y="18142"/>
                </a:cubicBezTo>
                <a:cubicBezTo>
                  <a:pt x="6224" y="18294"/>
                  <a:pt x="6269" y="18317"/>
                  <a:pt x="6563" y="18325"/>
                </a:cubicBezTo>
                <a:lnTo>
                  <a:pt x="6899" y="18334"/>
                </a:lnTo>
                <a:lnTo>
                  <a:pt x="6899" y="18088"/>
                </a:lnTo>
                <a:cubicBezTo>
                  <a:pt x="6899" y="17826"/>
                  <a:pt x="7070" y="17565"/>
                  <a:pt x="7115" y="17758"/>
                </a:cubicBezTo>
                <a:cubicBezTo>
                  <a:pt x="7247" y="18320"/>
                  <a:pt x="7239" y="18311"/>
                  <a:pt x="7544" y="18312"/>
                </a:cubicBezTo>
                <a:cubicBezTo>
                  <a:pt x="7830" y="18312"/>
                  <a:pt x="7834" y="18310"/>
                  <a:pt x="7866" y="18028"/>
                </a:cubicBezTo>
                <a:cubicBezTo>
                  <a:pt x="7908" y="17661"/>
                  <a:pt x="8019" y="17661"/>
                  <a:pt x="8061" y="18028"/>
                </a:cubicBezTo>
                <a:cubicBezTo>
                  <a:pt x="8087" y="18262"/>
                  <a:pt x="8115" y="18309"/>
                  <a:pt x="8221" y="18290"/>
                </a:cubicBezTo>
                <a:cubicBezTo>
                  <a:pt x="8292" y="18276"/>
                  <a:pt x="8408" y="18275"/>
                  <a:pt x="8479" y="18283"/>
                </a:cubicBezTo>
                <a:cubicBezTo>
                  <a:pt x="9051" y="18349"/>
                  <a:pt x="9155" y="18275"/>
                  <a:pt x="9157" y="17808"/>
                </a:cubicBezTo>
                <a:cubicBezTo>
                  <a:pt x="9158" y="17605"/>
                  <a:pt x="9118" y="17497"/>
                  <a:pt x="9013" y="17412"/>
                </a:cubicBezTo>
                <a:cubicBezTo>
                  <a:pt x="8833" y="17263"/>
                  <a:pt x="8552" y="17261"/>
                  <a:pt x="8449" y="17405"/>
                </a:cubicBezTo>
                <a:cubicBezTo>
                  <a:pt x="8381" y="17502"/>
                  <a:pt x="8354" y="17503"/>
                  <a:pt x="8230" y="17408"/>
                </a:cubicBezTo>
                <a:cubicBezTo>
                  <a:pt x="8152" y="17349"/>
                  <a:pt x="7977" y="17301"/>
                  <a:pt x="7845" y="17307"/>
                </a:cubicBezTo>
                <a:cubicBezTo>
                  <a:pt x="7673" y="17314"/>
                  <a:pt x="7567" y="17274"/>
                  <a:pt x="7474" y="17158"/>
                </a:cubicBezTo>
                <a:cubicBezTo>
                  <a:pt x="7306" y="16946"/>
                  <a:pt x="7153" y="16944"/>
                  <a:pt x="7173" y="17154"/>
                </a:cubicBezTo>
                <a:cubicBezTo>
                  <a:pt x="7187" y="17299"/>
                  <a:pt x="7155" y="17315"/>
                  <a:pt x="6845" y="17323"/>
                </a:cubicBezTo>
                <a:cubicBezTo>
                  <a:pt x="6593" y="17330"/>
                  <a:pt x="6477" y="17299"/>
                  <a:pt x="6402" y="17202"/>
                </a:cubicBezTo>
                <a:cubicBezTo>
                  <a:pt x="6270" y="17031"/>
                  <a:pt x="6176" y="17033"/>
                  <a:pt x="6080" y="17213"/>
                </a:cubicBezTo>
                <a:cubicBezTo>
                  <a:pt x="6030" y="17306"/>
                  <a:pt x="5958" y="17345"/>
                  <a:pt x="5877" y="17320"/>
                </a:cubicBezTo>
                <a:cubicBezTo>
                  <a:pt x="5769" y="17287"/>
                  <a:pt x="5745" y="17324"/>
                  <a:pt x="5728" y="17554"/>
                </a:cubicBezTo>
                <a:cubicBezTo>
                  <a:pt x="5702" y="17902"/>
                  <a:pt x="5583" y="17942"/>
                  <a:pt x="5556" y="17613"/>
                </a:cubicBezTo>
                <a:cubicBezTo>
                  <a:pt x="5533" y="17331"/>
                  <a:pt x="5369" y="17206"/>
                  <a:pt x="5276" y="17400"/>
                </a:cubicBezTo>
                <a:cubicBezTo>
                  <a:pt x="5222" y="17514"/>
                  <a:pt x="5201" y="17512"/>
                  <a:pt x="5075" y="17408"/>
                </a:cubicBezTo>
                <a:cubicBezTo>
                  <a:pt x="4916" y="17278"/>
                  <a:pt x="4606" y="17256"/>
                  <a:pt x="4546" y="17371"/>
                </a:cubicBezTo>
                <a:cubicBezTo>
                  <a:pt x="4486" y="17483"/>
                  <a:pt x="4385" y="17385"/>
                  <a:pt x="4385" y="17215"/>
                </a:cubicBezTo>
                <a:cubicBezTo>
                  <a:pt x="4385" y="17135"/>
                  <a:pt x="4372" y="17068"/>
                  <a:pt x="4358" y="17068"/>
                </a:cubicBezTo>
                <a:cubicBezTo>
                  <a:pt x="4343" y="17068"/>
                  <a:pt x="4285" y="17048"/>
                  <a:pt x="4229" y="17022"/>
                </a:cubicBezTo>
                <a:cubicBezTo>
                  <a:pt x="4157" y="16990"/>
                  <a:pt x="4127" y="17019"/>
                  <a:pt x="4127" y="17122"/>
                </a:cubicBezTo>
                <a:cubicBezTo>
                  <a:pt x="4127" y="17361"/>
                  <a:pt x="4053" y="17381"/>
                  <a:pt x="3896" y="17182"/>
                </a:cubicBezTo>
                <a:cubicBezTo>
                  <a:pt x="3814" y="17079"/>
                  <a:pt x="3686" y="16993"/>
                  <a:pt x="3613" y="169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57" name="Flèche"/>
          <p:cNvSpPr/>
          <p:nvPr/>
        </p:nvSpPr>
        <p:spPr>
          <a:xfrm rot="21547833">
            <a:off x="9384889" y="5984481"/>
            <a:ext cx="3447324" cy="1030453"/>
          </a:xfrm>
          <a:prstGeom prst="rightArrow">
            <a:avLst>
              <a:gd name="adj1" fmla="val 32000"/>
              <a:gd name="adj2" fmla="val 78878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58" name="An example due to the neutrino-neutrino interaction"/>
          <p:cNvSpPr txBox="1"/>
          <p:nvPr/>
        </p:nvSpPr>
        <p:spPr>
          <a:xfrm>
            <a:off x="5152605" y="9716440"/>
            <a:ext cx="1309357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An example due to the neutrino-neutrino interaction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THE Mikheev-Smirnov-Wolfenstein (MSW) EFFECT"/>
          <p:cNvSpPr txBox="1"/>
          <p:nvPr/>
        </p:nvSpPr>
        <p:spPr>
          <a:xfrm>
            <a:off x="5237222" y="703392"/>
            <a:ext cx="1389839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Mikheev-Smirnov-Wolfenstein (MSW) EFFECT</a:t>
            </a:r>
          </a:p>
        </p:txBody>
      </p:sp>
      <p:pic>
        <p:nvPicPr>
          <p:cNvPr id="116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38" y="6446394"/>
            <a:ext cx="12914667" cy="4355387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Rectangle"/>
          <p:cNvSpPr/>
          <p:nvPr/>
        </p:nvSpPr>
        <p:spPr>
          <a:xfrm>
            <a:off x="5141845" y="1946943"/>
            <a:ext cx="352366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63" name="Wolfenstein, 1978; Mikheev and Smirnov, 1985"/>
          <p:cNvSpPr txBox="1"/>
          <p:nvPr/>
        </p:nvSpPr>
        <p:spPr>
          <a:xfrm>
            <a:off x="13283808" y="1532537"/>
            <a:ext cx="73694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500"/>
              <a:t>Wolfenstein, 1978; Mikheev and Smirnov, 1985</a:t>
            </a:r>
            <a:r>
              <a:t> </a:t>
            </a:r>
          </a:p>
        </p:txBody>
      </p:sp>
      <p:pic>
        <p:nvPicPr>
          <p:cNvPr id="116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72" y="2498403"/>
            <a:ext cx="109347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5" name="The total Hamiltonian in 2 neutrino flavors"/>
          <p:cNvSpPr txBox="1"/>
          <p:nvPr/>
        </p:nvSpPr>
        <p:spPr>
          <a:xfrm>
            <a:off x="5829503" y="1832643"/>
            <a:ext cx="735404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total Hamiltonian in 2 neutrino flavors</a:t>
            </a:r>
          </a:p>
        </p:txBody>
      </p:sp>
      <p:sp>
        <p:nvSpPr>
          <p:cNvPr id="1166" name="Two-level problem…"/>
          <p:cNvSpPr txBox="1"/>
          <p:nvPr/>
        </p:nvSpPr>
        <p:spPr>
          <a:xfrm>
            <a:off x="1494080" y="8065287"/>
            <a:ext cx="407089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Two-level problem 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in quantum mechanics</a:t>
            </a:r>
          </a:p>
        </p:txBody>
      </p:sp>
      <p:sp>
        <p:nvSpPr>
          <p:cNvPr id="1167" name="It can be made diagonal with the rotation (giving the so called « matter basis ») :"/>
          <p:cNvSpPr txBox="1"/>
          <p:nvPr/>
        </p:nvSpPr>
        <p:spPr>
          <a:xfrm>
            <a:off x="5829503" y="3621363"/>
            <a:ext cx="1376053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It can be made diagonal with the rotation (giving the so called « matter basis ») :  </a:t>
            </a:r>
          </a:p>
        </p:txBody>
      </p:sp>
      <p:pic>
        <p:nvPicPr>
          <p:cNvPr id="1168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4178" y="4478353"/>
            <a:ext cx="44577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479" y="4345003"/>
            <a:ext cx="7531101" cy="111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995" y="10325850"/>
            <a:ext cx="40894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5848" y="10186150"/>
            <a:ext cx="2705101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7428" y="10325850"/>
            <a:ext cx="965201" cy="698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Rectangle"/>
          <p:cNvSpPr/>
          <p:nvPr/>
        </p:nvSpPr>
        <p:spPr>
          <a:xfrm>
            <a:off x="5141845" y="3735663"/>
            <a:ext cx="352366" cy="381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pic>
        <p:nvPicPr>
          <p:cNvPr id="1174" name="Rectangle Rectangle" descr="Rectangle Rectangl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867" y="6345558"/>
            <a:ext cx="14163676" cy="4942880"/>
          </a:xfrm>
          <a:prstGeom prst="rect">
            <a:avLst/>
          </a:prstGeom>
        </p:spPr>
      </p:pic>
      <p:sp>
        <p:nvSpPr>
          <p:cNvPr id="1176" name="If the MSW resonance is fulfilled, the resonance width is large and the evolution…"/>
          <p:cNvSpPr txBox="1"/>
          <p:nvPr/>
        </p:nvSpPr>
        <p:spPr>
          <a:xfrm>
            <a:off x="6266656" y="11698458"/>
            <a:ext cx="1317009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2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If the </a:t>
            </a:r>
            <a:r>
              <a:rPr u="sng"/>
              <a:t>MSW resonance is fulfilled</a:t>
            </a:r>
            <a:r>
              <a:t>, the </a:t>
            </a:r>
            <a:r>
              <a:rPr u="sng"/>
              <a:t>resonance width is large</a:t>
            </a:r>
            <a:r>
              <a:t> and the </a:t>
            </a:r>
            <a:r>
              <a:rPr u="sng"/>
              <a:t>evolution</a:t>
            </a:r>
          </a:p>
          <a:p>
            <a:pPr algn="l" defTabSz="584200">
              <a:lnSpc>
                <a:spcPct val="100000"/>
              </a:lnSpc>
              <a:defRPr sz="32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through resonance </a:t>
            </a:r>
            <a:r>
              <a:rPr u="sng"/>
              <a:t>adiabatic</a:t>
            </a:r>
            <a:r>
              <a:t>, an electron neutrino will come out as a nu2.</a:t>
            </a:r>
          </a:p>
        </p:txBody>
      </p:sp>
      <p:sp>
        <p:nvSpPr>
          <p:cNvPr id="1177" name="MSW resonance…"/>
          <p:cNvSpPr txBox="1"/>
          <p:nvPr/>
        </p:nvSpPr>
        <p:spPr>
          <a:xfrm>
            <a:off x="15260880" y="4294203"/>
            <a:ext cx="293961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b="1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MSW resonance</a:t>
            </a:r>
          </a:p>
          <a:p>
            <a:pPr algn="l" defTabSz="584200">
              <a:lnSpc>
                <a:spcPct val="100000"/>
              </a:lnSpc>
              <a:defRPr sz="3000" b="1">
                <a:solidFill>
                  <a:srgbClr val="FF93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condition</a:t>
            </a:r>
          </a:p>
        </p:txBody>
      </p:sp>
      <p:pic>
        <p:nvPicPr>
          <p:cNvPr id="1178" name="Rectangle Rectangle" descr="Rectangle Rectangl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4920515" y="4287983"/>
            <a:ext cx="8163521" cy="1334796"/>
          </a:xfrm>
          <a:prstGeom prst="rect">
            <a:avLst/>
          </a:prstGeom>
        </p:spPr>
      </p:pic>
      <p:sp>
        <p:nvSpPr>
          <p:cNvPr id="1180" name="Ligne"/>
          <p:cNvSpPr/>
          <p:nvPr/>
        </p:nvSpPr>
        <p:spPr>
          <a:xfrm flipV="1">
            <a:off x="13864341" y="4810317"/>
            <a:ext cx="961784" cy="342855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OLUTION OF THE SOLAR NEUTRINO PROBLEM"/>
          <p:cNvSpPr txBox="1"/>
          <p:nvPr/>
        </p:nvSpPr>
        <p:spPr>
          <a:xfrm>
            <a:off x="5111092" y="937404"/>
            <a:ext cx="1416181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SOLUTION OF THE SOLAR NEUTRINO PROBLEM</a:t>
            </a:r>
          </a:p>
        </p:txBody>
      </p:sp>
      <p:sp>
        <p:nvSpPr>
          <p:cNvPr id="1183" name="Rectangle"/>
          <p:cNvSpPr/>
          <p:nvPr/>
        </p:nvSpPr>
        <p:spPr>
          <a:xfrm>
            <a:off x="4650603" y="221948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84" name="thanks for Super-Kamionande discovery of neutrino oscillations in vacuum,…"/>
          <p:cNvSpPr txBox="1"/>
          <p:nvPr/>
        </p:nvSpPr>
        <p:spPr>
          <a:xfrm>
            <a:off x="6066941" y="9884872"/>
            <a:ext cx="12821618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thanks for Super-Kamionande discovery of neutrino oscillations in vacuum,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SNO measurement of the total solar neutrino flux, KamLAND measurement,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but also thirty years of searches and combined data fit and Borexino results for low 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energy solar neutrinos</a:t>
            </a:r>
          </a:p>
        </p:txBody>
      </p:sp>
      <p:grpSp>
        <p:nvGrpSpPr>
          <p:cNvPr id="1187" name="pasted-image.pdf"/>
          <p:cNvGrpSpPr/>
          <p:nvPr/>
        </p:nvGrpSpPr>
        <p:grpSpPr>
          <a:xfrm>
            <a:off x="7268057" y="3517172"/>
            <a:ext cx="8996347" cy="5844888"/>
            <a:chOff x="0" y="0"/>
            <a:chExt cx="8996346" cy="5844887"/>
          </a:xfrm>
        </p:grpSpPr>
        <p:pic>
          <p:nvPicPr>
            <p:cNvPr id="1186" name="pasted-image.pdf" descr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8742347" cy="55146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5" name="pasted-image.pdf" descr="pasted-image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996347" cy="5844888"/>
            </a:xfrm>
            <a:prstGeom prst="rect">
              <a:avLst/>
            </a:prstGeom>
            <a:effectLst/>
          </p:spPr>
        </p:pic>
      </p:grpSp>
      <p:sp>
        <p:nvSpPr>
          <p:cNvPr id="1188" name="Borexino experiment (Gran Sasso) measured for the first time solar neutrinos from…"/>
          <p:cNvSpPr txBox="1"/>
          <p:nvPr/>
        </p:nvSpPr>
        <p:spPr>
          <a:xfrm>
            <a:off x="5157973" y="2093938"/>
            <a:ext cx="1406805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Borexino experiment (Gran Sasso) </a:t>
            </a:r>
            <a:r>
              <a:t>measured for the first time solar neutrinos from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pp, pep, 7Be… and the CNO cycle suggested by Bethe (1939) (1% of solar energy).  </a:t>
            </a:r>
          </a:p>
        </p:txBody>
      </p:sp>
      <p:sp>
        <p:nvSpPr>
          <p:cNvPr id="1189" name="A reference phenomenon for the study of how neutrinos change flavor in dense media."/>
          <p:cNvSpPr txBox="1"/>
          <p:nvPr/>
        </p:nvSpPr>
        <p:spPr>
          <a:xfrm>
            <a:off x="5099199" y="12342876"/>
            <a:ext cx="1525160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A reference phenomenon for the study of how neutrinos change flavor in dense media. 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A UNIQUE EVENT : GW170817"/>
          <p:cNvSpPr txBox="1"/>
          <p:nvPr/>
        </p:nvSpPr>
        <p:spPr>
          <a:xfrm>
            <a:off x="7973057" y="804441"/>
            <a:ext cx="843788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A UNIQUE EVENT : GW170817</a:t>
            </a:r>
          </a:p>
        </p:txBody>
      </p:sp>
      <p:sp>
        <p:nvSpPr>
          <p:cNvPr id="1192" name="First measurement of gravitational waves from binary neutron star…"/>
          <p:cNvSpPr txBox="1"/>
          <p:nvPr/>
        </p:nvSpPr>
        <p:spPr>
          <a:xfrm>
            <a:off x="1952893" y="2541073"/>
            <a:ext cx="1108772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First measurement of gravitational waves from binary neutron star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mergers, in coincidence with a short gamma ray burst and a </a:t>
            </a:r>
            <a:r>
              <a:rPr u="sng"/>
              <a:t>kilonova</a:t>
            </a:r>
            <a:r>
              <a:t>.</a:t>
            </a:r>
          </a:p>
        </p:txBody>
      </p:sp>
      <p:sp>
        <p:nvSpPr>
          <p:cNvPr id="1193" name="Abbot et al, PRL 2017"/>
          <p:cNvSpPr txBox="1"/>
          <p:nvPr/>
        </p:nvSpPr>
        <p:spPr>
          <a:xfrm>
            <a:off x="7679367" y="3646955"/>
            <a:ext cx="3359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Abbot et al, PRL 2017</a:t>
            </a:r>
          </a:p>
        </p:txBody>
      </p:sp>
      <p:sp>
        <p:nvSpPr>
          <p:cNvPr id="1194" name="Rectangle"/>
          <p:cNvSpPr/>
          <p:nvPr/>
        </p:nvSpPr>
        <p:spPr>
          <a:xfrm>
            <a:off x="1580679" y="2561532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95" name="Rectangle"/>
          <p:cNvSpPr/>
          <p:nvPr/>
        </p:nvSpPr>
        <p:spPr>
          <a:xfrm>
            <a:off x="1580679" y="4468204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196" name="From the electromagnetic signal, indirect evidence…"/>
          <p:cNvSpPr txBox="1"/>
          <p:nvPr/>
        </p:nvSpPr>
        <p:spPr>
          <a:xfrm>
            <a:off x="2240823" y="4468204"/>
            <a:ext cx="810748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From the electromagnetic signal, indirect evidence </a:t>
            </a:r>
          </a:p>
          <a:p>
            <a:pPr algn="l" defTabSz="584200">
              <a:lnSpc>
                <a:spcPct val="100000"/>
              </a:lnSpc>
              <a:defRPr sz="28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for r-process elements in the ejecta   </a:t>
            </a:r>
            <a:r>
              <a:t>                 </a:t>
            </a:r>
          </a:p>
        </p:txBody>
      </p:sp>
      <p:sp>
        <p:nvSpPr>
          <p:cNvPr id="1197" name="Vilar et al, 2017; Tanaka et al, 2017;…"/>
          <p:cNvSpPr txBox="1"/>
          <p:nvPr/>
        </p:nvSpPr>
        <p:spPr>
          <a:xfrm>
            <a:off x="5226570" y="5450689"/>
            <a:ext cx="539282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4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Vilar et al, 2017; Tanaka et al, 2017; </a:t>
            </a:r>
          </a:p>
          <a:p>
            <a:pPr algn="l" defTabSz="584200">
              <a:lnSpc>
                <a:spcPct val="100000"/>
              </a:lnSpc>
              <a:defRPr sz="24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Aprahamian et al, 2018;</a:t>
            </a:r>
          </a:p>
          <a:p>
            <a:pPr algn="l" defTabSz="584200">
              <a:lnSpc>
                <a:spcPct val="100000"/>
              </a:lnSpc>
              <a:defRPr sz="24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Nedora et al, 2021,  ….</a:t>
            </a:r>
          </a:p>
        </p:txBody>
      </p:sp>
      <p:sp>
        <p:nvSpPr>
          <p:cNvPr id="1198" name="Binary neutron star mergers :…"/>
          <p:cNvSpPr txBox="1"/>
          <p:nvPr/>
        </p:nvSpPr>
        <p:spPr>
          <a:xfrm>
            <a:off x="2178535" y="8487305"/>
            <a:ext cx="680767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Binary neutron star mergers : </a:t>
            </a:r>
          </a:p>
          <a:p>
            <a:pPr defTabSz="584200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powerful sources of tens of MeV neutrinos</a:t>
            </a:r>
          </a:p>
        </p:txBody>
      </p:sp>
      <p:grpSp>
        <p:nvGrpSpPr>
          <p:cNvPr id="1201" name="heic1717a.jpg"/>
          <p:cNvGrpSpPr/>
          <p:nvPr/>
        </p:nvGrpSpPr>
        <p:grpSpPr>
          <a:xfrm>
            <a:off x="13060460" y="2711966"/>
            <a:ext cx="8085206" cy="8694961"/>
            <a:chOff x="0" y="0"/>
            <a:chExt cx="8085204" cy="8694959"/>
          </a:xfrm>
        </p:grpSpPr>
        <p:pic>
          <p:nvPicPr>
            <p:cNvPr id="1200" name="heic1717a.jpg" descr="heic1717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7831205" cy="83647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9" name="heic1717a.jpg" descr="heic1717a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085205" cy="8694960"/>
            </a:xfrm>
            <a:prstGeom prst="rect">
              <a:avLst/>
            </a:prstGeom>
            <a:effectLst/>
          </p:spPr>
        </p:pic>
      </p:grpSp>
      <p:sp>
        <p:nvSpPr>
          <p:cNvPr id="1202" name="Hubble Space Telescope"/>
          <p:cNvSpPr txBox="1"/>
          <p:nvPr/>
        </p:nvSpPr>
        <p:spPr>
          <a:xfrm>
            <a:off x="17491842" y="11325420"/>
            <a:ext cx="35075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212121"/>
                </a:solidFill>
              </a:defRPr>
            </a:lvl1pPr>
          </a:lstStyle>
          <a:p>
            <a:r>
              <a:t>Hubble Space Telescope</a:t>
            </a:r>
          </a:p>
        </p:txBody>
      </p:sp>
      <p:sp>
        <p:nvSpPr>
          <p:cNvPr id="1203" name="Kilonova, gradually fading away, in NGC 4993,…"/>
          <p:cNvSpPr txBox="1"/>
          <p:nvPr/>
        </p:nvSpPr>
        <p:spPr>
          <a:xfrm>
            <a:off x="13655809" y="11742245"/>
            <a:ext cx="689450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FF2600"/>
                </a:solidFill>
              </a:rPr>
              <a:t>Kilonova, </a:t>
            </a:r>
            <a:r>
              <a:t>gradually fading away, in NGC 4993,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40 Mpc, 140 million light-years </a:t>
            </a:r>
          </a:p>
        </p:txBody>
      </p:sp>
      <p:pic>
        <p:nvPicPr>
          <p:cNvPr id="1204" name="pasted-image.pdf" descr="pasted-image.pdf"/>
          <p:cNvPicPr>
            <a:picLocks noChangeAspect="1"/>
          </p:cNvPicPr>
          <p:nvPr/>
        </p:nvPicPr>
        <p:blipFill>
          <a:blip r:embed="rId5"/>
          <a:srcRect l="7405" t="4844" r="4520" b="9542"/>
          <a:stretch>
            <a:fillRect/>
          </a:stretch>
        </p:blipFill>
        <p:spPr>
          <a:xfrm>
            <a:off x="18631279" y="745383"/>
            <a:ext cx="4957926" cy="2940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0" extrusionOk="0">
                <a:moveTo>
                  <a:pt x="13168" y="1"/>
                </a:moveTo>
                <a:cubicBezTo>
                  <a:pt x="12999" y="-10"/>
                  <a:pt x="12881" y="37"/>
                  <a:pt x="12906" y="106"/>
                </a:cubicBezTo>
                <a:cubicBezTo>
                  <a:pt x="12931" y="175"/>
                  <a:pt x="12876" y="344"/>
                  <a:pt x="12783" y="485"/>
                </a:cubicBezTo>
                <a:cubicBezTo>
                  <a:pt x="12624" y="728"/>
                  <a:pt x="12611" y="725"/>
                  <a:pt x="12509" y="403"/>
                </a:cubicBezTo>
                <a:cubicBezTo>
                  <a:pt x="12403" y="69"/>
                  <a:pt x="12400" y="71"/>
                  <a:pt x="12232" y="622"/>
                </a:cubicBezTo>
                <a:cubicBezTo>
                  <a:pt x="12066" y="1168"/>
                  <a:pt x="12053" y="1178"/>
                  <a:pt x="11602" y="1134"/>
                </a:cubicBezTo>
                <a:cubicBezTo>
                  <a:pt x="11292" y="1104"/>
                  <a:pt x="11150" y="1030"/>
                  <a:pt x="11165" y="904"/>
                </a:cubicBezTo>
                <a:cubicBezTo>
                  <a:pt x="11177" y="802"/>
                  <a:pt x="11138" y="712"/>
                  <a:pt x="11077" y="706"/>
                </a:cubicBezTo>
                <a:cubicBezTo>
                  <a:pt x="11016" y="700"/>
                  <a:pt x="10877" y="668"/>
                  <a:pt x="10768" y="633"/>
                </a:cubicBezTo>
                <a:cubicBezTo>
                  <a:pt x="10581" y="575"/>
                  <a:pt x="10567" y="622"/>
                  <a:pt x="10567" y="1382"/>
                </a:cubicBezTo>
                <a:cubicBezTo>
                  <a:pt x="10567" y="1828"/>
                  <a:pt x="10608" y="2234"/>
                  <a:pt x="10657" y="2285"/>
                </a:cubicBezTo>
                <a:cubicBezTo>
                  <a:pt x="10706" y="2335"/>
                  <a:pt x="10745" y="2805"/>
                  <a:pt x="10745" y="3330"/>
                </a:cubicBezTo>
                <a:cubicBezTo>
                  <a:pt x="10745" y="4129"/>
                  <a:pt x="10717" y="4311"/>
                  <a:pt x="10571" y="4443"/>
                </a:cubicBezTo>
                <a:cubicBezTo>
                  <a:pt x="10420" y="4579"/>
                  <a:pt x="10365" y="4521"/>
                  <a:pt x="10177" y="4018"/>
                </a:cubicBezTo>
                <a:cubicBezTo>
                  <a:pt x="10057" y="3697"/>
                  <a:pt x="9834" y="3285"/>
                  <a:pt x="9683" y="3103"/>
                </a:cubicBezTo>
                <a:cubicBezTo>
                  <a:pt x="9385" y="2746"/>
                  <a:pt x="9332" y="2098"/>
                  <a:pt x="9607" y="2174"/>
                </a:cubicBezTo>
                <a:cubicBezTo>
                  <a:pt x="9730" y="2208"/>
                  <a:pt x="9752" y="2046"/>
                  <a:pt x="9754" y="1096"/>
                </a:cubicBezTo>
                <a:cubicBezTo>
                  <a:pt x="9756" y="325"/>
                  <a:pt x="9725" y="-10"/>
                  <a:pt x="9654" y="13"/>
                </a:cubicBezTo>
                <a:cubicBezTo>
                  <a:pt x="9597" y="31"/>
                  <a:pt x="9528" y="181"/>
                  <a:pt x="9500" y="345"/>
                </a:cubicBezTo>
                <a:cubicBezTo>
                  <a:pt x="9472" y="509"/>
                  <a:pt x="9386" y="635"/>
                  <a:pt x="9308" y="624"/>
                </a:cubicBezTo>
                <a:cubicBezTo>
                  <a:pt x="9222" y="613"/>
                  <a:pt x="9185" y="685"/>
                  <a:pt x="9213" y="808"/>
                </a:cubicBezTo>
                <a:cubicBezTo>
                  <a:pt x="9239" y="920"/>
                  <a:pt x="9195" y="1054"/>
                  <a:pt x="9117" y="1105"/>
                </a:cubicBezTo>
                <a:cubicBezTo>
                  <a:pt x="8958" y="1208"/>
                  <a:pt x="8686" y="905"/>
                  <a:pt x="8759" y="706"/>
                </a:cubicBezTo>
                <a:cubicBezTo>
                  <a:pt x="8785" y="636"/>
                  <a:pt x="8582" y="584"/>
                  <a:pt x="8310" y="590"/>
                </a:cubicBezTo>
                <a:cubicBezTo>
                  <a:pt x="8038" y="595"/>
                  <a:pt x="7837" y="637"/>
                  <a:pt x="7864" y="683"/>
                </a:cubicBezTo>
                <a:cubicBezTo>
                  <a:pt x="7971" y="862"/>
                  <a:pt x="7702" y="1163"/>
                  <a:pt x="7436" y="1163"/>
                </a:cubicBezTo>
                <a:cubicBezTo>
                  <a:pt x="7281" y="1163"/>
                  <a:pt x="7108" y="1241"/>
                  <a:pt x="7053" y="1335"/>
                </a:cubicBezTo>
                <a:cubicBezTo>
                  <a:pt x="6977" y="1463"/>
                  <a:pt x="6883" y="1458"/>
                  <a:pt x="6674" y="1312"/>
                </a:cubicBezTo>
                <a:cubicBezTo>
                  <a:pt x="6521" y="1205"/>
                  <a:pt x="6204" y="1107"/>
                  <a:pt x="5970" y="1093"/>
                </a:cubicBezTo>
                <a:cubicBezTo>
                  <a:pt x="5699" y="1077"/>
                  <a:pt x="5489" y="974"/>
                  <a:pt x="5391" y="808"/>
                </a:cubicBezTo>
                <a:cubicBezTo>
                  <a:pt x="5267" y="599"/>
                  <a:pt x="5221" y="585"/>
                  <a:pt x="5161" y="744"/>
                </a:cubicBezTo>
                <a:cubicBezTo>
                  <a:pt x="5121" y="853"/>
                  <a:pt x="5086" y="1050"/>
                  <a:pt x="5085" y="1184"/>
                </a:cubicBezTo>
                <a:cubicBezTo>
                  <a:pt x="5082" y="1724"/>
                  <a:pt x="4573" y="2802"/>
                  <a:pt x="4318" y="2806"/>
                </a:cubicBezTo>
                <a:cubicBezTo>
                  <a:pt x="4153" y="2809"/>
                  <a:pt x="3569" y="3912"/>
                  <a:pt x="3398" y="4545"/>
                </a:cubicBezTo>
                <a:cubicBezTo>
                  <a:pt x="3242" y="5121"/>
                  <a:pt x="3183" y="5212"/>
                  <a:pt x="3002" y="5154"/>
                </a:cubicBezTo>
                <a:cubicBezTo>
                  <a:pt x="2886" y="5116"/>
                  <a:pt x="2811" y="5140"/>
                  <a:pt x="2835" y="5206"/>
                </a:cubicBezTo>
                <a:cubicBezTo>
                  <a:pt x="2904" y="5394"/>
                  <a:pt x="2500" y="5701"/>
                  <a:pt x="2241" y="5658"/>
                </a:cubicBezTo>
                <a:cubicBezTo>
                  <a:pt x="2083" y="5632"/>
                  <a:pt x="1963" y="5726"/>
                  <a:pt x="1873" y="5943"/>
                </a:cubicBezTo>
                <a:cubicBezTo>
                  <a:pt x="1799" y="6121"/>
                  <a:pt x="1629" y="6360"/>
                  <a:pt x="1496" y="6476"/>
                </a:cubicBezTo>
                <a:cubicBezTo>
                  <a:pt x="1284" y="6662"/>
                  <a:pt x="1236" y="6660"/>
                  <a:pt x="1103" y="6456"/>
                </a:cubicBezTo>
                <a:cubicBezTo>
                  <a:pt x="1019" y="6328"/>
                  <a:pt x="895" y="6243"/>
                  <a:pt x="828" y="6267"/>
                </a:cubicBezTo>
                <a:cubicBezTo>
                  <a:pt x="752" y="6294"/>
                  <a:pt x="710" y="6186"/>
                  <a:pt x="714" y="5975"/>
                </a:cubicBezTo>
                <a:cubicBezTo>
                  <a:pt x="720" y="5694"/>
                  <a:pt x="679" y="5645"/>
                  <a:pt x="463" y="5672"/>
                </a:cubicBezTo>
                <a:cubicBezTo>
                  <a:pt x="320" y="5691"/>
                  <a:pt x="168" y="5824"/>
                  <a:pt x="120" y="5975"/>
                </a:cubicBezTo>
                <a:cubicBezTo>
                  <a:pt x="16" y="6302"/>
                  <a:pt x="101" y="8781"/>
                  <a:pt x="223" y="8987"/>
                </a:cubicBezTo>
                <a:cubicBezTo>
                  <a:pt x="358" y="9214"/>
                  <a:pt x="324" y="10084"/>
                  <a:pt x="175" y="10225"/>
                </a:cubicBezTo>
                <a:cubicBezTo>
                  <a:pt x="-19" y="10408"/>
                  <a:pt x="95" y="11274"/>
                  <a:pt x="322" y="11335"/>
                </a:cubicBezTo>
                <a:cubicBezTo>
                  <a:pt x="416" y="11360"/>
                  <a:pt x="494" y="11448"/>
                  <a:pt x="496" y="11530"/>
                </a:cubicBezTo>
                <a:cubicBezTo>
                  <a:pt x="499" y="11612"/>
                  <a:pt x="540" y="11760"/>
                  <a:pt x="588" y="11856"/>
                </a:cubicBezTo>
                <a:cubicBezTo>
                  <a:pt x="675" y="12034"/>
                  <a:pt x="769" y="12799"/>
                  <a:pt x="764" y="13289"/>
                </a:cubicBezTo>
                <a:cubicBezTo>
                  <a:pt x="762" y="13521"/>
                  <a:pt x="837" y="13552"/>
                  <a:pt x="1344" y="13528"/>
                </a:cubicBezTo>
                <a:cubicBezTo>
                  <a:pt x="1994" y="13498"/>
                  <a:pt x="2221" y="13754"/>
                  <a:pt x="2123" y="14411"/>
                </a:cubicBezTo>
                <a:cubicBezTo>
                  <a:pt x="2078" y="14718"/>
                  <a:pt x="2090" y="14736"/>
                  <a:pt x="2251" y="14591"/>
                </a:cubicBezTo>
                <a:cubicBezTo>
                  <a:pt x="2374" y="14481"/>
                  <a:pt x="2485" y="14477"/>
                  <a:pt x="2598" y="14580"/>
                </a:cubicBezTo>
                <a:cubicBezTo>
                  <a:pt x="2798" y="14760"/>
                  <a:pt x="2899" y="15140"/>
                  <a:pt x="2780" y="15264"/>
                </a:cubicBezTo>
                <a:cubicBezTo>
                  <a:pt x="2732" y="15314"/>
                  <a:pt x="2717" y="15418"/>
                  <a:pt x="2745" y="15494"/>
                </a:cubicBezTo>
                <a:cubicBezTo>
                  <a:pt x="2831" y="15729"/>
                  <a:pt x="2346" y="15943"/>
                  <a:pt x="1823" y="15899"/>
                </a:cubicBezTo>
                <a:lnTo>
                  <a:pt x="1325" y="15856"/>
                </a:lnTo>
                <a:lnTo>
                  <a:pt x="1343" y="15334"/>
                </a:lnTo>
                <a:lnTo>
                  <a:pt x="1358" y="14813"/>
                </a:lnTo>
                <a:lnTo>
                  <a:pt x="894" y="14795"/>
                </a:lnTo>
                <a:cubicBezTo>
                  <a:pt x="500" y="14780"/>
                  <a:pt x="417" y="14824"/>
                  <a:pt x="344" y="15092"/>
                </a:cubicBezTo>
                <a:cubicBezTo>
                  <a:pt x="297" y="15266"/>
                  <a:pt x="206" y="15390"/>
                  <a:pt x="141" y="15366"/>
                </a:cubicBezTo>
                <a:cubicBezTo>
                  <a:pt x="67" y="15339"/>
                  <a:pt x="41" y="15407"/>
                  <a:pt x="73" y="15547"/>
                </a:cubicBezTo>
                <a:cubicBezTo>
                  <a:pt x="101" y="15671"/>
                  <a:pt x="92" y="15807"/>
                  <a:pt x="51" y="15850"/>
                </a:cubicBezTo>
                <a:cubicBezTo>
                  <a:pt x="20" y="15882"/>
                  <a:pt x="2" y="15961"/>
                  <a:pt x="1" y="16135"/>
                </a:cubicBezTo>
                <a:cubicBezTo>
                  <a:pt x="-1" y="16309"/>
                  <a:pt x="12" y="16579"/>
                  <a:pt x="39" y="16989"/>
                </a:cubicBezTo>
                <a:cubicBezTo>
                  <a:pt x="42" y="17037"/>
                  <a:pt x="332" y="17069"/>
                  <a:pt x="685" y="17061"/>
                </a:cubicBezTo>
                <a:cubicBezTo>
                  <a:pt x="1187" y="17051"/>
                  <a:pt x="1339" y="16997"/>
                  <a:pt x="1386" y="16808"/>
                </a:cubicBezTo>
                <a:cubicBezTo>
                  <a:pt x="1444" y="16571"/>
                  <a:pt x="1880" y="16339"/>
                  <a:pt x="2011" y="16476"/>
                </a:cubicBezTo>
                <a:cubicBezTo>
                  <a:pt x="2048" y="16514"/>
                  <a:pt x="2078" y="16664"/>
                  <a:pt x="2078" y="16808"/>
                </a:cubicBezTo>
                <a:cubicBezTo>
                  <a:pt x="2078" y="17047"/>
                  <a:pt x="2188" y="17070"/>
                  <a:pt x="3277" y="17056"/>
                </a:cubicBezTo>
                <a:cubicBezTo>
                  <a:pt x="4156" y="17044"/>
                  <a:pt x="4500" y="17090"/>
                  <a:pt x="4569" y="17230"/>
                </a:cubicBezTo>
                <a:cubicBezTo>
                  <a:pt x="4621" y="17336"/>
                  <a:pt x="4732" y="17423"/>
                  <a:pt x="4816" y="17423"/>
                </a:cubicBezTo>
                <a:cubicBezTo>
                  <a:pt x="4900" y="17423"/>
                  <a:pt x="5039" y="17557"/>
                  <a:pt x="5127" y="17720"/>
                </a:cubicBezTo>
                <a:cubicBezTo>
                  <a:pt x="5233" y="17917"/>
                  <a:pt x="5353" y="17986"/>
                  <a:pt x="5486" y="17929"/>
                </a:cubicBezTo>
                <a:cubicBezTo>
                  <a:pt x="5756" y="17815"/>
                  <a:pt x="5852" y="18135"/>
                  <a:pt x="5648" y="18468"/>
                </a:cubicBezTo>
                <a:cubicBezTo>
                  <a:pt x="5456" y="18784"/>
                  <a:pt x="4586" y="18951"/>
                  <a:pt x="4617" y="18666"/>
                </a:cubicBezTo>
                <a:cubicBezTo>
                  <a:pt x="4631" y="18541"/>
                  <a:pt x="4521" y="18548"/>
                  <a:pt x="4203" y="18690"/>
                </a:cubicBezTo>
                <a:cubicBezTo>
                  <a:pt x="3964" y="18796"/>
                  <a:pt x="3756" y="18860"/>
                  <a:pt x="3740" y="18832"/>
                </a:cubicBezTo>
                <a:cubicBezTo>
                  <a:pt x="3724" y="18805"/>
                  <a:pt x="3432" y="18782"/>
                  <a:pt x="3092" y="18783"/>
                </a:cubicBezTo>
                <a:cubicBezTo>
                  <a:pt x="2753" y="18784"/>
                  <a:pt x="2328" y="18783"/>
                  <a:pt x="2149" y="18780"/>
                </a:cubicBezTo>
                <a:cubicBezTo>
                  <a:pt x="1793" y="18774"/>
                  <a:pt x="1737" y="18957"/>
                  <a:pt x="1799" y="19901"/>
                </a:cubicBezTo>
                <a:lnTo>
                  <a:pt x="1830" y="20365"/>
                </a:lnTo>
                <a:lnTo>
                  <a:pt x="3693" y="20382"/>
                </a:lnTo>
                <a:cubicBezTo>
                  <a:pt x="5302" y="20399"/>
                  <a:pt x="5580" y="20370"/>
                  <a:pt x="5717" y="20161"/>
                </a:cubicBezTo>
                <a:cubicBezTo>
                  <a:pt x="5864" y="19937"/>
                  <a:pt x="5880" y="19935"/>
                  <a:pt x="5932" y="20161"/>
                </a:cubicBezTo>
                <a:cubicBezTo>
                  <a:pt x="5977" y="20361"/>
                  <a:pt x="6125" y="20404"/>
                  <a:pt x="6752" y="20402"/>
                </a:cubicBezTo>
                <a:cubicBezTo>
                  <a:pt x="7172" y="20401"/>
                  <a:pt x="7560" y="20352"/>
                  <a:pt x="7614" y="20292"/>
                </a:cubicBezTo>
                <a:cubicBezTo>
                  <a:pt x="7668" y="20231"/>
                  <a:pt x="7734" y="19863"/>
                  <a:pt x="7759" y="19473"/>
                </a:cubicBezTo>
                <a:lnTo>
                  <a:pt x="7804" y="18765"/>
                </a:lnTo>
                <a:lnTo>
                  <a:pt x="7325" y="18765"/>
                </a:lnTo>
                <a:cubicBezTo>
                  <a:pt x="6973" y="18765"/>
                  <a:pt x="6834" y="18705"/>
                  <a:pt x="6795" y="18532"/>
                </a:cubicBezTo>
                <a:cubicBezTo>
                  <a:pt x="6703" y="18127"/>
                  <a:pt x="6899" y="17996"/>
                  <a:pt x="7638" y="17970"/>
                </a:cubicBezTo>
                <a:cubicBezTo>
                  <a:pt x="8033" y="17957"/>
                  <a:pt x="8356" y="17899"/>
                  <a:pt x="8357" y="17845"/>
                </a:cubicBezTo>
                <a:cubicBezTo>
                  <a:pt x="8357" y="17709"/>
                  <a:pt x="9485" y="16677"/>
                  <a:pt x="9633" y="16677"/>
                </a:cubicBezTo>
                <a:cubicBezTo>
                  <a:pt x="9699" y="16677"/>
                  <a:pt x="9776" y="16572"/>
                  <a:pt x="9806" y="16444"/>
                </a:cubicBezTo>
                <a:cubicBezTo>
                  <a:pt x="9835" y="16316"/>
                  <a:pt x="9895" y="16247"/>
                  <a:pt x="9939" y="16292"/>
                </a:cubicBezTo>
                <a:cubicBezTo>
                  <a:pt x="9982" y="16338"/>
                  <a:pt x="10082" y="16107"/>
                  <a:pt x="10160" y="15780"/>
                </a:cubicBezTo>
                <a:cubicBezTo>
                  <a:pt x="10237" y="15452"/>
                  <a:pt x="10344" y="15186"/>
                  <a:pt x="10396" y="15186"/>
                </a:cubicBezTo>
                <a:cubicBezTo>
                  <a:pt x="10448" y="15186"/>
                  <a:pt x="10468" y="15124"/>
                  <a:pt x="10441" y="15052"/>
                </a:cubicBezTo>
                <a:cubicBezTo>
                  <a:pt x="10381" y="14887"/>
                  <a:pt x="10607" y="14556"/>
                  <a:pt x="10686" y="14690"/>
                </a:cubicBezTo>
                <a:cubicBezTo>
                  <a:pt x="10718" y="14744"/>
                  <a:pt x="10745" y="15713"/>
                  <a:pt x="10745" y="16843"/>
                </a:cubicBezTo>
                <a:cubicBezTo>
                  <a:pt x="10745" y="18074"/>
                  <a:pt x="10781" y="18934"/>
                  <a:pt x="10835" y="18990"/>
                </a:cubicBezTo>
                <a:cubicBezTo>
                  <a:pt x="11046" y="19209"/>
                  <a:pt x="10780" y="19365"/>
                  <a:pt x="10231" y="19345"/>
                </a:cubicBezTo>
                <a:cubicBezTo>
                  <a:pt x="8932" y="19297"/>
                  <a:pt x="8887" y="19313"/>
                  <a:pt x="8887" y="19794"/>
                </a:cubicBezTo>
                <a:cubicBezTo>
                  <a:pt x="8887" y="20040"/>
                  <a:pt x="8944" y="20260"/>
                  <a:pt x="9020" y="20309"/>
                </a:cubicBezTo>
                <a:cubicBezTo>
                  <a:pt x="9093" y="20356"/>
                  <a:pt x="9153" y="20498"/>
                  <a:pt x="9153" y="20624"/>
                </a:cubicBezTo>
                <a:cubicBezTo>
                  <a:pt x="9153" y="20750"/>
                  <a:pt x="9229" y="20854"/>
                  <a:pt x="9324" y="20854"/>
                </a:cubicBezTo>
                <a:cubicBezTo>
                  <a:pt x="9538" y="20854"/>
                  <a:pt x="9635" y="21092"/>
                  <a:pt x="9486" y="21253"/>
                </a:cubicBezTo>
                <a:cubicBezTo>
                  <a:pt x="9412" y="21333"/>
                  <a:pt x="9479" y="21404"/>
                  <a:pt x="9683" y="21466"/>
                </a:cubicBezTo>
                <a:cubicBezTo>
                  <a:pt x="9853" y="21517"/>
                  <a:pt x="10005" y="21568"/>
                  <a:pt x="10018" y="21579"/>
                </a:cubicBezTo>
                <a:cubicBezTo>
                  <a:pt x="10031" y="21590"/>
                  <a:pt x="10079" y="21432"/>
                  <a:pt x="10125" y="21227"/>
                </a:cubicBezTo>
                <a:cubicBezTo>
                  <a:pt x="10183" y="20969"/>
                  <a:pt x="10277" y="20854"/>
                  <a:pt x="10427" y="20854"/>
                </a:cubicBezTo>
                <a:cubicBezTo>
                  <a:pt x="10739" y="20854"/>
                  <a:pt x="11119" y="21124"/>
                  <a:pt x="11054" y="21300"/>
                </a:cubicBezTo>
                <a:cubicBezTo>
                  <a:pt x="11024" y="21382"/>
                  <a:pt x="11077" y="21448"/>
                  <a:pt x="11172" y="21448"/>
                </a:cubicBezTo>
                <a:cubicBezTo>
                  <a:pt x="11276" y="21448"/>
                  <a:pt x="11340" y="21356"/>
                  <a:pt x="11332" y="21212"/>
                </a:cubicBezTo>
                <a:cubicBezTo>
                  <a:pt x="11324" y="21039"/>
                  <a:pt x="11415" y="20958"/>
                  <a:pt x="11668" y="20918"/>
                </a:cubicBezTo>
                <a:cubicBezTo>
                  <a:pt x="12016" y="20862"/>
                  <a:pt x="12289" y="21068"/>
                  <a:pt x="12198" y="21317"/>
                </a:cubicBezTo>
                <a:cubicBezTo>
                  <a:pt x="12171" y="21390"/>
                  <a:pt x="12307" y="21448"/>
                  <a:pt x="12498" y="21448"/>
                </a:cubicBezTo>
                <a:cubicBezTo>
                  <a:pt x="12769" y="21448"/>
                  <a:pt x="12857" y="21385"/>
                  <a:pt x="12892" y="21160"/>
                </a:cubicBezTo>
                <a:cubicBezTo>
                  <a:pt x="12928" y="20926"/>
                  <a:pt x="13028" y="20862"/>
                  <a:pt x="13410" y="20825"/>
                </a:cubicBezTo>
                <a:lnTo>
                  <a:pt x="13885" y="20778"/>
                </a:lnTo>
                <a:lnTo>
                  <a:pt x="13894" y="20231"/>
                </a:lnTo>
                <a:cubicBezTo>
                  <a:pt x="13905" y="19538"/>
                  <a:pt x="13840" y="19363"/>
                  <a:pt x="13569" y="19363"/>
                </a:cubicBezTo>
                <a:cubicBezTo>
                  <a:pt x="13450" y="19362"/>
                  <a:pt x="13154" y="19351"/>
                  <a:pt x="12911" y="19336"/>
                </a:cubicBezTo>
                <a:cubicBezTo>
                  <a:pt x="12668" y="19322"/>
                  <a:pt x="12170" y="19305"/>
                  <a:pt x="11806" y="19298"/>
                </a:cubicBezTo>
                <a:lnTo>
                  <a:pt x="11142" y="19287"/>
                </a:lnTo>
                <a:lnTo>
                  <a:pt x="11115" y="17140"/>
                </a:lnTo>
                <a:cubicBezTo>
                  <a:pt x="11087" y="14977"/>
                  <a:pt x="11156" y="14383"/>
                  <a:pt x="11362" y="15031"/>
                </a:cubicBezTo>
                <a:cubicBezTo>
                  <a:pt x="11419" y="15211"/>
                  <a:pt x="11446" y="15449"/>
                  <a:pt x="11421" y="15558"/>
                </a:cubicBezTo>
                <a:cubicBezTo>
                  <a:pt x="11396" y="15668"/>
                  <a:pt x="11436" y="15798"/>
                  <a:pt x="11512" y="15847"/>
                </a:cubicBezTo>
                <a:cubicBezTo>
                  <a:pt x="11611" y="15911"/>
                  <a:pt x="11636" y="16056"/>
                  <a:pt x="11600" y="16362"/>
                </a:cubicBezTo>
                <a:cubicBezTo>
                  <a:pt x="11543" y="16846"/>
                  <a:pt x="11608" y="17041"/>
                  <a:pt x="11757" y="16831"/>
                </a:cubicBezTo>
                <a:cubicBezTo>
                  <a:pt x="11920" y="16603"/>
                  <a:pt x="12264" y="16726"/>
                  <a:pt x="12711" y="17175"/>
                </a:cubicBezTo>
                <a:cubicBezTo>
                  <a:pt x="12940" y="17406"/>
                  <a:pt x="13162" y="17558"/>
                  <a:pt x="13205" y="17513"/>
                </a:cubicBezTo>
                <a:cubicBezTo>
                  <a:pt x="13248" y="17468"/>
                  <a:pt x="13357" y="17523"/>
                  <a:pt x="13448" y="17635"/>
                </a:cubicBezTo>
                <a:cubicBezTo>
                  <a:pt x="13548" y="17759"/>
                  <a:pt x="13730" y="17808"/>
                  <a:pt x="13904" y="17761"/>
                </a:cubicBezTo>
                <a:cubicBezTo>
                  <a:pt x="14072" y="17715"/>
                  <a:pt x="14249" y="17761"/>
                  <a:pt x="14326" y="17868"/>
                </a:cubicBezTo>
                <a:cubicBezTo>
                  <a:pt x="14410" y="17986"/>
                  <a:pt x="14571" y="18017"/>
                  <a:pt x="14766" y="17956"/>
                </a:cubicBezTo>
                <a:cubicBezTo>
                  <a:pt x="15273" y="17795"/>
                  <a:pt x="15770" y="18416"/>
                  <a:pt x="15586" y="18981"/>
                </a:cubicBezTo>
                <a:cubicBezTo>
                  <a:pt x="15574" y="19018"/>
                  <a:pt x="15641" y="19145"/>
                  <a:pt x="15735" y="19261"/>
                </a:cubicBezTo>
                <a:cubicBezTo>
                  <a:pt x="16081" y="19687"/>
                  <a:pt x="15918" y="20291"/>
                  <a:pt x="15445" y="20341"/>
                </a:cubicBezTo>
                <a:cubicBezTo>
                  <a:pt x="15316" y="20355"/>
                  <a:pt x="15129" y="20374"/>
                  <a:pt x="15029" y="20385"/>
                </a:cubicBezTo>
                <a:cubicBezTo>
                  <a:pt x="14887" y="20400"/>
                  <a:pt x="14848" y="20502"/>
                  <a:pt x="14852" y="20839"/>
                </a:cubicBezTo>
                <a:cubicBezTo>
                  <a:pt x="14855" y="21079"/>
                  <a:pt x="14881" y="21316"/>
                  <a:pt x="14909" y="21364"/>
                </a:cubicBezTo>
                <a:cubicBezTo>
                  <a:pt x="15013" y="21538"/>
                  <a:pt x="20943" y="21467"/>
                  <a:pt x="21008" y="21291"/>
                </a:cubicBezTo>
                <a:cubicBezTo>
                  <a:pt x="21099" y="21043"/>
                  <a:pt x="20913" y="19957"/>
                  <a:pt x="20780" y="19957"/>
                </a:cubicBezTo>
                <a:cubicBezTo>
                  <a:pt x="20717" y="19957"/>
                  <a:pt x="20650" y="20035"/>
                  <a:pt x="20631" y="20129"/>
                </a:cubicBezTo>
                <a:cubicBezTo>
                  <a:pt x="20613" y="20222"/>
                  <a:pt x="20471" y="20321"/>
                  <a:pt x="20317" y="20350"/>
                </a:cubicBezTo>
                <a:cubicBezTo>
                  <a:pt x="20104" y="20389"/>
                  <a:pt x="20012" y="20327"/>
                  <a:pt x="19937" y="20091"/>
                </a:cubicBezTo>
                <a:lnTo>
                  <a:pt x="19839" y="19782"/>
                </a:lnTo>
                <a:lnTo>
                  <a:pt x="19647" y="20079"/>
                </a:lnTo>
                <a:cubicBezTo>
                  <a:pt x="19473" y="20350"/>
                  <a:pt x="19339" y="20378"/>
                  <a:pt x="18187" y="20367"/>
                </a:cubicBezTo>
                <a:cubicBezTo>
                  <a:pt x="17209" y="20359"/>
                  <a:pt x="16908" y="20310"/>
                  <a:pt x="16873" y="20155"/>
                </a:cubicBezTo>
                <a:cubicBezTo>
                  <a:pt x="16848" y="20044"/>
                  <a:pt x="16763" y="19970"/>
                  <a:pt x="16685" y="19992"/>
                </a:cubicBezTo>
                <a:cubicBezTo>
                  <a:pt x="16603" y="20015"/>
                  <a:pt x="16529" y="19908"/>
                  <a:pt x="16509" y="19738"/>
                </a:cubicBezTo>
                <a:cubicBezTo>
                  <a:pt x="16489" y="19576"/>
                  <a:pt x="16413" y="19369"/>
                  <a:pt x="16339" y="19278"/>
                </a:cubicBezTo>
                <a:cubicBezTo>
                  <a:pt x="16266" y="19188"/>
                  <a:pt x="16206" y="18929"/>
                  <a:pt x="16206" y="18704"/>
                </a:cubicBezTo>
                <a:cubicBezTo>
                  <a:pt x="16206" y="18400"/>
                  <a:pt x="16146" y="18257"/>
                  <a:pt x="15973" y="18145"/>
                </a:cubicBezTo>
                <a:lnTo>
                  <a:pt x="15742" y="17996"/>
                </a:lnTo>
                <a:lnTo>
                  <a:pt x="15996" y="17650"/>
                </a:lnTo>
                <a:cubicBezTo>
                  <a:pt x="16268" y="17281"/>
                  <a:pt x="17337" y="16766"/>
                  <a:pt x="17491" y="16927"/>
                </a:cubicBezTo>
                <a:cubicBezTo>
                  <a:pt x="17549" y="16988"/>
                  <a:pt x="17564" y="16930"/>
                  <a:pt x="17529" y="16779"/>
                </a:cubicBezTo>
                <a:cubicBezTo>
                  <a:pt x="17453" y="16441"/>
                  <a:pt x="17871" y="15618"/>
                  <a:pt x="18058" y="15739"/>
                </a:cubicBezTo>
                <a:cubicBezTo>
                  <a:pt x="18173" y="15814"/>
                  <a:pt x="18190" y="15758"/>
                  <a:pt x="18143" y="15439"/>
                </a:cubicBezTo>
                <a:cubicBezTo>
                  <a:pt x="18096" y="15128"/>
                  <a:pt x="18125" y="15011"/>
                  <a:pt x="18284" y="14868"/>
                </a:cubicBezTo>
                <a:cubicBezTo>
                  <a:pt x="18394" y="14769"/>
                  <a:pt x="18494" y="14705"/>
                  <a:pt x="18507" y="14725"/>
                </a:cubicBezTo>
                <a:cubicBezTo>
                  <a:pt x="18561" y="14813"/>
                  <a:pt x="19238" y="14552"/>
                  <a:pt x="19284" y="14425"/>
                </a:cubicBezTo>
                <a:cubicBezTo>
                  <a:pt x="19312" y="14349"/>
                  <a:pt x="19374" y="14323"/>
                  <a:pt x="19419" y="14370"/>
                </a:cubicBezTo>
                <a:cubicBezTo>
                  <a:pt x="19464" y="14417"/>
                  <a:pt x="19540" y="14282"/>
                  <a:pt x="19588" y="14070"/>
                </a:cubicBezTo>
                <a:cubicBezTo>
                  <a:pt x="19678" y="13673"/>
                  <a:pt x="20006" y="13361"/>
                  <a:pt x="20163" y="13522"/>
                </a:cubicBezTo>
                <a:cubicBezTo>
                  <a:pt x="20277" y="13639"/>
                  <a:pt x="20576" y="13555"/>
                  <a:pt x="20709" y="13371"/>
                </a:cubicBezTo>
                <a:cubicBezTo>
                  <a:pt x="20766" y="13292"/>
                  <a:pt x="20841" y="12950"/>
                  <a:pt x="20875" y="12611"/>
                </a:cubicBezTo>
                <a:cubicBezTo>
                  <a:pt x="20936" y="11999"/>
                  <a:pt x="21366" y="11058"/>
                  <a:pt x="21514" y="11213"/>
                </a:cubicBezTo>
                <a:cubicBezTo>
                  <a:pt x="21553" y="11253"/>
                  <a:pt x="21581" y="11039"/>
                  <a:pt x="21576" y="10738"/>
                </a:cubicBezTo>
                <a:cubicBezTo>
                  <a:pt x="21544" y="8722"/>
                  <a:pt x="21538" y="8659"/>
                  <a:pt x="21364" y="8582"/>
                </a:cubicBezTo>
                <a:cubicBezTo>
                  <a:pt x="21240" y="8528"/>
                  <a:pt x="21206" y="8419"/>
                  <a:pt x="21241" y="8192"/>
                </a:cubicBezTo>
                <a:cubicBezTo>
                  <a:pt x="21275" y="7971"/>
                  <a:pt x="21248" y="7877"/>
                  <a:pt x="21151" y="7877"/>
                </a:cubicBezTo>
                <a:cubicBezTo>
                  <a:pt x="21075" y="7877"/>
                  <a:pt x="20961" y="7698"/>
                  <a:pt x="20897" y="7478"/>
                </a:cubicBezTo>
                <a:cubicBezTo>
                  <a:pt x="20834" y="7259"/>
                  <a:pt x="20663" y="6962"/>
                  <a:pt x="20517" y="6823"/>
                </a:cubicBezTo>
                <a:cubicBezTo>
                  <a:pt x="20371" y="6683"/>
                  <a:pt x="20262" y="6495"/>
                  <a:pt x="20274" y="6403"/>
                </a:cubicBezTo>
                <a:cubicBezTo>
                  <a:pt x="20286" y="6312"/>
                  <a:pt x="20250" y="6235"/>
                  <a:pt x="20193" y="6235"/>
                </a:cubicBezTo>
                <a:cubicBezTo>
                  <a:pt x="20136" y="6235"/>
                  <a:pt x="20013" y="6121"/>
                  <a:pt x="19920" y="5978"/>
                </a:cubicBezTo>
                <a:cubicBezTo>
                  <a:pt x="19805" y="5803"/>
                  <a:pt x="19601" y="5717"/>
                  <a:pt x="19293" y="5716"/>
                </a:cubicBezTo>
                <a:cubicBezTo>
                  <a:pt x="18908" y="5714"/>
                  <a:pt x="18841" y="5674"/>
                  <a:pt x="18863" y="5454"/>
                </a:cubicBezTo>
                <a:cubicBezTo>
                  <a:pt x="18881" y="5272"/>
                  <a:pt x="18828" y="5186"/>
                  <a:pt x="18687" y="5174"/>
                </a:cubicBezTo>
                <a:cubicBezTo>
                  <a:pt x="18575" y="5165"/>
                  <a:pt x="18423" y="5147"/>
                  <a:pt x="18350" y="5136"/>
                </a:cubicBezTo>
                <a:cubicBezTo>
                  <a:pt x="18254" y="5122"/>
                  <a:pt x="18206" y="4875"/>
                  <a:pt x="18174" y="4236"/>
                </a:cubicBezTo>
                <a:cubicBezTo>
                  <a:pt x="18135" y="3468"/>
                  <a:pt x="18114" y="3385"/>
                  <a:pt x="18010" y="3598"/>
                </a:cubicBezTo>
                <a:cubicBezTo>
                  <a:pt x="17841" y="3943"/>
                  <a:pt x="17555" y="3663"/>
                  <a:pt x="17555" y="3156"/>
                </a:cubicBezTo>
                <a:cubicBezTo>
                  <a:pt x="17555" y="2879"/>
                  <a:pt x="17518" y="2798"/>
                  <a:pt x="17424" y="2859"/>
                </a:cubicBezTo>
                <a:cubicBezTo>
                  <a:pt x="17352" y="2905"/>
                  <a:pt x="17257" y="2834"/>
                  <a:pt x="17213" y="2701"/>
                </a:cubicBezTo>
                <a:cubicBezTo>
                  <a:pt x="17167" y="2560"/>
                  <a:pt x="17077" y="2499"/>
                  <a:pt x="16994" y="2553"/>
                </a:cubicBezTo>
                <a:cubicBezTo>
                  <a:pt x="16822" y="2664"/>
                  <a:pt x="16703" y="2391"/>
                  <a:pt x="16830" y="2177"/>
                </a:cubicBezTo>
                <a:cubicBezTo>
                  <a:pt x="16890" y="2076"/>
                  <a:pt x="16894" y="1895"/>
                  <a:pt x="16840" y="1659"/>
                </a:cubicBezTo>
                <a:cubicBezTo>
                  <a:pt x="16795" y="1458"/>
                  <a:pt x="16780" y="1145"/>
                  <a:pt x="16808" y="962"/>
                </a:cubicBezTo>
                <a:cubicBezTo>
                  <a:pt x="16850" y="674"/>
                  <a:pt x="16824" y="632"/>
                  <a:pt x="16609" y="654"/>
                </a:cubicBezTo>
                <a:cubicBezTo>
                  <a:pt x="16234" y="691"/>
                  <a:pt x="16213" y="704"/>
                  <a:pt x="16272" y="866"/>
                </a:cubicBezTo>
                <a:cubicBezTo>
                  <a:pt x="16359" y="1103"/>
                  <a:pt x="16046" y="1232"/>
                  <a:pt x="15859" y="1035"/>
                </a:cubicBezTo>
                <a:cubicBezTo>
                  <a:pt x="15653" y="818"/>
                  <a:pt x="15538" y="923"/>
                  <a:pt x="15421" y="1440"/>
                </a:cubicBezTo>
                <a:cubicBezTo>
                  <a:pt x="15338" y="1805"/>
                  <a:pt x="15322" y="1815"/>
                  <a:pt x="15217" y="1574"/>
                </a:cubicBezTo>
                <a:cubicBezTo>
                  <a:pt x="15154" y="1430"/>
                  <a:pt x="15122" y="1153"/>
                  <a:pt x="15144" y="957"/>
                </a:cubicBezTo>
                <a:cubicBezTo>
                  <a:pt x="15183" y="613"/>
                  <a:pt x="15165" y="598"/>
                  <a:pt x="14668" y="595"/>
                </a:cubicBezTo>
                <a:cubicBezTo>
                  <a:pt x="13884" y="591"/>
                  <a:pt x="13751" y="715"/>
                  <a:pt x="13953" y="1259"/>
                </a:cubicBezTo>
                <a:cubicBezTo>
                  <a:pt x="14036" y="1485"/>
                  <a:pt x="13790" y="1818"/>
                  <a:pt x="13621" y="1708"/>
                </a:cubicBezTo>
                <a:cubicBezTo>
                  <a:pt x="13509" y="1636"/>
                  <a:pt x="13427" y="770"/>
                  <a:pt x="13471" y="106"/>
                </a:cubicBezTo>
                <a:cubicBezTo>
                  <a:pt x="13474" y="58"/>
                  <a:pt x="13338" y="12"/>
                  <a:pt x="1316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05" name="Ligne"/>
          <p:cNvSpPr/>
          <p:nvPr/>
        </p:nvSpPr>
        <p:spPr>
          <a:xfrm>
            <a:off x="1338285" y="9008005"/>
            <a:ext cx="837155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r-PROCESS NUCLEOSYNTHESIS"/>
          <p:cNvSpPr txBox="1"/>
          <p:nvPr/>
        </p:nvSpPr>
        <p:spPr>
          <a:xfrm>
            <a:off x="7449833" y="852300"/>
            <a:ext cx="948433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r-PROCESS NUCLEOSYNTHESIS  </a:t>
            </a:r>
          </a:p>
        </p:txBody>
      </p:sp>
      <p:sp>
        <p:nvSpPr>
          <p:cNvPr id="1208" name="Rectangle"/>
          <p:cNvSpPr/>
          <p:nvPr/>
        </p:nvSpPr>
        <p:spPr>
          <a:xfrm>
            <a:off x="1940146" y="187119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09" name="Rectangle"/>
          <p:cNvSpPr/>
          <p:nvPr/>
        </p:nvSpPr>
        <p:spPr>
          <a:xfrm>
            <a:off x="1879263" y="3989755"/>
            <a:ext cx="352366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10" name="Key open question in astrophysics :…"/>
          <p:cNvSpPr txBox="1"/>
          <p:nvPr/>
        </p:nvSpPr>
        <p:spPr>
          <a:xfrm>
            <a:off x="2378635" y="1804757"/>
            <a:ext cx="8235753" cy="1552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 defTabSz="821531">
              <a:lnSpc>
                <a:spcPct val="100000"/>
              </a:lnSpc>
              <a:defRPr sz="28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212121"/>
                </a:solidFill>
              </a:rPr>
              <a:t>Key open question in astrophysics :  </a:t>
            </a:r>
          </a:p>
          <a:p>
            <a:pPr lvl="1" algn="l" defTabSz="821531">
              <a:lnSpc>
                <a:spcPct val="100000"/>
              </a:lnSpc>
              <a:defRPr sz="28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origin (i.e. the sites and conditions) of elements </a:t>
            </a:r>
          </a:p>
          <a:p>
            <a:pPr lvl="1" algn="l" defTabSz="821531">
              <a:lnSpc>
                <a:spcPct val="100000"/>
              </a:lnSpc>
              <a:defRPr sz="28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heavier than iron</a:t>
            </a:r>
            <a:r>
              <a:rPr>
                <a:solidFill>
                  <a:srgbClr val="FF2600"/>
                </a:solidFill>
              </a:rPr>
              <a:t>.</a:t>
            </a:r>
          </a:p>
        </p:txBody>
      </p:sp>
      <p:sp>
        <p:nvSpPr>
          <p:cNvPr id="1211" name="Two main mechanisms : s-process (s for slow),…"/>
          <p:cNvSpPr txBox="1"/>
          <p:nvPr/>
        </p:nvSpPr>
        <p:spPr>
          <a:xfrm>
            <a:off x="2422291" y="3907539"/>
            <a:ext cx="7745761" cy="202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 defTabSz="821531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Two main mechanisms : s-process (s for slow), </a:t>
            </a:r>
          </a:p>
          <a:p>
            <a:pPr algn="just" defTabSz="821531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9437FF"/>
                </a:solidFill>
              </a:rPr>
              <a:t>r-process</a:t>
            </a:r>
            <a:r>
              <a:t> (r for rapid neutron capture) where</a:t>
            </a:r>
          </a:p>
          <a:p>
            <a:pPr algn="just" defTabSz="821531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neutron rich nuclei capture neutrons faster than </a:t>
            </a:r>
          </a:p>
          <a:p>
            <a:pPr algn="just" defTabSz="821531">
              <a:lnSpc>
                <a:spcPct val="100000"/>
              </a:lnSpc>
              <a:defRPr sz="28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beta-decay to the stability valley.</a:t>
            </a:r>
          </a:p>
        </p:txBody>
      </p:sp>
      <p:grpSp>
        <p:nvGrpSpPr>
          <p:cNvPr id="1214" name="pasted-image.pdf"/>
          <p:cNvGrpSpPr/>
          <p:nvPr/>
        </p:nvGrpSpPr>
        <p:grpSpPr>
          <a:xfrm>
            <a:off x="2524457" y="6438285"/>
            <a:ext cx="6665546" cy="4626429"/>
            <a:chOff x="0" y="0"/>
            <a:chExt cx="6665545" cy="4626428"/>
          </a:xfrm>
        </p:grpSpPr>
        <p:pic>
          <p:nvPicPr>
            <p:cNvPr id="1213" name="pasted-image.pdf" descr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6411546" cy="42962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2" name="pasted-image.pdf" descr="pasted-image.pd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665546" cy="4626429"/>
            </a:xfrm>
            <a:prstGeom prst="rect">
              <a:avLst/>
            </a:prstGeom>
            <a:effectLst/>
          </p:spPr>
        </p:pic>
      </p:grpSp>
      <p:grpSp>
        <p:nvGrpSpPr>
          <p:cNvPr id="1217" name="r-process-peaks.jpeg"/>
          <p:cNvGrpSpPr/>
          <p:nvPr/>
        </p:nvGrpSpPr>
        <p:grpSpPr>
          <a:xfrm>
            <a:off x="10752918" y="2946662"/>
            <a:ext cx="12809142" cy="8009733"/>
            <a:chOff x="0" y="0"/>
            <a:chExt cx="12809140" cy="8009731"/>
          </a:xfrm>
        </p:grpSpPr>
        <p:pic>
          <p:nvPicPr>
            <p:cNvPr id="1216" name="r-process-peaks.jpeg" descr="r-process-peaks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12555141" cy="76795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5" name="r-process-peaks.jpeg" descr="r-process-peaks.jpe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809141" cy="8009732"/>
            </a:xfrm>
            <a:prstGeom prst="rect">
              <a:avLst/>
            </a:prstGeom>
            <a:effectLst/>
          </p:spPr>
        </p:pic>
      </p:grpSp>
      <p:sp>
        <p:nvSpPr>
          <p:cNvPr id="1218" name="Main candidate sites : supernovae and…"/>
          <p:cNvSpPr txBox="1"/>
          <p:nvPr/>
        </p:nvSpPr>
        <p:spPr>
          <a:xfrm>
            <a:off x="13667036" y="11017212"/>
            <a:ext cx="7793882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Main candidate sites : supernovae and </a:t>
            </a:r>
          </a:p>
          <a:p>
            <a:pPr defTabSz="821531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neutron star-neutron star mergers</a:t>
            </a:r>
          </a:p>
        </p:txBody>
      </p:sp>
      <p:sp>
        <p:nvSpPr>
          <p:cNvPr id="1219" name="Nucleosynthetic abundances in the solar system"/>
          <p:cNvSpPr txBox="1"/>
          <p:nvPr/>
        </p:nvSpPr>
        <p:spPr>
          <a:xfrm>
            <a:off x="13600732" y="2276245"/>
            <a:ext cx="836025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Nucleosynthetic abundances in the solar system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3" name="pasted-image.pdf"/>
          <p:cNvGrpSpPr/>
          <p:nvPr/>
        </p:nvGrpSpPr>
        <p:grpSpPr>
          <a:xfrm>
            <a:off x="12075535" y="1767127"/>
            <a:ext cx="7427711" cy="10745876"/>
            <a:chOff x="0" y="0"/>
            <a:chExt cx="7427710" cy="10745875"/>
          </a:xfrm>
        </p:grpSpPr>
        <p:pic>
          <p:nvPicPr>
            <p:cNvPr id="1222" name="pasted-image.pdf" descr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7173711" cy="104156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1" name="pasted-image.pdf" descr="pasted-image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427711" cy="10745876"/>
            </a:xfrm>
            <a:prstGeom prst="rect">
              <a:avLst/>
            </a:prstGeom>
            <a:effectLst/>
          </p:spPr>
        </p:pic>
      </p:grpSp>
      <p:sp>
        <p:nvSpPr>
          <p:cNvPr id="1224" name="Irvine-Michigan-…"/>
          <p:cNvSpPr txBox="1"/>
          <p:nvPr/>
        </p:nvSpPr>
        <p:spPr>
          <a:xfrm>
            <a:off x="19794613" y="6469026"/>
            <a:ext cx="2886225" cy="1342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Irvine-Michigan-</a:t>
            </a:r>
          </a:p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Brookhaven, Water </a:t>
            </a:r>
          </a:p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Cherenkov, 6800 tons</a:t>
            </a:r>
          </a:p>
        </p:txBody>
      </p:sp>
      <p:sp>
        <p:nvSpPr>
          <p:cNvPr id="1225" name="Water Cherenkov…"/>
          <p:cNvSpPr txBox="1"/>
          <p:nvPr/>
        </p:nvSpPr>
        <p:spPr>
          <a:xfrm>
            <a:off x="19930341" y="2651506"/>
            <a:ext cx="2614769" cy="88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Water Cherenkov</a:t>
            </a:r>
          </a:p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detector, 2140 tons</a:t>
            </a:r>
          </a:p>
        </p:txBody>
      </p:sp>
      <p:sp>
        <p:nvSpPr>
          <p:cNvPr id="1226" name="Baksan Scintillator…"/>
          <p:cNvSpPr txBox="1"/>
          <p:nvPr/>
        </p:nvSpPr>
        <p:spPr>
          <a:xfrm>
            <a:off x="19915303" y="9800058"/>
            <a:ext cx="2644844" cy="88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Baksan Scintillator </a:t>
            </a:r>
          </a:p>
          <a:p>
            <a:pPr algn="l"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Telescope, 200 tons</a:t>
            </a:r>
          </a:p>
        </p:txBody>
      </p:sp>
      <p:sp>
        <p:nvSpPr>
          <p:cNvPr id="1227" name="First observation of neutrinos from the…"/>
          <p:cNvSpPr txBox="1"/>
          <p:nvPr/>
        </p:nvSpPr>
        <p:spPr>
          <a:xfrm>
            <a:off x="3517509" y="5933445"/>
            <a:ext cx="7428459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FF26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First observation of neutrinos from the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rgbClr val="FF2600"/>
                </a:solidFill>
              </a:rPr>
              <a:t>death of a massive star</a:t>
            </a:r>
            <a:r>
              <a:t>: 24 events detected. </a:t>
            </a:r>
          </a:p>
        </p:txBody>
      </p:sp>
      <p:sp>
        <p:nvSpPr>
          <p:cNvPr id="1228" name="Ligne"/>
          <p:cNvSpPr/>
          <p:nvPr/>
        </p:nvSpPr>
        <p:spPr>
          <a:xfrm>
            <a:off x="2487893" y="6254832"/>
            <a:ext cx="837155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1229" name="A UNIQUE EVENT : SN1987A"/>
          <p:cNvSpPr txBox="1"/>
          <p:nvPr/>
        </p:nvSpPr>
        <p:spPr>
          <a:xfrm>
            <a:off x="7944544" y="732796"/>
            <a:ext cx="808851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</a:defRPr>
            </a:pPr>
            <a:r>
              <a:rPr>
                <a:solidFill>
                  <a:srgbClr val="797979"/>
                </a:solidFill>
              </a:rPr>
              <a:t>A UNIQUE EVENT : SN1987A</a:t>
            </a:r>
          </a:p>
        </p:txBody>
      </p:sp>
      <p:sp>
        <p:nvSpPr>
          <p:cNvPr id="1230" name="A wonderful laboratory for…"/>
          <p:cNvSpPr txBox="1"/>
          <p:nvPr/>
        </p:nvSpPr>
        <p:spPr>
          <a:xfrm>
            <a:off x="3034418" y="10043085"/>
            <a:ext cx="670852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 wonderful laboratory for </a:t>
            </a:r>
          </a:p>
          <a:p>
            <a:pPr defTabSz="584200">
              <a:lnSpc>
                <a:spcPct val="100000"/>
              </a:lnSpc>
              <a:defRPr sz="3400" b="1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particle physics and astrophysics.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Ovale"/>
          <p:cNvSpPr/>
          <p:nvPr/>
        </p:nvSpPr>
        <p:spPr>
          <a:xfrm>
            <a:off x="4689222" y="8687155"/>
            <a:ext cx="2701663" cy="2667445"/>
          </a:xfrm>
          <a:prstGeom prst="ellipse">
            <a:avLst/>
          </a:prstGeom>
          <a:solidFill>
            <a:schemeClr val="accent3">
              <a:hueOff val="288578"/>
              <a:satOff val="30944"/>
              <a:lumOff val="14509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26" name="CORE-COLLAPSE SUPERNOVAE"/>
          <p:cNvSpPr txBox="1"/>
          <p:nvPr/>
        </p:nvSpPr>
        <p:spPr>
          <a:xfrm>
            <a:off x="8144603" y="655524"/>
            <a:ext cx="919802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CORE-COLLAPSE SUPERNOVAE</a:t>
            </a:r>
          </a:p>
        </p:txBody>
      </p:sp>
      <p:sp>
        <p:nvSpPr>
          <p:cNvPr id="227" name="Spectral classification…"/>
          <p:cNvSpPr txBox="1"/>
          <p:nvPr/>
        </p:nvSpPr>
        <p:spPr>
          <a:xfrm>
            <a:off x="4664330" y="3925009"/>
            <a:ext cx="4127310" cy="1181101"/>
          </a:xfrm>
          <a:prstGeom prst="rect">
            <a:avLst/>
          </a:prstGeom>
          <a:ln w="63500">
            <a:solidFill>
              <a:schemeClr val="accent3">
                <a:satOff val="-11003"/>
                <a:lumOff val="-1511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3000">
                <a:solidFill>
                  <a:srgbClr val="9452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Spectral classification </a:t>
            </a:r>
          </a:p>
          <a:p>
            <a:pPr defTabSz="584200">
              <a:lnSpc>
                <a:spcPct val="100000"/>
              </a:lnSpc>
              <a:defRPr sz="3000">
                <a:solidFill>
                  <a:srgbClr val="945200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of supernovae</a:t>
            </a:r>
          </a:p>
        </p:txBody>
      </p:sp>
      <p:sp>
        <p:nvSpPr>
          <p:cNvPr id="228" name="Ovale"/>
          <p:cNvSpPr/>
          <p:nvPr/>
        </p:nvSpPr>
        <p:spPr>
          <a:xfrm>
            <a:off x="1059213" y="8966203"/>
            <a:ext cx="2133441" cy="2109349"/>
          </a:xfrm>
          <a:prstGeom prst="ellipse">
            <a:avLst/>
          </a:prstGeom>
          <a:blipFill>
            <a:blip r:embed="rId2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29" name="H"/>
          <p:cNvSpPr txBox="1"/>
          <p:nvPr/>
        </p:nvSpPr>
        <p:spPr>
          <a:xfrm>
            <a:off x="1908361" y="9747827"/>
            <a:ext cx="435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2600"/>
                </a:solidFill>
              </a:defRPr>
            </a:lvl1pPr>
          </a:lstStyle>
          <a:p>
            <a:r>
              <a:t>H</a:t>
            </a:r>
          </a:p>
        </p:txBody>
      </p:sp>
      <p:sp>
        <p:nvSpPr>
          <p:cNvPr id="230" name="Ovale"/>
          <p:cNvSpPr/>
          <p:nvPr/>
        </p:nvSpPr>
        <p:spPr>
          <a:xfrm>
            <a:off x="4973333" y="8966203"/>
            <a:ext cx="2133441" cy="2109349"/>
          </a:xfrm>
          <a:prstGeom prst="ellipse">
            <a:avLst/>
          </a:prstGeom>
          <a:blipFill>
            <a:blip r:embed="rId3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31" name="He"/>
          <p:cNvSpPr txBox="1"/>
          <p:nvPr/>
        </p:nvSpPr>
        <p:spPr>
          <a:xfrm>
            <a:off x="5727324" y="9747827"/>
            <a:ext cx="62545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FF2600"/>
                </a:solidFill>
              </a:defRPr>
            </a:lvl1pPr>
          </a:lstStyle>
          <a:p>
            <a:r>
              <a:t>He</a:t>
            </a:r>
          </a:p>
        </p:txBody>
      </p:sp>
      <p:pic>
        <p:nvPicPr>
          <p:cNvPr id="232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810" y="8504142"/>
            <a:ext cx="3064582" cy="3033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318" y="7369381"/>
            <a:ext cx="2463801" cy="246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pasted-image.pdf"/>
          <p:cNvGrpSpPr/>
          <p:nvPr/>
        </p:nvGrpSpPr>
        <p:grpSpPr>
          <a:xfrm>
            <a:off x="18050603" y="10208573"/>
            <a:ext cx="3093543" cy="2463801"/>
            <a:chOff x="0" y="0"/>
            <a:chExt cx="3093541" cy="2463800"/>
          </a:xfrm>
        </p:grpSpPr>
        <p:pic>
          <p:nvPicPr>
            <p:cNvPr id="235" name="pasted-image.pdf" descr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2839542" cy="213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" name="pasted-image.pdf" descr="pasted-image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093542" cy="2463800"/>
            </a:xfrm>
            <a:prstGeom prst="rect">
              <a:avLst/>
            </a:prstGeom>
            <a:effectLst/>
          </p:spPr>
        </p:pic>
      </p:grpSp>
      <p:sp>
        <p:nvSpPr>
          <p:cNvPr id="237" name="neutron star (NS)…"/>
          <p:cNvSpPr txBox="1"/>
          <p:nvPr/>
        </p:nvSpPr>
        <p:spPr>
          <a:xfrm>
            <a:off x="20601263" y="8094818"/>
            <a:ext cx="309354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neutron star (NS)</a:t>
            </a:r>
          </a:p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formed</a:t>
            </a:r>
          </a:p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                                                                        </a:t>
            </a:r>
          </a:p>
        </p:txBody>
      </p:sp>
      <p:sp>
        <p:nvSpPr>
          <p:cNvPr id="238" name="black-hole (BH)…"/>
          <p:cNvSpPr txBox="1"/>
          <p:nvPr/>
        </p:nvSpPr>
        <p:spPr>
          <a:xfrm>
            <a:off x="21118270" y="10424472"/>
            <a:ext cx="85407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i="1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black-hole (BH)</a:t>
            </a:r>
          </a:p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Artist image                                                                                   Artist image</a:t>
            </a:r>
          </a:p>
        </p:txBody>
      </p:sp>
      <p:sp>
        <p:nvSpPr>
          <p:cNvPr id="239" name="Ligne"/>
          <p:cNvSpPr/>
          <p:nvPr/>
        </p:nvSpPr>
        <p:spPr>
          <a:xfrm>
            <a:off x="3345319" y="10020877"/>
            <a:ext cx="1270001" cy="1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0" name="Ligne"/>
          <p:cNvSpPr/>
          <p:nvPr/>
        </p:nvSpPr>
        <p:spPr>
          <a:xfrm>
            <a:off x="7522834" y="10115281"/>
            <a:ext cx="1270001" cy="1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1" name="Ligne"/>
          <p:cNvSpPr/>
          <p:nvPr/>
        </p:nvSpPr>
        <p:spPr>
          <a:xfrm>
            <a:off x="12108615" y="10020877"/>
            <a:ext cx="1270001" cy="1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2" name="Ligne"/>
          <p:cNvSpPr/>
          <p:nvPr/>
        </p:nvSpPr>
        <p:spPr>
          <a:xfrm flipV="1">
            <a:off x="16876151" y="9393104"/>
            <a:ext cx="907650" cy="888299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3" name="Ligne"/>
          <p:cNvSpPr/>
          <p:nvPr/>
        </p:nvSpPr>
        <p:spPr>
          <a:xfrm>
            <a:off x="16789682" y="10303916"/>
            <a:ext cx="1071308" cy="682058"/>
          </a:xfrm>
          <a:prstGeom prst="line">
            <a:avLst/>
          </a:prstGeom>
          <a:ln w="1143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44" name="Spectral classification of supernovae"/>
          <p:cNvSpPr txBox="1"/>
          <p:nvPr/>
        </p:nvSpPr>
        <p:spPr>
          <a:xfrm>
            <a:off x="868786" y="-1085973"/>
            <a:ext cx="622220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Spectral classification of supernovae</a:t>
            </a:r>
          </a:p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                                                                                             </a:t>
            </a:r>
          </a:p>
        </p:txBody>
      </p:sp>
      <p:grpSp>
        <p:nvGrpSpPr>
          <p:cNvPr id="252" name="Grouper"/>
          <p:cNvGrpSpPr/>
          <p:nvPr/>
        </p:nvGrpSpPr>
        <p:grpSpPr>
          <a:xfrm>
            <a:off x="9175371" y="1866921"/>
            <a:ext cx="8153401" cy="5511801"/>
            <a:chOff x="-127000" y="-88900"/>
            <a:chExt cx="8153400" cy="5511800"/>
          </a:xfrm>
        </p:grpSpPr>
        <p:grpSp>
          <p:nvGrpSpPr>
            <p:cNvPr id="247" name="pasted-image.tiff"/>
            <p:cNvGrpSpPr/>
            <p:nvPr/>
          </p:nvGrpSpPr>
          <p:grpSpPr>
            <a:xfrm>
              <a:off x="-127000" y="-88900"/>
              <a:ext cx="8153400" cy="5511800"/>
              <a:chOff x="0" y="0"/>
              <a:chExt cx="8153400" cy="5511800"/>
            </a:xfrm>
          </p:grpSpPr>
          <p:pic>
            <p:nvPicPr>
              <p:cNvPr id="246" name="pasted-image.tiff" descr="pasted-image.tif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000" y="88900"/>
                <a:ext cx="7899400" cy="51816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45" name="pasted-image.tiff" descr="pasted-image.tiff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8153400" cy="5511800"/>
              </a:xfrm>
              <a:prstGeom prst="rect">
                <a:avLst/>
              </a:prstGeom>
              <a:effectLst/>
            </p:spPr>
          </p:pic>
        </p:grpSp>
        <p:sp>
          <p:nvSpPr>
            <p:cNvPr id="248" name="Ligne"/>
            <p:cNvSpPr/>
            <p:nvPr/>
          </p:nvSpPr>
          <p:spPr>
            <a:xfrm>
              <a:off x="3398230" y="4778191"/>
              <a:ext cx="1270001" cy="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49" name="Rectangle"/>
            <p:cNvSpPr/>
            <p:nvPr/>
          </p:nvSpPr>
          <p:spPr>
            <a:xfrm>
              <a:off x="1646700" y="4178536"/>
              <a:ext cx="789685" cy="35560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sp>
          <p:nvSpPr>
            <p:cNvPr id="250" name="Rectangle"/>
            <p:cNvSpPr/>
            <p:nvPr/>
          </p:nvSpPr>
          <p:spPr>
            <a:xfrm>
              <a:off x="4239475" y="1245679"/>
              <a:ext cx="789685" cy="35560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sp>
          <p:nvSpPr>
            <p:cNvPr id="251" name="Rectangle"/>
            <p:cNvSpPr/>
            <p:nvPr/>
          </p:nvSpPr>
          <p:spPr>
            <a:xfrm>
              <a:off x="3415157" y="4178536"/>
              <a:ext cx="789685" cy="35560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</p:grpSp>
      <p:sp>
        <p:nvSpPr>
          <p:cNvPr id="253" name="Schematic evolution of a massive star (25 Msun)"/>
          <p:cNvSpPr txBox="1"/>
          <p:nvPr/>
        </p:nvSpPr>
        <p:spPr>
          <a:xfrm>
            <a:off x="738077" y="7446230"/>
            <a:ext cx="8477201" cy="673101"/>
          </a:xfrm>
          <a:prstGeom prst="rect">
            <a:avLst/>
          </a:prstGeom>
          <a:ln w="63500">
            <a:solidFill>
              <a:schemeClr val="accent3">
                <a:satOff val="-11003"/>
                <a:lumOff val="-1511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9452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Schematic evolution of a massive star (25 Msun)                                                                                            </a:t>
            </a:r>
          </a:p>
        </p:txBody>
      </p:sp>
      <p:sp>
        <p:nvSpPr>
          <p:cNvPr id="254" name="H burning…"/>
          <p:cNvSpPr txBox="1"/>
          <p:nvPr/>
        </p:nvSpPr>
        <p:spPr>
          <a:xfrm>
            <a:off x="371097" y="11332161"/>
            <a:ext cx="3694176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H burning</a:t>
            </a:r>
          </a:p>
          <a:p>
            <a:pPr>
              <a:defRPr sz="3000"/>
            </a:pPr>
            <a:r>
              <a:t>T= 0.09 10</a:t>
            </a:r>
            <a:r>
              <a:rPr baseline="31999"/>
              <a:t>9</a:t>
            </a:r>
            <a:r>
              <a:t> K</a:t>
            </a:r>
          </a:p>
          <a:p>
            <a:pPr>
              <a:defRPr sz="3000"/>
            </a:pPr>
            <a:r>
              <a:t>Burning time = 7 My </a:t>
            </a:r>
          </a:p>
        </p:txBody>
      </p:sp>
      <p:sp>
        <p:nvSpPr>
          <p:cNvPr id="255" name="He burning…"/>
          <p:cNvSpPr txBox="1"/>
          <p:nvPr/>
        </p:nvSpPr>
        <p:spPr>
          <a:xfrm>
            <a:off x="4052850" y="11332161"/>
            <a:ext cx="3974407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He burning</a:t>
            </a:r>
          </a:p>
          <a:p>
            <a:pPr>
              <a:defRPr sz="3000"/>
            </a:pPr>
            <a:r>
              <a:t>T= o.2 10</a:t>
            </a:r>
            <a:r>
              <a:rPr baseline="31999"/>
              <a:t>9</a:t>
            </a:r>
            <a:r>
              <a:t> K</a:t>
            </a:r>
          </a:p>
          <a:p>
            <a:pPr>
              <a:defRPr sz="3000"/>
            </a:pPr>
            <a:r>
              <a:t>Burning time = 5 10</a:t>
            </a:r>
            <a:r>
              <a:rPr baseline="31999"/>
              <a:t>5</a:t>
            </a:r>
            <a:r>
              <a:t> y </a:t>
            </a:r>
          </a:p>
        </p:txBody>
      </p:sp>
      <p:sp>
        <p:nvSpPr>
          <p:cNvPr id="256" name="C (Si) burning…"/>
          <p:cNvSpPr txBox="1"/>
          <p:nvPr/>
        </p:nvSpPr>
        <p:spPr>
          <a:xfrm>
            <a:off x="8328698" y="11583411"/>
            <a:ext cx="4684813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C (Si) burning</a:t>
            </a:r>
          </a:p>
          <a:p>
            <a:pPr>
              <a:defRPr sz="3000"/>
            </a:pPr>
            <a:r>
              <a:t>T= o.8 (3.5) 10</a:t>
            </a:r>
            <a:r>
              <a:rPr baseline="31999"/>
              <a:t>9</a:t>
            </a:r>
            <a:r>
              <a:t> K</a:t>
            </a:r>
          </a:p>
          <a:p>
            <a:pPr>
              <a:defRPr sz="3000"/>
            </a:pPr>
            <a:r>
              <a:t>Burning time = 600 y (1 d) </a:t>
            </a:r>
          </a:p>
        </p:txBody>
      </p:sp>
      <p:sp>
        <p:nvSpPr>
          <p:cNvPr id="257" name="Supernova…"/>
          <p:cNvSpPr txBox="1"/>
          <p:nvPr/>
        </p:nvSpPr>
        <p:spPr>
          <a:xfrm>
            <a:off x="12874194" y="11598861"/>
            <a:ext cx="505111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Supernova</a:t>
            </a:r>
          </a:p>
          <a:p>
            <a:pPr>
              <a:defRPr sz="3000"/>
            </a:pPr>
            <a:r>
              <a:t>(core-collapse and explosion)</a:t>
            </a:r>
          </a:p>
        </p:txBody>
      </p:sp>
      <p:sp>
        <p:nvSpPr>
          <p:cNvPr id="258" name="INITIAL STAGES"/>
          <p:cNvSpPr txBox="1"/>
          <p:nvPr/>
        </p:nvSpPr>
        <p:spPr>
          <a:xfrm>
            <a:off x="617687" y="8163493"/>
            <a:ext cx="320099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rgbClr val="945200"/>
                </a:solidFill>
              </a:rPr>
              <a:t>INITIAL STAGES</a:t>
            </a:r>
            <a:r>
              <a:t> </a:t>
            </a:r>
          </a:p>
        </p:txBody>
      </p:sp>
      <p:sp>
        <p:nvSpPr>
          <p:cNvPr id="259" name="FINAL STAGES"/>
          <p:cNvSpPr txBox="1"/>
          <p:nvPr/>
        </p:nvSpPr>
        <p:spPr>
          <a:xfrm>
            <a:off x="18149053" y="12670294"/>
            <a:ext cx="289664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>
                <a:solidFill>
                  <a:srgbClr val="945200"/>
                </a:solidFill>
              </a:rPr>
              <a:t>FINAL STAGES</a:t>
            </a:r>
            <a:r>
              <a:t> </a:t>
            </a:r>
          </a:p>
        </p:txBody>
      </p:sp>
      <p:sp>
        <p:nvSpPr>
          <p:cNvPr id="260" name="Weaver, Woosley (1980)"/>
          <p:cNvSpPr txBox="1"/>
          <p:nvPr/>
        </p:nvSpPr>
        <p:spPr>
          <a:xfrm>
            <a:off x="13698348" y="12712592"/>
            <a:ext cx="37658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Weaver, Woosley (1980)</a:t>
            </a:r>
          </a:p>
        </p:txBody>
      </p:sp>
      <p:grpSp>
        <p:nvGrpSpPr>
          <p:cNvPr id="273" name="Grouper"/>
          <p:cNvGrpSpPr/>
          <p:nvPr/>
        </p:nvGrpSpPr>
        <p:grpSpPr>
          <a:xfrm>
            <a:off x="13559152" y="8408272"/>
            <a:ext cx="3093542" cy="3033470"/>
            <a:chOff x="0" y="0"/>
            <a:chExt cx="3093541" cy="3033468"/>
          </a:xfrm>
        </p:grpSpPr>
        <p:sp>
          <p:nvSpPr>
            <p:cNvPr id="261" name="Ovale"/>
            <p:cNvSpPr/>
            <p:nvPr/>
          </p:nvSpPr>
          <p:spPr>
            <a:xfrm>
              <a:off x="0" y="0"/>
              <a:ext cx="3093542" cy="3033469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sp>
          <p:nvSpPr>
            <p:cNvPr id="262" name="Ovale"/>
            <p:cNvSpPr/>
            <p:nvPr/>
          </p:nvSpPr>
          <p:spPr>
            <a:xfrm>
              <a:off x="211293" y="231244"/>
              <a:ext cx="2670953" cy="2570981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sp>
          <p:nvSpPr>
            <p:cNvPr id="263" name="Ovale"/>
            <p:cNvSpPr/>
            <p:nvPr/>
          </p:nvSpPr>
          <p:spPr>
            <a:xfrm>
              <a:off x="634085" y="622054"/>
              <a:ext cx="1857824" cy="1789361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797979"/>
                  </a:solidFill>
                  <a:effectLst/>
                </a:defRPr>
              </a:pPr>
              <a:endParaRPr/>
            </a:p>
          </p:txBody>
        </p:sp>
        <p:sp>
          <p:nvSpPr>
            <p:cNvPr id="264" name="Ovale"/>
            <p:cNvSpPr/>
            <p:nvPr/>
          </p:nvSpPr>
          <p:spPr>
            <a:xfrm>
              <a:off x="1151602" y="1115203"/>
              <a:ext cx="822787" cy="803063"/>
            </a:xfrm>
            <a:prstGeom prst="ellipse">
              <a:avLst/>
            </a:prstGeom>
            <a:blipFill rotWithShape="1">
              <a:blip r:embed="rId10"/>
              <a:srcRect/>
              <a:tile tx="0" ty="0" sx="100000" sy="100000" flip="none" algn="tl"/>
            </a:blipFill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sp>
          <p:nvSpPr>
            <p:cNvPr id="265" name="Ligne"/>
            <p:cNvSpPr/>
            <p:nvPr/>
          </p:nvSpPr>
          <p:spPr>
            <a:xfrm flipH="1" flipV="1">
              <a:off x="1540224" y="204101"/>
              <a:ext cx="19191" cy="873514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66" name="Ligne"/>
            <p:cNvSpPr/>
            <p:nvPr/>
          </p:nvSpPr>
          <p:spPr>
            <a:xfrm>
              <a:off x="1524109" y="1957486"/>
              <a:ext cx="59015" cy="871797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67" name="Ligne"/>
            <p:cNvSpPr/>
            <p:nvPr/>
          </p:nvSpPr>
          <p:spPr>
            <a:xfrm flipV="1">
              <a:off x="2030563" y="1503051"/>
              <a:ext cx="889536" cy="40119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68" name="Ligne"/>
            <p:cNvSpPr/>
            <p:nvPr/>
          </p:nvSpPr>
          <p:spPr>
            <a:xfrm flipH="1" flipV="1">
              <a:off x="224835" y="1513111"/>
              <a:ext cx="890465" cy="4378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69" name="Ligne"/>
            <p:cNvSpPr/>
            <p:nvPr/>
          </p:nvSpPr>
          <p:spPr>
            <a:xfrm>
              <a:off x="657541" y="361559"/>
              <a:ext cx="424958" cy="578101"/>
            </a:xfrm>
            <a:prstGeom prst="line">
              <a:avLst/>
            </a:prstGeom>
            <a:noFill/>
            <a:ln w="635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70" name="Ligne"/>
            <p:cNvSpPr/>
            <p:nvPr/>
          </p:nvSpPr>
          <p:spPr>
            <a:xfrm flipH="1">
              <a:off x="2104571" y="560582"/>
              <a:ext cx="595371" cy="400403"/>
            </a:xfrm>
            <a:prstGeom prst="line">
              <a:avLst/>
            </a:prstGeom>
            <a:noFill/>
            <a:ln w="635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71" name="Ligne"/>
            <p:cNvSpPr/>
            <p:nvPr/>
          </p:nvSpPr>
          <p:spPr>
            <a:xfrm flipH="1" flipV="1">
              <a:off x="2005177" y="2101403"/>
              <a:ext cx="475854" cy="477938"/>
            </a:xfrm>
            <a:prstGeom prst="line">
              <a:avLst/>
            </a:prstGeom>
            <a:noFill/>
            <a:ln w="635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  <p:sp>
          <p:nvSpPr>
            <p:cNvPr id="272" name="Ligne"/>
            <p:cNvSpPr/>
            <p:nvPr/>
          </p:nvSpPr>
          <p:spPr>
            <a:xfrm flipV="1">
              <a:off x="546657" y="2020029"/>
              <a:ext cx="490845" cy="507482"/>
            </a:xfrm>
            <a:prstGeom prst="line">
              <a:avLst/>
            </a:prstGeom>
            <a:noFill/>
            <a:ln w="63500" cap="flat">
              <a:solidFill>
                <a:srgbClr val="42424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effectLst/>
                </a:defRPr>
              </a:pPr>
              <a:endParaRPr/>
            </a:p>
          </p:txBody>
        </p:sp>
      </p:grpSp>
      <p:sp>
        <p:nvSpPr>
          <p:cNvPr id="274" name="+ FAILED…"/>
          <p:cNvSpPr txBox="1"/>
          <p:nvPr/>
        </p:nvSpPr>
        <p:spPr>
          <a:xfrm>
            <a:off x="21193545" y="11850111"/>
            <a:ext cx="269907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000">
                <a:solidFill>
                  <a:srgbClr val="929000"/>
                </a:solidFill>
              </a:defRPr>
            </a:pPr>
            <a:r>
              <a:t>+ FAILED </a:t>
            </a:r>
          </a:p>
          <a:p>
            <a:pPr lvl="1">
              <a:defRPr sz="3000">
                <a:solidFill>
                  <a:srgbClr val="929000"/>
                </a:solidFill>
              </a:defRPr>
            </a:pPr>
            <a:r>
              <a:t>SUPERNOVAE</a:t>
            </a:r>
          </a:p>
        </p:txBody>
      </p:sp>
      <p:sp>
        <p:nvSpPr>
          <p:cNvPr id="275" name="Rectangle"/>
          <p:cNvSpPr/>
          <p:nvPr/>
        </p:nvSpPr>
        <p:spPr>
          <a:xfrm>
            <a:off x="4009675" y="4325058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76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277" name="Energy : 99 % neutrinos,  0.01% photons…"/>
          <p:cNvSpPr txBox="1"/>
          <p:nvPr/>
        </p:nvSpPr>
        <p:spPr>
          <a:xfrm>
            <a:off x="9715149" y="7309184"/>
            <a:ext cx="707384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Energy : 99 % neutrinos,  0.01% photons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about 1% explosion kinetic energy                                                                                             </a:t>
            </a:r>
          </a:p>
        </p:txBody>
      </p:sp>
      <p:pic>
        <p:nvPicPr>
          <p:cNvPr id="278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1729" y="11148373"/>
            <a:ext cx="3454401" cy="68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Rectangle"/>
          <p:cNvSpPr/>
          <p:nvPr/>
        </p:nvSpPr>
        <p:spPr>
          <a:xfrm>
            <a:off x="1941475" y="2833297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33" name="In such environments neutrinos are trapped.…"/>
          <p:cNvSpPr txBox="1"/>
          <p:nvPr/>
        </p:nvSpPr>
        <p:spPr>
          <a:xfrm>
            <a:off x="2584329" y="2732463"/>
            <a:ext cx="940285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none"/>
              <a:t>In such environments neutrinos are </a:t>
            </a:r>
            <a:r>
              <a:t>trapped</a:t>
            </a:r>
            <a:r>
              <a:rPr u="none"/>
              <a:t>.</a:t>
            </a:r>
          </a:p>
          <a:p>
            <a: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 u="none"/>
          </a:p>
          <a:p>
            <a: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none"/>
              <a:t>Typical cross section       Density       Mean free path       </a:t>
            </a:r>
          </a:p>
        </p:txBody>
      </p:sp>
      <p:pic>
        <p:nvPicPr>
          <p:cNvPr id="123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012" y="4584063"/>
            <a:ext cx="26162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620" y="3625660"/>
            <a:ext cx="1193801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127" y="4622163"/>
            <a:ext cx="1028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7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911" y="5221874"/>
            <a:ext cx="24892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283" y="4539613"/>
            <a:ext cx="2413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283" y="5145674"/>
            <a:ext cx="2413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030" y="3405563"/>
            <a:ext cx="21082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1" name="Texte"/>
          <p:cNvSpPr txBox="1"/>
          <p:nvPr/>
        </p:nvSpPr>
        <p:spPr>
          <a:xfrm>
            <a:off x="12960374" y="2707935"/>
            <a:ext cx="9376942" cy="410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defRPr>
                <a:solidFill>
                  <a:srgbClr val="546056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pic>
        <p:nvPicPr>
          <p:cNvPr id="1242" name="pasted-image.tiff" descr="pasted-image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60374" y="2707935"/>
            <a:ext cx="67183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3" name="Raffelt (2012)"/>
          <p:cNvSpPr txBox="1"/>
          <p:nvPr/>
        </p:nvSpPr>
        <p:spPr>
          <a:xfrm rot="16139791">
            <a:off x="20042703" y="4559312"/>
            <a:ext cx="2573656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defRPr sz="2800">
                <a:solidFill>
                  <a:srgbClr val="54605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4400">
                <a:effectLst/>
              </a:defRPr>
            </a:pPr>
            <a:r>
              <a:rPr sz="2800"/>
              <a:t>Raffelt (2012)</a:t>
            </a:r>
          </a:p>
        </p:txBody>
      </p:sp>
      <p:sp>
        <p:nvSpPr>
          <p:cNvPr id="1244" name="DENSE ENVIRONMENTS: FROM TRAPPED TO FREE-STREAMING"/>
          <p:cNvSpPr txBox="1"/>
          <p:nvPr/>
        </p:nvSpPr>
        <p:spPr>
          <a:xfrm>
            <a:off x="3406839" y="1093951"/>
            <a:ext cx="1865372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4500" b="1">
                <a:solidFill>
                  <a:srgbClr val="797979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DENSE ENVIRONMENTS: </a:t>
            </a:r>
            <a:r>
              <a:rPr>
                <a:solidFill>
                  <a:srgbClr val="C82506"/>
                </a:solidFill>
              </a:rPr>
              <a:t>FROM TRAPPED TO F</a:t>
            </a:r>
            <a:r>
              <a:rPr>
                <a:solidFill>
                  <a:srgbClr val="FF2600"/>
                </a:solidFill>
              </a:rPr>
              <a:t>REE-STREAMING</a:t>
            </a:r>
          </a:p>
        </p:txBody>
      </p:sp>
      <p:sp>
        <p:nvSpPr>
          <p:cNvPr id="1245" name="The region where neutrinos start free-streaming is called…"/>
          <p:cNvSpPr txBox="1"/>
          <p:nvPr/>
        </p:nvSpPr>
        <p:spPr>
          <a:xfrm>
            <a:off x="2582569" y="6339452"/>
            <a:ext cx="971799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region where neutrinos start free-streaming is called </a:t>
            </a:r>
          </a:p>
          <a:p>
            <a:pPr algn="l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</a:t>
            </a:r>
            <a:r>
              <a:rPr>
                <a:solidFill>
                  <a:srgbClr val="9437FF"/>
                </a:solidFill>
              </a:rPr>
              <a:t>neutrinosphere.</a:t>
            </a:r>
            <a:r>
              <a:t> It is energy and flavor dependent.</a:t>
            </a:r>
          </a:p>
          <a:p>
            <a:pPr algn="l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 flavor studies, usually taken as a a sharp boundary. </a:t>
            </a:r>
          </a:p>
        </p:txBody>
      </p:sp>
      <p:sp>
        <p:nvSpPr>
          <p:cNvPr id="1246" name="Rectangle"/>
          <p:cNvSpPr/>
          <p:nvPr/>
        </p:nvSpPr>
        <p:spPr>
          <a:xfrm>
            <a:off x="1941475" y="9056691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47" name="Neutrinos are emitted with quasi-thermal spectra…"/>
          <p:cNvSpPr txBox="1"/>
          <p:nvPr/>
        </p:nvSpPr>
        <p:spPr>
          <a:xfrm>
            <a:off x="2584329" y="8968330"/>
            <a:ext cx="853350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none"/>
              <a:t>Neutrinos are emitted with quasi-thermal spectra </a:t>
            </a:r>
          </a:p>
          <a:p>
            <a:pPr algn="l" defTabSz="584200">
              <a:lnSpc>
                <a:spcPct val="100000"/>
              </a:lnSpc>
              <a:defRPr sz="3000" u="sng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none"/>
              <a:t>(Fermi-Dirac distributions)      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ZoneTexte 1"/>
          <p:cNvSpPr txBox="1"/>
          <p:nvPr/>
        </p:nvSpPr>
        <p:spPr>
          <a:xfrm>
            <a:off x="5455811" y="135464"/>
            <a:ext cx="1279388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lnSpc>
                <a:spcPct val="100000"/>
              </a:lnSpc>
              <a:defRPr sz="4800" b="1">
                <a:solidFill>
                  <a:srgbClr val="000000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lvl1pPr>
          </a:lstStyle>
          <a:p>
            <a:pPr>
              <a:defRPr>
                <a:effectLst/>
              </a:defRPr>
            </a:pPr>
            <a:r>
              <a:t>Reconstrucing the gravitational binding energy  </a:t>
            </a:r>
          </a:p>
        </p:txBody>
      </p:sp>
      <p:sp>
        <p:nvSpPr>
          <p:cNvPr id="1250" name="Text Box 6"/>
          <p:cNvSpPr txBox="1"/>
          <p:nvPr/>
        </p:nvSpPr>
        <p:spPr>
          <a:xfrm>
            <a:off x="9151762" y="1058793"/>
            <a:ext cx="10302444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Gallo Rosso, Vissani, Volpe, arXiv:1708.00760</a:t>
            </a:r>
          </a:p>
        </p:txBody>
      </p:sp>
      <p:sp>
        <p:nvSpPr>
          <p:cNvPr id="1251" name="ZoneTexte 3"/>
          <p:cNvSpPr txBox="1"/>
          <p:nvPr/>
        </p:nvSpPr>
        <p:spPr>
          <a:xfrm>
            <a:off x="12926335" y="2755275"/>
            <a:ext cx="8110261" cy="6239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Likelihood</a:t>
            </a:r>
            <a:r>
              <a:rPr>
                <a:solidFill>
                  <a:srgbClr val="0000FF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without any priors 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FF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(9 free parameters)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FF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Fluence described by a power-law,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MSW included, NH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FF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Combined IBD, elastic scattering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(100% tagging efficiency on IBD 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and ES for E</a:t>
            </a:r>
            <a:r>
              <a:rPr baseline="-15500"/>
              <a:t>thr</a:t>
            </a:r>
            <a:r>
              <a:t> = 5 MeV) and </a:t>
            </a:r>
          </a:p>
          <a:p>
            <a: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NC on oxygen (E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 5-7 </a:t>
            </a:r>
            <a:r>
              <a:t>MeV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)</a:t>
            </a:r>
          </a:p>
        </p:txBody>
      </p:sp>
      <p:pic>
        <p:nvPicPr>
          <p:cNvPr id="1252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238" y="2479786"/>
            <a:ext cx="9576121" cy="6498083"/>
          </a:xfrm>
          <a:prstGeom prst="rect">
            <a:avLst/>
          </a:prstGeom>
          <a:ln w="12700">
            <a:miter lim="400000"/>
          </a:ln>
        </p:spPr>
      </p:pic>
      <p:sp>
        <p:nvSpPr>
          <p:cNvPr id="1253" name="Text Box 55"/>
          <p:cNvSpPr txBox="1"/>
          <p:nvPr/>
        </p:nvSpPr>
        <p:spPr>
          <a:xfrm>
            <a:off x="4802647" y="1733174"/>
            <a:ext cx="18853902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914400">
              <a:lnSpc>
                <a:spcPct val="100000"/>
              </a:lnSpc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For a galactic supernova at 10 kpc. Signal in Super-Kamiokande.                    </a:t>
            </a:r>
          </a:p>
        </p:txBody>
      </p:sp>
      <p:pic>
        <p:nvPicPr>
          <p:cNvPr id="1254" name="Image 4" descr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1" y="9286030"/>
            <a:ext cx="10751497" cy="2229941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ZoneTexte 8"/>
          <p:cNvSpPr txBox="1"/>
          <p:nvPr/>
        </p:nvSpPr>
        <p:spPr>
          <a:xfrm>
            <a:off x="14070227" y="9482049"/>
            <a:ext cx="6426271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True parameters used in the</a:t>
            </a:r>
          </a:p>
          <a:p>
            <a: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analysis and parameters range</a:t>
            </a:r>
          </a:p>
          <a:p>
            <a: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 the analysis </a:t>
            </a:r>
          </a:p>
        </p:txBody>
      </p:sp>
      <p:sp>
        <p:nvSpPr>
          <p:cNvPr id="1256" name="ZoneTexte 9"/>
          <p:cNvSpPr txBox="1"/>
          <p:nvPr/>
        </p:nvSpPr>
        <p:spPr>
          <a:xfrm>
            <a:off x="7773689" y="11932714"/>
            <a:ext cx="8854402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4000" b="1">
                <a:solidFill>
                  <a:srgbClr val="77933C"/>
                </a:solidFill>
                <a:effectLst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</a:t>
            </a:r>
            <a:r>
              <a:rPr baseline="-15500"/>
              <a:t>b</a:t>
            </a:r>
            <a:r>
              <a:t> reconstructed with 11% accuracy.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ZoneTexte 1"/>
          <p:cNvSpPr txBox="1"/>
          <p:nvPr/>
        </p:nvSpPr>
        <p:spPr>
          <a:xfrm>
            <a:off x="4733098" y="135464"/>
            <a:ext cx="14239301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lnSpc>
                <a:spcPct val="100000"/>
              </a:lnSpc>
              <a:defRPr sz="4800" b="1">
                <a:solidFill>
                  <a:srgbClr val="000000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lvl1pPr>
          </a:lstStyle>
          <a:p>
            <a:pPr>
              <a:defRPr>
                <a:effectLst/>
              </a:defRPr>
            </a:pPr>
            <a:r>
              <a:t>Compactness and M-R of the newly born neutron star</a:t>
            </a:r>
          </a:p>
        </p:txBody>
      </p:sp>
      <p:pic>
        <p:nvPicPr>
          <p:cNvPr id="1259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3949574"/>
            <a:ext cx="8502650" cy="600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Image 3" descr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330" y="1459754"/>
            <a:ext cx="25146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age 4" descr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154" y="9956421"/>
            <a:ext cx="5257801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2" name="Image 5" descr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379" y="1549400"/>
            <a:ext cx="5435601" cy="154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3" name="Image 7" descr="Image 7"/>
          <p:cNvPicPr>
            <a:picLocks noChangeAspect="1"/>
          </p:cNvPicPr>
          <p:nvPr/>
        </p:nvPicPr>
        <p:blipFill>
          <a:blip r:embed="rId6"/>
          <a:srcRect r="46149"/>
          <a:stretch>
            <a:fillRect/>
          </a:stretch>
        </p:blipFill>
        <p:spPr>
          <a:xfrm>
            <a:off x="12227630" y="10016186"/>
            <a:ext cx="6250871" cy="18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Image 8" descr="Image 8"/>
          <p:cNvPicPr>
            <a:picLocks noChangeAspect="1"/>
          </p:cNvPicPr>
          <p:nvPr/>
        </p:nvPicPr>
        <p:blipFill>
          <a:blip r:embed="rId6"/>
          <a:srcRect l="55053"/>
          <a:stretch>
            <a:fillRect/>
          </a:stretch>
        </p:blipFill>
        <p:spPr>
          <a:xfrm>
            <a:off x="14913509" y="11478924"/>
            <a:ext cx="5217231" cy="187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 10" descr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7630" y="3949574"/>
            <a:ext cx="8082403" cy="6227077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Text Box 6"/>
          <p:cNvSpPr txBox="1"/>
          <p:nvPr/>
        </p:nvSpPr>
        <p:spPr>
          <a:xfrm>
            <a:off x="13985034" y="1695917"/>
            <a:ext cx="4815130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Lattimer &amp; Prakash,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914400">
              <a:lnSpc>
                <a:spcPct val="100000"/>
              </a:lnSpc>
              <a:defRPr sz="360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Phys. Rep. 2007</a:t>
            </a:r>
          </a:p>
        </p:txBody>
      </p:sp>
      <p:sp>
        <p:nvSpPr>
          <p:cNvPr id="1267" name="ZoneTexte 11"/>
          <p:cNvSpPr txBox="1"/>
          <p:nvPr/>
        </p:nvSpPr>
        <p:spPr>
          <a:xfrm>
            <a:off x="14044798" y="2861893"/>
            <a:ext cx="6261071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lnSpc>
                <a:spcPct val="100000"/>
              </a:lnSpc>
              <a:defRPr sz="40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effectLst/>
              </a:defRPr>
            </a:pPr>
            <a:r>
              <a:t>fit to numerous EOS for NS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DIFFUSE SUPERNOVA NEUTRINO BACKGROUND"/>
          <p:cNvSpPr txBox="1"/>
          <p:nvPr/>
        </p:nvSpPr>
        <p:spPr>
          <a:xfrm>
            <a:off x="5009796" y="1013566"/>
            <a:ext cx="143644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797979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DIFFUSE SUPERNOVA NEUTRINO BACKGROUND</a:t>
            </a:r>
          </a:p>
        </p:txBody>
      </p:sp>
      <p:sp>
        <p:nvSpPr>
          <p:cNvPr id="1270" name="A laboratory for astrophysics and particle physics,…"/>
          <p:cNvSpPr txBox="1"/>
          <p:nvPr/>
        </p:nvSpPr>
        <p:spPr>
          <a:xfrm>
            <a:off x="13601670" y="9947971"/>
            <a:ext cx="913328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2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 laboratory for astrophysics and particle physics,</a:t>
            </a:r>
          </a:p>
          <a:p>
            <a:pPr algn="l" defTabSz="584200">
              <a:lnSpc>
                <a:spcPct val="100000"/>
              </a:lnSpc>
              <a:defRPr sz="3200">
                <a:solidFill>
                  <a:srgbClr val="9437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complementary to one supernova.</a:t>
            </a:r>
          </a:p>
        </p:txBody>
      </p:sp>
      <p:sp>
        <p:nvSpPr>
          <p:cNvPr id="1271" name="Rectangle"/>
          <p:cNvSpPr/>
          <p:nvPr/>
        </p:nvSpPr>
        <p:spPr>
          <a:xfrm>
            <a:off x="2655441" y="3280674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72" name="DSNB sensitive to the fraction of failed supernovae,  (hotter energy spectrum…"/>
          <p:cNvSpPr txBox="1"/>
          <p:nvPr/>
        </p:nvSpPr>
        <p:spPr>
          <a:xfrm>
            <a:off x="3097976" y="3191774"/>
            <a:ext cx="865113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DSNB sensitive to the fraction of failed supernovae,  (hotter energy spectrum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determines the relic flux tail)</a:t>
            </a:r>
          </a:p>
        </p:txBody>
      </p:sp>
      <p:grpSp>
        <p:nvGrpSpPr>
          <p:cNvPr id="1275" name="pasted-image.tiff"/>
          <p:cNvGrpSpPr/>
          <p:nvPr/>
        </p:nvGrpSpPr>
        <p:grpSpPr>
          <a:xfrm>
            <a:off x="3465064" y="6753521"/>
            <a:ext cx="6217083" cy="4853380"/>
            <a:chOff x="0" y="0"/>
            <a:chExt cx="6217082" cy="4853378"/>
          </a:xfrm>
        </p:grpSpPr>
        <p:pic>
          <p:nvPicPr>
            <p:cNvPr id="1274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5963083" cy="45231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73" name="pasted-image.tiff" descr="pasted-image.tiff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217083" cy="4853379"/>
            </a:xfrm>
            <a:prstGeom prst="rect">
              <a:avLst/>
            </a:prstGeom>
            <a:effectLst/>
          </p:spPr>
        </p:pic>
      </p:grpSp>
      <p:sp>
        <p:nvSpPr>
          <p:cNvPr id="1276" name="The DSNB is also sensitive to the EOS,…"/>
          <p:cNvSpPr txBox="1"/>
          <p:nvPr/>
        </p:nvSpPr>
        <p:spPr>
          <a:xfrm>
            <a:off x="14473899" y="3394213"/>
            <a:ext cx="666069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DSNB is also sensitive to the EOS,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non-standard neutrino properties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such as neutrino decay. </a:t>
            </a:r>
          </a:p>
        </p:txBody>
      </p:sp>
      <p:sp>
        <p:nvSpPr>
          <p:cNvPr id="1277" name="Rectangle"/>
          <p:cNvSpPr/>
          <p:nvPr/>
        </p:nvSpPr>
        <p:spPr>
          <a:xfrm>
            <a:off x="13741542" y="3499000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78" name="Moller et al 2018, De Gouvea et al 2020,…"/>
          <p:cNvSpPr txBox="1"/>
          <p:nvPr/>
        </p:nvSpPr>
        <p:spPr>
          <a:xfrm>
            <a:off x="15935943" y="5242202"/>
            <a:ext cx="623284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Moller et al 2018, De Gouvea et al 2020,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Kresse et al 2021, Horiuchi et al 2021, </a:t>
            </a:r>
          </a:p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 and Volpe, 2022…</a:t>
            </a:r>
          </a:p>
        </p:txBody>
      </p:sp>
      <p:sp>
        <p:nvSpPr>
          <p:cNvPr id="1279" name="and flavor conversion phenomena beyond MSW,…"/>
          <p:cNvSpPr txBox="1"/>
          <p:nvPr/>
        </p:nvSpPr>
        <p:spPr>
          <a:xfrm>
            <a:off x="14971321" y="6671092"/>
            <a:ext cx="1029797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flavor conversion phenomena beyond MSW,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e.g.  shock waves and self-interaction.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Event rates can be modified by 10-20 %.</a:t>
            </a:r>
          </a:p>
        </p:txBody>
      </p:sp>
      <p:sp>
        <p:nvSpPr>
          <p:cNvPr id="1280" name="Galais, Kneller, Gava, Volpe, PRD81 ( 2010)"/>
          <p:cNvSpPr txBox="1"/>
          <p:nvPr/>
        </p:nvSpPr>
        <p:spPr>
          <a:xfrm>
            <a:off x="15715916" y="8519081"/>
            <a:ext cx="66728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Galais, Kneller, Gava, Volpe, PRD81 ( 2010)</a:t>
            </a:r>
          </a:p>
        </p:txBody>
      </p:sp>
      <p:pic>
        <p:nvPicPr>
          <p:cNvPr id="1281" name="Ligne Ligne" descr="Ligne Lig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60438" y="6807199"/>
            <a:ext cx="8685107" cy="101601"/>
          </a:xfrm>
          <a:prstGeom prst="rect">
            <a:avLst/>
          </a:prstGeom>
        </p:spPr>
      </p:pic>
      <p:sp>
        <p:nvSpPr>
          <p:cNvPr id="1283" name="Kresse et al 2021"/>
          <p:cNvSpPr txBox="1"/>
          <p:nvPr/>
        </p:nvSpPr>
        <p:spPr>
          <a:xfrm>
            <a:off x="6992451" y="11673056"/>
            <a:ext cx="27676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Kresse et al 2021</a:t>
            </a:r>
          </a:p>
        </p:txBody>
      </p:sp>
      <p:sp>
        <p:nvSpPr>
          <p:cNvPr id="1284" name="Rectangle"/>
          <p:cNvSpPr/>
          <p:nvPr/>
        </p:nvSpPr>
        <p:spPr>
          <a:xfrm>
            <a:off x="2655441" y="6147449"/>
            <a:ext cx="352367" cy="381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1285" name="Lunardini, PRL 2009"/>
          <p:cNvSpPr txBox="1"/>
          <p:nvPr/>
        </p:nvSpPr>
        <p:spPr>
          <a:xfrm>
            <a:off x="6281433" y="4850333"/>
            <a:ext cx="332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Lunardini, PRL 2009</a:t>
            </a:r>
          </a:p>
        </p:txBody>
      </p:sp>
      <p:sp>
        <p:nvSpPr>
          <p:cNvPr id="1286" name="The fraction of « dark » collapses is debated."/>
          <p:cNvSpPr txBox="1"/>
          <p:nvPr/>
        </p:nvSpPr>
        <p:spPr>
          <a:xfrm>
            <a:off x="3097976" y="6033149"/>
            <a:ext cx="86511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The fraction of « dark » collapses is debated.</a:t>
            </a:r>
          </a:p>
        </p:txBody>
      </p:sp>
      <p:pic>
        <p:nvPicPr>
          <p:cNvPr id="1287" name="joueusedeguitare.jpg" descr="joueusedeguitare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007" y="8355677"/>
            <a:ext cx="3686047" cy="4428858"/>
          </a:xfrm>
          <a:prstGeom prst="rect">
            <a:avLst/>
          </a:prstGeom>
        </p:spPr>
      </p:pic>
      <p:sp>
        <p:nvSpPr>
          <p:cNvPr id="1288" name="« Une femme jouant de guitare », Vermeer, 1672"/>
          <p:cNvSpPr txBox="1"/>
          <p:nvPr/>
        </p:nvSpPr>
        <p:spPr>
          <a:xfrm>
            <a:off x="18154242" y="12730309"/>
            <a:ext cx="56035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« </a:t>
            </a:r>
            <a:r>
              <a:rPr i="1"/>
              <a:t>Une femme jouant de guitare</a:t>
            </a:r>
            <a:r>
              <a:t> », Vermeer, 1672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NEUTRINO FLUXES on Earth"/>
          <p:cNvSpPr txBox="1"/>
          <p:nvPr/>
        </p:nvSpPr>
        <p:spPr>
          <a:xfrm>
            <a:off x="6130769" y="1404414"/>
            <a:ext cx="115060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SUPERNOVA  EXPLOSION MECHANISM</a:t>
            </a:r>
          </a:p>
        </p:txBody>
      </p:sp>
      <p:sp>
        <p:nvSpPr>
          <p:cNvPr id="281" name="Rectangle"/>
          <p:cNvSpPr/>
          <p:nvPr/>
        </p:nvSpPr>
        <p:spPr>
          <a:xfrm>
            <a:off x="2597303" y="3143152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282" name="Elucidating the core-collapse supernova mechanism is…"/>
          <p:cNvSpPr txBox="1"/>
          <p:nvPr/>
        </p:nvSpPr>
        <p:spPr>
          <a:xfrm>
            <a:off x="3090113" y="3067806"/>
            <a:ext cx="11333737" cy="72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solidFill>
                  <a:srgbClr val="212121"/>
                </a:solidFill>
              </a:defRPr>
            </a:pPr>
            <a:r>
              <a:t>Elucidating the core-collapse supernova mechanism is </a:t>
            </a:r>
          </a:p>
          <a:p>
            <a:pPr algn="l">
              <a:defRPr sz="3000">
                <a:solidFill>
                  <a:srgbClr val="212121"/>
                </a:solidFill>
              </a:defRPr>
            </a:pPr>
            <a:r>
              <a:rPr>
                <a:solidFill>
                  <a:srgbClr val="FF9300"/>
                </a:solidFill>
              </a:rPr>
              <a:t>six-decade quest:</a:t>
            </a:r>
          </a:p>
          <a:p>
            <a:pPr algn="l">
              <a:defRPr sz="3000">
                <a:solidFill>
                  <a:srgbClr val="212121"/>
                </a:solidFill>
              </a:defRPr>
            </a:pPr>
            <a:r>
              <a:t>- </a:t>
            </a:r>
            <a:r>
              <a:rPr u="sng"/>
              <a:t>Colgate and White (</a:t>
            </a:r>
            <a:r>
              <a:rPr b="1" u="sng"/>
              <a:t>1966) </a:t>
            </a:r>
            <a:r>
              <a:t>neutrinos deposit energy behind </a:t>
            </a:r>
          </a:p>
          <a:p>
            <a:pPr algn="just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the shock triggering the explosion: </a:t>
            </a:r>
            <a:r>
              <a:rPr i="1">
                <a:solidFill>
                  <a:srgbClr val="9437FF"/>
                </a:solidFill>
              </a:rPr>
              <a:t>prompt explosion mechanism</a:t>
            </a:r>
            <a:r>
              <a:t>.</a:t>
            </a:r>
          </a:p>
          <a:p>
            <a:pPr marL="365759" indent="-365759" algn="just" defTabSz="584200">
              <a:lnSpc>
                <a:spcPct val="100000"/>
              </a:lnSpc>
              <a:buSzPct val="119999"/>
              <a:buChar char="-"/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Wilson </a:t>
            </a:r>
            <a:r>
              <a:rPr b="1"/>
              <a:t>(1982)</a:t>
            </a:r>
            <a:r>
              <a:rPr u="sng"/>
              <a:t>, Bethe and Wilson </a:t>
            </a:r>
            <a:r>
              <a:rPr b="1"/>
              <a:t>(1985) : </a:t>
            </a:r>
            <a:r>
              <a:t>neutrino heating render the accretion shock a dynamical shock. </a:t>
            </a:r>
          </a:p>
          <a:p>
            <a:pPr marL="365759" indent="-365759" algn="just" defTabSz="584200">
              <a:lnSpc>
                <a:spcPct val="100000"/>
              </a:lnSpc>
              <a:buSzPct val="119999"/>
              <a:buChar char="-"/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Herant et al</a:t>
            </a:r>
            <a:r>
              <a:t> </a:t>
            </a:r>
            <a:r>
              <a:rPr b="1"/>
              <a:t>(1992) </a:t>
            </a:r>
            <a:r>
              <a:t>performed the first 2D-simulations.</a:t>
            </a:r>
          </a:p>
          <a:p>
            <a:pPr marL="365759" indent="-365759" algn="just" defTabSz="584200">
              <a:lnSpc>
                <a:spcPct val="100000"/>
              </a:lnSpc>
              <a:buSzPct val="119999"/>
              <a:buChar char="-"/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Blondin et al</a:t>
            </a:r>
            <a:r>
              <a:rPr b="1"/>
              <a:t> (2003) </a:t>
            </a:r>
            <a:r>
              <a:t>: shock wave unstable to non-radial perturbations. </a:t>
            </a:r>
          </a:p>
          <a:p>
            <a:pPr marL="365759" indent="-365759" algn="just" defTabSz="584200">
              <a:lnSpc>
                <a:spcPct val="100000"/>
              </a:lnSpc>
              <a:buSzPct val="119999"/>
              <a:buChar char="-"/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Murphy et al</a:t>
            </a:r>
            <a:r>
              <a:t> </a:t>
            </a:r>
            <a:r>
              <a:rPr b="1"/>
              <a:t>(2013) </a:t>
            </a:r>
            <a:r>
              <a:t>:  turbulent ram pressure contributes pushing the shock outward.</a:t>
            </a:r>
          </a:p>
          <a:p>
            <a:pPr marL="365759" indent="-365759" algn="just" defTabSz="584200">
              <a:lnSpc>
                <a:spcPct val="100000"/>
              </a:lnSpc>
              <a:buSzPct val="119999"/>
              <a:buChar char="-"/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 the progenitor dependence, rotation (</a:t>
            </a:r>
            <a:r>
              <a:rPr u="sng"/>
              <a:t>Summa et al,</a:t>
            </a:r>
            <a:r>
              <a:t> </a:t>
            </a:r>
            <a:r>
              <a:rPr b="1"/>
              <a:t>2018</a:t>
            </a:r>
            <a:r>
              <a:t>),</a:t>
            </a:r>
          </a:p>
          <a:p>
            <a:pPr algn="just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and magnetic fields (</a:t>
            </a:r>
            <a:r>
              <a:rPr u="sng"/>
              <a:t>Obergaulinger et al,</a:t>
            </a:r>
            <a:r>
              <a:t> </a:t>
            </a:r>
            <a:r>
              <a:rPr b="1"/>
              <a:t>2015</a:t>
            </a:r>
            <a:r>
              <a:t>, </a:t>
            </a:r>
            <a:r>
              <a:rPr u="sng"/>
              <a:t>Kuroda</a:t>
            </a:r>
            <a:r>
              <a:t> et al, </a:t>
            </a:r>
            <a:r>
              <a:rPr b="1"/>
              <a:t>2020</a:t>
            </a:r>
            <a:r>
              <a:t>) </a:t>
            </a:r>
          </a:p>
          <a:p>
            <a:pPr algn="just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also important.</a:t>
            </a:r>
          </a:p>
        </p:txBody>
      </p:sp>
      <p:sp>
        <p:nvSpPr>
          <p:cNvPr id="283" name="see Mezzacappa (2022), arXiv: 2205.13438,…"/>
          <p:cNvSpPr txBox="1"/>
          <p:nvPr/>
        </p:nvSpPr>
        <p:spPr>
          <a:xfrm>
            <a:off x="14752755" y="9799817"/>
            <a:ext cx="764529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see </a:t>
            </a:r>
            <a:r>
              <a:rPr sz="2400"/>
              <a:t>Mezzacappa (2022), arXiv: </a:t>
            </a:r>
            <a:r>
              <a:rPr u="sng">
                <a:hlinkClick r:id="rId2"/>
              </a:rPr>
              <a:t>2205.13438</a:t>
            </a:r>
            <a:r>
              <a:rPr sz="2400"/>
              <a:t>,</a:t>
            </a:r>
          </a:p>
          <a:p>
            <a:pPr algn="l"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400"/>
              <a:t>T. Janka’s talk at « Neutrino Frontiers » (GGI, 2023)</a:t>
            </a:r>
          </a:p>
          <a:p>
            <a:pPr defTabSz="584200">
              <a:lnSpc>
                <a:spcPct val="100000"/>
              </a:lnSpc>
              <a:defRPr sz="2000">
                <a:solidFill>
                  <a:srgbClr val="546056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400"/>
              <a:t> </a:t>
            </a:r>
          </a:p>
        </p:txBody>
      </p:sp>
      <p:pic>
        <p:nvPicPr>
          <p:cNvPr id="28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14195">
            <a:off x="15939484" y="3260163"/>
            <a:ext cx="4472022" cy="601062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A MAJOR STEP FORWARD EVERY DECADE"/>
          <p:cNvSpPr txBox="1"/>
          <p:nvPr/>
        </p:nvSpPr>
        <p:spPr>
          <a:xfrm>
            <a:off x="7471905" y="11442376"/>
            <a:ext cx="821873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>
                <a:effectLst/>
              </a:defRPr>
            </a:pPr>
            <a:r>
              <a:rPr b="1"/>
              <a:t>A MAJOR STEP FORWARD EVERY DECADE</a:t>
            </a:r>
          </a:p>
        </p:txBody>
      </p:sp>
      <p:sp>
        <p:nvSpPr>
          <p:cNvPr id="286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N1987A.png" descr="SN1987A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66" y="553978"/>
            <a:ext cx="11458661" cy="12713381"/>
          </a:xfrm>
          <a:prstGeom prst="rect">
            <a:avLst/>
          </a:prstGeom>
        </p:spPr>
      </p:pic>
      <p:sp>
        <p:nvSpPr>
          <p:cNvPr id="289" name="SN1987A today"/>
          <p:cNvSpPr txBox="1"/>
          <p:nvPr/>
        </p:nvSpPr>
        <p:spPr>
          <a:xfrm>
            <a:off x="8546850" y="673343"/>
            <a:ext cx="41209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4500">
                <a:solidFill>
                  <a:srgbClr val="FFFFFF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SN1987A</a:t>
            </a:r>
            <a:r>
              <a:t> today</a:t>
            </a:r>
          </a:p>
        </p:txBody>
      </p:sp>
      <p:sp>
        <p:nvSpPr>
          <p:cNvPr id="290" name="Hubble Space Telescope"/>
          <p:cNvSpPr txBox="1"/>
          <p:nvPr/>
        </p:nvSpPr>
        <p:spPr>
          <a:xfrm>
            <a:off x="1441519" y="12740333"/>
            <a:ext cx="35075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>
              <a:defRPr>
                <a:solidFill>
                  <a:srgbClr val="212121"/>
                </a:solidFill>
              </a:defRPr>
            </a:pPr>
            <a:r>
              <a:rPr>
                <a:solidFill>
                  <a:srgbClr val="FFFFFF"/>
                </a:solidFill>
              </a:rPr>
              <a:t>Hubble Space Telescope</a:t>
            </a:r>
          </a:p>
        </p:txBody>
      </p:sp>
      <p:sp>
        <p:nvSpPr>
          <p:cNvPr id="291" name="Flèche"/>
          <p:cNvSpPr/>
          <p:nvPr/>
        </p:nvSpPr>
        <p:spPr>
          <a:xfrm rot="8107131">
            <a:off x="6924281" y="5651729"/>
            <a:ext cx="2058160" cy="512701"/>
          </a:xfrm>
          <a:prstGeom prst="rightArrow">
            <a:avLst>
              <a:gd name="adj1" fmla="val 32000"/>
              <a:gd name="adj2" fmla="val 158533"/>
            </a:avLst>
          </a:prstGeom>
          <a:ln w="50800">
            <a:solidFill>
              <a:srgbClr val="7C846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292" name="ICAP, IAP, 8th September 2022"/>
          <p:cNvSpPr txBox="1"/>
          <p:nvPr/>
        </p:nvSpPr>
        <p:spPr>
          <a:xfrm>
            <a:off x="16609648" y="13233604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293" name="kpc (163,000 light-years)"/>
          <p:cNvSpPr txBox="1"/>
          <p:nvPr/>
        </p:nvSpPr>
        <p:spPr>
          <a:xfrm>
            <a:off x="19298676" y="1903391"/>
            <a:ext cx="3606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25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 kpc (163,000 light-years)</a:t>
            </a:r>
          </a:p>
        </p:txBody>
      </p:sp>
      <p:pic>
        <p:nvPicPr>
          <p:cNvPr id="29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326" y="2055791"/>
            <a:ext cx="838201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chmidt et al, 1992"/>
          <p:cNvSpPr txBox="1"/>
          <p:nvPr/>
        </p:nvSpPr>
        <p:spPr>
          <a:xfrm>
            <a:off x="19596600" y="2424284"/>
            <a:ext cx="31457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Schmidt et al, 1992 </a:t>
            </a:r>
          </a:p>
        </p:txBody>
      </p:sp>
      <p:sp>
        <p:nvSpPr>
          <p:cNvPr id="296" name="49.59 ± 0.09 (stat) ± 0.54 (sys) kpc"/>
          <p:cNvSpPr txBox="1"/>
          <p:nvPr/>
        </p:nvSpPr>
        <p:spPr>
          <a:xfrm>
            <a:off x="18057876" y="3434271"/>
            <a:ext cx="4711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33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>
                <a:effectLst/>
              </a:defRPr>
            </a:pPr>
            <a:r>
              <a:t>49.59 ± 0.09 (stat) ± 0.54 (sys) kpc </a:t>
            </a:r>
            <a:endParaRPr sz="1200"/>
          </a:p>
        </p:txBody>
      </p:sp>
      <p:sp>
        <p:nvSpPr>
          <p:cNvPr id="297" name="Pietrzynski et al., 2019"/>
          <p:cNvSpPr txBox="1"/>
          <p:nvPr/>
        </p:nvSpPr>
        <p:spPr>
          <a:xfrm>
            <a:off x="19083472" y="3870646"/>
            <a:ext cx="38273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2533">
                <a:solidFill>
                  <a:srgbClr val="00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Pietrzynski et al., 2019  </a:t>
            </a:r>
          </a:p>
        </p:txBody>
      </p:sp>
      <p:sp>
        <p:nvSpPr>
          <p:cNvPr id="298" name="Large Magellanic Cloud, 50 kpc (163,000 light-years)"/>
          <p:cNvSpPr txBox="1"/>
          <p:nvPr/>
        </p:nvSpPr>
        <p:spPr>
          <a:xfrm>
            <a:off x="14895196" y="2871533"/>
            <a:ext cx="812088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distance to LMC now known with 1% precision</a:t>
            </a:r>
          </a:p>
        </p:txBody>
      </p:sp>
      <p:sp>
        <p:nvSpPr>
          <p:cNvPr id="299" name="On the 23rd February, Sanduleak 690202…"/>
          <p:cNvSpPr txBox="1"/>
          <p:nvPr/>
        </p:nvSpPr>
        <p:spPr>
          <a:xfrm>
            <a:off x="12960132" y="772899"/>
            <a:ext cx="702507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On the 23rd February, </a:t>
            </a:r>
            <a:r>
              <a:t>Sanduleak 69</a:t>
            </a:r>
            <a:r>
              <a:rPr baseline="31999"/>
              <a:t>0</a:t>
            </a:r>
            <a:r>
              <a:t>202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(blue supergiant) exploded, in the </a:t>
            </a:r>
          </a:p>
          <a:p>
            <a:pPr algn="l" defTabSz="584200">
              <a:lnSpc>
                <a:spcPct val="100000"/>
              </a:lnSpc>
              <a:defRPr sz="3000">
                <a:solidFill>
                  <a:srgbClr val="212121"/>
                </a:solidFill>
                <a:effectLst/>
                <a:latin typeface="Palatino"/>
                <a:ea typeface="Palatino"/>
                <a:cs typeface="Palatino"/>
                <a:sym typeface="Palatino"/>
              </a:defRPr>
            </a:pPr>
            <a:r>
              <a:t>Large Magellanic Cloud</a:t>
            </a:r>
          </a:p>
        </p:txBody>
      </p:sp>
      <p:grpSp>
        <p:nvGrpSpPr>
          <p:cNvPr id="302" name="STScI-01EVVBR8XY9NWYVS2M6HRTGPYZ.tiff"/>
          <p:cNvGrpSpPr/>
          <p:nvPr/>
        </p:nvGrpSpPr>
        <p:grpSpPr>
          <a:xfrm>
            <a:off x="13796390" y="4894606"/>
            <a:ext cx="9170504" cy="4953572"/>
            <a:chOff x="0" y="0"/>
            <a:chExt cx="9170503" cy="4953571"/>
          </a:xfrm>
        </p:grpSpPr>
        <p:pic>
          <p:nvPicPr>
            <p:cNvPr id="301" name="STScI-01EVVBR8XY9NWYVS2M6HRTGPYZ.tiff" descr="STScI-01EVVBR8XY9NWYVS2M6HRTGPYZ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8916504" cy="46233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0" name="STScI-01EVVBR8XY9NWYVS2M6HRTGPYZ.tiff" descr="STScI-01EVVBR8XY9NWYVS2M6HRTGPYZ.tiff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170504" cy="4953572"/>
            </a:xfrm>
            <a:prstGeom prst="rect">
              <a:avLst/>
            </a:prstGeom>
            <a:effectLst/>
          </p:spPr>
        </p:pic>
      </p:grpSp>
      <p:sp>
        <p:nvSpPr>
          <p:cNvPr id="303" name="Hubble Space Telescope"/>
          <p:cNvSpPr txBox="1"/>
          <p:nvPr/>
        </p:nvSpPr>
        <p:spPr>
          <a:xfrm>
            <a:off x="19446921" y="9683274"/>
            <a:ext cx="350758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212121"/>
                </a:solidFill>
              </a:defRPr>
            </a:lvl1pPr>
          </a:lstStyle>
          <a:p>
            <a:r>
              <a:t>Hubble Space Telescope</a:t>
            </a:r>
          </a:p>
        </p:txBody>
      </p:sp>
      <p:sp>
        <p:nvSpPr>
          <p:cNvPr id="304" name="Rectangle"/>
          <p:cNvSpPr/>
          <p:nvPr/>
        </p:nvSpPr>
        <p:spPr>
          <a:xfrm>
            <a:off x="13769931" y="10489822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05" name="After 30 years, the remnant has been identified:…"/>
          <p:cNvSpPr txBox="1"/>
          <p:nvPr/>
        </p:nvSpPr>
        <p:spPr>
          <a:xfrm>
            <a:off x="14199956" y="10402237"/>
            <a:ext cx="8793399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After 30 years, the remnant has been identified: </a:t>
            </a:r>
          </a:p>
          <a:p>
            <a:pPr algn="l">
              <a:defRPr sz="3000"/>
            </a:pPr>
            <a:r>
              <a:t>a dust-obscured thermally emitting </a:t>
            </a:r>
            <a:r>
              <a:rPr b="1">
                <a:solidFill>
                  <a:srgbClr val="9437FF"/>
                </a:solidFill>
              </a:rPr>
              <a:t>neutron star</a:t>
            </a:r>
            <a:r>
              <a:t>. </a:t>
            </a:r>
          </a:p>
        </p:txBody>
      </p:sp>
      <p:sp>
        <p:nvSpPr>
          <p:cNvPr id="306" name="Alp et al, 2018, Cigan et al, 2019,…"/>
          <p:cNvSpPr txBox="1"/>
          <p:nvPr/>
        </p:nvSpPr>
        <p:spPr>
          <a:xfrm>
            <a:off x="16956620" y="11759232"/>
            <a:ext cx="5895341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Alp et al, 2018, Cigan et al, 2019, </a:t>
            </a:r>
          </a:p>
          <a:p>
            <a: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Page et al., Astroph. Journ. 898, 2020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pasted-image.tiff"/>
          <p:cNvGrpSpPr/>
          <p:nvPr/>
        </p:nvGrpSpPr>
        <p:grpSpPr>
          <a:xfrm>
            <a:off x="1482057" y="4216539"/>
            <a:ext cx="11125201" cy="6807201"/>
            <a:chOff x="0" y="0"/>
            <a:chExt cx="11125200" cy="6807200"/>
          </a:xfrm>
        </p:grpSpPr>
        <p:pic>
          <p:nvPicPr>
            <p:cNvPr id="309" name="pasted-image.tiff" descr="pasted-image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7000" y="88900"/>
              <a:ext cx="10871200" cy="647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pasted-image.tiff" descr="pasted-image.tif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125200" cy="6807200"/>
            </a:xfrm>
            <a:prstGeom prst="rect">
              <a:avLst/>
            </a:prstGeom>
            <a:effectLst/>
          </p:spPr>
        </p:pic>
      </p:grpSp>
      <p:sp>
        <p:nvSpPr>
          <p:cNvPr id="311" name="NEUTRINO FLUXES on Earth"/>
          <p:cNvSpPr txBox="1"/>
          <p:nvPr/>
        </p:nvSpPr>
        <p:spPr>
          <a:xfrm>
            <a:off x="7810681" y="920364"/>
            <a:ext cx="838988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NEUTRINO EVENTS</a:t>
            </a:r>
          </a:p>
        </p:txBody>
      </p:sp>
      <p:sp>
        <p:nvSpPr>
          <p:cNvPr id="312" name="First observation of neutrinos from the core of an exploding…"/>
          <p:cNvSpPr txBox="1"/>
          <p:nvPr/>
        </p:nvSpPr>
        <p:spPr>
          <a:xfrm>
            <a:off x="1696333" y="2359816"/>
            <a:ext cx="10253775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First observation of neutrinos from the core of an exploding </a:t>
            </a:r>
          </a:p>
          <a:p>
            <a:pPr lvl="1" algn="l">
              <a:lnSpc>
                <a:spcPct val="100000"/>
              </a:lnSpc>
              <a:defRPr sz="30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massive star.  </a:t>
            </a:r>
            <a:r>
              <a:rPr>
                <a:solidFill>
                  <a:srgbClr val="212121"/>
                </a:solidFill>
              </a:rPr>
              <a:t>Observed in all wavelengths.</a:t>
            </a:r>
          </a:p>
          <a:p>
            <a:pPr lvl="1" algn="l">
              <a:lnSpc>
                <a:spcPct val="100000"/>
              </a:lnSpc>
              <a:defRPr sz="3000">
                <a:solidFill>
                  <a:srgbClr val="9437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u="sng">
                <a:solidFill>
                  <a:srgbClr val="212121"/>
                </a:solidFill>
              </a:rPr>
              <a:t>24 events detected</a:t>
            </a:r>
            <a:r>
              <a:rPr>
                <a:solidFill>
                  <a:schemeClr val="accent1">
                    <a:satOff val="15300"/>
                    <a:lumOff val="-29822"/>
                  </a:schemeClr>
                </a:solidFill>
              </a:rPr>
              <a:t> (+5 ev</a:t>
            </a:r>
            <a:r>
              <a:rPr>
                <a:solidFill>
                  <a:srgbClr val="000000"/>
                </a:solidFill>
              </a:rPr>
              <a:t>ents in Mont Blanc debated).</a:t>
            </a:r>
          </a:p>
        </p:txBody>
      </p:sp>
      <p:sp>
        <p:nvSpPr>
          <p:cNvPr id="313" name="Kamiokande"/>
          <p:cNvSpPr txBox="1"/>
          <p:nvPr/>
        </p:nvSpPr>
        <p:spPr>
          <a:xfrm>
            <a:off x="9598735" y="4440704"/>
            <a:ext cx="224756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Kamiokande</a:t>
            </a:r>
          </a:p>
        </p:txBody>
      </p:sp>
      <p:sp>
        <p:nvSpPr>
          <p:cNvPr id="314" name="IMB"/>
          <p:cNvSpPr txBox="1"/>
          <p:nvPr/>
        </p:nvSpPr>
        <p:spPr>
          <a:xfrm>
            <a:off x="10810649" y="7910536"/>
            <a:ext cx="86513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IMB</a:t>
            </a:r>
          </a:p>
        </p:txBody>
      </p:sp>
      <p:sp>
        <p:nvSpPr>
          <p:cNvPr id="315" name="Baksan"/>
          <p:cNvSpPr txBox="1"/>
          <p:nvPr/>
        </p:nvSpPr>
        <p:spPr>
          <a:xfrm>
            <a:off x="10458317" y="6323502"/>
            <a:ext cx="134120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Baksan</a:t>
            </a:r>
          </a:p>
        </p:txBody>
      </p:sp>
      <p:sp>
        <p:nvSpPr>
          <p:cNvPr id="316" name="Mont Blanc"/>
          <p:cNvSpPr txBox="1"/>
          <p:nvPr/>
        </p:nvSpPr>
        <p:spPr>
          <a:xfrm>
            <a:off x="9865460" y="9467137"/>
            <a:ext cx="206971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Mont Blanc</a:t>
            </a:r>
          </a:p>
        </p:txBody>
      </p:sp>
      <p:sp>
        <p:nvSpPr>
          <p:cNvPr id="317" name="Ligne"/>
          <p:cNvSpPr/>
          <p:nvPr/>
        </p:nvSpPr>
        <p:spPr>
          <a:xfrm>
            <a:off x="3759033" y="5791339"/>
            <a:ext cx="865139" cy="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318" name="Ligne"/>
          <p:cNvSpPr/>
          <p:nvPr/>
        </p:nvSpPr>
        <p:spPr>
          <a:xfrm>
            <a:off x="9347033" y="7318088"/>
            <a:ext cx="865139" cy="1"/>
          </a:xfrm>
          <a:prstGeom prst="line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319" name="7 s"/>
          <p:cNvSpPr txBox="1"/>
          <p:nvPr/>
        </p:nvSpPr>
        <p:spPr>
          <a:xfrm>
            <a:off x="3910466" y="5188089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20" name="7 s"/>
          <p:cNvSpPr txBox="1"/>
          <p:nvPr/>
        </p:nvSpPr>
        <p:spPr>
          <a:xfrm>
            <a:off x="9498465" y="6839088"/>
            <a:ext cx="56227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7 s</a:t>
            </a:r>
          </a:p>
        </p:txBody>
      </p:sp>
      <p:sp>
        <p:nvSpPr>
          <p:cNvPr id="321" name="Consistent with predicted time window, average energies"/>
          <p:cNvSpPr txBox="1"/>
          <p:nvPr/>
        </p:nvSpPr>
        <p:spPr>
          <a:xfrm>
            <a:off x="1609815" y="11068188"/>
            <a:ext cx="1127389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3">
              <a:defRPr sz="3500">
                <a:solidFill>
                  <a:srgbClr val="9437FF"/>
                </a:solidFill>
              </a:defRPr>
            </a:pPr>
            <a:r>
              <a:t>Consistent with predicted time window, average energies</a:t>
            </a:r>
          </a:p>
        </p:txBody>
      </p:sp>
      <p:sp>
        <p:nvSpPr>
          <p:cNvPr id="322" name="Suzuki, J. Phys. Conf. Ser. (2008)"/>
          <p:cNvSpPr txBox="1"/>
          <p:nvPr/>
        </p:nvSpPr>
        <p:spPr>
          <a:xfrm rot="16153965">
            <a:off x="9669746" y="6623050"/>
            <a:ext cx="52943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Suzuki, J. Phys. Conf. Ser. (2008) </a:t>
            </a:r>
          </a:p>
        </p:txBody>
      </p:sp>
      <p:sp>
        <p:nvSpPr>
          <p:cNvPr id="323" name="Bayesian analysis considering only cooling models…"/>
          <p:cNvSpPr txBox="1"/>
          <p:nvPr/>
        </p:nvSpPr>
        <p:spPr>
          <a:xfrm>
            <a:off x="14104511" y="5616161"/>
            <a:ext cx="7313861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FF7E79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Bayesian analysis considering only cooling models </a:t>
            </a:r>
          </a:p>
          <a:p>
            <a:pPr algn="l">
              <a:defRPr sz="2500">
                <a:solidFill>
                  <a:srgbClr val="FF7E79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or accretion+cooling models.</a:t>
            </a:r>
          </a:p>
        </p:txBody>
      </p:sp>
      <p:sp>
        <p:nvSpPr>
          <p:cNvPr id="324" name="Loredo and Lamb, PLB 205 (1988)"/>
          <p:cNvSpPr txBox="1"/>
          <p:nvPr/>
        </p:nvSpPr>
        <p:spPr>
          <a:xfrm>
            <a:off x="16307998" y="7633358"/>
            <a:ext cx="53959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Loredo and Lamb, PLB 205 (1988)</a:t>
            </a:r>
          </a:p>
        </p:txBody>
      </p:sp>
      <p:sp>
        <p:nvSpPr>
          <p:cNvPr id="325" name="«We find two-component models  to be 100 more probable than single-model component. »"/>
          <p:cNvSpPr txBox="1"/>
          <p:nvPr/>
        </p:nvSpPr>
        <p:spPr>
          <a:xfrm>
            <a:off x="14097827" y="6648074"/>
            <a:ext cx="761537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300">
                <a:latin typeface="Palatino"/>
                <a:ea typeface="Palatino"/>
                <a:cs typeface="Palatino"/>
                <a:sym typeface="Palatino"/>
              </a:defRPr>
            </a:pPr>
            <a:r>
              <a:t>«</a:t>
            </a:r>
            <a:r>
              <a:rPr i="1"/>
              <a:t>We find two-component models  </a:t>
            </a:r>
            <a:r>
              <a:t>to be 100 more probable than </a:t>
            </a:r>
            <a:r>
              <a:rPr i="1"/>
              <a:t>single-model component</a:t>
            </a:r>
            <a:r>
              <a:t>. » </a:t>
            </a:r>
          </a:p>
        </p:txBody>
      </p:sp>
      <p:sp>
        <p:nvSpPr>
          <p:cNvPr id="326" name="Accretion+cooling SN model…"/>
          <p:cNvSpPr txBox="1"/>
          <p:nvPr/>
        </p:nvSpPr>
        <p:spPr>
          <a:xfrm>
            <a:off x="14089781" y="8506516"/>
            <a:ext cx="630691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lnSpc>
                <a:spcPct val="100000"/>
              </a:lnSpc>
              <a:defRPr sz="3500">
                <a:solidFill>
                  <a:srgbClr val="9437FF"/>
                </a:solidFill>
              </a:defRPr>
            </a:pPr>
            <a:r>
              <a:t>Accretion+cooling SN model </a:t>
            </a:r>
          </a:p>
          <a:p>
            <a:pPr lvl="1" algn="l">
              <a:lnSpc>
                <a:spcPct val="100000"/>
              </a:lnSpc>
              <a:defRPr sz="3500">
                <a:solidFill>
                  <a:srgbClr val="9437FF"/>
                </a:solidFill>
              </a:defRPr>
            </a:pPr>
            <a:r>
              <a:t>favored, prompt model rejected</a:t>
            </a:r>
          </a:p>
        </p:txBody>
      </p:sp>
      <p:sp>
        <p:nvSpPr>
          <p:cNvPr id="327" name="Rectangle"/>
          <p:cNvSpPr/>
          <p:nvPr/>
        </p:nvSpPr>
        <p:spPr>
          <a:xfrm>
            <a:off x="1187042" y="2462109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28" name="Rectangle"/>
          <p:cNvSpPr/>
          <p:nvPr/>
        </p:nvSpPr>
        <p:spPr>
          <a:xfrm>
            <a:off x="13649354" y="5804961"/>
            <a:ext cx="352367" cy="381002"/>
          </a:xfrm>
          <a:prstGeom prst="rect">
            <a:avLst/>
          </a:prstGeom>
          <a:solidFill>
            <a:schemeClr val="accent4">
              <a:lumOff val="75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29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NEUTRINO FLUXES on Earth"/>
          <p:cNvSpPr txBox="1"/>
          <p:nvPr/>
        </p:nvSpPr>
        <p:spPr>
          <a:xfrm>
            <a:off x="4545601" y="1012928"/>
            <a:ext cx="165119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sz="4500" b="1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r>
              <a:t>SN1987A and the Mikheev-Smirnov-Wolfenstein (MSW) effect</a:t>
            </a:r>
          </a:p>
        </p:txBody>
      </p:sp>
      <p:grpSp>
        <p:nvGrpSpPr>
          <p:cNvPr id="334" name="pasted-image.pdf"/>
          <p:cNvGrpSpPr/>
          <p:nvPr/>
        </p:nvGrpSpPr>
        <p:grpSpPr>
          <a:xfrm>
            <a:off x="3999175" y="3401319"/>
            <a:ext cx="8275004" cy="6014990"/>
            <a:chOff x="0" y="0"/>
            <a:chExt cx="8275002" cy="6014988"/>
          </a:xfrm>
        </p:grpSpPr>
        <p:pic>
          <p:nvPicPr>
            <p:cNvPr id="333" name="pasted-image.pdf" descr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8021003" cy="56847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pasted-image.pdf" descr="pasted-image.pdf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275003" cy="6014989"/>
            </a:xfrm>
            <a:prstGeom prst="rect">
              <a:avLst/>
            </a:prstGeom>
            <a:effectLst/>
          </p:spPr>
        </p:pic>
      </p:grpSp>
      <p:sp>
        <p:nvSpPr>
          <p:cNvPr id="335" name="Rectangle"/>
          <p:cNvSpPr/>
          <p:nvPr/>
        </p:nvSpPr>
        <p:spPr>
          <a:xfrm>
            <a:off x="14168747" y="4086374"/>
            <a:ext cx="352367" cy="3810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36" name="First analysis found strong sensitivity,"/>
          <p:cNvSpPr txBox="1"/>
          <p:nvPr/>
        </p:nvSpPr>
        <p:spPr>
          <a:xfrm>
            <a:off x="14569102" y="4035574"/>
            <a:ext cx="650553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First analysis found strong sensitivity,</a:t>
            </a:r>
          </a:p>
        </p:txBody>
      </p:sp>
      <p:sp>
        <p:nvSpPr>
          <p:cNvPr id="337" name="or indicated a conflict with average…"/>
          <p:cNvSpPr txBox="1"/>
          <p:nvPr/>
        </p:nvSpPr>
        <p:spPr>
          <a:xfrm>
            <a:off x="14695203" y="5272280"/>
            <a:ext cx="625333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or indicated a conflict with average </a:t>
            </a:r>
          </a:p>
          <a:p>
            <a:pPr algn="l">
              <a:defRPr sz="3500"/>
            </a:pPr>
            <a:r>
              <a:rPr sz="3000"/>
              <a:t>neutrino energies from simulations.</a:t>
            </a:r>
            <a:r>
              <a:t> </a:t>
            </a:r>
          </a:p>
        </p:txBody>
      </p:sp>
      <p:sp>
        <p:nvSpPr>
          <p:cNvPr id="338" name="Lunardini and Smirnov , Astrop. Phys. 2004"/>
          <p:cNvSpPr txBox="1"/>
          <p:nvPr/>
        </p:nvSpPr>
        <p:spPr>
          <a:xfrm>
            <a:off x="15321252" y="4692027"/>
            <a:ext cx="68522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Lunardini and Smirnov , Astrop. Phys. 2004</a:t>
            </a:r>
          </a:p>
        </p:txBody>
      </p:sp>
      <p:sp>
        <p:nvSpPr>
          <p:cNvPr id="339" name="Jegerlherer, Neubig, Raffelt, PRD 54, 1996"/>
          <p:cNvSpPr txBox="1"/>
          <p:nvPr/>
        </p:nvSpPr>
        <p:spPr>
          <a:xfrm>
            <a:off x="15232471" y="6525632"/>
            <a:ext cx="66424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Jegerlherer, Neubig, Raffelt, PRD 54, 1996 </a:t>
            </a:r>
          </a:p>
        </p:txBody>
      </p:sp>
      <p:sp>
        <p:nvSpPr>
          <p:cNvPr id="340" name="Rectangle"/>
          <p:cNvSpPr/>
          <p:nvPr/>
        </p:nvSpPr>
        <p:spPr>
          <a:xfrm>
            <a:off x="14168747" y="8001201"/>
            <a:ext cx="352367" cy="381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341" name="More recent found sensitivity at the level of…"/>
          <p:cNvSpPr txBox="1"/>
          <p:nvPr/>
        </p:nvSpPr>
        <p:spPr>
          <a:xfrm>
            <a:off x="14816754" y="7869882"/>
            <a:ext cx="747385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/>
            </a:pPr>
            <a:r>
              <a:t>More recent found sensitivity at the level of </a:t>
            </a:r>
          </a:p>
          <a:p>
            <a:pPr algn="l">
              <a:defRPr sz="3000"/>
            </a:pPr>
            <a:r>
              <a:t>10%, from the spectral analysis </a:t>
            </a:r>
          </a:p>
        </p:txBody>
      </p:sp>
      <p:sp>
        <p:nvSpPr>
          <p:cNvPr id="342" name="Vissani, J.Phys.G 42, 2015"/>
          <p:cNvSpPr txBox="1"/>
          <p:nvPr/>
        </p:nvSpPr>
        <p:spPr>
          <a:xfrm>
            <a:off x="17445957" y="8939490"/>
            <a:ext cx="43097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Vissani, J.Phys.G 42, 2015  </a:t>
            </a:r>
          </a:p>
        </p:txBody>
      </p:sp>
      <p:sp>
        <p:nvSpPr>
          <p:cNvPr id="343" name="At the same level of several uncertainties…"/>
          <p:cNvSpPr txBox="1"/>
          <p:nvPr/>
        </p:nvSpPr>
        <p:spPr>
          <a:xfrm>
            <a:off x="7517689" y="10717537"/>
            <a:ext cx="98566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9437FF"/>
                </a:solidFill>
              </a:defRPr>
            </a:pPr>
            <a:r>
              <a:t>At the same level of several uncertainties </a:t>
            </a:r>
          </a:p>
          <a:p>
            <a:pPr algn="l">
              <a:defRPr sz="3500">
                <a:solidFill>
                  <a:srgbClr val="9437FF"/>
                </a:solidFill>
              </a:defRPr>
            </a:pPr>
            <a:r>
              <a:t>in the analysis (energy thresholds, efficiencies, …)</a:t>
            </a:r>
          </a:p>
        </p:txBody>
      </p:sp>
      <p:sp>
        <p:nvSpPr>
          <p:cNvPr id="344" name="ICAP, IAP, 8th September 2022"/>
          <p:cNvSpPr txBox="1"/>
          <p:nvPr/>
        </p:nvSpPr>
        <p:spPr>
          <a:xfrm>
            <a:off x="16641784" y="13197056"/>
            <a:ext cx="731609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Neutrino Oscillation Workshop (NOW) 2024, Otranto</a:t>
            </a:r>
          </a:p>
        </p:txBody>
      </p:sp>
      <p:sp>
        <p:nvSpPr>
          <p:cNvPr id="345" name="Abe et al, arXiv:2109.11174"/>
          <p:cNvSpPr txBox="1"/>
          <p:nvPr/>
        </p:nvSpPr>
        <p:spPr>
          <a:xfrm>
            <a:off x="3999175" y="9400172"/>
            <a:ext cx="827500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584200">
              <a:lnSpc>
                <a:spcPct val="100000"/>
              </a:lnSpc>
              <a:defRPr sz="2500">
                <a:solidFill>
                  <a:srgbClr val="5E5E5E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Ivanez-Ballesteros and Volpe, PLB 2023,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2307.03549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yoto">
  <a:themeElements>
    <a:clrScheme name="Kyoto">
      <a:dk1>
        <a:srgbClr val="4F5C3F"/>
      </a:dk1>
      <a:lt1>
        <a:srgbClr val="3A1D5C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yoto">
  <a:themeElements>
    <a:clrScheme name="Kyoto">
      <a:dk1>
        <a:srgbClr val="000000"/>
      </a:dk1>
      <a:lt1>
        <a:srgbClr val="FFFFFF"/>
      </a:lt1>
      <a:dk2>
        <a:srgbClr val="585752"/>
      </a:dk2>
      <a:lt2>
        <a:srgbClr val="D0CDBF"/>
      </a:lt2>
      <a:accent1>
        <a:srgbClr val="56758A"/>
      </a:accent1>
      <a:accent2>
        <a:srgbClr val="828852"/>
      </a:accent2>
      <a:accent3>
        <a:srgbClr val="D5B682"/>
      </a:accent3>
      <a:accent4>
        <a:srgbClr val="BB5809"/>
      </a:accent4>
      <a:accent5>
        <a:srgbClr val="AB1701"/>
      </a:accent5>
      <a:accent6>
        <a:srgbClr val="792255"/>
      </a:accent6>
      <a:hlink>
        <a:srgbClr val="0000FF"/>
      </a:hlink>
      <a:folHlink>
        <a:srgbClr val="FF00FF"/>
      </a:folHlink>
    </a:clrScheme>
    <a:fontScheme name="Kyoto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Kyo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3">
              <a:satOff val="-11003"/>
              <a:lumOff val="-15119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4F5C3F"/>
            </a:solidFill>
            <a:effectLst>
              <a:outerShdw blurRad="25400" dist="12700" rotWithShape="0">
                <a:srgbClr val="FFFFFF">
                  <a:alpha val="45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5491</Words>
  <Application>Microsoft Macintosh PowerPoint</Application>
  <PresentationFormat>Personnalisé</PresentationFormat>
  <Paragraphs>834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4" baseType="lpstr">
      <vt:lpstr>American Typewriter</vt:lpstr>
      <vt:lpstr>Arial</vt:lpstr>
      <vt:lpstr>Calibri</vt:lpstr>
      <vt:lpstr>Cambria Math</vt:lpstr>
      <vt:lpstr>Georgia</vt:lpstr>
      <vt:lpstr>Helvetica Neue</vt:lpstr>
      <vt:lpstr>Hoefler Text</vt:lpstr>
      <vt:lpstr>Palatino</vt:lpstr>
      <vt:lpstr>Symbol</vt:lpstr>
      <vt:lpstr>Times Roman</vt:lpstr>
      <vt:lpstr>Kyoto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Cristina Volpe</cp:lastModifiedBy>
  <cp:revision>1</cp:revision>
  <dcterms:modified xsi:type="dcterms:W3CDTF">2024-09-05T05:58:03Z</dcterms:modified>
</cp:coreProperties>
</file>