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700" r:id="rId4"/>
    <p:sldId id="387" r:id="rId5"/>
    <p:sldId id="260" r:id="rId6"/>
    <p:sldId id="395" r:id="rId7"/>
    <p:sldId id="267" r:id="rId8"/>
    <p:sldId id="397" r:id="rId9"/>
    <p:sldId id="263" r:id="rId10"/>
    <p:sldId id="269" r:id="rId11"/>
    <p:sldId id="388" r:id="rId12"/>
    <p:sldId id="694" r:id="rId13"/>
    <p:sldId id="400" r:id="rId14"/>
    <p:sldId id="687" r:id="rId15"/>
    <p:sldId id="692" r:id="rId16"/>
    <p:sldId id="401" r:id="rId17"/>
    <p:sldId id="693" r:id="rId18"/>
    <p:sldId id="394" r:id="rId19"/>
    <p:sldId id="404" r:id="rId20"/>
    <p:sldId id="405" r:id="rId21"/>
    <p:sldId id="398" r:id="rId22"/>
    <p:sldId id="765" r:id="rId23"/>
    <p:sldId id="703" r:id="rId24"/>
    <p:sldId id="695" r:id="rId25"/>
    <p:sldId id="696" r:id="rId26"/>
    <p:sldId id="685" r:id="rId27"/>
    <p:sldId id="402" r:id="rId28"/>
    <p:sldId id="272" r:id="rId29"/>
    <p:sldId id="697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7" autoAdjust="0"/>
    <p:restoredTop sz="93081" autoAdjust="0"/>
  </p:normalViewPr>
  <p:slideViewPr>
    <p:cSldViewPr snapToGrid="0">
      <p:cViewPr varScale="1">
        <p:scale>
          <a:sx n="66" d="100"/>
          <a:sy n="66" d="100"/>
        </p:scale>
        <p:origin x="4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DEE70-D071-4D42-A5F7-1FF0D0B07CE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94D99-B83A-41C9-A0E5-5D9A91B1A48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04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217DD-0266-4D8E-8E8E-9F45DC3EA05C}" type="slidenum">
              <a:rPr lang="en-GB" smtClean="0"/>
              <a:t>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91A6E81-913B-8E09-F9DE-259CFAA2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7644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CH" sz="1800" dirty="0"/>
              <a:t>n this table the main parameters are summarized. They are the specifications for the Injector design needed for the Z-mode.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dirty="0"/>
              <a:t>The nominal and maximum charge to be injected into the collider is 4 nC.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dirty="0"/>
              <a:t>In order to meet the specification during the filling from scracth and for the top up, 2 bunches at 200 Hz are requested.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dirty="0"/>
              <a:t>We considered a bunch spacing of 25 ns to estimate the long range wakefield in the linacs.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</a:t>
            </a:r>
            <a:r>
              <a:rPr lang="en-CH" sz="1800" dirty="0"/>
              <a:t> normailzed emittance of 10x10 mm mrad and a target bunch length and energy spread at the linac end of 1 mm and 0.1%.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dirty="0"/>
              <a:t>Read the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dirty="0"/>
              <a:t>For the injection into the SPS the specifications are the same apart a more relaxed energy spread.</a:t>
            </a:r>
          </a:p>
          <a:p>
            <a:endParaRPr lang="en-CH" sz="1800" dirty="0"/>
          </a:p>
        </p:txBody>
      </p:sp>
    </p:spTree>
    <p:extLst>
      <p:ext uri="{BB962C8B-B14F-4D97-AF65-F5344CB8AC3E}">
        <p14:creationId xmlns:p14="http://schemas.microsoft.com/office/powerpoint/2010/main" val="3344985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858A26-043D-4998-A304-661BD3482C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5C64A6-6A7A-4C87-8047-F2B63D3AC6EE}" type="slidenum">
              <a:t>28</a:t>
            </a:fld>
            <a:endParaRPr lang="en-US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DC77A9-2219-491F-AEDF-8D6C1AB7D0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0BF7FDD-17EC-405F-8B9F-510860DC6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676337-57AA-4C5B-8EA6-4C30CC7F64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2C05C8-45D6-4813-8047-1DD4EC7F6705}" type="slidenum">
              <a:t>6</a:t>
            </a:fld>
            <a:endParaRPr lang="en-US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D79229F-8200-45AC-877D-C505F51A9E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4FCFBDF-D8E7-4DB5-A1A7-F064F6553B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0FD925-C754-47F7-ACB8-570CE0C682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6A7B37-4AFE-4E0D-8FC7-484E16EC2643}" type="slidenum">
              <a:t>7</a:t>
            </a:fld>
            <a:endParaRPr lang="en-US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2D6417F-2061-4026-ADF7-62EB112A1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8DBE00-752E-46A2-A124-E7C16FC733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2F5E8A-377E-4FB5-8EAE-BF11A3DD5B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9C4919C-B85C-4F82-97F9-1B35B6A606AE}" type="slidenum">
              <a:t>8</a:t>
            </a:fld>
            <a:endParaRPr lang="en-US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F836B0-BFF3-43E5-8FCF-23497C6BD2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057AB9-9EE0-4206-9052-F4831735BC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E7983-EA88-48BC-BF93-177C2D7A97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8F206C-DB5B-4932-8AC2-0851EED9895B}" type="slidenum">
              <a:t>9</a:t>
            </a:fld>
            <a:endParaRPr lang="en-US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FA0C498-0A53-444A-A95C-6B537C9656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6E258C1-DF6D-411F-B903-F38996F976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B5086F-61A5-4CAA-A2C1-B7345A6FE0D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7D08D56-D482-4D9F-BDC2-BFE99131A815}" type="slidenum">
              <a:t>10</a:t>
            </a:fld>
            <a:endParaRPr lang="en-US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B47E23-5C6A-4332-B445-0819D721D0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2377B3-3E2D-4BA6-93F7-45ABB5DDCD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4D99-B83A-41C9-A0E5-5D9A91B1A48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42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217DD-0266-4D8E-8E8E-9F45DC3EA05C}" type="slidenum">
              <a:rPr lang="en-GB" smtClean="0"/>
              <a:t>18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82D6A21-5443-0EA7-23CF-681F6C502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H" dirty="0"/>
              <a:t>C = 242 m, 106 x 53 m</a:t>
            </a:r>
          </a:p>
          <a:p>
            <a:r>
              <a:rPr lang="en-CH" dirty="0"/>
              <a:t>C = 385 m, 156 x 78 m, factor 385/242 = 1.47</a:t>
            </a:r>
          </a:p>
          <a:p>
            <a:pPr algn="l">
              <a:spcAft>
                <a:spcPts val="600"/>
              </a:spcAft>
            </a:pPr>
            <a:r>
              <a:rPr lang="en-CH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Electron linac and HE linac: 34.8 + 180.1 = 214.9 MCHF (-26.85 MCHF)</a:t>
            </a:r>
          </a:p>
          <a:p>
            <a:pPr algn="l">
              <a:spcAft>
                <a:spcPts val="600"/>
              </a:spcAft>
            </a:pPr>
            <a:r>
              <a:rPr lang="en-CH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Positron linac: 51.44 MCHF (+19.44 MCHF)</a:t>
            </a:r>
          </a:p>
          <a:p>
            <a:pPr>
              <a:spcAft>
                <a:spcPts val="600"/>
              </a:spcAft>
              <a:buSzPct val="80000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/>
              </a:rPr>
              <a:t>Damping ring 72.38 MCHF (+26.78 MCHF)</a:t>
            </a:r>
          </a:p>
          <a:p>
            <a:pPr>
              <a:spcAft>
                <a:spcPts val="600"/>
              </a:spcAft>
              <a:buSzPct val="80000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/>
              </a:rPr>
              <a:t>Transfer lines: 11.4 MCHF (-15.2 CHF)</a:t>
            </a:r>
          </a:p>
          <a:p>
            <a:pPr>
              <a:spcAft>
                <a:spcPts val="600"/>
              </a:spcAft>
              <a:buSzPct val="80000"/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/>
              </a:rPr>
              <a:t>Reduction (hardware): 1.48 MCHF</a:t>
            </a:r>
            <a:endParaRPr lang="en-CH" sz="1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7882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231B5-707A-A44B-985C-144DA43EBF84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134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4B1DAE-3B0B-4B2C-990D-051B31CCB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61FA2E-3C47-4F36-8D82-C44CBAA60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4FED8E-3082-47B5-8676-AE026227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4AEF0F-CA52-4C50-AA9B-03E8B107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2D67F0-AD4B-4162-BB0F-D0BC9ABB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37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4A0E4-666B-4372-8DFC-5966B8A5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236366-7231-4334-8D27-F93D92DAB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6A84F2-3313-4597-9986-4A528C76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012AC8-6A3A-41D9-8653-014B1FB9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8EE7C4-9544-4261-B62D-3D7DD068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9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F60065-0A68-4BC6-A6BE-E93AB89E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309078-A6C7-45ED-8CF8-6BB762808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BDA48A-D090-4E12-ADF8-DD2739FD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910608-2741-4989-B8B2-863C6522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E158A-43BD-415E-ABAA-33DCC771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4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B0234-4E53-44CC-9A56-33C49C77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64690A-17CB-4065-906E-94E7F157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9EFB1F-7EDC-4417-B190-C45D4DB9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BCD9FE-8C92-4EC1-A882-246F950F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3DBDD2-CBAF-4A49-A803-61834915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54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12ABB-7AF8-4F50-9A1A-8681BD3F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318263-370F-46F5-BE56-EBD5CD07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120C3C-3572-4081-A092-2AC92CA9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2C7484-88EC-492D-8685-2FDC1448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FE7504-EDFD-4BDE-A137-018830FC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BAE4D2-4B8F-49FA-B657-3AEEB1B5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D1F20-BAB0-43A7-BE99-61CDEE4D8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10C60C-1E55-4082-9DE7-763D9C45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5EDDEE-51E0-4913-88DE-6DD57CEF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D01D02-15BF-4184-A2F7-92BCD808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5AA658-E796-41F9-AC7D-A9A78E6F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48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CD082-869C-49F5-98EB-66B373AD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7EAB29-E7B3-435F-BE53-88F382E5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227D9A-2094-4BAF-9EC7-CB5F63F9A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CBCB6A-7736-4416-956E-E5385D482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6383A9-E3C4-42C0-8BD2-4413C0B1B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75090A-E0CA-4A61-890D-45A4AE3A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B19A4A-64D8-4823-8D62-F26333D0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BDC1CB-E9F5-4C10-8B9D-EAFC0754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21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21E2A-062C-4961-997B-A7BA1910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D35ADF-1BB0-44DE-B346-9B877BAB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FD8A7E-9945-4E92-9290-2781259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337517-6768-48A6-85B2-DFDE6BE0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1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A898EE-E9A5-4B9D-8F21-5BCDD2F4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A1005A-2753-4979-BBE2-CDC0961F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CC35AD-94E4-40B5-BFFB-E0BEA6F8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5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8F51D-AF91-4F3D-9956-677F6F7E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07FEDB-8F2A-407A-A75F-8AA4A1FD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67BF0F-37F4-49EA-82A9-D65A2C008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AB8CFF-7B3E-4E39-B765-EFE3F8AB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750DE6-6D48-41E4-996F-F86C195F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076FED-6F2A-4D3D-869D-97364EAD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7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C7519-B897-4663-9119-959723A2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84DC9B-BA61-4095-928C-C6583142D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92E17-5DC7-4F80-AE24-486E5543C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793846-DBE3-4A71-9E73-B550334C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EE3A1D-9254-4BEA-BAFA-0E475C02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BD7BF7-139D-48C6-88E8-17E4D361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7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C0CA82-34B7-43A5-91EB-584B49A8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9034B2-9968-4841-85D4-581B18AB2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B30003-9C03-47DF-AB91-B43ED2FD8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F13E-4CEE-45E4-B311-8887ADF59EF7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D5F0F4-1B38-4681-98B5-0B9B94553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A133B8-16B6-492E-BD2F-E2D8E1ACB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1728B-BA8C-45FE-A86E-DB6BAE4EFC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8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hart.ch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F1DAC2-52C7-427E-AFC1-7566BE2F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" y="118424"/>
            <a:ext cx="2103120" cy="1520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BA4BF-F1DD-4322-90A0-DB3616B7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508" y="328431"/>
            <a:ext cx="2031587" cy="11001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FA440B-D82E-4EC3-A0C8-5CDC4E79A2FD}"/>
              </a:ext>
            </a:extLst>
          </p:cNvPr>
          <p:cNvSpPr/>
          <p:nvPr/>
        </p:nvSpPr>
        <p:spPr>
          <a:xfrm>
            <a:off x="766898" y="1723909"/>
            <a:ext cx="11261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  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 Ring and Transfer Lines for the FCC-ee </a:t>
            </a:r>
          </a:p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pre-Injector Complex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C506A7-9A06-4C86-99F2-06702EF51842}"/>
                  </a:ext>
                </a:extLst>
              </p:cNvPr>
              <p:cNvSpPr/>
              <p:nvPr/>
            </p:nvSpPr>
            <p:spPr>
              <a:xfrm>
                <a:off x="353694" y="3159278"/>
                <a:ext cx="11396261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50"/>
                            </a:solidFill>
                          </a:rPr>
                          <m:t>Simone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5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50"/>
                            </a:solidFill>
                          </a:rPr>
                          <m:t>Spampinati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sz="2800" b="1" dirty="0"/>
                  <a:t>,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1" dirty="0"/>
                          <m:t>Catia</m:t>
                        </m:r>
                        <m:r>
                          <m:rPr>
                            <m:nor/>
                          </m:rPr>
                          <a:rPr lang="en-US" sz="28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/>
                          <m:t>Milardi</m:t>
                        </m:r>
                      </m:e>
                      <m:sup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sz="2800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1" dirty="0"/>
                          <m:t>Antonio</m:t>
                        </m:r>
                        <m:r>
                          <m:rPr>
                            <m:nor/>
                          </m:rPr>
                          <a:rPr lang="en-US" sz="28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/>
                          <m:t>De</m:t>
                        </m:r>
                        <m:r>
                          <m:rPr>
                            <m:nor/>
                          </m:rPr>
                          <a:rPr lang="en-US" sz="28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/>
                          <m:t>santis</m:t>
                        </m:r>
                      </m:e>
                      <m:sup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sz="2800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1" dirty="0"/>
                          <m:t>Ozgur</m:t>
                        </m:r>
                        <m:r>
                          <m:rPr>
                            <m:nor/>
                          </m:rPr>
                          <a:rPr lang="en-US" sz="28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/>
                          <m:t>Etiksen</m:t>
                        </m:r>
                      </m:e>
                      <m:sup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C506A7-9A06-4C86-99F2-06702EF51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94" y="3159278"/>
                <a:ext cx="11396261" cy="539443"/>
              </a:xfrm>
              <a:prstGeom prst="rect">
                <a:avLst/>
              </a:prstGeom>
              <a:blipFill>
                <a:blip r:embed="rId4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79E77EE-31F8-48DE-B3FD-7408DD0B281E}"/>
              </a:ext>
            </a:extLst>
          </p:cNvPr>
          <p:cNvSpPr/>
          <p:nvPr/>
        </p:nvSpPr>
        <p:spPr>
          <a:xfrm>
            <a:off x="10164496" y="6344903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06/05/2024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BD77ED-BEEB-471B-AFCE-808A39EB9F59}"/>
              </a:ext>
            </a:extLst>
          </p:cNvPr>
          <p:cNvSpPr/>
          <p:nvPr/>
        </p:nvSpPr>
        <p:spPr>
          <a:xfrm>
            <a:off x="225440" y="6370244"/>
            <a:ext cx="6832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L'INFN e la Strategia Europea per la Fisica delle Particelle 6-7/05/2024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52CF0A3-6F3D-4155-BE7E-828C2A1519B4}"/>
              </a:ext>
            </a:extLst>
          </p:cNvPr>
          <p:cNvSpPr/>
          <p:nvPr/>
        </p:nvSpPr>
        <p:spPr>
          <a:xfrm>
            <a:off x="2939143" y="426597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b="1" dirty="0">
                <a:latin typeface="LiberationSans-Bold"/>
              </a:rPr>
              <a:t>(</a:t>
            </a:r>
            <a:r>
              <a:rPr lang="it-IT" sz="1600" b="1" dirty="0">
                <a:latin typeface="LiberationSans-Bold"/>
              </a:rPr>
              <a:t>a) INFN – Laboratori Nazionali di Frascati</a:t>
            </a:r>
          </a:p>
          <a:p>
            <a:r>
              <a:rPr lang="it-IT" sz="1600" b="1" dirty="0">
                <a:latin typeface="LiberationSans-Bold"/>
              </a:rPr>
              <a:t>(b) Kirikalle University, Turkey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3161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22AC2-11C6-4BD2-9B4D-6F23CD4393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73137" y="34109"/>
            <a:ext cx="4922520" cy="535531"/>
          </a:xfr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compressor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B5DCE5A-CEA4-4D1C-87F3-C81A71C8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39" y="3846842"/>
            <a:ext cx="4322045" cy="272578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0CE706A-71A0-4C78-A651-2346E30C0756}"/>
              </a:ext>
            </a:extLst>
          </p:cNvPr>
          <p:cNvSpPr/>
          <p:nvPr/>
        </p:nvSpPr>
        <p:spPr>
          <a:xfrm>
            <a:off x="213679" y="1291963"/>
            <a:ext cx="11764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aim of the energy compressor is  to maximize the number of particles accepted in energy by the DR ( 1.54 -/+ 2%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four-bending C-shape chicane. Dispersion and second order dispersion closed by symmetry.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Two cavities  of the type used for the positron LINAC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 LINAC 2022) THPOJO08)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8C108A4-2ACE-4B26-AFB7-FB1D0D282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674" y="456066"/>
            <a:ext cx="7471507" cy="914400"/>
          </a:xfrm>
          <a:prstGeom prst="rect">
            <a:avLst/>
          </a:prstGeom>
        </p:spPr>
      </p:pic>
      <p:pic>
        <p:nvPicPr>
          <p:cNvPr id="8" name="Picture 71">
            <a:extLst>
              <a:ext uri="{FF2B5EF4-FFF2-40B4-BE49-F238E27FC236}">
                <a16:creationId xmlns:a16="http://schemas.microsoft.com/office/drawing/2014/main" id="{E3F04CF8-AE00-4A0B-9C45-5BD3C4386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84" y="3920864"/>
            <a:ext cx="3535680" cy="2651760"/>
          </a:xfrm>
          <a:prstGeom prst="rect">
            <a:avLst/>
          </a:prstGeom>
        </p:spPr>
      </p:pic>
      <p:pic>
        <p:nvPicPr>
          <p:cNvPr id="9" name="Picture 44">
            <a:extLst>
              <a:ext uri="{FF2B5EF4-FFF2-40B4-BE49-F238E27FC236}">
                <a16:creationId xmlns:a16="http://schemas.microsoft.com/office/drawing/2014/main" id="{274C4BF1-495B-4656-BB16-F05825BDE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81" y="3920864"/>
            <a:ext cx="3535680" cy="2651760"/>
          </a:xfrm>
          <a:prstGeom prst="rect">
            <a:avLst/>
          </a:prstGeom>
        </p:spPr>
      </p:pic>
      <p:sp>
        <p:nvSpPr>
          <p:cNvPr id="11" name="Rectangle 45">
            <a:extLst>
              <a:ext uri="{FF2B5EF4-FFF2-40B4-BE49-F238E27FC236}">
                <a16:creationId xmlns:a16="http://schemas.microsoft.com/office/drawing/2014/main" id="{528472F5-F5D5-4264-8977-D4B1D8D6D58D}"/>
              </a:ext>
            </a:extLst>
          </p:cNvPr>
          <p:cNvSpPr/>
          <p:nvPr/>
        </p:nvSpPr>
        <p:spPr>
          <a:xfrm>
            <a:off x="5121670" y="3437410"/>
            <a:ext cx="2662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Energy distribution</a:t>
            </a:r>
            <a:endParaRPr lang="en-US" sz="2000" b="1" dirty="0"/>
          </a:p>
        </p:txBody>
      </p:sp>
      <p:sp>
        <p:nvSpPr>
          <p:cNvPr id="15" name="Rectangle 75">
            <a:extLst>
              <a:ext uri="{FF2B5EF4-FFF2-40B4-BE49-F238E27FC236}">
                <a16:creationId xmlns:a16="http://schemas.microsoft.com/office/drawing/2014/main" id="{00D400EE-97A2-4F4E-A639-ADD87119B8A4}"/>
              </a:ext>
            </a:extLst>
          </p:cNvPr>
          <p:cNvSpPr/>
          <p:nvPr/>
        </p:nvSpPr>
        <p:spPr>
          <a:xfrm>
            <a:off x="8371195" y="3401997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Beam fraction in E0-/+2%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8CADD1C-9B64-40DE-B390-7C753F3B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024" y="3108960"/>
            <a:ext cx="5695541" cy="356616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B4EF984-370A-411C-AE2E-BCCBCA40182D}"/>
              </a:ext>
            </a:extLst>
          </p:cNvPr>
          <p:cNvSpPr/>
          <p:nvPr/>
        </p:nvSpPr>
        <p:spPr>
          <a:xfrm>
            <a:off x="133657" y="475070"/>
            <a:ext cx="119246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Particle beam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prepared with a start-to-end simulation. Positron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simulated with RF_TRACK. Energy compressor and injection TF are simulated with elegant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 acceptance: Survived particles at 10k turns (PTC-MADX): 59794/71800 = 83%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picture shows the transverse distribution of the survived particles according to their positions at e+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coordinate of the dead particles  can be used to study a possible reduction and collimation of the positron beam coming from the source 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63186EB-CA19-46AA-A542-8903F799637E}"/>
              </a:ext>
            </a:extLst>
          </p:cNvPr>
          <p:cNvSpPr/>
          <p:nvPr/>
        </p:nvSpPr>
        <p:spPr>
          <a:xfrm>
            <a:off x="2385848" y="0"/>
            <a:ext cx="8702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acceptance of the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pLINAC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  <a:endParaRPr lang="it-IT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6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119BB9B-D7BC-498A-B90C-DBD9EDC8A285}"/>
              </a:ext>
            </a:extLst>
          </p:cNvPr>
          <p:cNvSpPr/>
          <p:nvPr/>
        </p:nvSpPr>
        <p:spPr>
          <a:xfrm>
            <a:off x="162907" y="488522"/>
            <a:ext cx="118661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parametric estimate of DR (current optics/layout) collective effects has been done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major limitations are expected from longitudinal micro-wave inst. (LMI),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transverse mode coupling instability (TMCI), and coherent synchrotron radiation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(CSR)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Analytical estimate of the power emitted by SR in the DR.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FII must be further investigated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SC-induced tune shift might be an issue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simulations of e-cloud build-up and instability have started. Simulation of the e-cloud build-up in the DR bending with several patterns considering the actual layout and optics  of the damping ring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e-cloud simulation strategies are under testing using DAFNE e+ beam that is the only positron beam in Europe. Measurements have already been taken. This activity will be reported at IPAC 2024 in the contribution WPR008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9BFE068-DE43-437B-BC1D-068BC5FF0F22}"/>
              </a:ext>
            </a:extLst>
          </p:cNvPr>
          <p:cNvSpPr/>
          <p:nvPr/>
        </p:nvSpPr>
        <p:spPr>
          <a:xfrm>
            <a:off x="2941929" y="-96253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-Bold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 ring collective effects</a:t>
            </a:r>
            <a:endParaRPr lang="it-IT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8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D31F05-CEFE-4573-A6CF-BE6BE0DD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0" y="2557134"/>
            <a:ext cx="4959294" cy="41148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D998952-C704-43D7-AF89-DFAD79A3CA19}"/>
              </a:ext>
            </a:extLst>
          </p:cNvPr>
          <p:cNvSpPr/>
          <p:nvPr/>
        </p:nvSpPr>
        <p:spPr>
          <a:xfrm>
            <a:off x="721868" y="3186"/>
            <a:ext cx="1074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DR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icluding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IBS</a:t>
            </a:r>
            <a:endParaRPr lang="it-IT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E68FF78-45F4-4B46-AA94-B177FB911AB9}"/>
              </a:ext>
            </a:extLst>
          </p:cNvPr>
          <p:cNvSpPr/>
          <p:nvPr/>
        </p:nvSpPr>
        <p:spPr>
          <a:xfrm>
            <a:off x="142382" y="442467"/>
            <a:ext cx="11907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 transverse emittance in the damping ring is reduced by three orders  of magnitude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initial emittance is </a:t>
            </a:r>
            <a:r>
              <a:rPr lang="en-US" sz="2400" dirty="0"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≈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mm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both planes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final emittance are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x= 1.29 nm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= 1.03 nm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iberationSans"/>
              </a:rPr>
              <a:t>Emittance dilution from IBS </a:t>
            </a:r>
            <a:r>
              <a:rPr lang="it-IT" sz="2400" b="1" dirty="0">
                <a:latin typeface="LiberationSans"/>
                <a:ea typeface="DejaVu Sans" panose="020B0603030804020204" pitchFamily="34" charset="0"/>
                <a:cs typeface="DejaVu Sans" panose="020B0603030804020204" pitchFamily="34" charset="0"/>
              </a:rPr>
              <a:t>≈</a:t>
            </a:r>
            <a:r>
              <a:rPr lang="it-IT" sz="2400" b="1" dirty="0">
                <a:latin typeface="LiberationSans"/>
              </a:rPr>
              <a:t>30%. </a:t>
            </a:r>
            <a:r>
              <a:rPr lang="en-US" sz="2400" b="1" dirty="0">
                <a:latin typeface="LiberationSans"/>
              </a:rPr>
              <a:t>Evaluated  with a </a:t>
            </a:r>
            <a:r>
              <a:rPr lang="it-IT" sz="2400" b="1" dirty="0">
                <a:latin typeface="LiberationSans"/>
              </a:rPr>
              <a:t>MAD-X </a:t>
            </a:r>
            <a:r>
              <a:rPr lang="it-IT" sz="2400" b="1" dirty="0" err="1">
                <a:latin typeface="LiberationSans"/>
              </a:rPr>
              <a:t>module</a:t>
            </a:r>
            <a:r>
              <a:rPr lang="it-IT" sz="2400" b="1" dirty="0">
                <a:latin typeface="LiberationSans"/>
              </a:rPr>
              <a:t> for a  4pC </a:t>
            </a:r>
            <a:r>
              <a:rPr lang="it-IT" sz="2400" b="1" dirty="0" err="1">
                <a:latin typeface="LiberationSans"/>
              </a:rPr>
              <a:t>bunch</a:t>
            </a:r>
            <a:r>
              <a:rPr lang="it-IT" sz="2400" b="1" dirty="0">
                <a:latin typeface="LiberationSans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A6765D-7071-4491-97E6-5D221E25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36" y="2788652"/>
            <a:ext cx="5056924" cy="3840480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C960F3A-CC06-49B4-9DDC-94048FCB3916}"/>
              </a:ext>
            </a:extLst>
          </p:cNvPr>
          <p:cNvSpPr/>
          <p:nvPr/>
        </p:nvSpPr>
        <p:spPr>
          <a:xfrm rot="18617442">
            <a:off x="5913123" y="1870950"/>
            <a:ext cx="273865" cy="2384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0445D68-E23C-4436-8A87-F998C55C2EAA}"/>
              </a:ext>
            </a:extLst>
          </p:cNvPr>
          <p:cNvSpPr/>
          <p:nvPr/>
        </p:nvSpPr>
        <p:spPr>
          <a:xfrm rot="1561515">
            <a:off x="2898039" y="5113963"/>
            <a:ext cx="2057721" cy="9144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7EEB5DA-65FE-4FD3-BACF-2C58FFB0706D}"/>
              </a:ext>
            </a:extLst>
          </p:cNvPr>
          <p:cNvSpPr/>
          <p:nvPr/>
        </p:nvSpPr>
        <p:spPr>
          <a:xfrm rot="15860674">
            <a:off x="5545443" y="4287956"/>
            <a:ext cx="339074" cy="2132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7304C-7C9E-46C7-8526-88C2B287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434" y="3938746"/>
            <a:ext cx="3524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8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CFF4CD-A0E5-4744-A049-10D77861D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499" y="2834640"/>
            <a:ext cx="8132452" cy="4023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E4BE7B-F617-43C6-9B35-2B7830934F6A}"/>
              </a:ext>
            </a:extLst>
          </p:cNvPr>
          <p:cNvSpPr/>
          <p:nvPr/>
        </p:nvSpPr>
        <p:spPr>
          <a:xfrm>
            <a:off x="3647764" y="0"/>
            <a:ext cx="5763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 bunch compressor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0BD385-B0B5-4943-951A-64EF36D69724}"/>
              </a:ext>
            </a:extLst>
          </p:cNvPr>
          <p:cNvSpPr/>
          <p:nvPr/>
        </p:nvSpPr>
        <p:spPr>
          <a:xfrm>
            <a:off x="103027" y="421145"/>
            <a:ext cx="120889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Six  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Total R56 =0.40m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horizontal phase advance between cell 3 and 4, small H in the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 the cells: second order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disersion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compensation and phase space linearization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One cavity to chirp the beam. Accelerating voltage 54 MV (70.5MV available)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Two cavities to remove part of the chirp.  Accelerating voltage 110 MV (max140MV)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1F2F5-1CBF-4C9A-8007-50E16A534B9A}"/>
              </a:ext>
            </a:extLst>
          </p:cNvPr>
          <p:cNvSpPr/>
          <p:nvPr/>
        </p:nvSpPr>
        <p:spPr>
          <a:xfrm>
            <a:off x="859078" y="4330251"/>
            <a:ext cx="2304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phase advance (x)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914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7">
            <a:extLst>
              <a:ext uri="{FF2B5EF4-FFF2-40B4-BE49-F238E27FC236}">
                <a16:creationId xmlns:a16="http://schemas.microsoft.com/office/drawing/2014/main" id="{9C62B767-225F-4435-AD7A-4AA45A9D2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6" y="3200400"/>
            <a:ext cx="4632960" cy="34747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40F42B-A48E-496C-AB58-BB4533E3BFDF}"/>
              </a:ext>
            </a:extLst>
          </p:cNvPr>
          <p:cNvSpPr/>
          <p:nvPr/>
        </p:nvSpPr>
        <p:spPr>
          <a:xfrm>
            <a:off x="206828" y="384275"/>
            <a:ext cx="11778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compressor performance evaluated with simulation with the code elegant.    1D CSR module, 4M macroparticle.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compression preserves with good approximation the Gaussian current profile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space dominated by the linear chirp and uncorrelated energy spread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rms bunch length ≈ 1.0 mm Compression factor≈5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spread 6.5*10^- 3.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 dilution &lt;4% horizontal and &lt;3% vertical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541FB8-F7AD-4DF8-AA1C-D419FF818080}"/>
              </a:ext>
            </a:extLst>
          </p:cNvPr>
          <p:cNvSpPr/>
          <p:nvPr/>
        </p:nvSpPr>
        <p:spPr>
          <a:xfrm>
            <a:off x="3054781" y="-34724"/>
            <a:ext cx="6744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compressor performances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E19D46-D0D6-4182-9FDC-17EB0E412A70}"/>
              </a:ext>
            </a:extLst>
          </p:cNvPr>
          <p:cNvSpPr/>
          <p:nvPr/>
        </p:nvSpPr>
        <p:spPr>
          <a:xfrm>
            <a:off x="2485381" y="3015734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Phase space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78DB6-1D4C-495F-8A1C-B5BDE8C15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3" y="3181510"/>
            <a:ext cx="4632960" cy="34747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999170-111C-41A3-ABE1-10DFF914B4CA}"/>
              </a:ext>
            </a:extLst>
          </p:cNvPr>
          <p:cNvSpPr/>
          <p:nvPr/>
        </p:nvSpPr>
        <p:spPr>
          <a:xfrm>
            <a:off x="8568177" y="3015734"/>
            <a:ext cx="158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Current profile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183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329A8E02-CC95-4254-B840-3A958DD3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3" y="1272352"/>
            <a:ext cx="4934204" cy="201168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00DB257-5BB1-4CFF-B72B-38D58C2C6EBC}"/>
              </a:ext>
            </a:extLst>
          </p:cNvPr>
          <p:cNvSpPr/>
          <p:nvPr/>
        </p:nvSpPr>
        <p:spPr>
          <a:xfrm>
            <a:off x="3264310" y="-30777"/>
            <a:ext cx="6306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it-IT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AB65E5D-C494-4822-8648-D2580B652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80" y="3428999"/>
            <a:ext cx="4511040" cy="338328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1218CEE-30A1-4EAE-84A0-901281262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5" y="3446662"/>
            <a:ext cx="4511040" cy="3383280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873468CF-EBC9-408E-9470-854792DACA81}"/>
              </a:ext>
            </a:extLst>
          </p:cNvPr>
          <p:cNvSpPr/>
          <p:nvPr/>
        </p:nvSpPr>
        <p:spPr>
          <a:xfrm>
            <a:off x="1469699" y="3243887"/>
            <a:ext cx="3859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12934"/>
                </a:solidFill>
              </a:rPr>
              <a:t>Vertical profile on the screen</a:t>
            </a:r>
            <a:endParaRPr lang="en-US" sz="2400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755B0BB-D6DC-40FA-815D-0488CB7FD066}"/>
              </a:ext>
            </a:extLst>
          </p:cNvPr>
          <p:cNvSpPr/>
          <p:nvPr/>
        </p:nvSpPr>
        <p:spPr>
          <a:xfrm>
            <a:off x="8037149" y="3198167"/>
            <a:ext cx="2825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12934"/>
                </a:solidFill>
                <a:latin typeface="Assistant"/>
              </a:rPr>
              <a:t>Beam current profile</a:t>
            </a:r>
            <a:endParaRPr lang="en-US" sz="2400" dirty="0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2A10222-C8EE-4568-B686-F8965FED70BF}"/>
              </a:ext>
            </a:extLst>
          </p:cNvPr>
          <p:cNvSpPr txBox="1"/>
          <p:nvPr/>
        </p:nvSpPr>
        <p:spPr>
          <a:xfrm>
            <a:off x="4993143" y="2235325"/>
            <a:ext cx="184731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86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3E92E6-1083-46EC-B308-F91B43A06475}"/>
              </a:ext>
            </a:extLst>
          </p:cNvPr>
          <p:cNvSpPr/>
          <p:nvPr/>
        </p:nvSpPr>
        <p:spPr>
          <a:xfrm>
            <a:off x="5949676" y="65856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eflector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length 0.5m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eflecting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voltage 5MV ( 2.8GhZ)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Non-deflected beam Sigma y= 31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Deflected beam sigma y= 877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bunch length reconstructed from y profile 1.07 mm instead of 1.08 mm (0.94 mm from gaussian fit)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 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B81BA8F-79BC-4FC5-8B0D-8D1018BE7EEA}"/>
              </a:ext>
            </a:extLst>
          </p:cNvPr>
          <p:cNvSpPr/>
          <p:nvPr/>
        </p:nvSpPr>
        <p:spPr>
          <a:xfrm>
            <a:off x="1132115" y="1600200"/>
            <a:ext cx="196624" cy="461665"/>
          </a:xfrm>
          <a:prstGeom prst="rect">
            <a:avLst/>
          </a:prstGeom>
          <a:solidFill>
            <a:schemeClr val="bg1"/>
          </a:solidFill>
          <a:ln w="180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BCB3947-34C0-4C02-881F-B24EE011984E}"/>
              </a:ext>
            </a:extLst>
          </p:cNvPr>
          <p:cNvSpPr/>
          <p:nvPr/>
        </p:nvSpPr>
        <p:spPr>
          <a:xfrm>
            <a:off x="1050130" y="2374107"/>
            <a:ext cx="116675" cy="461665"/>
          </a:xfrm>
          <a:prstGeom prst="rect">
            <a:avLst/>
          </a:prstGeom>
          <a:solidFill>
            <a:schemeClr val="bg1"/>
          </a:solidFill>
          <a:ln w="180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0E42F80-F6AA-4D29-959A-77682C5A4EEC}"/>
              </a:ext>
            </a:extLst>
          </p:cNvPr>
          <p:cNvSpPr/>
          <p:nvPr/>
        </p:nvSpPr>
        <p:spPr>
          <a:xfrm>
            <a:off x="4890750" y="1654901"/>
            <a:ext cx="287124" cy="93553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1C75D19-6FAD-428C-BBC8-0608B844D538}"/>
              </a:ext>
            </a:extLst>
          </p:cNvPr>
          <p:cNvSpPr/>
          <p:nvPr/>
        </p:nvSpPr>
        <p:spPr>
          <a:xfrm>
            <a:off x="1274855" y="2444928"/>
            <a:ext cx="196624" cy="461665"/>
          </a:xfrm>
          <a:prstGeom prst="rect">
            <a:avLst/>
          </a:prstGeom>
          <a:solidFill>
            <a:schemeClr val="tx1"/>
          </a:solidFill>
          <a:ln w="180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05AE6D8-E320-4728-A9BA-A893EF18FCD8}"/>
              </a:ext>
            </a:extLst>
          </p:cNvPr>
          <p:cNvSpPr/>
          <p:nvPr/>
        </p:nvSpPr>
        <p:spPr>
          <a:xfrm>
            <a:off x="1163065" y="2475262"/>
            <a:ext cx="460814" cy="461665"/>
          </a:xfrm>
          <a:prstGeom prst="rect">
            <a:avLst/>
          </a:prstGeom>
          <a:solidFill>
            <a:schemeClr val="bg1"/>
          </a:solidFill>
          <a:ln w="180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8A15DC-8A67-4519-8826-434D0D403982}"/>
              </a:ext>
            </a:extLst>
          </p:cNvPr>
          <p:cNvSpPr txBox="1"/>
          <p:nvPr/>
        </p:nvSpPr>
        <p:spPr>
          <a:xfrm>
            <a:off x="2530789" y="169253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Quadrupoles</a:t>
            </a:r>
            <a:endParaRPr lang="it-IT" b="1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A92F1F5-6D14-4D43-9F13-0EF807B44E10}"/>
              </a:ext>
            </a:extLst>
          </p:cNvPr>
          <p:cNvSpPr/>
          <p:nvPr/>
        </p:nvSpPr>
        <p:spPr>
          <a:xfrm>
            <a:off x="4883606" y="1736216"/>
            <a:ext cx="45719" cy="935534"/>
          </a:xfrm>
          <a:prstGeom prst="rect">
            <a:avLst/>
          </a:prstGeom>
          <a:solidFill>
            <a:schemeClr val="accent6"/>
          </a:solidFill>
          <a:ln w="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871FE9-19DC-485C-92ED-67F48627285E}"/>
              </a:ext>
            </a:extLst>
          </p:cNvPr>
          <p:cNvSpPr/>
          <p:nvPr/>
        </p:nvSpPr>
        <p:spPr>
          <a:xfrm>
            <a:off x="4945652" y="2011097"/>
            <a:ext cx="823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Screen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95D386D-A102-4FE3-BAC9-7B4EA1933F85}"/>
              </a:ext>
            </a:extLst>
          </p:cNvPr>
          <p:cNvSpPr/>
          <p:nvPr/>
        </p:nvSpPr>
        <p:spPr>
          <a:xfrm>
            <a:off x="1721563" y="2572447"/>
            <a:ext cx="116675" cy="461665"/>
          </a:xfrm>
          <a:prstGeom prst="rect">
            <a:avLst/>
          </a:prstGeom>
          <a:solidFill>
            <a:schemeClr val="bg1"/>
          </a:solidFill>
          <a:ln w="180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F2E3FB9-0C74-45E3-85D8-EBABE203116A}"/>
              </a:ext>
            </a:extLst>
          </p:cNvPr>
          <p:cNvSpPr/>
          <p:nvPr/>
        </p:nvSpPr>
        <p:spPr>
          <a:xfrm>
            <a:off x="1117345" y="1725104"/>
            <a:ext cx="45719" cy="461665"/>
          </a:xfrm>
          <a:prstGeom prst="rect">
            <a:avLst/>
          </a:prstGeom>
          <a:solidFill>
            <a:schemeClr val="bg1"/>
          </a:solidFill>
          <a:ln w="180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160C36-04B6-41DA-9825-8D9F5BBA1769}"/>
              </a:ext>
            </a:extLst>
          </p:cNvPr>
          <p:cNvSpPr txBox="1"/>
          <p:nvPr/>
        </p:nvSpPr>
        <p:spPr>
          <a:xfrm>
            <a:off x="408977" y="1692533"/>
            <a:ext cx="20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RF </a:t>
            </a:r>
            <a:r>
              <a:rPr lang="it-IT" b="1" dirty="0" err="1"/>
              <a:t>Deflecting</a:t>
            </a:r>
            <a:r>
              <a:rPr lang="it-IT" b="1" dirty="0"/>
              <a:t> </a:t>
            </a:r>
            <a:r>
              <a:rPr lang="it-IT" b="1" dirty="0" err="1"/>
              <a:t>cavity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5196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2A7C991-9693-46B5-8A4E-4704049C17B5}"/>
              </a:ext>
            </a:extLst>
          </p:cNvPr>
          <p:cNvSpPr/>
          <p:nvPr/>
        </p:nvSpPr>
        <p:spPr>
          <a:xfrm>
            <a:off x="4353375" y="0"/>
            <a:ext cx="3485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endParaRPr lang="it-IT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8FF2BA4-54FA-4DFE-8D04-84E199097B1F}"/>
              </a:ext>
            </a:extLst>
          </p:cNvPr>
          <p:cNvSpPr/>
          <p:nvPr/>
        </p:nvSpPr>
        <p:spPr>
          <a:xfrm>
            <a:off x="369363" y="695612"/>
            <a:ext cx="11637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estimation of the cost of the systems included in the WP4 has been prepared for the injector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design has been used to estimate the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cost for the systems included in the WP4 is esteemed in 67 MCHF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esteem of the cost of the damping ring is 43 MCHF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esteem of the cost of the bunch compressor is 8.8 MCHF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esteem of the cost of the energy  compressor is 2.2 MCHF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remaining 13MCHF for the FODOs, the MATCHING sections and the diagnostic sections</a:t>
            </a:r>
          </a:p>
        </p:txBody>
      </p:sp>
    </p:spTree>
    <p:extLst>
      <p:ext uri="{BB962C8B-B14F-4D97-AF65-F5344CB8AC3E}">
        <p14:creationId xmlns:p14="http://schemas.microsoft.com/office/powerpoint/2010/main" val="77459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1539298" y="120740"/>
            <a:ext cx="549885" cy="22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ts val="1652"/>
              </a:lnSpc>
            </a:pPr>
            <a:fld id="{50DFE5F8-018E-494F-BD29-8B2787D85836}" type="slidenum">
              <a:rPr lang="en-GB" sz="1067" spc="-1">
                <a:solidFill>
                  <a:srgbClr val="FFFFFF"/>
                </a:solidFill>
                <a:latin typeface="Arial"/>
              </a:rPr>
              <a:pPr algn="r">
                <a:lnSpc>
                  <a:spcPts val="1652"/>
                </a:lnSpc>
              </a:pPr>
              <a:t>18</a:t>
            </a:fld>
            <a:endParaRPr lang="en-GB" sz="1067" spc="-1" dirty="0">
              <a:latin typeface="Times New Roman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1344000" y="130080"/>
            <a:ext cx="2717760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>
              <a:lnSpc>
                <a:spcPts val="1652"/>
              </a:lnSpc>
            </a:pPr>
            <a:endParaRPr lang="en-GB" sz="1200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B7B2C-92F9-C0D3-88FC-C439DC9D69E0}"/>
              </a:ext>
            </a:extLst>
          </p:cNvPr>
          <p:cNvSpPr txBox="1"/>
          <p:nvPr/>
        </p:nvSpPr>
        <p:spPr>
          <a:xfrm>
            <a:off x="2646319" y="-32960"/>
            <a:ext cx="55496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</a:t>
            </a:r>
            <a:endParaRPr lang="en-GB" sz="2667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2DDF2A2-A959-4352-8389-351C992FA23D}"/>
              </a:ext>
            </a:extLst>
          </p:cNvPr>
          <p:cNvSpPr/>
          <p:nvPr/>
        </p:nvSpPr>
        <p:spPr>
          <a:xfrm>
            <a:off x="2923799" y="120740"/>
            <a:ext cx="6739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ring design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2FEEB98-ADFE-40E0-B410-782E35F1B42E}"/>
              </a:ext>
            </a:extLst>
          </p:cNvPr>
          <p:cNvSpPr/>
          <p:nvPr/>
        </p:nvSpPr>
        <p:spPr>
          <a:xfrm>
            <a:off x="558280" y="3573235"/>
            <a:ext cx="11075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positron yield would allow positrons to be generated at a lower electron beam energy.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Rep rate 200 Hz instead of 400 Hz less average rf power, higher accelerating gradient, shorter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electron and positron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Overall, the cost  is expected to remain under control, we  are also planning to replace SC RF cavity with NC type</a:t>
            </a:r>
          </a:p>
          <a:p>
            <a:endParaRPr lang="en-CH" sz="2400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8E2B076-98F0-4966-959C-8D68B30E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271" y="868555"/>
            <a:ext cx="805634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E11E7C6-45F9-47F7-BDA7-91483254FD53}"/>
              </a:ext>
            </a:extLst>
          </p:cNvPr>
          <p:cNvSpPr/>
          <p:nvPr/>
        </p:nvSpPr>
        <p:spPr>
          <a:xfrm>
            <a:off x="2726326" y="-17801"/>
            <a:ext cx="6739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ring design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E3B8412-A827-48C3-976E-0A2C7854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06" y="669932"/>
            <a:ext cx="6982165" cy="23774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71E5F5-0105-4292-8661-367F7B0F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08" y="3210652"/>
            <a:ext cx="3907796" cy="329184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B71DD33-4730-4141-8EFE-84411B3302A6}"/>
              </a:ext>
            </a:extLst>
          </p:cNvPr>
          <p:cNvSpPr/>
          <p:nvPr/>
        </p:nvSpPr>
        <p:spPr>
          <a:xfrm>
            <a:off x="2540924" y="2893021"/>
            <a:ext cx="5642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design of the FCC DR is composed of 3 arcs and 3 straight sections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87D2D11-FBFE-49D6-819D-4B320D664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7" y="2396623"/>
            <a:ext cx="2221759" cy="17373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3333E0D-72FD-4107-8584-D6BFAF1F8566}"/>
              </a:ext>
            </a:extLst>
          </p:cNvPr>
          <p:cNvSpPr/>
          <p:nvPr/>
        </p:nvSpPr>
        <p:spPr>
          <a:xfrm>
            <a:off x="8032438" y="233247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options are considered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422AF1A-93BE-4FF7-8424-07192B86E150}"/>
              </a:ext>
            </a:extLst>
          </p:cNvPr>
          <p:cNvSpPr/>
          <p:nvPr/>
        </p:nvSpPr>
        <p:spPr>
          <a:xfrm>
            <a:off x="17589819" y="8876496"/>
            <a:ext cx="5968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Arcs has 6 FODO cell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518ACD9-9593-46C0-B6BA-DE4EEC117F68}"/>
              </a:ext>
            </a:extLst>
          </p:cNvPr>
          <p:cNvSpPr/>
          <p:nvPr/>
        </p:nvSpPr>
        <p:spPr>
          <a:xfrm>
            <a:off x="19692856" y="15402064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FCC-DR (DQ)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8056C03-FA48-4E9D-91F6-227BD67386E1}"/>
              </a:ext>
            </a:extLst>
          </p:cNvPr>
          <p:cNvSpPr/>
          <p:nvPr/>
        </p:nvSpPr>
        <p:spPr>
          <a:xfrm>
            <a:off x="18201930" y="9848334"/>
            <a:ext cx="545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 of 21 cells and each of the straight sections 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4D657C2-AD59-4A04-8EA2-22B361D6EB4C}"/>
              </a:ext>
            </a:extLst>
          </p:cNvPr>
          <p:cNvSpPr/>
          <p:nvPr/>
        </p:nvSpPr>
        <p:spPr>
          <a:xfrm>
            <a:off x="2590800" y="5367623"/>
            <a:ext cx="6411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Arcs consist of 21 cells and each of the straight sections has 6 FODO cells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76F2D21-1B9E-4B77-B07D-0A54793DDD85}"/>
              </a:ext>
            </a:extLst>
          </p:cNvPr>
          <p:cNvSpPr/>
          <p:nvPr/>
        </p:nvSpPr>
        <p:spPr>
          <a:xfrm>
            <a:off x="48796" y="4543948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FCC-DR (NO DQ)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ED4F2A-17F1-4EC5-B34B-44E869AB7D73}"/>
              </a:ext>
            </a:extLst>
          </p:cNvPr>
          <p:cNvSpPr/>
          <p:nvPr/>
        </p:nvSpPr>
        <p:spPr>
          <a:xfrm>
            <a:off x="2590800" y="4441074"/>
            <a:ext cx="5779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Arcs consist of 16 FODO cells and each of the straight sections has 5 FODO cells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DBE15A1-B876-4F6B-BB77-FAEFC19320EF}"/>
              </a:ext>
            </a:extLst>
          </p:cNvPr>
          <p:cNvSpPr/>
          <p:nvPr/>
        </p:nvSpPr>
        <p:spPr>
          <a:xfrm>
            <a:off x="151012" y="5552288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FCC-DR (DQ)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2238B40-D19D-4CF4-8B62-FF6D401C7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11" y="363552"/>
            <a:ext cx="9325128" cy="256032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DFD9040-4116-438B-8B07-946E9C0A961C}"/>
              </a:ext>
            </a:extLst>
          </p:cNvPr>
          <p:cNvSpPr/>
          <p:nvPr/>
        </p:nvSpPr>
        <p:spPr>
          <a:xfrm>
            <a:off x="2739772" y="4713751"/>
            <a:ext cx="7791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WP1/2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Electron Source, Electron and Positron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Linacs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WP3: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Positron Source: Target and Capture System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WP4: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 Ring and Transfer Lines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WP6: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PSI Positron Production (P3) Project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34DB15A-A9A5-41B9-B955-E1507D20EB4F}"/>
              </a:ext>
            </a:extLst>
          </p:cNvPr>
          <p:cNvSpPr/>
          <p:nvPr/>
        </p:nvSpPr>
        <p:spPr>
          <a:xfrm>
            <a:off x="3037291" y="0"/>
            <a:ext cx="7196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pre-Injector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complex  layout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86120D6-B0A3-4B3F-8EC7-6F16BB5CF045}"/>
              </a:ext>
            </a:extLst>
          </p:cNvPr>
          <p:cNvSpPr/>
          <p:nvPr/>
        </p:nvSpPr>
        <p:spPr>
          <a:xfrm>
            <a:off x="1029898" y="2871925"/>
            <a:ext cx="11514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layout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for project 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evaluation and cost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the midterm review report</a:t>
            </a:r>
            <a:r>
              <a:rPr lang="it-IT" sz="2400" dirty="0">
                <a:latin typeface="Calibri 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19D583-E27E-4943-A414-4E3389D72F81}"/>
              </a:ext>
            </a:extLst>
          </p:cNvPr>
          <p:cNvSpPr/>
          <p:nvPr/>
        </p:nvSpPr>
        <p:spPr>
          <a:xfrm>
            <a:off x="1029898" y="3843821"/>
            <a:ext cx="12086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emittance of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operate the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ring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2.86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941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F02B495-4A24-41C9-9A76-50BB45673C2B}"/>
              </a:ext>
            </a:extLst>
          </p:cNvPr>
          <p:cNvSpPr/>
          <p:nvPr/>
        </p:nvSpPr>
        <p:spPr>
          <a:xfrm>
            <a:off x="352982" y="363394"/>
            <a:ext cx="116400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Calibri  "/>
              </a:rPr>
              <a:t>DR and </a:t>
            </a:r>
            <a:r>
              <a:rPr lang="it-IT" sz="2400" dirty="0" err="1">
                <a:latin typeface="Calibri  "/>
              </a:rPr>
              <a:t>TLs</a:t>
            </a:r>
            <a:r>
              <a:rPr lang="it-IT" sz="2400" dirty="0">
                <a:latin typeface="Calibri  "/>
              </a:rPr>
              <a:t> design </a:t>
            </a:r>
            <a:r>
              <a:rPr lang="it-IT" sz="2400" dirty="0" err="1">
                <a:latin typeface="Calibri  "/>
              </a:rPr>
              <a:t>has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been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completed</a:t>
            </a:r>
            <a:endParaRPr lang="it-IT" sz="2400" dirty="0">
              <a:latin typeface="Calibri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latin typeface="Calibri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Calibri  "/>
              </a:rPr>
              <a:t> A DR </a:t>
            </a:r>
            <a:r>
              <a:rPr lang="it-IT" sz="2400" dirty="0" err="1">
                <a:latin typeface="Calibri  "/>
              </a:rPr>
              <a:t>acceptance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larger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than</a:t>
            </a:r>
            <a:r>
              <a:rPr lang="it-IT" sz="2400" dirty="0">
                <a:latin typeface="Calibri  "/>
              </a:rPr>
              <a:t> 80% can be </a:t>
            </a:r>
            <a:r>
              <a:rPr lang="it-IT" sz="2400" dirty="0" err="1">
                <a:latin typeface="Calibri  "/>
              </a:rPr>
              <a:t>achieved</a:t>
            </a:r>
            <a:r>
              <a:rPr lang="it-IT" sz="2400" dirty="0">
                <a:latin typeface="Calibri  "/>
              </a:rPr>
              <a:t> with the help of an ECS </a:t>
            </a:r>
            <a:r>
              <a:rPr lang="it-IT" sz="2400" dirty="0" err="1">
                <a:latin typeface="Calibri  "/>
              </a:rPr>
              <a:t>installed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between</a:t>
            </a:r>
            <a:r>
              <a:rPr lang="it-IT" sz="2400" dirty="0">
                <a:latin typeface="Calibri  "/>
              </a:rPr>
              <a:t> the </a:t>
            </a:r>
            <a:r>
              <a:rPr lang="it-IT" sz="2400" dirty="0" err="1">
                <a:latin typeface="Calibri  "/>
              </a:rPr>
              <a:t>pLINAC</a:t>
            </a:r>
            <a:r>
              <a:rPr lang="it-IT" sz="2400" dirty="0">
                <a:latin typeface="Calibri  "/>
              </a:rPr>
              <a:t> and the DR injection line.</a:t>
            </a:r>
          </a:p>
          <a:p>
            <a:endParaRPr lang="it-IT" sz="2400" dirty="0">
              <a:latin typeface="Calibri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Calibri  "/>
              </a:rPr>
              <a:t>A BCS, </a:t>
            </a:r>
            <a:r>
              <a:rPr lang="it-IT" sz="2400" dirty="0" err="1">
                <a:latin typeface="Calibri  "/>
              </a:rPr>
              <a:t>that</a:t>
            </a:r>
            <a:r>
              <a:rPr lang="it-IT" sz="2400" dirty="0">
                <a:latin typeface="Calibri  "/>
              </a:rPr>
              <a:t> can </a:t>
            </a:r>
            <a:r>
              <a:rPr lang="it-IT" sz="2400" dirty="0" err="1">
                <a:latin typeface="Calibri  "/>
              </a:rPr>
              <a:t>provide</a:t>
            </a:r>
            <a:r>
              <a:rPr lang="it-IT" sz="2400" dirty="0">
                <a:latin typeface="Calibri  "/>
              </a:rPr>
              <a:t> maximum </a:t>
            </a:r>
            <a:r>
              <a:rPr lang="it-IT" sz="2400" dirty="0" err="1">
                <a:latin typeface="Calibri  "/>
              </a:rPr>
              <a:t>compression</a:t>
            </a:r>
            <a:r>
              <a:rPr lang="it-IT" sz="2400" dirty="0">
                <a:latin typeface="Calibri  "/>
              </a:rPr>
              <a:t> factor  C ~ 5, </a:t>
            </a:r>
            <a:r>
              <a:rPr lang="it-IT" sz="2400" dirty="0" err="1">
                <a:latin typeface="Calibri  "/>
              </a:rPr>
              <a:t>has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been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included</a:t>
            </a:r>
            <a:r>
              <a:rPr lang="it-IT" sz="2400" dirty="0">
                <a:latin typeface="Calibri  "/>
              </a:rPr>
              <a:t> in the return line from the DR to Common LINAC. </a:t>
            </a:r>
          </a:p>
          <a:p>
            <a:endParaRPr lang="it-IT" sz="2400" dirty="0">
              <a:latin typeface="Calibri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Calibri  "/>
              </a:rPr>
              <a:t>A list of the </a:t>
            </a:r>
            <a:r>
              <a:rPr lang="it-IT" sz="2400" dirty="0" err="1">
                <a:latin typeface="Calibri  "/>
              </a:rPr>
              <a:t>components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used</a:t>
            </a:r>
            <a:r>
              <a:rPr lang="it-IT" sz="2400" dirty="0">
                <a:latin typeface="Calibri  "/>
              </a:rPr>
              <a:t> for the </a:t>
            </a:r>
            <a:r>
              <a:rPr lang="it-IT" sz="2400" dirty="0" err="1">
                <a:latin typeface="Calibri  "/>
              </a:rPr>
              <a:t>different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parts</a:t>
            </a:r>
            <a:r>
              <a:rPr lang="it-IT" sz="2400" dirty="0">
                <a:latin typeface="Calibri  "/>
              </a:rPr>
              <a:t> and a cost evaluation </a:t>
            </a:r>
            <a:r>
              <a:rPr lang="it-IT" sz="2400" dirty="0" err="1">
                <a:latin typeface="Calibri  "/>
              </a:rPr>
              <a:t>has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been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prepared</a:t>
            </a:r>
            <a:endParaRPr lang="it-IT" sz="2400" dirty="0">
              <a:latin typeface="Calibri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latin typeface="Calibri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Calibri  "/>
              </a:rPr>
              <a:t>Evaluation of </a:t>
            </a:r>
            <a:r>
              <a:rPr lang="it-IT" sz="2400" dirty="0" err="1">
                <a:latin typeface="Calibri  "/>
              </a:rPr>
              <a:t>collective</a:t>
            </a:r>
            <a:r>
              <a:rPr lang="it-IT" sz="2400" dirty="0">
                <a:latin typeface="Calibri  "/>
              </a:rPr>
              <a:t> effects </a:t>
            </a:r>
            <a:r>
              <a:rPr lang="it-IT" sz="2400" dirty="0" err="1">
                <a:latin typeface="Calibri  "/>
              </a:rPr>
              <a:t>ongoing</a:t>
            </a:r>
            <a:r>
              <a:rPr lang="it-IT" sz="2400" dirty="0">
                <a:latin typeface="Calibri  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e-cloud simulation strategies are under testing using DAFNE e+.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DAFNE could be used as a test facility. DAFNE as a possible test bench for FCC-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C.Milardi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 Zimmerman, FCCIS 2023 WP2 Workshop, Rome</a:t>
            </a:r>
            <a:endParaRPr lang="it-IT" sz="2400" dirty="0">
              <a:latin typeface="Calibri  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Calibri  "/>
              </a:rPr>
              <a:t>Alternative DR </a:t>
            </a:r>
            <a:r>
              <a:rPr lang="it-IT" sz="2400" dirty="0" err="1">
                <a:latin typeface="Calibri  "/>
              </a:rPr>
              <a:t>designs</a:t>
            </a:r>
            <a:r>
              <a:rPr lang="it-IT" sz="2400" dirty="0">
                <a:latin typeface="Calibri  "/>
              </a:rPr>
              <a:t> are </a:t>
            </a:r>
            <a:r>
              <a:rPr lang="it-IT" sz="2400" dirty="0" err="1">
                <a:latin typeface="Calibri  "/>
              </a:rPr>
              <a:t>being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considered</a:t>
            </a:r>
            <a:r>
              <a:rPr lang="it-IT" sz="2400" dirty="0">
                <a:latin typeface="Calibri  "/>
              </a:rPr>
              <a:t>. </a:t>
            </a:r>
            <a:r>
              <a:rPr lang="it-IT" sz="2400" dirty="0" err="1">
                <a:latin typeface="Calibri  "/>
              </a:rPr>
              <a:t>Now</a:t>
            </a:r>
            <a:r>
              <a:rPr lang="it-IT" sz="2400" dirty="0">
                <a:latin typeface="Calibri  "/>
              </a:rPr>
              <a:t>  the focus </a:t>
            </a:r>
            <a:r>
              <a:rPr lang="it-IT" sz="2400" dirty="0" err="1">
                <a:latin typeface="Calibri  "/>
              </a:rPr>
              <a:t>is</a:t>
            </a:r>
            <a:r>
              <a:rPr lang="it-IT" sz="2400" dirty="0">
                <a:latin typeface="Calibri  "/>
              </a:rPr>
              <a:t> on a design </a:t>
            </a:r>
            <a:r>
              <a:rPr lang="it-IT" sz="2400" dirty="0" err="1">
                <a:latin typeface="Calibri  "/>
              </a:rPr>
              <a:t>based</a:t>
            </a:r>
            <a:r>
              <a:rPr lang="it-IT" sz="2400" dirty="0">
                <a:latin typeface="Calibri  "/>
              </a:rPr>
              <a:t> on a </a:t>
            </a:r>
            <a:r>
              <a:rPr lang="en-US" sz="2400" dirty="0">
                <a:latin typeface="Calibri  "/>
              </a:rPr>
              <a:t>damping</a:t>
            </a:r>
            <a:r>
              <a:rPr lang="it-IT" sz="2400" dirty="0">
                <a:latin typeface="Calibri  "/>
              </a:rPr>
              <a:t> ring </a:t>
            </a:r>
            <a:r>
              <a:rPr lang="it-IT" sz="2400" dirty="0" err="1">
                <a:latin typeface="Calibri  "/>
              </a:rPr>
              <a:t>at</a:t>
            </a:r>
            <a:r>
              <a:rPr lang="it-IT" sz="2400" dirty="0">
                <a:latin typeface="Calibri  "/>
              </a:rPr>
              <a:t> a </a:t>
            </a:r>
            <a:r>
              <a:rPr lang="it-IT" sz="2400" dirty="0" err="1">
                <a:latin typeface="Calibri  "/>
              </a:rPr>
              <a:t>higher</a:t>
            </a:r>
            <a:r>
              <a:rPr lang="it-IT" sz="2400" dirty="0">
                <a:latin typeface="Calibri  "/>
              </a:rPr>
              <a:t> </a:t>
            </a:r>
            <a:r>
              <a:rPr lang="it-IT" sz="2400" dirty="0" err="1">
                <a:latin typeface="Calibri  "/>
              </a:rPr>
              <a:t>enrgy</a:t>
            </a:r>
            <a:endParaRPr lang="it-IT" sz="2400" dirty="0">
              <a:latin typeface="Calibri  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DC464C1-D527-490D-AA16-834CF436F39B}"/>
              </a:ext>
            </a:extLst>
          </p:cNvPr>
          <p:cNvSpPr/>
          <p:nvPr/>
        </p:nvSpPr>
        <p:spPr>
          <a:xfrm>
            <a:off x="4887175" y="-125129"/>
            <a:ext cx="2417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4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3B5126-889C-4D98-9072-74EC81EF9D3E}"/>
              </a:ext>
            </a:extLst>
          </p:cNvPr>
          <p:cNvSpPr txBox="1"/>
          <p:nvPr/>
        </p:nvSpPr>
        <p:spPr>
          <a:xfrm>
            <a:off x="504105" y="1558391"/>
            <a:ext cx="77387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This work was done under the auspices of CHART (Swiss Accelerator Research and Technology) Collaboration, </a:t>
            </a:r>
            <a:r>
              <a:rPr lang="en-GB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hlinkClick r:id="rId2"/>
              </a:rPr>
              <a:t>https://chart.ch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FA23B-C60C-434E-96E5-31736BEC2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16" y="1378637"/>
            <a:ext cx="3719332" cy="10058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2DB49-4332-4535-B739-13A325C12F64}"/>
              </a:ext>
            </a:extLst>
          </p:cNvPr>
          <p:cNvSpPr/>
          <p:nvPr/>
        </p:nvSpPr>
        <p:spPr>
          <a:xfrm>
            <a:off x="4084191" y="85189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2098C7-5272-4C8A-979E-6894EFD172E8}"/>
              </a:ext>
            </a:extLst>
          </p:cNvPr>
          <p:cNvSpPr/>
          <p:nvPr/>
        </p:nvSpPr>
        <p:spPr>
          <a:xfrm>
            <a:off x="5366657" y="2518622"/>
            <a:ext cx="6651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FCCIS: 'This project has received funding from the European Union's Horizon 2020 research and innovation program under the European Union's Horizon 2020 research and innovation program under grant agreement No 951754.'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475D80-59E4-4333-A601-6142FE9C7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054" y="2482953"/>
            <a:ext cx="2691994" cy="10972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782B11-2882-49C3-A4EF-895213061B1C}"/>
              </a:ext>
            </a:extLst>
          </p:cNvPr>
          <p:cNvSpPr/>
          <p:nvPr/>
        </p:nvSpPr>
        <p:spPr>
          <a:xfrm>
            <a:off x="2084613" y="780536"/>
            <a:ext cx="8507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Many thanks to all the Colleagues of the FCC-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pre-Injector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07781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E0BA2-FE87-EAE0-B107-721D6B6820A6}"/>
              </a:ext>
            </a:extLst>
          </p:cNvPr>
          <p:cNvSpPr txBox="1"/>
          <p:nvPr/>
        </p:nvSpPr>
        <p:spPr>
          <a:xfrm>
            <a:off x="487336" y="207986"/>
            <a:ext cx="10391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Feedback from Mid-term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96799-0AF7-9E92-8564-86D34F663F49}"/>
              </a:ext>
            </a:extLst>
          </p:cNvPr>
          <p:cNvSpPr txBox="1"/>
          <p:nvPr/>
        </p:nvSpPr>
        <p:spPr>
          <a:xfrm>
            <a:off x="487336" y="879806"/>
            <a:ext cx="11512880" cy="86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 Recommendation: optimize the Injector, especially the linac design and subsequently adjust Technical Infrastructure cost for length and power density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C55FE-C8F2-9CA5-E6D9-B52A8FA725F3}"/>
              </a:ext>
            </a:extLst>
          </p:cNvPr>
          <p:cNvSpPr txBox="1">
            <a:spLocks/>
          </p:cNvSpPr>
          <p:nvPr/>
        </p:nvSpPr>
        <p:spPr>
          <a:xfrm>
            <a:off x="227813" y="1938528"/>
            <a:ext cx="11882125" cy="4711486"/>
          </a:xfrm>
          <a:prstGeom prst="rect">
            <a:avLst/>
          </a:prstGeom>
          <a:noFill/>
        </p:spPr>
        <p:txBody>
          <a:bodyPr/>
          <a:lstStyle>
            <a:lvl1pPr marL="177792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582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582" indent="18414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7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15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7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06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685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238" indent="-18255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16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08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8288" indent="-268288">
              <a:spcAft>
                <a:spcPts val="1200"/>
              </a:spcAft>
              <a:buSzPct val="80000"/>
              <a:buFont typeface=".PingFang SC Regular"/>
              <a:buChar char="－"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/>
              </a:rPr>
              <a:t> Mitigation of the potential risk due to the common linac operating at 400 Hz</a:t>
            </a:r>
          </a:p>
          <a:p>
            <a:pPr marL="627063" lvl="1" indent="-222250"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/>
              </a:rPr>
              <a:t>Reducing the gradients and thus the dissipated rf power – thermo-mechanical simulations to evaluate the cooling system for the rf structures and prototype phase for klystrons, HV modulators and RF structures </a:t>
            </a:r>
            <a:r>
              <a:rPr lang="en-US" sz="22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 common linac at 400 Hz</a:t>
            </a:r>
            <a:endParaRPr lang="en-US" sz="2200" dirty="0">
              <a:solidFill>
                <a:srgbClr val="00B0F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/>
            </a:endParaRPr>
          </a:p>
          <a:p>
            <a:pPr marL="627063" lvl="1" indent="-222250"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/>
              </a:rPr>
              <a:t>Use a DR at higher energy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/>
              </a:rPr>
              <a:t>to avoid to accelerate electron and positron bunches in the common linac during positron production </a:t>
            </a:r>
            <a:r>
              <a:rPr lang="en-US" sz="22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 common linac at 200 Hz</a:t>
            </a:r>
          </a:p>
          <a:p>
            <a:pPr rtl="0">
              <a:spcAft>
                <a:spcPts val="600"/>
              </a:spcAft>
              <a:buSzPts val="1900"/>
              <a:buFont typeface=".PingFang SC Regular"/>
              <a:buChar char="－"/>
            </a:pP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Lato" panose="020F0502020204030203" pitchFamily="34" charset="0"/>
              </a:rPr>
              <a:t> Overall reduction of the repetition rate</a:t>
            </a:r>
          </a:p>
          <a:p>
            <a:pPr marL="625475" lvl="1" indent="-217488">
              <a:spcAft>
                <a:spcPts val="600"/>
              </a:spcAft>
              <a:buSzPts val="1900"/>
              <a:buFont typeface="Courier New" panose="02070309020205020404" pitchFamily="49" charset="0"/>
              <a:buChar char="o"/>
            </a:pPr>
            <a:r>
              <a:rPr lang="en-US" sz="2200" b="0" i="0" u="none" strike="noStrike" kern="1200" baseline="0" dirty="0">
                <a:solidFill>
                  <a:srgbClr val="000000"/>
                </a:solidFill>
                <a:latin typeface="Lato" panose="020F0502020204030203" pitchFamily="34" charset="0"/>
              </a:rPr>
              <a:t>considering the option of using four bunches in the injector to reduce the repetition rate from 200/400 Hz to 100/200Hz.</a:t>
            </a:r>
          </a:p>
          <a:p>
            <a:pPr marL="987408" lvl="3" indent="-217488">
              <a:spcAft>
                <a:spcPts val="600"/>
              </a:spcAft>
              <a:buSzPts val="19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B0F0"/>
                </a:solidFill>
                <a:latin typeface="Lato" panose="020F0502020204030203" pitchFamily="34" charset="0"/>
              </a:rPr>
              <a:t>with DR at higher energy repetition rate 100 Hz!</a:t>
            </a:r>
            <a:r>
              <a:rPr lang="en-US" sz="2200" b="0" i="0" u="none" strike="noStrike" kern="1200" baseline="0" dirty="0">
                <a:solidFill>
                  <a:srgbClr val="00B0F0"/>
                </a:solidFill>
                <a:latin typeface="Lato" panose="020F0502020204030203" pitchFamily="34" charset="0"/>
              </a:rPr>
              <a:t> </a:t>
            </a:r>
          </a:p>
          <a:p>
            <a:pPr rtl="0">
              <a:buSzPts val="1900"/>
              <a:buFont typeface=".PingFang SC Regular"/>
              <a:buChar char="－"/>
            </a:pPr>
            <a:endParaRPr lang="en-US" sz="2200" b="0" i="0" u="none" strike="noStrike" kern="1200" baseline="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rtl="0">
              <a:buSzPts val="1900"/>
              <a:buFont typeface=".PingFang SC Regular"/>
              <a:buChar char="－"/>
            </a:pPr>
            <a:endParaRPr lang="en-US" sz="2200" b="0" i="0" u="none" strike="noStrike" kern="1200" baseline="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627063" lvl="1" indent="-222250"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B0F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40413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843160-4D73-43C6-A2F4-CB7378D3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89" y="1233735"/>
            <a:ext cx="6583680" cy="4788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4A7CD7-73F1-41E0-8817-272544A79A7E}"/>
              </a:ext>
            </a:extLst>
          </p:cNvPr>
          <p:cNvSpPr/>
          <p:nvPr/>
        </p:nvSpPr>
        <p:spPr>
          <a:xfrm>
            <a:off x="207034" y="605301"/>
            <a:ext cx="1264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Simulations have been performed for the dipole magnet of the current damping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ring design.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27131-B94D-4563-AFCE-1E0BEDA94D14}"/>
              </a:ext>
            </a:extLst>
          </p:cNvPr>
          <p:cNvSpPr/>
          <p:nvPr/>
        </p:nvSpPr>
        <p:spPr>
          <a:xfrm>
            <a:off x="937405" y="6021866"/>
            <a:ext cx="1066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E-cloud build up formation for different SEY curve maximum values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06390-087E-4529-8B36-B87FAD26C516}"/>
              </a:ext>
            </a:extLst>
          </p:cNvPr>
          <p:cNvSpPr txBox="1"/>
          <p:nvPr/>
        </p:nvSpPr>
        <p:spPr>
          <a:xfrm>
            <a:off x="4823820" y="60252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e-CLOUD in the DR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41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6C61D2-58CC-4F59-AFF2-AE5E5930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08" y="584775"/>
            <a:ext cx="9295258" cy="603504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091E999-FF0F-49D9-BC96-85B28A7DCCC1}"/>
              </a:ext>
            </a:extLst>
          </p:cNvPr>
          <p:cNvSpPr/>
          <p:nvPr/>
        </p:nvSpPr>
        <p:spPr>
          <a:xfrm>
            <a:off x="4353375" y="0"/>
            <a:ext cx="4650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lang="it-IT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14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AA53F2-7A46-4A66-AF6F-B6E4BFFF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600075"/>
            <a:ext cx="9601971" cy="60350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746F8F3-D1A1-4043-B435-407CE5101CA8}"/>
              </a:ext>
            </a:extLst>
          </p:cNvPr>
          <p:cNvSpPr/>
          <p:nvPr/>
        </p:nvSpPr>
        <p:spPr>
          <a:xfrm>
            <a:off x="4583484" y="15300"/>
            <a:ext cx="3918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endParaRPr lang="it-IT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9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52ABB5-BE88-4F03-9C9F-90BAE9FEB089}"/>
              </a:ext>
            </a:extLst>
          </p:cNvPr>
          <p:cNvSpPr/>
          <p:nvPr/>
        </p:nvSpPr>
        <p:spPr>
          <a:xfrm>
            <a:off x="3288032" y="-80760"/>
            <a:ext cx="5896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Linearization with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6A05F-7864-491B-BE5F-BF185699325C}"/>
              </a:ext>
            </a:extLst>
          </p:cNvPr>
          <p:cNvSpPr/>
          <p:nvPr/>
        </p:nvSpPr>
        <p:spPr>
          <a:xfrm>
            <a:off x="773389" y="1243282"/>
            <a:ext cx="3100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Sextupoles</a:t>
            </a:r>
            <a:r>
              <a:rPr lang="en-US" b="1" dirty="0"/>
              <a:t> optimized to cancel second-order dispersion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959A2E-7F3A-457B-A8FA-3FE94DB24E2B}"/>
              </a:ext>
            </a:extLst>
          </p:cNvPr>
          <p:cNvSpPr/>
          <p:nvPr/>
        </p:nvSpPr>
        <p:spPr>
          <a:xfrm>
            <a:off x="773389" y="3882924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Sextupoles</a:t>
            </a:r>
            <a:r>
              <a:rPr lang="en-US" b="1" dirty="0"/>
              <a:t> at zero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5AF427-7DAD-4180-8CAC-C572D3DD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48" y="3564681"/>
            <a:ext cx="3901440" cy="2926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1F85C9-2057-4BCB-99DA-0A0B410B6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75" y="3547962"/>
            <a:ext cx="3901440" cy="29260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EF6FBE-F6EA-44FC-A9B8-51FA4BC7E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15" y="804762"/>
            <a:ext cx="3901440" cy="2926080"/>
          </a:xfrm>
          <a:prstGeom prst="rect">
            <a:avLst/>
          </a:prstGeom>
        </p:spPr>
      </p:pic>
      <p:pic>
        <p:nvPicPr>
          <p:cNvPr id="9" name="Immagine 7">
            <a:extLst>
              <a:ext uri="{FF2B5EF4-FFF2-40B4-BE49-F238E27FC236}">
                <a16:creationId xmlns:a16="http://schemas.microsoft.com/office/drawing/2014/main" id="{1710B28B-728D-45A9-B164-A9F252934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61" y="804762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2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9309E9A-A0BD-425F-B683-60AFD9774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8" y="3474720"/>
            <a:ext cx="4511040" cy="33832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8A0E107-0602-4E50-979F-9065D710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89" y="3474720"/>
            <a:ext cx="4511040" cy="338328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AC6FC7D-AD28-4DC2-B4D7-B4F7A4D93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3" y="367469"/>
            <a:ext cx="6055614" cy="246888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E2DA54F-5567-4D25-9D93-8D967CF2290B}"/>
              </a:ext>
            </a:extLst>
          </p:cNvPr>
          <p:cNvSpPr/>
          <p:nvPr/>
        </p:nvSpPr>
        <p:spPr>
          <a:xfrm>
            <a:off x="1670200" y="382759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FCCFF8F-F772-4244-8957-FC2498523A93}"/>
              </a:ext>
            </a:extLst>
          </p:cNvPr>
          <p:cNvSpPr/>
          <p:nvPr/>
        </p:nvSpPr>
        <p:spPr>
          <a:xfrm>
            <a:off x="8746955" y="4010635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72">
            <a:extLst>
              <a:ext uri="{FF2B5EF4-FFF2-40B4-BE49-F238E27FC236}">
                <a16:creationId xmlns:a16="http://schemas.microsoft.com/office/drawing/2014/main" id="{D8F8F90B-C1E8-4552-84BB-612461955F52}"/>
              </a:ext>
            </a:extLst>
          </p:cNvPr>
          <p:cNvSpPr/>
          <p:nvPr/>
        </p:nvSpPr>
        <p:spPr>
          <a:xfrm>
            <a:off x="2551210" y="2873201"/>
            <a:ext cx="7373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 "/>
                <a:cs typeface="Arial" panose="020B0604020202020204" pitchFamily="34" charset="0"/>
              </a:rPr>
              <a:t>Transverse distribution on screen</a:t>
            </a:r>
            <a:r>
              <a:rPr lang="en-GB" sz="2400" b="1" dirty="0">
                <a:latin typeface="Arial "/>
                <a:ea typeface="DejaVu Sans" panose="020B0603030804020204" pitchFamily="34" charset="0"/>
                <a:cs typeface="DejaVu Sans" panose="020B0603030804020204" pitchFamily="34" charset="0"/>
              </a:rPr>
              <a:t>∝ Phase space </a:t>
            </a:r>
            <a:endParaRPr lang="en-US" sz="2400" b="1" dirty="0"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BAC26F-47DE-4AC0-99A9-BBDE00A05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8023">
            <a:off x="8304043" y="398615"/>
            <a:ext cx="885825" cy="10668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2385B3C-8467-445E-A379-D66C1D47989F}"/>
              </a:ext>
            </a:extLst>
          </p:cNvPr>
          <p:cNvSpPr/>
          <p:nvPr/>
        </p:nvSpPr>
        <p:spPr>
          <a:xfrm>
            <a:off x="2143445" y="-11680"/>
            <a:ext cx="961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space Beam diagnostics in the DBD</a:t>
            </a:r>
            <a:endParaRPr lang="it-IT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07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0C40B-FBEE-4FDF-806C-9504E7984E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1821" y="-63765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en-US" dirty="0" err="1"/>
              <a:t>pTLe</a:t>
            </a:r>
            <a:r>
              <a:rPr lang="en-US" dirty="0"/>
              <a:t>: Extraction transfer line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CDBE9AB-D27C-43E6-A6C2-5A4D1B993E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96099" y="925217"/>
            <a:ext cx="7019301" cy="57812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247BE5-2D51-4A9C-996F-C80340CA53D9}"/>
              </a:ext>
            </a:extLst>
          </p:cNvPr>
          <p:cNvSpPr txBox="1"/>
          <p:nvPr/>
        </p:nvSpPr>
        <p:spPr>
          <a:xfrm>
            <a:off x="5173440" y="3815825"/>
            <a:ext cx="769796" cy="32327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b="1">
                <a:latin typeface="Liberation Sans" pitchFamily="18"/>
                <a:ea typeface="Noto Sans CJK SC Regular" pitchFamily="2"/>
                <a:cs typeface="FreeSans" pitchFamily="2"/>
              </a:rPr>
              <a:t>FODO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972820-262E-440F-9CC8-265F7D3856C7}"/>
              </a:ext>
            </a:extLst>
          </p:cNvPr>
          <p:cNvSpPr txBox="1"/>
          <p:nvPr/>
        </p:nvSpPr>
        <p:spPr>
          <a:xfrm>
            <a:off x="7229621" y="2672123"/>
            <a:ext cx="595326" cy="32327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b="1">
                <a:latin typeface="Liberation Sans" pitchFamily="18"/>
                <a:ea typeface="Noto Sans CJK SC Regular" pitchFamily="2"/>
                <a:cs typeface="FreeSans" pitchFamily="2"/>
              </a:rPr>
              <a:t>TBA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D872AC-0806-4FC2-9F05-385D8C9F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71" y="960698"/>
            <a:ext cx="8843058" cy="493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5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84BF6C3-98C3-48D4-9FA0-B1B1DC1B61AB}"/>
              </a:ext>
            </a:extLst>
          </p:cNvPr>
          <p:cNvSpPr/>
          <p:nvPr/>
        </p:nvSpPr>
        <p:spPr>
          <a:xfrm>
            <a:off x="3729517" y="4879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pre-Injector  (WP4)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57DFB9E-383A-4397-93D9-2DF4B7CA5128}"/>
              </a:ext>
            </a:extLst>
          </p:cNvPr>
          <p:cNvSpPr/>
          <p:nvPr/>
        </p:nvSpPr>
        <p:spPr>
          <a:xfrm>
            <a:off x="1658907" y="3269571"/>
            <a:ext cx="1116458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WP4 </a:t>
            </a:r>
            <a:r>
              <a:rPr lang="it-IT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C.Milardi</a:t>
            </a:r>
            <a:endParaRPr lang="it-I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dirty="0"/>
              <a:t>1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Damping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Ring design (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C. 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Milardi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● A. De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Santis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O.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Etisken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Dutheil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(Injection equipment: septa &amp; kickers)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● CERN collaboration on RF systems.</a:t>
            </a: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2) Transfer Lines design (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A. De 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Santis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Milardi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S. Spampinati.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3) Energy/Bunch Compression design (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S.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Spampinati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● C.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Milardi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A. De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Santis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● CERN collaboration (e+ LINAC group)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8BBAFC-E421-4647-855C-431D3F5B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1" y="633572"/>
            <a:ext cx="963927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1703743" y="120740"/>
            <a:ext cx="385440" cy="22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ts val="1652"/>
              </a:lnSpc>
            </a:pPr>
            <a:fld id="{50DFE5F8-018E-494F-BD29-8B2787D85836}" type="slidenum">
              <a:rPr lang="en-GB" sz="1067" spc="-1">
                <a:solidFill>
                  <a:srgbClr val="FFFFFF"/>
                </a:solidFill>
                <a:latin typeface="Arial"/>
              </a:rPr>
              <a:pPr algn="r">
                <a:lnSpc>
                  <a:spcPts val="1652"/>
                </a:lnSpc>
              </a:pPr>
              <a:t>4</a:t>
            </a:fld>
            <a:endParaRPr lang="en-GB" sz="1067" spc="-1" dirty="0">
              <a:latin typeface="Times New Roman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1344000" y="130080"/>
            <a:ext cx="2717760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>
              <a:lnSpc>
                <a:spcPts val="1652"/>
              </a:lnSpc>
            </a:pPr>
            <a:endParaRPr lang="en-GB" sz="1200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B7B2C-92F9-C0D3-88FC-C439DC9D69E0}"/>
              </a:ext>
            </a:extLst>
          </p:cNvPr>
          <p:cNvSpPr txBox="1"/>
          <p:nvPr/>
        </p:nvSpPr>
        <p:spPr>
          <a:xfrm>
            <a:off x="3696127" y="-23620"/>
            <a:ext cx="494154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Injector parameters (Z-mode)</a:t>
            </a:r>
            <a:endParaRPr lang="en-GB" sz="2667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66069-51E8-56C3-9700-7D6A1D1B6B05}"/>
              </a:ext>
            </a:extLst>
          </p:cNvPr>
          <p:cNvSpPr txBox="1"/>
          <p:nvPr/>
        </p:nvSpPr>
        <p:spPr>
          <a:xfrm>
            <a:off x="11531384" y="468684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CH" sz="2133" dirty="0" err="1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D9D38-2827-DD86-1F61-BB3463AD6970}"/>
              </a:ext>
            </a:extLst>
          </p:cNvPr>
          <p:cNvSpPr txBox="1"/>
          <p:nvPr/>
        </p:nvSpPr>
        <p:spPr>
          <a:xfrm>
            <a:off x="2023171" y="796328"/>
            <a:ext cx="4438551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K. </a:t>
            </a:r>
            <a:r>
              <a:rPr lang="en-GB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Oide</a:t>
            </a:r>
            <a:r>
              <a:rPr lang="en-GB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FCC week 2023 talk </a:t>
            </a:r>
            <a:endParaRPr lang="en-CH" sz="1600" dirty="0" err="1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704AEE-7D90-6C6D-8294-755FA5BB1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04238"/>
              </p:ext>
            </p:extLst>
          </p:nvPr>
        </p:nvGraphicFramePr>
        <p:xfrm>
          <a:off x="291176" y="1135925"/>
          <a:ext cx="7003004" cy="33556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81734">
                  <a:extLst>
                    <a:ext uri="{9D8B030D-6E8A-4147-A177-3AD203B41FA5}">
                      <a16:colId xmlns:a16="http://schemas.microsoft.com/office/drawing/2014/main" val="2393563486"/>
                    </a:ext>
                  </a:extLst>
                </a:gridCol>
                <a:gridCol w="893380">
                  <a:extLst>
                    <a:ext uri="{9D8B030D-6E8A-4147-A177-3AD203B41FA5}">
                      <a16:colId xmlns:a16="http://schemas.microsoft.com/office/drawing/2014/main" val="2554203226"/>
                    </a:ext>
                  </a:extLst>
                </a:gridCol>
                <a:gridCol w="1209887">
                  <a:extLst>
                    <a:ext uri="{9D8B030D-6E8A-4147-A177-3AD203B41FA5}">
                      <a16:colId xmlns:a16="http://schemas.microsoft.com/office/drawing/2014/main" val="2922521828"/>
                    </a:ext>
                  </a:extLst>
                </a:gridCol>
                <a:gridCol w="1218003">
                  <a:extLst>
                    <a:ext uri="{9D8B030D-6E8A-4147-A177-3AD203B41FA5}">
                      <a16:colId xmlns:a16="http://schemas.microsoft.com/office/drawing/2014/main" val="835994773"/>
                    </a:ext>
                  </a:extLst>
                </a:gridCol>
              </a:tblGrid>
              <a:tr h="355596">
                <a:tc>
                  <a:txBody>
                    <a:bodyPr/>
                    <a:lstStyle/>
                    <a:p>
                      <a:pPr algn="l" fontAlgn="b"/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SPS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HE </a:t>
                      </a:r>
                      <a:r>
                        <a:rPr lang="en-GB" sz="1900" u="none" strike="noStrike" dirty="0" err="1">
                          <a:effectLst/>
                          <a:latin typeface="Arial "/>
                        </a:rPr>
                        <a:t>Linac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Unit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1436113132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Injection energy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6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20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GeV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3687462546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u="none" strike="noStrike" dirty="0">
                          <a:solidFill>
                            <a:srgbClr val="C00000"/>
                          </a:solidFill>
                          <a:effectLst/>
                          <a:latin typeface="Arial "/>
                        </a:rPr>
                        <a:t>Bunch charge both species</a:t>
                      </a:r>
                      <a:endParaRPr lang="en-GB" sz="1900" b="0" i="0" u="none" strike="noStrike" dirty="0">
                        <a:solidFill>
                          <a:srgbClr val="C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"/>
                        </a:rPr>
                        <a:t>4.0*</a:t>
                      </a: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"/>
                        </a:rPr>
                        <a:t>4.0*</a:t>
                      </a: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solidFill>
                            <a:srgbClr val="C00000"/>
                          </a:solidFill>
                          <a:effectLst/>
                          <a:latin typeface="Arial "/>
                        </a:rPr>
                        <a:t> nC</a:t>
                      </a:r>
                      <a:endParaRPr lang="en-GB" sz="1900" b="0" i="0" u="none" strike="noStrike" dirty="0">
                        <a:solidFill>
                          <a:srgbClr val="C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2627354483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Repetition rate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200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200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Hz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4145439214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Number of bunches 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2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2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 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3237111622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u="none" strike="noStrike" dirty="0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Bunch spacing</a:t>
                      </a:r>
                      <a:endParaRPr lang="en-GB" sz="1900" b="0" i="0" u="none" strike="noStrike" dirty="0">
                        <a:solidFill>
                          <a:schemeClr val="tx1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"/>
                        </a:rPr>
                        <a:t>25</a:t>
                      </a: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"/>
                        </a:rPr>
                        <a:t>25</a:t>
                      </a: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solidFill>
                            <a:srgbClr val="C00000"/>
                          </a:solidFill>
                          <a:effectLst/>
                          <a:latin typeface="Arial "/>
                        </a:rPr>
                        <a:t>ns</a:t>
                      </a:r>
                      <a:endParaRPr lang="en-GB" sz="1900" b="0" i="0" u="none" strike="noStrike" dirty="0">
                        <a:solidFill>
                          <a:srgbClr val="C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590865530"/>
                  </a:ext>
                </a:extLst>
              </a:tr>
              <a:tr h="585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Normalized emittance (x, y) (rms)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10,10</a:t>
                      </a: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10,10</a:t>
                      </a: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mm </a:t>
                      </a:r>
                      <a:r>
                        <a:rPr lang="en-GB" sz="1900" u="none" strike="noStrike" dirty="0" err="1">
                          <a:effectLst/>
                          <a:latin typeface="Arial "/>
                        </a:rPr>
                        <a:t>mrad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2268614934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Bunch length (rms)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~1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~1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mm 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3701321404"/>
                  </a:ext>
                </a:extLst>
              </a:tr>
              <a:tr h="363185">
                <a:tc>
                  <a:txBody>
                    <a:bodyPr/>
                    <a:lstStyle/>
                    <a:p>
                      <a:pPr algn="l" fontAlgn="b"/>
                      <a:r>
                        <a:rPr lang="en-GB" sz="1900" u="none" strike="noStrike" dirty="0">
                          <a:effectLst/>
                          <a:latin typeface="Arial "/>
                        </a:rPr>
                        <a:t>Energy spread (rms)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0.3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~0.1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900" u="none" strike="noStrike" dirty="0">
                          <a:effectLst/>
                          <a:latin typeface="Arial "/>
                        </a:rPr>
                        <a:t>%</a:t>
                      </a:r>
                      <a:endParaRPr lang="en-CH" sz="19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16933" marR="16933" marT="16933" marB="0" anchor="ctr"/>
                </a:tc>
                <a:extLst>
                  <a:ext uri="{0D108BD9-81ED-4DB2-BD59-A6C34878D82A}">
                    <a16:rowId xmlns:a16="http://schemas.microsoft.com/office/drawing/2014/main" val="41883422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C1ED3A-DACC-90DB-9125-BB0120351DBA}"/>
              </a:ext>
            </a:extLst>
          </p:cNvPr>
          <p:cNvSpPr txBox="1"/>
          <p:nvPr/>
        </p:nvSpPr>
        <p:spPr>
          <a:xfrm>
            <a:off x="7570046" y="1282639"/>
            <a:ext cx="4602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93"/>
              </a:spcBef>
            </a:pPr>
            <a:r>
              <a:rPr lang="en-CH" sz="2400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Wingdings" pitchFamily="2" charset="2"/>
              </a:rPr>
              <a:t>*Maximum charge to be injected into the collider rings 4 nC (bunch pop. 2.5x10</a:t>
            </a:r>
            <a:r>
              <a:rPr lang="en-CH" sz="2400" baseline="30000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Wingdings" pitchFamily="2" charset="2"/>
              </a:rPr>
              <a:t>10</a:t>
            </a:r>
            <a:r>
              <a:rPr lang="en-CH" sz="2400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Wingdings" pitchFamily="2" charset="2"/>
              </a:rPr>
              <a:t> particles)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7288B-DC06-B812-C116-F2D0E385AF69}"/>
              </a:ext>
            </a:extLst>
          </p:cNvPr>
          <p:cNvSpPr txBox="1"/>
          <p:nvPr/>
        </p:nvSpPr>
        <p:spPr>
          <a:xfrm>
            <a:off x="7479972" y="2787568"/>
            <a:ext cx="4416491" cy="1938992"/>
          </a:xfrm>
          <a:prstGeom prst="rect">
            <a:avLst/>
          </a:prstGeom>
          <a:solidFill>
            <a:schemeClr val="accent1">
              <a:alpha val="3752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493"/>
              </a:spcBef>
            </a:pPr>
            <a:r>
              <a:rPr lang="en-GB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Wingdings" pitchFamily="2" charset="2"/>
              </a:rPr>
              <a:t>Target bunch length and energy spread at the linac end, TL from HE linac to booster will include an energy compression (and bunch decompression)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72CC4-258B-0168-436A-19CD2F646BDA}"/>
              </a:ext>
            </a:extLst>
          </p:cNvPr>
          <p:cNvSpPr txBox="1"/>
          <p:nvPr/>
        </p:nvSpPr>
        <p:spPr>
          <a:xfrm>
            <a:off x="224146" y="5031161"/>
            <a:ext cx="11479597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The bunch by bunch intensity will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arbitrarily vary from 0 to 100%, </a:t>
            </a:r>
            <a:r>
              <a:rPr lang="en-GB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depending on the intensity balance between the collider rings 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Bunch-by-bunch intensity fluctuation: 5% (Z mode), 3% (WW, ZH, </a:t>
            </a:r>
            <a:r>
              <a:rPr lang="en-GB" sz="2400" dirty="0" err="1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tt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D8118-54D4-22D7-48D9-942E69AB8003}"/>
              </a:ext>
            </a:extLst>
          </p:cNvPr>
          <p:cNvSpPr/>
          <p:nvPr/>
        </p:nvSpPr>
        <p:spPr bwMode="auto">
          <a:xfrm>
            <a:off x="4983533" y="3785994"/>
            <a:ext cx="960107" cy="701375"/>
          </a:xfrm>
          <a:prstGeom prst="rect">
            <a:avLst/>
          </a:prstGeom>
          <a:solidFill>
            <a:schemeClr val="accent1">
              <a:alpha val="28695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H" sz="2133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7313C-7E15-DD49-1D64-D395C4FC05C3}"/>
              </a:ext>
            </a:extLst>
          </p:cNvPr>
          <p:cNvSpPr txBox="1"/>
          <p:nvPr/>
        </p:nvSpPr>
        <p:spPr>
          <a:xfrm>
            <a:off x="8183808" y="61580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CH" sz="2133" dirty="0" err="1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BFA78-BE7F-83A0-A2BB-E20D307D72E2}"/>
              </a:ext>
            </a:extLst>
          </p:cNvPr>
          <p:cNvSpPr txBox="1"/>
          <p:nvPr/>
        </p:nvSpPr>
        <p:spPr>
          <a:xfrm>
            <a:off x="10109251" y="5614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CH" sz="2133" dirty="0" err="1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E0B04EC-4A1B-4984-A90D-BCE66BEC2124}"/>
              </a:ext>
            </a:extLst>
          </p:cNvPr>
          <p:cNvSpPr/>
          <p:nvPr/>
        </p:nvSpPr>
        <p:spPr>
          <a:xfrm>
            <a:off x="3696127" y="-48971"/>
            <a:ext cx="5209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 PARAMETERS</a:t>
            </a:r>
            <a:endParaRPr lang="it-IT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BC74E87B-2B5C-499F-9163-AB99F18A1D36}"/>
              </a:ext>
            </a:extLst>
          </p:cNvPr>
          <p:cNvSpPr txBox="1">
            <a:spLocks/>
          </p:cNvSpPr>
          <p:nvPr/>
        </p:nvSpPr>
        <p:spPr>
          <a:xfrm>
            <a:off x="1551421" y="33968"/>
            <a:ext cx="12517821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 damping ring system (WP4) purposes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01F773-0B42-47F2-BF0F-AC0FE055B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20" y="1485985"/>
            <a:ext cx="3657600" cy="2743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8B6DD2-9395-4551-97E3-F868B55A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20" y="1485985"/>
            <a:ext cx="365760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97F6A9-8AE0-4886-A0A9-C284B93C88BF}"/>
              </a:ext>
            </a:extLst>
          </p:cNvPr>
          <p:cNvSpPr txBox="1"/>
          <p:nvPr/>
        </p:nvSpPr>
        <p:spPr>
          <a:xfrm>
            <a:off x="1583565" y="783007"/>
            <a:ext cx="741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exit (1.54Gev)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9855A5AA-B75B-48F2-948B-5E32F93101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855326"/>
                  </p:ext>
                </p:extLst>
              </p:nvPr>
            </p:nvGraphicFramePr>
            <p:xfrm>
              <a:off x="312518" y="1840606"/>
              <a:ext cx="449097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4099">
                      <a:extLst>
                        <a:ext uri="{9D8B030D-6E8A-4147-A177-3AD203B41FA5}">
                          <a16:colId xmlns:a16="http://schemas.microsoft.com/office/drawing/2014/main" val="639272455"/>
                        </a:ext>
                      </a:extLst>
                    </a:gridCol>
                    <a:gridCol w="1466878">
                      <a:extLst>
                        <a:ext uri="{9D8B030D-6E8A-4147-A177-3AD203B41FA5}">
                          <a16:colId xmlns:a16="http://schemas.microsoft.com/office/drawing/2014/main" val="25715852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1577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Geometric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Emittance</a:t>
                          </a:r>
                          <a:r>
                            <a:rPr lang="it-IT" dirty="0"/>
                            <a:t>(</a:t>
                          </a:r>
                          <a:r>
                            <a:rPr lang="it-IT" dirty="0" err="1"/>
                            <a:t>rms,x,y</a:t>
                          </a:r>
                          <a:r>
                            <a:rPr lang="it-IT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</a:t>
                          </a:r>
                          <a:r>
                            <a:rPr lang="it-IT" dirty="0"/>
                            <a:t>3mm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/>
                            <a:t>mrad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1622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Energy spread 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≈5%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0984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length (rms)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≈4.5mm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72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</a:t>
                          </a:r>
                          <a:r>
                            <a:rPr lang="it-IT" dirty="0"/>
                            <a:t>15ps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0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9855A5AA-B75B-48F2-948B-5E32F93101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855326"/>
                  </p:ext>
                </p:extLst>
              </p:nvPr>
            </p:nvGraphicFramePr>
            <p:xfrm>
              <a:off x="312518" y="1840606"/>
              <a:ext cx="449097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4099">
                      <a:extLst>
                        <a:ext uri="{9D8B030D-6E8A-4147-A177-3AD203B41FA5}">
                          <a16:colId xmlns:a16="http://schemas.microsoft.com/office/drawing/2014/main" val="639272455"/>
                        </a:ext>
                      </a:extLst>
                    </a:gridCol>
                    <a:gridCol w="1466878">
                      <a:extLst>
                        <a:ext uri="{9D8B030D-6E8A-4147-A177-3AD203B41FA5}">
                          <a16:colId xmlns:a16="http://schemas.microsoft.com/office/drawing/2014/main" val="25715852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1577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Geometric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Emittance</a:t>
                          </a:r>
                          <a:r>
                            <a:rPr lang="it-IT" dirty="0"/>
                            <a:t>(</a:t>
                          </a:r>
                          <a:r>
                            <a:rPr lang="it-IT" dirty="0" err="1"/>
                            <a:t>rms,x,y</a:t>
                          </a:r>
                          <a:r>
                            <a:rPr lang="it-IT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6224" t="-108197" r="-207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622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Energy spread 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≈5%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0984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length (rms)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≈4.5mm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72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</a:t>
                          </a:r>
                          <a:r>
                            <a:rPr lang="it-IT" dirty="0"/>
                            <a:t>15ps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010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212B3E7-3D4C-4425-8364-5F1D841B2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038262"/>
                  </p:ext>
                </p:extLst>
              </p:nvPr>
            </p:nvGraphicFramePr>
            <p:xfrm>
              <a:off x="7351859" y="4794081"/>
              <a:ext cx="449097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4099">
                      <a:extLst>
                        <a:ext uri="{9D8B030D-6E8A-4147-A177-3AD203B41FA5}">
                          <a16:colId xmlns:a16="http://schemas.microsoft.com/office/drawing/2014/main" val="639272455"/>
                        </a:ext>
                      </a:extLst>
                    </a:gridCol>
                    <a:gridCol w="1466878">
                      <a:extLst>
                        <a:ext uri="{9D8B030D-6E8A-4147-A177-3AD203B41FA5}">
                          <a16:colId xmlns:a16="http://schemas.microsoft.com/office/drawing/2014/main" val="25715852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1577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Geometric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Emittance</a:t>
                          </a:r>
                          <a:r>
                            <a:rPr lang="it-IT" dirty="0"/>
                            <a:t>(</a:t>
                          </a:r>
                          <a:r>
                            <a:rPr lang="it-IT" dirty="0" err="1"/>
                            <a:t>rms,x,y</a:t>
                          </a:r>
                          <a:r>
                            <a:rPr lang="it-IT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</a:t>
                          </a:r>
                          <a:r>
                            <a:rPr lang="it-IT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1.9</a:t>
                          </a:r>
                          <a:r>
                            <a:rPr lang="it-IT" dirty="0"/>
                            <a:t>nn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/>
                            <a:t>rad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1622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Energy spread 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≈0.7%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0984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length (rms)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≈1mm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72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</a:t>
                          </a:r>
                          <a:r>
                            <a:rPr lang="it-IT" dirty="0"/>
                            <a:t>3.3ps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01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212B3E7-3D4C-4425-8364-5F1D841B2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038262"/>
                  </p:ext>
                </p:extLst>
              </p:nvPr>
            </p:nvGraphicFramePr>
            <p:xfrm>
              <a:off x="7351859" y="4794081"/>
              <a:ext cx="449097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4099">
                      <a:extLst>
                        <a:ext uri="{9D8B030D-6E8A-4147-A177-3AD203B41FA5}">
                          <a16:colId xmlns:a16="http://schemas.microsoft.com/office/drawing/2014/main" val="639272455"/>
                        </a:ext>
                      </a:extLst>
                    </a:gridCol>
                    <a:gridCol w="1466878">
                      <a:extLst>
                        <a:ext uri="{9D8B030D-6E8A-4147-A177-3AD203B41FA5}">
                          <a16:colId xmlns:a16="http://schemas.microsoft.com/office/drawing/2014/main" val="25715852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15775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Geometric</a:t>
                          </a:r>
                          <a:r>
                            <a:rPr lang="it-IT" dirty="0"/>
                            <a:t> </a:t>
                          </a:r>
                          <a:r>
                            <a:rPr lang="it-IT" dirty="0" err="1"/>
                            <a:t>Emittance</a:t>
                          </a:r>
                          <a:r>
                            <a:rPr lang="it-IT" dirty="0"/>
                            <a:t>(</a:t>
                          </a:r>
                          <a:r>
                            <a:rPr lang="it-IT" dirty="0" err="1"/>
                            <a:t>rms,x,y</a:t>
                          </a:r>
                          <a:r>
                            <a:rPr lang="it-IT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6639" t="-108197" r="-1660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622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Energy spread 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≈0.7%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0984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length (rms)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≈1mm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723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≈</a:t>
                          </a:r>
                          <a:r>
                            <a:rPr lang="it-IT" dirty="0"/>
                            <a:t>3.3ps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01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B8832D3-BDB4-42B4-BF87-B9A6A430169B}"/>
              </a:ext>
            </a:extLst>
          </p:cNvPr>
          <p:cNvSpPr/>
          <p:nvPr/>
        </p:nvSpPr>
        <p:spPr>
          <a:xfrm>
            <a:off x="1066075" y="4217879"/>
            <a:ext cx="996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of the common linac (1.54Gev)</a:t>
            </a:r>
            <a:endParaRPr lang="en-US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F077B4-7AE8-46EF-9127-E0394F472495}"/>
              </a:ext>
            </a:extLst>
          </p:cNvPr>
          <p:cNvSpPr/>
          <p:nvPr/>
        </p:nvSpPr>
        <p:spPr>
          <a:xfrm>
            <a:off x="4975126" y="53146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Damping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ring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287F3E-1D47-4D14-94A0-27D750ABE95B}"/>
              </a:ext>
            </a:extLst>
          </p:cNvPr>
          <p:cNvSpPr/>
          <p:nvPr/>
        </p:nvSpPr>
        <p:spPr>
          <a:xfrm>
            <a:off x="4576876" y="6014717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compressor</a:t>
            </a:r>
            <a:endParaRPr lang="en-US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7DC678F-AD63-486A-8983-52AAF8F37077}"/>
              </a:ext>
            </a:extLst>
          </p:cNvPr>
          <p:cNvSpPr/>
          <p:nvPr/>
        </p:nvSpPr>
        <p:spPr>
          <a:xfrm>
            <a:off x="6911763" y="5960962"/>
            <a:ext cx="357137" cy="566102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EB1E5602-F8D4-496A-95B4-FBCD60F6C035}"/>
              </a:ext>
            </a:extLst>
          </p:cNvPr>
          <p:cNvSpPr/>
          <p:nvPr/>
        </p:nvSpPr>
        <p:spPr>
          <a:xfrm>
            <a:off x="6874380" y="5216215"/>
            <a:ext cx="357137" cy="566102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4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C6D72-878A-4522-BC7D-E6BDA0C95D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0598" y="80631"/>
            <a:ext cx="9953450" cy="535531"/>
          </a:xfr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latin typeface="Aria "/>
              </a:rPr>
              <a:t>Positron damping ring system (WP4)design status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25356E-CD9F-4B1B-9A69-71B399CC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847" y="1493149"/>
            <a:ext cx="9144067" cy="38912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C9D950-DF4C-4A8C-AB96-8236C6444866}"/>
              </a:ext>
            </a:extLst>
          </p:cNvPr>
          <p:cNvSpPr txBox="1"/>
          <p:nvPr/>
        </p:nvSpPr>
        <p:spPr>
          <a:xfrm>
            <a:off x="5716740" y="771682"/>
            <a:ext cx="4577698" cy="39554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defRPr b="1">
                <a:solidFill>
                  <a:srgbClr val="0000FF"/>
                </a:solidFill>
              </a:defRPr>
            </a:pPr>
            <a:r>
              <a:rPr lang="en-US" sz="2000" b="1" dirty="0" err="1">
                <a:solidFill>
                  <a:srgbClr val="0000FF"/>
                </a:solidFill>
                <a:ea typeface="Noto Sans CJK SC Regular" pitchFamily="2"/>
                <a:cs typeface="FreeSans" pitchFamily="2"/>
              </a:rPr>
              <a:t>pTLi</a:t>
            </a:r>
            <a:r>
              <a:rPr lang="en-US" sz="2000" b="1" dirty="0">
                <a:solidFill>
                  <a:srgbClr val="0000FF"/>
                </a:solidFill>
                <a:ea typeface="Noto Sans CJK SC Regular" pitchFamily="2"/>
                <a:cs typeface="FreeSans" pitchFamily="2"/>
              </a:rPr>
              <a:t>: positron transfer line injection in DR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ACED08-F626-459F-B8BD-5E318E10C30D}"/>
              </a:ext>
            </a:extLst>
          </p:cNvPr>
          <p:cNvSpPr txBox="1"/>
          <p:nvPr/>
        </p:nvSpPr>
        <p:spPr>
          <a:xfrm>
            <a:off x="1938284" y="5143067"/>
            <a:ext cx="5107906" cy="39554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defRPr b="1">
                <a:solidFill>
                  <a:srgbClr val="0000FF"/>
                </a:solidFill>
              </a:defRPr>
            </a:pPr>
            <a:r>
              <a:rPr lang="en-US" sz="2000" b="1" dirty="0" err="1">
                <a:solidFill>
                  <a:srgbClr val="0000FF"/>
                </a:solidFill>
                <a:latin typeface="Calibri "/>
                <a:ea typeface="Noto Sans CJK SC Regular" pitchFamily="2"/>
                <a:cs typeface="FreeSans" pitchFamily="2"/>
              </a:rPr>
              <a:t>pTLe</a:t>
            </a:r>
            <a:r>
              <a:rPr lang="en-US" sz="2000" b="1" dirty="0">
                <a:solidFill>
                  <a:srgbClr val="0000FF"/>
                </a:solidFill>
                <a:latin typeface="Calibri "/>
                <a:ea typeface="Noto Sans CJK SC Regular" pitchFamily="2"/>
                <a:cs typeface="FreeSans" pitchFamily="2"/>
              </a:rPr>
              <a:t>: positron transfer line extraction from DR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57BBA0-C92A-4DD0-8AE6-718231AF3627}"/>
              </a:ext>
            </a:extLst>
          </p:cNvPr>
          <p:cNvSpPr txBox="1"/>
          <p:nvPr/>
        </p:nvSpPr>
        <p:spPr>
          <a:xfrm>
            <a:off x="6930470" y="3363177"/>
            <a:ext cx="3169620" cy="39554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defRPr b="1">
                <a:solidFill>
                  <a:srgbClr val="0000FF"/>
                </a:solidFill>
              </a:defRPr>
            </a:pPr>
            <a:r>
              <a:rPr lang="en-US" sz="2000" b="1" dirty="0" err="1">
                <a:solidFill>
                  <a:srgbClr val="0000FF"/>
                </a:solidFill>
                <a:ea typeface="Noto Sans CJK SC Regular" pitchFamily="2"/>
                <a:cs typeface="FreeSans" pitchFamily="2"/>
              </a:rPr>
              <a:t>pDR</a:t>
            </a:r>
            <a:r>
              <a:rPr lang="en-US" sz="2000" b="1" dirty="0">
                <a:solidFill>
                  <a:srgbClr val="0000FF"/>
                </a:solidFill>
                <a:ea typeface="Noto Sans CJK SC Regular" pitchFamily="2"/>
                <a:cs typeface="FreeSans" pitchFamily="2"/>
              </a:rPr>
              <a:t>: positron Damping Ring</a:t>
            </a:r>
          </a:p>
        </p:txBody>
      </p:sp>
      <p:sp>
        <p:nvSpPr>
          <p:cNvPr id="7" name="Connettore diritto 6">
            <a:extLst>
              <a:ext uri="{FF2B5EF4-FFF2-40B4-BE49-F238E27FC236}">
                <a16:creationId xmlns:a16="http://schemas.microsoft.com/office/drawing/2014/main" id="{8AB52DC9-ACC9-42F8-84BA-AF0E2410FA72}"/>
              </a:ext>
            </a:extLst>
          </p:cNvPr>
          <p:cNvSpPr/>
          <p:nvPr/>
        </p:nvSpPr>
        <p:spPr>
          <a:xfrm flipV="1">
            <a:off x="3514386" y="1576101"/>
            <a:ext cx="497715" cy="248859"/>
          </a:xfrm>
          <a:prstGeom prst="line">
            <a:avLst/>
          </a:prstGeom>
          <a:noFill/>
          <a:ln w="0">
            <a:solidFill>
              <a:srgbClr val="808080"/>
            </a:solidFill>
            <a:prstDash val="solid"/>
            <a:tailEnd type="arrow"/>
          </a:ln>
        </p:spPr>
        <p:txBody>
          <a:bodyPr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1F42D7-77DF-4EEA-A7B9-ED91EB52B7C7}"/>
              </a:ext>
            </a:extLst>
          </p:cNvPr>
          <p:cNvSpPr txBox="1"/>
          <p:nvPr/>
        </p:nvSpPr>
        <p:spPr>
          <a:xfrm>
            <a:off x="2767810" y="1093408"/>
            <a:ext cx="4153543" cy="39554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defRPr sz="1600" b="1">
                <a:solidFill>
                  <a:srgbClr val="0000FF"/>
                </a:solidFill>
              </a:defRPr>
            </a:pPr>
            <a:r>
              <a:rPr lang="en-US" sz="2000" dirty="0" err="1">
                <a:solidFill>
                  <a:srgbClr val="0000FF"/>
                </a:solidFill>
                <a:latin typeface="Calibri "/>
                <a:ea typeface="Noto Sans CJK SC Regular" pitchFamily="2"/>
                <a:cs typeface="FreeSans" pitchFamily="2"/>
              </a:rPr>
              <a:t>cBD</a:t>
            </a:r>
            <a:r>
              <a:rPr lang="en-US" sz="2000" dirty="0">
                <a:solidFill>
                  <a:srgbClr val="0000FF"/>
                </a:solidFill>
                <a:latin typeface="Calibri "/>
                <a:ea typeface="Noto Sans CJK SC Regular" pitchFamily="2"/>
                <a:cs typeface="FreeSans" pitchFamily="2"/>
              </a:rPr>
              <a:t>: common diagnostic Beam Damp</a:t>
            </a:r>
          </a:p>
        </p:txBody>
      </p:sp>
      <p:sp>
        <p:nvSpPr>
          <p:cNvPr id="9" name="Connettore diritto 8">
            <a:extLst>
              <a:ext uri="{FF2B5EF4-FFF2-40B4-BE49-F238E27FC236}">
                <a16:creationId xmlns:a16="http://schemas.microsoft.com/office/drawing/2014/main" id="{B2F2A8C4-5675-4A91-95AB-A734F5080856}"/>
              </a:ext>
            </a:extLst>
          </p:cNvPr>
          <p:cNvSpPr/>
          <p:nvPr/>
        </p:nvSpPr>
        <p:spPr>
          <a:xfrm flipV="1">
            <a:off x="7413163" y="1576101"/>
            <a:ext cx="497716" cy="248859"/>
          </a:xfrm>
          <a:prstGeom prst="line">
            <a:avLst/>
          </a:prstGeom>
          <a:noFill/>
          <a:ln w="0">
            <a:solidFill>
              <a:srgbClr val="808080"/>
            </a:solidFill>
            <a:prstDash val="solid"/>
            <a:tailEnd type="arrow"/>
          </a:ln>
        </p:spPr>
        <p:txBody>
          <a:bodyPr wrap="none" lIns="81646" tIns="40823" rIns="81646" bIns="40823" anchor="ctr" anchorCtr="0" compatLnSpc="0"/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3395B9-C6D3-41C8-88CC-77DBEF6E1E74}"/>
              </a:ext>
            </a:extLst>
          </p:cNvPr>
          <p:cNvSpPr txBox="1"/>
          <p:nvPr/>
        </p:nvSpPr>
        <p:spPr>
          <a:xfrm>
            <a:off x="8005589" y="1276949"/>
            <a:ext cx="4140334" cy="39554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defRPr sz="1600" b="1">
                <a:solidFill>
                  <a:srgbClr val="0000FF"/>
                </a:solidFill>
              </a:defRPr>
            </a:pPr>
            <a:r>
              <a:rPr lang="en-US" sz="2000" b="1" dirty="0" err="1">
                <a:solidFill>
                  <a:srgbClr val="0000FF"/>
                </a:solidFill>
                <a:ea typeface="Noto Sans CJK SC Regular" pitchFamily="2"/>
                <a:cs typeface="FreeSans" pitchFamily="2"/>
              </a:rPr>
              <a:t>pBD</a:t>
            </a:r>
            <a:r>
              <a:rPr lang="en-US" sz="2000" b="1" dirty="0">
                <a:solidFill>
                  <a:srgbClr val="0000FF"/>
                </a:solidFill>
                <a:ea typeface="Noto Sans CJK SC Regular" pitchFamily="2"/>
                <a:cs typeface="FreeSans" pitchFamily="2"/>
              </a:rPr>
              <a:t>: positron diagnostic Beam Damp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F34AC4-5BA6-480F-9BFD-96D5DAAA60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0752" y="510713"/>
            <a:ext cx="880188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29D7D68-5184-4A87-BF4B-A89F32CEA8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7371" y="0"/>
            <a:ext cx="5532225" cy="535531"/>
          </a:xfr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lines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pLINAC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7BC1F9-AC73-40F5-8A78-BA8A9EABA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96" y="2217639"/>
            <a:ext cx="3657600" cy="2743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E841516-D5A7-488C-A5F7-82775D4C0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435" y="1174786"/>
            <a:ext cx="507280" cy="6766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5C866CB-B6F5-433D-B8B4-9DE753B11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359"/>
            <a:ext cx="3657600" cy="2743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57182-74DE-4185-B5DE-E822ED600364}"/>
              </a:ext>
            </a:extLst>
          </p:cNvPr>
          <p:cNvSpPr/>
          <p:nvPr/>
        </p:nvSpPr>
        <p:spPr>
          <a:xfrm>
            <a:off x="829506" y="5490611"/>
            <a:ext cx="9901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Transverse emittance is preserved in both planes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4536CBD4-E049-41F4-B1F7-4D0ECF92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E8AF08-C3E7-4AF2-B4FD-D87316FEF0EA}" type="slidenum">
              <a:t>8</a:t>
            </a:fld>
            <a:r>
              <a:rPr lang="en-US"/>
              <a:t>/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2DACF2-7A42-44A4-875D-A98FC3B49B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8000" y="-21021"/>
            <a:ext cx="6180083" cy="535531"/>
          </a:xfr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 damping ring layout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77D2EFE-EEE4-4106-A93F-911747F284C1}"/>
              </a:ext>
            </a:extLst>
          </p:cNvPr>
          <p:cNvGrpSpPr>
            <a:grpSpLocks noChangeAspect="1"/>
          </p:cNvGrpSpPr>
          <p:nvPr/>
        </p:nvGrpSpPr>
        <p:grpSpPr>
          <a:xfrm>
            <a:off x="989657" y="679957"/>
            <a:ext cx="5540400" cy="3474720"/>
            <a:chOff x="39240" y="1022400"/>
            <a:chExt cx="5394600" cy="338328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A440A9E-B795-41FE-A456-0626B19E1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l="22438" r="22223"/>
            <a:stretch>
              <a:fillRect/>
            </a:stretch>
          </p:blipFill>
          <p:spPr>
            <a:xfrm>
              <a:off x="39240" y="1022400"/>
              <a:ext cx="5394600" cy="3383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F1632BD-674E-4384-ACB5-28D05956C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l="2401" r="2055"/>
            <a:stretch>
              <a:fillRect/>
            </a:stretch>
          </p:blipFill>
          <p:spPr>
            <a:xfrm>
              <a:off x="848879" y="1377000"/>
              <a:ext cx="3662280" cy="2631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AD04EE-FE1B-4986-8B93-66E0EC78343D}"/>
              </a:ext>
            </a:extLst>
          </p:cNvPr>
          <p:cNvSpPr txBox="1"/>
          <p:nvPr/>
        </p:nvSpPr>
        <p:spPr>
          <a:xfrm>
            <a:off x="226975" y="4366676"/>
            <a:ext cx="10366141" cy="2205717"/>
          </a:xfrm>
          <a:prstGeom prst="rect">
            <a:avLst/>
          </a:prstGeom>
          <a:noFill/>
          <a:ln w="0">
            <a:solidFill>
              <a:schemeClr val="bg1"/>
            </a:solidFill>
            <a:prstDash val="solid"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Current DR shopping list:</a:t>
            </a:r>
          </a:p>
          <a:p>
            <a:pPr marL="342900" indent="-342900" hangingPunct="0">
              <a:buSzPct val="45000"/>
              <a:buFont typeface="Wingdings" panose="05000000000000000000" pitchFamily="2" charset="2"/>
              <a:buChar char="§"/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232 BEND (21 cm each) in the arcs</a:t>
            </a:r>
          </a:p>
          <a:p>
            <a:pPr marL="342900" indent="-342900" hangingPunct="0">
              <a:buSzPct val="45000"/>
              <a:buFont typeface="Wingdings" panose="05000000000000000000" pitchFamily="2" charset="2"/>
              <a:buChar char="§"/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258 QUADRUPOLE (20 cm each mostly in the arcs)</a:t>
            </a:r>
          </a:p>
          <a:p>
            <a:pPr marL="342900" indent="-342900" hangingPunct="0">
              <a:buSzPct val="45000"/>
              <a:buFont typeface="Wingdings" panose="05000000000000000000" pitchFamily="2" charset="2"/>
              <a:buChar char="§"/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232 SEXTUPOLE (8 cm each mostly in the arcs)</a:t>
            </a:r>
          </a:p>
          <a:p>
            <a:pPr marL="342900" indent="-342900" hangingPunct="0">
              <a:buSzPct val="45000"/>
              <a:buFont typeface="Wingdings" panose="05000000000000000000" pitchFamily="2" charset="2"/>
              <a:buChar char="§"/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4 WIGGLER (6.7 m each: 44 poles of 5 cm each)</a:t>
            </a:r>
          </a:p>
          <a:p>
            <a:pPr marL="342900" indent="-342900" hangingPunct="0">
              <a:buSzPct val="45000"/>
              <a:buFont typeface="Wingdings" panose="05000000000000000000" pitchFamily="2" charset="2"/>
              <a:buChar char="§"/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2 Straight section hosting RF Cavity and Injection/Extraction </a:t>
            </a:r>
            <a:r>
              <a:rPr lang="en-US" sz="2400" dirty="0" err="1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equipments</a:t>
            </a:r>
            <a:endParaRPr lang="en-US" sz="2400" dirty="0">
              <a:latin typeface="Arial" panose="020B0604020202020204" pitchFamily="34" charset="0"/>
              <a:ea typeface="Noto Sans CJK SC Regular" pitchFamily="2"/>
              <a:cs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C6E5CDB-824A-411F-BAD5-DC7DCB09E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9438"/>
              </p:ext>
            </p:extLst>
          </p:nvPr>
        </p:nvGraphicFramePr>
        <p:xfrm>
          <a:off x="7831759" y="566089"/>
          <a:ext cx="4133266" cy="4232781"/>
        </p:xfrm>
        <a:graphic>
          <a:graphicData uri="http://schemas.openxmlformats.org/drawingml/2006/table">
            <a:tbl>
              <a:tblPr firstRow="1"/>
              <a:tblGrid>
                <a:gridCol w="2224374">
                  <a:extLst>
                    <a:ext uri="{9D8B030D-6E8A-4147-A177-3AD203B41FA5}">
                      <a16:colId xmlns:a16="http://schemas.microsoft.com/office/drawing/2014/main" val="2064953418"/>
                    </a:ext>
                  </a:extLst>
                </a:gridCol>
                <a:gridCol w="1908892">
                  <a:extLst>
                    <a:ext uri="{9D8B030D-6E8A-4147-A177-3AD203B41FA5}">
                      <a16:colId xmlns:a16="http://schemas.microsoft.com/office/drawing/2014/main" val="2974955529"/>
                    </a:ext>
                  </a:extLst>
                </a:gridCol>
              </a:tblGrid>
              <a:tr h="331811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Parameter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FCC_ee DR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575622382"/>
                  </a:ext>
                </a:extLst>
              </a:tr>
              <a:tr h="311563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Circumference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239.2 m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907526810"/>
                  </a:ext>
                </a:extLst>
              </a:tr>
              <a:tr h="311563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Harmonic number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319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878843433"/>
                  </a:ext>
                </a:extLst>
              </a:tr>
              <a:tr h="345527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Eq. Emittance (x/y/z)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0.96 nm/ - / 1.46 </a:t>
                      </a:r>
                      <a:r>
                        <a:rPr lang="en-US" sz="1500" b="1" i="0" u="none" strike="noStrike" kern="1200" cap="none" dirty="0">
                          <a:ln>
                            <a:noFill/>
                          </a:ln>
                          <a:latin typeface="Greek" pitchFamily="18"/>
                          <a:ea typeface="Noto Sans CJK SC Regular" pitchFamily="2"/>
                          <a:cs typeface="FreeSans" pitchFamily="2"/>
                        </a:rPr>
                        <a:t>m</a:t>
                      </a:r>
                      <a:r>
                        <a:rPr lang="en-US" sz="15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833900827"/>
                  </a:ext>
                </a:extLst>
              </a:tr>
              <a:tr h="311563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Dipole length, Field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0.21 m, 0.66 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909638395"/>
                  </a:ext>
                </a:extLst>
              </a:tr>
              <a:tr h="30416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Wiggler #,</a:t>
                      </a:r>
                      <a:r>
                        <a:rPr lang="en-US" sz="1500" b="0" i="0" u="none" strike="noStrike" kern="1200" cap="none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Lenght</a:t>
                      </a:r>
                      <a:r>
                        <a:rPr lang="en-US" sz="1500" b="0" i="0" u="none" strike="noStrike" kern="1200" cap="none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, Field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4, 6.64 m, 1.8 T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777571407"/>
                  </a:ext>
                </a:extLst>
              </a:tr>
              <a:tr h="30416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Cavity #, Lenght, Voltage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2, 1.5 m, 4 MV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744085479"/>
                  </a:ext>
                </a:extLst>
              </a:tr>
              <a:tr h="30416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Bunch stored #, charge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18 , 4.0 </a:t>
                      </a:r>
                      <a:r>
                        <a:rPr lang="en-US" sz="1500" b="1" i="0" u="none" strike="noStrike" kern="1200" cap="none" dirty="0" err="1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nC</a:t>
                      </a:r>
                      <a:endParaRPr lang="en-US" sz="1500" b="1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Noto Sans CJK SC Regular" pitchFamily="2"/>
                        <a:cs typeface="FreeSans" pitchFamily="2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2177051331"/>
                  </a:ext>
                </a:extLst>
              </a:tr>
              <a:tr h="328217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Damping Time (x/y/z)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10.8 / 10.8 / 5.4 ms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672136735"/>
                  </a:ext>
                </a:extLst>
              </a:tr>
              <a:tr h="30416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Store Time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42.5 </a:t>
                      </a:r>
                      <a:r>
                        <a:rPr lang="en-US" sz="1500" b="1" i="0" u="none" strike="noStrike" kern="1200" cap="none" dirty="0" err="1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ms</a:t>
                      </a:r>
                      <a:endParaRPr lang="en-US" sz="1500" b="1" i="0" u="none" strike="noStrike" kern="1200" cap="none" dirty="0">
                        <a:ln>
                          <a:noFill/>
                        </a:ln>
                        <a:latin typeface="Liberation Sans" pitchFamily="18"/>
                        <a:ea typeface="Noto Sans CJK SC Regular" pitchFamily="2"/>
                        <a:cs typeface="FreeSans" pitchFamily="2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902106844"/>
                  </a:ext>
                </a:extLst>
              </a:tr>
              <a:tr h="30416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Energy loss per turn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0.227 MV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682894160"/>
                  </a:ext>
                </a:extLst>
              </a:tr>
              <a:tr h="30416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0" i="0" u="none" strike="noStrike" kern="1200" cap="none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SR Power Loss (WGL )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1500" b="1" i="0" u="none" strike="noStrike" kern="1200" cap="none" dirty="0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15.7 kW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38681104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FE991-AD0A-4D38-9B9B-16B35BD6F3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87845" y="-6656"/>
            <a:ext cx="5516805" cy="535531"/>
          </a:xfr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dynamical aperture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2D2F20-1AFB-4C95-921A-6B0CC6953B4C}"/>
              </a:ext>
            </a:extLst>
          </p:cNvPr>
          <p:cNvSpPr txBox="1"/>
          <p:nvPr/>
        </p:nvSpPr>
        <p:spPr>
          <a:xfrm>
            <a:off x="0" y="4315044"/>
            <a:ext cx="12192000" cy="2559596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The stability region in the transverse plane has been evaluated for different energy </a:t>
            </a:r>
          </a:p>
          <a:p>
            <a:pPr hangingPunct="0"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    deviations. Contours represent regions where &gt;90% of the initial conditions lead to</a:t>
            </a:r>
          </a:p>
          <a:p>
            <a:pPr hangingPunct="0"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  successful tracking</a:t>
            </a:r>
          </a:p>
          <a:p>
            <a:pPr marL="342900" indent="-342900" hangingPunct="0"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transverse stable region is shown for the nominal beam energy (1.54 GeV - black) and  for ±2%(left),  ±4%(right) energy relative deviation (blue and blue). The stable region is kept quite constant within 2% energy spread. It shrinks significantly for higher deviations</a:t>
            </a:r>
            <a:endParaRPr lang="en-US" sz="2400" dirty="0">
              <a:latin typeface="Arial" panose="020B0604020202020204" pitchFamily="34" charset="0"/>
              <a:ea typeface="Noto Sans CJK SC Regular" pitchFamily="2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A88479-9435-4DBA-BF2A-D847F942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8144" r="8774"/>
          <a:stretch>
            <a:fillRect/>
          </a:stretch>
        </p:blipFill>
        <p:spPr>
          <a:xfrm>
            <a:off x="1643743" y="1351777"/>
            <a:ext cx="3516254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06C1F2-C3B8-429B-9C7F-A86C842341C3}"/>
              </a:ext>
            </a:extLst>
          </p:cNvPr>
          <p:cNvSpPr txBox="1"/>
          <p:nvPr/>
        </p:nvSpPr>
        <p:spPr>
          <a:xfrm>
            <a:off x="391885" y="442322"/>
            <a:ext cx="12061371" cy="833803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hangingPunct="0">
              <a:defRPr sz="1800"/>
            </a:pPr>
            <a:r>
              <a:rPr lang="en-US" sz="2400" dirty="0">
                <a:latin typeface="Aria "/>
                <a:ea typeface="Noto Sans CJK SC Regular" pitchFamily="2"/>
                <a:cs typeface="Arial" panose="020B0604020202020204" pitchFamily="34" charset="0"/>
              </a:rPr>
              <a:t>Tracking has been performed with PTC (MAD-X interface) over ~15% damping time neglecting radiation damping. The estimated loss of accuracy is below 1% at the nominal energy.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153B083-905F-4501-916D-0B9B74BC7FCA}"/>
              </a:ext>
            </a:extLst>
          </p:cNvPr>
          <p:cNvSpPr/>
          <p:nvPr/>
        </p:nvSpPr>
        <p:spPr>
          <a:xfrm>
            <a:off x="0" y="4939287"/>
            <a:ext cx="11877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 sz="1800"/>
            </a:pPr>
            <a:r>
              <a:rPr lang="en-US" sz="2400" dirty="0"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 </a:t>
            </a:r>
            <a:endParaRPr lang="en-US" sz="2400" dirty="0">
              <a:latin typeface="Calibri "/>
              <a:ea typeface="Noto Sans CJK SC Regular" pitchFamily="2"/>
              <a:cs typeface="FreeSans" pitchFamily="2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AA70680-D09F-4928-AB30-B0CEE5470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005" y="1465528"/>
            <a:ext cx="3493521" cy="2926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8920</TotalTime>
  <Words>2335</Words>
  <Application>Microsoft Office PowerPoint</Application>
  <PresentationFormat>Widescreen</PresentationFormat>
  <Paragraphs>287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ＭＳ Ｐゴシック</vt:lpstr>
      <vt:lpstr>.PingFang SC Regular</vt:lpstr>
      <vt:lpstr>Aria </vt:lpstr>
      <vt:lpstr>Arial</vt:lpstr>
      <vt:lpstr>Arial </vt:lpstr>
      <vt:lpstr>Assistant</vt:lpstr>
      <vt:lpstr>Calibri</vt:lpstr>
      <vt:lpstr>Calibri </vt:lpstr>
      <vt:lpstr>Calibri  </vt:lpstr>
      <vt:lpstr>Calibri Light</vt:lpstr>
      <vt:lpstr>Calibri-Bold</vt:lpstr>
      <vt:lpstr>Cambria Math</vt:lpstr>
      <vt:lpstr>Courier New</vt:lpstr>
      <vt:lpstr>DejaVu Sans</vt:lpstr>
      <vt:lpstr>FreeSans</vt:lpstr>
      <vt:lpstr>Greek</vt:lpstr>
      <vt:lpstr>Lato</vt:lpstr>
      <vt:lpstr>Liberation Sans</vt:lpstr>
      <vt:lpstr>LiberationSans</vt:lpstr>
      <vt:lpstr>LiberationSans-Bold</vt:lpstr>
      <vt:lpstr>Noto Sans CJK SC Regular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Positron damping ring system (WP4)design status</vt:lpstr>
      <vt:lpstr>Transfer lines pLINAC - DR</vt:lpstr>
      <vt:lpstr>Positron damping ring layout</vt:lpstr>
      <vt:lpstr>DR dynamical aperture</vt:lpstr>
      <vt:lpstr>Energy compressor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pTLe: Extraction transfer 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Spampinati</dc:creator>
  <cp:lastModifiedBy>Simone Spampinati</cp:lastModifiedBy>
  <cp:revision>208</cp:revision>
  <cp:lastPrinted>2024-05-02T07:50:14Z</cp:lastPrinted>
  <dcterms:created xsi:type="dcterms:W3CDTF">2024-03-19T10:42:34Z</dcterms:created>
  <dcterms:modified xsi:type="dcterms:W3CDTF">2024-05-06T09:16:00Z</dcterms:modified>
</cp:coreProperties>
</file>