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7" r:id="rId2"/>
    <p:sldMasterId id="2147483828" r:id="rId3"/>
    <p:sldMasterId id="2147483865" r:id="rId4"/>
    <p:sldMasterId id="2147483936" r:id="rId5"/>
    <p:sldMasterId id="2147483966" r:id="rId6"/>
    <p:sldMasterId id="2147483977" r:id="rId7"/>
    <p:sldMasterId id="2147484004" r:id="rId8"/>
    <p:sldMasterId id="2147484017" r:id="rId9"/>
  </p:sldMasterIdLst>
  <p:notesMasterIdLst>
    <p:notesMasterId r:id="rId45"/>
  </p:notesMasterIdLst>
  <p:sldIdLst>
    <p:sldId id="4619" r:id="rId10"/>
    <p:sldId id="2798" r:id="rId11"/>
    <p:sldId id="4645" r:id="rId12"/>
    <p:sldId id="2754" r:id="rId13"/>
    <p:sldId id="4641" r:id="rId14"/>
    <p:sldId id="4646" r:id="rId15"/>
    <p:sldId id="4642" r:id="rId16"/>
    <p:sldId id="2893" r:id="rId17"/>
    <p:sldId id="4617" r:id="rId18"/>
    <p:sldId id="4570" r:id="rId19"/>
    <p:sldId id="2935" r:id="rId20"/>
    <p:sldId id="4534" r:id="rId21"/>
    <p:sldId id="4625" r:id="rId22"/>
    <p:sldId id="4547" r:id="rId23"/>
    <p:sldId id="4533" r:id="rId24"/>
    <p:sldId id="4515" r:id="rId25"/>
    <p:sldId id="4519" r:id="rId26"/>
    <p:sldId id="4595" r:id="rId27"/>
    <p:sldId id="4607" r:id="rId28"/>
    <p:sldId id="4616" r:id="rId29"/>
    <p:sldId id="4513" r:id="rId30"/>
    <p:sldId id="4613" r:id="rId31"/>
    <p:sldId id="4611" r:id="rId32"/>
    <p:sldId id="4606" r:id="rId33"/>
    <p:sldId id="2070" r:id="rId34"/>
    <p:sldId id="4592" r:id="rId35"/>
    <p:sldId id="4610" r:id="rId36"/>
    <p:sldId id="4554" r:id="rId37"/>
    <p:sldId id="4635" r:id="rId38"/>
    <p:sldId id="4555" r:id="rId39"/>
    <p:sldId id="4643" r:id="rId40"/>
    <p:sldId id="4640" r:id="rId41"/>
    <p:sldId id="4636" r:id="rId42"/>
    <p:sldId id="2967" r:id="rId43"/>
    <p:sldId id="4579" r:id="rId44"/>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Gianotti" initials="FG" lastIdx="1" clrIdx="0">
    <p:extLst>
      <p:ext uri="{19B8F6BF-5375-455C-9EA6-DF929625EA0E}">
        <p15:presenceInfo xmlns:p15="http://schemas.microsoft.com/office/powerpoint/2012/main" userId="S::fabiola.gianotti@cern.ch::7988ec65-f297-41a6-b535-7c87175103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77B"/>
    <a:srgbClr val="F8F8F8"/>
    <a:srgbClr val="0000CC"/>
    <a:srgbClr val="CFD5EA"/>
    <a:srgbClr val="A1A4AF"/>
    <a:srgbClr val="DDDDD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7" d="100"/>
          <a:sy n="67" d="100"/>
        </p:scale>
        <p:origin x="80" y="20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2514" tIns="46258" rIns="92514" bIns="46258"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2514" tIns="46258" rIns="92514" bIns="46258" rtlCol="0"/>
          <a:lstStyle>
            <a:lvl1pPr algn="r">
              <a:defRPr sz="1200"/>
            </a:lvl1pPr>
          </a:lstStyle>
          <a:p>
            <a:fld id="{E374726B-3D21-49D0-9176-2C240B866C98}" type="datetimeFigureOut">
              <a:rPr lang="en-GB" smtClean="0"/>
              <a:t>06/05/2024</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2514" tIns="46258" rIns="92514" bIns="46258" rtlCol="0" anchor="ctr"/>
          <a:lstStyle/>
          <a:p>
            <a:endParaRPr lang="en-GB"/>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2514" tIns="46258" rIns="92514" bIns="462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2514" tIns="46258" rIns="92514" bIns="46258"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2514" tIns="46258" rIns="92514" bIns="46258" rtlCol="0" anchor="b"/>
          <a:lstStyle>
            <a:lvl1pPr algn="r">
              <a:defRPr sz="12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5pPr>
            <a:lvl6pPr marL="2544148"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6pPr>
            <a:lvl7pPr marL="3006720"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7pPr>
            <a:lvl8pPr marL="3469292"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8pPr>
            <a:lvl9pPr marL="3931864"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9pPr>
          </a:lstStyle>
          <a:p>
            <a:pPr defTabSz="925144">
              <a:spcBef>
                <a:spcPct val="0"/>
              </a:spcBef>
              <a:buClrTx/>
              <a:defRPr/>
            </a:pPr>
            <a:fld id="{66D6A5A0-806E-4E21-A59A-4D6E0AB8A473}" type="slidenum">
              <a:rPr lang="en-US" altLang="en-US">
                <a:latin typeface="Arial" panose="020B0604020202020204" pitchFamily="34" charset="0"/>
                <a:ea typeface="DejaVu Sans"/>
                <a:cs typeface="DejaVu Sans"/>
              </a:rPr>
              <a:pPr defTabSz="925144">
                <a:spcBef>
                  <a:spcPct val="0"/>
                </a:spcBef>
                <a:buClrTx/>
                <a:defRPr/>
              </a:pPr>
              <a:t>2</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139700" y="828675"/>
            <a:ext cx="7278688" cy="4095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6447" y="5185636"/>
            <a:ext cx="6046949" cy="491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14" tIns="46258" rIns="92514" bIns="46258" anchor="ctr"/>
          <a:lstStyle/>
          <a:p>
            <a:pPr defTabSz="925144">
              <a:lnSpc>
                <a:spcPct val="93000"/>
              </a:lnSpc>
              <a:buClr>
                <a:srgbClr val="000000"/>
              </a:buClr>
              <a:buSzPct val="100000"/>
              <a:defRPr/>
            </a:pPr>
            <a:endParaRPr lang="en-US" altLang="en-US">
              <a:solidFill>
                <a:srgbClr val="FFFFFF"/>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5pPr>
            <a:lvl6pPr marL="2544148"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6pPr>
            <a:lvl7pPr marL="3006720"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7pPr>
            <a:lvl8pPr marL="3469292"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8pPr>
            <a:lvl9pPr marL="3931864"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9pPr>
          </a:lstStyle>
          <a:p>
            <a:pPr defTabSz="925144">
              <a:spcBef>
                <a:spcPct val="0"/>
              </a:spcBef>
              <a:buClrTx/>
              <a:defRPr/>
            </a:pPr>
            <a:fld id="{66D6A5A0-806E-4E21-A59A-4D6E0AB8A473}" type="slidenum">
              <a:rPr lang="en-US" altLang="en-US">
                <a:latin typeface="Arial" panose="020B0604020202020204" pitchFamily="34" charset="0"/>
                <a:ea typeface="DejaVu Sans"/>
                <a:cs typeface="DejaVu Sans"/>
              </a:rPr>
              <a:pPr defTabSz="925144">
                <a:spcBef>
                  <a:spcPct val="0"/>
                </a:spcBef>
                <a:buClrTx/>
                <a:defRPr/>
              </a:pPr>
              <a:t>3</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139700" y="828675"/>
            <a:ext cx="7278688" cy="4095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6447" y="5185636"/>
            <a:ext cx="6046949" cy="491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14" tIns="46258" rIns="92514" bIns="46258" anchor="ctr"/>
          <a:lstStyle/>
          <a:p>
            <a:pPr defTabSz="925144">
              <a:lnSpc>
                <a:spcPct val="93000"/>
              </a:lnSpc>
              <a:buClr>
                <a:srgbClr val="000000"/>
              </a:buClr>
              <a:buSzPct val="100000"/>
              <a:defRPr/>
            </a:pPr>
            <a:endParaRPr lang="en-US" altLang="en-US">
              <a:solidFill>
                <a:srgbClr val="FFFFFF"/>
              </a:solidFill>
              <a:latin typeface="Calibri"/>
            </a:endParaRPr>
          </a:p>
        </p:txBody>
      </p:sp>
    </p:spTree>
    <p:extLst>
      <p:ext uri="{BB962C8B-B14F-4D97-AF65-F5344CB8AC3E}">
        <p14:creationId xmlns:p14="http://schemas.microsoft.com/office/powerpoint/2010/main" val="261096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A582808F-1B55-4C8C-B67D-F80A35D284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5pPr>
            <a:lvl6pPr marL="2406724"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6pPr>
            <a:lvl7pPr marL="2844310"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7pPr>
            <a:lvl8pPr marL="3281896"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8pPr>
            <a:lvl9pPr marL="3719482"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9pPr>
          </a:lstStyle>
          <a:p>
            <a:pPr defTabSz="875172">
              <a:spcBef>
                <a:spcPct val="0"/>
              </a:spcBef>
              <a:buClrTx/>
              <a:defRPr/>
            </a:pPr>
            <a:fld id="{A3518953-E347-4627-8DB3-12FB50EACE85}" type="slidenum">
              <a:rPr lang="en-US" altLang="en-US">
                <a:latin typeface="Arial" panose="020B0604020202020204" pitchFamily="34" charset="0"/>
                <a:ea typeface="DejaVu Sans"/>
                <a:cs typeface="DejaVu Sans"/>
              </a:rPr>
              <a:pPr defTabSz="875172">
                <a:spcBef>
                  <a:spcPct val="0"/>
                </a:spcBef>
                <a:buClrTx/>
                <a:defRPr/>
              </a:pPr>
              <a:t>4</a:t>
            </a:fld>
            <a:endParaRPr lang="en-US" altLang="en-US">
              <a:latin typeface="Arial" panose="020B0604020202020204" pitchFamily="34" charset="0"/>
              <a:ea typeface="DejaVu Sans"/>
              <a:cs typeface="DejaVu Sans"/>
            </a:endParaRPr>
          </a:p>
        </p:txBody>
      </p:sp>
      <p:sp>
        <p:nvSpPr>
          <p:cNvPr id="68611" name="Rectangle 1">
            <a:extLst>
              <a:ext uri="{FF2B5EF4-FFF2-40B4-BE49-F238E27FC236}">
                <a16:creationId xmlns:a16="http://schemas.microsoft.com/office/drawing/2014/main" id="{C7B0C01B-24EA-4180-9283-C92EDC04C4F2}"/>
              </a:ext>
            </a:extLst>
          </p:cNvPr>
          <p:cNvSpPr>
            <a:spLocks noGrp="1" noRot="1" noChangeAspect="1" noChangeArrowheads="1" noTextEdit="1"/>
          </p:cNvSpPr>
          <p:nvPr>
            <p:ph type="sldImg"/>
          </p:nvPr>
        </p:nvSpPr>
        <p:spPr>
          <a:xfrm>
            <a:off x="396875" y="741363"/>
            <a:ext cx="6502400" cy="36576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a:extLst>
              <a:ext uri="{FF2B5EF4-FFF2-40B4-BE49-F238E27FC236}">
                <a16:creationId xmlns:a16="http://schemas.microsoft.com/office/drawing/2014/main" id="{957D2B46-F92D-430A-9CA1-5338D568E772}"/>
              </a:ext>
            </a:extLst>
          </p:cNvPr>
          <p:cNvSpPr txBox="1">
            <a:spLocks noChangeArrowheads="1"/>
          </p:cNvSpPr>
          <p:nvPr/>
        </p:nvSpPr>
        <p:spPr bwMode="auto">
          <a:xfrm>
            <a:off x="730247" y="4633047"/>
            <a:ext cx="5837501" cy="438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517" tIns="43759" rIns="87517" bIns="43759" anchor="ctr"/>
          <a:lstStyle/>
          <a:p>
            <a:pPr defTabSz="875172">
              <a:lnSpc>
                <a:spcPct val="93000"/>
              </a:lnSpc>
              <a:buClr>
                <a:srgbClr val="000000"/>
              </a:buClr>
              <a:buSzPct val="100000"/>
              <a:defRPr/>
            </a:pPr>
            <a:endParaRPr lang="en-US" altLang="en-US" sz="1700">
              <a:solidFill>
                <a:prstClr val="black"/>
              </a:solidFill>
              <a:latin typeface="Calibri"/>
            </a:endParaRPr>
          </a:p>
        </p:txBody>
      </p:sp>
    </p:spTree>
    <p:extLst>
      <p:ext uri="{BB962C8B-B14F-4D97-AF65-F5344CB8AC3E}">
        <p14:creationId xmlns:p14="http://schemas.microsoft.com/office/powerpoint/2010/main" val="278978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5pPr>
            <a:lvl6pPr marL="2406724"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6pPr>
            <a:lvl7pPr marL="2844310"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7pPr>
            <a:lvl8pPr marL="3281896"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8pPr>
            <a:lvl9pPr marL="3719482"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9pPr>
          </a:lstStyle>
          <a:p>
            <a:pPr defTabSz="875172">
              <a:spcBef>
                <a:spcPct val="0"/>
              </a:spcBef>
              <a:buClrTx/>
              <a:defRPr/>
            </a:pPr>
            <a:fld id="{66D6A5A0-806E-4E21-A59A-4D6E0AB8A473}" type="slidenum">
              <a:rPr lang="en-US" altLang="en-US">
                <a:latin typeface="Arial" panose="020B0604020202020204" pitchFamily="34" charset="0"/>
                <a:ea typeface="DejaVu Sans"/>
                <a:cs typeface="DejaVu Sans"/>
              </a:rPr>
              <a:pPr defTabSz="875172">
                <a:spcBef>
                  <a:spcPct val="0"/>
                </a:spcBef>
                <a:buClrTx/>
                <a:defRPr/>
              </a:pPr>
              <a:t>10</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396875" y="741363"/>
            <a:ext cx="6502400" cy="36576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30247" y="4633047"/>
            <a:ext cx="5837501" cy="438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517" tIns="43759" rIns="87517" bIns="43759" anchor="ctr"/>
          <a:lstStyle/>
          <a:p>
            <a:pPr defTabSz="875172">
              <a:lnSpc>
                <a:spcPct val="93000"/>
              </a:lnSpc>
              <a:buClr>
                <a:srgbClr val="000000"/>
              </a:buClr>
              <a:buSzPct val="100000"/>
              <a:defRPr/>
            </a:pPr>
            <a:endParaRPr lang="en-US" altLang="en-US" sz="1700">
              <a:solidFill>
                <a:srgbClr val="FFFFFF"/>
              </a:solidFill>
              <a:latin typeface="Calibri"/>
            </a:endParaRPr>
          </a:p>
        </p:txBody>
      </p:sp>
    </p:spTree>
    <p:extLst>
      <p:ext uri="{BB962C8B-B14F-4D97-AF65-F5344CB8AC3E}">
        <p14:creationId xmlns:p14="http://schemas.microsoft.com/office/powerpoint/2010/main" val="68471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5pPr>
            <a:lvl6pPr marL="2406724"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6pPr>
            <a:lvl7pPr marL="2844310"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7pPr>
            <a:lvl8pPr marL="3281896"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8pPr>
            <a:lvl9pPr marL="3719482"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9pPr>
          </a:lstStyle>
          <a:p>
            <a:pPr defTabSz="875172">
              <a:spcBef>
                <a:spcPct val="0"/>
              </a:spcBef>
              <a:buClrTx/>
              <a:defRPr/>
            </a:pPr>
            <a:fld id="{66D6A5A0-806E-4E21-A59A-4D6E0AB8A473}" type="slidenum">
              <a:rPr lang="en-US" altLang="en-US">
                <a:latin typeface="Arial" panose="020B0604020202020204" pitchFamily="34" charset="0"/>
                <a:ea typeface="DejaVu Sans"/>
                <a:cs typeface="DejaVu Sans"/>
              </a:rPr>
              <a:pPr defTabSz="875172">
                <a:spcBef>
                  <a:spcPct val="0"/>
                </a:spcBef>
                <a:buClrTx/>
                <a:defRPr/>
              </a:pPr>
              <a:t>11</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706438" y="693738"/>
            <a:ext cx="6100762" cy="34321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1950" y="4346312"/>
            <a:ext cx="6010995" cy="411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517" tIns="43759" rIns="87517" bIns="43759" anchor="ctr"/>
          <a:lstStyle/>
          <a:p>
            <a:pPr defTabSz="875172">
              <a:lnSpc>
                <a:spcPct val="93000"/>
              </a:lnSpc>
              <a:buClr>
                <a:srgbClr val="000000"/>
              </a:buClr>
              <a:buSzPct val="100000"/>
              <a:defRPr/>
            </a:pPr>
            <a:endParaRPr lang="en-US" altLang="en-US" sz="1700">
              <a:solidFill>
                <a:srgbClr val="FFFFFF"/>
              </a:solidFill>
              <a:latin typeface="Calibri"/>
            </a:endParaRPr>
          </a:p>
        </p:txBody>
      </p:sp>
    </p:spTree>
    <p:extLst>
      <p:ext uri="{BB962C8B-B14F-4D97-AF65-F5344CB8AC3E}">
        <p14:creationId xmlns:p14="http://schemas.microsoft.com/office/powerpoint/2010/main" val="68471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8A41-7741-87F6-91B7-BA8A27D5A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DA3BF9-A61D-A880-EA59-5456D31C51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31BA98-A0DB-60E6-6F46-9A0D34B5EE8A}"/>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5" name="Footer Placeholder 4">
            <a:extLst>
              <a:ext uri="{FF2B5EF4-FFF2-40B4-BE49-F238E27FC236}">
                <a16:creationId xmlns:a16="http://schemas.microsoft.com/office/drawing/2014/main" id="{45AA5DF4-148D-FE91-E593-7A6760AF67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DAC1C-07AB-CDFD-0349-F2AA5958B8D9}"/>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2427344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F810-8586-C9EE-1F68-E2D919E610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91022E-6AEF-E2E5-12B6-EEFEF6E731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12EB75-2D17-06B1-CDD8-115D4050D7E6}"/>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5" name="Footer Placeholder 4">
            <a:extLst>
              <a:ext uri="{FF2B5EF4-FFF2-40B4-BE49-F238E27FC236}">
                <a16:creationId xmlns:a16="http://schemas.microsoft.com/office/drawing/2014/main" id="{948E5B11-9AB8-11B2-E320-9CB5851C0B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524ACB-8B44-2F58-0FAB-B088778B829F}"/>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5233433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88D3-F3EF-3911-CB41-8C034C71F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059E75-A0A6-5977-56C9-2DEAB621E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07FF51-1BEB-0D9F-E3C7-AB3ED837A1D7}"/>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5" name="Footer Placeholder 4">
            <a:extLst>
              <a:ext uri="{FF2B5EF4-FFF2-40B4-BE49-F238E27FC236}">
                <a16:creationId xmlns:a16="http://schemas.microsoft.com/office/drawing/2014/main" id="{179FCB54-4F5C-6DBC-928E-05C44989A6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C5C001-8171-2F91-1407-C69E6D31CDE6}"/>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2108436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0081-9647-6118-CE0F-110606905B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814895-0177-E2BD-29C7-9231C77E1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67D69E-847C-C70D-24D9-DFFC308142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E0983A-966B-5B5E-2715-DA674BA9C4AF}"/>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6" name="Footer Placeholder 5">
            <a:extLst>
              <a:ext uri="{FF2B5EF4-FFF2-40B4-BE49-F238E27FC236}">
                <a16:creationId xmlns:a16="http://schemas.microsoft.com/office/drawing/2014/main" id="{6DBA4DDF-7C37-DBC7-D5A5-038CA1888D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37CF67-7F4B-2342-BCEE-C85369768994}"/>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31368593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0D0F-281A-3B3D-A515-0E9EBF3F7B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CB446B-BF12-5B3B-8E0D-0A3360217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ACC28-A297-D007-5375-F0CE7A86E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24CACD-2EE9-CBA9-3DFC-E417A44CC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6A73C-6E80-3931-E743-C86CF6150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D59F61-7004-8906-11CD-5557B0213293}"/>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8" name="Footer Placeholder 7">
            <a:extLst>
              <a:ext uri="{FF2B5EF4-FFF2-40B4-BE49-F238E27FC236}">
                <a16:creationId xmlns:a16="http://schemas.microsoft.com/office/drawing/2014/main" id="{4C09F45B-33EC-530E-A4B1-11327065AA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E066DB-BC34-0308-9306-C277349BF5F8}"/>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3334308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659F-2B10-9F0B-511E-5880F7F724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90D163-7BFD-7ECE-B504-483899F383FF}"/>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4" name="Footer Placeholder 3">
            <a:extLst>
              <a:ext uri="{FF2B5EF4-FFF2-40B4-BE49-F238E27FC236}">
                <a16:creationId xmlns:a16="http://schemas.microsoft.com/office/drawing/2014/main" id="{76F124C6-161D-A9EF-A3EB-FE22688BB2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CDE1E8-9FE3-70EF-FF10-4615122C0623}"/>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21497355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04D68-A14A-66F8-8897-694D9DF1D492}"/>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3" name="Footer Placeholder 2">
            <a:extLst>
              <a:ext uri="{FF2B5EF4-FFF2-40B4-BE49-F238E27FC236}">
                <a16:creationId xmlns:a16="http://schemas.microsoft.com/office/drawing/2014/main" id="{91FB3061-1ECD-4E35-A2A2-70DA0BEA37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51FC50-2CDD-720B-D2F8-6BE837F080C7}"/>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8581680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3A53-750B-9687-23F2-17AA9B038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2488DB2-1F30-36D9-8F0F-B90AF1718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55F9DA-5F55-D175-BB91-890DC7DF4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E0AB5-312D-C306-3387-B884340A2C18}"/>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6" name="Footer Placeholder 5">
            <a:extLst>
              <a:ext uri="{FF2B5EF4-FFF2-40B4-BE49-F238E27FC236}">
                <a16:creationId xmlns:a16="http://schemas.microsoft.com/office/drawing/2014/main" id="{A62290C8-F3CF-217B-EB94-C9D9D14DBA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A0F90F-98ED-1851-E500-5B9A9E67767D}"/>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13099729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2BF0-B366-D8DF-E71B-7D5D4932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66EFC9-9C08-3913-F4B9-921CB7D32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C3092E-A4F2-EF12-C4A3-280336397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8F4A4-5219-08D4-114B-0F9D84DB20ED}"/>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6" name="Footer Placeholder 5">
            <a:extLst>
              <a:ext uri="{FF2B5EF4-FFF2-40B4-BE49-F238E27FC236}">
                <a16:creationId xmlns:a16="http://schemas.microsoft.com/office/drawing/2014/main" id="{9FE66DFD-B7F6-CE62-03F4-076687AA7F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A15510-F823-6E6A-4430-86F53CF95526}"/>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21573101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16FB-EF80-9899-E87A-E158B170D0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941D7-2EC4-EC62-A7DF-3CED2E7B3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62156-FE74-3CEA-3710-9C29C9526BA1}"/>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5" name="Footer Placeholder 4">
            <a:extLst>
              <a:ext uri="{FF2B5EF4-FFF2-40B4-BE49-F238E27FC236}">
                <a16:creationId xmlns:a16="http://schemas.microsoft.com/office/drawing/2014/main" id="{521AD269-6C5B-E7F9-2844-E90386799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8151E2-BC79-7B3C-7923-A389C5ED5441}"/>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184984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DC7FA-35ED-221C-34E6-E161FAF310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B063C8-0853-5D0C-2D08-7A8317396F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F17C37-7FD4-F6F9-F5A8-95082FF3F438}"/>
              </a:ext>
            </a:extLst>
          </p:cNvPr>
          <p:cNvSpPr>
            <a:spLocks noGrp="1"/>
          </p:cNvSpPr>
          <p:nvPr>
            <p:ph type="dt" sz="half" idx="10"/>
          </p:nvPr>
        </p:nvSpPr>
        <p:spPr/>
        <p:txBody>
          <a:bodyPr/>
          <a:lstStyle/>
          <a:p>
            <a:fld id="{05800E69-0DFE-4BA2-857C-D81296BCF8CF}" type="datetimeFigureOut">
              <a:rPr lang="en-GB" smtClean="0"/>
              <a:t>06/05/2024</a:t>
            </a:fld>
            <a:endParaRPr lang="en-GB"/>
          </a:p>
        </p:txBody>
      </p:sp>
      <p:sp>
        <p:nvSpPr>
          <p:cNvPr id="5" name="Footer Placeholder 4">
            <a:extLst>
              <a:ext uri="{FF2B5EF4-FFF2-40B4-BE49-F238E27FC236}">
                <a16:creationId xmlns:a16="http://schemas.microsoft.com/office/drawing/2014/main" id="{9911817F-F1FD-F0C6-FA4E-03B1ED671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D526DF-0918-C84F-5B7C-021D7F6D6A5D}"/>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105655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2490916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05636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15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66659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28292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26567393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5/6/2024</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7446158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06/05/2024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34D04B-1D88-478D-A8FB-6FFD72984813}"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008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90184586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1352879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315785463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4253486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06/05/2024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9473743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20677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8839475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5327150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1408456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33166387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7530149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077" y="132684"/>
            <a:ext cx="1247473" cy="1234936"/>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8" y="3429001"/>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3"/>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ECA707E9-C3E2-41E4-9381-B933151D5F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000" y="132684"/>
            <a:ext cx="3338914" cy="1143051"/>
          </a:xfrm>
          <a:prstGeom prst="rect">
            <a:avLst/>
          </a:prstGeom>
        </p:spPr>
      </p:pic>
    </p:spTree>
    <p:extLst>
      <p:ext uri="{BB962C8B-B14F-4D97-AF65-F5344CB8AC3E}">
        <p14:creationId xmlns:p14="http://schemas.microsoft.com/office/powerpoint/2010/main" val="368382909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23434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91778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06/05/2024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081124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3"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3675931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8"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92265"/>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410027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8" y="1592264"/>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8"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2875936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527184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9" y="1592264"/>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9" y="3969704"/>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949296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4"/>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4"/>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4"/>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6"/>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158593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8" y="1592264"/>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9"/>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1" y="2420939"/>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426534257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8" y="1592264"/>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3"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9"/>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4" y="2416176"/>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dirty="0"/>
              <a:t>Drag and Drop picture</a:t>
            </a:r>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7" y="1601228"/>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3"/>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4770011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7"/>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7" y="2732443"/>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5"/>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1" y="1601377"/>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5"/>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9" y="1601377"/>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61097036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9"/>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2" y="4294189"/>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3485228" y="6350852"/>
            <a:ext cx="631160" cy="365125"/>
          </a:xfrm>
          <a:prstGeom prst="rect">
            <a:avLst/>
          </a:prstGeom>
        </p:spPr>
        <p:txBody>
          <a:bodyPr/>
          <a:lstStyle/>
          <a:p>
            <a:r>
              <a:rPr lang="en-US"/>
              <a:t>22/03/2021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9"/>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950004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9"/>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2" y="4294189"/>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3485228" y="6350852"/>
            <a:ext cx="631160" cy="365125"/>
          </a:xfrm>
          <a:prstGeom prst="rect">
            <a:avLst/>
          </a:prstGeom>
        </p:spPr>
        <p:txBody>
          <a:bodyPr/>
          <a:lstStyle/>
          <a:p>
            <a:r>
              <a:rPr lang="en-US"/>
              <a:t>22/03/2021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9"/>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88754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8" y="1709739"/>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4"/>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a:xfrm>
            <a:off x="3485228" y="6350852"/>
            <a:ext cx="631160" cy="365125"/>
          </a:xfrm>
          <a:prstGeom prst="rect">
            <a:avLst/>
          </a:prstGeom>
        </p:spPr>
        <p:txBody>
          <a:bodyPr/>
          <a:lstStyle/>
          <a:p>
            <a:r>
              <a:rPr lang="en-US"/>
              <a:t>22/03/2021</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78002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a:xfrm>
            <a:off x="3485228" y="6350852"/>
            <a:ext cx="631160" cy="365125"/>
          </a:xfrm>
          <a:prstGeom prst="rect">
            <a:avLst/>
          </a:prstGeom>
        </p:spPr>
        <p:txBody>
          <a:bodyPr/>
          <a:lstStyle/>
          <a:p>
            <a:r>
              <a:rPr lang="en-US"/>
              <a:t>22/03/2021</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9495884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635315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7"/>
            <a:ext cx="11376025" cy="646331"/>
          </a:xfrm>
          <a:prstGeom prst="rect">
            <a:avLst/>
          </a:prstGeom>
          <a:noFill/>
        </p:spPr>
        <p:txBody>
          <a:bodyPr wrap="square" rtlCol="0">
            <a:spAutoFit/>
          </a:bodyPr>
          <a:lstStyle/>
          <a:p>
            <a:pPr algn="ctr"/>
            <a:r>
              <a:rPr kumimoji="0" lang="fr-CH" sz="3600" dirty="0" err="1"/>
              <a:t>home.cern</a:t>
            </a:r>
            <a:endParaRPr lang="en-US" sz="3600"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2150856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262095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68296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44187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18312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16423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0166505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40279672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399950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389057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95504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28078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002186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1861358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7" name="Picture 6" descr="A picture containing icon&#10;&#10;Description automatically generated">
            <a:extLst>
              <a:ext uri="{FF2B5EF4-FFF2-40B4-BE49-F238E27FC236}">
                <a16:creationId xmlns:a16="http://schemas.microsoft.com/office/drawing/2014/main" id="{E07A8E7D-D7E2-458F-AF9A-83DF4A450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1" y="152400"/>
            <a:ext cx="718217" cy="242803"/>
          </a:xfrm>
          <a:prstGeom prst="rect">
            <a:avLst/>
          </a:prstGeom>
        </p:spPr>
      </p:pic>
    </p:spTree>
    <p:extLst>
      <p:ext uri="{BB962C8B-B14F-4D97-AF65-F5344CB8AC3E}">
        <p14:creationId xmlns:p14="http://schemas.microsoft.com/office/powerpoint/2010/main" val="19748455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8.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7.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image" Target="../media/image3.emf"/><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heme" Target="../theme/theme7.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06/05/2024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2024-05-07</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2" name="TextBox 1">
            <a:extLst>
              <a:ext uri="{FF2B5EF4-FFF2-40B4-BE49-F238E27FC236}">
                <a16:creationId xmlns:a16="http://schemas.microsoft.com/office/drawing/2014/main" id="{38982D18-6859-33BC-9A0A-346DFAC9B023}"/>
              </a:ext>
            </a:extLst>
          </p:cNvPr>
          <p:cNvSpPr txBox="1"/>
          <p:nvPr userDrawn="1"/>
        </p:nvSpPr>
        <p:spPr>
          <a:xfrm>
            <a:off x="683324" y="6249504"/>
            <a:ext cx="2576711" cy="553998"/>
          </a:xfrm>
          <a:prstGeom prst="rect">
            <a:avLst/>
          </a:prstGeom>
          <a:noFill/>
        </p:spPr>
        <p:txBody>
          <a:bodyPr wrap="square" rtlCol="0">
            <a:spAutoFit/>
          </a:bodyPr>
          <a:lstStyle/>
          <a:p>
            <a:r>
              <a:rPr lang="en-GB" sz="1000" b="1" dirty="0">
                <a:solidFill>
                  <a:schemeClr val="bg1"/>
                </a:solidFill>
              </a:rPr>
              <a:t>FCC Feasibility Study Status</a:t>
            </a:r>
          </a:p>
          <a:p>
            <a:r>
              <a:rPr lang="en-GB" sz="1000" b="1" dirty="0">
                <a:solidFill>
                  <a:schemeClr val="bg1"/>
                </a:solidFill>
              </a:rPr>
              <a:t>Michael Benedikt</a:t>
            </a:r>
            <a:endParaRPr lang="en-US" sz="1000" b="0" dirty="0">
              <a:solidFill>
                <a:schemeClr val="bg1"/>
              </a:solidFill>
            </a:endParaRPr>
          </a:p>
          <a:p>
            <a:r>
              <a:rPr lang="en-GB" sz="1000" b="0" baseline="0" dirty="0">
                <a:solidFill>
                  <a:schemeClr val="bg1"/>
                </a:solidFill>
              </a:rPr>
              <a:t>Rome, 7 May 2024</a:t>
            </a:r>
            <a:endParaRPr lang="en-GB" sz="1000" b="0" dirty="0">
              <a:solidFill>
                <a:schemeClr val="bg1"/>
              </a:solidFill>
            </a:endParaRPr>
          </a:p>
        </p:txBody>
      </p:sp>
    </p:spTree>
    <p:extLst>
      <p:ext uri="{BB962C8B-B14F-4D97-AF65-F5344CB8AC3E}">
        <p14:creationId xmlns:p14="http://schemas.microsoft.com/office/powerpoint/2010/main" val="15406695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r>
              <a:rPr lang="en-US"/>
              <a:t>FCC Physics and Experiments General meeting</a:t>
            </a: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r>
              <a:rPr lang="fr-FR"/>
              <a:t>28 Sep 2020</a:t>
            </a:r>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15559532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107546" y="6356351"/>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TextBox 6">
            <a:extLst>
              <a:ext uri="{FF2B5EF4-FFF2-40B4-BE49-F238E27FC236}">
                <a16:creationId xmlns:a16="http://schemas.microsoft.com/office/drawing/2014/main" id="{905E67FD-13A6-4099-92CA-D07A49FB4451}"/>
              </a:ext>
            </a:extLst>
          </p:cNvPr>
          <p:cNvSpPr txBox="1"/>
          <p:nvPr userDrawn="1"/>
        </p:nvSpPr>
        <p:spPr>
          <a:xfrm>
            <a:off x="867261" y="6200775"/>
            <a:ext cx="6197663" cy="707886"/>
          </a:xfrm>
          <a:prstGeom prst="rect">
            <a:avLst/>
          </a:prstGeom>
          <a:noFill/>
        </p:spPr>
        <p:txBody>
          <a:bodyPr wrap="square" rtlCol="0">
            <a:spAutoFit/>
          </a:bodyPr>
          <a:lstStyle/>
          <a:p>
            <a:r>
              <a:rPr lang="en-GB" sz="1000" b="1" dirty="0">
                <a:solidFill>
                  <a:schemeClr val="bg1"/>
                </a:solidFill>
              </a:rPr>
              <a:t>Future Circular Colliders</a:t>
            </a:r>
            <a:br>
              <a:rPr lang="en-GB" sz="1000" b="1" dirty="0">
                <a:solidFill>
                  <a:schemeClr val="bg1"/>
                </a:solidFill>
              </a:rPr>
            </a:br>
            <a:r>
              <a:rPr lang="en-US" sz="1000" b="0" dirty="0">
                <a:solidFill>
                  <a:schemeClr val="bg1"/>
                </a:solidFill>
              </a:rPr>
              <a:t>Frank Zimmermann</a:t>
            </a:r>
          </a:p>
          <a:p>
            <a:r>
              <a:rPr lang="en-GB" sz="1000" b="0" baseline="0" dirty="0">
                <a:solidFill>
                  <a:schemeClr val="bg1"/>
                </a:solidFill>
              </a:rPr>
              <a:t>CERN Future Colliders </a:t>
            </a:r>
            <a:r>
              <a:rPr lang="en-GB" sz="1000" b="0" baseline="0" dirty="0" err="1">
                <a:solidFill>
                  <a:schemeClr val="bg1"/>
                </a:solidFill>
              </a:rPr>
              <a:t>Serminar</a:t>
            </a:r>
            <a:r>
              <a:rPr lang="en-GB" sz="1000" b="0" baseline="0" dirty="0">
                <a:solidFill>
                  <a:schemeClr val="bg1"/>
                </a:solidFill>
              </a:rPr>
              <a:t> Series </a:t>
            </a:r>
          </a:p>
          <a:p>
            <a:r>
              <a:rPr lang="en-GB" sz="1000" b="0" baseline="0" dirty="0">
                <a:solidFill>
                  <a:schemeClr val="bg1"/>
                </a:solidFill>
              </a:rPr>
              <a:t>14 March 2023</a:t>
            </a:r>
            <a:endParaRPr lang="en-GB" sz="1000" b="0" dirty="0">
              <a:solidFill>
                <a:schemeClr val="bg1"/>
              </a:solidFill>
            </a:endParaRPr>
          </a:p>
        </p:txBody>
      </p:sp>
      <p:pic>
        <p:nvPicPr>
          <p:cNvPr id="4" name="Image 4" descr="bande-01.eps">
            <a:extLst>
              <a:ext uri="{FF2B5EF4-FFF2-40B4-BE49-F238E27FC236}">
                <a16:creationId xmlns:a16="http://schemas.microsoft.com/office/drawing/2014/main" id="{102B5949-AE52-65BC-6FF3-743F11EBF087}"/>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1590" y="6158311"/>
            <a:ext cx="10726196" cy="727073"/>
          </a:xfrm>
          <a:prstGeom prst="rect">
            <a:avLst/>
          </a:prstGeom>
        </p:spPr>
      </p:pic>
      <p:sp>
        <p:nvSpPr>
          <p:cNvPr id="8" name="TextBox 7">
            <a:extLst>
              <a:ext uri="{FF2B5EF4-FFF2-40B4-BE49-F238E27FC236}">
                <a16:creationId xmlns:a16="http://schemas.microsoft.com/office/drawing/2014/main" id="{021D5200-244B-2852-2C1B-9AD90006D744}"/>
              </a:ext>
            </a:extLst>
          </p:cNvPr>
          <p:cNvSpPr txBox="1"/>
          <p:nvPr userDrawn="1"/>
        </p:nvSpPr>
        <p:spPr>
          <a:xfrm>
            <a:off x="867261" y="6200775"/>
            <a:ext cx="6197663" cy="707886"/>
          </a:xfrm>
          <a:prstGeom prst="rect">
            <a:avLst/>
          </a:prstGeom>
          <a:noFill/>
        </p:spPr>
        <p:txBody>
          <a:bodyPr wrap="square" rtlCol="0">
            <a:spAutoFit/>
          </a:bodyPr>
          <a:lstStyle/>
          <a:p>
            <a:r>
              <a:rPr lang="en-GB" sz="1000" b="1" dirty="0">
                <a:solidFill>
                  <a:schemeClr val="bg1"/>
                </a:solidFill>
              </a:rPr>
              <a:t>Future Circular Colliders</a:t>
            </a:r>
            <a:br>
              <a:rPr lang="en-GB" sz="1000" b="1" dirty="0">
                <a:solidFill>
                  <a:schemeClr val="bg1"/>
                </a:solidFill>
              </a:rPr>
            </a:br>
            <a:r>
              <a:rPr lang="en-US" sz="1000" b="0" dirty="0">
                <a:solidFill>
                  <a:schemeClr val="bg1"/>
                </a:solidFill>
              </a:rPr>
              <a:t>Frank Zimmermann</a:t>
            </a:r>
          </a:p>
          <a:p>
            <a:r>
              <a:rPr lang="en-GB" sz="1000" b="0" baseline="0" dirty="0">
                <a:solidFill>
                  <a:schemeClr val="bg1"/>
                </a:solidFill>
              </a:rPr>
              <a:t>CERN Future Colliders </a:t>
            </a:r>
            <a:r>
              <a:rPr lang="en-GB" sz="1000" b="0" baseline="0" dirty="0" err="1">
                <a:solidFill>
                  <a:schemeClr val="bg1"/>
                </a:solidFill>
              </a:rPr>
              <a:t>Serminar</a:t>
            </a:r>
            <a:r>
              <a:rPr lang="en-GB" sz="1000" b="0" baseline="0" dirty="0">
                <a:solidFill>
                  <a:schemeClr val="bg1"/>
                </a:solidFill>
              </a:rPr>
              <a:t> Series </a:t>
            </a:r>
          </a:p>
          <a:p>
            <a:r>
              <a:rPr lang="en-GB" sz="1000" b="0" baseline="0" dirty="0">
                <a:solidFill>
                  <a:schemeClr val="bg1"/>
                </a:solidFill>
              </a:rPr>
              <a:t>14 March 2023</a:t>
            </a:r>
            <a:endParaRPr lang="en-GB" sz="1000" b="0" dirty="0">
              <a:solidFill>
                <a:schemeClr val="bg1"/>
              </a:solidFill>
            </a:endParaRPr>
          </a:p>
        </p:txBody>
      </p:sp>
      <p:pic>
        <p:nvPicPr>
          <p:cNvPr id="9" name="Image 4" descr="bande-01.eps">
            <a:extLst>
              <a:ext uri="{FF2B5EF4-FFF2-40B4-BE49-F238E27FC236}">
                <a16:creationId xmlns:a16="http://schemas.microsoft.com/office/drawing/2014/main" id="{B5A66176-F217-DE5E-D9DC-BAFB58E80D08}"/>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pic>
        <p:nvPicPr>
          <p:cNvPr id="10" name="Image 4" descr="bande-01.eps">
            <a:extLst>
              <a:ext uri="{FF2B5EF4-FFF2-40B4-BE49-F238E27FC236}">
                <a16:creationId xmlns:a16="http://schemas.microsoft.com/office/drawing/2014/main" id="{ACCB38D3-5CA6-5B2D-FA2B-272B20926B3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1" name="TextBox 10">
            <a:extLst>
              <a:ext uri="{FF2B5EF4-FFF2-40B4-BE49-F238E27FC236}">
                <a16:creationId xmlns:a16="http://schemas.microsoft.com/office/drawing/2014/main" id="{C688A29A-140D-B725-241A-5D4DD14AA814}"/>
              </a:ext>
            </a:extLst>
          </p:cNvPr>
          <p:cNvSpPr txBox="1"/>
          <p:nvPr userDrawn="1"/>
        </p:nvSpPr>
        <p:spPr>
          <a:xfrm>
            <a:off x="683324" y="6249504"/>
            <a:ext cx="2576711" cy="553998"/>
          </a:xfrm>
          <a:prstGeom prst="rect">
            <a:avLst/>
          </a:prstGeom>
          <a:noFill/>
        </p:spPr>
        <p:txBody>
          <a:bodyPr wrap="square" rtlCol="0">
            <a:spAutoFit/>
          </a:bodyPr>
          <a:lstStyle/>
          <a:p>
            <a:r>
              <a:rPr lang="en-GB" sz="1000" b="1" dirty="0">
                <a:solidFill>
                  <a:schemeClr val="bg1"/>
                </a:solidFill>
              </a:rPr>
              <a:t>FCC Feasibility Study Status</a:t>
            </a:r>
          </a:p>
          <a:p>
            <a:r>
              <a:rPr lang="en-GB" sz="1000" b="1" dirty="0">
                <a:solidFill>
                  <a:schemeClr val="bg1"/>
                </a:solidFill>
              </a:rPr>
              <a:t>Michael Benedikt</a:t>
            </a:r>
            <a:endParaRPr lang="en-US" sz="1000" b="0" dirty="0">
              <a:solidFill>
                <a:schemeClr val="bg1"/>
              </a:solidFill>
            </a:endParaRPr>
          </a:p>
          <a:p>
            <a:r>
              <a:rPr lang="en-GB" sz="1000" b="0" baseline="0" dirty="0">
                <a:solidFill>
                  <a:schemeClr val="bg1"/>
                </a:solidFill>
              </a:rPr>
              <a:t>Rome, 7 May 2024</a:t>
            </a:r>
            <a:endParaRPr lang="en-GB" sz="1000" b="0" dirty="0">
              <a:solidFill>
                <a:schemeClr val="bg1"/>
              </a:solidFill>
            </a:endParaRPr>
          </a:p>
        </p:txBody>
      </p:sp>
    </p:spTree>
    <p:extLst>
      <p:ext uri="{BB962C8B-B14F-4D97-AF65-F5344CB8AC3E}">
        <p14:creationId xmlns:p14="http://schemas.microsoft.com/office/powerpoint/2010/main" val="4163955144"/>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4000" r:id="rId22"/>
    <p:sldLayoutId id="2147484001" r:id="rId23"/>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2024-05-07</a:t>
            </a:r>
          </a:p>
        </p:txBody>
      </p:sp>
    </p:spTree>
    <p:extLst>
      <p:ext uri="{BB962C8B-B14F-4D97-AF65-F5344CB8AC3E}">
        <p14:creationId xmlns:p14="http://schemas.microsoft.com/office/powerpoint/2010/main" val="267216451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AFC433-891E-DEE0-A8B4-CD31C2340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49620C-DB43-DCE7-F81D-8E536DA6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073FB9-0AA1-4E9D-3940-FBAF2A401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0E69-0DFE-4BA2-857C-D81296BCF8CF}" type="datetimeFigureOut">
              <a:rPr lang="en-GB" smtClean="0"/>
              <a:t>06/05/2024</a:t>
            </a:fld>
            <a:endParaRPr lang="en-GB"/>
          </a:p>
        </p:txBody>
      </p:sp>
      <p:sp>
        <p:nvSpPr>
          <p:cNvPr id="5" name="Footer Placeholder 4">
            <a:extLst>
              <a:ext uri="{FF2B5EF4-FFF2-40B4-BE49-F238E27FC236}">
                <a16:creationId xmlns:a16="http://schemas.microsoft.com/office/drawing/2014/main" id="{26C6C1E9-3012-55EC-760F-B4B3C6836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E8AF690-014E-7AAB-A7AB-1B3442BDE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5FC1A-9684-4071-8C56-D27C643B063E}" type="slidenum">
              <a:rPr lang="en-GB" smtClean="0"/>
              <a:t>‹#›</a:t>
            </a:fld>
            <a:endParaRPr lang="en-GB"/>
          </a:p>
        </p:txBody>
      </p:sp>
    </p:spTree>
    <p:extLst>
      <p:ext uri="{BB962C8B-B14F-4D97-AF65-F5344CB8AC3E}">
        <p14:creationId xmlns:p14="http://schemas.microsoft.com/office/powerpoint/2010/main" val="27040253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hyperlink" Target="http://cern.ch/fc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106.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06.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25.png"/><Relationship Id="rId1" Type="http://schemas.openxmlformats.org/officeDocument/2006/relationships/slideLayout" Target="../slideLayouts/slideLayout106.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5.png"/><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650.png"/><Relationship Id="rId4" Type="http://schemas.openxmlformats.org/officeDocument/2006/relationships/image" Target="../media/image71.png"/><Relationship Id="rId9" Type="http://schemas.openxmlformats.org/officeDocument/2006/relationships/image" Target="../media/image640.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5.png"/><Relationship Id="rId7" Type="http://schemas.openxmlformats.org/officeDocument/2006/relationships/image" Target="../media/image79.emf"/><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54.gif"/><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5.png"/><Relationship Id="rId1" Type="http://schemas.openxmlformats.org/officeDocument/2006/relationships/slideLayout" Target="../slideLayouts/slideLayout106.xml"/><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25.png"/><Relationship Id="rId1" Type="http://schemas.openxmlformats.org/officeDocument/2006/relationships/slideLayout" Target="../slideLayouts/slideLayout10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30.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3" Type="http://schemas.openxmlformats.org/officeDocument/2006/relationships/image" Target="../media/image25.png"/><Relationship Id="rId7" Type="http://schemas.openxmlformats.org/officeDocument/2006/relationships/image" Target="../media/image98.png"/><Relationship Id="rId12" Type="http://schemas.openxmlformats.org/officeDocument/2006/relationships/image" Target="../media/image54.gif"/><Relationship Id="rId2" Type="http://schemas.openxmlformats.org/officeDocument/2006/relationships/image" Target="../media/image94.jpeg"/><Relationship Id="rId1" Type="http://schemas.openxmlformats.org/officeDocument/2006/relationships/slideLayout" Target="../slideLayouts/slideLayout10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tif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indico.cern.ch/event/1197445/contributions/5034859/attachments/2510649/4315140/spc-e-1183-Rev2-c-e-3654-Rev2_FCC_Mid_Term_Review.pdf" TargetMode="External"/><Relationship Id="rId2" Type="http://schemas.openxmlformats.org/officeDocument/2006/relationships/image" Target="../media/image25.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srcRect b="19348"/>
          <a:stretch>
            <a:fillRect/>
          </a:stretch>
        </p:blipFill>
        <p:spPr>
          <a:xfrm>
            <a:off x="0" y="-17464"/>
            <a:ext cx="12192000" cy="6875465"/>
          </a:xfrm>
          <a:prstGeom prst="rect">
            <a:avLst/>
          </a:prstGeom>
          <a:ln w="12700">
            <a:miter lim="400000"/>
          </a:ln>
        </p:spPr>
      </p:pic>
      <p:sp>
        <p:nvSpPr>
          <p:cNvPr id="98" name="TextBox 2"/>
          <p:cNvSpPr txBox="1"/>
          <p:nvPr/>
        </p:nvSpPr>
        <p:spPr>
          <a:xfrm>
            <a:off x="8950032" y="6597352"/>
            <a:ext cx="155814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4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prstClr val="black"/>
                </a:solidFill>
                <a:effectLst/>
                <a:uLnTx/>
                <a:uFillTx/>
                <a:latin typeface="Calibri" panose="020F0502020204030204"/>
                <a:ea typeface="+mn-ea"/>
                <a:cs typeface="+mn-cs"/>
              </a:rPr>
              <a:t>photo: J. Wenninger</a:t>
            </a:r>
          </a:p>
        </p:txBody>
      </p:sp>
      <p:sp>
        <p:nvSpPr>
          <p:cNvPr id="99" name="Rectangle 43"/>
          <p:cNvSpPr txBox="1"/>
          <p:nvPr/>
        </p:nvSpPr>
        <p:spPr>
          <a:xfrm>
            <a:off x="382096" y="6259619"/>
            <a:ext cx="8716184" cy="62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200" i="1">
                <a:solidFill>
                  <a:srgbClr val="FFE699"/>
                </a:solidFill>
              </a:defRPr>
            </a:pP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Work supported by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European Commission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under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HORIZON 2020 projects EuroCirCol</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654305;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EASITrain,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grant agreement no. 764879;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iFAST</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101004730,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FCCIS</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951754;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no. 645479;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number 101086276; and by the Swiss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CHART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program</a:t>
            </a:r>
          </a:p>
        </p:txBody>
      </p:sp>
      <p:grpSp>
        <p:nvGrpSpPr>
          <p:cNvPr id="102" name="Picture 44"/>
          <p:cNvGrpSpPr/>
          <p:nvPr/>
        </p:nvGrpSpPr>
        <p:grpSpPr>
          <a:xfrm>
            <a:off x="9377967" y="6312008"/>
            <a:ext cx="2814033" cy="439233"/>
            <a:chOff x="0" y="0"/>
            <a:chExt cx="2814031" cy="439232"/>
          </a:xfrm>
        </p:grpSpPr>
        <p:sp>
          <p:nvSpPr>
            <p:cNvPr id="100" name="Rectangle"/>
            <p:cNvSpPr/>
            <p:nvPr/>
          </p:nvSpPr>
          <p:spPr>
            <a:xfrm>
              <a:off x="0" y="0"/>
              <a:ext cx="2814032" cy="43923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1" name="image2.png" descr="image2.png"/>
            <p:cNvPicPr>
              <a:picLocks noChangeAspect="1"/>
            </p:cNvPicPr>
            <p:nvPr/>
          </p:nvPicPr>
          <p:blipFill>
            <a:blip r:embed="rId3"/>
            <a:stretch>
              <a:fillRect/>
            </a:stretch>
          </p:blipFill>
          <p:spPr>
            <a:xfrm>
              <a:off x="0" y="0"/>
              <a:ext cx="2814032" cy="439233"/>
            </a:xfrm>
            <a:prstGeom prst="rect">
              <a:avLst/>
            </a:prstGeom>
            <a:ln w="12700" cap="flat">
              <a:noFill/>
              <a:miter lim="400000"/>
            </a:ln>
            <a:effectLst/>
          </p:spPr>
        </p:pic>
      </p:grpSp>
      <p:sp>
        <p:nvSpPr>
          <p:cNvPr id="103" name="TextBox 11"/>
          <p:cNvSpPr/>
          <p:nvPr/>
        </p:nvSpPr>
        <p:spPr>
          <a:xfrm>
            <a:off x="174531" y="5516664"/>
            <a:ext cx="12017469" cy="726217"/>
          </a:xfrm>
          <a:prstGeom prst="rect">
            <a:avLst/>
          </a:prstGeom>
          <a:solidFill>
            <a:srgbClr val="FFFFFF"/>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 name="Picture 47" descr="Picture 47"/>
          <p:cNvPicPr>
            <a:picLocks noChangeAspect="1"/>
          </p:cNvPicPr>
          <p:nvPr/>
        </p:nvPicPr>
        <p:blipFill>
          <a:blip r:embed="rId4"/>
          <a:stretch>
            <a:fillRect/>
          </a:stretch>
        </p:blipFill>
        <p:spPr>
          <a:xfrm>
            <a:off x="2469764" y="5533915"/>
            <a:ext cx="1302193" cy="626982"/>
          </a:xfrm>
          <a:prstGeom prst="rect">
            <a:avLst/>
          </a:prstGeom>
          <a:ln w="12700">
            <a:miter lim="400000"/>
          </a:ln>
        </p:spPr>
      </p:pic>
      <p:pic>
        <p:nvPicPr>
          <p:cNvPr id="105" name="Picture 48" descr="Picture 48"/>
          <p:cNvPicPr>
            <a:picLocks noChangeAspect="1"/>
          </p:cNvPicPr>
          <p:nvPr/>
        </p:nvPicPr>
        <p:blipFill>
          <a:blip r:embed="rId5"/>
          <a:stretch>
            <a:fillRect/>
          </a:stretch>
        </p:blipFill>
        <p:spPr>
          <a:xfrm>
            <a:off x="4134538" y="5527365"/>
            <a:ext cx="983595" cy="640081"/>
          </a:xfrm>
          <a:prstGeom prst="rect">
            <a:avLst/>
          </a:prstGeom>
          <a:ln w="12700">
            <a:miter lim="400000"/>
          </a:ln>
        </p:spPr>
      </p:pic>
      <p:pic>
        <p:nvPicPr>
          <p:cNvPr id="106" name="Picture 50" descr="Picture 50"/>
          <p:cNvPicPr>
            <a:picLocks noChangeAspect="1"/>
          </p:cNvPicPr>
          <p:nvPr/>
        </p:nvPicPr>
        <p:blipFill>
          <a:blip r:embed="rId6"/>
          <a:srcRect l="23997" t="16876" r="24262" b="24372"/>
          <a:stretch>
            <a:fillRect/>
          </a:stretch>
        </p:blipFill>
        <p:spPr>
          <a:xfrm>
            <a:off x="6595563" y="5527326"/>
            <a:ext cx="424543" cy="640081"/>
          </a:xfrm>
          <a:prstGeom prst="rect">
            <a:avLst/>
          </a:prstGeom>
          <a:ln w="12700">
            <a:miter lim="400000"/>
          </a:ln>
        </p:spPr>
      </p:pic>
      <p:pic>
        <p:nvPicPr>
          <p:cNvPr id="107" name="Picture 51" descr="Picture 51"/>
          <p:cNvPicPr>
            <a:picLocks noChangeAspect="1"/>
          </p:cNvPicPr>
          <p:nvPr/>
        </p:nvPicPr>
        <p:blipFill>
          <a:blip r:embed="rId7"/>
          <a:stretch>
            <a:fillRect/>
          </a:stretch>
        </p:blipFill>
        <p:spPr>
          <a:xfrm>
            <a:off x="374058" y="5585617"/>
            <a:ext cx="1619273" cy="573295"/>
          </a:xfrm>
          <a:prstGeom prst="rect">
            <a:avLst/>
          </a:prstGeom>
          <a:ln w="12700">
            <a:miter lim="400000"/>
          </a:ln>
        </p:spPr>
      </p:pic>
      <p:grpSp>
        <p:nvGrpSpPr>
          <p:cNvPr id="110" name="Picture 52"/>
          <p:cNvGrpSpPr/>
          <p:nvPr/>
        </p:nvGrpSpPr>
        <p:grpSpPr>
          <a:xfrm>
            <a:off x="11471695" y="5603047"/>
            <a:ext cx="601025" cy="640081"/>
            <a:chOff x="0" y="0"/>
            <a:chExt cx="601024" cy="640080"/>
          </a:xfrm>
        </p:grpSpPr>
        <p:sp>
          <p:nvSpPr>
            <p:cNvPr id="108" name="Rectangle"/>
            <p:cNvSpPr/>
            <p:nvPr/>
          </p:nvSpPr>
          <p:spPr>
            <a:xfrm>
              <a:off x="0" y="0"/>
              <a:ext cx="601025" cy="640081"/>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9" name="image8.png" descr="image8.png"/>
            <p:cNvPicPr>
              <a:picLocks noChangeAspect="1"/>
            </p:cNvPicPr>
            <p:nvPr/>
          </p:nvPicPr>
          <p:blipFill>
            <a:blip r:embed="rId8"/>
            <a:stretch>
              <a:fillRect/>
            </a:stretch>
          </p:blipFill>
          <p:spPr>
            <a:xfrm>
              <a:off x="0" y="0"/>
              <a:ext cx="601025" cy="640081"/>
            </a:xfrm>
            <a:prstGeom prst="rect">
              <a:avLst/>
            </a:prstGeom>
            <a:ln w="12700" cap="flat">
              <a:noFill/>
              <a:miter lim="400000"/>
            </a:ln>
            <a:effectLst/>
          </p:spPr>
        </p:pic>
      </p:grpSp>
      <p:sp>
        <p:nvSpPr>
          <p:cNvPr id="111" name="Rectangle 53"/>
          <p:cNvSpPr/>
          <p:nvPr/>
        </p:nvSpPr>
        <p:spPr>
          <a:xfrm>
            <a:off x="9501784" y="5755599"/>
            <a:ext cx="1756803" cy="33308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u="sng">
                <a:solidFill>
                  <a:srgbClr val="0563C1"/>
                </a:solidFill>
                <a:uFill>
                  <a:solidFill>
                    <a:srgbClr val="0563C1"/>
                  </a:solidFill>
                </a:uFill>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uFillTx/>
              </a:defRPr>
            </a:pPr>
            <a:r>
              <a:rPr kumimoji="0" sz="1800" b="0" i="0" u="sng" strike="noStrike" kern="1200" cap="none" spc="0" normalizeH="0" baseline="0" noProof="0">
                <a:ln>
                  <a:noFill/>
                </a:ln>
                <a:solidFill>
                  <a:srgbClr val="0563C1"/>
                </a:solidFill>
                <a:effectLst/>
                <a:uLnTx/>
                <a:uFill>
                  <a:solidFill>
                    <a:srgbClr val="0563C1"/>
                  </a:solidFill>
                </a:uFill>
                <a:latin typeface="Calibri" panose="020F0502020204030204"/>
                <a:ea typeface="+mn-ea"/>
                <a:cs typeface="+mn-cs"/>
                <a:hlinkClick r:id="rId9"/>
              </a:rPr>
              <a:t>http://cern.ch/fcc</a:t>
            </a:r>
          </a:p>
        </p:txBody>
      </p:sp>
      <p:pic>
        <p:nvPicPr>
          <p:cNvPr id="112" name="Picture 4" descr="Picture 4"/>
          <p:cNvPicPr>
            <a:picLocks noChangeAspect="1"/>
          </p:cNvPicPr>
          <p:nvPr/>
        </p:nvPicPr>
        <p:blipFill>
          <a:blip r:embed="rId10"/>
          <a:stretch>
            <a:fillRect/>
          </a:stretch>
        </p:blipFill>
        <p:spPr>
          <a:xfrm>
            <a:off x="5270175" y="5512851"/>
            <a:ext cx="1086269" cy="669109"/>
          </a:xfrm>
          <a:prstGeom prst="rect">
            <a:avLst/>
          </a:prstGeom>
          <a:ln w="12700">
            <a:miter lim="400000"/>
          </a:ln>
        </p:spPr>
      </p:pic>
      <p:pic>
        <p:nvPicPr>
          <p:cNvPr id="113" name="Picture 1" descr="Picture 1"/>
          <p:cNvPicPr>
            <a:picLocks noChangeAspect="1"/>
          </p:cNvPicPr>
          <p:nvPr/>
        </p:nvPicPr>
        <p:blipFill>
          <a:blip r:embed="rId11"/>
          <a:stretch>
            <a:fillRect/>
          </a:stretch>
        </p:blipFill>
        <p:spPr>
          <a:xfrm>
            <a:off x="7737481" y="5559095"/>
            <a:ext cx="1745940" cy="600604"/>
          </a:xfrm>
          <a:prstGeom prst="rect">
            <a:avLst/>
          </a:prstGeom>
          <a:ln w="12700">
            <a:miter lim="400000"/>
          </a:ln>
        </p:spPr>
      </p:pic>
      <p:pic>
        <p:nvPicPr>
          <p:cNvPr id="114" name="Picture 2" descr="Picture 2"/>
          <p:cNvPicPr>
            <a:picLocks noChangeAspect="1"/>
          </p:cNvPicPr>
          <p:nvPr/>
        </p:nvPicPr>
        <p:blipFill>
          <a:blip r:embed="rId12"/>
          <a:stretch>
            <a:fillRect/>
          </a:stretch>
        </p:blipFill>
        <p:spPr>
          <a:xfrm>
            <a:off x="7113891" y="5585469"/>
            <a:ext cx="453718" cy="588607"/>
          </a:xfrm>
          <a:prstGeom prst="rect">
            <a:avLst/>
          </a:prstGeom>
          <a:ln w="12700">
            <a:miter lim="400000"/>
          </a:ln>
        </p:spPr>
      </p:pic>
      <p:sp>
        <p:nvSpPr>
          <p:cNvPr id="2" name="TextBox 1">
            <a:extLst>
              <a:ext uri="{FF2B5EF4-FFF2-40B4-BE49-F238E27FC236}">
                <a16:creationId xmlns:a16="http://schemas.microsoft.com/office/drawing/2014/main" id="{72AC382E-DEDF-939F-96BD-CBB6A5A5096A}"/>
              </a:ext>
            </a:extLst>
          </p:cNvPr>
          <p:cNvSpPr txBox="1"/>
          <p:nvPr/>
        </p:nvSpPr>
        <p:spPr>
          <a:xfrm>
            <a:off x="4364476" y="1738028"/>
            <a:ext cx="44621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Michael Benedikt, CERN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on behalf of FCC collaboration            </a:t>
            </a:r>
            <a:endParaRPr lang="en-GB" sz="2400" dirty="0">
              <a:solidFill>
                <a:srgbClr val="FFFF00"/>
              </a:solidFill>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683977F-F17A-BC0F-1444-8446885E6F00}"/>
              </a:ext>
            </a:extLst>
          </p:cNvPr>
          <p:cNvSpPr txBox="1"/>
          <p:nvPr/>
        </p:nvSpPr>
        <p:spPr>
          <a:xfrm>
            <a:off x="220581" y="33604"/>
            <a:ext cx="11925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Status of the FCC </a:t>
            </a:r>
            <a:r>
              <a:rPr kumimoji="0" lang="en-GB" sz="5400" b="1" i="0" u="none" strike="noStrike" kern="1200" cap="none" spc="0" normalizeH="0" noProof="0" dirty="0">
                <a:ln>
                  <a:noFill/>
                </a:ln>
                <a:solidFill>
                  <a:srgbClr val="FFFF00"/>
                </a:solidFill>
                <a:effectLst/>
                <a:uLnTx/>
                <a:uFillTx/>
                <a:latin typeface="Calibri" panose="020F0502020204030204"/>
                <a:ea typeface="+mn-ea"/>
                <a:cs typeface="+mn-cs"/>
              </a:rPr>
              <a:t>Feasibility Study</a:t>
            </a:r>
            <a:endPar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B420A8-985E-900A-09FA-54AA729BC032}"/>
              </a:ext>
            </a:extLst>
          </p:cNvPr>
          <p:cNvSpPr txBox="1"/>
          <p:nvPr/>
        </p:nvSpPr>
        <p:spPr>
          <a:xfrm>
            <a:off x="46052" y="956934"/>
            <a:ext cx="120266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dirty="0">
                <a:solidFill>
                  <a:prstClr val="white"/>
                </a:solidFill>
                <a:latin typeface="Calibri" panose="020F0502020204030204"/>
              </a:rPr>
              <a:t>L’INFN e la Strategia Europea per la Fisica delle Particelle</a:t>
            </a:r>
            <a:r>
              <a:rPr lang="en-GB" sz="3200" b="1" dirty="0">
                <a:solidFill>
                  <a:prstClr val="white"/>
                </a:solidFill>
                <a:latin typeface="Calibri" panose="020F0502020204030204"/>
              </a:rPr>
              <a:t>, 7 May  2024 </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1"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11929"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FCC tunnel implementation</a:t>
            </a:r>
            <a:endParaRPr kumimoji="0" lang="en-GB" altLang="en-GB" sz="3200" b="1" i="0" u="none" strike="noStrike" kern="1200" cap="none" spc="0" normalizeH="0" baseline="0" noProof="0" dirty="0">
              <a:ln>
                <a:noFill/>
              </a:ln>
              <a:solidFill>
                <a:srgbClr val="FFFF00"/>
              </a:solidFill>
              <a:effectLst/>
              <a:uLnTx/>
              <a:uFillTx/>
              <a:latin typeface="Arial"/>
              <a:ea typeface="+mj-ea"/>
              <a:cs typeface="+mj-cs"/>
            </a:endParaRP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3">
            <a:extLst>
              <a:ext uri="{FF2B5EF4-FFF2-40B4-BE49-F238E27FC236}">
                <a16:creationId xmlns:a16="http://schemas.microsoft.com/office/drawing/2014/main" id="{35D8555C-BE26-AB62-6BFA-8F2BF5C887BF}"/>
              </a:ext>
            </a:extLst>
          </p:cNvPr>
          <p:cNvPicPr>
            <a:picLocks noChangeAspect="1"/>
          </p:cNvPicPr>
          <p:nvPr/>
        </p:nvPicPr>
        <p:blipFill>
          <a:blip r:embed="rId4"/>
          <a:stretch>
            <a:fillRect/>
          </a:stretch>
        </p:blipFill>
        <p:spPr>
          <a:xfrm>
            <a:off x="19441" y="968461"/>
            <a:ext cx="11988289" cy="3561975"/>
          </a:xfrm>
          <a:prstGeom prst="rect">
            <a:avLst/>
          </a:prstGeom>
        </p:spPr>
      </p:pic>
      <p:sp>
        <p:nvSpPr>
          <p:cNvPr id="5" name="TextBox 4">
            <a:extLst>
              <a:ext uri="{FF2B5EF4-FFF2-40B4-BE49-F238E27FC236}">
                <a16:creationId xmlns:a16="http://schemas.microsoft.com/office/drawing/2014/main" id="{D064F697-AE59-151A-414F-6282A5DC9A03}"/>
              </a:ext>
            </a:extLst>
          </p:cNvPr>
          <p:cNvSpPr txBox="1"/>
          <p:nvPr/>
        </p:nvSpPr>
        <p:spPr>
          <a:xfrm>
            <a:off x="151349" y="4909264"/>
            <a:ext cx="11881320" cy="15388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Tunnel implementation summary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C377B"/>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91 km circumference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95% in molasse geology for minimising tunnel construction risks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Site investigations in zones where tunnel is close to geological interfaces: moraines-molasse-limestone</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p:spTree>
    <p:extLst>
      <p:ext uri="{BB962C8B-B14F-4D97-AF65-F5344CB8AC3E}">
        <p14:creationId xmlns:p14="http://schemas.microsoft.com/office/powerpoint/2010/main" val="385009548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Status site investigations</a:t>
            </a:r>
            <a:endParaRPr kumimoji="0" lang="en-GB" altLang="en-GB" sz="3200" b="1" i="0" u="none" strike="noStrike" kern="1200" cap="none" spc="0" normalizeH="0" baseline="0" noProof="0" dirty="0">
              <a:ln>
                <a:noFill/>
              </a:ln>
              <a:solidFill>
                <a:srgbClr val="FFFF00"/>
              </a:solidFill>
              <a:effectLst/>
              <a:uLnTx/>
              <a:uFillTx/>
              <a:latin typeface="Arial"/>
              <a:ea typeface="+mj-ea"/>
              <a:cs typeface="+mj-cs"/>
            </a:endParaRP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5" name="TextBox 4">
            <a:extLst>
              <a:ext uri="{FF2B5EF4-FFF2-40B4-BE49-F238E27FC236}">
                <a16:creationId xmlns:a16="http://schemas.microsoft.com/office/drawing/2014/main" id="{D064F697-AE59-151A-414F-6282A5DC9A03}"/>
              </a:ext>
            </a:extLst>
          </p:cNvPr>
          <p:cNvSpPr txBox="1"/>
          <p:nvPr/>
        </p:nvSpPr>
        <p:spPr>
          <a:xfrm>
            <a:off x="6483927" y="802126"/>
            <a:ext cx="5717038" cy="4924425"/>
          </a:xfrm>
          <a:prstGeom prst="rect">
            <a:avLst/>
          </a:prstGeom>
          <a:noFill/>
        </p:spPr>
        <p:txBody>
          <a:bodyPr wrap="square" rtlCol="0">
            <a:spAutoFit/>
          </a:bodyPr>
          <a:lstStyle/>
          <a:p>
            <a:pPr marL="342900" marR="0" lvl="0" indent="-342900" algn="l" defTabSz="457200" rtl="0" eaLnBrk="1" fontAlgn="auto" latinLnBrk="0" hangingPunct="1">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Site investigations in areas with uncertain geological conditions:</a:t>
            </a:r>
          </a:p>
          <a:p>
            <a:pPr marL="800100" lvl="1" indent="-342900">
              <a:buFont typeface="Arial" panose="020B0604020202020204" pitchFamily="34" charset="0"/>
              <a:buChar char="•"/>
            </a:pPr>
            <a:r>
              <a:rPr lang="fr-FR" b="0" dirty="0">
                <a:solidFill>
                  <a:srgbClr val="0C377B"/>
                </a:solidFill>
              </a:rPr>
              <a:t>Optimisation of localisation of </a:t>
            </a:r>
            <a:r>
              <a:rPr lang="fr-FR" b="0" dirty="0" err="1">
                <a:solidFill>
                  <a:srgbClr val="0C377B"/>
                </a:solidFill>
              </a:rPr>
              <a:t>drilling</a:t>
            </a:r>
            <a:r>
              <a:rPr lang="fr-FR" b="0" dirty="0">
                <a:solidFill>
                  <a:srgbClr val="0C377B"/>
                </a:solidFill>
              </a:rPr>
              <a:t> locations </a:t>
            </a:r>
            <a:r>
              <a:rPr lang="fr-FR" b="0" dirty="0" err="1">
                <a:solidFill>
                  <a:srgbClr val="0C377B"/>
                </a:solidFill>
              </a:rPr>
              <a:t>ongoing</a:t>
            </a:r>
            <a:r>
              <a:rPr lang="fr-FR" b="0" dirty="0">
                <a:solidFill>
                  <a:srgbClr val="0C377B"/>
                </a:solidFill>
              </a:rPr>
              <a:t> </a:t>
            </a:r>
            <a:r>
              <a:rPr lang="fr-FR" b="0" dirty="0" err="1">
                <a:solidFill>
                  <a:srgbClr val="0C377B"/>
                </a:solidFill>
              </a:rPr>
              <a:t>with</a:t>
            </a:r>
            <a:r>
              <a:rPr lang="fr-FR" b="0" dirty="0">
                <a:solidFill>
                  <a:srgbClr val="0C377B"/>
                </a:solidFill>
              </a:rPr>
              <a:t> site </a:t>
            </a:r>
            <a:r>
              <a:rPr lang="fr-FR" b="0" dirty="0" err="1">
                <a:solidFill>
                  <a:srgbClr val="0C377B"/>
                </a:solidFill>
              </a:rPr>
              <a:t>visits</a:t>
            </a:r>
            <a:r>
              <a:rPr lang="fr-FR" b="0" dirty="0">
                <a:solidFill>
                  <a:srgbClr val="0C377B"/>
                </a:solidFill>
              </a:rPr>
              <a:t> </a:t>
            </a:r>
            <a:r>
              <a:rPr lang="fr-FR" b="0" dirty="0" err="1">
                <a:solidFill>
                  <a:srgbClr val="0C377B"/>
                </a:solidFill>
              </a:rPr>
              <a:t>since</a:t>
            </a:r>
            <a:r>
              <a:rPr lang="fr-FR" b="0" dirty="0">
                <a:solidFill>
                  <a:srgbClr val="0C377B"/>
                </a:solidFill>
              </a:rPr>
              <a:t> end 2022. </a:t>
            </a:r>
          </a:p>
          <a:p>
            <a:pPr marL="285750" indent="-285750">
              <a:buFont typeface="Arial" panose="020B0604020202020204" pitchFamily="34" charset="0"/>
              <a:buChar char="•"/>
            </a:pPr>
            <a:endParaRPr lang="en-US" dirty="0"/>
          </a:p>
          <a:p>
            <a:pPr marL="342900" indent="-342900" defTabSz="457200">
              <a:spcAft>
                <a:spcPts val="600"/>
              </a:spcAft>
              <a:buFont typeface="Arial" panose="020B0604020202020204" pitchFamily="34" charset="0"/>
              <a:buChar char="•"/>
              <a:defRPr/>
            </a:pPr>
            <a:r>
              <a:rPr lang="en-US" sz="2000" b="1" dirty="0">
                <a:solidFill>
                  <a:srgbClr val="0C377B"/>
                </a:solidFill>
                <a:latin typeface="Arial"/>
              </a:rPr>
              <a:t>Contracts Status:</a:t>
            </a:r>
          </a:p>
          <a:p>
            <a:pPr marL="800100" lvl="1" indent="-342900">
              <a:buFont typeface="Arial" panose="020B0604020202020204" pitchFamily="34" charset="0"/>
              <a:buChar char="•"/>
            </a:pPr>
            <a:r>
              <a:rPr lang="en-US" dirty="0">
                <a:solidFill>
                  <a:srgbClr val="0C377B"/>
                </a:solidFill>
              </a:rPr>
              <a:t>Contract for engineering services and role of Engineer during works, active since July 2022</a:t>
            </a:r>
          </a:p>
          <a:p>
            <a:pPr marL="800100" lvl="1" indent="-342900">
              <a:buFont typeface="Arial" panose="020B0604020202020204" pitchFamily="34" charset="0"/>
              <a:buChar char="•"/>
            </a:pPr>
            <a:r>
              <a:rPr lang="en-US" dirty="0">
                <a:solidFill>
                  <a:srgbClr val="0C377B"/>
                </a:solidFill>
              </a:rPr>
              <a:t>Contracts for drillings and </a:t>
            </a:r>
            <a:r>
              <a:rPr lang="en-US" dirty="0" err="1">
                <a:solidFill>
                  <a:srgbClr val="0C377B"/>
                </a:solidFill>
              </a:rPr>
              <a:t>seismics</a:t>
            </a:r>
            <a:r>
              <a:rPr lang="en-US" dirty="0">
                <a:solidFill>
                  <a:srgbClr val="0C377B"/>
                </a:solidFill>
              </a:rPr>
              <a:t> in final negotiation round.</a:t>
            </a:r>
          </a:p>
          <a:p>
            <a:pPr marL="800100" lvl="1" indent="-342900">
              <a:buFont typeface="Arial" panose="020B0604020202020204" pitchFamily="34" charset="0"/>
              <a:buChar char="•"/>
            </a:pPr>
            <a:r>
              <a:rPr lang="fr-FR" dirty="0">
                <a:solidFill>
                  <a:srgbClr val="0C377B"/>
                </a:solidFill>
                <a:sym typeface="Wingdings" panose="05000000000000000000" pitchFamily="2" charset="2"/>
              </a:rPr>
              <a:t>Start of </a:t>
            </a:r>
            <a:r>
              <a:rPr lang="fr-FR" dirty="0" err="1">
                <a:solidFill>
                  <a:srgbClr val="0C377B"/>
                </a:solidFill>
                <a:sym typeface="Wingdings" panose="05000000000000000000" pitchFamily="2" charset="2"/>
              </a:rPr>
              <a:t>work</a:t>
            </a:r>
            <a:r>
              <a:rPr lang="fr-FR" dirty="0">
                <a:solidFill>
                  <a:srgbClr val="0C377B"/>
                </a:solidFill>
                <a:sym typeface="Wingdings" panose="05000000000000000000" pitchFamily="2" charset="2"/>
              </a:rPr>
              <a:t> in June 2024</a:t>
            </a:r>
            <a:r>
              <a:rPr lang="fr-FR" dirty="0">
                <a:solidFill>
                  <a:srgbClr val="0C377B"/>
                </a:solidFill>
              </a:rPr>
              <a:t>. </a:t>
            </a:r>
          </a:p>
          <a:p>
            <a:pPr marL="800100" lvl="1" indent="-342900">
              <a:buFont typeface="Arial" panose="020B0604020202020204" pitchFamily="34" charset="0"/>
              <a:buChar char="•"/>
            </a:pPr>
            <a:endParaRPr lang="en-US" dirty="0">
              <a:solidFill>
                <a:srgbClr val="0C377B"/>
              </a:solidFill>
            </a:endParaRPr>
          </a:p>
          <a:p>
            <a:pPr lvl="1"/>
            <a:endParaRPr lang="fr-FR" b="0" dirty="0">
              <a:solidFill>
                <a:srgbClr val="0C377B"/>
              </a:solidFill>
            </a:endParaRPr>
          </a:p>
          <a:p>
            <a:pPr marL="285750" marR="0" lvl="0" indent="-285750" algn="l" defTabSz="457200" rtl="0" eaLnBrk="1" fontAlgn="auto" latinLnBrk="0" hangingPunct="1">
              <a:spcBef>
                <a:spcPts val="0"/>
              </a:spcBef>
              <a:spcAft>
                <a:spcPts val="60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endParaRPr>
          </a:p>
          <a:p>
            <a:pPr marL="0" marR="0" lvl="0" indent="0" algn="l" defTabSz="457200" rtl="0" eaLnBrk="1" fontAlgn="auto" latinLnBrk="0" hangingPunct="1">
              <a:spcBef>
                <a:spcPts val="0"/>
              </a:spcBef>
              <a:spcAft>
                <a:spcPts val="600"/>
              </a:spcAft>
              <a:buClrTx/>
              <a:buSzTx/>
              <a:buFontTx/>
              <a:buNone/>
              <a:tabLst/>
              <a:defRPr/>
            </a:pPr>
            <a:endPar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endParaRPr>
          </a:p>
          <a:p>
            <a:pPr marL="0" marR="0" lvl="0" indent="0" algn="l" defTabSz="457200" rtl="0" eaLnBrk="1" fontAlgn="auto" latinLnBrk="0" hangingPunct="1">
              <a:spcBef>
                <a:spcPts val="0"/>
              </a:spcBef>
              <a:spcAft>
                <a:spcPts val="600"/>
              </a:spcAft>
              <a:buClrTx/>
              <a:buSzTx/>
              <a:buFontTx/>
              <a:buNone/>
              <a:tabLst/>
              <a:defRPr/>
            </a:pP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p:sp>
        <p:nvSpPr>
          <p:cNvPr id="11" name="TextBox 10">
            <a:extLst>
              <a:ext uri="{FF2B5EF4-FFF2-40B4-BE49-F238E27FC236}">
                <a16:creationId xmlns:a16="http://schemas.microsoft.com/office/drawing/2014/main" id="{6F233621-C536-2FAE-E685-3EE87670C604}"/>
              </a:ext>
            </a:extLst>
          </p:cNvPr>
          <p:cNvSpPr txBox="1"/>
          <p:nvPr/>
        </p:nvSpPr>
        <p:spPr>
          <a:xfrm>
            <a:off x="10133056" y="6173435"/>
            <a:ext cx="1786467" cy="471539"/>
          </a:xfrm>
          <a:prstGeom prst="rect">
            <a:avLst/>
          </a:prstGeom>
          <a:noFill/>
        </p:spPr>
        <p:txBody>
          <a:bodyPr wrap="square" rtlCol="0">
            <a:spAutoFit/>
          </a:bodyPr>
          <a:lstStyle/>
          <a:p>
            <a:pPr algn="l">
              <a:lnSpc>
                <a:spcPts val="3700"/>
              </a:lnSpc>
            </a:pPr>
            <a:r>
              <a:rPr lang="en-US" sz="800" dirty="0">
                <a:solidFill>
                  <a:srgbClr val="0C377B"/>
                </a:solidFill>
              </a:rPr>
              <a:t>Drilling works on the lake</a:t>
            </a:r>
            <a:endParaRPr lang="en-GB" sz="800" dirty="0">
              <a:solidFill>
                <a:srgbClr val="0C377B"/>
              </a:solidFill>
            </a:endParaRPr>
          </a:p>
        </p:txBody>
      </p:sp>
      <p:pic>
        <p:nvPicPr>
          <p:cNvPr id="2" name="Picture 1">
            <a:extLst>
              <a:ext uri="{FF2B5EF4-FFF2-40B4-BE49-F238E27FC236}">
                <a16:creationId xmlns:a16="http://schemas.microsoft.com/office/drawing/2014/main" id="{D471372F-F4F8-E03F-F6CA-8C320DB6C55E}"/>
              </a:ext>
            </a:extLst>
          </p:cNvPr>
          <p:cNvPicPr>
            <a:picLocks noChangeAspect="1"/>
          </p:cNvPicPr>
          <p:nvPr/>
        </p:nvPicPr>
        <p:blipFill>
          <a:blip r:embed="rId4"/>
          <a:stretch>
            <a:fillRect/>
          </a:stretch>
        </p:blipFill>
        <p:spPr>
          <a:xfrm>
            <a:off x="10391" y="790801"/>
            <a:ext cx="6477000" cy="6057900"/>
          </a:xfrm>
          <a:prstGeom prst="rect">
            <a:avLst/>
          </a:prstGeom>
        </p:spPr>
      </p:pic>
      <p:pic>
        <p:nvPicPr>
          <p:cNvPr id="4" name="Image 3">
            <a:extLst>
              <a:ext uri="{FF2B5EF4-FFF2-40B4-BE49-F238E27FC236}">
                <a16:creationId xmlns:a16="http://schemas.microsoft.com/office/drawing/2014/main" id="{8808ACC3-4CFE-A6C4-45CF-91C33926CD05}"/>
              </a:ext>
            </a:extLst>
          </p:cNvPr>
          <p:cNvPicPr>
            <a:picLocks noChangeAspect="1"/>
          </p:cNvPicPr>
          <p:nvPr/>
        </p:nvPicPr>
        <p:blipFill>
          <a:blip r:embed="rId5"/>
          <a:stretch>
            <a:fillRect/>
          </a:stretch>
        </p:blipFill>
        <p:spPr>
          <a:xfrm>
            <a:off x="6718765" y="4498216"/>
            <a:ext cx="2649680" cy="2126872"/>
          </a:xfrm>
          <a:prstGeom prst="rect">
            <a:avLst/>
          </a:prstGeom>
        </p:spPr>
      </p:pic>
      <p:pic>
        <p:nvPicPr>
          <p:cNvPr id="6" name="Picture 5">
            <a:extLst>
              <a:ext uri="{FF2B5EF4-FFF2-40B4-BE49-F238E27FC236}">
                <a16:creationId xmlns:a16="http://schemas.microsoft.com/office/drawing/2014/main" id="{95B5D264-B01D-BC76-45CB-D64A1529D509}"/>
              </a:ext>
            </a:extLst>
          </p:cNvPr>
          <p:cNvPicPr>
            <a:picLocks noChangeAspect="1"/>
          </p:cNvPicPr>
          <p:nvPr/>
        </p:nvPicPr>
        <p:blipFill>
          <a:blip r:embed="rId6"/>
          <a:stretch>
            <a:fillRect/>
          </a:stretch>
        </p:blipFill>
        <p:spPr>
          <a:xfrm>
            <a:off x="9566851" y="4480133"/>
            <a:ext cx="2536009" cy="1972238"/>
          </a:xfrm>
          <a:prstGeom prst="rect">
            <a:avLst/>
          </a:prstGeom>
        </p:spPr>
      </p:pic>
    </p:spTree>
    <p:extLst>
      <p:ext uri="{BB962C8B-B14F-4D97-AF65-F5344CB8AC3E}">
        <p14:creationId xmlns:p14="http://schemas.microsoft.com/office/powerpoint/2010/main" val="75129292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en-US" dirty="0"/>
              <a:t>          CE underground and surface progress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4" name="TextBox 3">
            <a:extLst>
              <a:ext uri="{FF2B5EF4-FFF2-40B4-BE49-F238E27FC236}">
                <a16:creationId xmlns:a16="http://schemas.microsoft.com/office/drawing/2014/main" id="{6E12BF93-256B-D28C-1C2E-05D5BAE77A06}"/>
              </a:ext>
            </a:extLst>
          </p:cNvPr>
          <p:cNvSpPr txBox="1"/>
          <p:nvPr/>
        </p:nvSpPr>
        <p:spPr>
          <a:xfrm>
            <a:off x="11929" y="1466972"/>
            <a:ext cx="5112652" cy="1200329"/>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a:lvl1pPr>
          </a:lstStyle>
          <a:p>
            <a:r>
              <a:rPr lang="en-US" dirty="0"/>
              <a:t>Full 3D model of all underground structures as basis for costing and scheduling exercises with external consultant.</a:t>
            </a:r>
            <a:endParaRPr lang="en-GB" dirty="0"/>
          </a:p>
        </p:txBody>
      </p:sp>
      <p:grpSp>
        <p:nvGrpSpPr>
          <p:cNvPr id="17" name="Group 16">
            <a:extLst>
              <a:ext uri="{FF2B5EF4-FFF2-40B4-BE49-F238E27FC236}">
                <a16:creationId xmlns:a16="http://schemas.microsoft.com/office/drawing/2014/main" id="{0BFE8611-9D70-5CC0-D980-ACC95CCBBB5D}"/>
              </a:ext>
            </a:extLst>
          </p:cNvPr>
          <p:cNvGrpSpPr>
            <a:grpSpLocks noChangeAspect="1"/>
          </p:cNvGrpSpPr>
          <p:nvPr/>
        </p:nvGrpSpPr>
        <p:grpSpPr>
          <a:xfrm>
            <a:off x="4847305" y="921455"/>
            <a:ext cx="7266039" cy="3165288"/>
            <a:chOff x="3041312" y="812043"/>
            <a:chExt cx="9144000" cy="3983380"/>
          </a:xfrm>
        </p:grpSpPr>
        <p:pic>
          <p:nvPicPr>
            <p:cNvPr id="8" name="Picture 7">
              <a:extLst>
                <a:ext uri="{FF2B5EF4-FFF2-40B4-BE49-F238E27FC236}">
                  <a16:creationId xmlns:a16="http://schemas.microsoft.com/office/drawing/2014/main" id="{2AF72004-ABC0-666B-C98F-E7B04734C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312" y="812043"/>
              <a:ext cx="9144000" cy="1224123"/>
            </a:xfrm>
            <a:prstGeom prst="rect">
              <a:avLst/>
            </a:prstGeom>
          </p:spPr>
        </p:pic>
        <p:pic>
          <p:nvPicPr>
            <p:cNvPr id="9" name="Picture 8">
              <a:extLst>
                <a:ext uri="{FF2B5EF4-FFF2-40B4-BE49-F238E27FC236}">
                  <a16:creationId xmlns:a16="http://schemas.microsoft.com/office/drawing/2014/main" id="{69CA1B43-CA96-BBAD-485A-12B81041E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957" y="2150820"/>
              <a:ext cx="8901623" cy="2644603"/>
            </a:xfrm>
            <a:prstGeom prst="rect">
              <a:avLst/>
            </a:prstGeom>
          </p:spPr>
        </p:pic>
      </p:grpSp>
      <p:sp>
        <p:nvSpPr>
          <p:cNvPr id="18" name="TextBox 17">
            <a:extLst>
              <a:ext uri="{FF2B5EF4-FFF2-40B4-BE49-F238E27FC236}">
                <a16:creationId xmlns:a16="http://schemas.microsoft.com/office/drawing/2014/main" id="{76D434D3-EC20-5929-E499-07F58C04502A}"/>
              </a:ext>
            </a:extLst>
          </p:cNvPr>
          <p:cNvSpPr txBox="1"/>
          <p:nvPr/>
        </p:nvSpPr>
        <p:spPr>
          <a:xfrm>
            <a:off x="5177246" y="1567766"/>
            <a:ext cx="3284220" cy="338554"/>
          </a:xfrm>
          <a:prstGeom prst="rect">
            <a:avLst/>
          </a:prstGeom>
          <a:noFill/>
        </p:spPr>
        <p:txBody>
          <a:bodyPr wrap="square" rtlCol="0">
            <a:spAutoFit/>
          </a:bodyPr>
          <a:lstStyle/>
          <a:p>
            <a:pPr marL="171450" indent="-171450" algn="l">
              <a:buFont typeface="Arial" panose="020B0604020202020204" pitchFamily="34" charset="0"/>
              <a:buChar char="•"/>
            </a:pPr>
            <a:r>
              <a:rPr lang="en-US" sz="1600" b="1" dirty="0"/>
              <a:t>Experiment Site (PA)</a:t>
            </a:r>
            <a:endParaRPr lang="en-GB" sz="1600" b="1" dirty="0"/>
          </a:p>
        </p:txBody>
      </p:sp>
      <p:pic>
        <p:nvPicPr>
          <p:cNvPr id="2" name="Graphic 1">
            <a:extLst>
              <a:ext uri="{FF2B5EF4-FFF2-40B4-BE49-F238E27FC236}">
                <a16:creationId xmlns:a16="http://schemas.microsoft.com/office/drawing/2014/main" id="{6432EE76-18C3-B9EE-14A7-E83E708910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68" b="268"/>
          <a:stretch/>
        </p:blipFill>
        <p:spPr bwMode="auto">
          <a:xfrm>
            <a:off x="122784" y="3325758"/>
            <a:ext cx="6502096" cy="33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8D7158C-471B-CA60-7515-4975DDA27E76}"/>
              </a:ext>
            </a:extLst>
          </p:cNvPr>
          <p:cNvSpPr txBox="1"/>
          <p:nvPr/>
        </p:nvSpPr>
        <p:spPr>
          <a:xfrm>
            <a:off x="6941574" y="4636793"/>
            <a:ext cx="5250426" cy="2185214"/>
          </a:xfrm>
          <a:prstGeom prst="rect">
            <a:avLst/>
          </a:prstGeom>
          <a:noFill/>
        </p:spPr>
        <p:txBody>
          <a:bodyPr wrap="square" rtlCol="0">
            <a:spAutoFit/>
          </a:bodyPr>
          <a:lstStyle/>
          <a:p>
            <a:pPr marL="285750" indent="-285750" algn="l">
              <a:spcBef>
                <a:spcPts val="600"/>
              </a:spcBef>
              <a:buFont typeface="Arial" panose="020B0604020202020204" pitchFamily="34" charset="0"/>
              <a:buChar char="•"/>
            </a:pPr>
            <a:r>
              <a:rPr lang="en-US" b="1" dirty="0"/>
              <a:t>Generic study of experiment site and technical site done by FNAL</a:t>
            </a:r>
          </a:p>
          <a:p>
            <a:pPr marL="285750" indent="-285750" algn="l">
              <a:spcBef>
                <a:spcPts val="600"/>
              </a:spcBef>
              <a:buFont typeface="Arial" panose="020B0604020202020204" pitchFamily="34" charset="0"/>
              <a:buChar char="•"/>
            </a:pPr>
            <a:r>
              <a:rPr lang="en-US" b="1" dirty="0"/>
              <a:t>bills of quantities extracted from FNAL designs</a:t>
            </a:r>
          </a:p>
          <a:p>
            <a:pPr marL="285750" indent="-285750" algn="l">
              <a:spcBef>
                <a:spcPts val="600"/>
              </a:spcBef>
              <a:buFont typeface="Arial" panose="020B0604020202020204" pitchFamily="34" charset="0"/>
              <a:buChar char="•"/>
            </a:pPr>
            <a:r>
              <a:rPr lang="en-US" b="1" dirty="0"/>
              <a:t>basis for cost estimate by consultant with experience on industrial constructions in CH-FR area. </a:t>
            </a:r>
            <a:endParaRPr lang="en-GB" b="1" dirty="0"/>
          </a:p>
        </p:txBody>
      </p:sp>
    </p:spTree>
    <p:extLst>
      <p:ext uri="{BB962C8B-B14F-4D97-AF65-F5344CB8AC3E}">
        <p14:creationId xmlns:p14="http://schemas.microsoft.com/office/powerpoint/2010/main" val="208910408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OpenSky</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Laboratory: demonstrate molasse reuse cases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9" name="Text Placeholder 3">
            <a:extLst>
              <a:ext uri="{FF2B5EF4-FFF2-40B4-BE49-F238E27FC236}">
                <a16:creationId xmlns:a16="http://schemas.microsoft.com/office/drawing/2014/main" id="{2A98E382-E684-0345-5634-25C6032CFB4E}"/>
              </a:ext>
            </a:extLst>
          </p:cNvPr>
          <p:cNvSpPr txBox="1">
            <a:spLocks/>
          </p:cNvSpPr>
          <p:nvPr/>
        </p:nvSpPr>
        <p:spPr>
          <a:xfrm>
            <a:off x="188265" y="1284214"/>
            <a:ext cx="6317638" cy="3091196"/>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1851"/>
              </a:spcBef>
              <a:spcAft>
                <a:spcPts val="0"/>
              </a:spcAft>
              <a:buClrTx/>
              <a:buSzTx/>
              <a:buFont typeface="Arial" panose="020B0604020202020204" pitchFamily="34" charset="0"/>
              <a:buChar char="•"/>
              <a:tabLst/>
              <a:defRPr/>
            </a:pPr>
            <a:r>
              <a:rPr lang="en-GB" sz="1600" dirty="0">
                <a:solidFill>
                  <a:srgbClr val="0C377B"/>
                </a:solidFill>
                <a:latin typeface="Arial"/>
              </a:rPr>
              <a:t>Project launched in January 2024</a:t>
            </a:r>
            <a:endParaRPr kumimoji="0" lang="en-GB" sz="1600" i="0" u="none" strike="noStrike" kern="1200" cap="none" spc="0" normalizeH="0" baseline="0" noProof="0" dirty="0">
              <a:ln>
                <a:noFill/>
              </a:ln>
              <a:solidFill>
                <a:srgbClr val="0C377B"/>
              </a:solidFill>
              <a:effectLst/>
              <a:uLnTx/>
              <a:uFillTx/>
              <a:latin typeface="Arial"/>
              <a:ea typeface="+mn-ea"/>
              <a:cs typeface="+mn-cs"/>
            </a:endParaRPr>
          </a:p>
          <a:p>
            <a:pPr marL="228594" marR="0" lvl="0" indent="-228594" algn="l" defTabSz="914377" rtl="0" eaLnBrk="1" fontAlgn="auto" latinLnBrk="0" hangingPunct="1">
              <a:lnSpc>
                <a:spcPct val="100000"/>
              </a:lnSpc>
              <a:spcBef>
                <a:spcPts val="1851"/>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srgbClr val="0C377B"/>
                </a:solidFill>
                <a:effectLst/>
                <a:uLnTx/>
                <a:uFillTx/>
                <a:latin typeface="Arial"/>
                <a:ea typeface="+mn-ea"/>
                <a:cs typeface="+mn-cs"/>
              </a:rPr>
              <a:t>10000 m</a:t>
            </a:r>
            <a:r>
              <a:rPr kumimoji="0" lang="en-GB" sz="1600" i="0" u="none" strike="noStrike" kern="1200" cap="none" spc="0" normalizeH="0" baseline="30000" noProof="0" dirty="0">
                <a:ln>
                  <a:noFill/>
                </a:ln>
                <a:solidFill>
                  <a:srgbClr val="0C377B"/>
                </a:solidFill>
                <a:effectLst/>
                <a:uLnTx/>
                <a:uFillTx/>
                <a:latin typeface="Arial"/>
                <a:ea typeface="+mn-ea"/>
                <a:cs typeface="+mn-cs"/>
              </a:rPr>
              <a:t>2</a:t>
            </a:r>
            <a:r>
              <a:rPr kumimoji="0" lang="en-GB" sz="1600" i="0" u="none" strike="noStrike" kern="1200" cap="none" spc="0" normalizeH="0" baseline="0" noProof="0" dirty="0">
                <a:ln>
                  <a:noFill/>
                </a:ln>
                <a:solidFill>
                  <a:srgbClr val="0C377B"/>
                </a:solidFill>
                <a:effectLst/>
                <a:uLnTx/>
                <a:uFillTx/>
                <a:latin typeface="Arial"/>
                <a:ea typeface="+mn-ea"/>
                <a:cs typeface="+mn-cs"/>
              </a:rPr>
              <a:t> near LHC P5 in </a:t>
            </a:r>
            <a:r>
              <a:rPr kumimoji="0" lang="en-GB" sz="1600" i="0" u="none" strike="noStrike" kern="1200" cap="none" spc="0" normalizeH="0" baseline="0" noProof="0" dirty="0" err="1">
                <a:ln>
                  <a:noFill/>
                </a:ln>
                <a:solidFill>
                  <a:srgbClr val="0C377B"/>
                </a:solidFill>
                <a:effectLst/>
                <a:uLnTx/>
                <a:uFillTx/>
                <a:latin typeface="Arial"/>
                <a:ea typeface="+mn-ea"/>
                <a:cs typeface="+mn-cs"/>
              </a:rPr>
              <a:t>Cessy</a:t>
            </a:r>
            <a:r>
              <a:rPr kumimoji="0" lang="en-GB" sz="1600" i="0" u="none" strike="noStrike" kern="1200" cap="none" spc="0" normalizeH="0" baseline="0" noProof="0" dirty="0">
                <a:ln>
                  <a:noFill/>
                </a:ln>
                <a:solidFill>
                  <a:srgbClr val="0C377B"/>
                </a:solidFill>
                <a:effectLst/>
                <a:uLnTx/>
                <a:uFillTx/>
                <a:latin typeface="Arial"/>
                <a:ea typeface="+mn-ea"/>
                <a:cs typeface="+mn-cs"/>
              </a:rPr>
              <a:t>, France.</a:t>
            </a:r>
          </a:p>
          <a:p>
            <a:pPr marL="0" marR="0" lvl="0" indent="0" algn="l" defTabSz="914377" rtl="0" eaLnBrk="1" fontAlgn="auto" latinLnBrk="0" hangingPunct="1">
              <a:lnSpc>
                <a:spcPct val="100000"/>
              </a:lnSpc>
              <a:spcBef>
                <a:spcPts val="1851"/>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C377B"/>
                </a:solidFill>
                <a:effectLst/>
                <a:uLnTx/>
                <a:uFillTx/>
                <a:latin typeface="Arial"/>
                <a:ea typeface="+mn-ea"/>
                <a:cs typeface="+mn-cs"/>
              </a:rPr>
              <a:t>Project phases:</a:t>
            </a:r>
          </a:p>
          <a:p>
            <a:pPr marL="0" marR="0" lvl="0" indent="0" algn="l" defTabSz="914377" rtl="0" eaLnBrk="1" fontAlgn="auto" latinLnBrk="0" hangingPunct="1">
              <a:lnSpc>
                <a:spcPct val="100000"/>
              </a:lnSpc>
              <a:spcBef>
                <a:spcPts val="1051"/>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C377B"/>
                </a:solidFill>
                <a:effectLst/>
                <a:uLnTx/>
                <a:uFillTx/>
                <a:latin typeface="Arial"/>
                <a:ea typeface="+mn-ea"/>
                <a:cs typeface="+mn-cs"/>
              </a:rPr>
              <a:t>1) Laboratory tests to </a:t>
            </a:r>
            <a:r>
              <a:rPr kumimoji="0" lang="en-GB" sz="1600" b="1" i="0" u="none" strike="noStrike" kern="1200" cap="none" spc="0" normalizeH="0" baseline="0" noProof="0" dirty="0">
                <a:ln>
                  <a:noFill/>
                </a:ln>
                <a:solidFill>
                  <a:srgbClr val="0C377B"/>
                </a:solidFill>
                <a:effectLst/>
                <a:uLnTx/>
                <a:uFillTx/>
                <a:latin typeface="Arial"/>
                <a:ea typeface="+mn-ea"/>
                <a:cs typeface="+mn-cs"/>
              </a:rPr>
              <a:t>identify</a:t>
            </a:r>
            <a:r>
              <a:rPr kumimoji="0" lang="en-GB" sz="1600" b="0" i="0" u="none" strike="noStrike" kern="1200" cap="none" spc="0" normalizeH="0" baseline="0" noProof="0" dirty="0">
                <a:ln>
                  <a:noFill/>
                </a:ln>
                <a:solidFill>
                  <a:srgbClr val="0C377B"/>
                </a:solidFill>
                <a:effectLst/>
                <a:uLnTx/>
                <a:uFillTx/>
                <a:latin typeface="Arial"/>
                <a:ea typeface="+mn-ea"/>
                <a:cs typeface="+mn-cs"/>
              </a:rPr>
              <a:t> the </a:t>
            </a:r>
            <a:r>
              <a:rPr kumimoji="0" lang="en-GB" sz="1600" b="1" i="0" u="none" strike="noStrike" kern="1200" cap="none" spc="0" normalizeH="0" baseline="0" noProof="0" dirty="0">
                <a:ln>
                  <a:noFill/>
                </a:ln>
                <a:solidFill>
                  <a:srgbClr val="0C377B"/>
                </a:solidFill>
                <a:effectLst/>
                <a:uLnTx/>
                <a:uFillTx/>
                <a:latin typeface="Arial"/>
                <a:ea typeface="+mn-ea"/>
                <a:cs typeface="+mn-cs"/>
              </a:rPr>
              <a:t>most suitable mix</a:t>
            </a:r>
            <a:r>
              <a:rPr kumimoji="0" lang="en-GB" sz="1600" b="0" i="0" u="none" strike="noStrike" kern="1200" cap="none" spc="0" normalizeH="0" baseline="0" noProof="0" dirty="0">
                <a:ln>
                  <a:noFill/>
                </a:ln>
                <a:solidFill>
                  <a:srgbClr val="0C377B"/>
                </a:solidFill>
                <a:effectLst/>
                <a:uLnTx/>
                <a:uFillTx/>
                <a:latin typeface="Arial"/>
                <a:ea typeface="+mn-ea"/>
                <a:cs typeface="+mn-cs"/>
              </a:rPr>
              <a:t> of molasse and amendments.</a:t>
            </a:r>
          </a:p>
          <a:p>
            <a:pPr marL="0" marR="0" lvl="0" indent="0" algn="l" defTabSz="914377" rtl="0" eaLnBrk="1" fontAlgn="auto" latinLnBrk="0" hangingPunct="1">
              <a:lnSpc>
                <a:spcPct val="100000"/>
              </a:lnSpc>
              <a:spcBef>
                <a:spcPts val="1051"/>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C377B"/>
                </a:solidFill>
                <a:effectLst/>
                <a:uLnTx/>
                <a:uFillTx/>
                <a:latin typeface="Arial"/>
                <a:ea typeface="+mn-ea"/>
                <a:cs typeface="+mn-cs"/>
              </a:rPr>
              <a:t>2) </a:t>
            </a:r>
            <a:r>
              <a:rPr kumimoji="0" lang="en-GB" sz="1600" b="1" i="0" u="none" strike="noStrike" kern="1200" cap="none" spc="0" normalizeH="0" baseline="0" noProof="0" dirty="0">
                <a:ln>
                  <a:noFill/>
                </a:ln>
                <a:solidFill>
                  <a:srgbClr val="0C377B"/>
                </a:solidFill>
                <a:effectLst/>
                <a:uLnTx/>
                <a:uFillTx/>
                <a:latin typeface="Arial"/>
                <a:ea typeface="+mn-ea"/>
                <a:cs typeface="+mn-cs"/>
              </a:rPr>
              <a:t>Field tests </a:t>
            </a:r>
            <a:r>
              <a:rPr kumimoji="0" lang="en-GB" sz="1600" b="0" i="0" u="none" strike="noStrike" kern="1200" cap="none" spc="0" normalizeH="0" baseline="0" noProof="0" dirty="0">
                <a:ln>
                  <a:noFill/>
                </a:ln>
                <a:solidFill>
                  <a:srgbClr val="0C377B"/>
                </a:solidFill>
                <a:effectLst/>
                <a:uLnTx/>
                <a:uFillTx/>
                <a:latin typeface="Arial"/>
                <a:ea typeface="+mn-ea"/>
                <a:cs typeface="+mn-cs"/>
              </a:rPr>
              <a:t>in a </a:t>
            </a:r>
            <a:r>
              <a:rPr kumimoji="0" lang="en-GB" sz="1600" b="1" i="0" u="none" strike="noStrike" kern="1200" cap="none" spc="0" normalizeH="0" baseline="0" noProof="0" dirty="0">
                <a:ln>
                  <a:noFill/>
                </a:ln>
                <a:solidFill>
                  <a:srgbClr val="0C377B"/>
                </a:solidFill>
                <a:effectLst/>
                <a:uLnTx/>
                <a:uFillTx/>
                <a:latin typeface="Arial"/>
                <a:ea typeface="+mn-ea"/>
                <a:cs typeface="+mn-cs"/>
              </a:rPr>
              <a:t>controlled environment </a:t>
            </a:r>
            <a:r>
              <a:rPr kumimoji="0" lang="en-GB" sz="1600" b="0" i="0" u="none" strike="noStrike" kern="1200" cap="none" spc="0" normalizeH="0" baseline="0" noProof="0" dirty="0">
                <a:ln>
                  <a:noFill/>
                </a:ln>
                <a:solidFill>
                  <a:srgbClr val="0C377B"/>
                </a:solidFill>
                <a:effectLst/>
                <a:uLnTx/>
                <a:uFillTx/>
                <a:latin typeface="Arial"/>
                <a:ea typeface="+mn-ea"/>
                <a:cs typeface="+mn-cs"/>
              </a:rPr>
              <a:t>(plants selected in function of regional specificities and possible soil reuse cases )</a:t>
            </a:r>
          </a:p>
          <a:p>
            <a:pPr marL="0" marR="0" lvl="0" indent="0" algn="l" defTabSz="914377" rtl="0" eaLnBrk="1" fontAlgn="auto" latinLnBrk="0" hangingPunct="1">
              <a:lnSpc>
                <a:spcPct val="100000"/>
              </a:lnSpc>
              <a:spcBef>
                <a:spcPts val="1051"/>
              </a:spcBef>
              <a:spcAft>
                <a:spcPts val="0"/>
              </a:spcAft>
              <a:buClrTx/>
              <a:buSzTx/>
              <a:buFont typeface="Arial" panose="020B0604020202020204" pitchFamily="34" charset="0"/>
              <a:buNone/>
              <a:tabLst/>
              <a:defRPr/>
            </a:pPr>
            <a:r>
              <a:rPr lang="en-GB" sz="1600" b="0" dirty="0">
                <a:solidFill>
                  <a:srgbClr val="0C377B"/>
                </a:solidFill>
                <a:latin typeface="Arial"/>
              </a:rPr>
              <a:t>International collaboration with partners from academia and industry specialised in agronomy, soil paedogenesis, phytoremediation</a:t>
            </a:r>
            <a:endParaRPr kumimoji="0" lang="en-GB" sz="1600" b="0" i="0" u="none" strike="noStrike" kern="1200" cap="none" spc="0" normalizeH="0" baseline="0" noProof="0" dirty="0">
              <a:ln>
                <a:noFill/>
              </a:ln>
              <a:solidFill>
                <a:srgbClr val="0C377B"/>
              </a:solidFill>
              <a:effectLst/>
              <a:uLnTx/>
              <a:uFillTx/>
              <a:latin typeface="Arial"/>
              <a:ea typeface="+mn-ea"/>
              <a:cs typeface="+mn-cs"/>
            </a:endParaRPr>
          </a:p>
        </p:txBody>
      </p:sp>
      <p:pic>
        <p:nvPicPr>
          <p:cNvPr id="10" name="Image 1" descr="Une image contenant Plan, texte, carte&#10;&#10;Description générée automatiquement">
            <a:extLst>
              <a:ext uri="{FF2B5EF4-FFF2-40B4-BE49-F238E27FC236}">
                <a16:creationId xmlns:a16="http://schemas.microsoft.com/office/drawing/2014/main" id="{075EB1FC-B756-34FE-0632-7335422CF040}"/>
              </a:ext>
            </a:extLst>
          </p:cNvPr>
          <p:cNvPicPr>
            <a:picLocks noChangeAspect="1"/>
          </p:cNvPicPr>
          <p:nvPr/>
        </p:nvPicPr>
        <p:blipFill rotWithShape="1">
          <a:blip r:embed="rId3"/>
          <a:srcRect l="1970"/>
          <a:stretch/>
        </p:blipFill>
        <p:spPr>
          <a:xfrm>
            <a:off x="6809587" y="1325279"/>
            <a:ext cx="4886091" cy="3927724"/>
          </a:xfrm>
          <a:prstGeom prst="rect">
            <a:avLst/>
          </a:prstGeom>
        </p:spPr>
      </p:pic>
      <p:sp>
        <p:nvSpPr>
          <p:cNvPr id="11" name="Text Placeholder 3">
            <a:extLst>
              <a:ext uri="{FF2B5EF4-FFF2-40B4-BE49-F238E27FC236}">
                <a16:creationId xmlns:a16="http://schemas.microsoft.com/office/drawing/2014/main" id="{F1A93576-E48A-750E-7E29-52A65024EE00}"/>
              </a:ext>
            </a:extLst>
          </p:cNvPr>
          <p:cNvSpPr txBox="1">
            <a:spLocks/>
          </p:cNvSpPr>
          <p:nvPr/>
        </p:nvSpPr>
        <p:spPr>
          <a:xfrm>
            <a:off x="496322" y="863890"/>
            <a:ext cx="11399191" cy="461389"/>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851"/>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GOAL: demonstrate the feasibility to transform Molasse (excavated material) into fertile soil.</a:t>
            </a:r>
          </a:p>
        </p:txBody>
      </p:sp>
      <p:sp>
        <p:nvSpPr>
          <p:cNvPr id="3" name="TextBox 2">
            <a:extLst>
              <a:ext uri="{FF2B5EF4-FFF2-40B4-BE49-F238E27FC236}">
                <a16:creationId xmlns:a16="http://schemas.microsoft.com/office/drawing/2014/main" id="{90F2ED0F-C22F-7981-A1C5-FDA672971E0F}"/>
              </a:ext>
            </a:extLst>
          </p:cNvPr>
          <p:cNvSpPr txBox="1"/>
          <p:nvPr/>
        </p:nvSpPr>
        <p:spPr>
          <a:xfrm>
            <a:off x="6809587" y="5253003"/>
            <a:ext cx="4886091" cy="1500411"/>
          </a:xfrm>
          <a:prstGeom prst="rect">
            <a:avLst/>
          </a:prstGeom>
          <a:noFill/>
        </p:spPr>
        <p:txBody>
          <a:bodyPr wrap="square">
            <a:spAutoFit/>
          </a:bodyPr>
          <a:lstStyle/>
          <a:p>
            <a:pPr marL="0" marR="0" lvl="0" indent="0" algn="l" defTabSz="914377" rtl="0" eaLnBrk="1" fontAlgn="auto" latinLnBrk="0" hangingPunct="1">
              <a:lnSpc>
                <a:spcPct val="100000"/>
              </a:lnSpc>
              <a:spcBef>
                <a:spcPts val="1051"/>
              </a:spcBef>
              <a:spcAft>
                <a:spcPts val="0"/>
              </a:spcAft>
              <a:buClrTx/>
              <a:buSzTx/>
              <a:buFont typeface="Arial" panose="020B0604020202020204" pitchFamily="34" charset="0"/>
              <a:buNone/>
              <a:tabLst/>
              <a:defRPr/>
            </a:pPr>
            <a:r>
              <a:rPr lang="en-GB" sz="1600" b="1" dirty="0">
                <a:solidFill>
                  <a:srgbClr val="0C377B"/>
                </a:solidFill>
                <a:latin typeface="Arial"/>
              </a:rPr>
              <a:t>Status - March 2024:</a:t>
            </a:r>
          </a:p>
          <a:p>
            <a:pPr marL="285750" marR="0" lvl="0" indent="-285750" algn="l" defTabSz="914377" rtl="0" eaLnBrk="1" fontAlgn="auto" latinLnBrk="0" hangingPunct="1">
              <a:lnSpc>
                <a:spcPct val="100000"/>
              </a:lnSpc>
              <a:spcBef>
                <a:spcPts val="1051"/>
              </a:spcBef>
              <a:spcAft>
                <a:spcPts val="0"/>
              </a:spcAft>
              <a:buClrTx/>
              <a:buSzTx/>
              <a:buFont typeface="Arial" panose="020B0604020202020204" pitchFamily="34" charset="0"/>
              <a:buChar char="•"/>
              <a:tabLst/>
              <a:defRPr/>
            </a:pPr>
            <a:r>
              <a:rPr lang="en-GB" sz="1600" b="1" dirty="0">
                <a:solidFill>
                  <a:srgbClr val="0C377B"/>
                </a:solidFill>
                <a:latin typeface="Arial"/>
              </a:rPr>
              <a:t>Project approved at CERN level </a:t>
            </a:r>
          </a:p>
          <a:p>
            <a:pPr marL="285750" marR="0" lvl="0" indent="-285750" algn="l" defTabSz="914377" rtl="0" eaLnBrk="1" fontAlgn="auto" latinLnBrk="0" hangingPunct="1">
              <a:lnSpc>
                <a:spcPct val="100000"/>
              </a:lnSpc>
              <a:spcBef>
                <a:spcPts val="1051"/>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C377B"/>
                </a:solidFill>
                <a:effectLst/>
                <a:uLnTx/>
                <a:uFillTx/>
                <a:latin typeface="Arial"/>
                <a:ea typeface="+mn-ea"/>
                <a:cs typeface="+mn-cs"/>
              </a:rPr>
              <a:t>Collaboration </a:t>
            </a:r>
            <a:r>
              <a:rPr kumimoji="0" lang="en-GB" sz="1600" b="1" i="0" u="none" strike="noStrike" kern="1200" cap="none" spc="0" normalizeH="0" baseline="0" noProof="0" dirty="0" err="1">
                <a:ln>
                  <a:noFill/>
                </a:ln>
                <a:solidFill>
                  <a:srgbClr val="0C377B"/>
                </a:solidFill>
                <a:effectLst/>
                <a:uLnTx/>
                <a:uFillTx/>
                <a:latin typeface="Arial"/>
                <a:ea typeface="+mn-ea"/>
                <a:cs typeface="+mn-cs"/>
              </a:rPr>
              <a:t>agr</a:t>
            </a:r>
            <a:r>
              <a:rPr lang="en-GB" sz="1600" b="1" dirty="0" err="1">
                <a:solidFill>
                  <a:srgbClr val="0C377B"/>
                </a:solidFill>
                <a:latin typeface="Arial"/>
              </a:rPr>
              <a:t>eements</a:t>
            </a:r>
            <a:r>
              <a:rPr lang="en-GB" sz="1600" b="1" dirty="0">
                <a:solidFill>
                  <a:srgbClr val="0C377B"/>
                </a:solidFill>
                <a:latin typeface="Arial"/>
              </a:rPr>
              <a:t> being signed </a:t>
            </a:r>
          </a:p>
          <a:p>
            <a:pPr marL="285750" marR="0" lvl="0" indent="-285750" algn="l" defTabSz="914377" rtl="0" eaLnBrk="1" fontAlgn="auto" latinLnBrk="0" hangingPunct="1">
              <a:lnSpc>
                <a:spcPct val="100000"/>
              </a:lnSpc>
              <a:spcBef>
                <a:spcPts val="1051"/>
              </a:spcBef>
              <a:spcAft>
                <a:spcPts val="0"/>
              </a:spcAft>
              <a:buClrTx/>
              <a:buSzTx/>
              <a:buFont typeface="Arial" panose="020B0604020202020204" pitchFamily="34" charset="0"/>
              <a:buChar char="•"/>
              <a:tabLst/>
              <a:defRPr/>
            </a:pPr>
            <a:r>
              <a:rPr lang="en-GB" sz="1600" b="1" dirty="0">
                <a:solidFill>
                  <a:srgbClr val="0C377B"/>
                </a:solidFill>
                <a:latin typeface="Arial"/>
              </a:rPr>
              <a:t>Definition of the laboratory and field tests</a:t>
            </a:r>
          </a:p>
        </p:txBody>
      </p:sp>
      <p:pic>
        <p:nvPicPr>
          <p:cNvPr id="4" name="Picture 3">
            <a:extLst>
              <a:ext uri="{FF2B5EF4-FFF2-40B4-BE49-F238E27FC236}">
                <a16:creationId xmlns:a16="http://schemas.microsoft.com/office/drawing/2014/main" id="{CB8D272E-5F2C-8276-1A45-E1567D6E016A}"/>
              </a:ext>
            </a:extLst>
          </p:cNvPr>
          <p:cNvPicPr>
            <a:picLocks noChangeAspect="1"/>
          </p:cNvPicPr>
          <p:nvPr/>
        </p:nvPicPr>
        <p:blipFill>
          <a:blip r:embed="rId4"/>
          <a:stretch>
            <a:fillRect/>
          </a:stretch>
        </p:blipFill>
        <p:spPr>
          <a:xfrm>
            <a:off x="11929" y="4433612"/>
            <a:ext cx="6663255" cy="2280349"/>
          </a:xfrm>
          <a:prstGeom prst="rect">
            <a:avLst/>
          </a:prstGeom>
        </p:spPr>
      </p:pic>
    </p:spTree>
    <p:extLst>
      <p:ext uri="{BB962C8B-B14F-4D97-AF65-F5344CB8AC3E}">
        <p14:creationId xmlns:p14="http://schemas.microsoft.com/office/powerpoint/2010/main" val="119436566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Connections </a:t>
            </a:r>
            <a:r>
              <a:rPr lang="en-US" dirty="0"/>
              <a:t>with regional </a:t>
            </a:r>
            <a:r>
              <a:rPr kumimoji="0" lang="en-US" sz="3200" b="1" i="0" u="none" strike="noStrike" kern="1200" cap="none" spc="0" normalizeH="0" baseline="0" noProof="0" dirty="0">
                <a:ln>
                  <a:noFill/>
                </a:ln>
                <a:solidFill>
                  <a:srgbClr val="FFFF00"/>
                </a:solidFill>
                <a:effectLst/>
                <a:uLnTx/>
                <a:uFillTx/>
                <a:latin typeface="Calibri" panose="020F0502020204030204"/>
                <a:ea typeface="+mj-ea"/>
                <a:cs typeface="+mj-cs"/>
              </a:rPr>
              <a:t>infrastructure</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3">
            <a:extLst>
              <a:ext uri="{FF2B5EF4-FFF2-40B4-BE49-F238E27FC236}">
                <a16:creationId xmlns:a16="http://schemas.microsoft.com/office/drawing/2014/main" id="{5544FB8B-1620-9704-3D4C-41C1632862A6}"/>
              </a:ext>
            </a:extLst>
          </p:cNvPr>
          <p:cNvPicPr>
            <a:picLocks noChangeAspect="1"/>
          </p:cNvPicPr>
          <p:nvPr/>
        </p:nvPicPr>
        <p:blipFill>
          <a:blip r:embed="rId3"/>
          <a:stretch>
            <a:fillRect/>
          </a:stretch>
        </p:blipFill>
        <p:spPr>
          <a:xfrm>
            <a:off x="37179" y="1932318"/>
            <a:ext cx="4367879" cy="4771337"/>
          </a:xfrm>
          <a:prstGeom prst="rect">
            <a:avLst/>
          </a:prstGeom>
        </p:spPr>
      </p:pic>
      <p:sp>
        <p:nvSpPr>
          <p:cNvPr id="6" name="TextBox 5">
            <a:extLst>
              <a:ext uri="{FF2B5EF4-FFF2-40B4-BE49-F238E27FC236}">
                <a16:creationId xmlns:a16="http://schemas.microsoft.com/office/drawing/2014/main" id="{EE24D11E-7877-F018-B500-F357B8287D0B}"/>
              </a:ext>
            </a:extLst>
          </p:cNvPr>
          <p:cNvSpPr txBox="1"/>
          <p:nvPr/>
        </p:nvSpPr>
        <p:spPr>
          <a:xfrm>
            <a:off x="0" y="770698"/>
            <a:ext cx="7665694" cy="1015663"/>
          </a:xfrm>
          <a:prstGeom prst="rect">
            <a:avLst/>
          </a:prstGeom>
        </p:spPr>
        <p:txBody>
          <a:bodyPr vert="horz" lIns="91440" tIns="45720" rIns="91440" bIns="45720" rtlCol="0">
            <a:noAutofit/>
          </a:bodyPr>
          <a:lstStyle>
            <a:defPPr>
              <a:defRPr lang="en-US"/>
            </a:defPPr>
            <a:lvl1pPr marL="285750" indent="-285750" defTabSz="1828800">
              <a:lnSpc>
                <a:spcPct val="100000"/>
              </a:lnSpc>
              <a:spcBef>
                <a:spcPts val="0"/>
              </a:spcBef>
              <a:spcAft>
                <a:spcPts val="600"/>
              </a:spcAft>
              <a:buFont typeface="Arial" panose="020B0604020202020204" pitchFamily="34" charset="0"/>
              <a:buChar char="•"/>
              <a:defRPr b="1">
                <a:solidFill>
                  <a:srgbClr val="0C377B"/>
                </a:solidFill>
                <a:latin typeface="Arial"/>
              </a:defRPr>
            </a:lvl1pPr>
            <a:lvl2pPr marL="0" indent="0" defTabSz="1828800">
              <a:lnSpc>
                <a:spcPts val="3700"/>
              </a:lnSpc>
              <a:spcBef>
                <a:spcPts val="0"/>
              </a:spcBef>
              <a:buFontTx/>
              <a:buNone/>
              <a:defRPr sz="3600" b="1"/>
            </a:lvl2pPr>
            <a:lvl3pPr marL="0" indent="0" defTabSz="1828800">
              <a:lnSpc>
                <a:spcPts val="3700"/>
              </a:lnSpc>
              <a:spcBef>
                <a:spcPts val="0"/>
              </a:spcBef>
              <a:buSzPct val="120000"/>
              <a:buFontTx/>
              <a:buNone/>
              <a:defRPr sz="3600" b="1"/>
            </a:lvl3pPr>
            <a:lvl4pPr marL="0" indent="0" defTabSz="1828800">
              <a:lnSpc>
                <a:spcPts val="3700"/>
              </a:lnSpc>
              <a:spcBef>
                <a:spcPts val="0"/>
              </a:spcBef>
              <a:buSzPct val="120000"/>
              <a:buFontTx/>
              <a:buNone/>
              <a:defRPr sz="3600" b="1"/>
            </a:lvl4pPr>
            <a:lvl5pPr marL="0" indent="0" defTabSz="1828800">
              <a:lnSpc>
                <a:spcPts val="3700"/>
              </a:lnSpc>
              <a:spcBef>
                <a:spcPts val="0"/>
              </a:spcBef>
              <a:buSzPct val="120000"/>
              <a:buFontTx/>
              <a:buNone/>
              <a:defRPr sz="3600" b="1"/>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r>
              <a:rPr lang="en-GB" dirty="0"/>
              <a:t>Road accesses developed for all 8 surface sites</a:t>
            </a:r>
          </a:p>
          <a:p>
            <a:r>
              <a:rPr lang="en-GB" dirty="0">
                <a:solidFill>
                  <a:srgbClr val="0000CC"/>
                </a:solidFill>
              </a:rPr>
              <a:t>Four possible highway connections defined</a:t>
            </a:r>
          </a:p>
          <a:p>
            <a:r>
              <a:rPr lang="en-GB" dirty="0">
                <a:solidFill>
                  <a:srgbClr val="0000CC"/>
                </a:solidFill>
              </a:rPr>
              <a:t>Less than 4 km new departmental roads required</a:t>
            </a:r>
          </a:p>
        </p:txBody>
      </p:sp>
      <p:pic>
        <p:nvPicPr>
          <p:cNvPr id="2" name="Picture 1">
            <a:extLst>
              <a:ext uri="{FF2B5EF4-FFF2-40B4-BE49-F238E27FC236}">
                <a16:creationId xmlns:a16="http://schemas.microsoft.com/office/drawing/2014/main" id="{7A8E128F-CF3A-2C0E-910A-6759E1080ADF}"/>
              </a:ext>
            </a:extLst>
          </p:cNvPr>
          <p:cNvPicPr>
            <a:picLocks noChangeAspect="1"/>
          </p:cNvPicPr>
          <p:nvPr/>
        </p:nvPicPr>
        <p:blipFill rotWithShape="1">
          <a:blip r:embed="rId4"/>
          <a:srcRect r="2589" b="2676"/>
          <a:stretch/>
        </p:blipFill>
        <p:spPr>
          <a:xfrm>
            <a:off x="7808042" y="786710"/>
            <a:ext cx="4359596" cy="3967094"/>
          </a:xfrm>
          <a:prstGeom prst="rect">
            <a:avLst/>
          </a:prstGeom>
        </p:spPr>
      </p:pic>
      <p:pic>
        <p:nvPicPr>
          <p:cNvPr id="3" name="Picture 2">
            <a:extLst>
              <a:ext uri="{FF2B5EF4-FFF2-40B4-BE49-F238E27FC236}">
                <a16:creationId xmlns:a16="http://schemas.microsoft.com/office/drawing/2014/main" id="{C11EA278-9DE9-11E8-5C4C-879DF269959B}"/>
              </a:ext>
            </a:extLst>
          </p:cNvPr>
          <p:cNvPicPr>
            <a:picLocks noChangeAspect="1"/>
          </p:cNvPicPr>
          <p:nvPr/>
        </p:nvPicPr>
        <p:blipFill rotWithShape="1">
          <a:blip r:embed="rId5"/>
          <a:srcRect l="31833" t="9025" r="16320" b="2459"/>
          <a:stretch/>
        </p:blipFill>
        <p:spPr>
          <a:xfrm>
            <a:off x="4495650" y="1943597"/>
            <a:ext cx="3342899" cy="2446168"/>
          </a:xfrm>
          <a:prstGeom prst="rect">
            <a:avLst/>
          </a:prstGeom>
        </p:spPr>
      </p:pic>
      <p:sp>
        <p:nvSpPr>
          <p:cNvPr id="12" name="Text Placeholder 2">
            <a:extLst>
              <a:ext uri="{FF2B5EF4-FFF2-40B4-BE49-F238E27FC236}">
                <a16:creationId xmlns:a16="http://schemas.microsoft.com/office/drawing/2014/main" id="{1F127B59-6532-1216-0A44-51D53F97BA6C}"/>
              </a:ext>
            </a:extLst>
          </p:cNvPr>
          <p:cNvSpPr txBox="1">
            <a:spLocks/>
          </p:cNvSpPr>
          <p:nvPr/>
        </p:nvSpPr>
        <p:spPr>
          <a:xfrm>
            <a:off x="5747214" y="4695896"/>
            <a:ext cx="6444786" cy="566822"/>
          </a:xfrm>
          <a:prstGeom prst="rect">
            <a:avLst/>
          </a:prstGeom>
        </p:spPr>
        <p:txBody>
          <a:bodyPr vert="horz" lIns="91440" tIns="45720" rIns="91440" bIns="45720" rtlCol="0">
            <a:noAutofit/>
          </a:bodyPr>
          <a:lstStyle>
            <a:lvl1pPr marL="0" indent="0" algn="l" defTabSz="1828800" rtl="0" eaLnBrk="1" latinLnBrk="0" hangingPunct="1">
              <a:lnSpc>
                <a:spcPts val="3700"/>
              </a:lnSpc>
              <a:spcBef>
                <a:spcPts val="0"/>
              </a:spcBef>
              <a:buFont typeface="Arial" panose="020B0604020202020204" pitchFamily="34" charset="0"/>
              <a:buNone/>
              <a:defRPr sz="3600" b="1" kern="1200">
                <a:solidFill>
                  <a:schemeClr val="tx1"/>
                </a:solidFill>
                <a:latin typeface="+mn-lt"/>
                <a:ea typeface="+mn-ea"/>
                <a:cs typeface="+mn-cs"/>
              </a:defRPr>
            </a:lvl1pPr>
            <a:lvl2pPr marL="0" indent="0" algn="l" defTabSz="1828800" rtl="0" eaLnBrk="1" latinLnBrk="0" hangingPunct="1">
              <a:lnSpc>
                <a:spcPts val="3700"/>
              </a:lnSpc>
              <a:spcBef>
                <a:spcPts val="0"/>
              </a:spcBef>
              <a:buFontTx/>
              <a:buNone/>
              <a:defRPr sz="3600" b="1" kern="1200">
                <a:solidFill>
                  <a:schemeClr val="tx1"/>
                </a:solidFill>
                <a:latin typeface="+mn-lt"/>
                <a:ea typeface="+mn-ea"/>
                <a:cs typeface="+mn-cs"/>
              </a:defRPr>
            </a:lvl2pPr>
            <a:lvl3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3pPr>
            <a:lvl4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4pPr>
            <a:lvl5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50" indent="-285750">
              <a:lnSpc>
                <a:spcPct val="100000"/>
              </a:lnSpc>
              <a:spcAft>
                <a:spcPts val="600"/>
              </a:spcAft>
              <a:buFont typeface="Arial" panose="020B0604020202020204" pitchFamily="34" charset="0"/>
              <a:buChar char="•"/>
            </a:pPr>
            <a:r>
              <a:rPr lang="en-GB" sz="1800" dirty="0">
                <a:solidFill>
                  <a:srgbClr val="0C377B"/>
                </a:solidFill>
                <a:latin typeface="Arial"/>
              </a:rPr>
              <a:t>Electrical connection concept studied by RTE (French electrical grid operator) </a:t>
            </a:r>
            <a:r>
              <a:rPr lang="en-GB" sz="1800" dirty="0">
                <a:solidFill>
                  <a:srgbClr val="0000CC"/>
                </a:solidFill>
                <a:latin typeface="Arial"/>
                <a:sym typeface="Wingdings" panose="05000000000000000000" pitchFamily="2" charset="2"/>
              </a:rPr>
              <a:t> r</a:t>
            </a:r>
            <a:r>
              <a:rPr lang="en-GB" sz="1800" dirty="0">
                <a:solidFill>
                  <a:srgbClr val="0000CC"/>
                </a:solidFill>
                <a:latin typeface="Arial"/>
              </a:rPr>
              <a:t>equested loads have no significant impact on grid</a:t>
            </a:r>
          </a:p>
          <a:p>
            <a:pPr marL="285750" indent="-285750">
              <a:lnSpc>
                <a:spcPct val="100000"/>
              </a:lnSpc>
              <a:spcAft>
                <a:spcPts val="600"/>
              </a:spcAft>
              <a:buFont typeface="Arial" panose="020B0604020202020204" pitchFamily="34" charset="0"/>
              <a:buChar char="•"/>
            </a:pPr>
            <a:r>
              <a:rPr lang="en-GB" sz="1800" dirty="0">
                <a:solidFill>
                  <a:srgbClr val="0C377B"/>
                </a:solidFill>
                <a:latin typeface="Arial"/>
              </a:rPr>
              <a:t>Powering concept and power rating of the three sub-stations compatible with FCC-</a:t>
            </a:r>
            <a:r>
              <a:rPr lang="en-GB" sz="1800" dirty="0" err="1">
                <a:solidFill>
                  <a:srgbClr val="0C377B"/>
                </a:solidFill>
                <a:latin typeface="Arial"/>
              </a:rPr>
              <a:t>hh</a:t>
            </a:r>
            <a:endParaRPr lang="en-GB" sz="1800" dirty="0">
              <a:solidFill>
                <a:srgbClr val="0C377B"/>
              </a:solidFill>
              <a:latin typeface="Arial"/>
            </a:endParaRPr>
          </a:p>
          <a:p>
            <a:pPr marL="285750" indent="-285750">
              <a:lnSpc>
                <a:spcPct val="100000"/>
              </a:lnSpc>
              <a:spcAft>
                <a:spcPts val="600"/>
              </a:spcAft>
              <a:buFont typeface="Arial" panose="020B0604020202020204" pitchFamily="34" charset="0"/>
              <a:buChar char="•"/>
            </a:pPr>
            <a:r>
              <a:rPr lang="en-GB" sz="1800" dirty="0">
                <a:solidFill>
                  <a:srgbClr val="0000CC"/>
                </a:solidFill>
                <a:effectLst/>
                <a:latin typeface="Arial" panose="020B0604020202020204" pitchFamily="34" charset="0"/>
                <a:ea typeface="Calibri" panose="020F0502020204030204" pitchFamily="34" charset="0"/>
                <a:cs typeface="Arial" panose="020B0604020202020204" pitchFamily="34" charset="0"/>
              </a:rPr>
              <a:t>R&amp;D efforts aiming at further reduction of the energy consumption of FCC-</a:t>
            </a:r>
            <a:r>
              <a:rPr lang="en-GB" sz="18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ee</a:t>
            </a:r>
            <a:r>
              <a:rPr lang="en-GB" sz="18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and FCC-</a:t>
            </a:r>
            <a:r>
              <a:rPr lang="en-GB" sz="18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hh</a:t>
            </a:r>
            <a:endParaRPr lang="en-GB" sz="1800" dirty="0">
              <a:solidFill>
                <a:srgbClr val="0000CC"/>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7077EBA-5D7A-F137-30C1-A629ABC69364}"/>
              </a:ext>
            </a:extLst>
          </p:cNvPr>
          <p:cNvSpPr txBox="1"/>
          <p:nvPr/>
        </p:nvSpPr>
        <p:spPr>
          <a:xfrm>
            <a:off x="6705599" y="1022824"/>
            <a:ext cx="2517059" cy="646331"/>
          </a:xfrm>
          <a:prstGeom prst="rect">
            <a:avLst/>
          </a:prstGeom>
          <a:noFill/>
        </p:spPr>
        <p:txBody>
          <a:bodyPr wrap="square">
            <a:spAutoFit/>
          </a:bodyPr>
          <a:lstStyle/>
          <a:p>
            <a:pPr algn="ctr"/>
            <a:r>
              <a:rPr lang="en-GB" b="1" dirty="0">
                <a:solidFill>
                  <a:srgbClr val="0C377B"/>
                </a:solidFill>
                <a:latin typeface="Arial"/>
              </a:rPr>
              <a:t>c</a:t>
            </a:r>
            <a:r>
              <a:rPr lang="en-GB" sz="1800" b="1" dirty="0">
                <a:solidFill>
                  <a:srgbClr val="0C377B"/>
                </a:solidFill>
                <a:latin typeface="Arial"/>
              </a:rPr>
              <a:t>onnections to </a:t>
            </a:r>
          </a:p>
          <a:p>
            <a:pPr algn="ctr"/>
            <a:r>
              <a:rPr lang="en-GB" sz="1800" b="1" dirty="0">
                <a:solidFill>
                  <a:srgbClr val="0C377B"/>
                </a:solidFill>
                <a:latin typeface="Arial"/>
              </a:rPr>
              <a:t>French electrical grid </a:t>
            </a:r>
            <a:endParaRPr lang="en-CH" b="1" dirty="0"/>
          </a:p>
        </p:txBody>
      </p:sp>
      <p:sp>
        <p:nvSpPr>
          <p:cNvPr id="15" name="TextBox 14">
            <a:extLst>
              <a:ext uri="{FF2B5EF4-FFF2-40B4-BE49-F238E27FC236}">
                <a16:creationId xmlns:a16="http://schemas.microsoft.com/office/drawing/2014/main" id="{CFBF3DF0-0EEA-E5FE-AC35-A9CEECA19AAF}"/>
              </a:ext>
            </a:extLst>
          </p:cNvPr>
          <p:cNvSpPr txBox="1"/>
          <p:nvPr/>
        </p:nvSpPr>
        <p:spPr>
          <a:xfrm>
            <a:off x="1235076" y="4123304"/>
            <a:ext cx="2053891" cy="646331"/>
          </a:xfrm>
          <a:prstGeom prst="rect">
            <a:avLst/>
          </a:prstGeom>
          <a:solidFill>
            <a:srgbClr val="F8F8F8">
              <a:alpha val="69804"/>
            </a:srgbClr>
          </a:solidFill>
        </p:spPr>
        <p:txBody>
          <a:bodyPr wrap="square">
            <a:spAutoFit/>
          </a:bodyPr>
          <a:lstStyle/>
          <a:p>
            <a:pPr algn="ctr"/>
            <a:r>
              <a:rPr lang="en-GB" b="1" dirty="0">
                <a:solidFill>
                  <a:srgbClr val="0C377B"/>
                </a:solidFill>
                <a:latin typeface="Arial"/>
              </a:rPr>
              <a:t>c</a:t>
            </a:r>
            <a:r>
              <a:rPr lang="en-GB" sz="1800" b="1" dirty="0">
                <a:solidFill>
                  <a:srgbClr val="0C377B"/>
                </a:solidFill>
                <a:latin typeface="Arial"/>
              </a:rPr>
              <a:t>onnections with </a:t>
            </a:r>
          </a:p>
          <a:p>
            <a:pPr algn="ctr"/>
            <a:r>
              <a:rPr lang="en-GB" sz="1800" b="1" dirty="0">
                <a:solidFill>
                  <a:srgbClr val="0C377B"/>
                </a:solidFill>
                <a:latin typeface="Arial"/>
              </a:rPr>
              <a:t>highway network</a:t>
            </a:r>
            <a:endParaRPr lang="en-CH" b="1" dirty="0"/>
          </a:p>
        </p:txBody>
      </p:sp>
    </p:spTree>
    <p:extLst>
      <p:ext uri="{BB962C8B-B14F-4D97-AF65-F5344CB8AC3E}">
        <p14:creationId xmlns:p14="http://schemas.microsoft.com/office/powerpoint/2010/main" val="173449120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Transfer line FCC-</a:t>
            </a:r>
            <a:r>
              <a:rPr lang="en-US" dirty="0" err="1"/>
              <a:t>ee</a:t>
            </a:r>
            <a:r>
              <a:rPr lang="en-US" dirty="0"/>
              <a:t> (option with SPS for FCC-</a:t>
            </a:r>
            <a:r>
              <a:rPr lang="en-US" dirty="0" err="1"/>
              <a:t>hh</a:t>
            </a:r>
            <a:r>
              <a:rPr lang="en-US" dirty="0"/>
              <a:t>)</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a:extLst>
              <a:ext uri="{FF2B5EF4-FFF2-40B4-BE49-F238E27FC236}">
                <a16:creationId xmlns:a16="http://schemas.microsoft.com/office/drawing/2014/main" id="{3D4EDDD4-F6EB-FBC9-2EA2-EAAD60FEA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401" y="846151"/>
            <a:ext cx="8516194" cy="5976522"/>
          </a:xfrm>
          <a:prstGeom prst="rect">
            <a:avLst/>
          </a:prstGeom>
        </p:spPr>
      </p:pic>
      <p:sp>
        <p:nvSpPr>
          <p:cNvPr id="3" name="Titel 1">
            <a:extLst>
              <a:ext uri="{FF2B5EF4-FFF2-40B4-BE49-F238E27FC236}">
                <a16:creationId xmlns:a16="http://schemas.microsoft.com/office/drawing/2014/main" id="{29AEB959-974F-3BE5-E855-4E006E13A951}"/>
              </a:ext>
            </a:extLst>
          </p:cNvPr>
          <p:cNvSpPr txBox="1">
            <a:spLocks/>
          </p:cNvSpPr>
          <p:nvPr/>
        </p:nvSpPr>
        <p:spPr>
          <a:xfrm>
            <a:off x="316723" y="1006360"/>
            <a:ext cx="4546222" cy="483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LINAC and Injection Tunnels</a:t>
            </a:r>
          </a:p>
        </p:txBody>
      </p:sp>
      <p:sp>
        <p:nvSpPr>
          <p:cNvPr id="4" name="TextBox 3">
            <a:extLst>
              <a:ext uri="{FF2B5EF4-FFF2-40B4-BE49-F238E27FC236}">
                <a16:creationId xmlns:a16="http://schemas.microsoft.com/office/drawing/2014/main" id="{6E12BF93-256B-D28C-1C2E-05D5BAE77A06}"/>
              </a:ext>
            </a:extLst>
          </p:cNvPr>
          <p:cNvSpPr txBox="1"/>
          <p:nvPr/>
        </p:nvSpPr>
        <p:spPr>
          <a:xfrm>
            <a:off x="83967" y="1547256"/>
            <a:ext cx="3847954" cy="584775"/>
          </a:xfrm>
          <a:prstGeom prst="rect">
            <a:avLst/>
          </a:prstGeom>
          <a:noFill/>
        </p:spPr>
        <p:txBody>
          <a:bodyPr wrap="square" rtlCol="0">
            <a:spAutoFit/>
          </a:bodyPr>
          <a:lstStyle/>
          <a:p>
            <a:pPr marL="171450" indent="-171450" algn="l">
              <a:buFont typeface="Arial" panose="020B0604020202020204" pitchFamily="34" charset="0"/>
              <a:buChar char="•"/>
            </a:pPr>
            <a:r>
              <a:rPr lang="en-US" sz="1600" b="1" dirty="0"/>
              <a:t>Injector with ~20 GeV HE </a:t>
            </a:r>
            <a:r>
              <a:rPr lang="en-US" sz="1600" b="1" dirty="0" err="1"/>
              <a:t>Linac</a:t>
            </a:r>
            <a:r>
              <a:rPr lang="en-US" sz="1600" b="1" dirty="0"/>
              <a:t> sited on surface at CERN-</a:t>
            </a:r>
            <a:r>
              <a:rPr lang="en-US" sz="1600" b="1" dirty="0" err="1"/>
              <a:t>Prevessin</a:t>
            </a:r>
            <a:endParaRPr lang="en-GB" sz="1600" b="1" dirty="0"/>
          </a:p>
        </p:txBody>
      </p:sp>
      <p:sp>
        <p:nvSpPr>
          <p:cNvPr id="6" name="TextBox 5">
            <a:extLst>
              <a:ext uri="{FF2B5EF4-FFF2-40B4-BE49-F238E27FC236}">
                <a16:creationId xmlns:a16="http://schemas.microsoft.com/office/drawing/2014/main" id="{B15567C2-8A39-9477-D20C-6C8C25895EE6}"/>
              </a:ext>
            </a:extLst>
          </p:cNvPr>
          <p:cNvSpPr txBox="1"/>
          <p:nvPr/>
        </p:nvSpPr>
        <p:spPr>
          <a:xfrm>
            <a:off x="83966" y="2754454"/>
            <a:ext cx="3577938" cy="830997"/>
          </a:xfrm>
          <a:prstGeom prst="rect">
            <a:avLst/>
          </a:prstGeom>
          <a:noFill/>
        </p:spPr>
        <p:txBody>
          <a:bodyPr wrap="square" rtlCol="0">
            <a:spAutoFit/>
          </a:bodyPr>
          <a:lstStyle/>
          <a:p>
            <a:pPr marL="171450" indent="-171450" algn="l">
              <a:buFont typeface="Arial" panose="020B0604020202020204" pitchFamily="34" charset="0"/>
              <a:buChar char="•"/>
            </a:pPr>
            <a:r>
              <a:rPr lang="en-US" sz="1600" b="1" dirty="0"/>
              <a:t>Single transfer tunnel to FCC Booster with spur to enable anti-clockwise injection</a:t>
            </a:r>
            <a:endParaRPr lang="en-GB" sz="1600" b="1" dirty="0"/>
          </a:p>
        </p:txBody>
      </p:sp>
      <p:sp>
        <p:nvSpPr>
          <p:cNvPr id="16" name="TextBox 15">
            <a:extLst>
              <a:ext uri="{FF2B5EF4-FFF2-40B4-BE49-F238E27FC236}">
                <a16:creationId xmlns:a16="http://schemas.microsoft.com/office/drawing/2014/main" id="{596BF6D0-2648-FC5A-F4C1-696A51ECC1F5}"/>
              </a:ext>
            </a:extLst>
          </p:cNvPr>
          <p:cNvSpPr txBox="1"/>
          <p:nvPr/>
        </p:nvSpPr>
        <p:spPr>
          <a:xfrm>
            <a:off x="83966" y="3643654"/>
            <a:ext cx="4124240" cy="1815882"/>
          </a:xfrm>
          <a:prstGeom prst="rect">
            <a:avLst/>
          </a:prstGeom>
          <a:noFill/>
        </p:spPr>
        <p:txBody>
          <a:bodyPr wrap="square" rtlCol="0">
            <a:spAutoFit/>
          </a:bodyPr>
          <a:lstStyle/>
          <a:p>
            <a:pPr algn="l"/>
            <a:endParaRPr lang="en-US" sz="1600" b="1" dirty="0"/>
          </a:p>
          <a:p>
            <a:pPr marL="171450" indent="-171450">
              <a:buFont typeface="Arial" panose="020B0604020202020204" pitchFamily="34" charset="0"/>
              <a:buChar char="•"/>
            </a:pPr>
            <a:endParaRPr lang="en-US" sz="1600" b="1" dirty="0"/>
          </a:p>
          <a:p>
            <a:pPr marL="171450" indent="-171450">
              <a:buFont typeface="Arial" panose="020B0604020202020204" pitchFamily="34" charset="0"/>
              <a:buChar char="•"/>
            </a:pPr>
            <a:r>
              <a:rPr lang="en-US" sz="1600" b="1" dirty="0"/>
              <a:t>Design allows re-use for FCC-</a:t>
            </a:r>
            <a:r>
              <a:rPr lang="en-US" sz="1600" b="1" dirty="0" err="1"/>
              <a:t>hh</a:t>
            </a:r>
            <a:r>
              <a:rPr lang="en-US" sz="1600" b="1" dirty="0"/>
              <a:t> if injector in the SPS tunnel (SC-SPS option)</a:t>
            </a:r>
          </a:p>
          <a:p>
            <a:pPr marL="628650" lvl="1" indent="-171450">
              <a:buFont typeface="Arial" panose="020B0604020202020204" pitchFamily="34" charset="0"/>
              <a:buChar char="•"/>
            </a:pPr>
            <a:r>
              <a:rPr lang="en-US" sz="1600" b="1" dirty="0"/>
              <a:t>SPS Point 4 to FCC (clockwise)</a:t>
            </a:r>
          </a:p>
          <a:p>
            <a:pPr marL="628650" lvl="1" indent="-171450">
              <a:buFont typeface="Arial" panose="020B0604020202020204" pitchFamily="34" charset="0"/>
              <a:buChar char="•"/>
            </a:pPr>
            <a:r>
              <a:rPr lang="en-US" sz="1600" b="1" dirty="0"/>
              <a:t>SPS Point 6 to FCC (counter-</a:t>
            </a:r>
            <a:r>
              <a:rPr lang="en-US" sz="1600" b="1" dirty="0" err="1"/>
              <a:t>c.w.</a:t>
            </a:r>
            <a:r>
              <a:rPr lang="en-US" sz="1600" b="1" dirty="0"/>
              <a:t>)</a:t>
            </a:r>
            <a:endParaRPr lang="en-GB" sz="1600" b="1" dirty="0"/>
          </a:p>
        </p:txBody>
      </p:sp>
    </p:spTree>
    <p:extLst>
      <p:ext uri="{BB962C8B-B14F-4D97-AF65-F5344CB8AC3E}">
        <p14:creationId xmlns:p14="http://schemas.microsoft.com/office/powerpoint/2010/main" val="255058085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en-US" dirty="0"/>
              <a:t>FCC-</a:t>
            </a:r>
            <a:r>
              <a:rPr lang="en-US" dirty="0" err="1"/>
              <a:t>ee</a:t>
            </a:r>
            <a:r>
              <a:rPr lang="en-US" dirty="0"/>
              <a:t> injector layout &amp; implementation</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a:extLst>
              <a:ext uri="{FF2B5EF4-FFF2-40B4-BE49-F238E27FC236}">
                <a16:creationId xmlns:a16="http://schemas.microsoft.com/office/drawing/2014/main" id="{20E63416-1AE4-700E-BC5F-29DFD6F32E84}"/>
              </a:ext>
            </a:extLst>
          </p:cNvPr>
          <p:cNvPicPr>
            <a:picLocks noChangeAspect="1"/>
          </p:cNvPicPr>
          <p:nvPr/>
        </p:nvPicPr>
        <p:blipFill rotWithShape="1">
          <a:blip r:embed="rId3"/>
          <a:srcRect l="90" t="3566" r="-90" b="-731"/>
          <a:stretch/>
        </p:blipFill>
        <p:spPr>
          <a:xfrm>
            <a:off x="421823" y="801326"/>
            <a:ext cx="10852810" cy="2610956"/>
          </a:xfrm>
          <a:prstGeom prst="rect">
            <a:avLst/>
          </a:prstGeom>
        </p:spPr>
      </p:pic>
      <p:sp>
        <p:nvSpPr>
          <p:cNvPr id="3" name="TextBox 2">
            <a:extLst>
              <a:ext uri="{FF2B5EF4-FFF2-40B4-BE49-F238E27FC236}">
                <a16:creationId xmlns:a16="http://schemas.microsoft.com/office/drawing/2014/main" id="{A2FFB867-32DF-A86A-9FEE-41789EFA4D67}"/>
              </a:ext>
            </a:extLst>
          </p:cNvPr>
          <p:cNvSpPr txBox="1"/>
          <p:nvPr/>
        </p:nvSpPr>
        <p:spPr>
          <a:xfrm>
            <a:off x="8417782" y="1073732"/>
            <a:ext cx="3651192" cy="276999"/>
          </a:xfrm>
          <a:prstGeom prst="rect">
            <a:avLst/>
          </a:prstGeom>
          <a:solidFill>
            <a:schemeClr val="accent5">
              <a:lumMod val="20000"/>
              <a:lumOff val="80000"/>
            </a:schemeClr>
          </a:solidFill>
        </p:spPr>
        <p:txBody>
          <a:bodyPr wrap="none" rtlCol="0">
            <a:spAutoFit/>
          </a:bodyPr>
          <a:lstStyle/>
          <a:p>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 Craievich, I. Chaikovska, A. Grudiev,  C. Milardi, et al</a:t>
            </a:r>
            <a:endParaRPr lang="en-GB" sz="1200" dirty="0"/>
          </a:p>
        </p:txBody>
      </p:sp>
      <p:pic>
        <p:nvPicPr>
          <p:cNvPr id="4" name="Picture 3">
            <a:extLst>
              <a:ext uri="{FF2B5EF4-FFF2-40B4-BE49-F238E27FC236}">
                <a16:creationId xmlns:a16="http://schemas.microsoft.com/office/drawing/2014/main" id="{2C878C1B-5284-EBF7-B134-CC8C4392DA46}"/>
              </a:ext>
            </a:extLst>
          </p:cNvPr>
          <p:cNvPicPr>
            <a:picLocks noChangeAspect="1"/>
          </p:cNvPicPr>
          <p:nvPr/>
        </p:nvPicPr>
        <p:blipFill>
          <a:blip r:embed="rId4"/>
          <a:stretch>
            <a:fillRect/>
          </a:stretch>
        </p:blipFill>
        <p:spPr>
          <a:xfrm>
            <a:off x="8923022" y="3956798"/>
            <a:ext cx="3252890" cy="2874556"/>
          </a:xfrm>
          <a:prstGeom prst="rect">
            <a:avLst/>
          </a:prstGeom>
        </p:spPr>
      </p:pic>
      <p:pic>
        <p:nvPicPr>
          <p:cNvPr id="6" name="Picture 5" descr="Diagram&#10;&#10;Description automatically generated">
            <a:extLst>
              <a:ext uri="{FF2B5EF4-FFF2-40B4-BE49-F238E27FC236}">
                <a16:creationId xmlns:a16="http://schemas.microsoft.com/office/drawing/2014/main" id="{B92897A7-4CE3-2BFF-B274-E4F1AAD68B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7308" y="4186071"/>
            <a:ext cx="4471535" cy="2326749"/>
          </a:xfrm>
          <a:prstGeom prst="rect">
            <a:avLst/>
          </a:prstGeom>
        </p:spPr>
      </p:pic>
      <p:sp>
        <p:nvSpPr>
          <p:cNvPr id="17" name="TextBox 16">
            <a:extLst>
              <a:ext uri="{FF2B5EF4-FFF2-40B4-BE49-F238E27FC236}">
                <a16:creationId xmlns:a16="http://schemas.microsoft.com/office/drawing/2014/main" id="{7CA70C3B-A1D9-8840-2CFC-31850982FE75}"/>
              </a:ext>
            </a:extLst>
          </p:cNvPr>
          <p:cNvSpPr txBox="1"/>
          <p:nvPr/>
        </p:nvSpPr>
        <p:spPr>
          <a:xfrm>
            <a:off x="6149317" y="6228175"/>
            <a:ext cx="3890310" cy="400110"/>
          </a:xfrm>
          <a:prstGeom prst="rect">
            <a:avLst/>
          </a:prstGeom>
          <a:noFill/>
        </p:spPr>
        <p:txBody>
          <a:bodyPr wrap="square">
            <a:spAutoFit/>
          </a:bodyPr>
          <a:lstStyle/>
          <a:p>
            <a:r>
              <a:rPr lang="en-US" dirty="0"/>
              <a:t>HTS NI target solenoid</a:t>
            </a:r>
            <a:r>
              <a:rPr lang="en-US" sz="2000" dirty="0"/>
              <a:t> </a:t>
            </a:r>
            <a:endParaRPr lang="en-GB" sz="2000" dirty="0"/>
          </a:p>
        </p:txBody>
      </p:sp>
      <p:sp>
        <p:nvSpPr>
          <p:cNvPr id="18" name="TextBox 17">
            <a:extLst>
              <a:ext uri="{FF2B5EF4-FFF2-40B4-BE49-F238E27FC236}">
                <a16:creationId xmlns:a16="http://schemas.microsoft.com/office/drawing/2014/main" id="{F1FB9274-9D3C-9BD4-2940-F9882724C781}"/>
              </a:ext>
            </a:extLst>
          </p:cNvPr>
          <p:cNvSpPr txBox="1"/>
          <p:nvPr/>
        </p:nvSpPr>
        <p:spPr>
          <a:xfrm>
            <a:off x="5947423" y="6549019"/>
            <a:ext cx="2525563" cy="276999"/>
          </a:xfrm>
          <a:prstGeom prst="rect">
            <a:avLst/>
          </a:prstGeom>
          <a:solidFill>
            <a:schemeClr val="accent5">
              <a:lumMod val="20000"/>
              <a:lumOff val="80000"/>
            </a:schemeClr>
          </a:solidFill>
        </p:spPr>
        <p:txBody>
          <a:bodyPr wrap="none" rtlCol="0">
            <a:spAutoFit/>
          </a:bodyPr>
          <a:lstStyle/>
          <a:p>
            <a:r>
              <a:rPr lang="en-CH" sz="1200" kern="1000" spc="30" dirty="0">
                <a:cs typeface="Franklin Gothic Book"/>
              </a:rPr>
              <a:t>J. Kosse, T. Michlmayr, H. Rodrigues</a:t>
            </a:r>
          </a:p>
        </p:txBody>
      </p:sp>
      <p:sp>
        <p:nvSpPr>
          <p:cNvPr id="19" name="TextBox 18">
            <a:extLst>
              <a:ext uri="{FF2B5EF4-FFF2-40B4-BE49-F238E27FC236}">
                <a16:creationId xmlns:a16="http://schemas.microsoft.com/office/drawing/2014/main" id="{D239B02E-1EB8-BB03-9DDB-EE28D47CAE1D}"/>
              </a:ext>
            </a:extLst>
          </p:cNvPr>
          <p:cNvSpPr txBox="1"/>
          <p:nvPr/>
        </p:nvSpPr>
        <p:spPr>
          <a:xfrm>
            <a:off x="5880845" y="3452969"/>
            <a:ext cx="6097554" cy="646331"/>
          </a:xfrm>
          <a:prstGeom prst="rect">
            <a:avLst/>
          </a:prstGeom>
          <a:noFill/>
        </p:spPr>
        <p:txBody>
          <a:bodyPr wrap="square">
            <a:spAutoFit/>
          </a:bodyPr>
          <a:lstStyle/>
          <a:p>
            <a:r>
              <a:rPr lang="en-GB" b="1" dirty="0"/>
              <a:t>“Positron production experiment” at PSI’s </a:t>
            </a:r>
            <a:r>
              <a:rPr lang="en-GB" b="1" dirty="0" err="1"/>
              <a:t>SwissFEL</a:t>
            </a:r>
            <a:r>
              <a:rPr lang="en-GB" b="1" dirty="0"/>
              <a:t>,  </a:t>
            </a:r>
          </a:p>
          <a:p>
            <a:r>
              <a:rPr lang="en-GB" b="1" dirty="0"/>
              <a:t>beam tests from 2025/26</a:t>
            </a:r>
          </a:p>
        </p:txBody>
      </p:sp>
      <p:pic>
        <p:nvPicPr>
          <p:cNvPr id="20" name="Picture 19">
            <a:extLst>
              <a:ext uri="{FF2B5EF4-FFF2-40B4-BE49-F238E27FC236}">
                <a16:creationId xmlns:a16="http://schemas.microsoft.com/office/drawing/2014/main" id="{348438CD-D87E-10C1-8FB9-C13DDAE818C6}"/>
              </a:ext>
            </a:extLst>
          </p:cNvPr>
          <p:cNvPicPr>
            <a:picLocks noChangeAspect="1"/>
          </p:cNvPicPr>
          <p:nvPr/>
        </p:nvPicPr>
        <p:blipFill>
          <a:blip r:embed="rId6"/>
          <a:stretch>
            <a:fillRect/>
          </a:stretch>
        </p:blipFill>
        <p:spPr>
          <a:xfrm>
            <a:off x="27462" y="3237849"/>
            <a:ext cx="5059042" cy="3626095"/>
          </a:xfrm>
          <a:prstGeom prst="rect">
            <a:avLst/>
          </a:prstGeom>
        </p:spPr>
      </p:pic>
      <p:sp>
        <p:nvSpPr>
          <p:cNvPr id="21" name="TextBox 20">
            <a:extLst>
              <a:ext uri="{FF2B5EF4-FFF2-40B4-BE49-F238E27FC236}">
                <a16:creationId xmlns:a16="http://schemas.microsoft.com/office/drawing/2014/main" id="{C8C99AC9-2C45-7F73-5F94-537F0C9EBA42}"/>
              </a:ext>
            </a:extLst>
          </p:cNvPr>
          <p:cNvSpPr txBox="1"/>
          <p:nvPr/>
        </p:nvSpPr>
        <p:spPr>
          <a:xfrm>
            <a:off x="138497" y="3049032"/>
            <a:ext cx="3942682" cy="369332"/>
          </a:xfrm>
          <a:prstGeom prst="rect">
            <a:avLst/>
          </a:prstGeom>
          <a:noFill/>
        </p:spPr>
        <p:txBody>
          <a:bodyPr wrap="none" rtlCol="0">
            <a:spAutoFit/>
          </a:bodyPr>
          <a:lstStyle/>
          <a:p>
            <a:r>
              <a:rPr lang="en-US" b="1" dirty="0"/>
              <a:t>implementation study on </a:t>
            </a:r>
            <a:r>
              <a:rPr lang="en-US" b="1" dirty="0" err="1"/>
              <a:t>Prevessin</a:t>
            </a:r>
            <a:r>
              <a:rPr lang="en-US" b="1" dirty="0"/>
              <a:t> site</a:t>
            </a:r>
            <a:endParaRPr lang="en-GB" b="1" dirty="0"/>
          </a:p>
        </p:txBody>
      </p:sp>
      <p:sp>
        <p:nvSpPr>
          <p:cNvPr id="22" name="TextBox 21">
            <a:extLst>
              <a:ext uri="{FF2B5EF4-FFF2-40B4-BE49-F238E27FC236}">
                <a16:creationId xmlns:a16="http://schemas.microsoft.com/office/drawing/2014/main" id="{58AF40CF-31FC-D3AA-78D6-51D034C0E0D2}"/>
              </a:ext>
            </a:extLst>
          </p:cNvPr>
          <p:cNvSpPr txBox="1"/>
          <p:nvPr/>
        </p:nvSpPr>
        <p:spPr>
          <a:xfrm>
            <a:off x="3948974" y="6003438"/>
            <a:ext cx="1013419" cy="276999"/>
          </a:xfrm>
          <a:prstGeom prst="rect">
            <a:avLst/>
          </a:prstGeom>
          <a:solidFill>
            <a:schemeClr val="accent5">
              <a:lumMod val="20000"/>
              <a:lumOff val="80000"/>
            </a:schemeClr>
          </a:solidFill>
        </p:spPr>
        <p:txBody>
          <a:bodyPr wrap="none" rtlCol="0">
            <a:spAutoFit/>
          </a:bodyPr>
          <a:lstStyle/>
          <a:p>
            <a:r>
              <a:rPr lang="en-US" sz="1200" dirty="0">
                <a:solidFill>
                  <a:prstClr val="black"/>
                </a:solidFill>
                <a:latin typeface="Calibri" panose="020F0502020204030204" pitchFamily="34" charset="0"/>
                <a:cs typeface="Calibri" panose="020F0502020204030204" pitchFamily="34" charset="0"/>
              </a:rPr>
              <a:t>W. Bartmann</a:t>
            </a:r>
            <a:endParaRPr lang="en-GB" sz="1200" dirty="0"/>
          </a:p>
        </p:txBody>
      </p:sp>
      <p:sp>
        <p:nvSpPr>
          <p:cNvPr id="23" name="TextBox 22">
            <a:extLst>
              <a:ext uri="{FF2B5EF4-FFF2-40B4-BE49-F238E27FC236}">
                <a16:creationId xmlns:a16="http://schemas.microsoft.com/office/drawing/2014/main" id="{43D1689B-2F30-9950-CCF4-03965A340B48}"/>
              </a:ext>
            </a:extLst>
          </p:cNvPr>
          <p:cNvSpPr txBox="1"/>
          <p:nvPr/>
        </p:nvSpPr>
        <p:spPr>
          <a:xfrm>
            <a:off x="3113621" y="3870410"/>
            <a:ext cx="1023284" cy="246221"/>
          </a:xfrm>
          <a:prstGeom prst="rect">
            <a:avLst/>
          </a:prstGeom>
          <a:solidFill>
            <a:schemeClr val="bg1">
              <a:alpha val="70000"/>
            </a:schemeClr>
          </a:solidFill>
        </p:spPr>
        <p:txBody>
          <a:bodyPr wrap="none" lIns="36000" tIns="0" rIns="36000" bIns="0" rtlCol="0">
            <a:spAutoFit/>
          </a:bodyPr>
          <a:lstStyle/>
          <a:p>
            <a:r>
              <a:rPr lang="en-US" sz="1600" b="1" dirty="0">
                <a:solidFill>
                  <a:srgbClr val="00B050"/>
                </a:solidFill>
              </a:rPr>
              <a:t>6 GeV </a:t>
            </a:r>
            <a:r>
              <a:rPr lang="en-US" sz="1600" b="1" dirty="0" err="1">
                <a:solidFill>
                  <a:srgbClr val="00B050"/>
                </a:solidFill>
              </a:rPr>
              <a:t>linac</a:t>
            </a:r>
            <a:endParaRPr lang="en-GB" sz="1600" b="1" dirty="0">
              <a:solidFill>
                <a:srgbClr val="00B050"/>
              </a:solidFill>
            </a:endParaRPr>
          </a:p>
        </p:txBody>
      </p:sp>
      <p:sp>
        <p:nvSpPr>
          <p:cNvPr id="24" name="TextBox 23">
            <a:extLst>
              <a:ext uri="{FF2B5EF4-FFF2-40B4-BE49-F238E27FC236}">
                <a16:creationId xmlns:a16="http://schemas.microsoft.com/office/drawing/2014/main" id="{047DD7BA-BBD2-9EBE-A968-71CD8B8EFEA4}"/>
              </a:ext>
            </a:extLst>
          </p:cNvPr>
          <p:cNvSpPr txBox="1"/>
          <p:nvPr/>
        </p:nvSpPr>
        <p:spPr>
          <a:xfrm>
            <a:off x="2649423" y="4361299"/>
            <a:ext cx="1127479" cy="246221"/>
          </a:xfrm>
          <a:prstGeom prst="rect">
            <a:avLst/>
          </a:prstGeom>
          <a:solidFill>
            <a:schemeClr val="bg1">
              <a:alpha val="70000"/>
            </a:schemeClr>
          </a:solidFill>
        </p:spPr>
        <p:txBody>
          <a:bodyPr wrap="none" lIns="36000" tIns="0" rIns="36000" bIns="0" rtlCol="0">
            <a:spAutoFit/>
          </a:bodyPr>
          <a:lstStyle/>
          <a:p>
            <a:r>
              <a:rPr lang="en-US" sz="1600" b="1" dirty="0">
                <a:solidFill>
                  <a:schemeClr val="accent5">
                    <a:lumMod val="75000"/>
                  </a:schemeClr>
                </a:solidFill>
              </a:rPr>
              <a:t>20 GeV </a:t>
            </a:r>
            <a:r>
              <a:rPr lang="en-US" sz="1600" b="1" dirty="0" err="1">
                <a:solidFill>
                  <a:schemeClr val="accent5">
                    <a:lumMod val="75000"/>
                  </a:schemeClr>
                </a:solidFill>
              </a:rPr>
              <a:t>linac</a:t>
            </a:r>
            <a:endParaRPr lang="en-GB" sz="1600" b="1" dirty="0">
              <a:solidFill>
                <a:schemeClr val="accent5">
                  <a:lumMod val="75000"/>
                </a:schemeClr>
              </a:solidFill>
            </a:endParaRPr>
          </a:p>
        </p:txBody>
      </p:sp>
      <p:pic>
        <p:nvPicPr>
          <p:cNvPr id="8" name="Picture 7" descr="INFN Frascati (Roma) | Future Circular Collider">
            <a:extLst>
              <a:ext uri="{FF2B5EF4-FFF2-40B4-BE49-F238E27FC236}">
                <a16:creationId xmlns:a16="http://schemas.microsoft.com/office/drawing/2014/main" id="{3DC30DF4-A01A-5D8C-85C0-A5EF481674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6564" y="1752685"/>
            <a:ext cx="830479" cy="587565"/>
          </a:xfrm>
          <a:prstGeom prst="rect">
            <a:avLst/>
          </a:prstGeom>
          <a:solidFill>
            <a:schemeClr val="bg1"/>
          </a:solidFill>
        </p:spPr>
      </p:pic>
    </p:spTree>
    <p:extLst>
      <p:ext uri="{BB962C8B-B14F-4D97-AF65-F5344CB8AC3E}">
        <p14:creationId xmlns:p14="http://schemas.microsoft.com/office/powerpoint/2010/main" val="14322405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FCC-</a:t>
            </a:r>
            <a:r>
              <a:rPr lang="en-US" dirty="0" err="1"/>
              <a:t>ee</a:t>
            </a:r>
            <a:r>
              <a:rPr lang="en-US" dirty="0"/>
              <a:t>: main machine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9" name="TextBox 18">
            <a:extLst>
              <a:ext uri="{FF2B5EF4-FFF2-40B4-BE49-F238E27FC236}">
                <a16:creationId xmlns:a16="http://schemas.microsoft.com/office/drawing/2014/main" id="{FC2581DC-F8B2-722D-073C-ED4B8B36F07D}"/>
              </a:ext>
            </a:extLst>
          </p:cNvPr>
          <p:cNvSpPr txBox="1"/>
          <p:nvPr/>
        </p:nvSpPr>
        <p:spPr>
          <a:xfrm>
            <a:off x="10914658" y="6547751"/>
            <a:ext cx="818814" cy="276999"/>
          </a:xfrm>
          <a:prstGeom prst="rect">
            <a:avLst/>
          </a:prstGeom>
          <a:solidFill>
            <a:schemeClr val="accent5">
              <a:lumMod val="20000"/>
              <a:lumOff val="80000"/>
            </a:schemeClr>
          </a:solidFill>
        </p:spPr>
        <p:txBody>
          <a:bodyPr wrap="none" rtlCol="0">
            <a:spAutoFit/>
          </a:bodyPr>
          <a:lstStyle/>
          <a:p>
            <a:r>
              <a:rPr lang="en-US" sz="1200" dirty="0"/>
              <a:t>F. Gianotti</a:t>
            </a:r>
            <a:endParaRPr lang="en-GB" sz="1200" dirty="0"/>
          </a:p>
        </p:txBody>
      </p:sp>
      <p:grpSp>
        <p:nvGrpSpPr>
          <p:cNvPr id="20" name="Group 19">
            <a:extLst>
              <a:ext uri="{FF2B5EF4-FFF2-40B4-BE49-F238E27FC236}">
                <a16:creationId xmlns:a16="http://schemas.microsoft.com/office/drawing/2014/main" id="{1C059DA9-6852-5F46-4BD1-A8C0F4DFAF4A}"/>
              </a:ext>
            </a:extLst>
          </p:cNvPr>
          <p:cNvGrpSpPr/>
          <p:nvPr/>
        </p:nvGrpSpPr>
        <p:grpSpPr>
          <a:xfrm>
            <a:off x="4306747" y="5088414"/>
            <a:ext cx="5438760" cy="636965"/>
            <a:chOff x="4522771" y="5032864"/>
            <a:chExt cx="5438760" cy="648856"/>
          </a:xfrm>
        </p:grpSpPr>
        <p:sp>
          <p:nvSpPr>
            <p:cNvPr id="22" name="TextBox 21">
              <a:extLst>
                <a:ext uri="{FF2B5EF4-FFF2-40B4-BE49-F238E27FC236}">
                  <a16:creationId xmlns:a16="http://schemas.microsoft.com/office/drawing/2014/main" id="{38FF2026-FC83-262E-6CF6-F2800838C0C7}"/>
                </a:ext>
              </a:extLst>
            </p:cNvPr>
            <p:cNvSpPr txBox="1"/>
            <p:nvPr/>
          </p:nvSpPr>
          <p:spPr>
            <a:xfrm>
              <a:off x="7358820" y="5032864"/>
              <a:ext cx="883255" cy="430887"/>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3 years </a:t>
              </a:r>
            </a:p>
            <a:p>
              <a:pPr algn="l"/>
              <a:r>
                <a:rPr lang="en-CH" sz="1400" dirty="0">
                  <a:solidFill>
                    <a:schemeClr val="bg1"/>
                  </a:solidFill>
                </a:rPr>
                <a:t>  2 x 10</a:t>
              </a:r>
              <a:r>
                <a:rPr lang="en-CH" sz="1400" baseline="30000" dirty="0">
                  <a:solidFill>
                    <a:schemeClr val="bg1"/>
                  </a:solidFill>
                </a:rPr>
                <a:t>6</a:t>
              </a:r>
              <a:r>
                <a:rPr lang="en-CH" sz="1400" dirty="0">
                  <a:solidFill>
                    <a:schemeClr val="bg1"/>
                  </a:solidFill>
                </a:rPr>
                <a:t> H </a:t>
              </a:r>
            </a:p>
          </p:txBody>
        </p:sp>
        <p:sp>
          <p:nvSpPr>
            <p:cNvPr id="23" name="TextBox 22">
              <a:extLst>
                <a:ext uri="{FF2B5EF4-FFF2-40B4-BE49-F238E27FC236}">
                  <a16:creationId xmlns:a16="http://schemas.microsoft.com/office/drawing/2014/main" id="{42CB4B26-7E2C-95EC-94B1-D34619C64AD6}"/>
                </a:ext>
              </a:extLst>
            </p:cNvPr>
            <p:cNvSpPr txBox="1"/>
            <p:nvPr/>
          </p:nvSpPr>
          <p:spPr>
            <a:xfrm>
              <a:off x="8720807" y="5032864"/>
              <a:ext cx="1240724" cy="430887"/>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5 years</a:t>
              </a:r>
            </a:p>
            <a:p>
              <a:pPr algn="l"/>
              <a:r>
                <a:rPr lang="en-CH" sz="1400" dirty="0">
                  <a:solidFill>
                    <a:schemeClr val="bg1"/>
                  </a:solidFill>
                </a:rPr>
                <a:t> 2 x 10</a:t>
              </a:r>
              <a:r>
                <a:rPr lang="en-CH" sz="1400" baseline="30000" dirty="0">
                  <a:solidFill>
                    <a:schemeClr val="bg1"/>
                  </a:solidFill>
                </a:rPr>
                <a:t>6</a:t>
              </a:r>
              <a:r>
                <a:rPr lang="en-CH" sz="1400" dirty="0">
                  <a:solidFill>
                    <a:schemeClr val="bg1"/>
                  </a:solidFill>
                </a:rPr>
                <a:t> tt pairs </a:t>
              </a:r>
            </a:p>
          </p:txBody>
        </p:sp>
        <p:sp>
          <p:nvSpPr>
            <p:cNvPr id="24" name="TextBox 23">
              <a:extLst>
                <a:ext uri="{FF2B5EF4-FFF2-40B4-BE49-F238E27FC236}">
                  <a16:creationId xmlns:a16="http://schemas.microsoft.com/office/drawing/2014/main" id="{EE652B48-2136-B6F2-9091-ECBDA3B79FF7}"/>
                </a:ext>
              </a:extLst>
            </p:cNvPr>
            <p:cNvSpPr txBox="1"/>
            <p:nvPr/>
          </p:nvSpPr>
          <p:spPr>
            <a:xfrm>
              <a:off x="5971185" y="5032864"/>
              <a:ext cx="908903" cy="646331"/>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2 years</a:t>
              </a:r>
            </a:p>
            <a:p>
              <a:pPr algn="l"/>
              <a:r>
                <a:rPr lang="en-CH" sz="1400" dirty="0">
                  <a:solidFill>
                    <a:schemeClr val="bg1"/>
                  </a:solidFill>
                </a:rPr>
                <a:t> &gt; 10</a:t>
              </a:r>
              <a:r>
                <a:rPr lang="en-CH" sz="1400" baseline="30000" dirty="0">
                  <a:solidFill>
                    <a:schemeClr val="bg1"/>
                  </a:solidFill>
                </a:rPr>
                <a:t>8</a:t>
              </a:r>
              <a:r>
                <a:rPr lang="en-CH" sz="1400" dirty="0">
                  <a:solidFill>
                    <a:schemeClr val="bg1"/>
                  </a:solidFill>
                </a:rPr>
                <a:t> WW </a:t>
              </a:r>
            </a:p>
            <a:p>
              <a:pPr algn="l"/>
              <a:r>
                <a:rPr lang="en-CH" sz="1400" dirty="0">
                  <a:solidFill>
                    <a:schemeClr val="bg1"/>
                  </a:solidFill>
                </a:rPr>
                <a:t> LEP x 10</a:t>
              </a:r>
              <a:r>
                <a:rPr lang="en-CH" sz="1400" baseline="30000" dirty="0">
                  <a:solidFill>
                    <a:schemeClr val="bg1"/>
                  </a:solidFill>
                </a:rPr>
                <a:t>4</a:t>
              </a:r>
            </a:p>
          </p:txBody>
        </p:sp>
        <p:sp>
          <p:nvSpPr>
            <p:cNvPr id="32" name="TextBox 31">
              <a:extLst>
                <a:ext uri="{FF2B5EF4-FFF2-40B4-BE49-F238E27FC236}">
                  <a16:creationId xmlns:a16="http://schemas.microsoft.com/office/drawing/2014/main" id="{F0A360B2-03B4-AC99-C17D-AFDEF8267013}"/>
                </a:ext>
              </a:extLst>
            </p:cNvPr>
            <p:cNvSpPr txBox="1"/>
            <p:nvPr/>
          </p:nvSpPr>
          <p:spPr>
            <a:xfrm>
              <a:off x="4522771" y="5035389"/>
              <a:ext cx="880049" cy="646331"/>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4 years</a:t>
              </a:r>
            </a:p>
            <a:p>
              <a:pPr algn="l"/>
              <a:r>
                <a:rPr lang="en-CH" sz="1400" dirty="0">
                  <a:solidFill>
                    <a:schemeClr val="bg1"/>
                  </a:solidFill>
                </a:rPr>
                <a:t> 5 x 10</a:t>
              </a:r>
              <a:r>
                <a:rPr lang="en-CH" sz="1400" baseline="30000" dirty="0">
                  <a:solidFill>
                    <a:schemeClr val="bg1"/>
                  </a:solidFill>
                </a:rPr>
                <a:t>12</a:t>
              </a:r>
              <a:r>
                <a:rPr lang="en-CH" sz="1400" dirty="0">
                  <a:solidFill>
                    <a:schemeClr val="bg1"/>
                  </a:solidFill>
                </a:rPr>
                <a:t> Z </a:t>
              </a:r>
            </a:p>
            <a:p>
              <a:pPr algn="l"/>
              <a:r>
                <a:rPr lang="en-CH" sz="1400" dirty="0">
                  <a:solidFill>
                    <a:schemeClr val="bg1"/>
                  </a:solidFill>
                </a:rPr>
                <a:t> LEP x 10</a:t>
              </a:r>
              <a:r>
                <a:rPr lang="en-CH" sz="1400" baseline="30000" dirty="0">
                  <a:solidFill>
                    <a:schemeClr val="bg1"/>
                  </a:solidFill>
                </a:rPr>
                <a:t>5</a:t>
              </a:r>
            </a:p>
          </p:txBody>
        </p:sp>
      </p:grpSp>
      <p:sp>
        <p:nvSpPr>
          <p:cNvPr id="33" name="TextBox 32">
            <a:extLst>
              <a:ext uri="{FF2B5EF4-FFF2-40B4-BE49-F238E27FC236}">
                <a16:creationId xmlns:a16="http://schemas.microsoft.com/office/drawing/2014/main" id="{8F8E2F0E-1D84-8E22-6C48-D9EA6111E4A6}"/>
              </a:ext>
            </a:extLst>
          </p:cNvPr>
          <p:cNvSpPr txBox="1"/>
          <p:nvPr/>
        </p:nvSpPr>
        <p:spPr>
          <a:xfrm>
            <a:off x="176265" y="5659214"/>
            <a:ext cx="7647927" cy="1154162"/>
          </a:xfrm>
          <a:prstGeom prst="rect">
            <a:avLst/>
          </a:prstGeom>
          <a:noFill/>
        </p:spPr>
        <p:txBody>
          <a:bodyPr wrap="none" lIns="0" tIns="0" rIns="0" bIns="0" rtlCol="0">
            <a:spAutoFit/>
          </a:bodyPr>
          <a:lstStyle/>
          <a:p>
            <a:pPr marL="285750" indent="-285750">
              <a:buClr>
                <a:schemeClr val="tx2"/>
              </a:buClr>
              <a:buFont typeface="Wingdings" pitchFamily="2" charset="2"/>
              <a:buChar char="q"/>
            </a:pPr>
            <a:r>
              <a:rPr lang="en-GB" sz="1500" dirty="0">
                <a:solidFill>
                  <a:srgbClr val="0432FF"/>
                </a:solidFill>
              </a:rPr>
              <a:t>x</a:t>
            </a:r>
            <a:r>
              <a:rPr lang="en-CH" sz="1500" dirty="0">
                <a:solidFill>
                  <a:srgbClr val="0432FF"/>
                </a:solidFill>
              </a:rPr>
              <a:t> 10-50 improvements on all EW observables</a:t>
            </a:r>
            <a:endParaRPr lang="en-CH" sz="1500" dirty="0"/>
          </a:p>
          <a:p>
            <a:pPr marL="285750" indent="-285750">
              <a:buClr>
                <a:schemeClr val="tx2"/>
              </a:buClr>
              <a:buFont typeface="Wingdings" pitchFamily="2" charset="2"/>
              <a:buChar char="q"/>
            </a:pPr>
            <a:r>
              <a:rPr lang="en-CH" sz="1500" dirty="0">
                <a:solidFill>
                  <a:srgbClr val="0432FF"/>
                </a:solidFill>
              </a:rPr>
              <a:t>up to x 10 improvement on Higgs coupling </a:t>
            </a:r>
            <a:r>
              <a:rPr lang="en-CH" sz="1400" dirty="0">
                <a:solidFill>
                  <a:schemeClr val="tx2"/>
                </a:solidFill>
              </a:rPr>
              <a:t>(model-indep.) </a:t>
            </a:r>
            <a:r>
              <a:rPr lang="en-CH" sz="1500" dirty="0">
                <a:solidFill>
                  <a:srgbClr val="0432FF"/>
                </a:solidFill>
              </a:rPr>
              <a:t>measurements over HL-LHC</a:t>
            </a:r>
            <a:r>
              <a:rPr lang="en-CH" sz="1500" dirty="0"/>
              <a:t> </a:t>
            </a:r>
            <a:endParaRPr lang="en-US" sz="1500" dirty="0"/>
          </a:p>
          <a:p>
            <a:pPr marL="285750" indent="-285750">
              <a:buClr>
                <a:schemeClr val="tx2"/>
              </a:buClr>
              <a:buFont typeface="Wingdings" pitchFamily="2" charset="2"/>
              <a:buChar char="q"/>
            </a:pPr>
            <a:r>
              <a:rPr lang="en-CH" sz="1500" dirty="0">
                <a:solidFill>
                  <a:srgbClr val="0432FF"/>
                </a:solidFill>
              </a:rPr>
              <a:t>x10 Belle II statistics for b, c, τ </a:t>
            </a:r>
            <a:endParaRPr lang="en-CH" sz="1500" dirty="0"/>
          </a:p>
          <a:p>
            <a:pPr marL="285750" indent="-285750">
              <a:buClr>
                <a:schemeClr val="tx2"/>
              </a:buClr>
              <a:buFont typeface="Wingdings" pitchFamily="2" charset="2"/>
              <a:buChar char="q"/>
            </a:pPr>
            <a:r>
              <a:rPr lang="en-CH" sz="1500" dirty="0">
                <a:solidFill>
                  <a:srgbClr val="0432FF"/>
                </a:solidFill>
              </a:rPr>
              <a:t>indirect discovery potential up to ~ 70 TeV</a:t>
            </a:r>
            <a:endParaRPr lang="en-CH" sz="1500" dirty="0"/>
          </a:p>
          <a:p>
            <a:pPr marL="285750" indent="-285750">
              <a:buClr>
                <a:schemeClr val="tx2"/>
              </a:buClr>
              <a:buFont typeface="Wingdings" pitchFamily="2" charset="2"/>
              <a:buChar char="q"/>
            </a:pPr>
            <a:r>
              <a:rPr lang="en-CH" sz="1500" dirty="0">
                <a:solidFill>
                  <a:srgbClr val="0432FF"/>
                </a:solidFill>
              </a:rPr>
              <a:t>direct discovery potential for feebly-interacting particles over 5-100 GeV mass range</a:t>
            </a:r>
            <a:endParaRPr lang="en-CH" sz="1500" dirty="0"/>
          </a:p>
        </p:txBody>
      </p:sp>
      <p:sp>
        <p:nvSpPr>
          <p:cNvPr id="34" name="TextBox 33">
            <a:extLst>
              <a:ext uri="{FF2B5EF4-FFF2-40B4-BE49-F238E27FC236}">
                <a16:creationId xmlns:a16="http://schemas.microsoft.com/office/drawing/2014/main" id="{A3CEFC28-1CAA-5C5B-85FE-E180D49CE279}"/>
              </a:ext>
            </a:extLst>
          </p:cNvPr>
          <p:cNvSpPr txBox="1"/>
          <p:nvPr/>
        </p:nvSpPr>
        <p:spPr>
          <a:xfrm>
            <a:off x="8112224" y="5688831"/>
            <a:ext cx="3746218" cy="692497"/>
          </a:xfrm>
          <a:prstGeom prst="rect">
            <a:avLst/>
          </a:prstGeom>
          <a:noFill/>
        </p:spPr>
        <p:txBody>
          <a:bodyPr wrap="none" lIns="0" tIns="0" rIns="0" bIns="0" rtlCol="0">
            <a:spAutoFit/>
          </a:bodyPr>
          <a:lstStyle/>
          <a:p>
            <a:pPr algn="l"/>
            <a:r>
              <a:rPr lang="en-CH" sz="1500" dirty="0">
                <a:solidFill>
                  <a:srgbClr val="009051"/>
                </a:solidFill>
              </a:rPr>
              <a:t>Up to 4 interaction points </a:t>
            </a:r>
            <a:r>
              <a:rPr lang="en-CH" sz="1500" dirty="0">
                <a:solidFill>
                  <a:schemeClr val="tx2"/>
                </a:solidFill>
                <a:sym typeface="Wingdings" pitchFamily="2" charset="2"/>
              </a:rPr>
              <a:t></a:t>
            </a:r>
            <a:r>
              <a:rPr lang="en-CH" sz="1500" dirty="0">
                <a:solidFill>
                  <a:srgbClr val="009051"/>
                </a:solidFill>
                <a:sym typeface="Wingdings" pitchFamily="2" charset="2"/>
              </a:rPr>
              <a:t> robustness, </a:t>
            </a:r>
          </a:p>
          <a:p>
            <a:pPr algn="l"/>
            <a:r>
              <a:rPr lang="en-CH" sz="1500" dirty="0">
                <a:solidFill>
                  <a:srgbClr val="009051"/>
                </a:solidFill>
                <a:sym typeface="Wingdings" pitchFamily="2" charset="2"/>
              </a:rPr>
              <a:t>statistics, </a:t>
            </a:r>
            <a:r>
              <a:rPr lang="en-GB" sz="1500" dirty="0">
                <a:solidFill>
                  <a:srgbClr val="009051"/>
                </a:solidFill>
                <a:sym typeface="Wingdings" pitchFamily="2" charset="2"/>
              </a:rPr>
              <a:t>p</a:t>
            </a:r>
            <a:r>
              <a:rPr lang="en-CH" sz="1500" dirty="0">
                <a:solidFill>
                  <a:srgbClr val="009051"/>
                </a:solidFill>
                <a:sym typeface="Wingdings" pitchFamily="2" charset="2"/>
              </a:rPr>
              <a:t>ossibility </a:t>
            </a:r>
            <a:r>
              <a:rPr lang="en-GB" sz="1500" dirty="0">
                <a:solidFill>
                  <a:srgbClr val="009051"/>
                </a:solidFill>
                <a:sym typeface="Wingdings" pitchFamily="2" charset="2"/>
              </a:rPr>
              <a:t>o</a:t>
            </a:r>
            <a:r>
              <a:rPr lang="en-CH" sz="1500" dirty="0">
                <a:solidFill>
                  <a:srgbClr val="009051"/>
                </a:solidFill>
                <a:sym typeface="Wingdings" pitchFamily="2" charset="2"/>
              </a:rPr>
              <a:t>f specialised detectors</a:t>
            </a:r>
          </a:p>
          <a:p>
            <a:pPr algn="l"/>
            <a:r>
              <a:rPr lang="en-GB" sz="1500" dirty="0">
                <a:solidFill>
                  <a:srgbClr val="009051"/>
                </a:solidFill>
                <a:sym typeface="Wingdings" pitchFamily="2" charset="2"/>
              </a:rPr>
              <a:t>to</a:t>
            </a:r>
            <a:r>
              <a:rPr lang="en-CH" sz="1500" dirty="0">
                <a:solidFill>
                  <a:srgbClr val="009051"/>
                </a:solidFill>
                <a:sym typeface="Wingdings" pitchFamily="2" charset="2"/>
              </a:rPr>
              <a:t> maximise physics output</a:t>
            </a:r>
            <a:endParaRPr lang="en-CH" sz="1500" dirty="0">
              <a:solidFill>
                <a:srgbClr val="009051"/>
              </a:solidFill>
            </a:endParaRPr>
          </a:p>
        </p:txBody>
      </p:sp>
      <p:sp>
        <p:nvSpPr>
          <p:cNvPr id="35" name="TextBox 34">
            <a:extLst>
              <a:ext uri="{FF2B5EF4-FFF2-40B4-BE49-F238E27FC236}">
                <a16:creationId xmlns:a16="http://schemas.microsoft.com/office/drawing/2014/main" id="{B2C0840C-CD5D-50B6-15EA-FBB03CEF32E4}"/>
              </a:ext>
            </a:extLst>
          </p:cNvPr>
          <p:cNvSpPr txBox="1"/>
          <p:nvPr/>
        </p:nvSpPr>
        <p:spPr>
          <a:xfrm>
            <a:off x="10036555" y="1198313"/>
            <a:ext cx="2003754" cy="1154162"/>
          </a:xfrm>
          <a:prstGeom prst="rect">
            <a:avLst/>
          </a:prstGeom>
          <a:noFill/>
        </p:spPr>
        <p:txBody>
          <a:bodyPr wrap="none" lIns="0" tIns="0" rIns="0" bIns="0" rtlCol="0">
            <a:spAutoFit/>
          </a:bodyPr>
          <a:lstStyle/>
          <a:p>
            <a:pPr algn="l"/>
            <a:r>
              <a:rPr lang="en-US" sz="1500" dirty="0">
                <a:solidFill>
                  <a:schemeClr val="tx2"/>
                </a:solidFill>
              </a:rPr>
              <a:t>Design and parameters</a:t>
            </a:r>
          </a:p>
          <a:p>
            <a:pPr algn="l"/>
            <a:r>
              <a:rPr lang="en-US" sz="1500" dirty="0">
                <a:solidFill>
                  <a:schemeClr val="tx2"/>
                </a:solidFill>
              </a:rPr>
              <a:t>dominated by the</a:t>
            </a:r>
          </a:p>
          <a:p>
            <a:pPr algn="l"/>
            <a:r>
              <a:rPr lang="en-US" sz="1500" dirty="0">
                <a:solidFill>
                  <a:schemeClr val="tx2"/>
                </a:solidFill>
              </a:rPr>
              <a:t>choice to allow for </a:t>
            </a:r>
          </a:p>
          <a:p>
            <a:pPr algn="l"/>
            <a:r>
              <a:rPr lang="en-US" sz="1500" dirty="0">
                <a:solidFill>
                  <a:schemeClr val="tx2"/>
                </a:solidFill>
                <a:highlight>
                  <a:srgbClr val="FFFF00"/>
                </a:highlight>
              </a:rPr>
              <a:t>50 MW synchrotron </a:t>
            </a:r>
          </a:p>
          <a:p>
            <a:pPr algn="l"/>
            <a:r>
              <a:rPr lang="en-US" sz="1500" dirty="0">
                <a:solidFill>
                  <a:schemeClr val="tx2"/>
                </a:solidFill>
                <a:highlight>
                  <a:srgbClr val="FFFF00"/>
                </a:highlight>
              </a:rPr>
              <a:t>radiation per beam. </a:t>
            </a:r>
            <a:endParaRPr lang="en-CH" sz="1500" dirty="0">
              <a:solidFill>
                <a:schemeClr val="tx2"/>
              </a:solidFill>
              <a:highlight>
                <a:srgbClr val="FFFF00"/>
              </a:highlight>
            </a:endParaRPr>
          </a:p>
        </p:txBody>
      </p:sp>
      <p:graphicFrame>
        <p:nvGraphicFramePr>
          <p:cNvPr id="2" name="Table 1">
            <a:extLst>
              <a:ext uri="{FF2B5EF4-FFF2-40B4-BE49-F238E27FC236}">
                <a16:creationId xmlns:a16="http://schemas.microsoft.com/office/drawing/2014/main" id="{49A7F6A9-2F45-6EDC-9088-C302A44C5EB2}"/>
              </a:ext>
            </a:extLst>
          </p:cNvPr>
          <p:cNvGraphicFramePr>
            <a:graphicFrameLocks noGrp="1"/>
          </p:cNvGraphicFramePr>
          <p:nvPr/>
        </p:nvGraphicFramePr>
        <p:xfrm>
          <a:off x="11929" y="712495"/>
          <a:ext cx="9872936" cy="4386354"/>
        </p:xfrm>
        <a:graphic>
          <a:graphicData uri="http://schemas.openxmlformats.org/drawingml/2006/table">
            <a:tbl>
              <a:tblPr firstRow="1" bandRow="1"/>
              <a:tblGrid>
                <a:gridCol w="4143539">
                  <a:extLst>
                    <a:ext uri="{9D8B030D-6E8A-4147-A177-3AD203B41FA5}">
                      <a16:colId xmlns:a16="http://schemas.microsoft.com/office/drawing/2014/main" val="20000"/>
                    </a:ext>
                  </a:extLst>
                </a:gridCol>
                <a:gridCol w="1320340">
                  <a:extLst>
                    <a:ext uri="{9D8B030D-6E8A-4147-A177-3AD203B41FA5}">
                      <a16:colId xmlns:a16="http://schemas.microsoft.com/office/drawing/2014/main" val="20001"/>
                    </a:ext>
                  </a:extLst>
                </a:gridCol>
                <a:gridCol w="1399497">
                  <a:extLst>
                    <a:ext uri="{9D8B030D-6E8A-4147-A177-3AD203B41FA5}">
                      <a16:colId xmlns:a16="http://schemas.microsoft.com/office/drawing/2014/main" val="20004"/>
                    </a:ext>
                  </a:extLst>
                </a:gridCol>
                <a:gridCol w="1531045">
                  <a:extLst>
                    <a:ext uri="{9D8B030D-6E8A-4147-A177-3AD203B41FA5}">
                      <a16:colId xmlns:a16="http://schemas.microsoft.com/office/drawing/2014/main" val="20005"/>
                    </a:ext>
                  </a:extLst>
                </a:gridCol>
                <a:gridCol w="1478515">
                  <a:extLst>
                    <a:ext uri="{9D8B030D-6E8A-4147-A177-3AD203B41FA5}">
                      <a16:colId xmlns:a16="http://schemas.microsoft.com/office/drawing/2014/main" val="818795718"/>
                    </a:ext>
                  </a:extLst>
                </a:gridCol>
              </a:tblGrid>
              <a:tr h="271554">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050" b="1" dirty="0">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050" b="1" dirty="0">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50" b="1" dirty="0">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H</a:t>
                      </a:r>
                      <a:r>
                        <a:rPr lang="de-AT" sz="1050" b="1" baseline="0" dirty="0">
                          <a:solidFill>
                            <a:schemeClr val="bg1"/>
                          </a:solidFill>
                        </a:rPr>
                        <a:t> (ZH)</a:t>
                      </a:r>
                      <a:endParaRPr lang="de-AT" sz="1050" b="1" dirty="0">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050" b="1" kern="1200" dirty="0">
                          <a:solidFill>
                            <a:srgbClr val="FF0000"/>
                          </a:solidFill>
                          <a:latin typeface="Arial"/>
                          <a:ea typeface="+mn-ea"/>
                          <a:cs typeface="+mn-cs"/>
                        </a:rPr>
                        <a:t>45.6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80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182.5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1270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050" b="1" kern="1200" dirty="0">
                          <a:solidFill>
                            <a:srgbClr val="FF0000"/>
                          </a:solidFill>
                          <a:latin typeface="Arial"/>
                          <a:ea typeface="+mn-ea"/>
                          <a:cs typeface="+mn-cs"/>
                        </a:rPr>
                        <a:t>137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26.7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4.9</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number bunches/beam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11200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1780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440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60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bunch intensity  [10</a:t>
                      </a:r>
                      <a:r>
                        <a:rPr kumimoji="0" lang="en-GB" sz="1000" b="1" kern="1200" baseline="30000" dirty="0">
                          <a:solidFill>
                            <a:schemeClr val="tx1"/>
                          </a:solidFill>
                          <a:latin typeface="Arial"/>
                          <a:ea typeface="+mn-ea"/>
                          <a:cs typeface="+mn-cs"/>
                        </a:rPr>
                        <a:t>11</a:t>
                      </a:r>
                      <a:r>
                        <a:rPr kumimoji="0" lang="en-GB" sz="1000" b="1" kern="1200" dirty="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050" b="1" kern="1200" dirty="0">
                          <a:solidFill>
                            <a:schemeClr val="tx1"/>
                          </a:solidFill>
                          <a:latin typeface="Arial"/>
                          <a:ea typeface="+mn-ea"/>
                          <a:cs typeface="+mn-cs"/>
                        </a:rPr>
                        <a:t>2.14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1.45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SR</a:t>
                      </a:r>
                      <a:r>
                        <a:rPr kumimoji="0" lang="en-GB" sz="1000" b="1" kern="1200" baseline="0" dirty="0">
                          <a:solidFill>
                            <a:schemeClr val="tx1"/>
                          </a:solidFill>
                          <a:latin typeface="Arial"/>
                          <a:ea typeface="+mn-ea"/>
                          <a:cs typeface="+mn-cs"/>
                        </a:rPr>
                        <a:t> e</a:t>
                      </a:r>
                      <a:r>
                        <a:rPr kumimoji="0" lang="en-GB" sz="1000" b="1" kern="1200" dirty="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0.0394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0.374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10.4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total RF voltage 400/800 MHz [GV]</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0.120/0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2.1/9.4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panose="020B0604020202020204" pitchFamily="34" charset="0"/>
                          <a:ea typeface="+mn-ea"/>
                          <a:cs typeface="Arial" panose="020B0604020202020204" pitchFamily="34" charset="0"/>
                        </a:rPr>
                        <a:t>long.</a:t>
                      </a:r>
                      <a:r>
                        <a:rPr kumimoji="0" lang="en-GB" sz="1000" b="1" kern="1200" baseline="0" dirty="0">
                          <a:solidFill>
                            <a:schemeClr val="tx1"/>
                          </a:solidFill>
                          <a:latin typeface="Arial" panose="020B0604020202020204" pitchFamily="34" charset="0"/>
                          <a:ea typeface="+mn-ea"/>
                          <a:cs typeface="Arial" panose="020B0604020202020204" pitchFamily="34" charset="0"/>
                        </a:rPr>
                        <a:t> </a:t>
                      </a:r>
                      <a:r>
                        <a:rPr kumimoji="0" lang="en-GB" sz="1000" b="1" kern="1200" dirty="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215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64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000" b="1" kern="1200" dirty="0">
                          <a:solidFill>
                            <a:schemeClr val="tx1"/>
                          </a:solidFill>
                          <a:latin typeface="Arial"/>
                          <a:ea typeface="+mn-ea"/>
                          <a:cs typeface="+mn-cs"/>
                        </a:rPr>
                        <a:t>horizontal beta*</a:t>
                      </a:r>
                      <a:r>
                        <a:rPr kumimoji="0" lang="de-AT" sz="1000" b="1" kern="1200" baseline="0" dirty="0">
                          <a:solidFill>
                            <a:schemeClr val="tx1"/>
                          </a:solidFill>
                          <a:latin typeface="Arial"/>
                          <a:ea typeface="+mn-ea"/>
                          <a:cs typeface="+mn-cs"/>
                        </a:rPr>
                        <a:t> </a:t>
                      </a:r>
                      <a:r>
                        <a:rPr kumimoji="0" lang="en-GB" sz="1000" b="1" kern="1200" dirty="0">
                          <a:solidFill>
                            <a:schemeClr val="tx1"/>
                          </a:solidFill>
                          <a:latin typeface="+mn-lt"/>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0.11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050" b="1" kern="1200" dirty="0">
                          <a:solidFill>
                            <a:srgbClr val="FF0000"/>
                          </a:solidFill>
                          <a:latin typeface="Arial"/>
                          <a:ea typeface="+mn-ea"/>
                          <a:cs typeface="+mn-cs"/>
                        </a:rPr>
                        <a:t>0.24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a:t>
                      </a:r>
                      <a:r>
                        <a:rPr kumimoji="0" lang="en-US" sz="1000" b="1" kern="1200" baseline="0" dirty="0">
                          <a:solidFill>
                            <a:schemeClr val="tx1"/>
                          </a:solidFill>
                          <a:latin typeface="Arial"/>
                          <a:ea typeface="+mn-ea"/>
                          <a:cs typeface="+mn-cs"/>
                        </a:rPr>
                        <a:t> beta* [mm]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geometric emittance</a:t>
                      </a:r>
                      <a:r>
                        <a:rPr kumimoji="0" lang="en-US" sz="1000" b="1" kern="1200" baseline="0" dirty="0">
                          <a:solidFill>
                            <a:schemeClr val="tx1"/>
                          </a:solidFill>
                          <a:latin typeface="Arial"/>
                          <a:ea typeface="+mn-ea"/>
                          <a:cs typeface="+mn-cs"/>
                        </a:rPr>
                        <a:t> [nm]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 geom. emittance [pm]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rms IP spot size [</a:t>
                      </a:r>
                      <a:r>
                        <a:rPr kumimoji="0" lang="en-US" sz="1000" b="1" kern="1200" dirty="0">
                          <a:solidFill>
                            <a:schemeClr val="tx1"/>
                          </a:solidFill>
                          <a:latin typeface="Symbol" panose="05050102010706020507" pitchFamily="18" charset="2"/>
                          <a:ea typeface="+mn-ea"/>
                          <a:cs typeface="+mn-cs"/>
                        </a:rPr>
                        <a:t>m</a:t>
                      </a:r>
                      <a:r>
                        <a:rPr kumimoji="0" lang="en-US" sz="1000" b="1" kern="1200" dirty="0">
                          <a:solidFill>
                            <a:schemeClr val="tx1"/>
                          </a:solidFill>
                          <a:latin typeface="Arial"/>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40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967911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vertical rms IP spot size [nm]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36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beam-beam parameter </a:t>
                      </a:r>
                      <a:r>
                        <a:rPr kumimoji="0" lang="en-US" sz="1000" b="1" kern="1200" dirty="0">
                          <a:solidFill>
                            <a:schemeClr val="tx1"/>
                          </a:solidFill>
                          <a:latin typeface="Symbol" panose="05050102010706020507" pitchFamily="18" charset="2"/>
                          <a:ea typeface="+mn-ea"/>
                          <a:cs typeface="+mn-cs"/>
                        </a:rPr>
                        <a:t>x</a:t>
                      </a:r>
                      <a:r>
                        <a:rPr kumimoji="0" lang="en-US" sz="1000" b="1" kern="1200" baseline="-25000" dirty="0">
                          <a:solidFill>
                            <a:schemeClr val="tx1"/>
                          </a:solidFill>
                          <a:latin typeface="Arial"/>
                          <a:ea typeface="+mn-ea"/>
                          <a:cs typeface="+mn-cs"/>
                        </a:rPr>
                        <a:t>x</a:t>
                      </a:r>
                      <a:r>
                        <a:rPr kumimoji="0" lang="en-US" sz="1000" b="1" kern="1200" dirty="0">
                          <a:solidFill>
                            <a:schemeClr val="tx1"/>
                          </a:solidFill>
                          <a:latin typeface="Arial"/>
                          <a:ea typeface="+mn-ea"/>
                          <a:cs typeface="+mn-cs"/>
                        </a:rPr>
                        <a:t> / </a:t>
                      </a:r>
                      <a:r>
                        <a:rPr kumimoji="0" lang="en-US" sz="1000" b="1" kern="1200" dirty="0" err="1">
                          <a:solidFill>
                            <a:schemeClr val="tx1"/>
                          </a:solidFill>
                          <a:latin typeface="Symbol" panose="05050102010706020507" pitchFamily="18" charset="2"/>
                          <a:ea typeface="+mn-ea"/>
                          <a:cs typeface="+mn-cs"/>
                        </a:rPr>
                        <a:t>x</a:t>
                      </a:r>
                      <a:r>
                        <a:rPr kumimoji="0" lang="en-US" sz="1000" b="1" kern="1200" baseline="-25000" dirty="0" err="1">
                          <a:solidFill>
                            <a:schemeClr val="tx1"/>
                          </a:solidFill>
                          <a:latin typeface="Arial"/>
                          <a:ea typeface="+mn-ea"/>
                          <a:cs typeface="+mn-cs"/>
                        </a:rPr>
                        <a:t>y</a:t>
                      </a:r>
                      <a:endParaRPr kumimoji="0" lang="en-GB" sz="1000" b="1" kern="1200" baseline="-250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0.002/0.0973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0.013/0.128</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0.010/0.088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0.073/0.134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rms bunch length </a:t>
                      </a:r>
                      <a:r>
                        <a:rPr kumimoji="0" lang="en-US" sz="1000" b="1" kern="1200" dirty="0">
                          <a:solidFill>
                            <a:schemeClr val="tx1"/>
                          </a:solidFill>
                          <a:latin typeface="Arial"/>
                          <a:ea typeface="+mn-ea"/>
                          <a:cs typeface="+mn-cs"/>
                        </a:rPr>
                        <a:t>with SR / </a:t>
                      </a:r>
                      <a:r>
                        <a:rPr kumimoji="0" lang="en-US" sz="1000" b="1" kern="1200" dirty="0">
                          <a:solidFill>
                            <a:srgbClr val="FF0000"/>
                          </a:solidFill>
                          <a:latin typeface="Arial"/>
                          <a:ea typeface="+mn-ea"/>
                          <a:cs typeface="+mn-cs"/>
                        </a:rPr>
                        <a:t>BS [mm]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5.6 / </a:t>
                      </a:r>
                      <a:r>
                        <a:rPr kumimoji="0" lang="en-US" sz="1050" b="1" kern="1200" dirty="0">
                          <a:solidFill>
                            <a:srgbClr val="FF0000"/>
                          </a:solidFill>
                          <a:latin typeface="Arial"/>
                          <a:ea typeface="+mn-ea"/>
                          <a:cs typeface="+mn-cs"/>
                        </a:rPr>
                        <a:t>15.5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3.5 / </a:t>
                      </a:r>
                      <a:r>
                        <a:rPr kumimoji="0" lang="de-AT" sz="1050" b="1" kern="1200" dirty="0">
                          <a:solidFill>
                            <a:srgbClr val="FF0000"/>
                          </a:solidFill>
                          <a:latin typeface="Arial"/>
                          <a:ea typeface="+mn-ea"/>
                          <a:cs typeface="+mn-cs"/>
                        </a:rPr>
                        <a:t>5.4</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3.4 / </a:t>
                      </a:r>
                      <a:r>
                        <a:rPr kumimoji="0" lang="en-US" sz="1050" b="1" kern="1200" dirty="0">
                          <a:solidFill>
                            <a:srgbClr val="FF0000"/>
                          </a:solidFill>
                          <a:latin typeface="Arial"/>
                          <a:ea typeface="+mn-ea"/>
                          <a:cs typeface="+mn-cs"/>
                        </a:rPr>
                        <a:t>4.7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 / </a:t>
                      </a:r>
                      <a:r>
                        <a:rPr kumimoji="0" lang="en-US" sz="1050" b="1" kern="1200" dirty="0">
                          <a:solidFill>
                            <a:srgbClr val="FF0000"/>
                          </a:solidFill>
                          <a:latin typeface="Arial"/>
                          <a:ea typeface="+mn-ea"/>
                          <a:cs typeface="+mn-cs"/>
                        </a:rPr>
                        <a:t>2.</a:t>
                      </a:r>
                      <a:r>
                        <a:rPr kumimoji="0" lang="en-GB" sz="1050" b="1" kern="1200" dirty="0">
                          <a:solidFill>
                            <a:srgbClr val="FF0000"/>
                          </a:solidFill>
                          <a:latin typeface="Arial"/>
                          <a:ea typeface="+mn-ea"/>
                          <a:cs typeface="+mn-cs"/>
                        </a:rPr>
                        <a:t>2</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luminosity per IP [10</a:t>
                      </a:r>
                      <a:r>
                        <a:rPr kumimoji="0" lang="en-US" sz="1000" b="1" kern="1200" baseline="30000" dirty="0">
                          <a:solidFill>
                            <a:srgbClr val="FF0000"/>
                          </a:solidFill>
                          <a:latin typeface="Arial"/>
                          <a:ea typeface="+mn-ea"/>
                          <a:cs typeface="+mn-cs"/>
                        </a:rPr>
                        <a:t>34</a:t>
                      </a:r>
                      <a:r>
                        <a:rPr kumimoji="0" lang="en-US" sz="1000" b="1" kern="1200" dirty="0">
                          <a:solidFill>
                            <a:srgbClr val="FF0000"/>
                          </a:solidFill>
                          <a:latin typeface="Arial"/>
                          <a:ea typeface="+mn-ea"/>
                          <a:cs typeface="+mn-cs"/>
                        </a:rPr>
                        <a:t> cm</a:t>
                      </a:r>
                      <a:r>
                        <a:rPr kumimoji="0" lang="en-US" sz="1000" b="1" kern="1200" baseline="30000" dirty="0">
                          <a:solidFill>
                            <a:srgbClr val="FF0000"/>
                          </a:solidFill>
                          <a:latin typeface="Arial"/>
                          <a:ea typeface="+mn-ea"/>
                          <a:cs typeface="+mn-cs"/>
                        </a:rPr>
                        <a:t>-2</a:t>
                      </a:r>
                      <a:r>
                        <a:rPr kumimoji="0" lang="en-US" sz="1000" b="1" kern="1200" dirty="0">
                          <a:solidFill>
                            <a:srgbClr val="FF0000"/>
                          </a:solidFill>
                          <a:latin typeface="Arial"/>
                          <a:ea typeface="+mn-ea"/>
                          <a:cs typeface="+mn-cs"/>
                        </a:rPr>
                        <a:t>s</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20</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total integrated luminosity / IP / year [ab</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r>
                        <a:rPr kumimoji="0" lang="en-US" sz="1000" b="1" kern="1200" dirty="0" err="1">
                          <a:solidFill>
                            <a:srgbClr val="FF0000"/>
                          </a:solidFill>
                          <a:latin typeface="Arial"/>
                          <a:ea typeface="+mn-ea"/>
                          <a:cs typeface="+mn-cs"/>
                        </a:rPr>
                        <a:t>yr</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2.4</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beam lifetime rad Bhabha + BS [min]</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Tree>
    <p:extLst>
      <p:ext uri="{BB962C8B-B14F-4D97-AF65-F5344CB8AC3E}">
        <p14:creationId xmlns:p14="http://schemas.microsoft.com/office/powerpoint/2010/main" val="283142052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train&#10;&#10;Description automatically generated">
            <a:extLst>
              <a:ext uri="{FF2B5EF4-FFF2-40B4-BE49-F238E27FC236}">
                <a16:creationId xmlns:a16="http://schemas.microsoft.com/office/drawing/2014/main" id="{C7683430-8D24-4682-A177-A223D8D84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291" y="748325"/>
            <a:ext cx="6020577" cy="2936686"/>
          </a:xfrm>
          <a:prstGeom prst="rect">
            <a:avLst/>
          </a:prstGeom>
        </p:spPr>
      </p:pic>
      <p:sp>
        <p:nvSpPr>
          <p:cNvPr id="2" name="Title 1">
            <a:extLst>
              <a:ext uri="{FF2B5EF4-FFF2-40B4-BE49-F238E27FC236}">
                <a16:creationId xmlns:a16="http://schemas.microsoft.com/office/drawing/2014/main" id="{B654915E-36A5-8665-D959-37BE5D53FF20}"/>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Operation sequences for FCC-</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ee</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and RF configuration</a:t>
            </a:r>
          </a:p>
        </p:txBody>
      </p:sp>
      <p:pic>
        <p:nvPicPr>
          <p:cNvPr id="3" name="Picture 2" descr="A picture containing icon&#10;&#10;Description automatically generated">
            <a:extLst>
              <a:ext uri="{FF2B5EF4-FFF2-40B4-BE49-F238E27FC236}">
                <a16:creationId xmlns:a16="http://schemas.microsoft.com/office/drawing/2014/main" id="{BAEF9352-9DC8-1539-9762-4490A1357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5" name="Picture 4" descr="A diagram of a graph&#10;&#10;Description automatically generated with medium confidence">
            <a:extLst>
              <a:ext uri="{FF2B5EF4-FFF2-40B4-BE49-F238E27FC236}">
                <a16:creationId xmlns:a16="http://schemas.microsoft.com/office/drawing/2014/main" id="{30F0A44D-B02F-C25B-0C6D-F5910B7D3366}"/>
              </a:ext>
            </a:extLst>
          </p:cNvPr>
          <p:cNvPicPr>
            <a:picLocks noChangeAspect="1"/>
          </p:cNvPicPr>
          <p:nvPr/>
        </p:nvPicPr>
        <p:blipFill rotWithShape="1">
          <a:blip r:embed="rId4">
            <a:extLst>
              <a:ext uri="{28A0092B-C50C-407E-A947-70E740481C1C}">
                <a14:useLocalDpi xmlns:a14="http://schemas.microsoft.com/office/drawing/2010/main" val="0"/>
              </a:ext>
            </a:extLst>
          </a:blip>
          <a:srcRect l="1431" t="5980" r="1586"/>
          <a:stretch/>
        </p:blipFill>
        <p:spPr>
          <a:xfrm>
            <a:off x="-7252" y="817829"/>
            <a:ext cx="6249405" cy="2936686"/>
          </a:xfrm>
          <a:prstGeom prst="rect">
            <a:avLst/>
          </a:prstGeom>
        </p:spPr>
      </p:pic>
      <p:pic>
        <p:nvPicPr>
          <p:cNvPr id="6" name="Picture 5" descr="A picture containing text, line, plot, diagram&#10;&#10;Description automatically generated">
            <a:extLst>
              <a:ext uri="{FF2B5EF4-FFF2-40B4-BE49-F238E27FC236}">
                <a16:creationId xmlns:a16="http://schemas.microsoft.com/office/drawing/2014/main" id="{6F763ACA-80A8-EFE1-ACD0-F67B36120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0" y="3567575"/>
            <a:ext cx="5723859" cy="2575355"/>
          </a:xfrm>
          <a:prstGeom prst="rect">
            <a:avLst/>
          </a:prstGeom>
        </p:spPr>
      </p:pic>
      <p:pic>
        <p:nvPicPr>
          <p:cNvPr id="9" name="Picture 8">
            <a:extLst>
              <a:ext uri="{FF2B5EF4-FFF2-40B4-BE49-F238E27FC236}">
                <a16:creationId xmlns:a16="http://schemas.microsoft.com/office/drawing/2014/main" id="{DBCEDDB7-C997-29A9-31BC-015ED42A8F40}"/>
              </a:ext>
            </a:extLst>
          </p:cNvPr>
          <p:cNvPicPr>
            <a:picLocks noChangeAspect="1"/>
          </p:cNvPicPr>
          <p:nvPr/>
        </p:nvPicPr>
        <p:blipFill>
          <a:blip r:embed="rId6"/>
          <a:stretch>
            <a:fillRect/>
          </a:stretch>
        </p:blipFill>
        <p:spPr>
          <a:xfrm>
            <a:off x="6042647" y="3559596"/>
            <a:ext cx="5900234" cy="2655105"/>
          </a:xfrm>
          <a:prstGeom prst="rect">
            <a:avLst/>
          </a:prstGeom>
        </p:spPr>
      </p:pic>
      <p:sp>
        <p:nvSpPr>
          <p:cNvPr id="11" name="TextBox 10">
            <a:extLst>
              <a:ext uri="{FF2B5EF4-FFF2-40B4-BE49-F238E27FC236}">
                <a16:creationId xmlns:a16="http://schemas.microsoft.com/office/drawing/2014/main" id="{FE181AA2-E2F6-A23F-BA97-5976FDCC314B}"/>
              </a:ext>
            </a:extLst>
          </p:cNvPr>
          <p:cNvSpPr txBox="1"/>
          <p:nvPr/>
        </p:nvSpPr>
        <p:spPr>
          <a:xfrm>
            <a:off x="315924" y="6220247"/>
            <a:ext cx="11724734"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C377B"/>
                </a:solidFill>
                <a:effectLst/>
                <a:uLnTx/>
                <a:uFillTx/>
                <a:latin typeface="Arial"/>
                <a:ea typeface="+mn-ea"/>
                <a:cs typeface="+mn-cs"/>
              </a:rPr>
              <a:t>Evolution of RF configuration of collider and booster with beam energies and physics operation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C377B"/>
                </a:solidFill>
                <a:effectLst/>
                <a:uLnTx/>
                <a:uFillTx/>
                <a:latin typeface="Arial"/>
                <a:ea typeface="+mn-ea"/>
                <a:cs typeface="+mn-cs"/>
              </a:rPr>
              <a:t>Long-term R&amp;D for SRF, in particular for the 800 MHz system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p:spTree>
    <p:extLst>
      <p:ext uri="{BB962C8B-B14F-4D97-AF65-F5344CB8AC3E}">
        <p14:creationId xmlns:p14="http://schemas.microsoft.com/office/powerpoint/2010/main" val="364265279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323E53E-016E-381F-C950-4700E05C756E}"/>
              </a:ext>
            </a:extLst>
          </p:cNvPr>
          <p:cNvPicPr>
            <a:picLocks noChangeAspect="1"/>
          </p:cNvPicPr>
          <p:nvPr/>
        </p:nvPicPr>
        <p:blipFill>
          <a:blip r:embed="rId2"/>
          <a:stretch>
            <a:fillRect/>
          </a:stretch>
        </p:blipFill>
        <p:spPr>
          <a:xfrm>
            <a:off x="4185712" y="2990155"/>
            <a:ext cx="5007005" cy="3252701"/>
          </a:xfrm>
          <a:prstGeom prst="rect">
            <a:avLst/>
          </a:prstGeom>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RF R&amp;D activities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C87FD750-1B08-439C-9D7C-C6AEE9EA8CD9}"/>
              </a:ext>
            </a:extLst>
          </p:cNvPr>
          <p:cNvSpPr txBox="1"/>
          <p:nvPr/>
        </p:nvSpPr>
        <p:spPr>
          <a:xfrm>
            <a:off x="416915" y="755277"/>
            <a:ext cx="11775085" cy="1754326"/>
          </a:xfrm>
          <a:prstGeom prst="rect">
            <a:avLst/>
          </a:prstGeom>
          <a:noFill/>
        </p:spPr>
        <p:txBody>
          <a:bodyPr wrap="square" rtlCol="0">
            <a:spAutoFit/>
          </a:bodyPr>
          <a:lstStyle/>
          <a:p>
            <a:r>
              <a:rPr lang="en-GB" sz="2400" b="1" dirty="0">
                <a:solidFill>
                  <a:srgbClr val="0C377B"/>
                </a:solidFill>
              </a:rPr>
              <a:t>RF system R&amp;D is key for increasing energy efficiency of FCC-</a:t>
            </a:r>
            <a:r>
              <a:rPr lang="en-GB" sz="2400" b="1" dirty="0" err="1">
                <a:solidFill>
                  <a:srgbClr val="0C377B"/>
                </a:solidFill>
              </a:rPr>
              <a:t>ee</a:t>
            </a:r>
            <a:endParaRPr lang="en-GB" sz="2400" b="1" dirty="0">
              <a:solidFill>
                <a:srgbClr val="0C377B"/>
              </a:solidFill>
            </a:endParaRPr>
          </a:p>
          <a:p>
            <a:pPr marL="285750" indent="-285750">
              <a:buFont typeface="Arial" panose="020B0604020202020204" pitchFamily="34" charset="0"/>
              <a:buChar char="•"/>
              <a:defRPr/>
            </a:pPr>
            <a:r>
              <a:rPr lang="en-GB" sz="2000" dirty="0">
                <a:solidFill>
                  <a:srgbClr val="0C377B"/>
                </a:solidFill>
                <a:latin typeface="Calibri" panose="020F0502020204030204"/>
              </a:rPr>
              <a:t>Nb on Cu 400 MHz cavities, seamless cavity production, coating techniques</a:t>
            </a:r>
          </a:p>
          <a:p>
            <a:pPr marL="285750" indent="-285750">
              <a:buFont typeface="Arial" panose="020B0604020202020204" pitchFamily="34" charset="0"/>
              <a:buChar char="•"/>
              <a:defRPr/>
            </a:pPr>
            <a:r>
              <a:rPr lang="en-GB" sz="2000" dirty="0">
                <a:solidFill>
                  <a:srgbClr val="0C377B"/>
                </a:solidFill>
              </a:rPr>
              <a:t>Bulk Nb 800 MHz cavities, surface treatment techniques, cryomodule design</a:t>
            </a:r>
          </a:p>
          <a:p>
            <a:pPr marL="285750" indent="-285750">
              <a:buFont typeface="Arial" panose="020B0604020202020204" pitchFamily="34" charset="0"/>
              <a:buChar char="•"/>
              <a:defRPr/>
            </a:pPr>
            <a:r>
              <a:rPr lang="en-GB" sz="2000" dirty="0">
                <a:solidFill>
                  <a:srgbClr val="0C377B"/>
                </a:solidFill>
                <a:latin typeface="Calibri" panose="020F0502020204030204"/>
              </a:rPr>
              <a:t>RF power source R&amp;D in synergy with HL-LHC.</a:t>
            </a:r>
          </a:p>
          <a:p>
            <a:pPr>
              <a:defRPr/>
            </a:pPr>
            <a:endParaRPr lang="en-GB" sz="1200" dirty="0">
              <a:solidFill>
                <a:srgbClr val="0C377B"/>
              </a:solidFill>
              <a:latin typeface="Calibri" panose="020F0502020204030204"/>
            </a:endParaRPr>
          </a:p>
          <a:p>
            <a:pPr>
              <a:defRPr/>
            </a:pPr>
            <a:endParaRPr lang="en-US" sz="1200" b="1" dirty="0">
              <a:solidFill>
                <a:srgbClr val="0C377B"/>
              </a:solidFill>
              <a:latin typeface="Calibri" panose="020F0502020204030204"/>
            </a:endParaRPr>
          </a:p>
        </p:txBody>
      </p:sp>
      <p:sp>
        <p:nvSpPr>
          <p:cNvPr id="6" name="Rectangle 5">
            <a:extLst>
              <a:ext uri="{FF2B5EF4-FFF2-40B4-BE49-F238E27FC236}">
                <a16:creationId xmlns:a16="http://schemas.microsoft.com/office/drawing/2014/main" id="{77085788-3E74-3042-893F-679ADF4ACA4C}"/>
              </a:ext>
            </a:extLst>
          </p:cNvPr>
          <p:cNvSpPr/>
          <p:nvPr/>
        </p:nvSpPr>
        <p:spPr>
          <a:xfrm flipH="1">
            <a:off x="8601251" y="2111438"/>
            <a:ext cx="3482263" cy="707886"/>
          </a:xfrm>
          <a:prstGeom prst="rect">
            <a:avLst/>
          </a:prstGeom>
        </p:spPr>
        <p:txBody>
          <a:bodyPr wrap="square">
            <a:spAutoFit/>
          </a:bodyPr>
          <a:lstStyle/>
          <a:p>
            <a:pPr algn="ctr">
              <a:defRPr/>
            </a:pPr>
            <a:r>
              <a:rPr lang="en-US" sz="2000" b="1" dirty="0">
                <a:solidFill>
                  <a:srgbClr val="003399"/>
                </a:solidFill>
                <a:latin typeface="Calibri"/>
              </a:rPr>
              <a:t>400 MHz cavity production</a:t>
            </a:r>
          </a:p>
          <a:p>
            <a:pPr algn="ctr">
              <a:defRPr/>
            </a:pPr>
            <a:r>
              <a:rPr lang="en-US" sz="2000" dirty="0">
                <a:solidFill>
                  <a:srgbClr val="003399"/>
                </a:solidFill>
                <a:latin typeface="Calibri"/>
              </a:rPr>
              <a:t>in collaboration with </a:t>
            </a:r>
            <a:r>
              <a:rPr lang="en-US" sz="2000" b="1" dirty="0">
                <a:solidFill>
                  <a:srgbClr val="003399"/>
                </a:solidFill>
                <a:latin typeface="Calibri"/>
              </a:rPr>
              <a:t>KEK</a:t>
            </a:r>
          </a:p>
        </p:txBody>
      </p:sp>
      <p:pic>
        <p:nvPicPr>
          <p:cNvPr id="3" name="Picture 2" descr="A large round copper object on a metal surface&#10;&#10;Description automatically generated">
            <a:extLst>
              <a:ext uri="{FF2B5EF4-FFF2-40B4-BE49-F238E27FC236}">
                <a16:creationId xmlns:a16="http://schemas.microsoft.com/office/drawing/2014/main" id="{3AB463CB-975C-616C-7FAE-D7C2471341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 t="10807" r="-291" b="-737"/>
          <a:stretch/>
        </p:blipFill>
        <p:spPr bwMode="auto">
          <a:xfrm>
            <a:off x="8901699" y="4677586"/>
            <a:ext cx="3141591" cy="2120760"/>
          </a:xfrm>
          <a:prstGeom prst="rect">
            <a:avLst/>
          </a:prstGeom>
          <a:noFill/>
          <a:ln>
            <a:noFill/>
          </a:ln>
        </p:spPr>
      </p:pic>
      <p:pic>
        <p:nvPicPr>
          <p:cNvPr id="10" name="Picture 9" descr="A close-up of a machine&#10;&#10;Description automatically generated">
            <a:extLst>
              <a:ext uri="{FF2B5EF4-FFF2-40B4-BE49-F238E27FC236}">
                <a16:creationId xmlns:a16="http://schemas.microsoft.com/office/drawing/2014/main" id="{22A1B53A-2BF1-2B18-67A9-97A889FCD089}"/>
              </a:ext>
            </a:extLst>
          </p:cNvPr>
          <p:cNvPicPr>
            <a:picLocks noChangeAspect="1"/>
          </p:cNvPicPr>
          <p:nvPr/>
        </p:nvPicPr>
        <p:blipFill>
          <a:blip r:embed="rId5"/>
          <a:stretch>
            <a:fillRect/>
          </a:stretch>
        </p:blipFill>
        <p:spPr>
          <a:xfrm>
            <a:off x="8901699" y="2787559"/>
            <a:ext cx="3141591" cy="1769764"/>
          </a:xfrm>
          <a:prstGeom prst="rect">
            <a:avLst/>
          </a:prstGeom>
        </p:spPr>
      </p:pic>
      <p:sp>
        <p:nvSpPr>
          <p:cNvPr id="11" name="TextBox 10">
            <a:extLst>
              <a:ext uri="{FF2B5EF4-FFF2-40B4-BE49-F238E27FC236}">
                <a16:creationId xmlns:a16="http://schemas.microsoft.com/office/drawing/2014/main" id="{9B516FEC-C218-9ADB-20B9-21D8033CC567}"/>
              </a:ext>
            </a:extLst>
          </p:cNvPr>
          <p:cNvSpPr txBox="1"/>
          <p:nvPr/>
        </p:nvSpPr>
        <p:spPr>
          <a:xfrm>
            <a:off x="108485" y="2184744"/>
            <a:ext cx="4196095" cy="707886"/>
          </a:xfrm>
          <a:prstGeom prst="rect">
            <a:avLst/>
          </a:prstGeom>
        </p:spPr>
        <p:txBody>
          <a:bodyPr wrap="square">
            <a:spAutoFit/>
          </a:bodyPr>
          <a:lstStyle>
            <a:defPPr>
              <a:defRPr lang="en-US"/>
            </a:defPPr>
            <a:lvl1pPr algn="ctr">
              <a:defRPr sz="2000" b="1">
                <a:solidFill>
                  <a:srgbClr val="003399"/>
                </a:solidFill>
                <a:latin typeface="Calibri"/>
              </a:defRPr>
            </a:lvl1pPr>
          </a:lstStyle>
          <a:p>
            <a:r>
              <a:rPr lang="en-US" dirty="0"/>
              <a:t>800 MHz cavity and CM design </a:t>
            </a:r>
            <a:r>
              <a:rPr lang="en-US" b="0" dirty="0"/>
              <a:t>collaborations with </a:t>
            </a:r>
            <a:r>
              <a:rPr lang="en-US" dirty="0"/>
              <a:t>JLAB and FNAL</a:t>
            </a:r>
          </a:p>
        </p:txBody>
      </p:sp>
      <p:pic>
        <p:nvPicPr>
          <p:cNvPr id="13" name="Picture 12">
            <a:extLst>
              <a:ext uri="{FF2B5EF4-FFF2-40B4-BE49-F238E27FC236}">
                <a16:creationId xmlns:a16="http://schemas.microsoft.com/office/drawing/2014/main" id="{87C41080-1859-CF7E-0B59-8B00181E2B51}"/>
              </a:ext>
            </a:extLst>
          </p:cNvPr>
          <p:cNvPicPr>
            <a:picLocks noChangeAspect="1"/>
          </p:cNvPicPr>
          <p:nvPr/>
        </p:nvPicPr>
        <p:blipFill rotWithShape="1">
          <a:blip r:embed="rId6"/>
          <a:srcRect l="8231" r="8789" b="18630"/>
          <a:stretch/>
        </p:blipFill>
        <p:spPr>
          <a:xfrm>
            <a:off x="970449" y="3025759"/>
            <a:ext cx="2472166" cy="1410621"/>
          </a:xfrm>
          <a:prstGeom prst="rect">
            <a:avLst/>
          </a:prstGeom>
        </p:spPr>
      </p:pic>
      <p:sp>
        <p:nvSpPr>
          <p:cNvPr id="9" name="Rectangle 8">
            <a:extLst>
              <a:ext uri="{FF2B5EF4-FFF2-40B4-BE49-F238E27FC236}">
                <a16:creationId xmlns:a16="http://schemas.microsoft.com/office/drawing/2014/main" id="{62F250B5-A87D-3C72-50D0-7EC7B4F9EB1B}"/>
              </a:ext>
            </a:extLst>
          </p:cNvPr>
          <p:cNvSpPr/>
          <p:nvPr/>
        </p:nvSpPr>
        <p:spPr>
          <a:xfrm flipH="1">
            <a:off x="4024656" y="2126827"/>
            <a:ext cx="4559601"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high-efficiency klystron R&amp;D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latin typeface="Calibri"/>
              </a:rPr>
              <a:t>in collaborations with </a:t>
            </a:r>
            <a:r>
              <a:rPr lang="en-US" b="1" dirty="0">
                <a:solidFill>
                  <a:srgbClr val="003399"/>
                </a:solidFill>
                <a:latin typeface="Calibri"/>
              </a:rPr>
              <a:t>THALES &amp; CANON</a:t>
            </a:r>
            <a:endParaRPr kumimoji="0" lang="en-US" b="1" i="0" u="none" strike="noStrike" kern="1200" cap="none" spc="0" normalizeH="0" baseline="0" noProof="0" dirty="0">
              <a:ln>
                <a:noFill/>
              </a:ln>
              <a:solidFill>
                <a:srgbClr val="003399"/>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F1ACD06C-50D8-6DC4-A6F4-D847D47FFA2E}"/>
              </a:ext>
            </a:extLst>
          </p:cNvPr>
          <p:cNvGrpSpPr>
            <a:grpSpLocks noChangeAspect="1"/>
          </p:cNvGrpSpPr>
          <p:nvPr/>
        </p:nvGrpSpPr>
        <p:grpSpPr>
          <a:xfrm>
            <a:off x="99932" y="4906487"/>
            <a:ext cx="4051276" cy="1669782"/>
            <a:chOff x="429419" y="1843353"/>
            <a:chExt cx="8356600" cy="3624033"/>
          </a:xfrm>
        </p:grpSpPr>
        <p:pic>
          <p:nvPicPr>
            <p:cNvPr id="14" name="Picture 13">
              <a:extLst>
                <a:ext uri="{FF2B5EF4-FFF2-40B4-BE49-F238E27FC236}">
                  <a16:creationId xmlns:a16="http://schemas.microsoft.com/office/drawing/2014/main" id="{E911528D-B03D-F678-A2D0-31EC20400FED}"/>
                </a:ext>
              </a:extLst>
            </p:cNvPr>
            <p:cNvPicPr>
              <a:picLocks noChangeAspect="1"/>
            </p:cNvPicPr>
            <p:nvPr/>
          </p:nvPicPr>
          <p:blipFill>
            <a:blip r:embed="rId7"/>
            <a:stretch>
              <a:fillRect/>
            </a:stretch>
          </p:blipFill>
          <p:spPr>
            <a:xfrm>
              <a:off x="429419" y="1843353"/>
              <a:ext cx="8356600" cy="2882946"/>
            </a:xfrm>
            <a:prstGeom prst="rect">
              <a:avLst/>
            </a:prstGeom>
          </p:spPr>
        </p:pic>
        <p:cxnSp>
          <p:nvCxnSpPr>
            <p:cNvPr id="16" name="Straight Connector 15">
              <a:extLst>
                <a:ext uri="{FF2B5EF4-FFF2-40B4-BE49-F238E27FC236}">
                  <a16:creationId xmlns:a16="http://schemas.microsoft.com/office/drawing/2014/main" id="{F7720E0D-57B2-E7A9-1B4D-48BCBBD5F087}"/>
                </a:ext>
              </a:extLst>
            </p:cNvPr>
            <p:cNvCxnSpPr>
              <a:cxnSpLocks/>
            </p:cNvCxnSpPr>
            <p:nvPr/>
          </p:nvCxnSpPr>
          <p:spPr>
            <a:xfrm>
              <a:off x="8470704" y="3646078"/>
              <a:ext cx="0" cy="1296371"/>
            </a:xfrm>
            <a:prstGeom prst="line">
              <a:avLst/>
            </a:prstGeom>
            <a:ln w="15875">
              <a:solidFill>
                <a:schemeClr val="accent6">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FECA6C-8578-1C9B-6629-BF1C30ED7348}"/>
                </a:ext>
              </a:extLst>
            </p:cNvPr>
            <p:cNvCxnSpPr>
              <a:cxnSpLocks/>
            </p:cNvCxnSpPr>
            <p:nvPr/>
          </p:nvCxnSpPr>
          <p:spPr>
            <a:xfrm>
              <a:off x="700297" y="3691798"/>
              <a:ext cx="0" cy="1171716"/>
            </a:xfrm>
            <a:prstGeom prst="line">
              <a:avLst/>
            </a:prstGeom>
            <a:ln w="15875">
              <a:solidFill>
                <a:schemeClr val="accent6">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69D77E9-4D86-570D-898F-22C81DFE29BC}"/>
                </a:ext>
              </a:extLst>
            </p:cNvPr>
            <p:cNvCxnSpPr>
              <a:cxnSpLocks/>
            </p:cNvCxnSpPr>
            <p:nvPr/>
          </p:nvCxnSpPr>
          <p:spPr>
            <a:xfrm flipH="1" flipV="1">
              <a:off x="700297" y="4793383"/>
              <a:ext cx="7770407" cy="20320"/>
            </a:xfrm>
            <a:prstGeom prst="straightConnector1">
              <a:avLst/>
            </a:prstGeom>
            <a:ln>
              <a:solidFill>
                <a:schemeClr val="accent6">
                  <a:lumMod val="5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6">
              <a:extLst>
                <a:ext uri="{FF2B5EF4-FFF2-40B4-BE49-F238E27FC236}">
                  <a16:creationId xmlns:a16="http://schemas.microsoft.com/office/drawing/2014/main" id="{AED636C5-7740-74C7-1095-4774E4008149}"/>
                </a:ext>
              </a:extLst>
            </p:cNvPr>
            <p:cNvSpPr txBox="1"/>
            <p:nvPr/>
          </p:nvSpPr>
          <p:spPr>
            <a:xfrm>
              <a:off x="4106029" y="4927072"/>
              <a:ext cx="2027148" cy="540314"/>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sz="1800" dirty="0">
                  <a:solidFill>
                    <a:schemeClr val="accent6">
                      <a:lumMod val="50000"/>
                    </a:schemeClr>
                  </a:solidFill>
                </a:rPr>
                <a:t>~7 m</a:t>
              </a:r>
            </a:p>
          </p:txBody>
        </p:sp>
      </p:grpSp>
      <p:sp>
        <p:nvSpPr>
          <p:cNvPr id="21" name="TextBox 20">
            <a:extLst>
              <a:ext uri="{FF2B5EF4-FFF2-40B4-BE49-F238E27FC236}">
                <a16:creationId xmlns:a16="http://schemas.microsoft.com/office/drawing/2014/main" id="{505357B6-C51E-38D8-FEE8-9E49136A5783}"/>
              </a:ext>
            </a:extLst>
          </p:cNvPr>
          <p:cNvSpPr txBox="1"/>
          <p:nvPr/>
        </p:nvSpPr>
        <p:spPr>
          <a:xfrm>
            <a:off x="9057736" y="6315714"/>
            <a:ext cx="2881223" cy="369332"/>
          </a:xfrm>
          <a:prstGeom prst="rect">
            <a:avLst/>
          </a:prstGeom>
          <a:noFill/>
        </p:spPr>
        <p:txBody>
          <a:bodyPr wrap="square">
            <a:spAutoFit/>
          </a:bodyPr>
          <a:lstStyle/>
          <a:p>
            <a:pPr algn="ctr">
              <a:defRPr/>
            </a:pPr>
            <a:r>
              <a:rPr lang="en-US" sz="1800" b="1" dirty="0" err="1">
                <a:solidFill>
                  <a:schemeClr val="bg1"/>
                </a:solidFill>
                <a:latin typeface="Calibri"/>
              </a:rPr>
              <a:t>monoblock</a:t>
            </a:r>
            <a:r>
              <a:rPr lang="en-US" sz="1800" b="1" dirty="0">
                <a:solidFill>
                  <a:schemeClr val="bg1"/>
                </a:solidFill>
                <a:latin typeface="Calibri"/>
              </a:rPr>
              <a:t> prototype</a:t>
            </a:r>
          </a:p>
        </p:txBody>
      </p:sp>
      <p:sp>
        <p:nvSpPr>
          <p:cNvPr id="22" name="TextBox 12">
            <a:extLst>
              <a:ext uri="{FF2B5EF4-FFF2-40B4-BE49-F238E27FC236}">
                <a16:creationId xmlns:a16="http://schemas.microsoft.com/office/drawing/2014/main" id="{F62B2840-BDF4-BFD0-BBA1-8D6CA5807271}"/>
              </a:ext>
            </a:extLst>
          </p:cNvPr>
          <p:cNvSpPr txBox="1"/>
          <p:nvPr/>
        </p:nvSpPr>
        <p:spPr>
          <a:xfrm>
            <a:off x="334989" y="4692962"/>
            <a:ext cx="3371051" cy="307777"/>
          </a:xfrm>
          <a:prstGeom prst="rect">
            <a:avLst/>
          </a:prstGeom>
          <a:noFill/>
          <a:ln>
            <a:solidFill>
              <a:srgbClr val="99D6EA"/>
            </a:solidFill>
          </a:ln>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sz="1400" dirty="0"/>
              <a:t>800 MHz segmented design, based on PIP-II</a:t>
            </a:r>
          </a:p>
        </p:txBody>
      </p:sp>
    </p:spTree>
    <p:extLst>
      <p:ext uri="{BB962C8B-B14F-4D97-AF65-F5344CB8AC3E}">
        <p14:creationId xmlns:p14="http://schemas.microsoft.com/office/powerpoint/2010/main" val="258038468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E44AE2-2C8D-43F8-0D9A-B5A93961C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562" y="2670256"/>
            <a:ext cx="3969812" cy="34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FCC integrated program</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3" name="Picture 2"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02" y="2603660"/>
            <a:ext cx="3175524" cy="3537440"/>
          </a:xfrm>
          <a:prstGeom prst="rect">
            <a:avLst/>
          </a:prstGeom>
        </p:spPr>
      </p:pic>
      <p:sp>
        <p:nvSpPr>
          <p:cNvPr id="4" name="Content Placeholder 2">
            <a:extLst>
              <a:ext uri="{FF2B5EF4-FFF2-40B4-BE49-F238E27FC236}">
                <a16:creationId xmlns:a16="http://schemas.microsoft.com/office/drawing/2014/main" id="{B92DB9E4-D680-6FA1-A8A4-473DF0931125}"/>
              </a:ext>
            </a:extLst>
          </p:cNvPr>
          <p:cNvSpPr txBox="1">
            <a:spLocks/>
          </p:cNvSpPr>
          <p:nvPr/>
        </p:nvSpPr>
        <p:spPr>
          <a:xfrm>
            <a:off x="5514712" y="3544770"/>
            <a:ext cx="1512168" cy="751571"/>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2" name="Picture 11"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6"/>
          <a:stretch>
            <a:fillRect/>
          </a:stretch>
        </p:blipFill>
        <p:spPr>
          <a:xfrm>
            <a:off x="8008768" y="2763683"/>
            <a:ext cx="4096185" cy="3321232"/>
          </a:xfrm>
          <a:prstGeom prst="rect">
            <a:avLst/>
          </a:prstGeom>
        </p:spPr>
      </p:pic>
      <p:sp>
        <p:nvSpPr>
          <p:cNvPr id="15" name="Content Placeholder 2">
            <a:extLst>
              <a:ext uri="{FF2B5EF4-FFF2-40B4-BE49-F238E27FC236}">
                <a16:creationId xmlns:a16="http://schemas.microsoft.com/office/drawing/2014/main" id="{66B11ACC-554C-4750-AE7A-6884C42941D0}"/>
              </a:ext>
            </a:extLst>
          </p:cNvPr>
          <p:cNvSpPr txBox="1">
            <a:spLocks/>
          </p:cNvSpPr>
          <p:nvPr/>
        </p:nvSpPr>
        <p:spPr>
          <a:xfrm>
            <a:off x="9462860" y="3616198"/>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DBE66-3CAD-E03B-4CCB-92EA9454A64C}"/>
                  </a:ext>
                </a:extLst>
              </p:cNvPr>
              <p:cNvSpPr txBox="1"/>
              <p:nvPr/>
            </p:nvSpPr>
            <p:spPr>
              <a:xfrm>
                <a:off x="0" y="673752"/>
                <a:ext cx="1219200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c</a:t>
                </a:r>
                <a:r>
                  <a:rPr kumimoji="0" lang="en-GB" sz="2000" b="1" i="0" u="none" strike="noStrike" kern="1200" cap="none" spc="0" normalizeH="0" baseline="0" noProof="0" dirty="0" err="1">
                    <a:ln>
                      <a:noFill/>
                    </a:ln>
                    <a:solidFill>
                      <a:srgbClr val="0C377B"/>
                    </a:solidFill>
                    <a:effectLst/>
                    <a:uLnTx/>
                    <a:uFillTx/>
                    <a:latin typeface="Arial"/>
                    <a:ea typeface="+mn-ea"/>
                    <a:cs typeface="+mn-cs"/>
                  </a:rPr>
                  <a:t>omprehensive</a:t>
                </a:r>
                <a:r>
                  <a:rPr kumimoji="0" lang="en-GB" sz="2000" b="1" i="0" u="none" strike="noStrike" kern="1200" cap="none" spc="0" normalizeH="0" baseline="0" noProof="0" dirty="0">
                    <a:ln>
                      <a:noFill/>
                    </a:ln>
                    <a:solidFill>
                      <a:srgbClr val="0C377B"/>
                    </a:solidFill>
                    <a:effectLst/>
                    <a:uLnTx/>
                    <a:uFillTx/>
                    <a:latin typeface="Arial"/>
                    <a:ea typeface="+mn-ea"/>
                    <a:cs typeface="+mn-cs"/>
                  </a:rPr>
                  <a:t> long-term program maximizing physics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1: FCC-ee (Z, W, H, </a:t>
                </a:r>
                <a14:m>
                  <m:oMath xmlns:m="http://schemas.openxmlformats.org/officeDocument/2006/math">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acc>
                      <m:accPr>
                        <m:chr m:val="̅"/>
                        <m:ctrlPr>
                          <a:rPr kumimoji="0" lang="en-US" sz="1800" b="1" i="1"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ctrlPr>
                      </m:accPr>
                      <m:e>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e>
                    </m:acc>
                  </m:oMath>
                </a14:m>
                <a:r>
                  <a:rPr kumimoji="0" lang="en-GB" sz="1800" b="1" i="0" u="none" strike="noStrike" kern="1200" cap="none" spc="0" normalizeH="0" baseline="0" noProof="0" dirty="0">
                    <a:ln>
                      <a:noFill/>
                    </a:ln>
                    <a:solidFill>
                      <a:srgbClr val="3333FF"/>
                    </a:solidFill>
                    <a:effectLst/>
                    <a:uLnTx/>
                    <a:uFillTx/>
                    <a:latin typeface="Arial"/>
                    <a:ea typeface="+mn-ea"/>
                    <a:cs typeface="+mn-cs"/>
                  </a:rPr>
                  <a:t>) as Higgs factory, electroweak &amp;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2: FCC-hh (~100 </a:t>
                </a:r>
                <a:r>
                  <a:rPr kumimoji="0" lang="en-GB" sz="1800" b="1" i="0" u="none" strike="noStrike" kern="1200" cap="none" spc="0" normalizeH="0" baseline="0" noProof="0" dirty="0" err="1">
                    <a:ln>
                      <a:noFill/>
                    </a:ln>
                    <a:solidFill>
                      <a:srgbClr val="3333FF"/>
                    </a:solidFill>
                    <a:effectLst/>
                    <a:uLnTx/>
                    <a:uFillTx/>
                    <a:latin typeface="Arial"/>
                    <a:ea typeface="+mn-ea"/>
                    <a:cs typeface="+mn-cs"/>
                  </a:rPr>
                  <a:t>TeV</a:t>
                </a:r>
                <a:r>
                  <a:rPr kumimoji="0" lang="en-GB" sz="1800" b="1" i="0" u="none" strike="noStrike" kern="1200" cap="none" spc="0" normalizeH="0" baseline="0" noProof="0" dirty="0">
                    <a:ln>
                      <a:noFill/>
                    </a:ln>
                    <a:solidFill>
                      <a:srgbClr val="3333FF"/>
                    </a:solidFill>
                    <a:effectLst/>
                    <a:uLnTx/>
                    <a:uFillTx/>
                    <a:latin typeface="Arial"/>
                    <a:ea typeface="+mn-ea"/>
                    <a:cs typeface="+mn-cs"/>
                  </a:rPr>
                  <a:t>) as natural continuation at energy frontier, pp &amp; AA collisions; e-</a:t>
                </a:r>
                <a:r>
                  <a:rPr lang="en-GB" b="1" dirty="0">
                    <a:solidFill>
                      <a:srgbClr val="3333FF"/>
                    </a:solidFill>
                    <a:latin typeface="Arial"/>
                  </a:rPr>
                  <a:t>h </a:t>
                </a:r>
                <a:r>
                  <a:rPr kumimoji="0" lang="en-GB" sz="1800" b="1" i="0" u="none" strike="noStrike" kern="1200" cap="none" spc="0" normalizeH="0" baseline="0" noProof="0" dirty="0">
                    <a:ln>
                      <a:noFill/>
                    </a:ln>
                    <a:solidFill>
                      <a:srgbClr val="3333FF"/>
                    </a:solidFill>
                    <a:effectLst/>
                    <a:uLnTx/>
                    <a:uFillTx/>
                    <a:latin typeface="Arial"/>
                    <a:ea typeface="+mn-ea"/>
                    <a:cs typeface="+mn-cs"/>
                  </a:rPr>
                  <a:t>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highly synergetic and complementary programme boosting the physics reach of both colliders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common civil engineering and technical infrastructures, </a:t>
                </a:r>
                <a:r>
                  <a:rPr kumimoji="0" lang="en-US" sz="1800" b="0" i="0" u="none" strike="noStrike" kern="1200" cap="none" spc="0" normalizeH="0" baseline="0" noProof="0" dirty="0">
                    <a:ln>
                      <a:noFill/>
                    </a:ln>
                    <a:solidFill>
                      <a:srgbClr val="0C377B"/>
                    </a:solidFill>
                    <a:effectLst/>
                    <a:uLnTx/>
                    <a:uFillTx/>
                    <a:latin typeface="Arial"/>
                    <a:ea typeface="+mn-ea"/>
                    <a:cs typeface="+mn-cs"/>
                  </a:rPr>
                  <a:t>building on and reusing CERN’s existing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solidFill>
                    <a:effectLst/>
                    <a:uLnTx/>
                    <a:uFillTx/>
                    <a:latin typeface="Arial"/>
                    <a:ea typeface="+mn-ea"/>
                    <a:cs typeface="+mn-cs"/>
                  </a:rPr>
                  <a:t>FCC integrated project </a:t>
                </a:r>
                <a:r>
                  <a:rPr kumimoji="0" lang="en-GB" sz="1800" b="0" i="0" u="none" strike="noStrike" kern="0" cap="none" spc="0" normalizeH="0" baseline="0" noProof="0" dirty="0">
                    <a:ln>
                      <a:noFill/>
                    </a:ln>
                    <a:solidFill>
                      <a:srgbClr val="0C377B"/>
                    </a:solidFill>
                    <a:effectLst/>
                    <a:uLnTx/>
                    <a:uFillTx/>
                    <a:latin typeface="Arial"/>
                    <a:ea typeface="+mn-ea"/>
                    <a:cs typeface="+mn-cs"/>
                  </a:rPr>
                  <a:t>allows the start of a new, major facility at CERN within a few years of the end of HL-LHC</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17" name="TextBox 16">
                <a:extLst>
                  <a:ext uri="{FF2B5EF4-FFF2-40B4-BE49-F238E27FC236}">
                    <a16:creationId xmlns:a16="http://schemas.microsoft.com/office/drawing/2014/main" id="{7D1DBE66-3CAD-E03B-4CCB-92EA9454A64C}"/>
                  </a:ext>
                </a:extLst>
              </p:cNvPr>
              <p:cNvSpPr txBox="1">
                <a:spLocks noRot="1" noChangeAspect="1" noMove="1" noResize="1" noEditPoints="1" noAdjustHandles="1" noChangeArrowheads="1" noChangeShapeType="1" noTextEdit="1"/>
              </p:cNvSpPr>
              <p:nvPr/>
            </p:nvSpPr>
            <p:spPr>
              <a:xfrm>
                <a:off x="0" y="673752"/>
                <a:ext cx="12192000" cy="1785104"/>
              </a:xfrm>
              <a:prstGeom prst="rect">
                <a:avLst/>
              </a:prstGeom>
              <a:blipFill>
                <a:blip r:embed="rId7"/>
                <a:stretch>
                  <a:fillRect l="-500" t="-1712" b="-4795"/>
                </a:stretch>
              </a:blipFill>
            </p:spPr>
            <p:txBody>
              <a:bodyPr/>
              <a:lstStyle/>
              <a:p>
                <a:r>
                  <a:rPr lang="en-CH">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FB34-F01F-2E3B-888B-4243656A8B04}"/>
              </a:ext>
            </a:extLst>
          </p:cNvPr>
          <p:cNvSpPr txBox="1">
            <a:spLocks/>
          </p:cNvSpPr>
          <p:nvPr/>
        </p:nvSpPr>
        <p:spPr>
          <a:xfrm>
            <a:off x="11929"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                        SRF: seamless cavities &amp; thin film coating </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3" name="Picture 2" descr="A picture containing icon&#10;&#10;Description automatically generated">
            <a:extLst>
              <a:ext uri="{FF2B5EF4-FFF2-40B4-BE49-F238E27FC236}">
                <a16:creationId xmlns:a16="http://schemas.microsoft.com/office/drawing/2014/main" id="{4FD67817-9855-E2B9-B1C2-B43A6B232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5" name="Rectangle 2">
            <a:extLst>
              <a:ext uri="{FF2B5EF4-FFF2-40B4-BE49-F238E27FC236}">
                <a16:creationId xmlns:a16="http://schemas.microsoft.com/office/drawing/2014/main" id="{AFCFA75A-A02C-A738-3DA6-D143027CC56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3C38B42F-43D9-C592-4E4F-EFB5CE32FD4C}"/>
              </a:ext>
            </a:extLst>
          </p:cNvPr>
          <p:cNvPicPr>
            <a:picLocks noChangeAspect="1"/>
          </p:cNvPicPr>
          <p:nvPr/>
        </p:nvPicPr>
        <p:blipFill>
          <a:blip r:embed="rId3"/>
          <a:stretch>
            <a:fillRect/>
          </a:stretch>
        </p:blipFill>
        <p:spPr>
          <a:xfrm>
            <a:off x="10926903" y="58203"/>
            <a:ext cx="1014153" cy="654292"/>
          </a:xfrm>
          <a:prstGeom prst="rect">
            <a:avLst/>
          </a:prstGeom>
        </p:spPr>
      </p:pic>
      <p:pic>
        <p:nvPicPr>
          <p:cNvPr id="7" name="Immagine 5">
            <a:extLst>
              <a:ext uri="{FF2B5EF4-FFF2-40B4-BE49-F238E27FC236}">
                <a16:creationId xmlns:a16="http://schemas.microsoft.com/office/drawing/2014/main" id="{28CE52AB-A50A-365B-0F30-19E60181A0C1}"/>
              </a:ext>
            </a:extLst>
          </p:cNvPr>
          <p:cNvPicPr>
            <a:picLocks noChangeAspect="1"/>
          </p:cNvPicPr>
          <p:nvPr/>
        </p:nvPicPr>
        <p:blipFill>
          <a:blip r:embed="rId4"/>
          <a:stretch>
            <a:fillRect/>
          </a:stretch>
        </p:blipFill>
        <p:spPr>
          <a:xfrm>
            <a:off x="7420965" y="795252"/>
            <a:ext cx="4696351" cy="1831190"/>
          </a:xfrm>
          <a:prstGeom prst="rect">
            <a:avLst/>
          </a:prstGeom>
        </p:spPr>
      </p:pic>
      <p:sp>
        <p:nvSpPr>
          <p:cNvPr id="9" name="TextBox 8">
            <a:extLst>
              <a:ext uri="{FF2B5EF4-FFF2-40B4-BE49-F238E27FC236}">
                <a16:creationId xmlns:a16="http://schemas.microsoft.com/office/drawing/2014/main" id="{DE69FA28-244E-FDE4-F347-968B011B2450}"/>
              </a:ext>
            </a:extLst>
          </p:cNvPr>
          <p:cNvSpPr txBox="1"/>
          <p:nvPr/>
        </p:nvSpPr>
        <p:spPr>
          <a:xfrm>
            <a:off x="181821" y="828901"/>
            <a:ext cx="797801" cy="276999"/>
          </a:xfrm>
          <a:prstGeom prst="rect">
            <a:avLst/>
          </a:prstGeom>
          <a:solidFill>
            <a:schemeClr val="accent2">
              <a:lumMod val="20000"/>
              <a:lumOff val="80000"/>
            </a:schemeClr>
          </a:solidFill>
        </p:spPr>
        <p:txBody>
          <a:bodyPr wrap="square">
            <a:spAutoFit/>
          </a:bodyPr>
          <a:lstStyle/>
          <a:p>
            <a:pPr algn="ctr"/>
            <a:r>
              <a:rPr kumimoji="0" lang="en-GB" altLang="en-US" sz="12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 Pira</a:t>
            </a:r>
            <a:r>
              <a:rPr lang="en-GB" altLang="en-US" sz="1200" dirty="0">
                <a:solidFill>
                  <a:srgbClr val="333333"/>
                </a:solidFill>
                <a:latin typeface="Calibri" panose="020F0502020204030204" pitchFamily="34" charset="0"/>
                <a:ea typeface="Calibri" panose="020F0502020204030204" pitchFamily="34" charset="0"/>
                <a:cs typeface="Calibri" panose="020F0502020204030204" pitchFamily="34" charset="0"/>
              </a:rPr>
              <a:t> </a:t>
            </a:r>
            <a:endParaRPr lang="en-GB" sz="1200" dirty="0"/>
          </a:p>
        </p:txBody>
      </p:sp>
      <p:pic>
        <p:nvPicPr>
          <p:cNvPr id="11" name="Picture 10">
            <a:extLst>
              <a:ext uri="{FF2B5EF4-FFF2-40B4-BE49-F238E27FC236}">
                <a16:creationId xmlns:a16="http://schemas.microsoft.com/office/drawing/2014/main" id="{06CF3B8F-DF3E-26C0-AD09-E2DB79509783}"/>
              </a:ext>
            </a:extLst>
          </p:cNvPr>
          <p:cNvPicPr>
            <a:picLocks noChangeAspect="1"/>
          </p:cNvPicPr>
          <p:nvPr/>
        </p:nvPicPr>
        <p:blipFill>
          <a:blip r:embed="rId5"/>
          <a:stretch>
            <a:fillRect/>
          </a:stretch>
        </p:blipFill>
        <p:spPr>
          <a:xfrm>
            <a:off x="9678622" y="58172"/>
            <a:ext cx="1146982" cy="654292"/>
          </a:xfrm>
          <a:prstGeom prst="rect">
            <a:avLst/>
          </a:prstGeom>
        </p:spPr>
      </p:pic>
      <p:sp>
        <p:nvSpPr>
          <p:cNvPr id="13" name="Segnaposto contenuto 2">
            <a:extLst>
              <a:ext uri="{FF2B5EF4-FFF2-40B4-BE49-F238E27FC236}">
                <a16:creationId xmlns:a16="http://schemas.microsoft.com/office/drawing/2014/main" id="{7DFE7D23-833F-1865-C5D2-41B133983899}"/>
              </a:ext>
            </a:extLst>
          </p:cNvPr>
          <p:cNvSpPr txBox="1">
            <a:spLocks/>
          </p:cNvSpPr>
          <p:nvPr/>
        </p:nvSpPr>
        <p:spPr>
          <a:xfrm>
            <a:off x="4846055" y="921102"/>
            <a:ext cx="2750237" cy="109496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None/>
            </a:pPr>
            <a:r>
              <a:rPr lang="en-US" sz="2000" dirty="0">
                <a:latin typeface="Arial" panose="020B0604020202020204" pitchFamily="34" charset="0"/>
                <a:cs typeface="Arial" panose="020B0604020202020204" pitchFamily="34" charset="0"/>
              </a:rPr>
              <a:t>Move from Nb @2K to Nb</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Sn @4.5 K would reduce cryogenic power by a factor of 3</a:t>
            </a:r>
          </a:p>
        </p:txBody>
      </p:sp>
      <p:sp>
        <p:nvSpPr>
          <p:cNvPr id="15" name="TextBox 14">
            <a:extLst>
              <a:ext uri="{FF2B5EF4-FFF2-40B4-BE49-F238E27FC236}">
                <a16:creationId xmlns:a16="http://schemas.microsoft.com/office/drawing/2014/main" id="{A6019CC1-2041-9878-8C5E-BD8CB02FD1A1}"/>
              </a:ext>
            </a:extLst>
          </p:cNvPr>
          <p:cNvSpPr txBox="1"/>
          <p:nvPr/>
        </p:nvSpPr>
        <p:spPr>
          <a:xfrm>
            <a:off x="4956893" y="2329565"/>
            <a:ext cx="6104372"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0F124A"/>
                </a:solidFill>
                <a:effectLst/>
                <a:uLnTx/>
                <a:uFillTx/>
                <a:latin typeface="Arial"/>
                <a:ea typeface="+mj-ea"/>
                <a:cs typeface="+mj-cs"/>
              </a:rPr>
              <a:t>Nb</a:t>
            </a:r>
            <a:r>
              <a:rPr kumimoji="0" lang="en-US" sz="2000" b="0" i="0" u="none" strike="noStrike" kern="1200" cap="none" spc="0" normalizeH="0" baseline="-25000" noProof="0" dirty="0">
                <a:ln>
                  <a:noFill/>
                </a:ln>
                <a:solidFill>
                  <a:srgbClr val="0F124A"/>
                </a:solidFill>
                <a:effectLst/>
                <a:uLnTx/>
                <a:uFillTx/>
                <a:latin typeface="Arial"/>
                <a:ea typeface="+mj-ea"/>
                <a:cs typeface="+mj-cs"/>
              </a:rPr>
              <a:t>3</a:t>
            </a:r>
            <a:r>
              <a:rPr kumimoji="0" lang="en-US" sz="2000" b="0" i="0" u="none" strike="noStrike" kern="1200" cap="none" spc="0" normalizeH="0" baseline="0" noProof="0" dirty="0">
                <a:ln>
                  <a:noFill/>
                </a:ln>
                <a:solidFill>
                  <a:srgbClr val="0F124A"/>
                </a:solidFill>
                <a:effectLst/>
                <a:uLnTx/>
                <a:uFillTx/>
                <a:latin typeface="Arial"/>
                <a:ea typeface="+mj-ea"/>
                <a:cs typeface="+mj-cs"/>
              </a:rPr>
              <a:t>Sn on Cu coating</a:t>
            </a:r>
            <a:endParaRPr lang="en-GB" sz="1050" dirty="0"/>
          </a:p>
        </p:txBody>
      </p:sp>
      <p:sp>
        <p:nvSpPr>
          <p:cNvPr id="16" name="CasellaDiTesto 18">
            <a:extLst>
              <a:ext uri="{FF2B5EF4-FFF2-40B4-BE49-F238E27FC236}">
                <a16:creationId xmlns:a16="http://schemas.microsoft.com/office/drawing/2014/main" id="{C015B740-3811-C0D6-7B09-D36A56C98D98}"/>
              </a:ext>
            </a:extLst>
          </p:cNvPr>
          <p:cNvSpPr txBox="1"/>
          <p:nvPr/>
        </p:nvSpPr>
        <p:spPr>
          <a:xfrm>
            <a:off x="5131284" y="5847242"/>
            <a:ext cx="6442096" cy="1015663"/>
          </a:xfrm>
          <a:prstGeom prst="rect">
            <a:avLst/>
          </a:prstGeom>
          <a:noFill/>
        </p:spPr>
        <p:txBody>
          <a:bodyPr wrap="square">
            <a:spAutoFit/>
          </a:bodyPr>
          <a:lstStyle/>
          <a:p>
            <a:pPr defTabSz="457200"/>
            <a:r>
              <a:rPr lang="en-US" sz="2000" dirty="0">
                <a:latin typeface="Arial" panose="020B0604020202020204" pitchFamily="34" charset="0"/>
                <a:cs typeface="Arial" panose="020B0604020202020204" pitchFamily="34" charset="0"/>
              </a:rPr>
              <a:t>Equivalent to a Q of 9*10</a:t>
            </a:r>
            <a:r>
              <a:rPr lang="en-US" sz="2000" baseline="30000" dirty="0">
                <a:latin typeface="Arial" panose="020B0604020202020204" pitchFamily="34" charset="0"/>
                <a:cs typeface="Arial" panose="020B0604020202020204" pitchFamily="34" charset="0"/>
              </a:rPr>
              <a:t>9</a:t>
            </a:r>
            <a:r>
              <a:rPr lang="en-US" sz="2000" dirty="0">
                <a:latin typeface="Arial" panose="020B0604020202020204" pitchFamily="34" charset="0"/>
                <a:cs typeface="Arial" panose="020B0604020202020204" pitchFamily="34" charset="0"/>
              </a:rPr>
              <a:t> @5 MV/m @4.5 K</a:t>
            </a:r>
          </a:p>
          <a:p>
            <a:pPr defTabSz="457200"/>
            <a:r>
              <a:rPr lang="en-US" sz="2000" dirty="0">
                <a:latin typeface="Arial" panose="020B0604020202020204" pitchFamily="34" charset="0"/>
                <a:cs typeface="Arial" panose="020B0604020202020204" pitchFamily="34" charset="0"/>
              </a:rPr>
              <a:t>Almost 1 order of magnitude better than LHC !</a:t>
            </a:r>
          </a:p>
          <a:p>
            <a:pPr defTabSz="457200"/>
            <a:r>
              <a:rPr lang="en-US" sz="2000" i="1" dirty="0">
                <a:latin typeface="Arial" panose="020B0604020202020204" pitchFamily="34" charset="0"/>
                <a:cs typeface="Arial" panose="020B0604020202020204" pitchFamily="34" charset="0"/>
              </a:rPr>
              <a:t>Room for improvement</a:t>
            </a:r>
          </a:p>
        </p:txBody>
      </p:sp>
      <p:grpSp>
        <p:nvGrpSpPr>
          <p:cNvPr id="17" name="Gruppo 26">
            <a:extLst>
              <a:ext uri="{FF2B5EF4-FFF2-40B4-BE49-F238E27FC236}">
                <a16:creationId xmlns:a16="http://schemas.microsoft.com/office/drawing/2014/main" id="{77B32B71-4367-0AA0-E6E6-2F5BA46A3C17}"/>
              </a:ext>
            </a:extLst>
          </p:cNvPr>
          <p:cNvGrpSpPr/>
          <p:nvPr/>
        </p:nvGrpSpPr>
        <p:grpSpPr>
          <a:xfrm>
            <a:off x="4691475" y="2762930"/>
            <a:ext cx="3660857" cy="3072202"/>
            <a:chOff x="4554598" y="2201461"/>
            <a:chExt cx="3660857" cy="3072202"/>
          </a:xfrm>
        </p:grpSpPr>
        <p:grpSp>
          <p:nvGrpSpPr>
            <p:cNvPr id="18" name="Gruppo 27">
              <a:extLst>
                <a:ext uri="{FF2B5EF4-FFF2-40B4-BE49-F238E27FC236}">
                  <a16:creationId xmlns:a16="http://schemas.microsoft.com/office/drawing/2014/main" id="{6B554CA4-41DB-6B45-15BE-770F2339BC56}"/>
                </a:ext>
              </a:extLst>
            </p:cNvPr>
            <p:cNvGrpSpPr/>
            <p:nvPr/>
          </p:nvGrpSpPr>
          <p:grpSpPr>
            <a:xfrm>
              <a:off x="4554598" y="2201461"/>
              <a:ext cx="3660857" cy="3072202"/>
              <a:chOff x="4606850" y="2370167"/>
              <a:chExt cx="3660857" cy="3072202"/>
            </a:xfrm>
          </p:grpSpPr>
          <p:grpSp>
            <p:nvGrpSpPr>
              <p:cNvPr id="23" name="Gruppo 32">
                <a:extLst>
                  <a:ext uri="{FF2B5EF4-FFF2-40B4-BE49-F238E27FC236}">
                    <a16:creationId xmlns:a16="http://schemas.microsoft.com/office/drawing/2014/main" id="{4F4330FE-7D57-1AEF-F9D2-66CA6713DE9F}"/>
                  </a:ext>
                </a:extLst>
              </p:cNvPr>
              <p:cNvGrpSpPr/>
              <p:nvPr/>
            </p:nvGrpSpPr>
            <p:grpSpPr>
              <a:xfrm>
                <a:off x="4606850" y="2370167"/>
                <a:ext cx="3660857" cy="3072202"/>
                <a:chOff x="4567997" y="3428699"/>
                <a:chExt cx="3660857" cy="3072202"/>
              </a:xfrm>
            </p:grpSpPr>
            <p:pic>
              <p:nvPicPr>
                <p:cNvPr id="25" name="Picture 7">
                  <a:extLst>
                    <a:ext uri="{FF2B5EF4-FFF2-40B4-BE49-F238E27FC236}">
                      <a16:creationId xmlns:a16="http://schemas.microsoft.com/office/drawing/2014/main" id="{51CD3EE7-46D9-399D-AF1D-F5F8473BCEA5}"/>
                    </a:ext>
                  </a:extLst>
                </p:cNvPr>
                <p:cNvPicPr>
                  <a:picLocks noChangeAspect="1"/>
                </p:cNvPicPr>
                <p:nvPr/>
              </p:nvPicPr>
              <p:blipFill rotWithShape="1">
                <a:blip r:embed="rId6"/>
                <a:srcRect r="16657"/>
                <a:stretch/>
              </p:blipFill>
              <p:spPr>
                <a:xfrm>
                  <a:off x="4567997" y="3428699"/>
                  <a:ext cx="3660857" cy="3072202"/>
                </a:xfrm>
                <a:prstGeom prst="rect">
                  <a:avLst/>
                </a:prstGeom>
              </p:spPr>
            </p:pic>
            <p:sp>
              <p:nvSpPr>
                <p:cNvPr id="26" name="TextBox 8">
                  <a:extLst>
                    <a:ext uri="{FF2B5EF4-FFF2-40B4-BE49-F238E27FC236}">
                      <a16:creationId xmlns:a16="http://schemas.microsoft.com/office/drawing/2014/main" id="{5A160670-2C1B-5BD4-077F-3217A339278B}"/>
                    </a:ext>
                  </a:extLst>
                </p:cNvPr>
                <p:cNvSpPr txBox="1"/>
                <p:nvPr/>
              </p:nvSpPr>
              <p:spPr>
                <a:xfrm>
                  <a:off x="7270756" y="4075030"/>
                  <a:ext cx="71065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a:ea typeface="+mn-ea"/>
                      <a:cs typeface="+mn-cs"/>
                    </a:rPr>
                    <a:t>4.5 K</a:t>
                  </a:r>
                </a:p>
              </p:txBody>
            </p:sp>
          </p:grpSp>
          <p:sp>
            <p:nvSpPr>
              <p:cNvPr id="24" name="Rettangolo 33">
                <a:extLst>
                  <a:ext uri="{FF2B5EF4-FFF2-40B4-BE49-F238E27FC236}">
                    <a16:creationId xmlns:a16="http://schemas.microsoft.com/office/drawing/2014/main" id="{F2F8C3CE-DDF6-8246-46BA-A8A7A7A7B355}"/>
                  </a:ext>
                </a:extLst>
              </p:cNvPr>
              <p:cNvSpPr/>
              <p:nvPr/>
            </p:nvSpPr>
            <p:spPr>
              <a:xfrm>
                <a:off x="8151223" y="2818905"/>
                <a:ext cx="116484" cy="2118855"/>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grpSp>
        <p:sp>
          <p:nvSpPr>
            <p:cNvPr id="19" name="Rettangolo 28">
              <a:extLst>
                <a:ext uri="{FF2B5EF4-FFF2-40B4-BE49-F238E27FC236}">
                  <a16:creationId xmlns:a16="http://schemas.microsoft.com/office/drawing/2014/main" id="{DC5A5265-9BAD-E214-AF00-46F255E0935E}"/>
                </a:ext>
              </a:extLst>
            </p:cNvPr>
            <p:cNvSpPr/>
            <p:nvPr/>
          </p:nvSpPr>
          <p:spPr>
            <a:xfrm rot="2901136">
              <a:off x="6038876" y="4555796"/>
              <a:ext cx="89464" cy="85289"/>
            </a:xfrm>
            <a:prstGeom prst="rect">
              <a:avLst/>
            </a:prstGeom>
            <a:solidFill>
              <a:srgbClr val="FA00C8"/>
            </a:solidFill>
            <a:ln w="12700" cap="flat" cmpd="sng" algn="ctr">
              <a:solidFill>
                <a:srgbClr val="FA00C8">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20" name="Rettangolo 29">
              <a:extLst>
                <a:ext uri="{FF2B5EF4-FFF2-40B4-BE49-F238E27FC236}">
                  <a16:creationId xmlns:a16="http://schemas.microsoft.com/office/drawing/2014/main" id="{0BCFFFEC-46B4-B306-57BC-17A892EAFB36}"/>
                </a:ext>
              </a:extLst>
            </p:cNvPr>
            <p:cNvSpPr/>
            <p:nvPr/>
          </p:nvSpPr>
          <p:spPr>
            <a:xfrm rot="2901136">
              <a:off x="6477114" y="4468626"/>
              <a:ext cx="89464" cy="85289"/>
            </a:xfrm>
            <a:prstGeom prst="rect">
              <a:avLst/>
            </a:prstGeom>
            <a:solidFill>
              <a:srgbClr val="FA00C8"/>
            </a:solidFill>
            <a:ln w="12700" cap="flat" cmpd="sng" algn="ctr">
              <a:solidFill>
                <a:srgbClr val="FA00C8">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21" name="Rettangolo 30">
              <a:extLst>
                <a:ext uri="{FF2B5EF4-FFF2-40B4-BE49-F238E27FC236}">
                  <a16:creationId xmlns:a16="http://schemas.microsoft.com/office/drawing/2014/main" id="{9203139E-C4EB-CD8D-5BD6-5CED5371D26D}"/>
                </a:ext>
              </a:extLst>
            </p:cNvPr>
            <p:cNvSpPr/>
            <p:nvPr/>
          </p:nvSpPr>
          <p:spPr>
            <a:xfrm rot="2901136">
              <a:off x="6933776" y="4270601"/>
              <a:ext cx="89464" cy="85289"/>
            </a:xfrm>
            <a:prstGeom prst="rect">
              <a:avLst/>
            </a:prstGeom>
            <a:solidFill>
              <a:srgbClr val="FA00C8"/>
            </a:solidFill>
            <a:ln w="12700" cap="flat" cmpd="sng" algn="ctr">
              <a:solidFill>
                <a:srgbClr val="FA00C8">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22" name="CasellaDiTesto 31">
              <a:extLst>
                <a:ext uri="{FF2B5EF4-FFF2-40B4-BE49-F238E27FC236}">
                  <a16:creationId xmlns:a16="http://schemas.microsoft.com/office/drawing/2014/main" id="{BB0673E0-313B-BD7F-A061-AC9F901F2A6D}"/>
                </a:ext>
              </a:extLst>
            </p:cNvPr>
            <p:cNvSpPr txBox="1"/>
            <p:nvPr/>
          </p:nvSpPr>
          <p:spPr>
            <a:xfrm rot="20505524">
              <a:off x="5738101" y="4023865"/>
              <a:ext cx="1711326"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A00C8"/>
                  </a:solidFill>
                  <a:effectLst/>
                  <a:uLnTx/>
                  <a:uFillTx/>
                  <a:latin typeface="Montserrat" panose="00000500000000000000" pitchFamily="50" charset="0"/>
                </a:rPr>
                <a:t>QPR Nb</a:t>
              </a:r>
              <a:r>
                <a:rPr kumimoji="0" lang="en-US" sz="1600" b="1" i="0" u="none" strike="noStrike" kern="0" cap="none" spc="0" normalizeH="0" baseline="-25000" noProof="0" dirty="0">
                  <a:ln>
                    <a:noFill/>
                  </a:ln>
                  <a:solidFill>
                    <a:srgbClr val="FA00C8"/>
                  </a:solidFill>
                  <a:effectLst/>
                  <a:uLnTx/>
                  <a:uFillTx/>
                  <a:latin typeface="Montserrat" panose="00000500000000000000" pitchFamily="50" charset="0"/>
                </a:rPr>
                <a:t>3</a:t>
              </a:r>
              <a:r>
                <a:rPr kumimoji="0" lang="en-US" sz="1600" b="1" i="0" u="none" strike="noStrike" kern="0" cap="none" spc="0" normalizeH="0" baseline="0" noProof="0" dirty="0">
                  <a:ln>
                    <a:noFill/>
                  </a:ln>
                  <a:solidFill>
                    <a:srgbClr val="FA00C8"/>
                  </a:solidFill>
                  <a:effectLst/>
                  <a:uLnTx/>
                  <a:uFillTx/>
                  <a:latin typeface="Montserrat" panose="00000500000000000000" pitchFamily="50" charset="0"/>
                </a:rPr>
                <a:t>Sn</a:t>
              </a:r>
            </a:p>
          </p:txBody>
        </p:sp>
      </p:grpSp>
      <p:grpSp>
        <p:nvGrpSpPr>
          <p:cNvPr id="27" name="Gruppo 49">
            <a:extLst>
              <a:ext uri="{FF2B5EF4-FFF2-40B4-BE49-F238E27FC236}">
                <a16:creationId xmlns:a16="http://schemas.microsoft.com/office/drawing/2014/main" id="{C06C7933-559C-61CD-EED9-5FCFA4CFA3B0}"/>
              </a:ext>
            </a:extLst>
          </p:cNvPr>
          <p:cNvGrpSpPr/>
          <p:nvPr/>
        </p:nvGrpSpPr>
        <p:grpSpPr>
          <a:xfrm>
            <a:off x="8408914" y="3140302"/>
            <a:ext cx="3746355" cy="2663557"/>
            <a:chOff x="7219465" y="1943777"/>
            <a:chExt cx="3746355" cy="2663557"/>
          </a:xfrm>
        </p:grpSpPr>
        <p:pic>
          <p:nvPicPr>
            <p:cNvPr id="28" name="Immagine 24">
              <a:extLst>
                <a:ext uri="{FF2B5EF4-FFF2-40B4-BE49-F238E27FC236}">
                  <a16:creationId xmlns:a16="http://schemas.microsoft.com/office/drawing/2014/main" id="{C643E246-82E1-5FEC-9563-307042C35B7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9465" y="1943777"/>
              <a:ext cx="3652878" cy="2663557"/>
            </a:xfrm>
            <a:prstGeom prst="rect">
              <a:avLst/>
            </a:prstGeom>
          </p:spPr>
        </p:pic>
        <p:grpSp>
          <p:nvGrpSpPr>
            <p:cNvPr id="29" name="Gruppo 46">
              <a:extLst>
                <a:ext uri="{FF2B5EF4-FFF2-40B4-BE49-F238E27FC236}">
                  <a16:creationId xmlns:a16="http://schemas.microsoft.com/office/drawing/2014/main" id="{B8A26C00-27DB-9715-FB20-4E822753565D}"/>
                </a:ext>
              </a:extLst>
            </p:cNvPr>
            <p:cNvGrpSpPr/>
            <p:nvPr/>
          </p:nvGrpSpPr>
          <p:grpSpPr>
            <a:xfrm>
              <a:off x="8957150" y="3000743"/>
              <a:ext cx="849275" cy="396901"/>
              <a:chOff x="10013372" y="3318253"/>
              <a:chExt cx="849275" cy="396901"/>
            </a:xfrm>
          </p:grpSpPr>
          <p:sp>
            <p:nvSpPr>
              <p:cNvPr id="36" name="Stella a 5 punte 47">
                <a:extLst>
                  <a:ext uri="{FF2B5EF4-FFF2-40B4-BE49-F238E27FC236}">
                    <a16:creationId xmlns:a16="http://schemas.microsoft.com/office/drawing/2014/main" id="{186A0179-A909-C3D5-46C2-252AC12687B4}"/>
                  </a:ext>
                </a:extLst>
              </p:cNvPr>
              <p:cNvSpPr/>
              <p:nvPr/>
            </p:nvSpPr>
            <p:spPr>
              <a:xfrm>
                <a:off x="10253720" y="3318253"/>
                <a:ext cx="150813" cy="139700"/>
              </a:xfrm>
              <a:prstGeom prst="star5">
                <a:avLst/>
              </a:prstGeom>
              <a:solidFill>
                <a:srgbClr val="FFFF00"/>
              </a:solidFill>
              <a:ln w="19050" cap="flat" cmpd="sng" algn="ctr">
                <a:solidFill>
                  <a:srgbClr val="08EDF9">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37" name="Segnaposto contenuto 2">
                <a:extLst>
                  <a:ext uri="{FF2B5EF4-FFF2-40B4-BE49-F238E27FC236}">
                    <a16:creationId xmlns:a16="http://schemas.microsoft.com/office/drawing/2014/main" id="{627C38B6-E999-8882-345D-5A42D2FC660B}"/>
                  </a:ext>
                </a:extLst>
              </p:cNvPr>
              <p:cNvSpPr txBox="1">
                <a:spLocks/>
              </p:cNvSpPr>
              <p:nvPr/>
            </p:nvSpPr>
            <p:spPr>
              <a:xfrm>
                <a:off x="10013372" y="3484963"/>
                <a:ext cx="849275" cy="230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000000"/>
                    </a:solidFill>
                    <a:effectLst/>
                    <a:uLnTx/>
                    <a:uFillTx/>
                    <a:latin typeface="Montserrat" panose="00000500000000000000" pitchFamily="2" charset="0"/>
                    <a:ea typeface="Yu Gothic" panose="020B0400000000000000" pitchFamily="34" charset="-128"/>
                    <a:cs typeface="+mn-cs"/>
                  </a:rPr>
                  <a:t>FCC 1 cell</a:t>
                </a:r>
              </a:p>
            </p:txBody>
          </p:sp>
        </p:grpSp>
        <p:sp>
          <p:nvSpPr>
            <p:cNvPr id="30" name="Rettangolo 37">
              <a:extLst>
                <a:ext uri="{FF2B5EF4-FFF2-40B4-BE49-F238E27FC236}">
                  <a16:creationId xmlns:a16="http://schemas.microsoft.com/office/drawing/2014/main" id="{5E77C8A3-1833-1A82-49DF-D6273648972A}"/>
                </a:ext>
              </a:extLst>
            </p:cNvPr>
            <p:cNvSpPr/>
            <p:nvPr/>
          </p:nvSpPr>
          <p:spPr>
            <a:xfrm rot="2901136">
              <a:off x="8739777" y="2468542"/>
              <a:ext cx="89464" cy="85289"/>
            </a:xfrm>
            <a:prstGeom prst="rect">
              <a:avLst/>
            </a:prstGeom>
            <a:solidFill>
              <a:srgbClr val="FA00C8"/>
            </a:solidFill>
            <a:ln w="12700" cap="flat" cmpd="sng" algn="ctr">
              <a:solidFill>
                <a:srgbClr val="FA00C8">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31" name="Rettangolo 38">
              <a:extLst>
                <a:ext uri="{FF2B5EF4-FFF2-40B4-BE49-F238E27FC236}">
                  <a16:creationId xmlns:a16="http://schemas.microsoft.com/office/drawing/2014/main" id="{639F679A-2F45-0766-E828-053E3B4496F0}"/>
                </a:ext>
              </a:extLst>
            </p:cNvPr>
            <p:cNvSpPr/>
            <p:nvPr/>
          </p:nvSpPr>
          <p:spPr>
            <a:xfrm rot="2901136">
              <a:off x="9271925" y="2669114"/>
              <a:ext cx="89464" cy="85289"/>
            </a:xfrm>
            <a:prstGeom prst="rect">
              <a:avLst/>
            </a:prstGeom>
            <a:solidFill>
              <a:srgbClr val="FA00C8"/>
            </a:solidFill>
            <a:ln w="12700" cap="flat" cmpd="sng" algn="ctr">
              <a:solidFill>
                <a:srgbClr val="FA00C8">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32" name="Rettangolo 39">
              <a:extLst>
                <a:ext uri="{FF2B5EF4-FFF2-40B4-BE49-F238E27FC236}">
                  <a16:creationId xmlns:a16="http://schemas.microsoft.com/office/drawing/2014/main" id="{54C0A603-B536-5CA0-AEFF-8E8F362F8EDA}"/>
                </a:ext>
              </a:extLst>
            </p:cNvPr>
            <p:cNvSpPr/>
            <p:nvPr/>
          </p:nvSpPr>
          <p:spPr>
            <a:xfrm rot="2901136">
              <a:off x="9888677" y="2927881"/>
              <a:ext cx="89464" cy="85289"/>
            </a:xfrm>
            <a:prstGeom prst="rect">
              <a:avLst/>
            </a:prstGeom>
            <a:solidFill>
              <a:srgbClr val="FA00C8"/>
            </a:solidFill>
            <a:ln w="12700" cap="flat" cmpd="sng" algn="ctr">
              <a:solidFill>
                <a:srgbClr val="FA00C8">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ontserrat"/>
                <a:ea typeface="+mn-ea"/>
                <a:cs typeface="+mn-cs"/>
              </a:endParaRPr>
            </a:p>
          </p:txBody>
        </p:sp>
        <p:sp>
          <p:nvSpPr>
            <p:cNvPr id="33" name="CasellaDiTesto 40">
              <a:extLst>
                <a:ext uri="{FF2B5EF4-FFF2-40B4-BE49-F238E27FC236}">
                  <a16:creationId xmlns:a16="http://schemas.microsoft.com/office/drawing/2014/main" id="{6FB90A07-E7AC-7652-B331-632A0D5E72D7}"/>
                </a:ext>
              </a:extLst>
            </p:cNvPr>
            <p:cNvSpPr txBox="1"/>
            <p:nvPr/>
          </p:nvSpPr>
          <p:spPr>
            <a:xfrm rot="1571446">
              <a:off x="8799982" y="2403675"/>
              <a:ext cx="1711326"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A00C8"/>
                  </a:solidFill>
                  <a:effectLst/>
                  <a:uLnTx/>
                  <a:uFillTx/>
                  <a:latin typeface="Montserrat" panose="00000500000000000000" pitchFamily="50" charset="0"/>
                </a:rPr>
                <a:t>QPR Nb</a:t>
              </a:r>
              <a:r>
                <a:rPr kumimoji="0" lang="en-US" sz="1600" b="1" i="0" u="none" strike="noStrike" kern="0" cap="none" spc="0" normalizeH="0" baseline="-25000" noProof="0">
                  <a:ln>
                    <a:noFill/>
                  </a:ln>
                  <a:solidFill>
                    <a:srgbClr val="FA00C8"/>
                  </a:solidFill>
                  <a:effectLst/>
                  <a:uLnTx/>
                  <a:uFillTx/>
                  <a:latin typeface="Montserrat" panose="00000500000000000000" pitchFamily="50" charset="0"/>
                </a:rPr>
                <a:t>3</a:t>
              </a:r>
              <a:r>
                <a:rPr kumimoji="0" lang="en-US" sz="1600" b="1" i="0" u="none" strike="noStrike" kern="0" cap="none" spc="0" normalizeH="0" baseline="0" noProof="0">
                  <a:ln>
                    <a:noFill/>
                  </a:ln>
                  <a:solidFill>
                    <a:srgbClr val="FA00C8"/>
                  </a:solidFill>
                  <a:effectLst/>
                  <a:uLnTx/>
                  <a:uFillTx/>
                  <a:latin typeface="Montserrat" panose="00000500000000000000" pitchFamily="50" charset="0"/>
                </a:rPr>
                <a:t>Sn</a:t>
              </a:r>
            </a:p>
          </p:txBody>
        </p:sp>
        <p:sp>
          <p:nvSpPr>
            <p:cNvPr id="34" name="CasellaDiTesto 43">
              <a:extLst>
                <a:ext uri="{FF2B5EF4-FFF2-40B4-BE49-F238E27FC236}">
                  <a16:creationId xmlns:a16="http://schemas.microsoft.com/office/drawing/2014/main" id="{F6E45647-C66D-7544-B956-23E4529C88A8}"/>
                </a:ext>
              </a:extLst>
            </p:cNvPr>
            <p:cNvSpPr txBox="1"/>
            <p:nvPr/>
          </p:nvSpPr>
          <p:spPr>
            <a:xfrm>
              <a:off x="10148247" y="2060437"/>
              <a:ext cx="817573" cy="261610"/>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011D6">
                      <a:lumMod val="75000"/>
                    </a:srgbClr>
                  </a:solidFill>
                  <a:effectLst/>
                  <a:uLnTx/>
                  <a:uFillTx/>
                  <a:latin typeface="Montserrat" panose="00000500000000000000" pitchFamily="50" charset="0"/>
                </a:rPr>
                <a:t>G=216 </a:t>
              </a:r>
              <a:r>
                <a:rPr kumimoji="0" lang="el-GR" sz="1100" b="0" i="0" u="none" strike="noStrike" kern="0" cap="none" spc="0" normalizeH="0" baseline="0" noProof="0">
                  <a:ln>
                    <a:noFill/>
                  </a:ln>
                  <a:solidFill>
                    <a:srgbClr val="6011D6">
                      <a:lumMod val="75000"/>
                    </a:srgbClr>
                  </a:solidFill>
                  <a:effectLst/>
                  <a:uLnTx/>
                  <a:uFillTx/>
                  <a:cs typeface="Calibri" panose="020F0502020204030204" pitchFamily="34" charset="0"/>
                </a:rPr>
                <a:t>Ω</a:t>
              </a:r>
              <a:endParaRPr kumimoji="0" lang="en-US" sz="1100" b="0" i="0" u="none" strike="noStrike" kern="0" cap="none" spc="0" normalizeH="0" baseline="0" noProof="0">
                <a:ln>
                  <a:noFill/>
                </a:ln>
                <a:solidFill>
                  <a:srgbClr val="6011D6">
                    <a:lumMod val="75000"/>
                  </a:srgbClr>
                </a:solidFill>
                <a:effectLst/>
                <a:uLnTx/>
                <a:uFillTx/>
                <a:latin typeface="Montserrat" panose="00000500000000000000" pitchFamily="50" charset="0"/>
              </a:endParaRPr>
            </a:p>
          </p:txBody>
        </p:sp>
        <p:sp>
          <p:nvSpPr>
            <p:cNvPr id="35" name="TextBox 8">
              <a:extLst>
                <a:ext uri="{FF2B5EF4-FFF2-40B4-BE49-F238E27FC236}">
                  <a16:creationId xmlns:a16="http://schemas.microsoft.com/office/drawing/2014/main" id="{BCE5E378-6DA3-C388-F9AD-A9E2A3713B77}"/>
                </a:ext>
              </a:extLst>
            </p:cNvPr>
            <p:cNvSpPr txBox="1"/>
            <p:nvPr/>
          </p:nvSpPr>
          <p:spPr>
            <a:xfrm>
              <a:off x="10217217" y="2289504"/>
              <a:ext cx="71065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a:ea typeface="+mn-ea"/>
                  <a:cs typeface="+mn-cs"/>
                </a:rPr>
                <a:t>4.5 K</a:t>
              </a:r>
            </a:p>
          </p:txBody>
        </p:sp>
      </p:grpSp>
      <p:sp>
        <p:nvSpPr>
          <p:cNvPr id="38" name="CasellaDiTesto 41">
            <a:extLst>
              <a:ext uri="{FF2B5EF4-FFF2-40B4-BE49-F238E27FC236}">
                <a16:creationId xmlns:a16="http://schemas.microsoft.com/office/drawing/2014/main" id="{4D8C3C0C-061E-DB7B-C2AF-8BB09D2CAD6E}"/>
              </a:ext>
            </a:extLst>
          </p:cNvPr>
          <p:cNvSpPr txBox="1"/>
          <p:nvPr/>
        </p:nvSpPr>
        <p:spPr>
          <a:xfrm rot="20520619">
            <a:off x="7884743" y="2927418"/>
            <a:ext cx="2431739" cy="369332"/>
          </a:xfrm>
          <a:prstGeom prst="rect">
            <a:avLst/>
          </a:prstGeom>
          <a:solidFill>
            <a:srgbClr val="FA00C8"/>
          </a:solid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Montserrat"/>
              </a:rPr>
              <a:t>PRELIMINARY RESULTS</a:t>
            </a:r>
            <a:endParaRPr kumimoji="0" lang="en-US" sz="1800" b="0" i="1" u="none" strike="noStrike" kern="0" cap="none" spc="0" normalizeH="0" baseline="0" noProof="0" dirty="0">
              <a:ln>
                <a:noFill/>
              </a:ln>
              <a:solidFill>
                <a:srgbClr val="FFFFFF"/>
              </a:solidFill>
              <a:effectLst/>
              <a:uLnTx/>
              <a:uFillTx/>
              <a:latin typeface="Montserrat"/>
            </a:endParaRPr>
          </a:p>
        </p:txBody>
      </p:sp>
      <p:sp>
        <p:nvSpPr>
          <p:cNvPr id="39" name="TextBox 38">
            <a:extLst>
              <a:ext uri="{FF2B5EF4-FFF2-40B4-BE49-F238E27FC236}">
                <a16:creationId xmlns:a16="http://schemas.microsoft.com/office/drawing/2014/main" id="{0C3E5C08-EFD2-8520-D319-293B13DADC6D}"/>
              </a:ext>
            </a:extLst>
          </p:cNvPr>
          <p:cNvSpPr txBox="1"/>
          <p:nvPr/>
        </p:nvSpPr>
        <p:spPr>
          <a:xfrm>
            <a:off x="299717" y="3061676"/>
            <a:ext cx="6104372" cy="707886"/>
          </a:xfrm>
          <a:prstGeom prst="rect">
            <a:avLst/>
          </a:prstGeom>
          <a:noFill/>
        </p:spPr>
        <p:txBody>
          <a:bodyPr wrap="square">
            <a:spAutoFit/>
          </a:bodyPr>
          <a:lstStyle/>
          <a:p>
            <a:r>
              <a:rPr kumimoji="0" lang="en-US" sz="2000" b="0" i="0" u="none" strike="noStrike" kern="1200" cap="none" spc="0" normalizeH="0" baseline="0" noProof="0" dirty="0">
                <a:ln>
                  <a:noFill/>
                </a:ln>
                <a:solidFill>
                  <a:srgbClr val="0F124A"/>
                </a:solidFill>
                <a:effectLst/>
                <a:uLnTx/>
                <a:uFillTx/>
                <a:latin typeface="Arial"/>
                <a:ea typeface="+mj-ea"/>
                <a:cs typeface="+mj-cs"/>
              </a:rPr>
              <a:t>Nb on Cu coating </a:t>
            </a:r>
          </a:p>
          <a:p>
            <a:r>
              <a:rPr kumimoji="0" lang="en-US" sz="2000" b="0" i="0" u="none" strike="noStrike" kern="1200" cap="none" spc="0" normalizeH="0" baseline="0" noProof="0" dirty="0">
                <a:ln>
                  <a:noFill/>
                </a:ln>
                <a:solidFill>
                  <a:srgbClr val="0F124A"/>
                </a:solidFill>
                <a:effectLst/>
                <a:uLnTx/>
                <a:uFillTx/>
                <a:latin typeface="Arial"/>
                <a:ea typeface="+mj-ea"/>
                <a:cs typeface="+mj-cs"/>
              </a:rPr>
              <a:t>(FCC baseline)</a:t>
            </a:r>
          </a:p>
        </p:txBody>
      </p:sp>
      <p:pic>
        <p:nvPicPr>
          <p:cNvPr id="41" name="Picture 40">
            <a:extLst>
              <a:ext uri="{FF2B5EF4-FFF2-40B4-BE49-F238E27FC236}">
                <a16:creationId xmlns:a16="http://schemas.microsoft.com/office/drawing/2014/main" id="{DFC08D77-7D5F-0F68-A890-62859F5C1D3B}"/>
              </a:ext>
            </a:extLst>
          </p:cNvPr>
          <p:cNvPicPr>
            <a:picLocks noChangeAspect="1"/>
          </p:cNvPicPr>
          <p:nvPr/>
        </p:nvPicPr>
        <p:blipFill>
          <a:blip r:embed="rId8"/>
          <a:stretch>
            <a:fillRect/>
          </a:stretch>
        </p:blipFill>
        <p:spPr>
          <a:xfrm>
            <a:off x="120708" y="1281718"/>
            <a:ext cx="4263382" cy="1481212"/>
          </a:xfrm>
          <a:prstGeom prst="rect">
            <a:avLst/>
          </a:prstGeom>
        </p:spPr>
      </p:pic>
      <p:sp>
        <p:nvSpPr>
          <p:cNvPr id="42" name="TextBox 41">
            <a:extLst>
              <a:ext uri="{FF2B5EF4-FFF2-40B4-BE49-F238E27FC236}">
                <a16:creationId xmlns:a16="http://schemas.microsoft.com/office/drawing/2014/main" id="{750A0171-AE73-6BA9-2947-E8A00CC9B679}"/>
              </a:ext>
            </a:extLst>
          </p:cNvPr>
          <p:cNvSpPr txBox="1"/>
          <p:nvPr/>
        </p:nvSpPr>
        <p:spPr>
          <a:xfrm>
            <a:off x="1087889" y="884141"/>
            <a:ext cx="6104372"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0F124A"/>
                </a:solidFill>
                <a:effectLst/>
                <a:uLnTx/>
                <a:uFillTx/>
                <a:latin typeface="Arial"/>
                <a:ea typeface="+mj-ea"/>
                <a:cs typeface="+mj-cs"/>
              </a:rPr>
              <a:t>Seamless production</a:t>
            </a:r>
            <a:endParaRPr lang="en-GB" sz="1050" dirty="0"/>
          </a:p>
        </p:txBody>
      </p:sp>
      <p:pic>
        <p:nvPicPr>
          <p:cNvPr id="46" name="Picture 45">
            <a:extLst>
              <a:ext uri="{FF2B5EF4-FFF2-40B4-BE49-F238E27FC236}">
                <a16:creationId xmlns:a16="http://schemas.microsoft.com/office/drawing/2014/main" id="{6ACDA481-007B-D856-161A-0C0FC91397B4}"/>
              </a:ext>
            </a:extLst>
          </p:cNvPr>
          <p:cNvPicPr>
            <a:picLocks noChangeAspect="1"/>
          </p:cNvPicPr>
          <p:nvPr/>
        </p:nvPicPr>
        <p:blipFill>
          <a:blip r:embed="rId9"/>
          <a:stretch>
            <a:fillRect/>
          </a:stretch>
        </p:blipFill>
        <p:spPr>
          <a:xfrm>
            <a:off x="203016" y="3454560"/>
            <a:ext cx="3600450" cy="2695575"/>
          </a:xfrm>
          <a:prstGeom prst="rect">
            <a:avLst/>
          </a:prstGeom>
        </p:spPr>
      </p:pic>
      <p:sp>
        <p:nvSpPr>
          <p:cNvPr id="48" name="TextBox 47">
            <a:extLst>
              <a:ext uri="{FF2B5EF4-FFF2-40B4-BE49-F238E27FC236}">
                <a16:creationId xmlns:a16="http://schemas.microsoft.com/office/drawing/2014/main" id="{AF660FEF-8983-93D7-76A4-F6F99547E537}"/>
              </a:ext>
            </a:extLst>
          </p:cNvPr>
          <p:cNvSpPr txBox="1"/>
          <p:nvPr/>
        </p:nvSpPr>
        <p:spPr>
          <a:xfrm>
            <a:off x="203016" y="6173687"/>
            <a:ext cx="6104372" cy="369332"/>
          </a:xfrm>
          <a:prstGeom prst="rect">
            <a:avLst/>
          </a:prstGeom>
          <a:noFill/>
        </p:spPr>
        <p:txBody>
          <a:bodyPr wrap="square">
            <a:spAutoFit/>
          </a:bodyPr>
          <a:lstStyle/>
          <a:p>
            <a:r>
              <a:rPr lang="en-GB" dirty="0"/>
              <a:t>SEM micrograph of the film cross section</a:t>
            </a:r>
          </a:p>
        </p:txBody>
      </p:sp>
    </p:spTree>
    <p:extLst>
      <p:ext uri="{BB962C8B-B14F-4D97-AF65-F5344CB8AC3E}">
        <p14:creationId xmlns:p14="http://schemas.microsoft.com/office/powerpoint/2010/main" val="1103936963"/>
      </p:ext>
    </p:extLst>
  </p:cSld>
  <p:clrMapOvr>
    <a:masterClrMapping/>
  </p:clrMapOvr>
  <mc:AlternateContent xmlns:mc="http://schemas.openxmlformats.org/markup-compatibility/2006">
    <mc:Choice xmlns:p14="http://schemas.microsoft.com/office/powerpoint/2010/main" Requires="p14">
      <p:transition spd="slow">
        <p14:prism isContent="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FCC-</a:t>
            </a:r>
            <a:r>
              <a:rPr lang="fr-CH" dirty="0" err="1"/>
              <a:t>ee</a:t>
            </a:r>
            <a:r>
              <a:rPr lang="fr-CH" dirty="0"/>
              <a:t> </a:t>
            </a:r>
            <a:r>
              <a:rPr lang="en-US" dirty="0"/>
              <a:t>optics baseline &amp; further evolution(s)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2" descr="X">
            <a:extLst>
              <a:ext uri="{FF2B5EF4-FFF2-40B4-BE49-F238E27FC236}">
                <a16:creationId xmlns:a16="http://schemas.microsoft.com/office/drawing/2014/main" id="{26C27E74-C60B-BC9D-3665-B5A4B3848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066" y="4117766"/>
            <a:ext cx="4104174" cy="2419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6D60FC-A33C-0BF2-C70C-0A0C0C0036F3}"/>
              </a:ext>
            </a:extLst>
          </p:cNvPr>
          <p:cNvPicPr>
            <a:picLocks noChangeAspect="1"/>
          </p:cNvPicPr>
          <p:nvPr/>
        </p:nvPicPr>
        <p:blipFill>
          <a:blip r:embed="rId5"/>
          <a:stretch>
            <a:fillRect/>
          </a:stretch>
        </p:blipFill>
        <p:spPr>
          <a:xfrm>
            <a:off x="8079200" y="1106266"/>
            <a:ext cx="3733278" cy="2682537"/>
          </a:xfrm>
          <a:prstGeom prst="rect">
            <a:avLst/>
          </a:prstGeom>
        </p:spPr>
      </p:pic>
      <p:pic>
        <p:nvPicPr>
          <p:cNvPr id="4" name="Picture 3">
            <a:extLst>
              <a:ext uri="{FF2B5EF4-FFF2-40B4-BE49-F238E27FC236}">
                <a16:creationId xmlns:a16="http://schemas.microsoft.com/office/drawing/2014/main" id="{7A8C8F1E-A941-1752-9D5F-A4E236F62E26}"/>
              </a:ext>
            </a:extLst>
          </p:cNvPr>
          <p:cNvPicPr>
            <a:picLocks noChangeAspect="1"/>
          </p:cNvPicPr>
          <p:nvPr/>
        </p:nvPicPr>
        <p:blipFill>
          <a:blip r:embed="rId6"/>
          <a:stretch>
            <a:fillRect/>
          </a:stretch>
        </p:blipFill>
        <p:spPr>
          <a:xfrm>
            <a:off x="8265382" y="3843575"/>
            <a:ext cx="3753963" cy="3014425"/>
          </a:xfrm>
          <a:prstGeom prst="rect">
            <a:avLst/>
          </a:prstGeom>
        </p:spPr>
      </p:pic>
      <p:pic>
        <p:nvPicPr>
          <p:cNvPr id="6" name="Picture 5">
            <a:extLst>
              <a:ext uri="{FF2B5EF4-FFF2-40B4-BE49-F238E27FC236}">
                <a16:creationId xmlns:a16="http://schemas.microsoft.com/office/drawing/2014/main" id="{D1CF6679-A823-2E68-EA4A-A02EF25AB9C6}"/>
              </a:ext>
            </a:extLst>
          </p:cNvPr>
          <p:cNvPicPr>
            <a:picLocks noChangeAspect="1"/>
          </p:cNvPicPr>
          <p:nvPr/>
        </p:nvPicPr>
        <p:blipFill>
          <a:blip r:embed="rId7"/>
          <a:stretch>
            <a:fillRect/>
          </a:stretch>
        </p:blipFill>
        <p:spPr>
          <a:xfrm>
            <a:off x="0" y="3846196"/>
            <a:ext cx="4268422" cy="3020109"/>
          </a:xfrm>
          <a:prstGeom prst="rect">
            <a:avLst/>
          </a:prstGeom>
        </p:spPr>
      </p:pic>
      <p:pic>
        <p:nvPicPr>
          <p:cNvPr id="17" name="Picture 16">
            <a:extLst>
              <a:ext uri="{FF2B5EF4-FFF2-40B4-BE49-F238E27FC236}">
                <a16:creationId xmlns:a16="http://schemas.microsoft.com/office/drawing/2014/main" id="{2511466E-3D9A-137A-607C-AA356BCA5294}"/>
              </a:ext>
            </a:extLst>
          </p:cNvPr>
          <p:cNvPicPr>
            <a:picLocks noChangeAspect="1"/>
          </p:cNvPicPr>
          <p:nvPr/>
        </p:nvPicPr>
        <p:blipFill>
          <a:blip r:embed="rId8"/>
          <a:stretch>
            <a:fillRect/>
          </a:stretch>
        </p:blipFill>
        <p:spPr>
          <a:xfrm>
            <a:off x="-19644" y="915723"/>
            <a:ext cx="3966973" cy="3115692"/>
          </a:xfrm>
          <a:prstGeom prst="rect">
            <a:avLst/>
          </a:prstGeom>
        </p:spPr>
      </p:pic>
      <p:sp>
        <p:nvSpPr>
          <p:cNvPr id="18" name="TextBox 17">
            <a:extLst>
              <a:ext uri="{FF2B5EF4-FFF2-40B4-BE49-F238E27FC236}">
                <a16:creationId xmlns:a16="http://schemas.microsoft.com/office/drawing/2014/main" id="{0F829A8F-D2D8-4591-C4E6-9CD48F46BF96}"/>
              </a:ext>
            </a:extLst>
          </p:cNvPr>
          <p:cNvSpPr txBox="1"/>
          <p:nvPr/>
        </p:nvSpPr>
        <p:spPr>
          <a:xfrm>
            <a:off x="1473622" y="759380"/>
            <a:ext cx="15474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C377B"/>
                </a:solidFill>
                <a:latin typeface="Calibri"/>
              </a:rPr>
              <a:t>r</a:t>
            </a:r>
            <a:r>
              <a:rPr kumimoji="0" lang="en-US" sz="2400" b="1" i="0" u="none" strike="noStrike" kern="1200" cap="none" spc="0" normalizeH="0" baseline="0" noProof="0" dirty="0" err="1">
                <a:ln>
                  <a:noFill/>
                </a:ln>
                <a:solidFill>
                  <a:srgbClr val="0C377B"/>
                </a:solidFill>
                <a:effectLst/>
                <a:uLnTx/>
                <a:uFillTx/>
                <a:latin typeface="Calibri"/>
                <a:ea typeface="+mn-ea"/>
                <a:cs typeface="+mn-cs"/>
              </a:rPr>
              <a:t>egular</a:t>
            </a:r>
            <a:r>
              <a:rPr kumimoji="0" lang="en-US" sz="2400" b="1" i="0" u="none" strike="noStrike" kern="1200" cap="none" spc="0" normalizeH="0" baseline="0" noProof="0" dirty="0">
                <a:ln>
                  <a:noFill/>
                </a:ln>
                <a:solidFill>
                  <a:srgbClr val="0C377B"/>
                </a:solidFill>
                <a:effectLst/>
                <a:uLnTx/>
                <a:uFillTx/>
                <a:latin typeface="Calibri"/>
                <a:ea typeface="+mn-ea"/>
                <a:cs typeface="+mn-cs"/>
              </a:rPr>
              <a:t> arc</a:t>
            </a:r>
            <a:endParaRPr kumimoji="0" lang="en-GB" sz="2400" b="1" i="0" u="none" strike="noStrike" kern="1200" cap="none" spc="0" normalizeH="0" baseline="0" noProof="0" dirty="0">
              <a:ln>
                <a:noFill/>
              </a:ln>
              <a:solidFill>
                <a:srgbClr val="0C377B"/>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284127B-8EE1-071A-F723-B7BA64255C85}"/>
              </a:ext>
            </a:extLst>
          </p:cNvPr>
          <p:cNvSpPr txBox="1"/>
          <p:nvPr/>
        </p:nvSpPr>
        <p:spPr>
          <a:xfrm>
            <a:off x="8526850" y="747848"/>
            <a:ext cx="2598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C377B"/>
                </a:solidFill>
                <a:effectLst/>
                <a:uLnTx/>
                <a:uFillTx/>
                <a:latin typeface="Calibri"/>
                <a:ea typeface="+mn-ea"/>
                <a:cs typeface="+mn-cs"/>
              </a:rPr>
              <a:t>interaction region</a:t>
            </a:r>
            <a:endParaRPr kumimoji="0" lang="en-GB" sz="2400" b="1" i="0" u="none" strike="noStrike" kern="1200" cap="none" spc="0" normalizeH="0" baseline="0" noProof="0" dirty="0">
              <a:ln>
                <a:noFill/>
              </a:ln>
              <a:solidFill>
                <a:srgbClr val="0C377B"/>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20BD7F-58CC-E80B-A515-4074D3C90605}"/>
                  </a:ext>
                </a:extLst>
              </p:cNvPr>
              <p:cNvSpPr txBox="1"/>
              <p:nvPr/>
            </p:nvSpPr>
            <p:spPr>
              <a:xfrm>
                <a:off x="673228" y="2339471"/>
                <a:ext cx="322422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FODO lattice</a:t>
                </a:r>
                <a:r>
                  <a:rPr kumimoji="0" lang="en-US" sz="1600" b="0" i="0" u="none" strike="noStrike" kern="1200" cap="none" spc="0" normalizeH="0" baseline="0" noProof="0" dirty="0">
                    <a:ln>
                      <a:noFill/>
                    </a:ln>
                    <a:solidFill>
                      <a:prstClr val="black"/>
                    </a:solidFill>
                    <a:effectLst/>
                    <a:uLnTx/>
                    <a:uFillTx/>
                    <a:latin typeface="Calibri"/>
                    <a:ea typeface="+mn-ea"/>
                    <a:cs typeface="+mn-cs"/>
                  </a:rPr>
                  <a:t>, many -</a:t>
                </a:r>
                <a:r>
                  <a:rPr kumimoji="0" lang="en-US" sz="1600" b="0" i="1" u="none" strike="noStrike" kern="1200" cap="none" spc="0" normalizeH="0" baseline="0" noProof="0" dirty="0">
                    <a:ln>
                      <a:noFill/>
                    </a:ln>
                    <a:solidFill>
                      <a:prstClr val="black"/>
                    </a:solidFill>
                    <a:effectLst/>
                    <a:uLnTx/>
                    <a:uFillTx/>
                    <a:latin typeface="Calibri"/>
                    <a:ea typeface="+mn-ea"/>
                    <a:cs typeface="+mn-cs"/>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 sext pairs; periodic unit cell length </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260 m</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TextBox 19">
                <a:extLst>
                  <a:ext uri="{FF2B5EF4-FFF2-40B4-BE49-F238E27FC236}">
                    <a16:creationId xmlns:a16="http://schemas.microsoft.com/office/drawing/2014/main" id="{6820BD7F-58CC-E80B-A515-4074D3C90605}"/>
                  </a:ext>
                </a:extLst>
              </p:cNvPr>
              <p:cNvSpPr txBox="1">
                <a:spLocks noRot="1" noChangeAspect="1" noMove="1" noResize="1" noEditPoints="1" noAdjustHandles="1" noChangeArrowheads="1" noChangeShapeType="1" noTextEdit="1"/>
              </p:cNvSpPr>
              <p:nvPr/>
            </p:nvSpPr>
            <p:spPr>
              <a:xfrm>
                <a:off x="673228" y="2339471"/>
                <a:ext cx="3224224" cy="615553"/>
              </a:xfrm>
              <a:prstGeom prst="rect">
                <a:avLst/>
              </a:prstGeom>
              <a:blipFill>
                <a:blip r:embed="rId9"/>
                <a:stretch>
                  <a:fillRect l="-1512" t="-5941" b="-1188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446E3F-23B0-589F-EB71-13F483B74C28}"/>
                  </a:ext>
                </a:extLst>
              </p:cNvPr>
              <p:cNvSpPr txBox="1"/>
              <p:nvPr/>
            </p:nvSpPr>
            <p:spPr>
              <a:xfrm>
                <a:off x="706582" y="4838814"/>
                <a:ext cx="2876203" cy="892552"/>
              </a:xfrm>
              <a:prstGeom prst="rect">
                <a:avLst/>
              </a:prstGeom>
              <a:solidFill>
                <a:schemeClr val="bg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hybrid FODO lattice,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with few sext.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periodic unit cell length</a:t>
                </a:r>
                <a14:m>
                  <m:oMath xmlns:m="http://schemas.openxmlformats.org/officeDocument/2006/math">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300 m</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TextBox 20">
                <a:extLst>
                  <a:ext uri="{FF2B5EF4-FFF2-40B4-BE49-F238E27FC236}">
                    <a16:creationId xmlns:a16="http://schemas.microsoft.com/office/drawing/2014/main" id="{F7446E3F-23B0-589F-EB71-13F483B74C28}"/>
                  </a:ext>
                </a:extLst>
              </p:cNvPr>
              <p:cNvSpPr txBox="1">
                <a:spLocks noRot="1" noChangeAspect="1" noMove="1" noResize="1" noEditPoints="1" noAdjustHandles="1" noChangeArrowheads="1" noChangeShapeType="1" noTextEdit="1"/>
              </p:cNvSpPr>
              <p:nvPr/>
            </p:nvSpPr>
            <p:spPr>
              <a:xfrm>
                <a:off x="706582" y="4838814"/>
                <a:ext cx="2876203" cy="892552"/>
              </a:xfrm>
              <a:prstGeom prst="rect">
                <a:avLst/>
              </a:prstGeom>
              <a:blipFill>
                <a:blip r:embed="rId10"/>
                <a:stretch>
                  <a:fillRect l="-1907" t="-4110" b="-8219"/>
                </a:stretch>
              </a:blipFill>
            </p:spPr>
            <p:txBody>
              <a:bodyPr/>
              <a:lstStyle/>
              <a:p>
                <a:r>
                  <a:rPr lang="en-CH">
                    <a:noFill/>
                  </a:rPr>
                  <a:t> </a:t>
                </a:r>
              </a:p>
            </p:txBody>
          </p:sp>
        </mc:Fallback>
      </mc:AlternateContent>
      <p:sp>
        <p:nvSpPr>
          <p:cNvPr id="22" name="TextBox 21">
            <a:extLst>
              <a:ext uri="{FF2B5EF4-FFF2-40B4-BE49-F238E27FC236}">
                <a16:creationId xmlns:a16="http://schemas.microsoft.com/office/drawing/2014/main" id="{5144C16B-7884-8BDE-F7E1-44A901400F75}"/>
              </a:ext>
            </a:extLst>
          </p:cNvPr>
          <p:cNvSpPr txBox="1"/>
          <p:nvPr/>
        </p:nvSpPr>
        <p:spPr>
          <a:xfrm>
            <a:off x="8880638" y="4917866"/>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 modular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71F3C06-771F-6527-EE11-77CA9C67E6A9}"/>
              </a:ext>
            </a:extLst>
          </p:cNvPr>
          <p:cNvSpPr txBox="1"/>
          <p:nvPr/>
        </p:nvSpPr>
        <p:spPr>
          <a:xfrm>
            <a:off x="8877291" y="2362143"/>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asymmetric</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8F8EE83-ED1F-B35D-D933-D39691FEC235}"/>
              </a:ext>
            </a:extLst>
          </p:cNvPr>
          <p:cNvSpPr txBox="1"/>
          <p:nvPr/>
        </p:nvSpPr>
        <p:spPr>
          <a:xfrm>
            <a:off x="11279762" y="851714"/>
            <a:ext cx="633507" cy="276999"/>
          </a:xfrm>
          <a:prstGeom prst="rect">
            <a:avLst/>
          </a:prstGeom>
          <a:solidFill>
            <a:schemeClr val="accent5">
              <a:lumMod val="20000"/>
              <a:lumOff val="80000"/>
            </a:schemeClr>
          </a:solidFill>
        </p:spPr>
        <p:txBody>
          <a:bodyPr wrap="none" rtlCol="0">
            <a:spAutoFit/>
          </a:bodyPr>
          <a:lstStyle/>
          <a:p>
            <a:r>
              <a:rPr lang="en-US" sz="1200" dirty="0"/>
              <a:t>K. Oide</a:t>
            </a:r>
            <a:endParaRPr lang="en-GB" sz="1200" dirty="0"/>
          </a:p>
        </p:txBody>
      </p:sp>
      <p:sp>
        <p:nvSpPr>
          <p:cNvPr id="25" name="TextBox 24">
            <a:extLst>
              <a:ext uri="{FF2B5EF4-FFF2-40B4-BE49-F238E27FC236}">
                <a16:creationId xmlns:a16="http://schemas.microsoft.com/office/drawing/2014/main" id="{2B6CF2BA-A83F-E3AF-F3A6-6269C367F945}"/>
              </a:ext>
            </a:extLst>
          </p:cNvPr>
          <p:cNvSpPr txBox="1"/>
          <p:nvPr/>
        </p:nvSpPr>
        <p:spPr>
          <a:xfrm>
            <a:off x="3313822" y="865176"/>
            <a:ext cx="633507" cy="276999"/>
          </a:xfrm>
          <a:prstGeom prst="rect">
            <a:avLst/>
          </a:prstGeom>
          <a:solidFill>
            <a:schemeClr val="accent5">
              <a:lumMod val="20000"/>
              <a:lumOff val="80000"/>
            </a:schemeClr>
          </a:solidFill>
        </p:spPr>
        <p:txBody>
          <a:bodyPr wrap="none" rtlCol="0">
            <a:spAutoFit/>
          </a:bodyPr>
          <a:lstStyle/>
          <a:p>
            <a:r>
              <a:rPr lang="en-US" sz="1200" dirty="0"/>
              <a:t>K. Oide</a:t>
            </a:r>
            <a:endParaRPr lang="en-GB" sz="1200" dirty="0"/>
          </a:p>
        </p:txBody>
      </p:sp>
      <p:sp>
        <p:nvSpPr>
          <p:cNvPr id="26" name="TextBox 25">
            <a:extLst>
              <a:ext uri="{FF2B5EF4-FFF2-40B4-BE49-F238E27FC236}">
                <a16:creationId xmlns:a16="http://schemas.microsoft.com/office/drawing/2014/main" id="{1FA83462-9018-4334-F1E1-D8495AECBE47}"/>
              </a:ext>
            </a:extLst>
          </p:cNvPr>
          <p:cNvSpPr txBox="1"/>
          <p:nvPr/>
        </p:nvSpPr>
        <p:spPr>
          <a:xfrm>
            <a:off x="11143143" y="4131701"/>
            <a:ext cx="912045" cy="276999"/>
          </a:xfrm>
          <a:prstGeom prst="rect">
            <a:avLst/>
          </a:prstGeom>
          <a:solidFill>
            <a:schemeClr val="accent5">
              <a:lumMod val="20000"/>
              <a:lumOff val="80000"/>
            </a:schemeClr>
          </a:solidFill>
        </p:spPr>
        <p:txBody>
          <a:bodyPr wrap="none" rtlCol="0">
            <a:spAutoFit/>
          </a:bodyPr>
          <a:lstStyle/>
          <a:p>
            <a:r>
              <a:rPr lang="en-US" sz="1200" dirty="0"/>
              <a:t>P. Raimondi</a:t>
            </a:r>
            <a:endParaRPr lang="en-GB" sz="1200" dirty="0"/>
          </a:p>
        </p:txBody>
      </p:sp>
      <p:sp>
        <p:nvSpPr>
          <p:cNvPr id="27" name="TextBox 26">
            <a:extLst>
              <a:ext uri="{FF2B5EF4-FFF2-40B4-BE49-F238E27FC236}">
                <a16:creationId xmlns:a16="http://schemas.microsoft.com/office/drawing/2014/main" id="{C4C57A60-CBDD-06A6-3F11-F6022144A284}"/>
              </a:ext>
            </a:extLst>
          </p:cNvPr>
          <p:cNvSpPr txBox="1"/>
          <p:nvPr/>
        </p:nvSpPr>
        <p:spPr>
          <a:xfrm>
            <a:off x="3146356" y="4069406"/>
            <a:ext cx="912045" cy="276999"/>
          </a:xfrm>
          <a:prstGeom prst="rect">
            <a:avLst/>
          </a:prstGeom>
          <a:solidFill>
            <a:schemeClr val="accent5">
              <a:lumMod val="20000"/>
              <a:lumOff val="80000"/>
            </a:schemeClr>
          </a:solidFill>
        </p:spPr>
        <p:txBody>
          <a:bodyPr wrap="none" rtlCol="0">
            <a:spAutoFit/>
          </a:bodyPr>
          <a:lstStyle/>
          <a:p>
            <a:r>
              <a:rPr lang="en-US" sz="1200" dirty="0"/>
              <a:t>P. Raimondi</a:t>
            </a:r>
            <a:endParaRPr lang="en-GB" sz="1200" dirty="0"/>
          </a:p>
        </p:txBody>
      </p:sp>
      <p:sp>
        <p:nvSpPr>
          <p:cNvPr id="28" name="TextBox 27">
            <a:extLst>
              <a:ext uri="{FF2B5EF4-FFF2-40B4-BE49-F238E27FC236}">
                <a16:creationId xmlns:a16="http://schemas.microsoft.com/office/drawing/2014/main" id="{0C745C5D-DD7B-2159-57FC-87D46325B238}"/>
              </a:ext>
            </a:extLst>
          </p:cNvPr>
          <p:cNvSpPr txBox="1"/>
          <p:nvPr/>
        </p:nvSpPr>
        <p:spPr>
          <a:xfrm>
            <a:off x="6940218" y="6351334"/>
            <a:ext cx="1127937" cy="461665"/>
          </a:xfrm>
          <a:prstGeom prst="rect">
            <a:avLst/>
          </a:prstGeom>
          <a:solidFill>
            <a:schemeClr val="accent5">
              <a:lumMod val="20000"/>
              <a:lumOff val="80000"/>
            </a:schemeClr>
          </a:solidFill>
        </p:spPr>
        <p:txBody>
          <a:bodyPr wrap="none" rtlCol="0">
            <a:spAutoFit/>
          </a:bodyPr>
          <a:lstStyle/>
          <a:p>
            <a:r>
              <a:rPr lang="en-US" sz="1200" dirty="0"/>
              <a:t>C. Garcia,</a:t>
            </a:r>
          </a:p>
          <a:p>
            <a:r>
              <a:rPr lang="en-US" sz="1200" dirty="0"/>
              <a:t>R. Tomas, et al.</a:t>
            </a:r>
            <a:endParaRPr lang="en-GB" sz="1200" dirty="0"/>
          </a:p>
        </p:txBody>
      </p:sp>
      <p:sp>
        <p:nvSpPr>
          <p:cNvPr id="29" name="TextBox 28">
            <a:extLst>
              <a:ext uri="{FF2B5EF4-FFF2-40B4-BE49-F238E27FC236}">
                <a16:creationId xmlns:a16="http://schemas.microsoft.com/office/drawing/2014/main" id="{F2885747-0B71-ED96-571D-133EE71C0B70}"/>
              </a:ext>
            </a:extLst>
          </p:cNvPr>
          <p:cNvSpPr txBox="1"/>
          <p:nvPr/>
        </p:nvSpPr>
        <p:spPr>
          <a:xfrm>
            <a:off x="4188313" y="1212814"/>
            <a:ext cx="4007379" cy="2693045"/>
          </a:xfrm>
          <a:prstGeom prst="rect">
            <a:avLst/>
          </a:prstGeom>
          <a:noFill/>
        </p:spPr>
        <p:txBody>
          <a:bodyPr wrap="none" rtlCol="0">
            <a:spAutoFit/>
          </a:bodyPr>
          <a:lstStyle/>
          <a:p>
            <a:r>
              <a:rPr lang="en-US" sz="2000" b="1" dirty="0" err="1">
                <a:solidFill>
                  <a:srgbClr val="0C377B"/>
                </a:solidFill>
              </a:rPr>
              <a:t>optimisation</a:t>
            </a:r>
            <a:r>
              <a:rPr lang="en-US" sz="2000" b="1" dirty="0">
                <a:solidFill>
                  <a:srgbClr val="0C377B"/>
                </a:solidFill>
              </a:rPr>
              <a:t> goals:</a:t>
            </a:r>
          </a:p>
          <a:p>
            <a:endParaRPr lang="en-US" sz="900" b="1" dirty="0">
              <a:solidFill>
                <a:srgbClr val="0C377B"/>
              </a:solidFill>
            </a:endParaRPr>
          </a:p>
          <a:p>
            <a:pPr marL="285750" indent="-285750">
              <a:buFont typeface="Arial" panose="020B0604020202020204" pitchFamily="34" charset="0"/>
              <a:buChar char="•"/>
            </a:pPr>
            <a:r>
              <a:rPr lang="en-GB" sz="2000" dirty="0">
                <a:solidFill>
                  <a:srgbClr val="0C377B"/>
                </a:solidFill>
              </a:rPr>
              <a:t>reduced power consumption</a:t>
            </a:r>
          </a:p>
          <a:p>
            <a:pPr marL="285750" indent="-285750">
              <a:buFont typeface="Arial" panose="020B0604020202020204" pitchFamily="34" charset="0"/>
              <a:buChar char="•"/>
            </a:pPr>
            <a:r>
              <a:rPr lang="en-GB" sz="2000" dirty="0">
                <a:solidFill>
                  <a:srgbClr val="0C377B"/>
                </a:solidFill>
              </a:rPr>
              <a:t>lower SR energy loss</a:t>
            </a:r>
          </a:p>
          <a:p>
            <a:pPr marL="285750" indent="-285750">
              <a:buFont typeface="Arial" panose="020B0604020202020204" pitchFamily="34" charset="0"/>
              <a:buChar char="•"/>
            </a:pPr>
            <a:r>
              <a:rPr lang="en-GB" sz="2000" dirty="0">
                <a:solidFill>
                  <a:srgbClr val="0C377B"/>
                </a:solidFill>
              </a:rPr>
              <a:t>increased momentum acceptance</a:t>
            </a:r>
          </a:p>
          <a:p>
            <a:pPr marL="285750" indent="-285750">
              <a:buFont typeface="Arial" panose="020B0604020202020204" pitchFamily="34" charset="0"/>
              <a:buChar char="•"/>
            </a:pPr>
            <a:r>
              <a:rPr lang="en-GB" sz="2000" dirty="0">
                <a:solidFill>
                  <a:srgbClr val="0C377B"/>
                </a:solidFill>
              </a:rPr>
              <a:t>relaxed tolerances</a:t>
            </a:r>
          </a:p>
          <a:p>
            <a:pPr marL="285750" indent="-285750">
              <a:buFont typeface="Arial" panose="020B0604020202020204" pitchFamily="34" charset="0"/>
              <a:buChar char="•"/>
            </a:pPr>
            <a:r>
              <a:rPr lang="en-GB" sz="2000" dirty="0">
                <a:solidFill>
                  <a:srgbClr val="0C377B"/>
                </a:solidFill>
              </a:rPr>
              <a:t>larger dynamic aperture</a:t>
            </a:r>
          </a:p>
          <a:p>
            <a:pPr marL="285750" indent="-285750">
              <a:buFont typeface="Arial" panose="020B0604020202020204" pitchFamily="34" charset="0"/>
              <a:buChar char="•"/>
            </a:pPr>
            <a:r>
              <a:rPr lang="en-GB" sz="2000" dirty="0">
                <a:solidFill>
                  <a:srgbClr val="0C377B"/>
                </a:solidFill>
              </a:rPr>
              <a:t>simplified powering schemes</a:t>
            </a:r>
          </a:p>
          <a:p>
            <a:endParaRPr lang="en-GB" sz="2000" dirty="0">
              <a:solidFill>
                <a:srgbClr val="0C377B"/>
              </a:solidFill>
            </a:endParaRPr>
          </a:p>
        </p:txBody>
      </p:sp>
    </p:spTree>
    <p:extLst>
      <p:ext uri="{BB962C8B-B14F-4D97-AF65-F5344CB8AC3E}">
        <p14:creationId xmlns:p14="http://schemas.microsoft.com/office/powerpoint/2010/main" val="257230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58446A-F248-DA8C-89AF-482130FD99D0}"/>
              </a:ext>
            </a:extLst>
          </p:cNvPr>
          <p:cNvPicPr>
            <a:picLocks noChangeAspect="1"/>
          </p:cNvPicPr>
          <p:nvPr/>
        </p:nvPicPr>
        <p:blipFill>
          <a:blip r:embed="rId2"/>
          <a:stretch>
            <a:fillRect/>
          </a:stretch>
        </p:blipFill>
        <p:spPr>
          <a:xfrm>
            <a:off x="387731" y="649965"/>
            <a:ext cx="4711505" cy="2944690"/>
          </a:xfrm>
          <a:prstGeom prst="rect">
            <a:avLst/>
          </a:prstGeom>
        </p:spPr>
      </p:pic>
      <p:sp>
        <p:nvSpPr>
          <p:cNvPr id="2" name="Title 1">
            <a:extLst>
              <a:ext uri="{FF2B5EF4-FFF2-40B4-BE49-F238E27FC236}">
                <a16:creationId xmlns:a16="http://schemas.microsoft.com/office/drawing/2014/main" id="{08CEAD1F-AE6B-F9CD-B74C-51FAA86437B3}"/>
              </a:ext>
            </a:extLst>
          </p:cNvPr>
          <p:cNvSpPr txBox="1">
            <a:spLocks/>
          </p:cNvSpPr>
          <p:nvPr/>
        </p:nvSpPr>
        <p:spPr>
          <a:xfrm>
            <a:off x="11929"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FCC-ee Beam Impedance &amp; Collective Effects</a:t>
            </a:r>
          </a:p>
        </p:txBody>
      </p:sp>
      <p:pic>
        <p:nvPicPr>
          <p:cNvPr id="3" name="Picture 2" descr="A picture containing icon&#10;&#10;Description automatically generated">
            <a:extLst>
              <a:ext uri="{FF2B5EF4-FFF2-40B4-BE49-F238E27FC236}">
                <a16:creationId xmlns:a16="http://schemas.microsoft.com/office/drawing/2014/main" id="{960F8428-C505-F96D-42FD-880443768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4" descr="INFN Frascati (Roma) | Future Circular Collider">
            <a:extLst>
              <a:ext uri="{FF2B5EF4-FFF2-40B4-BE49-F238E27FC236}">
                <a16:creationId xmlns:a16="http://schemas.microsoft.com/office/drawing/2014/main" id="{3DC30DF4-A01A-5D8C-85C0-A5EF48167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812" y="91566"/>
            <a:ext cx="830479" cy="587565"/>
          </a:xfrm>
          <a:prstGeom prst="rect">
            <a:avLst/>
          </a:prstGeom>
          <a:solidFill>
            <a:schemeClr val="bg1"/>
          </a:solidFill>
        </p:spPr>
      </p:pic>
      <p:pic>
        <p:nvPicPr>
          <p:cNvPr id="5" name="Picture 4">
            <a:extLst>
              <a:ext uri="{FF2B5EF4-FFF2-40B4-BE49-F238E27FC236}">
                <a16:creationId xmlns:a16="http://schemas.microsoft.com/office/drawing/2014/main" id="{F76DE514-0DBA-38C7-1F58-94925AC136AF}"/>
              </a:ext>
            </a:extLst>
          </p:cNvPr>
          <p:cNvPicPr>
            <a:picLocks noChangeAspect="1"/>
          </p:cNvPicPr>
          <p:nvPr/>
        </p:nvPicPr>
        <p:blipFill>
          <a:blip r:embed="rId5"/>
          <a:stretch>
            <a:fillRect/>
          </a:stretch>
        </p:blipFill>
        <p:spPr>
          <a:xfrm>
            <a:off x="11223291" y="91264"/>
            <a:ext cx="830479" cy="587867"/>
          </a:xfrm>
          <a:prstGeom prst="rect">
            <a:avLst/>
          </a:prstGeom>
        </p:spPr>
      </p:pic>
      <p:sp>
        <p:nvSpPr>
          <p:cNvPr id="6" name="TextBox 5">
            <a:extLst>
              <a:ext uri="{FF2B5EF4-FFF2-40B4-BE49-F238E27FC236}">
                <a16:creationId xmlns:a16="http://schemas.microsoft.com/office/drawing/2014/main" id="{8E1F3AB8-C817-78F2-AFB1-A161837F9E55}"/>
              </a:ext>
            </a:extLst>
          </p:cNvPr>
          <p:cNvSpPr txBox="1"/>
          <p:nvPr/>
        </p:nvSpPr>
        <p:spPr>
          <a:xfrm>
            <a:off x="82268" y="828901"/>
            <a:ext cx="1034030" cy="461665"/>
          </a:xfrm>
          <a:prstGeom prst="rect">
            <a:avLst/>
          </a:prstGeom>
          <a:solidFill>
            <a:schemeClr val="accent2">
              <a:lumMod val="20000"/>
              <a:lumOff val="80000"/>
            </a:schemeClr>
          </a:solidFill>
        </p:spPr>
        <p:txBody>
          <a:bodyPr wrap="square">
            <a:spAutoFit/>
          </a:bodyPr>
          <a:lstStyle/>
          <a:p>
            <a:pPr algn="ctr"/>
            <a:r>
              <a:rPr kumimoji="0" lang="en-GB" altLang="en-US" sz="12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 Migliorati</a:t>
            </a:r>
          </a:p>
          <a:p>
            <a:pPr algn="ctr"/>
            <a:r>
              <a:rPr lang="en-GB" sz="1200" dirty="0">
                <a:solidFill>
                  <a:srgbClr val="333333"/>
                </a:solidFill>
                <a:latin typeface="Calibri" panose="020F0502020204030204" pitchFamily="34" charset="0"/>
                <a:cs typeface="Calibri" panose="020F0502020204030204" pitchFamily="34" charset="0"/>
              </a:rPr>
              <a:t>et al.</a:t>
            </a:r>
            <a:endParaRPr lang="en-GB" sz="1200" dirty="0"/>
          </a:p>
        </p:txBody>
      </p:sp>
      <p:sp>
        <p:nvSpPr>
          <p:cNvPr id="8" name="TextBox 7">
            <a:extLst>
              <a:ext uri="{FF2B5EF4-FFF2-40B4-BE49-F238E27FC236}">
                <a16:creationId xmlns:a16="http://schemas.microsoft.com/office/drawing/2014/main" id="{CEA5CE05-56EF-A944-6EBF-178460475C48}"/>
              </a:ext>
            </a:extLst>
          </p:cNvPr>
          <p:cNvSpPr txBox="1"/>
          <p:nvPr/>
        </p:nvSpPr>
        <p:spPr>
          <a:xfrm>
            <a:off x="1184125" y="828901"/>
            <a:ext cx="2441694" cy="369332"/>
          </a:xfrm>
          <a:prstGeom prst="rect">
            <a:avLst/>
          </a:prstGeom>
          <a:noFill/>
        </p:spPr>
        <p:txBody>
          <a:bodyPr wrap="none" rtlCol="0">
            <a:spAutoFit/>
          </a:bodyPr>
          <a:lstStyle/>
          <a:p>
            <a:r>
              <a:rPr lang="en-US" dirty="0"/>
              <a:t>Longitudinal impedance</a:t>
            </a:r>
            <a:endParaRPr lang="en-GB" dirty="0"/>
          </a:p>
        </p:txBody>
      </p:sp>
      <p:sp>
        <p:nvSpPr>
          <p:cNvPr id="10" name="TextBox 9">
            <a:extLst>
              <a:ext uri="{FF2B5EF4-FFF2-40B4-BE49-F238E27FC236}">
                <a16:creationId xmlns:a16="http://schemas.microsoft.com/office/drawing/2014/main" id="{154B762F-96CD-D42A-BB00-11B3B489C9EB}"/>
              </a:ext>
            </a:extLst>
          </p:cNvPr>
          <p:cNvSpPr txBox="1"/>
          <p:nvPr/>
        </p:nvSpPr>
        <p:spPr>
          <a:xfrm>
            <a:off x="1305274" y="4134893"/>
            <a:ext cx="2441694" cy="369332"/>
          </a:xfrm>
          <a:prstGeom prst="rect">
            <a:avLst/>
          </a:prstGeom>
          <a:noFill/>
        </p:spPr>
        <p:txBody>
          <a:bodyPr wrap="none" rtlCol="0">
            <a:spAutoFit/>
          </a:bodyPr>
          <a:lstStyle/>
          <a:p>
            <a:r>
              <a:rPr lang="en-US" dirty="0"/>
              <a:t>Longitudinal impedance</a:t>
            </a:r>
            <a:endParaRPr lang="en-GB" dirty="0"/>
          </a:p>
        </p:txBody>
      </p:sp>
      <p:pic>
        <p:nvPicPr>
          <p:cNvPr id="11" name="Immagine 4">
            <a:extLst>
              <a:ext uri="{FF2B5EF4-FFF2-40B4-BE49-F238E27FC236}">
                <a16:creationId xmlns:a16="http://schemas.microsoft.com/office/drawing/2014/main" id="{4A5A358E-1CCC-89BA-41F9-23B006E8DB4B}"/>
              </a:ext>
            </a:extLst>
          </p:cNvPr>
          <p:cNvPicPr>
            <a:picLocks noChangeAspect="1"/>
          </p:cNvPicPr>
          <p:nvPr/>
        </p:nvPicPr>
        <p:blipFill>
          <a:blip r:embed="rId6"/>
          <a:stretch>
            <a:fillRect/>
          </a:stretch>
        </p:blipFill>
        <p:spPr>
          <a:xfrm>
            <a:off x="0" y="3584749"/>
            <a:ext cx="6546502" cy="3273251"/>
          </a:xfrm>
          <a:prstGeom prst="rect">
            <a:avLst/>
          </a:prstGeom>
        </p:spPr>
      </p:pic>
      <p:sp>
        <p:nvSpPr>
          <p:cNvPr id="12" name="TextBox 11">
            <a:extLst>
              <a:ext uri="{FF2B5EF4-FFF2-40B4-BE49-F238E27FC236}">
                <a16:creationId xmlns:a16="http://schemas.microsoft.com/office/drawing/2014/main" id="{35284AB2-4087-7B5D-07F8-514AD28A65C3}"/>
              </a:ext>
            </a:extLst>
          </p:cNvPr>
          <p:cNvSpPr txBox="1"/>
          <p:nvPr/>
        </p:nvSpPr>
        <p:spPr>
          <a:xfrm>
            <a:off x="1184125" y="3758857"/>
            <a:ext cx="3328091" cy="369332"/>
          </a:xfrm>
          <a:prstGeom prst="rect">
            <a:avLst/>
          </a:prstGeom>
          <a:noFill/>
        </p:spPr>
        <p:txBody>
          <a:bodyPr wrap="none" rtlCol="0">
            <a:spAutoFit/>
          </a:bodyPr>
          <a:lstStyle/>
          <a:p>
            <a:r>
              <a:rPr lang="en-GB" dirty="0"/>
              <a:t>Transverse dipolar wake potential</a:t>
            </a:r>
          </a:p>
        </p:txBody>
      </p:sp>
      <p:pic>
        <p:nvPicPr>
          <p:cNvPr id="13" name="Immagine 10">
            <a:extLst>
              <a:ext uri="{FF2B5EF4-FFF2-40B4-BE49-F238E27FC236}">
                <a16:creationId xmlns:a16="http://schemas.microsoft.com/office/drawing/2014/main" id="{9759E570-CFF2-918B-4E34-57B0C8DD3178}"/>
              </a:ext>
            </a:extLst>
          </p:cNvPr>
          <p:cNvPicPr>
            <a:picLocks noChangeAspect="1"/>
          </p:cNvPicPr>
          <p:nvPr/>
        </p:nvPicPr>
        <p:blipFill rotWithShape="1">
          <a:blip r:embed="rId7"/>
          <a:srcRect r="5739"/>
          <a:stretch/>
        </p:blipFill>
        <p:spPr>
          <a:xfrm>
            <a:off x="7259935" y="1010552"/>
            <a:ext cx="4848594" cy="2571892"/>
          </a:xfrm>
          <a:prstGeom prst="rect">
            <a:avLst/>
          </a:prstGeom>
        </p:spPr>
      </p:pic>
      <p:sp>
        <p:nvSpPr>
          <p:cNvPr id="15" name="TextBox 14">
            <a:extLst>
              <a:ext uri="{FF2B5EF4-FFF2-40B4-BE49-F238E27FC236}">
                <a16:creationId xmlns:a16="http://schemas.microsoft.com/office/drawing/2014/main" id="{AD7A335F-289D-92F6-E75C-643BF5DDAEB8}"/>
              </a:ext>
            </a:extLst>
          </p:cNvPr>
          <p:cNvSpPr txBox="1"/>
          <p:nvPr/>
        </p:nvSpPr>
        <p:spPr>
          <a:xfrm>
            <a:off x="10392812" y="2322358"/>
            <a:ext cx="1527349" cy="830997"/>
          </a:xfrm>
          <a:prstGeom prst="rect">
            <a:avLst/>
          </a:prstGeom>
          <a:noFill/>
        </p:spPr>
        <p:txBody>
          <a:bodyPr wrap="square">
            <a:spAutoFit/>
          </a:bodyPr>
          <a:lstStyle/>
          <a:p>
            <a:pPr eaLnBrk="1" hangingPunct="1">
              <a:spcBef>
                <a:spcPct val="50000"/>
              </a:spcBef>
            </a:pPr>
            <a:r>
              <a:rPr lang="en-GB" altLang="it-IT" sz="1600" dirty="0">
                <a:solidFill>
                  <a:srgbClr val="000000"/>
                </a:solidFill>
                <a:latin typeface="Arial"/>
                <a:ea typeface="+mn-ea"/>
                <a:cs typeface="+mn-cs"/>
              </a:rPr>
              <a:t>damping time ~ 1 ms</a:t>
            </a:r>
            <a:r>
              <a:rPr lang="en-GB" altLang="it-IT" sz="1600" dirty="0">
                <a:solidFill>
                  <a:srgbClr val="000000"/>
                </a:solidFill>
                <a:latin typeface="Arial"/>
              </a:rPr>
              <a:t> </a:t>
            </a:r>
            <a:r>
              <a:rPr lang="en-GB" altLang="it-IT" sz="1400" dirty="0">
                <a:solidFill>
                  <a:srgbClr val="000000"/>
                </a:solidFill>
                <a:latin typeface="Arial"/>
              </a:rPr>
              <a:t>needed</a:t>
            </a:r>
            <a:r>
              <a:rPr lang="en-GB" altLang="it-IT" sz="1600" dirty="0">
                <a:solidFill>
                  <a:srgbClr val="000000"/>
                </a:solidFill>
                <a:latin typeface="Arial"/>
              </a:rPr>
              <a:t> (3 turns !) </a:t>
            </a:r>
          </a:p>
        </p:txBody>
      </p:sp>
      <p:sp>
        <p:nvSpPr>
          <p:cNvPr id="16" name="TextBox 15">
            <a:extLst>
              <a:ext uri="{FF2B5EF4-FFF2-40B4-BE49-F238E27FC236}">
                <a16:creationId xmlns:a16="http://schemas.microsoft.com/office/drawing/2014/main" id="{1A8C2ACD-E0B6-3676-A6E5-61D9F031468D}"/>
              </a:ext>
            </a:extLst>
          </p:cNvPr>
          <p:cNvSpPr txBox="1"/>
          <p:nvPr/>
        </p:nvSpPr>
        <p:spPr>
          <a:xfrm>
            <a:off x="7259935" y="691785"/>
            <a:ext cx="5064207" cy="369332"/>
          </a:xfrm>
          <a:prstGeom prst="rect">
            <a:avLst/>
          </a:prstGeom>
          <a:noFill/>
        </p:spPr>
        <p:txBody>
          <a:bodyPr wrap="none" rtlCol="0">
            <a:spAutoFit/>
          </a:bodyPr>
          <a:lstStyle/>
          <a:p>
            <a:r>
              <a:rPr lang="en-US" dirty="0"/>
              <a:t>Transverse coupled bunch instability and feedback </a:t>
            </a:r>
            <a:endParaRPr lang="en-GB" dirty="0"/>
          </a:p>
        </p:txBody>
      </p:sp>
      <p:pic>
        <p:nvPicPr>
          <p:cNvPr id="17" name="Immagine 8">
            <a:extLst>
              <a:ext uri="{FF2B5EF4-FFF2-40B4-BE49-F238E27FC236}">
                <a16:creationId xmlns:a16="http://schemas.microsoft.com/office/drawing/2014/main" id="{63DF78B3-9273-8A11-57C5-1301BB56EF9A}"/>
              </a:ext>
            </a:extLst>
          </p:cNvPr>
          <p:cNvPicPr>
            <a:picLocks noChangeAspect="1"/>
          </p:cNvPicPr>
          <p:nvPr/>
        </p:nvPicPr>
        <p:blipFill>
          <a:blip r:embed="rId8"/>
          <a:stretch>
            <a:fillRect/>
          </a:stretch>
        </p:blipFill>
        <p:spPr>
          <a:xfrm>
            <a:off x="6984553" y="3810313"/>
            <a:ext cx="4848594" cy="3047687"/>
          </a:xfrm>
          <a:prstGeom prst="rect">
            <a:avLst/>
          </a:prstGeom>
        </p:spPr>
      </p:pic>
      <p:sp>
        <p:nvSpPr>
          <p:cNvPr id="18" name="CasellaDiTesto 19">
            <a:extLst>
              <a:ext uri="{FF2B5EF4-FFF2-40B4-BE49-F238E27FC236}">
                <a16:creationId xmlns:a16="http://schemas.microsoft.com/office/drawing/2014/main" id="{7B401A24-6357-9746-65DE-7839B614ACE1}"/>
              </a:ext>
            </a:extLst>
          </p:cNvPr>
          <p:cNvSpPr txBox="1"/>
          <p:nvPr/>
        </p:nvSpPr>
        <p:spPr>
          <a:xfrm>
            <a:off x="9541309" y="3943523"/>
            <a:ext cx="2122248" cy="400110"/>
          </a:xfrm>
          <a:prstGeom prst="rect">
            <a:avLst/>
          </a:prstGeom>
          <a:noFill/>
        </p:spPr>
        <p:txBody>
          <a:bodyPr wrap="none" rtlCol="0">
            <a:spAutoFit/>
          </a:bodyPr>
          <a:lstStyle/>
          <a:p>
            <a:r>
              <a:rPr lang="en-GB" sz="2000" dirty="0">
                <a:solidFill>
                  <a:schemeClr val="bg1"/>
                </a:solidFill>
              </a:rPr>
              <a:t>30 mm pipe radius</a:t>
            </a:r>
          </a:p>
        </p:txBody>
      </p:sp>
      <p:cxnSp>
        <p:nvCxnSpPr>
          <p:cNvPr id="19" name="Connettore 1 11">
            <a:extLst>
              <a:ext uri="{FF2B5EF4-FFF2-40B4-BE49-F238E27FC236}">
                <a16:creationId xmlns:a16="http://schemas.microsoft.com/office/drawing/2014/main" id="{E2B7A859-D2F7-738F-7D96-6B095537B810}"/>
              </a:ext>
            </a:extLst>
          </p:cNvPr>
          <p:cNvCxnSpPr>
            <a:cxnSpLocks/>
          </p:cNvCxnSpPr>
          <p:nvPr/>
        </p:nvCxnSpPr>
        <p:spPr bwMode="auto">
          <a:xfrm flipV="1">
            <a:off x="9514439" y="4612193"/>
            <a:ext cx="0" cy="1851167"/>
          </a:xfrm>
          <a:prstGeom prst="line">
            <a:avLst/>
          </a:prstGeom>
          <a:noFill/>
          <a:ln w="38100" cap="flat" cmpd="sng" algn="ctr">
            <a:solidFill>
              <a:srgbClr val="FF0000"/>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4684390C-A696-37D4-E6E3-D72E6CED0D65}"/>
              </a:ext>
            </a:extLst>
          </p:cNvPr>
          <p:cNvSpPr txBox="1"/>
          <p:nvPr/>
        </p:nvSpPr>
        <p:spPr>
          <a:xfrm>
            <a:off x="7311599" y="3548883"/>
            <a:ext cx="3624262" cy="369332"/>
          </a:xfrm>
          <a:prstGeom prst="rect">
            <a:avLst/>
          </a:prstGeom>
          <a:noFill/>
        </p:spPr>
        <p:txBody>
          <a:bodyPr wrap="none" rtlCol="0">
            <a:spAutoFit/>
          </a:bodyPr>
          <a:lstStyle/>
          <a:p>
            <a:r>
              <a:rPr lang="en-US" dirty="0"/>
              <a:t>Transverse Mode Coupling instability</a:t>
            </a:r>
            <a:endParaRPr lang="en-GB" dirty="0"/>
          </a:p>
        </p:txBody>
      </p:sp>
      <p:pic>
        <p:nvPicPr>
          <p:cNvPr id="22" name="Picture 21">
            <a:extLst>
              <a:ext uri="{FF2B5EF4-FFF2-40B4-BE49-F238E27FC236}">
                <a16:creationId xmlns:a16="http://schemas.microsoft.com/office/drawing/2014/main" id="{06499C0F-78DC-06A6-B06A-96123B838419}"/>
              </a:ext>
            </a:extLst>
          </p:cNvPr>
          <p:cNvPicPr>
            <a:picLocks noChangeAspect="1"/>
          </p:cNvPicPr>
          <p:nvPr/>
        </p:nvPicPr>
        <p:blipFill>
          <a:blip r:embed="rId9"/>
          <a:stretch>
            <a:fillRect/>
          </a:stretch>
        </p:blipFill>
        <p:spPr>
          <a:xfrm>
            <a:off x="5399793" y="1198233"/>
            <a:ext cx="1585007" cy="1351852"/>
          </a:xfrm>
          <a:prstGeom prst="rect">
            <a:avLst/>
          </a:prstGeom>
        </p:spPr>
      </p:pic>
      <p:pic>
        <p:nvPicPr>
          <p:cNvPr id="23" name="Picture 22">
            <a:extLst>
              <a:ext uri="{FF2B5EF4-FFF2-40B4-BE49-F238E27FC236}">
                <a16:creationId xmlns:a16="http://schemas.microsoft.com/office/drawing/2014/main" id="{D75A75C2-E039-936A-C3BE-953ABF102004}"/>
              </a:ext>
            </a:extLst>
          </p:cNvPr>
          <p:cNvPicPr>
            <a:picLocks noChangeAspect="1"/>
          </p:cNvPicPr>
          <p:nvPr/>
        </p:nvPicPr>
        <p:blipFill rotWithShape="1">
          <a:blip r:embed="rId10"/>
          <a:srcRect l="51404" b="28549"/>
          <a:stretch/>
        </p:blipFill>
        <p:spPr>
          <a:xfrm>
            <a:off x="5159157" y="2401329"/>
            <a:ext cx="1744061" cy="1147554"/>
          </a:xfrm>
          <a:prstGeom prst="rect">
            <a:avLst/>
          </a:prstGeom>
        </p:spPr>
      </p:pic>
      <p:sp>
        <p:nvSpPr>
          <p:cNvPr id="24" name="TextBox 23">
            <a:extLst>
              <a:ext uri="{FF2B5EF4-FFF2-40B4-BE49-F238E27FC236}">
                <a16:creationId xmlns:a16="http://schemas.microsoft.com/office/drawing/2014/main" id="{12A08FC3-4D91-2C94-E979-90A19AEFFF45}"/>
              </a:ext>
            </a:extLst>
          </p:cNvPr>
          <p:cNvSpPr txBox="1"/>
          <p:nvPr/>
        </p:nvSpPr>
        <p:spPr>
          <a:xfrm>
            <a:off x="5476580" y="1278236"/>
            <a:ext cx="1483098" cy="307777"/>
          </a:xfrm>
          <a:prstGeom prst="rect">
            <a:avLst/>
          </a:prstGeom>
          <a:noFill/>
        </p:spPr>
        <p:txBody>
          <a:bodyPr wrap="none" rtlCol="0">
            <a:spAutoFit/>
          </a:bodyPr>
          <a:lstStyle/>
          <a:p>
            <a:r>
              <a:rPr lang="en-US" sz="1400" dirty="0" err="1">
                <a:solidFill>
                  <a:schemeClr val="bg1"/>
                </a:solidFill>
              </a:rPr>
              <a:t>SuperKEKB</a:t>
            </a:r>
            <a:r>
              <a:rPr lang="en-US" sz="1400" dirty="0">
                <a:solidFill>
                  <a:schemeClr val="bg1"/>
                </a:solidFill>
              </a:rPr>
              <a:t> model</a:t>
            </a:r>
            <a:endParaRPr lang="en-GB" sz="1400" dirty="0">
              <a:solidFill>
                <a:schemeClr val="bg1"/>
              </a:solidFill>
            </a:endParaRPr>
          </a:p>
        </p:txBody>
      </p:sp>
      <p:sp>
        <p:nvSpPr>
          <p:cNvPr id="25" name="TextBox 24">
            <a:extLst>
              <a:ext uri="{FF2B5EF4-FFF2-40B4-BE49-F238E27FC236}">
                <a16:creationId xmlns:a16="http://schemas.microsoft.com/office/drawing/2014/main" id="{403A6146-4076-C7E0-7E9C-0AF47B8283A9}"/>
              </a:ext>
            </a:extLst>
          </p:cNvPr>
          <p:cNvSpPr txBox="1"/>
          <p:nvPr/>
        </p:nvSpPr>
        <p:spPr>
          <a:xfrm>
            <a:off x="5366380" y="3211512"/>
            <a:ext cx="1213794" cy="307777"/>
          </a:xfrm>
          <a:prstGeom prst="rect">
            <a:avLst/>
          </a:prstGeom>
          <a:noFill/>
        </p:spPr>
        <p:txBody>
          <a:bodyPr wrap="none" rtlCol="0">
            <a:spAutoFit/>
          </a:bodyPr>
          <a:lstStyle/>
          <a:p>
            <a:r>
              <a:rPr lang="en-US" sz="1400" dirty="0">
                <a:solidFill>
                  <a:schemeClr val="bg1"/>
                </a:solidFill>
              </a:rPr>
              <a:t>HL-LHC model</a:t>
            </a:r>
            <a:endParaRPr lang="en-GB" sz="1400" dirty="0">
              <a:solidFill>
                <a:schemeClr val="bg1"/>
              </a:solidFill>
            </a:endParaRPr>
          </a:p>
        </p:txBody>
      </p:sp>
      <p:sp>
        <p:nvSpPr>
          <p:cNvPr id="26" name="TextBox 25">
            <a:extLst>
              <a:ext uri="{FF2B5EF4-FFF2-40B4-BE49-F238E27FC236}">
                <a16:creationId xmlns:a16="http://schemas.microsoft.com/office/drawing/2014/main" id="{BB4E39A2-9C2D-E327-20D1-C070FA985FF4}"/>
              </a:ext>
            </a:extLst>
          </p:cNvPr>
          <p:cNvSpPr txBox="1"/>
          <p:nvPr/>
        </p:nvSpPr>
        <p:spPr>
          <a:xfrm>
            <a:off x="5365295" y="850701"/>
            <a:ext cx="904671" cy="369332"/>
          </a:xfrm>
          <a:prstGeom prst="rect">
            <a:avLst/>
          </a:prstGeom>
          <a:noFill/>
        </p:spPr>
        <p:txBody>
          <a:bodyPr wrap="none" rtlCol="0">
            <a:spAutoFit/>
          </a:bodyPr>
          <a:lstStyle/>
          <a:p>
            <a:r>
              <a:rPr lang="en-US" dirty="0"/>
              <a:t>Bellows</a:t>
            </a:r>
            <a:endParaRPr lang="en-GB" dirty="0"/>
          </a:p>
        </p:txBody>
      </p:sp>
    </p:spTree>
    <p:extLst>
      <p:ext uri="{BB962C8B-B14F-4D97-AF65-F5344CB8AC3E}">
        <p14:creationId xmlns:p14="http://schemas.microsoft.com/office/powerpoint/2010/main" val="585694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FB34-F01F-2E3B-888B-4243656A8B04}"/>
              </a:ext>
            </a:extLst>
          </p:cNvPr>
          <p:cNvSpPr txBox="1">
            <a:spLocks/>
          </p:cNvSpPr>
          <p:nvPr/>
        </p:nvSpPr>
        <p:spPr>
          <a:xfrm>
            <a:off x="11929"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t>P</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roposed</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DA</a:t>
            </a:r>
            <a:r>
              <a:rPr kumimoji="0" lang="en-US" sz="3200" b="1" i="0" u="none" strike="noStrike" kern="1200" cap="none" spc="0" normalizeH="0" baseline="0" noProof="0" dirty="0">
                <a:ln>
                  <a:noFill/>
                </a:ln>
                <a:solidFill>
                  <a:srgbClr val="FFFF00"/>
                </a:solidFill>
                <a:effectLst/>
                <a:uLnTx/>
                <a:uFillTx/>
                <a:latin typeface="Symbol" panose="05050102010706020507" pitchFamily="18" charset="2"/>
              </a:rPr>
              <a:t>F</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NE Collider </a:t>
            </a:r>
            <a:r>
              <a:rPr lang="en-US" dirty="0"/>
              <a:t>T</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est</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Facility</a:t>
            </a:r>
          </a:p>
        </p:txBody>
      </p:sp>
      <p:pic>
        <p:nvPicPr>
          <p:cNvPr id="3" name="Picture 2" descr="A picture containing icon&#10;&#10;Description automatically generated">
            <a:extLst>
              <a:ext uri="{FF2B5EF4-FFF2-40B4-BE49-F238E27FC236}">
                <a16:creationId xmlns:a16="http://schemas.microsoft.com/office/drawing/2014/main" id="{4FD67817-9855-E2B9-B1C2-B43A6B232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4" descr="INFN Frascati (Roma) | Future Circular Collider">
            <a:extLst>
              <a:ext uri="{FF2B5EF4-FFF2-40B4-BE49-F238E27FC236}">
                <a16:creationId xmlns:a16="http://schemas.microsoft.com/office/drawing/2014/main" id="{260C2724-FEA2-F3CB-EBA4-4D780B5C0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7662" y="58203"/>
            <a:ext cx="830479" cy="587565"/>
          </a:xfrm>
          <a:prstGeom prst="rect">
            <a:avLst/>
          </a:prstGeom>
          <a:solidFill>
            <a:schemeClr val="bg1"/>
          </a:solidFill>
        </p:spPr>
      </p:pic>
      <p:sp>
        <p:nvSpPr>
          <p:cNvPr id="5" name="Rectangle 2">
            <a:extLst>
              <a:ext uri="{FF2B5EF4-FFF2-40B4-BE49-F238E27FC236}">
                <a16:creationId xmlns:a16="http://schemas.microsoft.com/office/drawing/2014/main" id="{AFCFA75A-A02C-A738-3DA6-D143027CC56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a:extLst>
              <a:ext uri="{FF2B5EF4-FFF2-40B4-BE49-F238E27FC236}">
                <a16:creationId xmlns:a16="http://schemas.microsoft.com/office/drawing/2014/main" id="{B65489C5-C4FA-99D4-A84F-B40A38106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2113"/>
            <a:ext cx="6793453" cy="48368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C58C97-AEC3-E232-CE8C-23C0CCE0F3EE}"/>
              </a:ext>
            </a:extLst>
          </p:cNvPr>
          <p:cNvSpPr txBox="1"/>
          <p:nvPr/>
        </p:nvSpPr>
        <p:spPr>
          <a:xfrm>
            <a:off x="97971" y="6115219"/>
            <a:ext cx="6332973"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Schematic of the DA</a:t>
            </a:r>
            <a:r>
              <a:rPr kumimoji="0" lang="en-GB" altLang="en-US" sz="1800" b="0" i="0" u="none" strike="noStrike" cap="none" normalizeH="0" baseline="0" dirty="0">
                <a:ln>
                  <a:noFill/>
                </a:ln>
                <a:solidFill>
                  <a:srgbClr val="333333"/>
                </a:solidFill>
                <a:effectLst/>
                <a:latin typeface="Symbol" panose="05050102010706020507" pitchFamily="18" charset="2"/>
                <a:ea typeface="Calibri" panose="020F0502020204030204" pitchFamily="34" charset="0"/>
                <a:cs typeface="Calibri" panose="020F0502020204030204" pitchFamily="34" charset="0"/>
              </a:rPr>
              <a:t>F</a:t>
            </a:r>
            <a:r>
              <a:rPr kumimoji="0" lang="en-GB" altLang="en-US" sz="18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NE collider complex in Frascati, which could become a formidable test facility for the design of the FCC-ee</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1462D9FE-A7F4-DFBD-5D02-0CF14C341C0F}"/>
              </a:ext>
            </a:extLst>
          </p:cNvPr>
          <p:cNvSpPr txBox="1"/>
          <p:nvPr/>
        </p:nvSpPr>
        <p:spPr>
          <a:xfrm>
            <a:off x="5298199" y="864901"/>
            <a:ext cx="797801" cy="276999"/>
          </a:xfrm>
          <a:prstGeom prst="rect">
            <a:avLst/>
          </a:prstGeom>
          <a:solidFill>
            <a:schemeClr val="accent2">
              <a:lumMod val="20000"/>
              <a:lumOff val="80000"/>
            </a:schemeClr>
          </a:solidFill>
        </p:spPr>
        <p:txBody>
          <a:bodyPr wrap="square">
            <a:spAutoFit/>
          </a:bodyPr>
          <a:lstStyle/>
          <a:p>
            <a:pPr algn="ctr"/>
            <a:r>
              <a:rPr kumimoji="0" lang="en-GB" altLang="en-US" sz="12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 Milardi</a:t>
            </a:r>
            <a:r>
              <a:rPr lang="en-GB" altLang="en-US" sz="1200" dirty="0">
                <a:solidFill>
                  <a:srgbClr val="333333"/>
                </a:solidFill>
                <a:latin typeface="Calibri" panose="020F0502020204030204" pitchFamily="34" charset="0"/>
                <a:ea typeface="Calibri" panose="020F0502020204030204" pitchFamily="34" charset="0"/>
                <a:cs typeface="Calibri" panose="020F0502020204030204" pitchFamily="34" charset="0"/>
              </a:rPr>
              <a:t> </a:t>
            </a:r>
            <a:endParaRPr lang="en-GB" sz="1200" dirty="0"/>
          </a:p>
        </p:txBody>
      </p:sp>
      <p:sp>
        <p:nvSpPr>
          <p:cNvPr id="14" name="TextBox 13">
            <a:extLst>
              <a:ext uri="{FF2B5EF4-FFF2-40B4-BE49-F238E27FC236}">
                <a16:creationId xmlns:a16="http://schemas.microsoft.com/office/drawing/2014/main" id="{47C90685-0547-4D87-A4D7-47DCE07DA208}"/>
              </a:ext>
            </a:extLst>
          </p:cNvPr>
          <p:cNvSpPr txBox="1"/>
          <p:nvPr/>
        </p:nvSpPr>
        <p:spPr>
          <a:xfrm>
            <a:off x="6793454" y="935937"/>
            <a:ext cx="5398546" cy="5755422"/>
          </a:xfrm>
          <a:prstGeom prst="rect">
            <a:avLst/>
          </a:prstGeom>
          <a:noFill/>
        </p:spPr>
        <p:txBody>
          <a:bodyPr wrap="square">
            <a:spAutoFit/>
          </a:bodyPr>
          <a:lstStyle/>
          <a:p>
            <a:pPr algn="just"/>
            <a:r>
              <a:rPr lang="en-GB" sz="1600" b="1" u="sng"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Highlight assets: </a:t>
            </a:r>
          </a:p>
          <a:p>
            <a:pPr marL="171450" indent="-171450" algn="just">
              <a:buFont typeface="Arial" panose="020B0604020202020204" pitchFamily="34" charset="0"/>
              <a:buChar char="•"/>
            </a:pPr>
            <a:r>
              <a:rPr lang="en-GB" sz="1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GB"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crab-waist collisions</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developed at DA</a:t>
            </a:r>
            <a:r>
              <a:rPr lang="en-GB" sz="1600" dirty="0">
                <a:solidFill>
                  <a:srgbClr val="000000"/>
                </a:solidFill>
                <a:latin typeface="Symbol" panose="05050102010706020507" pitchFamily="18" charset="2"/>
                <a:ea typeface="Calibri" panose="020F0502020204030204" pitchFamily="34" charset="0"/>
                <a:cs typeface="Times New Roman" panose="02020603050405020304" pitchFamily="18" charset="0"/>
              </a:rPr>
              <a:t>F</a:t>
            </a:r>
            <a:r>
              <a:rPr lang="en-GB"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NE, key for FCC-ee </a:t>
            </a:r>
          </a:p>
          <a:p>
            <a:pPr marL="171450" indent="-171450" algn="just">
              <a:buFont typeface="Arial" panose="020B0604020202020204" pitchFamily="34" charset="0"/>
              <a:buChar char="•"/>
            </a:pPr>
            <a:r>
              <a:rPr lang="en-GB" sz="1600" b="1"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monochromatised</a:t>
            </a:r>
            <a:r>
              <a:rPr lang="en-GB"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beam collisions</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concept invented at LNF, proposed for FCC-ee </a:t>
            </a:r>
          </a:p>
          <a:p>
            <a:pPr marL="171450" indent="-171450" algn="just">
              <a:buFont typeface="Arial" panose="020B0604020202020204" pitchFamily="34" charset="0"/>
              <a:buChar char="•"/>
            </a:pPr>
            <a:r>
              <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highest electron and positron beam currents in the world</a:t>
            </a:r>
            <a:endParaRPr lang="en-US"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only operating electron-positron collider</a:t>
            </a:r>
            <a:r>
              <a:rPr lang="en-US" sz="1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Europe</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(&amp;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none in the United States)</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n-US" sz="1400" b="1" u="sng"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Example studies: </a:t>
            </a:r>
            <a:endParaRPr lang="en-GB" sz="1400" b="1" u="sng"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Testing advanced optics measurements, beam-based alignment, and machine tuning;</a:t>
            </a: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Studying luminosity performance through tune scans in crab-waist collision</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importance of synchro-</a:t>
            </a: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betatron</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resonances ?;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Exploring the interplay of beam-beam forces and </a:t>
            </a: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wakefields</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Demonstrating monochromatized collisions;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of advanced beam diagnostics, e.g. prototype BPMs and IR bellows for the FCC-ee;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Development and testing of advanced beam feedback systems;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Beam test of prototype FCC-ee collimators;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Code benchmarking for electron-cloud and ion effects, as well as for collimation simulation tools; </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arenR"/>
            </a:pP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eam tests of prototype FCC-ee magnets and SRF cavities.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a:t>
            </a:r>
            <a:r>
              <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ontinuing the operation of DA</a:t>
            </a:r>
            <a:r>
              <a:rPr lang="en-US" sz="1600" b="1" dirty="0">
                <a:solidFill>
                  <a:schemeClr val="accent1">
                    <a:lumMod val="75000"/>
                  </a:schemeClr>
                </a:solidFill>
                <a:effectLst/>
                <a:latin typeface="Symbol" panose="05050102010706020507" pitchFamily="18" charset="2"/>
                <a:ea typeface="Calibri" panose="020F0502020204030204" pitchFamily="34" charset="0"/>
                <a:cs typeface="Times New Roman" panose="02020603050405020304" pitchFamily="18" charset="0"/>
              </a:rPr>
              <a:t>F</a:t>
            </a:r>
            <a:r>
              <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NE as a test facility is an </a:t>
            </a:r>
            <a:r>
              <a:rPr lang="en-US"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unique </a:t>
            </a:r>
            <a:r>
              <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opportunity not to be missed.</a:t>
            </a:r>
            <a:endParaRPr lang="en-GB" sz="1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55033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Arc layout and integration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optimisation</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6" name="Picture 5">
            <a:extLst>
              <a:ext uri="{FF2B5EF4-FFF2-40B4-BE49-F238E27FC236}">
                <a16:creationId xmlns:a16="http://schemas.microsoft.com/office/drawing/2014/main" id="{B35EF3BD-B486-2256-53E5-FC16D1A9A1AD}"/>
              </a:ext>
            </a:extLst>
          </p:cNvPr>
          <p:cNvPicPr>
            <a:picLocks noChangeAspect="1"/>
          </p:cNvPicPr>
          <p:nvPr/>
        </p:nvPicPr>
        <p:blipFill>
          <a:blip r:embed="rId3"/>
          <a:stretch>
            <a:fillRect/>
          </a:stretch>
        </p:blipFill>
        <p:spPr>
          <a:xfrm>
            <a:off x="3616036" y="2762150"/>
            <a:ext cx="8575963" cy="3704239"/>
          </a:xfrm>
          <a:prstGeom prst="rect">
            <a:avLst/>
          </a:prstGeom>
        </p:spPr>
      </p:pic>
      <p:pic>
        <p:nvPicPr>
          <p:cNvPr id="4" name="Picture 3">
            <a:extLst>
              <a:ext uri="{FF2B5EF4-FFF2-40B4-BE49-F238E27FC236}">
                <a16:creationId xmlns:a16="http://schemas.microsoft.com/office/drawing/2014/main" id="{083DA466-F08A-3187-94D3-020CD91FB4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99" y="4090507"/>
            <a:ext cx="4362980" cy="2767493"/>
          </a:xfrm>
          <a:prstGeom prst="rect">
            <a:avLst/>
          </a:prstGeom>
        </p:spPr>
      </p:pic>
      <p:sp>
        <p:nvSpPr>
          <p:cNvPr id="3" name="TextBox 2">
            <a:extLst>
              <a:ext uri="{FF2B5EF4-FFF2-40B4-BE49-F238E27FC236}">
                <a16:creationId xmlns:a16="http://schemas.microsoft.com/office/drawing/2014/main" id="{ED01E080-AE12-BCB4-61D2-257C5A956A4A}"/>
              </a:ext>
            </a:extLst>
          </p:cNvPr>
          <p:cNvSpPr txBox="1"/>
          <p:nvPr/>
        </p:nvSpPr>
        <p:spPr>
          <a:xfrm>
            <a:off x="192751" y="848567"/>
            <a:ext cx="1194999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rPr>
              <a:t>Arc cell optimisation – 80 km total system length, dedicated working group active.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377B"/>
                </a:solidFill>
                <a:effectLst/>
                <a:uLnTx/>
                <a:uFillTx/>
                <a:latin typeface="Calibri" panose="020F0502020204030204"/>
                <a:ea typeface="+mn-ea"/>
                <a:cs typeface="+mn-cs"/>
              </a:rPr>
              <a:t>Including support, girder and alignment systems, shielding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377B"/>
                </a:solidFill>
                <a:effectLst/>
                <a:uLnTx/>
                <a:uFillTx/>
                <a:latin typeface="Calibri" panose="020F0502020204030204"/>
                <a:ea typeface="+mn-ea"/>
                <a:cs typeface="+mn-cs"/>
              </a:rPr>
              <a:t>vacuum system with antechamber + pumps, dipole, quadrupole + sext. magnets, BPMs,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377B"/>
                </a:solidFill>
                <a:effectLst/>
                <a:uLnTx/>
                <a:uFillTx/>
                <a:latin typeface="Calibri" panose="020F0502020204030204"/>
                <a:ea typeface="+mn-ea"/>
                <a:cs typeface="+mn-cs"/>
              </a:rPr>
              <a:t>cabling, cooling &amp; technical infrastructure interfaces.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377B"/>
                </a:solidFill>
                <a:effectLst/>
                <a:uLnTx/>
                <a:uFillTx/>
                <a:latin typeface="Calibri" panose="020F0502020204030204"/>
                <a:ea typeface="+mn-ea"/>
                <a:cs typeface="+mn-cs"/>
              </a:rPr>
              <a:t>Safety aspects, access and transport concept, </a:t>
            </a:r>
            <a:endParaRPr kumimoji="0" lang="en-US" sz="2400" b="1" i="0" u="none" strike="noStrike" kern="1200" cap="none" spc="0" normalizeH="0" baseline="0" noProof="0" dirty="0">
              <a:ln>
                <a:noFill/>
              </a:ln>
              <a:solidFill>
                <a:srgbClr val="00339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339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99"/>
                </a:solidFill>
                <a:effectLst/>
                <a:uLnTx/>
                <a:uFillTx/>
                <a:latin typeface="Calibri"/>
                <a:ea typeface="+mn-ea"/>
                <a:cs typeface="+mn-cs"/>
              </a:rPr>
              <a:t>FCC-</a:t>
            </a:r>
            <a:r>
              <a:rPr kumimoji="0" lang="en-US" sz="2400" b="1" i="0" u="none" strike="noStrike" kern="1200" cap="none" spc="0" normalizeH="0" baseline="0" noProof="0" dirty="0" err="1">
                <a:ln>
                  <a:noFill/>
                </a:ln>
                <a:solidFill>
                  <a:srgbClr val="003399"/>
                </a:solidFill>
                <a:effectLst/>
                <a:uLnTx/>
                <a:uFillTx/>
                <a:latin typeface="Calibri"/>
                <a:ea typeface="+mn-ea"/>
                <a:cs typeface="+mn-cs"/>
              </a:rPr>
              <a:t>ee</a:t>
            </a:r>
            <a:r>
              <a:rPr kumimoji="0" lang="en-US" sz="2400" b="1" i="0" u="none" strike="noStrike" kern="1200" cap="none" spc="0" normalizeH="0" baseline="0" noProof="0" dirty="0">
                <a:ln>
                  <a:noFill/>
                </a:ln>
                <a:solidFill>
                  <a:srgbClr val="003399"/>
                </a:solidFill>
                <a:effectLst/>
                <a:uLnTx/>
                <a:uFillTx/>
                <a:latin typeface="Calibri"/>
                <a:ea typeface="+mn-ea"/>
                <a:cs typeface="+mn-cs"/>
              </a:rPr>
              <a:t> arc half-cell mock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6579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1"/>
          <p:cNvSpPr txBox="1">
            <a:spLocks/>
          </p:cNvSpPr>
          <p:nvPr/>
        </p:nvSpPr>
        <p:spPr>
          <a:xfrm>
            <a:off x="0" y="0"/>
            <a:ext cx="12192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prototypes of FCC-</a:t>
            </a:r>
            <a:r>
              <a:rPr kumimoji="0" lang="en-US" sz="3200" b="1" i="0" u="none" strike="noStrike" kern="0" cap="none" spc="0" normalizeH="0" baseline="0" noProof="0" dirty="0" err="1">
                <a:ln>
                  <a:noFill/>
                </a:ln>
                <a:solidFill>
                  <a:srgbClr val="FFFF00"/>
                </a:solidFill>
                <a:effectLst/>
                <a:uLnTx/>
                <a:uFillTx/>
                <a:latin typeface="Arial"/>
                <a:ea typeface="+mj-ea"/>
                <a:cs typeface="+mj-cs"/>
              </a:rPr>
              <a:t>ee</a:t>
            </a:r>
            <a:r>
              <a:rPr kumimoji="0" lang="en-US" sz="3200" b="1" i="0" u="none" strike="noStrike" kern="0" cap="none" spc="0" normalizeH="0" baseline="0" noProof="0" dirty="0">
                <a:ln>
                  <a:noFill/>
                </a:ln>
                <a:solidFill>
                  <a:srgbClr val="FFFF00"/>
                </a:solidFill>
                <a:effectLst/>
                <a:uLnTx/>
                <a:uFillTx/>
                <a:latin typeface="Arial"/>
                <a:ea typeface="+mj-ea"/>
                <a:cs typeface="+mj-cs"/>
              </a:rPr>
              <a:t> low-power magnets</a:t>
            </a:r>
            <a:endParaRPr kumimoji="0" lang="en-US" sz="1600" b="1" i="0" u="none" strike="noStrike" kern="0" cap="none" spc="0" normalizeH="0" baseline="0" noProof="0" dirty="0">
              <a:ln>
                <a:noFill/>
              </a:ln>
              <a:solidFill>
                <a:srgbClr val="FFFF00"/>
              </a:solidFill>
              <a:effectLst/>
              <a:uLnTx/>
              <a:uFillTx/>
              <a:latin typeface="Arial"/>
              <a:ea typeface="+mj-ea"/>
              <a:cs typeface="+mj-cs"/>
            </a:endParaRPr>
          </a:p>
        </p:txBody>
      </p:sp>
      <p:sp>
        <p:nvSpPr>
          <p:cNvPr id="9" name="Rectangle 8">
            <a:extLst>
              <a:ext uri="{FF2B5EF4-FFF2-40B4-BE49-F238E27FC236}">
                <a16:creationId xmlns:a16="http://schemas.microsoft.com/office/drawing/2014/main" id="{DF080BC3-5B07-4B8F-B802-909D1D275058}"/>
              </a:ext>
            </a:extLst>
          </p:cNvPr>
          <p:cNvSpPr/>
          <p:nvPr/>
        </p:nvSpPr>
        <p:spPr>
          <a:xfrm>
            <a:off x="397630" y="1064930"/>
            <a:ext cx="5400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C377B"/>
                </a:solidFill>
                <a:effectLst/>
                <a:uLnTx/>
                <a:uFillTx/>
                <a:latin typeface="Arial"/>
                <a:ea typeface="+mn-ea"/>
                <a:cs typeface="+mn-cs"/>
              </a:rPr>
              <a:t>Twin-dipole design with 2× power saving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C377B"/>
                </a:solidFill>
                <a:effectLst/>
                <a:uLnTx/>
                <a:uFillTx/>
                <a:latin typeface="Arial"/>
                <a:ea typeface="+mn-ea"/>
                <a:cs typeface="+mn-cs"/>
              </a:rPr>
              <a:t>16 MW (at 175 GeV), with Al busbars</a:t>
            </a:r>
            <a:endParaRPr kumimoji="0" lang="en-GB" sz="2000" b="1" i="0" u="none" strike="noStrike" kern="1200" cap="none" spc="0" normalizeH="0" baseline="0" noProof="0" dirty="0">
              <a:ln>
                <a:noFill/>
              </a:ln>
              <a:solidFill>
                <a:srgbClr val="0C377B"/>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A9208C12-E9BA-4456-95FA-C0EE877B0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702" y="3789040"/>
            <a:ext cx="3512242" cy="2343934"/>
          </a:xfrm>
          <a:prstGeom prst="rect">
            <a:avLst/>
          </a:prstGeom>
        </p:spPr>
      </p:pic>
      <p:pic>
        <p:nvPicPr>
          <p:cNvPr id="13" name="Picture 12">
            <a:extLst>
              <a:ext uri="{FF2B5EF4-FFF2-40B4-BE49-F238E27FC236}">
                <a16:creationId xmlns:a16="http://schemas.microsoft.com/office/drawing/2014/main" id="{4D14C9CE-873D-4822-96A5-D095D0638604}"/>
              </a:ext>
            </a:extLst>
          </p:cNvPr>
          <p:cNvPicPr>
            <a:picLocks noChangeAspect="1"/>
          </p:cNvPicPr>
          <p:nvPr/>
        </p:nvPicPr>
        <p:blipFill rotWithShape="1">
          <a:blip r:embed="rId4">
            <a:clrChange>
              <a:clrFrom>
                <a:srgbClr val="FFFFFF"/>
              </a:clrFrom>
              <a:clrTo>
                <a:srgbClr val="FFFFFF">
                  <a:alpha val="0"/>
                </a:srgbClr>
              </a:clrTo>
            </a:clrChange>
          </a:blip>
          <a:srcRect t="9393"/>
          <a:stretch/>
        </p:blipFill>
        <p:spPr>
          <a:xfrm>
            <a:off x="413396" y="1665567"/>
            <a:ext cx="5168810" cy="2164449"/>
          </a:xfrm>
          <a:prstGeom prst="rect">
            <a:avLst/>
          </a:prstGeom>
        </p:spPr>
      </p:pic>
      <p:sp>
        <p:nvSpPr>
          <p:cNvPr id="14" name="Rectangle 13">
            <a:extLst>
              <a:ext uri="{FF2B5EF4-FFF2-40B4-BE49-F238E27FC236}">
                <a16:creationId xmlns:a16="http://schemas.microsoft.com/office/drawing/2014/main" id="{287E84FE-4190-4063-B8D2-4DCC2BDF3CDA}"/>
              </a:ext>
            </a:extLst>
          </p:cNvPr>
          <p:cNvSpPr/>
          <p:nvPr/>
        </p:nvSpPr>
        <p:spPr>
          <a:xfrm>
            <a:off x="5879775" y="3165936"/>
            <a:ext cx="2606392"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C377B"/>
                </a:solidFill>
                <a:effectLst/>
                <a:uLnTx/>
                <a:uFillTx/>
                <a:latin typeface="Arial"/>
                <a:ea typeface="+mn-ea"/>
                <a:cs typeface="+mn-cs"/>
              </a:rPr>
              <a:t>Twin F/D arc quad design with                     2× power saving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C377B"/>
                </a:solidFill>
                <a:effectLst/>
                <a:uLnTx/>
                <a:uFillTx/>
                <a:latin typeface="Arial"/>
                <a:ea typeface="+mn-ea"/>
                <a:cs typeface="+mn-cs"/>
              </a:rPr>
              <a:t>25 MW (at 175 GeV), with Cu conductor</a:t>
            </a:r>
            <a:endParaRPr kumimoji="0" lang="en-GB" sz="2000" b="1" i="0" u="none" strike="noStrike" kern="1200" cap="none" spc="0" normalizeH="0" baseline="0" noProof="0" dirty="0">
              <a:ln>
                <a:noFill/>
              </a:ln>
              <a:solidFill>
                <a:srgbClr val="0C377B"/>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0F9AAF66-8DC2-4C61-B2A3-C05E5DFAF6A9}"/>
              </a:ext>
            </a:extLst>
          </p:cNvPr>
          <p:cNvPicPr>
            <a:picLocks noChangeAspect="1"/>
          </p:cNvPicPr>
          <p:nvPr/>
        </p:nvPicPr>
        <p:blipFill>
          <a:blip r:embed="rId5"/>
          <a:stretch>
            <a:fillRect/>
          </a:stretch>
        </p:blipFill>
        <p:spPr>
          <a:xfrm>
            <a:off x="8287256" y="1064930"/>
            <a:ext cx="3647728" cy="2925487"/>
          </a:xfrm>
          <a:prstGeom prst="rect">
            <a:avLst/>
          </a:prstGeom>
        </p:spPr>
      </p:pic>
      <p:pic>
        <p:nvPicPr>
          <p:cNvPr id="16" name="Picture 15">
            <a:extLst>
              <a:ext uri="{FF2B5EF4-FFF2-40B4-BE49-F238E27FC236}">
                <a16:creationId xmlns:a16="http://schemas.microsoft.com/office/drawing/2014/main" id="{17755C58-0ECD-40AD-9DDD-9D12253A7C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736" y="3884176"/>
            <a:ext cx="2866216" cy="2248798"/>
          </a:xfrm>
          <a:prstGeom prst="rect">
            <a:avLst/>
          </a:prstGeom>
        </p:spPr>
      </p:pic>
      <p:sp>
        <p:nvSpPr>
          <p:cNvPr id="17" name="Rectangle 16">
            <a:extLst>
              <a:ext uri="{FF2B5EF4-FFF2-40B4-BE49-F238E27FC236}">
                <a16:creationId xmlns:a16="http://schemas.microsoft.com/office/drawing/2014/main" id="{789C814D-C8BB-47EA-9638-5F9E0ABBCA97}"/>
              </a:ext>
            </a:extLst>
          </p:cNvPr>
          <p:cNvSpPr/>
          <p:nvPr/>
        </p:nvSpPr>
        <p:spPr>
          <a:xfrm>
            <a:off x="223499" y="5775114"/>
            <a:ext cx="2874431" cy="3231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srgbClr val="FFFFFF"/>
                </a:solidFill>
                <a:effectLst/>
                <a:uLnTx/>
                <a:uFillTx/>
                <a:latin typeface="Arial"/>
                <a:ea typeface="+mn-ea"/>
                <a:cs typeface="Calibri" pitchFamily="34" charset="0"/>
              </a:rPr>
              <a:t>prototype</a:t>
            </a:r>
          </a:p>
        </p:txBody>
      </p:sp>
      <p:sp>
        <p:nvSpPr>
          <p:cNvPr id="18" name="Rectangle 17">
            <a:extLst>
              <a:ext uri="{FF2B5EF4-FFF2-40B4-BE49-F238E27FC236}">
                <a16:creationId xmlns:a16="http://schemas.microsoft.com/office/drawing/2014/main" id="{C8E7FABD-FFB3-4667-898A-5B79B9D3B4E2}"/>
              </a:ext>
            </a:extLst>
          </p:cNvPr>
          <p:cNvSpPr/>
          <p:nvPr/>
        </p:nvSpPr>
        <p:spPr>
          <a:xfrm>
            <a:off x="7968007" y="5770131"/>
            <a:ext cx="2874431" cy="3231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srgbClr val="FFFFFF"/>
                </a:solidFill>
                <a:effectLst/>
                <a:uLnTx/>
                <a:uFillTx/>
                <a:latin typeface="Arial"/>
                <a:ea typeface="+mn-ea"/>
                <a:cs typeface="Calibri" pitchFamily="34" charset="0"/>
              </a:rPr>
              <a:t>prototype</a:t>
            </a:r>
          </a:p>
        </p:txBody>
      </p:sp>
      <p:sp>
        <p:nvSpPr>
          <p:cNvPr id="2" name="TextBox 1">
            <a:extLst>
              <a:ext uri="{FF2B5EF4-FFF2-40B4-BE49-F238E27FC236}">
                <a16:creationId xmlns:a16="http://schemas.microsoft.com/office/drawing/2014/main" id="{E99A9321-BA3A-44E5-85FD-C4D0A4BDD2C3}"/>
              </a:ext>
            </a:extLst>
          </p:cNvPr>
          <p:cNvSpPr txBox="1"/>
          <p:nvPr/>
        </p:nvSpPr>
        <p:spPr>
          <a:xfrm>
            <a:off x="4724017" y="6279930"/>
            <a:ext cx="6925935" cy="369332"/>
          </a:xfrm>
          <a:prstGeom prst="rect">
            <a:avLst/>
          </a:prstGeom>
          <a:solidFill>
            <a:srgbClr val="00FF9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even more efficient alternative magnet designs are being explored</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p:pic>
        <p:nvPicPr>
          <p:cNvPr id="19" name="Picture 18" descr="A picture containing icon&#10;&#10;Description automatically generated">
            <a:extLst>
              <a:ext uri="{FF2B5EF4-FFF2-40B4-BE49-F238E27FC236}">
                <a16:creationId xmlns:a16="http://schemas.microsoft.com/office/drawing/2014/main" id="{F97A3F27-B57A-445A-9061-4BEC09DF17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06" y="176910"/>
            <a:ext cx="1935386" cy="654292"/>
          </a:xfrm>
          <a:prstGeom prst="rect">
            <a:avLst/>
          </a:prstGeom>
        </p:spPr>
      </p:pic>
    </p:spTree>
    <p:extLst>
      <p:ext uri="{BB962C8B-B14F-4D97-AF65-F5344CB8AC3E}">
        <p14:creationId xmlns:p14="http://schemas.microsoft.com/office/powerpoint/2010/main" val="2087232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HTS option for FCC-</a:t>
            </a:r>
            <a:r>
              <a:rPr kumimoji="0" lang="fr-CH"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ee</a:t>
            </a: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arc quads and </a:t>
            </a:r>
            <a:r>
              <a:rPr kumimoji="0" lang="fr-CH"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sextupoles</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grpSp>
        <p:nvGrpSpPr>
          <p:cNvPr id="8" name="Group 7">
            <a:extLst>
              <a:ext uri="{FF2B5EF4-FFF2-40B4-BE49-F238E27FC236}">
                <a16:creationId xmlns:a16="http://schemas.microsoft.com/office/drawing/2014/main" id="{192C368F-B420-E29D-A673-DFEC41C51FB8}"/>
              </a:ext>
            </a:extLst>
          </p:cNvPr>
          <p:cNvGrpSpPr/>
          <p:nvPr/>
        </p:nvGrpSpPr>
        <p:grpSpPr>
          <a:xfrm>
            <a:off x="337325" y="2165894"/>
            <a:ext cx="4598035" cy="2160000"/>
            <a:chOff x="507365" y="3962400"/>
            <a:chExt cx="4598035" cy="2160000"/>
          </a:xfrm>
        </p:grpSpPr>
        <p:pic>
          <p:nvPicPr>
            <p:cNvPr id="30" name="Picture 29">
              <a:extLst>
                <a:ext uri="{FF2B5EF4-FFF2-40B4-BE49-F238E27FC236}">
                  <a16:creationId xmlns:a16="http://schemas.microsoft.com/office/drawing/2014/main" id="{BA3B3594-42CE-88F3-2A7D-797EF225B931}"/>
                </a:ext>
              </a:extLst>
            </p:cNvPr>
            <p:cNvPicPr>
              <a:picLocks noChangeAspect="1"/>
            </p:cNvPicPr>
            <p:nvPr/>
          </p:nvPicPr>
          <p:blipFill rotWithShape="1">
            <a:blip r:embed="rId3"/>
            <a:srcRect l="16532" r="9401" b="31584"/>
            <a:stretch/>
          </p:blipFill>
          <p:spPr>
            <a:xfrm>
              <a:off x="507365" y="4299653"/>
              <a:ext cx="4598035" cy="1822747"/>
            </a:xfrm>
            <a:prstGeom prst="rect">
              <a:avLst/>
            </a:prstGeom>
          </p:spPr>
        </p:pic>
        <p:sp>
          <p:nvSpPr>
            <p:cNvPr id="31" name="TextBox 21">
              <a:extLst>
                <a:ext uri="{FF2B5EF4-FFF2-40B4-BE49-F238E27FC236}">
                  <a16:creationId xmlns:a16="http://schemas.microsoft.com/office/drawing/2014/main" id="{4F3C748B-71B6-4443-1F68-D13E0205609F}"/>
                </a:ext>
              </a:extLst>
            </p:cNvPr>
            <p:cNvSpPr txBox="1"/>
            <p:nvPr/>
          </p:nvSpPr>
          <p:spPr>
            <a:xfrm>
              <a:off x="1971935" y="3962400"/>
              <a:ext cx="179870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CDR arc lattice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68820E66-67E3-AD60-9920-E6994481007A}"/>
              </a:ext>
            </a:extLst>
          </p:cNvPr>
          <p:cNvGrpSpPr/>
          <p:nvPr/>
        </p:nvGrpSpPr>
        <p:grpSpPr>
          <a:xfrm>
            <a:off x="70120" y="4394722"/>
            <a:ext cx="5179018" cy="2398481"/>
            <a:chOff x="9165583" y="5587745"/>
            <a:chExt cx="2971800" cy="1233810"/>
          </a:xfrm>
        </p:grpSpPr>
        <p:sp>
          <p:nvSpPr>
            <p:cNvPr id="10" name="TextBox 22">
              <a:extLst>
                <a:ext uri="{FF2B5EF4-FFF2-40B4-BE49-F238E27FC236}">
                  <a16:creationId xmlns:a16="http://schemas.microsoft.com/office/drawing/2014/main" id="{6EA431C4-EBB2-06D8-488E-F2283A619C45}"/>
                </a:ext>
              </a:extLst>
            </p:cNvPr>
            <p:cNvSpPr txBox="1"/>
            <p:nvPr/>
          </p:nvSpPr>
          <p:spPr>
            <a:xfrm>
              <a:off x="10131980" y="5587745"/>
              <a:ext cx="1033552" cy="3324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HTS option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proposal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C456ECF6-E34E-1919-0BEA-4419CCA10786}"/>
                </a:ext>
              </a:extLst>
            </p:cNvPr>
            <p:cNvGrpSpPr/>
            <p:nvPr/>
          </p:nvGrpSpPr>
          <p:grpSpPr>
            <a:xfrm>
              <a:off x="9165583" y="5783485"/>
              <a:ext cx="2971800" cy="1038070"/>
              <a:chOff x="12543143" y="5984926"/>
              <a:chExt cx="2971800" cy="1038070"/>
            </a:xfrm>
          </p:grpSpPr>
          <p:pic>
            <p:nvPicPr>
              <p:cNvPr id="12" name="Picture 11">
                <a:extLst>
                  <a:ext uri="{FF2B5EF4-FFF2-40B4-BE49-F238E27FC236}">
                    <a16:creationId xmlns:a16="http://schemas.microsoft.com/office/drawing/2014/main" id="{0BF25E0F-3FA7-6A1E-405F-D84F7B04A5D6}"/>
                  </a:ext>
                </a:extLst>
              </p:cNvPr>
              <p:cNvPicPr>
                <a:picLocks noChangeAspect="1"/>
              </p:cNvPicPr>
              <p:nvPr/>
            </p:nvPicPr>
            <p:blipFill rotWithShape="1">
              <a:blip r:embed="rId3"/>
              <a:srcRect l="7215" b="31584"/>
              <a:stretch/>
            </p:blipFill>
            <p:spPr>
              <a:xfrm>
                <a:off x="12543143" y="5984926"/>
                <a:ext cx="2971800" cy="1038070"/>
              </a:xfrm>
              <a:prstGeom prst="rect">
                <a:avLst/>
              </a:prstGeom>
            </p:spPr>
          </p:pic>
          <p:pic>
            <p:nvPicPr>
              <p:cNvPr id="13" name="Picture 12">
                <a:extLst>
                  <a:ext uri="{FF2B5EF4-FFF2-40B4-BE49-F238E27FC236}">
                    <a16:creationId xmlns:a16="http://schemas.microsoft.com/office/drawing/2014/main" id="{6609CC53-929A-4F75-7F19-E42AAC7F23D0}"/>
                  </a:ext>
                </a:extLst>
              </p:cNvPr>
              <p:cNvPicPr>
                <a:picLocks noChangeAspect="1"/>
              </p:cNvPicPr>
              <p:nvPr/>
            </p:nvPicPr>
            <p:blipFill rotWithShape="1">
              <a:blip r:embed="rId3"/>
              <a:srcRect l="26743" t="2531" r="9564" b="80616"/>
              <a:stretch/>
            </p:blipFill>
            <p:spPr>
              <a:xfrm>
                <a:off x="13173689" y="6384801"/>
                <a:ext cx="2040003" cy="255731"/>
              </a:xfrm>
              <a:prstGeom prst="rect">
                <a:avLst/>
              </a:prstGeom>
            </p:spPr>
          </p:pic>
          <p:pic>
            <p:nvPicPr>
              <p:cNvPr id="14" name="Picture 13">
                <a:extLst>
                  <a:ext uri="{FF2B5EF4-FFF2-40B4-BE49-F238E27FC236}">
                    <a16:creationId xmlns:a16="http://schemas.microsoft.com/office/drawing/2014/main" id="{A67AE360-2CD6-85E8-9C4D-D59693DCB159}"/>
                  </a:ext>
                </a:extLst>
              </p:cNvPr>
              <p:cNvPicPr>
                <a:picLocks noChangeAspect="1"/>
              </p:cNvPicPr>
              <p:nvPr/>
            </p:nvPicPr>
            <p:blipFill rotWithShape="1">
              <a:blip r:embed="rId3"/>
              <a:srcRect l="26743" t="2531" r="9564" b="80616"/>
              <a:stretch/>
            </p:blipFill>
            <p:spPr>
              <a:xfrm>
                <a:off x="13173689" y="6738333"/>
                <a:ext cx="2040003" cy="255731"/>
              </a:xfrm>
              <a:prstGeom prst="rect">
                <a:avLst/>
              </a:prstGeom>
            </p:spPr>
          </p:pic>
          <p:pic>
            <p:nvPicPr>
              <p:cNvPr id="15" name="Picture 14">
                <a:extLst>
                  <a:ext uri="{FF2B5EF4-FFF2-40B4-BE49-F238E27FC236}">
                    <a16:creationId xmlns:a16="http://schemas.microsoft.com/office/drawing/2014/main" id="{646C6868-C943-1E94-0D47-2EFC38C24D48}"/>
                  </a:ext>
                </a:extLst>
              </p:cNvPr>
              <p:cNvPicPr>
                <a:picLocks noChangeAspect="1"/>
              </p:cNvPicPr>
              <p:nvPr/>
            </p:nvPicPr>
            <p:blipFill rotWithShape="1">
              <a:blip r:embed="rId3"/>
              <a:srcRect l="57918" t="52031" r="33975" b="37535"/>
              <a:stretch/>
            </p:blipFill>
            <p:spPr>
              <a:xfrm>
                <a:off x="13904697" y="6791102"/>
                <a:ext cx="210279" cy="128214"/>
              </a:xfrm>
              <a:prstGeom prst="rect">
                <a:avLst/>
              </a:prstGeom>
            </p:spPr>
          </p:pic>
          <p:pic>
            <p:nvPicPr>
              <p:cNvPr id="16" name="Picture 15">
                <a:extLst>
                  <a:ext uri="{FF2B5EF4-FFF2-40B4-BE49-F238E27FC236}">
                    <a16:creationId xmlns:a16="http://schemas.microsoft.com/office/drawing/2014/main" id="{AAFEB8EE-4621-10B0-3E18-A988F303CEA9}"/>
                  </a:ext>
                </a:extLst>
              </p:cNvPr>
              <p:cNvPicPr>
                <a:picLocks noChangeAspect="1"/>
              </p:cNvPicPr>
              <p:nvPr/>
            </p:nvPicPr>
            <p:blipFill rotWithShape="1">
              <a:blip r:embed="rId3"/>
              <a:srcRect l="57918" t="52031" r="38116" b="37535"/>
              <a:stretch/>
            </p:blipFill>
            <p:spPr>
              <a:xfrm>
                <a:off x="13907002" y="6427593"/>
                <a:ext cx="102878" cy="128214"/>
              </a:xfrm>
              <a:prstGeom prst="rect">
                <a:avLst/>
              </a:prstGeom>
            </p:spPr>
          </p:pic>
        </p:grpSp>
      </p:grpSp>
      <p:sp>
        <p:nvSpPr>
          <p:cNvPr id="32" name="TextBox 31">
            <a:extLst>
              <a:ext uri="{FF2B5EF4-FFF2-40B4-BE49-F238E27FC236}">
                <a16:creationId xmlns:a16="http://schemas.microsoft.com/office/drawing/2014/main" id="{7854A49F-CF7C-4DBB-6C58-94E09ACAFA74}"/>
              </a:ext>
            </a:extLst>
          </p:cNvPr>
          <p:cNvSpPr txBox="1"/>
          <p:nvPr/>
        </p:nvSpPr>
        <p:spPr>
          <a:xfrm>
            <a:off x="159193" y="855737"/>
            <a:ext cx="575459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rPr>
              <a:t>CDR: 2900 quads &amp; 4700 </a:t>
            </a:r>
            <a:r>
              <a:rPr kumimoji="0" lang="en-GB" sz="2400" b="1" i="0" u="none" strike="noStrike" kern="1200" cap="none" spc="0" normalizeH="0" baseline="0" noProof="0" dirty="0" err="1">
                <a:ln>
                  <a:noFill/>
                </a:ln>
                <a:solidFill>
                  <a:srgbClr val="0C377B"/>
                </a:solidFill>
                <a:effectLst/>
                <a:uLnTx/>
                <a:uFillTx/>
                <a:latin typeface="Calibri" panose="020F0502020204030204"/>
                <a:ea typeface="+mn-ea"/>
                <a:cs typeface="+mn-cs"/>
              </a:rPr>
              <a:t>sextupoles</a:t>
            </a:r>
            <a:endPar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C377B"/>
                </a:solidFill>
                <a:effectLst/>
                <a:uLnTx/>
                <a:uFillTx/>
                <a:latin typeface="Calibri" panose="020F0502020204030204"/>
                <a:ea typeface="+mn-ea"/>
                <a:cs typeface="+mn-cs"/>
              </a:rPr>
              <a:t>Normal conducting, ~50 MW @ ttbar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C377B"/>
                </a:solidFill>
                <a:effectLst/>
                <a:uLnTx/>
                <a:uFillTx/>
                <a:latin typeface="Calibri" panose="020F0502020204030204"/>
                <a:ea typeface="+mn-ea"/>
                <a:cs typeface="+mn-cs"/>
              </a:rPr>
              <a:t>3 different types of short straight sections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E646814-6CD8-7CE1-28E2-636334A9DADD}"/>
                  </a:ext>
                </a:extLst>
              </p:cNvPr>
              <p:cNvSpPr txBox="1"/>
              <p:nvPr/>
            </p:nvSpPr>
            <p:spPr>
              <a:xfrm>
                <a:off x="6092681" y="862148"/>
                <a:ext cx="6082676" cy="1846659"/>
              </a:xfrm>
              <a:prstGeom prst="rect">
                <a:avLst/>
              </a:prstGeom>
              <a:noFill/>
            </p:spPr>
            <p:txBody>
              <a:bodyPr wrap="square">
                <a:spAutoFit/>
              </a:bodyPr>
              <a:lstStyle>
                <a:defPPr>
                  <a:defRPr lang="en-US"/>
                </a:defPPr>
                <a:lvl1pPr marL="285750" indent="-285750">
                  <a:buFont typeface="Arial" panose="020B0604020202020204" pitchFamily="34" charset="0"/>
                  <a:buChar char="•"/>
                  <a:defRPr sz="2400">
                    <a:solidFill>
                      <a:srgbClr val="0C377B"/>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C377B"/>
                    </a:solidFill>
                    <a:effectLst/>
                    <a:uLnTx/>
                    <a:uFillTx/>
                    <a:latin typeface="Calibri" panose="020F0502020204030204"/>
                    <a:ea typeface="+mn-ea"/>
                    <a:cs typeface="+mn-cs"/>
                  </a:rPr>
                  <a:t>“HTS4” project within CHART collaboration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Nested SC </a:t>
                </a:r>
                <a:r>
                  <a:rPr kumimoji="0" lang="en-US" sz="2200" b="0" i="0" u="none" strike="noStrike" kern="1200" cap="none" spc="0" normalizeH="0" baseline="0" noProof="0" dirty="0" err="1">
                    <a:ln>
                      <a:noFill/>
                    </a:ln>
                    <a:solidFill>
                      <a:srgbClr val="0C377B"/>
                    </a:solidFill>
                    <a:effectLst/>
                    <a:uLnTx/>
                    <a:uFillTx/>
                    <a:latin typeface="Calibri" panose="020F0502020204030204"/>
                    <a:ea typeface="+mn-ea"/>
                    <a:cs typeface="+mn-cs"/>
                  </a:rPr>
                  <a:t>sextupole</a:t>
                </a: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 and quadrupole.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HTS conductors operating at around 40K.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Cryo-cooler supplied cryostat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Produce a </a:t>
                </a:r>
                <a14:m>
                  <m:oMath xmlns:m="http://schemas.openxmlformats.org/officeDocument/2006/math">
                    <m:r>
                      <a:rPr kumimoji="0" lang="en-US" sz="2200" b="0" i="1" u="none" strike="noStrike" kern="1200" cap="none" spc="0" normalizeH="0" baseline="0" noProof="0" dirty="0" smtClean="0">
                        <a:ln>
                          <a:noFill/>
                        </a:ln>
                        <a:solidFill>
                          <a:srgbClr val="0C377B"/>
                        </a:solidFill>
                        <a:effectLst/>
                        <a:uLnTx/>
                        <a:uFillTx/>
                        <a:latin typeface="Cambria Math" panose="02040503050406030204" pitchFamily="18" charset="0"/>
                        <a:ea typeface="+mn-ea"/>
                        <a:cs typeface="+mn-cs"/>
                      </a:rPr>
                      <m:t>~</m:t>
                    </m:r>
                  </m:oMath>
                </a14:m>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1m prototype by 202</a:t>
                </a:r>
                <a:r>
                  <a:rPr kumimoji="0" lang="en-US" sz="2400" b="0" i="0" u="none" strike="noStrike" kern="1200" cap="none" spc="0" normalizeH="0" baseline="0" noProof="0" dirty="0">
                    <a:ln>
                      <a:noFill/>
                    </a:ln>
                    <a:solidFill>
                      <a:srgbClr val="0C377B"/>
                    </a:solidFill>
                    <a:effectLst/>
                    <a:uLnTx/>
                    <a:uFillTx/>
                    <a:latin typeface="Calibri" panose="020F0502020204030204"/>
                    <a:ea typeface="+mn-ea"/>
                    <a:cs typeface="+mn-cs"/>
                  </a:rPr>
                  <a:t>6</a:t>
                </a:r>
              </a:p>
            </p:txBody>
          </p:sp>
        </mc:Choice>
        <mc:Fallback xmlns="">
          <p:sp>
            <p:nvSpPr>
              <p:cNvPr id="34" name="TextBox 33">
                <a:extLst>
                  <a:ext uri="{FF2B5EF4-FFF2-40B4-BE49-F238E27FC236}">
                    <a16:creationId xmlns:a16="http://schemas.microsoft.com/office/drawing/2014/main" id="{0E646814-6CD8-7CE1-28E2-636334A9DADD}"/>
                  </a:ext>
                </a:extLst>
              </p:cNvPr>
              <p:cNvSpPr txBox="1">
                <a:spLocks noRot="1" noChangeAspect="1" noMove="1" noResize="1" noEditPoints="1" noAdjustHandles="1" noChangeArrowheads="1" noChangeShapeType="1" noTextEdit="1"/>
              </p:cNvSpPr>
              <p:nvPr/>
            </p:nvSpPr>
            <p:spPr>
              <a:xfrm>
                <a:off x="6092681" y="862148"/>
                <a:ext cx="6082676" cy="1846659"/>
              </a:xfrm>
              <a:prstGeom prst="rect">
                <a:avLst/>
              </a:prstGeom>
              <a:blipFill>
                <a:blip r:embed="rId4"/>
                <a:stretch>
                  <a:fillRect l="-1503" t="-2640" b="-6601"/>
                </a:stretch>
              </a:blipFill>
            </p:spPr>
            <p:txBody>
              <a:bodyPr/>
              <a:lstStyle/>
              <a:p>
                <a:r>
                  <a:rPr lang="en-CH">
                    <a:noFill/>
                  </a:rPr>
                  <a:t> </a:t>
                </a:r>
              </a:p>
            </p:txBody>
          </p:sp>
        </mc:Fallback>
      </mc:AlternateContent>
      <p:pic>
        <p:nvPicPr>
          <p:cNvPr id="35" name="Picture 34">
            <a:extLst>
              <a:ext uri="{FF2B5EF4-FFF2-40B4-BE49-F238E27FC236}">
                <a16:creationId xmlns:a16="http://schemas.microsoft.com/office/drawing/2014/main" id="{3155985E-B65D-7B38-1B77-D6C736CEADCB}"/>
              </a:ext>
            </a:extLst>
          </p:cNvPr>
          <p:cNvPicPr>
            <a:picLocks noChangeAspect="1"/>
          </p:cNvPicPr>
          <p:nvPr/>
        </p:nvPicPr>
        <p:blipFill rotWithShape="1">
          <a:blip r:embed="rId5"/>
          <a:srcRect l="14929" t="5507" r="9615" b="1687"/>
          <a:stretch/>
        </p:blipFill>
        <p:spPr>
          <a:xfrm>
            <a:off x="5663441" y="2663201"/>
            <a:ext cx="4159491" cy="3479668"/>
          </a:xfrm>
          <a:prstGeom prst="rect">
            <a:avLst/>
          </a:prstGeom>
        </p:spPr>
      </p:pic>
      <p:pic>
        <p:nvPicPr>
          <p:cNvPr id="36" name="Picture 35">
            <a:extLst>
              <a:ext uri="{FF2B5EF4-FFF2-40B4-BE49-F238E27FC236}">
                <a16:creationId xmlns:a16="http://schemas.microsoft.com/office/drawing/2014/main" id="{1DC0B79B-3022-2135-8740-77845026FCFC}"/>
              </a:ext>
            </a:extLst>
          </p:cNvPr>
          <p:cNvPicPr>
            <a:picLocks noChangeAspect="1"/>
          </p:cNvPicPr>
          <p:nvPr/>
        </p:nvPicPr>
        <p:blipFill>
          <a:blip r:embed="rId6"/>
          <a:stretch>
            <a:fillRect/>
          </a:stretch>
        </p:blipFill>
        <p:spPr>
          <a:xfrm>
            <a:off x="9886113" y="2807713"/>
            <a:ext cx="2305887" cy="1595322"/>
          </a:xfrm>
          <a:prstGeom prst="rect">
            <a:avLst/>
          </a:prstGeom>
        </p:spPr>
      </p:pic>
      <p:sp>
        <p:nvSpPr>
          <p:cNvPr id="37" name="TextBox 36">
            <a:extLst>
              <a:ext uri="{FF2B5EF4-FFF2-40B4-BE49-F238E27FC236}">
                <a16:creationId xmlns:a16="http://schemas.microsoft.com/office/drawing/2014/main" id="{B7666F9A-8998-038B-60D4-DBD8ECDAC88F}"/>
              </a:ext>
            </a:extLst>
          </p:cNvPr>
          <p:cNvSpPr txBox="1"/>
          <p:nvPr/>
        </p:nvSpPr>
        <p:spPr>
          <a:xfrm>
            <a:off x="5436758" y="2892590"/>
            <a:ext cx="239202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CAD design of HTS short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sextupole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demonstrator based on CCT coils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08C61DF2-8345-020C-5587-8680ADF01913}"/>
              </a:ext>
            </a:extLst>
          </p:cNvPr>
          <p:cNvSpPr txBox="1"/>
          <p:nvPr/>
        </p:nvSpPr>
        <p:spPr>
          <a:xfrm>
            <a:off x="8232240" y="5002138"/>
            <a:ext cx="3931205" cy="1815882"/>
          </a:xfrm>
          <a:prstGeom prst="rect">
            <a:avLst/>
          </a:prstGeom>
          <a:noFill/>
        </p:spPr>
        <p:txBody>
          <a:bodyPr wrap="square">
            <a:spAutoFit/>
          </a:bodyPr>
          <a:lstStyle>
            <a:defPPr>
              <a:defRPr lang="en-US"/>
            </a:defPPr>
            <a:lvl1pPr marL="285750" indent="-285750">
              <a:buFont typeface="Arial" panose="020B0604020202020204" pitchFamily="34" charset="0"/>
              <a:buChar char="•"/>
              <a:defRPr sz="2400">
                <a:solidFill>
                  <a:srgbClr val="0C377B"/>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C377B"/>
                </a:solidFill>
                <a:effectLst/>
                <a:uLnTx/>
                <a:uFillTx/>
                <a:latin typeface="Calibri" panose="020F0502020204030204"/>
                <a:ea typeface="+mn-ea"/>
                <a:cs typeface="+mn-cs"/>
              </a:rPr>
              <a:t>“HTS4” potential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Power saving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Reduced length and increased dipole filling factor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C377B"/>
                </a:solidFill>
                <a:effectLst/>
                <a:uLnTx/>
                <a:uFillTx/>
                <a:latin typeface="Calibri" panose="020F0502020204030204"/>
                <a:ea typeface="+mn-ea"/>
                <a:cs typeface="+mn-cs"/>
              </a:rPr>
              <a:t>Optics flexibility</a:t>
            </a:r>
          </a:p>
        </p:txBody>
      </p:sp>
      <p:sp>
        <p:nvSpPr>
          <p:cNvPr id="39" name="TextBox 38">
            <a:extLst>
              <a:ext uri="{FF2B5EF4-FFF2-40B4-BE49-F238E27FC236}">
                <a16:creationId xmlns:a16="http://schemas.microsoft.com/office/drawing/2014/main" id="{B474EDBE-C257-A808-C659-65853E954E55}"/>
              </a:ext>
            </a:extLst>
          </p:cNvPr>
          <p:cNvSpPr txBox="1"/>
          <p:nvPr/>
        </p:nvSpPr>
        <p:spPr>
          <a:xfrm>
            <a:off x="6094103" y="6512823"/>
            <a:ext cx="1945469"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 Koratzinos, B. Auchmann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CHART | GFA | Paul Scherrer Institut (PSI)">
            <a:extLst>
              <a:ext uri="{FF2B5EF4-FFF2-40B4-BE49-F238E27FC236}">
                <a16:creationId xmlns:a16="http://schemas.microsoft.com/office/drawing/2014/main" id="{CF7B3113-E511-2396-FA5C-234D3BC70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6419" y="39980"/>
            <a:ext cx="757026" cy="71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97220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A5537182-0B82-E0B2-2228-4320B4104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58" r="25337" b="30890"/>
          <a:stretch/>
        </p:blipFill>
        <p:spPr bwMode="auto">
          <a:xfrm>
            <a:off x="11929" y="734203"/>
            <a:ext cx="2450614" cy="396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11929"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Prototype Q1 (left) &amp; Interaction Region Mock-Up (right)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8" name="Picture 7">
            <a:extLst>
              <a:ext uri="{FF2B5EF4-FFF2-40B4-BE49-F238E27FC236}">
                <a16:creationId xmlns:a16="http://schemas.microsoft.com/office/drawing/2014/main" id="{9F10BC3A-ACD6-DB86-E038-30F0C4375AB6}"/>
              </a:ext>
            </a:extLst>
          </p:cNvPr>
          <p:cNvPicPr>
            <a:picLocks noChangeAspect="1"/>
          </p:cNvPicPr>
          <p:nvPr/>
        </p:nvPicPr>
        <p:blipFill>
          <a:blip r:embed="rId4"/>
          <a:stretch>
            <a:fillRect/>
          </a:stretch>
        </p:blipFill>
        <p:spPr>
          <a:xfrm>
            <a:off x="6716067" y="815798"/>
            <a:ext cx="4401752" cy="2289082"/>
          </a:xfrm>
          <a:prstGeom prst="rect">
            <a:avLst/>
          </a:prstGeom>
          <a:solidFill>
            <a:schemeClr val="bg1"/>
          </a:solidFill>
        </p:spPr>
      </p:pic>
      <p:pic>
        <p:nvPicPr>
          <p:cNvPr id="9" name="Picture 8">
            <a:extLst>
              <a:ext uri="{FF2B5EF4-FFF2-40B4-BE49-F238E27FC236}">
                <a16:creationId xmlns:a16="http://schemas.microsoft.com/office/drawing/2014/main" id="{F0342477-7A54-C0FA-C183-0CCB8567E83B}"/>
              </a:ext>
            </a:extLst>
          </p:cNvPr>
          <p:cNvPicPr>
            <a:picLocks noChangeAspect="1"/>
          </p:cNvPicPr>
          <p:nvPr/>
        </p:nvPicPr>
        <p:blipFill>
          <a:blip r:embed="rId5"/>
          <a:stretch>
            <a:fillRect/>
          </a:stretch>
        </p:blipFill>
        <p:spPr>
          <a:xfrm>
            <a:off x="6096000" y="3037661"/>
            <a:ext cx="6145790" cy="1420801"/>
          </a:xfrm>
          <a:prstGeom prst="rect">
            <a:avLst/>
          </a:prstGeom>
        </p:spPr>
      </p:pic>
      <p:pic>
        <p:nvPicPr>
          <p:cNvPr id="10" name="Picture 9">
            <a:extLst>
              <a:ext uri="{FF2B5EF4-FFF2-40B4-BE49-F238E27FC236}">
                <a16:creationId xmlns:a16="http://schemas.microsoft.com/office/drawing/2014/main" id="{38345F2A-8D3B-5893-3B1F-E64CFA8CBB0F}"/>
              </a:ext>
            </a:extLst>
          </p:cNvPr>
          <p:cNvPicPr>
            <a:picLocks noChangeAspect="1"/>
          </p:cNvPicPr>
          <p:nvPr/>
        </p:nvPicPr>
        <p:blipFill>
          <a:blip r:embed="rId6"/>
          <a:stretch>
            <a:fillRect/>
          </a:stretch>
        </p:blipFill>
        <p:spPr>
          <a:xfrm>
            <a:off x="8883553" y="4386260"/>
            <a:ext cx="3308447" cy="2471740"/>
          </a:xfrm>
          <a:prstGeom prst="rect">
            <a:avLst/>
          </a:prstGeom>
        </p:spPr>
      </p:pic>
      <p:sp>
        <p:nvSpPr>
          <p:cNvPr id="11" name="TextBox 10">
            <a:extLst>
              <a:ext uri="{FF2B5EF4-FFF2-40B4-BE49-F238E27FC236}">
                <a16:creationId xmlns:a16="http://schemas.microsoft.com/office/drawing/2014/main" id="{393F6418-C2A8-676D-25F0-DAFDD2375C87}"/>
              </a:ext>
            </a:extLst>
          </p:cNvPr>
          <p:cNvSpPr txBox="1"/>
          <p:nvPr/>
        </p:nvSpPr>
        <p:spPr>
          <a:xfrm>
            <a:off x="6855445" y="4458462"/>
            <a:ext cx="2062763"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FCC-ee IR mock-up assembly &amp; test lab at INFN Frascati</a:t>
            </a:r>
          </a:p>
        </p:txBody>
      </p:sp>
      <p:pic>
        <p:nvPicPr>
          <p:cNvPr id="12" name="Picture 11">
            <a:extLst>
              <a:ext uri="{FF2B5EF4-FFF2-40B4-BE49-F238E27FC236}">
                <a16:creationId xmlns:a16="http://schemas.microsoft.com/office/drawing/2014/main" id="{D3CB168F-D42A-4300-AC32-385E87ACDE2D}"/>
              </a:ext>
            </a:extLst>
          </p:cNvPr>
          <p:cNvPicPr>
            <a:picLocks noChangeAspect="1"/>
          </p:cNvPicPr>
          <p:nvPr/>
        </p:nvPicPr>
        <p:blipFill>
          <a:blip r:embed="rId7"/>
          <a:stretch>
            <a:fillRect/>
          </a:stretch>
        </p:blipFill>
        <p:spPr>
          <a:xfrm>
            <a:off x="6096000" y="5328496"/>
            <a:ext cx="2670279" cy="1457070"/>
          </a:xfrm>
          <a:prstGeom prst="rect">
            <a:avLst/>
          </a:prstGeom>
        </p:spPr>
      </p:pic>
      <p:sp>
        <p:nvSpPr>
          <p:cNvPr id="16" name="TextBox 15">
            <a:extLst>
              <a:ext uri="{FF2B5EF4-FFF2-40B4-BE49-F238E27FC236}">
                <a16:creationId xmlns:a16="http://schemas.microsoft.com/office/drawing/2014/main" id="{F43B23AC-7870-4A3B-BDDD-7EC2FC7A6C75}"/>
              </a:ext>
            </a:extLst>
          </p:cNvPr>
          <p:cNvSpPr txBox="1"/>
          <p:nvPr/>
        </p:nvSpPr>
        <p:spPr>
          <a:xfrm>
            <a:off x="263128" y="1299664"/>
            <a:ext cx="2166897" cy="923330"/>
          </a:xfrm>
          <a:prstGeom prst="rect">
            <a:avLst/>
          </a:prstGeom>
          <a:solidFill>
            <a:schemeClr val="accent6">
              <a:lumMod val="50000"/>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Calibri" panose="020F0502020204030204"/>
                <a:ea typeface="+mn-ea"/>
                <a:cs typeface="+mn-cs"/>
              </a:rPr>
              <a:t>Testing at cold in SM18 (CERN),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Calibri" panose="020F0502020204030204"/>
                <a:ea typeface="+mn-ea"/>
                <a:cs typeface="+mn-cs"/>
              </a:rPr>
              <a:t>27-31 October 2023</a:t>
            </a:r>
          </a:p>
        </p:txBody>
      </p:sp>
      <p:pic>
        <p:nvPicPr>
          <p:cNvPr id="28" name="Picture 27">
            <a:extLst>
              <a:ext uri="{FF2B5EF4-FFF2-40B4-BE49-F238E27FC236}">
                <a16:creationId xmlns:a16="http://schemas.microsoft.com/office/drawing/2014/main" id="{DC0F6A64-0746-3864-FEC2-84FA77C2A67E}"/>
              </a:ext>
            </a:extLst>
          </p:cNvPr>
          <p:cNvPicPr>
            <a:picLocks noChangeAspect="1"/>
          </p:cNvPicPr>
          <p:nvPr/>
        </p:nvPicPr>
        <p:blipFill>
          <a:blip r:embed="rId8"/>
          <a:stretch>
            <a:fillRect/>
          </a:stretch>
        </p:blipFill>
        <p:spPr>
          <a:xfrm>
            <a:off x="2351367" y="770698"/>
            <a:ext cx="4598884" cy="2943095"/>
          </a:xfrm>
          <a:prstGeom prst="rect">
            <a:avLst/>
          </a:prstGeom>
        </p:spPr>
      </p:pic>
      <p:pic>
        <p:nvPicPr>
          <p:cNvPr id="29" name="Picture 28">
            <a:extLst>
              <a:ext uri="{FF2B5EF4-FFF2-40B4-BE49-F238E27FC236}">
                <a16:creationId xmlns:a16="http://schemas.microsoft.com/office/drawing/2014/main" id="{CC8FAC73-BC1C-0128-7CDB-5BBBA7255043}"/>
              </a:ext>
            </a:extLst>
          </p:cNvPr>
          <p:cNvPicPr>
            <a:picLocks noChangeAspect="1"/>
          </p:cNvPicPr>
          <p:nvPr/>
        </p:nvPicPr>
        <p:blipFill>
          <a:blip r:embed="rId9"/>
          <a:stretch>
            <a:fillRect/>
          </a:stretch>
        </p:blipFill>
        <p:spPr>
          <a:xfrm>
            <a:off x="2681734" y="3533331"/>
            <a:ext cx="2330666" cy="1283147"/>
          </a:xfrm>
          <a:prstGeom prst="rect">
            <a:avLst/>
          </a:prstGeom>
        </p:spPr>
      </p:pic>
      <p:pic>
        <p:nvPicPr>
          <p:cNvPr id="30" name="Picture 29">
            <a:extLst>
              <a:ext uri="{FF2B5EF4-FFF2-40B4-BE49-F238E27FC236}">
                <a16:creationId xmlns:a16="http://schemas.microsoft.com/office/drawing/2014/main" id="{383D9CE7-E2BF-4C88-CF8B-0772FE8BB92F}"/>
              </a:ext>
            </a:extLst>
          </p:cNvPr>
          <p:cNvPicPr>
            <a:picLocks noChangeAspect="1"/>
          </p:cNvPicPr>
          <p:nvPr/>
        </p:nvPicPr>
        <p:blipFill>
          <a:blip r:embed="rId10"/>
          <a:stretch>
            <a:fillRect/>
          </a:stretch>
        </p:blipFill>
        <p:spPr>
          <a:xfrm>
            <a:off x="11929" y="4838934"/>
            <a:ext cx="3578294" cy="1951473"/>
          </a:xfrm>
          <a:prstGeom prst="rect">
            <a:avLst/>
          </a:prstGeom>
        </p:spPr>
      </p:pic>
      <p:sp>
        <p:nvSpPr>
          <p:cNvPr id="31" name="TextBox 30">
            <a:extLst>
              <a:ext uri="{FF2B5EF4-FFF2-40B4-BE49-F238E27FC236}">
                <a16:creationId xmlns:a16="http://schemas.microsoft.com/office/drawing/2014/main" id="{28729C78-4DB7-BD93-2808-94FC7EEAAA7A}"/>
              </a:ext>
            </a:extLst>
          </p:cNvPr>
          <p:cNvSpPr txBox="1"/>
          <p:nvPr/>
        </p:nvSpPr>
        <p:spPr>
          <a:xfrm>
            <a:off x="3847067" y="5104793"/>
            <a:ext cx="202811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field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multipole errors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&lt;1 unit !</a:t>
            </a:r>
          </a:p>
        </p:txBody>
      </p:sp>
      <p:sp>
        <p:nvSpPr>
          <p:cNvPr id="32" name="TextBox 31">
            <a:extLst>
              <a:ext uri="{FF2B5EF4-FFF2-40B4-BE49-F238E27FC236}">
                <a16:creationId xmlns:a16="http://schemas.microsoft.com/office/drawing/2014/main" id="{810699EC-B09B-C298-8C8C-0EF6177BBCC5}"/>
              </a:ext>
            </a:extLst>
          </p:cNvPr>
          <p:cNvSpPr txBox="1"/>
          <p:nvPr/>
        </p:nvSpPr>
        <p:spPr>
          <a:xfrm>
            <a:off x="4226813" y="4280473"/>
            <a:ext cx="7223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warm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F18C9B61-2A45-FCAD-975F-A45C9C9A2FE1}"/>
              </a:ext>
            </a:extLst>
          </p:cNvPr>
          <p:cNvSpPr txBox="1"/>
          <p:nvPr/>
        </p:nvSpPr>
        <p:spPr>
          <a:xfrm>
            <a:off x="2735577" y="5451670"/>
            <a:ext cx="577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996441C-E47B-0C94-0D7F-D0EF2A1B6538}"/>
              </a:ext>
            </a:extLst>
          </p:cNvPr>
          <p:cNvSpPr txBox="1"/>
          <p:nvPr/>
        </p:nvSpPr>
        <p:spPr>
          <a:xfrm>
            <a:off x="10991441" y="1435414"/>
            <a:ext cx="1200560" cy="95410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INFN-LNF, CERN and INFN-Pisa collaboration</a:t>
            </a:r>
          </a:p>
        </p:txBody>
      </p:sp>
      <p:sp>
        <p:nvSpPr>
          <p:cNvPr id="6" name="TextBox 5">
            <a:extLst>
              <a:ext uri="{FF2B5EF4-FFF2-40B4-BE49-F238E27FC236}">
                <a16:creationId xmlns:a16="http://schemas.microsoft.com/office/drawing/2014/main" id="{2137632D-BCDC-F964-29B0-F43ABBC2AC08}"/>
              </a:ext>
            </a:extLst>
          </p:cNvPr>
          <p:cNvSpPr txBox="1"/>
          <p:nvPr/>
        </p:nvSpPr>
        <p:spPr>
          <a:xfrm>
            <a:off x="3641812" y="6207478"/>
            <a:ext cx="1337401"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CERN-PSI collaboration</a:t>
            </a:r>
          </a:p>
        </p:txBody>
      </p:sp>
      <p:pic>
        <p:nvPicPr>
          <p:cNvPr id="18" name="Picture 17">
            <a:extLst>
              <a:ext uri="{FF2B5EF4-FFF2-40B4-BE49-F238E27FC236}">
                <a16:creationId xmlns:a16="http://schemas.microsoft.com/office/drawing/2014/main" id="{C2833E9C-F0DD-3DA3-3DAC-F3D630F415FD}"/>
              </a:ext>
            </a:extLst>
          </p:cNvPr>
          <p:cNvPicPr>
            <a:picLocks noChangeAspect="1"/>
          </p:cNvPicPr>
          <p:nvPr/>
        </p:nvPicPr>
        <p:blipFill>
          <a:blip r:embed="rId11"/>
          <a:stretch>
            <a:fillRect/>
          </a:stretch>
        </p:blipFill>
        <p:spPr>
          <a:xfrm>
            <a:off x="4805239" y="6316438"/>
            <a:ext cx="1069947" cy="381311"/>
          </a:xfrm>
          <a:prstGeom prst="rect">
            <a:avLst/>
          </a:prstGeom>
        </p:spPr>
      </p:pic>
      <p:pic>
        <p:nvPicPr>
          <p:cNvPr id="2052" name="Picture 4" descr="INFN Frascati (Roma) | Future Circular Collider">
            <a:extLst>
              <a:ext uri="{FF2B5EF4-FFF2-40B4-BE49-F238E27FC236}">
                <a16:creationId xmlns:a16="http://schemas.microsoft.com/office/drawing/2014/main" id="{BF9D769B-1776-D93A-4BE6-8C4C34F68E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2766" y="4593534"/>
            <a:ext cx="830479" cy="587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84CF3F-82AE-3A15-73E1-3DC704290D9C}"/>
              </a:ext>
            </a:extLst>
          </p:cNvPr>
          <p:cNvPicPr>
            <a:picLocks noChangeAspect="1"/>
          </p:cNvPicPr>
          <p:nvPr/>
        </p:nvPicPr>
        <p:blipFill rotWithShape="1">
          <a:blip r:embed="rId13"/>
          <a:srcRect l="12637" t="20923" r="14571" b="23429"/>
          <a:stretch/>
        </p:blipFill>
        <p:spPr>
          <a:xfrm>
            <a:off x="11295520" y="2385208"/>
            <a:ext cx="768568" cy="587565"/>
          </a:xfrm>
          <a:prstGeom prst="rect">
            <a:avLst/>
          </a:prstGeom>
        </p:spPr>
      </p:pic>
    </p:spTree>
    <p:extLst>
      <p:ext uri="{BB962C8B-B14F-4D97-AF65-F5344CB8AC3E}">
        <p14:creationId xmlns:p14="http://schemas.microsoft.com/office/powerpoint/2010/main" val="260547606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CH" dirty="0"/>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hh</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8" name="TextBox 7">
            <a:extLst>
              <a:ext uri="{FF2B5EF4-FFF2-40B4-BE49-F238E27FC236}">
                <a16:creationId xmlns:a16="http://schemas.microsoft.com/office/drawing/2014/main" id="{E04B29C0-DB83-B742-875F-7DFA6FFF8ED1}"/>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 Gianotti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5">
            <a:extLst>
              <a:ext uri="{FF2B5EF4-FFF2-40B4-BE49-F238E27FC236}">
                <a16:creationId xmlns:a16="http://schemas.microsoft.com/office/drawing/2014/main" id="{797B9D5F-88F5-F32F-73CB-3D4547E7AC6E}"/>
              </a:ext>
            </a:extLst>
          </p:cNvPr>
          <p:cNvSpPr txBox="1">
            <a:spLocks noChangeArrowheads="1"/>
          </p:cNvSpPr>
          <p:nvPr/>
        </p:nvSpPr>
        <p:spPr bwMode="auto">
          <a:xfrm>
            <a:off x="50511" y="5362363"/>
            <a:ext cx="686918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007742"/>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high-field superconducting magnets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14 - 20 T</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power load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arcs from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synchrotron radiation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4 MW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cryogenics,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 vacuum</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stored beam energy</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 9 GJ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itchFamily="2" charset="2"/>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pile-up</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the detectors: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1000 events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err="1">
                <a:ln>
                  <a:noFill/>
                </a:ln>
                <a:solidFill>
                  <a:srgbClr val="44546A"/>
                </a:solidFill>
                <a:effectLst/>
                <a:uLnTx/>
                <a:uFillTx/>
                <a:latin typeface="Calibri" panose="020F0502020204030204"/>
                <a:ea typeface="+mn-ea"/>
                <a:cs typeface="+mn-cs"/>
              </a:rPr>
              <a:t>xing</a:t>
            </a:r>
            <a:endPar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energy consumption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4 </a:t>
            </a:r>
            <a:r>
              <a:rPr kumimoji="0" lang="en-US" altLang="en-US" sz="1500" b="0" i="0" u="none" strike="noStrike" kern="1200" cap="none" spc="0" normalizeH="0" baseline="0" noProof="0" dirty="0" err="1">
                <a:ln>
                  <a:noFill/>
                </a:ln>
                <a:solidFill>
                  <a:srgbClr val="C00000"/>
                </a:solidFill>
                <a:effectLst/>
                <a:uLnTx/>
                <a:uFillTx/>
                <a:latin typeface="Calibri" panose="020F0502020204030204"/>
                <a:ea typeface="+mn-ea"/>
                <a:cs typeface="+mn-cs"/>
              </a:rPr>
              <a:t>TWh</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/year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R&amp;D </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on </a:t>
            </a:r>
            <a:r>
              <a:rPr kumimoji="0" lang="en-US" altLang="en-US" sz="1400" b="0" i="0" u="none" strike="noStrike" kern="1200" cap="none" spc="0" normalizeH="0" baseline="0" noProof="0" dirty="0" err="1">
                <a:ln>
                  <a:noFill/>
                </a:ln>
                <a:solidFill>
                  <a:srgbClr val="44546A"/>
                </a:solidFill>
                <a:effectLst/>
                <a:uLnTx/>
                <a:uFillTx/>
                <a:latin typeface="Calibri" panose="020F0502020204030204"/>
                <a:ea typeface="+mn-ea"/>
                <a:cs typeface="+mn-cs"/>
                <a:sym typeface="Wingdings" pitchFamily="2" charset="2"/>
              </a:rPr>
              <a:t>cryo</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HTS, beam current, … </a:t>
            </a:r>
            <a:endPar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8F3B35-F1E9-2FAB-1F4F-FCD233A46240}"/>
              </a:ext>
            </a:extLst>
          </p:cNvPr>
          <p:cNvSpPr txBox="1"/>
          <p:nvPr/>
        </p:nvSpPr>
        <p:spPr>
          <a:xfrm>
            <a:off x="7179303" y="5454696"/>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High-precision and model-indep </a:t>
            </a:r>
            <a:r>
              <a:rPr kumimoji="0" lang="en-CH" sz="1400" b="0" i="0" u="none" strike="noStrike" kern="1200" cap="none" spc="0" normalizeH="0" baseline="0" noProof="0" dirty="0">
                <a:ln>
                  <a:noFill/>
                </a:ln>
                <a:solidFill>
                  <a:srgbClr val="44546A"/>
                </a:solidFill>
                <a:effectLst/>
                <a:uLnTx/>
                <a:uFillTx/>
                <a:latin typeface="Calibri" panose="020F0502020204030204"/>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432FF"/>
                </a:solidFill>
                <a:effectLst/>
                <a:uLnTx/>
                <a:uFillTx/>
                <a:latin typeface="Calibri" panose="020F0502020204030204"/>
                <a:ea typeface="+mn-ea"/>
                <a:cs typeface="+mn-cs"/>
              </a:rPr>
              <a:t>     m</a:t>
            </a: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easurements of  rare Higgs decays </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Final word about WIMP dark matter</a:t>
            </a:r>
          </a:p>
        </p:txBody>
      </p:sp>
      <p:sp>
        <p:nvSpPr>
          <p:cNvPr id="11" name="TextBox 10">
            <a:extLst>
              <a:ext uri="{FF2B5EF4-FFF2-40B4-BE49-F238E27FC236}">
                <a16:creationId xmlns:a16="http://schemas.microsoft.com/office/drawing/2014/main" id="{BEF41FFD-F6E6-CF0D-41DF-BF902876A5A8}"/>
              </a:ext>
            </a:extLst>
          </p:cNvPr>
          <p:cNvSpPr txBox="1"/>
          <p:nvPr/>
        </p:nvSpPr>
        <p:spPr>
          <a:xfrm>
            <a:off x="9855200" y="2016423"/>
            <a:ext cx="2057163"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4546A"/>
                </a:solidFill>
                <a:effectLst/>
                <a:uLnTx/>
                <a:uFillTx/>
                <a:latin typeface="Calibri" panose="020F0502020204030204"/>
                <a:ea typeface="+mn-ea"/>
                <a:cs typeface="+mn-cs"/>
              </a:rPr>
              <a:t>With</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 FCC-hh after FCC-ee: significantly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more t</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ime for </a:t>
            </a: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h</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a</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iming at highest possible energies</a:t>
            </a:r>
          </a:p>
        </p:txBody>
      </p:sp>
      <p:graphicFrame>
        <p:nvGraphicFramePr>
          <p:cNvPr id="12" name="Table 11">
            <a:extLst>
              <a:ext uri="{FF2B5EF4-FFF2-40B4-BE49-F238E27FC236}">
                <a16:creationId xmlns:a16="http://schemas.microsoft.com/office/drawing/2014/main" id="{4A1CD239-242E-5EC8-A00F-EE0CCA875DFC}"/>
              </a:ext>
            </a:extLst>
          </p:cNvPr>
          <p:cNvGraphicFramePr>
            <a:graphicFrameLocks noGrp="1"/>
          </p:cNvGraphicFramePr>
          <p:nvPr/>
        </p:nvGraphicFramePr>
        <p:xfrm>
          <a:off x="21761" y="770698"/>
          <a:ext cx="9519998" cy="4612689"/>
        </p:xfrm>
        <a:graphic>
          <a:graphicData uri="http://schemas.openxmlformats.org/drawingml/2006/table">
            <a:tbl>
              <a:tblPr firstRow="1" bandRow="1"/>
              <a:tblGrid>
                <a:gridCol w="3114729">
                  <a:extLst>
                    <a:ext uri="{9D8B030D-6E8A-4147-A177-3AD203B41FA5}">
                      <a16:colId xmlns:a16="http://schemas.microsoft.com/office/drawing/2014/main" val="20000"/>
                    </a:ext>
                  </a:extLst>
                </a:gridCol>
                <a:gridCol w="2314140">
                  <a:extLst>
                    <a:ext uri="{9D8B030D-6E8A-4147-A177-3AD203B41FA5}">
                      <a16:colId xmlns:a16="http://schemas.microsoft.com/office/drawing/2014/main" val="20001"/>
                    </a:ext>
                  </a:extLst>
                </a:gridCol>
                <a:gridCol w="2083171">
                  <a:extLst>
                    <a:ext uri="{9D8B030D-6E8A-4147-A177-3AD203B41FA5}">
                      <a16:colId xmlns:a16="http://schemas.microsoft.com/office/drawing/2014/main" val="20002"/>
                    </a:ext>
                  </a:extLst>
                </a:gridCol>
                <a:gridCol w="2007958">
                  <a:extLst>
                    <a:ext uri="{9D8B030D-6E8A-4147-A177-3AD203B41FA5}">
                      <a16:colId xmlns:a16="http://schemas.microsoft.com/office/drawing/2014/main" val="20003"/>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dirty="0">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dirty="0">
                          <a:solidFill>
                            <a:schemeClr val="bg1"/>
                          </a:solidFill>
                        </a:rPr>
                        <a:t>FCC-</a:t>
                      </a:r>
                      <a:r>
                        <a:rPr lang="en-GB" sz="1600" b="1" dirty="0" err="1">
                          <a:solidFill>
                            <a:schemeClr val="bg1"/>
                          </a:solidFill>
                        </a:rPr>
                        <a:t>hh</a:t>
                      </a:r>
                      <a:endParaRPr lang="en-GB" sz="1600" b="1" dirty="0">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dirty="0">
                          <a:solidFill>
                            <a:srgbClr val="FF0000"/>
                          </a:solidFill>
                          <a:latin typeface="Arial"/>
                          <a:ea typeface="+mn-ea"/>
                          <a:cs typeface="+mn-cs"/>
                        </a:rPr>
                        <a:t>81 - 115</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14 - 20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dirty="0">
                          <a:solidFill>
                            <a:schemeClr val="dk1"/>
                          </a:solidFill>
                          <a:latin typeface="Arial" panose="020B0604020202020204" pitchFamily="34" charset="0"/>
                          <a:ea typeface="+mn-ea"/>
                          <a:cs typeface="Arial" panose="020B0604020202020204" pitchFamily="34" charset="0"/>
                        </a:rPr>
                        <a:t> </a:t>
                      </a:r>
                      <a:r>
                        <a:rPr kumimoji="0" lang="en-GB" sz="1400" b="1" kern="1200" dirty="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arc length [km]</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dirty="0">
                          <a:solidFill>
                            <a:srgbClr val="FF0000"/>
                          </a:solidFill>
                          <a:latin typeface="Arial"/>
                          <a:ea typeface="+mn-ea"/>
                          <a:cs typeface="+mn-cs"/>
                        </a:rPr>
                        <a:t>76.9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dirty="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pPr algn="ctr"/>
                      <a:endParaRPr kumimoji="0" lang="de-AT"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0.58</a:t>
                      </a:r>
                      <a:endParaRPr kumimoji="0" lang="de-AT"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dirty="0">
                          <a:solidFill>
                            <a:srgbClr val="FF0000"/>
                          </a:solidFill>
                          <a:latin typeface="Arial"/>
                          <a:ea typeface="+mn-ea"/>
                          <a:cs typeface="+mn-cs"/>
                        </a:rPr>
                        <a:t>1</a:t>
                      </a:r>
                      <a:r>
                        <a:rPr kumimoji="0" lang="en-GB" sz="1400" b="1" kern="1200" dirty="0">
                          <a:solidFill>
                            <a:srgbClr val="FF0000"/>
                          </a:solidFill>
                          <a:latin typeface="Arial"/>
                          <a:ea typeface="+mn-ea"/>
                          <a:cs typeface="+mn-cs"/>
                        </a:rPr>
                        <a:t>020 - 4250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13 - 54</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0.77 – 0.26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dirty="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12.9</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a:t>
                      </a:r>
                      <a:r>
                        <a:rPr lang="en-US" sz="1400" b="1" dirty="0">
                          <a:solidFill>
                            <a:srgbClr val="FF0000"/>
                          </a:solidFill>
                        </a:rPr>
                        <a:t>30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6.1 - 8.9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4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dk1"/>
                          </a:solidFill>
                          <a:latin typeface="Arial"/>
                          <a:ea typeface="+mn-ea"/>
                          <a:cs typeface="+mn-cs"/>
                        </a:rPr>
                        <a:t>Integrated luminosity/main IP [fb</a:t>
                      </a:r>
                      <a:r>
                        <a:rPr kumimoji="0" lang="en-GB" sz="1400" b="1" kern="1200" baseline="30000" dirty="0">
                          <a:solidFill>
                            <a:schemeClr val="dk1"/>
                          </a:solidFill>
                          <a:latin typeface="Arial"/>
                          <a:ea typeface="+mn-ea"/>
                          <a:cs typeface="+mn-cs"/>
                        </a:rPr>
                        <a:t>-1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20000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Tree>
    <p:extLst>
      <p:ext uri="{BB962C8B-B14F-4D97-AF65-F5344CB8AC3E}">
        <p14:creationId xmlns:p14="http://schemas.microsoft.com/office/powerpoint/2010/main" val="211088976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lang="en-US" dirty="0"/>
              <a:t>Key activities on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hh</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cryo</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magnet system, optics design</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C87FD750-1B08-439C-9D7C-C6AEE9EA8CD9}"/>
              </a:ext>
            </a:extLst>
          </p:cNvPr>
          <p:cNvSpPr txBox="1"/>
          <p:nvPr/>
        </p:nvSpPr>
        <p:spPr>
          <a:xfrm>
            <a:off x="417910" y="1041152"/>
            <a:ext cx="5834856" cy="5539978"/>
          </a:xfrm>
          <a:prstGeom prst="rect">
            <a:avLst/>
          </a:prstGeom>
          <a:noFill/>
        </p:spPr>
        <p:txBody>
          <a:bodyPr wrap="square" rtlCol="0">
            <a:spAutoFit/>
          </a:bodyPr>
          <a:lstStyle/>
          <a:p>
            <a:r>
              <a:rPr lang="en-GB" sz="2400" b="1" dirty="0">
                <a:solidFill>
                  <a:srgbClr val="0C377B"/>
                </a:solidFill>
              </a:rPr>
              <a:t>Optics design activities:</a:t>
            </a:r>
          </a:p>
          <a:p>
            <a:pPr marL="285750" indent="-285750">
              <a:lnSpc>
                <a:spcPct val="120000"/>
              </a:lnSpc>
              <a:buFont typeface="Arial" panose="020B0604020202020204" pitchFamily="34" charset="0"/>
              <a:buChar char="•"/>
            </a:pPr>
            <a:r>
              <a:rPr lang="en-US" sz="2000" dirty="0">
                <a:solidFill>
                  <a:srgbClr val="0C377B"/>
                </a:solidFill>
              </a:rPr>
              <a:t>adaptation to new layout and geometry</a:t>
            </a:r>
          </a:p>
          <a:p>
            <a:pPr marL="285750" indent="-285750">
              <a:lnSpc>
                <a:spcPct val="120000"/>
              </a:lnSpc>
              <a:buFont typeface="Arial" panose="020B0604020202020204" pitchFamily="34" charset="0"/>
              <a:buChar char="•"/>
            </a:pPr>
            <a:r>
              <a:rPr lang="en-GB" sz="2000" dirty="0">
                <a:solidFill>
                  <a:srgbClr val="0C377B"/>
                </a:solidFill>
              </a:rPr>
              <a:t>shrink </a:t>
            </a:r>
            <a:r>
              <a:rPr lang="en-GB" sz="2000" dirty="0">
                <a:solidFill>
                  <a:srgbClr val="0C377B"/>
                </a:solidFill>
                <a:latin typeface="Symbol" panose="05050102010706020507" pitchFamily="18" charset="2"/>
              </a:rPr>
              <a:t>b</a:t>
            </a:r>
            <a:r>
              <a:rPr lang="en-GB" sz="2000" dirty="0">
                <a:solidFill>
                  <a:srgbClr val="0C377B"/>
                </a:solidFill>
              </a:rPr>
              <a:t> collimation &amp; extraction by ~30% </a:t>
            </a:r>
          </a:p>
          <a:p>
            <a:pPr marL="285750" indent="-285750">
              <a:lnSpc>
                <a:spcPct val="120000"/>
              </a:lnSpc>
              <a:buFont typeface="Arial" panose="020B0604020202020204" pitchFamily="34" charset="0"/>
              <a:buChar char="•"/>
            </a:pPr>
            <a:r>
              <a:rPr lang="en-GB" sz="2000" dirty="0">
                <a:solidFill>
                  <a:srgbClr val="0C377B"/>
                </a:solidFill>
              </a:rPr>
              <a:t>optics optimisation (filling factor etc.)</a:t>
            </a:r>
          </a:p>
          <a:p>
            <a:endParaRPr lang="en-GB" sz="2000" b="1" dirty="0">
              <a:solidFill>
                <a:srgbClr val="0C377B"/>
              </a:solidFill>
            </a:endParaRPr>
          </a:p>
          <a:p>
            <a:endParaRPr lang="en-GB" sz="2400" b="1" dirty="0">
              <a:solidFill>
                <a:srgbClr val="0C377B"/>
              </a:solidFill>
            </a:endParaRPr>
          </a:p>
          <a:p>
            <a:r>
              <a:rPr lang="en-GB" sz="2400" b="1" dirty="0">
                <a:solidFill>
                  <a:srgbClr val="0C377B"/>
                </a:solidFill>
              </a:rPr>
              <a:t>High-field cryo-magnet system activities</a:t>
            </a:r>
          </a:p>
          <a:p>
            <a:pPr marL="285750" indent="-285750">
              <a:spcBef>
                <a:spcPts val="1200"/>
              </a:spcBef>
              <a:buFont typeface="Arial" panose="020B0604020202020204" pitchFamily="34" charset="0"/>
              <a:buChar char="•"/>
              <a:defRPr/>
            </a:pPr>
            <a:r>
              <a:rPr lang="en-US" sz="2000" dirty="0">
                <a:solidFill>
                  <a:srgbClr val="0C377B"/>
                </a:solidFill>
                <a:latin typeface="Calibri" panose="020F0502020204030204"/>
              </a:rPr>
              <a:t>Conceptual study of cryogenics concept and temperature layout for LTS and HTS based magnets, in view of electrical consumption. </a:t>
            </a:r>
          </a:p>
          <a:p>
            <a:pPr marL="285750" indent="-285750">
              <a:spcBef>
                <a:spcPts val="1200"/>
              </a:spcBef>
              <a:buFont typeface="Arial" panose="020B0604020202020204" pitchFamily="34" charset="0"/>
              <a:buChar char="•"/>
              <a:defRPr/>
            </a:pPr>
            <a:r>
              <a:rPr lang="en-US" sz="2000" dirty="0">
                <a:solidFill>
                  <a:srgbClr val="0C377B"/>
                </a:solidFill>
              </a:rPr>
              <a:t>HFM R&amp;D (LTS and HTS) on technology and magnet design, aiming also at bridging the  TRL gap between HTS and Nb</a:t>
            </a:r>
            <a:r>
              <a:rPr lang="en-US" sz="2000" baseline="-25000" dirty="0">
                <a:solidFill>
                  <a:srgbClr val="0C377B"/>
                </a:solidFill>
              </a:rPr>
              <a:t>3</a:t>
            </a:r>
            <a:r>
              <a:rPr lang="en-US" sz="2000" dirty="0">
                <a:solidFill>
                  <a:srgbClr val="0C377B"/>
                </a:solidFill>
              </a:rPr>
              <a:t>Sn.</a:t>
            </a:r>
            <a:endParaRPr lang="en-GB" sz="1100" dirty="0">
              <a:solidFill>
                <a:schemeClr val="accent5">
                  <a:lumMod val="75000"/>
                </a:schemeClr>
              </a:solidFill>
            </a:endParaRPr>
          </a:p>
          <a:p>
            <a:pPr marL="285750" indent="-285750">
              <a:spcBef>
                <a:spcPts val="1200"/>
              </a:spcBef>
              <a:buFont typeface="Arial" panose="020B0604020202020204" pitchFamily="34" charset="0"/>
              <a:buChar char="•"/>
              <a:defRPr/>
            </a:pPr>
            <a:r>
              <a:rPr lang="en-US" sz="2000" dirty="0">
                <a:solidFill>
                  <a:srgbClr val="0C377B"/>
                </a:solidFill>
                <a:latin typeface="Calibri" panose="020F0502020204030204"/>
              </a:rPr>
              <a:t>Integration studies for HFM designs (LTS and HTS) </a:t>
            </a:r>
            <a:r>
              <a:rPr lang="en-US" sz="2000" dirty="0">
                <a:solidFill>
                  <a:srgbClr val="0C377B"/>
                </a:solidFill>
              </a:rPr>
              <a:t>to ensure compatibility with tunnel.</a:t>
            </a:r>
          </a:p>
        </p:txBody>
      </p:sp>
      <p:pic>
        <p:nvPicPr>
          <p:cNvPr id="3" name="Picture 2" descr="Chart, line chart&#10;&#10;Description automatically generated">
            <a:extLst>
              <a:ext uri="{FF2B5EF4-FFF2-40B4-BE49-F238E27FC236}">
                <a16:creationId xmlns:a16="http://schemas.microsoft.com/office/drawing/2014/main" id="{D7B51AAF-14A7-7FA3-8B0B-46539C0A331C}"/>
              </a:ext>
            </a:extLst>
          </p:cNvPr>
          <p:cNvPicPr>
            <a:picLocks noChangeAspect="1"/>
          </p:cNvPicPr>
          <p:nvPr/>
        </p:nvPicPr>
        <p:blipFill rotWithShape="1">
          <a:blip r:embed="rId3">
            <a:extLst>
              <a:ext uri="{28A0092B-C50C-407E-A947-70E740481C1C}">
                <a14:useLocalDpi xmlns:a14="http://schemas.microsoft.com/office/drawing/2010/main" val="0"/>
              </a:ext>
            </a:extLst>
          </a:blip>
          <a:srcRect b="26453"/>
          <a:stretch/>
        </p:blipFill>
        <p:spPr>
          <a:xfrm>
            <a:off x="5759573" y="828747"/>
            <a:ext cx="3033948" cy="2231369"/>
          </a:xfrm>
          <a:prstGeom prst="rect">
            <a:avLst/>
          </a:prstGeom>
        </p:spPr>
      </p:pic>
      <p:pic>
        <p:nvPicPr>
          <p:cNvPr id="4" name="Picture 3" descr="Chart, line chart&#10;&#10;Description automatically generated">
            <a:extLst>
              <a:ext uri="{FF2B5EF4-FFF2-40B4-BE49-F238E27FC236}">
                <a16:creationId xmlns:a16="http://schemas.microsoft.com/office/drawing/2014/main" id="{A3C1063E-3B44-B136-2B2D-DDA9E05F2120}"/>
              </a:ext>
            </a:extLst>
          </p:cNvPr>
          <p:cNvPicPr>
            <a:picLocks noChangeAspect="1"/>
          </p:cNvPicPr>
          <p:nvPr/>
        </p:nvPicPr>
        <p:blipFill rotWithShape="1">
          <a:blip r:embed="rId4">
            <a:extLst>
              <a:ext uri="{28A0092B-C50C-407E-A947-70E740481C1C}">
                <a14:useLocalDpi xmlns:a14="http://schemas.microsoft.com/office/drawing/2010/main" val="0"/>
              </a:ext>
            </a:extLst>
          </a:blip>
          <a:srcRect b="26453"/>
          <a:stretch/>
        </p:blipFill>
        <p:spPr>
          <a:xfrm>
            <a:off x="8961460" y="828747"/>
            <a:ext cx="3033947" cy="2231368"/>
          </a:xfrm>
          <a:prstGeom prst="rect">
            <a:avLst/>
          </a:prstGeom>
        </p:spPr>
      </p:pic>
      <p:sp>
        <p:nvSpPr>
          <p:cNvPr id="10" name="TextBox 9">
            <a:extLst>
              <a:ext uri="{FF2B5EF4-FFF2-40B4-BE49-F238E27FC236}">
                <a16:creationId xmlns:a16="http://schemas.microsoft.com/office/drawing/2014/main" id="{D277BA5E-2847-F539-F005-F3B14C5BBF30}"/>
              </a:ext>
            </a:extLst>
          </p:cNvPr>
          <p:cNvSpPr txBox="1"/>
          <p:nvPr/>
        </p:nvSpPr>
        <p:spPr>
          <a:xfrm>
            <a:off x="6196058" y="3026350"/>
            <a:ext cx="2269660" cy="279797"/>
          </a:xfrm>
          <a:prstGeom prst="rect">
            <a:avLst/>
          </a:prstGeom>
          <a:noFill/>
        </p:spPr>
        <p:txBody>
          <a:bodyPr wrap="none" rtlCol="0">
            <a:spAutoFit/>
          </a:bodyPr>
          <a:lstStyle>
            <a:defPPr>
              <a:defRPr lang="en-US"/>
            </a:defPPr>
            <a:lvl1pPr>
              <a:defRPr sz="1400">
                <a:solidFill>
                  <a:srgbClr val="0C377B"/>
                </a:solidFill>
              </a:defRPr>
            </a:lvl1pPr>
          </a:lstStyle>
          <a:p>
            <a:r>
              <a:rPr lang="en-US" dirty="0" err="1"/>
              <a:t>betatron</a:t>
            </a:r>
            <a:r>
              <a:rPr lang="en-US" dirty="0"/>
              <a:t> collimation straight</a:t>
            </a:r>
            <a:endParaRPr lang="en-GB" dirty="0"/>
          </a:p>
        </p:txBody>
      </p:sp>
      <p:sp>
        <p:nvSpPr>
          <p:cNvPr id="11" name="TextBox 10">
            <a:extLst>
              <a:ext uri="{FF2B5EF4-FFF2-40B4-BE49-F238E27FC236}">
                <a16:creationId xmlns:a16="http://schemas.microsoft.com/office/drawing/2014/main" id="{84702622-0F72-E8B4-C086-E48DA9838F94}"/>
              </a:ext>
            </a:extLst>
          </p:cNvPr>
          <p:cNvSpPr txBox="1"/>
          <p:nvPr/>
        </p:nvSpPr>
        <p:spPr>
          <a:xfrm>
            <a:off x="9759674" y="3031008"/>
            <a:ext cx="1746568" cy="279797"/>
          </a:xfrm>
          <a:prstGeom prst="rect">
            <a:avLst/>
          </a:prstGeom>
          <a:noFill/>
        </p:spPr>
        <p:txBody>
          <a:bodyPr wrap="none" rtlCol="0">
            <a:spAutoFit/>
          </a:bodyPr>
          <a:lstStyle/>
          <a:p>
            <a:r>
              <a:rPr lang="en-US" sz="1400" dirty="0">
                <a:solidFill>
                  <a:srgbClr val="0C377B"/>
                </a:solidFill>
              </a:rPr>
              <a:t>experimental straight</a:t>
            </a:r>
            <a:endParaRPr lang="en-GB" sz="1400" dirty="0">
              <a:solidFill>
                <a:srgbClr val="0C377B"/>
              </a:solidFill>
            </a:endParaRPr>
          </a:p>
        </p:txBody>
      </p:sp>
      <p:pic>
        <p:nvPicPr>
          <p:cNvPr id="12" name="Picture 11">
            <a:extLst>
              <a:ext uri="{FF2B5EF4-FFF2-40B4-BE49-F238E27FC236}">
                <a16:creationId xmlns:a16="http://schemas.microsoft.com/office/drawing/2014/main" id="{EA688B42-8168-513E-C6E2-DB084F9884A4}"/>
              </a:ext>
            </a:extLst>
          </p:cNvPr>
          <p:cNvPicPr>
            <a:picLocks noChangeAspect="1"/>
          </p:cNvPicPr>
          <p:nvPr/>
        </p:nvPicPr>
        <p:blipFill rotWithShape="1">
          <a:blip r:embed="rId5"/>
          <a:srcRect t="10264" b="12430"/>
          <a:stretch/>
        </p:blipFill>
        <p:spPr>
          <a:xfrm>
            <a:off x="6403454" y="3668490"/>
            <a:ext cx="5240812" cy="2817085"/>
          </a:xfrm>
          <a:prstGeom prst="rect">
            <a:avLst/>
          </a:prstGeom>
        </p:spPr>
      </p:pic>
    </p:spTree>
    <p:extLst>
      <p:ext uri="{BB962C8B-B14F-4D97-AF65-F5344CB8AC3E}">
        <p14:creationId xmlns:p14="http://schemas.microsoft.com/office/powerpoint/2010/main" val="125516821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FCC integrated program - timeline</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3" name="Picture 5" descr="Diagram, timeline&#10;&#10;Description automatically generated">
            <a:extLst>
              <a:ext uri="{FF2B5EF4-FFF2-40B4-BE49-F238E27FC236}">
                <a16:creationId xmlns:a16="http://schemas.microsoft.com/office/drawing/2014/main" id="{61B935A7-96DA-A5FC-CDC4-00D93A6195F8}"/>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52" y="847414"/>
            <a:ext cx="8012417" cy="2971799"/>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19AF7F17-4558-2F7F-1F17-84DBD2D599F1}"/>
              </a:ext>
            </a:extLst>
          </p:cNvPr>
          <p:cNvCxnSpPr/>
          <p:nvPr/>
        </p:nvCxnSpPr>
        <p:spPr>
          <a:xfrm flipH="1">
            <a:off x="7248128" y="4653136"/>
            <a:ext cx="1152128" cy="0"/>
          </a:xfrm>
          <a:prstGeom prst="straightConnector1">
            <a:avLst/>
          </a:prstGeom>
          <a:noFill/>
          <a:ln w="38100" cap="flat" cmpd="sng" algn="ctr">
            <a:solidFill>
              <a:srgbClr val="2F2F2F"/>
            </a:solidFill>
            <a:prstDash val="solid"/>
            <a:miter lim="800000"/>
            <a:tailEnd type="triangle"/>
          </a:ln>
          <a:effectLst/>
        </p:spPr>
      </p:cxnSp>
      <p:sp>
        <p:nvSpPr>
          <p:cNvPr id="8" name="TextBox 7">
            <a:extLst>
              <a:ext uri="{FF2B5EF4-FFF2-40B4-BE49-F238E27FC236}">
                <a16:creationId xmlns:a16="http://schemas.microsoft.com/office/drawing/2014/main" id="{96D763F4-76AC-B679-C831-E47CBB9401B7}"/>
              </a:ext>
            </a:extLst>
          </p:cNvPr>
          <p:cNvSpPr txBox="1"/>
          <p:nvPr/>
        </p:nvSpPr>
        <p:spPr>
          <a:xfrm>
            <a:off x="8224705" y="847414"/>
            <a:ext cx="3270126" cy="692497"/>
          </a:xfrm>
          <a:prstGeom prst="rect">
            <a:avLst/>
          </a:prstGeom>
          <a:solidFill>
            <a:srgbClr val="E15E32">
              <a:lumMod val="20000"/>
              <a:lumOff val="80000"/>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Note: FCC Conceptual Design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started in 2014</a:t>
            </a:r>
            <a:r>
              <a:rPr kumimoji="0" lang="en-GB" sz="1500" b="0" i="0" u="none" strike="noStrike" kern="0" cap="none" spc="0" normalizeH="0" baseline="0" noProof="0" dirty="0">
                <a:ln>
                  <a:noFill/>
                </a:ln>
                <a:solidFill>
                  <a:srgbClr val="2F2F2F"/>
                </a:solidFill>
                <a:effectLst/>
                <a:uLnTx/>
                <a:uFillTx/>
                <a:latin typeface="Arial"/>
                <a:ea typeface="+mn-ea"/>
                <a:cs typeface="+mn-cs"/>
              </a:rPr>
              <a:t> l</a:t>
            </a:r>
            <a:r>
              <a:rPr kumimoji="0" lang="en-CH" sz="1500" b="0" i="0" u="none" strike="noStrike" kern="0" cap="none" spc="0" normalizeH="0" baseline="0" noProof="0" dirty="0">
                <a:ln>
                  <a:noFill/>
                </a:ln>
                <a:solidFill>
                  <a:srgbClr val="2F2F2F"/>
                </a:solidFill>
                <a:effectLst/>
                <a:uLnTx/>
                <a:uFillTx/>
                <a:latin typeface="Arial"/>
                <a:ea typeface="+mn-ea"/>
                <a:cs typeface="+mn-cs"/>
              </a:rPr>
              <a:t>eading to CDR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in 2018</a:t>
            </a:r>
          </a:p>
        </p:txBody>
      </p:sp>
      <p:sp>
        <p:nvSpPr>
          <p:cNvPr id="18" name="TextBox 6">
            <a:extLst>
              <a:ext uri="{FF2B5EF4-FFF2-40B4-BE49-F238E27FC236}">
                <a16:creationId xmlns:a16="http://schemas.microsoft.com/office/drawing/2014/main" id="{C121AE1A-F1AB-BC81-C967-BC102B1602C8}"/>
              </a:ext>
            </a:extLst>
          </p:cNvPr>
          <p:cNvSpPr txBox="1">
            <a:spLocks noChangeArrowheads="1"/>
          </p:cNvSpPr>
          <p:nvPr/>
        </p:nvSpPr>
        <p:spPr bwMode="auto">
          <a:xfrm>
            <a:off x="7462661" y="4113941"/>
            <a:ext cx="4639412" cy="1492716"/>
          </a:xfrm>
          <a:prstGeom prst="rect">
            <a:avLst/>
          </a:prstGeom>
          <a:solidFill>
            <a:srgbClr val="1C446A">
              <a:lumMod val="20000"/>
              <a:lumOff val="80000"/>
            </a:srgbClr>
          </a:solidFill>
          <a:ln>
            <a:noFill/>
          </a:ln>
        </p:spPr>
        <p:txBody>
          <a:bodyPr wrap="none">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lang="en-US" altLang="en-CH" sz="1600" b="1" kern="0" dirty="0">
                <a:solidFill>
                  <a:srgbClr val="2F2F2F"/>
                </a:solidFill>
              </a:rPr>
              <a:t>Ambitious </a:t>
            </a:r>
            <a:r>
              <a:rPr kumimoji="0" lang="en-CH" altLang="en-CH" sz="1600" b="1" i="0" u="none" strike="noStrike" kern="0" cap="none" spc="0" normalizeH="0" baseline="0" noProof="0" dirty="0">
                <a:ln>
                  <a:noFill/>
                </a:ln>
                <a:solidFill>
                  <a:srgbClr val="2F2F2F"/>
                </a:solidFill>
                <a:effectLst/>
                <a:uLnTx/>
                <a:uFillTx/>
              </a:rPr>
              <a:t>schedule </a:t>
            </a:r>
            <a:r>
              <a:rPr kumimoji="0" lang="en-CH" altLang="en-CH" sz="1600" b="0" i="0" u="none" strike="noStrike" kern="0" cap="none" spc="0" normalizeH="0" baseline="0" noProof="0" dirty="0">
                <a:ln>
                  <a:noFill/>
                </a:ln>
                <a:solidFill>
                  <a:srgbClr val="2F2F2F"/>
                </a:solidFill>
                <a:effectLst/>
                <a:uLnTx/>
                <a:uFillTx/>
              </a:rPr>
              <a:t>tak</a:t>
            </a:r>
            <a:r>
              <a:rPr kumimoji="0" lang="en-US" altLang="en-CH" sz="1600" b="0" i="0" u="none" strike="noStrike" kern="0" cap="none" spc="0" normalizeH="0" baseline="0" noProof="0" dirty="0" err="1">
                <a:ln>
                  <a:noFill/>
                </a:ln>
                <a:solidFill>
                  <a:srgbClr val="2F2F2F"/>
                </a:solidFill>
                <a:effectLst/>
                <a:uLnTx/>
                <a:uFillTx/>
              </a:rPr>
              <a:t>ing</a:t>
            </a:r>
            <a:r>
              <a:rPr kumimoji="0" lang="en-CH" altLang="en-CH" sz="1600" b="0" i="0" u="none" strike="noStrike" kern="0" cap="none" spc="0" normalizeH="0" baseline="0" noProof="0" dirty="0">
                <a:ln>
                  <a:noFill/>
                </a:ln>
                <a:solidFill>
                  <a:srgbClr val="2F2F2F"/>
                </a:solidFill>
                <a:effectLst/>
                <a:uLnTx/>
                <a:uFillTx/>
              </a:rPr>
              <a:t> into account:</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rPr>
              <a:t>p</a:t>
            </a:r>
            <a:r>
              <a:rPr kumimoji="0" lang="en-CH" altLang="en-CH" sz="1500" b="0" i="0" u="none" strike="noStrike" kern="0" cap="none" spc="0" normalizeH="0" baseline="0" noProof="0" dirty="0">
                <a:ln>
                  <a:noFill/>
                </a:ln>
                <a:solidFill>
                  <a:srgbClr val="2F2F2F"/>
                </a:solidFill>
                <a:effectLst/>
                <a:uLnTx/>
                <a:uFillTx/>
              </a:rPr>
              <a:t>ast experience in building colliders at CERN</a:t>
            </a:r>
            <a:endParaRPr kumimoji="0" lang="en-US" altLang="en-CH" sz="1500" b="0" i="0" u="none" strike="noStrike" kern="0" cap="none" spc="0" normalizeH="0" baseline="0" noProof="0" dirty="0">
              <a:ln>
                <a:noFill/>
              </a:ln>
              <a:solidFill>
                <a:srgbClr val="2F2F2F"/>
              </a:solidFill>
              <a:effectLst/>
              <a:uLnTx/>
              <a:uFillTx/>
            </a:endParaRP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CH" altLang="en-CH" sz="1500" b="0" i="0" u="none" strike="noStrike" kern="0" cap="none" spc="0" normalizeH="0" baseline="0" noProof="0" dirty="0">
                <a:ln>
                  <a:noFill/>
                </a:ln>
                <a:solidFill>
                  <a:srgbClr val="2F2F2F"/>
                </a:solidFill>
                <a:effectLst/>
                <a:uLnTx/>
                <a:uFillTx/>
              </a:rPr>
              <a:t>approval timeline: ESPP, Council decision</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rPr>
              <a:t>t</a:t>
            </a:r>
            <a:r>
              <a:rPr kumimoji="0" lang="en-CH" altLang="en-CH" sz="1500" b="0" i="0" u="none" strike="noStrike" kern="0" cap="none" spc="0" normalizeH="0" baseline="0" noProof="0" dirty="0">
                <a:ln>
                  <a:noFill/>
                </a:ln>
                <a:solidFill>
                  <a:srgbClr val="2F2F2F"/>
                </a:solidFill>
                <a:effectLst/>
                <a:uLnTx/>
                <a:uFillTx/>
              </a:rPr>
              <a:t>hat HL-LHC will run until 2041 </a:t>
            </a:r>
            <a:endParaRPr kumimoji="0" lang="en-US" altLang="en-CH" sz="1500" b="0" i="0" u="none" strike="noStrike" kern="0" cap="none" spc="0" normalizeH="0" baseline="0" noProof="0" dirty="0">
              <a:ln>
                <a:noFill/>
              </a:ln>
              <a:solidFill>
                <a:srgbClr val="2F2F2F"/>
              </a:solidFill>
              <a:effectLst/>
              <a:uLnTx/>
              <a:uFillTx/>
            </a:endParaRP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US" altLang="en-CH" sz="1500" b="1" i="0" u="none" strike="noStrike" kern="0" cap="none" spc="0" normalizeH="0" baseline="0" noProof="0" dirty="0">
                <a:ln>
                  <a:noFill/>
                </a:ln>
                <a:solidFill>
                  <a:srgbClr val="2F2F2F"/>
                </a:solidFill>
                <a:effectLst/>
                <a:uLnTx/>
                <a:uFillTx/>
              </a:rPr>
              <a:t>project preparator</a:t>
            </a:r>
            <a:r>
              <a:rPr lang="en-US" altLang="en-CH" sz="1500" b="1" kern="0" dirty="0">
                <a:solidFill>
                  <a:srgbClr val="2F2F2F"/>
                </a:solidFill>
              </a:rPr>
              <a:t>y phase with adequate </a:t>
            </a:r>
          </a:p>
          <a:p>
            <a:pPr marR="0" lvl="0" defTabSz="457200" eaLnBrk="0" fontAlgn="base" latinLnBrk="0" hangingPunct="0">
              <a:lnSpc>
                <a:spcPct val="100000"/>
              </a:lnSpc>
              <a:spcBef>
                <a:spcPct val="0"/>
              </a:spcBef>
              <a:spcAft>
                <a:spcPct val="0"/>
              </a:spcAft>
              <a:buClrTx/>
              <a:buSzTx/>
              <a:tabLst/>
              <a:defRPr/>
            </a:pPr>
            <a:r>
              <a:rPr kumimoji="0" lang="en-US" altLang="en-CH" sz="1500" b="1" i="0" u="none" strike="noStrike" kern="0" cap="none" spc="0" normalizeH="0" baseline="0" noProof="0" dirty="0">
                <a:ln>
                  <a:noFill/>
                </a:ln>
                <a:solidFill>
                  <a:srgbClr val="2F2F2F"/>
                </a:solidFill>
                <a:effectLst/>
                <a:uLnTx/>
                <a:uFillTx/>
              </a:rPr>
              <a:t>     </a:t>
            </a:r>
            <a:r>
              <a:rPr lang="en-US" altLang="en-CH" sz="1500" b="1" kern="0" dirty="0">
                <a:solidFill>
                  <a:srgbClr val="2F2F2F"/>
                </a:solidFill>
              </a:rPr>
              <a:t> </a:t>
            </a:r>
            <a:r>
              <a:rPr kumimoji="0" lang="en-CH" altLang="en-CH" sz="1500" b="1" i="0" u="none" strike="noStrike" kern="0" cap="none" spc="0" normalizeH="0" baseline="0" noProof="0" dirty="0">
                <a:ln>
                  <a:noFill/>
                </a:ln>
                <a:solidFill>
                  <a:srgbClr val="2F2F2F"/>
                </a:solidFill>
                <a:effectLst/>
                <a:uLnTx/>
                <a:uFillTx/>
              </a:rPr>
              <a:t>resources </a:t>
            </a:r>
            <a:r>
              <a:rPr kumimoji="0" lang="en-US" altLang="en-CH" sz="1500" b="1" i="0" u="none" strike="noStrike" kern="0" cap="none" spc="0" normalizeH="0" baseline="0" noProof="0" dirty="0">
                <a:ln>
                  <a:noFill/>
                </a:ln>
                <a:solidFill>
                  <a:srgbClr val="2F2F2F"/>
                </a:solidFill>
                <a:effectLst/>
                <a:uLnTx/>
                <a:uFillTx/>
              </a:rPr>
              <a:t>immediately after Feasibility Study</a:t>
            </a:r>
            <a:endParaRPr kumimoji="0" lang="en-CH" altLang="en-CH" sz="1500" b="1" i="0" u="none" strike="noStrike" kern="0" cap="none" spc="0" normalizeH="0" baseline="0" noProof="0" dirty="0">
              <a:ln>
                <a:noFill/>
              </a:ln>
              <a:solidFill>
                <a:srgbClr val="2F2F2F"/>
              </a:solidFill>
              <a:effectLst/>
              <a:uLnTx/>
              <a:uFillTx/>
            </a:endParaRPr>
          </a:p>
        </p:txBody>
      </p:sp>
      <p:grpSp>
        <p:nvGrpSpPr>
          <p:cNvPr id="9" name="Group 8">
            <a:extLst>
              <a:ext uri="{FF2B5EF4-FFF2-40B4-BE49-F238E27FC236}">
                <a16:creationId xmlns:a16="http://schemas.microsoft.com/office/drawing/2014/main" id="{EA9F0834-3D6B-CFEE-64B3-CB50BC9A749C}"/>
              </a:ext>
            </a:extLst>
          </p:cNvPr>
          <p:cNvGrpSpPr/>
          <p:nvPr/>
        </p:nvGrpSpPr>
        <p:grpSpPr>
          <a:xfrm>
            <a:off x="49252" y="3926480"/>
            <a:ext cx="7389474" cy="2808000"/>
            <a:chOff x="49252" y="3926480"/>
            <a:chExt cx="7389474" cy="2808000"/>
          </a:xfrm>
        </p:grpSpPr>
        <p:grpSp>
          <p:nvGrpSpPr>
            <p:cNvPr id="5" name="Group 4">
              <a:extLst>
                <a:ext uri="{FF2B5EF4-FFF2-40B4-BE49-F238E27FC236}">
                  <a16:creationId xmlns:a16="http://schemas.microsoft.com/office/drawing/2014/main" id="{CA57AAFB-5591-EECE-5023-DB056E381BCC}"/>
                </a:ext>
              </a:extLst>
            </p:cNvPr>
            <p:cNvGrpSpPr/>
            <p:nvPr/>
          </p:nvGrpSpPr>
          <p:grpSpPr>
            <a:xfrm>
              <a:off x="49252" y="3926480"/>
              <a:ext cx="7389474" cy="2808000"/>
              <a:chOff x="49252" y="3926480"/>
              <a:chExt cx="7389474" cy="2808000"/>
            </a:xfrm>
          </p:grpSpPr>
          <p:pic>
            <p:nvPicPr>
              <p:cNvPr id="2" name="Picture 1" descr="Timeline&#10;&#10;Description automatically generated">
                <a:extLst>
                  <a:ext uri="{FF2B5EF4-FFF2-40B4-BE49-F238E27FC236}">
                    <a16:creationId xmlns:a16="http://schemas.microsoft.com/office/drawing/2014/main" id="{32EC8111-16CB-932E-218D-CFF7C62D016E}"/>
                  </a:ext>
                </a:extLst>
              </p:cNvPr>
              <p:cNvPicPr preferRelativeResize="0">
                <a:picLocks noChangeAspect="1"/>
              </p:cNvPicPr>
              <p:nvPr/>
            </p:nvPicPr>
            <p:blipFill>
              <a:blip r:embed="rId5"/>
              <a:stretch>
                <a:fillRect/>
              </a:stretch>
            </p:blipFill>
            <p:spPr>
              <a:xfrm>
                <a:off x="49252" y="3926480"/>
                <a:ext cx="7389474" cy="2808000"/>
              </a:xfrm>
              <a:prstGeom prst="rect">
                <a:avLst/>
              </a:prstGeom>
              <a:ln>
                <a:solidFill>
                  <a:srgbClr val="2F2F2F"/>
                </a:solidFill>
              </a:ln>
            </p:spPr>
          </p:pic>
          <p:sp>
            <p:nvSpPr>
              <p:cNvPr id="11" name="TextBox 10">
                <a:extLst>
                  <a:ext uri="{FF2B5EF4-FFF2-40B4-BE49-F238E27FC236}">
                    <a16:creationId xmlns:a16="http://schemas.microsoft.com/office/drawing/2014/main" id="{53D8736A-8870-5A80-4DA8-02CA3EF46BBF}"/>
                  </a:ext>
                </a:extLst>
              </p:cNvPr>
              <p:cNvSpPr txBox="1"/>
              <p:nvPr/>
            </p:nvSpPr>
            <p:spPr>
              <a:xfrm>
                <a:off x="3212703" y="4338734"/>
                <a:ext cx="580786" cy="253916"/>
              </a:xfrm>
              <a:prstGeom prst="rect">
                <a:avLst/>
              </a:prstGeom>
              <a:solidFill>
                <a:schemeClr val="bg1"/>
              </a:solidFill>
            </p:spPr>
            <p:txBody>
              <a:bodyPr wrap="square" rtlCol="0">
                <a:spAutoFit/>
              </a:bodyPr>
              <a:lstStyle/>
              <a:p>
                <a:r>
                  <a:rPr lang="en-US" sz="1050" b="1" dirty="0">
                    <a:solidFill>
                      <a:schemeClr val="accent6">
                        <a:lumMod val="50000"/>
                      </a:schemeClr>
                    </a:solidFill>
                  </a:rPr>
                  <a:t>~2032</a:t>
                </a:r>
                <a:endParaRPr lang="en-GB" sz="1050" b="1" dirty="0">
                  <a:solidFill>
                    <a:schemeClr val="accent6">
                      <a:lumMod val="50000"/>
                    </a:schemeClr>
                  </a:solidFill>
                </a:endParaRPr>
              </a:p>
            </p:txBody>
          </p:sp>
          <p:sp>
            <p:nvSpPr>
              <p:cNvPr id="15" name="TextBox 14">
                <a:extLst>
                  <a:ext uri="{FF2B5EF4-FFF2-40B4-BE49-F238E27FC236}">
                    <a16:creationId xmlns:a16="http://schemas.microsoft.com/office/drawing/2014/main" id="{4E4F410F-288D-3240-9A38-9750C2FB98EA}"/>
                  </a:ext>
                </a:extLst>
              </p:cNvPr>
              <p:cNvSpPr txBox="1"/>
              <p:nvPr/>
            </p:nvSpPr>
            <p:spPr>
              <a:xfrm>
                <a:off x="6348815" y="4328990"/>
                <a:ext cx="612583" cy="253916"/>
              </a:xfrm>
              <a:prstGeom prst="rect">
                <a:avLst/>
              </a:prstGeom>
              <a:solidFill>
                <a:schemeClr val="bg1"/>
              </a:solidFill>
            </p:spPr>
            <p:txBody>
              <a:bodyPr wrap="square" rtlCol="0">
                <a:spAutoFit/>
              </a:bodyPr>
              <a:lstStyle/>
              <a:p>
                <a:r>
                  <a:rPr lang="en-US" sz="1050" b="1" dirty="0">
                    <a:solidFill>
                      <a:schemeClr val="accent6">
                        <a:lumMod val="50000"/>
                      </a:schemeClr>
                    </a:solidFill>
                  </a:rPr>
                  <a:t>~2070</a:t>
                </a:r>
                <a:endParaRPr lang="en-GB" sz="1050" b="1" dirty="0">
                  <a:solidFill>
                    <a:schemeClr val="accent6">
                      <a:lumMod val="50000"/>
                    </a:schemeClr>
                  </a:solidFill>
                </a:endParaRPr>
              </a:p>
            </p:txBody>
          </p:sp>
          <p:sp>
            <p:nvSpPr>
              <p:cNvPr id="4" name="Rectangle: Rounded Corners 3">
                <a:extLst>
                  <a:ext uri="{FF2B5EF4-FFF2-40B4-BE49-F238E27FC236}">
                    <a16:creationId xmlns:a16="http://schemas.microsoft.com/office/drawing/2014/main" id="{15DBA732-EDF7-BB62-7F2D-3C3CAF646D47}"/>
                  </a:ext>
                </a:extLst>
              </p:cNvPr>
              <p:cNvSpPr/>
              <p:nvPr/>
            </p:nvSpPr>
            <p:spPr>
              <a:xfrm>
                <a:off x="5061972" y="4390135"/>
                <a:ext cx="661869" cy="16121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B422F381-1216-0B97-FDEA-91B85FCE75B6}"/>
                  </a:ext>
                </a:extLst>
              </p:cNvPr>
              <p:cNvSpPr txBox="1"/>
              <p:nvPr/>
            </p:nvSpPr>
            <p:spPr>
              <a:xfrm>
                <a:off x="5098798" y="4340293"/>
                <a:ext cx="580786" cy="253916"/>
              </a:xfrm>
              <a:prstGeom prst="rect">
                <a:avLst/>
              </a:prstGeom>
              <a:solidFill>
                <a:schemeClr val="bg1"/>
              </a:solidFill>
            </p:spPr>
            <p:txBody>
              <a:bodyPr wrap="square" rtlCol="0">
                <a:spAutoFit/>
              </a:bodyPr>
              <a:lstStyle/>
              <a:p>
                <a:r>
                  <a:rPr lang="en-US" sz="1050" b="1" dirty="0">
                    <a:solidFill>
                      <a:schemeClr val="accent6">
                        <a:lumMod val="50000"/>
                      </a:schemeClr>
                    </a:solidFill>
                  </a:rPr>
                  <a:t>~2045</a:t>
                </a:r>
                <a:endParaRPr lang="en-GB" sz="1050" b="1" dirty="0">
                  <a:solidFill>
                    <a:schemeClr val="accent6">
                      <a:lumMod val="50000"/>
                    </a:schemeClr>
                  </a:solidFill>
                </a:endParaRPr>
              </a:p>
            </p:txBody>
          </p:sp>
        </p:grpSp>
        <p:sp>
          <p:nvSpPr>
            <p:cNvPr id="7" name="TextBox 6">
              <a:extLst>
                <a:ext uri="{FF2B5EF4-FFF2-40B4-BE49-F238E27FC236}">
                  <a16:creationId xmlns:a16="http://schemas.microsoft.com/office/drawing/2014/main" id="{22F24BDD-C21C-253E-8FF2-0F421362FB45}"/>
                </a:ext>
              </a:extLst>
            </p:cNvPr>
            <p:cNvSpPr txBox="1"/>
            <p:nvPr/>
          </p:nvSpPr>
          <p:spPr>
            <a:xfrm>
              <a:off x="1951905" y="4338930"/>
              <a:ext cx="580786" cy="261610"/>
            </a:xfrm>
            <a:prstGeom prst="rect">
              <a:avLst/>
            </a:prstGeom>
            <a:solidFill>
              <a:schemeClr val="bg1"/>
            </a:solidFill>
          </p:spPr>
          <p:txBody>
            <a:bodyPr wrap="square" lIns="36000" rIns="36000" rtlCol="0">
              <a:spAutoFit/>
            </a:bodyPr>
            <a:lstStyle/>
            <a:p>
              <a:r>
                <a:rPr lang="en-US" sz="1100" b="1" dirty="0">
                  <a:solidFill>
                    <a:schemeClr val="accent6">
                      <a:lumMod val="50000"/>
                    </a:schemeClr>
                  </a:solidFill>
                </a:rPr>
                <a:t>2027/28</a:t>
              </a:r>
              <a:endParaRPr lang="en-GB" sz="1100" b="1" dirty="0">
                <a:solidFill>
                  <a:schemeClr val="accent6">
                    <a:lumMod val="50000"/>
                  </a:schemeClr>
                </a:solidFill>
              </a:endParaRPr>
            </a:p>
          </p:txBody>
        </p:sp>
      </p:grpSp>
    </p:spTree>
    <p:extLst>
      <p:ext uri="{BB962C8B-B14F-4D97-AF65-F5344CB8AC3E}">
        <p14:creationId xmlns:p14="http://schemas.microsoft.com/office/powerpoint/2010/main" val="369042661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6">
            <a:extLst>
              <a:ext uri="{FF2B5EF4-FFF2-40B4-BE49-F238E27FC236}">
                <a16:creationId xmlns:a16="http://schemas.microsoft.com/office/drawing/2014/main" id="{EEE120BE-3B1A-CE8B-5427-7506B2B4213F}"/>
              </a:ext>
            </a:extLst>
          </p:cNvPr>
          <p:cNvPicPr>
            <a:picLocks noChangeAspect="1"/>
          </p:cNvPicPr>
          <p:nvPr/>
        </p:nvPicPr>
        <p:blipFill rotWithShape="1">
          <a:blip r:embed="rId2"/>
          <a:srcRect t="7782" b="26122"/>
          <a:stretch/>
        </p:blipFill>
        <p:spPr>
          <a:xfrm>
            <a:off x="11929" y="537837"/>
            <a:ext cx="12201097" cy="6320163"/>
          </a:xfrm>
          <a:prstGeom prst="rect">
            <a:avLst/>
          </a:prstGeom>
          <a:ln>
            <a:solidFill>
              <a:srgbClr val="FF0000"/>
            </a:solidFill>
          </a:ln>
        </p:spPr>
      </p:pic>
      <p:sp>
        <p:nvSpPr>
          <p:cNvPr id="36" name="Rounded Rectangle 8">
            <a:extLst>
              <a:ext uri="{FF2B5EF4-FFF2-40B4-BE49-F238E27FC236}">
                <a16:creationId xmlns:a16="http://schemas.microsoft.com/office/drawing/2014/main" id="{88A86CD9-9F81-584C-9AFB-9824F18CCAB3}"/>
              </a:ext>
            </a:extLst>
          </p:cNvPr>
          <p:cNvSpPr/>
          <p:nvPr/>
        </p:nvSpPr>
        <p:spPr>
          <a:xfrm>
            <a:off x="1856074" y="4151672"/>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32</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Companies</a:t>
            </a:r>
          </a:p>
        </p:txBody>
      </p:sp>
      <p:sp>
        <p:nvSpPr>
          <p:cNvPr id="37" name="Rounded Rectangle 9">
            <a:extLst>
              <a:ext uri="{FF2B5EF4-FFF2-40B4-BE49-F238E27FC236}">
                <a16:creationId xmlns:a16="http://schemas.microsoft.com/office/drawing/2014/main" id="{A17CA0EB-1B64-5273-861F-7DFF2B3D69DC}"/>
              </a:ext>
            </a:extLst>
          </p:cNvPr>
          <p:cNvSpPr/>
          <p:nvPr/>
        </p:nvSpPr>
        <p:spPr>
          <a:xfrm>
            <a:off x="5024347" y="4151672"/>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33</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Countries</a:t>
            </a:r>
          </a:p>
        </p:txBody>
      </p:sp>
      <p:sp>
        <p:nvSpPr>
          <p:cNvPr id="38" name="Rounded Rectangle 10">
            <a:extLst>
              <a:ext uri="{FF2B5EF4-FFF2-40B4-BE49-F238E27FC236}">
                <a16:creationId xmlns:a16="http://schemas.microsoft.com/office/drawing/2014/main" id="{04EDC67D-5544-87EE-D830-584D572D109F}"/>
              </a:ext>
            </a:extLst>
          </p:cNvPr>
          <p:cNvSpPr/>
          <p:nvPr/>
        </p:nvSpPr>
        <p:spPr>
          <a:xfrm>
            <a:off x="190247" y="4151672"/>
            <a:ext cx="1495977"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150</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Institutes</a:t>
            </a:r>
          </a:p>
        </p:txBody>
      </p:sp>
      <p:grpSp>
        <p:nvGrpSpPr>
          <p:cNvPr id="39" name="Group 38">
            <a:extLst>
              <a:ext uri="{FF2B5EF4-FFF2-40B4-BE49-F238E27FC236}">
                <a16:creationId xmlns:a16="http://schemas.microsoft.com/office/drawing/2014/main" id="{971185BF-1292-E158-6A00-13E479E847F8}"/>
              </a:ext>
            </a:extLst>
          </p:cNvPr>
          <p:cNvGrpSpPr/>
          <p:nvPr/>
        </p:nvGrpSpPr>
        <p:grpSpPr>
          <a:xfrm>
            <a:off x="7594201" y="4179205"/>
            <a:ext cx="1446586" cy="1441608"/>
            <a:chOff x="5729374" y="5011728"/>
            <a:chExt cx="1446586" cy="1441608"/>
          </a:xfrm>
        </p:grpSpPr>
        <p:pic>
          <p:nvPicPr>
            <p:cNvPr id="40" name="Picture 39">
              <a:extLst>
                <a:ext uri="{FF2B5EF4-FFF2-40B4-BE49-F238E27FC236}">
                  <a16:creationId xmlns:a16="http://schemas.microsoft.com/office/drawing/2014/main" id="{3FC0304F-8746-276C-40AC-55938E40CC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9374" y="5027801"/>
              <a:ext cx="1440001" cy="1425535"/>
            </a:xfrm>
            <a:prstGeom prst="roundRect">
              <a:avLst>
                <a:gd name="adj" fmla="val 3715"/>
              </a:avLst>
            </a:prstGeom>
          </p:spPr>
        </p:pic>
        <p:sp>
          <p:nvSpPr>
            <p:cNvPr id="41" name="Rounded Rectangle 12">
              <a:extLst>
                <a:ext uri="{FF2B5EF4-FFF2-40B4-BE49-F238E27FC236}">
                  <a16:creationId xmlns:a16="http://schemas.microsoft.com/office/drawing/2014/main" id="{89226594-A513-51BE-31A1-271EC40FE562}"/>
                </a:ext>
              </a:extLst>
            </p:cNvPr>
            <p:cNvSpPr/>
            <p:nvPr/>
          </p:nvSpPr>
          <p:spPr>
            <a:xfrm>
              <a:off x="5735960" y="5011728"/>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EC</a:t>
              </a:r>
              <a:r>
                <a:rPr kumimoji="0" lang="en-US" sz="6000" b="0" i="0" u="none" strike="noStrike" kern="1200" cap="none" spc="0" normalizeH="0" baseline="0" noProof="0" dirty="0">
                  <a:ln>
                    <a:noFill/>
                  </a:ln>
                  <a:solidFill>
                    <a:srgbClr val="FFFFFF"/>
                  </a:solidFill>
                  <a:effectLst/>
                  <a:uLnTx/>
                  <a:uFillTx/>
                  <a:latin typeface="Arial"/>
                  <a:ea typeface="+mn-ea"/>
                  <a:cs typeface="+mn-cs"/>
                </a:rPr>
                <a:t>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H2020</a:t>
              </a:r>
            </a:p>
          </p:txBody>
        </p:sp>
      </p:grpSp>
      <p:sp>
        <p:nvSpPr>
          <p:cNvPr id="42" name="Oval 41">
            <a:extLst>
              <a:ext uri="{FF2B5EF4-FFF2-40B4-BE49-F238E27FC236}">
                <a16:creationId xmlns:a16="http://schemas.microsoft.com/office/drawing/2014/main" id="{9F0E0788-254F-E96B-49F3-7859FA68AE20}"/>
              </a:ext>
            </a:extLst>
          </p:cNvPr>
          <p:cNvSpPr/>
          <p:nvPr/>
        </p:nvSpPr>
        <p:spPr>
          <a:xfrm>
            <a:off x="10944371" y="572911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42">
            <a:extLst>
              <a:ext uri="{FF2B5EF4-FFF2-40B4-BE49-F238E27FC236}">
                <a16:creationId xmlns:a16="http://schemas.microsoft.com/office/drawing/2014/main" id="{6B7301E6-AB7D-2B0D-A31C-BC412E68D69E}"/>
              </a:ext>
            </a:extLst>
          </p:cNvPr>
          <p:cNvSpPr/>
          <p:nvPr/>
        </p:nvSpPr>
        <p:spPr>
          <a:xfrm>
            <a:off x="2648083" y="282778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BFC60EEB-104B-BAC7-D86C-50CC410E2CC5}"/>
              </a:ext>
            </a:extLst>
          </p:cNvPr>
          <p:cNvSpPr/>
          <p:nvPr/>
        </p:nvSpPr>
        <p:spPr>
          <a:xfrm>
            <a:off x="3080131" y="3884650"/>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val 44">
            <a:extLst>
              <a:ext uri="{FF2B5EF4-FFF2-40B4-BE49-F238E27FC236}">
                <a16:creationId xmlns:a16="http://schemas.microsoft.com/office/drawing/2014/main" id="{DD02F381-BB8B-7D2D-3B62-E8D59979A536}"/>
              </a:ext>
            </a:extLst>
          </p:cNvPr>
          <p:cNvSpPr/>
          <p:nvPr/>
        </p:nvSpPr>
        <p:spPr>
          <a:xfrm>
            <a:off x="8500826" y="3389586"/>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4A9AE4D3-BB95-1CAF-8428-DB153C3A48F7}"/>
              </a:ext>
            </a:extLst>
          </p:cNvPr>
          <p:cNvSpPr/>
          <p:nvPr/>
        </p:nvSpPr>
        <p:spPr>
          <a:xfrm rot="4287791">
            <a:off x="9517523" y="4013833"/>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7" name="TextBox 16">
            <a:extLst>
              <a:ext uri="{FF2B5EF4-FFF2-40B4-BE49-F238E27FC236}">
                <a16:creationId xmlns:a16="http://schemas.microsoft.com/office/drawing/2014/main" id="{253599F7-8DF8-E21A-A5C7-55593675A52A}"/>
              </a:ext>
            </a:extLst>
          </p:cNvPr>
          <p:cNvSpPr txBox="1"/>
          <p:nvPr/>
        </p:nvSpPr>
        <p:spPr>
          <a:xfrm>
            <a:off x="1325446" y="5987678"/>
            <a:ext cx="10106076" cy="707886"/>
          </a:xfrm>
          <a:prstGeom prst="rect">
            <a:avLst/>
          </a:prstGeom>
          <a:noFill/>
        </p:spPr>
        <p:txBody>
          <a:bodyPr wrap="square" rtlCol="0">
            <a:spAutoFit/>
          </a:bodyPr>
          <a:lstStyle/>
          <a:p>
            <a:pPr defTabSz="822960">
              <a:defRPr/>
            </a:pPr>
            <a:r>
              <a:rPr lang="en-CH" sz="2000" dirty="0">
                <a:solidFill>
                  <a:prstClr val="white"/>
                </a:solidFill>
                <a:latin typeface="Arial"/>
              </a:rPr>
              <a:t>FCC Feasibility Study: </a:t>
            </a:r>
            <a:r>
              <a:rPr lang="fr-FR" sz="2000" dirty="0">
                <a:solidFill>
                  <a:prstClr val="white"/>
                </a:solidFill>
                <a:latin typeface="Arial"/>
              </a:rPr>
              <a:t>Aim </a:t>
            </a:r>
            <a:r>
              <a:rPr lang="fr-FR" sz="2000" dirty="0" err="1">
                <a:solidFill>
                  <a:prstClr val="white"/>
                </a:solidFill>
                <a:latin typeface="Arial"/>
              </a:rPr>
              <a:t>is</a:t>
            </a:r>
            <a:r>
              <a:rPr lang="fr-FR" sz="2000" dirty="0">
                <a:solidFill>
                  <a:prstClr val="white"/>
                </a:solidFill>
                <a:latin typeface="Arial"/>
              </a:rPr>
              <a:t> to </a:t>
            </a:r>
            <a:r>
              <a:rPr lang="fr-FR" sz="2000" dirty="0" err="1">
                <a:solidFill>
                  <a:prstClr val="white"/>
                </a:solidFill>
                <a:latin typeface="Arial"/>
              </a:rPr>
              <a:t>increase</a:t>
            </a:r>
            <a:r>
              <a:rPr lang="fr-FR" sz="2000" dirty="0">
                <a:solidFill>
                  <a:prstClr val="white"/>
                </a:solidFill>
                <a:latin typeface="Arial"/>
              </a:rPr>
              <a:t> </a:t>
            </a:r>
            <a:r>
              <a:rPr lang="fr-FR" sz="2000" dirty="0" err="1">
                <a:solidFill>
                  <a:prstClr val="white"/>
                </a:solidFill>
                <a:latin typeface="Arial"/>
              </a:rPr>
              <a:t>further</a:t>
            </a:r>
            <a:r>
              <a:rPr lang="fr-FR" sz="2000" dirty="0">
                <a:solidFill>
                  <a:prstClr val="white"/>
                </a:solidFill>
                <a:latin typeface="Arial"/>
              </a:rPr>
              <a:t> the collaboration, on all aspects,</a:t>
            </a:r>
          </a:p>
          <a:p>
            <a:pPr defTabSz="822960">
              <a:defRPr/>
            </a:pPr>
            <a:r>
              <a:rPr lang="fr-FR" sz="2000" dirty="0">
                <a:solidFill>
                  <a:prstClr val="white"/>
                </a:solidFill>
                <a:latin typeface="Arial"/>
              </a:rPr>
              <a:t>       in </a:t>
            </a:r>
            <a:r>
              <a:rPr lang="fr-FR" sz="2000" dirty="0" err="1">
                <a:solidFill>
                  <a:prstClr val="white"/>
                </a:solidFill>
                <a:latin typeface="Arial"/>
              </a:rPr>
              <a:t>particular</a:t>
            </a:r>
            <a:r>
              <a:rPr lang="fr-FR" sz="2000" dirty="0">
                <a:solidFill>
                  <a:prstClr val="white"/>
                </a:solidFill>
                <a:latin typeface="Arial"/>
              </a:rPr>
              <a:t>, on Accelerator and </a:t>
            </a:r>
            <a:r>
              <a:rPr lang="fr-FR" sz="2000" dirty="0" err="1">
                <a:solidFill>
                  <a:prstClr val="white"/>
                </a:solidFill>
                <a:latin typeface="Arial"/>
              </a:rPr>
              <a:t>Particle</a:t>
            </a:r>
            <a:r>
              <a:rPr lang="fr-FR" sz="2000" dirty="0">
                <a:solidFill>
                  <a:prstClr val="white"/>
                </a:solidFill>
                <a:latin typeface="Arial"/>
              </a:rPr>
              <a:t>/</a:t>
            </a:r>
            <a:r>
              <a:rPr lang="fr-FR" sz="2000" dirty="0" err="1">
                <a:solidFill>
                  <a:prstClr val="white"/>
                </a:solidFill>
                <a:latin typeface="Arial"/>
              </a:rPr>
              <a:t>Experiments</a:t>
            </a:r>
            <a:r>
              <a:rPr lang="fr-FR" sz="2000" dirty="0">
                <a:solidFill>
                  <a:prstClr val="white"/>
                </a:solidFill>
                <a:latin typeface="Arial"/>
              </a:rPr>
              <a:t>/Detectors (PED). </a:t>
            </a:r>
            <a:endParaRPr lang="fr-FR" sz="2000" b="1" dirty="0">
              <a:solidFill>
                <a:srgbClr val="FFFF00"/>
              </a:solidFill>
              <a:latin typeface="Arial"/>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Status of FCC global collaboration</a:t>
            </a:r>
            <a:endParaRPr lang="en-CH" sz="3200" dirty="0">
              <a:latin typeface="Calibri"/>
            </a:endParaRPr>
          </a:p>
        </p:txBody>
      </p:sp>
      <p:pic>
        <p:nvPicPr>
          <p:cNvPr id="8" name="Picture 7" descr="A picture containing icon&#10;&#10;Description automatically generated">
            <a:extLst>
              <a:ext uri="{FF2B5EF4-FFF2-40B4-BE49-F238E27FC236}">
                <a16:creationId xmlns:a16="http://schemas.microsoft.com/office/drawing/2014/main" id="{4C03B7B9-05B5-F52F-AFB7-924594978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1" y="58203"/>
            <a:ext cx="1935386" cy="654292"/>
          </a:xfrm>
          <a:prstGeom prst="rect">
            <a:avLst/>
          </a:prstGeom>
        </p:spPr>
      </p:pic>
      <p:sp>
        <p:nvSpPr>
          <p:cNvPr id="3" name="TextBox 2">
            <a:extLst>
              <a:ext uri="{FF2B5EF4-FFF2-40B4-BE49-F238E27FC236}">
                <a16:creationId xmlns:a16="http://schemas.microsoft.com/office/drawing/2014/main" id="{3B6DC577-1015-A622-D855-974D191AFDE8}"/>
              </a:ext>
            </a:extLst>
          </p:cNvPr>
          <p:cNvSpPr txBox="1"/>
          <p:nvPr/>
        </p:nvSpPr>
        <p:spPr>
          <a:xfrm>
            <a:off x="157292" y="812082"/>
            <a:ext cx="12022779" cy="1107996"/>
          </a:xfrm>
          <a:prstGeom prst="rect">
            <a:avLst/>
          </a:prstGeom>
          <a:noFill/>
        </p:spPr>
        <p:txBody>
          <a:bodyPr wrap="square">
            <a:spAutoFit/>
          </a:bodyPr>
          <a:lstStyle/>
          <a:p>
            <a:r>
              <a:rPr lang="en-US" sz="2200" b="1" dirty="0">
                <a:solidFill>
                  <a:schemeClr val="bg1"/>
                </a:solidFill>
              </a:rPr>
              <a:t>The CERN Council reviewed the work undertaken in a fruitful meeting on 2 February 2024. </a:t>
            </a:r>
          </a:p>
          <a:p>
            <a:r>
              <a:rPr lang="en-US" sz="2200" b="1" dirty="0">
                <a:solidFill>
                  <a:schemeClr val="bg1"/>
                </a:solidFill>
              </a:rPr>
              <a:t>It congratulated and thanked all the teams involved in the study for the excellent and significant work done so far and for the impressive progress, and looks forward to receiving the final report in 2025.</a:t>
            </a:r>
            <a:endParaRPr lang="en-CH" sz="2200" b="1" dirty="0">
              <a:solidFill>
                <a:schemeClr val="bg1"/>
              </a:solidFill>
            </a:endParaRPr>
          </a:p>
        </p:txBody>
      </p:sp>
    </p:spTree>
    <p:extLst>
      <p:ext uri="{BB962C8B-B14F-4D97-AF65-F5344CB8AC3E}">
        <p14:creationId xmlns:p14="http://schemas.microsoft.com/office/powerpoint/2010/main" val="321430018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a:latin typeface="+mn-lt"/>
              </a:rPr>
              <a:t>Progress on international collaboration</a:t>
            </a:r>
            <a:endParaRPr lang="en-US" dirty="0"/>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3646D1AD-AE00-6581-96D7-1A357F4A5F37}"/>
              </a:ext>
            </a:extLst>
          </p:cNvPr>
          <p:cNvSpPr txBox="1"/>
          <p:nvPr/>
        </p:nvSpPr>
        <p:spPr>
          <a:xfrm>
            <a:off x="7328985" y="794360"/>
            <a:ext cx="4695810" cy="4297267"/>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a:spcBef>
                <a:spcPts val="600"/>
              </a:spcBef>
              <a:spcAft>
                <a:spcPts val="600"/>
              </a:spcAft>
            </a:pPr>
            <a:r>
              <a:rPr lang="en-GB" sz="2100" b="0" dirty="0">
                <a:solidFill>
                  <a:srgbClr val="0C377B"/>
                </a:solidFill>
              </a:rPr>
              <a:t>26 April 2024</a:t>
            </a:r>
          </a:p>
          <a:p>
            <a:pPr>
              <a:spcBef>
                <a:spcPts val="600"/>
              </a:spcBef>
              <a:spcAft>
                <a:spcPts val="600"/>
              </a:spcAft>
            </a:pPr>
            <a:r>
              <a:rPr lang="en-GB" sz="2100" b="0" dirty="0">
                <a:solidFill>
                  <a:srgbClr val="0C377B"/>
                </a:solidFill>
              </a:rPr>
              <a:t>White House Office of Science and Technology Policy Principal Deputy U.S. Chief Technology Officer Deirdre Mulligan signed for the United States while Director-General Fabiola Gianotti signed for CERN.</a:t>
            </a:r>
            <a:endParaRPr lang="en-US" sz="2100" b="0" dirty="0">
              <a:solidFill>
                <a:srgbClr val="0C377B"/>
              </a:solidFill>
            </a:endParaRPr>
          </a:p>
          <a:p>
            <a:pPr>
              <a:lnSpc>
                <a:spcPct val="150000"/>
              </a:lnSpc>
              <a:spcBef>
                <a:spcPts val="600"/>
              </a:spcBef>
              <a:spcAft>
                <a:spcPts val="600"/>
              </a:spcAft>
            </a:pPr>
            <a:r>
              <a:rPr lang="en-US" sz="2100" dirty="0">
                <a:solidFill>
                  <a:srgbClr val="0C377B"/>
                </a:solidFill>
              </a:rPr>
              <a:t> </a:t>
            </a:r>
          </a:p>
          <a:p>
            <a:pPr>
              <a:lnSpc>
                <a:spcPct val="150000"/>
              </a:lnSpc>
              <a:spcBef>
                <a:spcPts val="600"/>
              </a:spcBef>
            </a:pPr>
            <a:endParaRPr lang="en-US" sz="2100" dirty="0">
              <a:solidFill>
                <a:srgbClr val="0C377B"/>
              </a:solidFill>
            </a:endParaRPr>
          </a:p>
          <a:p>
            <a:pPr>
              <a:lnSpc>
                <a:spcPct val="150000"/>
              </a:lnSpc>
              <a:spcBef>
                <a:spcPts val="600"/>
              </a:spcBef>
            </a:pPr>
            <a:endParaRPr lang="en-GB" sz="2100" dirty="0">
              <a:solidFill>
                <a:srgbClr val="0C377B"/>
              </a:solidFill>
            </a:endParaRPr>
          </a:p>
        </p:txBody>
      </p:sp>
      <p:pic>
        <p:nvPicPr>
          <p:cNvPr id="5" name="Picture 4">
            <a:extLst>
              <a:ext uri="{FF2B5EF4-FFF2-40B4-BE49-F238E27FC236}">
                <a16:creationId xmlns:a16="http://schemas.microsoft.com/office/drawing/2014/main" id="{51319624-2EB5-2F07-91A9-57D5E5861366}"/>
              </a:ext>
            </a:extLst>
          </p:cNvPr>
          <p:cNvPicPr>
            <a:picLocks noChangeAspect="1"/>
          </p:cNvPicPr>
          <p:nvPr/>
        </p:nvPicPr>
        <p:blipFill rotWithShape="1">
          <a:blip r:embed="rId3"/>
          <a:srcRect l="56121" t="51974" r="5193" b="1"/>
          <a:stretch/>
        </p:blipFill>
        <p:spPr>
          <a:xfrm>
            <a:off x="7206280" y="3360952"/>
            <a:ext cx="4985720" cy="3497048"/>
          </a:xfrm>
          <a:prstGeom prst="rect">
            <a:avLst/>
          </a:prstGeom>
          <a:noFill/>
        </p:spPr>
      </p:pic>
      <p:pic>
        <p:nvPicPr>
          <p:cNvPr id="6" name="Picture 5">
            <a:extLst>
              <a:ext uri="{FF2B5EF4-FFF2-40B4-BE49-F238E27FC236}">
                <a16:creationId xmlns:a16="http://schemas.microsoft.com/office/drawing/2014/main" id="{72431F81-5B0E-A32A-64D0-E11D2EC14162}"/>
              </a:ext>
            </a:extLst>
          </p:cNvPr>
          <p:cNvPicPr>
            <a:picLocks noChangeAspect="1"/>
          </p:cNvPicPr>
          <p:nvPr/>
        </p:nvPicPr>
        <p:blipFill rotWithShape="1">
          <a:blip r:embed="rId4"/>
          <a:srcRect l="8938" t="39697" r="-3" b="-3"/>
          <a:stretch/>
        </p:blipFill>
        <p:spPr>
          <a:xfrm>
            <a:off x="1769" y="778095"/>
            <a:ext cx="7111681" cy="2107526"/>
          </a:xfrm>
          <a:prstGeom prst="rect">
            <a:avLst/>
          </a:prstGeom>
          <a:noFill/>
        </p:spPr>
      </p:pic>
      <p:pic>
        <p:nvPicPr>
          <p:cNvPr id="8" name="Picture 7">
            <a:extLst>
              <a:ext uri="{FF2B5EF4-FFF2-40B4-BE49-F238E27FC236}">
                <a16:creationId xmlns:a16="http://schemas.microsoft.com/office/drawing/2014/main" id="{514A9D7C-5FD1-FF48-0D4C-226EEF24490C}"/>
              </a:ext>
            </a:extLst>
          </p:cNvPr>
          <p:cNvPicPr>
            <a:picLocks noChangeAspect="1"/>
          </p:cNvPicPr>
          <p:nvPr/>
        </p:nvPicPr>
        <p:blipFill>
          <a:blip r:embed="rId5"/>
          <a:stretch>
            <a:fillRect/>
          </a:stretch>
        </p:blipFill>
        <p:spPr>
          <a:xfrm>
            <a:off x="11929" y="2893411"/>
            <a:ext cx="7091361" cy="3985792"/>
          </a:xfrm>
          <a:prstGeom prst="rect">
            <a:avLst/>
          </a:prstGeom>
          <a:ln>
            <a:solidFill>
              <a:schemeClr val="accent1"/>
            </a:solidFill>
          </a:ln>
        </p:spPr>
      </p:pic>
    </p:spTree>
    <p:extLst>
      <p:ext uri="{BB962C8B-B14F-4D97-AF65-F5344CB8AC3E}">
        <p14:creationId xmlns:p14="http://schemas.microsoft.com/office/powerpoint/2010/main" val="302027018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a:latin typeface="+mn-lt"/>
              </a:rPr>
              <a:t>First FCC Public Information Event – Science Gateway</a:t>
            </a:r>
            <a:endParaRPr lang="en-US" dirty="0"/>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3646D1AD-AE00-6581-96D7-1A357F4A5F37}"/>
              </a:ext>
            </a:extLst>
          </p:cNvPr>
          <p:cNvSpPr txBox="1"/>
          <p:nvPr/>
        </p:nvSpPr>
        <p:spPr>
          <a:xfrm>
            <a:off x="138023" y="846835"/>
            <a:ext cx="5098211" cy="5924699"/>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marL="342900" indent="-342900">
              <a:spcAft>
                <a:spcPts val="600"/>
              </a:spcAft>
              <a:buFont typeface="Arial" panose="020B0604020202020204" pitchFamily="34" charset="0"/>
              <a:buChar char="•"/>
            </a:pPr>
            <a:r>
              <a:rPr lang="en-GB" sz="1800" dirty="0">
                <a:solidFill>
                  <a:srgbClr val="0C377B"/>
                </a:solidFill>
              </a:rPr>
              <a:t>Date: 24 April 2024</a:t>
            </a:r>
          </a:p>
          <a:p>
            <a:pPr marL="342900" indent="-342900">
              <a:spcAft>
                <a:spcPts val="600"/>
              </a:spcAft>
              <a:buFont typeface="Arial" panose="020B0604020202020204" pitchFamily="34" charset="0"/>
              <a:buChar char="•"/>
            </a:pPr>
            <a:r>
              <a:rPr lang="en-GB" sz="1800" dirty="0">
                <a:solidFill>
                  <a:srgbClr val="0C377B"/>
                </a:solidFill>
              </a:rPr>
              <a:t>Venue: Science Gateway</a:t>
            </a:r>
          </a:p>
          <a:p>
            <a:pPr marL="342900" indent="-342900">
              <a:spcAft>
                <a:spcPts val="600"/>
              </a:spcAft>
              <a:buFont typeface="Arial" panose="020B0604020202020204" pitchFamily="34" charset="0"/>
              <a:buChar char="•"/>
            </a:pPr>
            <a:endParaRPr lang="en-GB" sz="1800" dirty="0">
              <a:solidFill>
                <a:srgbClr val="0C377B"/>
              </a:solidFill>
            </a:endParaRPr>
          </a:p>
          <a:p>
            <a:pPr marL="342900" indent="-342900">
              <a:spcAft>
                <a:spcPts val="600"/>
              </a:spcAft>
              <a:buFont typeface="Arial" panose="020B0604020202020204" pitchFamily="34" charset="0"/>
              <a:buChar char="•"/>
            </a:pPr>
            <a:r>
              <a:rPr lang="en-GB" sz="1800" dirty="0">
                <a:solidFill>
                  <a:srgbClr val="0C377B"/>
                </a:solidFill>
              </a:rPr>
              <a:t>FCC Physics, FCC Regional Implementation</a:t>
            </a:r>
          </a:p>
          <a:p>
            <a:pPr marL="342900" indent="-342900">
              <a:spcAft>
                <a:spcPts val="600"/>
              </a:spcAft>
              <a:buFont typeface="Arial" panose="020B0604020202020204" pitchFamily="34" charset="0"/>
              <a:buChar char="•"/>
            </a:pPr>
            <a:r>
              <a:rPr lang="en-GB" sz="1800" dirty="0">
                <a:solidFill>
                  <a:srgbClr val="0C377B"/>
                </a:solidFill>
              </a:rPr>
              <a:t>Round table with CH and FR representatives</a:t>
            </a:r>
          </a:p>
          <a:p>
            <a:pPr marL="342900" indent="-342900">
              <a:spcAft>
                <a:spcPts val="600"/>
              </a:spcAft>
              <a:buFont typeface="Arial" panose="020B0604020202020204" pitchFamily="34" charset="0"/>
              <a:buChar char="•"/>
            </a:pPr>
            <a:r>
              <a:rPr lang="en-GB" sz="1800" dirty="0">
                <a:solidFill>
                  <a:srgbClr val="0C377B"/>
                </a:solidFill>
              </a:rPr>
              <a:t>Questions &amp; Answers</a:t>
            </a:r>
          </a:p>
          <a:p>
            <a:pPr marL="342900" indent="-342900">
              <a:spcAft>
                <a:spcPts val="600"/>
              </a:spcAft>
              <a:buFont typeface="Arial" panose="020B0604020202020204" pitchFamily="34" charset="0"/>
              <a:buChar char="•"/>
            </a:pPr>
            <a:endParaRPr lang="en-GB" sz="1800" dirty="0">
              <a:solidFill>
                <a:srgbClr val="0C377B"/>
              </a:solidFill>
            </a:endParaRPr>
          </a:p>
          <a:p>
            <a:pPr marL="342900" indent="-342900">
              <a:spcAft>
                <a:spcPts val="600"/>
              </a:spcAft>
              <a:buFont typeface="Arial" panose="020B0604020202020204" pitchFamily="34" charset="0"/>
              <a:buChar char="•"/>
            </a:pPr>
            <a:r>
              <a:rPr lang="en-GB" sz="1800" dirty="0">
                <a:solidFill>
                  <a:srgbClr val="0C377B"/>
                </a:solidFill>
              </a:rPr>
              <a:t>Attendance: Full room (400 people). 350 members of the general public, 10 journalists/</a:t>
            </a:r>
            <a:r>
              <a:rPr lang="en-GB" sz="1800" dirty="0" err="1">
                <a:solidFill>
                  <a:srgbClr val="0C377B"/>
                </a:solidFill>
              </a:rPr>
              <a:t>photoreporters</a:t>
            </a:r>
            <a:r>
              <a:rPr lang="en-GB" sz="1800" dirty="0">
                <a:solidFill>
                  <a:srgbClr val="0C377B"/>
                </a:solidFill>
              </a:rPr>
              <a:t>, 40 invited guests.</a:t>
            </a:r>
          </a:p>
          <a:p>
            <a:pPr marL="342900" indent="-342900">
              <a:spcAft>
                <a:spcPts val="600"/>
              </a:spcAft>
              <a:buFont typeface="Arial" panose="020B0604020202020204" pitchFamily="34" charset="0"/>
              <a:buChar char="•"/>
            </a:pPr>
            <a:endParaRPr lang="en-GB" sz="1800" dirty="0">
              <a:solidFill>
                <a:srgbClr val="0C377B"/>
              </a:solidFill>
            </a:endParaRPr>
          </a:p>
          <a:p>
            <a:pPr marL="342900" indent="-342900">
              <a:spcAft>
                <a:spcPts val="600"/>
              </a:spcAft>
              <a:buFont typeface="Arial" panose="020B0604020202020204" pitchFamily="34" charset="0"/>
              <a:buChar char="•"/>
            </a:pPr>
            <a:r>
              <a:rPr lang="en-GB" sz="1800" dirty="0">
                <a:solidFill>
                  <a:srgbClr val="0C377B"/>
                </a:solidFill>
              </a:rPr>
              <a:t>Live webcast (200 online) and recording to become publicly available. Increased compared to other cases. </a:t>
            </a:r>
          </a:p>
          <a:p>
            <a:pPr marL="342900" indent="-342900">
              <a:spcAft>
                <a:spcPts val="600"/>
              </a:spcAft>
              <a:buFont typeface="Arial" panose="020B0604020202020204" pitchFamily="34" charset="0"/>
              <a:buChar char="•"/>
            </a:pPr>
            <a:endParaRPr lang="en-GB" sz="1800" dirty="0">
              <a:solidFill>
                <a:srgbClr val="0C377B"/>
              </a:solidFill>
            </a:endParaRPr>
          </a:p>
          <a:p>
            <a:pPr marL="342900" indent="-342900">
              <a:spcAft>
                <a:spcPts val="600"/>
              </a:spcAft>
              <a:buFont typeface="Arial" panose="020B0604020202020204" pitchFamily="34" charset="0"/>
              <a:buChar char="•"/>
            </a:pPr>
            <a:r>
              <a:rPr lang="en-GB" sz="1800" dirty="0">
                <a:solidFill>
                  <a:srgbClr val="0C377B"/>
                </a:solidFill>
              </a:rPr>
              <a:t>This event was the first in a series of upcoming public meetings to be held closer to the regions to enrich the dialogue with CERN.</a:t>
            </a:r>
            <a:endParaRPr lang="en-GB" sz="1200" dirty="0">
              <a:solidFill>
                <a:srgbClr val="0C377B"/>
              </a:solidFill>
            </a:endParaRPr>
          </a:p>
        </p:txBody>
      </p:sp>
      <p:pic>
        <p:nvPicPr>
          <p:cNvPr id="5" name="202404-090_091.jpg" descr="202404-090_091.jpg">
            <a:extLst>
              <a:ext uri="{FF2B5EF4-FFF2-40B4-BE49-F238E27FC236}">
                <a16:creationId xmlns:a16="http://schemas.microsoft.com/office/drawing/2014/main" id="{5DFD5715-7CFD-38EF-1FFA-69FDBE5F0290}"/>
              </a:ext>
            </a:extLst>
          </p:cNvPr>
          <p:cNvPicPr>
            <a:picLocks noChangeAspect="1"/>
          </p:cNvPicPr>
          <p:nvPr/>
        </p:nvPicPr>
        <p:blipFill>
          <a:blip r:embed="rId3"/>
          <a:stretch>
            <a:fillRect/>
          </a:stretch>
        </p:blipFill>
        <p:spPr>
          <a:xfrm>
            <a:off x="5226703" y="1487418"/>
            <a:ext cx="6965297" cy="4643531"/>
          </a:xfrm>
          <a:prstGeom prst="rect">
            <a:avLst/>
          </a:prstGeom>
          <a:ln w="12700">
            <a:miter lim="400000"/>
          </a:ln>
        </p:spPr>
      </p:pic>
    </p:spTree>
    <p:extLst>
      <p:ext uri="{BB962C8B-B14F-4D97-AF65-F5344CB8AC3E}">
        <p14:creationId xmlns:p14="http://schemas.microsoft.com/office/powerpoint/2010/main" val="44708753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a:latin typeface="+mn-lt"/>
              </a:rPr>
              <a:t>FCC Feasibility Study – </a:t>
            </a:r>
            <a:r>
              <a:rPr lang="fr-CH" dirty="0" err="1">
                <a:latin typeface="+mn-lt"/>
              </a:rPr>
              <a:t>summary</a:t>
            </a:r>
            <a:r>
              <a:rPr lang="fr-CH" dirty="0">
                <a:latin typeface="+mn-lt"/>
              </a:rPr>
              <a:t> and </a:t>
            </a:r>
            <a:r>
              <a:rPr lang="fr-CH" dirty="0" err="1">
                <a:latin typeface="+mn-lt"/>
              </a:rPr>
              <a:t>outlook</a:t>
            </a:r>
            <a:endParaRPr lang="en-US" dirty="0"/>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3646D1AD-AE00-6581-96D7-1A357F4A5F37}"/>
              </a:ext>
            </a:extLst>
          </p:cNvPr>
          <p:cNvSpPr txBox="1"/>
          <p:nvPr/>
        </p:nvSpPr>
        <p:spPr>
          <a:xfrm>
            <a:off x="138023" y="846835"/>
            <a:ext cx="11861321" cy="6509474"/>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marL="342900" indent="-342900">
              <a:spcAft>
                <a:spcPts val="600"/>
              </a:spcAft>
              <a:buFont typeface="Arial" panose="020B0604020202020204" pitchFamily="34" charset="0"/>
              <a:buChar char="•"/>
            </a:pPr>
            <a:r>
              <a:rPr lang="en-US" dirty="0">
                <a:solidFill>
                  <a:srgbClr val="0C377B"/>
                </a:solidFill>
              </a:rPr>
              <a:t>The first part of the FCC Feasibility Study has been completed with the mid-term review</a:t>
            </a:r>
          </a:p>
          <a:p>
            <a:pPr marL="800100" lvl="1" indent="-342900">
              <a:buFont typeface="Arial" panose="020B0604020202020204" pitchFamily="34" charset="0"/>
              <a:buChar char="•"/>
            </a:pPr>
            <a:r>
              <a:rPr lang="en-US" sz="2000" b="0" dirty="0">
                <a:solidFill>
                  <a:srgbClr val="0C377B"/>
                </a:solidFill>
              </a:rPr>
              <a:t>placement &amp; layout was defined, and entire project adapted to the new geometry</a:t>
            </a:r>
          </a:p>
          <a:p>
            <a:pPr marL="800100" lvl="1" indent="-342900">
              <a:buFont typeface="Arial" panose="020B0604020202020204" pitchFamily="34" charset="0"/>
              <a:buChar char="•"/>
            </a:pPr>
            <a:r>
              <a:rPr lang="en-US" sz="2000" b="0" dirty="0">
                <a:solidFill>
                  <a:srgbClr val="0C377B"/>
                </a:solidFill>
              </a:rPr>
              <a:t>dialogue with local-regional actors and stakeholders for implementation established and ongoing</a:t>
            </a:r>
          </a:p>
          <a:p>
            <a:pPr marL="800100" lvl="1" indent="-342900">
              <a:buFont typeface="Arial" panose="020B0604020202020204" pitchFamily="34" charset="0"/>
              <a:buChar char="•"/>
            </a:pPr>
            <a:r>
              <a:rPr lang="en-GB" sz="2000" b="0" dirty="0">
                <a:solidFill>
                  <a:srgbClr val="0C377B"/>
                </a:solidFill>
              </a:rPr>
              <a:t>all deliverables met, list of recommendations from committees towards final Feasibility Study</a:t>
            </a:r>
          </a:p>
          <a:p>
            <a:pPr marL="285750" indent="-285750">
              <a:buFont typeface="Arial" panose="020B0604020202020204" pitchFamily="34" charset="0"/>
              <a:buChar char="•"/>
            </a:pPr>
            <a:endParaRPr lang="en-US" sz="1600" dirty="0">
              <a:solidFill>
                <a:srgbClr val="0C377B"/>
              </a:solidFill>
            </a:endParaRPr>
          </a:p>
          <a:p>
            <a:pPr marL="342900" indent="-342900">
              <a:buFont typeface="Arial" panose="020B0604020202020204" pitchFamily="34" charset="0"/>
              <a:buChar char="•"/>
            </a:pPr>
            <a:r>
              <a:rPr lang="en-US" dirty="0">
                <a:solidFill>
                  <a:srgbClr val="0C377B"/>
                </a:solidFill>
              </a:rPr>
              <a:t>Progress was made possible by a fruitful collaboration between scientific &amp; technical actors, in close cooperation with the host state services concerned</a:t>
            </a:r>
            <a:r>
              <a:rPr lang="en-GB" dirty="0">
                <a:solidFill>
                  <a:srgbClr val="0C377B"/>
                </a:solidFill>
              </a:rPr>
              <a:t>. </a:t>
            </a:r>
          </a:p>
          <a:p>
            <a:pPr marL="342900" indent="-342900">
              <a:buFont typeface="Arial" panose="020B0604020202020204" pitchFamily="34" charset="0"/>
              <a:buChar char="•"/>
            </a:pPr>
            <a:endParaRPr lang="en-US" dirty="0">
              <a:solidFill>
                <a:srgbClr val="0C377B"/>
              </a:solidFill>
            </a:endParaRPr>
          </a:p>
          <a:p>
            <a:pPr marL="342900" indent="-342900">
              <a:spcAft>
                <a:spcPts val="600"/>
              </a:spcAft>
              <a:buFont typeface="Arial" panose="020B0604020202020204" pitchFamily="34" charset="0"/>
              <a:buChar char="•"/>
            </a:pPr>
            <a:r>
              <a:rPr lang="en-US" dirty="0">
                <a:solidFill>
                  <a:srgbClr val="0C377B"/>
                </a:solidFill>
              </a:rPr>
              <a:t>Next milestone is completion of the FCC Feasibility Study by March 2025 to enable advancing project decision and project start date. </a:t>
            </a:r>
          </a:p>
          <a:p>
            <a:pPr marL="342900" indent="-342900">
              <a:buFont typeface="Arial" panose="020B0604020202020204" pitchFamily="34" charset="0"/>
              <a:buChar char="•"/>
            </a:pPr>
            <a:endParaRPr lang="en-US" dirty="0">
              <a:solidFill>
                <a:srgbClr val="0C377B"/>
              </a:solidFill>
            </a:endParaRPr>
          </a:p>
          <a:p>
            <a:pPr marL="342900" indent="-342900">
              <a:spcAft>
                <a:spcPts val="600"/>
              </a:spcAft>
              <a:buFont typeface="Arial" panose="020B0604020202020204" pitchFamily="34" charset="0"/>
              <a:buChar char="•"/>
            </a:pPr>
            <a:r>
              <a:rPr lang="en-US" dirty="0">
                <a:solidFill>
                  <a:srgbClr val="0C377B"/>
                </a:solidFill>
              </a:rPr>
              <a:t>By 2027-2028, possible project approval, possible start of CE design contract: </a:t>
            </a:r>
          </a:p>
          <a:p>
            <a:endParaRPr lang="en-US" dirty="0"/>
          </a:p>
          <a:p>
            <a:pPr marL="342900" indent="-342900">
              <a:spcAft>
                <a:spcPts val="600"/>
              </a:spcAft>
              <a:buFont typeface="Arial" panose="020B0604020202020204" pitchFamily="34" charset="0"/>
              <a:buChar char="•"/>
            </a:pPr>
            <a:r>
              <a:rPr lang="en-US" dirty="0">
                <a:solidFill>
                  <a:srgbClr val="0C377B"/>
                </a:solidFill>
              </a:rPr>
              <a:t>By 2031-32, possible start of CE construction: </a:t>
            </a:r>
          </a:p>
          <a:p>
            <a:pPr marL="800100" lvl="1" indent="-342900">
              <a:buFont typeface="Arial" panose="020B0604020202020204" pitchFamily="34" charset="0"/>
              <a:buChar char="•"/>
            </a:pPr>
            <a:r>
              <a:rPr lang="en-US" sz="2000" dirty="0">
                <a:solidFill>
                  <a:srgbClr val="0C377B"/>
                </a:solidFill>
              </a:rPr>
              <a:t>CE groundbreaking</a:t>
            </a:r>
          </a:p>
          <a:p>
            <a:pPr marL="800100" lvl="1" indent="-342900">
              <a:buFont typeface="Arial" panose="020B0604020202020204" pitchFamily="34" charset="0"/>
              <a:buChar char="•"/>
            </a:pPr>
            <a:r>
              <a:rPr lang="en-US" sz="2000" dirty="0">
                <a:solidFill>
                  <a:srgbClr val="0C377B"/>
                </a:solidFill>
              </a:rPr>
              <a:t>TDR to enable prototyping, industrialization towards component production</a:t>
            </a:r>
          </a:p>
          <a:p>
            <a:pPr marL="342900" indent="-342900">
              <a:spcAft>
                <a:spcPts val="600"/>
              </a:spcAft>
              <a:buFont typeface="Arial" panose="020B0604020202020204" pitchFamily="34" charset="0"/>
              <a:buChar char="•"/>
            </a:pPr>
            <a:endParaRPr lang="en-US" dirty="0">
              <a:solidFill>
                <a:srgbClr val="0C377B"/>
              </a:solidFill>
            </a:endParaRPr>
          </a:p>
          <a:p>
            <a:endParaRPr lang="en-GB" sz="1600" dirty="0">
              <a:solidFill>
                <a:srgbClr val="0C377B"/>
              </a:solidFill>
            </a:endParaRPr>
          </a:p>
        </p:txBody>
      </p:sp>
    </p:spTree>
    <p:extLst>
      <p:ext uri="{BB962C8B-B14F-4D97-AF65-F5344CB8AC3E}">
        <p14:creationId xmlns:p14="http://schemas.microsoft.com/office/powerpoint/2010/main" val="297786959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FBB0-5730-660C-4DFE-45F3E794FC4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dirty="0">
                <a:latin typeface="Arial"/>
              </a:rPr>
              <a:t>                     </a:t>
            </a:r>
            <a:r>
              <a:rPr kumimoji="0" lang="en-US" sz="3600" b="1" i="0" u="none" strike="noStrike" kern="0" cap="none" spc="0" normalizeH="0" baseline="0" noProof="0" dirty="0">
                <a:ln>
                  <a:noFill/>
                </a:ln>
                <a:solidFill>
                  <a:srgbClr val="FFFF00"/>
                </a:solidFill>
                <a:effectLst/>
                <a:uLnTx/>
                <a:uFillTx/>
                <a:latin typeface="Arial"/>
                <a:ea typeface="+mj-ea"/>
                <a:cs typeface="+mj-cs"/>
              </a:rPr>
              <a:t>FCC Week 2024</a:t>
            </a:r>
            <a:endParaRPr kumimoji="0" lang="en-GB" sz="3600" b="1" i="0" u="none" strike="noStrike" kern="1200" cap="none" spc="0" normalizeH="0" baseline="0" noProof="0" dirty="0">
              <a:ln>
                <a:noFill/>
              </a:ln>
              <a:solidFill>
                <a:srgbClr val="FFFF00"/>
              </a:solidFill>
              <a:effectLst/>
              <a:uLnTx/>
              <a:uFillTx/>
              <a:latin typeface="Arial"/>
              <a:ea typeface="+mj-ea"/>
              <a:cs typeface="+mj-cs"/>
            </a:endParaRPr>
          </a:p>
        </p:txBody>
      </p:sp>
      <p:pic>
        <p:nvPicPr>
          <p:cNvPr id="3" name="Picture 2" descr="A picture containing icon&#10;&#10;Description automatically generated">
            <a:extLst>
              <a:ext uri="{FF2B5EF4-FFF2-40B4-BE49-F238E27FC236}">
                <a16:creationId xmlns:a16="http://schemas.microsoft.com/office/drawing/2014/main" id="{4AC820B1-D0FB-594C-3526-9409A3535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7" name="TextBox 6">
            <a:extLst>
              <a:ext uri="{FF2B5EF4-FFF2-40B4-BE49-F238E27FC236}">
                <a16:creationId xmlns:a16="http://schemas.microsoft.com/office/drawing/2014/main" id="{7356A55B-E702-7AED-1B80-D33F468BEAD7}"/>
              </a:ext>
            </a:extLst>
          </p:cNvPr>
          <p:cNvSpPr txBox="1"/>
          <p:nvPr/>
        </p:nvSpPr>
        <p:spPr>
          <a:xfrm>
            <a:off x="143437" y="1178324"/>
            <a:ext cx="7154512" cy="4832092"/>
          </a:xfrm>
          <a:prstGeom prst="rect">
            <a:avLst/>
          </a:prstGeom>
          <a:noFill/>
        </p:spPr>
        <p:txBody>
          <a:bodyPr wrap="square">
            <a:spAutoFit/>
          </a:bodyPr>
          <a:lstStyle/>
          <a:p>
            <a:pPr algn="ctr"/>
            <a:r>
              <a:rPr lang="en-GB" sz="2800" b="1" dirty="0">
                <a:solidFill>
                  <a:srgbClr val="0C377B"/>
                </a:solidFill>
              </a:rPr>
              <a:t>Future Circular Collider (FCC) Week 2024</a:t>
            </a:r>
            <a:r>
              <a:rPr lang="en-GB" sz="2800" dirty="0">
                <a:solidFill>
                  <a:srgbClr val="0C377B"/>
                </a:solidFill>
              </a:rPr>
              <a:t>, at the </a:t>
            </a:r>
            <a:r>
              <a:rPr lang="en-GB" sz="2800" b="1" dirty="0">
                <a:solidFill>
                  <a:srgbClr val="0C377B"/>
                </a:solidFill>
              </a:rPr>
              <a:t>Westin St. Francis in San Francisco.</a:t>
            </a:r>
          </a:p>
          <a:p>
            <a:pPr algn="ctr"/>
            <a:endParaRPr lang="en-GB" sz="2800" b="1" dirty="0">
              <a:solidFill>
                <a:srgbClr val="0C377B"/>
              </a:solidFill>
            </a:endParaRPr>
          </a:p>
          <a:p>
            <a:pPr algn="ctr"/>
            <a:r>
              <a:rPr lang="en-GB" sz="2800" dirty="0">
                <a:solidFill>
                  <a:srgbClr val="0C377B"/>
                </a:solidFill>
              </a:rPr>
              <a:t>From </a:t>
            </a:r>
            <a:r>
              <a:rPr lang="en-GB" sz="2800" b="1" dirty="0">
                <a:solidFill>
                  <a:srgbClr val="0C377B"/>
                </a:solidFill>
              </a:rPr>
              <a:t>Monday 10 June to Friday 14 June 2024</a:t>
            </a:r>
            <a:r>
              <a:rPr lang="en-GB" sz="2800" dirty="0">
                <a:solidFill>
                  <a:srgbClr val="0C377B"/>
                </a:solidFill>
              </a:rPr>
              <a:t>.</a:t>
            </a:r>
          </a:p>
          <a:p>
            <a:pPr algn="ctr"/>
            <a:r>
              <a:rPr lang="en-GB" sz="2800" b="1" i="0" dirty="0">
                <a:solidFill>
                  <a:srgbClr val="0C377B"/>
                </a:solidFill>
                <a:effectLst/>
                <a:latin typeface="Roobert"/>
              </a:rPr>
              <a:t>Registration is open !</a:t>
            </a:r>
            <a:r>
              <a:rPr lang="en-GB" sz="2800" b="0" i="0" dirty="0">
                <a:solidFill>
                  <a:srgbClr val="0C377B"/>
                </a:solidFill>
                <a:effectLst/>
                <a:latin typeface="Roobert"/>
              </a:rPr>
              <a:t> </a:t>
            </a:r>
          </a:p>
          <a:p>
            <a:pPr algn="ctr"/>
            <a:endParaRPr lang="en-GB" sz="2800" dirty="0">
              <a:solidFill>
                <a:srgbClr val="555555"/>
              </a:solidFill>
              <a:latin typeface="Roobert"/>
            </a:endParaRPr>
          </a:p>
          <a:p>
            <a:pPr algn="ctr"/>
            <a:endParaRPr lang="en-GB" sz="2800" b="0" i="0" dirty="0">
              <a:solidFill>
                <a:srgbClr val="555555"/>
              </a:solidFill>
              <a:effectLst/>
              <a:latin typeface="Roobert"/>
            </a:endParaRPr>
          </a:p>
          <a:p>
            <a:pPr algn="ctr"/>
            <a:endParaRPr lang="en-GB" sz="2800" b="1" i="1" dirty="0">
              <a:solidFill>
                <a:srgbClr val="0000CC"/>
              </a:solidFill>
              <a:effectLst/>
              <a:latin typeface="Roobert"/>
            </a:endParaRPr>
          </a:p>
          <a:p>
            <a:pPr algn="ctr"/>
            <a:r>
              <a:rPr lang="en-GB" sz="2800" b="1" i="1" dirty="0">
                <a:solidFill>
                  <a:srgbClr val="0000CC"/>
                </a:solidFill>
                <a:effectLst/>
                <a:latin typeface="Roobert"/>
              </a:rPr>
              <a:t>We look forward to welcoming you in </a:t>
            </a:r>
          </a:p>
          <a:p>
            <a:pPr algn="ctr"/>
            <a:r>
              <a:rPr lang="en-GB" sz="2800" b="1" i="1" dirty="0">
                <a:solidFill>
                  <a:srgbClr val="0000CC"/>
                </a:solidFill>
                <a:effectLst/>
                <a:latin typeface="Roobert"/>
              </a:rPr>
              <a:t>San Francisco </a:t>
            </a:r>
            <a:r>
              <a:rPr lang="en-GB" sz="2800" b="0" i="0" dirty="0">
                <a:solidFill>
                  <a:srgbClr val="0C377B"/>
                </a:solidFill>
                <a:effectLst/>
                <a:latin typeface="Roobert"/>
              </a:rPr>
              <a:t>for what promises to be an exciting and informative event!</a:t>
            </a:r>
            <a:endParaRPr lang="en-GB" sz="2800" dirty="0">
              <a:solidFill>
                <a:srgbClr val="0C377B"/>
              </a:solidFill>
            </a:endParaRPr>
          </a:p>
        </p:txBody>
      </p:sp>
      <p:sp>
        <p:nvSpPr>
          <p:cNvPr id="8" name="TextBox 7">
            <a:extLst>
              <a:ext uri="{FF2B5EF4-FFF2-40B4-BE49-F238E27FC236}">
                <a16:creationId xmlns:a16="http://schemas.microsoft.com/office/drawing/2014/main" id="{1910DC6E-43AB-47B3-B368-1A3984867190}"/>
              </a:ext>
            </a:extLst>
          </p:cNvPr>
          <p:cNvSpPr txBox="1"/>
          <p:nvPr/>
        </p:nvSpPr>
        <p:spPr>
          <a:xfrm>
            <a:off x="1274426" y="3785797"/>
            <a:ext cx="4597285" cy="461665"/>
          </a:xfrm>
          <a:prstGeom prst="rect">
            <a:avLst/>
          </a:prstGeom>
          <a:solidFill>
            <a:srgbClr val="0000CC"/>
          </a:solidFill>
        </p:spPr>
        <p:txBody>
          <a:bodyPr wrap="square" rtlCol="0">
            <a:spAutoFit/>
          </a:bodyPr>
          <a:lstStyle/>
          <a:p>
            <a:r>
              <a:rPr lang="en-US" sz="2400" b="1" dirty="0">
                <a:solidFill>
                  <a:srgbClr val="FFFF00"/>
                </a:solidFill>
              </a:rPr>
              <a:t>https://fccweek2024.web.cern.ch/</a:t>
            </a:r>
            <a:endParaRPr lang="en-GB" sz="2400" b="1" dirty="0">
              <a:solidFill>
                <a:srgbClr val="FFFF00"/>
              </a:solidFill>
            </a:endParaRPr>
          </a:p>
        </p:txBody>
      </p:sp>
      <p:pic>
        <p:nvPicPr>
          <p:cNvPr id="6" name="Picture 5">
            <a:extLst>
              <a:ext uri="{FF2B5EF4-FFF2-40B4-BE49-F238E27FC236}">
                <a16:creationId xmlns:a16="http://schemas.microsoft.com/office/drawing/2014/main" id="{DEF39201-F84F-8933-EFCB-C3351C3DBAFB}"/>
              </a:ext>
            </a:extLst>
          </p:cNvPr>
          <p:cNvPicPr>
            <a:picLocks noChangeAspect="1"/>
          </p:cNvPicPr>
          <p:nvPr/>
        </p:nvPicPr>
        <p:blipFill rotWithShape="1">
          <a:blip r:embed="rId3"/>
          <a:srcRect l="2651" t="923" r="1716" b="1162"/>
          <a:stretch/>
        </p:blipFill>
        <p:spPr>
          <a:xfrm>
            <a:off x="7367323" y="0"/>
            <a:ext cx="4824677" cy="6858000"/>
          </a:xfrm>
          <a:prstGeom prst="rect">
            <a:avLst/>
          </a:prstGeom>
        </p:spPr>
      </p:pic>
    </p:spTree>
    <p:extLst>
      <p:ext uri="{BB962C8B-B14F-4D97-AF65-F5344CB8AC3E}">
        <p14:creationId xmlns:p14="http://schemas.microsoft.com/office/powerpoint/2010/main" val="48085548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endParaRPr lang="en-US" dirty="0"/>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Tree>
    <p:extLst>
      <p:ext uri="{BB962C8B-B14F-4D97-AF65-F5344CB8AC3E}">
        <p14:creationId xmlns:p14="http://schemas.microsoft.com/office/powerpoint/2010/main" val="415505494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73DF6-3828-4943-B3CE-95D1DA6203D1}"/>
              </a:ext>
            </a:extLst>
          </p:cNvPr>
          <p:cNvSpPr txBox="1"/>
          <p:nvPr/>
        </p:nvSpPr>
        <p:spPr>
          <a:xfrm>
            <a:off x="108066" y="612844"/>
            <a:ext cx="12056726"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demonstration of the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geological, technical, environmental and administrative feasibility of the tunnel and surface areas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optimisation of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placement and layout of the ring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related infrastructure;</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pursuit,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together with the Host States, of the preparatory administrative processes required for a potential project approval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identify and remove any showstopper; </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optimisation of the design of the colliders and their injector chains, supported by R&amp;D to develop the needed key technologies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elaboration of a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sustainable operational model for the colliders and experiments in terms of human and financial resource needs,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 well as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environmental aspects and energy efficiency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consolidated cost estimate,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 well as the</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 funding and organisational models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needed to enable the project’s technical design completion, implementation and operation;</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identification of substantial resources from outside CERN’s budget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the implementation of the first stage of a possible future project (tunnel and FCC-</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consolidation of the physics case and detector concepts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both colliders.</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587" name="TextBox 1">
            <a:extLst>
              <a:ext uri="{FF2B5EF4-FFF2-40B4-BE49-F238E27FC236}">
                <a16:creationId xmlns:a16="http://schemas.microsoft.com/office/drawing/2014/main" id="{4E0D01A0-8170-4512-86E1-F16B167E0822}"/>
              </a:ext>
            </a:extLst>
          </p:cNvPr>
          <p:cNvSpPr txBox="1">
            <a:spLocks noChangeArrowheads="1"/>
          </p:cNvSpPr>
          <p:nvPr/>
        </p:nvSpPr>
        <p:spPr bwMode="auto">
          <a:xfrm>
            <a:off x="1299632" y="5713229"/>
            <a:ext cx="9391161" cy="400110"/>
          </a:xfrm>
          <a:prstGeom prst="rect">
            <a:avLst/>
          </a:prstGeom>
          <a:solidFill>
            <a:srgbClr val="FFFF00"/>
          </a:solidFill>
          <a:ln w="9525">
            <a:solidFill>
              <a:srgbClr val="000000"/>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GB"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Results will be summarised in a </a:t>
            </a:r>
            <a:r>
              <a:rPr kumimoji="0" lang="en-GB" altLang="en-GB" sz="2000" b="1" i="0" u="none" strike="noStrike" kern="1200" cap="none" spc="0" normalizeH="0" baseline="0" noProof="0" dirty="0">
                <a:ln>
                  <a:noFill/>
                </a:ln>
                <a:solidFill>
                  <a:srgbClr val="0432FF"/>
                </a:solidFill>
                <a:effectLst/>
                <a:uLnTx/>
                <a:uFillTx/>
                <a:latin typeface="Calibri" panose="020F0502020204030204"/>
                <a:ea typeface="+mn-ea"/>
                <a:cs typeface="+mn-cs"/>
                <a:sym typeface="Wingdings" panose="05000000000000000000" pitchFamily="2" charset="2"/>
              </a:rPr>
              <a:t>Feasibility Study Report </a:t>
            </a:r>
            <a:r>
              <a:rPr kumimoji="0" lang="en-GB" altLang="en-GB"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to be released by March 2025</a:t>
            </a:r>
            <a:endParaRPr kumimoji="0" lang="en-GB" alt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40E1BE9-F121-4013-B74E-7FB8938F1983}"/>
              </a:ext>
            </a:extLst>
          </p:cNvPr>
          <p:cNvSpPr txBox="1">
            <a:spLocks/>
          </p:cNvSpPr>
          <p:nvPr/>
        </p:nvSpPr>
        <p:spPr>
          <a:xfrm>
            <a:off x="15280" y="-39035"/>
            <a:ext cx="12192000" cy="770698"/>
          </a:xfrm>
          <a:prstGeom prst="rect">
            <a:avLst/>
          </a:prstGeom>
          <a:solidFill>
            <a:srgbClr val="0C377B"/>
          </a:solidFill>
        </p:spPr>
        <p:txBody>
          <a:bodyPr tIns="0" bIns="0" anchor="ctr" anchorCtr="0">
            <a:noAutofit/>
          </a:bodyPr>
          <a:lstStyle>
            <a:defPPr>
              <a:defRPr lang="en-US"/>
            </a:defPPr>
            <a:lvl1pPr marR="0" lvl="0" indent="0" algn="ctr" defTabSz="457200" fontAlgn="auto">
              <a:lnSpc>
                <a:spcPct val="100000"/>
              </a:lnSpc>
              <a:spcBef>
                <a:spcPct val="0"/>
              </a:spcBef>
              <a:spcAft>
                <a:spcPts val="0"/>
              </a:spcAft>
              <a:buClrTx/>
              <a:buSzTx/>
              <a:buFontTx/>
              <a:buNone/>
              <a:tabLst/>
              <a:defRPr kumimoji="0" sz="4000" b="1" i="0" u="none" strike="noStrike" kern="0" cap="none" spc="0" normalizeH="0" baseline="0">
                <a:ln>
                  <a:noFill/>
                </a:ln>
                <a:solidFill>
                  <a:srgbClr val="FFFF00"/>
                </a:solidFill>
                <a:effectLst/>
                <a:uLnTx/>
                <a:uFillTx/>
                <a:latin typeface="Arial" panose="020B0604020202020204" pitchFamily="34" charset="0"/>
                <a:ea typeface="+mj-ea"/>
                <a:cs typeface="Arial" panose="020B0604020202020204" pitchFamily="34" charset="0"/>
              </a:defRPr>
            </a:lvl1pPr>
          </a:lstStyle>
          <a:p>
            <a:r>
              <a:rPr lang="en-US" sz="2800" dirty="0"/>
              <a:t>                </a:t>
            </a:r>
            <a:r>
              <a:rPr lang="en-GB" altLang="en-GB" sz="2800" dirty="0"/>
              <a:t>FCC Feasibility Study (2021-2025): high-level objectives</a:t>
            </a:r>
          </a:p>
        </p:txBody>
      </p:sp>
      <p:pic>
        <p:nvPicPr>
          <p:cNvPr id="7" name="Picture 6" descr="A picture containing icon&#10;&#10;Description automatically generated">
            <a:extLst>
              <a:ext uri="{FF2B5EF4-FFF2-40B4-BE49-F238E27FC236}">
                <a16:creationId xmlns:a16="http://schemas.microsoft.com/office/drawing/2014/main" id="{0B7A4B7D-ED83-4777-ABFE-BD43BEB1B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9" y="19168"/>
            <a:ext cx="1935386" cy="654292"/>
          </a:xfrm>
          <a:prstGeom prst="rect">
            <a:avLst/>
          </a:prstGeom>
        </p:spPr>
      </p:pic>
    </p:spTree>
    <p:extLst>
      <p:ext uri="{BB962C8B-B14F-4D97-AF65-F5344CB8AC3E}">
        <p14:creationId xmlns:p14="http://schemas.microsoft.com/office/powerpoint/2010/main" val="43582789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Main goals for 2024/begin 2025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CA43132E-8C5D-AA93-33FE-8F498AA20830}"/>
              </a:ext>
            </a:extLst>
          </p:cNvPr>
          <p:cNvSpPr txBox="1"/>
          <p:nvPr/>
        </p:nvSpPr>
        <p:spPr>
          <a:xfrm>
            <a:off x="263352" y="914336"/>
            <a:ext cx="942886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0432FF"/>
                </a:solidFill>
                <a:effectLst/>
                <a:uLnTx/>
                <a:uFillTx/>
                <a:latin typeface="Arial"/>
                <a:ea typeface="+mn-ea"/>
                <a:cs typeface="+mn-cs"/>
              </a:rPr>
              <a:t>The goal of the FCC FS mid-term review is to assess the progress of the Study towards the final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Deliverables approved by the Council in September 2022:</a:t>
            </a:r>
          </a:p>
        </p:txBody>
      </p:sp>
      <p:sp>
        <p:nvSpPr>
          <p:cNvPr id="4" name="TextBox 3">
            <a:extLst>
              <a:ext uri="{FF2B5EF4-FFF2-40B4-BE49-F238E27FC236}">
                <a16:creationId xmlns:a16="http://schemas.microsoft.com/office/drawing/2014/main" id="{B30818B2-D8E1-6413-CFB9-1FA37502213F}"/>
              </a:ext>
            </a:extLst>
          </p:cNvPr>
          <p:cNvSpPr txBox="1"/>
          <p:nvPr/>
        </p:nvSpPr>
        <p:spPr>
          <a:xfrm>
            <a:off x="47328" y="1430908"/>
            <a:ext cx="1216486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F2F2F"/>
                </a:solidFill>
                <a:effectLst/>
                <a:uLnTx/>
                <a:uFillTx/>
                <a:latin typeface="Arial"/>
                <a:ea typeface="+mn-ea"/>
                <a:cs typeface="+mn-cs"/>
                <a:hlinkClick r:id="rId3"/>
              </a:rPr>
              <a:t>https://indico.cern.ch/event/1197445/contributions/5034859/attachments/2510649/4315140/spc-e-1183-Rev2-c-e-3654-Rev2_FCC_Mid_Term_Review.pdf</a:t>
            </a:r>
            <a:endParaRPr kumimoji="0" lang="en-GB" sz="1400" b="0" i="0" u="none" strike="noStrike" kern="1200" cap="none" spc="0" normalizeH="0" baseline="0" noProof="0" dirty="0">
              <a:ln>
                <a:noFill/>
              </a:ln>
              <a:solidFill>
                <a:srgbClr val="2F2F2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D84335A-3756-61ED-052F-4D3F794F018A}"/>
              </a:ext>
            </a:extLst>
          </p:cNvPr>
          <p:cNvGrpSpPr/>
          <p:nvPr/>
        </p:nvGrpSpPr>
        <p:grpSpPr>
          <a:xfrm>
            <a:off x="119336" y="4933960"/>
            <a:ext cx="4511824" cy="1512168"/>
            <a:chOff x="0" y="4653136"/>
            <a:chExt cx="4511824" cy="1512168"/>
          </a:xfrm>
        </p:grpSpPr>
        <p:sp>
          <p:nvSpPr>
            <p:cNvPr id="8" name="Rectangle 7">
              <a:extLst>
                <a:ext uri="{FF2B5EF4-FFF2-40B4-BE49-F238E27FC236}">
                  <a16:creationId xmlns:a16="http://schemas.microsoft.com/office/drawing/2014/main" id="{04B9F54A-F27A-BD1A-5F6E-1D98EBF7C518}"/>
                </a:ext>
              </a:extLst>
            </p:cNvPr>
            <p:cNvSpPr/>
            <p:nvPr/>
          </p:nvSpPr>
          <p:spPr>
            <a:xfrm>
              <a:off x="0" y="4653136"/>
              <a:ext cx="4511824" cy="1512168"/>
            </a:xfrm>
            <a:prstGeom prst="rect">
              <a:avLst/>
            </a:prstGeom>
            <a:solidFill>
              <a:srgbClr val="929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E46792BC-4F92-67EC-9CA8-A416B790C885}"/>
                </a:ext>
              </a:extLst>
            </p:cNvPr>
            <p:cNvSpPr txBox="1"/>
            <p:nvPr/>
          </p:nvSpPr>
          <p:spPr>
            <a:xfrm>
              <a:off x="166337" y="4790182"/>
              <a:ext cx="4281621" cy="123110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2F2F2F"/>
                  </a:solidFill>
                  <a:effectLst/>
                  <a:uLnTx/>
                  <a:uFillTx/>
                  <a:latin typeface="Arial"/>
                  <a:ea typeface="+mn-ea"/>
                  <a:cs typeface="+mn-cs"/>
                </a:rPr>
                <a:t> Documents</a:t>
              </a:r>
              <a:r>
                <a:rPr kumimoji="0" lang="en-CH" sz="1600" b="0" i="0" u="none" strike="noStrike" kern="1200" cap="none" spc="0" normalizeH="0" baseline="0" noProof="0" dirty="0">
                  <a:ln>
                    <a:noFill/>
                  </a:ln>
                  <a:solidFill>
                    <a:srgbClr val="2F2F2F"/>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Mid-term report </a:t>
              </a:r>
              <a:r>
                <a:rPr kumimoji="0" lang="en-CH" sz="1500" b="0" i="0" u="none" strike="noStrike" kern="1200" cap="none" spc="0" normalizeH="0" baseline="0" noProof="0" dirty="0">
                  <a:ln>
                    <a:noFill/>
                  </a:ln>
                  <a:solidFill>
                    <a:srgbClr val="2F2F2F"/>
                  </a:solidFill>
                  <a:effectLst/>
                  <a:uLnTx/>
                  <a:uFillTx/>
                  <a:latin typeface="Arial"/>
                  <a:ea typeface="+mn-ea"/>
                  <a:cs typeface="+mn-cs"/>
                </a:rPr>
                <a:t>(all deliverables except D7)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Executive Summary of mid-term report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Updated cost assessment </a:t>
              </a:r>
              <a:r>
                <a:rPr kumimoji="0" lang="en-CH" sz="1500" b="0" i="0" u="none" strike="noStrike" kern="1200" cap="none" spc="0" normalizeH="0" baseline="0" noProof="0" dirty="0">
                  <a:ln>
                    <a:noFill/>
                  </a:ln>
                  <a:solidFill>
                    <a:srgbClr val="2F2F2F"/>
                  </a:solidFill>
                  <a:effectLst/>
                  <a:uLnTx/>
                  <a:uFillTx/>
                  <a:latin typeface="Arial"/>
                  <a:ea typeface="+mn-ea"/>
                  <a:cs typeface="+mn-cs"/>
                </a:rPr>
                <a:t>(D7)</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Funding model </a:t>
              </a:r>
              <a:r>
                <a:rPr kumimoji="0" lang="en-CH" sz="1500" b="0" i="0" u="none" strike="noStrike" kern="1200" cap="none" spc="0" normalizeH="0" baseline="0" noProof="0" dirty="0">
                  <a:ln>
                    <a:noFill/>
                  </a:ln>
                  <a:solidFill>
                    <a:srgbClr val="2F2F2F"/>
                  </a:solidFill>
                  <a:effectLst/>
                  <a:uLnTx/>
                  <a:uFillTx/>
                  <a:latin typeface="Arial"/>
                  <a:ea typeface="+mn-ea"/>
                  <a:cs typeface="+mn-cs"/>
                </a:rPr>
                <a:t>(D7)</a:t>
              </a:r>
            </a:p>
          </p:txBody>
        </p:sp>
      </p:grpSp>
      <p:grpSp>
        <p:nvGrpSpPr>
          <p:cNvPr id="10" name="Group 9">
            <a:extLst>
              <a:ext uri="{FF2B5EF4-FFF2-40B4-BE49-F238E27FC236}">
                <a16:creationId xmlns:a16="http://schemas.microsoft.com/office/drawing/2014/main" id="{04701C7F-40B6-29FC-DB44-F719CD981D2A}"/>
              </a:ext>
            </a:extLst>
          </p:cNvPr>
          <p:cNvGrpSpPr/>
          <p:nvPr/>
        </p:nvGrpSpPr>
        <p:grpSpPr>
          <a:xfrm>
            <a:off x="4799856" y="4933960"/>
            <a:ext cx="7272808" cy="1530751"/>
            <a:chOff x="4799856" y="4737630"/>
            <a:chExt cx="7272808" cy="1530751"/>
          </a:xfrm>
        </p:grpSpPr>
        <p:sp>
          <p:nvSpPr>
            <p:cNvPr id="11" name="Rectangle 10">
              <a:extLst>
                <a:ext uri="{FF2B5EF4-FFF2-40B4-BE49-F238E27FC236}">
                  <a16:creationId xmlns:a16="http://schemas.microsoft.com/office/drawing/2014/main" id="{CD80BA4B-107A-8BB8-401E-E0E1244E6078}"/>
                </a:ext>
              </a:extLst>
            </p:cNvPr>
            <p:cNvSpPr/>
            <p:nvPr/>
          </p:nvSpPr>
          <p:spPr>
            <a:xfrm>
              <a:off x="4799856" y="4737630"/>
              <a:ext cx="7272808" cy="1530751"/>
            </a:xfrm>
            <a:prstGeom prst="rect">
              <a:avLst/>
            </a:prstGeom>
            <a:solidFill>
              <a:srgbClr val="9411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EEC57D5-F2C7-2C9C-B833-5A40B829FB10}"/>
                </a:ext>
              </a:extLst>
            </p:cNvPr>
            <p:cNvSpPr txBox="1"/>
            <p:nvPr/>
          </p:nvSpPr>
          <p:spPr>
            <a:xfrm>
              <a:off x="4984694" y="4869160"/>
              <a:ext cx="6871946" cy="123110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2F2F2F"/>
                  </a:solidFill>
                  <a:effectLst/>
                  <a:uLnTx/>
                  <a:uFillTx/>
                  <a:latin typeface="Arial"/>
                  <a:ea typeface="+mn-ea"/>
                  <a:cs typeface="+mn-cs"/>
                </a:rPr>
                <a:t> Review</a:t>
              </a:r>
              <a:r>
                <a:rPr kumimoji="0" lang="en-CH" sz="1600" b="0" i="0" u="none" strike="noStrike" kern="1200" cap="none" spc="0" normalizeH="0" baseline="0" noProof="0" dirty="0">
                  <a:ln>
                    <a:noFill/>
                  </a:ln>
                  <a:solidFill>
                    <a:srgbClr val="2F2F2F"/>
                  </a:solidFill>
                  <a:effectLst/>
                  <a:uLnTx/>
                  <a:uFillTx/>
                  <a:latin typeface="Arial"/>
                  <a:ea typeface="+mn-ea"/>
                  <a:cs typeface="+mn-cs"/>
                </a:rPr>
                <a:t> process: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Oct 2023: Scientific Advisory Committee </a:t>
              </a:r>
              <a:r>
                <a:rPr kumimoji="0" lang="en-CH" sz="1500" b="0" i="0" u="none" strike="noStrike" kern="1200" cap="none" spc="0" normalizeH="0" baseline="0" noProof="0" dirty="0">
                  <a:ln>
                    <a:noFill/>
                  </a:ln>
                  <a:solidFill>
                    <a:srgbClr val="2F2F2F"/>
                  </a:solidFill>
                  <a:effectLst/>
                  <a:uLnTx/>
                  <a:uFillTx/>
                  <a:latin typeface="Arial"/>
                  <a:ea typeface="+mn-ea"/>
                  <a:cs typeface="+mn-cs"/>
                </a:rPr>
                <a:t>(scientific and technical aspects)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and Cost Review Panel </a:t>
              </a:r>
              <a:r>
                <a:rPr kumimoji="0" lang="en-CH" sz="1500" b="0" i="0" u="none" strike="noStrike" kern="1200" cap="none" spc="0" normalizeH="0" baseline="0" noProof="0" dirty="0">
                  <a:ln>
                    <a:noFill/>
                  </a:ln>
                  <a:solidFill>
                    <a:srgbClr val="2F2F2F"/>
                  </a:solidFill>
                  <a:effectLst/>
                  <a:uLnTx/>
                  <a:uFillTx/>
                  <a:latin typeface="Arial"/>
                  <a:ea typeface="+mn-ea"/>
                  <a:cs typeface="+mn-cs"/>
                </a:rPr>
                <a:t>(ad hoc committee; cost and financial aspects)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Nov 2023: SPC and FC</a:t>
              </a:r>
            </a:p>
            <a:p>
              <a:pPr marL="285750" indent="-285750">
                <a:buFont typeface="Wingdings" pitchFamily="2" charset="2"/>
                <a:buChar char="q"/>
                <a:defRPr/>
              </a:pPr>
              <a:r>
                <a:rPr lang="en-CH" sz="1600" dirty="0">
                  <a:solidFill>
                    <a:srgbClr val="2F2F2F"/>
                  </a:solidFill>
                  <a:latin typeface="Arial"/>
                </a:rPr>
                <a:t>2 Feb 2024: Council</a:t>
              </a:r>
            </a:p>
          </p:txBody>
        </p:sp>
      </p:grpSp>
      <p:sp>
        <p:nvSpPr>
          <p:cNvPr id="13" name="TextBox 12">
            <a:extLst>
              <a:ext uri="{FF2B5EF4-FFF2-40B4-BE49-F238E27FC236}">
                <a16:creationId xmlns:a16="http://schemas.microsoft.com/office/drawing/2014/main" id="{CA939E56-A3F9-69A6-712C-3DEC55F737D3}"/>
              </a:ext>
            </a:extLst>
          </p:cNvPr>
          <p:cNvSpPr txBox="1"/>
          <p:nvPr/>
        </p:nvSpPr>
        <p:spPr>
          <a:xfrm>
            <a:off x="4372187" y="6578679"/>
            <a:ext cx="782527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941100"/>
                </a:solidFill>
                <a:effectLst/>
                <a:uLnTx/>
                <a:uFillTx/>
                <a:latin typeface="Arial"/>
                <a:ea typeface="+mn-ea"/>
                <a:cs typeface="+mn-cs"/>
              </a:rPr>
              <a:t>Many thanks to the SAC</a:t>
            </a:r>
            <a:r>
              <a:rPr kumimoji="0" lang="en-US" sz="1600" b="0" i="0" u="none" strike="noStrike" kern="1200" cap="none" spc="0" normalizeH="0" baseline="0" noProof="0" dirty="0">
                <a:ln>
                  <a:noFill/>
                </a:ln>
                <a:solidFill>
                  <a:srgbClr val="941100"/>
                </a:solidFill>
                <a:effectLst/>
                <a:uLnTx/>
                <a:uFillTx/>
                <a:latin typeface="Arial"/>
                <a:ea typeface="+mn-ea"/>
                <a:cs typeface="+mn-cs"/>
              </a:rPr>
              <a:t>,</a:t>
            </a:r>
            <a:r>
              <a:rPr kumimoji="0" lang="en-CH" sz="1600" b="0" i="0" u="none" strike="noStrike" kern="1200" cap="none" spc="0" normalizeH="0" baseline="0" noProof="0" dirty="0">
                <a:ln>
                  <a:noFill/>
                </a:ln>
                <a:solidFill>
                  <a:srgbClr val="941100"/>
                </a:solidFill>
                <a:effectLst/>
                <a:uLnTx/>
                <a:uFillTx/>
                <a:latin typeface="Arial"/>
                <a:ea typeface="+mn-ea"/>
                <a:cs typeface="+mn-cs"/>
              </a:rPr>
              <a:t> CRP</a:t>
            </a:r>
            <a:r>
              <a:rPr kumimoji="0" lang="en-US" sz="1600" b="0" i="0" u="none" strike="noStrike" kern="1200" cap="none" spc="0" normalizeH="0" baseline="0" noProof="0" dirty="0">
                <a:ln>
                  <a:noFill/>
                </a:ln>
                <a:solidFill>
                  <a:srgbClr val="941100"/>
                </a:solidFill>
                <a:effectLst/>
                <a:uLnTx/>
                <a:uFillTx/>
                <a:latin typeface="Arial"/>
                <a:ea typeface="+mn-ea"/>
                <a:cs typeface="+mn-cs"/>
              </a:rPr>
              <a:t>, SPC, FC and the Council </a:t>
            </a:r>
            <a:r>
              <a:rPr kumimoji="0" lang="en-CH" sz="1600" b="0" i="0" u="none" strike="noStrike" kern="1200" cap="none" spc="0" normalizeH="0" baseline="0" noProof="0" dirty="0">
                <a:ln>
                  <a:noFill/>
                </a:ln>
                <a:solidFill>
                  <a:srgbClr val="941100"/>
                </a:solidFill>
                <a:effectLst/>
                <a:uLnTx/>
                <a:uFillTx/>
                <a:latin typeface="Arial"/>
                <a:ea typeface="+mn-ea"/>
                <a:cs typeface="+mn-cs"/>
              </a:rPr>
              <a:t>for the very useful </a:t>
            </a:r>
            <a:r>
              <a:rPr kumimoji="0" lang="en-GB" sz="1600" b="0" i="0" u="none" strike="noStrike" kern="1200" cap="none" spc="0" normalizeH="0" baseline="0" noProof="0" dirty="0">
                <a:ln>
                  <a:noFill/>
                </a:ln>
                <a:solidFill>
                  <a:srgbClr val="941100"/>
                </a:solidFill>
                <a:effectLst/>
                <a:uLnTx/>
                <a:uFillTx/>
                <a:latin typeface="Arial"/>
                <a:ea typeface="+mn-ea"/>
                <a:cs typeface="+mn-cs"/>
              </a:rPr>
              <a:t>r</a:t>
            </a:r>
            <a:r>
              <a:rPr kumimoji="0" lang="en-CH" sz="1600" b="0" i="0" u="none" strike="noStrike" kern="1200" cap="none" spc="0" normalizeH="0" baseline="0" noProof="0" dirty="0">
                <a:ln>
                  <a:noFill/>
                </a:ln>
                <a:solidFill>
                  <a:srgbClr val="941100"/>
                </a:solidFill>
                <a:effectLst/>
                <a:uLnTx/>
                <a:uFillTx/>
                <a:latin typeface="Arial"/>
                <a:ea typeface="+mn-ea"/>
                <a:cs typeface="+mn-cs"/>
              </a:rPr>
              <a:t>eviews!</a:t>
            </a:r>
          </a:p>
        </p:txBody>
      </p:sp>
      <p:grpSp>
        <p:nvGrpSpPr>
          <p:cNvPr id="14" name="Group 13">
            <a:extLst>
              <a:ext uri="{FF2B5EF4-FFF2-40B4-BE49-F238E27FC236}">
                <a16:creationId xmlns:a16="http://schemas.microsoft.com/office/drawing/2014/main" id="{240CD064-67E8-6A0D-1AE8-F1617D62FDD2}"/>
              </a:ext>
            </a:extLst>
          </p:cNvPr>
          <p:cNvGrpSpPr/>
          <p:nvPr/>
        </p:nvGrpSpPr>
        <p:grpSpPr>
          <a:xfrm>
            <a:off x="119336" y="1945402"/>
            <a:ext cx="6336704" cy="2570222"/>
            <a:chOff x="1343473" y="1899995"/>
            <a:chExt cx="6336704" cy="2570222"/>
          </a:xfrm>
        </p:grpSpPr>
        <p:sp>
          <p:nvSpPr>
            <p:cNvPr id="15" name="Rectangle 14">
              <a:extLst>
                <a:ext uri="{FF2B5EF4-FFF2-40B4-BE49-F238E27FC236}">
                  <a16:creationId xmlns:a16="http://schemas.microsoft.com/office/drawing/2014/main" id="{2E41E08E-35F7-5414-009C-FA744E822E81}"/>
                </a:ext>
              </a:extLst>
            </p:cNvPr>
            <p:cNvSpPr/>
            <p:nvPr/>
          </p:nvSpPr>
          <p:spPr>
            <a:xfrm>
              <a:off x="1343473" y="1899995"/>
              <a:ext cx="6336704" cy="257022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6598191F-265C-D13D-48E6-5116BD0F38EE}"/>
                </a:ext>
              </a:extLst>
            </p:cNvPr>
            <p:cNvSpPr txBox="1"/>
            <p:nvPr/>
          </p:nvSpPr>
          <p:spPr>
            <a:xfrm>
              <a:off x="1559496" y="2047780"/>
              <a:ext cx="5943935" cy="2215991"/>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2F2F2F"/>
                  </a:solidFill>
                  <a:effectLst/>
                  <a:uLnTx/>
                  <a:uFillTx/>
                  <a:latin typeface="Arial"/>
                  <a:ea typeface="+mn-ea"/>
                  <a:cs typeface="+mn-cs"/>
                </a:rPr>
                <a:t> Deliverables</a:t>
              </a:r>
              <a:r>
                <a:rPr kumimoji="0" lang="en-CH" sz="1600" b="0" i="0" u="none" strike="noStrike" kern="1200" cap="none" spc="0" normalizeH="0" baseline="0" noProof="0" dirty="0">
                  <a:ln>
                    <a:noFill/>
                  </a:ln>
                  <a:solidFill>
                    <a:srgbClr val="2F2F2F"/>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D1 : Definition of the baseline scenario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D2 : Civil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D3 : </a:t>
              </a:r>
              <a:r>
                <a:rPr kumimoji="0" lang="en-GB" sz="1600" b="0" i="0" u="none" strike="noStrike" kern="1200" cap="none" spc="0" normalizeH="0" baseline="0" noProof="0" dirty="0">
                  <a:ln>
                    <a:noFill/>
                  </a:ln>
                  <a:solidFill>
                    <a:srgbClr val="2F2F2F"/>
                  </a:solidFill>
                  <a:effectLst/>
                  <a:uLnTx/>
                  <a:uFillTx/>
                  <a:latin typeface="Arial"/>
                  <a:ea typeface="+mn-ea"/>
                  <a:cs typeface="+mn-cs"/>
                </a:rPr>
                <a:t>Processes and implementation studies with the Host States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D4 : Technical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D5 : FCC-</a:t>
              </a:r>
              <a:r>
                <a:rPr kumimoji="0" lang="en-GB" sz="1600" b="0" i="0" u="none" strike="noStrike" kern="1200" cap="none" spc="0" normalizeH="0" baseline="0" noProof="0" dirty="0" err="1">
                  <a:ln>
                    <a:noFill/>
                  </a:ln>
                  <a:solidFill>
                    <a:srgbClr val="2F2F2F"/>
                  </a:solidFill>
                  <a:effectLst/>
                  <a:uLnTx/>
                  <a:uFillTx/>
                  <a:latin typeface="Arial"/>
                  <a:ea typeface="+mn-ea"/>
                  <a:cs typeface="+mn-cs"/>
                </a:rPr>
                <a:t>ee</a:t>
              </a:r>
              <a:r>
                <a:rPr kumimoji="0" lang="en-GB" sz="1600" b="0" i="0" u="none" strike="noStrike" kern="1200" cap="none" spc="0" normalizeH="0" baseline="0" noProof="0" dirty="0">
                  <a:ln>
                    <a:noFill/>
                  </a:ln>
                  <a:solidFill>
                    <a:srgbClr val="2F2F2F"/>
                  </a:solidFill>
                  <a:effectLst/>
                  <a:uLnTx/>
                  <a:uFillTx/>
                  <a:latin typeface="Arial"/>
                  <a:ea typeface="+mn-ea"/>
                  <a:cs typeface="+mn-cs"/>
                </a:rPr>
                <a:t>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D6:  FCC-</a:t>
              </a:r>
              <a:r>
                <a:rPr kumimoji="0" lang="en-GB" sz="1600" b="0" i="0" u="none" strike="noStrike" kern="1200" cap="none" spc="0" normalizeH="0" baseline="0" noProof="0" dirty="0" err="1">
                  <a:ln>
                    <a:noFill/>
                  </a:ln>
                  <a:solidFill>
                    <a:srgbClr val="2F2F2F"/>
                  </a:solidFill>
                  <a:effectLst/>
                  <a:uLnTx/>
                  <a:uFillTx/>
                  <a:latin typeface="Arial"/>
                  <a:ea typeface="+mn-ea"/>
                  <a:cs typeface="+mn-cs"/>
                </a:rPr>
                <a:t>hh</a:t>
              </a:r>
              <a:r>
                <a:rPr kumimoji="0" lang="en-GB" sz="1600" b="0" i="0" u="none" strike="noStrike" kern="1200" cap="none" spc="0" normalizeH="0" baseline="0" noProof="0" dirty="0">
                  <a:ln>
                    <a:noFill/>
                  </a:ln>
                  <a:solidFill>
                    <a:srgbClr val="2F2F2F"/>
                  </a:solidFill>
                  <a:effectLst/>
                  <a:uLnTx/>
                  <a:uFillTx/>
                  <a:latin typeface="Arial"/>
                  <a:ea typeface="+mn-ea"/>
                  <a:cs typeface="+mn-cs"/>
                </a:rPr>
                <a:t>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D7:  Project cost and financial feasibility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D8:  Physics, experiments and detectors</a:t>
              </a:r>
            </a:p>
          </p:txBody>
        </p:sp>
      </p:grpSp>
      <p:pic>
        <p:nvPicPr>
          <p:cNvPr id="17" name="Google Shape;148;p25">
            <a:extLst>
              <a:ext uri="{FF2B5EF4-FFF2-40B4-BE49-F238E27FC236}">
                <a16:creationId xmlns:a16="http://schemas.microsoft.com/office/drawing/2014/main" id="{6D1D8DD8-CC81-9CB5-43DD-98B9A87D1C0E}"/>
              </a:ext>
            </a:extLst>
          </p:cNvPr>
          <p:cNvPicPr preferRelativeResize="0">
            <a:picLocks noChangeAspect="1"/>
          </p:cNvPicPr>
          <p:nvPr/>
        </p:nvPicPr>
        <p:blipFill rotWithShape="1">
          <a:blip r:embed="rId4">
            <a:alphaModFix/>
          </a:blip>
          <a:srcRect l="8986" t="2087" r="10391" b="6142"/>
          <a:stretch/>
        </p:blipFill>
        <p:spPr>
          <a:xfrm>
            <a:off x="6689720" y="1833437"/>
            <a:ext cx="2252438" cy="2839624"/>
          </a:xfrm>
          <a:prstGeom prst="rect">
            <a:avLst/>
          </a:prstGeom>
          <a:noFill/>
          <a:ln w="12700">
            <a:solidFill>
              <a:schemeClr val="tx1"/>
            </a:solidFill>
          </a:ln>
        </p:spPr>
      </p:pic>
      <p:sp>
        <p:nvSpPr>
          <p:cNvPr id="18" name="Google Shape;141;p25">
            <a:extLst>
              <a:ext uri="{FF2B5EF4-FFF2-40B4-BE49-F238E27FC236}">
                <a16:creationId xmlns:a16="http://schemas.microsoft.com/office/drawing/2014/main" id="{07B1E7B0-C7E4-6730-17D2-ADF506BC1853}"/>
              </a:ext>
            </a:extLst>
          </p:cNvPr>
          <p:cNvSpPr txBox="1"/>
          <p:nvPr/>
        </p:nvSpPr>
        <p:spPr>
          <a:xfrm>
            <a:off x="9175838" y="1777882"/>
            <a:ext cx="2594800" cy="1295899"/>
          </a:xfrm>
          <a:prstGeom prst="rect">
            <a:avLst/>
          </a:prstGeom>
          <a:noFill/>
          <a:ln>
            <a:noFill/>
          </a:ln>
        </p:spPr>
        <p:txBody>
          <a:bodyPr spcFirstLastPara="1" wrap="square" lIns="121900" tIns="121900" rIns="121900" bIns="121900" anchor="t" anchorCtr="0">
            <a:noAutofit/>
          </a:bodyPr>
          <a:lstStyle/>
          <a:p>
            <a:r>
              <a:rPr lang="en" b="1" dirty="0">
                <a:solidFill>
                  <a:schemeClr val="dk1"/>
                </a:solidFill>
              </a:rPr>
              <a:t>Full Report </a:t>
            </a:r>
            <a:endParaRPr b="1" dirty="0">
              <a:solidFill>
                <a:schemeClr val="dk1"/>
              </a:solidFill>
            </a:endParaRPr>
          </a:p>
          <a:p>
            <a:r>
              <a:rPr lang="en" sz="1500" dirty="0">
                <a:solidFill>
                  <a:srgbClr val="202124"/>
                </a:solidFill>
                <a:highlight>
                  <a:srgbClr val="FFFFFF"/>
                </a:highlight>
              </a:rPr>
              <a:t>8 Chapters/Deliverables </a:t>
            </a:r>
            <a:endParaRPr sz="1500" dirty="0">
              <a:solidFill>
                <a:srgbClr val="202124"/>
              </a:solidFill>
              <a:highlight>
                <a:srgbClr val="FFFFFF"/>
              </a:highlight>
            </a:endParaRPr>
          </a:p>
          <a:p>
            <a:r>
              <a:rPr lang="en" sz="1500" dirty="0">
                <a:solidFill>
                  <a:srgbClr val="202124"/>
                </a:solidFill>
                <a:highlight>
                  <a:srgbClr val="FFFFFF"/>
                </a:highlight>
              </a:rPr>
              <a:t>~ 700pp document</a:t>
            </a:r>
            <a:endParaRPr sz="1500" dirty="0">
              <a:solidFill>
                <a:srgbClr val="202124"/>
              </a:solidFill>
              <a:highlight>
                <a:srgbClr val="FFFFFF"/>
              </a:highlight>
            </a:endParaRPr>
          </a:p>
          <a:p>
            <a:r>
              <a:rPr lang="en" sz="1500" dirty="0">
                <a:solidFill>
                  <a:srgbClr val="202124"/>
                </a:solidFill>
                <a:highlight>
                  <a:srgbClr val="FFFFFF"/>
                </a:highlight>
              </a:rPr>
              <a:t>~ 16 editors</a:t>
            </a:r>
            <a:endParaRPr sz="1500" dirty="0">
              <a:solidFill>
                <a:srgbClr val="202124"/>
              </a:solidFill>
              <a:highlight>
                <a:srgbClr val="FFFFFF"/>
              </a:highlight>
            </a:endParaRPr>
          </a:p>
          <a:p>
            <a:r>
              <a:rPr lang="en" sz="1500" dirty="0">
                <a:solidFill>
                  <a:srgbClr val="202124"/>
                </a:solidFill>
                <a:highlight>
                  <a:srgbClr val="FFFFFF"/>
                </a:highlight>
              </a:rPr>
              <a:t>~ 500 contributors</a:t>
            </a:r>
            <a:endParaRPr sz="1500" dirty="0">
              <a:solidFill>
                <a:srgbClr val="202124"/>
              </a:solidFill>
              <a:highlight>
                <a:srgbClr val="FFFFFF"/>
              </a:highlight>
            </a:endParaRPr>
          </a:p>
          <a:p>
            <a:endParaRPr dirty="0">
              <a:solidFill>
                <a:srgbClr val="202124"/>
              </a:solidFill>
              <a:highlight>
                <a:srgbClr val="FFFFFF"/>
              </a:highlight>
            </a:endParaRPr>
          </a:p>
        </p:txBody>
      </p:sp>
    </p:spTree>
    <p:extLst>
      <p:ext uri="{BB962C8B-B14F-4D97-AF65-F5344CB8AC3E}">
        <p14:creationId xmlns:p14="http://schemas.microsoft.com/office/powerpoint/2010/main" val="413719874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Main goals for 2024/begin 2025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CEE79E39-F94C-5A10-6BB9-380F5EB2D740}"/>
              </a:ext>
            </a:extLst>
          </p:cNvPr>
          <p:cNvSpPr txBox="1"/>
          <p:nvPr/>
        </p:nvSpPr>
        <p:spPr>
          <a:xfrm>
            <a:off x="94891" y="976179"/>
            <a:ext cx="11964837" cy="5591595"/>
          </a:xfrm>
          <a:prstGeom prst="rect">
            <a:avLst/>
          </a:prstGeom>
          <a:noFill/>
        </p:spPr>
        <p:txBody>
          <a:bodyPr wrap="square" rtlCol="0">
            <a:spAutoFit/>
          </a:bodyPr>
          <a:lstStyle/>
          <a:p>
            <a:pPr marL="457189" indent="-457189">
              <a:spcBef>
                <a:spcPts val="800"/>
              </a:spcBef>
              <a:buFont typeface="Arial" panose="020B0604020202020204" pitchFamily="34" charset="0"/>
              <a:buChar char="•"/>
            </a:pPr>
            <a:r>
              <a:rPr lang="en-US" sz="2667" b="1" dirty="0">
                <a:solidFill>
                  <a:srgbClr val="0C377B"/>
                </a:solidFill>
              </a:rPr>
              <a:t>Completion of technical work for Feasibility Study until end 2024</a:t>
            </a:r>
          </a:p>
          <a:p>
            <a:pPr marL="1066773" lvl="1" indent="-457189">
              <a:spcBef>
                <a:spcPts val="800"/>
              </a:spcBef>
              <a:buFont typeface="Arial" panose="020B0604020202020204" pitchFamily="34" charset="0"/>
              <a:buChar char="•"/>
            </a:pPr>
            <a:r>
              <a:rPr lang="en-US" sz="2400" dirty="0">
                <a:solidFill>
                  <a:srgbClr val="0C377B"/>
                </a:solidFill>
              </a:rPr>
              <a:t>Implementation of recommendations of the mid-term review </a:t>
            </a:r>
          </a:p>
          <a:p>
            <a:pPr marL="1066773" lvl="1" indent="-457189">
              <a:spcBef>
                <a:spcPts val="800"/>
              </a:spcBef>
              <a:buFont typeface="Arial" panose="020B0604020202020204" pitchFamily="34" charset="0"/>
              <a:buChar char="•"/>
            </a:pPr>
            <a:r>
              <a:rPr lang="en-US" sz="2400" dirty="0">
                <a:solidFill>
                  <a:srgbClr val="0C377B"/>
                </a:solidFill>
              </a:rPr>
              <a:t>Focus on “feasibility items” and items with important impact on cost/performance</a:t>
            </a:r>
          </a:p>
          <a:p>
            <a:pPr marL="1066773" lvl="1" indent="-457189">
              <a:spcBef>
                <a:spcPts val="800"/>
              </a:spcBef>
              <a:buFont typeface="Arial" panose="020B0604020202020204" pitchFamily="34" charset="0"/>
              <a:buChar char="•"/>
            </a:pPr>
            <a:r>
              <a:rPr lang="en-US" sz="2400" dirty="0">
                <a:solidFill>
                  <a:srgbClr val="0C377B"/>
                </a:solidFill>
              </a:rPr>
              <a:t>Develop a risk register</a:t>
            </a:r>
          </a:p>
          <a:p>
            <a:pPr marL="1066773" lvl="1" indent="-457189">
              <a:spcBef>
                <a:spcPts val="800"/>
              </a:spcBef>
              <a:buFont typeface="Arial" panose="020B0604020202020204" pitchFamily="34" charset="0"/>
              <a:buChar char="•"/>
            </a:pPr>
            <a:r>
              <a:rPr lang="en-US" sz="2400" dirty="0">
                <a:solidFill>
                  <a:srgbClr val="0C377B"/>
                </a:solidFill>
              </a:rPr>
              <a:t>Update cost estimate to reach cat 3 level on cost uncertainty.</a:t>
            </a:r>
          </a:p>
          <a:p>
            <a:pPr marL="1066773" lvl="1" indent="-457189">
              <a:spcBef>
                <a:spcPts val="800"/>
              </a:spcBef>
              <a:buFont typeface="Arial" panose="020B0604020202020204" pitchFamily="34" charset="0"/>
              <a:buChar char="•"/>
            </a:pPr>
            <a:r>
              <a:rPr lang="en-US" sz="2400" dirty="0">
                <a:solidFill>
                  <a:srgbClr val="0C377B"/>
                </a:solidFill>
              </a:rPr>
              <a:t>Further develop the funding model based on discussions with the Council</a:t>
            </a:r>
          </a:p>
          <a:p>
            <a:pPr marL="1066773" lvl="1" indent="-457189">
              <a:spcBef>
                <a:spcPts val="800"/>
              </a:spcBef>
              <a:buFont typeface="Arial" panose="020B0604020202020204" pitchFamily="34" charset="0"/>
              <a:buChar char="•"/>
            </a:pPr>
            <a:endParaRPr lang="en-US" sz="1000" b="1" dirty="0">
              <a:solidFill>
                <a:srgbClr val="0C377B"/>
              </a:solidFill>
            </a:endParaRPr>
          </a:p>
          <a:p>
            <a:pPr marL="457189" lvl="1" indent="-457189">
              <a:spcBef>
                <a:spcPts val="800"/>
              </a:spcBef>
              <a:buFont typeface="Arial" panose="020B0604020202020204" pitchFamily="34" charset="0"/>
              <a:buChar char="•"/>
            </a:pPr>
            <a:r>
              <a:rPr lang="en-US" sz="2667" b="1" dirty="0">
                <a:solidFill>
                  <a:srgbClr val="0C377B"/>
                </a:solidFill>
              </a:rPr>
              <a:t>Complete FS  by March 2025 as input for ESPP update. </a:t>
            </a:r>
          </a:p>
          <a:p>
            <a:pPr marL="609573" indent="-457189">
              <a:spcBef>
                <a:spcPts val="800"/>
              </a:spcBef>
              <a:buFont typeface="Arial" panose="020B0604020202020204" pitchFamily="34" charset="0"/>
              <a:buChar char="•"/>
            </a:pPr>
            <a:endParaRPr lang="en-US" sz="1000" b="1" dirty="0">
              <a:solidFill>
                <a:srgbClr val="0C377B"/>
              </a:solidFill>
            </a:endParaRPr>
          </a:p>
          <a:p>
            <a:pPr marL="457189" lvl="1" indent="-457189">
              <a:spcBef>
                <a:spcPts val="800"/>
              </a:spcBef>
              <a:buFont typeface="Arial" panose="020B0604020202020204" pitchFamily="34" charset="0"/>
              <a:buChar char="•"/>
            </a:pPr>
            <a:r>
              <a:rPr lang="en-US" sz="2667" b="1" dirty="0">
                <a:solidFill>
                  <a:srgbClr val="0C377B"/>
                </a:solidFill>
              </a:rPr>
              <a:t>In parallel, continue work with host states on project definition and responsibilities, authorization procedures, excavation material strategy and regional implementation development.</a:t>
            </a:r>
          </a:p>
        </p:txBody>
      </p:sp>
    </p:spTree>
    <p:extLst>
      <p:ext uri="{BB962C8B-B14F-4D97-AF65-F5344CB8AC3E}">
        <p14:creationId xmlns:p14="http://schemas.microsoft.com/office/powerpoint/2010/main" val="13839731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t>Pre-TDR phase from April 2025 until end 2027</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CEE79E39-F94C-5A10-6BB9-380F5EB2D740}"/>
              </a:ext>
            </a:extLst>
          </p:cNvPr>
          <p:cNvSpPr txBox="1"/>
          <p:nvPr/>
        </p:nvSpPr>
        <p:spPr>
          <a:xfrm>
            <a:off x="94891" y="976179"/>
            <a:ext cx="11731349" cy="6001643"/>
          </a:xfrm>
          <a:prstGeom prst="rect">
            <a:avLst/>
          </a:prstGeom>
          <a:noFill/>
        </p:spPr>
        <p:txBody>
          <a:bodyPr wrap="square" rtlCol="0">
            <a:spAutoFit/>
          </a:bodyPr>
          <a:lstStyle/>
          <a:p>
            <a:pPr marL="457189" indent="-457189">
              <a:spcBef>
                <a:spcPts val="800"/>
              </a:spcBef>
              <a:buFont typeface="Arial" panose="020B0604020202020204" pitchFamily="34" charset="0"/>
              <a:buChar char="•"/>
            </a:pPr>
            <a:r>
              <a:rPr lang="fr-FR" sz="2800" dirty="0">
                <a:solidFill>
                  <a:srgbClr val="0C377B"/>
                </a:solidFill>
              </a:rPr>
              <a:t>Main goal </a:t>
            </a:r>
            <a:r>
              <a:rPr lang="fr-FR" sz="2800" dirty="0" err="1">
                <a:solidFill>
                  <a:srgbClr val="0C377B"/>
                </a:solidFill>
              </a:rPr>
              <a:t>is</a:t>
            </a:r>
            <a:r>
              <a:rPr lang="fr-FR" sz="2800" dirty="0">
                <a:solidFill>
                  <a:srgbClr val="0C377B"/>
                </a:solidFill>
              </a:rPr>
              <a:t> to </a:t>
            </a:r>
            <a:r>
              <a:rPr lang="fr-FR" sz="2800" dirty="0" err="1">
                <a:solidFill>
                  <a:srgbClr val="0C377B"/>
                </a:solidFill>
              </a:rPr>
              <a:t>provide</a:t>
            </a:r>
            <a:r>
              <a:rPr lang="fr-FR" sz="2800" dirty="0">
                <a:solidFill>
                  <a:srgbClr val="0C377B"/>
                </a:solidFill>
              </a:rPr>
              <a:t> all information to Council to </a:t>
            </a:r>
            <a:r>
              <a:rPr lang="fr-FR" sz="2800" dirty="0" err="1">
                <a:solidFill>
                  <a:srgbClr val="0C377B"/>
                </a:solidFill>
              </a:rPr>
              <a:t>allow</a:t>
            </a:r>
            <a:r>
              <a:rPr lang="fr-FR" sz="2800" dirty="0">
                <a:solidFill>
                  <a:srgbClr val="0C377B"/>
                </a:solidFill>
              </a:rPr>
              <a:t> </a:t>
            </a:r>
            <a:r>
              <a:rPr lang="fr-FR" sz="2800" dirty="0" err="1">
                <a:solidFill>
                  <a:srgbClr val="0C377B"/>
                </a:solidFill>
              </a:rPr>
              <a:t>taking</a:t>
            </a:r>
            <a:r>
              <a:rPr lang="fr-FR" sz="2800" dirty="0">
                <a:solidFill>
                  <a:srgbClr val="0C377B"/>
                </a:solidFill>
              </a:rPr>
              <a:t> a </a:t>
            </a:r>
            <a:r>
              <a:rPr lang="fr-FR" sz="2800" dirty="0" err="1">
                <a:solidFill>
                  <a:srgbClr val="0C377B"/>
                </a:solidFill>
              </a:rPr>
              <a:t>decision</a:t>
            </a:r>
            <a:r>
              <a:rPr lang="fr-FR" sz="2800" dirty="0">
                <a:solidFill>
                  <a:srgbClr val="0C377B"/>
                </a:solidFill>
              </a:rPr>
              <a:t> on the </a:t>
            </a:r>
            <a:r>
              <a:rPr lang="fr-FR" sz="2800" dirty="0" err="1">
                <a:solidFill>
                  <a:srgbClr val="0C377B"/>
                </a:solidFill>
              </a:rPr>
              <a:t>project</a:t>
            </a:r>
            <a:r>
              <a:rPr lang="fr-FR" sz="2800" dirty="0">
                <a:solidFill>
                  <a:srgbClr val="0C377B"/>
                </a:solidFill>
              </a:rPr>
              <a:t> </a:t>
            </a:r>
            <a:r>
              <a:rPr lang="en-GB" sz="2800" b="1" dirty="0">
                <a:solidFill>
                  <a:srgbClr val="0C377B"/>
                </a:solidFill>
              </a:rPr>
              <a:t>at the end of 2027 or mid-2028</a:t>
            </a:r>
            <a:endParaRPr lang="en-GB" sz="2667" b="1" dirty="0">
              <a:solidFill>
                <a:srgbClr val="0C377B"/>
              </a:solidFill>
            </a:endParaRPr>
          </a:p>
          <a:p>
            <a:pPr marL="1066773" lvl="1" indent="-457189">
              <a:spcBef>
                <a:spcPts val="800"/>
              </a:spcBef>
              <a:buFont typeface="Arial" panose="020B0604020202020204" pitchFamily="34" charset="0"/>
              <a:buChar char="•"/>
            </a:pPr>
            <a:r>
              <a:rPr lang="en-GB" sz="2400" dirty="0">
                <a:solidFill>
                  <a:srgbClr val="0C377B"/>
                </a:solidFill>
              </a:rPr>
              <a:t>further develop the civil engineering and the technical design all major components, so as to provide a </a:t>
            </a:r>
            <a:r>
              <a:rPr lang="en-GB" sz="2400" b="1" dirty="0">
                <a:solidFill>
                  <a:srgbClr val="0C377B"/>
                </a:solidFill>
              </a:rPr>
              <a:t>more detailed cost estimate </a:t>
            </a:r>
            <a:r>
              <a:rPr lang="en-GB" sz="2400" dirty="0">
                <a:solidFill>
                  <a:srgbClr val="0C377B"/>
                </a:solidFill>
              </a:rPr>
              <a:t>with reduced uncertainties</a:t>
            </a:r>
            <a:endParaRPr lang="fr-FR" sz="2400" dirty="0">
              <a:solidFill>
                <a:srgbClr val="0C377B"/>
              </a:solidFill>
            </a:endParaRPr>
          </a:p>
          <a:p>
            <a:pPr marL="1066773" lvl="1" indent="-457189">
              <a:spcBef>
                <a:spcPts val="800"/>
              </a:spcBef>
              <a:buFont typeface="Arial" panose="020B0604020202020204" pitchFamily="34" charset="0"/>
              <a:buChar char="•"/>
            </a:pPr>
            <a:r>
              <a:rPr lang="fr-FR" sz="2400" dirty="0">
                <a:solidFill>
                  <a:srgbClr val="0C377B"/>
                </a:solidFill>
              </a:rPr>
              <a:t>Continuation </a:t>
            </a:r>
            <a:r>
              <a:rPr lang="fr-FR" sz="2400" dirty="0" err="1">
                <a:solidFill>
                  <a:srgbClr val="0C377B"/>
                </a:solidFill>
              </a:rPr>
              <a:t>ot</a:t>
            </a:r>
            <a:r>
              <a:rPr lang="fr-FR" sz="2400" dirty="0">
                <a:solidFill>
                  <a:srgbClr val="0C377B"/>
                </a:solidFill>
              </a:rPr>
              <a:t> </a:t>
            </a:r>
            <a:r>
              <a:rPr lang="fr-FR" sz="2400" b="1" dirty="0" err="1">
                <a:solidFill>
                  <a:srgbClr val="0C377B"/>
                </a:solidFill>
              </a:rPr>
              <a:t>technical</a:t>
            </a:r>
            <a:r>
              <a:rPr lang="fr-FR" sz="2400" b="1" dirty="0">
                <a:solidFill>
                  <a:srgbClr val="0C377B"/>
                </a:solidFill>
              </a:rPr>
              <a:t> R&amp;D </a:t>
            </a:r>
            <a:r>
              <a:rPr lang="fr-FR" sz="2400" b="1" dirty="0" err="1">
                <a:solidFill>
                  <a:srgbClr val="0C377B"/>
                </a:solidFill>
              </a:rPr>
              <a:t>activities</a:t>
            </a:r>
            <a:r>
              <a:rPr lang="fr-FR" sz="2400" dirty="0">
                <a:solidFill>
                  <a:srgbClr val="0C377B"/>
                </a:solidFill>
              </a:rPr>
              <a:t>.</a:t>
            </a:r>
          </a:p>
          <a:p>
            <a:pPr marL="1066773" lvl="1" indent="-457189">
              <a:spcBef>
                <a:spcPts val="800"/>
              </a:spcBef>
              <a:buFont typeface="Arial" panose="020B0604020202020204" pitchFamily="34" charset="0"/>
              <a:buChar char="•"/>
            </a:pPr>
            <a:r>
              <a:rPr lang="fr-FR" sz="2400" dirty="0">
                <a:solidFill>
                  <a:srgbClr val="0C377B"/>
                </a:solidFill>
              </a:rPr>
              <a:t>Continuation of site investigations and </a:t>
            </a:r>
            <a:r>
              <a:rPr lang="fr-FR" sz="2400" dirty="0" err="1">
                <a:solidFill>
                  <a:srgbClr val="0C377B"/>
                </a:solidFill>
              </a:rPr>
              <a:t>perform</a:t>
            </a:r>
            <a:r>
              <a:rPr lang="fr-FR" sz="2400" dirty="0">
                <a:solidFill>
                  <a:srgbClr val="0C377B"/>
                </a:solidFill>
              </a:rPr>
              <a:t> an </a:t>
            </a:r>
            <a:r>
              <a:rPr lang="fr-FR" sz="2400" b="1" dirty="0" err="1">
                <a:solidFill>
                  <a:srgbClr val="0C377B"/>
                </a:solidFill>
              </a:rPr>
              <a:t>overall</a:t>
            </a:r>
            <a:r>
              <a:rPr lang="fr-FR" sz="2400" b="1" dirty="0">
                <a:solidFill>
                  <a:srgbClr val="0C377B"/>
                </a:solidFill>
              </a:rPr>
              <a:t> </a:t>
            </a:r>
            <a:r>
              <a:rPr lang="fr-FR" sz="2400" b="1" dirty="0" err="1">
                <a:solidFill>
                  <a:srgbClr val="0C377B"/>
                </a:solidFill>
              </a:rPr>
              <a:t>integration</a:t>
            </a:r>
            <a:r>
              <a:rPr lang="fr-FR" sz="2400" b="1" dirty="0">
                <a:solidFill>
                  <a:srgbClr val="0C377B"/>
                </a:solidFill>
              </a:rPr>
              <a:t> </a:t>
            </a:r>
            <a:r>
              <a:rPr lang="fr-FR" sz="2400" b="1" dirty="0" err="1">
                <a:solidFill>
                  <a:srgbClr val="0C377B"/>
                </a:solidFill>
              </a:rPr>
              <a:t>study</a:t>
            </a:r>
            <a:r>
              <a:rPr lang="fr-FR" sz="2400" b="1" dirty="0">
                <a:solidFill>
                  <a:srgbClr val="0C377B"/>
                </a:solidFill>
              </a:rPr>
              <a:t> to </a:t>
            </a:r>
            <a:r>
              <a:rPr lang="fr-FR" sz="2400" b="1" dirty="0" err="1">
                <a:solidFill>
                  <a:srgbClr val="0C377B"/>
                </a:solidFill>
              </a:rPr>
              <a:t>specify</a:t>
            </a:r>
            <a:r>
              <a:rPr lang="fr-FR" sz="2400" b="1" dirty="0">
                <a:solidFill>
                  <a:srgbClr val="0C377B"/>
                </a:solidFill>
              </a:rPr>
              <a:t> </a:t>
            </a:r>
            <a:r>
              <a:rPr lang="fr-FR" sz="2400" b="1" dirty="0" err="1">
                <a:solidFill>
                  <a:srgbClr val="0C377B"/>
                </a:solidFill>
              </a:rPr>
              <a:t>requirements</a:t>
            </a:r>
            <a:r>
              <a:rPr lang="fr-FR" sz="2400" b="1" dirty="0">
                <a:solidFill>
                  <a:srgbClr val="0C377B"/>
                </a:solidFill>
              </a:rPr>
              <a:t> of </a:t>
            </a:r>
            <a:r>
              <a:rPr lang="fr-FR" sz="2400" b="1" dirty="0" err="1">
                <a:solidFill>
                  <a:srgbClr val="0C377B"/>
                </a:solidFill>
              </a:rPr>
              <a:t>technical</a:t>
            </a:r>
            <a:r>
              <a:rPr lang="fr-FR" sz="2400" b="1" dirty="0">
                <a:solidFill>
                  <a:srgbClr val="0C377B"/>
                </a:solidFill>
              </a:rPr>
              <a:t> infrastructure, </a:t>
            </a:r>
            <a:r>
              <a:rPr lang="fr-FR" sz="2400" b="1" dirty="0" err="1">
                <a:solidFill>
                  <a:srgbClr val="0C377B"/>
                </a:solidFill>
              </a:rPr>
              <a:t>accelerators</a:t>
            </a:r>
            <a:r>
              <a:rPr lang="fr-FR" sz="2400" b="1" dirty="0">
                <a:solidFill>
                  <a:srgbClr val="0C377B"/>
                </a:solidFill>
              </a:rPr>
              <a:t> and detectors </a:t>
            </a:r>
            <a:r>
              <a:rPr lang="fr-FR" sz="2400" dirty="0">
                <a:solidFill>
                  <a:srgbClr val="0C377B"/>
                </a:solidFill>
              </a:rPr>
              <a:t>for </a:t>
            </a:r>
            <a:r>
              <a:rPr lang="fr-FR" sz="2400" dirty="0" err="1">
                <a:solidFill>
                  <a:srgbClr val="0C377B"/>
                </a:solidFill>
              </a:rPr>
              <a:t>subsequent</a:t>
            </a:r>
            <a:r>
              <a:rPr lang="fr-FR" sz="2400" dirty="0">
                <a:solidFill>
                  <a:srgbClr val="0C377B"/>
                </a:solidFill>
              </a:rPr>
              <a:t> civil engineering design in case the </a:t>
            </a:r>
            <a:r>
              <a:rPr lang="fr-FR" sz="2400" dirty="0" err="1">
                <a:solidFill>
                  <a:srgbClr val="0C377B"/>
                </a:solidFill>
              </a:rPr>
              <a:t>project</a:t>
            </a:r>
            <a:r>
              <a:rPr lang="fr-FR" sz="2400" dirty="0">
                <a:solidFill>
                  <a:srgbClr val="0C377B"/>
                </a:solidFill>
              </a:rPr>
              <a:t> </a:t>
            </a:r>
            <a:r>
              <a:rPr lang="fr-FR" sz="2400" dirty="0" err="1">
                <a:solidFill>
                  <a:srgbClr val="0C377B"/>
                </a:solidFill>
              </a:rPr>
              <a:t>goes</a:t>
            </a:r>
            <a:r>
              <a:rPr lang="fr-FR" sz="2400" dirty="0">
                <a:solidFill>
                  <a:srgbClr val="0C377B"/>
                </a:solidFill>
              </a:rPr>
              <a:t> </a:t>
            </a:r>
            <a:r>
              <a:rPr lang="fr-FR" sz="2400" dirty="0" err="1">
                <a:solidFill>
                  <a:srgbClr val="0C377B"/>
                </a:solidFill>
              </a:rPr>
              <a:t>ahead</a:t>
            </a:r>
            <a:r>
              <a:rPr lang="fr-FR" sz="2400" dirty="0">
                <a:solidFill>
                  <a:srgbClr val="0C377B"/>
                </a:solidFill>
              </a:rPr>
              <a:t>.</a:t>
            </a:r>
          </a:p>
          <a:p>
            <a:pPr marL="1066773" lvl="1" indent="-457189">
              <a:spcBef>
                <a:spcPts val="800"/>
              </a:spcBef>
              <a:buFont typeface="Arial" panose="020B0604020202020204" pitchFamily="34" charset="0"/>
              <a:buChar char="•"/>
            </a:pPr>
            <a:r>
              <a:rPr lang="fr-FR" sz="2400" dirty="0">
                <a:solidFill>
                  <a:srgbClr val="0C377B"/>
                </a:solidFill>
              </a:rPr>
              <a:t>Launch of </a:t>
            </a:r>
            <a:r>
              <a:rPr lang="fr-FR" sz="2400" b="1" dirty="0" err="1">
                <a:solidFill>
                  <a:srgbClr val="0C377B"/>
                </a:solidFill>
              </a:rPr>
              <a:t>environmental</a:t>
            </a:r>
            <a:r>
              <a:rPr lang="fr-FR" sz="2400" b="1" dirty="0">
                <a:solidFill>
                  <a:srgbClr val="0C377B"/>
                </a:solidFill>
              </a:rPr>
              <a:t> impact </a:t>
            </a:r>
            <a:r>
              <a:rPr lang="fr-FR" sz="2400" b="1" dirty="0" err="1">
                <a:solidFill>
                  <a:srgbClr val="0C377B"/>
                </a:solidFill>
              </a:rPr>
              <a:t>study</a:t>
            </a:r>
            <a:r>
              <a:rPr lang="fr-FR" sz="2400" b="1" dirty="0">
                <a:solidFill>
                  <a:srgbClr val="0C377B"/>
                </a:solidFill>
              </a:rPr>
              <a:t> in 2026</a:t>
            </a:r>
          </a:p>
          <a:p>
            <a:pPr marL="1066773" lvl="1" indent="-457189">
              <a:spcBef>
                <a:spcPts val="800"/>
              </a:spcBef>
              <a:buFont typeface="Arial" panose="020B0604020202020204" pitchFamily="34" charset="0"/>
              <a:buChar char="•"/>
            </a:pPr>
            <a:r>
              <a:rPr lang="en-US" sz="2400" dirty="0">
                <a:solidFill>
                  <a:srgbClr val="0C377B"/>
                </a:solidFill>
              </a:rPr>
              <a:t>Work with host states on </a:t>
            </a:r>
            <a:r>
              <a:rPr lang="en-US" sz="2400" b="1" dirty="0">
                <a:solidFill>
                  <a:srgbClr val="0C377B"/>
                </a:solidFill>
              </a:rPr>
              <a:t>regional implementation development </a:t>
            </a:r>
            <a:r>
              <a:rPr lang="en-US" sz="2400" dirty="0">
                <a:solidFill>
                  <a:srgbClr val="0C377B"/>
                </a:solidFill>
              </a:rPr>
              <a:t>and authorization procedures.</a:t>
            </a:r>
            <a:endParaRPr lang="fr-FR" sz="2400" dirty="0">
              <a:solidFill>
                <a:srgbClr val="0C377B"/>
              </a:solidFill>
            </a:endParaRPr>
          </a:p>
          <a:p>
            <a:pPr marL="1066773" lvl="1" indent="-457189">
              <a:spcBef>
                <a:spcPts val="800"/>
              </a:spcBef>
              <a:buFont typeface="Arial" panose="020B0604020202020204" pitchFamily="34" charset="0"/>
              <a:buChar char="•"/>
            </a:pPr>
            <a:endParaRPr lang="en-US" sz="2400" dirty="0">
              <a:solidFill>
                <a:srgbClr val="0C377B"/>
              </a:solidFill>
            </a:endParaRPr>
          </a:p>
        </p:txBody>
      </p:sp>
    </p:spTree>
    <p:extLst>
      <p:ext uri="{BB962C8B-B14F-4D97-AF65-F5344CB8AC3E}">
        <p14:creationId xmlns:p14="http://schemas.microsoft.com/office/powerpoint/2010/main" val="283682782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78690-9B7C-CF5B-1603-623EC6FD8F75}"/>
              </a:ext>
            </a:extLst>
          </p:cNvPr>
          <p:cNvGrpSpPr>
            <a:grpSpLocks noChangeAspect="1"/>
          </p:cNvGrpSpPr>
          <p:nvPr/>
        </p:nvGrpSpPr>
        <p:grpSpPr>
          <a:xfrm>
            <a:off x="6118063" y="739717"/>
            <a:ext cx="6098617" cy="6116087"/>
            <a:chOff x="4943872" y="426891"/>
            <a:chExt cx="6368243" cy="6386485"/>
          </a:xfrm>
        </p:grpSpPr>
        <p:sp>
          <p:nvSpPr>
            <p:cNvPr id="6" name="Slide Number Placeholder 1">
              <a:extLst>
                <a:ext uri="{FF2B5EF4-FFF2-40B4-BE49-F238E27FC236}">
                  <a16:creationId xmlns:a16="http://schemas.microsoft.com/office/drawing/2014/main" id="{32B507C4-FE40-38C4-A592-160F15BB287E}"/>
                </a:ext>
              </a:extLst>
            </p:cNvPr>
            <p:cNvSpPr txBox="1">
              <a:spLocks/>
            </p:cNvSpPr>
            <p:nvPr/>
          </p:nvSpPr>
          <p:spPr>
            <a:xfrm>
              <a:off x="7706627" y="6284342"/>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8</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descr="Map&#10;&#10;Description automatically generated">
              <a:extLst>
                <a:ext uri="{FF2B5EF4-FFF2-40B4-BE49-F238E27FC236}">
                  <a16:creationId xmlns:a16="http://schemas.microsoft.com/office/drawing/2014/main" id="{BCBA99D0-3DBF-6212-44AE-C5E817B58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872" y="426891"/>
              <a:ext cx="6344156" cy="6386485"/>
            </a:xfrm>
            <a:prstGeom prst="rect">
              <a:avLst/>
            </a:prstGeom>
          </p:spPr>
        </p:pic>
        <p:sp>
          <p:nvSpPr>
            <p:cNvPr id="10" name="TextBox 9">
              <a:extLst>
                <a:ext uri="{FF2B5EF4-FFF2-40B4-BE49-F238E27FC236}">
                  <a16:creationId xmlns:a16="http://schemas.microsoft.com/office/drawing/2014/main" id="{6C003D95-F40D-A64C-832D-F6ECCC9EDFFA}"/>
                </a:ext>
              </a:extLst>
            </p:cNvPr>
            <p:cNvSpPr txBox="1"/>
            <p:nvPr/>
          </p:nvSpPr>
          <p:spPr>
            <a:xfrm>
              <a:off x="6453009" y="732505"/>
              <a:ext cx="150771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PA: Experiment</a:t>
              </a:r>
            </a:p>
          </p:txBody>
        </p:sp>
        <p:sp>
          <p:nvSpPr>
            <p:cNvPr id="11" name="TextBox 10">
              <a:extLst>
                <a:ext uri="{FF2B5EF4-FFF2-40B4-BE49-F238E27FC236}">
                  <a16:creationId xmlns:a16="http://schemas.microsoft.com/office/drawing/2014/main" id="{AA91DA8E-9F50-EDAC-EDE1-AB2C7A12E392}"/>
                </a:ext>
              </a:extLst>
            </p:cNvPr>
            <p:cNvSpPr txBox="1"/>
            <p:nvPr/>
          </p:nvSpPr>
          <p:spPr>
            <a:xfrm>
              <a:off x="9653758" y="1193313"/>
              <a:ext cx="131038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PB: technical</a:t>
              </a:r>
            </a:p>
          </p:txBody>
        </p:sp>
        <p:sp>
          <p:nvSpPr>
            <p:cNvPr id="12" name="TextBox 11">
              <a:extLst>
                <a:ext uri="{FF2B5EF4-FFF2-40B4-BE49-F238E27FC236}">
                  <a16:creationId xmlns:a16="http://schemas.microsoft.com/office/drawing/2014/main" id="{B09A09EB-3683-AED0-63E4-5CEA40855296}"/>
                </a:ext>
              </a:extLst>
            </p:cNvPr>
            <p:cNvSpPr txBox="1"/>
            <p:nvPr/>
          </p:nvSpPr>
          <p:spPr>
            <a:xfrm>
              <a:off x="9802150" y="3018438"/>
              <a:ext cx="150996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PD: experiment</a:t>
              </a:r>
            </a:p>
          </p:txBody>
        </p:sp>
        <p:sp>
          <p:nvSpPr>
            <p:cNvPr id="13" name="TextBox 12">
              <a:extLst>
                <a:ext uri="{FF2B5EF4-FFF2-40B4-BE49-F238E27FC236}">
                  <a16:creationId xmlns:a16="http://schemas.microsoft.com/office/drawing/2014/main" id="{70BCB069-FAA9-B593-C223-1E851E167C52}"/>
                </a:ext>
              </a:extLst>
            </p:cNvPr>
            <p:cNvSpPr txBox="1"/>
            <p:nvPr/>
          </p:nvSpPr>
          <p:spPr>
            <a:xfrm>
              <a:off x="9529142" y="5139854"/>
              <a:ext cx="129844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PF: technical</a:t>
              </a:r>
            </a:p>
          </p:txBody>
        </p:sp>
        <p:sp>
          <p:nvSpPr>
            <p:cNvPr id="26" name="TextBox 25">
              <a:extLst>
                <a:ext uri="{FF2B5EF4-FFF2-40B4-BE49-F238E27FC236}">
                  <a16:creationId xmlns:a16="http://schemas.microsoft.com/office/drawing/2014/main" id="{1C36C721-7248-AD42-A839-E8FDD1D8C66D}"/>
                </a:ext>
              </a:extLst>
            </p:cNvPr>
            <p:cNvSpPr txBox="1"/>
            <p:nvPr/>
          </p:nvSpPr>
          <p:spPr>
            <a:xfrm>
              <a:off x="8677198" y="6435701"/>
              <a:ext cx="1520200"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PG: experiment</a:t>
              </a:r>
            </a:p>
          </p:txBody>
        </p:sp>
        <p:sp>
          <p:nvSpPr>
            <p:cNvPr id="27" name="TextBox 26">
              <a:extLst>
                <a:ext uri="{FF2B5EF4-FFF2-40B4-BE49-F238E27FC236}">
                  <a16:creationId xmlns:a16="http://schemas.microsoft.com/office/drawing/2014/main" id="{4A18E6B2-2F43-4DF9-4C6B-116AA454C6D3}"/>
                </a:ext>
              </a:extLst>
            </p:cNvPr>
            <p:cNvSpPr txBox="1"/>
            <p:nvPr/>
          </p:nvSpPr>
          <p:spPr>
            <a:xfrm>
              <a:off x="6453009" y="5975924"/>
              <a:ext cx="132062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PH: technical</a:t>
              </a:r>
            </a:p>
          </p:txBody>
        </p:sp>
        <p:sp>
          <p:nvSpPr>
            <p:cNvPr id="28" name="TextBox 27">
              <a:extLst>
                <a:ext uri="{FF2B5EF4-FFF2-40B4-BE49-F238E27FC236}">
                  <a16:creationId xmlns:a16="http://schemas.microsoft.com/office/drawing/2014/main" id="{981DF8D1-B2B9-921B-09B6-3980AA1768C1}"/>
                </a:ext>
              </a:extLst>
            </p:cNvPr>
            <p:cNvSpPr txBox="1"/>
            <p:nvPr/>
          </p:nvSpPr>
          <p:spPr>
            <a:xfrm>
              <a:off x="5323611" y="4073012"/>
              <a:ext cx="1467322"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PJ: experiment</a:t>
              </a:r>
            </a:p>
          </p:txBody>
        </p:sp>
        <p:sp>
          <p:nvSpPr>
            <p:cNvPr id="29" name="TextBox 28">
              <a:extLst>
                <a:ext uri="{FF2B5EF4-FFF2-40B4-BE49-F238E27FC236}">
                  <a16:creationId xmlns:a16="http://schemas.microsoft.com/office/drawing/2014/main" id="{5A00A708-0F98-3301-8744-9198B2CCAE39}"/>
                </a:ext>
              </a:extLst>
            </p:cNvPr>
            <p:cNvSpPr txBox="1"/>
            <p:nvPr/>
          </p:nvSpPr>
          <p:spPr>
            <a:xfrm>
              <a:off x="5754954" y="1919718"/>
              <a:ext cx="128821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PL: technical</a:t>
              </a:r>
            </a:p>
          </p:txBody>
        </p:sp>
      </p:grpSp>
      <p:sp>
        <p:nvSpPr>
          <p:cNvPr id="30" name="TextBox 29">
            <a:extLst>
              <a:ext uri="{FF2B5EF4-FFF2-40B4-BE49-F238E27FC236}">
                <a16:creationId xmlns:a16="http://schemas.microsoft.com/office/drawing/2014/main" id="{95DA98CD-BAEE-0C4C-18E3-19391715CE6B}"/>
              </a:ext>
            </a:extLst>
          </p:cNvPr>
          <p:cNvSpPr txBox="1"/>
          <p:nvPr/>
        </p:nvSpPr>
        <p:spPr>
          <a:xfrm>
            <a:off x="130517" y="872772"/>
            <a:ext cx="6051383" cy="1369606"/>
          </a:xfrm>
          <a:prstGeom prst="rect">
            <a:avLst/>
          </a:prstGeom>
          <a:no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2F2F2F"/>
                </a:solidFill>
                <a:effectLst/>
                <a:uLnTx/>
                <a:uFillTx/>
                <a:latin typeface="Arial"/>
                <a:ea typeface="+mn-ea"/>
                <a:cs typeface="+mn-cs"/>
              </a:rPr>
              <a:t>Layout chosen out of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 </a:t>
            </a:r>
            <a:r>
              <a:rPr kumimoji="0" lang="en-US" altLang="root" sz="1500" b="0" i="0" u="none" strike="noStrike" kern="1200" cap="none" spc="0" normalizeH="0" baseline="0" noProof="0" dirty="0">
                <a:ln>
                  <a:noFill/>
                </a:ln>
                <a:solidFill>
                  <a:prstClr val="black"/>
                </a:solidFill>
                <a:effectLst/>
                <a:uLnTx/>
                <a:uFillTx/>
                <a:latin typeface="Arial"/>
                <a:ea typeface="+mn-ea"/>
                <a:cs typeface="+mn-cs"/>
              </a:rPr>
              <a:t>10</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0 initial variants, based on </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geology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and </a:t>
            </a:r>
            <a:endParaRPr kumimoji="0" lang="en-US" altLang="root" sz="15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surface constraints</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(land availability, access to roads, etc.), </a:t>
            </a:r>
            <a:r>
              <a:rPr kumimoji="0" lang="en-GB" altLang="root" sz="1500" b="1" i="0" u="none" strike="noStrike" kern="1200" cap="none" spc="0" normalizeH="0" baseline="0" noProof="0" dirty="0">
                <a:ln>
                  <a:noFill/>
                </a:ln>
                <a:solidFill>
                  <a:prstClr val="black"/>
                </a:solidFill>
                <a:effectLst/>
                <a:uLnTx/>
                <a:uFillTx/>
                <a:latin typeface="Arial"/>
                <a:ea typeface="+mn-ea"/>
                <a:cs typeface="+mn-cs"/>
              </a:rPr>
              <a:t>e</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nvironment</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(protected zones), </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infrastructure</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(water, electricity, transport), </a:t>
            </a:r>
            <a:r>
              <a:rPr lang="en-US" altLang="root" sz="1500" b="1" dirty="0">
                <a:solidFill>
                  <a:prstClr val="black"/>
                </a:solidFill>
                <a:latin typeface="Arial"/>
              </a:rPr>
              <a:t>machine performance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etc.</a:t>
            </a:r>
            <a:endParaRPr kumimoji="0" lang="en-US" altLang="root"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root" sz="1500" b="1" i="0" u="none" strike="noStrike" kern="1200" cap="none" spc="0" normalizeH="0" baseline="0" noProof="0" dirty="0">
                <a:ln>
                  <a:noFill/>
                </a:ln>
                <a:solidFill>
                  <a:prstClr val="black"/>
                </a:solidFill>
                <a:effectLst/>
                <a:uLnTx/>
                <a:uFillTx/>
                <a:latin typeface="Arial"/>
                <a:ea typeface="+mn-ea"/>
                <a:cs typeface="+mn-cs"/>
              </a:rPr>
              <a:t>“</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Avoid</a:t>
            </a:r>
            <a:r>
              <a:rPr lang="en-US" altLang="root" sz="1500" b="1" dirty="0">
                <a:solidFill>
                  <a:prstClr val="black"/>
                </a:solidFill>
                <a:latin typeface="Arial"/>
              </a:rPr>
              <a:t>-</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red</a:t>
            </a:r>
            <a:r>
              <a:rPr kumimoji="0" lang="en-US" altLang="root" sz="1500" b="1" i="0" u="none" strike="noStrike" kern="1200" cap="none" spc="0" normalizeH="0" baseline="0" noProof="0" dirty="0" err="1">
                <a:ln>
                  <a:noFill/>
                </a:ln>
                <a:solidFill>
                  <a:prstClr val="black"/>
                </a:solidFill>
                <a:effectLst/>
                <a:uLnTx/>
                <a:uFillTx/>
                <a:latin typeface="Arial"/>
                <a:ea typeface="+mn-ea"/>
                <a:cs typeface="+mn-cs"/>
              </a:rPr>
              <a:t>uce</a:t>
            </a:r>
            <a:r>
              <a:rPr lang="en-US" altLang="root" sz="1500" b="1" dirty="0">
                <a:solidFill>
                  <a:prstClr val="black"/>
                </a:solidFill>
                <a:latin typeface="Arial"/>
              </a:rPr>
              <a:t>-</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compens</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ate</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principle of EU and French regulations</a:t>
            </a:r>
          </a:p>
        </p:txBody>
      </p:sp>
      <p:sp>
        <p:nvSpPr>
          <p:cNvPr id="31" name="TextBox 30">
            <a:extLst>
              <a:ext uri="{FF2B5EF4-FFF2-40B4-BE49-F238E27FC236}">
                <a16:creationId xmlns:a16="http://schemas.microsoft.com/office/drawing/2014/main" id="{775E66E2-14A5-8198-5273-277F34E124CD}"/>
              </a:ext>
            </a:extLst>
          </p:cNvPr>
          <p:cNvSpPr txBox="1"/>
          <p:nvPr/>
        </p:nvSpPr>
        <p:spPr>
          <a:xfrm>
            <a:off x="141006" y="2441732"/>
            <a:ext cx="5869096" cy="7078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8F00"/>
                </a:solidFill>
                <a:latin typeface="Arial"/>
              </a:rPr>
              <a:t>Overall l</a:t>
            </a:r>
            <a:r>
              <a:rPr kumimoji="0" lang="en-US" sz="1600" b="1" i="0" u="none" strike="noStrike" kern="1200" cap="none" spc="0" normalizeH="0" baseline="0" noProof="0" dirty="0" err="1">
                <a:ln>
                  <a:noFill/>
                </a:ln>
                <a:solidFill>
                  <a:srgbClr val="008F00"/>
                </a:solidFill>
                <a:effectLst/>
                <a:uLnTx/>
                <a:uFillTx/>
                <a:latin typeface="Arial"/>
                <a:ea typeface="+mn-ea"/>
                <a:cs typeface="+mn-cs"/>
              </a:rPr>
              <a:t>owest</a:t>
            </a:r>
            <a:r>
              <a:rPr kumimoji="0" lang="en-US" sz="1600" b="1" i="0" u="none" strike="noStrike" kern="1200" cap="none" spc="0" normalizeH="0" baseline="0" noProof="0" dirty="0">
                <a:ln>
                  <a:noFill/>
                </a:ln>
                <a:solidFill>
                  <a:srgbClr val="008F00"/>
                </a:solidFill>
                <a:effectLst/>
                <a:uLnTx/>
                <a:uFillTx/>
                <a:latin typeface="Arial"/>
                <a:ea typeface="+mn-ea"/>
                <a:cs typeface="+mn-cs"/>
              </a:rPr>
              <a:t>-risk baseline: 90.7 km ring, 8 surface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F2F2F"/>
                </a:solidFill>
                <a:effectLst/>
                <a:uLnTx/>
                <a:uFillTx/>
                <a:latin typeface="Arial"/>
                <a:ea typeface="+mn-ea"/>
                <a:cs typeface="+mn-cs"/>
              </a:rPr>
              <a:t>Whole project now adapted to this placement</a:t>
            </a:r>
            <a:endParaRPr kumimoji="0" lang="root" altLang="roo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500" b="0" i="0" u="none" strike="noStrike" kern="1200" cap="none" spc="0" normalizeH="0" baseline="0" noProof="0" dirty="0">
              <a:ln>
                <a:noFill/>
              </a:ln>
              <a:solidFill>
                <a:srgbClr val="2F2F2F"/>
              </a:solidFill>
              <a:effectLst/>
              <a:uLnTx/>
              <a:uFillTx/>
              <a:latin typeface="Arial"/>
              <a:ea typeface="+mn-ea"/>
              <a:cs typeface="+mn-cs"/>
            </a:endParaRPr>
          </a:p>
        </p:txBody>
      </p:sp>
      <p:graphicFrame>
        <p:nvGraphicFramePr>
          <p:cNvPr id="35" name="Table 7">
            <a:extLst>
              <a:ext uri="{FF2B5EF4-FFF2-40B4-BE49-F238E27FC236}">
                <a16:creationId xmlns:a16="http://schemas.microsoft.com/office/drawing/2014/main" id="{A0126627-3D2F-1468-82D9-B847F45BFE4A}"/>
              </a:ext>
            </a:extLst>
          </p:cNvPr>
          <p:cNvGraphicFramePr>
            <a:graphicFrameLocks noGrp="1"/>
          </p:cNvGraphicFramePr>
          <p:nvPr>
            <p:extLst>
              <p:ext uri="{D42A27DB-BD31-4B8C-83A1-F6EECF244321}">
                <p14:modId xmlns:p14="http://schemas.microsoft.com/office/powerpoint/2010/main" val="1298862549"/>
              </p:ext>
            </p:extLst>
          </p:nvPr>
        </p:nvGraphicFramePr>
        <p:xfrm>
          <a:off x="7901220" y="2869937"/>
          <a:ext cx="2873846" cy="1997520"/>
        </p:xfrm>
        <a:graphic>
          <a:graphicData uri="http://schemas.openxmlformats.org/drawingml/2006/table">
            <a:tbl>
              <a:tblPr bandRow="1"/>
              <a:tblGrid>
                <a:gridCol w="2112473">
                  <a:extLst>
                    <a:ext uri="{9D8B030D-6E8A-4147-A177-3AD203B41FA5}">
                      <a16:colId xmlns:a16="http://schemas.microsoft.com/office/drawing/2014/main" val="3540313235"/>
                    </a:ext>
                  </a:extLst>
                </a:gridCol>
                <a:gridCol w="761373">
                  <a:extLst>
                    <a:ext uri="{9D8B030D-6E8A-4147-A177-3AD203B41FA5}">
                      <a16:colId xmlns:a16="http://schemas.microsoft.com/office/drawing/2014/main" val="1716970435"/>
                    </a:ext>
                  </a:extLst>
                </a:gridCol>
              </a:tblGrid>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Number of surface sites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8</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59806506"/>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a:t>Surface requirements</a:t>
                      </a:r>
                      <a:endParaRPr lang="en-CH" sz="1400" b="0" dirty="0"/>
                    </a:p>
                  </a:txBody>
                  <a:tcPr marL="72000" marR="72000" marT="36000" marB="3600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dirty="0"/>
                        <a:t>~40 ha</a:t>
                      </a:r>
                      <a:endParaRPr lang="en-CH" sz="1400" dirty="0"/>
                    </a:p>
                  </a:txBody>
                  <a:tcPr marL="72000" marR="72000" marT="36000" marB="360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3831990"/>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LSS@IP </a:t>
                      </a:r>
                      <a:r>
                        <a:rPr lang="en-CH" sz="1400" b="0" dirty="0"/>
                        <a:t>(PA, PD, PG, PJ)</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1400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478057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LSS@TECH </a:t>
                      </a:r>
                      <a:r>
                        <a:rPr lang="en-CH" sz="1400" b="0" dirty="0"/>
                        <a:t>(PB, PF, PH, PL)</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2</a:t>
                      </a:r>
                      <a:r>
                        <a:rPr lang="en-US" sz="1400" dirty="0"/>
                        <a:t>032</a:t>
                      </a:r>
                      <a:r>
                        <a:rPr lang="en-CH" sz="1400" dirty="0"/>
                        <a:t>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16886502"/>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Arc length</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9.6 km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580955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Sum of arc lengths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76.9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0398293"/>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a:t>Total length</a:t>
                      </a:r>
                      <a:endParaRPr lang="en-CH" sz="1400" b="1" dirty="0"/>
                    </a:p>
                  </a:txBody>
                  <a:tcPr marL="72000" marR="72000" marT="36000" marB="360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1" dirty="0"/>
                        <a:t>90.7 km</a:t>
                      </a:r>
                      <a:endParaRPr lang="en-CH" sz="1400" b="1" dirty="0"/>
                    </a:p>
                  </a:txBody>
                  <a:tcPr marL="72000" marR="72000" marT="36000" marB="360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402040572"/>
                  </a:ext>
                </a:extLst>
              </a:tr>
            </a:tbl>
          </a:graphicData>
        </a:graphic>
      </p:graphicFrame>
      <p:sp>
        <p:nvSpPr>
          <p:cNvPr id="3" name="TextBox 2">
            <a:extLst>
              <a:ext uri="{FF2B5EF4-FFF2-40B4-BE49-F238E27FC236}">
                <a16:creationId xmlns:a16="http://schemas.microsoft.com/office/drawing/2014/main" id="{B71FBA9D-F57A-A02E-2374-A060F8F7AEC7}"/>
              </a:ext>
            </a:extLst>
          </p:cNvPr>
          <p:cNvSpPr txBox="1"/>
          <p:nvPr/>
        </p:nvSpPr>
        <p:spPr>
          <a:xfrm>
            <a:off x="10770646" y="704633"/>
            <a:ext cx="1112797" cy="507831"/>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V. Mertens,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350" kern="0" dirty="0">
                <a:solidFill>
                  <a:prstClr val="black"/>
                </a:solidFill>
                <a:latin typeface="Calibri" panose="020F0502020204030204"/>
              </a:rPr>
              <a:t>J. Gutleber</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err="1"/>
              <a:t>Optimized</a:t>
            </a:r>
            <a:r>
              <a:rPr lang="fr-CH" dirty="0"/>
              <a:t> placement and </a:t>
            </a:r>
            <a:r>
              <a:rPr lang="fr-CH" dirty="0" err="1"/>
              <a:t>layout</a:t>
            </a:r>
            <a:r>
              <a:rPr lang="fr-CH" dirty="0"/>
              <a:t> for </a:t>
            </a:r>
            <a:r>
              <a:rPr lang="fr-CH" dirty="0" err="1"/>
              <a:t>feasibility</a:t>
            </a:r>
            <a:r>
              <a:rPr lang="fr-CH" dirty="0"/>
              <a:t> </a:t>
            </a:r>
            <a:r>
              <a:rPr lang="fr-CH" dirty="0" err="1"/>
              <a:t>study</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026" name="Picture 2">
            <a:extLst>
              <a:ext uri="{FF2B5EF4-FFF2-40B4-BE49-F238E27FC236}">
                <a16:creationId xmlns:a16="http://schemas.microsoft.com/office/drawing/2014/main" id="{84E45300-1AA7-B8E5-10AB-4DF2AD4E8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15" y="3057067"/>
            <a:ext cx="4351221" cy="374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4577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Surface sites development and reservation of land-plots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0" name="TextBox 9">
            <a:extLst>
              <a:ext uri="{FF2B5EF4-FFF2-40B4-BE49-F238E27FC236}">
                <a16:creationId xmlns:a16="http://schemas.microsoft.com/office/drawing/2014/main" id="{910AA1F7-808A-814F-6EF4-3EFC975E48F0}"/>
              </a:ext>
            </a:extLst>
          </p:cNvPr>
          <p:cNvSpPr txBox="1"/>
          <p:nvPr/>
        </p:nvSpPr>
        <p:spPr>
          <a:xfrm>
            <a:off x="264424" y="703833"/>
            <a:ext cx="11701436" cy="830997"/>
          </a:xfrm>
          <a:prstGeom prst="rect">
            <a:avLst/>
          </a:prstGeom>
          <a:noFill/>
        </p:spPr>
        <p:txBody>
          <a:bodyPr wrap="square" rtlCol="0">
            <a:spAutoFit/>
          </a:bodyPr>
          <a:lstStyle/>
          <a:p>
            <a:r>
              <a:rPr lang="en-US" sz="2400" b="1" dirty="0">
                <a:solidFill>
                  <a:srgbClr val="0C377B"/>
                </a:solidFill>
              </a:rPr>
              <a:t>Meetings ongoing with all communes concerned by surface sites to identify individual land-plots for development of surface site layout and land reservation.</a:t>
            </a:r>
          </a:p>
        </p:txBody>
      </p:sp>
      <p:pic>
        <p:nvPicPr>
          <p:cNvPr id="2" name="Picture 1">
            <a:extLst>
              <a:ext uri="{FF2B5EF4-FFF2-40B4-BE49-F238E27FC236}">
                <a16:creationId xmlns:a16="http://schemas.microsoft.com/office/drawing/2014/main" id="{5299013E-E20E-7423-A08E-635121BC4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563" y="1646361"/>
            <a:ext cx="3440943" cy="2431545"/>
          </a:xfrm>
          <a:prstGeom prst="rect">
            <a:avLst/>
          </a:prstGeom>
        </p:spPr>
      </p:pic>
      <p:sp>
        <p:nvSpPr>
          <p:cNvPr id="3" name="TextBox 2">
            <a:extLst>
              <a:ext uri="{FF2B5EF4-FFF2-40B4-BE49-F238E27FC236}">
                <a16:creationId xmlns:a16="http://schemas.microsoft.com/office/drawing/2014/main" id="{55EC8662-8EBA-E88B-4256-B1CF4BE2E2B7}"/>
              </a:ext>
            </a:extLst>
          </p:cNvPr>
          <p:cNvSpPr txBox="1"/>
          <p:nvPr/>
        </p:nvSpPr>
        <p:spPr>
          <a:xfrm>
            <a:off x="116031" y="1543764"/>
            <a:ext cx="4695438" cy="5570756"/>
          </a:xfrm>
          <a:prstGeom prst="rect">
            <a:avLst/>
          </a:prstGeom>
          <a:noFill/>
        </p:spPr>
        <p:txBody>
          <a:bodyPr wrap="square" rtlCol="0">
            <a:spAutoFit/>
          </a:bodyPr>
          <a:lstStyle>
            <a:defPPr>
              <a:defRPr lang="en-US"/>
            </a:defPPr>
            <a:lvl1pPr marL="342900" indent="-342900">
              <a:buFont typeface="Arial" panose="020B0604020202020204" pitchFamily="34" charset="0"/>
              <a:buChar char="•"/>
              <a:defRPr sz="2000">
                <a:solidFill>
                  <a:srgbClr val="0C377B"/>
                </a:solidFill>
              </a:defRPr>
            </a:lvl1pPr>
          </a:lstStyle>
          <a:p>
            <a:r>
              <a:rPr lang="fr-CH" b="1" dirty="0">
                <a:solidFill>
                  <a:srgbClr val="00B050"/>
                </a:solidFill>
              </a:rPr>
              <a:t>PA : Ferney Voltaire: 01/2024</a:t>
            </a:r>
            <a:endParaRPr lang="en-CH" b="1" dirty="0">
              <a:solidFill>
                <a:srgbClr val="00B050"/>
              </a:solidFill>
            </a:endParaRPr>
          </a:p>
          <a:p>
            <a:endParaRPr lang="fr-CH" sz="1000" b="1" dirty="0">
              <a:solidFill>
                <a:srgbClr val="00B050"/>
              </a:solidFill>
            </a:endParaRPr>
          </a:p>
          <a:p>
            <a:r>
              <a:rPr lang="fr-CH" b="1" dirty="0">
                <a:solidFill>
                  <a:srgbClr val="00B050"/>
                </a:solidFill>
              </a:rPr>
              <a:t>PB: </a:t>
            </a:r>
            <a:r>
              <a:rPr lang="fr-CH" b="1" dirty="0" err="1">
                <a:solidFill>
                  <a:srgbClr val="00B050"/>
                </a:solidFill>
              </a:rPr>
              <a:t>Choulex</a:t>
            </a:r>
            <a:r>
              <a:rPr lang="fr-CH" b="1" dirty="0">
                <a:solidFill>
                  <a:srgbClr val="00B050"/>
                </a:solidFill>
              </a:rPr>
              <a:t> : 12/2023</a:t>
            </a:r>
          </a:p>
          <a:p>
            <a:r>
              <a:rPr lang="fr-CH" b="1" dirty="0">
                <a:solidFill>
                  <a:srgbClr val="00B050"/>
                </a:solidFill>
              </a:rPr>
              <a:t>PB: </a:t>
            </a:r>
            <a:r>
              <a:rPr lang="fr-CH" b="1" dirty="0" err="1">
                <a:solidFill>
                  <a:srgbClr val="00B050"/>
                </a:solidFill>
              </a:rPr>
              <a:t>Presinge</a:t>
            </a:r>
            <a:r>
              <a:rPr lang="fr-CH" b="1" dirty="0">
                <a:solidFill>
                  <a:srgbClr val="00B050"/>
                </a:solidFill>
              </a:rPr>
              <a:t> : 01/2024, </a:t>
            </a:r>
            <a:r>
              <a:rPr lang="fr-CH" b="1" dirty="0" err="1">
                <a:solidFill>
                  <a:srgbClr val="00B050"/>
                </a:solidFill>
              </a:rPr>
              <a:t>plenary</a:t>
            </a:r>
            <a:r>
              <a:rPr lang="fr-CH" b="1" dirty="0">
                <a:solidFill>
                  <a:srgbClr val="00B050"/>
                </a:solidFill>
              </a:rPr>
              <a:t> session </a:t>
            </a:r>
            <a:r>
              <a:rPr lang="fr-CH" b="1" dirty="0" err="1">
                <a:solidFill>
                  <a:srgbClr val="00B050"/>
                </a:solidFill>
              </a:rPr>
              <a:t>with</a:t>
            </a:r>
            <a:r>
              <a:rPr lang="fr-CH" b="1" dirty="0">
                <a:solidFill>
                  <a:srgbClr val="00B050"/>
                </a:solidFill>
              </a:rPr>
              <a:t> </a:t>
            </a:r>
            <a:r>
              <a:rPr lang="fr-CH" b="1" dirty="0" err="1">
                <a:solidFill>
                  <a:srgbClr val="00B050"/>
                </a:solidFill>
              </a:rPr>
              <a:t>community</a:t>
            </a:r>
            <a:r>
              <a:rPr lang="fr-CH" b="1" dirty="0">
                <a:solidFill>
                  <a:srgbClr val="00B050"/>
                </a:solidFill>
              </a:rPr>
              <a:t> </a:t>
            </a:r>
            <a:r>
              <a:rPr lang="fr-CH" b="1" dirty="0" err="1">
                <a:solidFill>
                  <a:srgbClr val="00B050"/>
                </a:solidFill>
              </a:rPr>
              <a:t>council</a:t>
            </a:r>
            <a:r>
              <a:rPr lang="fr-CH" b="1" dirty="0">
                <a:solidFill>
                  <a:srgbClr val="00B050"/>
                </a:solidFill>
              </a:rPr>
              <a:t> 04/2024 </a:t>
            </a:r>
            <a:endParaRPr lang="en-CH" b="1" dirty="0">
              <a:solidFill>
                <a:srgbClr val="00B050"/>
              </a:solidFill>
            </a:endParaRPr>
          </a:p>
          <a:p>
            <a:endParaRPr lang="en-CH" sz="1000" b="1" dirty="0"/>
          </a:p>
          <a:p>
            <a:r>
              <a:rPr lang="fr-CH" b="1" dirty="0">
                <a:solidFill>
                  <a:srgbClr val="00B050"/>
                </a:solidFill>
              </a:rPr>
              <a:t>PD : </a:t>
            </a:r>
            <a:r>
              <a:rPr lang="fr-CH" b="1" dirty="0" err="1">
                <a:solidFill>
                  <a:srgbClr val="00B050"/>
                </a:solidFill>
              </a:rPr>
              <a:t>Nangy</a:t>
            </a:r>
            <a:r>
              <a:rPr lang="fr-CH" b="1" dirty="0">
                <a:solidFill>
                  <a:srgbClr val="00B050"/>
                </a:solidFill>
              </a:rPr>
              <a:t>: 05/2024 </a:t>
            </a:r>
            <a:endParaRPr lang="en-CH" b="1" dirty="0">
              <a:solidFill>
                <a:srgbClr val="00B050"/>
              </a:solidFill>
            </a:endParaRPr>
          </a:p>
          <a:p>
            <a:endParaRPr lang="fr-CH" sz="1000" dirty="0"/>
          </a:p>
          <a:p>
            <a:r>
              <a:rPr lang="fr-CH" b="1" dirty="0">
                <a:solidFill>
                  <a:srgbClr val="00B050"/>
                </a:solidFill>
              </a:rPr>
              <a:t>PF :  </a:t>
            </a:r>
            <a:r>
              <a:rPr lang="fr-CH" b="1" dirty="0" err="1">
                <a:solidFill>
                  <a:srgbClr val="00B050"/>
                </a:solidFill>
              </a:rPr>
              <a:t>Éteaux</a:t>
            </a:r>
            <a:r>
              <a:rPr lang="fr-CH" b="1" dirty="0">
                <a:solidFill>
                  <a:srgbClr val="00B050"/>
                </a:solidFill>
              </a:rPr>
              <a:t> : </a:t>
            </a:r>
            <a:r>
              <a:rPr lang="en-US" b="1" dirty="0">
                <a:solidFill>
                  <a:srgbClr val="00B050"/>
                </a:solidFill>
              </a:rPr>
              <a:t>03/2024</a:t>
            </a:r>
            <a:endParaRPr lang="en-CH" b="1" dirty="0">
              <a:solidFill>
                <a:srgbClr val="00B050"/>
              </a:solidFill>
            </a:endParaRPr>
          </a:p>
          <a:p>
            <a:endParaRPr lang="fr-CH" sz="1000" dirty="0"/>
          </a:p>
          <a:p>
            <a:r>
              <a:rPr lang="fr-CH" b="1" dirty="0">
                <a:solidFill>
                  <a:srgbClr val="00B050"/>
                </a:solidFill>
              </a:rPr>
              <a:t>PG : Groisy / Charvonnex: 04/2024</a:t>
            </a:r>
            <a:endParaRPr lang="en-US" b="1" dirty="0">
              <a:solidFill>
                <a:srgbClr val="00B050"/>
              </a:solidFill>
            </a:endParaRPr>
          </a:p>
          <a:p>
            <a:endParaRPr lang="fr-CH" sz="1000" b="1" dirty="0">
              <a:solidFill>
                <a:srgbClr val="00B050"/>
              </a:solidFill>
            </a:endParaRPr>
          </a:p>
          <a:p>
            <a:r>
              <a:rPr lang="fr-CH" b="1" dirty="0">
                <a:solidFill>
                  <a:srgbClr val="00B050"/>
                </a:solidFill>
              </a:rPr>
              <a:t>PH : Marlioz / Cercier : 02/2024</a:t>
            </a:r>
            <a:endParaRPr lang="en-CH"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000" b="1" i="0" u="none" strike="noStrike" kern="1200" cap="none" spc="0" normalizeH="0" baseline="0" noProof="0" dirty="0">
              <a:ln>
                <a:noFill/>
              </a:ln>
              <a:solidFill>
                <a:srgbClr val="00B050"/>
              </a:solidFill>
              <a:effectLst/>
              <a:uLnTx/>
              <a:uFillTx/>
              <a:latin typeface="Calibri" panose="020F0502020204030204"/>
              <a:ea typeface="+mn-ea"/>
              <a:cs typeface="+mn-cs"/>
            </a:endParaRPr>
          </a:p>
          <a:p>
            <a:r>
              <a:rPr lang="fr-CH" b="1" dirty="0">
                <a:solidFill>
                  <a:srgbClr val="00B050"/>
                </a:solidFill>
              </a:rPr>
              <a:t>PJ : Vulbens / </a:t>
            </a:r>
            <a:r>
              <a:rPr lang="fr-CH" b="1" dirty="0" err="1">
                <a:solidFill>
                  <a:srgbClr val="00B050"/>
                </a:solidFill>
              </a:rPr>
              <a:t>Dingy</a:t>
            </a:r>
            <a:r>
              <a:rPr lang="fr-CH" b="1" dirty="0">
                <a:solidFill>
                  <a:srgbClr val="00B050"/>
                </a:solidFill>
              </a:rPr>
              <a:t> en </a:t>
            </a:r>
            <a:r>
              <a:rPr lang="fr-CH" b="1" dirty="0" err="1">
                <a:solidFill>
                  <a:srgbClr val="00B050"/>
                </a:solidFill>
              </a:rPr>
              <a:t>Vuache</a:t>
            </a:r>
            <a:r>
              <a:rPr lang="fr-CH" b="1" dirty="0">
                <a:solidFill>
                  <a:srgbClr val="00B050"/>
                </a:solidFill>
              </a:rPr>
              <a:t> : 09/2023, 01/2024</a:t>
            </a:r>
            <a:endParaRPr lang="en-CH"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fr-CH" b="1" dirty="0"/>
              <a:t>PL : Challex: 03/2024, </a:t>
            </a:r>
            <a:r>
              <a:rPr lang="fr-CH" b="1" dirty="0" err="1"/>
              <a:t>further</a:t>
            </a:r>
            <a:r>
              <a:rPr lang="fr-CH" b="1" dirty="0"/>
              <a:t> meetings in Q2/24 to </a:t>
            </a:r>
            <a:r>
              <a:rPr lang="fr-CH" b="1" dirty="0" err="1"/>
              <a:t>identify</a:t>
            </a:r>
            <a:r>
              <a:rPr lang="fr-CH" b="1" dirty="0"/>
              <a:t> best site location</a:t>
            </a:r>
          </a:p>
          <a:p>
            <a:pPr marL="0" indent="0">
              <a:buNone/>
            </a:pPr>
            <a:r>
              <a:rPr lang="fr-CH" sz="1800" dirty="0">
                <a:solidFill>
                  <a:srgbClr val="00B050"/>
                </a:solidFill>
              </a:rPr>
              <a:t>Green: parcelles </a:t>
            </a:r>
            <a:r>
              <a:rPr lang="fr-CH" sz="1800" dirty="0" err="1">
                <a:solidFill>
                  <a:srgbClr val="00B050"/>
                </a:solidFill>
              </a:rPr>
              <a:t>identified</a:t>
            </a:r>
            <a:r>
              <a:rPr lang="fr-CH" sz="1800" dirty="0">
                <a:solidFill>
                  <a:srgbClr val="00B050"/>
                </a:solidFill>
              </a:rPr>
              <a:t> and </a:t>
            </a:r>
            <a:r>
              <a:rPr lang="fr-CH" sz="1800" dirty="0" err="1">
                <a:solidFill>
                  <a:srgbClr val="00B050"/>
                </a:solidFill>
              </a:rPr>
              <a:t>agreed</a:t>
            </a:r>
            <a:endParaRPr lang="fr-CH" sz="1800" dirty="0">
              <a:solidFill>
                <a:srgbClr val="00B050"/>
              </a:solidFill>
            </a:endParaRPr>
          </a:p>
          <a:p>
            <a:pPr marL="0" indent="0">
              <a:buNone/>
            </a:pPr>
            <a:r>
              <a:rPr lang="fr-CH" sz="1800" dirty="0"/>
              <a:t>Blue: </a:t>
            </a:r>
            <a:r>
              <a:rPr lang="fr-CH" sz="1800" dirty="0" err="1"/>
              <a:t>ongoing</a:t>
            </a:r>
            <a:endParaRPr lang="en-US" sz="1800" dirty="0"/>
          </a:p>
        </p:txBody>
      </p:sp>
      <p:pic>
        <p:nvPicPr>
          <p:cNvPr id="4" name="Picture 3">
            <a:extLst>
              <a:ext uri="{FF2B5EF4-FFF2-40B4-BE49-F238E27FC236}">
                <a16:creationId xmlns:a16="http://schemas.microsoft.com/office/drawing/2014/main" id="{C34DC55B-BC36-118E-FE6C-45C3A9DD1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345" y="4252401"/>
            <a:ext cx="3440943" cy="2431545"/>
          </a:xfrm>
          <a:prstGeom prst="rect">
            <a:avLst/>
          </a:prstGeom>
        </p:spPr>
      </p:pic>
      <p:pic>
        <p:nvPicPr>
          <p:cNvPr id="6" name="Picture 5">
            <a:extLst>
              <a:ext uri="{FF2B5EF4-FFF2-40B4-BE49-F238E27FC236}">
                <a16:creationId xmlns:a16="http://schemas.microsoft.com/office/drawing/2014/main" id="{0594E397-2084-65CE-FD39-14AF1C109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4997" y="4269728"/>
            <a:ext cx="3432541" cy="2425608"/>
          </a:xfrm>
          <a:prstGeom prst="rect">
            <a:avLst/>
          </a:prstGeom>
        </p:spPr>
      </p:pic>
      <p:sp>
        <p:nvSpPr>
          <p:cNvPr id="9" name="TextBox 8">
            <a:extLst>
              <a:ext uri="{FF2B5EF4-FFF2-40B4-BE49-F238E27FC236}">
                <a16:creationId xmlns:a16="http://schemas.microsoft.com/office/drawing/2014/main" id="{BD489B60-BB84-FC7E-76C2-3833A38F488D}"/>
              </a:ext>
            </a:extLst>
          </p:cNvPr>
          <p:cNvSpPr txBox="1"/>
          <p:nvPr/>
        </p:nvSpPr>
        <p:spPr>
          <a:xfrm>
            <a:off x="4977641" y="1633418"/>
            <a:ext cx="2402586" cy="369332"/>
          </a:xfrm>
          <a:prstGeom prst="rect">
            <a:avLst/>
          </a:prstGeom>
          <a:noFill/>
        </p:spPr>
        <p:txBody>
          <a:bodyPr wrap="square">
            <a:spAutoFit/>
          </a:bodyPr>
          <a:lstStyle/>
          <a:p>
            <a:r>
              <a:rPr lang="fr-CH" b="1" dirty="0">
                <a:solidFill>
                  <a:srgbClr val="00B050"/>
                </a:solidFill>
              </a:rPr>
              <a:t>PA : Ferney Voltaire</a:t>
            </a:r>
            <a:endParaRPr lang="en-CH" dirty="0"/>
          </a:p>
        </p:txBody>
      </p:sp>
      <p:sp>
        <p:nvSpPr>
          <p:cNvPr id="13" name="TextBox 12">
            <a:extLst>
              <a:ext uri="{FF2B5EF4-FFF2-40B4-BE49-F238E27FC236}">
                <a16:creationId xmlns:a16="http://schemas.microsoft.com/office/drawing/2014/main" id="{AA7E4BEB-865C-A931-C684-94B6A878D30F}"/>
              </a:ext>
            </a:extLst>
          </p:cNvPr>
          <p:cNvSpPr txBox="1"/>
          <p:nvPr/>
        </p:nvSpPr>
        <p:spPr>
          <a:xfrm>
            <a:off x="4941345" y="4269728"/>
            <a:ext cx="2117823" cy="369332"/>
          </a:xfrm>
          <a:prstGeom prst="rect">
            <a:avLst/>
          </a:prstGeom>
          <a:noFill/>
        </p:spPr>
        <p:txBody>
          <a:bodyPr wrap="square">
            <a:spAutoFit/>
          </a:bodyPr>
          <a:lstStyle/>
          <a:p>
            <a:r>
              <a:rPr lang="fr-CH" b="1" dirty="0">
                <a:solidFill>
                  <a:srgbClr val="00B050"/>
                </a:solidFill>
              </a:rPr>
              <a:t>PF :  </a:t>
            </a:r>
            <a:r>
              <a:rPr lang="fr-CH" b="1" dirty="0" err="1">
                <a:solidFill>
                  <a:srgbClr val="00B050"/>
                </a:solidFill>
              </a:rPr>
              <a:t>Éteaux</a:t>
            </a:r>
            <a:r>
              <a:rPr lang="fr-CH" b="1" dirty="0">
                <a:solidFill>
                  <a:srgbClr val="00B050"/>
                </a:solidFill>
              </a:rPr>
              <a:t> </a:t>
            </a:r>
            <a:endParaRPr lang="en-CH" dirty="0">
              <a:solidFill>
                <a:srgbClr val="00B050"/>
              </a:solidFill>
            </a:endParaRPr>
          </a:p>
        </p:txBody>
      </p:sp>
      <p:sp>
        <p:nvSpPr>
          <p:cNvPr id="15" name="TextBox 14">
            <a:extLst>
              <a:ext uri="{FF2B5EF4-FFF2-40B4-BE49-F238E27FC236}">
                <a16:creationId xmlns:a16="http://schemas.microsoft.com/office/drawing/2014/main" id="{43076FF7-281B-0145-9B37-C648BD2D83B6}"/>
              </a:ext>
            </a:extLst>
          </p:cNvPr>
          <p:cNvSpPr txBox="1"/>
          <p:nvPr/>
        </p:nvSpPr>
        <p:spPr>
          <a:xfrm>
            <a:off x="8644997" y="4289802"/>
            <a:ext cx="2320290" cy="369332"/>
          </a:xfrm>
          <a:prstGeom prst="rect">
            <a:avLst/>
          </a:prstGeom>
          <a:noFill/>
        </p:spPr>
        <p:txBody>
          <a:bodyPr wrap="square">
            <a:spAutoFit/>
          </a:bodyPr>
          <a:lstStyle/>
          <a:p>
            <a:r>
              <a:rPr lang="fr-CH" b="1" dirty="0">
                <a:solidFill>
                  <a:srgbClr val="00B050"/>
                </a:solidFill>
              </a:rPr>
              <a:t>PH : Marlioz / Cercier </a:t>
            </a:r>
            <a:endParaRPr lang="en-CH" dirty="0"/>
          </a:p>
        </p:txBody>
      </p:sp>
      <p:pic>
        <p:nvPicPr>
          <p:cNvPr id="16" name="Picture 15">
            <a:extLst>
              <a:ext uri="{FF2B5EF4-FFF2-40B4-BE49-F238E27FC236}">
                <a16:creationId xmlns:a16="http://schemas.microsoft.com/office/drawing/2014/main" id="{8397825A-C6F2-C94A-9488-58D2562C029A}"/>
              </a:ext>
            </a:extLst>
          </p:cNvPr>
          <p:cNvPicPr>
            <a:picLocks noChangeAspect="1"/>
          </p:cNvPicPr>
          <p:nvPr/>
        </p:nvPicPr>
        <p:blipFill rotWithShape="1">
          <a:blip r:embed="rId6"/>
          <a:srcRect l="19632"/>
          <a:stretch/>
        </p:blipFill>
        <p:spPr>
          <a:xfrm>
            <a:off x="8653809" y="1605511"/>
            <a:ext cx="3443703" cy="2454108"/>
          </a:xfrm>
          <a:prstGeom prst="rect">
            <a:avLst/>
          </a:prstGeom>
        </p:spPr>
      </p:pic>
      <p:sp>
        <p:nvSpPr>
          <p:cNvPr id="18" name="TextBox 17">
            <a:extLst>
              <a:ext uri="{FF2B5EF4-FFF2-40B4-BE49-F238E27FC236}">
                <a16:creationId xmlns:a16="http://schemas.microsoft.com/office/drawing/2014/main" id="{05078B19-31A2-8D64-F697-FD64E0FF142A}"/>
              </a:ext>
            </a:extLst>
          </p:cNvPr>
          <p:cNvSpPr txBox="1"/>
          <p:nvPr/>
        </p:nvSpPr>
        <p:spPr>
          <a:xfrm>
            <a:off x="8653809" y="1646361"/>
            <a:ext cx="2329434" cy="369332"/>
          </a:xfrm>
          <a:prstGeom prst="rect">
            <a:avLst/>
          </a:prstGeom>
          <a:solidFill>
            <a:schemeClr val="bg1">
              <a:alpha val="80000"/>
            </a:schemeClr>
          </a:solidFill>
        </p:spPr>
        <p:txBody>
          <a:bodyPr wrap="square">
            <a:spAutoFit/>
          </a:bodyPr>
          <a:lstStyle/>
          <a:p>
            <a:r>
              <a:rPr lang="fr-CH" b="1" dirty="0">
                <a:solidFill>
                  <a:srgbClr val="00B050"/>
                </a:solidFill>
              </a:rPr>
              <a:t>PB: </a:t>
            </a:r>
            <a:r>
              <a:rPr lang="fr-CH" b="1" dirty="0" err="1">
                <a:solidFill>
                  <a:srgbClr val="00B050"/>
                </a:solidFill>
              </a:rPr>
              <a:t>Choulex</a:t>
            </a:r>
            <a:r>
              <a:rPr lang="fr-CH" b="1" dirty="0">
                <a:solidFill>
                  <a:srgbClr val="00B050"/>
                </a:solidFill>
              </a:rPr>
              <a:t> </a:t>
            </a:r>
          </a:p>
        </p:txBody>
      </p:sp>
    </p:spTree>
    <p:extLst>
      <p:ext uri="{BB962C8B-B14F-4D97-AF65-F5344CB8AC3E}">
        <p14:creationId xmlns:p14="http://schemas.microsoft.com/office/powerpoint/2010/main" val="308255702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3.xml><?xml version="1.0" encoding="utf-8"?>
<a:theme xmlns:a="http://schemas.openxmlformats.org/drawingml/2006/main" name="6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6.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7.xml><?xml version="1.0" encoding="utf-8"?>
<a:theme xmlns:a="http://schemas.openxmlformats.org/drawingml/2006/main" name="10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16-9.pptx" id="{86E68773-CEFA-BA4D-AD6B-7D2DD58A86F6}" vid="{4DAB3E11-99D4-334F-AE04-8386311CDC28}"/>
    </a:ext>
  </a:extLst>
</a:theme>
</file>

<file path=ppt/theme/theme8.xml><?xml version="1.0" encoding="utf-8"?>
<a:theme xmlns:a="http://schemas.openxmlformats.org/drawingml/2006/main" name="4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43719</TotalTime>
  <Words>3815</Words>
  <Application>Microsoft Office PowerPoint</Application>
  <PresentationFormat>Widescreen</PresentationFormat>
  <Paragraphs>612</Paragraphs>
  <Slides>35</Slides>
  <Notes>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35</vt:i4>
      </vt:variant>
    </vt:vector>
  </HeadingPairs>
  <TitlesOfParts>
    <vt:vector size="53" baseType="lpstr">
      <vt:lpstr>Arial</vt:lpstr>
      <vt:lpstr>Calibri</vt:lpstr>
      <vt:lpstr>Calibri Light</vt:lpstr>
      <vt:lpstr>Cambria Math</vt:lpstr>
      <vt:lpstr>Franklin Gothic Book</vt:lpstr>
      <vt:lpstr>Montserrat</vt:lpstr>
      <vt:lpstr>Roobert</vt:lpstr>
      <vt:lpstr>Symbol</vt:lpstr>
      <vt:lpstr>Wingdings</vt:lpstr>
      <vt:lpstr>3_Office Theme</vt:lpstr>
      <vt:lpstr>Content Slides - Deep Blue</vt:lpstr>
      <vt:lpstr>6_FC5643-CERN3027 - Scale of contributions</vt:lpstr>
      <vt:lpstr>Custom Design</vt:lpstr>
      <vt:lpstr>2_Content Slides - Deep Blue</vt:lpstr>
      <vt:lpstr>3_Content Slides - Deep Blue</vt:lpstr>
      <vt:lpstr>10_Office Theme</vt:lpstr>
      <vt:lpstr>4_Content Slides - Deep Blue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Michael Benedikt</cp:lastModifiedBy>
  <cp:revision>307</cp:revision>
  <cp:lastPrinted>2024-02-13T10:11:46Z</cp:lastPrinted>
  <dcterms:created xsi:type="dcterms:W3CDTF">2022-11-04T23:51:03Z</dcterms:created>
  <dcterms:modified xsi:type="dcterms:W3CDTF">2024-05-05T23:56:55Z</dcterms:modified>
</cp:coreProperties>
</file>