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26"/>
  </p:notesMasterIdLst>
  <p:sldIdLst>
    <p:sldId id="335" r:id="rId5"/>
    <p:sldId id="391" r:id="rId6"/>
    <p:sldId id="399" r:id="rId7"/>
    <p:sldId id="419" r:id="rId8"/>
    <p:sldId id="400" r:id="rId9"/>
    <p:sldId id="401" r:id="rId10"/>
    <p:sldId id="402" r:id="rId11"/>
    <p:sldId id="412" r:id="rId12"/>
    <p:sldId id="410" r:id="rId13"/>
    <p:sldId id="407" r:id="rId14"/>
    <p:sldId id="408" r:id="rId15"/>
    <p:sldId id="409" r:id="rId16"/>
    <p:sldId id="411" r:id="rId17"/>
    <p:sldId id="413" r:id="rId18"/>
    <p:sldId id="406" r:id="rId19"/>
    <p:sldId id="414" r:id="rId20"/>
    <p:sldId id="418" r:id="rId21"/>
    <p:sldId id="415" r:id="rId22"/>
    <p:sldId id="416" r:id="rId23"/>
    <p:sldId id="403" r:id="rId24"/>
    <p:sldId id="4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6B3"/>
    <a:srgbClr val="00CC00"/>
    <a:srgbClr val="56A6C2"/>
    <a:srgbClr val="002D4B"/>
    <a:srgbClr val="C7E2EB"/>
    <a:srgbClr val="000000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37ABCF-7173-498D-8C3F-F0376ADD822F}" v="48" dt="2024-05-05T14:37:54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189" autoAdjust="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367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ia Farinon" userId="8904544a-b63c-45aa-8ae4-015ed5536e67" providerId="ADAL" clId="{B037ABCF-7173-498D-8C3F-F0376ADD822F}"/>
    <pc:docChg chg="undo custSel addSld modSld">
      <pc:chgData name="Stefania Farinon" userId="8904544a-b63c-45aa-8ae4-015ed5536e67" providerId="ADAL" clId="{B037ABCF-7173-498D-8C3F-F0376ADD822F}" dt="2024-05-05T14:41:05.289" v="794" actId="20577"/>
      <pc:docMkLst>
        <pc:docMk/>
      </pc:docMkLst>
      <pc:sldChg chg="modSp mod">
        <pc:chgData name="Stefania Farinon" userId="8904544a-b63c-45aa-8ae4-015ed5536e67" providerId="ADAL" clId="{B037ABCF-7173-498D-8C3F-F0376ADD822F}" dt="2024-05-05T13:08:18.938" v="777" actId="6549"/>
        <pc:sldMkLst>
          <pc:docMk/>
          <pc:sldMk cId="1027991588" sldId="391"/>
        </pc:sldMkLst>
        <pc:spChg chg="mod">
          <ac:chgData name="Stefania Farinon" userId="8904544a-b63c-45aa-8ae4-015ed5536e67" providerId="ADAL" clId="{B037ABCF-7173-498D-8C3F-F0376ADD822F}" dt="2024-05-05T13:08:18.938" v="777" actId="6549"/>
          <ac:spMkLst>
            <pc:docMk/>
            <pc:sldMk cId="1027991588" sldId="391"/>
            <ac:spMk id="3" creationId="{F9CBB4A3-3957-5772-8500-9D2401CA3A8D}"/>
          </ac:spMkLst>
        </pc:spChg>
      </pc:sldChg>
      <pc:sldChg chg="delSp modSp mod modAnim">
        <pc:chgData name="Stefania Farinon" userId="8904544a-b63c-45aa-8ae4-015ed5536e67" providerId="ADAL" clId="{B037ABCF-7173-498D-8C3F-F0376ADD822F}" dt="2024-05-05T12:45:04.526" v="737"/>
        <pc:sldMkLst>
          <pc:docMk/>
          <pc:sldMk cId="2121696605" sldId="399"/>
        </pc:sldMkLst>
        <pc:spChg chg="mod">
          <ac:chgData name="Stefania Farinon" userId="8904544a-b63c-45aa-8ae4-015ed5536e67" providerId="ADAL" clId="{B037ABCF-7173-498D-8C3F-F0376ADD822F}" dt="2024-05-05T12:26:40.491" v="56" actId="20577"/>
          <ac:spMkLst>
            <pc:docMk/>
            <pc:sldMk cId="2121696605" sldId="399"/>
            <ac:spMk id="2" creationId="{1D2607CA-869B-6828-3C85-1B2D7347F0FD}"/>
          </ac:spMkLst>
        </pc:spChg>
        <pc:spChg chg="del">
          <ac:chgData name="Stefania Farinon" userId="8904544a-b63c-45aa-8ae4-015ed5536e67" providerId="ADAL" clId="{B037ABCF-7173-498D-8C3F-F0376ADD822F}" dt="2024-05-05T12:21:40.539" v="21" actId="478"/>
          <ac:spMkLst>
            <pc:docMk/>
            <pc:sldMk cId="2121696605" sldId="399"/>
            <ac:spMk id="6" creationId="{5B8DA41A-4279-17CD-9D12-81A9FEA3620D}"/>
          </ac:spMkLst>
        </pc:spChg>
        <pc:picChg chg="mod modCrop">
          <ac:chgData name="Stefania Farinon" userId="8904544a-b63c-45aa-8ae4-015ed5536e67" providerId="ADAL" clId="{B037ABCF-7173-498D-8C3F-F0376ADD822F}" dt="2024-05-05T12:25:50.627" v="47" actId="1076"/>
          <ac:picMkLst>
            <pc:docMk/>
            <pc:sldMk cId="2121696605" sldId="399"/>
            <ac:picMk id="5" creationId="{D4F53B00-1F21-ACCD-A904-1689FDD64C71}"/>
          </ac:picMkLst>
        </pc:picChg>
      </pc:sldChg>
      <pc:sldChg chg="modAnim">
        <pc:chgData name="Stefania Farinon" userId="8904544a-b63c-45aa-8ae4-015ed5536e67" providerId="ADAL" clId="{B037ABCF-7173-498D-8C3F-F0376ADD822F}" dt="2024-05-05T12:46:09.189" v="741"/>
        <pc:sldMkLst>
          <pc:docMk/>
          <pc:sldMk cId="1464913899" sldId="401"/>
        </pc:sldMkLst>
      </pc:sldChg>
      <pc:sldChg chg="addSp modSp mod">
        <pc:chgData name="Stefania Farinon" userId="8904544a-b63c-45aa-8ae4-015ed5536e67" providerId="ADAL" clId="{B037ABCF-7173-498D-8C3F-F0376ADD822F}" dt="2024-05-03T09:34:32.875" v="11" actId="20577"/>
        <pc:sldMkLst>
          <pc:docMk/>
          <pc:sldMk cId="3373162845" sldId="402"/>
        </pc:sldMkLst>
        <pc:spChg chg="add mod">
          <ac:chgData name="Stefania Farinon" userId="8904544a-b63c-45aa-8ae4-015ed5536e67" providerId="ADAL" clId="{B037ABCF-7173-498D-8C3F-F0376ADD822F}" dt="2024-05-03T09:34:32.875" v="11" actId="20577"/>
          <ac:spMkLst>
            <pc:docMk/>
            <pc:sldMk cId="3373162845" sldId="402"/>
            <ac:spMk id="4" creationId="{85F425FD-B4F8-3C82-C814-0A047334732E}"/>
          </ac:spMkLst>
        </pc:spChg>
        <pc:spChg chg="mod">
          <ac:chgData name="Stefania Farinon" userId="8904544a-b63c-45aa-8ae4-015ed5536e67" providerId="ADAL" clId="{B037ABCF-7173-498D-8C3F-F0376ADD822F}" dt="2024-05-03T09:34:22.192" v="8" actId="14861"/>
          <ac:spMkLst>
            <pc:docMk/>
            <pc:sldMk cId="3373162845" sldId="402"/>
            <ac:spMk id="2052" creationId="{92B48A1C-C6FE-199E-C62F-CD8DA11066A6}"/>
          </ac:spMkLst>
        </pc:spChg>
      </pc:sldChg>
      <pc:sldChg chg="modSp mod">
        <pc:chgData name="Stefania Farinon" userId="8904544a-b63c-45aa-8ae4-015ed5536e67" providerId="ADAL" clId="{B037ABCF-7173-498D-8C3F-F0376ADD822F}" dt="2024-05-05T14:11:27.209" v="790" actId="20577"/>
        <pc:sldMkLst>
          <pc:docMk/>
          <pc:sldMk cId="678415647" sldId="409"/>
        </pc:sldMkLst>
        <pc:spChg chg="mod">
          <ac:chgData name="Stefania Farinon" userId="8904544a-b63c-45aa-8ae4-015ed5536e67" providerId="ADAL" clId="{B037ABCF-7173-498D-8C3F-F0376ADD822F}" dt="2024-05-05T14:11:27.209" v="790" actId="20577"/>
          <ac:spMkLst>
            <pc:docMk/>
            <pc:sldMk cId="678415647" sldId="409"/>
            <ac:spMk id="2" creationId="{040A1ACA-8FB0-6552-2D2A-615040FDAED0}"/>
          </ac:spMkLst>
        </pc:spChg>
      </pc:sldChg>
      <pc:sldChg chg="modAnim">
        <pc:chgData name="Stefania Farinon" userId="8904544a-b63c-45aa-8ae4-015ed5536e67" providerId="ADAL" clId="{B037ABCF-7173-498D-8C3F-F0376ADD822F}" dt="2024-05-05T12:47:54.907" v="749"/>
        <pc:sldMkLst>
          <pc:docMk/>
          <pc:sldMk cId="2424969107" sldId="410"/>
        </pc:sldMkLst>
      </pc:sldChg>
      <pc:sldChg chg="modSp mod modAnim">
        <pc:chgData name="Stefania Farinon" userId="8904544a-b63c-45aa-8ae4-015ed5536e67" providerId="ADAL" clId="{B037ABCF-7173-498D-8C3F-F0376ADD822F}" dt="2024-05-05T13:57:55.542" v="788" actId="20577"/>
        <pc:sldMkLst>
          <pc:docMk/>
          <pc:sldMk cId="839196586" sldId="412"/>
        </pc:sldMkLst>
        <pc:spChg chg="mod">
          <ac:chgData name="Stefania Farinon" userId="8904544a-b63c-45aa-8ae4-015ed5536e67" providerId="ADAL" clId="{B037ABCF-7173-498D-8C3F-F0376ADD822F}" dt="2024-05-05T13:57:55.542" v="788" actId="20577"/>
          <ac:spMkLst>
            <pc:docMk/>
            <pc:sldMk cId="839196586" sldId="412"/>
            <ac:spMk id="2" creationId="{559AA055-FD65-ECC5-3EC8-5B6A48DBAC00}"/>
          </ac:spMkLst>
        </pc:spChg>
      </pc:sldChg>
      <pc:sldChg chg="modAnim">
        <pc:chgData name="Stefania Farinon" userId="8904544a-b63c-45aa-8ae4-015ed5536e67" providerId="ADAL" clId="{B037ABCF-7173-498D-8C3F-F0376ADD822F}" dt="2024-05-05T12:48:56.649" v="752"/>
        <pc:sldMkLst>
          <pc:docMk/>
          <pc:sldMk cId="3634020459" sldId="413"/>
        </pc:sldMkLst>
      </pc:sldChg>
      <pc:sldChg chg="modSp modAnim">
        <pc:chgData name="Stefania Farinon" userId="8904544a-b63c-45aa-8ae4-015ed5536e67" providerId="ADAL" clId="{B037ABCF-7173-498D-8C3F-F0376ADD822F}" dt="2024-05-05T14:37:54.598" v="792" actId="20577"/>
        <pc:sldMkLst>
          <pc:docMk/>
          <pc:sldMk cId="2742564389" sldId="415"/>
        </pc:sldMkLst>
        <pc:spChg chg="mod">
          <ac:chgData name="Stefania Farinon" userId="8904544a-b63c-45aa-8ae4-015ed5536e67" providerId="ADAL" clId="{B037ABCF-7173-498D-8C3F-F0376ADD822F}" dt="2024-05-05T14:37:54.598" v="792" actId="20577"/>
          <ac:spMkLst>
            <pc:docMk/>
            <pc:sldMk cId="2742564389" sldId="415"/>
            <ac:spMk id="2" creationId="{019C34EF-501A-61A9-5733-81AA6C8D0646}"/>
          </ac:spMkLst>
        </pc:spChg>
      </pc:sldChg>
      <pc:sldChg chg="modSp mod">
        <pc:chgData name="Stefania Farinon" userId="8904544a-b63c-45aa-8ae4-015ed5536e67" providerId="ADAL" clId="{B037ABCF-7173-498D-8C3F-F0376ADD822F}" dt="2024-05-05T14:41:05.289" v="794" actId="20577"/>
        <pc:sldMkLst>
          <pc:docMk/>
          <pc:sldMk cId="637358536" sldId="416"/>
        </pc:sldMkLst>
        <pc:spChg chg="mod">
          <ac:chgData name="Stefania Farinon" userId="8904544a-b63c-45aa-8ae4-015ed5536e67" providerId="ADAL" clId="{B037ABCF-7173-498D-8C3F-F0376ADD822F}" dt="2024-05-03T09:39:05.724" v="12" actId="947"/>
          <ac:spMkLst>
            <pc:docMk/>
            <pc:sldMk cId="637358536" sldId="416"/>
            <ac:spMk id="2" creationId="{5A74A6C9-885B-7426-4356-503C9ACED1E9}"/>
          </ac:spMkLst>
        </pc:spChg>
        <pc:spChg chg="mod">
          <ac:chgData name="Stefania Farinon" userId="8904544a-b63c-45aa-8ae4-015ed5536e67" providerId="ADAL" clId="{B037ABCF-7173-498D-8C3F-F0376ADD822F}" dt="2024-05-05T14:41:05.289" v="794" actId="20577"/>
          <ac:spMkLst>
            <pc:docMk/>
            <pc:sldMk cId="637358536" sldId="416"/>
            <ac:spMk id="3" creationId="{6700BD41-5352-56F2-E8A3-4DD3309C88CD}"/>
          </ac:spMkLst>
        </pc:spChg>
      </pc:sldChg>
      <pc:sldChg chg="modSp new mod modAnim">
        <pc:chgData name="Stefania Farinon" userId="8904544a-b63c-45aa-8ae4-015ed5536e67" providerId="ADAL" clId="{B037ABCF-7173-498D-8C3F-F0376ADD822F}" dt="2024-05-05T12:50:30.278" v="763" actId="20577"/>
        <pc:sldMkLst>
          <pc:docMk/>
          <pc:sldMk cId="3116789579" sldId="419"/>
        </pc:sldMkLst>
        <pc:spChg chg="mod">
          <ac:chgData name="Stefania Farinon" userId="8904544a-b63c-45aa-8ae4-015ed5536e67" providerId="ADAL" clId="{B037ABCF-7173-498D-8C3F-F0376ADD822F}" dt="2024-05-05T12:50:30.278" v="763" actId="20577"/>
          <ac:spMkLst>
            <pc:docMk/>
            <pc:sldMk cId="3116789579" sldId="419"/>
            <ac:spMk id="2" creationId="{4FF5981A-7264-1A90-7D6C-EC7CAA35B00C}"/>
          </ac:spMkLst>
        </pc:spChg>
        <pc:spChg chg="mod">
          <ac:chgData name="Stefania Farinon" userId="8904544a-b63c-45aa-8ae4-015ed5536e67" providerId="ADAL" clId="{B037ABCF-7173-498D-8C3F-F0376ADD822F}" dt="2024-05-05T12:27:46.996" v="82" actId="947"/>
          <ac:spMkLst>
            <pc:docMk/>
            <pc:sldMk cId="3116789579" sldId="419"/>
            <ac:spMk id="3" creationId="{4FAE6DF1-C5C1-271F-B4B2-7AD386D2160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05-May-24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1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31DFB3-42E8-9540-92FB-4AE3F420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7999"/>
          </a:xfrm>
          <a:prstGeom prst="rect">
            <a:avLst/>
          </a:prstGeom>
          <a:solidFill>
            <a:srgbClr val="002D4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ADE53E-A555-14B0-9631-6D4A57ABD20E}"/>
              </a:ext>
            </a:extLst>
          </p:cNvPr>
          <p:cNvSpPr/>
          <p:nvPr userDrawn="1"/>
        </p:nvSpPr>
        <p:spPr>
          <a:xfrm>
            <a:off x="0" y="0"/>
            <a:ext cx="11823192" cy="6492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3C1B90-0A14-7B4B-B05B-357A6A88291E}"/>
              </a:ext>
            </a:extLst>
          </p:cNvPr>
          <p:cNvCxnSpPr>
            <a:cxnSpLocks/>
          </p:cNvCxnSpPr>
          <p:nvPr userDrawn="1"/>
        </p:nvCxnSpPr>
        <p:spPr>
          <a:xfrm>
            <a:off x="1036261" y="4159793"/>
            <a:ext cx="10122586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0097E88-8912-8A4F-9D00-BDA132434F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3153" y="4728131"/>
            <a:ext cx="7806047" cy="2811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8E2CE6-6A25-40B9-BD31-82C750738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13" y="1656344"/>
            <a:ext cx="7805737" cy="2113466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C010F4-E1E5-354F-9B4A-6253D3DC2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641" y="3044590"/>
            <a:ext cx="4868860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2F7C8C0-EB32-3C44-930E-DE05403C543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85649" y="3044590"/>
            <a:ext cx="4868860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06473F2-000A-7C44-9048-A0C0D4B6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A0597E-7AE3-F242-9DDF-F678A5E11458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AB7162A-656B-3447-976F-951853C32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4"/>
            <a:ext cx="4963884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8B98E47-9A5A-E54C-A093-86D516AAD0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8199" y="2328554"/>
            <a:ext cx="4868860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274C5-9C2D-4A46-AEAE-9DBE1C41747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September 3, 20XX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19017-8DD9-4B28-B0F1-E82FFB8C1D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BFF08-A844-4449-9EC2-5B6B6C2D62A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75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476683E-62F2-7746-A136-3A729C70D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641" y="3052691"/>
            <a:ext cx="3078159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EF5BDE3-656A-414E-BE18-702CA738A9D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039099" y="3044590"/>
            <a:ext cx="3115409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EAADDF0-090D-2C4F-BE2D-160C2C55029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39760" y="3044590"/>
            <a:ext cx="3115409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E0EAFBC-DE77-7648-95EC-91DDA529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A16A97-402E-8040-9B48-1B6ED23ABC4F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BD319C-69C3-3D46-977C-F80FD35E3C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4"/>
            <a:ext cx="3173184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F6FB95E-AD0D-3843-8241-AB907F5915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6252" y="2328554"/>
            <a:ext cx="3115409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C85BB87-C622-304F-9F58-8716188AA5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33114" y="2328554"/>
            <a:ext cx="3115409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6B0B5-56D6-429D-BC3A-5E501EDADA8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September 3, 20XX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8DFE9-DB89-4EB9-9FB1-D484EC0C1B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09F4-4087-4A1E-B8B8-85A748DC901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8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80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D6FA74B-53F8-584F-85D3-47FB14D4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152369-C198-1E48-8F65-F6AC0534DFF6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921E4-02B0-3748-9844-933F71005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2321923"/>
            <a:ext cx="4876800" cy="3825952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048678-0BD6-C448-8690-BD61FC6095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2286000"/>
            <a:ext cx="4876800" cy="2746375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8134C-ADB9-4E1C-97DD-12E5DE2C775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September 3, 20XX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0C24D-14BB-46C9-A4C2-DB15E4FB9B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3D085-5F13-41E2-9C46-08E3E2846C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89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35C0DBA-B958-984A-8540-551D3604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107" y="999068"/>
            <a:ext cx="48768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C9ECF50-A899-D84A-8DA7-545D7B19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7107" y="2286003"/>
            <a:ext cx="4876800" cy="23327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23E260-2F88-C54F-893E-80966D14934A}"/>
              </a:ext>
            </a:extLst>
          </p:cNvPr>
          <p:cNvCxnSpPr>
            <a:cxnSpLocks/>
          </p:cNvCxnSpPr>
          <p:nvPr userDrawn="1"/>
        </p:nvCxnSpPr>
        <p:spPr>
          <a:xfrm>
            <a:off x="6261560" y="1869925"/>
            <a:ext cx="487234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1785DC-164D-344A-8D61-85C59CABE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4837176" cy="48371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8B57D363-927D-CE43-AD8A-2F5E6CC59E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7107" y="4659581"/>
            <a:ext cx="4876800" cy="54303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FDBC3-20E9-45B6-850D-2F34EA22D1B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September 3, 20XX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17A152-7FD0-42FA-9937-8667D4B7515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87AABD-BCAB-4325-8510-954CAAD92A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128414"/>
            <a:ext cx="9790973" cy="1013800"/>
          </a:xfrm>
        </p:spPr>
        <p:txBody>
          <a:bodyPr/>
          <a:lstStyle/>
          <a:p>
            <a:r>
              <a:rPr lang="it-IT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461248"/>
            <a:ext cx="11029615" cy="4397552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it-IT" noProof="0"/>
              <a:t>Click to </a:t>
            </a:r>
            <a:r>
              <a:rPr lang="it-IT" noProof="0" err="1"/>
              <a:t>edit</a:t>
            </a:r>
            <a:r>
              <a:rPr lang="it-IT" noProof="0"/>
              <a:t> Master text styles</a:t>
            </a:r>
          </a:p>
          <a:p>
            <a:pPr lvl="1"/>
            <a:r>
              <a:rPr lang="it-IT" noProof="0"/>
              <a:t>Second </a:t>
            </a:r>
            <a:r>
              <a:rPr lang="it-IT" noProof="0" err="1"/>
              <a:t>level</a:t>
            </a:r>
            <a:endParaRPr lang="it-IT" noProof="0"/>
          </a:p>
          <a:p>
            <a:pPr lvl="2"/>
            <a:r>
              <a:rPr lang="it-IT" noProof="0"/>
              <a:t>Third </a:t>
            </a:r>
            <a:r>
              <a:rPr lang="it-IT" noProof="0" err="1"/>
              <a:t>level</a:t>
            </a:r>
            <a:endParaRPr lang="it-IT" noProof="0"/>
          </a:p>
          <a:p>
            <a:pPr lvl="3"/>
            <a:r>
              <a:rPr lang="it-IT" noProof="0" err="1"/>
              <a:t>Fourth</a:t>
            </a:r>
            <a:r>
              <a:rPr lang="it-IT" noProof="0"/>
              <a:t> </a:t>
            </a:r>
            <a:r>
              <a:rPr lang="it-IT" noProof="0" err="1"/>
              <a:t>level</a:t>
            </a:r>
            <a:endParaRPr lang="it-IT" noProof="0"/>
          </a:p>
          <a:p>
            <a:pPr lvl="4"/>
            <a:r>
              <a:rPr lang="it-IT" noProof="0"/>
              <a:t>Fifth </a:t>
            </a:r>
            <a:r>
              <a:rPr lang="it-IT" noProof="0" err="1"/>
              <a:t>level</a:t>
            </a:r>
            <a:endParaRPr lang="it-IT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BBCBA-1DD0-418C-9798-529D58492136}"/>
              </a:ext>
            </a:extLst>
          </p:cNvPr>
          <p:cNvSpPr txBox="1"/>
          <p:nvPr userDrawn="1"/>
        </p:nvSpPr>
        <p:spPr>
          <a:xfrm>
            <a:off x="581192" y="6427694"/>
            <a:ext cx="70247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noProof="0">
                <a:solidFill>
                  <a:schemeClr val="accent2"/>
                </a:solidFill>
              </a:rPr>
              <a:t>STEFANIA FARINON - Introduzione ad ANSYS e alla modellazione ad elementi finiti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C1E170-8E57-4754-AB6A-65F3ADF8B580}"/>
              </a:ext>
            </a:extLst>
          </p:cNvPr>
          <p:cNvSpPr txBox="1"/>
          <p:nvPr userDrawn="1"/>
        </p:nvSpPr>
        <p:spPr>
          <a:xfrm>
            <a:off x="7605950" y="6427694"/>
            <a:ext cx="28447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547F39A-202F-4455-81A9-E8182D332BCD}" type="datetime1">
              <a:rPr lang="it-IT" sz="900" noProof="0" smtClean="0">
                <a:solidFill>
                  <a:schemeClr val="accent2"/>
                </a:solidFill>
              </a:rPr>
              <a:t>05/05/2024</a:t>
            </a:fld>
            <a:endParaRPr lang="it-IT" sz="900" noProof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263C8-B52F-4A01-B370-7C25A01EB85A}"/>
              </a:ext>
            </a:extLst>
          </p:cNvPr>
          <p:cNvSpPr txBox="1"/>
          <p:nvPr userDrawn="1"/>
        </p:nvSpPr>
        <p:spPr>
          <a:xfrm>
            <a:off x="10558300" y="6427694"/>
            <a:ext cx="1052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3FE276-369A-40BC-ACFF-C0CCAB73EF59}" type="slidenum">
              <a:rPr lang="it-IT" sz="900" noProof="0" smtClean="0">
                <a:solidFill>
                  <a:schemeClr val="accent2"/>
                </a:solidFill>
              </a:rPr>
              <a:t>‹#›</a:t>
            </a:fld>
            <a:endParaRPr lang="it-IT" sz="900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355133-8E0E-3BE8-6B62-850092A9B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7999"/>
          </a:xfrm>
          <a:prstGeom prst="rect">
            <a:avLst/>
          </a:prstGeom>
          <a:solidFill>
            <a:srgbClr val="002D4B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FF916-4037-9B48-7487-A80C65BBA264}"/>
              </a:ext>
            </a:extLst>
          </p:cNvPr>
          <p:cNvSpPr/>
          <p:nvPr userDrawn="1"/>
        </p:nvSpPr>
        <p:spPr>
          <a:xfrm>
            <a:off x="0" y="0"/>
            <a:ext cx="11823192" cy="6492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C26CF-26CC-354C-BB60-AD3E01D575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406106"/>
            <a:ext cx="10546199" cy="4729518"/>
          </a:xfrm>
          <a:prstGeom prst="rect">
            <a:avLst/>
          </a:prstGeom>
        </p:spPr>
        <p:txBody>
          <a:bodyPr lIns="0" tIns="0" rIns="0" bIns="0"/>
          <a:lstStyle>
            <a:lvl1pPr marL="360000" indent="-252000">
              <a:lnSpc>
                <a:spcPct val="100000"/>
              </a:lnSpc>
              <a:buSzPct val="80000"/>
              <a:buFontTx/>
              <a:buBlip>
                <a:blip r:embed="rId2"/>
              </a:buBlip>
              <a:defRPr sz="2800"/>
            </a:lvl1pPr>
            <a:lvl2pPr marL="800100" indent="-342900">
              <a:buSzPct val="80000"/>
              <a:buFontTx/>
              <a:buBlip>
                <a:blip r:embed="rId3"/>
              </a:buBlip>
              <a:defRPr/>
            </a:lvl2pPr>
            <a:lvl3pPr marL="1257300" indent="-342900">
              <a:buFontTx/>
              <a:buBlip>
                <a:blip r:embed="rId4"/>
              </a:buBlip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noProof="0" dirty="0"/>
              <a:t>Click to </a:t>
            </a:r>
            <a:r>
              <a:rPr lang="it-IT" noProof="0" dirty="0" err="1"/>
              <a:t>edit</a:t>
            </a:r>
            <a:r>
              <a:rPr lang="it-IT" noProof="0" dirty="0"/>
              <a:t> Master text styles</a:t>
            </a:r>
          </a:p>
          <a:p>
            <a:pPr lvl="1"/>
            <a:endParaRPr lang="it-IT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EC4E73-6A9F-2F46-89D1-559CE56C12BE}"/>
              </a:ext>
            </a:extLst>
          </p:cNvPr>
          <p:cNvCxnSpPr>
            <a:cxnSpLocks/>
          </p:cNvCxnSpPr>
          <p:nvPr userDrawn="1"/>
        </p:nvCxnSpPr>
        <p:spPr>
          <a:xfrm>
            <a:off x="612648" y="1071138"/>
            <a:ext cx="10546199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88BFD865-74BB-5B40-8DA8-7D7B921A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272" y="216188"/>
            <a:ext cx="10103984" cy="64528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400"/>
            </a:lvl1pPr>
          </a:lstStyle>
          <a:p>
            <a:r>
              <a:rPr lang="it-IT" noProof="0" dirty="0"/>
              <a:t>Click to </a:t>
            </a:r>
            <a:r>
              <a:rPr lang="it-IT" noProof="0" dirty="0" err="1"/>
              <a:t>edit</a:t>
            </a:r>
            <a:r>
              <a:rPr lang="it-IT" noProof="0" dirty="0"/>
              <a:t> Master </a:t>
            </a:r>
            <a:r>
              <a:rPr lang="it-IT" noProof="0" dirty="0" err="1"/>
              <a:t>title</a:t>
            </a:r>
            <a:r>
              <a:rPr lang="it-IT" noProof="0" dirty="0"/>
              <a:t>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E5BCF2-D84C-68DD-3F73-9C19E511B2BB}"/>
              </a:ext>
            </a:extLst>
          </p:cNvPr>
          <p:cNvSpPr txBox="1">
            <a:spLocks/>
          </p:cNvSpPr>
          <p:nvPr userDrawn="1"/>
        </p:nvSpPr>
        <p:spPr>
          <a:xfrm>
            <a:off x="9983218" y="6596080"/>
            <a:ext cx="152298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C7E2EB"/>
                </a:solidFill>
              </a:rPr>
              <a:t>6 Maggio 2024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735FA2-8EC6-4401-E8EF-F24F34175F7E}"/>
              </a:ext>
            </a:extLst>
          </p:cNvPr>
          <p:cNvSpPr txBox="1">
            <a:spLocks/>
          </p:cNvSpPr>
          <p:nvPr userDrawn="1"/>
        </p:nvSpPr>
        <p:spPr>
          <a:xfrm>
            <a:off x="3698112" y="6596973"/>
            <a:ext cx="4795776" cy="181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noProof="0" dirty="0">
                <a:solidFill>
                  <a:srgbClr val="C7E2EB"/>
                </a:solidFill>
              </a:rPr>
              <a:t>Nb</a:t>
            </a:r>
            <a:r>
              <a:rPr lang="it-IT" baseline="-25000" noProof="0" dirty="0">
                <a:solidFill>
                  <a:srgbClr val="C7E2EB"/>
                </a:solidFill>
              </a:rPr>
              <a:t>3</a:t>
            </a:r>
            <a:r>
              <a:rPr lang="it-IT" noProof="0" dirty="0">
                <a:solidFill>
                  <a:srgbClr val="C7E2EB"/>
                </a:solidFill>
              </a:rPr>
              <a:t>Sn </a:t>
            </a:r>
            <a:r>
              <a:rPr lang="it-IT" noProof="0" dirty="0" err="1">
                <a:solidFill>
                  <a:srgbClr val="C7E2EB"/>
                </a:solidFill>
              </a:rPr>
              <a:t>Magnet</a:t>
            </a:r>
            <a:r>
              <a:rPr lang="it-IT" noProof="0" dirty="0">
                <a:solidFill>
                  <a:srgbClr val="C7E2EB"/>
                </a:solidFill>
              </a:rPr>
              <a:t> status &amp; plan for FCC-</a:t>
            </a:r>
            <a:r>
              <a:rPr lang="it-IT" noProof="0" dirty="0" err="1">
                <a:solidFill>
                  <a:srgbClr val="C7E2EB"/>
                </a:solidFill>
              </a:rPr>
              <a:t>hh</a:t>
            </a:r>
            <a:endParaRPr lang="it-IT" noProof="0" dirty="0">
              <a:solidFill>
                <a:srgbClr val="C7E2EB"/>
              </a:solidFill>
              <a:latin typeface="+mn-lt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3EDF4D-60FB-7670-150F-5FBD8DB67790}"/>
              </a:ext>
            </a:extLst>
          </p:cNvPr>
          <p:cNvSpPr txBox="1">
            <a:spLocks/>
          </p:cNvSpPr>
          <p:nvPr userDrawn="1"/>
        </p:nvSpPr>
        <p:spPr>
          <a:xfrm>
            <a:off x="11645900" y="6596080"/>
            <a:ext cx="41275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82931A-7D25-4B4B-9464-57AE418934A3}" type="slidenum">
              <a:rPr lang="en-US" smtClean="0">
                <a:solidFill>
                  <a:srgbClr val="C7E2EB"/>
                </a:solidFill>
              </a:rPr>
              <a:pPr/>
              <a:t>‹#›</a:t>
            </a:fld>
            <a:endParaRPr lang="en-US">
              <a:solidFill>
                <a:srgbClr val="C7E2EB"/>
              </a:solidFill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DB5C868-1486-2A9F-1DEB-8BAB40423EB8}"/>
              </a:ext>
            </a:extLst>
          </p:cNvPr>
          <p:cNvSpPr txBox="1">
            <a:spLocks/>
          </p:cNvSpPr>
          <p:nvPr userDrawn="1"/>
        </p:nvSpPr>
        <p:spPr>
          <a:xfrm>
            <a:off x="182116" y="6596973"/>
            <a:ext cx="4795776" cy="181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rgbClr val="C7E2EB"/>
                </a:solidFill>
              </a:rPr>
              <a:t>Stefania Farinon</a:t>
            </a:r>
          </a:p>
        </p:txBody>
      </p:sp>
      <p:pic>
        <p:nvPicPr>
          <p:cNvPr id="16" name="Picture 15" descr="A logo with a person in a circle&#10;&#10;Description automatically generated with medium confidence">
            <a:extLst>
              <a:ext uri="{FF2B5EF4-FFF2-40B4-BE49-F238E27FC236}">
                <a16:creationId xmlns:a16="http://schemas.microsoft.com/office/drawing/2014/main" id="{3FA2AF5A-B9B2-72BC-9337-BD5CC756C1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5" y="90207"/>
            <a:ext cx="1412614" cy="8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3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B8FEE-6EAE-6163-B851-AD3C33320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6457950"/>
            <a:ext cx="12192000" cy="4000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35C0DBA-B958-984A-8540-551D3604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630768"/>
            <a:ext cx="549275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C9ECF50-A899-D84A-8DA7-545D7B19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750" y="1911351"/>
            <a:ext cx="5492750" cy="39433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23E260-2F88-C54F-893E-80966D14934A}"/>
              </a:ext>
            </a:extLst>
          </p:cNvPr>
          <p:cNvCxnSpPr>
            <a:cxnSpLocks/>
          </p:cNvCxnSpPr>
          <p:nvPr userDrawn="1"/>
        </p:nvCxnSpPr>
        <p:spPr>
          <a:xfrm>
            <a:off x="412750" y="1501625"/>
            <a:ext cx="549275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1785DC-164D-344A-8D61-85C59CABE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400050"/>
            <a:ext cx="5803900" cy="54277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3B6347-A35F-4216-9988-7393E598E1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97134" y="6595187"/>
            <a:ext cx="412750" cy="182880"/>
          </a:xfrm>
        </p:spPr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3FACACA-1477-2A66-6BAD-FAFE3EDB3337}"/>
              </a:ext>
            </a:extLst>
          </p:cNvPr>
          <p:cNvSpPr txBox="1">
            <a:spLocks/>
          </p:cNvSpPr>
          <p:nvPr userDrawn="1"/>
        </p:nvSpPr>
        <p:spPr>
          <a:xfrm>
            <a:off x="9983218" y="6596080"/>
            <a:ext cx="152298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 Settembre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236742-C320-9966-0D56-9F38F7277751}"/>
              </a:ext>
            </a:extLst>
          </p:cNvPr>
          <p:cNvSpPr txBox="1">
            <a:spLocks/>
          </p:cNvSpPr>
          <p:nvPr userDrawn="1"/>
        </p:nvSpPr>
        <p:spPr>
          <a:xfrm>
            <a:off x="2536061" y="6596973"/>
            <a:ext cx="4795776" cy="181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Festival </a:t>
            </a:r>
            <a:r>
              <a:rPr lang="en-US" err="1"/>
              <a:t>della</a:t>
            </a:r>
            <a:r>
              <a:rPr lang="en-US"/>
              <a:t> </a:t>
            </a:r>
            <a:r>
              <a:rPr lang="en-US" err="1"/>
              <a:t>Comunicazione</a:t>
            </a:r>
            <a:r>
              <a:rPr lang="en-US"/>
              <a:t>, </a:t>
            </a:r>
            <a:r>
              <a:rPr lang="en-US" err="1"/>
              <a:t>Camogli</a:t>
            </a:r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59B46-8D0B-89C4-9684-06C816C5E4B0}"/>
              </a:ext>
            </a:extLst>
          </p:cNvPr>
          <p:cNvSpPr txBox="1">
            <a:spLocks/>
          </p:cNvSpPr>
          <p:nvPr userDrawn="1"/>
        </p:nvSpPr>
        <p:spPr>
          <a:xfrm>
            <a:off x="182116" y="6596973"/>
            <a:ext cx="4795776" cy="181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Stefania Farinon</a:t>
            </a:r>
          </a:p>
        </p:txBody>
      </p:sp>
    </p:spTree>
    <p:extLst>
      <p:ext uri="{BB962C8B-B14F-4D97-AF65-F5344CB8AC3E}">
        <p14:creationId xmlns:p14="http://schemas.microsoft.com/office/powerpoint/2010/main" val="2426016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808B2-C5CA-FE45-B556-461D856BF7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25CA9F-967F-1545-8E32-09F4DB0F04F6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4475" y="1862667"/>
            <a:ext cx="10103049" cy="867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9DD4EBD-237B-7245-A9C2-A37674E2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577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A6D65B-10A2-D743-9FFA-D14B8696F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FCB9F5CF-0F1D-284B-B997-AC308FED47B9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951345" y="2286000"/>
            <a:ext cx="9145155" cy="31649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652B48-7CDD-5645-B29B-54727CA5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0F4C76-2690-7448-8D03-9692C2BB1016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C09B5-CD25-4B65-9120-D8EBD79ABC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September 3, 20XX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281DE-BBF4-4AA1-B110-DC418232A0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9333A-6926-414D-9C9D-B62395A38A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65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6" pos="63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855E5B9-5A63-2D46-8653-3FD1F538F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4453"/>
            <a:ext cx="11158847" cy="5824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03FB492B-801F-1741-BD1B-89F9C6BFF0E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28700" y="2423161"/>
            <a:ext cx="9067800" cy="22274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4545B3-0290-D848-BDB5-811BC52B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10096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09460-09E4-854A-889B-491A934DE40F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749A19-BE29-4599-ABBE-E7C61FF9EE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September 3, 20XX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F30C11-6611-47E2-9CF7-8EE77F4CD1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F710E8-4CE9-4D79-8121-DD559D321E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03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6" pos="63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A99595-F780-594B-8C36-E4E5AF5E1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AFB169-81B7-454B-BE19-407333C86F3B}"/>
              </a:ext>
            </a:extLst>
          </p:cNvPr>
          <p:cNvCxnSpPr>
            <a:cxnSpLocks/>
          </p:cNvCxnSpPr>
          <p:nvPr userDrawn="1"/>
        </p:nvCxnSpPr>
        <p:spPr>
          <a:xfrm>
            <a:off x="2184935" y="1874704"/>
            <a:ext cx="8973912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C26CF-26CC-354C-BB60-AD3E01D575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2304344"/>
            <a:ext cx="7810500" cy="2989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06611-233D-45FA-A146-AB9D4F4A7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525" y="978781"/>
            <a:ext cx="1589372" cy="1325563"/>
          </a:xfrm>
          <a:prstGeom prst="rect">
            <a:avLst/>
          </a:prstGeom>
        </p:spPr>
        <p:txBody>
          <a:bodyPr/>
          <a:lstStyle>
            <a:lvl1pPr>
              <a:defRPr sz="20000"/>
            </a:lvl1pPr>
          </a:lstStyle>
          <a:p>
            <a:r>
              <a:rPr lang="en-US"/>
              <a:t>“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887C6-2D97-4388-AA65-CEEA6591BFB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September 3, 20XX 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F84EFA-1D77-40D3-B5AC-6652DC26F0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13CA07C-1BC2-4B16-8557-27C373CFCE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44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AD8BFA-14F6-F54A-AB64-29F9F7616A7D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4640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B9E731-6B9B-024E-9360-F9F34CC663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4313437"/>
            <a:ext cx="1828800" cy="401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D3D9C96-2F42-E545-BD97-AC8568E2F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700" y="4752757"/>
            <a:ext cx="1828800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892AA37C-BA0F-9C4F-B098-EDFE391C47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4600" y="4332486"/>
            <a:ext cx="1828800" cy="401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EEAAAC92-F1DA-6847-8D56-1ACCD5E3B0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4600" y="4752757"/>
            <a:ext cx="1828800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F4E4153D-E2B3-7D4A-8D92-FF6597B2FB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1512" y="4313436"/>
            <a:ext cx="1828800" cy="42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D6B703A-5BF6-744F-A3D3-C65E3F8B3B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1512" y="4752757"/>
            <a:ext cx="1828800" cy="552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82A9FE5-981A-B340-B8F8-D2DB83C196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96400" y="4332486"/>
            <a:ext cx="1828800" cy="42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94B2391-B4C8-5542-8285-39BAD874EC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6400" y="4752757"/>
            <a:ext cx="1828800" cy="552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25">
            <a:extLst>
              <a:ext uri="{FF2B5EF4-FFF2-40B4-BE49-F238E27FC236}">
                <a16:creationId xmlns:a16="http://schemas.microsoft.com/office/drawing/2014/main" id="{A2D87BC1-884E-CD4E-BABF-B7AF4DF786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8700" y="2308936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DB0763B3-E65F-8A47-AA7C-C9A56C5060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84600" y="2308936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5">
            <a:extLst>
              <a:ext uri="{FF2B5EF4-FFF2-40B4-BE49-F238E27FC236}">
                <a16:creationId xmlns:a16="http://schemas.microsoft.com/office/drawing/2014/main" id="{1E0F47CF-6DE7-F745-B9D8-55421009AF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40500" y="2308936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5">
            <a:extLst>
              <a:ext uri="{FF2B5EF4-FFF2-40B4-BE49-F238E27FC236}">
                <a16:creationId xmlns:a16="http://schemas.microsoft.com/office/drawing/2014/main" id="{B4621956-6AB4-E346-8900-9AE2A51ADBC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296400" y="2314278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B64062A-6292-0441-95CB-9A91F49D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3883EC-FACE-4093-9976-8B0D4C8BEBC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/>
              <a:t>September 3, 20XX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611EE2-9C8D-405E-9ABF-8EFD1E1D6BB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E126EB-13BB-4830-A999-3778C11747A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6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 userDrawn="1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8" orient="horz" pos="3072" userDrawn="1">
          <p15:clr>
            <a:srgbClr val="FBAE40"/>
          </p15:clr>
        </p15:guide>
        <p15:guide id="13" pos="6384" userDrawn="1">
          <p15:clr>
            <a:srgbClr val="FBAE40"/>
          </p15:clr>
        </p15:guide>
        <p15:guide id="14" orient="horz" pos="321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A116A2E3-682D-BD4F-9FC9-4546B0C9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64AC08-85A6-6F44-88B4-3FAE91B70C1B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056DE-470B-C64D-99AE-5039A021EC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4ADA9C53-0DC4-4D43-B80C-9B0A9E0EBD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672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F8E68047-DF25-AB45-A0F0-F4DFE23516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6672" y="3336211"/>
            <a:ext cx="2286000" cy="24909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61DB1B27-14E7-1549-BDAA-6DD31A1B1F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39200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69D66743-22F2-C84F-9FD2-F350766D6C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39200" y="3331030"/>
            <a:ext cx="2286000" cy="24665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A38EF55-8739-4A40-A228-67296EA938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74144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268DC74C-B0F9-2649-BEC3-BBA0BD7376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7921" y="3331029"/>
            <a:ext cx="2286000" cy="2466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1422B-E6C5-43B2-9F2B-DECEB38121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68377" y="3331029"/>
            <a:ext cx="2286000" cy="2466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C81DA9-1713-43A7-A2CF-A9525B11AF43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US"/>
              <a:t>September 3, 20XX 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6A8F0-5D79-4C8A-9966-308409EB26B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Annual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5BAE5-43DA-49F0-89E6-66D549C5238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5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440" userDrawn="1">
          <p15:clr>
            <a:srgbClr val="FBAE40"/>
          </p15:clr>
        </p15:guide>
        <p15:guide id="14" pos="14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9F22C8-3EAB-425F-ADBA-3A162D820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0818" y="6292334"/>
            <a:ext cx="1522982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7 Settembre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4B4F87-0B31-4EDA-8270-4233B0D8F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65192" y="6294120"/>
            <a:ext cx="4795776" cy="181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r"/>
            <a:r>
              <a:rPr lang="en-US"/>
              <a:t>Festival </a:t>
            </a:r>
            <a:r>
              <a:rPr lang="en-US" err="1"/>
              <a:t>della</a:t>
            </a:r>
            <a:r>
              <a:rPr lang="en-US"/>
              <a:t> </a:t>
            </a:r>
            <a:r>
              <a:rPr lang="en-US" err="1"/>
              <a:t>Comunicazione</a:t>
            </a:r>
            <a:r>
              <a:rPr lang="en-US"/>
              <a:t>, </a:t>
            </a:r>
            <a:r>
              <a:rPr lang="en-US" err="1"/>
              <a:t>Camogli</a:t>
            </a:r>
            <a:r>
              <a:rPr lang="en-US"/>
              <a:t>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05EC255-976A-48BF-A8A0-1ECEBDFBB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3500" y="6292334"/>
            <a:ext cx="41275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74" r:id="rId2"/>
    <p:sldLayoutId id="2147483673" r:id="rId3"/>
    <p:sldLayoutId id="2147483671" r:id="rId4"/>
    <p:sldLayoutId id="2147483678" r:id="rId5"/>
    <p:sldLayoutId id="2147483676" r:id="rId6"/>
    <p:sldLayoutId id="2147483677" r:id="rId7"/>
    <p:sldLayoutId id="2147483660" r:id="rId8"/>
    <p:sldLayoutId id="2147483675" r:id="rId9"/>
    <p:sldLayoutId id="2147483679" r:id="rId10"/>
    <p:sldLayoutId id="2147483680" r:id="rId11"/>
    <p:sldLayoutId id="2147483681" r:id="rId12"/>
    <p:sldLayoutId id="2147483684" r:id="rId13"/>
    <p:sldLayoutId id="2147483685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7008" userDrawn="1">
          <p15:clr>
            <a:srgbClr val="F26B43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24" userDrawn="1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orient="horz" pos="624" userDrawn="1">
          <p15:clr>
            <a:srgbClr val="F26B43"/>
          </p15:clr>
        </p15:guide>
        <p15:guide id="18" orient="horz" pos="3672" userDrawn="1">
          <p15:clr>
            <a:srgbClr val="F26B43"/>
          </p15:clr>
        </p15:guide>
        <p15:guide id="19" pos="3984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C99CF7C-AFAB-48F1-8FC3-CCCE9898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12" y="1656344"/>
            <a:ext cx="10781579" cy="2113466"/>
          </a:xfrm>
        </p:spPr>
        <p:txBody>
          <a:bodyPr/>
          <a:lstStyle/>
          <a:p>
            <a:r>
              <a:rPr lang="en-US" sz="3200" noProof="0" dirty="0"/>
              <a:t>Nb</a:t>
            </a:r>
            <a:r>
              <a:rPr lang="en-US" sz="3200" baseline="-25000" noProof="0" dirty="0"/>
              <a:t>3</a:t>
            </a:r>
            <a:r>
              <a:rPr lang="en-US" sz="3200" noProof="0" dirty="0"/>
              <a:t>Sn Magnet status &amp; plan for FCC-</a:t>
            </a:r>
            <a:r>
              <a:rPr lang="en-US" sz="3200" noProof="0" dirty="0" err="1"/>
              <a:t>hh</a:t>
            </a:r>
            <a:endParaRPr lang="en-US" sz="2800" noProof="0" dirty="0">
              <a:latin typeface="+mn-lt"/>
            </a:endParaRP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0FC35C1-6DDA-778A-CC4F-38546DC64D77}"/>
              </a:ext>
            </a:extLst>
          </p:cNvPr>
          <p:cNvSpPr txBox="1">
            <a:spLocks/>
          </p:cNvSpPr>
          <p:nvPr/>
        </p:nvSpPr>
        <p:spPr>
          <a:xfrm>
            <a:off x="976313" y="2960425"/>
            <a:ext cx="10234612" cy="257347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800" dirty="0"/>
              <a:t>Stefania Farinon e Massimo Sorbi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8DE044-64AF-3AD8-A97F-D7464106F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1831783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7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A71B56-59A4-82B7-11E0-176834E9B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FalconD</a:t>
            </a:r>
            <a:r>
              <a:rPr lang="en-US" dirty="0"/>
              <a:t> program, signed in 2018, is being developed in accordance with the CERN/INFN KE 4102 agreement. </a:t>
            </a:r>
          </a:p>
          <a:p>
            <a:r>
              <a:rPr lang="en-US" dirty="0"/>
              <a:t>An amendment was issued on March 2023 to update the project's scope and schedule. </a:t>
            </a:r>
          </a:p>
          <a:p>
            <a:r>
              <a:rPr lang="en-US" dirty="0"/>
              <a:t>The project involves the development and construction of a short model Nb</a:t>
            </a:r>
            <a:r>
              <a:rPr lang="en-US" baseline="-25000" dirty="0"/>
              <a:t>3</a:t>
            </a:r>
            <a:r>
              <a:rPr lang="en-US" dirty="0"/>
              <a:t>Sn dipole with the following specifications:</a:t>
            </a:r>
          </a:p>
          <a:p>
            <a:pPr lvl="1"/>
            <a:r>
              <a:rPr lang="en-US" dirty="0"/>
              <a:t>Single aperture with an inner bore of 50 mm.</a:t>
            </a:r>
          </a:p>
          <a:p>
            <a:pPr lvl="1"/>
            <a:r>
              <a:rPr lang="en-US" dirty="0"/>
              <a:t>2-layer cos-theta coil, providing a bore field of 12 T at 1.9 K.</a:t>
            </a:r>
          </a:p>
          <a:p>
            <a:pPr lvl="1"/>
            <a:r>
              <a:rPr lang="en-US" dirty="0"/>
              <a:t>Mechanical assembly using bladder &amp; key technology.</a:t>
            </a:r>
          </a:p>
          <a:p>
            <a:pPr lvl="1"/>
            <a:r>
              <a:rPr lang="en-US" dirty="0"/>
              <a:t>The total coil length is 1.5 m.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7AEC90-3529-6FA8-A319-32AD995C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FalconD</a:t>
            </a:r>
            <a:r>
              <a:rPr lang="en-US" dirty="0"/>
              <a:t> program</a:t>
            </a:r>
          </a:p>
        </p:txBody>
      </p:sp>
      <p:pic>
        <p:nvPicPr>
          <p:cNvPr id="4" name="Picture 3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4679FAC2-49A6-B32C-DBDE-A63E9E1B7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50" y="122199"/>
            <a:ext cx="2083156" cy="8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33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0A1ACA-8FB0-6552-2D2A-615040FDAE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FalconD</a:t>
            </a:r>
            <a:r>
              <a:rPr lang="en-US" dirty="0"/>
              <a:t> project includes the following activities:</a:t>
            </a:r>
          </a:p>
          <a:p>
            <a:pPr lvl="1"/>
            <a:r>
              <a:rPr lang="en-US" dirty="0"/>
              <a:t>At ASG-Superconductors, the manufacturing of:</a:t>
            </a:r>
          </a:p>
          <a:p>
            <a:pPr lvl="2"/>
            <a:r>
              <a:rPr lang="en-US" dirty="0"/>
              <a:t>1 dummy pole wound with copper cable</a:t>
            </a:r>
          </a:p>
          <a:p>
            <a:pPr lvl="2"/>
            <a:r>
              <a:rPr lang="en-US" dirty="0"/>
              <a:t>2 practice poles wound with Nb</a:t>
            </a:r>
            <a:r>
              <a:rPr lang="en-US" baseline="-25000" dirty="0"/>
              <a:t>3</a:t>
            </a:r>
            <a:r>
              <a:rPr lang="en-US" dirty="0"/>
              <a:t>Sn cable</a:t>
            </a:r>
          </a:p>
          <a:p>
            <a:pPr lvl="2"/>
            <a:r>
              <a:rPr lang="en-US" dirty="0"/>
              <a:t>5 poles wound with Nb</a:t>
            </a:r>
            <a:r>
              <a:rPr lang="en-US" baseline="-25000" dirty="0"/>
              <a:t>3</a:t>
            </a:r>
            <a:r>
              <a:rPr lang="en-US" dirty="0"/>
              <a:t>Sn cable for the single aperture dipole</a:t>
            </a:r>
          </a:p>
          <a:p>
            <a:pPr lvl="1"/>
            <a:r>
              <a:rPr lang="en-US" dirty="0"/>
              <a:t>At INFN-LASA Lab</a:t>
            </a:r>
          </a:p>
          <a:p>
            <a:pPr lvl="2"/>
            <a:r>
              <a:rPr lang="en-US" dirty="0"/>
              <a:t>the mechanical assembly and testing @ 4.2 K of the </a:t>
            </a:r>
            <a:r>
              <a:rPr lang="en-US" dirty="0" err="1"/>
              <a:t>FalconD</a:t>
            </a:r>
            <a:r>
              <a:rPr lang="en-US" dirty="0"/>
              <a:t> magnet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936EE-7BF6-0370-A59B-D4F41AFF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FalconD</a:t>
            </a:r>
            <a:r>
              <a:rPr lang="en-US" dirty="0"/>
              <a:t> project</a:t>
            </a:r>
          </a:p>
        </p:txBody>
      </p:sp>
      <p:pic>
        <p:nvPicPr>
          <p:cNvPr id="4" name="Picture 3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A1B09972-4EEF-5C03-8746-3ADAE9922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50" y="122199"/>
            <a:ext cx="2083156" cy="833262"/>
          </a:xfrm>
          <a:prstGeom prst="rect">
            <a:avLst/>
          </a:prstGeom>
        </p:spPr>
      </p:pic>
      <p:pic>
        <p:nvPicPr>
          <p:cNvPr id="5" name="Immagine 3">
            <a:extLst>
              <a:ext uri="{FF2B5EF4-FFF2-40B4-BE49-F238E27FC236}">
                <a16:creationId xmlns:a16="http://schemas.microsoft.com/office/drawing/2014/main" id="{4193434B-3CB7-A262-1745-7FD6DD34CB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738" y="4571687"/>
            <a:ext cx="1982892" cy="588331"/>
          </a:xfrm>
          <a:prstGeom prst="rect">
            <a:avLst/>
          </a:prstGeom>
        </p:spPr>
      </p:pic>
      <p:pic>
        <p:nvPicPr>
          <p:cNvPr id="6" name="Picture 2" descr="CERN-Logo - Electronic Engineering Service">
            <a:extLst>
              <a:ext uri="{FF2B5EF4-FFF2-40B4-BE49-F238E27FC236}">
                <a16:creationId xmlns:a16="http://schemas.microsoft.com/office/drawing/2014/main" id="{9051306C-9524-06A9-11DB-FF3FEC8A4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839" y="4341238"/>
            <a:ext cx="1873622" cy="10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5A8C90-1D8C-B544-B7F2-9E1203C63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5"/>
          <a:stretch/>
        </p:blipFill>
        <p:spPr>
          <a:xfrm>
            <a:off x="9041250" y="1312117"/>
            <a:ext cx="2524465" cy="2542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7725DF-F39A-ADAF-C340-9FDC39F19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0814" y="4414709"/>
            <a:ext cx="1432684" cy="902286"/>
          </a:xfrm>
          <a:prstGeom prst="rect">
            <a:avLst/>
          </a:prstGeom>
        </p:spPr>
      </p:pic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3884F328-7037-C582-46CB-88F3AF646312}"/>
              </a:ext>
            </a:extLst>
          </p:cNvPr>
          <p:cNvSpPr txBox="1">
            <a:spLocks/>
          </p:cNvSpPr>
          <p:nvPr/>
        </p:nvSpPr>
        <p:spPr>
          <a:xfrm>
            <a:off x="3949065" y="5409403"/>
            <a:ext cx="3013461" cy="715581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kumimoji="0" sz="3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ASG Superconductors is responsible for manufacturing the </a:t>
            </a:r>
            <a:r>
              <a:rPr lang="en-US" sz="1350" b="1" dirty="0">
                <a:solidFill>
                  <a:schemeClr val="bg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coils</a:t>
            </a:r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, which include 7 Nb</a:t>
            </a:r>
            <a:r>
              <a:rPr lang="en-US" sz="1350" baseline="-25000" dirty="0">
                <a:solidFill>
                  <a:schemeClr val="bg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3</a:t>
            </a:r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Sn coils and 1 dummy copper coil.</a:t>
            </a:r>
            <a:endParaRPr lang="it-IT" sz="1350" dirty="0">
              <a:solidFill>
                <a:schemeClr val="bg1">
                  <a:lumMod val="75000"/>
                  <a:lumOff val="25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0" name="CasellaDiTesto 11">
            <a:extLst>
              <a:ext uri="{FF2B5EF4-FFF2-40B4-BE49-F238E27FC236}">
                <a16:creationId xmlns:a16="http://schemas.microsoft.com/office/drawing/2014/main" id="{C4B5AD15-E13C-7D60-300B-C2C713FCFA27}"/>
              </a:ext>
            </a:extLst>
          </p:cNvPr>
          <p:cNvSpPr txBox="1"/>
          <p:nvPr/>
        </p:nvSpPr>
        <p:spPr>
          <a:xfrm>
            <a:off x="517236" y="5409403"/>
            <a:ext cx="319825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 supports all activities and supplies the magnet </a:t>
            </a:r>
            <a:r>
              <a:rPr lang="en-US" sz="135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components</a:t>
            </a:r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including the cable, spacers, and other necessary items.</a:t>
            </a:r>
            <a:endParaRPr lang="it-IT" sz="135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5">
            <a:extLst>
              <a:ext uri="{FF2B5EF4-FFF2-40B4-BE49-F238E27FC236}">
                <a16:creationId xmlns:a16="http://schemas.microsoft.com/office/drawing/2014/main" id="{6F4EDFDB-85F2-AF9B-FABA-BC1960C593B9}"/>
              </a:ext>
            </a:extLst>
          </p:cNvPr>
          <p:cNvSpPr txBox="1"/>
          <p:nvPr/>
        </p:nvSpPr>
        <p:spPr>
          <a:xfrm>
            <a:off x="7394516" y="5409403"/>
            <a:ext cx="329764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INFN is responsible of the magnet design,</a:t>
            </a:r>
            <a:r>
              <a:rPr lang="en-US" sz="135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B&amp;K assembly</a:t>
            </a:r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35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preliminary </a:t>
            </a:r>
            <a:r>
              <a:rPr lang="en-US" sz="135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@ 4.2 K</a:t>
            </a:r>
          </a:p>
          <a:p>
            <a:r>
              <a:rPr lang="en-US" sz="135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LASA laboratory in Milan.</a:t>
            </a:r>
          </a:p>
        </p:txBody>
      </p:sp>
    </p:spTree>
    <p:extLst>
      <p:ext uri="{BB962C8B-B14F-4D97-AF65-F5344CB8AC3E}">
        <p14:creationId xmlns:p14="http://schemas.microsoft.com/office/powerpoint/2010/main" val="116422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0A1ACA-8FB0-6552-2D2A-615040FDAE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864" y="1355865"/>
            <a:ext cx="8873214" cy="4729518"/>
          </a:xfrm>
        </p:spPr>
        <p:txBody>
          <a:bodyPr/>
          <a:lstStyle/>
          <a:p>
            <a:r>
              <a:rPr lang="en-US" sz="2000" dirty="0"/>
              <a:t>The coil drawings are close to be ready</a:t>
            </a:r>
          </a:p>
          <a:p>
            <a:pPr lvl="1"/>
            <a:r>
              <a:rPr lang="en-US" sz="1800" dirty="0"/>
              <a:t>The longitudinal have been procured from </a:t>
            </a:r>
            <a:r>
              <a:rPr lang="en-US" sz="1800" dirty="0" err="1"/>
              <a:t>Luvata</a:t>
            </a:r>
            <a:endParaRPr lang="en-US" sz="1800" dirty="0"/>
          </a:p>
          <a:p>
            <a:pPr lvl="1"/>
            <a:r>
              <a:rPr lang="en-US" sz="1800" dirty="0"/>
              <a:t>We are finalizing the end spacers; the order has been placed with </a:t>
            </a:r>
            <a:r>
              <a:rPr lang="en-US" sz="1800" dirty="0" err="1"/>
              <a:t>Tosti</a:t>
            </a:r>
            <a:endParaRPr lang="en-US" sz="1800" dirty="0"/>
          </a:p>
          <a:p>
            <a:r>
              <a:rPr lang="en-US" sz="2000" dirty="0"/>
              <a:t>ASG ordered all the tooling from </a:t>
            </a:r>
            <a:r>
              <a:rPr lang="en-US" sz="2000" dirty="0" err="1"/>
              <a:t>Fantini</a:t>
            </a:r>
            <a:r>
              <a:rPr lang="en-US" sz="2000" dirty="0"/>
              <a:t>, with the first batch to be delivered by the end of May</a:t>
            </a:r>
          </a:p>
          <a:p>
            <a:r>
              <a:rPr lang="en-US" sz="2000" dirty="0"/>
              <a:t>The dummy coil is expected to be ready by the end of this year</a:t>
            </a:r>
          </a:p>
          <a:p>
            <a:r>
              <a:rPr lang="en-US" sz="2000" dirty="0"/>
              <a:t>2</a:t>
            </a:r>
            <a:r>
              <a:rPr lang="en-US" sz="2000" dirty="0">
                <a:latin typeface="Book Antiqua" panose="02040602050305030304" pitchFamily="18" charset="0"/>
              </a:rPr>
              <a:t>─</a:t>
            </a:r>
            <a:r>
              <a:rPr lang="en-US" sz="2000" dirty="0"/>
              <a:t>3 coils could be manufactured in 2025 </a:t>
            </a:r>
            <a:r>
              <a:rPr lang="en-US" sz="2000" dirty="0">
                <a:sym typeface="Symbol" panose="05050102010706020507" pitchFamily="18" charset="2"/>
              </a:rPr>
              <a:t> first magnet assembly in 2026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936EE-7BF6-0370-A59B-D4F41AFF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production status</a:t>
            </a:r>
          </a:p>
        </p:txBody>
      </p:sp>
      <p:pic>
        <p:nvPicPr>
          <p:cNvPr id="4" name="Picture 3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A1B09972-4EEF-5C03-8746-3ADAE9922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50" y="122199"/>
            <a:ext cx="2083156" cy="833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A34BC-3C1D-BFAC-9A87-D5F97BA4C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271" y="2094964"/>
            <a:ext cx="2364791" cy="4227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049D5B-83AC-4FB3-2E88-00613D709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38" y="4018733"/>
            <a:ext cx="3915294" cy="230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314772-78EC-C6F5-D5B6-6B902015C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575" y="4041879"/>
            <a:ext cx="4049485" cy="22808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7F6A51-6E4B-5B5F-F875-F2B4EE633EB7}"/>
              </a:ext>
            </a:extLst>
          </p:cNvPr>
          <p:cNvSpPr txBox="1"/>
          <p:nvPr/>
        </p:nvSpPr>
        <p:spPr>
          <a:xfrm>
            <a:off x="9391350" y="2188953"/>
            <a:ext cx="189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winding mandrel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D98895-76C6-F0AE-B898-A655927D82F5}"/>
              </a:ext>
            </a:extLst>
          </p:cNvPr>
          <p:cNvSpPr txBox="1"/>
          <p:nvPr/>
        </p:nvSpPr>
        <p:spPr>
          <a:xfrm>
            <a:off x="841878" y="5902668"/>
            <a:ext cx="189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pressing bars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7E21F-D4BD-0D08-68AF-2149D7924946}"/>
              </a:ext>
            </a:extLst>
          </p:cNvPr>
          <p:cNvSpPr txBox="1"/>
          <p:nvPr/>
        </p:nvSpPr>
        <p:spPr>
          <a:xfrm>
            <a:off x="4817632" y="4049960"/>
            <a:ext cx="189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curing </a:t>
            </a:r>
            <a:r>
              <a:rPr lang="en-US" dirty="0" err="1"/>
              <a:t>mould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15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0A1ACA-8FB0-6552-2D2A-615040FDAE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255385"/>
            <a:ext cx="10546199" cy="4729518"/>
          </a:xfrm>
        </p:spPr>
        <p:txBody>
          <a:bodyPr/>
          <a:lstStyle/>
          <a:p>
            <a:r>
              <a:rPr lang="en-US" sz="2400" i="1" u="sng" dirty="0" err="1"/>
              <a:t>FalconD</a:t>
            </a:r>
            <a:r>
              <a:rPr lang="en-US" sz="2400" i="1" u="sng" dirty="0"/>
              <a:t> is the only HFM program that involves industry. </a:t>
            </a:r>
            <a:r>
              <a:rPr lang="en-US" sz="2400" dirty="0"/>
              <a:t>This precise strategy adopted since the beginning of the project presents several advantages:</a:t>
            </a:r>
          </a:p>
          <a:p>
            <a:pPr lvl="1"/>
            <a:r>
              <a:rPr lang="en-US" sz="2000" b="1" dirty="0">
                <a:solidFill>
                  <a:srgbClr val="4196B3"/>
                </a:solidFill>
              </a:rPr>
              <a:t>Expertise and Resources:</a:t>
            </a:r>
            <a:r>
              <a:rPr lang="en-US" sz="2000" dirty="0"/>
              <a:t> Industry brings specialized knowledge, experience, and resources which could enhance the program's capabilities and efficiency.</a:t>
            </a:r>
          </a:p>
          <a:p>
            <a:pPr lvl="1"/>
            <a:r>
              <a:rPr lang="en-US" sz="2000" b="1" dirty="0">
                <a:solidFill>
                  <a:srgbClr val="4196B3"/>
                </a:solidFill>
              </a:rPr>
              <a:t>Scale-up and Production:</a:t>
            </a:r>
            <a:r>
              <a:rPr lang="en-US" sz="2000" dirty="0"/>
              <a:t> Industrial partners can easily scale up production processes, enabling larger-scale manufacturing of Nb</a:t>
            </a:r>
            <a:r>
              <a:rPr lang="en-US" sz="2000" baseline="-25000" dirty="0"/>
              <a:t>3</a:t>
            </a:r>
            <a:r>
              <a:rPr lang="en-US" sz="2000" dirty="0"/>
              <a:t>Sn coils and magnets.</a:t>
            </a:r>
          </a:p>
          <a:p>
            <a:pPr lvl="1"/>
            <a:r>
              <a:rPr lang="en-US" sz="2000" b="1" dirty="0">
                <a:solidFill>
                  <a:srgbClr val="4196B3"/>
                </a:solidFill>
              </a:rPr>
              <a:t>Cost Efficiency:</a:t>
            </a:r>
            <a:r>
              <a:rPr lang="en-US" sz="2000" dirty="0"/>
              <a:t> Leveraging industry expertise can lead to cost-effective solutions, optimizing the use of resources and potentially reducing overall program costs.</a:t>
            </a:r>
          </a:p>
          <a:p>
            <a:pPr lvl="1"/>
            <a:r>
              <a:rPr lang="en-US" sz="2000" b="1" dirty="0">
                <a:solidFill>
                  <a:srgbClr val="4196B3"/>
                </a:solidFill>
              </a:rPr>
              <a:t>Quality Control:</a:t>
            </a:r>
            <a:r>
              <a:rPr lang="en-US" sz="2000" dirty="0"/>
              <a:t> Industry is adept at implementing robust quality control measures, ensuring the reliability and performance of Nb</a:t>
            </a:r>
            <a:r>
              <a:rPr lang="en-US" sz="2000" baseline="-25000" dirty="0"/>
              <a:t>3</a:t>
            </a:r>
            <a:r>
              <a:rPr lang="en-US" sz="2000" dirty="0"/>
              <a:t>Sn coils and magnets.</a:t>
            </a:r>
          </a:p>
          <a:p>
            <a:r>
              <a:rPr lang="en-US" sz="2400" dirty="0"/>
              <a:t>Overall, partnering with industry in the Nb</a:t>
            </a:r>
            <a:r>
              <a:rPr lang="en-US" sz="2400" baseline="-25000" dirty="0"/>
              <a:t>3</a:t>
            </a:r>
            <a:r>
              <a:rPr lang="en-US" sz="2400" dirty="0"/>
              <a:t>Sn program can accelerate progress, improve efficiency, and enhance the quality, ultimately advancing the field of Nb</a:t>
            </a:r>
            <a:r>
              <a:rPr lang="en-US" sz="2400" baseline="-25000" dirty="0"/>
              <a:t>3</a:t>
            </a:r>
            <a:r>
              <a:rPr lang="en-US" sz="2400" dirty="0"/>
              <a:t>Sn magnet technology.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936EE-7BF6-0370-A59B-D4F41AFF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in the HFM program</a:t>
            </a:r>
          </a:p>
        </p:txBody>
      </p:sp>
      <p:pic>
        <p:nvPicPr>
          <p:cNvPr id="4" name="Picture 3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A1B09972-4EEF-5C03-8746-3ADAE9922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50" y="122199"/>
            <a:ext cx="2083156" cy="8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05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EE7A21-A000-DE1D-FCAF-14ADDE558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325722"/>
            <a:ext cx="10546199" cy="4729518"/>
          </a:xfrm>
        </p:spPr>
        <p:txBody>
          <a:bodyPr/>
          <a:lstStyle/>
          <a:p>
            <a:r>
              <a:rPr lang="en-US" sz="2400" dirty="0"/>
              <a:t>While involving industry in the Nb</a:t>
            </a:r>
            <a:r>
              <a:rPr lang="en-US" sz="2400" baseline="-25000" dirty="0"/>
              <a:t>3</a:t>
            </a:r>
            <a:r>
              <a:rPr lang="en-US" sz="2400" dirty="0"/>
              <a:t>Sn program offers numerous advantages, there are also some potential disadvantages to consider:</a:t>
            </a:r>
          </a:p>
          <a:p>
            <a:pPr lvl="1"/>
            <a:r>
              <a:rPr lang="en-US" sz="2000" b="1" dirty="0">
                <a:solidFill>
                  <a:srgbClr val="4196B3"/>
                </a:solidFill>
              </a:rPr>
              <a:t>Loss of Control: </a:t>
            </a:r>
            <a:r>
              <a:rPr lang="en-US" sz="1800" dirty="0"/>
              <a:t>Entrusting key aspects of the program to industry may result in a loss of direct control over certain processes or decisions, potentially impacting the program's direction and outcomes.</a:t>
            </a:r>
            <a:endParaRPr lang="en-US" sz="2000" dirty="0"/>
          </a:p>
          <a:p>
            <a:pPr lvl="1"/>
            <a:r>
              <a:rPr lang="en-US" sz="2000" b="1" dirty="0">
                <a:solidFill>
                  <a:srgbClr val="4196B3"/>
                </a:solidFill>
              </a:rPr>
              <a:t>Cost Considerations:</a:t>
            </a:r>
            <a:r>
              <a:rPr lang="en-US" sz="2000" dirty="0"/>
              <a:t> </a:t>
            </a:r>
            <a:r>
              <a:rPr lang="en-US" sz="1800" dirty="0"/>
              <a:t>While industry involvement can lead to cost efficiencies, it may also incur additional expenses, which could affect the overall program budget.</a:t>
            </a:r>
            <a:endParaRPr lang="en-US" sz="2000" dirty="0"/>
          </a:p>
          <a:p>
            <a:pPr lvl="1"/>
            <a:r>
              <a:rPr lang="en-US" sz="2000" b="1" dirty="0">
                <a:solidFill>
                  <a:srgbClr val="4196B3"/>
                </a:solidFill>
              </a:rPr>
              <a:t>Potential Conflict of Interest:</a:t>
            </a:r>
            <a:r>
              <a:rPr lang="en-US" sz="2000" dirty="0"/>
              <a:t> </a:t>
            </a:r>
            <a:r>
              <a:rPr lang="en-US" sz="1800" dirty="0"/>
              <a:t>Industrial partners may prioritize commercial interests over scientific or research objectives.</a:t>
            </a:r>
            <a:endParaRPr lang="en-US" sz="2000" dirty="0"/>
          </a:p>
          <a:p>
            <a:pPr lvl="1"/>
            <a:r>
              <a:rPr lang="en-US" sz="2000" b="1" dirty="0">
                <a:solidFill>
                  <a:srgbClr val="4196B3"/>
                </a:solidFill>
              </a:rPr>
              <a:t>Limited Flexibility:</a:t>
            </a:r>
            <a:r>
              <a:rPr lang="en-US" sz="2000" dirty="0"/>
              <a:t> </a:t>
            </a:r>
            <a:r>
              <a:rPr lang="en-US" sz="1800" dirty="0"/>
              <a:t>Collaborating with industry may require adhering to established protocols, procedures, or timelines, limiting the program's flexibility to adapt to evolving research needs or opportunities.</a:t>
            </a:r>
            <a:endParaRPr lang="en-US" sz="2400" dirty="0"/>
          </a:p>
          <a:p>
            <a:r>
              <a:rPr lang="en-US" sz="2400" dirty="0"/>
              <a:t>For these reasons, INFN, under the IRIS program, is developing a </a:t>
            </a:r>
            <a:r>
              <a:rPr lang="en-US" sz="2400" b="1" dirty="0">
                <a:solidFill>
                  <a:srgbClr val="4196B3"/>
                </a:solidFill>
              </a:rPr>
              <a:t>new facility</a:t>
            </a:r>
            <a:r>
              <a:rPr lang="en-US" sz="2400" dirty="0"/>
              <a:t> specifically designed for </a:t>
            </a:r>
            <a:r>
              <a:rPr lang="en-US" sz="2400" b="1" dirty="0">
                <a:solidFill>
                  <a:srgbClr val="4196B3"/>
                </a:solidFill>
              </a:rPr>
              <a:t>continuous low-intensity research and development</a:t>
            </a:r>
            <a:r>
              <a:rPr lang="en-US" sz="2400" dirty="0"/>
              <a:t> of superconducting magnets.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095D24-EC7F-50AB-DB71-675B76A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Nb</a:t>
            </a:r>
            <a:r>
              <a:rPr lang="en-US" baseline="-25000" dirty="0"/>
              <a:t>3</a:t>
            </a:r>
            <a:r>
              <a:rPr lang="en-US" dirty="0"/>
              <a:t>Sn at INFN</a:t>
            </a:r>
          </a:p>
        </p:txBody>
      </p:sp>
    </p:spTree>
    <p:extLst>
      <p:ext uri="{BB962C8B-B14F-4D97-AF65-F5344CB8AC3E}">
        <p14:creationId xmlns:p14="http://schemas.microsoft.com/office/powerpoint/2010/main" val="363402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84889-CB17-7404-32FF-727018B44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80BBA9-ED69-8491-04E1-3A6CE866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Infrastructure at LASA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28364-B515-367D-C71A-D597C0649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88" y="1284785"/>
            <a:ext cx="9152001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80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4133CB-5482-CE65-E96E-109FD31D13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B3D092-32C2-C6AB-9D84-121B7FAD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Infrastructure at LASA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10C9E-DC09-1FE7-8EB7-07D71594F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88" y="1284785"/>
            <a:ext cx="9152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5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1CB631-0DD0-3CB8-DF13-95A4E9F86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450" y="3014945"/>
            <a:ext cx="7646796" cy="34785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FBC99D-30AA-D68E-6EE5-C93E8D47B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305623"/>
            <a:ext cx="10546199" cy="4729518"/>
          </a:xfrm>
        </p:spPr>
        <p:txBody>
          <a:bodyPr/>
          <a:lstStyle/>
          <a:p>
            <a:r>
              <a:rPr lang="en-US" sz="2400" dirty="0"/>
              <a:t>The heat treatment furnace temporary installed at ASG for the </a:t>
            </a:r>
            <a:r>
              <a:rPr lang="en-US" sz="2400" dirty="0" err="1"/>
              <a:t>FalconD</a:t>
            </a:r>
            <a:r>
              <a:rPr lang="en-US" sz="2400" dirty="0"/>
              <a:t> project has been procured by INFN.</a:t>
            </a:r>
          </a:p>
          <a:p>
            <a:r>
              <a:rPr lang="en-US" sz="2400" dirty="0"/>
              <a:t>Following the completion of the </a:t>
            </a:r>
            <a:r>
              <a:rPr lang="en-US" sz="2400" dirty="0" err="1"/>
              <a:t>FalconD</a:t>
            </a:r>
            <a:r>
              <a:rPr lang="en-US" sz="2400" dirty="0"/>
              <a:t> project, the furnace will be relocated to LASA in preparation for the 14+ T program.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93960C-4F9D-D316-1AEF-EE6CC86E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treatment furnace</a:t>
            </a:r>
          </a:p>
        </p:txBody>
      </p:sp>
    </p:spTree>
    <p:extLst>
      <p:ext uri="{BB962C8B-B14F-4D97-AF65-F5344CB8AC3E}">
        <p14:creationId xmlns:p14="http://schemas.microsoft.com/office/powerpoint/2010/main" val="2925900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19C34EF-501A-61A9-5733-81AA6C8D064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612648" y="1325722"/>
                <a:ext cx="10546199" cy="4729518"/>
              </a:xfrm>
            </p:spPr>
            <p:txBody>
              <a:bodyPr/>
              <a:lstStyle/>
              <a:p>
                <a:r>
                  <a:rPr lang="en-US" dirty="0"/>
                  <a:t>We are currently discussing with INFN/CERN a program that is a natural evolution of previous efforts (to be funded 50%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−</a:t>
                </a:r>
                <a:r>
                  <a:rPr lang="en-US" dirty="0"/>
                  <a:t>50%).</a:t>
                </a:r>
              </a:p>
              <a:p>
                <a:r>
                  <a:rPr lang="en-US" dirty="0"/>
                  <a:t>The main objective of this program is to design and implement a demonstrator of an Nb</a:t>
                </a:r>
                <a:r>
                  <a:rPr lang="en-US" baseline="-25000" dirty="0"/>
                  <a:t>3</a:t>
                </a:r>
                <a:r>
                  <a:rPr lang="en-US" dirty="0"/>
                  <a:t>Sn 14</a:t>
                </a:r>
                <a:r>
                  <a:rPr lang="en-US" baseline="30000" dirty="0"/>
                  <a:t>+</a:t>
                </a:r>
                <a:r>
                  <a:rPr lang="en-US" dirty="0"/>
                  <a:t> T dipole:</a:t>
                </a:r>
              </a:p>
              <a:p>
                <a:pPr lvl="1"/>
                <a:r>
                  <a:rPr lang="en-US" dirty="0"/>
                  <a:t>it is designed to reach 14 T at T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4 K (with less margin)</a:t>
                </a:r>
              </a:p>
              <a:p>
                <a:pPr lvl="1"/>
                <a:r>
                  <a:rPr lang="en-US" dirty="0"/>
                  <a:t>… and 15.5-16 T at 1.9 K</a:t>
                </a:r>
              </a:p>
              <a:p>
                <a:pPr lvl="1"/>
                <a:r>
                  <a:rPr lang="en-US" dirty="0"/>
                  <a:t>additional task if the </a:t>
                </a:r>
                <a:r>
                  <a:rPr lang="en-US" dirty="0" err="1"/>
                  <a:t>FalconD</a:t>
                </a:r>
                <a:r>
                  <a:rPr lang="en-US" dirty="0"/>
                  <a:t> program will produce 4 viable coils:</a:t>
                </a:r>
              </a:p>
              <a:p>
                <a:pPr lvl="2"/>
                <a:r>
                  <a:rPr lang="en-US" dirty="0"/>
                  <a:t>assembly at LASA a double aperture 12 T magnet</a:t>
                </a:r>
              </a:p>
              <a:p>
                <a:pPr lvl="2"/>
                <a:r>
                  <a:rPr lang="en-US" dirty="0">
                    <a:sym typeface="Symbol" panose="05050102010706020507" pitchFamily="18" charset="2"/>
                  </a:rPr>
                  <a:t></a:t>
                </a:r>
                <a:r>
                  <a:rPr lang="en-US" dirty="0"/>
                  <a:t> </a:t>
                </a:r>
                <a:r>
                  <a:rPr lang="en-US" b="1" dirty="0">
                    <a:solidFill>
                      <a:srgbClr val="4196B3"/>
                    </a:solidFill>
                  </a:rPr>
                  <a:t>double aperture 12 T dipole can be proved by 2026-27!</a:t>
                </a:r>
                <a:r>
                  <a:rPr lang="en-US" dirty="0"/>
                  <a:t> Important input of the EU strategy.</a:t>
                </a:r>
              </a:p>
              <a:p>
                <a:r>
                  <a:rPr lang="en-US" dirty="0"/>
                  <a:t>Full approval received from </a:t>
                </a:r>
                <a:r>
                  <a:rPr lang="en-US" dirty="0" err="1"/>
                  <a:t>E.Todesco</a:t>
                </a:r>
                <a:r>
                  <a:rPr lang="en-US" dirty="0"/>
                  <a:t> (HFM Program Leader)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019C34EF-501A-61A9-5733-81AA6C8D06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12648" y="1325722"/>
                <a:ext cx="10546199" cy="4729518"/>
              </a:xfrm>
              <a:blipFill>
                <a:blip r:embed="rId2"/>
                <a:stretch>
                  <a:fillRect t="-2320" r="-1850" b="-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1B95B8F-5141-F212-0399-3AC9781D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INFN 14</a:t>
            </a:r>
            <a:r>
              <a:rPr lang="en-US" baseline="30000" dirty="0"/>
              <a:t>+</a:t>
            </a:r>
            <a:r>
              <a:rPr lang="en-US" dirty="0"/>
              <a:t> T program (2025</a:t>
            </a:r>
            <a:r>
              <a:rPr lang="en-US" dirty="0">
                <a:latin typeface="Book Antiqua" panose="02040602050305030304" pitchFamily="18" charset="0"/>
              </a:rPr>
              <a:t>─</a:t>
            </a:r>
            <a:r>
              <a:rPr lang="en-US" dirty="0"/>
              <a:t>2030)</a:t>
            </a:r>
          </a:p>
        </p:txBody>
      </p:sp>
    </p:spTree>
    <p:extLst>
      <p:ext uri="{BB962C8B-B14F-4D97-AF65-F5344CB8AC3E}">
        <p14:creationId xmlns:p14="http://schemas.microsoft.com/office/powerpoint/2010/main" val="27425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74A6C9-885B-7426-4356-503C9ACED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85046"/>
            <a:ext cx="11485266" cy="4729518"/>
          </a:xfrm>
        </p:spPr>
        <p:txBody>
          <a:bodyPr/>
          <a:lstStyle/>
          <a:p>
            <a:pPr lvl="1"/>
            <a:r>
              <a:rPr lang="en-US" sz="1600" dirty="0"/>
              <a:t>Year 1 (Jun-2024):</a:t>
            </a:r>
          </a:p>
          <a:p>
            <a:pPr lvl="2"/>
            <a:r>
              <a:rPr lang="en-US" sz="1400" dirty="0"/>
              <a:t>Focus on electromagnetic design to optimize temperature margin, enhance </a:t>
            </a:r>
            <a:r>
              <a:rPr lang="en-US" sz="1400" dirty="0" err="1"/>
              <a:t>windability</a:t>
            </a:r>
            <a:r>
              <a:rPr lang="en-US" sz="1400" dirty="0"/>
              <a:t>, and assess conductor and cable feasibility.</a:t>
            </a:r>
          </a:p>
          <a:p>
            <a:pPr lvl="2"/>
            <a:r>
              <a:rPr lang="en-US" sz="1400" dirty="0"/>
              <a:t>Conduct 2D mechanical design to manage peak stress levels.</a:t>
            </a:r>
          </a:p>
          <a:p>
            <a:pPr lvl="2"/>
            <a:r>
              <a:rPr lang="en-US" sz="1400" dirty="0"/>
              <a:t>Select materials for components and establish manufacturing processes such as curing and impregnation.</a:t>
            </a:r>
          </a:p>
          <a:p>
            <a:pPr lvl="2"/>
            <a:r>
              <a:rPr lang="en-US" sz="1400" dirty="0"/>
              <a:t>Conduct tests and studies on critical aspects and design choices, including splicing and quench protection.</a:t>
            </a:r>
          </a:p>
          <a:p>
            <a:pPr lvl="1"/>
            <a:r>
              <a:rPr lang="en-US" sz="1600" dirty="0"/>
              <a:t>Year 2:</a:t>
            </a:r>
          </a:p>
          <a:p>
            <a:pPr lvl="2"/>
            <a:r>
              <a:rPr lang="en-US" sz="1400" dirty="0"/>
              <a:t>Refine design based on simulation results and insights from mockup testing.</a:t>
            </a:r>
          </a:p>
          <a:p>
            <a:pPr lvl="2"/>
            <a:r>
              <a:rPr lang="en-US" sz="1400" dirty="0"/>
              <a:t>Procure necessary materials, components, and tooling.</a:t>
            </a:r>
          </a:p>
          <a:p>
            <a:pPr lvl="2"/>
            <a:r>
              <a:rPr lang="en-US" sz="1400" dirty="0"/>
              <a:t>Establish the cold test station at the LASA laboratory in Milan.</a:t>
            </a:r>
          </a:p>
          <a:p>
            <a:pPr lvl="2"/>
            <a:r>
              <a:rPr lang="en-US" sz="1400" dirty="0"/>
              <a:t>Continuously improve and refine the quench protection system for enhanced safety and efficient energy removal.</a:t>
            </a:r>
            <a:endParaRPr lang="en-US" sz="1800" dirty="0"/>
          </a:p>
          <a:p>
            <a:pPr lvl="1"/>
            <a:r>
              <a:rPr lang="en-US" sz="1600" dirty="0"/>
              <a:t>Year 3:</a:t>
            </a:r>
          </a:p>
          <a:p>
            <a:pPr lvl="2"/>
            <a:r>
              <a:rPr lang="en-US" sz="1400" dirty="0"/>
              <a:t>Conduct initial tests on the conductor to evaluate </a:t>
            </a:r>
            <a:r>
              <a:rPr lang="en-US" sz="1400" dirty="0" err="1"/>
              <a:t>windability</a:t>
            </a:r>
            <a:r>
              <a:rPr lang="en-US" sz="1400" dirty="0"/>
              <a:t> under realistic conditions.</a:t>
            </a:r>
          </a:p>
          <a:p>
            <a:pPr lvl="2"/>
            <a:r>
              <a:rPr lang="en-US" sz="1400" dirty="0"/>
              <a:t>Analyze test results and identify areas for improvement in design and manufacturing processes if necessary.</a:t>
            </a:r>
          </a:p>
          <a:p>
            <a:pPr lvl="2"/>
            <a:r>
              <a:rPr lang="en-US" sz="1400" dirty="0"/>
              <a:t>Construct the first dummy coil and initiate the mechanical assembly process.</a:t>
            </a:r>
            <a:endParaRPr lang="en-US" sz="1800" dirty="0"/>
          </a:p>
          <a:p>
            <a:pPr lvl="1"/>
            <a:r>
              <a:rPr lang="en-US" sz="1600" dirty="0"/>
              <a:t>Year 4:</a:t>
            </a:r>
          </a:p>
          <a:p>
            <a:pPr lvl="2"/>
            <a:r>
              <a:rPr lang="en-US" sz="1400" dirty="0"/>
              <a:t>Finalize design and manufacturing processes for the four-layer Nb</a:t>
            </a:r>
            <a:r>
              <a:rPr lang="en-US" sz="1400" baseline="30000" dirty="0"/>
              <a:t>3</a:t>
            </a:r>
            <a:r>
              <a:rPr lang="en-US" sz="1400" dirty="0"/>
              <a:t>Sn accelerator magnet.</a:t>
            </a:r>
          </a:p>
          <a:p>
            <a:pPr lvl="2"/>
            <a:r>
              <a:rPr lang="en-US" sz="1400" dirty="0"/>
              <a:t>Start manufacturing of the final magnet version, including spares.</a:t>
            </a:r>
          </a:p>
          <a:p>
            <a:pPr lvl="2"/>
            <a:r>
              <a:rPr lang="en-US" sz="1400" dirty="0"/>
              <a:t>Complete the configuration of the test station settings.</a:t>
            </a:r>
            <a:endParaRPr lang="en-US" sz="1800" dirty="0"/>
          </a:p>
          <a:p>
            <a:pPr lvl="1"/>
            <a:r>
              <a:rPr lang="en-US" sz="1600" dirty="0"/>
              <a:t>Year 5:</a:t>
            </a:r>
          </a:p>
          <a:p>
            <a:pPr lvl="2"/>
            <a:r>
              <a:rPr lang="en-US" sz="1400" dirty="0"/>
              <a:t>Conduct comprehensive testing of the magnet and perform measurements under various operating conditions.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00BD41-5352-56F2-E8A3-4DD3309C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14</a:t>
            </a:r>
            <a:r>
              <a:rPr lang="en-US"/>
              <a:t>+ T program </a:t>
            </a:r>
            <a:r>
              <a:rPr lang="en-US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63735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2867619-F30B-1FF7-CF2F-F466825D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176" y="1318196"/>
            <a:ext cx="4770277" cy="3726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A60D52-212B-2E2B-C496-E1A4B4A338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406106"/>
            <a:ext cx="6271037" cy="472951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in an intermetallic compound of Nb and Tin which is superconductor below 18 K and 30 T.</a:t>
            </a:r>
          </a:p>
          <a:p>
            <a:pPr>
              <a:spcAft>
                <a:spcPts val="600"/>
              </a:spcAft>
            </a:pPr>
            <a:r>
              <a:rPr lang="en-US" noProof="0" dirty="0"/>
              <a:t>State of the art Nb</a:t>
            </a:r>
            <a:r>
              <a:rPr lang="en-US" baseline="-25000" noProof="0" dirty="0"/>
              <a:t>3</a:t>
            </a:r>
            <a:r>
              <a:rPr lang="en-US" noProof="0" dirty="0"/>
              <a:t>Sn strands can carry up to</a:t>
            </a:r>
            <a:br>
              <a:rPr lang="en-US" noProof="0" dirty="0"/>
            </a:br>
            <a:r>
              <a:rPr lang="en-US" noProof="0" dirty="0"/>
              <a:t>J</a:t>
            </a:r>
            <a:r>
              <a:rPr lang="en-US" baseline="-25000" noProof="0" dirty="0"/>
              <a:t>C</a:t>
            </a:r>
            <a:r>
              <a:rPr lang="en-US" noProof="0" dirty="0"/>
              <a:t>(16 T, 4.2 K)=1200 A/mm</a:t>
            </a:r>
            <a:r>
              <a:rPr lang="en-US" baseline="30000" noProof="0" dirty="0"/>
              <a:t>2</a:t>
            </a:r>
            <a:r>
              <a:rPr lang="en-US" noProof="0" dirty="0"/>
              <a:t>.</a:t>
            </a:r>
          </a:p>
          <a:p>
            <a:pPr>
              <a:spcAft>
                <a:spcPts val="600"/>
              </a:spcAft>
            </a:pPr>
            <a:r>
              <a:rPr lang="en-US" noProof="0" dirty="0"/>
              <a:t>14 T are within reach, 16 T could potentially be unachievable even at 1.9 K.</a:t>
            </a:r>
          </a:p>
          <a:p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CBB4A3-3957-5772-8500-9D2401CA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000" noProof="0" dirty="0"/>
            </a:br>
            <a:r>
              <a:rPr lang="en-US" sz="4000" noProof="0" dirty="0"/>
              <a:t>Understanding Nb</a:t>
            </a:r>
            <a:r>
              <a:rPr lang="en-US" sz="4000" baseline="-25000" noProof="0" dirty="0"/>
              <a:t>3</a:t>
            </a:r>
            <a:r>
              <a:rPr lang="en-US" sz="4000" noProof="0" dirty="0"/>
              <a:t>Sn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337463-DE76-4ADE-665C-C09798B6ABF4}"/>
              </a:ext>
            </a:extLst>
          </p:cNvPr>
          <p:cNvSpPr/>
          <p:nvPr/>
        </p:nvSpPr>
        <p:spPr>
          <a:xfrm>
            <a:off x="8630293" y="5222300"/>
            <a:ext cx="2188394" cy="422356"/>
          </a:xfrm>
          <a:prstGeom prst="roundRect">
            <a:avLst>
              <a:gd name="adj" fmla="val 50000"/>
            </a:avLst>
          </a:prstGeom>
          <a:solidFill>
            <a:srgbClr val="56A6C2"/>
          </a:solidFill>
          <a:ln>
            <a:solidFill>
              <a:srgbClr val="002D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i="1" dirty="0"/>
              <a:t>Courtesy </a:t>
            </a:r>
            <a:r>
              <a:rPr lang="en-US" i="1" dirty="0" err="1"/>
              <a:t>D.Novelli</a:t>
            </a:r>
            <a:endParaRPr lang="en-US" i="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6C4BB9-1D93-3EF1-E7FE-9A8D275D0CBD}"/>
              </a:ext>
            </a:extLst>
          </p:cNvPr>
          <p:cNvCxnSpPr/>
          <p:nvPr/>
        </p:nvCxnSpPr>
        <p:spPr>
          <a:xfrm>
            <a:off x="9989344" y="4614857"/>
            <a:ext cx="20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4C0F949-0D8C-C317-3851-443A33A96AF5}"/>
              </a:ext>
            </a:extLst>
          </p:cNvPr>
          <p:cNvSpPr/>
          <p:nvPr/>
        </p:nvSpPr>
        <p:spPr>
          <a:xfrm>
            <a:off x="10168083" y="458542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68D74E-6060-CCDE-01FB-CF5CC3077F74}"/>
              </a:ext>
            </a:extLst>
          </p:cNvPr>
          <p:cNvCxnSpPr/>
          <p:nvPr/>
        </p:nvCxnSpPr>
        <p:spPr>
          <a:xfrm>
            <a:off x="9787744" y="4614857"/>
            <a:ext cx="20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1DBC7CB-4ECC-C4F2-64F7-2A07C38AB3CD}"/>
              </a:ext>
            </a:extLst>
          </p:cNvPr>
          <p:cNvSpPr/>
          <p:nvPr/>
        </p:nvSpPr>
        <p:spPr>
          <a:xfrm>
            <a:off x="9751744" y="458542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4C7A6-4D64-E0F7-324D-ED008D9FA9D7}"/>
              </a:ext>
            </a:extLst>
          </p:cNvPr>
          <p:cNvSpPr txBox="1"/>
          <p:nvPr/>
        </p:nvSpPr>
        <p:spPr>
          <a:xfrm>
            <a:off x="9619250" y="4620955"/>
            <a:ext cx="438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874376-1839-DB25-6411-4D215593EFF9}"/>
              </a:ext>
            </a:extLst>
          </p:cNvPr>
          <p:cNvSpPr txBox="1"/>
          <p:nvPr/>
        </p:nvSpPr>
        <p:spPr>
          <a:xfrm>
            <a:off x="10033869" y="4618569"/>
            <a:ext cx="438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91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CC08A6-A860-169F-0A76-B85F6D9F34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FalconD</a:t>
            </a:r>
            <a:r>
              <a:rPr lang="en-US" dirty="0"/>
              <a:t> activities are well progressing:</a:t>
            </a:r>
          </a:p>
          <a:p>
            <a:pPr lvl="1"/>
            <a:r>
              <a:rPr lang="en-US" dirty="0"/>
              <a:t>First dummy coil will be ready by 2024</a:t>
            </a:r>
          </a:p>
          <a:p>
            <a:pPr lvl="1"/>
            <a:r>
              <a:rPr lang="en-US" dirty="0"/>
              <a:t>First 23 Nb3Sn coils ready by 2025</a:t>
            </a:r>
          </a:p>
          <a:p>
            <a:pPr lvl="1"/>
            <a:r>
              <a:rPr lang="en-US" dirty="0"/>
              <a:t>First 12 T dipole assembled and tested in single aperture mode in 2026</a:t>
            </a:r>
          </a:p>
          <a:p>
            <a:r>
              <a:rPr lang="en-US" dirty="0"/>
              <a:t>If the new Nb</a:t>
            </a:r>
            <a:r>
              <a:rPr lang="en-US" baseline="-25000" dirty="0"/>
              <a:t>3</a:t>
            </a:r>
            <a:r>
              <a:rPr lang="en-US" dirty="0"/>
              <a:t>Sn program will be approved:</a:t>
            </a:r>
          </a:p>
          <a:p>
            <a:pPr lvl="1"/>
            <a:r>
              <a:rPr lang="en-US" dirty="0"/>
              <a:t>First 14+ T dipole ready by 2030</a:t>
            </a:r>
          </a:p>
          <a:p>
            <a:pPr lvl="1"/>
            <a:r>
              <a:rPr lang="en-US" dirty="0"/>
              <a:t>First 12 T dipole assembled and tested in double aperture mode in 2026/2027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9BBAF8-FE76-8B0D-E7F8-070717EC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44325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4B1C42-7060-E218-6213-1B253347EB2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43E31-B2B6-C1DB-459D-BF979021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13" y="1656344"/>
            <a:ext cx="9393586" cy="2113466"/>
          </a:xfrm>
        </p:spPr>
        <p:txBody>
          <a:bodyPr/>
          <a:lstStyle/>
          <a:p>
            <a:r>
              <a:rPr lang="en-US" dirty="0"/>
              <a:t>Thanks 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353005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2607CA-869B-6828-3C85-1B2D7347F0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9" y="1406106"/>
            <a:ext cx="9711222" cy="4729518"/>
          </a:xfrm>
        </p:spPr>
        <p:txBody>
          <a:bodyPr/>
          <a:lstStyle/>
          <a:p>
            <a:r>
              <a:rPr lang="en-US" dirty="0"/>
              <a:t>Can we forego the use of Nb</a:t>
            </a:r>
            <a:r>
              <a:rPr lang="en-US" baseline="-25000" dirty="0"/>
              <a:t>3</a:t>
            </a:r>
            <a:r>
              <a:rPr lang="en-US" dirty="0"/>
              <a:t>Sn in developing the dipoles for future accelerators?</a:t>
            </a:r>
          </a:p>
          <a:p>
            <a:pPr lvl="1"/>
            <a:r>
              <a:rPr lang="en-US" dirty="0"/>
              <a:t>NO: HTS are still in R&amp;D phase (TRL 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−3)</a:t>
            </a:r>
            <a:endParaRPr lang="en-US" dirty="0"/>
          </a:p>
          <a:p>
            <a:r>
              <a:rPr lang="en-US" dirty="0"/>
              <a:t>Is Nb</a:t>
            </a:r>
            <a:r>
              <a:rPr lang="en-US" baseline="-25000" dirty="0"/>
              <a:t>3</a:t>
            </a:r>
            <a:r>
              <a:rPr lang="en-US" dirty="0"/>
              <a:t>Sn ready?</a:t>
            </a:r>
          </a:p>
          <a:p>
            <a:pPr lvl="1"/>
            <a:r>
              <a:rPr lang="en-US" dirty="0"/>
              <a:t>12 T dipoles are close </a:t>
            </a:r>
            <a:br>
              <a:rPr lang="en-US" dirty="0"/>
            </a:br>
            <a:r>
              <a:rPr lang="en-US" dirty="0"/>
              <a:t>to demonstration (TRL 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−7)</a:t>
            </a:r>
            <a:endParaRPr lang="en-US" dirty="0"/>
          </a:p>
          <a:p>
            <a:pPr lvl="1"/>
            <a:r>
              <a:rPr lang="en-US" dirty="0"/>
              <a:t>14-16 T dipoles still need </a:t>
            </a:r>
            <a:br>
              <a:rPr lang="en-US" dirty="0"/>
            </a:br>
            <a:r>
              <a:rPr lang="en-US" dirty="0"/>
              <a:t>~5 years of R&amp;D (TRL 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−5)</a:t>
            </a:r>
            <a:endParaRPr lang="en-US" dirty="0"/>
          </a:p>
          <a:p>
            <a:r>
              <a:rPr lang="en-US" dirty="0"/>
              <a:t>If the HEP community settles for 12 T, FCC-</a:t>
            </a:r>
            <a:r>
              <a:rPr lang="en-US" dirty="0" err="1"/>
              <a:t>hh</a:t>
            </a:r>
            <a:r>
              <a:rPr lang="en-US" dirty="0"/>
              <a:t> could be ready by 2045</a:t>
            </a:r>
            <a:r>
              <a:rPr lang="en-US" dirty="0">
                <a:latin typeface="Book Antiqua" panose="02040602050305030304" pitchFamily="18" charset="0"/>
              </a:rPr>
              <a:t>─</a:t>
            </a:r>
            <a:r>
              <a:rPr lang="en-US" dirty="0"/>
              <a:t>2050  </a:t>
            </a:r>
          </a:p>
          <a:p>
            <a:pPr marL="1080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D20A4C-D9A8-C947-466D-8B85CF66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Readiness Level</a:t>
            </a:r>
          </a:p>
        </p:txBody>
      </p:sp>
      <p:pic>
        <p:nvPicPr>
          <p:cNvPr id="5" name="Picture 4" descr="A diagram of a magnet technology&#10;&#10;Description automatically generated">
            <a:extLst>
              <a:ext uri="{FF2B5EF4-FFF2-40B4-BE49-F238E27FC236}">
                <a16:creationId xmlns:a16="http://schemas.microsoft.com/office/drawing/2014/main" id="{D4F53B00-1F21-ACCD-A904-1689FDD64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961"/>
          <a:stretch/>
        </p:blipFill>
        <p:spPr>
          <a:xfrm>
            <a:off x="4846095" y="1940572"/>
            <a:ext cx="7143337" cy="246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F5981A-7264-1A90-7D6C-EC7CAA35B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1406106"/>
            <a:ext cx="10773107" cy="472951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R&amp;D is not only required for magnets but also for conductors</a:t>
            </a:r>
          </a:p>
          <a:p>
            <a:pPr lvl="1"/>
            <a:r>
              <a:rPr lang="en-US" dirty="0"/>
              <a:t>for transport properties:</a:t>
            </a:r>
          </a:p>
          <a:p>
            <a:pPr lvl="2"/>
            <a:r>
              <a:rPr lang="en-US" noProof="0" dirty="0"/>
              <a:t>J</a:t>
            </a:r>
            <a:r>
              <a:rPr lang="en-US" baseline="-25000" noProof="0" dirty="0"/>
              <a:t>C</a:t>
            </a:r>
            <a:r>
              <a:rPr lang="en-US" noProof="0" dirty="0"/>
              <a:t>(16 T, 4.2 K)=1200 A/mm</a:t>
            </a:r>
            <a:r>
              <a:rPr lang="en-US" baseline="30000" noProof="0" dirty="0"/>
              <a:t>2</a:t>
            </a:r>
            <a:r>
              <a:rPr lang="en-US" noProof="0" dirty="0"/>
              <a:t> state of the art of Nb</a:t>
            </a:r>
            <a:r>
              <a:rPr lang="en-US" baseline="-25000" noProof="0" dirty="0"/>
              <a:t>3</a:t>
            </a:r>
            <a:r>
              <a:rPr lang="en-US" noProof="0" dirty="0"/>
              <a:t>Sn strands (</a:t>
            </a:r>
            <a:r>
              <a:rPr lang="en-US" noProof="0" dirty="0" err="1"/>
              <a:t>HiLumi</a:t>
            </a:r>
            <a:r>
              <a:rPr lang="en-US" noProof="0" dirty="0"/>
              <a:t>)</a:t>
            </a:r>
          </a:p>
          <a:p>
            <a:pPr lvl="2"/>
            <a:r>
              <a:rPr lang="en-US" noProof="0" dirty="0"/>
              <a:t>J</a:t>
            </a:r>
            <a:r>
              <a:rPr lang="en-US" baseline="-25000" noProof="0" dirty="0"/>
              <a:t>C</a:t>
            </a:r>
            <a:r>
              <a:rPr lang="en-US" noProof="0" dirty="0"/>
              <a:t>(16 T, 4.2 K)=1500 A/mm</a:t>
            </a:r>
            <a:r>
              <a:rPr lang="en-US" baseline="30000" noProof="0" dirty="0"/>
              <a:t>2</a:t>
            </a:r>
            <a:r>
              <a:rPr lang="en-US" noProof="0" dirty="0"/>
              <a:t> target performance for FCC-</a:t>
            </a:r>
            <a:r>
              <a:rPr lang="en-US" noProof="0" dirty="0" err="1"/>
              <a:t>hh</a:t>
            </a:r>
            <a:r>
              <a:rPr lang="en-US" noProof="0" dirty="0"/>
              <a:t> @ 16 T</a:t>
            </a:r>
          </a:p>
          <a:p>
            <a:pPr lvl="1">
              <a:spcBef>
                <a:spcPts val="1200"/>
              </a:spcBef>
            </a:pPr>
            <a:r>
              <a:rPr lang="en-US" b="1" u="sng" dirty="0">
                <a:solidFill>
                  <a:srgbClr val="4196B3"/>
                </a:solidFill>
              </a:rPr>
              <a:t>for field quality</a:t>
            </a:r>
            <a:r>
              <a:rPr lang="en-US" dirty="0"/>
              <a:t>: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SC filament diameter is currently 45-50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(</a:t>
            </a:r>
            <a:r>
              <a:rPr lang="en-US" dirty="0" err="1"/>
              <a:t>HiLumi</a:t>
            </a:r>
            <a:r>
              <a:rPr lang="en-US"/>
              <a:t>), which leads </a:t>
            </a:r>
            <a:r>
              <a:rPr lang="en-US" dirty="0"/>
              <a:t>to</a:t>
            </a:r>
            <a:r>
              <a:rPr lang="en-US" i="1" u="sng" dirty="0">
                <a:solidFill>
                  <a:srgbClr val="4196B3"/>
                </a:solidFill>
              </a:rPr>
              <a:t> field quality errors of the order of 50-60 units</a:t>
            </a:r>
            <a:r>
              <a:rPr lang="en-US" dirty="0"/>
              <a:t> due to persistent currents (these errors are of the order of 7 units in the LHC)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corrective actions may include:</a:t>
            </a:r>
            <a:br>
              <a:rPr lang="en-US" dirty="0"/>
            </a:br>
            <a:r>
              <a:rPr lang="en-US" dirty="0"/>
              <a:t>- reducing the filament diameter to 25-30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br>
              <a:rPr lang="en-US" dirty="0"/>
            </a:br>
            <a:r>
              <a:rPr lang="en-US" dirty="0"/>
              <a:t>- implementing passive correction systems and enhancing active correction capability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AE6DF1-C5C1-271F-B4B2-7AD386D2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on Nb</a:t>
            </a:r>
            <a:r>
              <a:rPr lang="en-US" baseline="-25000" dirty="0"/>
              <a:t>3</a:t>
            </a:r>
            <a:r>
              <a:rPr lang="en-US" dirty="0"/>
              <a:t>Sn conductor</a:t>
            </a:r>
          </a:p>
        </p:txBody>
      </p:sp>
    </p:spTree>
    <p:extLst>
      <p:ext uri="{BB962C8B-B14F-4D97-AF65-F5344CB8AC3E}">
        <p14:creationId xmlns:p14="http://schemas.microsoft.com/office/powerpoint/2010/main" val="311678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9C20A0-1A1E-80AA-F552-5497D2DEC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AB4F75-8C8D-E423-70ED-8D553442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M.Benedikt</a:t>
            </a:r>
            <a:r>
              <a:rPr lang="en-US" dirty="0"/>
              <a:t>, HFM Meeting, Oct.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38517-5FA7-22B6-D6BB-3CCAE7945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15" y="1306945"/>
            <a:ext cx="8878697" cy="49942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137F1F-B6E9-673A-22B2-B38F60847C20}"/>
              </a:ext>
            </a:extLst>
          </p:cNvPr>
          <p:cNvSpPr/>
          <p:nvPr/>
        </p:nvSpPr>
        <p:spPr>
          <a:xfrm>
            <a:off x="1765426" y="3612333"/>
            <a:ext cx="8039477" cy="1095469"/>
          </a:xfrm>
          <a:prstGeom prst="rect">
            <a:avLst/>
          </a:prstGeom>
          <a:noFill/>
          <a:ln w="38100">
            <a:solidFill>
              <a:srgbClr val="00CC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81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001E71-15CD-8B8D-3ACD-39F5087EA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4745173"/>
            <a:ext cx="10546199" cy="1229679"/>
          </a:xfrm>
        </p:spPr>
        <p:txBody>
          <a:bodyPr/>
          <a:lstStyle/>
          <a:p>
            <a:r>
              <a:rPr lang="en-US" dirty="0"/>
              <a:t>Limits of Nb</a:t>
            </a:r>
            <a:r>
              <a:rPr lang="en-US" baseline="-25000" dirty="0"/>
              <a:t>3</a:t>
            </a:r>
            <a:r>
              <a:rPr lang="en-US" dirty="0"/>
              <a:t>Sn are in the 14</a:t>
            </a:r>
            <a:r>
              <a:rPr lang="en-US" dirty="0">
                <a:latin typeface="Book Antiqua" panose="02040602050305030304" pitchFamily="18" charset="0"/>
              </a:rPr>
              <a:t>─</a:t>
            </a:r>
            <a:r>
              <a:rPr lang="en-US" dirty="0"/>
              <a:t>16 T range</a:t>
            </a:r>
          </a:p>
          <a:p>
            <a:r>
              <a:rPr lang="en-US" dirty="0"/>
              <a:t>Why confirming the 12 T (</a:t>
            </a:r>
            <a:r>
              <a:rPr lang="en-US" dirty="0" err="1"/>
              <a:t>FalconD</a:t>
            </a:r>
            <a:r>
              <a:rPr lang="en-US" dirty="0"/>
              <a:t>) step?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9AF1B-9BE6-9FF3-D002-D50B58F4A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M.Lamont</a:t>
            </a:r>
            <a:r>
              <a:rPr lang="en-US" dirty="0"/>
              <a:t>, CERN HFM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531D9-9CAE-30AE-E6C2-B5DD0AA02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255"/>
          <a:stretch/>
        </p:blipFill>
        <p:spPr>
          <a:xfrm>
            <a:off x="937812" y="1265755"/>
            <a:ext cx="9168407" cy="32359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E80FD3-5CF0-BEA1-8496-5B47AF9F3EAF}"/>
              </a:ext>
            </a:extLst>
          </p:cNvPr>
          <p:cNvSpPr/>
          <p:nvPr/>
        </p:nvSpPr>
        <p:spPr>
          <a:xfrm>
            <a:off x="1115367" y="2105080"/>
            <a:ext cx="5707464" cy="999861"/>
          </a:xfrm>
          <a:prstGeom prst="rect">
            <a:avLst/>
          </a:prstGeom>
          <a:noFill/>
          <a:ln w="38100">
            <a:solidFill>
              <a:srgbClr val="00CC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2B1AFF9-CC69-261D-F434-3C082E54EC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2447" y="1979805"/>
            <a:ext cx="4147809" cy="42416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36B51B-A381-80E6-606C-FD689056EE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215" y="1345818"/>
            <a:ext cx="7335597" cy="4729518"/>
          </a:xfrm>
        </p:spPr>
        <p:txBody>
          <a:bodyPr/>
          <a:lstStyle/>
          <a:p>
            <a:r>
              <a:rPr lang="en-US" sz="2400" dirty="0"/>
              <a:t>There is a significant technological leap between achieving a magnetic field strength of 12 T and that of 14-16 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EB9138-5FA4-E18D-44AB-0792D3C0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dipoles: 12 T vs 14</a:t>
            </a:r>
            <a:r>
              <a:rPr lang="en-US" dirty="0">
                <a:latin typeface="Book Antiqua" panose="02040602050305030304" pitchFamily="18" charset="0"/>
              </a:rPr>
              <a:t>─</a:t>
            </a:r>
            <a:r>
              <a:rPr lang="en-US" dirty="0"/>
              <a:t>16 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7FAA3A-8300-E5D2-79BE-7311E3DF4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145" y="2883554"/>
            <a:ext cx="5034652" cy="3144170"/>
          </a:xfrm>
          <a:prstGeom prst="rect">
            <a:avLst/>
          </a:prstGeom>
        </p:spPr>
      </p:pic>
      <p:pic>
        <p:nvPicPr>
          <p:cNvPr id="30" name="Picture 29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AF723745-2FF0-FF31-9866-97569CD78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65" y="2642171"/>
            <a:ext cx="2083156" cy="833262"/>
          </a:xfrm>
          <a:prstGeom prst="rect">
            <a:avLst/>
          </a:prstGeom>
        </p:spPr>
      </p:pic>
      <p:pic>
        <p:nvPicPr>
          <p:cNvPr id="2050" name="Picture 2" descr="EuroCircol project started - DQMP">
            <a:extLst>
              <a:ext uri="{FF2B5EF4-FFF2-40B4-BE49-F238E27FC236}">
                <a16:creationId xmlns:a16="http://schemas.microsoft.com/office/drawing/2014/main" id="{BFE26910-902A-8A0B-E65D-FD5EFD38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097" y="1305964"/>
            <a:ext cx="2083156" cy="99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Rectangle 4">
            <a:extLst>
              <a:ext uri="{FF2B5EF4-FFF2-40B4-BE49-F238E27FC236}">
                <a16:creationId xmlns:a16="http://schemas.microsoft.com/office/drawing/2014/main" id="{A743F75E-65BC-850D-526B-1EA8D7D54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3144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1" name="Rectangle 6">
            <a:extLst>
              <a:ext uri="{FF2B5EF4-FFF2-40B4-BE49-F238E27FC236}">
                <a16:creationId xmlns:a16="http://schemas.microsoft.com/office/drawing/2014/main" id="{95C2E331-4B1C-2851-F56B-B2A0A19CC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9560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92B48A1C-C6FE-199E-C62F-CD8DA11066A6}"/>
              </a:ext>
            </a:extLst>
          </p:cNvPr>
          <p:cNvSpPr txBox="1"/>
          <p:nvPr/>
        </p:nvSpPr>
        <p:spPr>
          <a:xfrm>
            <a:off x="3466172" y="2399208"/>
            <a:ext cx="97975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CC00"/>
                </a:solidFill>
                <a:latin typeface="Amasis MT Pro Black" panose="020F0502020204030204" pitchFamily="18" charset="0"/>
              </a:rPr>
              <a:t>12 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F425FD-B4F8-3C82-C814-0A047334732E}"/>
              </a:ext>
            </a:extLst>
          </p:cNvPr>
          <p:cNvSpPr txBox="1"/>
          <p:nvPr/>
        </p:nvSpPr>
        <p:spPr>
          <a:xfrm>
            <a:off x="10553235" y="1805921"/>
            <a:ext cx="97975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CC00"/>
                </a:solidFill>
                <a:latin typeface="Amasis MT Pro Black" panose="020F0502020204030204" pitchFamily="18" charset="0"/>
              </a:rPr>
              <a:t>16 T</a:t>
            </a:r>
          </a:p>
        </p:txBody>
      </p:sp>
    </p:spTree>
    <p:extLst>
      <p:ext uri="{BB962C8B-B14F-4D97-AF65-F5344CB8AC3E}">
        <p14:creationId xmlns:p14="http://schemas.microsoft.com/office/powerpoint/2010/main" val="3373162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9AA055-FD65-ECC5-3EC8-5B6A48DBA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4196B3"/>
                </a:solidFill>
              </a:rPr>
              <a:t>Feasibility Assessment:</a:t>
            </a:r>
            <a:r>
              <a:rPr lang="en-US" sz="1800" dirty="0"/>
              <a:t> By mastering the </a:t>
            </a:r>
            <a:r>
              <a:rPr lang="en-US" sz="1800" dirty="0" err="1"/>
              <a:t>FalconD</a:t>
            </a:r>
            <a:r>
              <a:rPr lang="en-US" sz="1800" dirty="0"/>
              <a:t> project, we validate our capability to construct Nb3Sn coils and manage associated mechanical challenges. Also, we demonstrate our readiness to advance to higher field strengths.</a:t>
            </a:r>
          </a:p>
          <a:p>
            <a:r>
              <a:rPr lang="en-US" sz="2000" b="1" dirty="0">
                <a:solidFill>
                  <a:srgbClr val="4196B3"/>
                </a:solidFill>
              </a:rPr>
              <a:t>Technical Validation:</a:t>
            </a:r>
            <a:r>
              <a:rPr lang="en-US" sz="1800" dirty="0"/>
              <a:t> The </a:t>
            </a:r>
            <a:r>
              <a:rPr lang="en-US" sz="1800" dirty="0" err="1"/>
              <a:t>FalconD</a:t>
            </a:r>
            <a:r>
              <a:rPr lang="en-US" sz="1800" dirty="0"/>
              <a:t> project serves as a validation of our technical expertise and infrastructure in handling Nb</a:t>
            </a:r>
            <a:r>
              <a:rPr lang="en-US" sz="1800" baseline="-25000" dirty="0"/>
              <a:t>3</a:t>
            </a:r>
            <a:r>
              <a:rPr lang="en-US" sz="1800" dirty="0"/>
              <a:t>Sn technology. It provides an opportunity to identify any potential issues or limitations early in the process.</a:t>
            </a:r>
          </a:p>
          <a:p>
            <a:r>
              <a:rPr lang="en-US" sz="2000" b="1" dirty="0">
                <a:solidFill>
                  <a:srgbClr val="4196B3"/>
                </a:solidFill>
              </a:rPr>
              <a:t>Progressive Approach: </a:t>
            </a:r>
            <a:r>
              <a:rPr lang="en-US" sz="1800" dirty="0"/>
              <a:t>Opting for a 12 T step allows for a measured and progressive approach towards higher field strengths. It provides a solid foundation upon which to build future developments and advancements in magnet technology.</a:t>
            </a:r>
          </a:p>
          <a:p>
            <a:r>
              <a:rPr lang="en-US" sz="2000" b="1" dirty="0">
                <a:solidFill>
                  <a:srgbClr val="4196B3"/>
                </a:solidFill>
              </a:rPr>
              <a:t>Timely Deployment:</a:t>
            </a:r>
            <a:r>
              <a:rPr lang="en-US" sz="1800" dirty="0"/>
              <a:t> Focusing on the </a:t>
            </a:r>
            <a:r>
              <a:rPr lang="en-US" sz="1800" dirty="0" err="1"/>
              <a:t>FalconD</a:t>
            </a:r>
            <a:r>
              <a:rPr lang="en-US" sz="1800" dirty="0"/>
              <a:t> project ensures timely deployment of a 12 T magnet, which can have significant implications for ongoing research and future accelerator projects.</a:t>
            </a:r>
          </a:p>
          <a:p>
            <a:r>
              <a:rPr lang="en-US" sz="1800" dirty="0"/>
              <a:t>Overall, confirming the 12 T step with </a:t>
            </a:r>
            <a:r>
              <a:rPr lang="en-US" sz="1800" dirty="0" err="1"/>
              <a:t>FalconD</a:t>
            </a:r>
            <a:r>
              <a:rPr lang="en-US" sz="1800" dirty="0"/>
              <a:t> is essential for ensuring the successful development and deployment of Nb</a:t>
            </a:r>
            <a:r>
              <a:rPr lang="en-US" sz="1800" baseline="-25000" dirty="0"/>
              <a:t>3</a:t>
            </a:r>
            <a:r>
              <a:rPr lang="en-US" sz="1800" dirty="0"/>
              <a:t>Sn coils while laying the groundwork for future advancements in magnet technology.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8AFA15-022C-1DDA-86DA-4DCC19F3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confirming the 12 T step?</a:t>
            </a:r>
          </a:p>
        </p:txBody>
      </p:sp>
    </p:spTree>
    <p:extLst>
      <p:ext uri="{BB962C8B-B14F-4D97-AF65-F5344CB8AC3E}">
        <p14:creationId xmlns:p14="http://schemas.microsoft.com/office/powerpoint/2010/main" val="83919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0A1ACA-8FB0-6552-2D2A-615040FDAE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9" y="1406106"/>
            <a:ext cx="4351238" cy="4729518"/>
          </a:xfrm>
        </p:spPr>
        <p:txBody>
          <a:bodyPr/>
          <a:lstStyle/>
          <a:p>
            <a:r>
              <a:rPr lang="en-US" sz="2400" dirty="0" err="1"/>
              <a:t>FalconD</a:t>
            </a:r>
            <a:r>
              <a:rPr lang="en-US" sz="2400" dirty="0"/>
              <a:t> plays a crucial role  in the CERN HFM program's structure.</a:t>
            </a:r>
          </a:p>
          <a:p>
            <a:r>
              <a:rPr lang="en-US" sz="2400" dirty="0"/>
              <a:t>CERN has confirmed its commitment to the 12 T dipole program.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936EE-7BF6-0370-A59B-D4F41AFF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FalconD</a:t>
            </a:r>
            <a:r>
              <a:rPr lang="en-US" dirty="0"/>
              <a:t> in the HFM program</a:t>
            </a:r>
          </a:p>
        </p:txBody>
      </p:sp>
      <p:pic>
        <p:nvPicPr>
          <p:cNvPr id="4" name="Picture 3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A1B09972-4EEF-5C03-8746-3ADAE9922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50" y="122199"/>
            <a:ext cx="2083156" cy="833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0E509-7649-05C5-E59A-941168C1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283" y="1358844"/>
            <a:ext cx="6557973" cy="48711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95E15B-8D87-308A-1135-41658DCB8320}"/>
              </a:ext>
            </a:extLst>
          </p:cNvPr>
          <p:cNvSpPr/>
          <p:nvPr/>
        </p:nvSpPr>
        <p:spPr>
          <a:xfrm>
            <a:off x="7968341" y="2436675"/>
            <a:ext cx="1346481" cy="992325"/>
          </a:xfrm>
          <a:prstGeom prst="rect">
            <a:avLst/>
          </a:prstGeom>
          <a:noFill/>
          <a:ln w="38100">
            <a:solidFill>
              <a:srgbClr val="00CC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EDDE1-C624-FB58-3F01-7C6B5F7CC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35" t="22705" r="37612" b="58472"/>
          <a:stretch/>
        </p:blipFill>
        <p:spPr>
          <a:xfrm>
            <a:off x="4291844" y="3312409"/>
            <a:ext cx="3867418" cy="2823215"/>
          </a:xfrm>
          <a:prstGeom prst="rect">
            <a:avLst/>
          </a:prstGeom>
          <a:ln w="38100">
            <a:solidFill>
              <a:srgbClr val="00CC0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249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heme1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35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wissPresentation A_Win32_MW_JS_SL_v2.potx" id="{F3EA0D10-81D8-413D-A4CA-F5D1D5CC8037}" vid="{9BA86A48-81B4-441C-9F07-EEAF91A8FC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82F651C-E5DA-470F-A6A6-D70E9A5EBF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975AF8-B1C6-436B-A274-2C3ADC7798ED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24273A0-A4DF-47AA-BF1F-8758123399CE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Impact annual presentation</Template>
  <TotalTime>6268</TotalTime>
  <Words>1686</Words>
  <Application>Microsoft Office PowerPoint</Application>
  <PresentationFormat>Widescreen</PresentationFormat>
  <Paragraphs>138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Amasis MT Pro Black</vt:lpstr>
      <vt:lpstr>Arial</vt:lpstr>
      <vt:lpstr>Arial Nova</vt:lpstr>
      <vt:lpstr>Book Antiqua</vt:lpstr>
      <vt:lpstr>Calibri</vt:lpstr>
      <vt:lpstr>Cambria Math</vt:lpstr>
      <vt:lpstr>Söhne</vt:lpstr>
      <vt:lpstr>Symbol</vt:lpstr>
      <vt:lpstr>Wingdings</vt:lpstr>
      <vt:lpstr>Theme1</vt:lpstr>
      <vt:lpstr>Nb3Sn Magnet status &amp; plan for FCC-hh</vt:lpstr>
      <vt:lpstr> Understanding Nb3Sn</vt:lpstr>
      <vt:lpstr>Technology Readiness Level</vt:lpstr>
      <vt:lpstr>R&amp;D on Nb3Sn conductor</vt:lpstr>
      <vt:lpstr>M.Benedikt, HFM Meeting, Oct. 2023</vt:lpstr>
      <vt:lpstr>M.Lamont, CERN HFM program</vt:lpstr>
      <vt:lpstr>Nb3Sn dipoles: 12 T vs 14─16 T</vt:lpstr>
      <vt:lpstr>Why confirming the 12 T step?</vt:lpstr>
      <vt:lpstr>FalconD in the HFM program</vt:lpstr>
      <vt:lpstr>The FalconD program</vt:lpstr>
      <vt:lpstr>The FalconD project</vt:lpstr>
      <vt:lpstr>Coil production status</vt:lpstr>
      <vt:lpstr>Industry in the HFM program</vt:lpstr>
      <vt:lpstr>The future of Nb3Sn at INFN</vt:lpstr>
      <vt:lpstr>IRIS Infrastructure at LASA</vt:lpstr>
      <vt:lpstr>IRIS Infrastructure at LASA</vt:lpstr>
      <vt:lpstr>Heat treatment furnace</vt:lpstr>
      <vt:lpstr>INFN 14+ T program (2025─2030)</vt:lpstr>
      <vt:lpstr>Nb3Sn 14+ T program timeline</vt:lpstr>
      <vt:lpstr>Conclusions</vt:lpstr>
      <vt:lpstr>Thanks for the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 superconduttori, un’eccellenza genovese Stefania Farinon</dc:title>
  <dc:creator>Stefania Farinon</dc:creator>
  <cp:lastModifiedBy>Stefania Farinon</cp:lastModifiedBy>
  <cp:revision>3</cp:revision>
  <dcterms:created xsi:type="dcterms:W3CDTF">2023-08-10T07:08:35Z</dcterms:created>
  <dcterms:modified xsi:type="dcterms:W3CDTF">2024-05-05T14:41:08Z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