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7" r:id="rId2"/>
    <p:sldId id="5587" r:id="rId3"/>
    <p:sldId id="5590" r:id="rId4"/>
    <p:sldId id="5591" r:id="rId5"/>
    <p:sldId id="5592" r:id="rId6"/>
    <p:sldId id="256" r:id="rId7"/>
    <p:sldId id="258"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0045"/>
    <a:srgbClr val="E3B8EC"/>
    <a:srgbClr val="CFD5EB"/>
    <a:srgbClr val="CFD5EC"/>
    <a:srgbClr val="3B54BB"/>
    <a:srgbClr val="FFDE00"/>
    <a:srgbClr val="AE0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1"/>
    <p:restoredTop sz="86364"/>
  </p:normalViewPr>
  <p:slideViewPr>
    <p:cSldViewPr snapToGrid="0">
      <p:cViewPr varScale="1">
        <p:scale>
          <a:sx n="66" d="100"/>
          <a:sy n="66" d="100"/>
        </p:scale>
        <p:origin x="216" y="624"/>
      </p:cViewPr>
      <p:guideLst/>
    </p:cSldViewPr>
  </p:slideViewPr>
  <p:outlineViewPr>
    <p:cViewPr>
      <p:scale>
        <a:sx n="33" d="100"/>
        <a:sy n="33" d="100"/>
      </p:scale>
      <p:origin x="0" y="0"/>
    </p:cViewPr>
  </p:outlineViewPr>
  <p:notesTextViewPr>
    <p:cViewPr>
      <p:scale>
        <a:sx n="1" d="1"/>
        <a:sy n="1" d="1"/>
      </p:scale>
      <p:origin x="0" y="0"/>
    </p:cViewPr>
  </p:notesTextViewPr>
  <p:gridSpacing cx="1828800" cy="18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B3E74A-80B4-2D4E-B9BF-CB387780D90F}" type="datetimeFigureOut">
              <a:rPr lang="en-US" smtClean="0"/>
              <a:t>12/8/24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9A524-F3C0-CB41-AC7F-3359435380A1}" type="slidenum">
              <a:rPr lang="en-US" smtClean="0"/>
              <a:t>‹#›</a:t>
            </a:fld>
            <a:endParaRPr lang="en-US"/>
          </a:p>
        </p:txBody>
      </p:sp>
    </p:spTree>
    <p:extLst>
      <p:ext uri="{BB962C8B-B14F-4D97-AF65-F5344CB8AC3E}">
        <p14:creationId xmlns:p14="http://schemas.microsoft.com/office/powerpoint/2010/main" val="336129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B9A524-F3C0-CB41-AC7F-3359435380A1}" type="slidenum">
              <a:rPr lang="en-US" smtClean="0"/>
              <a:t>1</a:t>
            </a:fld>
            <a:endParaRPr lang="en-US"/>
          </a:p>
        </p:txBody>
      </p:sp>
    </p:spTree>
    <p:extLst>
      <p:ext uri="{BB962C8B-B14F-4D97-AF65-F5344CB8AC3E}">
        <p14:creationId xmlns:p14="http://schemas.microsoft.com/office/powerpoint/2010/main" val="296695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a:t>
            </a:fld>
            <a:endParaRPr lang="en-US"/>
          </a:p>
        </p:txBody>
      </p:sp>
    </p:spTree>
    <p:extLst>
      <p:ext uri="{BB962C8B-B14F-4D97-AF65-F5344CB8AC3E}">
        <p14:creationId xmlns:p14="http://schemas.microsoft.com/office/powerpoint/2010/main" val="1976848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565CF-0D0F-5A20-CF02-A0D8EE3B1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FD9000-3954-E589-0E6E-B16C8CFF54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C8C998-DC3A-1175-3ED6-8BC432194395}"/>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360924D9-95B7-2985-1DBE-01AA418BD236}"/>
              </a:ext>
            </a:extLst>
          </p:cNvPr>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122637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E9669-CA7F-8E10-8E6C-0238622EB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91F79-6EC1-EBC2-80B2-C6889E801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954BB2-EF81-18C7-079D-2CD4ECBAB2A4}"/>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8CD3870F-D028-ABF0-8432-F8AABD037304}"/>
              </a:ext>
            </a:extLst>
          </p:cNvPr>
          <p:cNvSpPr>
            <a:spLocks noGrp="1"/>
          </p:cNvSpPr>
          <p:nvPr>
            <p:ph type="sldNum" sz="quarter" idx="5"/>
          </p:nvPr>
        </p:nvSpPr>
        <p:spPr/>
        <p:txBody>
          <a:bodyPr/>
          <a:lstStyle/>
          <a:p>
            <a:fld id="{FBBF1341-3AFE-B447-A831-9671D6A7009B}" type="slidenum">
              <a:rPr lang="en-US" smtClean="0"/>
              <a:t>4</a:t>
            </a:fld>
            <a:endParaRPr lang="en-US"/>
          </a:p>
        </p:txBody>
      </p:sp>
    </p:spTree>
    <p:extLst>
      <p:ext uri="{BB962C8B-B14F-4D97-AF65-F5344CB8AC3E}">
        <p14:creationId xmlns:p14="http://schemas.microsoft.com/office/powerpoint/2010/main" val="2677328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7E838-E07C-3B43-16D3-197A01A86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D2D7F-8EDC-2645-3202-397112B1C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28A8F-5EC9-A977-2BC4-BEE899E73D53}"/>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441FDF95-6B4F-77EB-A2E0-680CCE944B20}"/>
              </a:ext>
            </a:extLst>
          </p:cNvPr>
          <p:cNvSpPr>
            <a:spLocks noGrp="1"/>
          </p:cNvSpPr>
          <p:nvPr>
            <p:ph type="sldNum" sz="quarter" idx="5"/>
          </p:nvPr>
        </p:nvSpPr>
        <p:spPr/>
        <p:txBody>
          <a:bodyPr/>
          <a:lstStyle/>
          <a:p>
            <a:fld id="{FBBF1341-3AFE-B447-A831-9671D6A7009B}" type="slidenum">
              <a:rPr lang="en-US" smtClean="0"/>
              <a:t>5</a:t>
            </a:fld>
            <a:endParaRPr lang="en-US"/>
          </a:p>
        </p:txBody>
      </p:sp>
    </p:spTree>
    <p:extLst>
      <p:ext uri="{BB962C8B-B14F-4D97-AF65-F5344CB8AC3E}">
        <p14:creationId xmlns:p14="http://schemas.microsoft.com/office/powerpoint/2010/main" val="743624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Ville </a:t>
            </a:r>
            <a:r>
              <a:rPr lang="en-US" dirty="0" err="1"/>
              <a:t>Tuscolane</a:t>
            </a:r>
            <a:r>
              <a:rPr lang="en-US" dirty="0"/>
              <a:t>, a series of patrician villas built in the surrounding countryside between the 16th and 17th centuries.</a:t>
            </a:r>
          </a:p>
        </p:txBody>
      </p:sp>
      <p:sp>
        <p:nvSpPr>
          <p:cNvPr id="4" name="Slide Number Placeholder 3"/>
          <p:cNvSpPr>
            <a:spLocks noGrp="1"/>
          </p:cNvSpPr>
          <p:nvPr>
            <p:ph type="sldNum" sz="quarter" idx="5"/>
          </p:nvPr>
        </p:nvSpPr>
        <p:spPr/>
        <p:txBody>
          <a:bodyPr/>
          <a:lstStyle/>
          <a:p>
            <a:fld id="{1CB9A524-F3C0-CB41-AC7F-3359435380A1}" type="slidenum">
              <a:rPr lang="en-US" smtClean="0"/>
              <a:t>7</a:t>
            </a:fld>
            <a:endParaRPr lang="en-US"/>
          </a:p>
        </p:txBody>
      </p:sp>
    </p:spTree>
    <p:extLst>
      <p:ext uri="{BB962C8B-B14F-4D97-AF65-F5344CB8AC3E}">
        <p14:creationId xmlns:p14="http://schemas.microsoft.com/office/powerpoint/2010/main" val="1150655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B9A524-F3C0-CB41-AC7F-3359435380A1}" type="slidenum">
              <a:rPr lang="en-US" smtClean="0"/>
              <a:t>8</a:t>
            </a:fld>
            <a:endParaRPr lang="en-US"/>
          </a:p>
        </p:txBody>
      </p:sp>
    </p:spTree>
    <p:extLst>
      <p:ext uri="{BB962C8B-B14F-4D97-AF65-F5344CB8AC3E}">
        <p14:creationId xmlns:p14="http://schemas.microsoft.com/office/powerpoint/2010/main" val="2162038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AF479-A8D0-F7E8-EBA0-17E2470969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87ABC1-0F95-A40A-3586-17195912B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CED22C-8E82-9653-9AB8-C8B5FCEC0974}"/>
              </a:ext>
            </a:extLst>
          </p:cNvPr>
          <p:cNvSpPr>
            <a:spLocks noGrp="1"/>
          </p:cNvSpPr>
          <p:nvPr>
            <p:ph type="dt" sz="half" idx="10"/>
          </p:nvPr>
        </p:nvSpPr>
        <p:spPr/>
        <p:txBody>
          <a:bodyPr/>
          <a:lstStyle/>
          <a:p>
            <a:fld id="{34A24342-3686-3148-972F-7B1D6C4FC146}" type="datetimeFigureOut">
              <a:rPr lang="en-US" smtClean="0"/>
              <a:t>12/6/24</a:t>
            </a:fld>
            <a:endParaRPr lang="en-US"/>
          </a:p>
        </p:txBody>
      </p:sp>
      <p:sp>
        <p:nvSpPr>
          <p:cNvPr id="5" name="Footer Placeholder 4">
            <a:extLst>
              <a:ext uri="{FF2B5EF4-FFF2-40B4-BE49-F238E27FC236}">
                <a16:creationId xmlns:a16="http://schemas.microsoft.com/office/drawing/2014/main" id="{9D5A7C4C-C54E-5072-CF4E-5A6FBA044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CCC65-2167-771D-92C5-8A75D879F342}"/>
              </a:ext>
            </a:extLst>
          </p:cNvPr>
          <p:cNvSpPr>
            <a:spLocks noGrp="1"/>
          </p:cNvSpPr>
          <p:nvPr>
            <p:ph type="sldNum" sz="quarter" idx="12"/>
          </p:nvPr>
        </p:nvSpPr>
        <p:spPr/>
        <p:txBody>
          <a:bodyPr/>
          <a:lstStyle/>
          <a:p>
            <a:fld id="{08C4AE0D-C196-2B4B-B787-48F0FE6BF82A}" type="slidenum">
              <a:rPr lang="en-US" smtClean="0"/>
              <a:t>‹#›</a:t>
            </a:fld>
            <a:endParaRPr lang="en-US"/>
          </a:p>
        </p:txBody>
      </p:sp>
    </p:spTree>
    <p:extLst>
      <p:ext uri="{BB962C8B-B14F-4D97-AF65-F5344CB8AC3E}">
        <p14:creationId xmlns:p14="http://schemas.microsoft.com/office/powerpoint/2010/main" val="1756333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DB80-C48D-CE3B-F143-79AC05E6AB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1FB98B-9C42-9EA1-AF6E-DC5079055F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0B1EB-C9CF-2C5D-BDC5-CAD97EC27E93}"/>
              </a:ext>
            </a:extLst>
          </p:cNvPr>
          <p:cNvSpPr>
            <a:spLocks noGrp="1"/>
          </p:cNvSpPr>
          <p:nvPr>
            <p:ph type="dt" sz="half" idx="10"/>
          </p:nvPr>
        </p:nvSpPr>
        <p:spPr/>
        <p:txBody>
          <a:bodyPr/>
          <a:lstStyle/>
          <a:p>
            <a:fld id="{34A24342-3686-3148-972F-7B1D6C4FC146}" type="datetimeFigureOut">
              <a:rPr lang="en-US" smtClean="0"/>
              <a:t>12/6/24</a:t>
            </a:fld>
            <a:endParaRPr lang="en-US"/>
          </a:p>
        </p:txBody>
      </p:sp>
      <p:sp>
        <p:nvSpPr>
          <p:cNvPr id="5" name="Footer Placeholder 4">
            <a:extLst>
              <a:ext uri="{FF2B5EF4-FFF2-40B4-BE49-F238E27FC236}">
                <a16:creationId xmlns:a16="http://schemas.microsoft.com/office/drawing/2014/main" id="{D43F3D1B-4951-1C4F-519D-BE2C44BCB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4982D-CA74-9DD9-C5E2-E6D7C45758C6}"/>
              </a:ext>
            </a:extLst>
          </p:cNvPr>
          <p:cNvSpPr>
            <a:spLocks noGrp="1"/>
          </p:cNvSpPr>
          <p:nvPr>
            <p:ph type="sldNum" sz="quarter" idx="12"/>
          </p:nvPr>
        </p:nvSpPr>
        <p:spPr/>
        <p:txBody>
          <a:bodyPr/>
          <a:lstStyle/>
          <a:p>
            <a:fld id="{08C4AE0D-C196-2B4B-B787-48F0FE6BF82A}" type="slidenum">
              <a:rPr lang="en-US" smtClean="0"/>
              <a:t>‹#›</a:t>
            </a:fld>
            <a:endParaRPr lang="en-US"/>
          </a:p>
        </p:txBody>
      </p:sp>
    </p:spTree>
    <p:extLst>
      <p:ext uri="{BB962C8B-B14F-4D97-AF65-F5344CB8AC3E}">
        <p14:creationId xmlns:p14="http://schemas.microsoft.com/office/powerpoint/2010/main" val="656717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0EEB69-0F5D-A656-B3E8-5BD2F49B96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C90754-1D34-5394-D259-6DB95980A4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6FC7E-5C98-064B-4772-4F80CBAB27BA}"/>
              </a:ext>
            </a:extLst>
          </p:cNvPr>
          <p:cNvSpPr>
            <a:spLocks noGrp="1"/>
          </p:cNvSpPr>
          <p:nvPr>
            <p:ph type="dt" sz="half" idx="10"/>
          </p:nvPr>
        </p:nvSpPr>
        <p:spPr/>
        <p:txBody>
          <a:bodyPr/>
          <a:lstStyle/>
          <a:p>
            <a:fld id="{34A24342-3686-3148-972F-7B1D6C4FC146}" type="datetimeFigureOut">
              <a:rPr lang="en-US" smtClean="0"/>
              <a:t>12/6/24</a:t>
            </a:fld>
            <a:endParaRPr lang="en-US"/>
          </a:p>
        </p:txBody>
      </p:sp>
      <p:sp>
        <p:nvSpPr>
          <p:cNvPr id="5" name="Footer Placeholder 4">
            <a:extLst>
              <a:ext uri="{FF2B5EF4-FFF2-40B4-BE49-F238E27FC236}">
                <a16:creationId xmlns:a16="http://schemas.microsoft.com/office/drawing/2014/main" id="{4EB5B50E-643C-6179-E317-4C5EE0F22D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874ED6-65AD-4EF0-0A34-43E8317DADB7}"/>
              </a:ext>
            </a:extLst>
          </p:cNvPr>
          <p:cNvSpPr>
            <a:spLocks noGrp="1"/>
          </p:cNvSpPr>
          <p:nvPr>
            <p:ph type="sldNum" sz="quarter" idx="12"/>
          </p:nvPr>
        </p:nvSpPr>
        <p:spPr/>
        <p:txBody>
          <a:bodyPr/>
          <a:lstStyle/>
          <a:p>
            <a:fld id="{08C4AE0D-C196-2B4B-B787-48F0FE6BF82A}" type="slidenum">
              <a:rPr lang="en-US" smtClean="0"/>
              <a:t>‹#›</a:t>
            </a:fld>
            <a:endParaRPr lang="en-US"/>
          </a:p>
        </p:txBody>
      </p:sp>
    </p:spTree>
    <p:extLst>
      <p:ext uri="{BB962C8B-B14F-4D97-AF65-F5344CB8AC3E}">
        <p14:creationId xmlns:p14="http://schemas.microsoft.com/office/powerpoint/2010/main" val="2355565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7" y="6407801"/>
            <a:ext cx="1772067" cy="430392"/>
          </a:xfrm>
          <a:prstGeom prst="rect">
            <a:avLst/>
          </a:prstGeom>
        </p:spPr>
      </p:pic>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60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0A6B-62F9-DE2D-D395-631EA1ED1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344144-401C-5B23-B7DF-B83B91E6BF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AC45F-82D6-9BD0-8784-97BFDA3ED23F}"/>
              </a:ext>
            </a:extLst>
          </p:cNvPr>
          <p:cNvSpPr>
            <a:spLocks noGrp="1"/>
          </p:cNvSpPr>
          <p:nvPr>
            <p:ph type="dt" sz="half" idx="10"/>
          </p:nvPr>
        </p:nvSpPr>
        <p:spPr/>
        <p:txBody>
          <a:bodyPr/>
          <a:lstStyle/>
          <a:p>
            <a:fld id="{34A24342-3686-3148-972F-7B1D6C4FC146}" type="datetimeFigureOut">
              <a:rPr lang="en-US" smtClean="0"/>
              <a:t>12/6/24</a:t>
            </a:fld>
            <a:endParaRPr lang="en-US"/>
          </a:p>
        </p:txBody>
      </p:sp>
      <p:sp>
        <p:nvSpPr>
          <p:cNvPr id="5" name="Footer Placeholder 4">
            <a:extLst>
              <a:ext uri="{FF2B5EF4-FFF2-40B4-BE49-F238E27FC236}">
                <a16:creationId xmlns:a16="http://schemas.microsoft.com/office/drawing/2014/main" id="{4A608411-227C-64B3-27D0-92A0E604D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37AB7-62EB-96BD-F3E8-7D75FEFC72F7}"/>
              </a:ext>
            </a:extLst>
          </p:cNvPr>
          <p:cNvSpPr>
            <a:spLocks noGrp="1"/>
          </p:cNvSpPr>
          <p:nvPr>
            <p:ph type="sldNum" sz="quarter" idx="12"/>
          </p:nvPr>
        </p:nvSpPr>
        <p:spPr/>
        <p:txBody>
          <a:bodyPr/>
          <a:lstStyle/>
          <a:p>
            <a:fld id="{08C4AE0D-C196-2B4B-B787-48F0FE6BF82A}" type="slidenum">
              <a:rPr lang="en-US" smtClean="0"/>
              <a:t>‹#›</a:t>
            </a:fld>
            <a:endParaRPr lang="en-US"/>
          </a:p>
        </p:txBody>
      </p:sp>
    </p:spTree>
    <p:extLst>
      <p:ext uri="{BB962C8B-B14F-4D97-AF65-F5344CB8AC3E}">
        <p14:creationId xmlns:p14="http://schemas.microsoft.com/office/powerpoint/2010/main" val="344162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4FCD-38D4-DB80-3859-B6A508E4BA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8BE42F-1678-DDF4-CF9A-27E05A4B4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7F62E6-03D4-6163-6269-C18C57EBF152}"/>
              </a:ext>
            </a:extLst>
          </p:cNvPr>
          <p:cNvSpPr>
            <a:spLocks noGrp="1"/>
          </p:cNvSpPr>
          <p:nvPr>
            <p:ph type="dt" sz="half" idx="10"/>
          </p:nvPr>
        </p:nvSpPr>
        <p:spPr/>
        <p:txBody>
          <a:bodyPr/>
          <a:lstStyle/>
          <a:p>
            <a:fld id="{34A24342-3686-3148-972F-7B1D6C4FC146}" type="datetimeFigureOut">
              <a:rPr lang="en-US" smtClean="0"/>
              <a:t>12/6/24</a:t>
            </a:fld>
            <a:endParaRPr lang="en-US"/>
          </a:p>
        </p:txBody>
      </p:sp>
      <p:sp>
        <p:nvSpPr>
          <p:cNvPr id="5" name="Footer Placeholder 4">
            <a:extLst>
              <a:ext uri="{FF2B5EF4-FFF2-40B4-BE49-F238E27FC236}">
                <a16:creationId xmlns:a16="http://schemas.microsoft.com/office/drawing/2014/main" id="{1E3AA4A3-751E-5E8E-D59D-7431D38F0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BE93A-B45E-4542-3884-9C6EEB66B2B2}"/>
              </a:ext>
            </a:extLst>
          </p:cNvPr>
          <p:cNvSpPr>
            <a:spLocks noGrp="1"/>
          </p:cNvSpPr>
          <p:nvPr>
            <p:ph type="sldNum" sz="quarter" idx="12"/>
          </p:nvPr>
        </p:nvSpPr>
        <p:spPr/>
        <p:txBody>
          <a:bodyPr/>
          <a:lstStyle/>
          <a:p>
            <a:fld id="{08C4AE0D-C196-2B4B-B787-48F0FE6BF82A}" type="slidenum">
              <a:rPr lang="en-US" smtClean="0"/>
              <a:t>‹#›</a:t>
            </a:fld>
            <a:endParaRPr lang="en-US"/>
          </a:p>
        </p:txBody>
      </p:sp>
    </p:spTree>
    <p:extLst>
      <p:ext uri="{BB962C8B-B14F-4D97-AF65-F5344CB8AC3E}">
        <p14:creationId xmlns:p14="http://schemas.microsoft.com/office/powerpoint/2010/main" val="1791089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6071F-299A-FCA3-E199-270DF8DA7F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3AEC50-DFD7-19FE-801F-B8C232631E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BA444-C5CF-E43C-F19D-A89703F7DE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5DAC6C-8951-D5FA-0DE2-6B9C198AA3FD}"/>
              </a:ext>
            </a:extLst>
          </p:cNvPr>
          <p:cNvSpPr>
            <a:spLocks noGrp="1"/>
          </p:cNvSpPr>
          <p:nvPr>
            <p:ph type="dt" sz="half" idx="10"/>
          </p:nvPr>
        </p:nvSpPr>
        <p:spPr/>
        <p:txBody>
          <a:bodyPr/>
          <a:lstStyle/>
          <a:p>
            <a:fld id="{34A24342-3686-3148-972F-7B1D6C4FC146}" type="datetimeFigureOut">
              <a:rPr lang="en-US" smtClean="0"/>
              <a:t>12/6/24</a:t>
            </a:fld>
            <a:endParaRPr lang="en-US"/>
          </a:p>
        </p:txBody>
      </p:sp>
      <p:sp>
        <p:nvSpPr>
          <p:cNvPr id="6" name="Footer Placeholder 5">
            <a:extLst>
              <a:ext uri="{FF2B5EF4-FFF2-40B4-BE49-F238E27FC236}">
                <a16:creationId xmlns:a16="http://schemas.microsoft.com/office/drawing/2014/main" id="{57553CFE-299D-3DC4-587E-15DF0CAF0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7CCE0-D157-2076-EB7B-F3457323101F}"/>
              </a:ext>
            </a:extLst>
          </p:cNvPr>
          <p:cNvSpPr>
            <a:spLocks noGrp="1"/>
          </p:cNvSpPr>
          <p:nvPr>
            <p:ph type="sldNum" sz="quarter" idx="12"/>
          </p:nvPr>
        </p:nvSpPr>
        <p:spPr/>
        <p:txBody>
          <a:bodyPr/>
          <a:lstStyle/>
          <a:p>
            <a:fld id="{08C4AE0D-C196-2B4B-B787-48F0FE6BF82A}" type="slidenum">
              <a:rPr lang="en-US" smtClean="0"/>
              <a:t>‹#›</a:t>
            </a:fld>
            <a:endParaRPr lang="en-US"/>
          </a:p>
        </p:txBody>
      </p:sp>
    </p:spTree>
    <p:extLst>
      <p:ext uri="{BB962C8B-B14F-4D97-AF65-F5344CB8AC3E}">
        <p14:creationId xmlns:p14="http://schemas.microsoft.com/office/powerpoint/2010/main" val="1834494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8F047-624D-B38D-771E-02932A6099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F586D3-981C-BF9F-4E21-86F472204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A5C128-DFA4-99F0-D7FB-18C6C8E008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3634AC-4084-1E93-AA5B-0CC27ACB4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EEE2BD-1525-37E0-CCC7-AD63676797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D29905-0C8F-8022-D4ED-4ED48988C7CB}"/>
              </a:ext>
            </a:extLst>
          </p:cNvPr>
          <p:cNvSpPr>
            <a:spLocks noGrp="1"/>
          </p:cNvSpPr>
          <p:nvPr>
            <p:ph type="dt" sz="half" idx="10"/>
          </p:nvPr>
        </p:nvSpPr>
        <p:spPr/>
        <p:txBody>
          <a:bodyPr/>
          <a:lstStyle/>
          <a:p>
            <a:fld id="{34A24342-3686-3148-972F-7B1D6C4FC146}" type="datetimeFigureOut">
              <a:rPr lang="en-US" smtClean="0"/>
              <a:t>12/6/24</a:t>
            </a:fld>
            <a:endParaRPr lang="en-US"/>
          </a:p>
        </p:txBody>
      </p:sp>
      <p:sp>
        <p:nvSpPr>
          <p:cNvPr id="8" name="Footer Placeholder 7">
            <a:extLst>
              <a:ext uri="{FF2B5EF4-FFF2-40B4-BE49-F238E27FC236}">
                <a16:creationId xmlns:a16="http://schemas.microsoft.com/office/drawing/2014/main" id="{7F2C801E-A836-8DDA-EF70-20AA201C34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C0D3E0-F327-4644-3817-15A28E30265D}"/>
              </a:ext>
            </a:extLst>
          </p:cNvPr>
          <p:cNvSpPr>
            <a:spLocks noGrp="1"/>
          </p:cNvSpPr>
          <p:nvPr>
            <p:ph type="sldNum" sz="quarter" idx="12"/>
          </p:nvPr>
        </p:nvSpPr>
        <p:spPr/>
        <p:txBody>
          <a:bodyPr/>
          <a:lstStyle/>
          <a:p>
            <a:fld id="{08C4AE0D-C196-2B4B-B787-48F0FE6BF82A}" type="slidenum">
              <a:rPr lang="en-US" smtClean="0"/>
              <a:t>‹#›</a:t>
            </a:fld>
            <a:endParaRPr lang="en-US"/>
          </a:p>
        </p:txBody>
      </p:sp>
    </p:spTree>
    <p:extLst>
      <p:ext uri="{BB962C8B-B14F-4D97-AF65-F5344CB8AC3E}">
        <p14:creationId xmlns:p14="http://schemas.microsoft.com/office/powerpoint/2010/main" val="91823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4444B-713F-1E2E-EBA5-B40CDEEC60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BEE0-4CBD-4AA7-C172-B011717362E8}"/>
              </a:ext>
            </a:extLst>
          </p:cNvPr>
          <p:cNvSpPr>
            <a:spLocks noGrp="1"/>
          </p:cNvSpPr>
          <p:nvPr>
            <p:ph type="dt" sz="half" idx="10"/>
          </p:nvPr>
        </p:nvSpPr>
        <p:spPr/>
        <p:txBody>
          <a:bodyPr/>
          <a:lstStyle/>
          <a:p>
            <a:fld id="{34A24342-3686-3148-972F-7B1D6C4FC146}" type="datetimeFigureOut">
              <a:rPr lang="en-US" smtClean="0"/>
              <a:t>12/6/24</a:t>
            </a:fld>
            <a:endParaRPr lang="en-US"/>
          </a:p>
        </p:txBody>
      </p:sp>
      <p:sp>
        <p:nvSpPr>
          <p:cNvPr id="4" name="Footer Placeholder 3">
            <a:extLst>
              <a:ext uri="{FF2B5EF4-FFF2-40B4-BE49-F238E27FC236}">
                <a16:creationId xmlns:a16="http://schemas.microsoft.com/office/drawing/2014/main" id="{1931534B-06F4-EFFB-5B53-CF53F233E2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29A73-773E-8C14-800B-01B1E023C4F9}"/>
              </a:ext>
            </a:extLst>
          </p:cNvPr>
          <p:cNvSpPr>
            <a:spLocks noGrp="1"/>
          </p:cNvSpPr>
          <p:nvPr>
            <p:ph type="sldNum" sz="quarter" idx="12"/>
          </p:nvPr>
        </p:nvSpPr>
        <p:spPr/>
        <p:txBody>
          <a:bodyPr/>
          <a:lstStyle/>
          <a:p>
            <a:fld id="{08C4AE0D-C196-2B4B-B787-48F0FE6BF82A}" type="slidenum">
              <a:rPr lang="en-US" smtClean="0"/>
              <a:t>‹#›</a:t>
            </a:fld>
            <a:endParaRPr lang="en-US"/>
          </a:p>
        </p:txBody>
      </p:sp>
    </p:spTree>
    <p:extLst>
      <p:ext uri="{BB962C8B-B14F-4D97-AF65-F5344CB8AC3E}">
        <p14:creationId xmlns:p14="http://schemas.microsoft.com/office/powerpoint/2010/main" val="7575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D11415-CFC6-EE74-7F94-83BBD6BB4D6B}"/>
              </a:ext>
            </a:extLst>
          </p:cNvPr>
          <p:cNvSpPr>
            <a:spLocks noGrp="1"/>
          </p:cNvSpPr>
          <p:nvPr>
            <p:ph type="dt" sz="half" idx="10"/>
          </p:nvPr>
        </p:nvSpPr>
        <p:spPr/>
        <p:txBody>
          <a:bodyPr/>
          <a:lstStyle/>
          <a:p>
            <a:fld id="{34A24342-3686-3148-972F-7B1D6C4FC146}" type="datetimeFigureOut">
              <a:rPr lang="en-US" smtClean="0"/>
              <a:t>12/6/24</a:t>
            </a:fld>
            <a:endParaRPr lang="en-US"/>
          </a:p>
        </p:txBody>
      </p:sp>
      <p:sp>
        <p:nvSpPr>
          <p:cNvPr id="3" name="Footer Placeholder 2">
            <a:extLst>
              <a:ext uri="{FF2B5EF4-FFF2-40B4-BE49-F238E27FC236}">
                <a16:creationId xmlns:a16="http://schemas.microsoft.com/office/drawing/2014/main" id="{F0BA98B0-BE83-FE60-BE1A-4ACB36EA5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DF1DC9-4F04-87C8-1944-E569CA503AF0}"/>
              </a:ext>
            </a:extLst>
          </p:cNvPr>
          <p:cNvSpPr>
            <a:spLocks noGrp="1"/>
          </p:cNvSpPr>
          <p:nvPr>
            <p:ph type="sldNum" sz="quarter" idx="12"/>
          </p:nvPr>
        </p:nvSpPr>
        <p:spPr/>
        <p:txBody>
          <a:bodyPr/>
          <a:lstStyle/>
          <a:p>
            <a:fld id="{08C4AE0D-C196-2B4B-B787-48F0FE6BF82A}" type="slidenum">
              <a:rPr lang="en-US" smtClean="0"/>
              <a:t>‹#›</a:t>
            </a:fld>
            <a:endParaRPr lang="en-US"/>
          </a:p>
        </p:txBody>
      </p:sp>
    </p:spTree>
    <p:extLst>
      <p:ext uri="{BB962C8B-B14F-4D97-AF65-F5344CB8AC3E}">
        <p14:creationId xmlns:p14="http://schemas.microsoft.com/office/powerpoint/2010/main" val="1391681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1711-9553-CA10-54C0-A72357A67D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101071-74BC-7E98-BA9F-CB05BD4F39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2AD5C-4C90-7C4D-3B88-FCD386373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2ECA8-95BD-8109-47FB-A06D97DAE5E0}"/>
              </a:ext>
            </a:extLst>
          </p:cNvPr>
          <p:cNvSpPr>
            <a:spLocks noGrp="1"/>
          </p:cNvSpPr>
          <p:nvPr>
            <p:ph type="dt" sz="half" idx="10"/>
          </p:nvPr>
        </p:nvSpPr>
        <p:spPr/>
        <p:txBody>
          <a:bodyPr/>
          <a:lstStyle/>
          <a:p>
            <a:fld id="{34A24342-3686-3148-972F-7B1D6C4FC146}" type="datetimeFigureOut">
              <a:rPr lang="en-US" smtClean="0"/>
              <a:t>12/6/24</a:t>
            </a:fld>
            <a:endParaRPr lang="en-US"/>
          </a:p>
        </p:txBody>
      </p:sp>
      <p:sp>
        <p:nvSpPr>
          <p:cNvPr id="6" name="Footer Placeholder 5">
            <a:extLst>
              <a:ext uri="{FF2B5EF4-FFF2-40B4-BE49-F238E27FC236}">
                <a16:creationId xmlns:a16="http://schemas.microsoft.com/office/drawing/2014/main" id="{1B5D5EC0-9CAB-BAD5-94E1-F79A743234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2B806F-5BA5-3D52-3C36-D2F77FCBD494}"/>
              </a:ext>
            </a:extLst>
          </p:cNvPr>
          <p:cNvSpPr>
            <a:spLocks noGrp="1"/>
          </p:cNvSpPr>
          <p:nvPr>
            <p:ph type="sldNum" sz="quarter" idx="12"/>
          </p:nvPr>
        </p:nvSpPr>
        <p:spPr/>
        <p:txBody>
          <a:bodyPr/>
          <a:lstStyle/>
          <a:p>
            <a:fld id="{08C4AE0D-C196-2B4B-B787-48F0FE6BF82A}" type="slidenum">
              <a:rPr lang="en-US" smtClean="0"/>
              <a:t>‹#›</a:t>
            </a:fld>
            <a:endParaRPr lang="en-US"/>
          </a:p>
        </p:txBody>
      </p:sp>
    </p:spTree>
    <p:extLst>
      <p:ext uri="{BB962C8B-B14F-4D97-AF65-F5344CB8AC3E}">
        <p14:creationId xmlns:p14="http://schemas.microsoft.com/office/powerpoint/2010/main" val="3320729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B0B9-6857-0B8A-F8CB-5C4A80D347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223A22-336F-098C-D424-524446E08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3085DE-51CB-327F-CAD9-14CB02172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817CBA-CD26-8199-E66E-7D8F5F1547BD}"/>
              </a:ext>
            </a:extLst>
          </p:cNvPr>
          <p:cNvSpPr>
            <a:spLocks noGrp="1"/>
          </p:cNvSpPr>
          <p:nvPr>
            <p:ph type="dt" sz="half" idx="10"/>
          </p:nvPr>
        </p:nvSpPr>
        <p:spPr/>
        <p:txBody>
          <a:bodyPr/>
          <a:lstStyle/>
          <a:p>
            <a:fld id="{34A24342-3686-3148-972F-7B1D6C4FC146}" type="datetimeFigureOut">
              <a:rPr lang="en-US" smtClean="0"/>
              <a:t>12/6/24</a:t>
            </a:fld>
            <a:endParaRPr lang="en-US"/>
          </a:p>
        </p:txBody>
      </p:sp>
      <p:sp>
        <p:nvSpPr>
          <p:cNvPr id="6" name="Footer Placeholder 5">
            <a:extLst>
              <a:ext uri="{FF2B5EF4-FFF2-40B4-BE49-F238E27FC236}">
                <a16:creationId xmlns:a16="http://schemas.microsoft.com/office/drawing/2014/main" id="{FD9B8F3D-DDAB-72FC-BF6E-EA4F7A05BB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C63939-F646-9841-EC48-C42B7FB89C39}"/>
              </a:ext>
            </a:extLst>
          </p:cNvPr>
          <p:cNvSpPr>
            <a:spLocks noGrp="1"/>
          </p:cNvSpPr>
          <p:nvPr>
            <p:ph type="sldNum" sz="quarter" idx="12"/>
          </p:nvPr>
        </p:nvSpPr>
        <p:spPr/>
        <p:txBody>
          <a:bodyPr/>
          <a:lstStyle/>
          <a:p>
            <a:fld id="{08C4AE0D-C196-2B4B-B787-48F0FE6BF82A}" type="slidenum">
              <a:rPr lang="en-US" smtClean="0"/>
              <a:t>‹#›</a:t>
            </a:fld>
            <a:endParaRPr lang="en-US"/>
          </a:p>
        </p:txBody>
      </p:sp>
    </p:spTree>
    <p:extLst>
      <p:ext uri="{BB962C8B-B14F-4D97-AF65-F5344CB8AC3E}">
        <p14:creationId xmlns:p14="http://schemas.microsoft.com/office/powerpoint/2010/main" val="2402285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B2E61A-0E8F-8E1D-FAFE-8D0B5116F5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4726C9-0924-A9A5-93E2-806345F533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18AC7-BAF5-F40C-525F-8C70A071F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24342-3686-3148-972F-7B1D6C4FC146}" type="datetimeFigureOut">
              <a:rPr lang="en-US" smtClean="0"/>
              <a:t>12/6/24</a:t>
            </a:fld>
            <a:endParaRPr lang="en-US"/>
          </a:p>
        </p:txBody>
      </p:sp>
      <p:sp>
        <p:nvSpPr>
          <p:cNvPr id="5" name="Footer Placeholder 4">
            <a:extLst>
              <a:ext uri="{FF2B5EF4-FFF2-40B4-BE49-F238E27FC236}">
                <a16:creationId xmlns:a16="http://schemas.microsoft.com/office/drawing/2014/main" id="{BF6833AC-C40F-4AF8-C37F-FC3F6E963E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145CA6-4CB6-32CB-AC87-98249260A5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4AE0D-C196-2B4B-B787-48F0FE6BF82A}" type="slidenum">
              <a:rPr lang="en-US" smtClean="0"/>
              <a:t>‹#›</a:t>
            </a:fld>
            <a:endParaRPr lang="en-US"/>
          </a:p>
        </p:txBody>
      </p:sp>
    </p:spTree>
    <p:extLst>
      <p:ext uri="{BB962C8B-B14F-4D97-AF65-F5344CB8AC3E}">
        <p14:creationId xmlns:p14="http://schemas.microsoft.com/office/powerpoint/2010/main" val="909709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wiki.jlab.org/jlab22/index.php/22_GeV_Open_Discussion"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994D2-7A1F-4606-3957-705E7E25CB1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2DE006-94BD-4226-550A-5622905DD383}"/>
              </a:ext>
            </a:extLst>
          </p:cNvPr>
          <p:cNvPicPr>
            <a:picLocks noChangeAspect="1"/>
          </p:cNvPicPr>
          <p:nvPr/>
        </p:nvPicPr>
        <p:blipFill>
          <a:blip r:embed="rId3"/>
          <a:stretch>
            <a:fillRect/>
          </a:stretch>
        </p:blipFill>
        <p:spPr>
          <a:xfrm>
            <a:off x="399393" y="465306"/>
            <a:ext cx="11344743" cy="317652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A8F4995-257D-E1DC-18D7-77F52F5DB41B}"/>
              </a:ext>
            </a:extLst>
          </p:cNvPr>
          <p:cNvSpPr txBox="1"/>
          <p:nvPr/>
        </p:nvSpPr>
        <p:spPr>
          <a:xfrm>
            <a:off x="586092" y="3807371"/>
            <a:ext cx="11019816" cy="2585323"/>
          </a:xfrm>
          <a:prstGeom prst="rect">
            <a:avLst/>
          </a:prstGeom>
          <a:noFill/>
        </p:spPr>
        <p:txBody>
          <a:bodyPr wrap="square">
            <a:spAutoFit/>
          </a:bodyPr>
          <a:lstStyle/>
          <a:p>
            <a:pPr algn="l"/>
            <a:r>
              <a:rPr lang="en-US" sz="2400" b="1" i="0" u="none" strike="noStrike" dirty="0">
                <a:solidFill>
                  <a:srgbClr val="AE00A2"/>
                </a:solidFill>
                <a:effectLst/>
                <a:latin typeface="avenir-light" panose="02000503020000020003" pitchFamily="2" charset="0"/>
              </a:rPr>
              <a:t>The workshop will focus on the continuing development of the scientific case for a 22 GeV upgrade to CEBAF at Jefferson Lab.</a:t>
            </a:r>
          </a:p>
          <a:p>
            <a:pPr algn="l"/>
            <a:endParaRPr lang="en-US" b="0" i="0" u="none" strike="noStrike" dirty="0">
              <a:solidFill>
                <a:srgbClr val="5B6065"/>
              </a:solidFill>
              <a:effectLst/>
              <a:latin typeface="avenir-light" panose="02000503020000020003" pitchFamily="2" charset="0"/>
            </a:endParaRPr>
          </a:p>
          <a:p>
            <a:pPr algn="l"/>
            <a:r>
              <a:rPr lang="en-US" sz="2400" b="0" i="0" u="none" strike="noStrike" dirty="0">
                <a:solidFill>
                  <a:srgbClr val="3B54BB"/>
                </a:solidFill>
                <a:effectLst/>
                <a:latin typeface="avenir-light" panose="02000503020000020003" pitchFamily="2" charset="0"/>
              </a:rPr>
              <a:t>This workshop will showcase the continued staff and user community efforts to develop increasingly realistic projections for experiments that would become possible with an </a:t>
            </a:r>
            <a:r>
              <a:rPr lang="en-US" sz="2400" b="1" i="0" u="none" strike="noStrike" dirty="0">
                <a:solidFill>
                  <a:srgbClr val="3B54BB"/>
                </a:solidFill>
                <a:effectLst/>
                <a:latin typeface="avenir-light" panose="02000503020000020003" pitchFamily="2" charset="0"/>
              </a:rPr>
              <a:t>energy upgrade that maintains the </a:t>
            </a:r>
            <a:r>
              <a:rPr lang="en-US" sz="2400" b="1" i="1" u="none" strike="noStrike" dirty="0">
                <a:solidFill>
                  <a:srgbClr val="3B54BB"/>
                </a:solidFill>
                <a:effectLst/>
                <a:latin typeface="avenir-light" panose="02000503020000020003" pitchFamily="2" charset="0"/>
              </a:rPr>
              <a:t>world-leading luminosity </a:t>
            </a:r>
            <a:r>
              <a:rPr lang="en-US" sz="2400" b="1" i="0" u="none" strike="noStrike" dirty="0">
                <a:solidFill>
                  <a:srgbClr val="3B54BB"/>
                </a:solidFill>
                <a:effectLst/>
                <a:latin typeface="avenir-light" panose="02000503020000020003" pitchFamily="2" charset="0"/>
              </a:rPr>
              <a:t>of CEBAF. </a:t>
            </a:r>
            <a:endParaRPr lang="en-US" sz="2400" b="1" dirty="0">
              <a:solidFill>
                <a:srgbClr val="3B54BB"/>
              </a:solidFill>
              <a:effectLst/>
            </a:endParaRPr>
          </a:p>
        </p:txBody>
      </p:sp>
    </p:spTree>
    <p:extLst>
      <p:ext uri="{BB962C8B-B14F-4D97-AF65-F5344CB8AC3E}">
        <p14:creationId xmlns:p14="http://schemas.microsoft.com/office/powerpoint/2010/main" val="2302110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
        <p:nvSpPr>
          <p:cNvPr id="18" name="Title 1"/>
          <p:cNvSpPr>
            <a:spLocks noGrp="1"/>
          </p:cNvSpPr>
          <p:nvPr>
            <p:ph type="title"/>
          </p:nvPr>
        </p:nvSpPr>
        <p:spPr>
          <a:xfrm>
            <a:off x="0" y="28890"/>
            <a:ext cx="12192000" cy="740705"/>
          </a:xfrm>
        </p:spPr>
        <p:txBody>
          <a:bodyPr>
            <a:noAutofit/>
          </a:bodyPr>
          <a:lstStyle/>
          <a:p>
            <a:pPr algn="ctr"/>
            <a:r>
              <a:rPr lang="en-US" sz="3800" dirty="0">
                <a:latin typeface="+mn-lt"/>
                <a:cs typeface="Avenir Black"/>
              </a:rPr>
              <a:t>Development of a Science Case for an Energy Upgrade</a:t>
            </a: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5750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a:solidFill>
                  <a:srgbClr val="000000"/>
                </a:solidFill>
              </a:rPr>
              <a:pPr/>
              <a:t>2</a:t>
            </a:fld>
            <a:endParaRPr lang="en-US" dirty="0">
              <a:solidFill>
                <a:srgbClr val="000000"/>
              </a:solidFill>
            </a:endParaRPr>
          </a:p>
        </p:txBody>
      </p:sp>
      <p:sp>
        <p:nvSpPr>
          <p:cNvPr id="16" name="Rectangle 15">
            <a:extLst>
              <a:ext uri="{FF2B5EF4-FFF2-40B4-BE49-F238E27FC236}">
                <a16:creationId xmlns:a16="http://schemas.microsoft.com/office/drawing/2014/main" id="{895B8577-A748-1D1C-1A05-519FD2B50166}"/>
              </a:ext>
            </a:extLst>
          </p:cNvPr>
          <p:cNvSpPr>
            <a:spLocks noChangeArrowheads="1"/>
          </p:cNvSpPr>
          <p:nvPr/>
        </p:nvSpPr>
        <p:spPr bwMode="auto">
          <a:xfrm>
            <a:off x="80214" y="3320216"/>
            <a:ext cx="5094528" cy="513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234086" tIns="117043" rIns="234086" bIns="117043">
            <a:spAutoFit/>
          </a:bodyPr>
          <a:lstStyle/>
          <a:p>
            <a:pPr marL="293688" indent="-293688">
              <a:buClr>
                <a:schemeClr val="bg1"/>
              </a:buClr>
              <a:buFont typeface="Wingdings" charset="0"/>
              <a:buChar char="§"/>
            </a:pPr>
            <a:r>
              <a:rPr lang="en-US" dirty="0">
                <a:solidFill>
                  <a:schemeClr val="bg1"/>
                </a:solidFill>
                <a:latin typeface="Avenir Black"/>
                <a:cs typeface="Avenir Black"/>
              </a:rPr>
              <a:t>CW e- : </a:t>
            </a:r>
            <a:r>
              <a:rPr lang="en-US" b="1" dirty="0">
                <a:solidFill>
                  <a:schemeClr val="bg1"/>
                </a:solidFill>
                <a:latin typeface="Avenir Heavy" panose="02000503020000020003" pitchFamily="2" charset="0"/>
                <a:cs typeface="Avenir Black"/>
              </a:rPr>
              <a:t>E</a:t>
            </a:r>
            <a:r>
              <a:rPr lang="en-US" b="1" baseline="-25000" dirty="0">
                <a:solidFill>
                  <a:schemeClr val="bg1"/>
                </a:solidFill>
                <a:latin typeface="Avenir Heavy" panose="02000503020000020003" pitchFamily="2" charset="0"/>
                <a:cs typeface="Avenir Black"/>
              </a:rPr>
              <a:t>max</a:t>
            </a:r>
            <a:r>
              <a:rPr lang="en-US" b="1" dirty="0">
                <a:solidFill>
                  <a:schemeClr val="bg1"/>
                </a:solidFill>
                <a:latin typeface="Avenir Heavy" panose="02000503020000020003" pitchFamily="2" charset="0"/>
                <a:cs typeface="Avenir Black"/>
              </a:rPr>
              <a:t>, =12 GeV GeV, Pol.~ 90%  </a:t>
            </a:r>
            <a:endParaRPr lang="en-US" sz="800" dirty="0">
              <a:solidFill>
                <a:schemeClr val="bg1"/>
              </a:solidFill>
              <a:latin typeface="Avenir Black"/>
            </a:endParaRPr>
          </a:p>
        </p:txBody>
      </p:sp>
      <p:sp>
        <p:nvSpPr>
          <p:cNvPr id="27" name="Rectangle 26">
            <a:extLst>
              <a:ext uri="{FF2B5EF4-FFF2-40B4-BE49-F238E27FC236}">
                <a16:creationId xmlns:a16="http://schemas.microsoft.com/office/drawing/2014/main" id="{2F23C698-0FE6-6A46-7ADF-D789264B1CE7}"/>
              </a:ext>
            </a:extLst>
          </p:cNvPr>
          <p:cNvSpPr>
            <a:spLocks noChangeArrowheads="1"/>
          </p:cNvSpPr>
          <p:nvPr/>
        </p:nvSpPr>
        <p:spPr bwMode="auto">
          <a:xfrm>
            <a:off x="3039806" y="804541"/>
            <a:ext cx="4481309" cy="513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234086" tIns="117043" rIns="234086" bIns="117043">
            <a:spAutoFit/>
          </a:bodyPr>
          <a:lstStyle/>
          <a:p>
            <a:pPr marL="293688" indent="-293688">
              <a:buClr>
                <a:schemeClr val="bg1"/>
              </a:buClr>
              <a:buFont typeface="Wingdings" charset="0"/>
              <a:buChar char="§"/>
            </a:pPr>
            <a:r>
              <a:rPr lang="en-US" dirty="0">
                <a:solidFill>
                  <a:schemeClr val="bg1"/>
                </a:solidFill>
                <a:latin typeface="Avenir Black"/>
                <a:cs typeface="Avenir Black"/>
              </a:rPr>
              <a:t>Intense linearly pol. photon beam</a:t>
            </a:r>
          </a:p>
        </p:txBody>
      </p:sp>
      <p:pic>
        <p:nvPicPr>
          <p:cNvPr id="2" name="Picture 1">
            <a:extLst>
              <a:ext uri="{FF2B5EF4-FFF2-40B4-BE49-F238E27FC236}">
                <a16:creationId xmlns:a16="http://schemas.microsoft.com/office/drawing/2014/main" id="{E1A1A0EE-6DE6-4AC7-5D5F-700F53AFE8B5}"/>
              </a:ext>
            </a:extLst>
          </p:cNvPr>
          <p:cNvPicPr>
            <a:picLocks noChangeAspect="1"/>
          </p:cNvPicPr>
          <p:nvPr/>
        </p:nvPicPr>
        <p:blipFill>
          <a:blip r:embed="rId3"/>
          <a:stretch>
            <a:fillRect/>
          </a:stretch>
        </p:blipFill>
        <p:spPr>
          <a:xfrm>
            <a:off x="250197" y="889996"/>
            <a:ext cx="1770490" cy="114053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C5A8FE4E-1DC0-9F40-D9C9-171A0773C6E1}"/>
              </a:ext>
            </a:extLst>
          </p:cNvPr>
          <p:cNvPicPr>
            <a:picLocks noChangeAspect="1"/>
          </p:cNvPicPr>
          <p:nvPr/>
        </p:nvPicPr>
        <p:blipFill rotWithShape="1">
          <a:blip r:embed="rId4"/>
          <a:srcRect b="14206"/>
          <a:stretch/>
        </p:blipFill>
        <p:spPr>
          <a:xfrm>
            <a:off x="1863537" y="1048778"/>
            <a:ext cx="1742767" cy="135151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7FA9331-B6DA-E3D1-724D-DE61BB0FB7A2}"/>
              </a:ext>
            </a:extLst>
          </p:cNvPr>
          <p:cNvPicPr>
            <a:picLocks noChangeAspect="1"/>
          </p:cNvPicPr>
          <p:nvPr/>
        </p:nvPicPr>
        <p:blipFill>
          <a:blip r:embed="rId5"/>
          <a:stretch>
            <a:fillRect/>
          </a:stretch>
        </p:blipFill>
        <p:spPr>
          <a:xfrm>
            <a:off x="3317227" y="1273058"/>
            <a:ext cx="1752755" cy="1269301"/>
          </a:xfrm>
          <a:prstGeom prst="rect">
            <a:avLst/>
          </a:prstGeom>
          <a:ln>
            <a:noFill/>
          </a:ln>
          <a:effectLst>
            <a:outerShdw blurRad="292100" dist="139700" dir="2700000" algn="tl" rotWithShape="0">
              <a:srgbClr val="333333">
                <a:alpha val="65000"/>
              </a:srgbClr>
            </a:outerShdw>
          </a:effectLst>
        </p:spPr>
      </p:pic>
      <p:pic>
        <p:nvPicPr>
          <p:cNvPr id="31" name="Picture 30" descr="Graphical user interface, application&#10;&#10;Description automatically generated">
            <a:extLst>
              <a:ext uri="{FF2B5EF4-FFF2-40B4-BE49-F238E27FC236}">
                <a16:creationId xmlns:a16="http://schemas.microsoft.com/office/drawing/2014/main" id="{B3498127-AA8C-6FED-0BE2-0E910EA3BF67}"/>
              </a:ext>
            </a:extLst>
          </p:cNvPr>
          <p:cNvPicPr>
            <a:picLocks noChangeAspect="1"/>
          </p:cNvPicPr>
          <p:nvPr/>
        </p:nvPicPr>
        <p:blipFill rotWithShape="1">
          <a:blip r:embed="rId6"/>
          <a:srcRect l="2344" t="11847" r="950" b="52350"/>
          <a:stretch/>
        </p:blipFill>
        <p:spPr>
          <a:xfrm>
            <a:off x="51608" y="4595356"/>
            <a:ext cx="8010339" cy="2249439"/>
          </a:xfrm>
          <a:prstGeom prst="rect">
            <a:avLst/>
          </a:prstGeom>
        </p:spPr>
      </p:pic>
      <p:sp>
        <p:nvSpPr>
          <p:cNvPr id="32" name="TextBox 31">
            <a:extLst>
              <a:ext uri="{FF2B5EF4-FFF2-40B4-BE49-F238E27FC236}">
                <a16:creationId xmlns:a16="http://schemas.microsoft.com/office/drawing/2014/main" id="{22D3C062-3D79-99AC-BF17-B534B3C761F7}"/>
              </a:ext>
            </a:extLst>
          </p:cNvPr>
          <p:cNvSpPr txBox="1"/>
          <p:nvPr/>
        </p:nvSpPr>
        <p:spPr>
          <a:xfrm>
            <a:off x="82314" y="6500240"/>
            <a:ext cx="5092428" cy="276999"/>
          </a:xfrm>
          <a:prstGeom prst="rect">
            <a:avLst/>
          </a:prstGeom>
          <a:noFill/>
        </p:spPr>
        <p:txBody>
          <a:bodyPr wrap="square">
            <a:spAutoFit/>
          </a:bodyPr>
          <a:lstStyle/>
          <a:p>
            <a:r>
              <a:rPr lang="en-US" sz="1200" b="1" dirty="0">
                <a:solidFill>
                  <a:srgbClr val="FFFF00"/>
                </a:solidFill>
              </a:rPr>
              <a:t>https://</a:t>
            </a:r>
            <a:r>
              <a:rPr lang="en-US" sz="1200" b="1" dirty="0" err="1">
                <a:solidFill>
                  <a:srgbClr val="FFFF00"/>
                </a:solidFill>
              </a:rPr>
              <a:t>www.jlab.org</a:t>
            </a:r>
            <a:r>
              <a:rPr lang="en-US" sz="1200" b="1" dirty="0">
                <a:solidFill>
                  <a:srgbClr val="FFFF00"/>
                </a:solidFill>
              </a:rPr>
              <a:t>/conference/luminosity22gev</a:t>
            </a:r>
          </a:p>
        </p:txBody>
      </p:sp>
      <p:sp>
        <p:nvSpPr>
          <p:cNvPr id="34" name="TextBox 33">
            <a:extLst>
              <a:ext uri="{FF2B5EF4-FFF2-40B4-BE49-F238E27FC236}">
                <a16:creationId xmlns:a16="http://schemas.microsoft.com/office/drawing/2014/main" id="{6B758969-CE77-DF89-AA61-2750D10C3BA2}"/>
              </a:ext>
            </a:extLst>
          </p:cNvPr>
          <p:cNvSpPr txBox="1"/>
          <p:nvPr/>
        </p:nvSpPr>
        <p:spPr>
          <a:xfrm>
            <a:off x="2336700" y="714166"/>
            <a:ext cx="3525742" cy="400110"/>
          </a:xfrm>
          <a:prstGeom prst="rect">
            <a:avLst/>
          </a:prstGeom>
          <a:noFill/>
        </p:spPr>
        <p:txBody>
          <a:bodyPr wrap="square">
            <a:spAutoFit/>
          </a:bodyPr>
          <a:lstStyle/>
          <a:p>
            <a:pPr algn="ctr"/>
            <a:r>
              <a:rPr lang="en-US" sz="2000" b="1" dirty="0">
                <a:solidFill>
                  <a:srgbClr val="00B050"/>
                </a:solidFill>
                <a:latin typeface="American Typewriter" panose="02090604020004020304" pitchFamily="18" charset="77"/>
              </a:rPr>
              <a:t>International Workshops</a:t>
            </a:r>
          </a:p>
        </p:txBody>
      </p:sp>
      <p:sp>
        <p:nvSpPr>
          <p:cNvPr id="30" name="TextBox 29">
            <a:extLst>
              <a:ext uri="{FF2B5EF4-FFF2-40B4-BE49-F238E27FC236}">
                <a16:creationId xmlns:a16="http://schemas.microsoft.com/office/drawing/2014/main" id="{5AAB69BB-01F3-9421-4CB8-3398151E24BD}"/>
              </a:ext>
            </a:extLst>
          </p:cNvPr>
          <p:cNvSpPr txBox="1"/>
          <p:nvPr/>
        </p:nvSpPr>
        <p:spPr>
          <a:xfrm>
            <a:off x="6623558" y="4315679"/>
            <a:ext cx="2164649" cy="276999"/>
          </a:xfrm>
          <a:prstGeom prst="rect">
            <a:avLst/>
          </a:prstGeom>
          <a:noFill/>
        </p:spPr>
        <p:txBody>
          <a:bodyPr wrap="square">
            <a:spAutoFit/>
          </a:bodyPr>
          <a:lstStyle/>
          <a:p>
            <a:r>
              <a:rPr lang="en-US" sz="1200" b="1" dirty="0"/>
              <a:t>January 23-25, 2023</a:t>
            </a:r>
          </a:p>
        </p:txBody>
      </p:sp>
      <p:sp>
        <p:nvSpPr>
          <p:cNvPr id="48" name="TextBox 47">
            <a:extLst>
              <a:ext uri="{FF2B5EF4-FFF2-40B4-BE49-F238E27FC236}">
                <a16:creationId xmlns:a16="http://schemas.microsoft.com/office/drawing/2014/main" id="{EA829CF0-7A7B-F3EC-462E-EC1E805F17F3}"/>
              </a:ext>
            </a:extLst>
          </p:cNvPr>
          <p:cNvSpPr txBox="1"/>
          <p:nvPr/>
        </p:nvSpPr>
        <p:spPr>
          <a:xfrm>
            <a:off x="3836901" y="2522795"/>
            <a:ext cx="3102847" cy="400110"/>
          </a:xfrm>
          <a:prstGeom prst="rect">
            <a:avLst/>
          </a:prstGeom>
          <a:noFill/>
        </p:spPr>
        <p:txBody>
          <a:bodyPr wrap="square">
            <a:spAutoFit/>
          </a:bodyPr>
          <a:lstStyle/>
          <a:p>
            <a:pPr algn="ctr"/>
            <a:r>
              <a:rPr lang="en-US" sz="2000" b="1" dirty="0">
                <a:solidFill>
                  <a:srgbClr val="00B050"/>
                </a:solidFill>
                <a:latin typeface="American Typewriter" panose="02090604020004020304" pitchFamily="18" charset="77"/>
              </a:rPr>
              <a:t>Summer Series @ </a:t>
            </a:r>
            <a:r>
              <a:rPr lang="en-US" sz="2000" b="1" dirty="0" err="1">
                <a:solidFill>
                  <a:srgbClr val="00B050"/>
                </a:solidFill>
                <a:latin typeface="American Typewriter" panose="02090604020004020304" pitchFamily="18" charset="77"/>
              </a:rPr>
              <a:t>Jlab</a:t>
            </a:r>
            <a:endParaRPr lang="en-US" sz="2000" b="1" dirty="0">
              <a:solidFill>
                <a:srgbClr val="00B050"/>
              </a:solidFill>
              <a:latin typeface="American Typewriter" panose="02090604020004020304" pitchFamily="18" charset="77"/>
            </a:endParaRPr>
          </a:p>
        </p:txBody>
      </p:sp>
      <p:sp>
        <p:nvSpPr>
          <p:cNvPr id="50" name="TextBox 49">
            <a:extLst>
              <a:ext uri="{FF2B5EF4-FFF2-40B4-BE49-F238E27FC236}">
                <a16:creationId xmlns:a16="http://schemas.microsoft.com/office/drawing/2014/main" id="{C31A512C-9B27-5E31-7771-61E3153D437B}"/>
              </a:ext>
            </a:extLst>
          </p:cNvPr>
          <p:cNvSpPr txBox="1"/>
          <p:nvPr/>
        </p:nvSpPr>
        <p:spPr>
          <a:xfrm>
            <a:off x="35571" y="4243650"/>
            <a:ext cx="6730973" cy="400110"/>
          </a:xfrm>
          <a:prstGeom prst="rect">
            <a:avLst/>
          </a:prstGeom>
          <a:noFill/>
        </p:spPr>
        <p:txBody>
          <a:bodyPr wrap="square">
            <a:spAutoFit/>
          </a:bodyPr>
          <a:lstStyle/>
          <a:p>
            <a:pPr algn="l"/>
            <a:r>
              <a:rPr lang="en-US" sz="2000" b="1" dirty="0">
                <a:solidFill>
                  <a:srgbClr val="00B050"/>
                </a:solidFill>
                <a:latin typeface="American Typewriter" panose="02090604020004020304" pitchFamily="18" charset="77"/>
              </a:rPr>
              <a:t>Science at the Luminosity Frontier: </a:t>
            </a:r>
            <a:r>
              <a:rPr lang="en-US" sz="2000" b="1" dirty="0" err="1">
                <a:solidFill>
                  <a:srgbClr val="00B050"/>
                </a:solidFill>
                <a:latin typeface="American Typewriter" panose="02090604020004020304" pitchFamily="18" charset="77"/>
              </a:rPr>
              <a:t>JLab</a:t>
            </a:r>
            <a:r>
              <a:rPr lang="en-US" sz="2000" b="1" dirty="0">
                <a:solidFill>
                  <a:srgbClr val="00B050"/>
                </a:solidFill>
                <a:latin typeface="American Typewriter" panose="02090604020004020304" pitchFamily="18" charset="77"/>
              </a:rPr>
              <a:t> at 22 </a:t>
            </a:r>
            <a:r>
              <a:rPr lang="en-US" sz="2000" b="1" dirty="0" err="1">
                <a:solidFill>
                  <a:srgbClr val="00B050"/>
                </a:solidFill>
                <a:latin typeface="American Typewriter" panose="02090604020004020304" pitchFamily="18" charset="77"/>
              </a:rPr>
              <a:t>Gev</a:t>
            </a:r>
            <a:endParaRPr lang="en-US" sz="2000" b="1" dirty="0">
              <a:solidFill>
                <a:srgbClr val="00B050"/>
              </a:solidFill>
              <a:latin typeface="American Typewriter" panose="02090604020004020304" pitchFamily="18" charset="77"/>
            </a:endParaRPr>
          </a:p>
        </p:txBody>
      </p:sp>
      <p:grpSp>
        <p:nvGrpSpPr>
          <p:cNvPr id="61" name="Group 60">
            <a:extLst>
              <a:ext uri="{FF2B5EF4-FFF2-40B4-BE49-F238E27FC236}">
                <a16:creationId xmlns:a16="http://schemas.microsoft.com/office/drawing/2014/main" id="{21A039C3-6EE0-B907-CA43-5996FFFC198A}"/>
              </a:ext>
            </a:extLst>
          </p:cNvPr>
          <p:cNvGrpSpPr/>
          <p:nvPr/>
        </p:nvGrpSpPr>
        <p:grpSpPr>
          <a:xfrm>
            <a:off x="12589" y="2860074"/>
            <a:ext cx="1961585" cy="1259694"/>
            <a:chOff x="6805641" y="1061801"/>
            <a:chExt cx="1961585" cy="1259694"/>
          </a:xfrm>
        </p:grpSpPr>
        <p:sp>
          <p:nvSpPr>
            <p:cNvPr id="52" name="Rectangle 51">
              <a:extLst>
                <a:ext uri="{FF2B5EF4-FFF2-40B4-BE49-F238E27FC236}">
                  <a16:creationId xmlns:a16="http://schemas.microsoft.com/office/drawing/2014/main" id="{712B2988-A4DA-C1CA-25F3-E7BBF38FCEE9}"/>
                </a:ext>
              </a:extLst>
            </p:cNvPr>
            <p:cNvSpPr/>
            <p:nvPr/>
          </p:nvSpPr>
          <p:spPr>
            <a:xfrm>
              <a:off x="6859930" y="1084664"/>
              <a:ext cx="1511605" cy="123683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52">
              <a:extLst>
                <a:ext uri="{FF2B5EF4-FFF2-40B4-BE49-F238E27FC236}">
                  <a16:creationId xmlns:a16="http://schemas.microsoft.com/office/drawing/2014/main" id="{1767D540-A34E-CD67-A929-94BD63EF02EC}"/>
                </a:ext>
              </a:extLst>
            </p:cNvPr>
            <p:cNvPicPr>
              <a:picLocks noChangeAspect="1"/>
            </p:cNvPicPr>
            <p:nvPr/>
          </p:nvPicPr>
          <p:blipFill rotWithShape="1">
            <a:blip r:embed="rId7"/>
            <a:srcRect r="75160" b="27274"/>
            <a:stretch/>
          </p:blipFill>
          <p:spPr>
            <a:xfrm>
              <a:off x="6973306" y="1397967"/>
              <a:ext cx="1284851" cy="858516"/>
            </a:xfrm>
            <a:prstGeom prst="rect">
              <a:avLst/>
            </a:prstGeom>
          </p:spPr>
        </p:pic>
        <p:sp>
          <p:nvSpPr>
            <p:cNvPr id="54" name="TextBox 53">
              <a:extLst>
                <a:ext uri="{FF2B5EF4-FFF2-40B4-BE49-F238E27FC236}">
                  <a16:creationId xmlns:a16="http://schemas.microsoft.com/office/drawing/2014/main" id="{BCB814B2-4392-87E3-5C08-234FF289AA9B}"/>
                </a:ext>
              </a:extLst>
            </p:cNvPr>
            <p:cNvSpPr txBox="1"/>
            <p:nvPr/>
          </p:nvSpPr>
          <p:spPr>
            <a:xfrm>
              <a:off x="6805641" y="1061801"/>
              <a:ext cx="1961585" cy="369332"/>
            </a:xfrm>
            <a:prstGeom prst="rect">
              <a:avLst/>
            </a:prstGeom>
            <a:noFill/>
          </p:spPr>
          <p:txBody>
            <a:bodyPr wrap="square">
              <a:spAutoFit/>
            </a:bodyPr>
            <a:lstStyle/>
            <a:p>
              <a:r>
                <a:rPr lang="en-US" sz="900" b="1" dirty="0">
                  <a:solidFill>
                    <a:srgbClr val="FFFF00"/>
                  </a:solidFill>
                  <a:latin typeface="Century Gothic" panose="020B0502020202020204" pitchFamily="34" charset="0"/>
                </a:rPr>
                <a:t>Hadron Spectroscopy with a CEBAF Energy Upgrade</a:t>
              </a:r>
            </a:p>
          </p:txBody>
        </p:sp>
      </p:grpSp>
      <p:grpSp>
        <p:nvGrpSpPr>
          <p:cNvPr id="62" name="Group 61">
            <a:extLst>
              <a:ext uri="{FF2B5EF4-FFF2-40B4-BE49-F238E27FC236}">
                <a16:creationId xmlns:a16="http://schemas.microsoft.com/office/drawing/2014/main" id="{DEC2C90E-B678-E806-DB65-7676A6EA6EEC}"/>
              </a:ext>
            </a:extLst>
          </p:cNvPr>
          <p:cNvGrpSpPr/>
          <p:nvPr/>
        </p:nvGrpSpPr>
        <p:grpSpPr>
          <a:xfrm>
            <a:off x="1652036" y="2897940"/>
            <a:ext cx="1543409" cy="1236831"/>
            <a:chOff x="8258157" y="5316136"/>
            <a:chExt cx="1543409" cy="1236831"/>
          </a:xfrm>
        </p:grpSpPr>
        <p:sp>
          <p:nvSpPr>
            <p:cNvPr id="58" name="Rectangle 57">
              <a:extLst>
                <a:ext uri="{FF2B5EF4-FFF2-40B4-BE49-F238E27FC236}">
                  <a16:creationId xmlns:a16="http://schemas.microsoft.com/office/drawing/2014/main" id="{4C7B119E-1A3D-4634-77F3-3DB2ECE1846C}"/>
                </a:ext>
              </a:extLst>
            </p:cNvPr>
            <p:cNvSpPr/>
            <p:nvPr/>
          </p:nvSpPr>
          <p:spPr>
            <a:xfrm>
              <a:off x="8258157" y="5316136"/>
              <a:ext cx="1511605" cy="123683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F27F9301-6F15-7D46-C154-2912A4365B82}"/>
                </a:ext>
              </a:extLst>
            </p:cNvPr>
            <p:cNvPicPr>
              <a:picLocks noChangeAspect="1"/>
            </p:cNvPicPr>
            <p:nvPr/>
          </p:nvPicPr>
          <p:blipFill rotWithShape="1">
            <a:blip r:embed="rId8"/>
            <a:srcRect l="854" t="2363" r="77416" b="61637"/>
            <a:stretch/>
          </p:blipFill>
          <p:spPr>
            <a:xfrm>
              <a:off x="8428639" y="5671672"/>
              <a:ext cx="1234248" cy="869539"/>
            </a:xfrm>
            <a:prstGeom prst="rect">
              <a:avLst/>
            </a:prstGeom>
          </p:spPr>
        </p:pic>
        <p:sp>
          <p:nvSpPr>
            <p:cNvPr id="60" name="TextBox 59">
              <a:extLst>
                <a:ext uri="{FF2B5EF4-FFF2-40B4-BE49-F238E27FC236}">
                  <a16:creationId xmlns:a16="http://schemas.microsoft.com/office/drawing/2014/main" id="{3C5B5A88-7BD7-F491-745B-929ACFE6D323}"/>
                </a:ext>
              </a:extLst>
            </p:cNvPr>
            <p:cNvSpPr txBox="1"/>
            <p:nvPr/>
          </p:nvSpPr>
          <p:spPr>
            <a:xfrm>
              <a:off x="8289961" y="5334688"/>
              <a:ext cx="1511605" cy="369331"/>
            </a:xfrm>
            <a:prstGeom prst="rect">
              <a:avLst/>
            </a:prstGeom>
            <a:noFill/>
          </p:spPr>
          <p:txBody>
            <a:bodyPr wrap="square">
              <a:spAutoFit/>
            </a:bodyPr>
            <a:lstStyle/>
            <a:p>
              <a:r>
                <a:rPr lang="en-US" sz="900" b="1" dirty="0">
                  <a:solidFill>
                    <a:srgbClr val="FFFF00"/>
                  </a:solidFill>
                  <a:latin typeface="Century Gothic" panose="020B0502020202020204" pitchFamily="34" charset="0"/>
                </a:rPr>
                <a:t>The Next Generation of 3D Imaging</a:t>
              </a:r>
            </a:p>
          </p:txBody>
        </p:sp>
      </p:grpSp>
      <p:grpSp>
        <p:nvGrpSpPr>
          <p:cNvPr id="63" name="Group 62">
            <a:extLst>
              <a:ext uri="{FF2B5EF4-FFF2-40B4-BE49-F238E27FC236}">
                <a16:creationId xmlns:a16="http://schemas.microsoft.com/office/drawing/2014/main" id="{D0E27E3B-5B98-EA13-6608-2EE2E409B2A5}"/>
              </a:ext>
            </a:extLst>
          </p:cNvPr>
          <p:cNvGrpSpPr/>
          <p:nvPr/>
        </p:nvGrpSpPr>
        <p:grpSpPr>
          <a:xfrm>
            <a:off x="3227248" y="2879408"/>
            <a:ext cx="1744645" cy="1236831"/>
            <a:chOff x="8491981" y="705734"/>
            <a:chExt cx="1744645" cy="1236831"/>
          </a:xfrm>
        </p:grpSpPr>
        <p:sp>
          <p:nvSpPr>
            <p:cNvPr id="55" name="Rectangle 54">
              <a:extLst>
                <a:ext uri="{FF2B5EF4-FFF2-40B4-BE49-F238E27FC236}">
                  <a16:creationId xmlns:a16="http://schemas.microsoft.com/office/drawing/2014/main" id="{E5FCBD1B-CD6F-3519-029D-8001926E1E7E}"/>
                </a:ext>
              </a:extLst>
            </p:cNvPr>
            <p:cNvSpPr/>
            <p:nvPr/>
          </p:nvSpPr>
          <p:spPr>
            <a:xfrm>
              <a:off x="8502399" y="705734"/>
              <a:ext cx="1511605" cy="123683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BFD111B0-4932-715D-AD7D-CE9DD9C3688E}"/>
                </a:ext>
              </a:extLst>
            </p:cNvPr>
            <p:cNvSpPr txBox="1"/>
            <p:nvPr/>
          </p:nvSpPr>
          <p:spPr>
            <a:xfrm>
              <a:off x="8491981" y="728167"/>
              <a:ext cx="1744645" cy="400110"/>
            </a:xfrm>
            <a:prstGeom prst="rect">
              <a:avLst/>
            </a:prstGeom>
            <a:noFill/>
            <a:ln>
              <a:noFill/>
            </a:ln>
          </p:spPr>
          <p:txBody>
            <a:bodyPr wrap="square">
              <a:spAutoFit/>
            </a:bodyPr>
            <a:lstStyle/>
            <a:p>
              <a:r>
                <a:rPr lang="en-US" sz="1000" b="1" dirty="0">
                  <a:solidFill>
                    <a:srgbClr val="FFFF00"/>
                  </a:solidFill>
                  <a:latin typeface="Century Gothic" panose="020B0502020202020204" pitchFamily="34" charset="0"/>
                </a:rPr>
                <a:t>Mid x: Anti-shadowing and the Role of the Sea</a:t>
              </a:r>
            </a:p>
          </p:txBody>
        </p:sp>
        <p:pic>
          <p:nvPicPr>
            <p:cNvPr id="19" name="Picture 18">
              <a:extLst>
                <a:ext uri="{FF2B5EF4-FFF2-40B4-BE49-F238E27FC236}">
                  <a16:creationId xmlns:a16="http://schemas.microsoft.com/office/drawing/2014/main" id="{5D5FD6E7-4D28-0C30-D726-57A04C4E74B3}"/>
                </a:ext>
              </a:extLst>
            </p:cNvPr>
            <p:cNvPicPr>
              <a:picLocks noChangeAspect="1"/>
            </p:cNvPicPr>
            <p:nvPr/>
          </p:nvPicPr>
          <p:blipFill rotWithShape="1">
            <a:blip r:embed="rId9"/>
            <a:srcRect t="8026" r="80613" b="36251"/>
            <a:stretch/>
          </p:blipFill>
          <p:spPr>
            <a:xfrm>
              <a:off x="8605547" y="1075470"/>
              <a:ext cx="1320624" cy="853202"/>
            </a:xfrm>
            <a:prstGeom prst="rect">
              <a:avLst/>
            </a:prstGeom>
          </p:spPr>
        </p:pic>
      </p:grpSp>
      <p:grpSp>
        <p:nvGrpSpPr>
          <p:cNvPr id="65" name="Group 64">
            <a:extLst>
              <a:ext uri="{FF2B5EF4-FFF2-40B4-BE49-F238E27FC236}">
                <a16:creationId xmlns:a16="http://schemas.microsoft.com/office/drawing/2014/main" id="{88E4A389-EFE0-B3BA-B5B4-4D7B8916701D}"/>
              </a:ext>
            </a:extLst>
          </p:cNvPr>
          <p:cNvGrpSpPr/>
          <p:nvPr/>
        </p:nvGrpSpPr>
        <p:grpSpPr>
          <a:xfrm>
            <a:off x="6409002" y="2879408"/>
            <a:ext cx="1749652" cy="1236831"/>
            <a:chOff x="6540309" y="1236069"/>
            <a:chExt cx="1749652" cy="1236831"/>
          </a:xfrm>
        </p:grpSpPr>
        <p:grpSp>
          <p:nvGrpSpPr>
            <p:cNvPr id="64" name="Group 63">
              <a:extLst>
                <a:ext uri="{FF2B5EF4-FFF2-40B4-BE49-F238E27FC236}">
                  <a16:creationId xmlns:a16="http://schemas.microsoft.com/office/drawing/2014/main" id="{6BAB1C79-BABE-09A1-6415-4CB79777778D}"/>
                </a:ext>
              </a:extLst>
            </p:cNvPr>
            <p:cNvGrpSpPr/>
            <p:nvPr/>
          </p:nvGrpSpPr>
          <p:grpSpPr>
            <a:xfrm>
              <a:off x="6540309" y="1236069"/>
              <a:ext cx="1749652" cy="1236831"/>
              <a:chOff x="6540309" y="1236069"/>
              <a:chExt cx="1749652" cy="1236831"/>
            </a:xfrm>
          </p:grpSpPr>
          <p:sp>
            <p:nvSpPr>
              <p:cNvPr id="57" name="Rectangle 56">
                <a:extLst>
                  <a:ext uri="{FF2B5EF4-FFF2-40B4-BE49-F238E27FC236}">
                    <a16:creationId xmlns:a16="http://schemas.microsoft.com/office/drawing/2014/main" id="{4A26EC9B-230E-54E1-F048-AE104C95A978}"/>
                  </a:ext>
                </a:extLst>
              </p:cNvPr>
              <p:cNvSpPr/>
              <p:nvPr/>
            </p:nvSpPr>
            <p:spPr>
              <a:xfrm>
                <a:off x="6546506" y="1236069"/>
                <a:ext cx="1511605" cy="123683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EF739F86-E6E2-D5B3-EC96-F5F122B09EB7}"/>
                  </a:ext>
                </a:extLst>
              </p:cNvPr>
              <p:cNvSpPr txBox="1"/>
              <p:nvPr/>
            </p:nvSpPr>
            <p:spPr>
              <a:xfrm>
                <a:off x="6540309" y="1244627"/>
                <a:ext cx="1749652" cy="230832"/>
              </a:xfrm>
              <a:prstGeom prst="rect">
                <a:avLst/>
              </a:prstGeom>
              <a:noFill/>
            </p:spPr>
            <p:txBody>
              <a:bodyPr wrap="square">
                <a:spAutoFit/>
              </a:bodyPr>
              <a:lstStyle/>
              <a:p>
                <a:r>
                  <a:rPr lang="en-US" sz="900" b="1" dirty="0">
                    <a:solidFill>
                      <a:srgbClr val="FFFF00"/>
                    </a:solidFill>
                    <a:latin typeface="Century Gothic" panose="020B0502020202020204" pitchFamily="34" charset="0"/>
                  </a:rPr>
                  <a:t>Physics Beyond the SM</a:t>
                </a:r>
              </a:p>
            </p:txBody>
          </p:sp>
        </p:grpSp>
        <p:pic>
          <p:nvPicPr>
            <p:cNvPr id="28" name="Picture 27">
              <a:extLst>
                <a:ext uri="{FF2B5EF4-FFF2-40B4-BE49-F238E27FC236}">
                  <a16:creationId xmlns:a16="http://schemas.microsoft.com/office/drawing/2014/main" id="{E0140ACB-D6F5-4F43-2CD5-4093ADDE04EF}"/>
                </a:ext>
              </a:extLst>
            </p:cNvPr>
            <p:cNvPicPr>
              <a:picLocks noChangeAspect="1"/>
            </p:cNvPicPr>
            <p:nvPr/>
          </p:nvPicPr>
          <p:blipFill rotWithShape="1">
            <a:blip r:embed="rId10"/>
            <a:srcRect l="576" t="8965" r="80926" b="7196"/>
            <a:stretch/>
          </p:blipFill>
          <p:spPr>
            <a:xfrm>
              <a:off x="6641850" y="1441755"/>
              <a:ext cx="1320349" cy="1000356"/>
            </a:xfrm>
            <a:prstGeom prst="rect">
              <a:avLst/>
            </a:prstGeom>
          </p:spPr>
        </p:pic>
      </p:grpSp>
      <p:grpSp>
        <p:nvGrpSpPr>
          <p:cNvPr id="66" name="Group 65">
            <a:extLst>
              <a:ext uri="{FF2B5EF4-FFF2-40B4-BE49-F238E27FC236}">
                <a16:creationId xmlns:a16="http://schemas.microsoft.com/office/drawing/2014/main" id="{FE00C923-11DE-B2BD-9FB4-853993CD6181}"/>
              </a:ext>
            </a:extLst>
          </p:cNvPr>
          <p:cNvGrpSpPr/>
          <p:nvPr/>
        </p:nvGrpSpPr>
        <p:grpSpPr>
          <a:xfrm>
            <a:off x="4820565" y="2855080"/>
            <a:ext cx="1904718" cy="1261159"/>
            <a:chOff x="9542464" y="2419672"/>
            <a:chExt cx="1904718" cy="1261159"/>
          </a:xfrm>
        </p:grpSpPr>
        <p:sp>
          <p:nvSpPr>
            <p:cNvPr id="56" name="Rectangle 55">
              <a:extLst>
                <a:ext uri="{FF2B5EF4-FFF2-40B4-BE49-F238E27FC236}">
                  <a16:creationId xmlns:a16="http://schemas.microsoft.com/office/drawing/2014/main" id="{53C9EF22-92B3-A3A3-DF32-07FF399D2AEA}"/>
                </a:ext>
              </a:extLst>
            </p:cNvPr>
            <p:cNvSpPr/>
            <p:nvPr/>
          </p:nvSpPr>
          <p:spPr>
            <a:xfrm>
              <a:off x="9542464" y="2444000"/>
              <a:ext cx="1511605" cy="1236831"/>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766AB9F5-1806-8A46-C239-23D10DE454E4}"/>
                </a:ext>
              </a:extLst>
            </p:cNvPr>
            <p:cNvPicPr>
              <a:picLocks noChangeAspect="1"/>
            </p:cNvPicPr>
            <p:nvPr/>
          </p:nvPicPr>
          <p:blipFill rotWithShape="1">
            <a:blip r:embed="rId11"/>
            <a:srcRect r="78969" b="42857"/>
            <a:stretch/>
          </p:blipFill>
          <p:spPr>
            <a:xfrm>
              <a:off x="9628475" y="2650504"/>
              <a:ext cx="1339581" cy="977942"/>
            </a:xfrm>
            <a:prstGeom prst="rect">
              <a:avLst/>
            </a:prstGeom>
          </p:spPr>
        </p:pic>
        <p:sp>
          <p:nvSpPr>
            <p:cNvPr id="29" name="TextBox 28">
              <a:extLst>
                <a:ext uri="{FF2B5EF4-FFF2-40B4-BE49-F238E27FC236}">
                  <a16:creationId xmlns:a16="http://schemas.microsoft.com/office/drawing/2014/main" id="{F88CA3A3-3E0B-5F7C-BF28-04A6CD2927F0}"/>
                </a:ext>
              </a:extLst>
            </p:cNvPr>
            <p:cNvSpPr txBox="1"/>
            <p:nvPr/>
          </p:nvSpPr>
          <p:spPr>
            <a:xfrm>
              <a:off x="9628475" y="2419672"/>
              <a:ext cx="1818707" cy="230832"/>
            </a:xfrm>
            <a:prstGeom prst="rect">
              <a:avLst/>
            </a:prstGeom>
            <a:noFill/>
          </p:spPr>
          <p:txBody>
            <a:bodyPr wrap="square">
              <a:spAutoFit/>
            </a:bodyPr>
            <a:lstStyle/>
            <a:p>
              <a:r>
                <a:rPr lang="en-US" sz="900" b="1" dirty="0">
                  <a:solidFill>
                    <a:srgbClr val="FFFF00"/>
                  </a:solidFill>
                  <a:latin typeface="Century Gothic" panose="020B0502020202020204" pitchFamily="34" charset="0"/>
                </a:rPr>
                <a:t>J/Psi and Beyond</a:t>
              </a:r>
            </a:p>
          </p:txBody>
        </p:sp>
      </p:grpSp>
      <p:sp>
        <p:nvSpPr>
          <p:cNvPr id="68" name="TextBox 67">
            <a:extLst>
              <a:ext uri="{FF2B5EF4-FFF2-40B4-BE49-F238E27FC236}">
                <a16:creationId xmlns:a16="http://schemas.microsoft.com/office/drawing/2014/main" id="{2AEB87F5-D046-E7AA-D3DC-7895F15E6BBE}"/>
              </a:ext>
            </a:extLst>
          </p:cNvPr>
          <p:cNvSpPr txBox="1"/>
          <p:nvPr/>
        </p:nvSpPr>
        <p:spPr>
          <a:xfrm>
            <a:off x="4056777" y="4638636"/>
            <a:ext cx="4021207" cy="2031325"/>
          </a:xfrm>
          <a:prstGeom prst="rect">
            <a:avLst/>
          </a:prstGeom>
          <a:noFill/>
        </p:spPr>
        <p:txBody>
          <a:bodyPr wrap="square">
            <a:spAutoFit/>
          </a:bodyPr>
          <a:lstStyle/>
          <a:p>
            <a:pPr marL="285750" indent="-285750">
              <a:buFont typeface="Arial" panose="020B0604020202020204" pitchFamily="34" charset="0"/>
              <a:buChar char="•"/>
            </a:pPr>
            <a:endParaRPr lang="en-US" sz="1400" b="1" dirty="0">
              <a:solidFill>
                <a:srgbClr val="2980B9"/>
              </a:solidFill>
            </a:endParaRPr>
          </a:p>
          <a:p>
            <a:pPr marL="285750" indent="-285750">
              <a:buFont typeface="Arial" panose="020B0604020202020204" pitchFamily="34" charset="0"/>
              <a:buChar char="•"/>
            </a:pPr>
            <a:r>
              <a:rPr lang="en-US" sz="1400" b="1" i="0" u="none" strike="noStrike" dirty="0">
                <a:solidFill>
                  <a:schemeClr val="bg1"/>
                </a:solidFill>
                <a:effectLst/>
              </a:rPr>
              <a:t>Fragmentation, Transverse Momentum and Parton correlations</a:t>
            </a:r>
          </a:p>
          <a:p>
            <a:pPr marL="285750" indent="-285750">
              <a:buFont typeface="Arial" panose="020B0604020202020204" pitchFamily="34" charset="0"/>
              <a:buChar char="•"/>
            </a:pPr>
            <a:endParaRPr lang="en-US" sz="1400" b="1" i="0" u="none" strike="noStrike" dirty="0">
              <a:solidFill>
                <a:schemeClr val="bg1"/>
              </a:solidFill>
              <a:effectLst/>
            </a:endParaRPr>
          </a:p>
          <a:p>
            <a:pPr marL="285750" indent="-285750">
              <a:buFont typeface="Arial" panose="020B0604020202020204" pitchFamily="34" charset="0"/>
              <a:buChar char="•"/>
            </a:pPr>
            <a:r>
              <a:rPr lang="en-US" sz="1400" b="1" i="0" u="none" strike="noStrike" dirty="0">
                <a:solidFill>
                  <a:schemeClr val="bg1"/>
                </a:solidFill>
                <a:effectLst/>
              </a:rPr>
              <a:t>Hadron-quark transition and nuclear dynamics at extreme conditions</a:t>
            </a:r>
          </a:p>
          <a:p>
            <a:pPr marL="285750" indent="-285750">
              <a:buFont typeface="Arial" panose="020B0604020202020204" pitchFamily="34" charset="0"/>
              <a:buChar char="•"/>
            </a:pPr>
            <a:endParaRPr lang="en-US" sz="1400" b="1" dirty="0">
              <a:solidFill>
                <a:schemeClr val="bg1"/>
              </a:solidFill>
            </a:endParaRPr>
          </a:p>
          <a:p>
            <a:pPr marL="285750" indent="-285750">
              <a:buFont typeface="Arial" panose="020B0604020202020204" pitchFamily="34" charset="0"/>
              <a:buChar char="•"/>
            </a:pPr>
            <a:r>
              <a:rPr lang="en-US" sz="1400" b="1" i="0" u="none" strike="noStrike" dirty="0">
                <a:solidFill>
                  <a:schemeClr val="bg1"/>
                </a:solidFill>
                <a:effectLst/>
              </a:rPr>
              <a:t>Low-energy tests of the Standard Model and Fundamental Symmetries</a:t>
            </a:r>
            <a:endParaRPr lang="en-US" sz="1400" dirty="0">
              <a:solidFill>
                <a:schemeClr val="bg1"/>
              </a:solidFill>
            </a:endParaRPr>
          </a:p>
        </p:txBody>
      </p:sp>
      <p:sp>
        <p:nvSpPr>
          <p:cNvPr id="6" name="TextBox 5">
            <a:extLst>
              <a:ext uri="{FF2B5EF4-FFF2-40B4-BE49-F238E27FC236}">
                <a16:creationId xmlns:a16="http://schemas.microsoft.com/office/drawing/2014/main" id="{13153475-80FF-7D52-AC50-75954FC23B8C}"/>
              </a:ext>
            </a:extLst>
          </p:cNvPr>
          <p:cNvSpPr txBox="1"/>
          <p:nvPr/>
        </p:nvSpPr>
        <p:spPr>
          <a:xfrm>
            <a:off x="180254" y="4893802"/>
            <a:ext cx="4021207" cy="1600438"/>
          </a:xfrm>
          <a:prstGeom prst="rect">
            <a:avLst/>
          </a:prstGeom>
          <a:noFill/>
        </p:spPr>
        <p:txBody>
          <a:bodyPr wrap="square">
            <a:spAutoFit/>
          </a:bodyPr>
          <a:lstStyle/>
          <a:p>
            <a:pPr marL="285750" indent="-285750">
              <a:buFont typeface="Arial" panose="020B0604020202020204" pitchFamily="34" charset="0"/>
              <a:buChar char="•"/>
            </a:pPr>
            <a:r>
              <a:rPr lang="en-US" sz="1400" b="1" i="0" u="none" strike="noStrike" dirty="0">
                <a:solidFill>
                  <a:schemeClr val="bg1"/>
                </a:solidFill>
                <a:effectLst/>
              </a:rPr>
              <a:t>Spectra and structure of heavy and light hadrons </a:t>
            </a:r>
            <a:r>
              <a:rPr lang="en-US" sz="1400" b="1" i="0" u="none" strike="noStrike" dirty="0" err="1">
                <a:solidFill>
                  <a:schemeClr val="bg1"/>
                </a:solidFill>
                <a:effectLst/>
              </a:rPr>
              <a:t>asprobes</a:t>
            </a:r>
            <a:r>
              <a:rPr lang="en-US" sz="1400" b="1" i="0" u="none" strike="noStrike" dirty="0">
                <a:solidFill>
                  <a:schemeClr val="bg1"/>
                </a:solidFill>
                <a:effectLst/>
              </a:rPr>
              <a:t> of QCD</a:t>
            </a:r>
          </a:p>
          <a:p>
            <a:pPr marL="285750" indent="-285750">
              <a:buFont typeface="Arial" panose="020B0604020202020204" pitchFamily="34" charset="0"/>
              <a:buChar char="•"/>
            </a:pPr>
            <a:endParaRPr lang="en-US" sz="1400" b="1" i="0" u="none" strike="noStrike" dirty="0">
              <a:solidFill>
                <a:schemeClr val="bg1"/>
              </a:solidFill>
              <a:effectLst/>
            </a:endParaRPr>
          </a:p>
          <a:p>
            <a:pPr marL="285750" indent="-285750">
              <a:buFont typeface="Arial" panose="020B0604020202020204" pitchFamily="34" charset="0"/>
              <a:buChar char="•"/>
            </a:pPr>
            <a:r>
              <a:rPr lang="en-US" sz="1400" b="1" i="0" u="none" strike="noStrike" dirty="0">
                <a:solidFill>
                  <a:schemeClr val="bg1"/>
                </a:solidFill>
                <a:effectLst/>
              </a:rPr>
              <a:t>Sea and valence partonic structure and spin</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b="1" i="0" u="none" strike="noStrike" dirty="0">
                <a:solidFill>
                  <a:schemeClr val="bg1"/>
                </a:solidFill>
                <a:effectLst/>
              </a:rPr>
              <a:t>Form Factors, Generalized Parton Distributions and Energy-Momentum Tensor</a:t>
            </a:r>
          </a:p>
        </p:txBody>
      </p:sp>
      <p:sp>
        <p:nvSpPr>
          <p:cNvPr id="8" name="TextBox 7">
            <a:extLst>
              <a:ext uri="{FF2B5EF4-FFF2-40B4-BE49-F238E27FC236}">
                <a16:creationId xmlns:a16="http://schemas.microsoft.com/office/drawing/2014/main" id="{AF5BDD16-947C-3869-47AD-EF62C0C67CFD}"/>
              </a:ext>
            </a:extLst>
          </p:cNvPr>
          <p:cNvSpPr txBox="1"/>
          <p:nvPr/>
        </p:nvSpPr>
        <p:spPr>
          <a:xfrm>
            <a:off x="8538985" y="4370043"/>
            <a:ext cx="3351986" cy="2400657"/>
          </a:xfrm>
          <a:prstGeom prst="rect">
            <a:avLst/>
          </a:prstGeom>
          <a:solidFill>
            <a:schemeClr val="accent3">
              <a:lumMod val="20000"/>
              <a:lumOff val="80000"/>
            </a:schemeClr>
          </a:solidFill>
          <a:effectLst>
            <a:glow rad="147563">
              <a:schemeClr val="accent2">
                <a:alpha val="40000"/>
              </a:schemeClr>
            </a:glow>
          </a:effectLst>
          <a:scene3d>
            <a:camera prst="orthographicFront"/>
            <a:lightRig rig="threePt" dir="t"/>
          </a:scene3d>
          <a:sp3d>
            <a:bevelT w="120650"/>
          </a:sp3d>
        </p:spPr>
        <p:txBody>
          <a:bodyPr wrap="square">
            <a:spAutoFit/>
          </a:bodyPr>
          <a:lstStyle/>
          <a:p>
            <a:pPr algn="ctr"/>
            <a:r>
              <a:rPr lang="en-US" sz="1600" dirty="0">
                <a:solidFill>
                  <a:srgbClr val="0D36B6"/>
                </a:solidFill>
                <a:latin typeface="American Typewriter" panose="02090604020004020304" pitchFamily="18" charset="77"/>
              </a:rPr>
              <a:t>APS April Meeting 2023</a:t>
            </a:r>
          </a:p>
          <a:p>
            <a:pPr algn="ctr"/>
            <a:r>
              <a:rPr lang="en-US" sz="1600" dirty="0">
                <a:solidFill>
                  <a:srgbClr val="0D36B6"/>
                </a:solidFill>
                <a:latin typeface="American Typewriter" panose="02090604020004020304" pitchFamily="18" charset="77"/>
              </a:rPr>
              <a:t>Apr 15 &amp; 16, 2023</a:t>
            </a:r>
          </a:p>
          <a:p>
            <a:endParaRPr lang="en-US" b="1" dirty="0">
              <a:solidFill>
                <a:schemeClr val="bg1"/>
              </a:solidFill>
              <a:latin typeface="American Typewriter" panose="02090604020004020304" pitchFamily="18" charset="77"/>
            </a:endParaRPr>
          </a:p>
          <a:p>
            <a:pPr algn="ctr"/>
            <a:r>
              <a:rPr lang="en-US" sz="1600" b="1" u="sng" dirty="0">
                <a:solidFill>
                  <a:srgbClr val="0D36B6"/>
                </a:solidFill>
                <a:latin typeface="American Typewriter" panose="02090604020004020304" pitchFamily="18" charset="77"/>
              </a:rPr>
              <a:t>B15/K16 Mini-Symposium:</a:t>
            </a:r>
          </a:p>
          <a:p>
            <a:pPr algn="ctr"/>
            <a:r>
              <a:rPr lang="en-US" sz="1600" b="1" dirty="0">
                <a:solidFill>
                  <a:srgbClr val="0D36B6"/>
                </a:solidFill>
                <a:latin typeface="American Typewriter" panose="02090604020004020304" pitchFamily="18" charset="77"/>
              </a:rPr>
              <a:t>Opportunities with </a:t>
            </a:r>
            <a:r>
              <a:rPr lang="en-US" sz="1600" b="1" dirty="0" err="1">
                <a:solidFill>
                  <a:srgbClr val="0D36B6"/>
                </a:solidFill>
                <a:latin typeface="American Typewriter" panose="02090604020004020304" pitchFamily="18" charset="77"/>
              </a:rPr>
              <a:t>Jlab</a:t>
            </a:r>
            <a:r>
              <a:rPr lang="en-US" sz="1600" b="1" dirty="0">
                <a:solidFill>
                  <a:srgbClr val="0D36B6"/>
                </a:solidFill>
                <a:latin typeface="American Typewriter" panose="02090604020004020304" pitchFamily="18" charset="77"/>
              </a:rPr>
              <a:t> Upgrades in Energy, Luminosity and a Positron Beam  </a:t>
            </a:r>
            <a:endParaRPr lang="en-US" sz="2000" dirty="0">
              <a:solidFill>
                <a:srgbClr val="009E4B"/>
              </a:solidFill>
              <a:latin typeface="Century Gothic" panose="020B0502020202020204" pitchFamily="34" charset="0"/>
            </a:endParaRPr>
          </a:p>
          <a:p>
            <a:pPr marL="285750" indent="-285750">
              <a:buFont typeface="Arial" panose="020B0604020202020204" pitchFamily="34" charset="0"/>
              <a:buChar char="•"/>
            </a:pPr>
            <a:endParaRPr lang="en-US" sz="2000" b="1" dirty="0">
              <a:solidFill>
                <a:srgbClr val="00B050"/>
              </a:solidFill>
              <a:latin typeface="American Typewriter" panose="02090604020004020304" pitchFamily="18" charset="77"/>
            </a:endParaRPr>
          </a:p>
        </p:txBody>
      </p:sp>
      <p:sp>
        <p:nvSpPr>
          <p:cNvPr id="10" name="TextBox 9">
            <a:extLst>
              <a:ext uri="{FF2B5EF4-FFF2-40B4-BE49-F238E27FC236}">
                <a16:creationId xmlns:a16="http://schemas.microsoft.com/office/drawing/2014/main" id="{D5B4D493-11FC-E5FE-839C-52E54256D1D0}"/>
              </a:ext>
            </a:extLst>
          </p:cNvPr>
          <p:cNvSpPr txBox="1"/>
          <p:nvPr/>
        </p:nvSpPr>
        <p:spPr>
          <a:xfrm>
            <a:off x="5814406" y="762644"/>
            <a:ext cx="1392274" cy="276999"/>
          </a:xfrm>
          <a:prstGeom prst="rect">
            <a:avLst/>
          </a:prstGeom>
          <a:noFill/>
        </p:spPr>
        <p:txBody>
          <a:bodyPr wrap="square">
            <a:spAutoFit/>
          </a:bodyPr>
          <a:lstStyle/>
          <a:p>
            <a:r>
              <a:rPr lang="en-US" sz="1200" b="1" dirty="0"/>
              <a:t>March-Sep 2022</a:t>
            </a:r>
          </a:p>
        </p:txBody>
      </p:sp>
      <p:sp>
        <p:nvSpPr>
          <p:cNvPr id="11" name="TextBox 10">
            <a:extLst>
              <a:ext uri="{FF2B5EF4-FFF2-40B4-BE49-F238E27FC236}">
                <a16:creationId xmlns:a16="http://schemas.microsoft.com/office/drawing/2014/main" id="{64852224-EAF6-9500-7009-83D9126260A4}"/>
              </a:ext>
            </a:extLst>
          </p:cNvPr>
          <p:cNvSpPr txBox="1"/>
          <p:nvPr/>
        </p:nvSpPr>
        <p:spPr>
          <a:xfrm>
            <a:off x="6825811" y="2599731"/>
            <a:ext cx="1392274" cy="276999"/>
          </a:xfrm>
          <a:prstGeom prst="rect">
            <a:avLst/>
          </a:prstGeom>
          <a:noFill/>
        </p:spPr>
        <p:txBody>
          <a:bodyPr wrap="square">
            <a:spAutoFit/>
          </a:bodyPr>
          <a:lstStyle/>
          <a:p>
            <a:r>
              <a:rPr lang="en-US" sz="1200" b="1" dirty="0"/>
              <a:t>Jun-Aug 2022</a:t>
            </a:r>
          </a:p>
        </p:txBody>
      </p:sp>
      <p:sp>
        <p:nvSpPr>
          <p:cNvPr id="13" name="TextBox 12">
            <a:extLst>
              <a:ext uri="{FF2B5EF4-FFF2-40B4-BE49-F238E27FC236}">
                <a16:creationId xmlns:a16="http://schemas.microsoft.com/office/drawing/2014/main" id="{705A0DD9-4D5A-F8C9-3585-6A522DF2DB54}"/>
              </a:ext>
            </a:extLst>
          </p:cNvPr>
          <p:cNvSpPr txBox="1"/>
          <p:nvPr/>
        </p:nvSpPr>
        <p:spPr>
          <a:xfrm>
            <a:off x="8431213" y="1446043"/>
            <a:ext cx="3567530" cy="923330"/>
          </a:xfrm>
          <a:prstGeom prst="rect">
            <a:avLst/>
          </a:prstGeom>
          <a:noFill/>
        </p:spPr>
        <p:txBody>
          <a:bodyPr wrap="square">
            <a:spAutoFit/>
          </a:bodyPr>
          <a:lstStyle/>
          <a:p>
            <a:r>
              <a:rPr lang="en-US" b="0" i="0" u="none" strike="noStrike" dirty="0">
                <a:effectLst/>
                <a:latin typeface="avenir-light" panose="02000503020000020003" pitchFamily="2" charset="0"/>
              </a:rPr>
              <a:t>Effort started in 2022 in preparation of the 2023 US NP Long Range Plan</a:t>
            </a:r>
            <a:endParaRPr lang="en-US" dirty="0"/>
          </a:p>
        </p:txBody>
      </p:sp>
    </p:spTree>
    <p:extLst>
      <p:ext uri="{BB962C8B-B14F-4D97-AF65-F5344CB8AC3E}">
        <p14:creationId xmlns:p14="http://schemas.microsoft.com/office/powerpoint/2010/main" val="40241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4ECAE-1C35-2711-703D-1401DF9B759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A620C4-9B30-154A-F306-F01D1B720939}"/>
              </a:ext>
            </a:extLst>
          </p:cNvPr>
          <p:cNvSpPr>
            <a:spLocks noGrp="1"/>
          </p:cNvSpPr>
          <p:nvPr>
            <p:ph type="sldNum" sz="quarter" idx="12"/>
          </p:nvPr>
        </p:nvSpPr>
        <p:spPr/>
        <p:txBody>
          <a:bodyPr/>
          <a:lstStyle/>
          <a:p>
            <a:fld id="{07E1C93C-5050-FC42-8F10-D22D4F119D13}" type="slidenum">
              <a:rPr lang="en-US" smtClean="0"/>
              <a:pPr/>
              <a:t>3</a:t>
            </a:fld>
            <a:endParaRPr lang="en-US" dirty="0"/>
          </a:p>
        </p:txBody>
      </p:sp>
      <p:sp>
        <p:nvSpPr>
          <p:cNvPr id="18" name="Title 1">
            <a:extLst>
              <a:ext uri="{FF2B5EF4-FFF2-40B4-BE49-F238E27FC236}">
                <a16:creationId xmlns:a16="http://schemas.microsoft.com/office/drawing/2014/main" id="{E5B84DC6-834D-E287-17E8-43CE6FD81EDE}"/>
              </a:ext>
            </a:extLst>
          </p:cNvPr>
          <p:cNvSpPr>
            <a:spLocks noGrp="1"/>
          </p:cNvSpPr>
          <p:nvPr>
            <p:ph type="title"/>
          </p:nvPr>
        </p:nvSpPr>
        <p:spPr>
          <a:xfrm>
            <a:off x="0" y="28890"/>
            <a:ext cx="12192000" cy="740705"/>
          </a:xfrm>
        </p:spPr>
        <p:txBody>
          <a:bodyPr>
            <a:noAutofit/>
          </a:bodyPr>
          <a:lstStyle/>
          <a:p>
            <a:pPr algn="ctr"/>
            <a:r>
              <a:rPr lang="en-US" sz="3800" dirty="0">
                <a:latin typeface="+mn-lt"/>
                <a:cs typeface="Avenir Black"/>
              </a:rPr>
              <a:t>The Outcome</a:t>
            </a:r>
          </a:p>
        </p:txBody>
      </p:sp>
      <p:sp>
        <p:nvSpPr>
          <p:cNvPr id="9" name="Slide Number Placeholder 4">
            <a:extLst>
              <a:ext uri="{FF2B5EF4-FFF2-40B4-BE49-F238E27FC236}">
                <a16:creationId xmlns:a16="http://schemas.microsoft.com/office/drawing/2014/main" id="{2CF57013-C122-3307-48D6-F2AD2844C902}"/>
              </a:ext>
            </a:extLst>
          </p:cNvPr>
          <p:cNvSpPr txBox="1">
            <a:spLocks/>
          </p:cNvSpPr>
          <p:nvPr/>
        </p:nvSpPr>
        <p:spPr>
          <a:xfrm>
            <a:off x="5750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a:solidFill>
                  <a:srgbClr val="000000"/>
                </a:solidFill>
              </a:rPr>
              <a:pPr/>
              <a:t>3</a:t>
            </a:fld>
            <a:endParaRPr lang="en-US" dirty="0">
              <a:solidFill>
                <a:srgbClr val="000000"/>
              </a:solidFill>
            </a:endParaRPr>
          </a:p>
        </p:txBody>
      </p:sp>
      <p:sp>
        <p:nvSpPr>
          <p:cNvPr id="16" name="Rectangle 15">
            <a:extLst>
              <a:ext uri="{FF2B5EF4-FFF2-40B4-BE49-F238E27FC236}">
                <a16:creationId xmlns:a16="http://schemas.microsoft.com/office/drawing/2014/main" id="{05F84E18-B0E0-64C8-3952-FB6CE41BB36F}"/>
              </a:ext>
            </a:extLst>
          </p:cNvPr>
          <p:cNvSpPr>
            <a:spLocks noChangeArrowheads="1"/>
          </p:cNvSpPr>
          <p:nvPr/>
        </p:nvSpPr>
        <p:spPr bwMode="auto">
          <a:xfrm>
            <a:off x="80214" y="3320216"/>
            <a:ext cx="5094528" cy="513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234086" tIns="117043" rIns="234086" bIns="117043">
            <a:spAutoFit/>
          </a:bodyPr>
          <a:lstStyle/>
          <a:p>
            <a:pPr marL="293688" indent="-293688">
              <a:buClr>
                <a:schemeClr val="bg1"/>
              </a:buClr>
              <a:buFont typeface="Wingdings" charset="0"/>
              <a:buChar char="§"/>
            </a:pPr>
            <a:r>
              <a:rPr lang="en-US" dirty="0">
                <a:solidFill>
                  <a:schemeClr val="bg1"/>
                </a:solidFill>
                <a:latin typeface="Avenir Black"/>
                <a:cs typeface="Avenir Black"/>
              </a:rPr>
              <a:t>CW e- : </a:t>
            </a:r>
            <a:r>
              <a:rPr lang="en-US" b="1" dirty="0">
                <a:solidFill>
                  <a:schemeClr val="bg1"/>
                </a:solidFill>
                <a:latin typeface="Avenir Heavy" panose="02000503020000020003" pitchFamily="2" charset="0"/>
                <a:cs typeface="Avenir Black"/>
              </a:rPr>
              <a:t>E</a:t>
            </a:r>
            <a:r>
              <a:rPr lang="en-US" b="1" baseline="-25000" dirty="0">
                <a:solidFill>
                  <a:schemeClr val="bg1"/>
                </a:solidFill>
                <a:latin typeface="Avenir Heavy" panose="02000503020000020003" pitchFamily="2" charset="0"/>
                <a:cs typeface="Avenir Black"/>
              </a:rPr>
              <a:t>max</a:t>
            </a:r>
            <a:r>
              <a:rPr lang="en-US" b="1" dirty="0">
                <a:solidFill>
                  <a:schemeClr val="bg1"/>
                </a:solidFill>
                <a:latin typeface="Avenir Heavy" panose="02000503020000020003" pitchFamily="2" charset="0"/>
                <a:cs typeface="Avenir Black"/>
              </a:rPr>
              <a:t>, =12 GeV GeV, Pol.~ 90%  </a:t>
            </a:r>
            <a:endParaRPr lang="en-US" sz="800" dirty="0">
              <a:solidFill>
                <a:schemeClr val="bg1"/>
              </a:solidFill>
              <a:latin typeface="Avenir Black"/>
            </a:endParaRPr>
          </a:p>
        </p:txBody>
      </p:sp>
      <p:sp>
        <p:nvSpPr>
          <p:cNvPr id="27" name="Rectangle 26">
            <a:extLst>
              <a:ext uri="{FF2B5EF4-FFF2-40B4-BE49-F238E27FC236}">
                <a16:creationId xmlns:a16="http://schemas.microsoft.com/office/drawing/2014/main" id="{D25D4519-70EF-5BB5-D7F5-2794D9898ECB}"/>
              </a:ext>
            </a:extLst>
          </p:cNvPr>
          <p:cNvSpPr>
            <a:spLocks noChangeArrowheads="1"/>
          </p:cNvSpPr>
          <p:nvPr/>
        </p:nvSpPr>
        <p:spPr bwMode="auto">
          <a:xfrm>
            <a:off x="3039806" y="804541"/>
            <a:ext cx="4481309" cy="513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234086" tIns="117043" rIns="234086" bIns="117043">
            <a:spAutoFit/>
          </a:bodyPr>
          <a:lstStyle/>
          <a:p>
            <a:pPr marL="293688" indent="-293688">
              <a:buClr>
                <a:schemeClr val="bg1"/>
              </a:buClr>
              <a:buFont typeface="Wingdings" charset="0"/>
              <a:buChar char="§"/>
            </a:pPr>
            <a:r>
              <a:rPr lang="en-US" dirty="0">
                <a:solidFill>
                  <a:schemeClr val="bg1"/>
                </a:solidFill>
                <a:latin typeface="Avenir Black"/>
                <a:cs typeface="Avenir Black"/>
              </a:rPr>
              <a:t>Intense linearly pol. photon beam</a:t>
            </a:r>
          </a:p>
        </p:txBody>
      </p:sp>
      <p:sp>
        <p:nvSpPr>
          <p:cNvPr id="68" name="TextBox 67">
            <a:extLst>
              <a:ext uri="{FF2B5EF4-FFF2-40B4-BE49-F238E27FC236}">
                <a16:creationId xmlns:a16="http://schemas.microsoft.com/office/drawing/2014/main" id="{B88833FA-0F97-D0BE-1EBF-3348D249CEF4}"/>
              </a:ext>
            </a:extLst>
          </p:cNvPr>
          <p:cNvSpPr txBox="1"/>
          <p:nvPr/>
        </p:nvSpPr>
        <p:spPr>
          <a:xfrm>
            <a:off x="4056777" y="4638636"/>
            <a:ext cx="4021207" cy="2031325"/>
          </a:xfrm>
          <a:prstGeom prst="rect">
            <a:avLst/>
          </a:prstGeom>
          <a:noFill/>
        </p:spPr>
        <p:txBody>
          <a:bodyPr wrap="square">
            <a:spAutoFit/>
          </a:bodyPr>
          <a:lstStyle/>
          <a:p>
            <a:pPr marL="285750" indent="-285750">
              <a:buFont typeface="Arial" panose="020B0604020202020204" pitchFamily="34" charset="0"/>
              <a:buChar char="•"/>
            </a:pPr>
            <a:endParaRPr lang="en-US" sz="1400" b="1" dirty="0">
              <a:solidFill>
                <a:srgbClr val="2980B9"/>
              </a:solidFill>
            </a:endParaRPr>
          </a:p>
          <a:p>
            <a:pPr marL="285750" indent="-285750">
              <a:buFont typeface="Arial" panose="020B0604020202020204" pitchFamily="34" charset="0"/>
              <a:buChar char="•"/>
            </a:pPr>
            <a:r>
              <a:rPr lang="en-US" sz="1400" b="1" i="0" u="none" strike="noStrike" dirty="0">
                <a:solidFill>
                  <a:schemeClr val="bg1"/>
                </a:solidFill>
                <a:effectLst/>
              </a:rPr>
              <a:t>Fragmentation, Transverse Momentum and Parton correlations</a:t>
            </a:r>
          </a:p>
          <a:p>
            <a:pPr marL="285750" indent="-285750">
              <a:buFont typeface="Arial" panose="020B0604020202020204" pitchFamily="34" charset="0"/>
              <a:buChar char="•"/>
            </a:pPr>
            <a:endParaRPr lang="en-US" sz="1400" b="1" i="0" u="none" strike="noStrike" dirty="0">
              <a:solidFill>
                <a:schemeClr val="bg1"/>
              </a:solidFill>
              <a:effectLst/>
            </a:endParaRPr>
          </a:p>
          <a:p>
            <a:pPr marL="285750" indent="-285750">
              <a:buFont typeface="Arial" panose="020B0604020202020204" pitchFamily="34" charset="0"/>
              <a:buChar char="•"/>
            </a:pPr>
            <a:r>
              <a:rPr lang="en-US" sz="1400" b="1" i="0" u="none" strike="noStrike" dirty="0">
                <a:solidFill>
                  <a:schemeClr val="bg1"/>
                </a:solidFill>
                <a:effectLst/>
              </a:rPr>
              <a:t>Hadron-quark transition and nuclear dynamics at extreme conditions</a:t>
            </a:r>
          </a:p>
          <a:p>
            <a:pPr marL="285750" indent="-285750">
              <a:buFont typeface="Arial" panose="020B0604020202020204" pitchFamily="34" charset="0"/>
              <a:buChar char="•"/>
            </a:pPr>
            <a:endParaRPr lang="en-US" sz="1400" b="1" dirty="0">
              <a:solidFill>
                <a:schemeClr val="bg1"/>
              </a:solidFill>
            </a:endParaRPr>
          </a:p>
          <a:p>
            <a:pPr marL="285750" indent="-285750">
              <a:buFont typeface="Arial" panose="020B0604020202020204" pitchFamily="34" charset="0"/>
              <a:buChar char="•"/>
            </a:pPr>
            <a:r>
              <a:rPr lang="en-US" sz="1400" b="1" i="0" u="none" strike="noStrike" dirty="0">
                <a:solidFill>
                  <a:schemeClr val="bg1"/>
                </a:solidFill>
                <a:effectLst/>
              </a:rPr>
              <a:t>Low-energy tests of the Standard Model and Fundamental Symmetries</a:t>
            </a:r>
            <a:endParaRPr lang="en-US" sz="1400" dirty="0">
              <a:solidFill>
                <a:schemeClr val="bg1"/>
              </a:solidFill>
            </a:endParaRPr>
          </a:p>
        </p:txBody>
      </p:sp>
      <p:pic>
        <p:nvPicPr>
          <p:cNvPr id="7" name="Picture 6" descr="A poster of a science project&#10;&#10;Description automatically generated with medium confidence">
            <a:extLst>
              <a:ext uri="{FF2B5EF4-FFF2-40B4-BE49-F238E27FC236}">
                <a16:creationId xmlns:a16="http://schemas.microsoft.com/office/drawing/2014/main" id="{6F190945-4F74-F773-FBFE-78F43AAF7200}"/>
              </a:ext>
            </a:extLst>
          </p:cNvPr>
          <p:cNvPicPr>
            <a:picLocks noChangeAspect="1"/>
          </p:cNvPicPr>
          <p:nvPr/>
        </p:nvPicPr>
        <p:blipFill>
          <a:blip r:embed="rId3"/>
          <a:stretch>
            <a:fillRect/>
          </a:stretch>
        </p:blipFill>
        <p:spPr>
          <a:xfrm>
            <a:off x="513990" y="987413"/>
            <a:ext cx="4226976" cy="5479923"/>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2EDA6578-BDB3-6190-CCF1-40826CB3054A}"/>
              </a:ext>
            </a:extLst>
          </p:cNvPr>
          <p:cNvPicPr>
            <a:picLocks noChangeAspect="1"/>
          </p:cNvPicPr>
          <p:nvPr/>
        </p:nvPicPr>
        <p:blipFill>
          <a:blip r:embed="rId4"/>
          <a:srcRect b="50485"/>
          <a:stretch/>
        </p:blipFill>
        <p:spPr>
          <a:xfrm>
            <a:off x="5464190" y="3755317"/>
            <a:ext cx="6358147" cy="3073793"/>
          </a:xfrm>
          <a:prstGeom prst="rect">
            <a:avLst/>
          </a:prstGeom>
        </p:spPr>
      </p:pic>
      <p:sp>
        <p:nvSpPr>
          <p:cNvPr id="15" name="TextBox 14">
            <a:extLst>
              <a:ext uri="{FF2B5EF4-FFF2-40B4-BE49-F238E27FC236}">
                <a16:creationId xmlns:a16="http://schemas.microsoft.com/office/drawing/2014/main" id="{5ADEB888-BA6E-D132-5F99-395346D0DAF6}"/>
              </a:ext>
            </a:extLst>
          </p:cNvPr>
          <p:cNvSpPr txBox="1"/>
          <p:nvPr/>
        </p:nvSpPr>
        <p:spPr>
          <a:xfrm>
            <a:off x="4912224" y="890135"/>
            <a:ext cx="7199562" cy="2862322"/>
          </a:xfrm>
          <a:prstGeom prst="rect">
            <a:avLst/>
          </a:prstGeom>
          <a:noFill/>
        </p:spPr>
        <p:txBody>
          <a:bodyPr wrap="square">
            <a:spAutoFit/>
          </a:bodyPr>
          <a:lstStyle/>
          <a:p>
            <a:pPr algn="l"/>
            <a:r>
              <a:rPr lang="en-US" sz="1600" dirty="0">
                <a:solidFill>
                  <a:srgbClr val="5B6065"/>
                </a:solidFill>
                <a:latin typeface="avenir-light" panose="02000503020000020003" pitchFamily="2" charset="0"/>
              </a:rPr>
              <a:t>H</a:t>
            </a:r>
            <a:r>
              <a:rPr lang="en-US" sz="1600" b="0" i="0" u="none" strike="noStrike" dirty="0">
                <a:solidFill>
                  <a:srgbClr val="5B6065"/>
                </a:solidFill>
                <a:effectLst/>
                <a:latin typeface="avenir-light" panose="02000503020000020003" pitchFamily="2" charset="0"/>
              </a:rPr>
              <a:t>ighlighted in the 2023 US Long Range Plan for Nuclear Science:</a:t>
            </a:r>
          </a:p>
          <a:p>
            <a:pPr algn="l"/>
            <a:endParaRPr lang="en-US" sz="1000" b="0" i="0" u="none" strike="noStrike" dirty="0">
              <a:solidFill>
                <a:srgbClr val="5B6065"/>
              </a:solidFill>
              <a:effectLst/>
              <a:latin typeface="avenir-light" panose="02000503020000020003" pitchFamily="2" charset="0"/>
            </a:endParaRPr>
          </a:p>
          <a:p>
            <a:r>
              <a:rPr lang="en-US" i="1" dirty="0">
                <a:effectLst/>
              </a:rPr>
              <a:t>“Recently, the Cornell Brookhaven Electron Test Accelerator (CBETA) facility demonstrated eight-pass recirculation of an electron beam with energy recovery employing arcs of fixed-field alternating gradient magnets. </a:t>
            </a:r>
            <a:r>
              <a:rPr lang="en-US" b="1" i="1" dirty="0">
                <a:effectLst/>
              </a:rPr>
              <a:t>This exciting new technology could enable a cost-effective method to double the energy of CEBAF…”</a:t>
            </a:r>
          </a:p>
          <a:p>
            <a:endParaRPr lang="en-US" sz="1000" dirty="0">
              <a:effectLst/>
            </a:endParaRPr>
          </a:p>
          <a:p>
            <a:r>
              <a:rPr lang="en-US" i="1" dirty="0">
                <a:effectLst/>
              </a:rPr>
              <a:t>The 22 GeV energy upgrade “…</a:t>
            </a:r>
            <a:r>
              <a:rPr lang="en-US" b="1" i="1" dirty="0">
                <a:effectLst/>
              </a:rPr>
              <a:t>will allow access to a new sector of hadron spectroscopy and offer an unprecedented view of the complex nucleon structure in the valence region, one not accessible at other machines</a:t>
            </a:r>
            <a:r>
              <a:rPr lang="en-US" i="1" dirty="0">
                <a:effectLst/>
              </a:rPr>
              <a:t>.”</a:t>
            </a:r>
            <a:endParaRPr lang="en-US" dirty="0">
              <a:effectLst/>
            </a:endParaRPr>
          </a:p>
        </p:txBody>
      </p:sp>
      <p:sp>
        <p:nvSpPr>
          <p:cNvPr id="17" name="TextBox 16">
            <a:extLst>
              <a:ext uri="{FF2B5EF4-FFF2-40B4-BE49-F238E27FC236}">
                <a16:creationId xmlns:a16="http://schemas.microsoft.com/office/drawing/2014/main" id="{A4633DDA-E798-3E24-4C0C-8699F995617C}"/>
              </a:ext>
            </a:extLst>
          </p:cNvPr>
          <p:cNvSpPr txBox="1"/>
          <p:nvPr/>
        </p:nvSpPr>
        <p:spPr>
          <a:xfrm>
            <a:off x="7810948" y="3891566"/>
            <a:ext cx="4021207" cy="646331"/>
          </a:xfrm>
          <a:prstGeom prst="rect">
            <a:avLst/>
          </a:prstGeom>
          <a:solidFill>
            <a:srgbClr val="FFDE00"/>
          </a:solidFill>
        </p:spPr>
        <p:txBody>
          <a:bodyPr wrap="square" rtlCol="0">
            <a:spAutoFit/>
          </a:bodyPr>
          <a:lstStyle/>
          <a:p>
            <a:r>
              <a:rPr lang="en-US" b="1" dirty="0">
                <a:latin typeface="American Typewriter" panose="02090604020004020304" pitchFamily="18" charset="77"/>
              </a:rPr>
              <a:t>White Paper </a:t>
            </a:r>
            <a:r>
              <a:rPr lang="en-US" dirty="0">
                <a:latin typeface="American Typewriter" panose="02090604020004020304" pitchFamily="18" charset="77"/>
              </a:rPr>
              <a:t>(~450 authors) </a:t>
            </a:r>
            <a:r>
              <a:rPr lang="en-US" sz="1800" b="1" i="1" u="none" strike="noStrike" dirty="0" err="1">
                <a:solidFill>
                  <a:srgbClr val="000000"/>
                </a:solidFill>
                <a:effectLst/>
                <a:latin typeface="American Typewriter" panose="02090604020004020304" pitchFamily="18" charset="77"/>
              </a:rPr>
              <a:t>Eur.Phys.J.A</a:t>
            </a:r>
            <a:r>
              <a:rPr lang="en-US" sz="1800" b="1" i="0" u="none" strike="noStrike" dirty="0">
                <a:solidFill>
                  <a:srgbClr val="000000"/>
                </a:solidFill>
                <a:effectLst/>
                <a:latin typeface="American Typewriter" panose="02090604020004020304" pitchFamily="18" charset="77"/>
              </a:rPr>
              <a:t> 60 (2024) 9, 173</a:t>
            </a:r>
            <a:endParaRPr lang="en-US" dirty="0">
              <a:latin typeface="American Typewriter" panose="02090604020004020304" pitchFamily="18" charset="77"/>
            </a:endParaRPr>
          </a:p>
        </p:txBody>
      </p:sp>
    </p:spTree>
    <p:extLst>
      <p:ext uri="{BB962C8B-B14F-4D97-AF65-F5344CB8AC3E}">
        <p14:creationId xmlns:p14="http://schemas.microsoft.com/office/powerpoint/2010/main" val="1450958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2A759-1756-6F47-935B-DEFFA2FE75E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5E8DC4-FAA4-F80F-B122-F42B4EEE9F7A}"/>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
        <p:nvSpPr>
          <p:cNvPr id="18" name="Title 1">
            <a:extLst>
              <a:ext uri="{FF2B5EF4-FFF2-40B4-BE49-F238E27FC236}">
                <a16:creationId xmlns:a16="http://schemas.microsoft.com/office/drawing/2014/main" id="{C044A537-CC1D-A665-D7D1-A25E129263D6}"/>
              </a:ext>
            </a:extLst>
          </p:cNvPr>
          <p:cNvSpPr>
            <a:spLocks noGrp="1"/>
          </p:cNvSpPr>
          <p:nvPr>
            <p:ph type="title"/>
          </p:nvPr>
        </p:nvSpPr>
        <p:spPr>
          <a:xfrm>
            <a:off x="0" y="28890"/>
            <a:ext cx="12192000" cy="740705"/>
          </a:xfrm>
        </p:spPr>
        <p:txBody>
          <a:bodyPr>
            <a:noAutofit/>
          </a:bodyPr>
          <a:lstStyle/>
          <a:p>
            <a:pPr algn="ctr"/>
            <a:r>
              <a:rPr lang="en-US" sz="3800" dirty="0">
                <a:latin typeface="+mn-lt"/>
                <a:cs typeface="Avenir Black"/>
              </a:rPr>
              <a:t>Moving Forward…</a:t>
            </a:r>
          </a:p>
        </p:txBody>
      </p:sp>
      <p:sp>
        <p:nvSpPr>
          <p:cNvPr id="9" name="Slide Number Placeholder 4">
            <a:extLst>
              <a:ext uri="{FF2B5EF4-FFF2-40B4-BE49-F238E27FC236}">
                <a16:creationId xmlns:a16="http://schemas.microsoft.com/office/drawing/2014/main" id="{E7730EE0-E00C-0A66-C5D9-0F0117EA9B44}"/>
              </a:ext>
            </a:extLst>
          </p:cNvPr>
          <p:cNvSpPr txBox="1">
            <a:spLocks/>
          </p:cNvSpPr>
          <p:nvPr/>
        </p:nvSpPr>
        <p:spPr>
          <a:xfrm>
            <a:off x="5750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a:solidFill>
                  <a:srgbClr val="000000"/>
                </a:solidFill>
              </a:rPr>
              <a:pPr/>
              <a:t>4</a:t>
            </a:fld>
            <a:endParaRPr lang="en-US" dirty="0">
              <a:solidFill>
                <a:srgbClr val="000000"/>
              </a:solidFill>
            </a:endParaRPr>
          </a:p>
        </p:txBody>
      </p:sp>
      <p:sp>
        <p:nvSpPr>
          <p:cNvPr id="16" name="Rectangle 15">
            <a:extLst>
              <a:ext uri="{FF2B5EF4-FFF2-40B4-BE49-F238E27FC236}">
                <a16:creationId xmlns:a16="http://schemas.microsoft.com/office/drawing/2014/main" id="{95921FED-0949-E754-CFF4-9FDAF6637C24}"/>
              </a:ext>
            </a:extLst>
          </p:cNvPr>
          <p:cNvSpPr>
            <a:spLocks noChangeArrowheads="1"/>
          </p:cNvSpPr>
          <p:nvPr/>
        </p:nvSpPr>
        <p:spPr bwMode="auto">
          <a:xfrm>
            <a:off x="80214" y="3320216"/>
            <a:ext cx="5094528" cy="513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234086" tIns="117043" rIns="234086" bIns="117043">
            <a:spAutoFit/>
          </a:bodyPr>
          <a:lstStyle/>
          <a:p>
            <a:pPr marL="293688" indent="-293688">
              <a:buClr>
                <a:schemeClr val="bg1"/>
              </a:buClr>
              <a:buFont typeface="Wingdings" charset="0"/>
              <a:buChar char="§"/>
            </a:pPr>
            <a:r>
              <a:rPr lang="en-US" dirty="0">
                <a:solidFill>
                  <a:schemeClr val="bg1"/>
                </a:solidFill>
                <a:latin typeface="Avenir Black"/>
                <a:cs typeface="Avenir Black"/>
              </a:rPr>
              <a:t>CW e- : </a:t>
            </a:r>
            <a:r>
              <a:rPr lang="en-US" b="1" dirty="0">
                <a:solidFill>
                  <a:schemeClr val="bg1"/>
                </a:solidFill>
                <a:latin typeface="Avenir Heavy" panose="02000503020000020003" pitchFamily="2" charset="0"/>
                <a:cs typeface="Avenir Black"/>
              </a:rPr>
              <a:t>E</a:t>
            </a:r>
            <a:r>
              <a:rPr lang="en-US" b="1" baseline="-25000" dirty="0">
                <a:solidFill>
                  <a:schemeClr val="bg1"/>
                </a:solidFill>
                <a:latin typeface="Avenir Heavy" panose="02000503020000020003" pitchFamily="2" charset="0"/>
                <a:cs typeface="Avenir Black"/>
              </a:rPr>
              <a:t>max</a:t>
            </a:r>
            <a:r>
              <a:rPr lang="en-US" b="1" dirty="0">
                <a:solidFill>
                  <a:schemeClr val="bg1"/>
                </a:solidFill>
                <a:latin typeface="Avenir Heavy" panose="02000503020000020003" pitchFamily="2" charset="0"/>
                <a:cs typeface="Avenir Black"/>
              </a:rPr>
              <a:t>, =12 GeV GeV, Pol.~ 90%  </a:t>
            </a:r>
            <a:endParaRPr lang="en-US" sz="800" dirty="0">
              <a:solidFill>
                <a:schemeClr val="bg1"/>
              </a:solidFill>
              <a:latin typeface="Avenir Black"/>
            </a:endParaRPr>
          </a:p>
        </p:txBody>
      </p:sp>
      <p:sp>
        <p:nvSpPr>
          <p:cNvPr id="27" name="Rectangle 26">
            <a:extLst>
              <a:ext uri="{FF2B5EF4-FFF2-40B4-BE49-F238E27FC236}">
                <a16:creationId xmlns:a16="http://schemas.microsoft.com/office/drawing/2014/main" id="{02D11047-6FF1-6C5A-92EC-1751F6F46310}"/>
              </a:ext>
            </a:extLst>
          </p:cNvPr>
          <p:cNvSpPr>
            <a:spLocks noChangeArrowheads="1"/>
          </p:cNvSpPr>
          <p:nvPr/>
        </p:nvSpPr>
        <p:spPr bwMode="auto">
          <a:xfrm>
            <a:off x="3039806" y="804541"/>
            <a:ext cx="4481309" cy="513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234086" tIns="117043" rIns="234086" bIns="117043">
            <a:spAutoFit/>
          </a:bodyPr>
          <a:lstStyle/>
          <a:p>
            <a:pPr marL="293688" indent="-293688">
              <a:buClr>
                <a:schemeClr val="bg1"/>
              </a:buClr>
              <a:buFont typeface="Wingdings" charset="0"/>
              <a:buChar char="§"/>
            </a:pPr>
            <a:r>
              <a:rPr lang="en-US" dirty="0">
                <a:solidFill>
                  <a:schemeClr val="bg1"/>
                </a:solidFill>
                <a:latin typeface="Avenir Black"/>
                <a:cs typeface="Avenir Black"/>
              </a:rPr>
              <a:t>Intense linearly pol. photon beam</a:t>
            </a:r>
          </a:p>
        </p:txBody>
      </p:sp>
      <p:sp>
        <p:nvSpPr>
          <p:cNvPr id="68" name="TextBox 67">
            <a:extLst>
              <a:ext uri="{FF2B5EF4-FFF2-40B4-BE49-F238E27FC236}">
                <a16:creationId xmlns:a16="http://schemas.microsoft.com/office/drawing/2014/main" id="{A53504A9-3B91-C164-D377-A97693D3A1D0}"/>
              </a:ext>
            </a:extLst>
          </p:cNvPr>
          <p:cNvSpPr txBox="1"/>
          <p:nvPr/>
        </p:nvSpPr>
        <p:spPr>
          <a:xfrm>
            <a:off x="4056777" y="4638636"/>
            <a:ext cx="4021207" cy="2031325"/>
          </a:xfrm>
          <a:prstGeom prst="rect">
            <a:avLst/>
          </a:prstGeom>
          <a:noFill/>
        </p:spPr>
        <p:txBody>
          <a:bodyPr wrap="square">
            <a:spAutoFit/>
          </a:bodyPr>
          <a:lstStyle/>
          <a:p>
            <a:pPr marL="285750" indent="-285750">
              <a:buFont typeface="Arial" panose="020B0604020202020204" pitchFamily="34" charset="0"/>
              <a:buChar char="•"/>
            </a:pPr>
            <a:endParaRPr lang="en-US" sz="1400" b="1" dirty="0">
              <a:solidFill>
                <a:srgbClr val="2980B9"/>
              </a:solidFill>
            </a:endParaRPr>
          </a:p>
          <a:p>
            <a:pPr marL="285750" indent="-285750">
              <a:buFont typeface="Arial" panose="020B0604020202020204" pitchFamily="34" charset="0"/>
              <a:buChar char="•"/>
            </a:pPr>
            <a:r>
              <a:rPr lang="en-US" sz="1400" b="1" i="0" u="none" strike="noStrike" dirty="0">
                <a:solidFill>
                  <a:schemeClr val="bg1"/>
                </a:solidFill>
                <a:effectLst/>
              </a:rPr>
              <a:t>Fragmentation, Transverse Momentum and Parton correlations</a:t>
            </a:r>
          </a:p>
          <a:p>
            <a:pPr marL="285750" indent="-285750">
              <a:buFont typeface="Arial" panose="020B0604020202020204" pitchFamily="34" charset="0"/>
              <a:buChar char="•"/>
            </a:pPr>
            <a:endParaRPr lang="en-US" sz="1400" b="1" i="0" u="none" strike="noStrike" dirty="0">
              <a:solidFill>
                <a:schemeClr val="bg1"/>
              </a:solidFill>
              <a:effectLst/>
            </a:endParaRPr>
          </a:p>
          <a:p>
            <a:pPr marL="285750" indent="-285750">
              <a:buFont typeface="Arial" panose="020B0604020202020204" pitchFamily="34" charset="0"/>
              <a:buChar char="•"/>
            </a:pPr>
            <a:r>
              <a:rPr lang="en-US" sz="1400" b="1" i="0" u="none" strike="noStrike" dirty="0">
                <a:solidFill>
                  <a:schemeClr val="bg1"/>
                </a:solidFill>
                <a:effectLst/>
              </a:rPr>
              <a:t>Hadron-quark transition and nuclear dynamics at extreme conditions</a:t>
            </a:r>
          </a:p>
          <a:p>
            <a:pPr marL="285750" indent="-285750">
              <a:buFont typeface="Arial" panose="020B0604020202020204" pitchFamily="34" charset="0"/>
              <a:buChar char="•"/>
            </a:pPr>
            <a:endParaRPr lang="en-US" sz="1400" b="1" dirty="0">
              <a:solidFill>
                <a:schemeClr val="bg1"/>
              </a:solidFill>
            </a:endParaRPr>
          </a:p>
          <a:p>
            <a:pPr marL="285750" indent="-285750">
              <a:buFont typeface="Arial" panose="020B0604020202020204" pitchFamily="34" charset="0"/>
              <a:buChar char="•"/>
            </a:pPr>
            <a:r>
              <a:rPr lang="en-US" sz="1400" b="1" i="0" u="none" strike="noStrike" dirty="0">
                <a:solidFill>
                  <a:schemeClr val="bg1"/>
                </a:solidFill>
                <a:effectLst/>
              </a:rPr>
              <a:t>Low-energy tests of the Standard Model and Fundamental Symmetries</a:t>
            </a:r>
            <a:endParaRPr lang="en-US" sz="1400" dirty="0">
              <a:solidFill>
                <a:schemeClr val="bg1"/>
              </a:solidFill>
            </a:endParaRPr>
          </a:p>
        </p:txBody>
      </p:sp>
      <p:sp>
        <p:nvSpPr>
          <p:cNvPr id="2" name="TextBox 1">
            <a:extLst>
              <a:ext uri="{FF2B5EF4-FFF2-40B4-BE49-F238E27FC236}">
                <a16:creationId xmlns:a16="http://schemas.microsoft.com/office/drawing/2014/main" id="{CF418735-9013-A254-AA2C-F1AF271F20E8}"/>
              </a:ext>
            </a:extLst>
          </p:cNvPr>
          <p:cNvSpPr txBox="1"/>
          <p:nvPr/>
        </p:nvSpPr>
        <p:spPr>
          <a:xfrm>
            <a:off x="166495" y="872920"/>
            <a:ext cx="12016677" cy="954107"/>
          </a:xfrm>
          <a:prstGeom prst="rect">
            <a:avLst/>
          </a:prstGeom>
          <a:noFill/>
        </p:spPr>
        <p:txBody>
          <a:bodyPr wrap="square" rtlCol="0">
            <a:spAutoFit/>
          </a:bodyPr>
          <a:lstStyle/>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b="1" dirty="0"/>
              <a:t>A small study group (11 people) from Jab management, Physics, Accelerator and Theory Divisions, and 3 representatives of the user community, meets monthly</a:t>
            </a:r>
          </a:p>
        </p:txBody>
      </p:sp>
      <p:sp>
        <p:nvSpPr>
          <p:cNvPr id="3" name="TextBox 2">
            <a:extLst>
              <a:ext uri="{FF2B5EF4-FFF2-40B4-BE49-F238E27FC236}">
                <a16:creationId xmlns:a16="http://schemas.microsoft.com/office/drawing/2014/main" id="{6773BBAD-6491-AD69-8E02-74DF58ACCC13}"/>
              </a:ext>
            </a:extLst>
          </p:cNvPr>
          <p:cNvSpPr txBox="1"/>
          <p:nvPr/>
        </p:nvSpPr>
        <p:spPr>
          <a:xfrm>
            <a:off x="383702" y="1787085"/>
            <a:ext cx="10766351" cy="830997"/>
          </a:xfrm>
          <a:prstGeom prst="rect">
            <a:avLst/>
          </a:prstGeom>
          <a:noFill/>
        </p:spPr>
        <p:txBody>
          <a:bodyPr wrap="square">
            <a:spAutoFit/>
          </a:bodyPr>
          <a:lstStyle/>
          <a:p>
            <a:pPr marL="342900" indent="-342900">
              <a:buFont typeface="Arial" panose="020B0604020202020204" pitchFamily="34" charset="0"/>
              <a:buChar char="•"/>
            </a:pPr>
            <a:r>
              <a:rPr lang="en-US" sz="2400" b="1" dirty="0">
                <a:solidFill>
                  <a:srgbClr val="00B050"/>
                </a:solidFill>
              </a:rPr>
              <a:t>Define the roadmap for the development of the positrons and the 22 GeV beams technology</a:t>
            </a:r>
          </a:p>
        </p:txBody>
      </p:sp>
      <p:sp>
        <p:nvSpPr>
          <p:cNvPr id="4" name="TextBox 3">
            <a:extLst>
              <a:ext uri="{FF2B5EF4-FFF2-40B4-BE49-F238E27FC236}">
                <a16:creationId xmlns:a16="http://schemas.microsoft.com/office/drawing/2014/main" id="{C5DE5526-FA40-6473-CFC4-5979C2686EF9}"/>
              </a:ext>
            </a:extLst>
          </p:cNvPr>
          <p:cNvSpPr txBox="1"/>
          <p:nvPr/>
        </p:nvSpPr>
        <p:spPr>
          <a:xfrm>
            <a:off x="166495" y="2572182"/>
            <a:ext cx="11557130" cy="73866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Bi-weekly meetings open to the whole community </a:t>
            </a:r>
            <a:r>
              <a:rPr lang="en-US" b="1" i="0" u="none" strike="noStrike" dirty="0">
                <a:solidFill>
                  <a:srgbClr val="152BF4"/>
                </a:solidFill>
                <a:effectLst/>
                <a:latin typeface="Calibri" panose="020F0502020204030204" pitchFamily="34" charset="0"/>
                <a:cs typeface="Calibri" panose="020F0502020204030204" pitchFamily="34" charset="0"/>
                <a:hlinkClick r:id="rId3"/>
              </a:rPr>
              <a:t>https://wiki.jlab.org/jlab22/index.php/22_GeV_Open_Discussion</a:t>
            </a:r>
            <a:endParaRPr lang="en-US" b="1" i="0" u="none" strike="noStrike" dirty="0">
              <a:solidFill>
                <a:srgbClr val="152BF4"/>
              </a:solidFill>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6FDC324-4ADF-3DEC-9FE8-AD3ABAB0D665}"/>
              </a:ext>
            </a:extLst>
          </p:cNvPr>
          <p:cNvSpPr txBox="1"/>
          <p:nvPr/>
        </p:nvSpPr>
        <p:spPr>
          <a:xfrm>
            <a:off x="455981" y="3424837"/>
            <a:ext cx="11557130" cy="1785104"/>
          </a:xfrm>
          <a:prstGeom prst="rect">
            <a:avLst/>
          </a:prstGeom>
          <a:noFill/>
        </p:spPr>
        <p:txBody>
          <a:bodyPr wrap="square">
            <a:spAutoFit/>
          </a:bodyPr>
          <a:lstStyle/>
          <a:p>
            <a:pPr marL="342900" indent="-342900">
              <a:buFont typeface="Arial" panose="020B0604020202020204" pitchFamily="34" charset="0"/>
              <a:buChar char="•"/>
            </a:pPr>
            <a:r>
              <a:rPr lang="en-US" sz="2400" b="1" dirty="0">
                <a:solidFill>
                  <a:srgbClr val="00B050"/>
                </a:solidFill>
              </a:rPr>
              <a:t>The goal is to the r</a:t>
            </a:r>
            <a:r>
              <a:rPr lang="en-US" sz="2400" b="1" i="0" u="none" strike="noStrike" dirty="0">
                <a:solidFill>
                  <a:srgbClr val="00B050"/>
                </a:solidFill>
                <a:effectLst/>
              </a:rPr>
              <a:t>efine the scientific case for the 22 GeV upgrade</a:t>
            </a:r>
          </a:p>
          <a:p>
            <a:pPr marL="285750" indent="-285750" algn="l">
              <a:buFont typeface="Wingdings" pitchFamily="2" charset="2"/>
              <a:buChar char="§"/>
            </a:pPr>
            <a:endParaRPr lang="en-US" sz="800" b="0" i="0" u="none" strike="noStrike" dirty="0">
              <a:solidFill>
                <a:srgbClr val="202122"/>
              </a:solidFill>
              <a:effectLst/>
            </a:endParaRPr>
          </a:p>
          <a:p>
            <a:pPr marL="533400" lvl="2" indent="-133350">
              <a:buFont typeface="System Font Regular"/>
              <a:buChar char="-"/>
            </a:pPr>
            <a:r>
              <a:rPr lang="en-US" dirty="0">
                <a:solidFill>
                  <a:srgbClr val="202122"/>
                </a:solidFill>
              </a:rPr>
              <a:t> </a:t>
            </a:r>
            <a:r>
              <a:rPr lang="en-US" sz="2000" b="0" i="0" u="none" strike="noStrike" dirty="0">
                <a:solidFill>
                  <a:srgbClr val="202122"/>
                </a:solidFill>
                <a:effectLst/>
              </a:rPr>
              <a:t>Aim for 15 minutes of presentation followed by a critical discussion necessary to develop a strong scientific argument</a:t>
            </a:r>
          </a:p>
          <a:p>
            <a:pPr marL="533400" lvl="2" indent="-133350">
              <a:buFont typeface="System Font Regular"/>
              <a:buChar char="-"/>
            </a:pPr>
            <a:r>
              <a:rPr lang="en-US" sz="2000" dirty="0">
                <a:solidFill>
                  <a:srgbClr val="202122"/>
                </a:solidFill>
              </a:rPr>
              <a:t> </a:t>
            </a:r>
            <a:r>
              <a:rPr lang="en-US" sz="2000" dirty="0">
                <a:solidFill>
                  <a:srgbClr val="212121"/>
                </a:solidFill>
                <a:latin typeface="Aptos" panose="020B0004020202020204" pitchFamily="34" charset="0"/>
              </a:rPr>
              <a:t>S</a:t>
            </a:r>
            <a:r>
              <a:rPr lang="en-US" sz="2000" b="0" i="0" u="none" strike="noStrike" dirty="0">
                <a:solidFill>
                  <a:srgbClr val="212121"/>
                </a:solidFill>
                <a:effectLst/>
                <a:latin typeface="Aptos" panose="020B0004020202020204" pitchFamily="34" charset="0"/>
              </a:rPr>
              <a:t>lides and also some notes and questions posted </a:t>
            </a:r>
            <a:r>
              <a:rPr lang="en-US" sz="2000" dirty="0">
                <a:solidFill>
                  <a:srgbClr val="212121"/>
                </a:solidFill>
                <a:latin typeface="Aptos" panose="020B0004020202020204" pitchFamily="34" charset="0"/>
              </a:rPr>
              <a:t>on the wiki</a:t>
            </a:r>
            <a:endParaRPr lang="en-US" sz="2000" b="0" i="0" u="none" strike="noStrike" dirty="0">
              <a:solidFill>
                <a:srgbClr val="202122"/>
              </a:solidFill>
              <a:effectLst/>
            </a:endParaRPr>
          </a:p>
          <a:p>
            <a:pPr marL="533400" lvl="2" indent="-133350">
              <a:buFont typeface="System Font Regular"/>
              <a:buChar char="-"/>
            </a:pPr>
            <a:endParaRPr lang="en-US" b="0" i="0" u="none" strike="noStrike" dirty="0">
              <a:solidFill>
                <a:srgbClr val="202122"/>
              </a:solidFill>
              <a:effectLst/>
            </a:endParaRPr>
          </a:p>
        </p:txBody>
      </p:sp>
      <p:sp>
        <p:nvSpPr>
          <p:cNvPr id="11" name="TextBox 10">
            <a:extLst>
              <a:ext uri="{FF2B5EF4-FFF2-40B4-BE49-F238E27FC236}">
                <a16:creationId xmlns:a16="http://schemas.microsoft.com/office/drawing/2014/main" id="{72D3942B-5CF4-54B8-17A3-99D89A0CA6C6}"/>
              </a:ext>
            </a:extLst>
          </p:cNvPr>
          <p:cNvSpPr txBox="1"/>
          <p:nvPr/>
        </p:nvSpPr>
        <p:spPr>
          <a:xfrm>
            <a:off x="309876" y="5209941"/>
            <a:ext cx="11270367" cy="1015663"/>
          </a:xfrm>
          <a:prstGeom prst="rect">
            <a:avLst/>
          </a:prstGeom>
          <a:noFill/>
        </p:spPr>
        <p:txBody>
          <a:bodyPr wrap="square">
            <a:spAutoFit/>
          </a:bodyPr>
          <a:lstStyle/>
          <a:p>
            <a:r>
              <a:rPr lang="en-US" sz="2000" dirty="0">
                <a:solidFill>
                  <a:srgbClr val="0070C0"/>
                </a:solidFill>
                <a:latin typeface="Aptos" panose="020B0004020202020204" pitchFamily="34" charset="0"/>
              </a:rPr>
              <a:t>In preparing</a:t>
            </a:r>
            <a:r>
              <a:rPr lang="en-US" sz="2000" b="0" i="0" u="none" strike="noStrike" dirty="0">
                <a:solidFill>
                  <a:srgbClr val="0070C0"/>
                </a:solidFill>
                <a:effectLst/>
                <a:latin typeface="Aptos" panose="020B0004020202020204" pitchFamily="34" charset="0"/>
              </a:rPr>
              <a:t> your talks for this workshop,  we hope you have found  helpful to look through some of the questions and discussion points. We imagine that we will revisit them in the presentations and parallel discussion.  They are definitely not an "all-inclusive" list of questions!</a:t>
            </a:r>
            <a:endParaRPr lang="en-US" sz="2000" dirty="0">
              <a:solidFill>
                <a:srgbClr val="0070C0"/>
              </a:solidFill>
            </a:endParaRPr>
          </a:p>
        </p:txBody>
      </p:sp>
    </p:spTree>
    <p:extLst>
      <p:ext uri="{BB962C8B-B14F-4D97-AF65-F5344CB8AC3E}">
        <p14:creationId xmlns:p14="http://schemas.microsoft.com/office/powerpoint/2010/main" val="238776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9E19D-B52C-ED17-CA74-73875E080E3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21AA2C-E296-7EF0-956C-213C333783B2}"/>
              </a:ext>
            </a:extLst>
          </p:cNvPr>
          <p:cNvSpPr>
            <a:spLocks noGrp="1"/>
          </p:cNvSpPr>
          <p:nvPr>
            <p:ph type="sldNum" sz="quarter" idx="12"/>
          </p:nvPr>
        </p:nvSpPr>
        <p:spPr/>
        <p:txBody>
          <a:bodyPr/>
          <a:lstStyle/>
          <a:p>
            <a:fld id="{07E1C93C-5050-FC42-8F10-D22D4F119D13}" type="slidenum">
              <a:rPr lang="en-US" smtClean="0"/>
              <a:pPr/>
              <a:t>5</a:t>
            </a:fld>
            <a:endParaRPr lang="en-US" dirty="0"/>
          </a:p>
        </p:txBody>
      </p:sp>
      <p:sp>
        <p:nvSpPr>
          <p:cNvPr id="18" name="Title 1">
            <a:extLst>
              <a:ext uri="{FF2B5EF4-FFF2-40B4-BE49-F238E27FC236}">
                <a16:creationId xmlns:a16="http://schemas.microsoft.com/office/drawing/2014/main" id="{33DC9618-8BD2-EB4F-0C7C-DCB8FE8D7EE6}"/>
              </a:ext>
            </a:extLst>
          </p:cNvPr>
          <p:cNvSpPr>
            <a:spLocks noGrp="1"/>
          </p:cNvSpPr>
          <p:nvPr>
            <p:ph type="title"/>
          </p:nvPr>
        </p:nvSpPr>
        <p:spPr>
          <a:xfrm>
            <a:off x="0" y="28890"/>
            <a:ext cx="12192000" cy="740705"/>
          </a:xfrm>
        </p:spPr>
        <p:txBody>
          <a:bodyPr>
            <a:noAutofit/>
          </a:bodyPr>
          <a:lstStyle/>
          <a:p>
            <a:pPr algn="ctr"/>
            <a:r>
              <a:rPr lang="en-US" sz="3800" dirty="0">
                <a:latin typeface="+mn-lt"/>
                <a:cs typeface="Avenir Black"/>
              </a:rPr>
              <a:t>Program</a:t>
            </a:r>
          </a:p>
        </p:txBody>
      </p:sp>
      <p:sp>
        <p:nvSpPr>
          <p:cNvPr id="9" name="Slide Number Placeholder 4">
            <a:extLst>
              <a:ext uri="{FF2B5EF4-FFF2-40B4-BE49-F238E27FC236}">
                <a16:creationId xmlns:a16="http://schemas.microsoft.com/office/drawing/2014/main" id="{ED3CCFC5-26B0-A341-46F9-0A70DC0B6DC1}"/>
              </a:ext>
            </a:extLst>
          </p:cNvPr>
          <p:cNvSpPr txBox="1">
            <a:spLocks/>
          </p:cNvSpPr>
          <p:nvPr/>
        </p:nvSpPr>
        <p:spPr>
          <a:xfrm>
            <a:off x="5750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a:solidFill>
                  <a:srgbClr val="000000"/>
                </a:solidFill>
              </a:rPr>
              <a:pPr/>
              <a:t>5</a:t>
            </a:fld>
            <a:endParaRPr lang="en-US" dirty="0">
              <a:solidFill>
                <a:srgbClr val="000000"/>
              </a:solidFill>
            </a:endParaRPr>
          </a:p>
        </p:txBody>
      </p:sp>
      <p:sp>
        <p:nvSpPr>
          <p:cNvPr id="16" name="Rectangle 15">
            <a:extLst>
              <a:ext uri="{FF2B5EF4-FFF2-40B4-BE49-F238E27FC236}">
                <a16:creationId xmlns:a16="http://schemas.microsoft.com/office/drawing/2014/main" id="{EF661124-DBD0-37B6-439A-05D3A988BAEE}"/>
              </a:ext>
            </a:extLst>
          </p:cNvPr>
          <p:cNvSpPr>
            <a:spLocks noChangeArrowheads="1"/>
          </p:cNvSpPr>
          <p:nvPr/>
        </p:nvSpPr>
        <p:spPr bwMode="auto">
          <a:xfrm>
            <a:off x="80214" y="3320216"/>
            <a:ext cx="5094528" cy="513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234086" tIns="117043" rIns="234086" bIns="117043">
            <a:spAutoFit/>
          </a:bodyPr>
          <a:lstStyle/>
          <a:p>
            <a:pPr marL="293688" indent="-293688">
              <a:buClr>
                <a:schemeClr val="bg1"/>
              </a:buClr>
              <a:buFont typeface="Wingdings" charset="0"/>
              <a:buChar char="§"/>
            </a:pPr>
            <a:r>
              <a:rPr lang="en-US" dirty="0">
                <a:solidFill>
                  <a:schemeClr val="bg1"/>
                </a:solidFill>
                <a:latin typeface="Avenir Black"/>
                <a:cs typeface="Avenir Black"/>
              </a:rPr>
              <a:t>CW e- : </a:t>
            </a:r>
            <a:r>
              <a:rPr lang="en-US" b="1" dirty="0">
                <a:solidFill>
                  <a:schemeClr val="bg1"/>
                </a:solidFill>
                <a:latin typeface="Avenir Heavy" panose="02000503020000020003" pitchFamily="2" charset="0"/>
                <a:cs typeface="Avenir Black"/>
              </a:rPr>
              <a:t>E</a:t>
            </a:r>
            <a:r>
              <a:rPr lang="en-US" b="1" baseline="-25000" dirty="0">
                <a:solidFill>
                  <a:schemeClr val="bg1"/>
                </a:solidFill>
                <a:latin typeface="Avenir Heavy" panose="02000503020000020003" pitchFamily="2" charset="0"/>
                <a:cs typeface="Avenir Black"/>
              </a:rPr>
              <a:t>max</a:t>
            </a:r>
            <a:r>
              <a:rPr lang="en-US" b="1" dirty="0">
                <a:solidFill>
                  <a:schemeClr val="bg1"/>
                </a:solidFill>
                <a:latin typeface="Avenir Heavy" panose="02000503020000020003" pitchFamily="2" charset="0"/>
                <a:cs typeface="Avenir Black"/>
              </a:rPr>
              <a:t>, =12 GeV GeV, Pol.~ 90%  </a:t>
            </a:r>
            <a:endParaRPr lang="en-US" sz="800" dirty="0">
              <a:solidFill>
                <a:schemeClr val="bg1"/>
              </a:solidFill>
              <a:latin typeface="Avenir Black"/>
            </a:endParaRPr>
          </a:p>
        </p:txBody>
      </p:sp>
      <p:sp>
        <p:nvSpPr>
          <p:cNvPr id="27" name="Rectangle 26">
            <a:extLst>
              <a:ext uri="{FF2B5EF4-FFF2-40B4-BE49-F238E27FC236}">
                <a16:creationId xmlns:a16="http://schemas.microsoft.com/office/drawing/2014/main" id="{4E412389-B079-4B1A-FA0C-1CEF7DF0E708}"/>
              </a:ext>
            </a:extLst>
          </p:cNvPr>
          <p:cNvSpPr>
            <a:spLocks noChangeArrowheads="1"/>
          </p:cNvSpPr>
          <p:nvPr/>
        </p:nvSpPr>
        <p:spPr bwMode="auto">
          <a:xfrm>
            <a:off x="3039806" y="804541"/>
            <a:ext cx="4481309" cy="513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234086" tIns="117043" rIns="234086" bIns="117043">
            <a:spAutoFit/>
          </a:bodyPr>
          <a:lstStyle/>
          <a:p>
            <a:pPr marL="293688" indent="-293688">
              <a:buClr>
                <a:schemeClr val="bg1"/>
              </a:buClr>
              <a:buFont typeface="Wingdings" charset="0"/>
              <a:buChar char="§"/>
            </a:pPr>
            <a:r>
              <a:rPr lang="en-US" dirty="0">
                <a:solidFill>
                  <a:schemeClr val="bg1"/>
                </a:solidFill>
                <a:latin typeface="Avenir Black"/>
                <a:cs typeface="Avenir Black"/>
              </a:rPr>
              <a:t>Intense linearly pol. photon beam</a:t>
            </a:r>
          </a:p>
        </p:txBody>
      </p:sp>
      <p:graphicFrame>
        <p:nvGraphicFramePr>
          <p:cNvPr id="7" name="Table 6">
            <a:extLst>
              <a:ext uri="{FF2B5EF4-FFF2-40B4-BE49-F238E27FC236}">
                <a16:creationId xmlns:a16="http://schemas.microsoft.com/office/drawing/2014/main" id="{7E6A55BF-6EC5-BAC9-2E60-63403B8B9361}"/>
              </a:ext>
            </a:extLst>
          </p:cNvPr>
          <p:cNvGraphicFramePr>
            <a:graphicFrameLocks noGrp="1"/>
          </p:cNvGraphicFramePr>
          <p:nvPr>
            <p:extLst>
              <p:ext uri="{D42A27DB-BD31-4B8C-83A1-F6EECF244321}">
                <p14:modId xmlns:p14="http://schemas.microsoft.com/office/powerpoint/2010/main" val="2749329946"/>
              </p:ext>
            </p:extLst>
          </p:nvPr>
        </p:nvGraphicFramePr>
        <p:xfrm>
          <a:off x="80214" y="998806"/>
          <a:ext cx="11854283" cy="6199240"/>
        </p:xfrm>
        <a:graphic>
          <a:graphicData uri="http://schemas.openxmlformats.org/drawingml/2006/table">
            <a:tbl>
              <a:tblPr firstRow="1" bandRow="1">
                <a:tableStyleId>{5C22544A-7EE6-4342-B048-85BDC9FD1C3A}</a:tableStyleId>
              </a:tblPr>
              <a:tblGrid>
                <a:gridCol w="1324056">
                  <a:extLst>
                    <a:ext uri="{9D8B030D-6E8A-4147-A177-3AD203B41FA5}">
                      <a16:colId xmlns:a16="http://schemas.microsoft.com/office/drawing/2014/main" val="307402080"/>
                    </a:ext>
                  </a:extLst>
                </a:gridCol>
                <a:gridCol w="1758050">
                  <a:extLst>
                    <a:ext uri="{9D8B030D-6E8A-4147-A177-3AD203B41FA5}">
                      <a16:colId xmlns:a16="http://schemas.microsoft.com/office/drawing/2014/main" val="3611153838"/>
                    </a:ext>
                  </a:extLst>
                </a:gridCol>
                <a:gridCol w="2103363">
                  <a:extLst>
                    <a:ext uri="{9D8B030D-6E8A-4147-A177-3AD203B41FA5}">
                      <a16:colId xmlns:a16="http://schemas.microsoft.com/office/drawing/2014/main" val="847526902"/>
                    </a:ext>
                  </a:extLst>
                </a:gridCol>
                <a:gridCol w="2506717">
                  <a:extLst>
                    <a:ext uri="{9D8B030D-6E8A-4147-A177-3AD203B41FA5}">
                      <a16:colId xmlns:a16="http://schemas.microsoft.com/office/drawing/2014/main" val="2268300087"/>
                    </a:ext>
                  </a:extLst>
                </a:gridCol>
                <a:gridCol w="1939159">
                  <a:extLst>
                    <a:ext uri="{9D8B030D-6E8A-4147-A177-3AD203B41FA5}">
                      <a16:colId xmlns:a16="http://schemas.microsoft.com/office/drawing/2014/main" val="1666356492"/>
                    </a:ext>
                  </a:extLst>
                </a:gridCol>
                <a:gridCol w="2222938">
                  <a:extLst>
                    <a:ext uri="{9D8B030D-6E8A-4147-A177-3AD203B41FA5}">
                      <a16:colId xmlns:a16="http://schemas.microsoft.com/office/drawing/2014/main" val="2710323590"/>
                    </a:ext>
                  </a:extLst>
                </a:gridCol>
              </a:tblGrid>
              <a:tr h="539300">
                <a:tc>
                  <a:txBody>
                    <a:bodyPr/>
                    <a:lstStyle/>
                    <a:p>
                      <a:endParaRPr lang="en-US"/>
                    </a:p>
                  </a:txBody>
                  <a:tcPr/>
                </a:tc>
                <a:tc>
                  <a:txBody>
                    <a:bodyPr/>
                    <a:lstStyle/>
                    <a:p>
                      <a:r>
                        <a:rPr lang="en-US" dirty="0"/>
                        <a:t>Monday</a:t>
                      </a:r>
                    </a:p>
                  </a:txBody>
                  <a:tcPr/>
                </a:tc>
                <a:tc>
                  <a:txBody>
                    <a:bodyPr/>
                    <a:lstStyle/>
                    <a:p>
                      <a:r>
                        <a:rPr lang="en-US" dirty="0"/>
                        <a:t>Tuesday</a:t>
                      </a:r>
                    </a:p>
                  </a:txBody>
                  <a:tcPr/>
                </a:tc>
                <a:tc>
                  <a:txBody>
                    <a:bodyPr/>
                    <a:lstStyle/>
                    <a:p>
                      <a:r>
                        <a:rPr lang="en-US" dirty="0"/>
                        <a:t>Wednesday</a:t>
                      </a:r>
                    </a:p>
                  </a:txBody>
                  <a:tcPr/>
                </a:tc>
                <a:tc>
                  <a:txBody>
                    <a:bodyPr/>
                    <a:lstStyle/>
                    <a:p>
                      <a:r>
                        <a:rPr lang="en-US" dirty="0"/>
                        <a:t>Thursday</a:t>
                      </a:r>
                    </a:p>
                  </a:txBody>
                  <a:tcPr/>
                </a:tc>
                <a:tc>
                  <a:txBody>
                    <a:bodyPr/>
                    <a:lstStyle/>
                    <a:p>
                      <a:r>
                        <a:rPr lang="en-US" dirty="0"/>
                        <a:t>Friday</a:t>
                      </a:r>
                    </a:p>
                  </a:txBody>
                  <a:tcPr/>
                </a:tc>
                <a:extLst>
                  <a:ext uri="{0D108BD9-81ED-4DB2-BD59-A6C34878D82A}">
                    <a16:rowId xmlns:a16="http://schemas.microsoft.com/office/drawing/2014/main" val="3800505061"/>
                  </a:ext>
                </a:extLst>
              </a:tr>
              <a:tr h="968611">
                <a:tc>
                  <a:txBody>
                    <a:bodyPr/>
                    <a:lstStyle/>
                    <a:p>
                      <a:r>
                        <a:rPr lang="en-US" sz="1600" b="1" dirty="0"/>
                        <a:t>MORNING</a:t>
                      </a:r>
                    </a:p>
                  </a:txBody>
                  <a:tcPr>
                    <a:solidFill>
                      <a:schemeClr val="bg1"/>
                    </a:solidFill>
                  </a:tcPr>
                </a:tc>
                <a:tc>
                  <a:txBody>
                    <a:bodyPr/>
                    <a:lstStyle/>
                    <a:p>
                      <a:r>
                        <a:rPr lang="en-US" dirty="0"/>
                        <a:t>Spectroscopy</a:t>
                      </a:r>
                    </a:p>
                  </a:txBody>
                  <a:tcPr>
                    <a:solidFill>
                      <a:srgbClr val="CFD5E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Partonic structure and spin</a:t>
                      </a:r>
                    </a:p>
                  </a:txBody>
                  <a:tcPr>
                    <a:solidFill>
                      <a:srgbClr val="FFC000"/>
                    </a:solidFill>
                  </a:tcPr>
                </a:tc>
                <a:tc>
                  <a:txBody>
                    <a:bodyPr/>
                    <a:lstStyle/>
                    <a:p>
                      <a:r>
                        <a:rPr lang="en-US" sz="1800" b="0" i="0" u="none" strike="noStrike" kern="1200" dirty="0">
                          <a:solidFill>
                            <a:schemeClr val="dk1"/>
                          </a:solidFill>
                          <a:effectLst/>
                          <a:latin typeface="+mn-lt"/>
                          <a:ea typeface="+mn-ea"/>
                          <a:cs typeface="+mn-cs"/>
                        </a:rPr>
                        <a:t>Spatial Structure, Mech. Properties, and Emergent Hadron Mass</a:t>
                      </a:r>
                      <a:endParaRPr lang="en-US" dirty="0"/>
                    </a:p>
                  </a:txBody>
                  <a:tcPr>
                    <a:solidFill>
                      <a:srgbClr val="E3B8EC"/>
                    </a:solidFill>
                  </a:tcPr>
                </a:tc>
                <a:tc>
                  <a:txBody>
                    <a:bodyPr/>
                    <a:lstStyle/>
                    <a:p>
                      <a:r>
                        <a:rPr lang="en-US" sz="1800" b="0" i="0" u="none" strike="noStrike" kern="1200" dirty="0">
                          <a:solidFill>
                            <a:schemeClr val="dk1"/>
                          </a:solidFill>
                          <a:effectLst/>
                          <a:latin typeface="+mn-lt"/>
                          <a:ea typeface="+mn-ea"/>
                          <a:cs typeface="+mn-cs"/>
                        </a:rPr>
                        <a:t>Nuclear Dynamics</a:t>
                      </a:r>
                      <a:endParaRPr lang="en-US" dirty="0"/>
                    </a:p>
                  </a:txBody>
                  <a:tcPr>
                    <a:solidFill>
                      <a:srgbClr val="00B0F0"/>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dirty="0">
                          <a:solidFill>
                            <a:schemeClr val="dk1"/>
                          </a:solidFill>
                          <a:effectLst/>
                          <a:latin typeface="+mn-lt"/>
                          <a:ea typeface="+mn-ea"/>
                          <a:cs typeface="+mn-cs"/>
                        </a:rPr>
                        <a:t>General Interest talks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dirty="0">
                          <a:solidFill>
                            <a:schemeClr val="dk1"/>
                          </a:solidFill>
                          <a:effectLst/>
                          <a:latin typeface="+mn-lt"/>
                          <a:ea typeface="+mn-ea"/>
                          <a:cs typeface="+mn-cs"/>
                        </a:rPr>
                        <a:t>22 GeV Accelerator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dirty="0">
                          <a:solidFill>
                            <a:schemeClr val="dk1"/>
                          </a:solidFill>
                          <a:effectLst/>
                          <a:latin typeface="+mn-lt"/>
                          <a:ea typeface="+mn-ea"/>
                          <a:cs typeface="+mn-cs"/>
                        </a:rPr>
                        <a:t>Positrons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dirty="0">
                          <a:solidFill>
                            <a:schemeClr val="dk1"/>
                          </a:solidFill>
                          <a:effectLst/>
                          <a:latin typeface="+mn-lt"/>
                          <a:ea typeface="+mn-ea"/>
                          <a:cs typeface="+mn-cs"/>
                        </a:rPr>
                        <a:t>Summary talks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dirty="0">
                          <a:solidFill>
                            <a:schemeClr val="dk1"/>
                          </a:solidFill>
                          <a:effectLst/>
                          <a:latin typeface="+mn-lt"/>
                          <a:ea typeface="+mn-ea"/>
                          <a:cs typeface="+mn-cs"/>
                        </a:rPr>
                        <a:t>Path forward</a:t>
                      </a:r>
                      <a:endParaRPr lang="en-US" dirty="0"/>
                    </a:p>
                  </a:txBody>
                  <a:tcPr>
                    <a:solidFill>
                      <a:schemeClr val="bg1">
                        <a:lumMod val="95000"/>
                      </a:schemeClr>
                    </a:solidFill>
                  </a:tcPr>
                </a:tc>
                <a:extLst>
                  <a:ext uri="{0D108BD9-81ED-4DB2-BD59-A6C34878D82A}">
                    <a16:rowId xmlns:a16="http://schemas.microsoft.com/office/drawing/2014/main" val="3932880849"/>
                  </a:ext>
                </a:extLst>
              </a:tr>
              <a:tr h="914284">
                <a:tc>
                  <a:txBody>
                    <a:bodyPr/>
                    <a:lstStyle/>
                    <a:p>
                      <a:endParaRPr lang="en-US" dirty="0"/>
                    </a:p>
                  </a:txBody>
                  <a:tcPr>
                    <a:solidFill>
                      <a:schemeClr val="bg1"/>
                    </a:solidFill>
                  </a:tcPr>
                </a:tc>
                <a:tc>
                  <a:txBody>
                    <a:bodyPr/>
                    <a:lstStyle/>
                    <a:p>
                      <a:endParaRPr lang="en-US" dirty="0"/>
                    </a:p>
                  </a:txBody>
                  <a:tcPr>
                    <a:solidFill>
                      <a:srgbClr val="CFD5E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Hadronization and Transverse Momentum </a:t>
                      </a:r>
                    </a:p>
                  </a:txBody>
                  <a:tcPr>
                    <a:solidFill>
                      <a:srgbClr val="92D050"/>
                    </a:solidFill>
                  </a:tcPr>
                </a:tc>
                <a:tc>
                  <a:txBody>
                    <a:bodyPr/>
                    <a:lstStyle/>
                    <a:p>
                      <a:endParaRPr lang="en-US" dirty="0"/>
                    </a:p>
                  </a:txBody>
                  <a:tcPr>
                    <a:solidFill>
                      <a:srgbClr val="E3B8EC"/>
                    </a:solidFill>
                  </a:tcPr>
                </a:tc>
                <a:tc>
                  <a:txBody>
                    <a:bodyPr/>
                    <a:lstStyle/>
                    <a:p>
                      <a:endParaRPr lang="en-US" dirty="0"/>
                    </a:p>
                  </a:txBody>
                  <a:tcPr>
                    <a:solidFill>
                      <a:srgbClr val="00B0F0"/>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4173638072"/>
                  </a:ext>
                </a:extLst>
              </a:tr>
              <a:tr h="365714">
                <a:tc>
                  <a:txBody>
                    <a:bodyPr/>
                    <a:lstStyle/>
                    <a:p>
                      <a:r>
                        <a:rPr lang="en-US" dirty="0"/>
                        <a:t>Lunch</a:t>
                      </a:r>
                    </a:p>
                  </a:txBody>
                  <a:tcP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Lunch</a:t>
                      </a:r>
                    </a:p>
                  </a:txBody>
                  <a:tcPr>
                    <a:solidFill>
                      <a:srgbClr val="FFFF00"/>
                    </a:solidFill>
                  </a:tcPr>
                </a:tc>
                <a:tc>
                  <a:txBody>
                    <a:bodyPr/>
                    <a:lstStyle/>
                    <a:p>
                      <a:r>
                        <a:rPr lang="en-US" dirty="0"/>
                        <a:t>Lunch</a:t>
                      </a:r>
                    </a:p>
                  </a:txBody>
                  <a:tcPr>
                    <a:solidFill>
                      <a:srgbClr val="FFFF00"/>
                    </a:solidFill>
                  </a:tcPr>
                </a:tc>
                <a:tc>
                  <a:txBody>
                    <a:bodyPr/>
                    <a:lstStyle/>
                    <a:p>
                      <a:r>
                        <a:rPr lang="en-US" dirty="0"/>
                        <a:t>Lunch</a:t>
                      </a:r>
                    </a:p>
                  </a:txBody>
                  <a:tcPr>
                    <a:solidFill>
                      <a:srgbClr val="FFFF00"/>
                    </a:solidFill>
                  </a:tcPr>
                </a:tc>
                <a:tc>
                  <a:txBody>
                    <a:bodyPr/>
                    <a:lstStyle/>
                    <a:p>
                      <a:r>
                        <a:rPr lang="en-US" dirty="0"/>
                        <a:t>Lunch</a:t>
                      </a:r>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499341390"/>
                  </a:ext>
                </a:extLst>
              </a:tr>
              <a:tr h="9142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AFTERNOON</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Partonic structure and spin</a:t>
                      </a: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Hadronization and Transverse Momentum </a:t>
                      </a:r>
                    </a:p>
                  </a:txBody>
                  <a:tcPr>
                    <a:solidFill>
                      <a:srgbClr val="92D050"/>
                    </a:solidFill>
                  </a:tcPr>
                </a:tc>
                <a:tc>
                  <a:txBody>
                    <a:bodyPr/>
                    <a:lstStyle/>
                    <a:p>
                      <a:pPr algn="ctr"/>
                      <a:r>
                        <a:rPr lang="en-US" b="1" dirty="0">
                          <a:solidFill>
                            <a:schemeClr val="bg1"/>
                          </a:solidFill>
                        </a:rPr>
                        <a:t>EXCURTIONS</a:t>
                      </a:r>
                    </a:p>
                  </a:txBody>
                  <a:tcPr>
                    <a:solidFill>
                      <a:schemeClr val="tx1"/>
                    </a:solidFill>
                  </a:tcPr>
                </a:tc>
                <a:tc>
                  <a:txBody>
                    <a:bodyPr/>
                    <a:lstStyle/>
                    <a:p>
                      <a:r>
                        <a:rPr lang="en-US" sz="1800" b="0" i="0" u="none" strike="noStrike" kern="1200" dirty="0">
                          <a:solidFill>
                            <a:schemeClr val="dk1"/>
                          </a:solidFill>
                          <a:effectLst/>
                          <a:latin typeface="+mn-lt"/>
                          <a:ea typeface="+mn-ea"/>
                          <a:cs typeface="+mn-cs"/>
                        </a:rPr>
                        <a:t>QCD confinement, Fund. Symmetries and BSM</a:t>
                      </a:r>
                      <a:endParaRPr lang="en-US" dirty="0"/>
                    </a:p>
                  </a:txBody>
                  <a:tcPr>
                    <a:solidFill>
                      <a:srgbClr val="AE0045"/>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2933283841"/>
                  </a:ext>
                </a:extLst>
              </a:tr>
              <a:tr h="639999">
                <a:tc>
                  <a:txBody>
                    <a:bodyPr/>
                    <a:lstStyle/>
                    <a:p>
                      <a:endParaRPr lang="en-US"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WELCOME PARTY</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3 PARALLEL SESSIONS</a:t>
                      </a:r>
                    </a:p>
                  </a:txBody>
                  <a:tcPr>
                    <a:solidFill>
                      <a:schemeClr val="bg1"/>
                    </a:solidFill>
                  </a:tcPr>
                </a:tc>
                <a:tc>
                  <a:txBody>
                    <a:bodyPr/>
                    <a:lstStyle/>
                    <a:p>
                      <a:pPr algn="ctr"/>
                      <a:r>
                        <a:rPr lang="en-US" b="1" dirty="0">
                          <a:solidFill>
                            <a:schemeClr val="bg1"/>
                          </a:solidFill>
                        </a:rPr>
                        <a:t>SOCIAL DINNER</a:t>
                      </a:r>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3 PARALLEL SESSIONS</a:t>
                      </a:r>
                    </a:p>
                    <a:p>
                      <a:pPr algn="ctr"/>
                      <a:endParaRPr lang="en-US" b="1" dirty="0">
                        <a:solidFill>
                          <a:schemeClr val="tx1"/>
                        </a:solidFill>
                      </a:endParaRPr>
                    </a:p>
                  </a:txBody>
                  <a:tcPr>
                    <a:no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801532765"/>
                  </a:ext>
                </a:extLst>
              </a:tr>
              <a:tr h="53930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8044770"/>
                  </a:ext>
                </a:extLst>
              </a:tr>
            </a:tbl>
          </a:graphicData>
        </a:graphic>
      </p:graphicFrame>
    </p:spTree>
    <p:extLst>
      <p:ext uri="{BB962C8B-B14F-4D97-AF65-F5344CB8AC3E}">
        <p14:creationId xmlns:p14="http://schemas.microsoft.com/office/powerpoint/2010/main" val="2055105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EB8FA9-4A14-3D6D-FC7E-2CBF816D8F78}"/>
              </a:ext>
            </a:extLst>
          </p:cNvPr>
          <p:cNvPicPr>
            <a:picLocks noChangeAspect="1"/>
          </p:cNvPicPr>
          <p:nvPr/>
        </p:nvPicPr>
        <p:blipFill>
          <a:blip r:embed="rId2"/>
          <a:stretch>
            <a:fillRect/>
          </a:stretch>
        </p:blipFill>
        <p:spPr>
          <a:xfrm>
            <a:off x="355413" y="1280544"/>
            <a:ext cx="5316864" cy="4229198"/>
          </a:xfrm>
          <a:prstGeom prst="rect">
            <a:avLst/>
          </a:prstGeom>
        </p:spPr>
      </p:pic>
      <p:pic>
        <p:nvPicPr>
          <p:cNvPr id="8" name="Picture 7" descr="A glass case with objects in it&#10;&#10;Description automatically generated">
            <a:extLst>
              <a:ext uri="{FF2B5EF4-FFF2-40B4-BE49-F238E27FC236}">
                <a16:creationId xmlns:a16="http://schemas.microsoft.com/office/drawing/2014/main" id="{4EB7162C-AF85-A470-DE40-B6BD7565D7E4}"/>
              </a:ext>
            </a:extLst>
          </p:cNvPr>
          <p:cNvPicPr>
            <a:picLocks noChangeAspect="1"/>
          </p:cNvPicPr>
          <p:nvPr/>
        </p:nvPicPr>
        <p:blipFill>
          <a:blip r:embed="rId3"/>
          <a:stretch>
            <a:fillRect/>
          </a:stretch>
        </p:blipFill>
        <p:spPr>
          <a:xfrm>
            <a:off x="6037022" y="750523"/>
            <a:ext cx="5118983" cy="2957635"/>
          </a:xfrm>
          <a:prstGeom prst="rect">
            <a:avLst/>
          </a:prstGeom>
        </p:spPr>
      </p:pic>
      <p:sp>
        <p:nvSpPr>
          <p:cNvPr id="9" name="TextBox 8">
            <a:extLst>
              <a:ext uri="{FF2B5EF4-FFF2-40B4-BE49-F238E27FC236}">
                <a16:creationId xmlns:a16="http://schemas.microsoft.com/office/drawing/2014/main" id="{C8450264-DEE8-2303-EE3D-E6C73B7F87A2}"/>
              </a:ext>
            </a:extLst>
          </p:cNvPr>
          <p:cNvSpPr txBox="1"/>
          <p:nvPr/>
        </p:nvSpPr>
        <p:spPr>
          <a:xfrm>
            <a:off x="389720" y="511103"/>
            <a:ext cx="4611306" cy="769441"/>
          </a:xfrm>
          <a:prstGeom prst="rect">
            <a:avLst/>
          </a:prstGeom>
          <a:noFill/>
        </p:spPr>
        <p:txBody>
          <a:bodyPr wrap="square">
            <a:spAutoFit/>
          </a:bodyPr>
          <a:lstStyle/>
          <a:p>
            <a:pPr algn="ctr"/>
            <a:r>
              <a:rPr lang="en-US" sz="2400" b="1" i="0" u="none" strike="noStrike" dirty="0" err="1">
                <a:solidFill>
                  <a:srgbClr val="0070C0"/>
                </a:solidFill>
                <a:effectLst/>
                <a:latin typeface="Trip Sans VF"/>
              </a:rPr>
              <a:t>Scuderie</a:t>
            </a:r>
            <a:r>
              <a:rPr lang="en-US" sz="2400" b="1" i="0" u="none" strike="noStrike" dirty="0">
                <a:solidFill>
                  <a:srgbClr val="0070C0"/>
                </a:solidFill>
                <a:effectLst/>
                <a:latin typeface="Trip Sans VF"/>
              </a:rPr>
              <a:t> </a:t>
            </a:r>
            <a:r>
              <a:rPr lang="en-US" sz="2400" b="1" i="0" u="none" strike="noStrike" dirty="0" err="1">
                <a:solidFill>
                  <a:srgbClr val="0070C0"/>
                </a:solidFill>
                <a:effectLst/>
                <a:latin typeface="Trip Sans VF"/>
              </a:rPr>
              <a:t>Aldobrandini</a:t>
            </a:r>
            <a:endParaRPr lang="en-US" sz="2400" b="1" i="0" u="none" strike="noStrike" dirty="0">
              <a:solidFill>
                <a:srgbClr val="0070C0"/>
              </a:solidFill>
              <a:effectLst/>
              <a:latin typeface="Trip Sans VF"/>
            </a:endParaRPr>
          </a:p>
          <a:p>
            <a:pPr algn="ctr"/>
            <a:r>
              <a:rPr lang="en-US" sz="2000" dirty="0">
                <a:latin typeface="Trip Sans VF"/>
              </a:rPr>
              <a:t>Piazza Roma, Frascati</a:t>
            </a:r>
            <a:endParaRPr lang="en-US" sz="2000" i="0" u="none" strike="noStrike" dirty="0">
              <a:effectLst/>
              <a:latin typeface="Trip Sans VF"/>
            </a:endParaRPr>
          </a:p>
        </p:txBody>
      </p:sp>
      <p:sp>
        <p:nvSpPr>
          <p:cNvPr id="11" name="TextBox 10">
            <a:extLst>
              <a:ext uri="{FF2B5EF4-FFF2-40B4-BE49-F238E27FC236}">
                <a16:creationId xmlns:a16="http://schemas.microsoft.com/office/drawing/2014/main" id="{0044BFCD-605C-8261-0006-E67717766899}"/>
              </a:ext>
            </a:extLst>
          </p:cNvPr>
          <p:cNvSpPr txBox="1"/>
          <p:nvPr/>
        </p:nvSpPr>
        <p:spPr>
          <a:xfrm>
            <a:off x="6096000" y="3708158"/>
            <a:ext cx="6096001" cy="2339102"/>
          </a:xfrm>
          <a:prstGeom prst="rect">
            <a:avLst/>
          </a:prstGeom>
          <a:noFill/>
        </p:spPr>
        <p:txBody>
          <a:bodyPr wrap="square">
            <a:spAutoFit/>
          </a:bodyPr>
          <a:lstStyle/>
          <a:p>
            <a:pPr marL="11113" lvl="1"/>
            <a:r>
              <a:rPr lang="en-US" sz="2000" b="1" dirty="0">
                <a:solidFill>
                  <a:srgbClr val="AE0045"/>
                </a:solidFill>
              </a:rPr>
              <a:t>Bus transportation </a:t>
            </a:r>
          </a:p>
          <a:p>
            <a:pPr marL="296863" lvl="1" indent="-285750">
              <a:buFont typeface="Arial" panose="020B0604020202020204" pitchFamily="34" charset="0"/>
              <a:buChar char="•"/>
            </a:pPr>
            <a:r>
              <a:rPr lang="en-US" b="1" dirty="0"/>
              <a:t>From LNF </a:t>
            </a:r>
            <a:r>
              <a:rPr lang="en-US" dirty="0"/>
              <a:t>at  </a:t>
            </a:r>
            <a:r>
              <a:rPr lang="en-US" b="1" dirty="0">
                <a:solidFill>
                  <a:srgbClr val="AE0045"/>
                </a:solidFill>
              </a:rPr>
              <a:t>6 pm</a:t>
            </a:r>
            <a:r>
              <a:rPr lang="en-US" dirty="0"/>
              <a:t>, meeting in front of the building 36</a:t>
            </a:r>
          </a:p>
          <a:p>
            <a:pPr marL="296863" lvl="1" indent="-285750">
              <a:buFont typeface="Arial" panose="020B0604020202020204" pitchFamily="34" charset="0"/>
              <a:buChar char="•"/>
            </a:pPr>
            <a:r>
              <a:rPr lang="en-US" b="1" dirty="0"/>
              <a:t>From Piazza Roma </a:t>
            </a:r>
            <a:r>
              <a:rPr lang="en-US" dirty="0"/>
              <a:t>at </a:t>
            </a:r>
            <a:r>
              <a:rPr lang="en-US" b="1" dirty="0">
                <a:solidFill>
                  <a:srgbClr val="AE0045"/>
                </a:solidFill>
              </a:rPr>
              <a:t>9 pm </a:t>
            </a:r>
            <a:r>
              <a:rPr lang="en-US" dirty="0"/>
              <a:t>to:</a:t>
            </a:r>
          </a:p>
          <a:p>
            <a:pPr marL="754063" lvl="4" indent="-285750">
              <a:buFont typeface="System Font Regular"/>
              <a:buChar char="-"/>
            </a:pPr>
            <a:r>
              <a:rPr lang="it-IT" dirty="0">
                <a:effectLst/>
              </a:rPr>
              <a:t>Hotel Villa Grazioli </a:t>
            </a:r>
            <a:endParaRPr lang="it-IT" dirty="0"/>
          </a:p>
          <a:p>
            <a:pPr marL="754063" lvl="4" indent="-285750">
              <a:buFont typeface="System Font Regular"/>
              <a:buChar char="-"/>
            </a:pPr>
            <a:r>
              <a:rPr lang="it-IT" dirty="0">
                <a:effectLst/>
              </a:rPr>
              <a:t>Domus Park Hotel </a:t>
            </a:r>
          </a:p>
          <a:p>
            <a:pPr marL="754063" lvl="4" indent="-285750">
              <a:buFont typeface="System Font Regular"/>
              <a:buChar char="-"/>
            </a:pPr>
            <a:r>
              <a:rPr lang="it-IT" dirty="0">
                <a:effectLst/>
              </a:rPr>
              <a:t>Hotel Villa Mercede </a:t>
            </a:r>
          </a:p>
          <a:p>
            <a:pPr marL="754063" lvl="4" indent="-285750">
              <a:buFont typeface="System Font Regular"/>
              <a:buChar char="-"/>
            </a:pPr>
            <a:r>
              <a:rPr lang="it-IT" dirty="0">
                <a:effectLst/>
              </a:rPr>
              <a:t>Laboratori Nazionali di Frascati </a:t>
            </a:r>
          </a:p>
          <a:p>
            <a:pPr marL="754063" lvl="4" indent="-285750">
              <a:buFont typeface="System Font Regular"/>
              <a:buChar char="-"/>
            </a:pPr>
            <a:r>
              <a:rPr lang="it-IT" dirty="0">
                <a:effectLst/>
              </a:rPr>
              <a:t>Tor Vergata </a:t>
            </a:r>
            <a:r>
              <a:rPr lang="it-IT" dirty="0" err="1">
                <a:effectLst/>
              </a:rPr>
              <a:t>train</a:t>
            </a:r>
            <a:r>
              <a:rPr lang="it-IT" dirty="0">
                <a:effectLst/>
              </a:rPr>
              <a:t> station</a:t>
            </a:r>
          </a:p>
        </p:txBody>
      </p:sp>
      <p:sp>
        <p:nvSpPr>
          <p:cNvPr id="12" name="TextBox 11">
            <a:extLst>
              <a:ext uri="{FF2B5EF4-FFF2-40B4-BE49-F238E27FC236}">
                <a16:creationId xmlns:a16="http://schemas.microsoft.com/office/drawing/2014/main" id="{AD6DE5F7-5945-1BF8-DA0A-6936B5B5CEE9}"/>
              </a:ext>
            </a:extLst>
          </p:cNvPr>
          <p:cNvSpPr txBox="1"/>
          <p:nvPr/>
        </p:nvSpPr>
        <p:spPr>
          <a:xfrm>
            <a:off x="0" y="16299"/>
            <a:ext cx="12192000" cy="646331"/>
          </a:xfrm>
          <a:prstGeom prst="rect">
            <a:avLst/>
          </a:prstGeom>
          <a:noFill/>
        </p:spPr>
        <p:txBody>
          <a:bodyPr wrap="square">
            <a:spAutoFit/>
          </a:bodyPr>
          <a:lstStyle/>
          <a:p>
            <a:pPr algn="ctr"/>
            <a:r>
              <a:rPr lang="en-US" sz="3600" b="1" i="0" u="none" strike="noStrike" dirty="0">
                <a:solidFill>
                  <a:srgbClr val="000000"/>
                </a:solidFill>
                <a:effectLst/>
                <a:latin typeface="-webkit-standard"/>
              </a:rPr>
              <a:t>Welcome Party – Monday Dec 9 </a:t>
            </a:r>
            <a:endParaRPr lang="en-US" sz="3600" dirty="0"/>
          </a:p>
        </p:txBody>
      </p:sp>
      <p:sp>
        <p:nvSpPr>
          <p:cNvPr id="13" name="TextBox 12">
            <a:extLst>
              <a:ext uri="{FF2B5EF4-FFF2-40B4-BE49-F238E27FC236}">
                <a16:creationId xmlns:a16="http://schemas.microsoft.com/office/drawing/2014/main" id="{F08A5B38-5370-2DF3-2A5B-CA6610340326}"/>
              </a:ext>
            </a:extLst>
          </p:cNvPr>
          <p:cNvSpPr txBox="1"/>
          <p:nvPr/>
        </p:nvSpPr>
        <p:spPr>
          <a:xfrm>
            <a:off x="476481" y="6380036"/>
            <a:ext cx="4611306" cy="461665"/>
          </a:xfrm>
          <a:prstGeom prst="rect">
            <a:avLst/>
          </a:prstGeom>
          <a:noFill/>
        </p:spPr>
        <p:txBody>
          <a:bodyPr wrap="square">
            <a:spAutoFit/>
          </a:bodyPr>
          <a:lstStyle/>
          <a:p>
            <a:pPr algn="ctr"/>
            <a:r>
              <a:rPr lang="en-US" sz="2400" b="1" i="0" u="none" strike="noStrike" dirty="0">
                <a:solidFill>
                  <a:srgbClr val="0070C0"/>
                </a:solidFill>
                <a:effectLst/>
                <a:latin typeface="Trip Sans VF"/>
              </a:rPr>
              <a:t>Guided Tour during the reception</a:t>
            </a:r>
          </a:p>
        </p:txBody>
      </p:sp>
      <p:sp>
        <p:nvSpPr>
          <p:cNvPr id="14" name="TextBox 13">
            <a:extLst>
              <a:ext uri="{FF2B5EF4-FFF2-40B4-BE49-F238E27FC236}">
                <a16:creationId xmlns:a16="http://schemas.microsoft.com/office/drawing/2014/main" id="{C5943BFE-3791-119F-F681-DD232066180E}"/>
              </a:ext>
            </a:extLst>
          </p:cNvPr>
          <p:cNvSpPr txBox="1"/>
          <p:nvPr/>
        </p:nvSpPr>
        <p:spPr>
          <a:xfrm>
            <a:off x="267222" y="5441032"/>
            <a:ext cx="5920635" cy="1015663"/>
          </a:xfrm>
          <a:prstGeom prst="rect">
            <a:avLst/>
          </a:prstGeom>
          <a:noFill/>
        </p:spPr>
        <p:txBody>
          <a:bodyPr wrap="square">
            <a:spAutoFit/>
          </a:bodyPr>
          <a:lstStyle/>
          <a:p>
            <a:r>
              <a:rPr lang="en-US" sz="2000" dirty="0">
                <a:solidFill>
                  <a:srgbClr val="333333"/>
                </a:solidFill>
                <a:latin typeface="Trip Sans VF"/>
              </a:rPr>
              <a:t>A</a:t>
            </a:r>
            <a:r>
              <a:rPr lang="en-US" sz="2000" b="0" i="0" u="none" strike="noStrike" dirty="0">
                <a:solidFill>
                  <a:srgbClr val="333333"/>
                </a:solidFill>
                <a:effectLst/>
                <a:latin typeface="Trip Sans VF"/>
              </a:rPr>
              <a:t> seventeenth-century building which </a:t>
            </a:r>
            <a:r>
              <a:rPr lang="en-US" sz="2000" dirty="0"/>
              <a:t>houses the Museo </a:t>
            </a:r>
            <a:r>
              <a:rPr lang="en-US" sz="2000" dirty="0" err="1"/>
              <a:t>Tuscolano</a:t>
            </a:r>
            <a:r>
              <a:rPr lang="en-US" sz="2000" dirty="0"/>
              <a:t>. Its collection includes ancient Roman artefacts and models of the Ville </a:t>
            </a:r>
            <a:r>
              <a:rPr lang="en-US" sz="2000" dirty="0" err="1"/>
              <a:t>Tuscolane</a:t>
            </a:r>
            <a:endParaRPr lang="en-US" sz="2000" i="0" u="none" strike="noStrike" dirty="0">
              <a:effectLst/>
              <a:latin typeface="Trip Sans VF"/>
            </a:endParaRPr>
          </a:p>
        </p:txBody>
      </p:sp>
      <p:sp>
        <p:nvSpPr>
          <p:cNvPr id="15" name="TextBox 14">
            <a:extLst>
              <a:ext uri="{FF2B5EF4-FFF2-40B4-BE49-F238E27FC236}">
                <a16:creationId xmlns:a16="http://schemas.microsoft.com/office/drawing/2014/main" id="{9B31A19D-9901-DA1F-BB84-0844A8B30A19}"/>
              </a:ext>
            </a:extLst>
          </p:cNvPr>
          <p:cNvSpPr txBox="1"/>
          <p:nvPr/>
        </p:nvSpPr>
        <p:spPr>
          <a:xfrm>
            <a:off x="6187857" y="6133530"/>
            <a:ext cx="4521896" cy="646331"/>
          </a:xfrm>
          <a:prstGeom prst="rect">
            <a:avLst/>
          </a:prstGeom>
          <a:noFill/>
          <a:ln>
            <a:solidFill>
              <a:srgbClr val="C00000"/>
            </a:solidFill>
          </a:ln>
        </p:spPr>
        <p:txBody>
          <a:bodyPr wrap="square" rtlCol="0">
            <a:spAutoFit/>
          </a:bodyPr>
          <a:lstStyle/>
          <a:p>
            <a:r>
              <a:rPr lang="en-US" dirty="0"/>
              <a:t>Last train Frascati-</a:t>
            </a:r>
            <a:r>
              <a:rPr lang="en-US" dirty="0" err="1"/>
              <a:t>RomeTermini</a:t>
            </a:r>
            <a:r>
              <a:rPr lang="en-US" dirty="0"/>
              <a:t>: </a:t>
            </a:r>
            <a:r>
              <a:rPr lang="en-US" b="1" dirty="0"/>
              <a:t>22:36</a:t>
            </a:r>
          </a:p>
          <a:p>
            <a:r>
              <a:rPr lang="en-US" dirty="0"/>
              <a:t>Last train Tor </a:t>
            </a:r>
            <a:r>
              <a:rPr lang="en-US" dirty="0" err="1"/>
              <a:t>Vergata</a:t>
            </a:r>
            <a:r>
              <a:rPr lang="en-US" dirty="0"/>
              <a:t>-Rome Termini: </a:t>
            </a:r>
            <a:r>
              <a:rPr lang="en-US" b="1" dirty="0"/>
              <a:t>23:13</a:t>
            </a:r>
          </a:p>
        </p:txBody>
      </p:sp>
    </p:spTree>
    <p:extLst>
      <p:ext uri="{BB962C8B-B14F-4D97-AF65-F5344CB8AC3E}">
        <p14:creationId xmlns:p14="http://schemas.microsoft.com/office/powerpoint/2010/main" val="2259184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A2429-A34F-CDA5-B44F-DEFC62718A7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F3BAA33-4C12-2177-579C-ECED46C2D577}"/>
              </a:ext>
            </a:extLst>
          </p:cNvPr>
          <p:cNvPicPr>
            <a:picLocks noChangeAspect="1"/>
          </p:cNvPicPr>
          <p:nvPr/>
        </p:nvPicPr>
        <p:blipFill>
          <a:blip r:embed="rId3"/>
          <a:stretch>
            <a:fillRect/>
          </a:stretch>
        </p:blipFill>
        <p:spPr>
          <a:xfrm>
            <a:off x="167117" y="708959"/>
            <a:ext cx="6774661" cy="2682766"/>
          </a:xfrm>
          <a:prstGeom prst="rect">
            <a:avLst/>
          </a:prstGeom>
        </p:spPr>
      </p:pic>
      <p:sp>
        <p:nvSpPr>
          <p:cNvPr id="5" name="TextBox 4">
            <a:extLst>
              <a:ext uri="{FF2B5EF4-FFF2-40B4-BE49-F238E27FC236}">
                <a16:creationId xmlns:a16="http://schemas.microsoft.com/office/drawing/2014/main" id="{7F2F13C6-8AA0-C292-521B-EC77A0F8E88A}"/>
              </a:ext>
            </a:extLst>
          </p:cNvPr>
          <p:cNvSpPr txBox="1"/>
          <p:nvPr/>
        </p:nvSpPr>
        <p:spPr>
          <a:xfrm>
            <a:off x="162697" y="3397009"/>
            <a:ext cx="6592540" cy="307777"/>
          </a:xfrm>
          <a:prstGeom prst="rect">
            <a:avLst/>
          </a:prstGeom>
          <a:noFill/>
        </p:spPr>
        <p:txBody>
          <a:bodyPr wrap="square">
            <a:spAutoFit/>
          </a:bodyPr>
          <a:lstStyle/>
          <a:p>
            <a:pPr marL="285750" indent="-285750">
              <a:buFont typeface="Arial" panose="020B0604020202020204" pitchFamily="34" charset="0"/>
              <a:buChar char="•"/>
            </a:pPr>
            <a:r>
              <a:rPr lang="en-US" sz="1400" dirty="0">
                <a:solidFill>
                  <a:srgbClr val="534640"/>
                </a:solidFill>
                <a:latin typeface="Baskervville"/>
              </a:rPr>
              <a:t>Construction began in 1573 by Cardinal Mark Sittich von </a:t>
            </a:r>
            <a:r>
              <a:rPr lang="en-US" sz="1400" dirty="0" err="1">
                <a:solidFill>
                  <a:srgbClr val="534640"/>
                </a:solidFill>
                <a:latin typeface="Baskervville"/>
              </a:rPr>
              <a:t>Hohenems</a:t>
            </a:r>
            <a:r>
              <a:rPr lang="en-US" sz="1400" dirty="0">
                <a:solidFill>
                  <a:srgbClr val="534640"/>
                </a:solidFill>
                <a:latin typeface="Baskervville"/>
              </a:rPr>
              <a:t> </a:t>
            </a:r>
            <a:r>
              <a:rPr lang="en-US" sz="1400" dirty="0" err="1">
                <a:solidFill>
                  <a:srgbClr val="534640"/>
                </a:solidFill>
                <a:latin typeface="Baskervville"/>
              </a:rPr>
              <a:t>Altemps</a:t>
            </a:r>
            <a:endParaRPr lang="en-US" sz="1400" dirty="0">
              <a:solidFill>
                <a:srgbClr val="534640"/>
              </a:solidFill>
              <a:latin typeface="Baskervville"/>
            </a:endParaRPr>
          </a:p>
        </p:txBody>
      </p:sp>
      <p:pic>
        <p:nvPicPr>
          <p:cNvPr id="10" name="Picture 9" descr="A large stone castle with a tower&#10;&#10;Description automatically generated with medium confidence">
            <a:extLst>
              <a:ext uri="{FF2B5EF4-FFF2-40B4-BE49-F238E27FC236}">
                <a16:creationId xmlns:a16="http://schemas.microsoft.com/office/drawing/2014/main" id="{BE10AA6C-880F-4818-9DB9-1D8B716CA2B7}"/>
              </a:ext>
            </a:extLst>
          </p:cNvPr>
          <p:cNvPicPr>
            <a:picLocks noChangeAspect="1"/>
          </p:cNvPicPr>
          <p:nvPr/>
        </p:nvPicPr>
        <p:blipFill>
          <a:blip r:embed="rId4"/>
          <a:stretch>
            <a:fillRect/>
          </a:stretch>
        </p:blipFill>
        <p:spPr>
          <a:xfrm>
            <a:off x="139155" y="3978273"/>
            <a:ext cx="3989264" cy="2304908"/>
          </a:xfrm>
          <a:prstGeom prst="rect">
            <a:avLst/>
          </a:prstGeom>
        </p:spPr>
      </p:pic>
      <p:sp>
        <p:nvSpPr>
          <p:cNvPr id="14" name="TextBox 13">
            <a:extLst>
              <a:ext uri="{FF2B5EF4-FFF2-40B4-BE49-F238E27FC236}">
                <a16:creationId xmlns:a16="http://schemas.microsoft.com/office/drawing/2014/main" id="{082D988B-907F-4F6B-A999-0C03AD0947D2}"/>
              </a:ext>
            </a:extLst>
          </p:cNvPr>
          <p:cNvSpPr txBox="1"/>
          <p:nvPr/>
        </p:nvSpPr>
        <p:spPr>
          <a:xfrm>
            <a:off x="4094217" y="3871657"/>
            <a:ext cx="2937077" cy="2708434"/>
          </a:xfrm>
          <a:prstGeom prst="rect">
            <a:avLst/>
          </a:prstGeom>
          <a:noFill/>
        </p:spPr>
        <p:txBody>
          <a:bodyPr wrap="square">
            <a:spAutoFit/>
          </a:bodyPr>
          <a:lstStyle/>
          <a:p>
            <a:pPr marL="125413" indent="-125413">
              <a:buFont typeface="Arial" panose="020B0604020202020204" pitchFamily="34" charset="0"/>
              <a:buChar char="•"/>
            </a:pPr>
            <a:r>
              <a:rPr lang="en-US" sz="1400" dirty="0">
                <a:solidFill>
                  <a:srgbClr val="534640"/>
                </a:solidFill>
                <a:latin typeface="Baskervville"/>
              </a:rPr>
              <a:t>Founded in the year 1004 of Greek-byzantine origins, houses an important Library containing more than a thousand ancient manuscripts and around 50.000 volumes</a:t>
            </a:r>
          </a:p>
          <a:p>
            <a:pPr marL="125413" indent="-125413">
              <a:buFont typeface="Arial" panose="020B0604020202020204" pitchFamily="34" charset="0"/>
              <a:buChar char="•"/>
            </a:pPr>
            <a:r>
              <a:rPr lang="en-US" sz="1400" dirty="0">
                <a:solidFill>
                  <a:srgbClr val="534640"/>
                </a:solidFill>
                <a:latin typeface="Baskervville"/>
              </a:rPr>
              <a:t>The Abbey features the famous </a:t>
            </a:r>
            <a:r>
              <a:rPr lang="en-US" sz="1400" dirty="0" err="1">
                <a:solidFill>
                  <a:srgbClr val="534640"/>
                </a:solidFill>
                <a:latin typeface="Baskervville"/>
              </a:rPr>
              <a:t>Laboratorio</a:t>
            </a:r>
            <a:r>
              <a:rPr lang="en-US" sz="1400" dirty="0">
                <a:solidFill>
                  <a:srgbClr val="534640"/>
                </a:solidFill>
                <a:latin typeface="Baskervville"/>
              </a:rPr>
              <a:t> di </a:t>
            </a:r>
            <a:r>
              <a:rPr lang="en-US" sz="1400" dirty="0" err="1">
                <a:solidFill>
                  <a:srgbClr val="534640"/>
                </a:solidFill>
                <a:latin typeface="Baskervville"/>
              </a:rPr>
              <a:t>Restauro</a:t>
            </a:r>
            <a:r>
              <a:rPr lang="en-US" sz="1400" dirty="0">
                <a:solidFill>
                  <a:srgbClr val="534640"/>
                </a:solidFill>
                <a:latin typeface="Baskervville"/>
              </a:rPr>
              <a:t> del Libro Antico (Workshop for the conservation of ancient books) among which the “</a:t>
            </a:r>
            <a:r>
              <a:rPr lang="en-US" sz="1400" dirty="0" err="1">
                <a:solidFill>
                  <a:srgbClr val="534640"/>
                </a:solidFill>
                <a:latin typeface="Baskervville"/>
              </a:rPr>
              <a:t>Antlatic</a:t>
            </a:r>
            <a:r>
              <a:rPr lang="en-US" sz="1400" dirty="0">
                <a:solidFill>
                  <a:srgbClr val="534640"/>
                </a:solidFill>
                <a:latin typeface="Baskervville"/>
              </a:rPr>
              <a:t> Codex” by Leonardo da Vinc</a:t>
            </a:r>
            <a:r>
              <a:rPr lang="en-US" sz="1600" b="0" i="0" u="none" strike="noStrike" dirty="0">
                <a:solidFill>
                  <a:srgbClr val="2B3131"/>
                </a:solidFill>
                <a:effectLst/>
                <a:latin typeface="Lato" panose="020F0502020204030203" pitchFamily="34" charset="0"/>
              </a:rPr>
              <a:t>i. </a:t>
            </a:r>
            <a:endParaRPr lang="en-US" sz="1600" dirty="0"/>
          </a:p>
        </p:txBody>
      </p:sp>
      <p:pic>
        <p:nvPicPr>
          <p:cNvPr id="18" name="Picture 17" descr="A building with trees and a fountain&#10;&#10;Description automatically generated">
            <a:extLst>
              <a:ext uri="{FF2B5EF4-FFF2-40B4-BE49-F238E27FC236}">
                <a16:creationId xmlns:a16="http://schemas.microsoft.com/office/drawing/2014/main" id="{594EC194-69DB-AD54-12DF-2B414D6E67F8}"/>
              </a:ext>
            </a:extLst>
          </p:cNvPr>
          <p:cNvPicPr>
            <a:picLocks noChangeAspect="1"/>
          </p:cNvPicPr>
          <p:nvPr/>
        </p:nvPicPr>
        <p:blipFill>
          <a:blip r:embed="rId5"/>
          <a:stretch>
            <a:fillRect/>
          </a:stretch>
        </p:blipFill>
        <p:spPr>
          <a:xfrm>
            <a:off x="7229691" y="1349684"/>
            <a:ext cx="4799612" cy="3629757"/>
          </a:xfrm>
          <a:prstGeom prst="rect">
            <a:avLst/>
          </a:prstGeom>
        </p:spPr>
      </p:pic>
      <p:sp>
        <p:nvSpPr>
          <p:cNvPr id="20" name="TextBox 19">
            <a:extLst>
              <a:ext uri="{FF2B5EF4-FFF2-40B4-BE49-F238E27FC236}">
                <a16:creationId xmlns:a16="http://schemas.microsoft.com/office/drawing/2014/main" id="{6184D9A3-CA6B-230C-D3A5-07E8AFE12E56}"/>
              </a:ext>
            </a:extLst>
          </p:cNvPr>
          <p:cNvSpPr txBox="1"/>
          <p:nvPr/>
        </p:nvSpPr>
        <p:spPr>
          <a:xfrm>
            <a:off x="7182304" y="5045346"/>
            <a:ext cx="5040138" cy="738664"/>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Baskervville"/>
              </a:rPr>
              <a:t>B</a:t>
            </a:r>
            <a:r>
              <a:rPr lang="en-US" sz="1400" b="0" i="0" u="none" strike="noStrike" dirty="0">
                <a:effectLst/>
                <a:latin typeface="Baskervville"/>
              </a:rPr>
              <a:t>uil</a:t>
            </a:r>
            <a:r>
              <a:rPr lang="en-US" sz="1400" b="0" i="0" u="none" strike="noStrike" dirty="0">
                <a:solidFill>
                  <a:srgbClr val="534640"/>
                </a:solidFill>
                <a:effectLst/>
                <a:latin typeface="Baskervville"/>
              </a:rPr>
              <a:t>t in the 16th century (by commission of Cardinal </a:t>
            </a:r>
            <a:r>
              <a:rPr lang="en-US" sz="1400" b="0" i="0" u="none" strike="noStrike" dirty="0" err="1">
                <a:solidFill>
                  <a:srgbClr val="534640"/>
                </a:solidFill>
                <a:effectLst/>
                <a:latin typeface="Baskervville"/>
              </a:rPr>
              <a:t>Carafa</a:t>
            </a:r>
            <a:r>
              <a:rPr lang="en-US" sz="1400" dirty="0">
                <a:solidFill>
                  <a:srgbClr val="534640"/>
                </a:solidFill>
                <a:latin typeface="Baskervville"/>
              </a:rPr>
              <a:t>, is a masterpiece of the Renaissance, home to prestigious historical frescoes that reflect centuries of art and culture</a:t>
            </a:r>
          </a:p>
        </p:txBody>
      </p:sp>
      <p:sp>
        <p:nvSpPr>
          <p:cNvPr id="9" name="TextBox 8">
            <a:extLst>
              <a:ext uri="{FF2B5EF4-FFF2-40B4-BE49-F238E27FC236}">
                <a16:creationId xmlns:a16="http://schemas.microsoft.com/office/drawing/2014/main" id="{D96C921C-58E9-6A4A-420B-D1686C7C8742}"/>
              </a:ext>
            </a:extLst>
          </p:cNvPr>
          <p:cNvSpPr txBox="1"/>
          <p:nvPr/>
        </p:nvSpPr>
        <p:spPr>
          <a:xfrm>
            <a:off x="167117" y="762107"/>
            <a:ext cx="6100174" cy="369332"/>
          </a:xfrm>
          <a:prstGeom prst="rect">
            <a:avLst/>
          </a:prstGeom>
          <a:noFill/>
        </p:spPr>
        <p:txBody>
          <a:bodyPr wrap="square">
            <a:spAutoFit/>
          </a:bodyPr>
          <a:lstStyle/>
          <a:p>
            <a:pPr algn="l"/>
            <a:r>
              <a:rPr lang="en-US" b="1" i="0" u="none" strike="noStrike" dirty="0">
                <a:solidFill>
                  <a:srgbClr val="000000"/>
                </a:solidFill>
                <a:effectLst/>
                <a:latin typeface="Trip Sans VF"/>
              </a:rPr>
              <a:t>Villa </a:t>
            </a:r>
            <a:r>
              <a:rPr lang="en-US" b="1" i="0" u="none" strike="noStrike" dirty="0" err="1">
                <a:solidFill>
                  <a:srgbClr val="000000"/>
                </a:solidFill>
                <a:effectLst/>
                <a:latin typeface="Trip Sans VF"/>
              </a:rPr>
              <a:t>Mondragone</a:t>
            </a:r>
            <a:endParaRPr lang="en-US" b="1" i="0" u="none" strike="noStrike" dirty="0">
              <a:solidFill>
                <a:srgbClr val="000000"/>
              </a:solidFill>
              <a:effectLst/>
              <a:latin typeface="Trip Sans VF"/>
            </a:endParaRPr>
          </a:p>
        </p:txBody>
      </p:sp>
      <p:sp>
        <p:nvSpPr>
          <p:cNvPr id="3" name="TextBox 2">
            <a:extLst>
              <a:ext uri="{FF2B5EF4-FFF2-40B4-BE49-F238E27FC236}">
                <a16:creationId xmlns:a16="http://schemas.microsoft.com/office/drawing/2014/main" id="{4D802F19-BA21-5A69-D608-FFF51C1C16B3}"/>
              </a:ext>
            </a:extLst>
          </p:cNvPr>
          <p:cNvSpPr txBox="1"/>
          <p:nvPr/>
        </p:nvSpPr>
        <p:spPr>
          <a:xfrm>
            <a:off x="197559" y="3967870"/>
            <a:ext cx="3989264" cy="369332"/>
          </a:xfrm>
          <a:prstGeom prst="rect">
            <a:avLst/>
          </a:prstGeom>
          <a:noFill/>
        </p:spPr>
        <p:txBody>
          <a:bodyPr wrap="square">
            <a:spAutoFit/>
          </a:bodyPr>
          <a:lstStyle/>
          <a:p>
            <a:pPr algn="l"/>
            <a:r>
              <a:rPr lang="en-US" b="1" i="0" u="none" strike="noStrike" dirty="0" err="1">
                <a:solidFill>
                  <a:srgbClr val="000000"/>
                </a:solidFill>
                <a:effectLst/>
                <a:latin typeface="Trip Sans VF"/>
              </a:rPr>
              <a:t>Abbazia</a:t>
            </a:r>
            <a:r>
              <a:rPr lang="en-US" b="1" i="0" u="none" strike="noStrike" dirty="0">
                <a:solidFill>
                  <a:srgbClr val="000000"/>
                </a:solidFill>
                <a:effectLst/>
                <a:latin typeface="Trip Sans VF"/>
              </a:rPr>
              <a:t> di San </a:t>
            </a:r>
            <a:r>
              <a:rPr lang="en-US" b="1" dirty="0" err="1">
                <a:solidFill>
                  <a:srgbClr val="000000"/>
                </a:solidFill>
                <a:latin typeface="Trip Sans VF"/>
              </a:rPr>
              <a:t>N</a:t>
            </a:r>
            <a:r>
              <a:rPr lang="en-US" b="1" i="0" u="none" strike="noStrike" dirty="0" err="1">
                <a:solidFill>
                  <a:srgbClr val="000000"/>
                </a:solidFill>
                <a:effectLst/>
                <a:latin typeface="Trip Sans VF"/>
              </a:rPr>
              <a:t>ilo</a:t>
            </a:r>
            <a:endParaRPr lang="en-US" b="1" i="0" u="none" strike="noStrike" dirty="0">
              <a:solidFill>
                <a:srgbClr val="000000"/>
              </a:solidFill>
              <a:effectLst/>
              <a:latin typeface="Trip Sans VF"/>
            </a:endParaRPr>
          </a:p>
        </p:txBody>
      </p:sp>
      <p:sp>
        <p:nvSpPr>
          <p:cNvPr id="21" name="TextBox 20">
            <a:extLst>
              <a:ext uri="{FF2B5EF4-FFF2-40B4-BE49-F238E27FC236}">
                <a16:creationId xmlns:a16="http://schemas.microsoft.com/office/drawing/2014/main" id="{97ECA414-C5A8-F406-C16C-8D5830CB9F6D}"/>
              </a:ext>
            </a:extLst>
          </p:cNvPr>
          <p:cNvSpPr txBox="1"/>
          <p:nvPr/>
        </p:nvSpPr>
        <p:spPr>
          <a:xfrm>
            <a:off x="0" y="16299"/>
            <a:ext cx="12192000" cy="646331"/>
          </a:xfrm>
          <a:prstGeom prst="rect">
            <a:avLst/>
          </a:prstGeom>
          <a:noFill/>
        </p:spPr>
        <p:txBody>
          <a:bodyPr wrap="square">
            <a:spAutoFit/>
          </a:bodyPr>
          <a:lstStyle/>
          <a:p>
            <a:pPr algn="ctr"/>
            <a:r>
              <a:rPr lang="en-US" sz="3600" b="1" i="0" u="none" strike="noStrike" dirty="0">
                <a:solidFill>
                  <a:srgbClr val="000000"/>
                </a:solidFill>
                <a:effectLst/>
                <a:latin typeface="-webkit-standard"/>
              </a:rPr>
              <a:t>Excursions &amp; Social Dinner – Wednesday Dec 11 </a:t>
            </a:r>
            <a:endParaRPr lang="en-US" sz="3600" dirty="0"/>
          </a:p>
        </p:txBody>
      </p:sp>
      <p:sp>
        <p:nvSpPr>
          <p:cNvPr id="22" name="TextBox 21">
            <a:extLst>
              <a:ext uri="{FF2B5EF4-FFF2-40B4-BE49-F238E27FC236}">
                <a16:creationId xmlns:a16="http://schemas.microsoft.com/office/drawing/2014/main" id="{A179CD5D-068E-9013-FFBE-3967A567ED0D}"/>
              </a:ext>
            </a:extLst>
          </p:cNvPr>
          <p:cNvSpPr txBox="1"/>
          <p:nvPr/>
        </p:nvSpPr>
        <p:spPr>
          <a:xfrm>
            <a:off x="7182304" y="1443323"/>
            <a:ext cx="6100174" cy="369332"/>
          </a:xfrm>
          <a:prstGeom prst="rect">
            <a:avLst/>
          </a:prstGeom>
          <a:noFill/>
        </p:spPr>
        <p:txBody>
          <a:bodyPr wrap="square">
            <a:spAutoFit/>
          </a:bodyPr>
          <a:lstStyle/>
          <a:p>
            <a:pPr algn="l"/>
            <a:r>
              <a:rPr lang="en-US" b="1" i="0" u="none" strike="noStrike" dirty="0">
                <a:solidFill>
                  <a:srgbClr val="000000"/>
                </a:solidFill>
                <a:effectLst/>
                <a:latin typeface="Trip Sans VF"/>
              </a:rPr>
              <a:t>Villa Grazioli</a:t>
            </a:r>
          </a:p>
        </p:txBody>
      </p:sp>
      <p:sp>
        <p:nvSpPr>
          <p:cNvPr id="23" name="TextBox 22">
            <a:extLst>
              <a:ext uri="{FF2B5EF4-FFF2-40B4-BE49-F238E27FC236}">
                <a16:creationId xmlns:a16="http://schemas.microsoft.com/office/drawing/2014/main" id="{52B8BE89-BB92-EF60-8249-81A827BEB504}"/>
              </a:ext>
            </a:extLst>
          </p:cNvPr>
          <p:cNvSpPr txBox="1"/>
          <p:nvPr/>
        </p:nvSpPr>
        <p:spPr>
          <a:xfrm>
            <a:off x="8751493" y="838186"/>
            <a:ext cx="2961795" cy="523220"/>
          </a:xfrm>
          <a:prstGeom prst="rect">
            <a:avLst/>
          </a:prstGeom>
          <a:noFill/>
        </p:spPr>
        <p:txBody>
          <a:bodyPr wrap="square">
            <a:spAutoFit/>
          </a:bodyPr>
          <a:lstStyle/>
          <a:p>
            <a:pPr algn="l"/>
            <a:r>
              <a:rPr lang="en-US" sz="2800" b="1" i="1" u="none" strike="noStrike" dirty="0">
                <a:solidFill>
                  <a:srgbClr val="AE0045"/>
                </a:solidFill>
                <a:effectLst/>
                <a:latin typeface="Trip Sans VF"/>
              </a:rPr>
              <a:t>Social Dinner</a:t>
            </a:r>
          </a:p>
        </p:txBody>
      </p:sp>
      <p:sp>
        <p:nvSpPr>
          <p:cNvPr id="24" name="TextBox 23">
            <a:extLst>
              <a:ext uri="{FF2B5EF4-FFF2-40B4-BE49-F238E27FC236}">
                <a16:creationId xmlns:a16="http://schemas.microsoft.com/office/drawing/2014/main" id="{447D26EB-C3BF-2862-6F8C-7B2AC68036BD}"/>
              </a:ext>
            </a:extLst>
          </p:cNvPr>
          <p:cNvSpPr txBox="1"/>
          <p:nvPr/>
        </p:nvSpPr>
        <p:spPr>
          <a:xfrm>
            <a:off x="592652" y="6318481"/>
            <a:ext cx="2961795" cy="523220"/>
          </a:xfrm>
          <a:prstGeom prst="rect">
            <a:avLst/>
          </a:prstGeom>
          <a:noFill/>
        </p:spPr>
        <p:txBody>
          <a:bodyPr wrap="square">
            <a:spAutoFit/>
          </a:bodyPr>
          <a:lstStyle/>
          <a:p>
            <a:pPr algn="l"/>
            <a:r>
              <a:rPr lang="en-US" sz="2800" b="1" i="1" dirty="0">
                <a:solidFill>
                  <a:srgbClr val="AE0045"/>
                </a:solidFill>
                <a:latin typeface="Trip Sans VF"/>
              </a:rPr>
              <a:t>G</a:t>
            </a:r>
            <a:r>
              <a:rPr lang="en-US" sz="2800" b="1" i="1" u="none" strike="noStrike" dirty="0">
                <a:solidFill>
                  <a:srgbClr val="AE0045"/>
                </a:solidFill>
                <a:effectLst/>
                <a:latin typeface="Trip Sans VF"/>
              </a:rPr>
              <a:t>uided </a:t>
            </a:r>
            <a:r>
              <a:rPr lang="en-US" sz="2800" b="1" i="1" dirty="0" err="1">
                <a:solidFill>
                  <a:srgbClr val="AE0045"/>
                </a:solidFill>
                <a:latin typeface="Trip Sans VF"/>
              </a:rPr>
              <a:t>Excurtions</a:t>
            </a:r>
            <a:endParaRPr lang="en-US" sz="2800" b="1" i="1" u="none" strike="noStrike" dirty="0">
              <a:solidFill>
                <a:srgbClr val="AE0045"/>
              </a:solidFill>
              <a:effectLst/>
              <a:latin typeface="Trip Sans VF"/>
            </a:endParaRPr>
          </a:p>
        </p:txBody>
      </p:sp>
    </p:spTree>
    <p:extLst>
      <p:ext uri="{BB962C8B-B14F-4D97-AF65-F5344CB8AC3E}">
        <p14:creationId xmlns:p14="http://schemas.microsoft.com/office/powerpoint/2010/main" val="3130868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8C43-DDBD-4EF5-A44B-010BB184801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C9D615B-EE2B-BC3E-9334-DAB60940079A}"/>
              </a:ext>
            </a:extLst>
          </p:cNvPr>
          <p:cNvSpPr txBox="1"/>
          <p:nvPr/>
        </p:nvSpPr>
        <p:spPr>
          <a:xfrm>
            <a:off x="0" y="109686"/>
            <a:ext cx="12192000" cy="646331"/>
          </a:xfrm>
          <a:prstGeom prst="rect">
            <a:avLst/>
          </a:prstGeom>
          <a:noFill/>
        </p:spPr>
        <p:txBody>
          <a:bodyPr wrap="square">
            <a:spAutoFit/>
          </a:bodyPr>
          <a:lstStyle/>
          <a:p>
            <a:pPr algn="ctr"/>
            <a:r>
              <a:rPr lang="en-US" sz="3600" b="1" i="0" u="none" strike="noStrike" dirty="0">
                <a:solidFill>
                  <a:srgbClr val="000000"/>
                </a:solidFill>
                <a:effectLst/>
                <a:latin typeface="-webkit-standard"/>
              </a:rPr>
              <a:t>Practical Information</a:t>
            </a:r>
            <a:endParaRPr lang="en-US" sz="3600" dirty="0"/>
          </a:p>
        </p:txBody>
      </p:sp>
      <p:sp>
        <p:nvSpPr>
          <p:cNvPr id="2" name="TextBox 1">
            <a:extLst>
              <a:ext uri="{FF2B5EF4-FFF2-40B4-BE49-F238E27FC236}">
                <a16:creationId xmlns:a16="http://schemas.microsoft.com/office/drawing/2014/main" id="{76DAA5F0-4228-D1C7-CDEF-B0E2611A10C1}"/>
              </a:ext>
            </a:extLst>
          </p:cNvPr>
          <p:cNvSpPr txBox="1"/>
          <p:nvPr/>
        </p:nvSpPr>
        <p:spPr>
          <a:xfrm>
            <a:off x="349093" y="1239116"/>
            <a:ext cx="10515600" cy="5632311"/>
          </a:xfrm>
          <a:prstGeom prst="rect">
            <a:avLst/>
          </a:prstGeom>
          <a:noFill/>
        </p:spPr>
        <p:txBody>
          <a:bodyPr wrap="square">
            <a:spAutoFit/>
          </a:bodyPr>
          <a:lstStyle/>
          <a:p>
            <a:pPr marL="285750" indent="-285750">
              <a:buFont typeface="Arial" panose="020B0604020202020204" pitchFamily="34" charset="0"/>
              <a:buChar char="•"/>
            </a:pPr>
            <a:r>
              <a:rPr lang="en-US" sz="2800" b="1" dirty="0">
                <a:solidFill>
                  <a:srgbClr val="AE0045"/>
                </a:solidFill>
              </a:rPr>
              <a:t>Registrations are open at the front desk</a:t>
            </a:r>
          </a:p>
          <a:p>
            <a:pPr marL="285750" indent="-285750">
              <a:buFont typeface="Arial" panose="020B0604020202020204" pitchFamily="34" charset="0"/>
              <a:buChar char="•"/>
            </a:pPr>
            <a:endParaRPr lang="en-US" b="1" dirty="0">
              <a:solidFill>
                <a:srgbClr val="0070C0"/>
              </a:solidFill>
            </a:endParaRPr>
          </a:p>
          <a:p>
            <a:pPr marL="285750" indent="-285750">
              <a:buFont typeface="Arial" panose="020B0604020202020204" pitchFamily="34" charset="0"/>
              <a:buChar char="•"/>
            </a:pPr>
            <a:r>
              <a:rPr lang="it-IT" sz="2800" b="1" dirty="0" err="1">
                <a:solidFill>
                  <a:srgbClr val="0070C0"/>
                </a:solidFill>
              </a:rPr>
              <a:t>Please</a:t>
            </a:r>
            <a:r>
              <a:rPr lang="it-IT" sz="2800" b="1" dirty="0">
                <a:solidFill>
                  <a:srgbClr val="0070C0"/>
                </a:solidFill>
              </a:rPr>
              <a:t>,  </a:t>
            </a:r>
            <a:r>
              <a:rPr lang="it-IT" sz="2800" b="1" dirty="0" err="1">
                <a:solidFill>
                  <a:srgbClr val="0070C0"/>
                </a:solidFill>
              </a:rPr>
              <a:t>remember</a:t>
            </a:r>
            <a:r>
              <a:rPr lang="it-IT" sz="2800" b="1" dirty="0">
                <a:solidFill>
                  <a:srgbClr val="0070C0"/>
                </a:solidFill>
              </a:rPr>
              <a:t> to upload the abstract of </a:t>
            </a:r>
            <a:r>
              <a:rPr lang="it-IT" sz="2800" b="1" dirty="0" err="1">
                <a:solidFill>
                  <a:srgbClr val="0070C0"/>
                </a:solidFill>
              </a:rPr>
              <a:t>your</a:t>
            </a:r>
            <a:r>
              <a:rPr lang="it-IT" sz="2800" b="1" dirty="0">
                <a:solidFill>
                  <a:srgbClr val="0070C0"/>
                </a:solidFill>
              </a:rPr>
              <a:t> talk or </a:t>
            </a:r>
            <a:r>
              <a:rPr lang="it-IT" sz="2800" b="1" dirty="0" err="1">
                <a:solidFill>
                  <a:srgbClr val="0070C0"/>
                </a:solidFill>
              </a:rPr>
              <a:t>send</a:t>
            </a:r>
            <a:r>
              <a:rPr lang="it-IT" sz="2800" b="1" dirty="0">
                <a:solidFill>
                  <a:srgbClr val="0070C0"/>
                </a:solidFill>
              </a:rPr>
              <a:t> </a:t>
            </a:r>
            <a:r>
              <a:rPr lang="it-IT" sz="2800" b="1" dirty="0" err="1">
                <a:solidFill>
                  <a:srgbClr val="0070C0"/>
                </a:solidFill>
              </a:rPr>
              <a:t>it</a:t>
            </a:r>
            <a:r>
              <a:rPr lang="it-IT" sz="2800" b="1" dirty="0">
                <a:solidFill>
                  <a:srgbClr val="0070C0"/>
                </a:solidFill>
              </a:rPr>
              <a:t> to </a:t>
            </a:r>
            <a:r>
              <a:rPr lang="it-IT" sz="2800" b="1" dirty="0" err="1">
                <a:solidFill>
                  <a:srgbClr val="0070C0"/>
                </a:solidFill>
              </a:rPr>
              <a:t>marco.mirazita@lnf.infn.it</a:t>
            </a:r>
            <a:endParaRPr lang="en-US" sz="2800" b="1" dirty="0">
              <a:solidFill>
                <a:srgbClr val="0070C0"/>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800" b="1" dirty="0"/>
              <a:t>Lunch at the canteen </a:t>
            </a:r>
            <a:r>
              <a:rPr lang="en-US" sz="2800" b="1" u="sng" dirty="0"/>
              <a:t>not before </a:t>
            </a:r>
            <a:r>
              <a:rPr lang="en-US" sz="2800" b="1" dirty="0"/>
              <a:t>1.30 pm</a:t>
            </a:r>
          </a:p>
          <a:p>
            <a:pPr marL="285750"/>
            <a:r>
              <a:rPr lang="en-US" sz="2800" b="0" i="0" u="none" strike="noStrike" dirty="0">
                <a:solidFill>
                  <a:srgbClr val="000000"/>
                </a:solidFill>
                <a:effectLst/>
                <a:latin typeface="-webkit-standard"/>
              </a:rPr>
              <a:t>Daily meal vouchers are inserted in the badge holder, to be handed over at the cashier</a:t>
            </a:r>
            <a:endParaRPr lang="en-US" sz="2800" dirty="0"/>
          </a:p>
          <a:p>
            <a:pPr marL="742950" lvl="1" indent="-285750">
              <a:buFont typeface="System Font Regular"/>
              <a:buChar char="-"/>
            </a:pPr>
            <a:r>
              <a:rPr lang="en-US" sz="2000" dirty="0"/>
              <a:t>First Course</a:t>
            </a:r>
          </a:p>
          <a:p>
            <a:pPr marL="742950" lvl="1" indent="-285750">
              <a:buFont typeface="System Font Regular"/>
              <a:buChar char="-"/>
            </a:pPr>
            <a:r>
              <a:rPr lang="en-US" sz="2000" dirty="0"/>
              <a:t>Second Course</a:t>
            </a:r>
          </a:p>
          <a:p>
            <a:pPr marL="742950" lvl="1" indent="-285750">
              <a:buFont typeface="System Font Regular"/>
              <a:buChar char="-"/>
            </a:pPr>
            <a:r>
              <a:rPr lang="en-US" sz="2000" dirty="0"/>
              <a:t>Side Dish</a:t>
            </a:r>
          </a:p>
          <a:p>
            <a:pPr marL="742950" lvl="1" indent="-285750">
              <a:buFont typeface="System Font Regular"/>
              <a:buChar char="-"/>
            </a:pPr>
            <a:r>
              <a:rPr lang="en-US" sz="2000" dirty="0"/>
              <a:t>Fruit</a:t>
            </a:r>
          </a:p>
          <a:p>
            <a:pPr marL="742950" lvl="1" indent="-285750">
              <a:buFont typeface="System Font Regular"/>
              <a:buChar char="-"/>
            </a:pPr>
            <a:r>
              <a:rPr lang="en-US" sz="2000" dirty="0"/>
              <a:t>Bread</a:t>
            </a:r>
          </a:p>
          <a:p>
            <a:pPr marL="742950" lvl="1" indent="-285750">
              <a:buFont typeface="System Font Regular"/>
              <a:buChar char="-"/>
            </a:pPr>
            <a:r>
              <a:rPr lang="en-US" sz="2000" dirty="0"/>
              <a:t>Dessert (when available)</a:t>
            </a:r>
          </a:p>
          <a:p>
            <a:br>
              <a:rPr lang="en-US" sz="1200" dirty="0"/>
            </a:br>
            <a:br>
              <a:rPr lang="en-US" sz="1200" dirty="0"/>
            </a:br>
            <a:endParaRPr lang="en-US" sz="1200" dirty="0"/>
          </a:p>
        </p:txBody>
      </p:sp>
    </p:spTree>
    <p:extLst>
      <p:ext uri="{BB962C8B-B14F-4D97-AF65-F5344CB8AC3E}">
        <p14:creationId xmlns:p14="http://schemas.microsoft.com/office/powerpoint/2010/main" val="3414067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2910</TotalTime>
  <Words>1031</Words>
  <Application>Microsoft Macintosh PowerPoint</Application>
  <PresentationFormat>Widescreen</PresentationFormat>
  <Paragraphs>156</Paragraphs>
  <Slides>8</Slides>
  <Notes>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8</vt:i4>
      </vt:variant>
    </vt:vector>
  </HeadingPairs>
  <TitlesOfParts>
    <vt:vector size="25" baseType="lpstr">
      <vt:lpstr>PingFangSC-Regular</vt:lpstr>
      <vt:lpstr>-webkit-standard</vt:lpstr>
      <vt:lpstr>American Typewriter</vt:lpstr>
      <vt:lpstr>Aptos</vt:lpstr>
      <vt:lpstr>Arial</vt:lpstr>
      <vt:lpstr>Avenir Black</vt:lpstr>
      <vt:lpstr>Avenir Heavy</vt:lpstr>
      <vt:lpstr>avenir-light</vt:lpstr>
      <vt:lpstr>Baskervville</vt:lpstr>
      <vt:lpstr>Calibri</vt:lpstr>
      <vt:lpstr>Calibri Light</vt:lpstr>
      <vt:lpstr>Century Gothic</vt:lpstr>
      <vt:lpstr>Lato</vt:lpstr>
      <vt:lpstr>System Font Regular</vt:lpstr>
      <vt:lpstr>Trip Sans VF</vt:lpstr>
      <vt:lpstr>Wingdings</vt:lpstr>
      <vt:lpstr>Office Theme</vt:lpstr>
      <vt:lpstr>PowerPoint Presentation</vt:lpstr>
      <vt:lpstr>Development of a Science Case for an Energy Upgrade</vt:lpstr>
      <vt:lpstr>The Outcome</vt:lpstr>
      <vt:lpstr>Moving Forward…</vt:lpstr>
      <vt:lpstr>Program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Patrizia Rossi</dc:creator>
  <cp:lastModifiedBy>Patrizia Rossi</cp:lastModifiedBy>
  <cp:revision>33</cp:revision>
  <dcterms:created xsi:type="dcterms:W3CDTF">2024-12-04T19:57:20Z</dcterms:created>
  <dcterms:modified xsi:type="dcterms:W3CDTF">2024-12-08T14:48:28Z</dcterms:modified>
</cp:coreProperties>
</file>