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4"/>
    <p:sldMasterId id="2147483701" r:id="rId5"/>
  </p:sldMasterIdLst>
  <p:notesMasterIdLst>
    <p:notesMasterId r:id="rId13"/>
  </p:notesMasterIdLst>
  <p:handoutMasterIdLst>
    <p:handoutMasterId r:id="rId14"/>
  </p:handoutMasterIdLst>
  <p:sldIdLst>
    <p:sldId id="5408" r:id="rId6"/>
    <p:sldId id="5938" r:id="rId7"/>
    <p:sldId id="5954" r:id="rId8"/>
    <p:sldId id="5952" r:id="rId9"/>
    <p:sldId id="5948" r:id="rId10"/>
    <p:sldId id="5953" r:id="rId11"/>
    <p:sldId id="584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A9BA12-75F3-999B-6336-4F962A2E6D06}" name="Matthew Cahill" initials="MC" userId="S::cahill@jlab.org::45bf416e-bc26-4c6a-b4ed-5d6267bd8ebc" providerId="AD"/>
  <p188:author id="{68731784-5840-F617-78C0-5362B2CCDEE0}" name="Jianwei Qiu" initials="JQ" userId="S::jqiu@JLAB.ORG::801aee4f-01be-445a-9d95-e46e4ef9bf4b" providerId="AD"/>
  <p188:author id="{5D57699C-63BE-E7E2-5E97-1E29C8038EAB}" name="Amber Boehnlein" initials="AB" userId="S::amber@jlab.org::9ee83fe6-ab0c-4884-84a0-de44469ed0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A91B1B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46"/>
    <p:restoredTop sz="88099"/>
  </p:normalViewPr>
  <p:slideViewPr>
    <p:cSldViewPr>
      <p:cViewPr varScale="1">
        <p:scale>
          <a:sx n="70" d="100"/>
          <a:sy n="70" d="100"/>
        </p:scale>
        <p:origin x="173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708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739EF-DE78-4BD6-8C9F-F201D8ACEA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33AD-92BB-44BB-BA05-02A7C3F212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D0D0-0137-4454-BC41-5693ABE6EB37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B6196-9405-4755-9223-248295672D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36A6E-BEC1-44F1-A3BD-E9C2CC433E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D98E-0F18-4F0C-8B8D-ADBD8084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1459-2223-604B-9133-6BCC57EA339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6B486-E18D-8C49-8AB8-D9329548D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3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 descr="A red circle in the middle of a black background&#10;&#10;Description automatically generated">
            <a:extLst>
              <a:ext uri="{FF2B5EF4-FFF2-40B4-BE49-F238E27FC236}">
                <a16:creationId xmlns:a16="http://schemas.microsoft.com/office/drawing/2014/main" id="{0E6BE28D-32FC-851D-CD9E-A40C39716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997" y="6323586"/>
            <a:ext cx="1725109" cy="5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1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F7382-5E1C-4B4F-A2BE-730A0DAB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DCB94-70F6-43B1-8C3E-93DF3302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AB88-57ED-48FA-ADF8-90F69790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82A-85AA-4495-AB6C-1CAA31F5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77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2" y="223423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62" y="1444752"/>
            <a:ext cx="559003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62" y="2270334"/>
            <a:ext cx="5590038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333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33375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5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67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0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358" y="6476356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3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E46E7-6323-DC6D-B5A9-2715ED47195A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4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2" y="223423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62" y="1444752"/>
            <a:ext cx="559003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62" y="2270334"/>
            <a:ext cx="5590038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333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33375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4858A-275D-2E7B-F3E0-4127DCDF3EE9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7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72E877-54EF-3AC0-E7D3-14415E9DB3C2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7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915507" y="658336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December 4-5, 2024</a:t>
            </a:r>
          </a:p>
        </p:txBody>
      </p:sp>
      <p:pic>
        <p:nvPicPr>
          <p:cNvPr id="2" name="Picture 1" descr="A red circle in the middle of a black background&#10;&#10;Description automatically generated">
            <a:extLst>
              <a:ext uri="{FF2B5EF4-FFF2-40B4-BE49-F238E27FC236}">
                <a16:creationId xmlns:a16="http://schemas.microsoft.com/office/drawing/2014/main" id="{3869421E-355C-B3CE-94D8-A85B0359923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12997" y="6323586"/>
            <a:ext cx="1725109" cy="5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6296147" y="6616535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August 7, 2024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4612" y="6468740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3F64-61F1-2087-8E80-D1D1F9D9F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561" y="533400"/>
            <a:ext cx="11561038" cy="51135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Advance Planning for Potential 22 GeV and </a:t>
            </a:r>
            <a:b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Positron Capabilities at Jefferson Lab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A0EDF-94CE-2AF9-7B53-6BB60DC62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630" y="3276600"/>
            <a:ext cx="11154058" cy="258532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Allison Lung</a:t>
            </a:r>
          </a:p>
          <a:p>
            <a:r>
              <a:rPr lang="en-US" i="1" dirty="0"/>
              <a:t>Project Assurance Officer</a:t>
            </a:r>
          </a:p>
          <a:p>
            <a:endParaRPr lang="en-US" dirty="0"/>
          </a:p>
          <a:p>
            <a:r>
              <a:rPr lang="en-US" b="1" dirty="0"/>
              <a:t>Presented To: </a:t>
            </a:r>
          </a:p>
          <a:p>
            <a:r>
              <a:rPr lang="en-US" dirty="0"/>
              <a:t>Science at Luminosity Frontier</a:t>
            </a:r>
          </a:p>
          <a:p>
            <a:endParaRPr lang="en-US" dirty="0"/>
          </a:p>
          <a:p>
            <a:r>
              <a:rPr lang="en-US" dirty="0"/>
              <a:t>December 9 - 13, 2024</a:t>
            </a:r>
          </a:p>
        </p:txBody>
      </p:sp>
      <p:pic>
        <p:nvPicPr>
          <p:cNvPr id="4" name="Picture 3" descr="Aerial view of Thomas Jefferson National Accelerator Facility">
            <a:extLst>
              <a:ext uri="{FF2B5EF4-FFF2-40B4-BE49-F238E27FC236}">
                <a16:creationId xmlns:a16="http://schemas.microsoft.com/office/drawing/2014/main" id="{255C537D-069A-7ABE-1271-A727521D9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1" b="3655"/>
          <a:stretch/>
        </p:blipFill>
        <p:spPr bwMode="auto">
          <a:xfrm>
            <a:off x="4181341" y="1600200"/>
            <a:ext cx="7782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700F3B-AEB6-9DB1-A1FA-E4B260FF832B}"/>
              </a:ext>
            </a:extLst>
          </p:cNvPr>
          <p:cNvGrpSpPr/>
          <p:nvPr/>
        </p:nvGrpSpPr>
        <p:grpSpPr>
          <a:xfrm>
            <a:off x="5181600" y="3657600"/>
            <a:ext cx="6096000" cy="2294003"/>
            <a:chOff x="6417815" y="1143088"/>
            <a:chExt cx="5377855" cy="19603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DEA9A1-3AFD-F447-CBB7-E5E6EC9CE777}"/>
                </a:ext>
              </a:extLst>
            </p:cNvPr>
            <p:cNvGrpSpPr/>
            <p:nvPr/>
          </p:nvGrpSpPr>
          <p:grpSpPr>
            <a:xfrm>
              <a:off x="6417815" y="1143088"/>
              <a:ext cx="5377855" cy="1960348"/>
              <a:chOff x="6417815" y="1143088"/>
              <a:chExt cx="5377855" cy="196034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340788-2F74-4A09-49B5-5D3CA38F8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7815" y="1143088"/>
                <a:ext cx="5377855" cy="1960348"/>
              </a:xfrm>
              <a:prstGeom prst="rect">
                <a:avLst/>
              </a:prstGeom>
            </p:spPr>
          </p:pic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2F63A903-E1CD-DEFC-8750-FDBFCF66FBD5}"/>
                  </a:ext>
                </a:extLst>
              </p:cNvPr>
              <p:cNvSpPr txBox="1"/>
              <p:nvPr/>
            </p:nvSpPr>
            <p:spPr>
              <a:xfrm>
                <a:off x="6417815" y="1166464"/>
                <a:ext cx="850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kern="0"/>
                </a:defPPr>
              </a:lstStyle>
              <a:p>
                <a:r>
                  <a:rPr lang="en-US" sz="1400" b="1" dirty="0">
                    <a:solidFill>
                      <a:schemeClr val="bg1"/>
                    </a:solidFill>
                  </a:rPr>
                  <a:t>Position</a:t>
                </a: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AB6AEB7F-D83B-4E2F-08AD-A2548A9460F8}"/>
                  </a:ext>
                </a:extLst>
              </p:cNvPr>
              <p:cNvSpPr txBox="1"/>
              <p:nvPr/>
            </p:nvSpPr>
            <p:spPr>
              <a:xfrm>
                <a:off x="10668438" y="1166463"/>
                <a:ext cx="1127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kern="0"/>
                </a:defPPr>
              </a:lstStyle>
              <a:p>
                <a:r>
                  <a:rPr lang="en-US" sz="1400" b="1" dirty="0">
                    <a:solidFill>
                      <a:schemeClr val="bg1"/>
                    </a:solidFill>
                  </a:rPr>
                  <a:t>Momentum</a:t>
                </a:r>
              </a:p>
            </p:txBody>
          </p:sp>
        </p:grp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7717B96-CEA5-DD9A-C00F-D350CDF3E77A}"/>
                </a:ext>
              </a:extLst>
            </p:cNvPr>
            <p:cNvSpPr txBox="1"/>
            <p:nvPr/>
          </p:nvSpPr>
          <p:spPr>
            <a:xfrm>
              <a:off x="7131550" y="2697466"/>
              <a:ext cx="172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Direction of Proton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03C24-D1BD-702D-8F46-A9AADA1C75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409620"/>
            <a:ext cx="1622935" cy="272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F13051-91C0-5B50-967D-C60216D456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14" y="6400800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0A18-9A89-5E26-02EA-1A9E8CE9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81DD2-23ED-83E6-5EBD-533BD07E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63" y="1219200"/>
            <a:ext cx="11372771" cy="3771900"/>
          </a:xfrm>
        </p:spPr>
        <p:txBody>
          <a:bodyPr/>
          <a:lstStyle/>
          <a:p>
            <a:r>
              <a:rPr lang="en-US" dirty="0"/>
              <a:t>Jefferson Lab continues to work with the community to </a:t>
            </a:r>
            <a:r>
              <a:rPr lang="en-US" b="1" i="1" dirty="0">
                <a:solidFill>
                  <a:srgbClr val="0000FF"/>
                </a:solidFill>
              </a:rPr>
              <a:t>articulate the scientific motivation</a:t>
            </a:r>
            <a:r>
              <a:rPr lang="en-US" dirty="0"/>
              <a:t> for </a:t>
            </a:r>
            <a:r>
              <a:rPr lang="en-US" u="sng" dirty="0"/>
              <a:t>positron beams</a:t>
            </a:r>
            <a:r>
              <a:rPr lang="en-US" dirty="0"/>
              <a:t> and for an increase in the maximum electron beam energy from 12 GeV to </a:t>
            </a:r>
            <a:r>
              <a:rPr lang="en-US" u="sng" dirty="0"/>
              <a:t>22 GeV</a:t>
            </a:r>
            <a:r>
              <a:rPr lang="en-US" dirty="0"/>
              <a:t>.  </a:t>
            </a:r>
          </a:p>
          <a:p>
            <a:r>
              <a:rPr lang="en-US" dirty="0"/>
              <a:t>Such capabilities could be realized in the future through a DOE construction project, which means that advance planning is important now to assess the key elements of a </a:t>
            </a:r>
            <a:r>
              <a:rPr lang="en-US" b="1" i="1" dirty="0">
                <a:solidFill>
                  <a:srgbClr val="0000FF"/>
                </a:solidFill>
              </a:rPr>
              <a:t>pre-conceptual project plan </a:t>
            </a:r>
            <a:r>
              <a:rPr lang="en-US" dirty="0"/>
              <a:t>and the </a:t>
            </a:r>
            <a:r>
              <a:rPr lang="en-US" b="1" i="1" dirty="0">
                <a:solidFill>
                  <a:srgbClr val="0000FF"/>
                </a:solidFill>
              </a:rPr>
              <a:t>technical feasibility </a:t>
            </a:r>
            <a:r>
              <a:rPr lang="en-US" dirty="0"/>
              <a:t>of the design.  </a:t>
            </a:r>
          </a:p>
          <a:p>
            <a:r>
              <a:rPr lang="en-US" dirty="0"/>
              <a:t>An overview of the </a:t>
            </a:r>
            <a:r>
              <a:rPr lang="en-US" b="1" i="1" dirty="0">
                <a:solidFill>
                  <a:srgbClr val="0000FF"/>
                </a:solidFill>
              </a:rPr>
              <a:t>DOE process for projects </a:t>
            </a:r>
            <a:r>
              <a:rPr lang="en-US" dirty="0"/>
              <a:t>from establishing the mission need for a scientific capability (Critical Decision-0) through to project completion (Critical Decision-4) will be presented together with a brief look at early planning activities.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F41B-7C5E-0FAF-4C5C-34724774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/>
          <a:p>
            <a:r>
              <a:rPr lang="en-US" dirty="0"/>
              <a:t>Department of Energy (DOE) Project Planning &amp; Phases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277E0-A5A2-09C6-AE10-2F50955D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838200"/>
            <a:ext cx="8077200" cy="42297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653F2-F401-A1B3-1E4C-E42B3A2CE6C7}"/>
              </a:ext>
            </a:extLst>
          </p:cNvPr>
          <p:cNvSpPr txBox="1">
            <a:spLocks/>
          </p:cNvSpPr>
          <p:nvPr/>
        </p:nvSpPr>
        <p:spPr>
          <a:xfrm>
            <a:off x="380220" y="971850"/>
            <a:ext cx="3124980" cy="4590750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Font typeface="Arial" charset="0"/>
              <a:buNone/>
            </a:pPr>
            <a:r>
              <a:rPr lang="en-US" sz="1900" dirty="0">
                <a:solidFill>
                  <a:srgbClr val="0000FF"/>
                </a:solidFill>
              </a:rPr>
              <a:t>Projects are planned in Phases which are “gated” by Critical Decision (CD) reviews and approval: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800" dirty="0">
                <a:solidFill>
                  <a:srgbClr val="0000FF"/>
                </a:solidFill>
              </a:rPr>
              <a:t>CD-0 Mission Need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</a:rPr>
              <a:t>Science Case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FF"/>
              </a:solidFill>
            </a:endParaRPr>
          </a:p>
          <a:p>
            <a:pPr marL="0" indent="-4921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CD-1 Cost Range</a:t>
            </a:r>
          </a:p>
          <a:p>
            <a:pPr marL="0" indent="-49212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0" indent="-4921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CD-2 Baseline</a:t>
            </a:r>
          </a:p>
          <a:p>
            <a:pPr marL="0" indent="-49212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0" indent="-4921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CD-3 Construction</a:t>
            </a:r>
          </a:p>
          <a:p>
            <a:pPr marL="0" indent="-49212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0" indent="-4921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CD-4 Completion</a:t>
            </a:r>
          </a:p>
          <a:p>
            <a:pPr marL="688975" lvl="1" indent="-3429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</a:rPr>
              <a:t>Transition to Ops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lvl="1">
              <a:spcBef>
                <a:spcPts val="1000"/>
              </a:spcBef>
            </a:pP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DDA76D-0D9D-EE74-0993-C225BBAA3D4E}"/>
              </a:ext>
            </a:extLst>
          </p:cNvPr>
          <p:cNvSpPr txBox="1">
            <a:spLocks/>
          </p:cNvSpPr>
          <p:nvPr/>
        </p:nvSpPr>
        <p:spPr>
          <a:xfrm>
            <a:off x="3505200" y="5410200"/>
            <a:ext cx="8077200" cy="99060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</a:pPr>
            <a:r>
              <a:rPr lang="en-US" sz="2400" b="1" i="1" dirty="0"/>
              <a:t>22 GeV Upgrade is in pre-project development mode.</a:t>
            </a:r>
          </a:p>
          <a:p>
            <a:pPr marL="0" indent="0" algn="ctr">
              <a:spcAft>
                <a:spcPts val="1200"/>
              </a:spcAft>
              <a:buFont typeface="Arial" charset="0"/>
              <a:buNone/>
            </a:pPr>
            <a:r>
              <a:rPr lang="en-US" sz="2400" b="1" i="1" dirty="0"/>
              <a:t>Focus on science case and technical feasibility.  </a:t>
            </a:r>
          </a:p>
          <a:p>
            <a:pPr lvl="1" algn="ctr">
              <a:spcBef>
                <a:spcPts val="1000"/>
              </a:spcBef>
            </a:pPr>
            <a:endParaRPr lang="en-US" b="1" i="1" dirty="0"/>
          </a:p>
          <a:p>
            <a:pPr lvl="1" algn="ctr">
              <a:spcBef>
                <a:spcPts val="1000"/>
              </a:spcBef>
            </a:pPr>
            <a:endParaRPr lang="en-US" b="1" i="1" dirty="0"/>
          </a:p>
          <a:p>
            <a:pPr lvl="1" algn="ctr">
              <a:spcBef>
                <a:spcPts val="1000"/>
              </a:spcBef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8854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F41B-7C5E-0FAF-4C5C-34724774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/>
          <a:p>
            <a:r>
              <a:rPr lang="en-US" dirty="0"/>
              <a:t>Pre-R&amp;D Studies are Critical to Initial Project Planning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D374AC7-96EB-035A-2CBC-02161E1045EE}"/>
              </a:ext>
            </a:extLst>
          </p:cNvPr>
          <p:cNvSpPr txBox="1">
            <a:spLocks/>
          </p:cNvSpPr>
          <p:nvPr/>
        </p:nvSpPr>
        <p:spPr>
          <a:xfrm>
            <a:off x="369334" y="762000"/>
            <a:ext cx="1097358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charset="0"/>
              <a:buNone/>
            </a:pPr>
            <a:r>
              <a:rPr lang="en-US" sz="2400" dirty="0"/>
              <a:t>Demonstrating </a:t>
            </a:r>
            <a:r>
              <a:rPr lang="en-US" sz="2400" b="1" dirty="0">
                <a:solidFill>
                  <a:srgbClr val="0000FF"/>
                </a:solidFill>
              </a:rPr>
              <a:t>technical feasibility </a:t>
            </a:r>
            <a:r>
              <a:rPr lang="en-US" sz="2400" dirty="0"/>
              <a:t>is the foundation for defining the scientific capability as well as the range of cost, schedule, and scope. </a:t>
            </a:r>
          </a:p>
          <a:p>
            <a:pPr>
              <a:spcBef>
                <a:spcPts val="1000"/>
              </a:spcBef>
            </a:pPr>
            <a:r>
              <a:rPr lang="en-US" sz="2400" b="1" i="1" dirty="0"/>
              <a:t>What has Jefferson Lab been doing in this arena?</a:t>
            </a:r>
          </a:p>
          <a:p>
            <a:pPr lvl="1">
              <a:spcBef>
                <a:spcPts val="1000"/>
              </a:spcBef>
            </a:pPr>
            <a:r>
              <a:rPr lang="en-US" sz="1800" b="1" dirty="0"/>
              <a:t>Investing annually through Accelerator R&amp;D ($K)</a:t>
            </a:r>
          </a:p>
          <a:p>
            <a:pPr marL="346075" lvl="1" indent="0">
              <a:spcBef>
                <a:spcPts val="1000"/>
              </a:spcBef>
              <a:buNone/>
            </a:pPr>
            <a:endParaRPr lang="en-US" sz="1800" dirty="0"/>
          </a:p>
          <a:p>
            <a:pPr lvl="1">
              <a:spcBef>
                <a:spcPts val="1000"/>
              </a:spcBef>
            </a:pPr>
            <a:endParaRPr lang="en-US" sz="1800" dirty="0"/>
          </a:p>
          <a:p>
            <a:pPr lvl="1">
              <a:spcBef>
                <a:spcPts val="1000"/>
              </a:spcBef>
            </a:pPr>
            <a:endParaRPr lang="en-US" sz="1800" dirty="0"/>
          </a:p>
          <a:p>
            <a:pPr lvl="1">
              <a:spcBef>
                <a:spcPts val="1000"/>
              </a:spcBef>
            </a:pPr>
            <a:endParaRPr lang="en-US" sz="1800" dirty="0"/>
          </a:p>
          <a:p>
            <a:pPr lvl="1">
              <a:spcBef>
                <a:spcPts val="1000"/>
              </a:spcBef>
            </a:pPr>
            <a:r>
              <a:rPr lang="en-US" sz="1800" b="1" dirty="0"/>
              <a:t>Requested an increase from DOE Nuclear Physics to $3M level annually</a:t>
            </a:r>
          </a:p>
          <a:p>
            <a:pPr lvl="1">
              <a:spcBef>
                <a:spcPts val="1000"/>
              </a:spcBef>
            </a:pPr>
            <a:r>
              <a:rPr lang="en-US" sz="1800" b="1" dirty="0"/>
              <a:t>Investing in Lab Directed R&amp;D (LDRD) </a:t>
            </a:r>
          </a:p>
          <a:p>
            <a:pPr lvl="1">
              <a:spcBef>
                <a:spcPts val="1000"/>
              </a:spcBef>
            </a:pPr>
            <a:endParaRPr lang="en-US" sz="1800" b="1" dirty="0"/>
          </a:p>
          <a:p>
            <a:pPr lvl="1">
              <a:spcBef>
                <a:spcPts val="1000"/>
              </a:spcBef>
            </a:pPr>
            <a:endParaRPr lang="en-US" sz="1800" b="1" dirty="0"/>
          </a:p>
          <a:p>
            <a:pPr lvl="1">
              <a:spcBef>
                <a:spcPts val="1000"/>
              </a:spcBef>
            </a:pPr>
            <a:endParaRPr lang="en-US" sz="1800" b="1" dirty="0"/>
          </a:p>
          <a:p>
            <a:pPr lvl="1">
              <a:spcBef>
                <a:spcPts val="1000"/>
              </a:spcBef>
            </a:pPr>
            <a:endParaRPr lang="en-US" sz="1800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36DB89-074E-051E-9101-5A111C8FC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35624"/>
              </p:ext>
            </p:extLst>
          </p:nvPr>
        </p:nvGraphicFramePr>
        <p:xfrm>
          <a:off x="1143000" y="2493587"/>
          <a:ext cx="1013460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732">
                  <a:extLst>
                    <a:ext uri="{9D8B030D-6E8A-4147-A177-3AD203B41FA5}">
                      <a16:colId xmlns:a16="http://schemas.microsoft.com/office/drawing/2014/main" val="1403343528"/>
                    </a:ext>
                  </a:extLst>
                </a:gridCol>
                <a:gridCol w="1085774">
                  <a:extLst>
                    <a:ext uri="{9D8B030D-6E8A-4147-A177-3AD203B41FA5}">
                      <a16:colId xmlns:a16="http://schemas.microsoft.com/office/drawing/2014/main" val="2858876644"/>
                    </a:ext>
                  </a:extLst>
                </a:gridCol>
                <a:gridCol w="1085774">
                  <a:extLst>
                    <a:ext uri="{9D8B030D-6E8A-4147-A177-3AD203B41FA5}">
                      <a16:colId xmlns:a16="http://schemas.microsoft.com/office/drawing/2014/main" val="2237271901"/>
                    </a:ext>
                  </a:extLst>
                </a:gridCol>
                <a:gridCol w="1085774">
                  <a:extLst>
                    <a:ext uri="{9D8B030D-6E8A-4147-A177-3AD203B41FA5}">
                      <a16:colId xmlns:a16="http://schemas.microsoft.com/office/drawing/2014/main" val="3908568851"/>
                    </a:ext>
                  </a:extLst>
                </a:gridCol>
                <a:gridCol w="1085774">
                  <a:extLst>
                    <a:ext uri="{9D8B030D-6E8A-4147-A177-3AD203B41FA5}">
                      <a16:colId xmlns:a16="http://schemas.microsoft.com/office/drawing/2014/main" val="461327773"/>
                    </a:ext>
                  </a:extLst>
                </a:gridCol>
                <a:gridCol w="1085774">
                  <a:extLst>
                    <a:ext uri="{9D8B030D-6E8A-4147-A177-3AD203B41FA5}">
                      <a16:colId xmlns:a16="http://schemas.microsoft.com/office/drawing/2014/main" val="3536632844"/>
                    </a:ext>
                  </a:extLst>
                </a:gridCol>
              </a:tblGrid>
              <a:tr h="4182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Activities toward improving existing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Past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FY23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FY24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FY25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($K)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77057"/>
                  </a:ext>
                </a:extLst>
              </a:tr>
              <a:tr h="299371">
                <a:tc>
                  <a:txBody>
                    <a:bodyPr/>
                    <a:lstStyle/>
                    <a:p>
                      <a:r>
                        <a:rPr lang="en-US" sz="1400" dirty="0"/>
                        <a:t>Positrons for CEBAF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19826"/>
                  </a:ext>
                </a:extLst>
              </a:tr>
              <a:tr h="299371">
                <a:tc>
                  <a:txBody>
                    <a:bodyPr/>
                    <a:lstStyle/>
                    <a:p>
                      <a:r>
                        <a:rPr lang="en-US" sz="1400" dirty="0"/>
                        <a:t>22 GeV CEBAF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18367"/>
                  </a:ext>
                </a:extLst>
              </a:tr>
              <a:tr h="299371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864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872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3,287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346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B7EE1E-8EAF-9728-D943-DFA23717A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97851"/>
              </p:ext>
            </p:extLst>
          </p:nvPr>
        </p:nvGraphicFramePr>
        <p:xfrm>
          <a:off x="1028698" y="4737912"/>
          <a:ext cx="10134603" cy="166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941">
                  <a:extLst>
                    <a:ext uri="{9D8B030D-6E8A-4147-A177-3AD203B41FA5}">
                      <a16:colId xmlns:a16="http://schemas.microsoft.com/office/drawing/2014/main" val="1403343528"/>
                    </a:ext>
                  </a:extLst>
                </a:gridCol>
                <a:gridCol w="2671662">
                  <a:extLst>
                    <a:ext uri="{9D8B030D-6E8A-4147-A177-3AD203B41FA5}">
                      <a16:colId xmlns:a16="http://schemas.microsoft.com/office/drawing/2014/main" val="461327773"/>
                    </a:ext>
                  </a:extLst>
                </a:gridCol>
              </a:tblGrid>
              <a:tr h="3395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LDRD Awards - 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Principal Investigator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77057"/>
                  </a:ext>
                </a:extLst>
              </a:tr>
              <a:tr h="279059">
                <a:tc>
                  <a:txBody>
                    <a:bodyPr/>
                    <a:lstStyle/>
                    <a:p>
                      <a:r>
                        <a:rPr lang="en-US" sz="1400" dirty="0"/>
                        <a:t>High-intensity, polarized-beam prototype </a:t>
                      </a:r>
                      <a:r>
                        <a:rPr lang="en-US" sz="1400" dirty="0" err="1"/>
                        <a:t>photogun</a:t>
                      </a:r>
                      <a:r>
                        <a:rPr lang="en-US" sz="1400" dirty="0"/>
                        <a:t> for the </a:t>
                      </a:r>
                      <a:r>
                        <a:rPr lang="en-US" sz="1400" dirty="0" err="1"/>
                        <a:t>Ce+BAF</a:t>
                      </a:r>
                      <a:r>
                        <a:rPr lang="en-US" sz="1400" dirty="0"/>
                        <a:t> positron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 Bruker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34016"/>
                  </a:ext>
                </a:extLst>
              </a:tr>
              <a:tr h="339522">
                <a:tc>
                  <a:txBody>
                    <a:bodyPr/>
                    <a:lstStyle/>
                    <a:p>
                      <a:r>
                        <a:rPr lang="en-US" sz="1400" dirty="0"/>
                        <a:t>Positron injector model integrator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Joe </a:t>
                      </a:r>
                      <a:r>
                        <a:rPr lang="en-US" sz="1400" dirty="0" err="1"/>
                        <a:t>Grames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19826"/>
                  </a:ext>
                </a:extLst>
              </a:tr>
              <a:tr h="339522">
                <a:tc>
                  <a:txBody>
                    <a:bodyPr/>
                    <a:lstStyle/>
                    <a:p>
                      <a:r>
                        <a:rPr lang="en-US" sz="1400" dirty="0"/>
                        <a:t>FFA@CEBAF permanent magnet resiliency in real radiation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Ryan </a:t>
                      </a:r>
                      <a:r>
                        <a:rPr lang="en-US" sz="1400" dirty="0" err="1"/>
                        <a:t>Bodenstein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18367"/>
                  </a:ext>
                </a:extLst>
              </a:tr>
              <a:tr h="339522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~$600K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3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00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F41B-7C5E-0FAF-4C5C-34724774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63" y="161927"/>
            <a:ext cx="11768237" cy="604483"/>
          </a:xfrm>
        </p:spPr>
        <p:txBody>
          <a:bodyPr/>
          <a:lstStyle/>
          <a:p>
            <a:r>
              <a:rPr lang="en-US" sz="3200" b="1" dirty="0"/>
              <a:t>Scientific Foundation for An Electron-Ion Collider was Built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4F43A8-5177-3E1C-1893-3B07F56FC242}"/>
              </a:ext>
            </a:extLst>
          </p:cNvPr>
          <p:cNvGrpSpPr/>
          <p:nvPr/>
        </p:nvGrpSpPr>
        <p:grpSpPr>
          <a:xfrm>
            <a:off x="1413486" y="1175682"/>
            <a:ext cx="1659010" cy="2494336"/>
            <a:chOff x="6796088" y="4004048"/>
            <a:chExt cx="2066925" cy="2853952"/>
          </a:xfrm>
        </p:grpSpPr>
        <p:sp>
          <p:nvSpPr>
            <p:cNvPr id="40" name="Text Box 38">
              <a:extLst>
                <a:ext uri="{FF2B5EF4-FFF2-40B4-BE49-F238E27FC236}">
                  <a16:creationId xmlns:a16="http://schemas.microsoft.com/office/drawing/2014/main" id="{804179F2-A345-CEA1-FE9E-0BC1E80A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2786" y="4004048"/>
              <a:ext cx="736416" cy="30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2058" tIns="41029" rIns="82058" bIns="41029">
              <a:spAutoFit/>
            </a:bodyPr>
            <a:lstStyle/>
            <a:p>
              <a:pPr algn="l" defTabSz="820738" rtl="0">
                <a:defRPr/>
              </a:pPr>
              <a:r>
                <a:rPr lang="en-US" sz="1200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ea typeface="+mn-ea"/>
                  <a:cs typeface="Arial" panose="020B0604020202020204" pitchFamily="34" charset="0"/>
                </a:rPr>
                <a:t>2007</a:t>
              </a:r>
            </a:p>
          </p:txBody>
        </p:sp>
        <p:pic>
          <p:nvPicPr>
            <p:cNvPr id="41" name="Picture 39">
              <a:extLst>
                <a:ext uri="{FF2B5EF4-FFF2-40B4-BE49-F238E27FC236}">
                  <a16:creationId xmlns:a16="http://schemas.microsoft.com/office/drawing/2014/main" id="{0360DA8D-1449-DA3C-09AB-D6C3AD2AF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088" y="4281488"/>
              <a:ext cx="2066925" cy="257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13">
            <a:extLst>
              <a:ext uri="{FF2B5EF4-FFF2-40B4-BE49-F238E27FC236}">
                <a16:creationId xmlns:a16="http://schemas.microsoft.com/office/drawing/2014/main" id="{F85BA4F7-F9C9-9C68-A6C0-322EB9BA3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14020" r="13893" b="21884"/>
          <a:stretch/>
        </p:blipFill>
        <p:spPr bwMode="auto">
          <a:xfrm>
            <a:off x="2381679" y="1683053"/>
            <a:ext cx="1772875" cy="220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Text Box 38">
            <a:extLst>
              <a:ext uri="{FF2B5EF4-FFF2-40B4-BE49-F238E27FC236}">
                <a16:creationId xmlns:a16="http://schemas.microsoft.com/office/drawing/2014/main" id="{E9133E79-6D78-DAB4-C2A4-190EE2A5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63" y="1415900"/>
            <a:ext cx="59108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 defTabSz="820738" rtl="0">
              <a:defRPr/>
            </a:pPr>
            <a:r>
              <a:rPr lang="en-US" sz="12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44" name="Text Box 38">
            <a:extLst>
              <a:ext uri="{FF2B5EF4-FFF2-40B4-BE49-F238E27FC236}">
                <a16:creationId xmlns:a16="http://schemas.microsoft.com/office/drawing/2014/main" id="{CEF0BCCA-47DC-E570-EB68-F7AB19DD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453" y="2345250"/>
            <a:ext cx="59108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 defTabSz="820738" rtl="0">
              <a:defRPr/>
            </a:pPr>
            <a:r>
              <a:rPr lang="en-US" sz="12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7418DE69-8068-9D59-70DD-EBEB4B0D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051" y="2674591"/>
            <a:ext cx="59108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 defTabSz="820738" rtl="0">
              <a:defRPr/>
            </a:pPr>
            <a:r>
              <a:rPr lang="en-US" sz="12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6" name="Text Box 38">
            <a:extLst>
              <a:ext uri="{FF2B5EF4-FFF2-40B4-BE49-F238E27FC236}">
                <a16:creationId xmlns:a16="http://schemas.microsoft.com/office/drawing/2014/main" id="{3EF03DCC-2BEB-8927-FEE1-75D2BF3A6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194" y="2985273"/>
            <a:ext cx="59108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 defTabSz="820738" rtl="0">
              <a:defRPr/>
            </a:pPr>
            <a:r>
              <a:rPr lang="en-US" sz="12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9B0C63-D0A2-33DA-BBB4-FCCE77B9414E}"/>
              </a:ext>
            </a:extLst>
          </p:cNvPr>
          <p:cNvGrpSpPr/>
          <p:nvPr/>
        </p:nvGrpSpPr>
        <p:grpSpPr>
          <a:xfrm>
            <a:off x="3393379" y="1841638"/>
            <a:ext cx="1667303" cy="2357675"/>
            <a:chOff x="3231954" y="1960294"/>
            <a:chExt cx="1667303" cy="235767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C80D1AE-CECF-DC8C-DC81-8254CAB2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1954" y="2215053"/>
              <a:ext cx="1628839" cy="210291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49" name="Text Box 38">
              <a:extLst>
                <a:ext uri="{FF2B5EF4-FFF2-40B4-BE49-F238E27FC236}">
                  <a16:creationId xmlns:a16="http://schemas.microsoft.com/office/drawing/2014/main" id="{1ED57C09-1668-A36E-F677-CCD90D11D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605" y="1960294"/>
              <a:ext cx="591082" cy="26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2058" tIns="41029" rIns="82058" bIns="41029">
              <a:spAutoFit/>
            </a:bodyPr>
            <a:lstStyle/>
            <a:p>
              <a:pPr marL="0" marR="0" lvl="0" indent="0" algn="l" defTabSz="820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A680A96-6997-1DDC-0246-8F3500D45793}"/>
                </a:ext>
              </a:extLst>
            </p:cNvPr>
            <p:cNvSpPr txBox="1"/>
            <p:nvPr/>
          </p:nvSpPr>
          <p:spPr>
            <a:xfrm>
              <a:off x="3357006" y="2215876"/>
              <a:ext cx="154225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Gluons and the Quark Sea at High Energies</a:t>
              </a:r>
            </a:p>
          </p:txBody>
        </p:sp>
      </p:grpSp>
      <p:sp>
        <p:nvSpPr>
          <p:cNvPr id="51" name="Text Box 38">
            <a:extLst>
              <a:ext uri="{FF2B5EF4-FFF2-40B4-BE49-F238E27FC236}">
                <a16:creationId xmlns:a16="http://schemas.microsoft.com/office/drawing/2014/main" id="{DBB2F0E8-5CD7-275A-9510-E3A66C03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689" y="2090584"/>
            <a:ext cx="59108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 defTabSz="820738" rtl="0">
              <a:defRPr/>
            </a:pPr>
            <a:r>
              <a:rPr lang="en-US" sz="12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B90E3B-5B5F-CB65-C6B1-5A6CFA12B28D}"/>
              </a:ext>
            </a:extLst>
          </p:cNvPr>
          <p:cNvSpPr txBox="1"/>
          <p:nvPr/>
        </p:nvSpPr>
        <p:spPr>
          <a:xfrm>
            <a:off x="440732" y="3677778"/>
            <a:ext cx="1200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srgbClr val="0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“…essential accelerator and detector R&amp;D [for EIC] should be given very high priority</a:t>
            </a:r>
          </a:p>
          <a:p>
            <a:pPr algn="l" rtl="0"/>
            <a:r>
              <a:rPr lang="en-US" sz="1200" kern="1200" dirty="0">
                <a:solidFill>
                  <a:srgbClr val="0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 the short term.”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153A07-DAB1-9641-F54C-0AD143E0E15B}"/>
              </a:ext>
            </a:extLst>
          </p:cNvPr>
          <p:cNvSpPr txBox="1"/>
          <p:nvPr/>
        </p:nvSpPr>
        <p:spPr>
          <a:xfrm>
            <a:off x="1498419" y="3907136"/>
            <a:ext cx="12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srgbClr val="0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“We recommend the allocation of resources …to lay the foundation for a polarized Electron-Ion Collider…”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AB19B8-42CC-B5C2-EB9D-A085AB86348F}"/>
              </a:ext>
            </a:extLst>
          </p:cNvPr>
          <p:cNvSpPr txBox="1"/>
          <p:nvPr/>
        </p:nvSpPr>
        <p:spPr>
          <a:xfrm>
            <a:off x="2607899" y="4186691"/>
            <a:ext cx="1189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srgbClr val="0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“..a new dedicated facility will be essential for answering some of the most central questions.”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664BDD28-4D25-B07D-B108-AF6CCEDD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027" y="52855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kern="1200">
              <a:solidFill>
                <a:srgbClr val="000000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5CC2D8-9E11-7A7C-879C-FC6DB24FB741}"/>
              </a:ext>
            </a:extLst>
          </p:cNvPr>
          <p:cNvSpPr txBox="1"/>
          <p:nvPr/>
        </p:nvSpPr>
        <p:spPr>
          <a:xfrm>
            <a:off x="6164143" y="1011004"/>
            <a:ext cx="1582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“a high-energy high-luminosity polarized EIC [is] the highest priority for new facility construction following the completion of FRIB.”</a:t>
            </a:r>
          </a:p>
          <a:p>
            <a:pPr algn="l" rtl="0"/>
            <a:endParaRPr lang="en-US" sz="1200" kern="1200" dirty="0">
              <a:solidFill>
                <a:srgbClr val="000000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3C69DA-9BBB-A973-7F6C-3FB70BF0CEDB}"/>
              </a:ext>
            </a:extLst>
          </p:cNvPr>
          <p:cNvSpPr txBox="1"/>
          <p:nvPr/>
        </p:nvSpPr>
        <p:spPr>
          <a:xfrm>
            <a:off x="7682689" y="1294352"/>
            <a:ext cx="1628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srgbClr val="000000"/>
                </a:solidFill>
                <a:uFill>
                  <a:solidFill>
                    <a:srgbClr val="413E40"/>
                  </a:solidFill>
                </a:uFill>
                <a:latin typeface="Calibri" panose="020F0502020204030204"/>
                <a:ea typeface="ＭＳ Ｐゴシック" charset="0"/>
                <a:cs typeface="Arial" panose="020B0604020202020204" pitchFamily="34" charset="0"/>
              </a:rPr>
              <a:t>The science questions that an EIC will answer are central to completing an understanding of atoms as well as being integral to the agenda of nuclear physics today.”</a:t>
            </a:r>
            <a:endParaRPr lang="en-US" sz="1200" kern="1200" dirty="0">
              <a:solidFill>
                <a:srgbClr val="000000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5DF046-AC3A-8F18-DF17-DCC8C1177830}"/>
              </a:ext>
            </a:extLst>
          </p:cNvPr>
          <p:cNvSpPr txBox="1"/>
          <p:nvPr/>
        </p:nvSpPr>
        <p:spPr>
          <a:xfrm>
            <a:off x="3720824" y="4522074"/>
            <a:ext cx="1582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srgbClr val="0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“The quantitative study of matter in this new regime [where abundant gluons dominate] requires a new experimental facility: an Electron Ion Collider..”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7D846F26-A77E-CD40-D27E-DFE7DDCF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52" y="2353757"/>
            <a:ext cx="1609070" cy="21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92540691-9530-7A26-4681-D258740D917E}"/>
              </a:ext>
            </a:extLst>
          </p:cNvPr>
          <p:cNvGrpSpPr/>
          <p:nvPr/>
        </p:nvGrpSpPr>
        <p:grpSpPr>
          <a:xfrm>
            <a:off x="5086165" y="2636838"/>
            <a:ext cx="1525844" cy="1971852"/>
            <a:chOff x="5134513" y="2818820"/>
            <a:chExt cx="1525844" cy="1971852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43EA879-1A59-62F7-844C-1B71FB6A0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4513" y="2818820"/>
              <a:ext cx="1525844" cy="19718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A180A0-2D27-0801-CADA-D3273E8E0F46}"/>
                </a:ext>
              </a:extLst>
            </p:cNvPr>
            <p:cNvSpPr txBox="1"/>
            <p:nvPr/>
          </p:nvSpPr>
          <p:spPr>
            <a:xfrm>
              <a:off x="5279018" y="3067798"/>
              <a:ext cx="1206501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Major Nuclear Physics Facilities for the Next Decade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CE0D7D-A9B8-BF8B-BD32-864EFF0A618A}"/>
                </a:ext>
              </a:extLst>
            </p:cNvPr>
            <p:cNvSpPr txBox="1"/>
            <p:nvPr/>
          </p:nvSpPr>
          <p:spPr>
            <a:xfrm>
              <a:off x="5624519" y="3752531"/>
              <a:ext cx="654346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NSAC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83B37A-A505-F977-DB08-E827B13F56D4}"/>
                </a:ext>
              </a:extLst>
            </p:cNvPr>
            <p:cNvSpPr txBox="1"/>
            <p:nvPr/>
          </p:nvSpPr>
          <p:spPr>
            <a:xfrm>
              <a:off x="5414151" y="4259560"/>
              <a:ext cx="1069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March 14, 2013</a:t>
              </a:r>
            </a:p>
          </p:txBody>
        </p:sp>
      </p:grpSp>
      <p:pic>
        <p:nvPicPr>
          <p:cNvPr id="65" name="Picture 2">
            <a:extLst>
              <a:ext uri="{FF2B5EF4-FFF2-40B4-BE49-F238E27FC236}">
                <a16:creationId xmlns:a16="http://schemas.microsoft.com/office/drawing/2014/main" id="{1B6CEEC2-E0B9-C30C-B86C-74681659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07" y="2930567"/>
            <a:ext cx="1582387" cy="20427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1100A86-31D0-8CFA-37B9-2E2B11DF9E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08" y="3259908"/>
            <a:ext cx="1628454" cy="2326363"/>
          </a:xfrm>
          <a:prstGeom prst="rect">
            <a:avLst/>
          </a:prstGeom>
        </p:spPr>
      </p:pic>
      <p:sp>
        <p:nvSpPr>
          <p:cNvPr id="67" name="Text Box 38">
            <a:extLst>
              <a:ext uri="{FF2B5EF4-FFF2-40B4-BE49-F238E27FC236}">
                <a16:creationId xmlns:a16="http://schemas.microsoft.com/office/drawing/2014/main" id="{6E6AFEF6-C96E-6D20-1366-6E5150363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31" y="3402493"/>
            <a:ext cx="59108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 defTabSz="820738" rtl="0">
              <a:defRPr/>
            </a:pPr>
            <a:r>
              <a:rPr lang="en-US" sz="12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E8C0CA4-65BA-ED61-C6D7-E999F45A9A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93" y="3670018"/>
            <a:ext cx="1654810" cy="21393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73B64A1-1848-8A64-02D1-F817B15829EE}"/>
              </a:ext>
            </a:extLst>
          </p:cNvPr>
          <p:cNvSpPr txBox="1"/>
          <p:nvPr/>
        </p:nvSpPr>
        <p:spPr>
          <a:xfrm>
            <a:off x="9054526" y="2614412"/>
            <a:ext cx="1742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srgbClr val="0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Science Requirements and Detector Concepts for the EIC – Drives the requirements of EIC detectors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72D410-014B-F62D-2A77-69E852EE98EE}"/>
              </a:ext>
            </a:extLst>
          </p:cNvPr>
          <p:cNvSpPr txBox="1"/>
          <p:nvPr/>
        </p:nvSpPr>
        <p:spPr>
          <a:xfrm>
            <a:off x="7952205" y="5516454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800" kern="1200" dirty="0">
                <a:solidFill>
                  <a:srgbClr val="0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arXiv:2103.05419</a:t>
            </a:r>
          </a:p>
        </p:txBody>
      </p:sp>
      <p:sp>
        <p:nvSpPr>
          <p:cNvPr id="71" name="Text Box 38">
            <a:extLst>
              <a:ext uri="{FF2B5EF4-FFF2-40B4-BE49-F238E27FC236}">
                <a16:creationId xmlns:a16="http://schemas.microsoft.com/office/drawing/2014/main" id="{21E107C6-E744-95DB-FA2B-04159EDE1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734" y="3725596"/>
            <a:ext cx="59108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 defTabSz="820738" rtl="0">
              <a:defRPr/>
            </a:pPr>
            <a:r>
              <a:rPr lang="en-US" sz="12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73AAE3-01E2-2526-6D8B-A868A43EEC95}"/>
              </a:ext>
            </a:extLst>
          </p:cNvPr>
          <p:cNvSpPr txBox="1"/>
          <p:nvPr/>
        </p:nvSpPr>
        <p:spPr>
          <a:xfrm>
            <a:off x="10218619" y="3709048"/>
            <a:ext cx="1742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recommend the expeditious completion of the EIC as the highest priority for facility construction.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3D31603-91D9-1082-925E-8CF4863B8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8081" y="3962400"/>
            <a:ext cx="1653307" cy="2174034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6FB376C1-CC32-AF48-FE8A-08BACD65BE01}"/>
              </a:ext>
            </a:extLst>
          </p:cNvPr>
          <p:cNvSpPr txBox="1">
            <a:spLocks/>
          </p:cNvSpPr>
          <p:nvPr/>
        </p:nvSpPr>
        <p:spPr bwMode="auto">
          <a:xfrm>
            <a:off x="347563" y="695605"/>
            <a:ext cx="11387237" cy="4062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A91B1B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Long Range Plans; White Papers; NSAC Reviews; NAS Study; Yellow Report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9E9C0271-4A3D-47D3-6E0F-46DE52F958E9}"/>
              </a:ext>
            </a:extLst>
          </p:cNvPr>
          <p:cNvSpPr txBox="1">
            <a:spLocks/>
          </p:cNvSpPr>
          <p:nvPr/>
        </p:nvSpPr>
        <p:spPr bwMode="auto">
          <a:xfrm>
            <a:off x="438866" y="6146935"/>
            <a:ext cx="11295934" cy="4062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A91B1B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22 GeV would require similar activities, progression quicker to match size</a:t>
            </a:r>
          </a:p>
        </p:txBody>
      </p:sp>
    </p:spTree>
    <p:extLst>
      <p:ext uri="{BB962C8B-B14F-4D97-AF65-F5344CB8AC3E}">
        <p14:creationId xmlns:p14="http://schemas.microsoft.com/office/powerpoint/2010/main" val="19556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0A18-9A89-5E26-02EA-1A9E8CE9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63" y="277252"/>
            <a:ext cx="11425236" cy="484748"/>
          </a:xfrm>
        </p:spPr>
        <p:txBody>
          <a:bodyPr/>
          <a:lstStyle/>
          <a:p>
            <a:r>
              <a:rPr lang="en-US" dirty="0"/>
              <a:t>Next Steps in Pre-Project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81DD2-23ED-83E6-5EBD-533BD07E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2039600" cy="3771900"/>
          </a:xfrm>
        </p:spPr>
        <p:txBody>
          <a:bodyPr/>
          <a:lstStyle/>
          <a:p>
            <a:r>
              <a:rPr lang="en-US" dirty="0"/>
              <a:t>Draft a Preliminary Technical Design Report (TDR)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Capture the urgent questions that must be answered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Define and execute the plan to answer those questions through Pre-R&amp;D, LDRD, modeling, </a:t>
            </a:r>
            <a:r>
              <a:rPr lang="en-US" dirty="0" err="1"/>
              <a:t>etc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Update to full TDR as the results are known and the design matures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Continue to develop the most compelling science case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Synthesize the most impactful results into language non-physicists understand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Users and Lab lead the way; highlight international collaborations</a:t>
            </a:r>
          </a:p>
          <a:p>
            <a:pPr lvl="1">
              <a:spcBef>
                <a:spcPts val="0"/>
              </a:spcBef>
            </a:pPr>
            <a:r>
              <a:rPr lang="en-US" b="1" i="1" dirty="0">
                <a:solidFill>
                  <a:srgbClr val="0000FF"/>
                </a:solidFill>
              </a:rPr>
              <a:t>See Closing Talk by Thia Keppel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C6C0F4-506C-30C4-24BE-697F811261E9}"/>
              </a:ext>
            </a:extLst>
          </p:cNvPr>
          <p:cNvSpPr txBox="1">
            <a:spLocks/>
          </p:cNvSpPr>
          <p:nvPr/>
        </p:nvSpPr>
        <p:spPr bwMode="auto">
          <a:xfrm>
            <a:off x="254933" y="4865914"/>
            <a:ext cx="11539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600" i="1" dirty="0">
                <a:solidFill>
                  <a:srgbClr val="009900"/>
                </a:solidFill>
              </a:rPr>
              <a:t>Work during this preliminary phase advances the field of nuclear physics through technology development and a refined understanding of critical science questions…..and creates the foundation for a 22 GeV Project.</a:t>
            </a:r>
          </a:p>
        </p:txBody>
      </p:sp>
    </p:spTree>
    <p:extLst>
      <p:ext uri="{BB962C8B-B14F-4D97-AF65-F5344CB8AC3E}">
        <p14:creationId xmlns:p14="http://schemas.microsoft.com/office/powerpoint/2010/main" val="27718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ata Science Concepts: The fundamentals of Data Science">
            <a:extLst>
              <a:ext uri="{FF2B5EF4-FFF2-40B4-BE49-F238E27FC236}">
                <a16:creationId xmlns:a16="http://schemas.microsoft.com/office/drawing/2014/main" id="{C294D5D0-C5A8-370A-F149-3B0155228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254745-C754-F94C-C088-A0476123D636}"/>
              </a:ext>
            </a:extLst>
          </p:cNvPr>
          <p:cNvSpPr/>
          <p:nvPr/>
        </p:nvSpPr>
        <p:spPr>
          <a:xfrm>
            <a:off x="3733800" y="2967335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Discussion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743625"/>
      </p:ext>
    </p:extLst>
  </p:cSld>
  <p:clrMapOvr>
    <a:masterClrMapping/>
  </p:clrMapOvr>
</p:sld>
</file>

<file path=ppt/theme/theme1.xml><?xml version="1.0" encoding="utf-8"?>
<a:theme xmlns:a="http://schemas.openxmlformats.org/drawingml/2006/main" name="2_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B2F93EDB7EF43B5AA317BEEBE52C0" ma:contentTypeVersion="12" ma:contentTypeDescription="Create a new document." ma:contentTypeScope="" ma:versionID="0cf2a0221b789efaff1ba92f5c675945">
  <xsd:schema xmlns:xsd="http://www.w3.org/2001/XMLSchema" xmlns:xs="http://www.w3.org/2001/XMLSchema" xmlns:p="http://schemas.microsoft.com/office/2006/metadata/properties" xmlns:ns3="7a88a02c-e9d6-4b6c-b48a-bde4fb266a17" xmlns:ns4="cfcb42d0-0ca3-42df-9bbd-c42f9305e417" targetNamespace="http://schemas.microsoft.com/office/2006/metadata/properties" ma:root="true" ma:fieldsID="3491f0742cbfd218dbf8f1fd12d9538a" ns3:_="" ns4:_="">
    <xsd:import namespace="7a88a02c-e9d6-4b6c-b48a-bde4fb266a17"/>
    <xsd:import namespace="cfcb42d0-0ca3-42df-9bbd-c42f9305e4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8a02c-e9d6-4b6c-b48a-bde4fb266a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b42d0-0ca3-42df-9bbd-c42f9305e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5C97C0-C2A0-44FB-B0EB-269FD7CE8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8a02c-e9d6-4b6c-b48a-bde4fb266a17"/>
    <ds:schemaRef ds:uri="cfcb42d0-0ca3-42df-9bbd-c42f9305e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7509B9-0484-4569-B3D1-479BFC4DBC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D2349-8184-49BB-A0BD-7E401EF228B3}">
  <ds:schemaRefs>
    <ds:schemaRef ds:uri="http://purl.org/dc/elements/1.1/"/>
    <ds:schemaRef ds:uri="http://www.w3.org/XML/1998/namespace"/>
    <ds:schemaRef ds:uri="http://schemas.microsoft.com/office/2006/metadata/properties"/>
    <ds:schemaRef ds:uri="7a88a02c-e9d6-4b6c-b48a-bde4fb266a1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fcb42d0-0ca3-42df-9bbd-c42f9305e41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8272</TotalTime>
  <Words>732</Words>
  <Application>Microsoft Office PowerPoint</Application>
  <PresentationFormat>Widescreen</PresentationFormat>
  <Paragraphs>122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2_Presentations (Wide Screen)</vt:lpstr>
      <vt:lpstr>Presentations (Wide Screen)</vt:lpstr>
      <vt:lpstr>Advance Planning for Potential 22 GeV and  Positron Capabilities at Jefferson Lab</vt:lpstr>
      <vt:lpstr>OUTLINE</vt:lpstr>
      <vt:lpstr>Department of Energy (DOE) Project Planning &amp; Phases</vt:lpstr>
      <vt:lpstr>Pre-R&amp;D Studies are Critical to Initial Project Planning </vt:lpstr>
      <vt:lpstr>Scientific Foundation for An Electron-Ion Collider was Built</vt:lpstr>
      <vt:lpstr>Next Steps in Pre-Project Planning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HPDF Capabilities and Impacts on VA and Virginia Universities</dc:title>
  <dc:creator>Deborah Dowd</dc:creator>
  <cp:lastModifiedBy>Allison Lung</cp:lastModifiedBy>
  <cp:revision>123</cp:revision>
  <dcterms:created xsi:type="dcterms:W3CDTF">2022-09-08T14:58:30Z</dcterms:created>
  <dcterms:modified xsi:type="dcterms:W3CDTF">2024-12-13T00:35:52Z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2022-09-08T00:00:00Z</vt:filetime>
  </property>
  <property fmtid="{D5CDD505-2E9C-101B-9397-08002B2CF9AE}" pid="5" name="Producer">
    <vt:lpwstr>Adobe PDF Library 22.2.223</vt:lpwstr>
  </property>
  <property fmtid="{D5CDD505-2E9C-101B-9397-08002B2CF9AE}" pid="6" name="ContentTypeId">
    <vt:lpwstr>0x010100216B2F93EDB7EF43B5AA317BEEBE52C0</vt:lpwstr>
  </property>
</Properties>
</file>