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B808F6-F172-1403-DAA9-4A7CE816F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3326279-88D9-073B-61A7-894CC7194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B39592-41E7-9011-3133-CF6D9D00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6FCA00-23D8-85CE-CAA8-73067A31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2DE83B-6BD3-EFFD-6BD7-175EE5B0E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D07EFF-5304-C423-3DCC-2D9520341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A6642A9-A745-4558-D10F-8093458CD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039D3D-AADC-45BF-56ED-0DE4F5A6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586173-2C56-ADF3-C526-B81C68F6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413E3-FE89-D59D-8EBA-CB9CD389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5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82037D4-360E-D735-6880-104F82A4F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F19D14-9CC6-49AD-0194-5B11AA5D4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7CF438-79D2-96C2-2239-A9AECEA1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CA4ADF-CF9C-4EF0-D9EB-2FC6F74C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DDB159-B9DD-C818-E2CB-FFA5DFC5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03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CFBBDD-95C4-6694-902A-9CB0200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BDEA90-F1EF-0557-5D19-55ED3BDA7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CBD677-534F-5E35-3E6F-E6A3572AA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4AD18E-BD90-57A6-DCA1-615C8FB0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6D7981-2A96-EB33-FCE9-540CE645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0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0F73FF-4322-EF0E-6C10-68705FEAA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98D94D-1C80-7B73-0336-32C116AB2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B8F2C0-9C3F-0ADF-F63B-6C5BB90E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551EDC-B8CB-9DD6-178F-0CCB8C13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58BDD5-5AAE-8DEC-3559-905C6CB0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99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2A7B70-4CCC-AE86-249E-7583B78D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DB7E5E-FF5A-EAE8-8660-BDBB6E8C4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3BC305-5777-D695-2B52-823E5DB51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B074B8-1034-5DE2-2FD9-1B1DF0DE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FE2803-3B64-0E52-BF3B-AE1C7817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6ACCAE-56E6-B3F4-4D48-7FF1A47D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84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E9FDA6-486E-30E9-7486-90C88351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4FE837-C5D7-02A5-C80C-7F0342B14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1DB5D7-A333-626B-D2F4-C3A06997E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EF2BE2F-7897-0141-AD7F-41A25A3F6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C08C10-C082-3103-F160-6B494EA8F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A6DFA06-A2C4-E004-387E-5055454BE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CD9A518-9C0D-CE5A-CC6B-0B402E501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3A77E1A-D7F5-A70E-DF07-384BBA2A8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02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BF01B4-9444-B620-1688-7A1CE57B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984917D-1E8D-8558-9657-222A5F845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AC9286-5328-C3C3-CC66-C7DE2E97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E57C15-D465-2CCF-4AE6-A0308795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54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3E0C4F1-E016-00D6-AD32-8E1892E1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1F2E04-6344-AD05-06C2-01CBC0F4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FA8ADC-2006-28F5-2911-0F905F57A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47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DBD01-326B-5821-80DE-AA2EACFE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AF661-8317-CEAE-3608-FCAB6B5D2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78C2EF-9362-DF07-5DD0-D001DB7A8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FB0CD3-428E-A392-CADE-4871DB6A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097A23-D87A-D6D7-EE16-2D9CD90C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1B89E0-6449-B55F-99A7-FEF95F441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1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B2103C-8E40-7E01-774D-D5A21F698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AB4EEBF-C8F3-1398-0193-51AFCEF5A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439E14-2D6B-619C-5B59-77BA6755F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C390E5-08B3-9065-39F0-8B86C3CC2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055094-4E77-AC4E-D85B-937019C30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92A92D-DC25-18E9-9157-F482BDF4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70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8456BFF-13FB-8134-04FF-036453F81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6F4BE3-4962-BC7C-5327-843DF2CF4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D18E44-3A72-D3FD-2020-59609F1AC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514998-E25F-440B-B80A-98EAA225205F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CCF369-8E10-4943-0380-3C2866BE3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1B7179-A7CA-3968-2BFF-48F9A19D8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44AF90-A079-4F08-80A0-175D02356D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30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212A43-9253-AED6-C574-FE113D6A0127}"/>
              </a:ext>
            </a:extLst>
          </p:cNvPr>
          <p:cNvSpPr txBox="1"/>
          <p:nvPr/>
        </p:nvSpPr>
        <p:spPr>
          <a:xfrm>
            <a:off x="152400" y="161925"/>
            <a:ext cx="5608320" cy="70173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err="1"/>
              <a:t>Partonic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and Spin</a:t>
            </a:r>
          </a:p>
          <a:p>
            <a:endParaRPr lang="it-IT" dirty="0"/>
          </a:p>
          <a:p>
            <a:r>
              <a:rPr lang="it-IT" dirty="0"/>
              <a:t>Message: </a:t>
            </a:r>
            <a:r>
              <a:rPr lang="it-IT" dirty="0" err="1"/>
              <a:t>JLab</a:t>
            </a:r>
            <a:r>
              <a:rPr lang="it-IT" dirty="0"/>
              <a:t> 22, a machine for high </a:t>
            </a:r>
            <a:r>
              <a:rPr lang="it-IT" dirty="0" err="1"/>
              <a:t>resolution</a:t>
            </a:r>
            <a:r>
              <a:rPr lang="it-IT" dirty="0"/>
              <a:t> of </a:t>
            </a:r>
            <a:r>
              <a:rPr lang="it-IT" dirty="0" err="1"/>
              <a:t>nucleon</a:t>
            </a:r>
            <a:r>
              <a:rPr lang="it-IT" dirty="0"/>
              <a:t> &amp; </a:t>
            </a:r>
            <a:r>
              <a:rPr lang="it-IT" dirty="0" err="1"/>
              <a:t>meson</a:t>
            </a:r>
            <a:r>
              <a:rPr lang="it-IT" dirty="0"/>
              <a:t> </a:t>
            </a:r>
            <a:r>
              <a:rPr lang="it-IT" dirty="0" err="1"/>
              <a:t>sea</a:t>
            </a:r>
            <a:r>
              <a:rPr lang="it-IT" dirty="0"/>
              <a:t> in the intermediate and  high x </a:t>
            </a:r>
          </a:p>
          <a:p>
            <a:endParaRPr lang="it-IT" dirty="0"/>
          </a:p>
          <a:p>
            <a:r>
              <a:rPr lang="it-IT" dirty="0"/>
              <a:t>PRO: reco of </a:t>
            </a:r>
            <a:r>
              <a:rPr lang="it-IT" dirty="0" err="1"/>
              <a:t>pol</a:t>
            </a:r>
            <a:r>
              <a:rPr lang="it-IT" dirty="0"/>
              <a:t> and </a:t>
            </a:r>
            <a:r>
              <a:rPr lang="it-IT" dirty="0" err="1"/>
              <a:t>upol</a:t>
            </a:r>
            <a:r>
              <a:rPr lang="it-IT" dirty="0"/>
              <a:t> </a:t>
            </a:r>
            <a:r>
              <a:rPr lang="it-IT" dirty="0" err="1"/>
              <a:t>nucleon</a:t>
            </a:r>
            <a:r>
              <a:rPr lang="it-IT" dirty="0"/>
              <a:t> light quark and strange quarks via SIDIS and PVDIS</a:t>
            </a:r>
          </a:p>
          <a:p>
            <a:endParaRPr lang="it-IT" dirty="0"/>
          </a:p>
          <a:p>
            <a:r>
              <a:rPr lang="it-IT" dirty="0"/>
              <a:t>PRO: New tools: QED+QCD </a:t>
            </a:r>
            <a:r>
              <a:rPr lang="it-IT" dirty="0" err="1"/>
              <a:t>pertubative</a:t>
            </a:r>
            <a:r>
              <a:rPr lang="it-IT" dirty="0"/>
              <a:t> </a:t>
            </a:r>
            <a:r>
              <a:rPr lang="it-IT" dirty="0" err="1"/>
              <a:t>calculations</a:t>
            </a:r>
            <a:r>
              <a:rPr lang="it-IT" dirty="0"/>
              <a:t> for DIS/SIDIS and PVDIS</a:t>
            </a:r>
          </a:p>
          <a:p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precision</a:t>
            </a:r>
            <a:r>
              <a:rPr lang="it-IT" dirty="0"/>
              <a:t> </a:t>
            </a:r>
            <a:r>
              <a:rPr lang="it-IT" dirty="0" err="1"/>
              <a:t>alphaS</a:t>
            </a:r>
            <a:endParaRPr lang="it-IT" dirty="0"/>
          </a:p>
          <a:p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meson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Jlab</a:t>
            </a:r>
            <a:r>
              <a:rPr lang="it-IT" dirty="0"/>
              <a:t> 22 </a:t>
            </a:r>
            <a:r>
              <a:rPr lang="it-IT" dirty="0" err="1"/>
              <a:t>provides</a:t>
            </a:r>
            <a:r>
              <a:rPr lang="it-IT" dirty="0"/>
              <a:t> access to </a:t>
            </a:r>
            <a:r>
              <a:rPr lang="it-IT" dirty="0" err="1"/>
              <a:t>longitudinal</a:t>
            </a:r>
            <a:r>
              <a:rPr lang="it-IT" dirty="0"/>
              <a:t> </a:t>
            </a:r>
            <a:r>
              <a:rPr lang="it-IT" dirty="0" err="1"/>
              <a:t>structrures</a:t>
            </a:r>
            <a:r>
              <a:rPr lang="it-IT" dirty="0"/>
              <a:t>, (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small </a:t>
            </a:r>
            <a:r>
              <a:rPr lang="it-IT" dirty="0" err="1"/>
              <a:t>at</a:t>
            </a:r>
            <a:r>
              <a:rPr lang="it-IT" dirty="0"/>
              <a:t> EIC?)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3ABF2A6-1A19-A2B6-C5D4-8ED701488B0C}"/>
              </a:ext>
            </a:extLst>
          </p:cNvPr>
          <p:cNvSpPr txBox="1"/>
          <p:nvPr/>
        </p:nvSpPr>
        <p:spPr>
          <a:xfrm>
            <a:off x="5980556" y="140970"/>
            <a:ext cx="6059043" cy="8679299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TMD &amp; </a:t>
            </a:r>
            <a:r>
              <a:rPr lang="it-IT" dirty="0" err="1"/>
              <a:t>Hadronization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/>
              <a:t>Message:  ?????? </a:t>
            </a:r>
          </a:p>
          <a:p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precision</a:t>
            </a:r>
            <a:r>
              <a:rPr lang="it-IT" dirty="0"/>
              <a:t> reco of </a:t>
            </a:r>
            <a:r>
              <a:rPr lang="it-IT" dirty="0" err="1"/>
              <a:t>momentum</a:t>
            </a:r>
            <a:r>
              <a:rPr lang="it-IT" dirty="0"/>
              <a:t> </a:t>
            </a:r>
            <a:r>
              <a:rPr lang="it-IT" dirty="0" err="1"/>
              <a:t>space</a:t>
            </a:r>
            <a:r>
              <a:rPr lang="it-IT" dirty="0"/>
              <a:t> </a:t>
            </a:r>
            <a:r>
              <a:rPr lang="it-IT" dirty="0" err="1"/>
              <a:t>tomography</a:t>
            </a:r>
            <a:endParaRPr lang="it-IT" dirty="0"/>
          </a:p>
          <a:p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extract</a:t>
            </a:r>
            <a:r>
              <a:rPr lang="it-IT" dirty="0"/>
              <a:t> </a:t>
            </a:r>
            <a:r>
              <a:rPr lang="it-IT" dirty="0" err="1"/>
              <a:t>TMDs</a:t>
            </a:r>
            <a:r>
              <a:rPr lang="it-IT" dirty="0"/>
              <a:t> from data, </a:t>
            </a:r>
            <a:r>
              <a:rPr lang="it-IT" dirty="0" err="1"/>
              <a:t>develop</a:t>
            </a:r>
            <a:r>
              <a:rPr lang="it-IT" dirty="0"/>
              <a:t> </a:t>
            </a:r>
            <a:r>
              <a:rPr lang="it-IT" dirty="0" err="1"/>
              <a:t>proper</a:t>
            </a:r>
            <a:r>
              <a:rPr lang="it-IT" dirty="0"/>
              <a:t> theory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includes</a:t>
            </a:r>
            <a:r>
              <a:rPr lang="it-IT" dirty="0"/>
              <a:t> </a:t>
            </a:r>
            <a:r>
              <a:rPr lang="it-IT" dirty="0" err="1"/>
              <a:t>VMs</a:t>
            </a:r>
            <a:r>
              <a:rPr lang="it-IT" dirty="0"/>
              <a:t> and </a:t>
            </a:r>
            <a:r>
              <a:rPr lang="it-IT" dirty="0" err="1"/>
              <a:t>tests</a:t>
            </a:r>
            <a:r>
              <a:rPr lang="it-IT" dirty="0"/>
              <a:t> </a:t>
            </a:r>
            <a:r>
              <a:rPr lang="it-IT" dirty="0" err="1"/>
              <a:t>againts</a:t>
            </a:r>
            <a:r>
              <a:rPr lang="it-IT" dirty="0"/>
              <a:t> </a:t>
            </a:r>
            <a:r>
              <a:rPr lang="it-IT" dirty="0" err="1"/>
              <a:t>observation</a:t>
            </a:r>
            <a:r>
              <a:rPr lang="it-IT" dirty="0"/>
              <a:t> data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JLab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Understand</a:t>
            </a:r>
            <a:r>
              <a:rPr lang="it-IT" dirty="0"/>
              <a:t> QCD dynamics </a:t>
            </a:r>
            <a:r>
              <a:rPr lang="it-IT" dirty="0" err="1"/>
              <a:t>at</a:t>
            </a:r>
            <a:r>
              <a:rPr lang="it-IT" dirty="0"/>
              <a:t> low energies</a:t>
            </a:r>
          </a:p>
          <a:p>
            <a:r>
              <a:rPr lang="it-IT" dirty="0"/>
              <a:t>PRO: </a:t>
            </a:r>
            <a:r>
              <a:rPr lang="it-IT" dirty="0" err="1"/>
              <a:t>understanding</a:t>
            </a:r>
            <a:r>
              <a:rPr lang="it-IT" dirty="0"/>
              <a:t> the </a:t>
            </a:r>
            <a:r>
              <a:rPr lang="it-IT" dirty="0" err="1"/>
              <a:t>exclusive</a:t>
            </a:r>
            <a:r>
              <a:rPr lang="it-IT" dirty="0"/>
              <a:t> rho/VM</a:t>
            </a:r>
          </a:p>
          <a:p>
            <a:r>
              <a:rPr lang="it-IT" dirty="0"/>
              <a:t>PRO: </a:t>
            </a:r>
            <a:r>
              <a:rPr lang="it-IT" dirty="0" err="1"/>
              <a:t>Longitudinal</a:t>
            </a:r>
            <a:r>
              <a:rPr lang="it-IT" dirty="0"/>
              <a:t> </a:t>
            </a:r>
            <a:r>
              <a:rPr lang="it-IT" dirty="0" err="1"/>
              <a:t>photon</a:t>
            </a:r>
            <a:r>
              <a:rPr lang="it-IT" dirty="0"/>
              <a:t> </a:t>
            </a:r>
            <a:r>
              <a:rPr lang="it-IT" dirty="0" err="1"/>
              <a:t>contributions</a:t>
            </a:r>
            <a:r>
              <a:rPr lang="it-IT" dirty="0"/>
              <a:t>  </a:t>
            </a:r>
          </a:p>
          <a:p>
            <a:r>
              <a:rPr lang="it-IT" dirty="0"/>
              <a:t>PRO: </a:t>
            </a:r>
            <a:r>
              <a:rPr lang="it-IT" dirty="0" err="1"/>
              <a:t>extraction</a:t>
            </a:r>
            <a:r>
              <a:rPr lang="it-IT" dirty="0"/>
              <a:t> of </a:t>
            </a:r>
            <a:r>
              <a:rPr lang="it-IT" dirty="0" err="1"/>
              <a:t>TMDs</a:t>
            </a:r>
            <a:endParaRPr lang="it-IT" dirty="0"/>
          </a:p>
          <a:p>
            <a:r>
              <a:rPr lang="it-IT" dirty="0"/>
              <a:t>PRO: </a:t>
            </a:r>
            <a:r>
              <a:rPr lang="it-IT" dirty="0" err="1"/>
              <a:t>novel</a:t>
            </a:r>
            <a:r>
              <a:rPr lang="it-IT" dirty="0"/>
              <a:t> theory tools, HO, </a:t>
            </a:r>
            <a:r>
              <a:rPr lang="it-IT" dirty="0" err="1"/>
              <a:t>region</a:t>
            </a:r>
            <a:r>
              <a:rPr lang="it-IT" dirty="0"/>
              <a:t> </a:t>
            </a:r>
            <a:r>
              <a:rPr lang="it-IT" dirty="0" err="1"/>
              <a:t>analysis</a:t>
            </a:r>
            <a:r>
              <a:rPr lang="it-IT" dirty="0"/>
              <a:t>/</a:t>
            </a:r>
            <a:r>
              <a:rPr lang="it-IT" dirty="0" err="1"/>
              <a:t>affinity</a:t>
            </a:r>
            <a:r>
              <a:rPr lang="it-IT" dirty="0"/>
              <a:t>, ….</a:t>
            </a:r>
          </a:p>
          <a:p>
            <a:r>
              <a:rPr lang="it-IT" dirty="0"/>
              <a:t>PRO: </a:t>
            </a:r>
            <a:r>
              <a:rPr lang="it-IT" dirty="0" err="1"/>
              <a:t>flavor</a:t>
            </a:r>
            <a:r>
              <a:rPr lang="it-IT" dirty="0"/>
              <a:t> </a:t>
            </a:r>
            <a:r>
              <a:rPr lang="it-IT" dirty="0" err="1"/>
              <a:t>separation</a:t>
            </a:r>
            <a:r>
              <a:rPr lang="it-IT" dirty="0"/>
              <a:t> (</a:t>
            </a:r>
            <a:r>
              <a:rPr lang="it-IT" dirty="0" err="1"/>
              <a:t>unique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Jlab</a:t>
            </a:r>
            <a:r>
              <a:rPr lang="it-IT" dirty="0"/>
              <a:t> 22?)</a:t>
            </a:r>
          </a:p>
          <a:p>
            <a:r>
              <a:rPr lang="it-IT" dirty="0"/>
              <a:t>PRO: </a:t>
            </a:r>
            <a:r>
              <a:rPr lang="it-IT" dirty="0" err="1"/>
              <a:t>we</a:t>
            </a:r>
            <a:r>
              <a:rPr lang="it-IT" dirty="0"/>
              <a:t> are ready to control </a:t>
            </a:r>
            <a:r>
              <a:rPr lang="it-IT" dirty="0" err="1"/>
              <a:t>systematics</a:t>
            </a:r>
            <a:r>
              <a:rPr lang="it-IT" dirty="0"/>
              <a:t> ?</a:t>
            </a:r>
          </a:p>
          <a:p>
            <a:r>
              <a:rPr lang="it-IT" dirty="0"/>
              <a:t>PRO: TMD </a:t>
            </a:r>
            <a:r>
              <a:rPr lang="it-IT" dirty="0" err="1"/>
              <a:t>physics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Jlab</a:t>
            </a:r>
            <a:r>
              <a:rPr lang="it-IT" dirty="0"/>
              <a:t> probes  non-</a:t>
            </a:r>
            <a:r>
              <a:rPr lang="it-IT" dirty="0" err="1"/>
              <a:t>pertubative</a:t>
            </a:r>
            <a:r>
              <a:rPr lang="it-IT" dirty="0"/>
              <a:t> </a:t>
            </a:r>
            <a:r>
              <a:rPr lang="it-IT"/>
              <a:t>structures, </a:t>
            </a:r>
            <a:r>
              <a:rPr lang="it-IT" dirty="0"/>
              <a:t>high-x, </a:t>
            </a:r>
            <a:r>
              <a:rPr lang="it-IT" dirty="0" err="1"/>
              <a:t>higher</a:t>
            </a:r>
            <a:r>
              <a:rPr lang="it-IT" dirty="0"/>
              <a:t> twists </a:t>
            </a:r>
            <a:r>
              <a:rPr lang="it-IT" dirty="0" err="1"/>
              <a:t>effects</a:t>
            </a:r>
            <a:r>
              <a:rPr lang="it-IT" dirty="0"/>
              <a:t>?</a:t>
            </a:r>
          </a:p>
          <a:p>
            <a:r>
              <a:rPr lang="it-IT" dirty="0"/>
              <a:t>PRO: </a:t>
            </a:r>
            <a:r>
              <a:rPr lang="it-IT" dirty="0" err="1"/>
              <a:t>Jlab</a:t>
            </a:r>
            <a:r>
              <a:rPr lang="it-IT" dirty="0"/>
              <a:t> access </a:t>
            </a:r>
            <a:r>
              <a:rPr lang="it-IT" dirty="0" err="1"/>
              <a:t>missing</a:t>
            </a:r>
            <a:r>
              <a:rPr lang="it-IT" dirty="0"/>
              <a:t> </a:t>
            </a:r>
          </a:p>
          <a:p>
            <a:r>
              <a:rPr lang="it-IT" dirty="0"/>
              <a:t>PRO: pivot point (x=0.1) in DIS/SIDIS??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1366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07ac25-0222-4cd0-8cf5-28f2c49c4fc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A490F90B9F84295F60837C4919FBB" ma:contentTypeVersion="13" ma:contentTypeDescription="Create a new document." ma:contentTypeScope="" ma:versionID="554e72b1da2fe89c1b1ddb6e3b891a10">
  <xsd:schema xmlns:xsd="http://www.w3.org/2001/XMLSchema" xmlns:xs="http://www.w3.org/2001/XMLSchema" xmlns:p="http://schemas.microsoft.com/office/2006/metadata/properties" xmlns:ns3="e807ac25-0222-4cd0-8cf5-28f2c49c4fc0" xmlns:ns4="f44a48fa-b527-44a0-b548-3068ca087686" targetNamespace="http://schemas.microsoft.com/office/2006/metadata/properties" ma:root="true" ma:fieldsID="ae79cfcd367f667ba4fa7275a1c69b4e" ns3:_="" ns4:_="">
    <xsd:import namespace="e807ac25-0222-4cd0-8cf5-28f2c49c4fc0"/>
    <xsd:import namespace="f44a48fa-b527-44a0-b548-3068ca0876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ystemTags" minOccurs="0"/>
                <xsd:element ref="ns3:MediaLengthInSecond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07ac25-0222-4cd0-8cf5-28f2c49c4f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a48fa-b527-44a0-b548-3068ca087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077E40-4227-4FB3-948C-9CF369FFB712}">
  <ds:schemaRefs>
    <ds:schemaRef ds:uri="f44a48fa-b527-44a0-b548-3068ca087686"/>
    <ds:schemaRef ds:uri="http://schemas.microsoft.com/office/2006/documentManagement/types"/>
    <ds:schemaRef ds:uri="http://purl.org/dc/dcmitype/"/>
    <ds:schemaRef ds:uri="http://schemas.microsoft.com/office/infopath/2007/PartnerControls"/>
    <ds:schemaRef ds:uri="e807ac25-0222-4cd0-8cf5-28f2c49c4fc0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5D66BBE-A83E-4F24-BA01-A598F6E92F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82BAE7-6678-4DC2-9FCF-4200C7A06F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07ac25-0222-4cd0-8cf5-28f2c49c4fc0"/>
    <ds:schemaRef ds:uri="f44a48fa-b527-44a0-b548-3068ca0876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Elena Patrignanelli</dc:creator>
  <cp:lastModifiedBy>Elena Patrignanelli</cp:lastModifiedBy>
  <cp:revision>2</cp:revision>
  <dcterms:created xsi:type="dcterms:W3CDTF">2024-12-10T16:38:10Z</dcterms:created>
  <dcterms:modified xsi:type="dcterms:W3CDTF">2024-12-10T17:32:39Z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0x010100322A490F90B9F84295F60837C4919FBB</vt:lpwstr>
  </property>
</Properties>
</file>