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0" r:id="rId1"/>
  </p:sldMasterIdLst>
  <p:notesMasterIdLst>
    <p:notesMasterId r:id="rId22"/>
  </p:notesMasterIdLst>
  <p:sldIdLst>
    <p:sldId id="1602" r:id="rId2"/>
    <p:sldId id="1598" r:id="rId3"/>
    <p:sldId id="1600" r:id="rId4"/>
    <p:sldId id="936" r:id="rId5"/>
    <p:sldId id="1605" r:id="rId6"/>
    <p:sldId id="937" r:id="rId7"/>
    <p:sldId id="1576" r:id="rId8"/>
    <p:sldId id="1592" r:id="rId9"/>
    <p:sldId id="1606" r:id="rId10"/>
    <p:sldId id="1596" r:id="rId11"/>
    <p:sldId id="629" r:id="rId12"/>
    <p:sldId id="1603" r:id="rId13"/>
    <p:sldId id="1604" r:id="rId14"/>
    <p:sldId id="1588" r:id="rId15"/>
    <p:sldId id="1589" r:id="rId16"/>
    <p:sldId id="1574" r:id="rId17"/>
    <p:sldId id="1583" r:id="rId18"/>
    <p:sldId id="1578" r:id="rId19"/>
    <p:sldId id="1573" r:id="rId20"/>
    <p:sldId id="1607" r:id="rId21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rington, John" initials="AJ" lastIdx="1" clrIdx="0">
    <p:extLst>
      <p:ext uri="{19B8F6BF-5375-455C-9EA6-DF929625EA0E}">
        <p15:presenceInfo xmlns:p15="http://schemas.microsoft.com/office/powerpoint/2012/main" userId="0de6bee5a3704cd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CC"/>
    <a:srgbClr val="33CC33"/>
    <a:srgbClr val="4472C4"/>
    <a:srgbClr val="0033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38" autoAdjust="0"/>
    <p:restoredTop sz="76831" autoAdjust="0"/>
  </p:normalViewPr>
  <p:slideViewPr>
    <p:cSldViewPr snapToGrid="0">
      <p:cViewPr varScale="1">
        <p:scale>
          <a:sx n="69" d="100"/>
          <a:sy n="69" d="100"/>
        </p:scale>
        <p:origin x="246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-49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6" rIns="96653" bIns="4832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6" rIns="96653" bIns="48326" rtlCol="0"/>
          <a:lstStyle>
            <a:lvl1pPr algn="r">
              <a:defRPr sz="1300"/>
            </a:lvl1pPr>
          </a:lstStyle>
          <a:p>
            <a:fld id="{B6F2AEAE-4200-43EE-A757-81E1C9E1141F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6" rIns="96653" bIns="483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6" rIns="96653" bIns="4832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53" tIns="48326" rIns="96653" bIns="4832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53" tIns="48326" rIns="96653" bIns="48326" rtlCol="0" anchor="b"/>
          <a:lstStyle>
            <a:lvl1pPr algn="r">
              <a:defRPr sz="1300"/>
            </a:lvl1pPr>
          </a:lstStyle>
          <a:p>
            <a:fld id="{CFFBC3A7-36E9-4643-91BD-3B8A8FC0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03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968C0046-16AD-4534-B458-020276ED4B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3B805BF1-3042-4956-9C88-FAD3385EF0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Not a new idea, but JLab12 is first chance to test the technique, 22 GeV is where we can gain new and unique ways to test explanations of the EMC effect</a:t>
            </a: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1B68CDCA-81D0-4CD2-BBA6-5463546EEA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39C4610-C959-48A3-AD21-B1E84D42C649}" type="slidenum">
              <a:rPr lang="en-US" altLang="en-US" smtClean="0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286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BC3A7-36E9-4643-91BD-3B8A8FC0017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88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22 degrees (lowest theta): Resonance dominated for x&gt;1  (&lt;20% DIS for x&gt;1.2) vs QE dominated at 6 GeV</a:t>
            </a:r>
          </a:p>
          <a:p>
            <a:r>
              <a:rPr lang="en-US" dirty="0"/>
              <a:t>55 degrees (highest theta): QE&lt;~10% at all x, DIS dominated up to x=1.4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BC3A7-36E9-4643-91BD-3B8A8FC0017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58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GeV data doesn't prove anything, but gives hope.  11 GeV data will test scaling quantitatively over significant Q2 range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BC3A7-36E9-4643-91BD-3B8A8FC0017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24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BC3A7-36E9-4643-91BD-3B8A8FC0017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56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BC3A7-36E9-4643-91BD-3B8A8FC001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21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Initially interpreted as connection to local density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BC3A7-36E9-4643-91BD-3B8A8FC001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34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Connection to SRC consistent with LD picture. But could also be a direct connection to large momenta.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BC3A7-36E9-4643-91BD-3B8A8FC001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1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BC3A7-36E9-4643-91BD-3B8A8FC001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04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BC3A7-36E9-4643-91BD-3B8A8FC001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46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3C150F69-4A20-4AD1-8C1C-5B9173F9AC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/>
                <a:cs typeface="Arial Unicode MS" panose="020B0604020202020204"/>
              </a:defRPr>
            </a:lvl1pPr>
            <a:lvl2pPr marL="738188" indent="-284163" defTabSz="923925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/>
                <a:cs typeface="Arial Unicode MS" panose="020B0604020202020204"/>
              </a:defRPr>
            </a:lvl2pPr>
            <a:lvl3pPr marL="1136650" indent="-227013" defTabSz="923925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/>
                <a:cs typeface="Arial Unicode MS" panose="020B0604020202020204"/>
              </a:defRPr>
            </a:lvl3pPr>
            <a:lvl4pPr marL="1592263" indent="-227013" defTabSz="923925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/>
                <a:cs typeface="Arial Unicode MS" panose="020B0604020202020204"/>
              </a:defRPr>
            </a:lvl4pPr>
            <a:lvl5pPr marL="2046288" indent="-227013" defTabSz="923925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/>
                <a:cs typeface="Arial Unicode MS" panose="020B0604020202020204"/>
              </a:defRPr>
            </a:lvl5pPr>
            <a:lvl6pPr marL="2503488" indent="-227013" defTabSz="923925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/>
                <a:cs typeface="Arial Unicode MS" panose="020B0604020202020204"/>
              </a:defRPr>
            </a:lvl6pPr>
            <a:lvl7pPr marL="2960688" indent="-227013" defTabSz="923925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/>
                <a:cs typeface="Arial Unicode MS" panose="020B0604020202020204"/>
              </a:defRPr>
            </a:lvl7pPr>
            <a:lvl8pPr marL="3417888" indent="-227013" defTabSz="923925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/>
                <a:cs typeface="Arial Unicode MS" panose="020B0604020202020204"/>
              </a:defRPr>
            </a:lvl8pPr>
            <a:lvl9pPr marL="3875088" indent="-227013" defTabSz="923925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/>
                <a:cs typeface="Arial Unicode MS" panose="020B0604020202020204"/>
              </a:defRPr>
            </a:lvl9pPr>
          </a:lstStyle>
          <a:p>
            <a:fld id="{A7F8B877-28C7-4A86-AB16-030BF3C3AB09}" type="slidenum">
              <a:rPr lang="en-US" altLang="en-US" sz="1200" i="0" smtClean="0"/>
              <a:pPr/>
              <a:t>11</a:t>
            </a:fld>
            <a:endParaRPr lang="en-US" altLang="en-US" sz="1200" i="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E2881A94-0C74-4DB5-9326-402456BB7A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F977DC06-C0E7-4CC4-BA49-D46890954E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and 11 GeV points correspond to minimum rates of 1-10 Hz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BC3A7-36E9-4643-91BD-3B8A8FC001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03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EIC: From 2009 study, Q2 up to ~100 GeV2 with useful (marginally) statistics up to xi=1 or so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BC3A7-36E9-4643-91BD-3B8A8FC001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70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4674B-82F9-445E-AC2F-125F28636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7AB5B-4FB6-4962-A28A-E8764BA14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E76C3-CCC7-4A25-98FD-3AEF6E652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12/12/2024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282B9-A3E2-407E-8F81-F26CEDCF1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Science at the Luminosity Frontier: JLab at 22 GeV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314C1-F12D-490E-85E7-ABB8D0886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D2FA-95A0-44A0-B889-93B99EE9A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49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059" y="1784905"/>
            <a:ext cx="10968916" cy="809919"/>
          </a:xfrm>
        </p:spPr>
        <p:txBody>
          <a:bodyPr anchor="b">
            <a:noAutofit/>
          </a:bodyPr>
          <a:lstStyle>
            <a:lvl1pPr algn="ctr">
              <a:defRPr sz="54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7059" y="2762473"/>
            <a:ext cx="10968916" cy="357392"/>
          </a:xfrm>
        </p:spPr>
        <p:txBody>
          <a:bodyPr>
            <a:noAutofit/>
          </a:bodyPr>
          <a:lstStyle>
            <a:lvl1pPr marL="0" indent="0" algn="ctr" fontAlgn="ctr">
              <a:buNone/>
              <a:defRPr b="0" i="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4" name="Text Placeholder 153"/>
          <p:cNvSpPr>
            <a:spLocks noGrp="1"/>
          </p:cNvSpPr>
          <p:nvPr>
            <p:ph type="body" sz="quarter" idx="13"/>
          </p:nvPr>
        </p:nvSpPr>
        <p:spPr>
          <a:xfrm>
            <a:off x="607059" y="3289385"/>
            <a:ext cx="10968916" cy="267972"/>
          </a:xfrm>
        </p:spPr>
        <p:txBody>
          <a:bodyPr>
            <a:noAutofit/>
          </a:bodyPr>
          <a:lstStyle>
            <a:lvl1pPr marL="0" indent="0" algn="ctr">
              <a:buNone/>
              <a:defRPr sz="12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5" name="Picture Placeholder 154"/>
          <p:cNvSpPr>
            <a:spLocks noGrp="1"/>
          </p:cNvSpPr>
          <p:nvPr>
            <p:ph type="pic" sz="quarter" idx="14"/>
          </p:nvPr>
        </p:nvSpPr>
        <p:spPr>
          <a:xfrm>
            <a:off x="1" y="3709988"/>
            <a:ext cx="12192000" cy="3148012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pic>
        <p:nvPicPr>
          <p:cNvPr id="6" name="Picture 296" descr="A close up of a sign&#10;&#10;Description automatically generated">
            <a:extLst>
              <a:ext uri="{FF2B5EF4-FFF2-40B4-BE49-F238E27FC236}">
                <a16:creationId xmlns:a16="http://schemas.microsoft.com/office/drawing/2014/main" id="{C82C89B9-7658-4C6A-ADFB-EFF66FEE4E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406400"/>
            <a:ext cx="32004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97" descr="A close up of a sign&#10;&#10;Description automatically generated">
            <a:extLst>
              <a:ext uri="{FF2B5EF4-FFF2-40B4-BE49-F238E27FC236}">
                <a16:creationId xmlns:a16="http://schemas.microsoft.com/office/drawing/2014/main" id="{A5D8844C-14B5-4455-8D52-ECA4F900EA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0" y="411163"/>
            <a:ext cx="17748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13E55-27E0-4028-BC31-A74D34AA36C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12/12/2024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CF57B-B7AE-40AC-BF2A-51506B3D797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Science at the Luminosity Frontier: JLab at 22 GeV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E3640E-2A92-4D50-801F-545440FA28B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EFD2FA-95A0-44A0-B889-93B99EE9A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8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15600" y="1143000"/>
            <a:ext cx="11360800" cy="4948714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marL="480060" lvl="0" indent="-342900">
              <a:spcBef>
                <a:spcPts val="0"/>
              </a:spcBef>
              <a:spcAft>
                <a:spcPts val="0"/>
              </a:spcAft>
              <a:buSzPct val="125000"/>
              <a:buFont typeface="Arial" panose="020B0604020202020204" pitchFamily="34" charset="0"/>
              <a:buChar char="•"/>
              <a:defRPr sz="2400"/>
            </a:lvl1pPr>
            <a:lvl2pPr marL="1097280" lvl="1" indent="-381000">
              <a:spcBef>
                <a:spcPts val="1920"/>
              </a:spcBef>
              <a:spcAft>
                <a:spcPts val="0"/>
              </a:spcAft>
              <a:buSzPts val="1400"/>
              <a:buChar char="○"/>
              <a:defRPr/>
            </a:lvl2pPr>
            <a:lvl3pPr marL="1645920" lvl="2" indent="-381000">
              <a:spcBef>
                <a:spcPts val="192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–"/>
              <a:defRPr/>
            </a:lvl3pPr>
            <a:lvl4pPr marL="2194560" lvl="3" indent="-381000">
              <a:spcBef>
                <a:spcPts val="1920"/>
              </a:spcBef>
              <a:spcAft>
                <a:spcPts val="0"/>
              </a:spcAft>
              <a:buSzPts val="1400"/>
              <a:buChar char="●"/>
              <a:defRPr/>
            </a:lvl4pPr>
            <a:lvl5pPr marL="2743200" lvl="4" indent="-381000">
              <a:spcBef>
                <a:spcPts val="1920"/>
              </a:spcBef>
              <a:spcAft>
                <a:spcPts val="0"/>
              </a:spcAft>
              <a:buSzPts val="1400"/>
              <a:buChar char="○"/>
              <a:defRPr/>
            </a:lvl5pPr>
            <a:lvl6pPr marL="3291840" lvl="5" indent="-381000">
              <a:spcBef>
                <a:spcPts val="1920"/>
              </a:spcBef>
              <a:spcAft>
                <a:spcPts val="0"/>
              </a:spcAft>
              <a:buSzPts val="1400"/>
              <a:buChar char="■"/>
              <a:defRPr/>
            </a:lvl6pPr>
            <a:lvl7pPr marL="3840480" lvl="6" indent="-381000">
              <a:spcBef>
                <a:spcPts val="1920"/>
              </a:spcBef>
              <a:spcAft>
                <a:spcPts val="0"/>
              </a:spcAft>
              <a:buSzPts val="1400"/>
              <a:buChar char="●"/>
              <a:defRPr/>
            </a:lvl7pPr>
            <a:lvl8pPr marL="4389120" lvl="7" indent="-381000">
              <a:spcBef>
                <a:spcPts val="1920"/>
              </a:spcBef>
              <a:spcAft>
                <a:spcPts val="0"/>
              </a:spcAft>
              <a:buSzPts val="1400"/>
              <a:buChar char="○"/>
              <a:defRPr/>
            </a:lvl8pPr>
            <a:lvl9pPr marL="4937760" lvl="8" indent="-381000">
              <a:spcBef>
                <a:spcPts val="1920"/>
              </a:spcBef>
              <a:spcAft>
                <a:spcPts val="1920"/>
              </a:spcAft>
              <a:buSzPts val="1400"/>
              <a:buChar char="■"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Testing font size</a:t>
            </a:r>
          </a:p>
          <a:p>
            <a:pPr lvl="2"/>
            <a:r>
              <a:rPr lang="en-US" dirty="0"/>
              <a:t>More tests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E79043-73E9-40D2-8741-0E84E243E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333953"/>
            <a:ext cx="10515600" cy="653184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0292C6-7B2C-4861-97FB-3066102BD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12/12/2024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C14E1A-FDCE-4CAC-8554-1EF6AD50B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Science at the Luminosity Frontier: JLab at 22 GeV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9375B-E983-4B09-89FA-B7FA56468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D2FA-95A0-44A0-B889-93B99EE9A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92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F6225E3-0909-4E38-985D-13B788D958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12/12/2024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B1CA46B-D6A9-485E-9BA6-718BDAFA96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Science at the Luminosity Frontier: JLab at 22 GeV</a:t>
            </a: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792C869-17BC-4229-85E8-DCF37A221B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2ACAF-20E9-4155-B5F4-60C4247D53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9808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2776A2-7F33-4500-B3C7-D9AD70C4F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194A89-9686-40A4-B290-37DBE78B7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9894D-3FF2-4639-9948-7E1EAAB4BA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12/12/2024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A05F2-14D4-4985-846E-203E0FEDDF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Science at the Luminosity Frontier: JLab at 22 GeV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D6E1B-408C-434F-BA63-B419E14DD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FD2FA-95A0-44A0-B889-93B99EE9A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5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802" r:id="rId2"/>
    <p:sldLayoutId id="2147483803" r:id="rId3"/>
    <p:sldLayoutId id="2147483805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0963D-6674-4F7D-A3BD-080E9A95BD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1739091"/>
            <a:ext cx="11634537" cy="730250"/>
          </a:xfrm>
        </p:spPr>
        <p:txBody>
          <a:bodyPr rtlCol="0"/>
          <a:lstStyle/>
          <a:p>
            <a:pPr>
              <a:defRPr/>
            </a:pP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Probing the EMC effect thru the measurement of super-fast quarks in nuclei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Text Placeholder 3">
            <a:extLst>
              <a:ext uri="{FF2B5EF4-FFF2-40B4-BE49-F238E27FC236}">
                <a16:creationId xmlns:a16="http://schemas.microsoft.com/office/drawing/2014/main" id="{3CF9A2DF-9E68-4058-B519-BA4905DD9ACA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>
          <a:xfrm>
            <a:off x="1631092" y="2866251"/>
            <a:ext cx="9119285" cy="757237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altLang="en-US" sz="2000" dirty="0">
                <a:solidFill>
                  <a:srgbClr val="002060"/>
                </a:solidFill>
              </a:rPr>
              <a:t>Science at the Luminosity Frontier: JLab at 22 GeV, Dec 12, 2024 Frascati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376DA-068F-4FDD-AE89-D0241F828D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22" b="6108"/>
          <a:stretch/>
        </p:blipFill>
        <p:spPr>
          <a:xfrm>
            <a:off x="0" y="3260562"/>
            <a:ext cx="12192000" cy="3597443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5E6CD17D-902D-4C9C-BE2E-2F29BC743FF5}"/>
              </a:ext>
            </a:extLst>
          </p:cNvPr>
          <p:cNvSpPr txBox="1">
            <a:spLocks noChangeArrowheads="1"/>
          </p:cNvSpPr>
          <p:nvPr/>
        </p:nvSpPr>
        <p:spPr>
          <a:xfrm>
            <a:off x="1986458" y="2534440"/>
            <a:ext cx="8156028" cy="5095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fontAlgn="ctr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b="1" dirty="0">
                <a:solidFill>
                  <a:srgbClr val="00B0F0"/>
                </a:solidFill>
              </a:rPr>
              <a:t>John Arrington, Lawrence Berkeley Lab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7AD927-C2B8-4467-9EF4-A249CAC4D7A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12/12/2024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A0E2FB-6165-4F2F-BB19-4B57117F522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Science at the Luminosity Frontier: JLab at 22 GeV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60EE6F-8B6D-4D18-A206-35196169D7F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EFD2FA-95A0-44A0-B889-93B99EE9AC5C}" type="slidenum">
              <a:rPr lang="en-US" smtClean="0"/>
              <a:t>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41F3C4-8C2D-4C19-94F7-204113412F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237"/>
          <a:stretch/>
        </p:blipFill>
        <p:spPr>
          <a:xfrm>
            <a:off x="0" y="3260562"/>
            <a:ext cx="12192000" cy="359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321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95D097-4682-4D36-9B3D-733D13078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156062"/>
            <a:ext cx="11360800" cy="5381047"/>
          </a:xfrm>
        </p:spPr>
        <p:txBody>
          <a:bodyPr/>
          <a:lstStyle/>
          <a:p>
            <a:pPr marL="137160" indent="0">
              <a:buNone/>
            </a:pPr>
            <a:r>
              <a:rPr lang="en-US" dirty="0"/>
              <a:t>Calculations of SFQ distributions for the deuteron based on conventional effects</a:t>
            </a:r>
          </a:p>
          <a:p>
            <a:r>
              <a:rPr lang="en-US" dirty="0"/>
              <a:t>Need to determine the 'baseline' distributions and uncertainties</a:t>
            </a:r>
          </a:p>
          <a:p>
            <a:r>
              <a:rPr lang="en-US" dirty="0"/>
              <a:t>(discussed PDFs so far, but need full structure function, including HT at correct Q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r>
              <a:rPr lang="en-US" dirty="0"/>
              <a:t>Evaluate models of the EMC effect in a consistent fashion (same observables, kinematics)</a:t>
            </a:r>
          </a:p>
          <a:p>
            <a:r>
              <a:rPr lang="en-US" dirty="0"/>
              <a:t>Some calculations exist, some have been evaluated for tagged DIS but not inclusive</a:t>
            </a:r>
          </a:p>
          <a:p>
            <a:endParaRPr lang="en-US" dirty="0"/>
          </a:p>
          <a:p>
            <a:pPr marL="137160" indent="0">
              <a:buNone/>
            </a:pPr>
            <a:r>
              <a:rPr lang="en-US" dirty="0"/>
              <a:t>Examine A-dependence, Q</a:t>
            </a:r>
            <a:r>
              <a:rPr lang="en-US" baseline="30000" dirty="0"/>
              <a:t>2</a:t>
            </a:r>
            <a:r>
              <a:rPr lang="en-US" dirty="0"/>
              <a:t> dependence</a:t>
            </a:r>
          </a:p>
          <a:p>
            <a:r>
              <a:rPr lang="en-US" dirty="0"/>
              <a:t>Should be straightforward, but no systematic evaluations</a:t>
            </a:r>
          </a:p>
          <a:p>
            <a:endParaRPr lang="en-US" dirty="0"/>
          </a:p>
          <a:p>
            <a:pPr marL="137160" indent="0">
              <a:buNone/>
            </a:pPr>
            <a:r>
              <a:rPr lang="en-US" dirty="0"/>
              <a:t>Need to define/determine scaling region</a:t>
            </a:r>
          </a:p>
          <a:p>
            <a:r>
              <a:rPr lang="en-US" dirty="0"/>
              <a:t>Typical W</a:t>
            </a:r>
            <a:r>
              <a:rPr lang="en-US" baseline="30000" dirty="0"/>
              <a:t>2</a:t>
            </a:r>
            <a:r>
              <a:rPr lang="en-US" dirty="0"/>
              <a:t> cut not applicable to nuclei   (x=1 is W</a:t>
            </a:r>
            <a:r>
              <a:rPr lang="en-US" baseline="30000" dirty="0"/>
              <a:t>2</a:t>
            </a:r>
            <a:r>
              <a:rPr lang="en-US" dirty="0"/>
              <a:t>=.88 GeV</a:t>
            </a:r>
            <a:r>
              <a:rPr lang="en-US" baseline="30000" dirty="0"/>
              <a:t>2</a:t>
            </a:r>
            <a:r>
              <a:rPr lang="en-US" dirty="0"/>
              <a:t> at all Q</a:t>
            </a:r>
            <a:r>
              <a:rPr lang="en-US" baseline="30000" dirty="0"/>
              <a:t>2</a:t>
            </a:r>
            <a:r>
              <a:rPr lang="en-US" dirty="0"/>
              <a:t>) </a:t>
            </a:r>
          </a:p>
          <a:p>
            <a:r>
              <a:rPr lang="en-US" dirty="0"/>
              <a:t>There are relatively straightforward ways to estimate and evaluate whether or not data behave like DIS (e.g. contribution from DIS in e-N subsystem)</a:t>
            </a:r>
          </a:p>
          <a:p>
            <a:r>
              <a:rPr lang="en-US" dirty="0"/>
              <a:t>22 GeV is absolutely critical here</a:t>
            </a:r>
          </a:p>
          <a:p>
            <a:pPr marL="9906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36B6BE-D31B-4F24-BFB2-70431E285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input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8625E-EA0E-42B5-A575-7E3FE90A3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12/12/2024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A1378-C1C3-4140-99D2-61530DD44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Science at the Luminosity Frontier: JLab at 22 GeV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2D41B-E11B-4EE2-AF48-9D8B44CBA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D2FA-95A0-44A0-B889-93B99EE9AC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50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>
            <a:extLst>
              <a:ext uri="{FF2B5EF4-FFF2-40B4-BE49-F238E27FC236}">
                <a16:creationId xmlns:a16="http://schemas.microsoft.com/office/drawing/2014/main" id="{2F82BD40-7A37-4A7E-A011-0D5C1C0D2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6" t="7916" r="21750" b="9264"/>
          <a:stretch>
            <a:fillRect/>
          </a:stretch>
        </p:blipFill>
        <p:spPr bwMode="auto">
          <a:xfrm>
            <a:off x="6315893" y="136525"/>
            <a:ext cx="5145010" cy="618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1" name="Text Box 5">
            <a:extLst>
              <a:ext uri="{FF2B5EF4-FFF2-40B4-BE49-F238E27FC236}">
                <a16:creationId xmlns:a16="http://schemas.microsoft.com/office/drawing/2014/main" id="{C4813823-74F9-42B3-914A-7455D9CD3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0918" y="6192839"/>
            <a:ext cx="3886200" cy="307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400" b="1" dirty="0">
                <a:latin typeface="+mn-lt"/>
              </a:rPr>
              <a:t>N. Fomin et al, PRL 105, 212502 (2010)</a:t>
            </a:r>
          </a:p>
        </p:txBody>
      </p:sp>
      <p:sp>
        <p:nvSpPr>
          <p:cNvPr id="74756" name="Text Box 6">
            <a:extLst>
              <a:ext uri="{FF2B5EF4-FFF2-40B4-BE49-F238E27FC236}">
                <a16:creationId xmlns:a16="http://schemas.microsoft.com/office/drawing/2014/main" id="{263D59F1-E613-4F8E-A287-CB6CAB3B5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633" y="3118078"/>
            <a:ext cx="5976259" cy="25853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rgbClr val="1F497D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6 GeV data show partonic-like scaling behavior for x&gt;1, despite being dominated by resonance + quasi-elastic (quark-hadron duality)</a:t>
            </a:r>
          </a:p>
          <a:p>
            <a:pPr algn="ctr">
              <a:spcBef>
                <a:spcPct val="0"/>
              </a:spcBef>
              <a:buClrTx/>
              <a:buFontTx/>
              <a:buNone/>
              <a:defRPr/>
            </a:pPr>
            <a:endParaRPr lang="en-US" altLang="en-US" dirty="0">
              <a:solidFill>
                <a:schemeClr val="bg2">
                  <a:lumMod val="10000"/>
                </a:schemeClr>
              </a:solidFill>
              <a:latin typeface="Arial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dirty="0">
                <a:solidFill>
                  <a:srgbClr val="008000"/>
                </a:solidFill>
                <a:latin typeface="Arial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Recent 12 GeV experiment doubles JLab Q</a:t>
            </a:r>
            <a:r>
              <a:rPr lang="en-US" altLang="en-US" baseline="30000" dirty="0">
                <a:solidFill>
                  <a:srgbClr val="008000"/>
                </a:solidFill>
                <a:latin typeface="Arial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 dirty="0">
                <a:solidFill>
                  <a:srgbClr val="008000"/>
                </a:solidFill>
                <a:latin typeface="Arial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range, similar DIS and resonance region, small QE contribution</a:t>
            </a:r>
          </a:p>
          <a:p>
            <a:pPr algn="ctr">
              <a:spcBef>
                <a:spcPct val="0"/>
              </a:spcBef>
              <a:buClrTx/>
              <a:buFontTx/>
              <a:buNone/>
              <a:defRPr/>
            </a:pPr>
            <a:endParaRPr lang="en-US" altLang="en-US" dirty="0">
              <a:solidFill>
                <a:schemeClr val="bg2">
                  <a:lumMod val="10000"/>
                </a:schemeClr>
              </a:solidFill>
              <a:latin typeface="Arial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b="1" dirty="0">
                <a:solidFill>
                  <a:srgbClr val="C00000"/>
                </a:solidFill>
                <a:latin typeface="Arial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22 GeV: Dominated by DIS, small resonance and negligible QE contributions</a:t>
            </a:r>
          </a:p>
        </p:txBody>
      </p:sp>
      <p:sp>
        <p:nvSpPr>
          <p:cNvPr id="57349" name="Rectangle 12">
            <a:extLst>
              <a:ext uri="{FF2B5EF4-FFF2-40B4-BE49-F238E27FC236}">
                <a16:creationId xmlns:a16="http://schemas.microsoft.com/office/drawing/2014/main" id="{91757CD5-A3DE-4B98-80E0-37A4FD077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7863" y="255589"/>
            <a:ext cx="7954962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2600" b="1" i="0" dirty="0">
                <a:solidFill>
                  <a:schemeClr val="tx2"/>
                </a:solidFill>
                <a:latin typeface="+mj-lt"/>
              </a:rPr>
              <a:t>Super-fast quarks</a:t>
            </a:r>
          </a:p>
        </p:txBody>
      </p:sp>
      <p:pic>
        <p:nvPicPr>
          <p:cNvPr id="16390" name="Picture 9">
            <a:extLst>
              <a:ext uri="{FF2B5EF4-FFF2-40B4-BE49-F238E27FC236}">
                <a16:creationId xmlns:a16="http://schemas.microsoft.com/office/drawing/2014/main" id="{AA03A47B-B70C-41C0-B131-F1CFC22A7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701676"/>
            <a:ext cx="2740025" cy="214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3B4BA0-7062-48EA-B4D9-3D8F98423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5DD5B2-93C2-40FA-9CA3-2733660EF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Science at the Luminosity Frontier: JLab at 22 GeV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F674A1-4D0B-4718-A4C5-5FFB75C7B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12ACAF-20E9-4155-B5F4-60C4247D535C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C56A3C-925A-4E2D-8B51-8A75FA6A2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880" y="1143000"/>
            <a:ext cx="11593520" cy="4948714"/>
          </a:xfrm>
        </p:spPr>
        <p:txBody>
          <a:bodyPr/>
          <a:lstStyle/>
          <a:p>
            <a:pPr marL="137160" indent="0">
              <a:buNone/>
            </a:pPr>
            <a:r>
              <a:rPr lang="en-US" dirty="0"/>
              <a:t>Kinematic coverage for 6, 11, and 22 GeV from the 22 GeV White Paper</a:t>
            </a:r>
          </a:p>
          <a:p>
            <a:r>
              <a:rPr lang="en-US" dirty="0"/>
              <a:t>Blue (red, yellow) shows 1 (10, 100) counts/hour: 50uA on 2% </a:t>
            </a:r>
            <a:r>
              <a:rPr lang="en-US" baseline="30000" dirty="0"/>
              <a:t>12</a:t>
            </a:r>
            <a:r>
              <a:rPr lang="en-US" dirty="0"/>
              <a:t>C target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BDE705-A58E-4AD2-A0DC-8D7A07584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Kinematic projection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D0BBC-30A8-449E-8B1A-9B1791B26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12/12/2024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1C36D9-DCDF-4F12-BEFF-D140BD125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Science at the Luminosity Frontier: JLab at 22 GeV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AD259-CA10-4AAE-8C2A-A9F77E54B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D2FA-95A0-44A0-B889-93B99EE9AC5C}" type="slidenum">
              <a:rPr lang="en-US" smtClean="0"/>
              <a:t>12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3EA487-8E99-4E97-AA4A-A024E3EC3258}"/>
              </a:ext>
            </a:extLst>
          </p:cNvPr>
          <p:cNvSpPr/>
          <p:nvPr/>
        </p:nvSpPr>
        <p:spPr>
          <a:xfrm>
            <a:off x="8815973" y="2096741"/>
            <a:ext cx="29604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i="1" dirty="0">
                <a:solidFill>
                  <a:schemeClr val="tx1">
                    <a:lumMod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Updated from the 22 GeV white paper</a:t>
            </a:r>
          </a:p>
          <a:p>
            <a:pPr algn="r">
              <a:defRPr/>
            </a:pPr>
            <a:r>
              <a:rPr lang="en-US" sz="1400" b="1" i="1" dirty="0" err="1">
                <a:solidFill>
                  <a:schemeClr val="tx1">
                    <a:lumMod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A.Accardi</a:t>
            </a:r>
            <a:r>
              <a:rPr lang="en-US" sz="1400" b="1" i="1" dirty="0">
                <a:solidFill>
                  <a:schemeClr val="tx1">
                    <a:lumMod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, et al., EPJA 60 (2024) 173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C62C3C50-9346-46A8-833F-6CBA235B2E35}"/>
              </a:ext>
            </a:extLst>
          </p:cNvPr>
          <p:cNvSpPr txBox="1">
            <a:spLocks/>
          </p:cNvSpPr>
          <p:nvPr/>
        </p:nvSpPr>
        <p:spPr>
          <a:xfrm>
            <a:off x="182880" y="2272937"/>
            <a:ext cx="6439989" cy="4053018"/>
          </a:xfrm>
          <a:prstGeom prst="rect">
            <a:avLst/>
          </a:prstGeom>
        </p:spPr>
        <p:txBody>
          <a:bodyPr spcFirstLastPara="1" vert="horz" lIns="91425" tIns="91425" rIns="91425" bIns="91425" rtlCol="0">
            <a:noAutofit/>
          </a:bodyPr>
          <a:lstStyle>
            <a:lvl1pPr marL="480060" lvl="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97280" lvl="1" indent="-381000" algn="l" defTabSz="914400" rtl="0" eaLnBrk="1" latinLnBrk="0" hangingPunct="1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45920" lvl="2" indent="-381000" algn="l" defTabSz="914400" rtl="0" eaLnBrk="1" latinLnBrk="0" hangingPunct="1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94560" lvl="3" indent="-381000" algn="l" defTabSz="914400" rtl="0" eaLnBrk="1" latinLnBrk="0" hangingPunct="1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lvl="4" indent="-381000" algn="l" defTabSz="914400" rtl="0" eaLnBrk="1" latinLnBrk="0" hangingPunct="1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91840" lvl="5" indent="-381000" algn="l" defTabSz="914400" rtl="0" eaLnBrk="1" latinLnBrk="0" hangingPunct="1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lvl="6" indent="-381000" algn="l" defTabSz="914400" rtl="0" eaLnBrk="1" latinLnBrk="0" hangingPunct="1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89120" lvl="7" indent="-381000" algn="l" defTabSz="914400" rtl="0" eaLnBrk="1" latinLnBrk="0" hangingPunct="1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37760" lvl="8" indent="-381000" algn="l" defTabSz="914400" rtl="0" eaLnBrk="1" latinLnBrk="0" hangingPunct="1">
              <a:lnSpc>
                <a:spcPct val="90000"/>
              </a:lnSpc>
              <a:spcBef>
                <a:spcPts val="1920"/>
              </a:spcBef>
              <a:spcAft>
                <a:spcPts val="192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Font typeface="Arial" panose="020B0604020202020204" pitchFamily="34" charset="0"/>
              <a:buNone/>
            </a:pPr>
            <a:r>
              <a:rPr lang="en-US" dirty="0"/>
              <a:t>Factor ~4 improvement in Q</a:t>
            </a:r>
            <a:r>
              <a:rPr lang="en-US" baseline="30000" dirty="0"/>
              <a:t>2</a:t>
            </a:r>
            <a:r>
              <a:rPr lang="en-US" dirty="0"/>
              <a:t> coverage, comparable statistics at a largest x values</a:t>
            </a:r>
          </a:p>
          <a:p>
            <a:pPr marL="137160" indent="0">
              <a:buFont typeface="Arial" panose="020B0604020202020204" pitchFamily="34" charset="0"/>
              <a:buNone/>
            </a:pPr>
            <a:endParaRPr lang="en-US" dirty="0"/>
          </a:p>
          <a:p>
            <a:pPr marL="137160" indent="0">
              <a:buFont typeface="Arial" panose="020B0604020202020204" pitchFamily="34" charset="0"/>
              <a:buNone/>
            </a:pPr>
            <a:r>
              <a:rPr lang="en-US" dirty="0"/>
              <a:t>[11 GeV coverage is estimate – may go a bit further in x]</a:t>
            </a:r>
          </a:p>
          <a:p>
            <a:pPr marL="137160" indent="0">
              <a:buNone/>
            </a:pPr>
            <a:endParaRPr lang="en-US" baseline="30000" dirty="0"/>
          </a:p>
          <a:p>
            <a:pPr marL="137160" indent="0">
              <a:buNone/>
            </a:pPr>
            <a:endParaRPr lang="en-US" baseline="30000" dirty="0"/>
          </a:p>
          <a:p>
            <a:pPr marL="137160" indent="0">
              <a:buNone/>
            </a:pPr>
            <a:endParaRPr lang="en-US" baseline="30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C212AC-E188-4E30-ABF9-E7FAAC0CE1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591" y="2587082"/>
            <a:ext cx="5241765" cy="395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42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C56A3C-925A-4E2D-8B51-8A75FA6A2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880" y="1143000"/>
            <a:ext cx="11593520" cy="4948714"/>
          </a:xfrm>
        </p:spPr>
        <p:txBody>
          <a:bodyPr/>
          <a:lstStyle/>
          <a:p>
            <a:pPr marL="137160" indent="0">
              <a:buNone/>
            </a:pPr>
            <a:r>
              <a:rPr lang="en-US" dirty="0"/>
              <a:t>Kinematic coverage for 6, 11, and 22 GeV from the 22 GeV White Paper</a:t>
            </a:r>
          </a:p>
          <a:p>
            <a:r>
              <a:rPr lang="en-US" dirty="0"/>
              <a:t>Blue (red, yellow) shows 1 (10, 100) counts/hour: 50uA on 2% </a:t>
            </a:r>
            <a:r>
              <a:rPr lang="en-US" baseline="30000" dirty="0"/>
              <a:t>12</a:t>
            </a:r>
            <a:r>
              <a:rPr lang="en-US" dirty="0"/>
              <a:t>C target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BDE705-A58E-4AD2-A0DC-8D7A07584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Kinematic projection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D0BBC-30A8-449E-8B1A-9B1791B26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12/12/2024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1C36D9-DCDF-4F12-BEFF-D140BD125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Science at the Luminosity Frontier: JLab at 22 GeV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AD259-CA10-4AAE-8C2A-A9F77E54B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D2FA-95A0-44A0-B889-93B99EE9AC5C}" type="slidenum">
              <a:rPr lang="en-US" smtClean="0"/>
              <a:t>13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3EA487-8E99-4E97-AA4A-A024E3EC3258}"/>
              </a:ext>
            </a:extLst>
          </p:cNvPr>
          <p:cNvSpPr/>
          <p:nvPr/>
        </p:nvSpPr>
        <p:spPr>
          <a:xfrm>
            <a:off x="8815973" y="2096741"/>
            <a:ext cx="29604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i="1" dirty="0">
                <a:solidFill>
                  <a:schemeClr val="tx1">
                    <a:lumMod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Updated from the 22 GeV white paper</a:t>
            </a:r>
          </a:p>
          <a:p>
            <a:pPr algn="r">
              <a:defRPr/>
            </a:pPr>
            <a:r>
              <a:rPr lang="en-US" sz="1400" b="1" i="1" dirty="0" err="1">
                <a:solidFill>
                  <a:schemeClr val="tx1">
                    <a:lumMod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A.Accardi</a:t>
            </a:r>
            <a:r>
              <a:rPr lang="en-US" sz="1400" b="1" i="1" dirty="0">
                <a:solidFill>
                  <a:schemeClr val="tx1">
                    <a:lumMod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, et al., EPJA 60 (2024) 173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C62C3C50-9346-46A8-833F-6CBA235B2E35}"/>
              </a:ext>
            </a:extLst>
          </p:cNvPr>
          <p:cNvSpPr txBox="1">
            <a:spLocks/>
          </p:cNvSpPr>
          <p:nvPr/>
        </p:nvSpPr>
        <p:spPr>
          <a:xfrm>
            <a:off x="182880" y="2272937"/>
            <a:ext cx="6439989" cy="4053018"/>
          </a:xfrm>
          <a:prstGeom prst="rect">
            <a:avLst/>
          </a:prstGeom>
        </p:spPr>
        <p:txBody>
          <a:bodyPr spcFirstLastPara="1" vert="horz" lIns="91425" tIns="91425" rIns="91425" bIns="91425" rtlCol="0">
            <a:noAutofit/>
          </a:bodyPr>
          <a:lstStyle>
            <a:lvl1pPr marL="480060" lvl="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97280" lvl="1" indent="-381000" algn="l" defTabSz="914400" rtl="0" eaLnBrk="1" latinLnBrk="0" hangingPunct="1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45920" lvl="2" indent="-381000" algn="l" defTabSz="914400" rtl="0" eaLnBrk="1" latinLnBrk="0" hangingPunct="1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94560" lvl="3" indent="-381000" algn="l" defTabSz="914400" rtl="0" eaLnBrk="1" latinLnBrk="0" hangingPunct="1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lvl="4" indent="-381000" algn="l" defTabSz="914400" rtl="0" eaLnBrk="1" latinLnBrk="0" hangingPunct="1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91840" lvl="5" indent="-381000" algn="l" defTabSz="914400" rtl="0" eaLnBrk="1" latinLnBrk="0" hangingPunct="1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lvl="6" indent="-381000" algn="l" defTabSz="914400" rtl="0" eaLnBrk="1" latinLnBrk="0" hangingPunct="1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89120" lvl="7" indent="-381000" algn="l" defTabSz="914400" rtl="0" eaLnBrk="1" latinLnBrk="0" hangingPunct="1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37760" lvl="8" indent="-381000" algn="l" defTabSz="914400" rtl="0" eaLnBrk="1" latinLnBrk="0" hangingPunct="1">
              <a:lnSpc>
                <a:spcPct val="90000"/>
              </a:lnSpc>
              <a:spcBef>
                <a:spcPts val="1920"/>
              </a:spcBef>
              <a:spcAft>
                <a:spcPts val="192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Font typeface="Arial" panose="020B0604020202020204" pitchFamily="34" charset="0"/>
              <a:buNone/>
            </a:pPr>
            <a:r>
              <a:rPr lang="en-US" dirty="0"/>
              <a:t>For DIS, better to look at coverage in </a:t>
            </a:r>
            <a:r>
              <a:rPr lang="en-US" dirty="0">
                <a:latin typeface="Symbol" panose="05050102010706020507" pitchFamily="18" charset="2"/>
              </a:rPr>
              <a:t>x</a:t>
            </a:r>
            <a:r>
              <a:rPr lang="en-US" dirty="0"/>
              <a:t> and Q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r>
              <a:rPr lang="en-US" sz="2000" dirty="0">
                <a:latin typeface="Symbol" panose="05050102010706020507" pitchFamily="18" charset="2"/>
              </a:rPr>
              <a:t>x </a:t>
            </a:r>
            <a:r>
              <a:rPr lang="en-US" sz="2000" dirty="0"/>
              <a:t>is 'improved' version of x for finite Q</a:t>
            </a:r>
            <a:r>
              <a:rPr lang="en-US" sz="2000" baseline="30000" dirty="0"/>
              <a:t>2</a:t>
            </a:r>
            <a:endParaRPr lang="en-US" sz="2000" dirty="0"/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r>
              <a:rPr lang="en-US" dirty="0"/>
              <a:t>50% Q</a:t>
            </a:r>
            <a:r>
              <a:rPr lang="en-US" baseline="30000" dirty="0"/>
              <a:t>2</a:t>
            </a:r>
            <a:r>
              <a:rPr lang="en-US" dirty="0"/>
              <a:t> increase and higher statistics over the current </a:t>
            </a:r>
            <a:r>
              <a:rPr lang="en-US" dirty="0">
                <a:latin typeface="Symbol" panose="05050102010706020507" pitchFamily="18" charset="2"/>
              </a:rPr>
              <a:t>x </a:t>
            </a:r>
            <a:r>
              <a:rPr lang="en-US" dirty="0"/>
              <a:t>range</a:t>
            </a:r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r>
              <a:rPr lang="en-US" dirty="0"/>
              <a:t>Significantly higher </a:t>
            </a:r>
            <a:r>
              <a:rPr lang="en-US" dirty="0">
                <a:latin typeface="Symbol" panose="05050102010706020507" pitchFamily="18" charset="2"/>
              </a:rPr>
              <a:t>x </a:t>
            </a:r>
            <a:r>
              <a:rPr lang="en-US" dirty="0"/>
              <a:t>values, up to double the Q</a:t>
            </a:r>
            <a:r>
              <a:rPr lang="en-US" baseline="30000" dirty="0"/>
              <a:t>2</a:t>
            </a:r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r>
              <a:rPr lang="en-US" dirty="0"/>
              <a:t>2009 study (MEIC) showed reasonable statistics up to </a:t>
            </a:r>
            <a:r>
              <a:rPr lang="en-US" dirty="0">
                <a:latin typeface="Symbol" panose="05050102010706020507" pitchFamily="18" charset="2"/>
              </a:rPr>
              <a:t>x</a:t>
            </a:r>
            <a:r>
              <a:rPr lang="en-US" dirty="0"/>
              <a:t>≈1 for Q</a:t>
            </a:r>
            <a:r>
              <a:rPr lang="en-US" baseline="30000" dirty="0"/>
              <a:t>2</a:t>
            </a:r>
            <a:r>
              <a:rPr lang="en-US" dirty="0"/>
              <a:t> approaching 100 GeV</a:t>
            </a:r>
            <a:r>
              <a:rPr lang="en-US" baseline="30000" dirty="0"/>
              <a:t>2</a:t>
            </a:r>
          </a:p>
          <a:p>
            <a:r>
              <a:rPr lang="en-US" sz="2000" dirty="0"/>
              <a:t>Does not reach </a:t>
            </a:r>
            <a:r>
              <a:rPr lang="en-US" sz="2000" dirty="0">
                <a:latin typeface="Symbol" panose="05050102010706020507" pitchFamily="18" charset="2"/>
              </a:rPr>
              <a:t>x</a:t>
            </a:r>
            <a:r>
              <a:rPr lang="en-US" sz="2000" dirty="0"/>
              <a:t> values where large effects predicted</a:t>
            </a:r>
          </a:p>
          <a:p>
            <a:r>
              <a:rPr lang="en-US" sz="2000" dirty="0"/>
              <a:t>Current EIC luminosity is lower</a:t>
            </a:r>
          </a:p>
          <a:p>
            <a:pPr marL="137160" indent="0">
              <a:buNone/>
            </a:pPr>
            <a:endParaRPr lang="en-US" sz="2000" dirty="0"/>
          </a:p>
          <a:p>
            <a:pPr marL="137160" indent="0">
              <a:buNone/>
            </a:pPr>
            <a:r>
              <a:rPr lang="en-US" sz="2000" dirty="0"/>
              <a:t>  </a:t>
            </a:r>
            <a:r>
              <a:rPr lang="en-US" dirty="0"/>
              <a:t>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1392E3-BF15-44E2-812E-CAFB43AC4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591" y="2579559"/>
            <a:ext cx="5241765" cy="398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511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C4CF59-963F-425C-8981-A8D627CAB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691" y="1066799"/>
            <a:ext cx="11632709" cy="5381047"/>
          </a:xfrm>
        </p:spPr>
        <p:txBody>
          <a:bodyPr/>
          <a:lstStyle/>
          <a:p>
            <a:pPr marL="137160" indent="0">
              <a:buNone/>
            </a:pPr>
            <a:r>
              <a:rPr lang="en-US" b="1" dirty="0"/>
              <a:t>Theory:</a:t>
            </a:r>
          </a:p>
          <a:p>
            <a:r>
              <a:rPr lang="en-US" dirty="0"/>
              <a:t>Compare baseline convolution calculations, including TMC, HT effects</a:t>
            </a:r>
          </a:p>
          <a:p>
            <a:r>
              <a:rPr lang="en-US" dirty="0"/>
              <a:t>Extract the inclusive x&gt;1 structure function from various models vs x, Q</a:t>
            </a:r>
            <a:r>
              <a:rPr lang="en-US" baseline="30000" dirty="0"/>
              <a:t>2</a:t>
            </a:r>
            <a:endParaRPr lang="en-US" dirty="0"/>
          </a:p>
          <a:p>
            <a:endParaRPr lang="en-US" dirty="0"/>
          </a:p>
          <a:p>
            <a:pPr marL="137160" indent="0">
              <a:buNone/>
            </a:pPr>
            <a:r>
              <a:rPr lang="en-US" b="1" dirty="0"/>
              <a:t>JLab@11 GeV (E12-06-105):</a:t>
            </a:r>
          </a:p>
          <a:p>
            <a:r>
              <a:rPr lang="en-US" dirty="0"/>
              <a:t>Quantify observed scaling of F</a:t>
            </a:r>
            <a:r>
              <a:rPr lang="en-US" baseline="-25000" dirty="0"/>
              <a:t>2</a:t>
            </a:r>
            <a:r>
              <a:rPr lang="en-US" dirty="0"/>
              <a:t> PDFs at these kinematics over significant Q</a:t>
            </a:r>
            <a:r>
              <a:rPr lang="en-US" baseline="30000" dirty="0"/>
              <a:t>2</a:t>
            </a:r>
            <a:r>
              <a:rPr lang="en-US" dirty="0"/>
              <a:t> range</a:t>
            </a:r>
          </a:p>
          <a:p>
            <a:r>
              <a:rPr lang="en-US" dirty="0"/>
              <a:t>Look for increase (suppression) over baseline convolution</a:t>
            </a:r>
          </a:p>
          <a:p>
            <a:r>
              <a:rPr lang="en-US" dirty="0">
                <a:solidFill>
                  <a:srgbClr val="C00000"/>
                </a:solidFill>
              </a:rPr>
              <a:t>If observe large, statistically significant effect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C00000"/>
                </a:solidFill>
              </a:rPr>
              <a:t>Compare A-dependence to calculations: 2H, 4He, 12C, 40Ca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C00000"/>
                </a:solidFill>
              </a:rPr>
              <a:t>Very exciting, but validity of scaling will be a question</a:t>
            </a:r>
          </a:p>
          <a:p>
            <a:pPr marL="716280" lvl="1" indent="0">
              <a:spcBef>
                <a:spcPts val="0"/>
              </a:spcBef>
              <a:buNone/>
            </a:pPr>
            <a:endParaRPr lang="en-US" dirty="0"/>
          </a:p>
          <a:p>
            <a:pPr marL="137160" indent="0">
              <a:buNone/>
            </a:pPr>
            <a:r>
              <a:rPr lang="en-US" b="1" dirty="0"/>
              <a:t>JLab@22 GeV: </a:t>
            </a:r>
            <a:r>
              <a:rPr lang="en-US" b="1" dirty="0">
                <a:solidFill>
                  <a:srgbClr val="0000FF"/>
                </a:solidFill>
              </a:rPr>
              <a:t>Only option to reach necessary kinematics with sufficient precision</a:t>
            </a:r>
          </a:p>
          <a:p>
            <a:r>
              <a:rPr lang="en-US" dirty="0"/>
              <a:t>Higher Q</a:t>
            </a:r>
            <a:r>
              <a:rPr lang="en-US" baseline="30000" dirty="0"/>
              <a:t>2</a:t>
            </a:r>
            <a:r>
              <a:rPr lang="en-US" dirty="0"/>
              <a:t> makes data cleaner, more interpretable</a:t>
            </a:r>
            <a:endParaRPr lang="en-US" baseline="30000" dirty="0"/>
          </a:p>
          <a:p>
            <a:r>
              <a:rPr lang="en-US" dirty="0"/>
              <a:t>Extends </a:t>
            </a:r>
            <a:r>
              <a:rPr lang="en-US" dirty="0">
                <a:latin typeface="Symbol" panose="05050102010706020507" pitchFamily="18" charset="2"/>
              </a:rPr>
              <a:t>x </a:t>
            </a:r>
            <a:r>
              <a:rPr lang="en-US" dirty="0"/>
              <a:t>range to values where several models show rapid variation</a:t>
            </a:r>
          </a:p>
          <a:p>
            <a:r>
              <a:rPr lang="en-US" dirty="0"/>
              <a:t>Examine A and Q</a:t>
            </a:r>
            <a:r>
              <a:rPr lang="en-US" baseline="30000" dirty="0"/>
              <a:t>2</a:t>
            </a:r>
            <a:r>
              <a:rPr lang="en-US" dirty="0"/>
              <a:t> dependence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207E9E-5E1A-4F42-9104-A56E36353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we go from here?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8BB13-5B1C-430B-B480-3890EDBFD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12/12/2024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0DB02-3AC8-477E-A8CF-59E9837E9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Science at the Luminosity Frontier: JLab at 22 GeV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BD1A1-931E-4E9B-AB79-94F68034E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D2FA-95A0-44A0-B889-93B99EE9AC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30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EACC08-BF1A-48DB-A979-531C2D3061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A6F8AC-D582-4EA1-8AD4-C05BDE2DD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8BEE5-014F-4887-8C19-E0F7DFE04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12/12/2024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33348-9116-4469-B8EF-D0C38B204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Science at the Luminosity Frontier: JLab at 22 GeV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95C70-5B45-4972-AB45-15C929FD5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D2FA-95A0-44A0-B889-93B99EE9AC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72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73147A-3AD0-4749-ADA8-5E8F489C9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143000"/>
            <a:ext cx="6299525" cy="4948714"/>
          </a:xfrm>
        </p:spPr>
        <p:txBody>
          <a:bodyPr/>
          <a:lstStyle/>
          <a:p>
            <a:r>
              <a:rPr lang="en-US" sz="2000" b="1" dirty="0"/>
              <a:t>High energies needed to isolate DIS at large x</a:t>
            </a:r>
          </a:p>
          <a:p>
            <a:pPr lvl="1">
              <a:spcBef>
                <a:spcPts val="0"/>
              </a:spcBef>
            </a:pPr>
            <a:r>
              <a:rPr lang="en-US" sz="2000" b="1" dirty="0"/>
              <a:t>6 GeV experiment limited to 8-9 GeV</a:t>
            </a:r>
            <a:r>
              <a:rPr lang="en-US" sz="2000" b="1" baseline="30000" dirty="0"/>
              <a:t>2</a:t>
            </a:r>
          </a:p>
          <a:p>
            <a:endParaRPr lang="en-US" dirty="0"/>
          </a:p>
          <a:p>
            <a:r>
              <a:rPr lang="en-US" sz="2000" dirty="0"/>
              <a:t>Cross section very small (x&gt;1, high Q</a:t>
            </a:r>
            <a:r>
              <a:rPr lang="en-US" sz="2000" baseline="30000" dirty="0"/>
              <a:t>2</a:t>
            </a:r>
            <a:r>
              <a:rPr lang="en-US" sz="2000" dirty="0"/>
              <a:t>)</a:t>
            </a:r>
          </a:p>
          <a:p>
            <a:endParaRPr lang="en-US" sz="2000" dirty="0"/>
          </a:p>
          <a:p>
            <a:r>
              <a:rPr lang="en-US" sz="2000" dirty="0"/>
              <a:t>Need reliable calculations to use as 'baseline'</a:t>
            </a:r>
          </a:p>
          <a:p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76F570-E79B-40BD-95EC-704EF26E2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to interpreting SFQ distributions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2765A-28D7-423D-940A-77CD9E064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12/12/2024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7382C-35C7-4BC1-BC94-3B8F8365D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Science at the Luminosity Frontier: JLab at 22 GeV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7B584-57B9-431B-A8B9-258C20A4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7EFD2FA-95A0-44A0-B889-93B99EE9AC5C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C7BAAE-DF7B-4DA7-9E2A-9471C2CC09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4" t="1888" b="666"/>
          <a:stretch/>
        </p:blipFill>
        <p:spPr>
          <a:xfrm>
            <a:off x="965200" y="3055314"/>
            <a:ext cx="4425951" cy="33010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A56BC7-9F62-4F9D-BA2B-0EFDDB7310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074952"/>
            <a:ext cx="5375600" cy="330103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4A3DB65-02B5-4F7C-9043-AAE144621188}"/>
              </a:ext>
            </a:extLst>
          </p:cNvPr>
          <p:cNvSpPr/>
          <p:nvPr/>
        </p:nvSpPr>
        <p:spPr>
          <a:xfrm>
            <a:off x="6717741" y="4321655"/>
            <a:ext cx="46928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QE (blue) </a:t>
            </a:r>
            <a:r>
              <a:rPr lang="en-US" dirty="0"/>
              <a:t>vs Inelastic </a:t>
            </a:r>
            <a:r>
              <a:rPr lang="en-US" dirty="0">
                <a:solidFill>
                  <a:srgbClr val="FF0000"/>
                </a:solidFill>
              </a:rPr>
              <a:t>(DIS + Resonance) (red)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QE dominated for x&gt;1.1</a:t>
            </a:r>
            <a:r>
              <a:rPr lang="en-US" dirty="0"/>
              <a:t>, and inelastic has significant resonance and DIS contributions</a:t>
            </a:r>
          </a:p>
          <a:p>
            <a:endParaRPr lang="en-US" dirty="0"/>
          </a:p>
          <a:p>
            <a:pPr algn="ctr"/>
            <a:r>
              <a:rPr lang="en-US" b="1" u="sng" dirty="0">
                <a:solidFill>
                  <a:srgbClr val="CC00CC"/>
                </a:solidFill>
              </a:rPr>
              <a:t>Not at all clear that structure function would provide access to PDFs or scale like DIS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61D8C1-4C7B-47A8-89CE-8E828F9070BF}"/>
              </a:ext>
            </a:extLst>
          </p:cNvPr>
          <p:cNvSpPr/>
          <p:nvPr/>
        </p:nvSpPr>
        <p:spPr>
          <a:xfrm>
            <a:off x="7213925" y="3105834"/>
            <a:ext cx="1416670" cy="584775"/>
          </a:xfrm>
          <a:prstGeom prst="rect">
            <a:avLst/>
          </a:prstGeom>
          <a:ln w="19050">
            <a:solidFill>
              <a:srgbClr val="4472C4"/>
            </a:solidFill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4472C4"/>
                </a:solidFill>
              </a:rPr>
              <a:t>Carbon target</a:t>
            </a:r>
          </a:p>
          <a:p>
            <a:r>
              <a:rPr lang="en-US" sz="1600" b="1" dirty="0">
                <a:solidFill>
                  <a:srgbClr val="4472C4"/>
                </a:solidFill>
                <a:latin typeface="Symbol" panose="05050102010706020507" pitchFamily="18" charset="2"/>
              </a:rPr>
              <a:t>q </a:t>
            </a:r>
            <a:r>
              <a:rPr lang="en-US" sz="1600" b="1" dirty="0">
                <a:solidFill>
                  <a:srgbClr val="4472C4"/>
                </a:solidFill>
              </a:rPr>
              <a:t>= 32 degrees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F93A99F-3EC1-4EA3-BE33-EE80C3777F18}"/>
              </a:ext>
            </a:extLst>
          </p:cNvPr>
          <p:cNvCxnSpPr>
            <a:cxnSpLocks/>
          </p:cNvCxnSpPr>
          <p:nvPr/>
        </p:nvCxnSpPr>
        <p:spPr>
          <a:xfrm flipH="1">
            <a:off x="3565363" y="3420800"/>
            <a:ext cx="3648562" cy="835861"/>
          </a:xfrm>
          <a:prstGeom prst="straightConnector1">
            <a:avLst/>
          </a:prstGeom>
          <a:ln w="19050">
            <a:solidFill>
              <a:srgbClr val="4472C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011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164A1191-7668-4746-BEDA-3ADAFE5A9F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08"/>
          <a:stretch/>
        </p:blipFill>
        <p:spPr>
          <a:xfrm>
            <a:off x="189516" y="572191"/>
            <a:ext cx="4589173" cy="335210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D429D52-7D58-4AB7-B884-F4805A7A6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SFQs at 11 GeV: New kinematics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B82B3-EF6A-4F34-9DF6-2E612EC74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12/12/2024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43467-27A8-4351-AD9F-3677D66B3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Science at the Luminosity Frontier: JLab at 22 GeV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8B864-227F-4880-8E08-6F165FB3C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D2FA-95A0-44A0-B889-93B99EE9AC5C}" type="slidenum">
              <a:rPr lang="en-US" smtClean="0"/>
              <a:t>17</a:t>
            </a:fld>
            <a:endParaRPr lang="en-US"/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1CCB20D0-1326-4C5F-B28A-5E55D4E54C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3924300"/>
            <a:ext cx="0" cy="4572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1">
            <a:extLst>
              <a:ext uri="{FF2B5EF4-FFF2-40B4-BE49-F238E27FC236}">
                <a16:creationId xmlns:a16="http://schemas.microsoft.com/office/drawing/2014/main" id="{288CE291-5FBB-4C81-B0A3-92EDECF161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399" y="1841985"/>
            <a:ext cx="534385" cy="226964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9">
            <a:extLst>
              <a:ext uri="{FF2B5EF4-FFF2-40B4-BE49-F238E27FC236}">
                <a16:creationId xmlns:a16="http://schemas.microsoft.com/office/drawing/2014/main" id="{A0256930-FAF2-4784-82E9-FA85534DFB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01975" y="3341688"/>
            <a:ext cx="0" cy="4572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0D0B3BA3-1321-4F36-B4AB-A4623ED53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" y="4111625"/>
            <a:ext cx="4608513" cy="1615827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spcBef>
                <a:spcPct val="0"/>
              </a:spcBef>
              <a:buClrTx/>
              <a:buNone/>
            </a:pPr>
            <a:r>
              <a:rPr lang="en-US" altLang="en-US" sz="1600" b="1" dirty="0">
                <a:latin typeface="Arial" panose="020B0604020202020204" pitchFamily="34" charset="0"/>
              </a:rPr>
              <a:t>SRCs at x&gt;1 at 12 GeV</a:t>
            </a:r>
          </a:p>
          <a:p>
            <a:pPr lvl="0">
              <a:spcBef>
                <a:spcPct val="0"/>
              </a:spcBef>
              <a:buClrTx/>
              <a:buNone/>
            </a:pPr>
            <a:r>
              <a:rPr lang="en-US" altLang="en-US" sz="1100" dirty="0">
                <a:latin typeface="Arial" panose="020B0604020202020204" pitchFamily="34" charset="0"/>
              </a:rPr>
              <a:t>[E06-105: JA, D. Day, N. Fomin, P. Solvignon]</a:t>
            </a:r>
          </a:p>
          <a:p>
            <a:pPr lvl="0">
              <a:spcBef>
                <a:spcPct val="0"/>
              </a:spcBef>
              <a:buClrTx/>
              <a:buNone/>
            </a:pPr>
            <a:endParaRPr lang="en-US" altLang="en-US" sz="1100" b="1" dirty="0"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  <a:buClrTx/>
              <a:buNone/>
            </a:pPr>
            <a:r>
              <a:rPr lang="en-US" altLang="en-US" sz="1100" b="1" dirty="0">
                <a:latin typeface="Arial" panose="020B0604020202020204" pitchFamily="34" charset="0"/>
              </a:rPr>
              <a:t>Ran in Hall C with EMC effect experiment E12-10-008, 2022-2023</a:t>
            </a:r>
          </a:p>
          <a:p>
            <a:pPr lvl="0">
              <a:spcBef>
                <a:spcPct val="0"/>
              </a:spcBef>
              <a:buClrTx/>
              <a:buNone/>
            </a:pPr>
            <a:endParaRPr lang="en-US" altLang="en-US" sz="1100" b="1" dirty="0">
              <a:latin typeface="Arial" panose="020B0604020202020204" pitchFamily="34" charset="0"/>
            </a:endParaRPr>
          </a:p>
          <a:p>
            <a:pPr lvl="0" algn="ctr">
              <a:spcBef>
                <a:spcPct val="0"/>
              </a:spcBef>
              <a:buClrTx/>
              <a:buNone/>
            </a:pPr>
            <a:r>
              <a:rPr lang="en-US" altLang="en-US" sz="1400" b="1" dirty="0">
                <a:solidFill>
                  <a:srgbClr val="C00000"/>
                </a:solidFill>
                <a:latin typeface="Arial" panose="020B0604020202020204" pitchFamily="34" charset="0"/>
              </a:rPr>
              <a:t>Inclusive scattering at x&gt;1; push to largest Q</a:t>
            </a:r>
            <a:r>
              <a:rPr lang="en-US" altLang="en-US" sz="1400" b="1" baseline="30000" dirty="0">
                <a:solidFill>
                  <a:srgbClr val="C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400" b="1" dirty="0">
                <a:solidFill>
                  <a:srgbClr val="C00000"/>
                </a:solidFill>
                <a:latin typeface="Arial" panose="020B0604020202020204" pitchFamily="34" charset="0"/>
              </a:rPr>
              <a:t> to study super-fast quark distributions </a:t>
            </a:r>
          </a:p>
          <a:p>
            <a:pPr lvl="0">
              <a:spcBef>
                <a:spcPct val="0"/>
              </a:spcBef>
              <a:buClrTx/>
              <a:buNone/>
            </a:pPr>
            <a:endParaRPr lang="en-US" altLang="en-US" sz="1100" b="1" dirty="0">
              <a:latin typeface="Arial" panose="020B0604020202020204" pitchFamily="34" charset="0"/>
            </a:endParaRPr>
          </a:p>
        </p:txBody>
      </p:sp>
      <p:sp>
        <p:nvSpPr>
          <p:cNvPr id="14" name="Rounded Rectangle 3">
            <a:extLst>
              <a:ext uri="{FF2B5EF4-FFF2-40B4-BE49-F238E27FC236}">
                <a16:creationId xmlns:a16="http://schemas.microsoft.com/office/drawing/2014/main" id="{A040522D-58E4-4748-8862-55D3609D0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0475" y="5618163"/>
            <a:ext cx="914400" cy="914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i="0"/>
          </a:p>
        </p:txBody>
      </p:sp>
      <p:sp>
        <p:nvSpPr>
          <p:cNvPr id="15" name="Oval 4">
            <a:extLst>
              <a:ext uri="{FF2B5EF4-FFF2-40B4-BE49-F238E27FC236}">
                <a16:creationId xmlns:a16="http://schemas.microsoft.com/office/drawing/2014/main" id="{C2DF95D6-FEF6-46C4-9F9C-0E79FE637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8806" y="556082"/>
            <a:ext cx="884238" cy="1269794"/>
          </a:xfrm>
          <a:prstGeom prst="ellipse">
            <a:avLst/>
          </a:prstGeom>
          <a:noFill/>
          <a:ln w="317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i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2792F57-BFF2-4BC5-A2F7-2E21D91039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89" r="49482" b="24412"/>
          <a:stretch/>
        </p:blipFill>
        <p:spPr>
          <a:xfrm>
            <a:off x="7613385" y="44583"/>
            <a:ext cx="4461566" cy="31238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E0F404A-7EB8-47E2-A82F-7690DC9D2A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671" b="21677"/>
          <a:stretch/>
        </p:blipFill>
        <p:spPr>
          <a:xfrm>
            <a:off x="7657378" y="3188091"/>
            <a:ext cx="4461566" cy="323691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CE21EB4-73E4-4FA2-A8C8-2C1A0D9AD615}"/>
              </a:ext>
            </a:extLst>
          </p:cNvPr>
          <p:cNvSpPr/>
          <p:nvPr/>
        </p:nvSpPr>
        <p:spPr>
          <a:xfrm>
            <a:off x="5348613" y="1344982"/>
            <a:ext cx="257971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</a:rPr>
              <a:t>22 degrees: F</a:t>
            </a:r>
            <a:r>
              <a:rPr lang="en-US" b="1" baseline="-25000" dirty="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</a:rPr>
              <a:t> dominated by resonance region</a:t>
            </a:r>
          </a:p>
          <a:p>
            <a:pPr algn="ctr"/>
            <a:endParaRPr lang="en-US" sz="8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/>
            <a:r>
              <a:rPr lang="en-US" b="1" dirty="0">
                <a:latin typeface="Arial" panose="020B0604020202020204" pitchFamily="34" charset="0"/>
              </a:rPr>
              <a:t>(QE &amp; DIS small)</a:t>
            </a:r>
          </a:p>
          <a:p>
            <a:pPr algn="ctr"/>
            <a:endParaRPr lang="en-US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/>
            <a:endParaRPr lang="en-US" b="1" dirty="0">
              <a:solidFill>
                <a:srgbClr val="33CC33"/>
              </a:solidFill>
              <a:latin typeface="Arial" panose="020B0604020202020204" pitchFamily="34" charset="0"/>
            </a:endParaRPr>
          </a:p>
          <a:p>
            <a:pPr algn="ctr"/>
            <a:endParaRPr lang="en-US" b="1" dirty="0">
              <a:solidFill>
                <a:srgbClr val="33CC33"/>
              </a:solidFill>
              <a:latin typeface="Arial" panose="020B0604020202020204" pitchFamily="34" charset="0"/>
            </a:endParaRPr>
          </a:p>
          <a:p>
            <a:pPr algn="ctr"/>
            <a:endParaRPr lang="en-US" b="1" dirty="0">
              <a:solidFill>
                <a:srgbClr val="33CC33"/>
              </a:solidFill>
              <a:latin typeface="Arial" panose="020B0604020202020204" pitchFamily="34" charset="0"/>
            </a:endParaRPr>
          </a:p>
          <a:p>
            <a:pPr algn="ctr"/>
            <a:endParaRPr lang="en-US" b="1" dirty="0">
              <a:solidFill>
                <a:srgbClr val="33CC33"/>
              </a:solidFill>
              <a:latin typeface="Arial" panose="020B0604020202020204" pitchFamily="34" charset="0"/>
            </a:endParaRPr>
          </a:p>
          <a:p>
            <a:pPr algn="ctr"/>
            <a:endParaRPr lang="en-US" b="1" dirty="0">
              <a:solidFill>
                <a:srgbClr val="33CC33"/>
              </a:solidFill>
              <a:latin typeface="Arial" panose="020B0604020202020204" pitchFamily="34" charset="0"/>
            </a:endParaRPr>
          </a:p>
          <a:p>
            <a:pPr algn="ctr"/>
            <a:endParaRPr lang="en-US" b="1" dirty="0">
              <a:solidFill>
                <a:srgbClr val="33CC33"/>
              </a:solidFill>
              <a:latin typeface="Arial" panose="020B0604020202020204" pitchFamily="34" charset="0"/>
            </a:endParaRPr>
          </a:p>
          <a:p>
            <a:pPr algn="ctr"/>
            <a:endParaRPr lang="en-US" b="1" dirty="0">
              <a:solidFill>
                <a:srgbClr val="33CC33"/>
              </a:solidFill>
              <a:latin typeface="Arial" panose="020B0604020202020204" pitchFamily="34" charset="0"/>
            </a:endParaRPr>
          </a:p>
          <a:p>
            <a:pPr algn="ctr"/>
            <a:r>
              <a:rPr lang="en-US" b="1" dirty="0">
                <a:solidFill>
                  <a:srgbClr val="33CC33"/>
                </a:solidFill>
                <a:latin typeface="Arial" panose="020B0604020202020204" pitchFamily="34" charset="0"/>
              </a:rPr>
              <a:t>55 degrees: DIS dominated x&lt;1.4</a:t>
            </a:r>
          </a:p>
          <a:p>
            <a:pPr algn="ctr"/>
            <a:endParaRPr lang="en-US" sz="800" b="1" dirty="0">
              <a:solidFill>
                <a:srgbClr val="33CC33"/>
              </a:solidFill>
              <a:latin typeface="Arial" panose="020B0604020202020204" pitchFamily="34" charset="0"/>
            </a:endParaRPr>
          </a:p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</a:rPr>
              <a:t>resonance important</a:t>
            </a:r>
          </a:p>
          <a:p>
            <a:pPr algn="ctr"/>
            <a:endParaRPr lang="en-US" sz="8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/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(QE negligible)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6BD51C-F893-46B0-A81D-399F5826F83A}"/>
              </a:ext>
            </a:extLst>
          </p:cNvPr>
          <p:cNvSpPr/>
          <p:nvPr/>
        </p:nvSpPr>
        <p:spPr>
          <a:xfrm>
            <a:off x="8462714" y="1825876"/>
            <a:ext cx="6078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QE</a:t>
            </a:r>
          </a:p>
          <a:p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</a:rPr>
              <a:t>Res</a:t>
            </a:r>
          </a:p>
          <a:p>
            <a:r>
              <a:rPr lang="en-US" b="1" dirty="0">
                <a:solidFill>
                  <a:srgbClr val="33CC33"/>
                </a:solidFill>
                <a:latin typeface="Arial" panose="020B0604020202020204" pitchFamily="34" charset="0"/>
              </a:rPr>
              <a:t>DIS</a:t>
            </a:r>
            <a:endParaRPr lang="en-US" dirty="0">
              <a:solidFill>
                <a:srgbClr val="33CC33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9EBC5A-41D1-4DBC-80E8-F23559B3244A}"/>
              </a:ext>
            </a:extLst>
          </p:cNvPr>
          <p:cNvSpPr/>
          <p:nvPr/>
        </p:nvSpPr>
        <p:spPr>
          <a:xfrm>
            <a:off x="8395010" y="4989191"/>
            <a:ext cx="6078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QE</a:t>
            </a:r>
          </a:p>
          <a:p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</a:rPr>
              <a:t>Res</a:t>
            </a:r>
          </a:p>
          <a:p>
            <a:r>
              <a:rPr lang="en-US" b="1" dirty="0">
                <a:solidFill>
                  <a:srgbClr val="33CC33"/>
                </a:solidFill>
                <a:latin typeface="Arial" panose="020B0604020202020204" pitchFamily="34" charset="0"/>
              </a:rPr>
              <a:t>DIS</a:t>
            </a:r>
            <a:endParaRPr lang="en-US" dirty="0">
              <a:solidFill>
                <a:srgbClr val="33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755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90C0383-47A6-4C2D-842C-F7D565CD8D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/>
          <a:stretch/>
        </p:blipFill>
        <p:spPr>
          <a:xfrm>
            <a:off x="6975567" y="2727124"/>
            <a:ext cx="5140470" cy="3629226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3E64E7-599B-40E2-8743-6C11DCFD5A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6 GeV data, Q</a:t>
            </a:r>
            <a:r>
              <a:rPr lang="en-US" sz="2000" baseline="30000" dirty="0"/>
              <a:t>2</a:t>
            </a:r>
            <a:r>
              <a:rPr lang="en-US" sz="2000" dirty="0"/>
              <a:t>&lt;8 GeV</a:t>
            </a:r>
            <a:r>
              <a:rPr lang="en-US" sz="2000" baseline="30000" dirty="0"/>
              <a:t>2</a:t>
            </a:r>
            <a:r>
              <a:rPr lang="en-US" sz="2000" dirty="0"/>
              <a:t>: QE dominated, looks ("by eye") consistent with scaling</a:t>
            </a:r>
          </a:p>
          <a:p>
            <a:endParaRPr lang="en-US" sz="2000" dirty="0"/>
          </a:p>
          <a:p>
            <a:r>
              <a:rPr lang="en-US" sz="2000" dirty="0"/>
              <a:t>11 GeV, Q</a:t>
            </a:r>
            <a:r>
              <a:rPr lang="en-US" sz="2000" baseline="30000" dirty="0"/>
              <a:t>2</a:t>
            </a:r>
            <a:r>
              <a:rPr lang="en-US" sz="2000" dirty="0"/>
              <a:t>&lt;16 GeV</a:t>
            </a:r>
            <a:r>
              <a:rPr lang="en-US" sz="2000" baseline="30000" dirty="0"/>
              <a:t>2 </a:t>
            </a:r>
            <a:r>
              <a:rPr lang="en-US" sz="2000" dirty="0"/>
              <a:t>: DIS comparable to resonance region; QE small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Not a precise measurement of PDFs; expect modest scaling violations (which can be measured)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Could be very compelling if very large deviations observed</a:t>
            </a:r>
          </a:p>
          <a:p>
            <a:pPr lvl="1">
              <a:spcBef>
                <a:spcPts val="0"/>
              </a:spcBef>
            </a:pPr>
            <a:endParaRPr lang="en-US" sz="2000" dirty="0"/>
          </a:p>
          <a:p>
            <a:r>
              <a:rPr lang="en-US" sz="2000" dirty="0"/>
              <a:t>22 GeV, Q</a:t>
            </a:r>
            <a:r>
              <a:rPr lang="en-US" sz="2000" baseline="30000" dirty="0"/>
              <a:t>2</a:t>
            </a:r>
            <a:r>
              <a:rPr lang="en-US" sz="2000" dirty="0"/>
              <a:t> </a:t>
            </a:r>
            <a:r>
              <a:rPr lang="en-US" sz="2000" dirty="0">
                <a:cs typeface="Arial" panose="020B0604020202020204" pitchFamily="34" charset="0"/>
              </a:rPr>
              <a:t>≈ 36 GeV</a:t>
            </a:r>
            <a:r>
              <a:rPr lang="en-US" sz="2000" baseline="30000" dirty="0">
                <a:cs typeface="Arial" panose="020B0604020202020204" pitchFamily="34" charset="0"/>
              </a:rPr>
              <a:t>2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cs typeface="Arial" panose="020B0604020202020204" pitchFamily="34" charset="0"/>
              </a:rPr>
              <a:t>Much smaller resonance contributions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cs typeface="Arial" panose="020B0604020202020204" pitchFamily="34" charset="0"/>
              </a:rPr>
              <a:t>Better check of scaling (Q</a:t>
            </a:r>
            <a:r>
              <a:rPr lang="en-US" sz="2000" baseline="30000" dirty="0"/>
              <a:t>2</a:t>
            </a:r>
            <a:r>
              <a:rPr lang="en-US" sz="2000" dirty="0">
                <a:cs typeface="Arial" panose="020B0604020202020204" pitchFamily="34" charset="0"/>
              </a:rPr>
              <a:t> dependence)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cs typeface="Arial" panose="020B0604020202020204" pitchFamily="34" charset="0"/>
              </a:rPr>
              <a:t>Push to higher x at 'lower' Q</a:t>
            </a:r>
            <a:r>
              <a:rPr lang="en-US" sz="2000" baseline="30000" dirty="0">
                <a:cs typeface="Arial" panose="020B0604020202020204" pitchFamily="34" charset="0"/>
              </a:rPr>
              <a:t>2</a:t>
            </a:r>
            <a:r>
              <a:rPr lang="en-US" sz="2000" dirty="0">
                <a:cs typeface="Arial" panose="020B0604020202020204" pitchFamily="34" charset="0"/>
              </a:rPr>
              <a:t>: larger predicted effects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cs typeface="Arial" panose="020B0604020202020204" pitchFamily="34" charset="0"/>
              </a:rPr>
              <a:t>Real A dependence studies possible</a:t>
            </a:r>
          </a:p>
          <a:p>
            <a:pPr marL="716280" lvl="1" indent="0">
              <a:spcBef>
                <a:spcPts val="0"/>
              </a:spcBef>
              <a:buNone/>
            </a:pPr>
            <a:endParaRPr lang="en-US" sz="2000" dirty="0">
              <a:cs typeface="Arial" panose="020B0604020202020204" pitchFamily="34" charset="0"/>
            </a:endParaRPr>
          </a:p>
          <a:p>
            <a:pPr marL="99060" indent="0">
              <a:buNone/>
            </a:pPr>
            <a:r>
              <a:rPr lang="en-US" sz="2000" dirty="0">
                <a:cs typeface="Arial" panose="020B0604020202020204" pitchFamily="34" charset="0"/>
              </a:rPr>
              <a:t>Plot (Sargsian) illustrates small QE contribution</a:t>
            </a:r>
          </a:p>
          <a:p>
            <a:pPr marL="99060" indent="0">
              <a:buNone/>
            </a:pPr>
            <a:r>
              <a:rPr lang="en-US" sz="2000" dirty="0">
                <a:cs typeface="Arial" panose="020B0604020202020204" pitchFamily="34" charset="0"/>
              </a:rPr>
              <a:t>Need to update Resonance vs DIS estimate</a:t>
            </a:r>
            <a:endParaRPr lang="en-US" sz="2000" dirty="0"/>
          </a:p>
          <a:p>
            <a:pPr lvl="1">
              <a:spcBef>
                <a:spcPts val="0"/>
              </a:spcBef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ABC766-C4AF-44F4-BBFE-A049CE22F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22 GeV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E0377-6606-4D06-90E5-91E5BC837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12/12/2024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9561A-711C-4529-A2B1-C20D9528E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Science at the Luminosity Frontier: JLab at 22 GeV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08A15-2B68-4A42-BC0B-FB7212F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D2FA-95A0-44A0-B889-93B99EE9AC5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66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E255D06B-5F73-4212-AD36-E44CEE0F6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6" t="7916" r="21750" b="9264"/>
          <a:stretch>
            <a:fillRect/>
          </a:stretch>
        </p:blipFill>
        <p:spPr bwMode="auto">
          <a:xfrm>
            <a:off x="7185389" y="1000669"/>
            <a:ext cx="4879774" cy="586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73147A-3AD0-4749-ADA8-5E8F489C9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143000"/>
            <a:ext cx="6299525" cy="4948714"/>
          </a:xfrm>
        </p:spPr>
        <p:txBody>
          <a:bodyPr/>
          <a:lstStyle/>
          <a:p>
            <a:r>
              <a:rPr lang="en-US" sz="2000" b="1" dirty="0"/>
              <a:t>High energies needed to isolate DIS at large x</a:t>
            </a:r>
          </a:p>
          <a:p>
            <a:pPr lvl="1">
              <a:spcBef>
                <a:spcPts val="0"/>
              </a:spcBef>
            </a:pPr>
            <a:r>
              <a:rPr lang="en-US" sz="2000" b="1" dirty="0"/>
              <a:t>6 GeV experiment limited to 8-9 GeV</a:t>
            </a:r>
            <a:r>
              <a:rPr lang="en-US" sz="2000" b="1" baseline="30000" dirty="0"/>
              <a:t>2</a:t>
            </a:r>
          </a:p>
          <a:p>
            <a:endParaRPr lang="en-US" dirty="0"/>
          </a:p>
          <a:p>
            <a:r>
              <a:rPr lang="en-US" sz="2000" dirty="0"/>
              <a:t>Cross section very small (x&gt;1, high Q</a:t>
            </a:r>
            <a:r>
              <a:rPr lang="en-US" sz="2000" baseline="30000" dirty="0"/>
              <a:t>2</a:t>
            </a:r>
            <a:r>
              <a:rPr lang="en-US" sz="2000" dirty="0"/>
              <a:t>)</a:t>
            </a:r>
          </a:p>
          <a:p>
            <a:endParaRPr lang="en-US" sz="2000" dirty="0"/>
          </a:p>
          <a:p>
            <a:r>
              <a:rPr lang="en-US" sz="2000" dirty="0"/>
              <a:t>Need reliable calculations to use as 'baseline'</a:t>
            </a:r>
          </a:p>
          <a:p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76F570-E79B-40BD-95EC-704EF26E2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to interpreting SFQ distributions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2765A-28D7-423D-940A-77CD9E064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12/12/2024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7382C-35C7-4BC1-BC94-3B8F8365D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Science at the Luminosity Frontier: JLab at 22 GeV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7B584-57B9-431B-A8B9-258C20A4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7EFD2FA-95A0-44A0-B889-93B99EE9AC5C}" type="slidenum">
              <a:rPr lang="en-US" smtClean="0"/>
              <a:t>19</a:t>
            </a:fld>
            <a:endParaRPr lang="en-US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42337302-8183-422A-BC59-CC70F7DBB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8756" y="987137"/>
            <a:ext cx="2913609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200" b="1" dirty="0">
                <a:latin typeface="+mn-lt"/>
              </a:rPr>
              <a:t>N. Fomin et al, PRL 105 (2010) 212502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F63D23-6FDA-4BF2-8B54-55EEB7C1FB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2" t="665" b="665"/>
          <a:stretch/>
        </p:blipFill>
        <p:spPr>
          <a:xfrm>
            <a:off x="169816" y="3026961"/>
            <a:ext cx="4476751" cy="3342452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DAC53C71-04EA-43FF-92D7-C30973824299}"/>
              </a:ext>
            </a:extLst>
          </p:cNvPr>
          <p:cNvSpPr txBox="1">
            <a:spLocks/>
          </p:cNvSpPr>
          <p:nvPr/>
        </p:nvSpPr>
        <p:spPr>
          <a:xfrm>
            <a:off x="4745940" y="3598384"/>
            <a:ext cx="2271196" cy="2401012"/>
          </a:xfrm>
          <a:prstGeom prst="rect">
            <a:avLst/>
          </a:prstGeom>
          <a:ln w="19050">
            <a:solidFill>
              <a:srgbClr val="0000FF"/>
            </a:solidFill>
          </a:ln>
        </p:spPr>
        <p:txBody>
          <a:bodyPr spcFirstLastPara="1" vert="horz" lIns="91425" tIns="91425" rIns="91425" bIns="91425" rtlCol="0">
            <a:noAutofit/>
          </a:bodyPr>
          <a:lstStyle>
            <a:lvl1pPr marL="480060" lvl="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97280" lvl="1" indent="-381000" algn="l" defTabSz="914400" rtl="0" eaLnBrk="1" latinLnBrk="0" hangingPunct="1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45920" lvl="2" indent="-381000" algn="l" defTabSz="914400" rtl="0" eaLnBrk="1" latinLnBrk="0" hangingPunct="1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94560" lvl="3" indent="-381000" algn="l" defTabSz="914400" rtl="0" eaLnBrk="1" latinLnBrk="0" hangingPunct="1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lvl="4" indent="-381000" algn="l" defTabSz="914400" rtl="0" eaLnBrk="1" latinLnBrk="0" hangingPunct="1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91840" lvl="5" indent="-381000" algn="l" defTabSz="914400" rtl="0" eaLnBrk="1" latinLnBrk="0" hangingPunct="1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lvl="6" indent="-381000" algn="l" defTabSz="914400" rtl="0" eaLnBrk="1" latinLnBrk="0" hangingPunct="1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89120" lvl="7" indent="-381000" algn="l" defTabSz="914400" rtl="0" eaLnBrk="1" latinLnBrk="0" hangingPunct="1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37760" lvl="8" indent="-381000" algn="l" defTabSz="914400" rtl="0" eaLnBrk="1" latinLnBrk="0" hangingPunct="1">
              <a:lnSpc>
                <a:spcPct val="90000"/>
              </a:lnSpc>
              <a:spcBef>
                <a:spcPts val="1920"/>
              </a:spcBef>
              <a:spcAft>
                <a:spcPts val="192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rgbClr val="0000FF"/>
                </a:solidFill>
              </a:rPr>
              <a:t>At 6 GeV, high Q</a:t>
            </a:r>
            <a:r>
              <a:rPr lang="en-US" sz="1800" b="1" baseline="30000" dirty="0">
                <a:solidFill>
                  <a:srgbClr val="0000FF"/>
                </a:solidFill>
              </a:rPr>
              <a:t>2</a:t>
            </a:r>
            <a:r>
              <a:rPr lang="en-US" sz="1800" b="1" dirty="0">
                <a:solidFill>
                  <a:srgbClr val="0000FF"/>
                </a:solidFill>
              </a:rPr>
              <a:t> data consistent with DIS data up to x</a:t>
            </a:r>
            <a:r>
              <a:rPr lang="en-US" sz="1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 </a:t>
            </a:r>
            <a:r>
              <a:rPr lang="en-US" sz="1800" b="1" dirty="0">
                <a:solidFill>
                  <a:srgbClr val="0000FF"/>
                </a:solidFill>
              </a:rPr>
              <a:t>0.8 and consistent with QCD scaling behavior for x&gt;1</a:t>
            </a:r>
          </a:p>
          <a:p>
            <a:pPr marL="0" indent="0" algn="ctr">
              <a:buNone/>
            </a:pPr>
            <a:endParaRPr lang="en-US" sz="1800" b="1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US" sz="1800" b="1" dirty="0">
                <a:solidFill>
                  <a:srgbClr val="0000FF"/>
                </a:solidFill>
              </a:rPr>
              <a:t>Consequence of </a:t>
            </a:r>
            <a:r>
              <a:rPr lang="en-US" sz="1800" b="1" i="1" dirty="0">
                <a:solidFill>
                  <a:srgbClr val="0000FF"/>
                </a:solidFill>
              </a:rPr>
              <a:t>quark-hadron duality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D6E5A704-670F-476F-A384-B0ACEFC73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0836" y="6023595"/>
            <a:ext cx="2151904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0000FF"/>
                </a:solidFill>
                <a:latin typeface="+mn-lt"/>
              </a:rPr>
              <a:t>JA, et al, PRC 73 (2006) 035205</a:t>
            </a:r>
          </a:p>
        </p:txBody>
      </p:sp>
    </p:spTree>
    <p:extLst>
      <p:ext uri="{BB962C8B-B14F-4D97-AF65-F5344CB8AC3E}">
        <p14:creationId xmlns:p14="http://schemas.microsoft.com/office/powerpoint/2010/main" val="3303482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F34036-C299-49E1-99A9-B5CF04A34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EMC effect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95549-60E9-4D08-9EDE-4589B229D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12/12/2024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11212-53A8-47A4-8BE1-6169EF6EF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Science at the Luminosity Frontier: JLab at 22 GeV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4F5CF-5333-42B7-AD25-8BE2B4A34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D2FA-95A0-44A0-B889-93B99EE9AC5C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8" descr="carbon_be_he4_pub_03_19_2009_v2">
            <a:extLst>
              <a:ext uri="{FF2B5EF4-FFF2-40B4-BE49-F238E27FC236}">
                <a16:creationId xmlns:a16="http://schemas.microsoft.com/office/drawing/2014/main" id="{FDCB0A44-F343-4C02-A742-A7A030008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988" y="137535"/>
            <a:ext cx="4164012" cy="62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9">
            <a:extLst>
              <a:ext uri="{FF2B5EF4-FFF2-40B4-BE49-F238E27FC236}">
                <a16:creationId xmlns:a16="http://schemas.microsoft.com/office/drawing/2014/main" id="{9EA3565A-AD14-4FCD-BFBB-2831EDE36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5038" y="315335"/>
            <a:ext cx="7254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000" b="1" i="0" baseline="30000">
                <a:solidFill>
                  <a:srgbClr val="FF0000"/>
                </a:solidFill>
                <a:latin typeface="Arial" panose="020B0604020202020204" pitchFamily="34" charset="0"/>
              </a:rPr>
              <a:t>12</a:t>
            </a:r>
            <a:r>
              <a:rPr lang="en-US" altLang="en-US" sz="2000" b="1" i="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endParaRPr lang="en-US" altLang="en-US" sz="2000" b="1" i="0" baseline="30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B30460F0-98F9-45F5-B773-9CE028BFE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5038" y="2156835"/>
            <a:ext cx="7254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000" b="1" i="0" baseline="30000">
                <a:solidFill>
                  <a:srgbClr val="FF0000"/>
                </a:solidFill>
                <a:latin typeface="Arial" panose="020B0604020202020204" pitchFamily="34" charset="0"/>
              </a:rPr>
              <a:t>9</a:t>
            </a:r>
            <a:r>
              <a:rPr lang="en-US" altLang="en-US" sz="2000" b="1" i="0">
                <a:solidFill>
                  <a:srgbClr val="FF0000"/>
                </a:solidFill>
                <a:latin typeface="Arial" panose="020B0604020202020204" pitchFamily="34" charset="0"/>
              </a:rPr>
              <a:t>Be</a:t>
            </a:r>
            <a:endParaRPr lang="en-US" altLang="en-US" sz="2000" b="1" i="0" baseline="30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8A31B2C2-FDEC-4893-9231-4A5EF2523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5038" y="4117397"/>
            <a:ext cx="7254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000" b="1" i="0" baseline="3000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r>
              <a:rPr lang="en-US" altLang="en-US" sz="2000" b="1" i="0">
                <a:solidFill>
                  <a:srgbClr val="FF0000"/>
                </a:solidFill>
                <a:latin typeface="Arial" panose="020B0604020202020204" pitchFamily="34" charset="0"/>
              </a:rPr>
              <a:t>He</a:t>
            </a:r>
            <a:endParaRPr lang="en-US" altLang="en-US" sz="2000" b="1" i="0" baseline="30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7A7EFB-5AD5-47AB-A104-3B3D6FFD311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164963" y="5068310"/>
            <a:ext cx="1651000" cy="460375"/>
          </a:xfrm>
          <a:prstGeom prst="line">
            <a:avLst/>
          </a:prstGeom>
          <a:noFill/>
          <a:ln w="254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F991803-05C4-4E4E-9A93-FB2D222C6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5025" y="6284335"/>
            <a:ext cx="3216275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sz="1400" b="1" i="0" dirty="0" err="1">
                <a:solidFill>
                  <a:schemeClr val="bg2">
                    <a:lumMod val="10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J.Seely</a:t>
            </a:r>
            <a:r>
              <a:rPr lang="en-US" sz="1400" b="1" i="0" dirty="0">
                <a:solidFill>
                  <a:schemeClr val="bg2">
                    <a:lumMod val="10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, et al., PRL103, 202301 (2009)</a:t>
            </a:r>
            <a:r>
              <a:rPr lang="en-US" sz="1400" b="1" dirty="0">
                <a:solidFill>
                  <a:schemeClr val="bg2">
                    <a:lumMod val="10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E4F87590-2E0D-420C-A88B-874A41336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997" y="5576517"/>
            <a:ext cx="4576144" cy="725583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5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2000" b="1" i="0" dirty="0">
                <a:solidFill>
                  <a:srgbClr val="FF0000"/>
                </a:solidFill>
                <a:latin typeface="+mn-lt"/>
              </a:rPr>
              <a:t>We quantify the EMC effect using the slope in the linear region (0.35&lt;x&lt;0.7)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DF1545CD-2A36-43C4-AEC6-95C4E6A575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870" y="1729316"/>
            <a:ext cx="4579937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7E1B60B-DD3D-4C2B-8356-68C341F6AAB9}"/>
              </a:ext>
            </a:extLst>
          </p:cNvPr>
          <p:cNvSpPr/>
          <p:nvPr/>
        </p:nvSpPr>
        <p:spPr>
          <a:xfrm>
            <a:off x="3027445" y="2007129"/>
            <a:ext cx="2754312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R = F</a:t>
            </a:r>
            <a:r>
              <a:rPr lang="en-US" sz="2000" b="1" baseline="-25000" dirty="0">
                <a:solidFill>
                  <a:schemeClr val="bg2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sz="2000" b="1" baseline="30000" dirty="0">
                <a:solidFill>
                  <a:schemeClr val="bg2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Fe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(x) / F</a:t>
            </a:r>
            <a:r>
              <a:rPr lang="en-US" sz="2000" b="1" baseline="-25000" dirty="0">
                <a:solidFill>
                  <a:schemeClr val="bg2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sz="2000" b="1" baseline="30000" dirty="0">
                <a:solidFill>
                  <a:schemeClr val="bg2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(x)</a:t>
            </a:r>
            <a:endParaRPr lang="en-US" sz="2000" dirty="0">
              <a:solidFill>
                <a:schemeClr val="bg2">
                  <a:lumMod val="10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defRPr/>
            </a:pPr>
            <a:endParaRPr lang="en-US" sz="2000" dirty="0">
              <a:solidFill>
                <a:schemeClr val="bg2">
                  <a:lumMod val="10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82843278-EA67-469F-925E-AFE66B0E8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1523" y="3855757"/>
            <a:ext cx="1793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200" b="1">
                <a:solidFill>
                  <a:srgbClr val="151515"/>
                </a:solidFill>
                <a:latin typeface="Arial" panose="020B0604020202020204" pitchFamily="34" charset="0"/>
              </a:rPr>
              <a:t>J. J. Aubert, et al., PLB 123, 275 (1983)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E1D089-BA04-4727-A13D-A3CB76D14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990595"/>
            <a:ext cx="6890401" cy="4948714"/>
          </a:xfrm>
        </p:spPr>
        <p:txBody>
          <a:bodyPr/>
          <a:lstStyle/>
          <a:p>
            <a:pPr marL="137160" indent="0">
              <a:buNone/>
            </a:pPr>
            <a:r>
              <a:rPr lang="en-US" sz="2000" dirty="0"/>
              <a:t>EMC measured Fe/D cross section ratios in DIS regime;       found strong suppression of nuclear PDFs in valence region</a:t>
            </a:r>
          </a:p>
          <a:p>
            <a:pPr marL="137160" indent="0">
              <a:buNone/>
            </a:pPr>
            <a:r>
              <a:rPr lang="en-US" sz="2000" dirty="0">
                <a:sym typeface="Wingdings" panose="05000000000000000000" pitchFamily="2" charset="2"/>
              </a:rPr>
              <a:t> Significant suppression of high-x quark distribution in Fe</a:t>
            </a:r>
            <a:endParaRPr lang="en-US" sz="2000" dirty="0"/>
          </a:p>
          <a:p>
            <a:endParaRPr lang="en-US" sz="2000" dirty="0"/>
          </a:p>
          <a:p>
            <a:endParaRPr lang="en-US" altLang="en-US" sz="2000" b="1" dirty="0">
              <a:solidFill>
                <a:schemeClr val="tx1">
                  <a:lumMod val="50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altLang="en-US" sz="2000" b="1" dirty="0">
              <a:solidFill>
                <a:schemeClr val="tx1">
                  <a:lumMod val="50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altLang="en-US" sz="2000" b="1" dirty="0">
              <a:solidFill>
                <a:schemeClr val="tx1">
                  <a:lumMod val="50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altLang="en-US" sz="2000" b="1" dirty="0">
              <a:solidFill>
                <a:schemeClr val="tx1">
                  <a:lumMod val="50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altLang="en-US" sz="2000" b="1" dirty="0">
              <a:solidFill>
                <a:schemeClr val="tx1">
                  <a:lumMod val="50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altLang="en-US" sz="2000" b="1" dirty="0">
              <a:solidFill>
                <a:schemeClr val="tx1">
                  <a:lumMod val="50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altLang="en-US" sz="2000" b="1" dirty="0">
              <a:solidFill>
                <a:schemeClr val="tx1">
                  <a:lumMod val="50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altLang="en-US" sz="2000" b="1" dirty="0">
              <a:solidFill>
                <a:schemeClr val="tx1">
                  <a:lumMod val="50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altLang="en-US" sz="2000" b="1" dirty="0">
              <a:solidFill>
                <a:schemeClr val="tx1">
                  <a:lumMod val="50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altLang="en-US" sz="2000" b="1" dirty="0">
              <a:solidFill>
                <a:schemeClr val="tx1">
                  <a:lumMod val="50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37160" indent="0">
              <a:buNone/>
            </a:pP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JLab E03-103 </a:t>
            </a:r>
            <a:r>
              <a:rPr lang="en-GB" altLang="en-US" sz="2000" b="1" dirty="0">
                <a:solidFill>
                  <a:schemeClr val="tx1">
                    <a:lumMod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measured EMC effect for </a:t>
            </a:r>
            <a:r>
              <a:rPr lang="en-GB" altLang="en-US" sz="2000" b="1" baseline="30000" dirty="0">
                <a:solidFill>
                  <a:schemeClr val="tx1">
                    <a:lumMod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3,4</a:t>
            </a:r>
            <a:r>
              <a:rPr lang="en-GB" altLang="en-US" sz="2000" b="1" dirty="0">
                <a:solidFill>
                  <a:schemeClr val="tx1">
                    <a:lumMod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He,</a:t>
            </a:r>
            <a:r>
              <a:rPr lang="en-GB" altLang="en-US" sz="2000" b="1" baseline="30000" dirty="0">
                <a:solidFill>
                  <a:schemeClr val="tx1">
                    <a:lumMod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9</a:t>
            </a:r>
            <a:r>
              <a:rPr lang="en-GB" altLang="en-US" sz="2000" b="1" dirty="0">
                <a:solidFill>
                  <a:schemeClr val="tx1">
                    <a:lumMod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Be, </a:t>
            </a:r>
            <a:r>
              <a:rPr lang="en-GB" altLang="en-US" sz="2000" b="1" baseline="30000" dirty="0">
                <a:solidFill>
                  <a:schemeClr val="tx1">
                    <a:lumMod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12</a:t>
            </a:r>
            <a:r>
              <a:rPr lang="en-GB" altLang="en-US" sz="2000" b="1" dirty="0">
                <a:solidFill>
                  <a:schemeClr val="tx1">
                    <a:lumMod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</a:t>
            </a:r>
            <a:r>
              <a:rPr lang="en-GB" altLang="en-US" sz="2000" b="1" dirty="0">
                <a:solidFill>
                  <a:srgbClr val="0000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Consistent shape for all nuclei </a:t>
            </a:r>
            <a:r>
              <a:rPr lang="en-GB" altLang="en-US" sz="18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(curve is SLAC </a:t>
            </a:r>
            <a:r>
              <a:rPr lang="en-GB" altLang="en-US" sz="1800" baseline="30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12</a:t>
            </a:r>
            <a:r>
              <a:rPr lang="en-GB" altLang="en-US" sz="18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C fit)</a:t>
            </a:r>
            <a:endParaRPr lang="en-GB" altLang="en-US" sz="20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3755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1CD184-98A7-430C-B72C-398FF06F9A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0CDFF8-E104-431D-BEFA-D681DDF6D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BF588-526B-44FE-98A1-B95C14A92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12/12/2024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4BCDF2-A1E3-4794-95EE-00FD81E51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Science at the Luminosity Frontier: JLab at 22 GeV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C0DFC-D191-45A5-A93D-0F2BFAA53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D2FA-95A0-44A0-B889-93B99EE9AC5C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DC9924-1AF1-48A4-8AA4-1D98E937F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53" y="-10363"/>
            <a:ext cx="10243242" cy="686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155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2D316-4E0E-40A6-80B4-0D012A734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9253" y="1053682"/>
            <a:ext cx="7779301" cy="5213350"/>
          </a:xfrm>
        </p:spPr>
        <p:txBody>
          <a:bodyPr/>
          <a:lstStyle/>
          <a:p>
            <a:pPr marL="137160" indent="0">
              <a:buNone/>
            </a:pPr>
            <a:r>
              <a:rPr lang="en-US" sz="2000" dirty="0"/>
              <a:t>Conventional binding/smearing can explain up to half of the effect in some models. Has much smaller impact in light-front calculations</a:t>
            </a:r>
          </a:p>
          <a:p>
            <a:pPr marL="137160" indent="0">
              <a:buNone/>
            </a:pPr>
            <a:endParaRPr lang="en-US" sz="1200" dirty="0"/>
          </a:p>
          <a:p>
            <a:pPr marL="137160" indent="0">
              <a:buNone/>
            </a:pPr>
            <a:r>
              <a:rPr lang="en-US" sz="2000" dirty="0"/>
              <a:t>Several more exotic explanations proposed; many can explain the conventional EMC effect, but may be excluded by other observables</a:t>
            </a:r>
          </a:p>
          <a:p>
            <a:pPr marL="137160" indent="0">
              <a:buNone/>
            </a:pPr>
            <a:endParaRPr lang="en-US" sz="1200" dirty="0"/>
          </a:p>
          <a:p>
            <a:pPr marL="137160" indent="0">
              <a:buNone/>
            </a:pPr>
            <a:r>
              <a:rPr lang="en-US" u="sng" dirty="0"/>
              <a:t>Insight from the Jefferson Lab program:</a:t>
            </a:r>
          </a:p>
          <a:p>
            <a:pPr marL="137160" indent="0">
              <a:buNone/>
            </a:pPr>
            <a:r>
              <a:rPr lang="en-US" sz="2000" dirty="0"/>
              <a:t>Light nuclei measurements led to examining more detailed nuclear structure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2A86C1-AD95-4AF3-AA42-BE5194A62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271245"/>
            <a:ext cx="11360800" cy="763560"/>
          </a:xfrm>
        </p:spPr>
        <p:txBody>
          <a:bodyPr/>
          <a:lstStyle/>
          <a:p>
            <a:r>
              <a:rPr lang="en-US" dirty="0"/>
              <a:t>EMC effect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60016-7C56-4E6B-97F9-D4AD685E4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12/12/2024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60F9B-C1B5-4117-BF8E-A385D76F2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Science at the Luminosity Frontier: JLab at 22 GeV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2D3B6-E012-4213-A25C-CBA3F644F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D2FA-95A0-44A0-B889-93B99EE9AC5C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8" descr="show_slopes_densitycorr">
            <a:extLst>
              <a:ext uri="{FF2B5EF4-FFF2-40B4-BE49-F238E27FC236}">
                <a16:creationId xmlns:a16="http://schemas.microsoft.com/office/drawing/2014/main" id="{E41542FD-8C5D-4EBE-AD06-0D828EC0D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613" y="964363"/>
            <a:ext cx="4504134" cy="282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He4">
            <a:extLst>
              <a:ext uri="{FF2B5EF4-FFF2-40B4-BE49-F238E27FC236}">
                <a16:creationId xmlns:a16="http://schemas.microsoft.com/office/drawing/2014/main" id="{694CCC0B-07D1-466C-BD2D-716B230F3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60" y="4170611"/>
            <a:ext cx="1828800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Be9 90">
            <a:extLst>
              <a:ext uri="{FF2B5EF4-FFF2-40B4-BE49-F238E27FC236}">
                <a16:creationId xmlns:a16="http://schemas.microsoft.com/office/drawing/2014/main" id="{0C04783D-BE5B-4E36-884B-1864A445A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47" y="4170611"/>
            <a:ext cx="1828800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AE213FA-C3E0-4161-94C1-AB954F741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9950" y="724651"/>
            <a:ext cx="3216275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sz="1400" b="1" i="0" dirty="0" err="1">
                <a:solidFill>
                  <a:schemeClr val="bg2">
                    <a:lumMod val="10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J.Seely</a:t>
            </a:r>
            <a:r>
              <a:rPr lang="en-US" sz="1400" b="1" i="0" dirty="0">
                <a:solidFill>
                  <a:schemeClr val="bg2">
                    <a:lumMod val="10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, et al., PRL103, 202301 (2009)</a:t>
            </a:r>
            <a:r>
              <a:rPr lang="en-US" sz="1400" b="1" dirty="0">
                <a:solidFill>
                  <a:schemeClr val="bg2">
                    <a:lumMod val="10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8458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2D316-4E0E-40A6-80B4-0D012A734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9253" y="1053682"/>
            <a:ext cx="7779301" cy="5213350"/>
          </a:xfrm>
        </p:spPr>
        <p:txBody>
          <a:bodyPr/>
          <a:lstStyle/>
          <a:p>
            <a:pPr marL="137160" indent="0">
              <a:buNone/>
            </a:pPr>
            <a:r>
              <a:rPr lang="en-US" sz="2000" dirty="0"/>
              <a:t>Conventional binding/smearing can explain up to half of the effect in some models. Has much smaller impact in light-front calculations</a:t>
            </a:r>
          </a:p>
          <a:p>
            <a:pPr marL="137160" indent="0">
              <a:buNone/>
            </a:pPr>
            <a:endParaRPr lang="en-US" sz="1200" dirty="0"/>
          </a:p>
          <a:p>
            <a:pPr marL="137160" indent="0">
              <a:buNone/>
            </a:pPr>
            <a:r>
              <a:rPr lang="en-US" sz="2000" dirty="0"/>
              <a:t>Several more exotic explanations proposed; many can explain the conventional EMC effect, but may be excluded by other observables</a:t>
            </a:r>
          </a:p>
          <a:p>
            <a:pPr marL="137160" indent="0">
              <a:buNone/>
            </a:pPr>
            <a:endParaRPr lang="en-US" sz="1200" dirty="0"/>
          </a:p>
          <a:p>
            <a:pPr marL="137160" indent="0">
              <a:buNone/>
            </a:pPr>
            <a:r>
              <a:rPr lang="en-US" u="sng" dirty="0"/>
              <a:t>Insight from the Jefferson Lab program:</a:t>
            </a:r>
          </a:p>
          <a:p>
            <a:pPr marL="137160" indent="0">
              <a:buNone/>
            </a:pPr>
            <a:r>
              <a:rPr lang="en-US" sz="2000" dirty="0"/>
              <a:t>Light nuclei measurements led to examining more detailed nuclear structure</a:t>
            </a:r>
          </a:p>
          <a:p>
            <a:pPr marL="137160" indent="0">
              <a:buNone/>
            </a:pPr>
            <a:endParaRPr lang="en-US" sz="1200" dirty="0"/>
          </a:p>
          <a:p>
            <a:pPr marL="137160" indent="0">
              <a:buNone/>
            </a:pPr>
            <a:r>
              <a:rPr lang="en-US" sz="2000" dirty="0"/>
              <a:t>Demonstrated non-trivial EMC-SRC correlation – often explained in terms of Local-Density or High-</a:t>
            </a:r>
            <a:r>
              <a:rPr lang="en-US" sz="2000" dirty="0" err="1"/>
              <a:t>Virtuality</a:t>
            </a:r>
            <a:r>
              <a:rPr lang="en-US" sz="2000" dirty="0"/>
              <a:t> effects</a:t>
            </a:r>
          </a:p>
          <a:p>
            <a:pPr marL="137160" indent="0">
              <a:buNone/>
            </a:pPr>
            <a:endParaRPr lang="en-US" sz="1200" dirty="0"/>
          </a:p>
          <a:p>
            <a:pPr marL="137160" indent="0">
              <a:buNone/>
            </a:pPr>
            <a:r>
              <a:rPr lang="en-US" sz="2000" dirty="0"/>
              <a:t>New data (12 GeV): A and N/Z dependence, spin dependence, flavor dependence (</a:t>
            </a:r>
            <a:r>
              <a:rPr lang="en-US" sz="2000" dirty="0" err="1"/>
              <a:t>SoLID</a:t>
            </a:r>
            <a:r>
              <a:rPr lang="en-US" sz="2000" dirty="0"/>
              <a:t>), tagged EMC can provide tests of various models</a:t>
            </a:r>
          </a:p>
          <a:p>
            <a:pPr marL="137160" indent="0">
              <a:buNone/>
            </a:pPr>
            <a:endParaRPr lang="en-US" sz="1200" dirty="0"/>
          </a:p>
          <a:p>
            <a:pPr marL="137160" indent="0">
              <a:buNone/>
            </a:pPr>
            <a:endParaRPr lang="en-US" sz="1200" dirty="0"/>
          </a:p>
          <a:p>
            <a:pPr marL="137160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22 GeV: Nuclear PDFs at x&gt;1 (SFQ distributions), provide entirely new test of EMC effect; </a:t>
            </a:r>
            <a:r>
              <a:rPr lang="en-US" sz="2000" b="1" dirty="0">
                <a:solidFill>
                  <a:srgbClr val="0000FF"/>
                </a:solidFill>
              </a:rPr>
              <a:t>needs high energy for clean interpretation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2A86C1-AD95-4AF3-AA42-BE5194A62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271245"/>
            <a:ext cx="5397371" cy="763560"/>
          </a:xfrm>
        </p:spPr>
        <p:txBody>
          <a:bodyPr/>
          <a:lstStyle/>
          <a:p>
            <a:r>
              <a:rPr lang="en-US" dirty="0"/>
              <a:t>EMC effect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60016-7C56-4E6B-97F9-D4AD685E4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12/12/2024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60F9B-C1B5-4117-BF8E-A385D76F2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Science at the Luminosity Frontier: JLab at 22 GeV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2D3B6-E012-4213-A25C-CBA3F644F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D2FA-95A0-44A0-B889-93B99EE9AC5C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51B6A555-A087-423F-B40E-3650C216D6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554" y="528493"/>
            <a:ext cx="39941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D43D899-512E-4764-AEED-4EFC542E3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" r="8295"/>
          <a:stretch>
            <a:fillRect/>
          </a:stretch>
        </p:blipFill>
        <p:spPr bwMode="auto">
          <a:xfrm>
            <a:off x="8023635" y="3837694"/>
            <a:ext cx="4027107" cy="265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64060E3-196E-44E3-A41C-8CD783839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3277" y="302476"/>
            <a:ext cx="3216275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sz="1400" b="1" i="0" dirty="0">
                <a:solidFill>
                  <a:schemeClr val="bg2">
                    <a:lumMod val="10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J. </a:t>
            </a:r>
            <a:r>
              <a:rPr lang="en-US" sz="1400" b="1" dirty="0">
                <a:solidFill>
                  <a:schemeClr val="bg2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Arrington</a:t>
            </a:r>
            <a:r>
              <a:rPr lang="en-US" sz="1400" b="1" i="0" dirty="0">
                <a:solidFill>
                  <a:schemeClr val="bg2">
                    <a:lumMod val="10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, et al., PRC 86 (2012) 065204</a:t>
            </a:r>
            <a:endParaRPr lang="en-US" sz="1400" b="1" dirty="0">
              <a:solidFill>
                <a:schemeClr val="bg2">
                  <a:lumMod val="10000"/>
                </a:schemeClr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796877-46F6-45CA-B7F5-D9A6B348C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9837" y="6329902"/>
            <a:ext cx="3375843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0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sz="1400" b="1" dirty="0">
                <a:solidFill>
                  <a:schemeClr val="bg2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L. Weinstein</a:t>
            </a:r>
            <a:r>
              <a:rPr lang="en-US" sz="1400" b="1" i="0" dirty="0">
                <a:solidFill>
                  <a:schemeClr val="bg2">
                    <a:lumMod val="10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, et al., PRL 106 (2011) 052301</a:t>
            </a:r>
            <a:endParaRPr lang="en-US" sz="1400" b="1" dirty="0">
              <a:solidFill>
                <a:schemeClr val="bg2">
                  <a:lumMod val="10000"/>
                </a:schemeClr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179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7712C5-A926-4332-8150-94B5AE372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PDFs at x&gt;1 (SFQs)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BFB10-F10C-45DF-9753-25EAB12C6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12/12/2024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85CE3-1AA7-46A8-9137-4AAAE9B29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Science at the Luminosity Frontier: JLab at 22 GeV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0DC5C-8B7B-499F-A020-9B23EB5F4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D2FA-95A0-44A0-B889-93B99EE9AC5C}" type="slidenum">
              <a:rPr lang="en-US" smtClean="0"/>
              <a:t>5</a:t>
            </a:fld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335E207-0915-4BD6-BE98-B4CCA884A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7175" y="1143000"/>
            <a:ext cx="11671121" cy="4581525"/>
          </a:xfrm>
        </p:spPr>
        <p:txBody>
          <a:bodyPr/>
          <a:lstStyle/>
          <a:p>
            <a:pPr marL="137160" indent="0">
              <a:spcAft>
                <a:spcPts val="600"/>
              </a:spcAft>
              <a:buNone/>
            </a:pPr>
            <a:r>
              <a:rPr lang="en-US" sz="2000" dirty="0"/>
              <a:t>In a simple convolution model, SFQs are associated with </a:t>
            </a:r>
            <a:r>
              <a:rPr lang="en-US" sz="2000" dirty="0">
                <a:solidFill>
                  <a:srgbClr val="0000FF"/>
                </a:solidFill>
              </a:rPr>
              <a:t>high-x quarks </a:t>
            </a:r>
            <a:r>
              <a:rPr lang="en-US" sz="2000" dirty="0"/>
              <a:t>in </a:t>
            </a:r>
            <a:r>
              <a:rPr lang="en-US" sz="2000" dirty="0">
                <a:solidFill>
                  <a:srgbClr val="CC00CC"/>
                </a:solidFill>
              </a:rPr>
              <a:t>high-momentum nucleons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Both the PDF and the nucleon momentum distribution fall rapidly at large momenta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SFQ distribution falls very rapidly at large x values (esp. for deuteron)</a:t>
            </a:r>
          </a:p>
          <a:p>
            <a:pPr>
              <a:spcAft>
                <a:spcPts val="600"/>
              </a:spcAft>
            </a:pPr>
            <a:endParaRPr lang="en-US" sz="2000" dirty="0"/>
          </a:p>
          <a:p>
            <a:pPr marL="137160" indent="0">
              <a:spcAft>
                <a:spcPts val="600"/>
              </a:spcAft>
              <a:buNone/>
            </a:pPr>
            <a:r>
              <a:rPr lang="en-US" sz="2000" dirty="0"/>
              <a:t>If nuclear PDF in SFQ regime is very small, certain effects may be much easier to see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Additive contributions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Shifting of strength from lower x</a:t>
            </a:r>
          </a:p>
          <a:p>
            <a:pPr>
              <a:spcAft>
                <a:spcPts val="600"/>
              </a:spcAft>
            </a:pPr>
            <a:endParaRPr lang="en-US" sz="2000" dirty="0"/>
          </a:p>
          <a:p>
            <a:pPr marL="137160" indent="0">
              <a:spcAft>
                <a:spcPts val="600"/>
              </a:spcAft>
              <a:buNone/>
            </a:pPr>
            <a:r>
              <a:rPr lang="en-US" sz="2000" dirty="0"/>
              <a:t>Off-shell effects associated with very high-momentum nucleons will be maximized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Most models show increasing modification at large x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Virtuality increases at large nucleon momenta</a:t>
            </a:r>
          </a:p>
        </p:txBody>
      </p:sp>
    </p:spTree>
    <p:extLst>
      <p:ext uri="{BB962C8B-B14F-4D97-AF65-F5344CB8AC3E}">
        <p14:creationId xmlns:p14="http://schemas.microsoft.com/office/powerpoint/2010/main" val="2625572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0D9563C-1061-4380-AF61-89A8C88971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7492108" y="93557"/>
            <a:ext cx="4626322" cy="319199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77712C5-A926-4332-8150-94B5AE372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PDFs at x&gt;1 (SFQs)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BFB10-F10C-45DF-9753-25EAB12C6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12/12/2024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85CE3-1AA7-46A8-9137-4AAAE9B29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Science at the Luminosity Frontier: JLab at 22 GeV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0DC5C-8B7B-499F-A020-9B23EB5F4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D2FA-95A0-44A0-B889-93B99EE9AC5C}" type="slidenum">
              <a:rPr lang="en-US" smtClean="0"/>
              <a:t>6</a:t>
            </a:fld>
            <a:endParaRPr lang="en-US"/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86484919-082B-4705-9B0A-3E1344DA4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4082" y="310029"/>
            <a:ext cx="2162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p+n</a:t>
            </a:r>
            <a:r>
              <a:rPr lang="en-US" alt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(+smearing)</a:t>
            </a:r>
            <a:endParaRPr lang="en-US" altLang="en-US" sz="1600" b="1" i="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BACF5C08-4334-482A-AA6D-FFA63EDB8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7863" y="1160642"/>
            <a:ext cx="2162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1" i="0" dirty="0">
                <a:solidFill>
                  <a:srgbClr val="0000FF"/>
                </a:solidFill>
                <a:latin typeface="Comic Sans MS" panose="030F0702030302020204" pitchFamily="66" charset="0"/>
              </a:rPr>
              <a:t>95%</a:t>
            </a:r>
            <a:r>
              <a:rPr lang="en-US" altLang="en-US" sz="1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(</a:t>
            </a:r>
            <a:r>
              <a:rPr lang="en-US" altLang="en-US" sz="16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p+n</a:t>
            </a:r>
            <a:r>
              <a:rPr lang="en-US" altLang="en-US" sz="1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) plus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1" i="0" dirty="0">
                <a:solidFill>
                  <a:srgbClr val="0000FF"/>
                </a:solidFill>
                <a:latin typeface="Comic Sans MS" panose="030F0702030302020204" pitchFamily="66" charset="0"/>
              </a:rPr>
              <a:t>5% 6q bag 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9F73FA4D-0923-4E00-88D0-F0776F31C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2193" y="209421"/>
            <a:ext cx="13198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 err="1">
                <a:latin typeface="Times New Roman" pitchFamily="18" charset="0"/>
              </a:rPr>
              <a:t>q</a:t>
            </a:r>
            <a:r>
              <a:rPr lang="en-US" sz="2800" baseline="-25000" dirty="0" err="1">
                <a:latin typeface="Times New Roman" pitchFamily="18" charset="0"/>
              </a:rPr>
              <a:t>D</a:t>
            </a:r>
            <a:r>
              <a:rPr lang="en-US" sz="2800" dirty="0">
                <a:latin typeface="Times New Roman" pitchFamily="18" charset="0"/>
              </a:rPr>
              <a:t>(x)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335E207-0915-4BD6-BE98-B4CCA884A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7176" y="1143000"/>
            <a:ext cx="7142108" cy="4581525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en-US" sz="2000" dirty="0"/>
              <a:t>Six-quark bag was potential explanation for the EMC effect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2000" dirty="0"/>
              <a:t>Two interacting 3q bags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≠ </a:t>
            </a:r>
            <a:r>
              <a:rPr lang="en-US" sz="2000" dirty="0"/>
              <a:t>one 6q bag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2000" dirty="0"/>
              <a:t>Small impact EMC region, much larger in SFQ region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spcAft>
                <a:spcPts val="300"/>
              </a:spcAft>
            </a:pPr>
            <a:r>
              <a:rPr lang="en-US" sz="2000" dirty="0">
                <a:solidFill>
                  <a:schemeClr val="bg1"/>
                </a:solidFill>
              </a:rPr>
              <a:t>Momentum sharing more important at</a:t>
            </a:r>
            <a:endParaRPr lang="en-US" sz="20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510DE92-9B81-4581-85C2-B6B91990D6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849" r="821"/>
          <a:stretch/>
        </p:blipFill>
        <p:spPr>
          <a:xfrm>
            <a:off x="7336327" y="3012101"/>
            <a:ext cx="4782103" cy="3344249"/>
          </a:xfrm>
          <a:prstGeom prst="rect">
            <a:avLst/>
          </a:prstGeom>
        </p:spPr>
      </p:pic>
      <p:sp>
        <p:nvSpPr>
          <p:cNvPr id="15" name="Text Box 15">
            <a:extLst>
              <a:ext uri="{FF2B5EF4-FFF2-40B4-BE49-F238E27FC236}">
                <a16:creationId xmlns:a16="http://schemas.microsoft.com/office/drawing/2014/main" id="{C5C70629-5B98-4EEB-B329-F301D67A1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4720" y="4982961"/>
            <a:ext cx="26520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Adding 5% 6q bag gives 2% EMC effect for deuteron</a:t>
            </a:r>
          </a:p>
        </p:txBody>
      </p:sp>
      <p:sp>
        <p:nvSpPr>
          <p:cNvPr id="21" name="Text Box 10">
            <a:extLst>
              <a:ext uri="{FF2B5EF4-FFF2-40B4-BE49-F238E27FC236}">
                <a16:creationId xmlns:a16="http://schemas.microsoft.com/office/drawing/2014/main" id="{67080CBC-851A-485F-AFEC-B159AAA69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0699" y="2084387"/>
            <a:ext cx="19315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>
                <a:solidFill>
                  <a:srgbClr val="33CC33"/>
                </a:solidFill>
                <a:latin typeface="Comic Sans MS" panose="030F0702030302020204" pitchFamily="66" charset="0"/>
              </a:rPr>
              <a:t>6-quark bag (x0.05)</a:t>
            </a:r>
            <a:endParaRPr lang="en-US" altLang="en-US" sz="1400" b="1" i="0" dirty="0">
              <a:solidFill>
                <a:srgbClr val="33CC33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813BEF-E06D-4BF8-9D8B-7366A5DE017D}"/>
              </a:ext>
            </a:extLst>
          </p:cNvPr>
          <p:cNvSpPr/>
          <p:nvPr/>
        </p:nvSpPr>
        <p:spPr>
          <a:xfrm>
            <a:off x="4495799" y="5894486"/>
            <a:ext cx="32977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0" algn="r">
              <a:lnSpc>
                <a:spcPct val="100000"/>
              </a:lnSpc>
              <a:buNone/>
            </a:pPr>
            <a:r>
              <a:rPr lang="en-US" sz="1400" b="1" i="1" dirty="0"/>
              <a:t>J. Arrington, APHA 21 (2004) 295, </a:t>
            </a:r>
            <a:r>
              <a:rPr lang="en-US" sz="1400" b="1" i="1" dirty="0" err="1"/>
              <a:t>arXiv:hep-ph</a:t>
            </a:r>
            <a:r>
              <a:rPr lang="en-US" sz="1400" b="1" i="1" dirty="0"/>
              <a:t>/0304213</a:t>
            </a:r>
          </a:p>
        </p:txBody>
      </p:sp>
    </p:spTree>
    <p:extLst>
      <p:ext uri="{BB962C8B-B14F-4D97-AF65-F5344CB8AC3E}">
        <p14:creationId xmlns:p14="http://schemas.microsoft.com/office/powerpoint/2010/main" val="356262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sixqbaglog">
            <a:extLst>
              <a:ext uri="{FF2B5EF4-FFF2-40B4-BE49-F238E27FC236}">
                <a16:creationId xmlns:a16="http://schemas.microsoft.com/office/drawing/2014/main" id="{1C9C3E9E-C8AB-4E06-BB90-8DA4501F8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864" y="3172334"/>
            <a:ext cx="4315566" cy="3511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77712C5-A926-4332-8150-94B5AE372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PDFs at x&gt;1 (SFQs)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BFB10-F10C-45DF-9753-25EAB12C6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12/12/2024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85CE3-1AA7-46A8-9137-4AAAE9B29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Science at the Luminosity Frontier: JLab at 22 GeV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0DC5C-8B7B-499F-A020-9B23EB5F4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D2FA-95A0-44A0-B889-93B99EE9AC5C}" type="slidenum">
              <a:rPr lang="en-US" smtClean="0"/>
              <a:t>7</a:t>
            </a:fld>
            <a:endParaRPr lang="en-US"/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0F6D13C5-67E2-4822-BF4F-3D2CDF066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6742" y="5127717"/>
            <a:ext cx="18311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Smeared </a:t>
            </a:r>
            <a:r>
              <a:rPr lang="en-US" altLang="en-US" sz="16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p+n</a:t>
            </a:r>
            <a:endParaRPr lang="en-US" altLang="en-US" sz="1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F85C674A-EED3-42CB-A9F7-4791E5D50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3431" y="3760396"/>
            <a:ext cx="173477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p</a:t>
            </a:r>
            <a:r>
              <a:rPr lang="en-US" altLang="en-US" sz="1600" b="1" i="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+n</a:t>
            </a:r>
            <a:r>
              <a:rPr lang="en-US" altLang="en-US" sz="1600" b="1" i="0" dirty="0">
                <a:solidFill>
                  <a:srgbClr val="0000FF"/>
                </a:solidFill>
                <a:latin typeface="Comic Sans MS" panose="030F0702030302020204" pitchFamily="66" charset="0"/>
              </a:rPr>
              <a:t> with 5% 6q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335E207-0915-4BD6-BE98-B4CCA884A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7175" y="1143000"/>
            <a:ext cx="7545689" cy="4581525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en-US" sz="2000" dirty="0"/>
              <a:t>Six-quark bag was potential explanation for the EMC effect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2000" dirty="0"/>
              <a:t>Two interacting 3q bags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≠ </a:t>
            </a:r>
            <a:r>
              <a:rPr lang="en-US" sz="2000" dirty="0"/>
              <a:t>one 6q bag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2000" dirty="0"/>
              <a:t>Small impact EMC region, much larger in SFQ region</a:t>
            </a:r>
            <a:endParaRPr lang="en-US" sz="2000" dirty="0">
              <a:solidFill>
                <a:schemeClr val="bg1"/>
              </a:solidFill>
            </a:endParaRPr>
          </a:p>
          <a:p>
            <a:pPr lvl="1">
              <a:spcBef>
                <a:spcPts val="0"/>
              </a:spcBef>
              <a:spcAft>
                <a:spcPts val="300"/>
              </a:spcAft>
            </a:pPr>
            <a:endParaRPr lang="en-US" sz="2000" dirty="0"/>
          </a:p>
          <a:p>
            <a:pPr>
              <a:spcAft>
                <a:spcPts val="300"/>
              </a:spcAft>
            </a:pPr>
            <a:r>
              <a:rPr lang="en-US" sz="2000" dirty="0"/>
              <a:t>In a simple convolution model, the super-fast quarks are associated with </a:t>
            </a:r>
            <a:r>
              <a:rPr lang="en-US" sz="2000" dirty="0">
                <a:solidFill>
                  <a:srgbClr val="0000FF"/>
                </a:solidFill>
              </a:rPr>
              <a:t>high-x quarks </a:t>
            </a:r>
            <a:r>
              <a:rPr lang="en-US" sz="2000" dirty="0"/>
              <a:t>in </a:t>
            </a:r>
            <a:r>
              <a:rPr lang="en-US" sz="2000" dirty="0">
                <a:solidFill>
                  <a:srgbClr val="CC00CC"/>
                </a:solidFill>
              </a:rPr>
              <a:t>high-momentum nucleons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2000" dirty="0"/>
              <a:t>Falls rapidly at large x values (esp. for deuteron)</a:t>
            </a:r>
          </a:p>
          <a:p>
            <a:pPr>
              <a:spcAft>
                <a:spcPts val="300"/>
              </a:spcAft>
            </a:pPr>
            <a:endParaRPr lang="en-US" sz="2000" dirty="0"/>
          </a:p>
          <a:p>
            <a:pPr>
              <a:spcAft>
                <a:spcPts val="300"/>
              </a:spcAft>
            </a:pPr>
            <a:r>
              <a:rPr lang="en-US" sz="2000" dirty="0"/>
              <a:t>Momentum sharing more important at largest quark momenta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2000" dirty="0"/>
              <a:t>Dramatic enhancement (potentially order of magnitude) over taking highest-x quarks in highest-momentum nucleons</a:t>
            </a:r>
          </a:p>
          <a:p>
            <a:pPr marL="137160" indent="0">
              <a:spcAft>
                <a:spcPts val="300"/>
              </a:spcAft>
              <a:buNone/>
            </a:pPr>
            <a:endParaRPr lang="en-US" sz="2000" dirty="0"/>
          </a:p>
          <a:p>
            <a:pPr>
              <a:spcAft>
                <a:spcPts val="300"/>
              </a:spcAft>
            </a:pPr>
            <a:endParaRPr lang="en-US" sz="2000" dirty="0"/>
          </a:p>
          <a:p>
            <a:pPr>
              <a:spcAft>
                <a:spcPts val="300"/>
              </a:spcAft>
            </a:pPr>
            <a:endParaRPr lang="en-US" sz="20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92EE69-F857-4585-A0A4-6D3D312430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00"/>
          <a:stretch/>
        </p:blipFill>
        <p:spPr>
          <a:xfrm>
            <a:off x="7492108" y="93557"/>
            <a:ext cx="4626322" cy="3191990"/>
          </a:xfrm>
          <a:prstGeom prst="rect">
            <a:avLst/>
          </a:prstGeom>
        </p:spPr>
      </p:pic>
      <p:sp>
        <p:nvSpPr>
          <p:cNvPr id="16" name="Text Box 8">
            <a:extLst>
              <a:ext uri="{FF2B5EF4-FFF2-40B4-BE49-F238E27FC236}">
                <a16:creationId xmlns:a16="http://schemas.microsoft.com/office/drawing/2014/main" id="{E2DC4857-4A31-41DE-8597-83EEDA029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4082" y="310029"/>
            <a:ext cx="2162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p+n</a:t>
            </a:r>
            <a:r>
              <a:rPr lang="en-US" alt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(+smearing)</a:t>
            </a:r>
            <a:endParaRPr lang="en-US" altLang="en-US" sz="1600" b="1" i="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E20CD9C8-3EF7-476E-94F8-7ACD39DA1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7863" y="1160642"/>
            <a:ext cx="2162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1" i="0" dirty="0">
                <a:solidFill>
                  <a:srgbClr val="0000FF"/>
                </a:solidFill>
                <a:latin typeface="Comic Sans MS" panose="030F0702030302020204" pitchFamily="66" charset="0"/>
              </a:rPr>
              <a:t>95%</a:t>
            </a:r>
            <a:r>
              <a:rPr lang="en-US" altLang="en-US" sz="1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(</a:t>
            </a:r>
            <a:r>
              <a:rPr lang="en-US" altLang="en-US" sz="16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p+n</a:t>
            </a:r>
            <a:r>
              <a:rPr lang="en-US" altLang="en-US" sz="1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) plus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1" i="0" dirty="0">
                <a:solidFill>
                  <a:srgbClr val="0000FF"/>
                </a:solidFill>
                <a:latin typeface="Comic Sans MS" panose="030F0702030302020204" pitchFamily="66" charset="0"/>
              </a:rPr>
              <a:t>5% 6q bag </a:t>
            </a: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66597EBF-598A-4434-88CA-162F40797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2193" y="209421"/>
            <a:ext cx="13198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 err="1">
                <a:latin typeface="Times New Roman" pitchFamily="18" charset="0"/>
              </a:rPr>
              <a:t>q</a:t>
            </a:r>
            <a:r>
              <a:rPr lang="en-US" sz="2800" baseline="-25000" dirty="0" err="1">
                <a:latin typeface="Times New Roman" pitchFamily="18" charset="0"/>
              </a:rPr>
              <a:t>D</a:t>
            </a:r>
            <a:r>
              <a:rPr lang="en-US" sz="2800" dirty="0">
                <a:latin typeface="Times New Roman" pitchFamily="18" charset="0"/>
              </a:rPr>
              <a:t>(x)</a:t>
            </a:r>
          </a:p>
        </p:txBody>
      </p:sp>
      <p:sp>
        <p:nvSpPr>
          <p:cNvPr id="20" name="Text Box 10">
            <a:extLst>
              <a:ext uri="{FF2B5EF4-FFF2-40B4-BE49-F238E27FC236}">
                <a16:creationId xmlns:a16="http://schemas.microsoft.com/office/drawing/2014/main" id="{BE9D7DEB-AFDE-4BB1-99E9-93FC7F3B4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0699" y="2084387"/>
            <a:ext cx="19315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>
                <a:solidFill>
                  <a:srgbClr val="33CC33"/>
                </a:solidFill>
                <a:latin typeface="Comic Sans MS" panose="030F0702030302020204" pitchFamily="66" charset="0"/>
              </a:rPr>
              <a:t>6-quark bag (x0.05)</a:t>
            </a:r>
            <a:endParaRPr lang="en-US" altLang="en-US" sz="1400" b="1" i="0" dirty="0">
              <a:solidFill>
                <a:srgbClr val="33CC33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9D484E-B03C-4DCB-974A-2BC8645F8B57}"/>
              </a:ext>
            </a:extLst>
          </p:cNvPr>
          <p:cNvSpPr/>
          <p:nvPr/>
        </p:nvSpPr>
        <p:spPr>
          <a:xfrm>
            <a:off x="4495799" y="5894486"/>
            <a:ext cx="32977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0" algn="r">
              <a:lnSpc>
                <a:spcPct val="100000"/>
              </a:lnSpc>
              <a:buNone/>
            </a:pPr>
            <a:r>
              <a:rPr lang="en-US" sz="1400" b="1" i="1" dirty="0"/>
              <a:t>J. Arrington, APHA 21 (2004) 295, </a:t>
            </a:r>
            <a:r>
              <a:rPr lang="en-US" sz="1400" b="1" i="1" dirty="0" err="1"/>
              <a:t>arXiv:hep-ph</a:t>
            </a:r>
            <a:r>
              <a:rPr lang="en-US" sz="1400" b="1" i="1" dirty="0"/>
              <a:t>/0304213</a:t>
            </a:r>
          </a:p>
        </p:txBody>
      </p:sp>
    </p:spTree>
    <p:extLst>
      <p:ext uri="{BB962C8B-B14F-4D97-AF65-F5344CB8AC3E}">
        <p14:creationId xmlns:p14="http://schemas.microsoft.com/office/powerpoint/2010/main" val="2183141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7712C5-A926-4332-8150-94B5AE372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330785"/>
            <a:ext cx="10515600" cy="653184"/>
          </a:xfrm>
        </p:spPr>
        <p:txBody>
          <a:bodyPr/>
          <a:lstStyle/>
          <a:p>
            <a:r>
              <a:rPr lang="en-US" dirty="0"/>
              <a:t>Nuclear PDFs at x&gt;1 (SFQs)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BFB10-F10C-45DF-9753-25EAB12C6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12/12/2024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85CE3-1AA7-46A8-9137-4AAAE9B29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Science at the Luminosity Frontier: JLab at 22 GeV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0DC5C-8B7B-499F-A020-9B23EB5F4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D2FA-95A0-44A0-B889-93B99EE9AC5C}" type="slidenum">
              <a:rPr lang="en-US" smtClean="0"/>
              <a:t>8</a:t>
            </a:fld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335E207-0915-4BD6-BE98-B4CCA884A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7175" y="1143001"/>
            <a:ext cx="7545689" cy="3530600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en-US" sz="2000" dirty="0"/>
              <a:t>Six-quark bag was potential explanation for the EMC effect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2000" dirty="0"/>
              <a:t>Two interacting 3q bags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≠ </a:t>
            </a:r>
            <a:r>
              <a:rPr lang="en-US" sz="2000" dirty="0"/>
              <a:t>one 6q bag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2000" dirty="0"/>
              <a:t>Small impact EMC region, much larger in SFQ region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>
              <a:spcAft>
                <a:spcPts val="300"/>
              </a:spcAft>
            </a:pPr>
            <a:r>
              <a:rPr lang="en-US" sz="2000" dirty="0"/>
              <a:t>In a simple convolution model, the super-fast quarks are associated with high-x quarks in high-momentum nucleons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2000" dirty="0"/>
              <a:t>Falls rapidly at large x values (esp. for deuteron)</a:t>
            </a:r>
          </a:p>
          <a:p>
            <a:pPr marL="716280" lvl="1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2000" dirty="0"/>
          </a:p>
          <a:p>
            <a:pPr>
              <a:spcAft>
                <a:spcPts val="300"/>
              </a:spcAft>
            </a:pPr>
            <a:r>
              <a:rPr lang="en-US" sz="2000" dirty="0"/>
              <a:t>Momentum sharing more important at largest quark momenta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2000" dirty="0"/>
              <a:t>Dramatic enhancement (potentially order of magnitude) over taking highest-x quarks in highest-momentum nucleons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endParaRPr lang="en-US" sz="2000" dirty="0"/>
          </a:p>
          <a:p>
            <a:pPr>
              <a:spcAft>
                <a:spcPts val="300"/>
              </a:spcAft>
            </a:pPr>
            <a:r>
              <a:rPr lang="en-US" sz="2000" dirty="0">
                <a:solidFill>
                  <a:srgbClr val="0000FF"/>
                </a:solidFill>
              </a:rPr>
              <a:t>Similar for any mechanism that allows direct momentum sharing</a:t>
            </a:r>
            <a:endParaRPr lang="en-US" sz="2000" dirty="0"/>
          </a:p>
          <a:p>
            <a:pPr>
              <a:spcAft>
                <a:spcPts val="300"/>
              </a:spcAft>
            </a:pPr>
            <a:endParaRPr lang="en-US" sz="20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CA30D44-8879-436E-8F76-EADE10249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3064" y="3640762"/>
            <a:ext cx="4117515" cy="27155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09A584-23D8-412F-A994-CE527CD427E0}"/>
              </a:ext>
            </a:extLst>
          </p:cNvPr>
          <p:cNvSpPr txBox="1"/>
          <p:nvPr/>
        </p:nvSpPr>
        <p:spPr>
          <a:xfrm>
            <a:off x="9843431" y="3701400"/>
            <a:ext cx="1856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dirty="0"/>
              <a:t>D. Kim, G. Miller</a:t>
            </a:r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id="{B29E0603-36F7-42FA-8CC5-639847336B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973" y="501651"/>
            <a:ext cx="4216852" cy="3059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ECFA715-B987-4C5E-9625-5DC0F1FF003D}"/>
              </a:ext>
            </a:extLst>
          </p:cNvPr>
          <p:cNvSpPr/>
          <p:nvPr/>
        </p:nvSpPr>
        <p:spPr>
          <a:xfrm>
            <a:off x="4835200" y="6413698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7160" lvl="0" algn="r"/>
            <a:r>
              <a:rPr lang="en-US" sz="1400" b="1" i="1" dirty="0">
                <a:solidFill>
                  <a:prstClr val="black"/>
                </a:solidFill>
              </a:rPr>
              <a:t>D. Kim and G. Miller, PRC 109 (2024) 045203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340C98-DBB5-4B3E-950A-98F96757747F}"/>
              </a:ext>
            </a:extLst>
          </p:cNvPr>
          <p:cNvSpPr/>
          <p:nvPr/>
        </p:nvSpPr>
        <p:spPr>
          <a:xfrm>
            <a:off x="9021928" y="254573"/>
            <a:ext cx="27544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7160" lvl="0" algn="r"/>
            <a:r>
              <a:rPr lang="en-US" sz="1400" b="1" i="1" dirty="0">
                <a:solidFill>
                  <a:prstClr val="black"/>
                </a:solidFill>
              </a:rPr>
              <a:t>M. Sargsian, NPA 782 (2007) 199</a:t>
            </a:r>
          </a:p>
        </p:txBody>
      </p:sp>
    </p:spTree>
    <p:extLst>
      <p:ext uri="{BB962C8B-B14F-4D97-AF65-F5344CB8AC3E}">
        <p14:creationId xmlns:p14="http://schemas.microsoft.com/office/powerpoint/2010/main" val="1695668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E27E722-BC11-4D2C-A8F0-4D3DD34F60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6895" y="3545987"/>
            <a:ext cx="4812396" cy="331201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6B2F684-CD74-4B87-9A38-31A511889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Other models for super-fast quarks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02F5F-89C3-46BB-BA4B-7DB84E13D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12/12/2024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B7E5CE-E302-40F3-B84A-6BC006327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Science at the Luminosity Frontier: JLab at 22 GeV</a:t>
            </a:r>
            <a:endParaRPr lang="en-US" dirty="0"/>
          </a:p>
        </p:txBody>
      </p:sp>
      <p:graphicFrame>
        <p:nvGraphicFramePr>
          <p:cNvPr id="11" name="Object 16">
            <a:extLst>
              <a:ext uri="{FF2B5EF4-FFF2-40B4-BE49-F238E27FC236}">
                <a16:creationId xmlns:a16="http://schemas.microsoft.com/office/drawing/2014/main" id="{C0E188A1-6C1F-44AF-8A04-34ADD9E1DB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223040"/>
              </p:ext>
            </p:extLst>
          </p:nvPr>
        </p:nvGraphicFramePr>
        <p:xfrm>
          <a:off x="9195840" y="6521124"/>
          <a:ext cx="1908857" cy="365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Equation" r:id="rId5" imgW="1179360" imgH="219240" progId="Equation.DSMT4">
                  <p:embed/>
                </p:oleObj>
              </mc:Choice>
              <mc:Fallback>
                <p:oleObj name="Equation" r:id="rId5" imgW="1179360" imgH="219240" progId="Equation.DSMT4">
                  <p:embed/>
                  <p:pic>
                    <p:nvPicPr>
                      <p:cNvPr id="11" name="Object 16">
                        <a:extLst>
                          <a:ext uri="{FF2B5EF4-FFF2-40B4-BE49-F238E27FC236}">
                            <a16:creationId xmlns:a16="http://schemas.microsoft.com/office/drawing/2014/main" id="{C0E188A1-6C1F-44AF-8A04-34ADD9E1DB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5840" y="6521124"/>
                        <a:ext cx="1908857" cy="36512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5DA41DE-BDC7-4801-98EF-AAA1457D9420}"/>
              </a:ext>
            </a:extLst>
          </p:cNvPr>
          <p:cNvSpPr txBox="1"/>
          <p:nvPr/>
        </p:nvSpPr>
        <p:spPr>
          <a:xfrm rot="16200000">
            <a:off x="6202790" y="4751144"/>
            <a:ext cx="2560637" cy="40005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 ~ F</a:t>
            </a:r>
            <a:r>
              <a:rPr lang="en-US" sz="2000" b="1" baseline="-25000" dirty="0">
                <a:solidFill>
                  <a:schemeClr val="accent4">
                    <a:lumMod val="50000"/>
                  </a:schemeClr>
                </a:solidFill>
                <a:latin typeface="Arial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sz="2000" b="1" baseline="30000" dirty="0">
                <a:solidFill>
                  <a:schemeClr val="accent4">
                    <a:lumMod val="50000"/>
                  </a:schemeClr>
                </a:solidFill>
                <a:latin typeface="Arial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tagged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/F</a:t>
            </a:r>
            <a:r>
              <a:rPr lang="en-US" sz="2000" b="1" baseline="-25000" dirty="0">
                <a:solidFill>
                  <a:schemeClr val="accent4">
                    <a:lumMod val="50000"/>
                  </a:schemeClr>
                </a:solidFill>
                <a:latin typeface="Arial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sz="2000" b="1" baseline="30000" dirty="0">
                <a:solidFill>
                  <a:schemeClr val="accent4">
                    <a:lumMod val="50000"/>
                  </a:schemeClr>
                </a:solidFill>
                <a:latin typeface="Arial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untagged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Arial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FC832BC-E2C8-4C60-A8AF-2ACCD8BA1DE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"/>
          <a:stretch/>
        </p:blipFill>
        <p:spPr>
          <a:xfrm>
            <a:off x="8166008" y="7374"/>
            <a:ext cx="3973282" cy="353861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D914185-6BDD-44C2-9AE8-B5371479F8F1}"/>
              </a:ext>
            </a:extLst>
          </p:cNvPr>
          <p:cNvSpPr/>
          <p:nvPr/>
        </p:nvSpPr>
        <p:spPr>
          <a:xfrm>
            <a:off x="9561535" y="103228"/>
            <a:ext cx="24935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b="1" i="1" dirty="0">
                <a:solidFill>
                  <a:schemeClr val="tx1">
                    <a:lumMod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M. Sargsian, et al., JPG 29 (2003) R1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3883AD4-6FA2-4E5D-A13D-F017DD3BEE8E}"/>
              </a:ext>
            </a:extLst>
          </p:cNvPr>
          <p:cNvCxnSpPr>
            <a:cxnSpLocks/>
          </p:cNvCxnSpPr>
          <p:nvPr/>
        </p:nvCxnSpPr>
        <p:spPr>
          <a:xfrm>
            <a:off x="11430621" y="2367261"/>
            <a:ext cx="0" cy="439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C01F722-42F4-4D4E-A370-F957DD72842E}"/>
              </a:ext>
            </a:extLst>
          </p:cNvPr>
          <p:cNvSpPr txBox="1"/>
          <p:nvPr/>
        </p:nvSpPr>
        <p:spPr>
          <a:xfrm>
            <a:off x="10455412" y="2099397"/>
            <a:ext cx="1633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</a:rPr>
              <a:t>Color screening model</a:t>
            </a:r>
          </a:p>
          <a:p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2D48E3E-FDEF-4497-A64D-EA7B3F12E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7176" y="1143001"/>
            <a:ext cx="7410721" cy="5272740"/>
          </a:xfrm>
        </p:spPr>
        <p:txBody>
          <a:bodyPr/>
          <a:lstStyle/>
          <a:p>
            <a:pPr marL="137160" indent="0">
              <a:lnSpc>
                <a:spcPct val="100000"/>
              </a:lnSpc>
              <a:buNone/>
            </a:pPr>
            <a:r>
              <a:rPr lang="en-US" sz="2000" dirty="0"/>
              <a:t>Nucleon overlap/quark momentum sharing predict </a:t>
            </a:r>
            <a:r>
              <a:rPr lang="en-US" sz="2000" dirty="0">
                <a:solidFill>
                  <a:srgbClr val="0000FF"/>
                </a:solidFill>
              </a:rPr>
              <a:t>significant enhancement</a:t>
            </a:r>
            <a:r>
              <a:rPr lang="en-US" sz="2000" dirty="0"/>
              <a:t> in the nuclear PDFs at x&gt;1 (100-1000+%)</a:t>
            </a:r>
          </a:p>
          <a:p>
            <a:pPr>
              <a:lnSpc>
                <a:spcPct val="100000"/>
              </a:lnSpc>
            </a:pPr>
            <a:endParaRPr lang="en-US" sz="2000" dirty="0"/>
          </a:p>
          <a:p>
            <a:pPr marL="137160" indent="0">
              <a:lnSpc>
                <a:spcPct val="100000"/>
              </a:lnSpc>
              <a:buNone/>
            </a:pPr>
            <a:r>
              <a:rPr lang="en-US" sz="2000" dirty="0"/>
              <a:t>A range of other models (color screening, PLC suppression, rescaling, off-shell) can yield </a:t>
            </a:r>
            <a:r>
              <a:rPr lang="en-US" sz="2000" dirty="0">
                <a:solidFill>
                  <a:srgbClr val="C00000"/>
                </a:solidFill>
              </a:rPr>
              <a:t>significant suppression </a:t>
            </a:r>
            <a:r>
              <a:rPr lang="en-US" sz="2000" dirty="0"/>
              <a:t>in this region (factor of 2) </a:t>
            </a:r>
          </a:p>
          <a:p>
            <a:pPr>
              <a:lnSpc>
                <a:spcPct val="100000"/>
              </a:lnSpc>
            </a:pPr>
            <a:endParaRPr lang="en-US" sz="2000" dirty="0"/>
          </a:p>
          <a:p>
            <a:pPr marL="137160" indent="0">
              <a:lnSpc>
                <a:spcPct val="100000"/>
              </a:lnSpc>
              <a:buNone/>
            </a:pPr>
            <a:endParaRPr lang="en-US" sz="2000" dirty="0"/>
          </a:p>
          <a:p>
            <a:pPr marL="137160" indent="0">
              <a:lnSpc>
                <a:spcPct val="100000"/>
              </a:lnSpc>
              <a:buNone/>
            </a:pPr>
            <a:r>
              <a:rPr lang="en-US" sz="2000" dirty="0"/>
              <a:t>Simple enough concept, but need systematic evaluation of models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Baseline F2d, predications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Models: x dependence, A dependence, Q</a:t>
            </a:r>
            <a:r>
              <a:rPr lang="en-US" sz="2000" baseline="30000" dirty="0"/>
              <a:t>2</a:t>
            </a:r>
            <a:r>
              <a:rPr lang="en-US" sz="2000" dirty="0"/>
              <a:t> dependence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Verification that data at x&gt;1 show scaling</a:t>
            </a:r>
          </a:p>
          <a:p>
            <a:pPr marL="137160" indent="0">
              <a:lnSpc>
                <a:spcPct val="100000"/>
              </a:lnSpc>
              <a:buNone/>
            </a:pPr>
            <a:endParaRPr lang="en-US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A8E7D0-A872-4867-8DC8-FD38910ADB47}"/>
              </a:ext>
            </a:extLst>
          </p:cNvPr>
          <p:cNvSpPr/>
          <p:nvPr/>
        </p:nvSpPr>
        <p:spPr>
          <a:xfrm>
            <a:off x="8153400" y="3363072"/>
            <a:ext cx="21855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i="0" dirty="0">
                <a:solidFill>
                  <a:schemeClr val="tx1">
                    <a:lumMod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JLab E12-11-10 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experiment</a:t>
            </a:r>
            <a:endParaRPr lang="en-US" sz="1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270AE4-537C-4F8F-90BD-585B4E35D72D}"/>
              </a:ext>
            </a:extLst>
          </p:cNvPr>
          <p:cNvSpPr/>
          <p:nvPr/>
        </p:nvSpPr>
        <p:spPr>
          <a:xfrm>
            <a:off x="8225395" y="3655763"/>
            <a:ext cx="27192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chemeClr val="tx1">
                    <a:lumMod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F. </a:t>
            </a:r>
            <a:r>
              <a:rPr lang="en-US" sz="1200" b="1" i="1" dirty="0" err="1">
                <a:solidFill>
                  <a:schemeClr val="tx1">
                    <a:lumMod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Hauenstein</a:t>
            </a:r>
            <a:r>
              <a:rPr lang="en-US" sz="1200" b="1" i="1" dirty="0">
                <a:solidFill>
                  <a:schemeClr val="tx1">
                    <a:lumMod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, et al., EPJA 60 (2024) 201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012326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79640</TotalTime>
  <Words>2360</Words>
  <Application>Microsoft Office PowerPoint</Application>
  <PresentationFormat>Widescreen</PresentationFormat>
  <Paragraphs>336</Paragraphs>
  <Slides>20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ＭＳ Ｐゴシック</vt:lpstr>
      <vt:lpstr>Arial</vt:lpstr>
      <vt:lpstr>Arial Unicode MS</vt:lpstr>
      <vt:lpstr>Calibri</vt:lpstr>
      <vt:lpstr>Calibri Light</vt:lpstr>
      <vt:lpstr>Comic Sans MS</vt:lpstr>
      <vt:lpstr>Symbol</vt:lpstr>
      <vt:lpstr>Times New Roman</vt:lpstr>
      <vt:lpstr>Wingdings</vt:lpstr>
      <vt:lpstr>Office Theme</vt:lpstr>
      <vt:lpstr>Equation</vt:lpstr>
      <vt:lpstr>Probing the EMC effect thru the measurement of super-fast quarks in nuclei</vt:lpstr>
      <vt:lpstr>EMC effect</vt:lpstr>
      <vt:lpstr>EMC effect</vt:lpstr>
      <vt:lpstr>EMC effect</vt:lpstr>
      <vt:lpstr>Nuclear PDFs at x&gt;1 (SFQs)</vt:lpstr>
      <vt:lpstr>Nuclear PDFs at x&gt;1 (SFQs)</vt:lpstr>
      <vt:lpstr>Nuclear PDFs at x&gt;1 (SFQs)</vt:lpstr>
      <vt:lpstr>Nuclear PDFs at x&gt;1 (SFQs)</vt:lpstr>
      <vt:lpstr>Other models for super-fast quarks</vt:lpstr>
      <vt:lpstr>Theory input needed</vt:lpstr>
      <vt:lpstr>PowerPoint Presentation</vt:lpstr>
      <vt:lpstr>Kinematic projection</vt:lpstr>
      <vt:lpstr>Kinematic projection</vt:lpstr>
      <vt:lpstr>Where do we go from here?</vt:lpstr>
      <vt:lpstr>PowerPoint Presentation</vt:lpstr>
      <vt:lpstr>Challenges to interpreting SFQ distributions</vt:lpstr>
      <vt:lpstr>SFQs at 11 GeV: New kinematics </vt:lpstr>
      <vt:lpstr>22 GeV</vt:lpstr>
      <vt:lpstr>Challenges to interpreting SFQ distributions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Arrington, John</dc:creator>
  <cp:lastModifiedBy>Arrington, John</cp:lastModifiedBy>
  <cp:revision>397</cp:revision>
  <cp:lastPrinted>2024-12-10T08:41:35Z</cp:lastPrinted>
  <dcterms:created xsi:type="dcterms:W3CDTF">2021-11-09T20:44:12Z</dcterms:created>
  <dcterms:modified xsi:type="dcterms:W3CDTF">2024-12-12T07:42:47Z</dcterms:modified>
</cp:coreProperties>
</file>