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7" r:id="rId4"/>
    <p:sldId id="268" r:id="rId5"/>
    <p:sldId id="25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79" autoAdjust="0"/>
    <p:restoredTop sz="94660"/>
  </p:normalViewPr>
  <p:slideViewPr>
    <p:cSldViewPr>
      <p:cViewPr varScale="1">
        <p:scale>
          <a:sx n="107" d="100"/>
          <a:sy n="107" d="100"/>
        </p:scale>
        <p:origin x="7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8766DE-93C6-E91C-CA5B-1C7243086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EF6656-2574-5859-43DF-F34981F95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ED7875-2230-0CD8-3610-4EC313CA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C0198F-A07E-FE50-14A8-9303AE5D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BD2A72-0699-8B69-C1C7-09755E38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2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623666-A5E4-CA74-2F9B-FCCFDF17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09BEC41-5C5A-5EF1-C11E-6FA2406CD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09BFE1-17AA-A883-3642-260BB29FB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055C70-8AD3-E1E6-B10A-5F1E6C7F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8BA9C5-E8CC-51FC-B148-2CF016BC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2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F0D48A1-A5C1-4D6E-E0EF-A102B13DE5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2444476-476C-7D5D-7ED0-6EC9BD5EE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F06E47-3DC7-734F-D36F-6CA4EBA27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F3D7EA-20C9-192E-3B48-041B11EB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E5FC13-6FEA-62A5-206A-E49D500B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4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0C9856-7472-BA7E-9DD2-AB13189A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07F6E8-BC67-1FF6-9F57-F645C242B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1242FC-CAD1-160F-46B8-8338F58A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9D1032-E6AB-E2D9-98C3-CC1EF526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E24627-A221-3290-CD77-9CC1F352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C5A66-346F-9580-B4B8-8F13F952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8F801E0-D5BC-CB72-277B-871D6685A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D86D70-B606-ADEB-1018-375F14D4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2378D1-3298-5844-030B-18E43E3A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EEE490-5303-1686-84B7-B9554474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4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240D20-E2CE-FF6E-681A-28C4A5B3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F6F4FB-F7EF-E9CD-F7EA-787664019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284A424-8E07-08CD-4E6D-588C91B2C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8D0C76-670C-DF20-835A-FC32815B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1A9F17-921E-AF46-25BD-ED445F6E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4F4CF9-FFC7-D14D-26E1-0D1F3C6B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0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BB590E-B75E-D71D-4731-C2654F8C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B43110-BB7C-0A65-C83A-89ED251D0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1EE49F-A7A5-F6A0-EC8F-677A6BBBE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1E72B0-590F-6257-B78A-1898A6D01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509A410-1142-253B-14FB-1BEB2B5A8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2A9FBC5-FDBE-A035-A89C-9C147E8A4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ECD6FF-D4EC-757D-5C53-D969829B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86856B8-C0C5-B187-76CB-1E07286E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F7864-89BE-6A79-BD9E-A8C7306B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09518E-40B3-1A3F-D05A-6290785E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9B5390F-CF49-88F3-6A50-23BD8018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679C799-49F2-8F1F-8832-E82F0818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D394115-BE6B-203A-5D45-30A75701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BE8A46-B947-1134-4162-395EDC69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D271E9D-8E74-987C-E93F-044D4C9E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4CB7D-9348-E524-21C0-DC7C2226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EF575C-C66A-78DF-A1FC-E679CCAE3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04980DB-34D4-AB72-DD98-82D509D1D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C6E908-984F-3354-19B8-220B2F03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757DA44-4226-3009-4160-1B3AE4CD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C1D37F-070F-1BE3-0CCF-B4CDFE80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1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DA699-F95B-9B47-7B16-A8A553826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3360B9E-AED6-9D48-2D4B-E85A1A03B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8CE8E5-55F4-10C3-17F4-30F13F5C5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C458F9-2EB3-AF14-AACD-A6735FA7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DAC94F-B688-76DD-19DA-86850526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2512E9-E010-CDDF-1D54-D9532A00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2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DB0F3CA-631E-332F-2BD0-99DAFF69F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54B130-A07F-C826-0B88-00774EEA0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1D16D5-13E4-33B7-C5FD-421509331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4227F-50FB-467D-861F-41BB045657A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9FFA7F-8224-B333-DCE4-0D2B7117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9FCF69-6581-E668-4256-92C41E666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9F16-219D-4F20-AFA4-3200A49F11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3BCCD7-5420-1B46-41B4-6E97D50F80E6}"/>
              </a:ext>
            </a:extLst>
          </p:cNvPr>
          <p:cNvSpPr txBox="1"/>
          <p:nvPr/>
        </p:nvSpPr>
        <p:spPr>
          <a:xfrm>
            <a:off x="2496000" y="0"/>
            <a:ext cx="61866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ELI-NP: NUOVO CONTRATTO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DD238D5-3723-F70E-2DAC-7E8E07BBBFA3}"/>
              </a:ext>
            </a:extLst>
          </p:cNvPr>
          <p:cNvSpPr txBox="1"/>
          <p:nvPr/>
        </p:nvSpPr>
        <p:spPr>
          <a:xfrm>
            <a:off x="-16941" y="909000"/>
            <a:ext cx="121920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it-IT" sz="1500" b="1" dirty="0">
                <a:highlight>
                  <a:srgbClr val="FFFF00"/>
                </a:highlight>
              </a:rPr>
              <a:t>Disputa legale </a:t>
            </a:r>
            <a:r>
              <a:rPr lang="it-IT" sz="1500" dirty="0"/>
              <a:t>IFIN-HH vs EUROGAMMAS </a:t>
            </a:r>
            <a:r>
              <a:rPr lang="it-IT" sz="1500" b="1" dirty="0">
                <a:highlight>
                  <a:srgbClr val="FFFF00"/>
                </a:highlight>
              </a:rPr>
              <a:t>risolta (Agosto 2023)</a:t>
            </a:r>
            <a:r>
              <a:rPr lang="it-IT" sz="1500" dirty="0">
                <a:highlight>
                  <a:srgbClr val="FFFF00"/>
                </a:highlight>
              </a:rPr>
              <a:t>.</a:t>
            </a:r>
            <a:r>
              <a:rPr lang="it-IT" sz="1500" dirty="0"/>
              <a:t> Restituite penali al consorzio. 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it-IT" sz="1500" dirty="0"/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it-IT" sz="1500" dirty="0"/>
              <a:t>Abbiamo lavorato congiuntamente ad IFIN-HH su un </a:t>
            </a:r>
            <a:r>
              <a:rPr lang="it-IT" sz="1500" b="1" dirty="0">
                <a:highlight>
                  <a:srgbClr val="FFFF00"/>
                </a:highlight>
              </a:rPr>
              <a:t>nuovo contratto: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b="1" dirty="0"/>
              <a:t>conto terzi </a:t>
            </a:r>
            <a:r>
              <a:rPr lang="it-IT" sz="1500" dirty="0"/>
              <a:t>(per utilizzo fondi europei non </a:t>
            </a:r>
            <a:r>
              <a:rPr lang="it-IT" sz="1500" dirty="0" err="1"/>
              <a:t>puo’</a:t>
            </a:r>
            <a:r>
              <a:rPr lang="it-IT" sz="1500" dirty="0"/>
              <a:t> essere un </a:t>
            </a:r>
            <a:r>
              <a:rPr lang="it-IT" sz="1500" dirty="0" err="1"/>
              <a:t>collaboration</a:t>
            </a:r>
            <a:r>
              <a:rPr lang="it-IT" sz="1500" dirty="0"/>
              <a:t> agreement).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dirty="0"/>
              <a:t>abbiamo lavorato per renderlo tuttavia </a:t>
            </a:r>
            <a:r>
              <a:rPr lang="it-IT" sz="1500" b="1" dirty="0"/>
              <a:t>bilanciato </a:t>
            </a:r>
            <a:r>
              <a:rPr lang="it-IT" sz="1500" dirty="0"/>
              <a:t>tra nostre e loro responsabilità (IFIN: power, </a:t>
            </a:r>
            <a:r>
              <a:rPr lang="it-IT" sz="1500" dirty="0" err="1"/>
              <a:t>cooling</a:t>
            </a:r>
            <a:r>
              <a:rPr lang="it-IT" sz="1500" dirty="0"/>
              <a:t>, rete dati, logistica, radioprotezione, stesura cavi).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dirty="0"/>
              <a:t>il contratto prevede </a:t>
            </a:r>
            <a:r>
              <a:rPr lang="it-IT" sz="1500" b="1" dirty="0">
                <a:highlight>
                  <a:srgbClr val="FFFF00"/>
                </a:highlight>
              </a:rPr>
              <a:t>l’installazione e messa in funzione di tutti i component pagati con fase 1</a:t>
            </a:r>
            <a:r>
              <a:rPr lang="it-IT" sz="1500" dirty="0">
                <a:highlight>
                  <a:srgbClr val="FFFF00"/>
                </a:highlight>
              </a:rPr>
              <a:t>.</a:t>
            </a:r>
            <a:r>
              <a:rPr lang="it-IT" sz="1500" dirty="0"/>
              <a:t>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dirty="0"/>
              <a:t>Valore </a:t>
            </a:r>
            <a:r>
              <a:rPr lang="it-IT" sz="1500" b="1" dirty="0">
                <a:highlight>
                  <a:srgbClr val="FFFF00"/>
                </a:highlight>
              </a:rPr>
              <a:t>3 </a:t>
            </a:r>
            <a:r>
              <a:rPr lang="it-IT" sz="1500" b="1" dirty="0" err="1">
                <a:highlight>
                  <a:srgbClr val="FFFF00"/>
                </a:highlight>
              </a:rPr>
              <a:t>MEuro</a:t>
            </a:r>
            <a:r>
              <a:rPr lang="it-IT" sz="1500" b="1" dirty="0">
                <a:highlight>
                  <a:srgbClr val="FFFF00"/>
                </a:highlight>
              </a:rPr>
              <a:t>, 4 deliverables</a:t>
            </a:r>
            <a:r>
              <a:rPr lang="it-IT" sz="1500" dirty="0"/>
              <a:t>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dirty="0"/>
              <a:t>Ampio margine di </a:t>
            </a:r>
            <a:r>
              <a:rPr lang="it-IT" sz="1500" b="1" dirty="0"/>
              <a:t>guadagno INFN </a:t>
            </a:r>
            <a:r>
              <a:rPr lang="it-IT" sz="1500" dirty="0"/>
              <a:t>(costi personale per conto terzi).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b="1" dirty="0"/>
              <a:t>Contratto solo </a:t>
            </a:r>
            <a:r>
              <a:rPr lang="it-IT" sz="1500" b="1" dirty="0">
                <a:highlight>
                  <a:srgbClr val="FFFF00"/>
                </a:highlight>
              </a:rPr>
              <a:t>INFN-IFIN-HH</a:t>
            </a:r>
            <a:r>
              <a:rPr lang="it-IT" sz="1500" dirty="0"/>
              <a:t>, partner industriali </a:t>
            </a:r>
            <a:r>
              <a:rPr lang="it-IT" sz="1500" dirty="0" err="1"/>
              <a:t>Scandinova</a:t>
            </a:r>
            <a:r>
              <a:rPr lang="it-IT" sz="1500" dirty="0"/>
              <a:t> (Modulatori), </a:t>
            </a:r>
            <a:r>
              <a:rPr lang="it-IT" sz="1500" dirty="0" err="1"/>
              <a:t>Amplitude</a:t>
            </a:r>
            <a:r>
              <a:rPr lang="it-IT" sz="1500" dirty="0"/>
              <a:t> (Laser), sono nostri sub-contractors.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dirty="0"/>
              <a:t>Si tratta di un </a:t>
            </a:r>
            <a:r>
              <a:rPr lang="it-IT" sz="1500" b="1" dirty="0"/>
              <a:t>dimostratore di ridotte performance </a:t>
            </a:r>
            <a:r>
              <a:rPr lang="it-IT" sz="1500" dirty="0"/>
              <a:t>ma fascio in fondo alla linea (10 Hz, 100 </a:t>
            </a:r>
            <a:r>
              <a:rPr lang="it-IT" sz="1500" dirty="0" err="1"/>
              <a:t>pC</a:t>
            </a:r>
            <a:r>
              <a:rPr lang="it-IT" sz="1500" dirty="0"/>
              <a:t>) per </a:t>
            </a:r>
            <a:r>
              <a:rPr lang="it-IT" sz="1500" b="1" dirty="0">
                <a:highlight>
                  <a:srgbClr val="FFFF00"/>
                </a:highlight>
              </a:rPr>
              <a:t>Febbraio 2026</a:t>
            </a:r>
            <a:r>
              <a:rPr lang="it-IT" sz="1500" dirty="0"/>
              <a:t>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b="1" dirty="0"/>
              <a:t>Piano tempi già condiviso </a:t>
            </a:r>
            <a:r>
              <a:rPr lang="it-IT" sz="1500" dirty="0"/>
              <a:t>da tempo con tutti i servizi coinvolti. Organigramma (slide successiva) condiviso con servizi, Sandro, Direttore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b="1" dirty="0"/>
              <a:t>Impegno NON continuativo ma importante in alcune fasi</a:t>
            </a:r>
            <a:r>
              <a:rPr lang="it-IT" sz="1500" dirty="0"/>
              <a:t>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500" dirty="0"/>
              <a:t>Supporto da ditte esterne per </a:t>
            </a:r>
            <a:r>
              <a:rPr lang="it-IT" sz="1500" dirty="0" err="1"/>
              <a:t>connettorizzazioni</a:t>
            </a:r>
            <a:r>
              <a:rPr lang="it-IT" sz="1500" dirty="0"/>
              <a:t> cavi, installazione supporti (ordini da fare)</a:t>
            </a:r>
            <a:endParaRPr lang="it-IT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198266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D2E11350-4348-AAB9-E270-E141A1EC9C0A}"/>
              </a:ext>
            </a:extLst>
          </p:cNvPr>
          <p:cNvSpPr/>
          <p:nvPr/>
        </p:nvSpPr>
        <p:spPr>
          <a:xfrm>
            <a:off x="242047" y="1757082"/>
            <a:ext cx="2133600" cy="2779059"/>
          </a:xfrm>
          <a:prstGeom prst="rect">
            <a:avLst/>
          </a:prstGeom>
          <a:solidFill>
            <a:srgbClr val="92D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BD9E7057-7AC3-4399-3A1D-7C98A5D4442D}"/>
              </a:ext>
            </a:extLst>
          </p:cNvPr>
          <p:cNvSpPr/>
          <p:nvPr/>
        </p:nvSpPr>
        <p:spPr>
          <a:xfrm>
            <a:off x="2680447" y="1746738"/>
            <a:ext cx="9337382" cy="3668410"/>
          </a:xfrm>
          <a:prstGeom prst="rect">
            <a:avLst/>
          </a:prstGeom>
          <a:solidFill>
            <a:srgbClr val="FFCC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447331-6AC7-C9FA-CD8C-44E2F860478E}"/>
              </a:ext>
            </a:extLst>
          </p:cNvPr>
          <p:cNvSpPr txBox="1"/>
          <p:nvPr/>
        </p:nvSpPr>
        <p:spPr>
          <a:xfrm>
            <a:off x="2224613" y="0"/>
            <a:ext cx="78054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NEW IMPLEMENTATION ELI-NP: ORGANIZATION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F0BEED-19A3-F716-21B0-EB29B8ADA7DE}"/>
              </a:ext>
            </a:extLst>
          </p:cNvPr>
          <p:cNvSpPr txBox="1"/>
          <p:nvPr/>
        </p:nvSpPr>
        <p:spPr>
          <a:xfrm>
            <a:off x="4487421" y="715236"/>
            <a:ext cx="2672862" cy="86177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PROJECT COORDINATOR</a:t>
            </a:r>
          </a:p>
          <a:p>
            <a:pPr algn="ctr"/>
            <a:r>
              <a:rPr lang="fr-FR" sz="1600" i="1" baseline="0" dirty="0"/>
              <a:t>D. Alesini (LNF)</a:t>
            </a:r>
          </a:p>
          <a:p>
            <a:pPr algn="ctr"/>
            <a:r>
              <a:rPr lang="fr-FR" sz="1600" i="1" dirty="0"/>
              <a:t>G. </a:t>
            </a:r>
            <a:r>
              <a:rPr lang="fr-FR" sz="1600" i="1" dirty="0" err="1"/>
              <a:t>Franzini</a:t>
            </a:r>
            <a:r>
              <a:rPr lang="fr-FR" sz="1600" i="1" dirty="0"/>
              <a:t> (</a:t>
            </a:r>
            <a:r>
              <a:rPr lang="fr-FR" sz="1600" i="1" dirty="0" err="1"/>
              <a:t>Deputy</a:t>
            </a:r>
            <a:r>
              <a:rPr lang="fr-FR" sz="1600" i="1" dirty="0"/>
              <a:t>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71B078-5043-5AC5-32FC-050C8E60AD0A}"/>
              </a:ext>
            </a:extLst>
          </p:cNvPr>
          <p:cNvSpPr txBox="1"/>
          <p:nvPr/>
        </p:nvSpPr>
        <p:spPr>
          <a:xfrm>
            <a:off x="627315" y="1854915"/>
            <a:ext cx="1336430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LASER</a:t>
            </a:r>
          </a:p>
          <a:p>
            <a:pPr algn="ctr"/>
            <a:r>
              <a:rPr lang="en-GB" sz="1400" i="1" dirty="0" err="1"/>
              <a:t>F.Falcoz</a:t>
            </a:r>
            <a:r>
              <a:rPr lang="en-GB" sz="1400" i="1" dirty="0"/>
              <a:t> (AMPLITUDE) </a:t>
            </a:r>
            <a:endParaRPr lang="en-US" sz="1400" i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AC8AAD4-BF6B-5F16-601F-AEC43AC8FF9E}"/>
              </a:ext>
            </a:extLst>
          </p:cNvPr>
          <p:cNvSpPr txBox="1"/>
          <p:nvPr/>
        </p:nvSpPr>
        <p:spPr>
          <a:xfrm>
            <a:off x="4408216" y="4337219"/>
            <a:ext cx="2183423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ELECTRICAL</a:t>
            </a:r>
            <a:r>
              <a:rPr lang="en-GB" sz="1600" b="1" baseline="0" dirty="0"/>
              <a:t> PLANTS AND PLC</a:t>
            </a:r>
          </a:p>
          <a:p>
            <a:pPr algn="ctr"/>
            <a:r>
              <a:rPr lang="en-GB" sz="1400" i="1" dirty="0"/>
              <a:t>G. </a:t>
            </a:r>
            <a:r>
              <a:rPr lang="en-GB" sz="1400" i="1" dirty="0" err="1"/>
              <a:t>Catuscelli</a:t>
            </a:r>
            <a:r>
              <a:rPr lang="en-GB" sz="1400" i="1" dirty="0"/>
              <a:t>, </a:t>
            </a:r>
            <a:r>
              <a:rPr lang="en-GB" sz="1400" i="1" dirty="0" err="1"/>
              <a:t>R.Ricci</a:t>
            </a:r>
            <a:endParaRPr lang="en-GB" sz="1400" i="1" dirty="0"/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37EB165-7C64-1881-D0DA-24A4665265E6}"/>
              </a:ext>
            </a:extLst>
          </p:cNvPr>
          <p:cNvSpPr txBox="1"/>
          <p:nvPr/>
        </p:nvSpPr>
        <p:spPr>
          <a:xfrm>
            <a:off x="6680819" y="4444097"/>
            <a:ext cx="2957146" cy="76944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COOLING AND VENTILATION </a:t>
            </a:r>
          </a:p>
          <a:p>
            <a:pPr algn="ctr"/>
            <a:r>
              <a:rPr lang="en-GB" sz="1400" i="1" dirty="0"/>
              <a:t>P. Tuscano, U. Rotundo</a:t>
            </a:r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2849A84-B05A-4CF8-8BF0-D622B9177D66}"/>
              </a:ext>
            </a:extLst>
          </p:cNvPr>
          <p:cNvSpPr txBox="1"/>
          <p:nvPr/>
        </p:nvSpPr>
        <p:spPr>
          <a:xfrm>
            <a:off x="2752164" y="3097168"/>
            <a:ext cx="1617955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LAYOUT &amp; ALIGNMENT</a:t>
            </a:r>
            <a:r>
              <a:rPr lang="en-GB" sz="1600" b="1" baseline="0" dirty="0"/>
              <a:t> </a:t>
            </a:r>
          </a:p>
          <a:p>
            <a:pPr algn="ctr"/>
            <a:r>
              <a:rPr lang="en-GB" sz="1400" i="1" dirty="0" err="1"/>
              <a:t>E.Di</a:t>
            </a:r>
            <a:r>
              <a:rPr lang="en-GB" sz="1400" i="1" dirty="0"/>
              <a:t> Pasquale </a:t>
            </a:r>
            <a:br>
              <a:rPr lang="en-GB" sz="1400" i="1" dirty="0"/>
            </a:br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51D8A67-5C13-74D5-973C-E489242F40C4}"/>
              </a:ext>
            </a:extLst>
          </p:cNvPr>
          <p:cNvSpPr txBox="1"/>
          <p:nvPr/>
        </p:nvSpPr>
        <p:spPr>
          <a:xfrm>
            <a:off x="441782" y="2760350"/>
            <a:ext cx="1770186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OPTICAL LINES </a:t>
            </a:r>
            <a:r>
              <a:rPr lang="en-GB" sz="1400" i="1" dirty="0" err="1"/>
              <a:t>F.Zomer</a:t>
            </a:r>
            <a:r>
              <a:rPr lang="en-GB" sz="1400" i="1" dirty="0"/>
              <a:t>, K. </a:t>
            </a:r>
            <a:r>
              <a:rPr lang="en-GB" sz="1400" i="1" dirty="0" err="1"/>
              <a:t>Dupraz</a:t>
            </a:r>
            <a:endParaRPr lang="en-GB" sz="1400" i="1" dirty="0"/>
          </a:p>
          <a:p>
            <a:pPr algn="ctr"/>
            <a:r>
              <a:rPr lang="en-GB" sz="1400" i="1" dirty="0"/>
              <a:t>(CNRS)</a:t>
            </a:r>
            <a:endParaRPr lang="en-US" sz="1400" i="1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0C2B10A-CFF1-F859-4705-E263862C82AA}"/>
              </a:ext>
            </a:extLst>
          </p:cNvPr>
          <p:cNvSpPr txBox="1"/>
          <p:nvPr/>
        </p:nvSpPr>
        <p:spPr>
          <a:xfrm>
            <a:off x="506360" y="3620962"/>
            <a:ext cx="1559169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RF SOURCES </a:t>
            </a:r>
            <a:r>
              <a:rPr lang="en-GB" sz="1400" i="1" dirty="0" err="1"/>
              <a:t>M.Lindholm</a:t>
            </a:r>
            <a:endParaRPr lang="en-GB" sz="1400" i="1" dirty="0"/>
          </a:p>
          <a:p>
            <a:pPr algn="ctr"/>
            <a:r>
              <a:rPr lang="en-GB" sz="1400" i="1" dirty="0"/>
              <a:t>(SCANDINOVA)</a:t>
            </a:r>
            <a:endParaRPr lang="en-US" sz="1400" i="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A485F88-8B45-BA20-B4D0-6D20E04A2828}"/>
              </a:ext>
            </a:extLst>
          </p:cNvPr>
          <p:cNvSpPr txBox="1"/>
          <p:nvPr/>
        </p:nvSpPr>
        <p:spPr>
          <a:xfrm>
            <a:off x="4480606" y="1930008"/>
            <a:ext cx="1658937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RF SOURCES &amp;RF DISTRIBUTION </a:t>
            </a:r>
            <a:r>
              <a:rPr lang="en-GB" sz="1400" i="1" dirty="0" err="1"/>
              <a:t>F.Cardelli</a:t>
            </a:r>
            <a:r>
              <a:rPr lang="en-GB" sz="1400" i="1" dirty="0"/>
              <a:t> </a:t>
            </a:r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58ABFA9-B8CA-17DF-3A44-3D9F40E37E3D}"/>
              </a:ext>
            </a:extLst>
          </p:cNvPr>
          <p:cNvSpPr txBox="1"/>
          <p:nvPr/>
        </p:nvSpPr>
        <p:spPr>
          <a:xfrm>
            <a:off x="6219624" y="1930008"/>
            <a:ext cx="1349829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DIAGNOSTICS &amp; TIMING</a:t>
            </a:r>
            <a:r>
              <a:rPr lang="en-GB" sz="1600" dirty="0"/>
              <a:t> </a:t>
            </a:r>
          </a:p>
          <a:p>
            <a:pPr algn="ctr"/>
            <a:r>
              <a:rPr lang="en-GB" sz="1400" i="1" dirty="0"/>
              <a:t>G. </a:t>
            </a:r>
            <a:r>
              <a:rPr lang="en-GB" sz="1400" i="1" dirty="0" err="1"/>
              <a:t>Franzini</a:t>
            </a:r>
            <a:endParaRPr lang="en-GB" sz="1400" i="1" dirty="0"/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9DFA6A67-D827-91FF-9EDF-4F8220BC5B1B}"/>
              </a:ext>
            </a:extLst>
          </p:cNvPr>
          <p:cNvSpPr txBox="1"/>
          <p:nvPr/>
        </p:nvSpPr>
        <p:spPr>
          <a:xfrm>
            <a:off x="7631380" y="1930008"/>
            <a:ext cx="1393867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CONTROLS</a:t>
            </a:r>
          </a:p>
          <a:p>
            <a:pPr algn="ctr"/>
            <a:r>
              <a:rPr lang="en-GB" sz="1400" i="1" dirty="0"/>
              <a:t>A. </a:t>
            </a:r>
            <a:r>
              <a:rPr lang="en-GB" sz="1400" i="1" dirty="0" err="1"/>
              <a:t>Michelotti</a:t>
            </a:r>
            <a:br>
              <a:rPr lang="en-GB" sz="1400" i="1" dirty="0"/>
            </a:br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D509005-D62F-A160-8137-6F3A6F8E0B2B}"/>
              </a:ext>
            </a:extLst>
          </p:cNvPr>
          <p:cNvSpPr txBox="1"/>
          <p:nvPr/>
        </p:nvSpPr>
        <p:spPr>
          <a:xfrm>
            <a:off x="10779073" y="1941883"/>
            <a:ext cx="1125414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VACUUM</a:t>
            </a:r>
          </a:p>
          <a:p>
            <a:pPr algn="ctr"/>
            <a:r>
              <a:rPr lang="en-GB" sz="1400" i="1" dirty="0"/>
              <a:t>A. </a:t>
            </a:r>
            <a:r>
              <a:rPr lang="en-GB" sz="1400" i="1" dirty="0" err="1"/>
              <a:t>Liedl</a:t>
            </a:r>
            <a:endParaRPr lang="en-GB" sz="1400" i="1" dirty="0"/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0C0AFCB-00FA-F417-1C57-F3EB26F0E899}"/>
              </a:ext>
            </a:extLst>
          </p:cNvPr>
          <p:cNvSpPr txBox="1"/>
          <p:nvPr/>
        </p:nvSpPr>
        <p:spPr>
          <a:xfrm>
            <a:off x="2742201" y="1930008"/>
            <a:ext cx="1651669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MAGNETS &amp; POWER SUPPLIES </a:t>
            </a:r>
          </a:p>
          <a:p>
            <a:pPr algn="ctr"/>
            <a:r>
              <a:rPr lang="en-GB" sz="1400" i="1" dirty="0" err="1"/>
              <a:t>A.Vannozzi</a:t>
            </a:r>
            <a:r>
              <a:rPr lang="en-GB" sz="1400" i="1" dirty="0"/>
              <a:t> </a:t>
            </a:r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03F6567-61FE-7CE8-B2CD-30A8970D38F8}"/>
              </a:ext>
            </a:extLst>
          </p:cNvPr>
          <p:cNvSpPr txBox="1"/>
          <p:nvPr/>
        </p:nvSpPr>
        <p:spPr>
          <a:xfrm>
            <a:off x="9108374" y="1930008"/>
            <a:ext cx="1591294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RF &amp; SYNCRO  </a:t>
            </a:r>
            <a:r>
              <a:rPr lang="en-GB" sz="1400" i="1" dirty="0" err="1"/>
              <a:t>L.Piersanti</a:t>
            </a:r>
            <a:r>
              <a:rPr lang="en-GB" sz="1400" i="1" dirty="0"/>
              <a:t> </a:t>
            </a:r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338FC4C-CFEB-F0BE-59E6-45E0F0B4FA82}"/>
              </a:ext>
            </a:extLst>
          </p:cNvPr>
          <p:cNvSpPr txBox="1"/>
          <p:nvPr/>
        </p:nvSpPr>
        <p:spPr>
          <a:xfrm>
            <a:off x="4486894" y="3097168"/>
            <a:ext cx="1640774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BEAM DYNAMICS </a:t>
            </a:r>
          </a:p>
          <a:p>
            <a:pPr algn="ctr"/>
            <a:r>
              <a:rPr lang="en-GB" sz="1400" i="1" baseline="0" dirty="0"/>
              <a:t>L. </a:t>
            </a:r>
            <a:r>
              <a:rPr lang="en-GB" sz="1400" i="1" baseline="0" dirty="0" err="1"/>
              <a:t>Faillace</a:t>
            </a:r>
            <a:endParaRPr lang="en-GB" sz="1400" i="1" baseline="0" dirty="0"/>
          </a:p>
          <a:p>
            <a:pPr algn="ctr"/>
            <a:r>
              <a:rPr lang="en-GB" sz="1400" i="1" dirty="0"/>
              <a:t>(LNF)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C00376F-DD9F-69F0-09D8-D138A7D3F292}"/>
              </a:ext>
            </a:extLst>
          </p:cNvPr>
          <p:cNvSpPr txBox="1"/>
          <p:nvPr/>
        </p:nvSpPr>
        <p:spPr>
          <a:xfrm>
            <a:off x="6238766" y="3097168"/>
            <a:ext cx="1325816" cy="7694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SAFETY</a:t>
            </a:r>
          </a:p>
          <a:p>
            <a:pPr algn="ctr"/>
            <a:r>
              <a:rPr lang="en-GB" sz="1400" i="1" baseline="0" dirty="0"/>
              <a:t>S. </a:t>
            </a:r>
            <a:r>
              <a:rPr lang="en-GB" sz="1400" i="1" baseline="0" dirty="0" err="1"/>
              <a:t>Vescovi</a:t>
            </a:r>
            <a:endParaRPr lang="en-GB" sz="1400" i="1" baseline="0" dirty="0"/>
          </a:p>
          <a:p>
            <a:pPr algn="ctr"/>
            <a:r>
              <a:rPr lang="en-GB" sz="1400" i="1" dirty="0"/>
              <a:t>(LNF)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DEB5B3-6B6B-3455-A544-588F10F2FEA5}"/>
              </a:ext>
            </a:extLst>
          </p:cNvPr>
          <p:cNvSpPr txBox="1"/>
          <p:nvPr/>
        </p:nvSpPr>
        <p:spPr>
          <a:xfrm>
            <a:off x="7635834" y="3097168"/>
            <a:ext cx="1413163" cy="12618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MACHINE PROTECTION SYSTEM</a:t>
            </a:r>
          </a:p>
          <a:p>
            <a:pPr algn="ctr"/>
            <a:r>
              <a:rPr lang="en-GB" sz="1400" i="1" dirty="0" err="1"/>
              <a:t>S.Pioli</a:t>
            </a:r>
            <a:r>
              <a:rPr lang="en-GB" sz="1400" i="1" dirty="0"/>
              <a:t> </a:t>
            </a:r>
          </a:p>
          <a:p>
            <a:pPr algn="ctr"/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85B64E-A9F8-D295-AAB7-FFB0733185E9}"/>
              </a:ext>
            </a:extLst>
          </p:cNvPr>
          <p:cNvSpPr txBox="1"/>
          <p:nvPr/>
        </p:nvSpPr>
        <p:spPr>
          <a:xfrm>
            <a:off x="9120716" y="3097168"/>
            <a:ext cx="1578952" cy="126188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SYSTEM AND NETWORK MANAGEMENT</a:t>
            </a:r>
          </a:p>
          <a:p>
            <a:pPr algn="ctr"/>
            <a:r>
              <a:rPr lang="en-GB" sz="1400" i="1" dirty="0"/>
              <a:t>R. </a:t>
            </a:r>
            <a:r>
              <a:rPr lang="en-GB" sz="1400" i="1" dirty="0" err="1"/>
              <a:t>Gargana</a:t>
            </a:r>
            <a:br>
              <a:rPr lang="en-GB" sz="1400" i="1" dirty="0"/>
            </a:br>
            <a:r>
              <a:rPr lang="en-GB" sz="1400" i="1" dirty="0"/>
              <a:t>(LNF)</a:t>
            </a:r>
            <a:endParaRPr lang="en-US" sz="1400" i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2F7D769-84DB-2182-24F1-61D7227FCC44}"/>
              </a:ext>
            </a:extLst>
          </p:cNvPr>
          <p:cNvSpPr txBox="1"/>
          <p:nvPr/>
        </p:nvSpPr>
        <p:spPr>
          <a:xfrm>
            <a:off x="10799578" y="3097168"/>
            <a:ext cx="1123248" cy="7694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PMO</a:t>
            </a:r>
          </a:p>
          <a:p>
            <a:pPr algn="ctr"/>
            <a:r>
              <a:rPr lang="en-GB" sz="1400" i="1" dirty="0"/>
              <a:t>T. Grimaldi</a:t>
            </a:r>
          </a:p>
          <a:p>
            <a:pPr algn="ctr"/>
            <a:r>
              <a:rPr lang="en-GB" sz="1400" i="1" dirty="0"/>
              <a:t>(INFN-MI)</a:t>
            </a:r>
            <a:endParaRPr lang="en-US" sz="1400" i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CB37060-5068-082D-9561-1E766EDB3E2B}"/>
              </a:ext>
            </a:extLst>
          </p:cNvPr>
          <p:cNvSpPr txBox="1"/>
          <p:nvPr/>
        </p:nvSpPr>
        <p:spPr>
          <a:xfrm>
            <a:off x="2694480" y="5529282"/>
            <a:ext cx="3042932" cy="8925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STAFF IN SUPPORT OF THE PROJECT</a:t>
            </a:r>
          </a:p>
          <a:p>
            <a:pPr algn="ctr"/>
            <a:r>
              <a:rPr lang="fr-FR" sz="1400" i="1" baseline="0" dirty="0"/>
              <a:t>A. </a:t>
            </a:r>
            <a:r>
              <a:rPr lang="fr-FR" sz="1400" i="1" baseline="0" dirty="0" err="1"/>
              <a:t>Stecchi</a:t>
            </a:r>
            <a:r>
              <a:rPr lang="fr-FR" sz="1400" i="1" baseline="0" dirty="0"/>
              <a:t>, A. D’Uffizi, S. </a:t>
            </a:r>
            <a:r>
              <a:rPr lang="fr-FR" sz="1400" i="1" baseline="0" dirty="0" err="1"/>
              <a:t>Cantarella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47193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9DE50C-2D0C-A74A-7253-6974718BA91E}"/>
              </a:ext>
            </a:extLst>
          </p:cNvPr>
          <p:cNvSpPr txBox="1"/>
          <p:nvPr/>
        </p:nvSpPr>
        <p:spPr>
          <a:xfrm>
            <a:off x="-24000" y="909000"/>
            <a:ext cx="12216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it-IT" sz="1600" dirty="0"/>
              <a:t>A breve termine (6 Mesi, come comunicato ad Antonio/Leonardo):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VUOTO</a:t>
            </a:r>
            <a:r>
              <a:rPr lang="it-IT" sz="1600" dirty="0"/>
              <a:t>: trattamento guide banda C @LNF, installazione guide banda S e C @ </a:t>
            </a:r>
            <a:r>
              <a:rPr lang="it-IT" sz="1600" dirty="0" err="1"/>
              <a:t>Magurele</a:t>
            </a:r>
            <a:r>
              <a:rPr lang="it-IT" sz="1600" dirty="0"/>
              <a:t>, verifica componenti diagnostica per ordini (3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CONTROLS, SYSTEM AND NETWORK MANAGEMENT</a:t>
            </a:r>
            <a:r>
              <a:rPr lang="it-IT" sz="1600" dirty="0"/>
              <a:t>: acquisto componenti per implementazione rete dati (specifiche già prodotte), preparazione IOC per controllo macchina, interazione con </a:t>
            </a:r>
            <a:r>
              <a:rPr lang="it-IT" sz="1600" dirty="0" err="1"/>
              <a:t>Cosylab</a:t>
            </a:r>
            <a:r>
              <a:rPr lang="it-IT" sz="1600" dirty="0"/>
              <a:t> (1 FTE)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LAYOUT &amp; ALIGNMENT</a:t>
            </a:r>
            <a:r>
              <a:rPr lang="it-IT" sz="1600" dirty="0"/>
              <a:t>: molto lavoro già fatto, moduli son già in posizione, modifica supporti </a:t>
            </a:r>
            <a:r>
              <a:rPr lang="it-IT" sz="1600" dirty="0" err="1"/>
              <a:t>roof</a:t>
            </a:r>
            <a:r>
              <a:rPr lang="it-IT" sz="1600" dirty="0"/>
              <a:t> per installazione guide, specifiche guide jolly (1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RF SOURCES &amp;RF DISTRIBUTION </a:t>
            </a:r>
            <a:r>
              <a:rPr lang="it-IT" sz="1600" dirty="0"/>
              <a:t>: supporto a test modulatori e klystron (1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MPS</a:t>
            </a:r>
            <a:r>
              <a:rPr lang="it-IT" sz="1600" dirty="0"/>
              <a:t>: modifica (0.2-0.5 FTE)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ELECTRICAL PLANTS AND PLC</a:t>
            </a:r>
            <a:r>
              <a:rPr lang="it-IT" sz="1600" dirty="0"/>
              <a:t>: verifica stato e nuovo ordine per modifica PLC (1 MESI-UOMO)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DIAGNOSTICS &amp; TIMING</a:t>
            </a:r>
            <a:r>
              <a:rPr lang="it-IT" sz="1600" dirty="0"/>
              <a:t>: ordini e preparazione componenti, schemi timing, layout racks (3 MESI-UOMO)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RF &amp; SYNCRO</a:t>
            </a:r>
            <a:r>
              <a:rPr lang="it-IT" sz="1600" dirty="0"/>
              <a:t>: preparazione componenti ed eventuali ordini per installazione (1-2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60F08A-217D-3D74-8F80-29F1FCB79E6D}"/>
              </a:ext>
            </a:extLst>
          </p:cNvPr>
          <p:cNvSpPr txBox="1"/>
          <p:nvPr/>
        </p:nvSpPr>
        <p:spPr>
          <a:xfrm>
            <a:off x="1416000" y="0"/>
            <a:ext cx="9688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ELI-NP: ATTIVITA’ A BREVE (6 MESI) TERMINE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4D33B69-F9B4-D2AB-82E8-EDB340E7BDB5}"/>
              </a:ext>
            </a:extLst>
          </p:cNvPr>
          <p:cNvSpPr txBox="1"/>
          <p:nvPr/>
        </p:nvSpPr>
        <p:spPr>
          <a:xfrm>
            <a:off x="1056000" y="6309000"/>
            <a:ext cx="6267806" cy="3693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ORDINE AMPLITUDE (350 </a:t>
            </a:r>
            <a:r>
              <a:rPr lang="en-US" dirty="0" err="1">
                <a:highlight>
                  <a:srgbClr val="FFFF00"/>
                </a:highlight>
              </a:rPr>
              <a:t>kEuro</a:t>
            </a:r>
            <a:r>
              <a:rPr lang="en-US" dirty="0">
                <a:highlight>
                  <a:srgbClr val="FFFF00"/>
                </a:highlight>
              </a:rPr>
              <a:t>) E SCANDINOVA (100-300 </a:t>
            </a:r>
            <a:r>
              <a:rPr lang="en-US" dirty="0" err="1">
                <a:highlight>
                  <a:srgbClr val="FFFF00"/>
                </a:highlight>
              </a:rPr>
              <a:t>kEuro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77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EC84A8-1D31-0829-BB23-889792A54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75B1B70-5D60-F9BF-49DA-4E2B7E2633AF}"/>
              </a:ext>
            </a:extLst>
          </p:cNvPr>
          <p:cNvSpPr txBox="1"/>
          <p:nvPr/>
        </p:nvSpPr>
        <p:spPr>
          <a:xfrm>
            <a:off x="-24000" y="909000"/>
            <a:ext cx="12216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it-IT" sz="1600" dirty="0"/>
              <a:t>A medio termine (6-12 Mesi):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VUOTO</a:t>
            </a:r>
            <a:r>
              <a:rPr lang="it-IT" sz="1600" dirty="0"/>
              <a:t>: installazione guide banda S e C @ </a:t>
            </a:r>
            <a:r>
              <a:rPr lang="it-IT" sz="1600" dirty="0" err="1"/>
              <a:t>Magurele</a:t>
            </a:r>
            <a:r>
              <a:rPr lang="it-IT" sz="1600" dirty="0"/>
              <a:t>, messa i vuoto moduli, installazione rack vuoto, </a:t>
            </a:r>
            <a:r>
              <a:rPr lang="it-IT" sz="1600" dirty="0" err="1"/>
              <a:t>connettorizzazione</a:t>
            </a:r>
            <a:r>
              <a:rPr lang="it-IT" sz="1600" dirty="0"/>
              <a:t> cavi ed interfaccia con controllo (3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CONTROLS, SYSTEM AND NETWORK MANAGEMENT</a:t>
            </a:r>
            <a:r>
              <a:rPr lang="it-IT" sz="1600" dirty="0"/>
              <a:t>: preparazione IOC per controllo macchina ed inizio installazione sistema di Controllo, interazione con </a:t>
            </a:r>
            <a:r>
              <a:rPr lang="it-IT" sz="1600" dirty="0" err="1"/>
              <a:t>Cosylab</a:t>
            </a:r>
            <a:r>
              <a:rPr lang="it-IT" sz="1600" dirty="0"/>
              <a:t> (1.5 FTE) </a:t>
            </a:r>
          </a:p>
          <a:p>
            <a:pPr lvl="2" algn="just"/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MPS</a:t>
            </a:r>
            <a:r>
              <a:rPr lang="it-IT" sz="1600" dirty="0"/>
              <a:t>: modifica (0.2-0.5 FTE)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ELECTRICAL PLANTS AND PLC</a:t>
            </a:r>
            <a:r>
              <a:rPr lang="it-IT" sz="1600" dirty="0"/>
              <a:t>: installazione e verifica PLC, , </a:t>
            </a:r>
            <a:r>
              <a:rPr lang="it-IT" sz="1600" dirty="0" err="1"/>
              <a:t>connettorizzazione</a:t>
            </a:r>
            <a:r>
              <a:rPr lang="it-IT" sz="1600" dirty="0"/>
              <a:t> cavi, supervisione implementazione impianto di potenza (2 MESI-UOMO)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DIAGNOSTICS &amp; TIMING</a:t>
            </a:r>
            <a:r>
              <a:rPr lang="it-IT" sz="1600" dirty="0"/>
              <a:t>: installazione rack , </a:t>
            </a:r>
            <a:r>
              <a:rPr lang="it-IT" sz="1600" dirty="0" err="1"/>
              <a:t>connettorizzazione</a:t>
            </a:r>
            <a:r>
              <a:rPr lang="it-IT" sz="1600" dirty="0"/>
              <a:t> cavi ed interfaccia con controllo (2 MESI-UOMO)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RF &amp; SYNCRO</a:t>
            </a:r>
            <a:r>
              <a:rPr lang="it-IT" sz="1600" dirty="0"/>
              <a:t>: installazione rack, </a:t>
            </a:r>
            <a:r>
              <a:rPr lang="it-IT" sz="1600" dirty="0" err="1"/>
              <a:t>connettorizzazione</a:t>
            </a:r>
            <a:r>
              <a:rPr lang="it-IT" sz="1600" dirty="0"/>
              <a:t> cavi ed interfaccia con controllo (2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RF SOURCES &amp;RF DISTRIBUTION </a:t>
            </a:r>
            <a:r>
              <a:rPr lang="it-IT" sz="1600" dirty="0"/>
              <a:t>: </a:t>
            </a:r>
            <a:r>
              <a:rPr lang="it-IT" sz="1600" dirty="0" err="1"/>
              <a:t>connettorizzazione</a:t>
            </a:r>
            <a:r>
              <a:rPr lang="it-IT" sz="1600" dirty="0"/>
              <a:t> cavi RF ed interfaccia con controllo (1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MAGNETS &amp; POWER SUPPLIES </a:t>
            </a:r>
            <a:r>
              <a:rPr lang="it-IT" sz="1600" dirty="0"/>
              <a:t>installazione rack, </a:t>
            </a:r>
            <a:r>
              <a:rPr lang="it-IT" sz="1600" dirty="0" err="1"/>
              <a:t>connettorizzazione</a:t>
            </a:r>
            <a:r>
              <a:rPr lang="it-IT" sz="1600" dirty="0"/>
              <a:t> cavi ed interfaccia con controllo (2 MESI-UOMO)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highlight>
                  <a:srgbClr val="FFFF00"/>
                </a:highlight>
              </a:rPr>
              <a:t>COOLING AND VENTILATION</a:t>
            </a:r>
            <a:r>
              <a:rPr lang="it-IT" sz="1600" dirty="0"/>
              <a:t>: supervisione implementazione impianto di raffreddamento ed allaccio impianto con strutture acceleranti (1-2 MESI-UOMO)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it-IT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2B098D-78A2-BCD0-9BBA-C99B5E62A36C}"/>
              </a:ext>
            </a:extLst>
          </p:cNvPr>
          <p:cNvSpPr txBox="1"/>
          <p:nvPr/>
        </p:nvSpPr>
        <p:spPr>
          <a:xfrm>
            <a:off x="1056000" y="0"/>
            <a:ext cx="10491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ELI-NP: ATTIVITA’ A MEDIO (6-12 MESI) TERMINE</a:t>
            </a:r>
          </a:p>
        </p:txBody>
      </p:sp>
    </p:spTree>
    <p:extLst>
      <p:ext uri="{BB962C8B-B14F-4D97-AF65-F5344CB8AC3E}">
        <p14:creationId xmlns:p14="http://schemas.microsoft.com/office/powerpoint/2010/main" val="141166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F35F12F-3CD0-E58C-AC37-10371E672C32}"/>
              </a:ext>
            </a:extLst>
          </p:cNvPr>
          <p:cNvSpPr txBox="1"/>
          <p:nvPr/>
        </p:nvSpPr>
        <p:spPr>
          <a:xfrm>
            <a:off x="3385995" y="0"/>
            <a:ext cx="605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THE NEW FACILITY: LAYOUT</a:t>
            </a: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041C5D56-884B-63DF-A439-6DA57F404D28}"/>
              </a:ext>
            </a:extLst>
          </p:cNvPr>
          <p:cNvGrpSpPr/>
          <p:nvPr/>
        </p:nvGrpSpPr>
        <p:grpSpPr>
          <a:xfrm>
            <a:off x="6203672" y="1688035"/>
            <a:ext cx="6212386" cy="5169965"/>
            <a:chOff x="1992000" y="-282149"/>
            <a:chExt cx="8801357" cy="6852149"/>
          </a:xfrm>
        </p:grpSpPr>
        <p:pic>
          <p:nvPicPr>
            <p:cNvPr id="2" name="Immagine 1" descr="Immagine che contiene diagramma&#10;&#10;Descrizione generata automaticamente">
              <a:extLst>
                <a:ext uri="{FF2B5EF4-FFF2-40B4-BE49-F238E27FC236}">
                  <a16:creationId xmlns:a16="http://schemas.microsoft.com/office/drawing/2014/main" id="{A372A037-8755-B6A6-2CB6-B68BEEA84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2000" y="1053001"/>
              <a:ext cx="8243210" cy="5516999"/>
            </a:xfrm>
            <a:prstGeom prst="rect">
              <a:avLst/>
            </a:prstGeom>
          </p:spPr>
        </p:pic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16099A7B-B5F7-AAFC-6993-A3AE1624E27D}"/>
                </a:ext>
              </a:extLst>
            </p:cNvPr>
            <p:cNvSpPr txBox="1"/>
            <p:nvPr/>
          </p:nvSpPr>
          <p:spPr>
            <a:xfrm>
              <a:off x="8810274" y="1581496"/>
              <a:ext cx="1117356" cy="4487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LASER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Connettore 2 6">
              <a:extLst>
                <a:ext uri="{FF2B5EF4-FFF2-40B4-BE49-F238E27FC236}">
                  <a16:creationId xmlns:a16="http://schemas.microsoft.com/office/drawing/2014/main" id="{812D26EC-018E-D151-23F9-A6EAAC27A9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03999" y="2048924"/>
              <a:ext cx="315711" cy="3468076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2 8">
              <a:extLst>
                <a:ext uri="{FF2B5EF4-FFF2-40B4-BE49-F238E27FC236}">
                  <a16:creationId xmlns:a16="http://schemas.microsoft.com/office/drawing/2014/main" id="{6667CF76-A38C-913E-EE40-1BBAD6B582C9}"/>
                </a:ext>
              </a:extLst>
            </p:cNvPr>
            <p:cNvCxnSpPr>
              <a:cxnSpLocks/>
              <a:stCxn id="16" idx="2"/>
            </p:cNvCxnSpPr>
            <p:nvPr/>
          </p:nvCxnSpPr>
          <p:spPr>
            <a:xfrm flipH="1">
              <a:off x="6124041" y="586544"/>
              <a:ext cx="1101991" cy="4232492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9C21DB78-2B2A-0013-6415-D47F07ECA887}"/>
                </a:ext>
              </a:extLst>
            </p:cNvPr>
            <p:cNvSpPr txBox="1"/>
            <p:nvPr/>
          </p:nvSpPr>
          <p:spPr>
            <a:xfrm>
              <a:off x="2794599" y="506475"/>
              <a:ext cx="1405355" cy="4487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LINAC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C03CC5B4-5257-6B32-5F25-AEC08DD264EA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3497277" y="955187"/>
              <a:ext cx="1045282" cy="3092625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E165DCCD-7045-8208-47F8-2601E7E3B8AD}"/>
                </a:ext>
              </a:extLst>
            </p:cNvPr>
            <p:cNvSpPr txBox="1"/>
            <p:nvPr/>
          </p:nvSpPr>
          <p:spPr>
            <a:xfrm>
              <a:off x="8698159" y="119058"/>
              <a:ext cx="2095198" cy="7750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LASER TRANSPORT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Connettore 2 12">
              <a:extLst>
                <a:ext uri="{FF2B5EF4-FFF2-40B4-BE49-F238E27FC236}">
                  <a16:creationId xmlns:a16="http://schemas.microsoft.com/office/drawing/2014/main" id="{BAA1438E-9311-49E4-4B26-63A3200DCC22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>
              <a:off x="6965257" y="506582"/>
              <a:ext cx="1732902" cy="440688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F2005DBD-B8B0-04BB-C983-282EFBEBF43C}"/>
                </a:ext>
              </a:extLst>
            </p:cNvPr>
            <p:cNvSpPr txBox="1"/>
            <p:nvPr/>
          </p:nvSpPr>
          <p:spPr>
            <a:xfrm>
              <a:off x="4407963" y="-282149"/>
              <a:ext cx="2220806" cy="11013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MODULATORS AND KLYSTRONS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Connettore 2 14">
              <a:extLst>
                <a:ext uri="{FF2B5EF4-FFF2-40B4-BE49-F238E27FC236}">
                  <a16:creationId xmlns:a16="http://schemas.microsoft.com/office/drawing/2014/main" id="{4BE10B41-82FB-47A2-9158-E527C3E7F7E4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 flipH="1">
              <a:off x="4021005" y="819235"/>
              <a:ext cx="1497362" cy="149725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229ED3BB-FB10-5170-168B-67A794E3CBA4}"/>
                </a:ext>
              </a:extLst>
            </p:cNvPr>
            <p:cNvSpPr txBox="1"/>
            <p:nvPr/>
          </p:nvSpPr>
          <p:spPr>
            <a:xfrm>
              <a:off x="6561472" y="137832"/>
              <a:ext cx="1329121" cy="4487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RACKS</a:t>
              </a:r>
            </a:p>
          </p:txBody>
        </p:sp>
        <p:cxnSp>
          <p:nvCxnSpPr>
            <p:cNvPr id="17" name="Connettore 2 16">
              <a:extLst>
                <a:ext uri="{FF2B5EF4-FFF2-40B4-BE49-F238E27FC236}">
                  <a16:creationId xmlns:a16="http://schemas.microsoft.com/office/drawing/2014/main" id="{0B1658CE-A06B-ED79-9979-37AA381EDA41}"/>
                </a:ext>
              </a:extLst>
            </p:cNvPr>
            <p:cNvCxnSpPr>
              <a:cxnSpLocks/>
              <a:stCxn id="16" idx="2"/>
            </p:cNvCxnSpPr>
            <p:nvPr/>
          </p:nvCxnSpPr>
          <p:spPr>
            <a:xfrm flipH="1">
              <a:off x="5282827" y="586544"/>
              <a:ext cx="1943205" cy="190308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" name="Immagine 44">
            <a:extLst>
              <a:ext uri="{FF2B5EF4-FFF2-40B4-BE49-F238E27FC236}">
                <a16:creationId xmlns:a16="http://schemas.microsoft.com/office/drawing/2014/main" id="{DF808CD8-327B-8474-FF0C-FCC2C7219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1" y="1094785"/>
            <a:ext cx="6095943" cy="412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51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797</Words>
  <Application>Microsoft Office PowerPoint</Application>
  <PresentationFormat>Widescreen</PresentationFormat>
  <Paragraphs>118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 Alesini</dc:creator>
  <cp:lastModifiedBy>David Alesini</cp:lastModifiedBy>
  <cp:revision>42</cp:revision>
  <dcterms:created xsi:type="dcterms:W3CDTF">2023-07-16T12:56:30Z</dcterms:created>
  <dcterms:modified xsi:type="dcterms:W3CDTF">2024-02-08T16:05:15Z</dcterms:modified>
</cp:coreProperties>
</file>