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30" r:id="rId2"/>
    <p:sldId id="323" r:id="rId3"/>
    <p:sldId id="256" r:id="rId4"/>
    <p:sldId id="267" r:id="rId5"/>
    <p:sldId id="257" r:id="rId6"/>
    <p:sldId id="351" r:id="rId7"/>
    <p:sldId id="261" r:id="rId8"/>
    <p:sldId id="262" r:id="rId9"/>
    <p:sldId id="263" r:id="rId10"/>
    <p:sldId id="265" r:id="rId11"/>
    <p:sldId id="268" r:id="rId12"/>
    <p:sldId id="269" r:id="rId13"/>
    <p:sldId id="355" r:id="rId14"/>
    <p:sldId id="356" r:id="rId15"/>
    <p:sldId id="353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9"/>
    <p:restoredTop sz="94640"/>
  </p:normalViewPr>
  <p:slideViewPr>
    <p:cSldViewPr>
      <p:cViewPr varScale="1">
        <p:scale>
          <a:sx n="102" d="100"/>
          <a:sy n="102" d="100"/>
        </p:scale>
        <p:origin x="7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197B52F-A402-C54E-8AFA-4B16C5448A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E434A6-678F-2949-AAE1-3D3D6BDAE6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465119A-E704-3141-B439-1BC298C386C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982784-4493-F047-BA0E-B02913157A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4CEAC3-BE53-9D41-A696-C908140A59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FE8331F-400B-944C-AC0C-2132A62C8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E93E23-2FD6-7140-B0F1-0E43B97A4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93E23-2FD6-7140-B0F1-0E43B97A4C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16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080D5-01B9-F340-A15C-806CE3BFE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1D6BB-D510-F746-8706-F2CB77EF1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DDD2FD-FA20-CA44-9039-ECC667668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424A-99AF-8942-B685-5DA70F248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2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4ED354-1CBB-7D40-BDEC-6DFBC7D57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66DE7D-C28F-DE4C-84A8-B424270FC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43B46-8CC5-674D-8C3B-078394852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2FA9-939B-2A4D-9EFE-0A53F65F0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7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994B67-9980-AA47-B59B-BB477748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E1ED1-2500-7C46-A45E-7E5079699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E55127-94E8-4049-BAB5-AB723C049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D9896-E3CA-4746-A979-E824550AB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0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BCB1B-BA3C-5746-8134-BD692028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47BB1-FD56-AE4E-8B9A-57C600101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790DA-0E6C-D949-A489-FDDBEBE03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811E-B62B-AC41-9CA4-4CB649A4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2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4CE2D-61C4-B441-BB4A-DBEEBF734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CA23F-B7BC-3B41-9281-1A3EFBF1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09EE37-449D-1748-824C-4D6164F6B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2FCB-81E9-7947-AF5B-3392BEAFD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92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4FDBA-10F2-7D48-B851-8E8AA51B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AF954-4589-654B-BE01-A66A0D23F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57A11-E385-9E47-9DE5-BB47FDF04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77443-5DB0-B047-8A83-101544D31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3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E3DAE2-4E53-FA4D-8047-17778A0D4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E15FD-B144-264E-9F6E-9294E3B8F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1E85F1-4189-FE44-B3D4-1332B0FF8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CBC5-CB45-AA4E-AAAF-987A67CDB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5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510D12-3BF0-C14F-97BD-9D7B9A47A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76BF15-2928-0F40-9698-946DA49C5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ADF1C-1193-5B4C-B8E0-899B8AEE4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6CC0-16EF-AD48-AC09-C9C9F88CD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7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A71F1F-17F4-7746-95B8-5E6F6472A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768B69-11E9-E84B-BB55-085C6E2F8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E5142E-2368-A046-ADA2-DBA1AD73F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E115-E9B3-C249-9D62-EB1084E17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7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F0F98-1468-0745-A255-D171D54F6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B502-ACF7-DD4A-9E77-D670F8E63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9B668-8B39-B54D-B038-7072CD69A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9308-2CED-514B-96E8-DDDB52632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41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D2223-B1C8-5B40-BE2F-5E3534DCC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0AC46-F1B4-9D42-BC28-E55A99987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7B8E-C714-D847-A725-7E9DCAF4C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1908-D181-D64B-BEBA-91E2862AD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FB506-80AC-194C-A5C3-0371AADC9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6DEE9-95C4-734F-9B44-86D2F192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214141-4ED4-4F4A-A645-12634B5036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9577F5-6F06-C54F-89DB-A783325C05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62A7FC-97CF-084F-A5D6-26C5CA3A93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408C4E5-BCCC-2C4A-A1B0-69D8BD56D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42100-FE00-4269-8109-DFD503E7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799" y="2133600"/>
            <a:ext cx="6975158" cy="20057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FF00"/>
                </a:solidFill>
                <a:ea typeface="Yu Gothic UI Light" panose="020B0300000000000000" pitchFamily="34" charset="-128"/>
              </a:rPr>
              <a:t>STAR2_TT </a:t>
            </a:r>
            <a:br>
              <a:rPr lang="it-IT" sz="3600" b="1" dirty="0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it-IT" sz="3600" b="1" dirty="0">
                <a:solidFill>
                  <a:srgbClr val="FFFF00"/>
                </a:solidFill>
              </a:rPr>
              <a:t>Attività conclusive</a:t>
            </a:r>
            <a:endParaRPr lang="it-IT" sz="3600" b="1" dirty="0">
              <a:solidFill>
                <a:srgbClr val="FFFF00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CF84A-0FD1-A74B-B47A-AF9DE68B1B59}"/>
              </a:ext>
            </a:extLst>
          </p:cNvPr>
          <p:cNvSpPr txBox="1"/>
          <p:nvPr/>
        </p:nvSpPr>
        <p:spPr>
          <a:xfrm>
            <a:off x="1945149" y="4235392"/>
            <a:ext cx="5218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it-IT" sz="2000" b="1" dirty="0">
                <a:solidFill>
                  <a:schemeClr val="bg1"/>
                </a:solidFill>
              </a:rPr>
              <a:t>Ghigo &amp; L. Pellegrino</a:t>
            </a:r>
          </a:p>
          <a:p>
            <a:pPr algn="ctr"/>
            <a:r>
              <a:rPr lang="it-IT" sz="2000" b="1" dirty="0">
                <a:solidFill>
                  <a:schemeClr val="bg1"/>
                </a:solidFill>
              </a:rPr>
              <a:t>on </a:t>
            </a:r>
            <a:r>
              <a:rPr lang="it-IT" sz="2000" b="1" dirty="0" err="1">
                <a:solidFill>
                  <a:schemeClr val="bg1"/>
                </a:solidFill>
              </a:rPr>
              <a:t>behalf</a:t>
            </a:r>
            <a:r>
              <a:rPr lang="it-IT" sz="2000" b="1" dirty="0">
                <a:solidFill>
                  <a:schemeClr val="bg1"/>
                </a:solidFill>
              </a:rPr>
              <a:t> of the Frascati STAR2_TT Team</a:t>
            </a:r>
          </a:p>
        </p:txBody>
      </p:sp>
      <p:pic>
        <p:nvPicPr>
          <p:cNvPr id="9" name="Picture 4" descr="Risultati immagini per infn frascati logo nuovo">
            <a:extLst>
              <a:ext uri="{FF2B5EF4-FFF2-40B4-BE49-F238E27FC236}">
                <a16:creationId xmlns:a16="http://schemas.microsoft.com/office/drawing/2014/main" id="{9A6D2B9A-D71F-3642-8DC7-FF768F94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945"/>
            <a:ext cx="2209800" cy="12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7EC47-F392-394C-AB23-B32DC62E2A55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DE80FE-DA8F-0EEB-67FD-5C176F6E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68451"/>
            <a:ext cx="2490966" cy="11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742CD-99F4-F00A-8BCD-211677227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502711-E987-0073-B4E1-09EFE0669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45" b="23970"/>
          <a:stretch/>
        </p:blipFill>
        <p:spPr>
          <a:xfrm>
            <a:off x="0" y="1442323"/>
            <a:ext cx="9093328" cy="4524374"/>
          </a:xfrm>
          <a:prstGeom prst="rect">
            <a:avLst/>
          </a:prstGeom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35479962-E5B9-AB47-2825-B735C3F49F0B}"/>
              </a:ext>
            </a:extLst>
          </p:cNvPr>
          <p:cNvSpPr/>
          <p:nvPr/>
        </p:nvSpPr>
        <p:spPr>
          <a:xfrm>
            <a:off x="2860946" y="381000"/>
            <a:ext cx="3371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High energy line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11101-8080-488D-8F2F-A4C9028C74AA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125506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39977-EF7A-FFB1-A593-6F4861EAB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D3CA141-8C0D-E45A-C694-FF42A7A00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661" y="659637"/>
            <a:ext cx="222597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br>
              <a:rPr lang="en-IT" altLang="en-IT" sz="600">
                <a:latin typeface="Times New Roman" panose="02020603050405020304" pitchFamily="18" charset="0"/>
              </a:rPr>
            </a:br>
            <a:endParaRPr lang="en-IT" altLang="en-IT" sz="1350"/>
          </a:p>
        </p:txBody>
      </p:sp>
      <p:pic>
        <p:nvPicPr>
          <p:cNvPr id="5" name="Picture 4" descr="A white sheet with black text and numbers&#10;&#10;Description automatically generated">
            <a:extLst>
              <a:ext uri="{FF2B5EF4-FFF2-40B4-BE49-F238E27FC236}">
                <a16:creationId xmlns:a16="http://schemas.microsoft.com/office/drawing/2014/main" id="{4945B968-B74D-0FC9-3870-44170D8B9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78" y="669329"/>
            <a:ext cx="6723222" cy="566254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C6BEB6-F247-5450-A610-91973BEA9DCA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F5DDA117-427E-0792-D2C2-9C978D6D4CB2}"/>
              </a:ext>
            </a:extLst>
          </p:cNvPr>
          <p:cNvSpPr/>
          <p:nvPr/>
        </p:nvSpPr>
        <p:spPr>
          <a:xfrm>
            <a:off x="2841398" y="76200"/>
            <a:ext cx="3461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Rendicontazione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8266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3B882-D398-B102-9E1B-2EC0786B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heet with black text&#10;&#10;Description automatically generated">
            <a:extLst>
              <a:ext uri="{FF2B5EF4-FFF2-40B4-BE49-F238E27FC236}">
                <a16:creationId xmlns:a16="http://schemas.microsoft.com/office/drawing/2014/main" id="{B089D15A-1A08-779B-6780-1A33C982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23769"/>
            <a:ext cx="6858000" cy="3414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3A19E-8710-4C16-3698-E7E11E53F30D}"/>
              </a:ext>
            </a:extLst>
          </p:cNvPr>
          <p:cNvSpPr txBox="1"/>
          <p:nvPr/>
        </p:nvSpPr>
        <p:spPr>
          <a:xfrm>
            <a:off x="533400" y="4161472"/>
            <a:ext cx="8353569" cy="1477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Le </a:t>
            </a:r>
            <a:r>
              <a:rPr lang="en-GB" dirty="0" err="1">
                <a:solidFill>
                  <a:schemeClr val="bg1"/>
                </a:solidFill>
              </a:rPr>
              <a:t>uscite</a:t>
            </a:r>
            <a:r>
              <a:rPr lang="en-GB" dirty="0">
                <a:solidFill>
                  <a:schemeClr val="bg1"/>
                </a:solidFill>
              </a:rPr>
              <a:t> per il p</a:t>
            </a:r>
            <a:r>
              <a:rPr lang="en-IT" dirty="0">
                <a:solidFill>
                  <a:schemeClr val="bg1"/>
                </a:solidFill>
              </a:rPr>
              <a:t>ersonale sono il costo dei contratti dati a giovani con </a:t>
            </a:r>
            <a:r>
              <a:rPr lang="en-GB" dirty="0">
                <a:solidFill>
                  <a:schemeClr val="bg1"/>
                </a:solidFill>
              </a:rPr>
              <a:t>I</a:t>
            </a:r>
            <a:r>
              <a:rPr lang="en-IT" dirty="0">
                <a:solidFill>
                  <a:schemeClr val="bg1"/>
                </a:solidFill>
              </a:rPr>
              <a:t> fondi di </a:t>
            </a:r>
          </a:p>
          <a:p>
            <a:r>
              <a:rPr lang="en-IT" dirty="0">
                <a:solidFill>
                  <a:schemeClr val="bg1"/>
                </a:solidFill>
              </a:rPr>
              <a:t>STAR2_TT . Ne hanno ususfruito Frascati e Milano.</a:t>
            </a:r>
          </a:p>
          <a:p>
            <a:r>
              <a:rPr lang="en-IT" dirty="0">
                <a:solidFill>
                  <a:schemeClr val="bg1"/>
                </a:solidFill>
              </a:rPr>
              <a:t>Per Frascati sono stati utilizzati all’inizio per contratti temporanei dalla Divisione </a:t>
            </a:r>
          </a:p>
          <a:p>
            <a:r>
              <a:rPr lang="en-IT" dirty="0">
                <a:solidFill>
                  <a:schemeClr val="bg1"/>
                </a:solidFill>
              </a:rPr>
              <a:t>Tecnica e in seguito dalla </a:t>
            </a:r>
            <a:r>
              <a:rPr lang="en-IT" dirty="0">
                <a:solidFill>
                  <a:srgbClr val="FFFF66"/>
                </a:solidFill>
              </a:rPr>
              <a:t>Divisione Acceleratori e abbiamo in essere contratti </a:t>
            </a:r>
          </a:p>
          <a:p>
            <a:r>
              <a:rPr lang="en-IT" dirty="0">
                <a:solidFill>
                  <a:srgbClr val="FFFF66"/>
                </a:solidFill>
              </a:rPr>
              <a:t>biennali per 2 Tecnici iniziati da poco.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DCBAC-5551-4288-79F2-8AE6C1C310AD}"/>
              </a:ext>
            </a:extLst>
          </p:cNvPr>
          <p:cNvSpPr txBox="1"/>
          <p:nvPr/>
        </p:nvSpPr>
        <p:spPr>
          <a:xfrm>
            <a:off x="530268" y="5703230"/>
            <a:ext cx="8353568" cy="9261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Il surplus di cassa è determinato dalla somma del costo del  personale strutturato (quasi un milione di euro più la valutazione del valore dei componenti non venduti a ELI-NP)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6DE91-DC6C-7DAC-B8F1-C1A7E8B7758F}"/>
              </a:ext>
            </a:extLst>
          </p:cNvPr>
          <p:cNvSpPr txBox="1"/>
          <p:nvPr/>
        </p:nvSpPr>
        <p:spPr>
          <a:xfrm>
            <a:off x="530268" y="81605"/>
            <a:ext cx="8689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 dirty="0">
                <a:solidFill>
                  <a:srgbClr val="FFFF66"/>
                </a:solidFill>
              </a:rPr>
              <a:t>Bilancio Entrate / Uscite differenziali generate dal progetto</a:t>
            </a:r>
          </a:p>
        </p:txBody>
      </p:sp>
    </p:spTree>
    <p:extLst>
      <p:ext uri="{BB962C8B-B14F-4D97-AF65-F5344CB8AC3E}">
        <p14:creationId xmlns:p14="http://schemas.microsoft.com/office/powerpoint/2010/main" val="47574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790B5-0C57-463E-1777-0D37957C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91B19-F447-8476-B2E1-C9E3DC7F4330}"/>
              </a:ext>
            </a:extLst>
          </p:cNvPr>
          <p:cNvSpPr txBox="1"/>
          <p:nvPr/>
        </p:nvSpPr>
        <p:spPr>
          <a:xfrm>
            <a:off x="152400" y="0"/>
            <a:ext cx="8689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FFFF66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STAR UPGRADE</a:t>
            </a:r>
            <a:endParaRPr lang="en-IT" sz="1800" b="0" i="0" u="none" strike="noStrike" dirty="0">
              <a:solidFill>
                <a:srgbClr val="FFFF66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FFFF66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ATTIVITA' RESIDUE 14-12-23  aggiornamento 29-1-2024</a:t>
            </a:r>
            <a:endParaRPr lang="en-IT" sz="1800" b="0" i="0" u="none" strike="noStrike" dirty="0">
              <a:solidFill>
                <a:srgbClr val="FFFF66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6CF2028-8CE3-7620-53CE-7897D1E50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74211"/>
              </p:ext>
            </p:extLst>
          </p:nvPr>
        </p:nvGraphicFramePr>
        <p:xfrm>
          <a:off x="1066800" y="714600"/>
          <a:ext cx="7368435" cy="5849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174">
                  <a:extLst>
                    <a:ext uri="{9D8B030D-6E8A-4147-A177-3AD203B41FA5}">
                      <a16:colId xmlns:a16="http://schemas.microsoft.com/office/drawing/2014/main" val="854517278"/>
                    </a:ext>
                  </a:extLst>
                </a:gridCol>
                <a:gridCol w="1005096">
                  <a:extLst>
                    <a:ext uri="{9D8B030D-6E8A-4147-A177-3AD203B41FA5}">
                      <a16:colId xmlns:a16="http://schemas.microsoft.com/office/drawing/2014/main" val="3724378006"/>
                    </a:ext>
                  </a:extLst>
                </a:gridCol>
                <a:gridCol w="896435">
                  <a:extLst>
                    <a:ext uri="{9D8B030D-6E8A-4147-A177-3AD203B41FA5}">
                      <a16:colId xmlns:a16="http://schemas.microsoft.com/office/drawing/2014/main" val="3340311272"/>
                    </a:ext>
                  </a:extLst>
                </a:gridCol>
                <a:gridCol w="4502556">
                  <a:extLst>
                    <a:ext uri="{9D8B030D-6E8A-4147-A177-3AD203B41FA5}">
                      <a16:colId xmlns:a16="http://schemas.microsoft.com/office/drawing/2014/main" val="2127703233"/>
                    </a:ext>
                  </a:extLst>
                </a:gridCol>
                <a:gridCol w="482174">
                  <a:extLst>
                    <a:ext uri="{9D8B030D-6E8A-4147-A177-3AD203B41FA5}">
                      <a16:colId xmlns:a16="http://schemas.microsoft.com/office/drawing/2014/main" val="2907016698"/>
                    </a:ext>
                  </a:extLst>
                </a:gridCol>
              </a:tblGrid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staffe dump laser: lasciate su banco laser.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555615427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YSC-FLGDGL01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assemblare e montare supporto telecamere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670314537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YSC-FLGDGL01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e collegare telecamera, illuminatore e specchio (reperire telecamera)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50%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845956198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4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YSC-INTIPL01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assemblare e montare supporto telecamere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299190143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5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YSC-INTIPL01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e collegare telecamera, illuminatore e specchio (reperire telecamera)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494939058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6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FLGDUM01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telecamera, illuminatore e specchio (SUPPORTO INSTALLATO)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786396012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7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YPAINTIPL01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attuatore (portaYAG prolungato) e girare coperchio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421861292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8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YPAINTHEL01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attuatore (portaYAG prolungato) e girare coperchio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761051418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9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YMBINTIPL01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Collegare motion box (telecamera, attuatore)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028754704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YMBINTHEL01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Collegare motion box (telecamera, attuatore)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027311716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11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adattatore CF63-40, oblò CF40, finestre laser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150918980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12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adattatore CF63-40, oblò CF40, finestre laser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142013145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13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specchio interno con motorizzazione 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985422408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14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specchio interno con motorizzazione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550356261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15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progetto e costruzione adattatore supporto specchio interno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112638860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16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progetto e costruzione adattatore supporto specchio interno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832500687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17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LAS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specchio esterno con motorizzazione e lenti esterne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202386611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18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LAS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specchio esterno con motorizzazione e lenti esterne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823605838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19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INTIPL01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Adattatore movimentazione specchio esterno, dump laser con supporto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34348780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20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Adattatore movimentazione specchio esterno, dump laser con supporto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29270326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21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IOPSTR01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verifica funzionamento e interfaccia controllo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30757402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22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YSI….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completare montaggio e collegamento Illuminatori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65838869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23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YSC…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Sostituire adattatori obiettivi telecamere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553663619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24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YPAFLGDUM01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attuatore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295895480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25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FLGDUM01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montaggio oblò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85007254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26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COLLEL01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MEC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installare (verificare supporti) - arr. 21/12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627280476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27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SHULEL01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installare (verificare supporti) - arr. 21/12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860731243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28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FPACOLLEL01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attuatore con blocchetto tungsteno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430077077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29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FPASHULEL01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Collegare aria compressa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316882143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30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FPASHULEL01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attuatore con blocchetto tungsteno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055313630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31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linea X LE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Installare e allineare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05888873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32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linea X LE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chiudere vuoto (tronchetti)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015908480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33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linea X HE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chiudere vuoto (tronchetti) - nota: componenti allineati - 2 CF-QCF e blocco collimatore arr. 21/12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132777150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34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linea X HE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verificare supporti tubo X per carico da vuoto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124139782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35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FMBCOLLEL01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Installare e collegare motion box (arrivata con cavi)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795878408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36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FMBCOLHEL01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Installare e collegare motion box (arrivatacon cavi)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700985736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37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FPACOLHEL01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VAC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Montare attuatore con blocchetto tungsteno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100%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727098535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38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FPASHUHEL01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Collegare aria compressa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800773524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39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FPASHULEL01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SIC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Collegamento contatti fine corsa stopper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534970716"/>
                  </a:ext>
                </a:extLst>
              </a:tr>
              <a:tr h="141471">
                <a:tc>
                  <a:txBody>
                    <a:bodyPr/>
                    <a:lstStyle/>
                    <a:p>
                      <a:pPr algn="r" fontAlgn="b"/>
                      <a:r>
                        <a:rPr lang="en-IT" sz="900" u="none" strike="noStrike">
                          <a:effectLst/>
                        </a:rPr>
                        <a:t>40</a:t>
                      </a:r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FPASHUHEL01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SIC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Collegamento contatti fine corsa stopper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785370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94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8B5FD-CEB0-9249-5587-6E557E61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B72727-E26E-717E-C9D6-28E37092F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83272"/>
              </p:ext>
            </p:extLst>
          </p:nvPr>
        </p:nvGraphicFramePr>
        <p:xfrm>
          <a:off x="1524000" y="76200"/>
          <a:ext cx="6629400" cy="6781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814">
                  <a:extLst>
                    <a:ext uri="{9D8B030D-6E8A-4147-A177-3AD203B41FA5}">
                      <a16:colId xmlns:a16="http://schemas.microsoft.com/office/drawing/2014/main" val="1310456206"/>
                    </a:ext>
                  </a:extLst>
                </a:gridCol>
                <a:gridCol w="904288">
                  <a:extLst>
                    <a:ext uri="{9D8B030D-6E8A-4147-A177-3AD203B41FA5}">
                      <a16:colId xmlns:a16="http://schemas.microsoft.com/office/drawing/2014/main" val="2515985747"/>
                    </a:ext>
                  </a:extLst>
                </a:gridCol>
                <a:gridCol w="806525">
                  <a:extLst>
                    <a:ext uri="{9D8B030D-6E8A-4147-A177-3AD203B41FA5}">
                      <a16:colId xmlns:a16="http://schemas.microsoft.com/office/drawing/2014/main" val="625517864"/>
                    </a:ext>
                  </a:extLst>
                </a:gridCol>
                <a:gridCol w="4050959">
                  <a:extLst>
                    <a:ext uri="{9D8B030D-6E8A-4147-A177-3AD203B41FA5}">
                      <a16:colId xmlns:a16="http://schemas.microsoft.com/office/drawing/2014/main" val="928140632"/>
                    </a:ext>
                  </a:extLst>
                </a:gridCol>
                <a:gridCol w="433814">
                  <a:extLst>
                    <a:ext uri="{9D8B030D-6E8A-4147-A177-3AD203B41FA5}">
                      <a16:colId xmlns:a16="http://schemas.microsoft.com/office/drawing/2014/main" val="3447675014"/>
                    </a:ext>
                  </a:extLst>
                </a:gridCol>
              </a:tblGrid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41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IOPHEL03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montaggio pompa sotto girder  (POSIZIONE DIFFICILE)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98037276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42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DPVHEL01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Modifica Schermo magnete 90 (ricavare passaggio tubi)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4264052247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43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SOLGUN01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modifica Schermo solenoide gun (modifica da vedere)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093939701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44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FLGDUM01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fissare a terra cameretta (allineata e segnati a terra i piedi)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100%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87938956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45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DPVHEL01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SIC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inserimento e collegamento  relè reed dipolo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47022668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46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DPVDUM01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SIC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 dirty="0" err="1">
                          <a:effectLst/>
                        </a:rPr>
                        <a:t>inserimento</a:t>
                      </a:r>
                      <a:r>
                        <a:rPr lang="en-GB" sz="850" u="none" strike="noStrike" dirty="0">
                          <a:effectLst/>
                        </a:rPr>
                        <a:t> e </a:t>
                      </a:r>
                      <a:r>
                        <a:rPr lang="en-GB" sz="850" u="none" strike="noStrike" dirty="0" err="1">
                          <a:effectLst/>
                        </a:rPr>
                        <a:t>collegamento</a:t>
                      </a:r>
                      <a:r>
                        <a:rPr lang="en-GB" sz="850" u="none" strike="noStrike" dirty="0">
                          <a:effectLst/>
                        </a:rPr>
                        <a:t>  </a:t>
                      </a:r>
                      <a:r>
                        <a:rPr lang="en-GB" sz="850" u="none" strike="noStrike" dirty="0" err="1">
                          <a:effectLst/>
                        </a:rPr>
                        <a:t>relè</a:t>
                      </a:r>
                      <a:r>
                        <a:rPr lang="en-GB" sz="850" u="none" strike="noStrike" dirty="0">
                          <a:effectLst/>
                        </a:rPr>
                        <a:t> reed </a:t>
                      </a:r>
                      <a:r>
                        <a:rPr lang="en-GB" sz="850" u="none" strike="noStrike" dirty="0" err="1">
                          <a:effectLst/>
                        </a:rPr>
                        <a:t>dipolo</a:t>
                      </a:r>
                      <a:endParaRPr lang="en-GB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487467754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47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WPULIN01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installazione a rack alimentatore pompa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79855136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48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WPUHEL01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installazione a rack alimentatore pompa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100%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518010392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49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WPUHEL06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installazione a rack alimentatore pompa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49915246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50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IOPHEL??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installazione a rack alimentatore pompa (attualmente a terra sotto il girder)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100%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73867123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51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PHSGUN01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CTL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Attivazione motori phase shifter banda S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107783232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52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VATGUN01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CTL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Attivazione motori attenuatore banda S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83540654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53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YMBFLGDUM01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CAD: spostare Motion box  sul basamento collimatore/stopper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587453935"/>
                  </a:ext>
                </a:extLst>
              </a:tr>
              <a:tr h="271971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54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COLLEL01, SHULEL01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CAD: Visibilità collimatore/stopper LE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9977552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55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IOPGUN01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CAD: vacuometro e setup pompa gun, foto 6 dic 2023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973313897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56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VGIOP….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CAD: aggiungere vacuometri nella planimetria nomi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08473792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57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GVL…..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Verifica collegamenti fine corsa valvole vuoto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100%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121164164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58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INJGUN01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DIA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montare specchio nel portaspecchio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41938384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59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FLGGUN01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DIA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montare specchio nel portaspecchio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919925280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60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DT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collegamento idraulico ed elettrico unità di scambio termico chillers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82333495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61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SIC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fine cablaggio rack sicurezza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227024501"/>
                  </a:ext>
                </a:extLst>
              </a:tr>
              <a:tr h="271971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62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RITACCA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cavi da completare per SSE (interlock, emergenza, ronda, segnalazione modulatori)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4231671451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63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SIC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messa in funzione controllo accessi (da completare ordine EUROSYSTEM)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552893153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64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attaccare etichette definitive alimentatori vuoto (già stampate)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100%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54409192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65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rivedere cablaggi rack vuoto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985146903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66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SIC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Interfaccia controller stazioni monitor radioprotezione con SSE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4096125082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67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850" u="none" strike="noStrike">
                          <a:effectLst/>
                        </a:rPr>
                        <a:t>??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Costruire cassa esterna klystron PSI  e spedirlo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4026085804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68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Completamento montaggio linea WG banda S (rivedere pezzi)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167906864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69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VAC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Montaggio finestre diamante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557928207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377481108"/>
                  </a:ext>
                </a:extLst>
              </a:tr>
              <a:tr h="13861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ULTERIORI RICHIESTE</a:t>
                      </a:r>
                      <a:endParaRPr lang="en-GB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1110748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70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850" u="none" strike="noStrike">
                          <a:effectLst/>
                        </a:rPr>
                        <a:t>??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Interfaccia monitor gas (aria espulsione) con? (SSE, CTL?)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95457278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71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CTL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interfaccia chiller sezioni acceleranti con sistema di controllo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11690657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958531227"/>
                  </a:ext>
                </a:extLst>
              </a:tr>
              <a:tr h="13861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AGGIORNAMENTI</a:t>
                      </a:r>
                      <a:endParaRPr lang="en-GB" sz="8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495715782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72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DT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installazione pressostato aria compressa (predisposto attacco)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100%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4327384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73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CTL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collegamento pressostato aria compressa al sistema di controllo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086652837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74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DT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aggiunta scheda stato UPS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702473653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75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DT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collegamento stato UPS al sistema di controllo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676341672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76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SIC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produzione schemi elettrici rack SSE e controllo accessi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85457394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77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SIC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interfaccia con il machine/personnel protection system e il SSE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4467038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78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UNICAL??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Luminometro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020323043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79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Montaggio supporto controllore motori RF, presa elettrica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903129526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MEC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50" u="none" strike="noStrike">
                          <a:effectLst/>
                        </a:rPr>
                        <a:t>AGGIORNARE SUPPORTO VALVOLA+T FINE LE</a:t>
                      </a:r>
                      <a:endParaRPr lang="en-GB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100%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486065953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3708867289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>
                          <a:effectLst/>
                        </a:rPr>
                        <a:t>19</a:t>
                      </a:r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2661935865"/>
                  </a:ext>
                </a:extLst>
              </a:tr>
              <a:tr h="138619"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850" u="none" strike="noStrike" dirty="0">
                          <a:effectLst/>
                        </a:rPr>
                        <a:t>63</a:t>
                      </a:r>
                      <a:endParaRPr lang="en-IT" sz="8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15" marR="4815" marT="4815" marB="0" anchor="b"/>
                </a:tc>
                <a:extLst>
                  <a:ext uri="{0D108BD9-81ED-4DB2-BD59-A6C34878D82A}">
                    <a16:rowId xmlns:a16="http://schemas.microsoft.com/office/drawing/2014/main" val="1514759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67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29BDA-3470-A34C-53C8-D8628576D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D2DB1C-D558-69C8-0A37-4CA6F2A48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507769"/>
              </p:ext>
            </p:extLst>
          </p:nvPr>
        </p:nvGraphicFramePr>
        <p:xfrm>
          <a:off x="76200" y="1600204"/>
          <a:ext cx="8991600" cy="4190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4329">
                  <a:extLst>
                    <a:ext uri="{9D8B030D-6E8A-4147-A177-3AD203B41FA5}">
                      <a16:colId xmlns:a16="http://schemas.microsoft.com/office/drawing/2014/main" val="540508321"/>
                    </a:ext>
                  </a:extLst>
                </a:gridCol>
                <a:gridCol w="1483038">
                  <a:extLst>
                    <a:ext uri="{9D8B030D-6E8A-4147-A177-3AD203B41FA5}">
                      <a16:colId xmlns:a16="http://schemas.microsoft.com/office/drawing/2014/main" val="1462909830"/>
                    </a:ext>
                  </a:extLst>
                </a:gridCol>
                <a:gridCol w="439418">
                  <a:extLst>
                    <a:ext uri="{9D8B030D-6E8A-4147-A177-3AD203B41FA5}">
                      <a16:colId xmlns:a16="http://schemas.microsoft.com/office/drawing/2014/main" val="2428427488"/>
                    </a:ext>
                  </a:extLst>
                </a:gridCol>
                <a:gridCol w="560259">
                  <a:extLst>
                    <a:ext uri="{9D8B030D-6E8A-4147-A177-3AD203B41FA5}">
                      <a16:colId xmlns:a16="http://schemas.microsoft.com/office/drawing/2014/main" val="4221101939"/>
                    </a:ext>
                  </a:extLst>
                </a:gridCol>
                <a:gridCol w="650888">
                  <a:extLst>
                    <a:ext uri="{9D8B030D-6E8A-4147-A177-3AD203B41FA5}">
                      <a16:colId xmlns:a16="http://schemas.microsoft.com/office/drawing/2014/main" val="3055221615"/>
                    </a:ext>
                  </a:extLst>
                </a:gridCol>
                <a:gridCol w="1573668">
                  <a:extLst>
                    <a:ext uri="{9D8B030D-6E8A-4147-A177-3AD203B41FA5}">
                      <a16:colId xmlns:a16="http://schemas.microsoft.com/office/drawing/2014/main" val="3629448471"/>
                    </a:ext>
                  </a:extLst>
                </a:gridCol>
              </a:tblGrid>
              <a:tr h="25298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ATTIVITA'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SERVIZIO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 err="1">
                          <a:effectLst/>
                        </a:rPr>
                        <a:t>Durata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Compl.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DATA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NOTE</a:t>
                      </a:r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2286493882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fine installazione ed allineamento linee X e dump LE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MECCANICA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800" u="none" strike="noStrike">
                          <a:effectLst/>
                        </a:rPr>
                        <a:t>75%</a:t>
                      </a:r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484075943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completamento supporti telecamere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MECCANICA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800" u="none" strike="noStrike">
                          <a:effectLst/>
                        </a:rPr>
                        <a:t>100%</a:t>
                      </a:r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4037101814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supporto installazione linee laser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MECCANICA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622090030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completamento installazioni e cabaggi diagnostica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EL&amp;DIA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800" u="none" strike="noStrike">
                          <a:effectLst/>
                        </a:rPr>
                        <a:t>19/02/24</a:t>
                      </a:r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2967961336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allestimento camere interazione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VUOTO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800" u="none" strike="noStrike">
                          <a:effectLst/>
                        </a:rPr>
                        <a:t>25%</a:t>
                      </a:r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MARZO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ATTESA COMPONENTI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3818189691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chiusura e messa in vuoto linee X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VUOTO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4 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800" u="none" strike="noStrike">
                          <a:effectLst/>
                        </a:rPr>
                        <a:t>75%</a:t>
                      </a:r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MARZO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ATTESA COMPONENTI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3987880513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completamento cablaggi e sistemazione racks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VUOTO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800" u="none" strike="noStrike">
                          <a:effectLst/>
                        </a:rPr>
                        <a:t>50%</a:t>
                      </a:r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2234667263"/>
                  </a:ext>
                </a:extLst>
              </a:tr>
              <a:tr h="39507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completamento linee guide d'onda banda 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VUOTO E MECCANICA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ATTESA SAT KLYSTRON UNICAL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45762923"/>
                  </a:ext>
                </a:extLst>
              </a:tr>
              <a:tr h="53878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collegamento idraulico ed elettrico unità di scambio termico chillers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IMPIANTI A FLUIDO DT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FEBBRAIO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ATTESA COMPONENTI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3417239242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aggiunta scheda stato UPS e controlli cablaggi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IMPIANTI ELETTRICI DT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2 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>
                          <a:effectLst/>
                        </a:rPr>
                        <a:t>ATTESA COMPONENTI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2821609179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fine cablaggio rack sicurezza e dispositivi in campo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LINAC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800" u="none" strike="noStrike">
                          <a:effectLst/>
                        </a:rPr>
                        <a:t>27/02/24</a:t>
                      </a:r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164089481"/>
                  </a:ext>
                </a:extLst>
              </a:tr>
              <a:tr h="30041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</a:rPr>
                        <a:t>messa</a:t>
                      </a:r>
                      <a:r>
                        <a:rPr lang="en-GB" sz="1400" u="none" strike="noStrike" dirty="0">
                          <a:effectLst/>
                        </a:rPr>
                        <a:t> in </a:t>
                      </a:r>
                      <a:r>
                        <a:rPr lang="en-GB" sz="1400" u="none" strike="noStrike" dirty="0" err="1">
                          <a:effectLst/>
                        </a:rPr>
                        <a:t>funzione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controllo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accessi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SUB-AFFIDATO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dirty="0">
                          <a:effectLst/>
                        </a:rPr>
                        <a:t>ATTESA ORDINE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45" marR="7545" marT="7545" marB="0" anchor="b"/>
                </a:tc>
                <a:extLst>
                  <a:ext uri="{0D108BD9-81ED-4DB2-BD59-A6C34878D82A}">
                    <a16:rowId xmlns:a16="http://schemas.microsoft.com/office/drawing/2014/main" val="18497422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1DF95A-EF0B-CD5D-B9F0-7BE9261DA19B}"/>
              </a:ext>
            </a:extLst>
          </p:cNvPr>
          <p:cNvSpPr txBox="1"/>
          <p:nvPr/>
        </p:nvSpPr>
        <p:spPr>
          <a:xfrm>
            <a:off x="112733" y="545269"/>
            <a:ext cx="8689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400" dirty="0">
                <a:solidFill>
                  <a:srgbClr val="FFFF66"/>
                </a:solidFill>
              </a:rPr>
              <a:t>Interventi concordati in fase di collaudo </a:t>
            </a:r>
          </a:p>
          <a:p>
            <a:pPr algn="ctr"/>
            <a:r>
              <a:rPr lang="en-IT" sz="2400" dirty="0">
                <a:solidFill>
                  <a:srgbClr val="FFFF66"/>
                </a:solidFill>
              </a:rPr>
              <a:t>previsti a chiusura del progetto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839EA-B08D-C963-5EA2-A106C1A47C50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32976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34A93114-C427-7940-B687-A28AA35C011D}"/>
              </a:ext>
            </a:extLst>
          </p:cNvPr>
          <p:cNvSpPr/>
          <p:nvPr/>
        </p:nvSpPr>
        <p:spPr>
          <a:xfrm>
            <a:off x="2502360" y="169203"/>
            <a:ext cx="4139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Progetto STAR2_TT 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90530-79B2-F612-8DC5-D1A9329CE97B}"/>
              </a:ext>
            </a:extLst>
          </p:cNvPr>
          <p:cNvSpPr txBox="1"/>
          <p:nvPr/>
        </p:nvSpPr>
        <p:spPr>
          <a:xfrm>
            <a:off x="325278" y="810935"/>
            <a:ext cx="8632520" cy="23083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Bando per la </a:t>
            </a:r>
            <a:r>
              <a:rPr lang="en-GB" sz="2400" dirty="0" err="1">
                <a:solidFill>
                  <a:schemeClr val="bg1"/>
                </a:solidFill>
              </a:rPr>
              <a:t>realizzazione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dirty="0" err="1">
                <a:solidFill>
                  <a:schemeClr val="bg1"/>
                </a:solidFill>
              </a:rPr>
              <a:t>posa</a:t>
            </a:r>
            <a:r>
              <a:rPr lang="en-GB" sz="2400" dirty="0">
                <a:solidFill>
                  <a:schemeClr val="bg1"/>
                </a:solidFill>
              </a:rPr>
              <a:t> in opera e test di: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upgrade </a:t>
            </a:r>
            <a:r>
              <a:rPr lang="en-GB" sz="2400" dirty="0" err="1">
                <a:solidFill>
                  <a:schemeClr val="bg1"/>
                </a:solidFill>
              </a:rPr>
              <a:t>dell’energia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dell’acceleratore</a:t>
            </a:r>
            <a:r>
              <a:rPr lang="en-GB" sz="2400" dirty="0">
                <a:solidFill>
                  <a:schemeClr val="bg1"/>
                </a:solidFill>
              </a:rPr>
              <a:t> da </a:t>
            </a:r>
            <a:r>
              <a:rPr lang="en-GB" sz="2400" dirty="0">
                <a:solidFill>
                  <a:srgbClr val="FFFF66"/>
                </a:solidFill>
              </a:rPr>
              <a:t>80MeV a 150MeV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Costruzione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della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seconda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linea</a:t>
            </a:r>
            <a:r>
              <a:rPr lang="en-GB" sz="2400" dirty="0">
                <a:solidFill>
                  <a:schemeClr val="bg1"/>
                </a:solidFill>
              </a:rPr>
              <a:t> di </a:t>
            </a:r>
            <a:r>
              <a:rPr lang="en-GB" sz="2400" dirty="0" err="1">
                <a:solidFill>
                  <a:schemeClr val="bg1"/>
                </a:solidFill>
              </a:rPr>
              <a:t>produzione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fotoni</a:t>
            </a:r>
            <a:r>
              <a:rPr lang="en-GB" sz="2400" dirty="0">
                <a:solidFill>
                  <a:schemeClr val="bg1"/>
                </a:solidFill>
              </a:rPr>
              <a:t> X ad </a:t>
            </a:r>
            <a:r>
              <a:rPr lang="en-GB" sz="2400" dirty="0" err="1">
                <a:solidFill>
                  <a:schemeClr val="bg1"/>
                </a:solidFill>
              </a:rPr>
              <a:t>alta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energia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FFFF66"/>
                </a:solidFill>
              </a:rPr>
              <a:t>da 350keV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</a:rPr>
              <a:t>Riassemblaggio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della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linea</a:t>
            </a:r>
            <a:r>
              <a:rPr lang="en-GB" sz="2400" dirty="0">
                <a:solidFill>
                  <a:schemeClr val="bg1"/>
                </a:solidFill>
              </a:rPr>
              <a:t> di </a:t>
            </a:r>
            <a:r>
              <a:rPr lang="en-GB" sz="2400" dirty="0" err="1">
                <a:solidFill>
                  <a:schemeClr val="bg1"/>
                </a:solidFill>
              </a:rPr>
              <a:t>produzione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fotoni</a:t>
            </a:r>
            <a:r>
              <a:rPr lang="en-GB" sz="2400" dirty="0">
                <a:solidFill>
                  <a:schemeClr val="bg1"/>
                </a:solidFill>
              </a:rPr>
              <a:t> X </a:t>
            </a:r>
            <a:r>
              <a:rPr lang="en-GB" sz="2400" dirty="0" err="1">
                <a:solidFill>
                  <a:schemeClr val="bg1"/>
                </a:solidFill>
              </a:rPr>
              <a:t>esistente</a:t>
            </a:r>
            <a:r>
              <a:rPr lang="en-GB" sz="2400" dirty="0">
                <a:solidFill>
                  <a:schemeClr val="bg1"/>
                </a:solidFill>
              </a:rPr>
              <a:t> da </a:t>
            </a:r>
            <a:r>
              <a:rPr lang="en-GB" sz="2400" dirty="0">
                <a:solidFill>
                  <a:srgbClr val="FFFF66"/>
                </a:solidFill>
              </a:rPr>
              <a:t>80 keV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A136A-6CB4-059E-8FB9-7F7E0E2794C7}"/>
              </a:ext>
            </a:extLst>
          </p:cNvPr>
          <p:cNvSpPr txBox="1"/>
          <p:nvPr/>
        </p:nvSpPr>
        <p:spPr>
          <a:xfrm>
            <a:off x="-1236822" y="6553200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AA8DD-7A17-E37C-5D5F-C0200B62B7EF}"/>
              </a:ext>
            </a:extLst>
          </p:cNvPr>
          <p:cNvSpPr txBox="1"/>
          <p:nvPr/>
        </p:nvSpPr>
        <p:spPr>
          <a:xfrm>
            <a:off x="359079" y="3352800"/>
            <a:ext cx="8598719" cy="26776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2400" dirty="0">
                <a:solidFill>
                  <a:schemeClr val="bg1"/>
                </a:solidFill>
              </a:rPr>
              <a:t>- Budget </a:t>
            </a:r>
            <a:r>
              <a:rPr lang="en-GB" sz="2400" dirty="0">
                <a:solidFill>
                  <a:srgbClr val="FFFF66"/>
                </a:solidFill>
              </a:rPr>
              <a:t>5.5 M€ + IVA</a:t>
            </a:r>
          </a:p>
          <a:p>
            <a:pPr algn="just"/>
            <a:r>
              <a:rPr lang="en-GB" sz="2400" dirty="0">
                <a:solidFill>
                  <a:schemeClr val="bg1"/>
                </a:solidFill>
              </a:rPr>
              <a:t>- </a:t>
            </a:r>
            <a:r>
              <a:rPr lang="en-GB" sz="2400" dirty="0" err="1">
                <a:solidFill>
                  <a:schemeClr val="bg1"/>
                </a:solidFill>
              </a:rPr>
              <a:t>Contratto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assegnato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all’INFN</a:t>
            </a:r>
            <a:endParaRPr lang="en-GB" sz="2400" dirty="0">
              <a:solidFill>
                <a:schemeClr val="bg1"/>
              </a:solidFill>
            </a:endParaRPr>
          </a:p>
          <a:p>
            <a:pPr algn="just"/>
            <a:r>
              <a:rPr lang="en-GB" sz="2400" dirty="0">
                <a:solidFill>
                  <a:schemeClr val="bg1"/>
                </a:solidFill>
              </a:rPr>
              <a:t>- I</a:t>
            </a:r>
            <a:r>
              <a:rPr lang="en-IT" sz="2400" dirty="0">
                <a:solidFill>
                  <a:schemeClr val="bg1"/>
                </a:solidFill>
              </a:rPr>
              <a:t>nizio </a:t>
            </a:r>
            <a:r>
              <a:rPr lang="en-IT" sz="2400" dirty="0">
                <a:solidFill>
                  <a:srgbClr val="FFFF66"/>
                </a:solidFill>
              </a:rPr>
              <a:t>Giugno 2021</a:t>
            </a:r>
          </a:p>
          <a:p>
            <a:pPr algn="just"/>
            <a:r>
              <a:rPr lang="en-GB" sz="2400" dirty="0">
                <a:solidFill>
                  <a:schemeClr val="bg1"/>
                </a:solidFill>
              </a:rPr>
              <a:t>- D</a:t>
            </a:r>
            <a:r>
              <a:rPr lang="en-IT" sz="2400" dirty="0">
                <a:solidFill>
                  <a:schemeClr val="bg1"/>
                </a:solidFill>
              </a:rPr>
              <a:t>urata 18+6 mesi di proroga</a:t>
            </a:r>
          </a:p>
          <a:p>
            <a:pPr algn="just"/>
            <a:r>
              <a:rPr lang="en-GB" sz="2400" dirty="0">
                <a:solidFill>
                  <a:schemeClr val="bg1"/>
                </a:solidFill>
              </a:rPr>
              <a:t>- C</a:t>
            </a:r>
            <a:r>
              <a:rPr lang="en-IT" sz="2400" dirty="0">
                <a:solidFill>
                  <a:schemeClr val="bg1"/>
                </a:solidFill>
              </a:rPr>
              <a:t>onsegnato e accettata la fornitura </a:t>
            </a:r>
            <a:r>
              <a:rPr lang="en-IT" sz="2400" dirty="0">
                <a:solidFill>
                  <a:srgbClr val="FFFF66"/>
                </a:solidFill>
              </a:rPr>
              <a:t>Giugno 2023</a:t>
            </a:r>
          </a:p>
          <a:p>
            <a:pPr algn="just"/>
            <a:r>
              <a:rPr lang="en-IT" sz="2400" dirty="0">
                <a:solidFill>
                  <a:schemeClr val="bg1"/>
                </a:solidFill>
              </a:rPr>
              <a:t>- Verifica e collaudo UniCal concluso positivamente </a:t>
            </a:r>
            <a:r>
              <a:rPr lang="en-IT" sz="2400" dirty="0">
                <a:solidFill>
                  <a:srgbClr val="FFFF66"/>
                </a:solidFill>
              </a:rPr>
              <a:t>Dicembre 2023</a:t>
            </a:r>
          </a:p>
        </p:txBody>
      </p:sp>
    </p:spTree>
    <p:extLst>
      <p:ext uri="{BB962C8B-B14F-4D97-AF65-F5344CB8AC3E}">
        <p14:creationId xmlns:p14="http://schemas.microsoft.com/office/powerpoint/2010/main" val="185937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9EF675-3DF8-AE31-9BE8-0CCB41D93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9" y="1295400"/>
            <a:ext cx="8688081" cy="4876800"/>
          </a:xfrm>
          <a:prstGeom prst="rect">
            <a:avLst/>
          </a:prstGeom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55C36928-2FB4-004A-0B0A-A96A1E46D19B}"/>
              </a:ext>
            </a:extLst>
          </p:cNvPr>
          <p:cNvSpPr/>
          <p:nvPr/>
        </p:nvSpPr>
        <p:spPr>
          <a:xfrm>
            <a:off x="3208484" y="393412"/>
            <a:ext cx="2727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STAR Layout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28B4B-5821-A073-B55A-9676C6C7213B}"/>
              </a:ext>
            </a:extLst>
          </p:cNvPr>
          <p:cNvSpPr txBox="1"/>
          <p:nvPr/>
        </p:nvSpPr>
        <p:spPr>
          <a:xfrm>
            <a:off x="5819388" y="3502967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</a:t>
            </a:r>
            <a:r>
              <a:rPr lang="en-IT" sz="2400" dirty="0"/>
              <a:t>ow energy x-ray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CD5FE-ABE3-697C-3FF8-F699E4F09AF6}"/>
              </a:ext>
            </a:extLst>
          </p:cNvPr>
          <p:cNvSpPr txBox="1"/>
          <p:nvPr/>
        </p:nvSpPr>
        <p:spPr>
          <a:xfrm>
            <a:off x="3581400" y="5661474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High </a:t>
            </a:r>
            <a:r>
              <a:rPr lang="en-IT" sz="2400" dirty="0"/>
              <a:t>energy x-ray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6CD19F-52BB-13E4-3CF2-360AD7B3E4DB}"/>
              </a:ext>
            </a:extLst>
          </p:cNvPr>
          <p:cNvSpPr txBox="1"/>
          <p:nvPr/>
        </p:nvSpPr>
        <p:spPr>
          <a:xfrm>
            <a:off x="3995812" y="1728981"/>
            <a:ext cx="3696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Accelerator: </a:t>
            </a:r>
            <a:r>
              <a:rPr lang="it-IT" sz="2000" dirty="0" err="1"/>
              <a:t>S</a:t>
            </a:r>
            <a:r>
              <a:rPr lang="it-IT" sz="2000" dirty="0"/>
              <a:t>-band RF-gun +</a:t>
            </a:r>
          </a:p>
          <a:p>
            <a:r>
              <a:rPr lang="en-IT" sz="2000" dirty="0"/>
              <a:t>1 Sband accelerating section +</a:t>
            </a:r>
          </a:p>
          <a:p>
            <a:r>
              <a:rPr lang="en-IT" sz="2000" dirty="0"/>
              <a:t>2 C-band accelerating section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52F63-3705-334A-57E3-C8A214015B04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200841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5A2CD-BE9D-FFB3-F6B1-3593E5073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">
            <a:extLst>
              <a:ext uri="{FF2B5EF4-FFF2-40B4-BE49-F238E27FC236}">
                <a16:creationId xmlns:a16="http://schemas.microsoft.com/office/drawing/2014/main" id="{BE8673B6-28F5-A167-1A9C-51E279F93E7D}"/>
              </a:ext>
            </a:extLst>
          </p:cNvPr>
          <p:cNvSpPr/>
          <p:nvPr/>
        </p:nvSpPr>
        <p:spPr>
          <a:xfrm>
            <a:off x="1981200" y="425504"/>
            <a:ext cx="5642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STAR High Energy upgrade 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652C0-B207-F14F-AA98-E2262708367A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FF06F-92D1-1E3F-0EA5-12BD37009487}"/>
              </a:ext>
            </a:extLst>
          </p:cNvPr>
          <p:cNvGrpSpPr/>
          <p:nvPr/>
        </p:nvGrpSpPr>
        <p:grpSpPr>
          <a:xfrm>
            <a:off x="227959" y="1295400"/>
            <a:ext cx="8798930" cy="4876800"/>
            <a:chOff x="227959" y="1295400"/>
            <a:chExt cx="8798930" cy="4876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EEA224-81D9-463B-46A5-FEC0D36D6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959" y="1295400"/>
              <a:ext cx="8688081" cy="487680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B8BD783-821F-4332-044A-06829DA8E430}"/>
                </a:ext>
              </a:extLst>
            </p:cNvPr>
            <p:cNvSpPr/>
            <p:nvPr/>
          </p:nvSpPr>
          <p:spPr>
            <a:xfrm rot="1960580">
              <a:off x="4383003" y="4761939"/>
              <a:ext cx="4034286" cy="7696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80AEAD8-4900-2108-750F-D50252AAF594}"/>
                </a:ext>
              </a:extLst>
            </p:cNvPr>
            <p:cNvSpPr/>
            <p:nvPr/>
          </p:nvSpPr>
          <p:spPr>
            <a:xfrm rot="1960580">
              <a:off x="3563363" y="3471530"/>
              <a:ext cx="2017271" cy="5245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6CD6D93-61A4-B972-94D5-2317014BB953}"/>
                </a:ext>
              </a:extLst>
            </p:cNvPr>
            <p:cNvSpPr/>
            <p:nvPr/>
          </p:nvSpPr>
          <p:spPr>
            <a:xfrm rot="1960580">
              <a:off x="1857318" y="3570259"/>
              <a:ext cx="1162166" cy="18577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678FE64-96A7-514B-2CE4-FD293706322C}"/>
                </a:ext>
              </a:extLst>
            </p:cNvPr>
            <p:cNvSpPr/>
            <p:nvPr/>
          </p:nvSpPr>
          <p:spPr>
            <a:xfrm>
              <a:off x="6028251" y="1524000"/>
              <a:ext cx="2353749" cy="8131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F5866F-5FC2-3C9D-78A4-5BBC13F8F3FB}"/>
                </a:ext>
              </a:extLst>
            </p:cNvPr>
            <p:cNvSpPr/>
            <p:nvPr/>
          </p:nvSpPr>
          <p:spPr>
            <a:xfrm rot="1960580">
              <a:off x="4992603" y="4374443"/>
              <a:ext cx="4034286" cy="76961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3B5BDB-5A39-B76B-F42A-A67846435E7A}"/>
                </a:ext>
              </a:extLst>
            </p:cNvPr>
            <p:cNvSpPr/>
            <p:nvPr/>
          </p:nvSpPr>
          <p:spPr>
            <a:xfrm>
              <a:off x="6028246" y="2430071"/>
              <a:ext cx="2353750" cy="82151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79F09D-234E-1B2E-7AA5-8C625FCE099D}"/>
              </a:ext>
            </a:extLst>
          </p:cNvPr>
          <p:cNvSpPr txBox="1"/>
          <p:nvPr/>
        </p:nvSpPr>
        <p:spPr>
          <a:xfrm>
            <a:off x="6464373" y="1730535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</a:t>
            </a:r>
            <a:r>
              <a:rPr lang="en-IT" sz="2000" dirty="0"/>
              <a:t>arti nuove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18C2F-87EA-E6C2-C185-707AA2C0BAD0}"/>
              </a:ext>
            </a:extLst>
          </p:cNvPr>
          <p:cNvSpPr txBox="1"/>
          <p:nvPr/>
        </p:nvSpPr>
        <p:spPr>
          <a:xfrm>
            <a:off x="6145486" y="267514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</a:t>
            </a:r>
            <a:r>
              <a:rPr lang="en-IT" sz="2000" dirty="0"/>
              <a:t>arti riassemblate</a:t>
            </a:r>
          </a:p>
        </p:txBody>
      </p:sp>
    </p:spTree>
    <p:extLst>
      <p:ext uri="{BB962C8B-B14F-4D97-AF65-F5344CB8AC3E}">
        <p14:creationId xmlns:p14="http://schemas.microsoft.com/office/powerpoint/2010/main" val="4046172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CFDE0-E45C-C880-80FF-9BE293B50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C2BC423E-BE93-853A-BC38-9C41F2F62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ADAAB-C67A-7B4B-2324-FF743DA99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3" r="3007" b="17910"/>
          <a:stretch/>
        </p:blipFill>
        <p:spPr>
          <a:xfrm>
            <a:off x="99861" y="1409700"/>
            <a:ext cx="8944277" cy="46863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EF7F313-E8DD-BFF4-4F2F-2A7536FBC48A}"/>
              </a:ext>
            </a:extLst>
          </p:cNvPr>
          <p:cNvSpPr/>
          <p:nvPr/>
        </p:nvSpPr>
        <p:spPr>
          <a:xfrm>
            <a:off x="2971800" y="469612"/>
            <a:ext cx="2797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STAR Bunker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0065D-8D51-9002-EF37-282900F75635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3585105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1586-A341-482B-34BE-D982D8619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58685-B0FD-38DE-66C2-E37B12A06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1" t="11932" b="10515"/>
          <a:stretch/>
        </p:blipFill>
        <p:spPr>
          <a:xfrm>
            <a:off x="139959" y="1295400"/>
            <a:ext cx="8993631" cy="5173328"/>
          </a:xfrm>
          <a:prstGeom prst="rect">
            <a:avLst/>
          </a:prstGeom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0024DEB6-B4D3-01D8-8DFD-1DDEAA81D0ED}"/>
              </a:ext>
            </a:extLst>
          </p:cNvPr>
          <p:cNvSpPr/>
          <p:nvPr/>
        </p:nvSpPr>
        <p:spPr>
          <a:xfrm>
            <a:off x="586757" y="152400"/>
            <a:ext cx="8045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STAR1 </a:t>
            </a:r>
          </a:p>
          <a:p>
            <a:pPr algn="ctr"/>
            <a:r>
              <a:rPr lang="it-IT" sz="2800" b="1" dirty="0" err="1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S</a:t>
            </a:r>
            <a:r>
              <a:rPr lang="it-IT" sz="2800" b="1" dirty="0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-Band Gun + 1 </a:t>
            </a:r>
            <a:r>
              <a:rPr lang="it-IT" sz="2800" b="1" dirty="0" err="1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S</a:t>
            </a:r>
            <a:r>
              <a:rPr lang="it-IT" sz="2800" b="1" dirty="0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-band </a:t>
            </a:r>
            <a:r>
              <a:rPr lang="it-IT" sz="2800" b="1" dirty="0" err="1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accelerating</a:t>
            </a:r>
            <a:r>
              <a:rPr lang="it-IT" sz="2800" b="1" dirty="0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structure</a:t>
            </a:r>
            <a:endParaRPr lang="it-IT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0F662-F999-38C8-F9ED-3A47F4316A41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177797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83C7-D3B9-5DA3-493E-5BDD4E9FC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B147D-75C3-91B4-FDCD-55B76F200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0" t="14045" r="33146" b="36785"/>
          <a:stretch/>
        </p:blipFill>
        <p:spPr>
          <a:xfrm>
            <a:off x="151953" y="1191027"/>
            <a:ext cx="8915400" cy="5133573"/>
          </a:xfrm>
          <a:prstGeom prst="rect">
            <a:avLst/>
          </a:prstGeom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75A81CFF-9DBA-39F7-ACB7-EBD06C66B422}"/>
              </a:ext>
            </a:extLst>
          </p:cNvPr>
          <p:cNvSpPr/>
          <p:nvPr/>
        </p:nvSpPr>
        <p:spPr>
          <a:xfrm>
            <a:off x="1818665" y="152400"/>
            <a:ext cx="55819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STAR2 </a:t>
            </a:r>
          </a:p>
          <a:p>
            <a:pPr algn="ctr"/>
            <a:r>
              <a:rPr lang="it-IT" sz="2800" b="1" dirty="0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2 C-band </a:t>
            </a:r>
            <a:r>
              <a:rPr lang="it-IT" sz="2800" b="1" dirty="0" err="1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accelerating</a:t>
            </a:r>
            <a:r>
              <a:rPr lang="it-IT" sz="2800" b="1" dirty="0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+mj-lt"/>
                <a:ea typeface="Yu Gothic UI Light" panose="020B0300000000000000" pitchFamily="34" charset="-128"/>
              </a:rPr>
              <a:t>structure</a:t>
            </a:r>
            <a:endParaRPr lang="it-IT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12C33-2AA3-D082-0C91-8DFE95E99916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189210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1E8BC-D722-BC64-2743-4B3B8757D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87E4E-E40D-2C5D-E8D8-4D4D14C6C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2" b="13598"/>
          <a:stretch/>
        </p:blipFill>
        <p:spPr>
          <a:xfrm>
            <a:off x="709270" y="914400"/>
            <a:ext cx="8077200" cy="5249031"/>
          </a:xfrm>
          <a:prstGeom prst="rect">
            <a:avLst/>
          </a:prstGeom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A695B207-F5E1-F40E-9A2F-50389AB4E0CF}"/>
              </a:ext>
            </a:extLst>
          </p:cNvPr>
          <p:cNvSpPr/>
          <p:nvPr/>
        </p:nvSpPr>
        <p:spPr>
          <a:xfrm>
            <a:off x="1981200" y="228600"/>
            <a:ext cx="5914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Y </a:t>
            </a:r>
            <a:r>
              <a:rPr lang="it-IT" sz="32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magnet</a:t>
            </a:r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 &amp; matching </a:t>
            </a:r>
            <a:r>
              <a:rPr lang="it-IT" sz="3200" b="1" dirty="0" err="1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section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4001-8534-AD9A-D438-ACCD2B009A38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143711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98DAA-7EE3-017F-677C-2118A6A8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25C88-1259-9531-93A4-1134BAE2C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" t="12915" r="35239" b="23680"/>
          <a:stretch/>
        </p:blipFill>
        <p:spPr>
          <a:xfrm>
            <a:off x="190500" y="1143001"/>
            <a:ext cx="8763000" cy="4953000"/>
          </a:xfrm>
          <a:prstGeom prst="rect">
            <a:avLst/>
          </a:prstGeom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47D5F411-0F9D-FBEC-1315-42013316E91B}"/>
              </a:ext>
            </a:extLst>
          </p:cNvPr>
          <p:cNvSpPr/>
          <p:nvPr/>
        </p:nvSpPr>
        <p:spPr>
          <a:xfrm>
            <a:off x="3124200" y="304800"/>
            <a:ext cx="3280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+mj-lt"/>
                <a:ea typeface="Yu Gothic UI Light" panose="020B0300000000000000" pitchFamily="34" charset="-128"/>
              </a:rPr>
              <a:t>Low energy line</a:t>
            </a:r>
            <a:endParaRPr lang="it-IT" sz="3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25684-649F-3DF8-660F-4C61A5BC16E2}"/>
              </a:ext>
            </a:extLst>
          </p:cNvPr>
          <p:cNvSpPr txBox="1"/>
          <p:nvPr/>
        </p:nvSpPr>
        <p:spPr>
          <a:xfrm>
            <a:off x="-1236822" y="6443246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Responsabili Servizi e Progetti DA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Frascati 9 Febbraio 2024</a:t>
            </a:r>
          </a:p>
        </p:txBody>
      </p:sp>
    </p:spTree>
    <p:extLst>
      <p:ext uri="{BB962C8B-B14F-4D97-AF65-F5344CB8AC3E}">
        <p14:creationId xmlns:p14="http://schemas.microsoft.com/office/powerpoint/2010/main" val="12889520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44476</TotalTime>
  <Words>1503</Words>
  <Application>Microsoft Macintosh PowerPoint</Application>
  <PresentationFormat>On-screen Show (4:3)</PresentationFormat>
  <Paragraphs>437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Yu Gothic UI Light</vt:lpstr>
      <vt:lpstr>Arial</vt:lpstr>
      <vt:lpstr>Calibri</vt:lpstr>
      <vt:lpstr>Times New Roman</vt:lpstr>
      <vt:lpstr>Default Design</vt:lpstr>
      <vt:lpstr>STAR2_TT  Attività conclusive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dei Laboratori Nazionali di Frascati</dc:title>
  <dc:creator>Microsoft Office User</dc:creator>
  <cp:lastModifiedBy>Andrea Ghigo</cp:lastModifiedBy>
  <cp:revision>165</cp:revision>
  <cp:lastPrinted>2021-02-05T10:40:02Z</cp:lastPrinted>
  <dcterms:created xsi:type="dcterms:W3CDTF">2017-05-02T08:21:11Z</dcterms:created>
  <dcterms:modified xsi:type="dcterms:W3CDTF">2024-02-08T17:15:56Z</dcterms:modified>
</cp:coreProperties>
</file>