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Quattrocento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Q8j2MNq3pSAsS+7Pqlbzl16FH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2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49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9e0519e9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e9e0519e9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5" name="Google Shape;1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54" y="1"/>
            <a:ext cx="1838346" cy="1039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ble_Mountain_sandsto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en.wikipedia.org/wiki/Sandston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2990601" y="118199"/>
            <a:ext cx="7370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Seeking Dark Matter in the Southern Hemisphere with PAUL 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0619" y="2112539"/>
            <a:ext cx="5350764" cy="302642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2471739" y="1637881"/>
            <a:ext cx="755094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Marcello Messina and Fairouz Malek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behalf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PAUL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3021" y="4693555"/>
            <a:ext cx="2078811" cy="207881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4016305" y="2037950"/>
            <a:ext cx="445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 8-12 2024 L'Aquila (Italy) 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65FDFE-ECDA-495B-814A-375BBF3E6D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fr-FR" smtClean="0"/>
              <a:pPr lvl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/>
          <p:nvPr/>
        </p:nvSpPr>
        <p:spPr>
          <a:xfrm>
            <a:off x="1009903" y="6325669"/>
            <a:ext cx="10384790" cy="4451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90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range mostly consists of 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Mountain sandstone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 erosion-resistant quatzitic 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sandstone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0" descr="A diagram of a mountai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84" y="3029619"/>
            <a:ext cx="11775631" cy="329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9118" y="0"/>
            <a:ext cx="5750560" cy="35116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 txBox="1"/>
          <p:nvPr/>
        </p:nvSpPr>
        <p:spPr>
          <a:xfrm>
            <a:off x="416560" y="3073100"/>
            <a:ext cx="7219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Paarl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10455937" y="3029619"/>
            <a:ext cx="12153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Worcester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7191950" y="2544850"/>
            <a:ext cx="15240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 Entrance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3413100" y="2544850"/>
            <a:ext cx="1387500" cy="4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 Entrance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72C8DCF-2000-41CA-B499-F298E7257B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1496885" y="1578176"/>
            <a:ext cx="7990081" cy="38812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 txBox="1"/>
          <p:nvPr/>
        </p:nvSpPr>
        <p:spPr>
          <a:xfrm>
            <a:off x="1496885" y="5682954"/>
            <a:ext cx="7070725" cy="6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possible 10,000 m</a:t>
            </a:r>
            <a:r>
              <a:rPr lang="fr-FR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r-FR" sz="195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laboratory (40x16x16) in the Huguenot tunnel.</a:t>
            </a:r>
            <a:endParaRPr/>
          </a:p>
          <a:p>
            <a:pPr marL="254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Courtesy: Joaquin Venturino (CNEA), April 2023.</a:t>
            </a:r>
            <a:endParaRPr/>
          </a:p>
        </p:txBody>
      </p:sp>
      <p:sp>
        <p:nvSpPr>
          <p:cNvPr id="192" name="Google Shape;192;p11"/>
          <p:cNvSpPr txBox="1"/>
          <p:nvPr/>
        </p:nvSpPr>
        <p:spPr>
          <a:xfrm>
            <a:off x="2885452" y="196953"/>
            <a:ext cx="8545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Preliminary mock-up of the facility</a:t>
            </a:r>
            <a:endParaRPr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61115E-2A45-47B5-A694-6A2C78EBBE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/>
        </p:nvSpPr>
        <p:spPr>
          <a:xfrm>
            <a:off x="2249276" y="132073"/>
            <a:ext cx="1027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final version would look like LS-Canfranc</a:t>
            </a:r>
            <a:endParaRPr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20538" y="2059214"/>
            <a:ext cx="5122333" cy="38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 txBox="1"/>
          <p:nvPr/>
        </p:nvSpPr>
        <p:spPr>
          <a:xfrm>
            <a:off x="3031586" y="944777"/>
            <a:ext cx="11288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LSC-Hall A</a:t>
            </a:r>
            <a:endParaRPr/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630" y="2632710"/>
            <a:ext cx="4701540" cy="2567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8BD3A06-2F97-49E2-93D0-C925D80DDC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/>
          <p:nvPr/>
        </p:nvSpPr>
        <p:spPr>
          <a:xfrm>
            <a:off x="3738880" y="215017"/>
            <a:ext cx="49425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Muon Flux attenuation</a:t>
            </a:r>
            <a:endParaRPr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5212074" y="6320302"/>
            <a:ext cx="402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Courtesy; Aldo Ianni, April 2024</a:t>
            </a:r>
            <a:endParaRPr/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6960" y="1113594"/>
            <a:ext cx="8002815" cy="501600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/>
          <p:nvPr/>
        </p:nvSpPr>
        <p:spPr>
          <a:xfrm>
            <a:off x="4444584" y="2031167"/>
            <a:ext cx="502170" cy="352269"/>
          </a:xfrm>
          <a:prstGeom prst="ellipse">
            <a:avLst/>
          </a:prstGeom>
          <a:noFill/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6E87CFB-AEAA-4BAE-B446-FDC33AA0C7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/>
        </p:nvSpPr>
        <p:spPr>
          <a:xfrm>
            <a:off x="171450" y="1275829"/>
            <a:ext cx="1202055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6040" marR="3091180" lvl="0" indent="-118532" algn="l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</a:pPr>
            <a:r>
              <a:rPr lang="fr-FR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Ultra-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low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radioactivity</a:t>
            </a:r>
            <a:endParaRPr lang="fr-FR"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66040" marR="3091180" lvl="0" indent="-118532" algn="l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66040" marR="3091180" lvl="0" indent="-118532" algn="l" rtl="0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</a:pP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Biological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science (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effect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of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cosmic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radiation on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cells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and 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reference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organisms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– </a:t>
            </a:r>
            <a:r>
              <a:rPr lang="fr-FR" sz="2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radiation </a:t>
            </a:r>
            <a:r>
              <a:rPr lang="fr-FR" sz="2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biology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040" marR="3091180" lvl="0" indent="0" algn="l" rtl="0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66040" marR="3091180" lvl="0" indent="-118532" algn="l" rtl="0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</a:pP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Possibly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anti-neutrino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monitoring (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radiated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from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Koeberg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Nuclear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Power Station) (</a:t>
            </a:r>
            <a:r>
              <a:rPr lang="fr-FR" sz="2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neutrino </a:t>
            </a:r>
            <a:r>
              <a:rPr lang="fr-FR" sz="2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physics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040" marR="3091180" lvl="0" indent="0" algn="l" rtl="0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66040" marR="3091180" lvl="0" indent="-118532" algn="l" rtl="0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>
                <a:srgbClr val="00B050"/>
              </a:buClr>
              <a:buSzPts val="1867"/>
              <a:buFont typeface="Arial"/>
              <a:buChar char="•"/>
            </a:pPr>
            <a:r>
              <a:rPr lang="fr-FR" sz="2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Dark</a:t>
            </a:r>
            <a:r>
              <a:rPr lang="fr-FR" sz="2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Matter</a:t>
            </a:r>
            <a:r>
              <a:rPr lang="fr-FR" sz="2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search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(compare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Northen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and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Southern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hemisphere</a:t>
            </a:r>
            <a:r>
              <a:rPr lang="fr-FR" sz="2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data)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040" marR="3091180" lvl="0" indent="0" algn="l" rtl="0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66040" marR="3091180" lvl="0" indent="-118532" algn="l" rtl="0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lang="fr-FR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To </a:t>
            </a:r>
            <a:r>
              <a:rPr lang="fr-FR" sz="2200" b="0" i="0" u="none" strike="noStrike" dirty="0" err="1">
                <a:solidFill>
                  <a:srgbClr val="00B1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complement</a:t>
            </a:r>
            <a:r>
              <a:rPr lang="fr-FR" sz="2200" b="0" i="0" u="none" strike="noStrike" dirty="0">
                <a:solidFill>
                  <a:srgbClr val="00B1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indirect </a:t>
            </a:r>
            <a:r>
              <a:rPr lang="fr-FR" sz="2200" b="0" i="0" u="none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searches</a:t>
            </a:r>
            <a:r>
              <a:rPr lang="fr-FR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for </a:t>
            </a:r>
            <a:r>
              <a:rPr lang="fr-FR" sz="2200" b="0" i="0" u="none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Dark</a:t>
            </a:r>
            <a:r>
              <a:rPr lang="fr-FR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fr-FR" sz="2200" b="0" i="0" u="none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Matter</a:t>
            </a:r>
            <a:r>
              <a:rPr lang="fr-FR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(e.g. </a:t>
            </a:r>
            <a:r>
              <a:rPr lang="fr-FR" sz="2200" b="0" i="0" u="none" strike="noStrik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with</a:t>
            </a:r>
            <a:r>
              <a:rPr lang="fr-FR" sz="2200" b="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SKA)</a:t>
            </a:r>
            <a:endParaRPr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040" marR="3091180" lvl="0" indent="0" algn="l" rtl="0">
              <a:lnSpc>
                <a:spcPct val="1131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4"/>
          <p:cNvSpPr txBox="1"/>
          <p:nvPr/>
        </p:nvSpPr>
        <p:spPr>
          <a:xfrm>
            <a:off x="3012281" y="136550"/>
            <a:ext cx="723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Envisaged</a:t>
            </a:r>
            <a:r>
              <a:rPr lang="fr-FR" sz="40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science at PAUL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6054FA-B3E0-41D1-AC63-A77F110DBD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/>
          <p:nvPr/>
        </p:nvSpPr>
        <p:spPr>
          <a:xfrm>
            <a:off x="132761" y="1070987"/>
            <a:ext cx="3297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challenge </a:t>
            </a:r>
            <a:r>
              <a:rPr lang="fr-FR" sz="1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@PAUL</a:t>
            </a:r>
            <a:endParaRPr sz="1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to  develop detectors with  very low energy  thresholds and excellent  control over detector  backgrounds.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3231037" y="1138417"/>
            <a:ext cx="8284028" cy="54501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6800850" y="1445513"/>
            <a:ext cx="53975" cy="4312285"/>
          </a:xfrm>
          <a:custGeom>
            <a:avLst/>
            <a:gdLst/>
            <a:ahLst/>
            <a:cxnLst/>
            <a:rect l="l" t="t" r="r" b="b"/>
            <a:pathLst>
              <a:path w="53975" h="4312285" extrusionOk="0">
                <a:moveTo>
                  <a:pt x="0" y="0"/>
                </a:moveTo>
                <a:lnTo>
                  <a:pt x="53860" y="4311916"/>
                </a:lnTo>
              </a:path>
            </a:pathLst>
          </a:custGeom>
          <a:noFill/>
          <a:ln w="28950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4413875" y="4487640"/>
            <a:ext cx="16746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Dark matter with  mass below the  proton (sub-GeV)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132751" y="2959375"/>
            <a:ext cx="3297000" cy="29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and experiments </a:t>
            </a:r>
            <a:r>
              <a:rPr lang="fr-FR" sz="1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@PAUL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508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✔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Charge Coupled Devices  (CCDs), Skipper-CCD  (SENSEI, DAMIC, OSCURA)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5080" lvl="0" indent="-28701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✔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Solid-state cryogenic  detectors (Ge, Si, ..),  operating at T&lt;15 mK,  (Edelweiss)</a:t>
            </a:r>
            <a:endParaRPr/>
          </a:p>
          <a:p>
            <a:pPr marL="299085" marR="5080" lvl="0" indent="-28701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Noble Liquid target (Xe, Ar)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9085" marR="508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5859779" y="5623559"/>
            <a:ext cx="916304" cy="326389"/>
          </a:xfrm>
          <a:custGeom>
            <a:avLst/>
            <a:gdLst/>
            <a:ahLst/>
            <a:cxnLst/>
            <a:rect l="l" t="t" r="r" b="b"/>
            <a:pathLst>
              <a:path w="916304" h="326389" extrusionOk="0">
                <a:moveTo>
                  <a:pt x="163068" y="0"/>
                </a:moveTo>
                <a:lnTo>
                  <a:pt x="0" y="163067"/>
                </a:lnTo>
                <a:lnTo>
                  <a:pt x="163068" y="326135"/>
                </a:lnTo>
                <a:lnTo>
                  <a:pt x="163068" y="244601"/>
                </a:lnTo>
                <a:lnTo>
                  <a:pt x="915924" y="244601"/>
                </a:lnTo>
                <a:lnTo>
                  <a:pt x="915924" y="81533"/>
                </a:lnTo>
                <a:lnTo>
                  <a:pt x="163068" y="81533"/>
                </a:lnTo>
                <a:lnTo>
                  <a:pt x="16306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5859779" y="5623559"/>
            <a:ext cx="916304" cy="326389"/>
          </a:xfrm>
          <a:custGeom>
            <a:avLst/>
            <a:gdLst/>
            <a:ahLst/>
            <a:cxnLst/>
            <a:rect l="l" t="t" r="r" b="b"/>
            <a:pathLst>
              <a:path w="916304" h="326389" extrusionOk="0">
                <a:moveTo>
                  <a:pt x="915924" y="244601"/>
                </a:moveTo>
                <a:lnTo>
                  <a:pt x="163068" y="244601"/>
                </a:lnTo>
                <a:lnTo>
                  <a:pt x="163068" y="326135"/>
                </a:lnTo>
                <a:lnTo>
                  <a:pt x="0" y="163067"/>
                </a:lnTo>
                <a:lnTo>
                  <a:pt x="163068" y="0"/>
                </a:lnTo>
                <a:lnTo>
                  <a:pt x="163068" y="81533"/>
                </a:lnTo>
                <a:lnTo>
                  <a:pt x="915924" y="81533"/>
                </a:lnTo>
                <a:lnTo>
                  <a:pt x="915924" y="244601"/>
                </a:lnTo>
                <a:close/>
              </a:path>
            </a:pathLst>
          </a:custGeom>
          <a:noFill/>
          <a:ln w="1217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3033300" y="86050"/>
            <a:ext cx="867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Possible Dark Matter searches @PAUL</a:t>
            </a:r>
            <a:endParaRPr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5821550" y="5207575"/>
            <a:ext cx="97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@PAUL</a:t>
            </a:r>
            <a:endParaRPr sz="1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A833C5-CC24-4098-B677-3C77C62A44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/>
        </p:nvSpPr>
        <p:spPr>
          <a:xfrm>
            <a:off x="330091" y="848186"/>
            <a:ext cx="117009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 Design and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PAUL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facility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excavation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This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accomplished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SMEC, the tunnel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civil engineering aspect and SANRAL, South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African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National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Roads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Agency, for the more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aspect of the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Seed-funding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DSI of R 5 million (250 K€)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6"/>
          <p:cNvSpPr txBox="1"/>
          <p:nvPr/>
        </p:nvSpPr>
        <p:spPr>
          <a:xfrm>
            <a:off x="2286000" y="189600"/>
            <a:ext cx="8701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preliminary work to be followed during 2024 and 2025</a:t>
            </a:r>
            <a:endParaRPr sz="26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E0A236-EB9E-48B0-9020-002861E1EC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25301F-3BA8-418A-8D28-19BDA30280A1}"/>
              </a:ext>
            </a:extLst>
          </p:cNvPr>
          <p:cNvSpPr txBox="1"/>
          <p:nvPr/>
        </p:nvSpPr>
        <p:spPr>
          <a:xfrm>
            <a:off x="1264789" y="2479361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Budget (</a:t>
            </a:r>
            <a:r>
              <a:rPr lang="fr-FR" dirty="0">
                <a:effectLst/>
              </a:rPr>
              <a:t>R 20=1</a:t>
            </a:r>
            <a:r>
              <a:rPr lang="fr-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r>
              <a:rPr lang="fr-F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r-FR" dirty="0">
              <a:effectLst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EFCF37F-1180-44FE-BF24-0C1FA0522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012147"/>
              </p:ext>
            </p:extLst>
          </p:nvPr>
        </p:nvGraphicFramePr>
        <p:xfrm>
          <a:off x="3152786" y="2922906"/>
          <a:ext cx="2143125" cy="2435384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3804071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>item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945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42083"/>
                  </a:ext>
                </a:extLst>
              </a:tr>
              <a:tr h="301784">
                <a:tc>
                  <a:txBody>
                    <a:bodyPr/>
                    <a:lstStyle/>
                    <a:p>
                      <a:pPr fontAlgn="b"/>
                      <a:r>
                        <a:rPr lang="fr-FR" dirty="0">
                          <a:effectLst/>
                        </a:rPr>
                        <a:t>excavation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580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233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>structural reinforcement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97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03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>foundation work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098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612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>utilities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01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374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fr-FR" dirty="0" err="1">
                          <a:effectLst/>
                        </a:rPr>
                        <a:t>interior</a:t>
                      </a:r>
                      <a:r>
                        <a:rPr lang="fr-FR" dirty="0">
                          <a:effectLst/>
                        </a:rPr>
                        <a:t> </a:t>
                      </a:r>
                      <a:r>
                        <a:rPr lang="fr-FR" dirty="0" err="1">
                          <a:effectLst/>
                        </a:rPr>
                        <a:t>finishes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72524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A0D8378-8020-4659-85C3-4394FE43B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63345"/>
              </p:ext>
            </p:extLst>
          </p:nvPr>
        </p:nvGraphicFramePr>
        <p:xfrm>
          <a:off x="5573076" y="6270267"/>
          <a:ext cx="1799274" cy="268645"/>
        </p:xfrm>
        <a:graphic>
          <a:graphicData uri="http://schemas.openxmlformats.org/drawingml/2006/table">
            <a:tbl>
              <a:tblPr/>
              <a:tblGrid>
                <a:gridCol w="1799274">
                  <a:extLst>
                    <a:ext uri="{9D8B030D-6E8A-4147-A177-3AD203B41FA5}">
                      <a16:colId xmlns:a16="http://schemas.microsoft.com/office/drawing/2014/main" val="64048756"/>
                    </a:ext>
                  </a:extLst>
                </a:gridCol>
              </a:tblGrid>
              <a:tr h="268645">
                <a:tc>
                  <a:txBody>
                    <a:bodyPr/>
                    <a:lstStyle/>
                    <a:p>
                      <a:pPr fontAlgn="b"/>
                      <a:r>
                        <a:rPr lang="fr-FR" dirty="0">
                          <a:effectLst/>
                        </a:rPr>
                        <a:t>120000000,00 (6 M</a:t>
                      </a:r>
                      <a:r>
                        <a:rPr lang="fr-FR" sz="14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€)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80638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001E0B9-06FA-4879-BD85-4556B5216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28976"/>
              </p:ext>
            </p:extLst>
          </p:nvPr>
        </p:nvGraphicFramePr>
        <p:xfrm>
          <a:off x="3152785" y="5503504"/>
          <a:ext cx="2143125" cy="426720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32332895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fr-FR" dirty="0" err="1">
                          <a:effectLst/>
                        </a:rPr>
                        <a:t>above</a:t>
                      </a:r>
                      <a:r>
                        <a:rPr lang="fr-FR" dirty="0">
                          <a:effectLst/>
                        </a:rPr>
                        <a:t> </a:t>
                      </a:r>
                      <a:r>
                        <a:rPr lang="fr-FR" dirty="0" err="1">
                          <a:effectLst/>
                        </a:rPr>
                        <a:t>ground</a:t>
                      </a:r>
                      <a:r>
                        <a:rPr lang="fr-FR" dirty="0">
                          <a:effectLst/>
                        </a:rPr>
                        <a:t> offices/workshops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773907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CB66565-4EA6-4DC0-AD92-12E3594C9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09575"/>
              </p:ext>
            </p:extLst>
          </p:nvPr>
        </p:nvGraphicFramePr>
        <p:xfrm>
          <a:off x="3152785" y="6194045"/>
          <a:ext cx="2143125" cy="426720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24980162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 fontAlgn="b"/>
                      <a:r>
                        <a:rPr lang="fr-FR" dirty="0">
                          <a:effectLst/>
                        </a:rPr>
                        <a:t>Grand Total </a:t>
                      </a:r>
                    </a:p>
                    <a:p>
                      <a:pPr fontAlgn="b"/>
                      <a:r>
                        <a:rPr lang="fr-FR" dirty="0">
                          <a:effectLst/>
                        </a:rPr>
                        <a:t>+ 20 % </a:t>
                      </a:r>
                      <a:r>
                        <a:rPr lang="fr-FR" dirty="0" err="1">
                          <a:effectLst/>
                        </a:rPr>
                        <a:t>contingencies</a:t>
                      </a:r>
                      <a:endParaRPr lang="fr-FR" dirty="0">
                        <a:effectLst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83128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F7212B9-C805-466A-807E-8CAD48AAA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05781"/>
              </p:ext>
            </p:extLst>
          </p:nvPr>
        </p:nvGraphicFramePr>
        <p:xfrm>
          <a:off x="5573077" y="3414694"/>
          <a:ext cx="1674495" cy="1920240"/>
        </p:xfrm>
        <a:graphic>
          <a:graphicData uri="http://schemas.openxmlformats.org/drawingml/2006/table">
            <a:tbl>
              <a:tblPr/>
              <a:tblGrid>
                <a:gridCol w="1674495">
                  <a:extLst>
                    <a:ext uri="{9D8B030D-6E8A-4147-A177-3AD203B41FA5}">
                      <a16:colId xmlns:a16="http://schemas.microsoft.com/office/drawing/2014/main" val="16584481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>10000000,00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3268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896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>24000000,00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131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6339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>12000000,00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6737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6289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fr-FR">
                          <a:effectLst/>
                        </a:rPr>
                        <a:t>14400000,00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8231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2795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fr-FR" dirty="0">
                          <a:effectLst/>
                        </a:rPr>
                        <a:t>30000000,00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115435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20ADC626-A373-410C-8A1F-A4542EFAB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654068"/>
              </p:ext>
            </p:extLst>
          </p:nvPr>
        </p:nvGraphicFramePr>
        <p:xfrm>
          <a:off x="5573076" y="5326818"/>
          <a:ext cx="1674495" cy="426720"/>
        </p:xfrm>
        <a:graphic>
          <a:graphicData uri="http://schemas.openxmlformats.org/drawingml/2006/table">
            <a:tbl>
              <a:tblPr/>
              <a:tblGrid>
                <a:gridCol w="1674495">
                  <a:extLst>
                    <a:ext uri="{9D8B030D-6E8A-4147-A177-3AD203B41FA5}">
                      <a16:colId xmlns:a16="http://schemas.microsoft.com/office/drawing/2014/main" val="58734154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fontAlgn="base"/>
                      <a:endParaRPr lang="fr-FR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72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fr-FR" dirty="0">
                          <a:effectLst/>
                        </a:rPr>
                        <a:t>5000000,00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64587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573E366A-CB81-40ED-9F0F-9D915A304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76348"/>
              </p:ext>
            </p:extLst>
          </p:nvPr>
        </p:nvGraphicFramePr>
        <p:xfrm>
          <a:off x="5573076" y="2996090"/>
          <a:ext cx="1674495" cy="426720"/>
        </p:xfrm>
        <a:graphic>
          <a:graphicData uri="http://schemas.openxmlformats.org/drawingml/2006/table">
            <a:tbl>
              <a:tblPr/>
              <a:tblGrid>
                <a:gridCol w="1674495">
                  <a:extLst>
                    <a:ext uri="{9D8B030D-6E8A-4147-A177-3AD203B41FA5}">
                      <a16:colId xmlns:a16="http://schemas.microsoft.com/office/drawing/2014/main" val="325030263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fontAlgn="b"/>
                      <a:r>
                        <a:rPr lang="fr-FR" dirty="0" err="1">
                          <a:effectLst/>
                        </a:rPr>
                        <a:t>Cost</a:t>
                      </a:r>
                      <a:r>
                        <a:rPr lang="fr-FR" dirty="0">
                          <a:effectLst/>
                        </a:rPr>
                        <a:t> in Rands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765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fontAlgn="base"/>
                      <a:endParaRPr lang="fr-FR" dirty="0">
                        <a:effectLst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5607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/>
        </p:nvSpPr>
        <p:spPr>
          <a:xfrm>
            <a:off x="330091" y="848186"/>
            <a:ext cx="11700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Radiation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tunnel to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specifications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PAUL </a:t>
            </a:r>
            <a:r>
              <a:rPr lang="fr-F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facility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Cosmic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measurements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open sky at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Stellenbosch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Western Cape</a:t>
            </a:r>
            <a:endParaRPr dirty="0"/>
          </a:p>
        </p:txBody>
      </p:sp>
      <p:pic>
        <p:nvPicPr>
          <p:cNvPr id="238" name="Google Shape;23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621" y="4093369"/>
            <a:ext cx="6628201" cy="269370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6"/>
          <p:cNvSpPr txBox="1"/>
          <p:nvPr/>
        </p:nvSpPr>
        <p:spPr>
          <a:xfrm>
            <a:off x="2286000" y="189600"/>
            <a:ext cx="8701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preliminary work to be followed during 2024 and 2025</a:t>
            </a:r>
            <a:endParaRPr sz="26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E0A236-EB9E-48B0-9020-002861E1EC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BDD077-B2C2-40C4-A413-5E9932EF2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900" y="1864344"/>
            <a:ext cx="3794069" cy="21361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E54C13-C7DA-488D-AF31-B98AEFC37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01" y="2030330"/>
            <a:ext cx="39497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1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/>
          <p:nvPr/>
        </p:nvSpPr>
        <p:spPr>
          <a:xfrm>
            <a:off x="134937" y="984091"/>
            <a:ext cx="117009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measurements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on-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tunnel at the position VCC2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~5</a:t>
            </a: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cosmic</a:t>
            </a: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/per </a:t>
            </a:r>
            <a:r>
              <a:rPr lang="fr-FR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VCC1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 </a:t>
            </a: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5</a:t>
            </a: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cosmic</a:t>
            </a: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/per </a:t>
            </a:r>
            <a:r>
              <a:rPr lang="fr-FR" sz="18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r>
              <a:rPr lang="fr-FR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(~max </a:t>
            </a:r>
            <a:r>
              <a:rPr lang="fr-FR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overburden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3501" y="4497640"/>
            <a:ext cx="2991160" cy="2332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1872" y="2357786"/>
            <a:ext cx="4054322" cy="2981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 txBox="1"/>
          <p:nvPr/>
        </p:nvSpPr>
        <p:spPr>
          <a:xfrm>
            <a:off x="2147675" y="252550"/>
            <a:ext cx="8701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fr-FR" sz="260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preliminary</a:t>
            </a:r>
            <a:r>
              <a:rPr lang="fr-FR" sz="2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fr-FR" sz="2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260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r-FR" sz="2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followed</a:t>
            </a:r>
            <a:r>
              <a:rPr lang="fr-FR" sz="2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during</a:t>
            </a:r>
            <a:r>
              <a:rPr lang="fr-FR" sz="26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2024 and 2025</a:t>
            </a:r>
            <a:endParaRPr sz="26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881" y="1630380"/>
            <a:ext cx="4351543" cy="2220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17"/>
          <p:cNvCxnSpPr/>
          <p:nvPr/>
        </p:nvCxnSpPr>
        <p:spPr>
          <a:xfrm>
            <a:off x="2551856" y="2936531"/>
            <a:ext cx="0" cy="40674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9" name="Google Shape;249;p17"/>
          <p:cNvSpPr txBox="1"/>
          <p:nvPr/>
        </p:nvSpPr>
        <p:spPr>
          <a:xfrm>
            <a:off x="4342298" y="4138034"/>
            <a:ext cx="675662" cy="34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VCC2</a:t>
            </a:r>
            <a:endParaRPr lang="fr-FR" sz="1800" dirty="0"/>
          </a:p>
        </p:txBody>
      </p:sp>
      <p:sp>
        <p:nvSpPr>
          <p:cNvPr id="13" name="Google Shape;249;p17">
            <a:extLst>
              <a:ext uri="{FF2B5EF4-FFF2-40B4-BE49-F238E27FC236}">
                <a16:creationId xmlns:a16="http://schemas.microsoft.com/office/drawing/2014/main" id="{BFB6E530-6DAC-4286-B954-1AA9D6027B48}"/>
              </a:ext>
            </a:extLst>
          </p:cNvPr>
          <p:cNvSpPr txBox="1"/>
          <p:nvPr/>
        </p:nvSpPr>
        <p:spPr>
          <a:xfrm>
            <a:off x="1229037" y="4156162"/>
            <a:ext cx="691645" cy="34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VCC1</a:t>
            </a:r>
            <a:endParaRPr lang="fr-FR" sz="1800" dirty="0"/>
          </a:p>
        </p:txBody>
      </p:sp>
      <p:cxnSp>
        <p:nvCxnSpPr>
          <p:cNvPr id="14" name="Google Shape;248;p17">
            <a:extLst>
              <a:ext uri="{FF2B5EF4-FFF2-40B4-BE49-F238E27FC236}">
                <a16:creationId xmlns:a16="http://schemas.microsoft.com/office/drawing/2014/main" id="{3ACA3161-4D81-4C6E-A9B1-6284512F5805}"/>
              </a:ext>
            </a:extLst>
          </p:cNvPr>
          <p:cNvCxnSpPr/>
          <p:nvPr/>
        </p:nvCxnSpPr>
        <p:spPr>
          <a:xfrm>
            <a:off x="2064357" y="2953178"/>
            <a:ext cx="0" cy="40397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FC6D7E09-D528-47D4-8EF3-A3C04A836339}"/>
              </a:ext>
            </a:extLst>
          </p:cNvPr>
          <p:cNvSpPr txBox="1"/>
          <p:nvPr/>
        </p:nvSpPr>
        <p:spPr>
          <a:xfrm>
            <a:off x="1791013" y="3676092"/>
            <a:ext cx="623363" cy="284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Fault</a:t>
            </a:r>
            <a:endParaRPr lang="fr-FR" b="1" dirty="0">
              <a:solidFill>
                <a:schemeClr val="accent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0939E67-D653-40FB-A83E-42D278BE24D8}"/>
              </a:ext>
            </a:extLst>
          </p:cNvPr>
          <p:cNvCxnSpPr>
            <a:cxnSpLocks/>
          </p:cNvCxnSpPr>
          <p:nvPr/>
        </p:nvCxnSpPr>
        <p:spPr>
          <a:xfrm flipV="1">
            <a:off x="2065794" y="3447684"/>
            <a:ext cx="133288" cy="2284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334B766-77D3-4550-8AF4-DE44428A77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508009-CD0A-4598-A051-C6B1E31CD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5" y="4503367"/>
            <a:ext cx="3034491" cy="2320739"/>
          </a:xfrm>
          <a:prstGeom prst="rect">
            <a:avLst/>
          </a:prstGeom>
        </p:spPr>
      </p:pic>
      <p:sp>
        <p:nvSpPr>
          <p:cNvPr id="21" name="Google Shape;249;p17">
            <a:extLst>
              <a:ext uri="{FF2B5EF4-FFF2-40B4-BE49-F238E27FC236}">
                <a16:creationId xmlns:a16="http://schemas.microsoft.com/office/drawing/2014/main" id="{D66E86BD-8473-440E-A210-1DF243D3054C}"/>
              </a:ext>
            </a:extLst>
          </p:cNvPr>
          <p:cNvSpPr txBox="1"/>
          <p:nvPr/>
        </p:nvSpPr>
        <p:spPr>
          <a:xfrm>
            <a:off x="1350031" y="2681728"/>
            <a:ext cx="691645" cy="34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VCC1</a:t>
            </a:r>
            <a:endParaRPr lang="fr-FR" sz="1800" dirty="0"/>
          </a:p>
        </p:txBody>
      </p:sp>
      <p:sp>
        <p:nvSpPr>
          <p:cNvPr id="22" name="Google Shape;249;p17">
            <a:extLst>
              <a:ext uri="{FF2B5EF4-FFF2-40B4-BE49-F238E27FC236}">
                <a16:creationId xmlns:a16="http://schemas.microsoft.com/office/drawing/2014/main" id="{8BE73132-7EDE-497D-90DF-57D851D460D5}"/>
              </a:ext>
            </a:extLst>
          </p:cNvPr>
          <p:cNvSpPr txBox="1"/>
          <p:nvPr/>
        </p:nvSpPr>
        <p:spPr>
          <a:xfrm>
            <a:off x="2551856" y="2663336"/>
            <a:ext cx="691645" cy="34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VCC2</a:t>
            </a:r>
            <a:endParaRPr lang="fr-FR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/>
        </p:nvSpPr>
        <p:spPr>
          <a:xfrm>
            <a:off x="3718540" y="186200"/>
            <a:ext cx="7192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Project Timeline</a:t>
            </a:r>
            <a:endParaRPr/>
          </a:p>
        </p:txBody>
      </p:sp>
      <p:sp>
        <p:nvSpPr>
          <p:cNvPr id="259" name="Google Shape;259;p20"/>
          <p:cNvSpPr txBox="1"/>
          <p:nvPr/>
        </p:nvSpPr>
        <p:spPr>
          <a:xfrm>
            <a:off x="2235200" y="6291588"/>
            <a:ext cx="7335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fr-FR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</a:t>
            </a:r>
            <a:r>
              <a:rPr lang="fr-FR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18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construct</a:t>
            </a:r>
            <a:r>
              <a:rPr lang="fr-FR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PAUL: </a:t>
            </a:r>
            <a:r>
              <a:rPr lang="fr-FR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130 million (~ US$ 6.5 million)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0" descr="A graph of a projec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80" y="953936"/>
            <a:ext cx="11534990" cy="527794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>
            <a:off x="3864150" y="3799350"/>
            <a:ext cx="2450400" cy="369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-123600" y="3799350"/>
            <a:ext cx="2450400" cy="369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8145100" y="4498450"/>
            <a:ext cx="3058800" cy="369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-123600" y="4498450"/>
            <a:ext cx="2450400" cy="369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34E831-DBD8-4CBB-B468-4D81F02966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2550160" y="210870"/>
            <a:ext cx="794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>
                <a:solidFill>
                  <a:srgbClr val="6E2E9F"/>
                </a:solidFill>
                <a:latin typeface="Calibri"/>
                <a:ea typeface="Calibri"/>
                <a:cs typeface="Calibri"/>
                <a:sym typeface="Calibri"/>
              </a:rPr>
              <a:t>Main operational underground labs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 flipH="1">
            <a:off x="611113" y="5654341"/>
            <a:ext cx="958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of the existing underground laboratories. SUPL facility in Australia is being commissioned and will operate soon.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125" y="1071275"/>
            <a:ext cx="8568166" cy="458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0B8A173-1D3A-4405-9D6C-0E8D0D5642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/>
        </p:nvSpPr>
        <p:spPr>
          <a:xfrm>
            <a:off x="3718541" y="186203"/>
            <a:ext cx="668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Project Timeline &gt; 2025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2235200" y="6291588"/>
            <a:ext cx="7335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 estimate to construct PAUL: </a:t>
            </a:r>
            <a:r>
              <a:rPr lang="fr-FR" sz="18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130 million (~ US$ 6.5 million)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1" descr="A white sheet with a graph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05" y="1756243"/>
            <a:ext cx="12093590" cy="3703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EEEDBE-7E1D-4F52-BE62-1CB05291E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e9e0519e9e_0_26"/>
          <p:cNvSpPr txBox="1"/>
          <p:nvPr/>
        </p:nvSpPr>
        <p:spPr>
          <a:xfrm>
            <a:off x="3936125" y="79425"/>
            <a:ext cx="3800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/>
          </a:p>
        </p:txBody>
      </p:sp>
      <p:sp>
        <p:nvSpPr>
          <p:cNvPr id="279" name="Google Shape;279;g2e9e0519e9e_0_26"/>
          <p:cNvSpPr txBox="1"/>
          <p:nvPr/>
        </p:nvSpPr>
        <p:spPr>
          <a:xfrm>
            <a:off x="273200" y="1002250"/>
            <a:ext cx="117870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Launched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2024, R 5M (250 K€) DSI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Seed-Funding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Feasibility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on-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Kicked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-off a collaboration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geology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Wits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(Johannesburg);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participation to the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R&amp;Ds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e.g.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Damic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 and SAFIRE at Modane;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 are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discussed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life science underground;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International </a:t>
            </a:r>
            <a:r>
              <a:rPr lang="fr-FR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Network programme </a:t>
            </a:r>
            <a:r>
              <a:rPr lang="fr-F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PAULINE (CNRS-FR/</a:t>
            </a:r>
            <a:r>
              <a:rPr lang="fr-FR" sz="20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Africa</a:t>
            </a:r>
            <a:r>
              <a:rPr lang="fr-F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20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Canfranc</a:t>
            </a:r>
            <a:r>
              <a:rPr lang="fr-FR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/LNGS)</a:t>
            </a: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g2e9e0519e9e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775" y="4585225"/>
            <a:ext cx="6951773" cy="213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278460-F92F-4079-AA9F-E840109F55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/>
          <p:nvPr/>
        </p:nvSpPr>
        <p:spPr>
          <a:xfrm>
            <a:off x="3576329" y="2540000"/>
            <a:ext cx="6266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Back up slides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F24DFA-DC3A-4E90-B02A-8A2D62A4AB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/>
          <p:nvPr/>
        </p:nvSpPr>
        <p:spPr>
          <a:xfrm>
            <a:off x="1148080" y="1432560"/>
            <a:ext cx="9341244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Steering Committee</a:t>
            </a:r>
            <a:endParaRPr sz="200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Management office </a:t>
            </a:r>
            <a:r>
              <a:rPr lang="fr-FR" sz="2000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being constituted (July 24)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 Advisory Board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 Forces: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 Matter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Design and study </a:t>
            </a: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Geophysics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Muography</a:t>
            </a: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Quantum Computing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Low radiation and neutrons measurements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info on Twiki Home page: https://twiki.cern.ch/twiki/bin/view/PaulLab/WebHome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r-FR" sz="200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Note: PAUL not yet a legal entity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2"/>
          <p:cNvSpPr txBox="1"/>
          <p:nvPr/>
        </p:nvSpPr>
        <p:spPr>
          <a:xfrm>
            <a:off x="4193622" y="367843"/>
            <a:ext cx="609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D14713-F640-4DCD-BF2D-66BD2A7D4C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355" y="934720"/>
            <a:ext cx="10051290" cy="583888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3"/>
          <p:cNvSpPr txBox="1"/>
          <p:nvPr/>
        </p:nvSpPr>
        <p:spPr>
          <a:xfrm>
            <a:off x="4206240" y="84394"/>
            <a:ext cx="35375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Founding article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48B2F2-5A59-4547-8832-12772C0AF7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 txBox="1"/>
          <p:nvPr/>
        </p:nvSpPr>
        <p:spPr>
          <a:xfrm>
            <a:off x="3566144" y="71125"/>
            <a:ext cx="7274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Founding Symposium</a:t>
            </a:r>
            <a:endParaRPr/>
          </a:p>
        </p:txBody>
      </p:sp>
      <p:pic>
        <p:nvPicPr>
          <p:cNvPr id="307" name="Google Shape;30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1285" y="1011913"/>
            <a:ext cx="5823915" cy="584608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4"/>
          <p:cNvSpPr txBox="1"/>
          <p:nvPr/>
        </p:nvSpPr>
        <p:spPr>
          <a:xfrm>
            <a:off x="4127214" y="642581"/>
            <a:ext cx="4084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https://indico.cern.ch/event/1316503/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6D3DCE-88FC-4E8D-A357-3B518021FF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25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671030" y="2225927"/>
            <a:ext cx="388937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2019: Latest Updates on Developments of the  Underground Neutrino Facility in South Africa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6004559" y="1277111"/>
            <a:ext cx="5742431" cy="33390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72440" y="4008120"/>
            <a:ext cx="9320783" cy="27127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096000" y="8059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2015: Towards the South African Underground Laboratory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378960" y="0"/>
            <a:ext cx="29047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Some history</a:t>
            </a:r>
            <a:endParaRPr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366784A-BB87-43BC-AC91-58F2F086AA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251459" y="871727"/>
            <a:ext cx="6018275" cy="37215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289803" y="4090416"/>
            <a:ext cx="5282182" cy="24490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6173724" y="871727"/>
            <a:ext cx="6018275" cy="31409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744720" y="26129"/>
            <a:ext cx="30696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New  Impetus</a:t>
            </a:r>
            <a:endParaRPr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B284CF-58C8-4716-8045-2D63601B9B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1899412" y="123444"/>
            <a:ext cx="9006827" cy="65973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2260599" y="265176"/>
            <a:ext cx="3439667" cy="26715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6541515" y="294131"/>
            <a:ext cx="4067555" cy="27111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7481824" y="441960"/>
            <a:ext cx="1519415" cy="10515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9138412" y="441959"/>
            <a:ext cx="1039367" cy="10728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2655315" y="3816096"/>
            <a:ext cx="3357371" cy="223113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7875016" y="3191255"/>
            <a:ext cx="2612135" cy="261365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7864360" y="5684520"/>
            <a:ext cx="2612123" cy="94487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329503" y="472179"/>
            <a:ext cx="321818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African Astronomical Observatory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7115822" y="1569537"/>
            <a:ext cx="224599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Square Kilometer Array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3744429" y="4169862"/>
            <a:ext cx="137414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iThemba LABS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3EBD9BB-861A-4098-854C-CE8A809FAE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2313432" y="1412747"/>
            <a:ext cx="3151631" cy="25206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3720084" y="4724400"/>
            <a:ext cx="4980419" cy="171754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6600444" y="1412747"/>
            <a:ext cx="3886199" cy="25206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2313432" y="3933444"/>
            <a:ext cx="3152140" cy="3689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33000" rIns="0" bIns="0" anchor="t" anchorCtr="0">
            <a:spAutoFit/>
          </a:bodyPr>
          <a:lstStyle/>
          <a:p>
            <a:pPr marL="48958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Stellenbosch University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6600443" y="3933444"/>
            <a:ext cx="3886200" cy="3689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0" tIns="33000" rIns="0" bIns="0" anchor="t" anchorCtr="0">
            <a:spAutoFit/>
          </a:bodyPr>
          <a:lstStyle/>
          <a:p>
            <a:pPr marL="80835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Cape Town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3720084" y="6443471"/>
            <a:ext cx="4980940" cy="370840"/>
          </a:xfrm>
          <a:custGeom>
            <a:avLst/>
            <a:gdLst/>
            <a:ahLst/>
            <a:cxnLst/>
            <a:rect l="l" t="t" r="r" b="b"/>
            <a:pathLst>
              <a:path w="4980940" h="370840" extrusionOk="0">
                <a:moveTo>
                  <a:pt x="0" y="0"/>
                </a:moveTo>
                <a:lnTo>
                  <a:pt x="4980432" y="0"/>
                </a:lnTo>
                <a:lnTo>
                  <a:pt x="4980432" y="370331"/>
                </a:lnTo>
                <a:lnTo>
                  <a:pt x="0" y="37033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4742240" y="6522002"/>
            <a:ext cx="2936875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the Western Cape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3125452" y="396253"/>
            <a:ext cx="6580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World Class Universities</a:t>
            </a:r>
            <a:endParaRPr sz="4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297DB5-50D0-44C1-BE40-CB10EAA040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579" y="852820"/>
            <a:ext cx="9103734" cy="48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2255193" y="144934"/>
            <a:ext cx="79451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future underground laboratory 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 flipH="1">
            <a:off x="611113" y="5654341"/>
            <a:ext cx="958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dots: Planned ULabs, ANDES at the Argentina-Chile border and INO in India. </a:t>
            </a:r>
            <a:r>
              <a:rPr lang="fr-FR" sz="18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Yellow star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planned PAUL in South Africa in the Cape Town Region.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4235650" y="4800275"/>
            <a:ext cx="415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PAUL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Paarl Africa Underground Laboratory</a:t>
            </a:r>
            <a:endParaRPr sz="18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2681BC8-89E9-465F-969D-8B0FE0ED2A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77" y="390832"/>
            <a:ext cx="9950245" cy="6076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F8EF80-4AB2-4350-803F-F11D206C44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890613" y="1241046"/>
            <a:ext cx="4190999" cy="23576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5419851" y="1241059"/>
            <a:ext cx="3151631" cy="23576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1344008" y="3836924"/>
            <a:ext cx="3284207" cy="246430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4905248" y="3821684"/>
            <a:ext cx="4405883" cy="247954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3748113" y="211466"/>
            <a:ext cx="46957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Huguenot-Tunnel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8778240" y="1874125"/>
            <a:ext cx="282115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 Bore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(operating car trafic tunnel)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Worcester -&gt; Paarl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9442226" y="4634151"/>
            <a:ext cx="240809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 Bore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upgraded in 2025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Paarl -&gt; Worcester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B8D86A2-F958-4A13-A050-93B8B7F02D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805</Words>
  <Application>Microsoft Office PowerPoint</Application>
  <PresentationFormat>Grand écran</PresentationFormat>
  <Paragraphs>149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Quattrocento Sans</vt:lpstr>
      <vt:lpstr>Arial</vt:lpstr>
      <vt:lpstr>Noto Sans Symbols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Malek, F, Prof [fmalek@sun.ac.za]</dc:creator>
  <cp:lastModifiedBy>Fairouz Malek</cp:lastModifiedBy>
  <cp:revision>9</cp:revision>
  <dcterms:created xsi:type="dcterms:W3CDTF">2024-06-21T08:24:00Z</dcterms:created>
  <dcterms:modified xsi:type="dcterms:W3CDTF">2024-07-08T16:23:46Z</dcterms:modified>
</cp:coreProperties>
</file>