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68" r:id="rId2"/>
    <p:sldId id="258" r:id="rId3"/>
    <p:sldId id="274" r:id="rId4"/>
    <p:sldId id="278" r:id="rId5"/>
    <p:sldId id="279" r:id="rId6"/>
    <p:sldId id="259" r:id="rId7"/>
    <p:sldId id="260" r:id="rId8"/>
    <p:sldId id="264" r:id="rId9"/>
    <p:sldId id="283" r:id="rId10"/>
    <p:sldId id="284" r:id="rId11"/>
    <p:sldId id="262" r:id="rId12"/>
    <p:sldId id="281" r:id="rId13"/>
    <p:sldId id="263" r:id="rId14"/>
    <p:sldId id="282" r:id="rId15"/>
    <p:sldId id="261" r:id="rId16"/>
    <p:sldId id="285" r:id="rId17"/>
    <p:sldId id="266" r:id="rId18"/>
    <p:sldId id="265" r:id="rId19"/>
    <p:sldId id="286" r:id="rId20"/>
    <p:sldId id="289" r:id="rId21"/>
    <p:sldId id="267" r:id="rId22"/>
    <p:sldId id="287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12AC33-21A2-4920-855E-83B0567231D3}">
          <p14:sldIdLst>
            <p14:sldId id="268"/>
            <p14:sldId id="258"/>
            <p14:sldId id="274"/>
            <p14:sldId id="278"/>
            <p14:sldId id="279"/>
            <p14:sldId id="259"/>
            <p14:sldId id="260"/>
            <p14:sldId id="264"/>
            <p14:sldId id="283"/>
            <p14:sldId id="284"/>
            <p14:sldId id="262"/>
            <p14:sldId id="281"/>
            <p14:sldId id="263"/>
            <p14:sldId id="282"/>
            <p14:sldId id="261"/>
            <p14:sldId id="285"/>
            <p14:sldId id="266"/>
            <p14:sldId id="265"/>
            <p14:sldId id="286"/>
            <p14:sldId id="289"/>
            <p14:sldId id="267"/>
            <p14:sldId id="287"/>
          </p14:sldIdLst>
        </p14:section>
        <p14:section name="BACKUP" id="{BEC21E5E-4EDC-490F-9F48-321C0F496EDA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5B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41" autoAdjust="0"/>
  </p:normalViewPr>
  <p:slideViewPr>
    <p:cSldViewPr snapToGrid="0">
      <p:cViewPr varScale="1">
        <p:scale>
          <a:sx n="76" d="100"/>
          <a:sy n="76" d="100"/>
        </p:scale>
        <p:origin x="94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65330-95F7-4FFB-93FF-B965C28FA9BC}" type="datetimeFigureOut">
              <a:rPr lang="en-CA" smtClean="0"/>
              <a:t>2024-07-07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C055E-8EBD-4BDF-B4B1-5CA3203D43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77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41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83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90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770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375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316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015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549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496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238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82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337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55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03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63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53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4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65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65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27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138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C055E-8EBD-4BDF-B4B1-5CA3203D438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153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A992-B5AD-D2E5-3068-80E4409B8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2E790-E0B2-0C96-9F89-86023CA36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0F35-D120-3B03-0720-9B851AFC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0AAE-E46A-4EAC-80D1-E883F426DBF8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CAB2F-16B5-5310-FA2F-FAAD10E4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5858B-B7D5-EA69-0192-8205A7BE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112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949B-B799-F1C5-B90F-C810809F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B30A1-B64B-AA2B-C9E9-68837758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625CB-9A0D-09D4-0FCE-E03F2557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AF3C-F2E2-4A0F-8409-E249908CB96E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762C7-7408-7E97-2836-58DB1D48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3E679-0ACB-7972-6F63-5974DDD4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08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33ABF-BD64-967A-F236-C0260ACB3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592BF-DB69-6A97-01FD-EED43FBBB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FE4E-22FD-1788-64E7-9E1B6C9C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1B70-907A-45F2-B158-4CE136D9A9E3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8FD95-A9A6-106A-6207-E9DF3F66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F413-4951-6EEB-C974-9776C01A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48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5A2A-FBDC-F4C3-3FF3-C57F5402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BE96-FB03-41C8-C5B4-8656292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CC022-3CEA-E1B1-3577-95E35ADA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577E-0873-492D-AB05-D00E022B44FF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8D61-B9FF-714A-A867-94899009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3269E-A686-B530-8E78-B862B861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33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7549-46C4-5E7C-9452-BA3C92DE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B6DDC-B8EB-A1A6-4425-8F979D7AB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F88BE-01E8-B28B-095C-96702748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B2F4-4AC4-4ED9-9FFE-45252851BF88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E342B-5FA6-FC84-0F4A-82DF834A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16A69-6FDC-EAD8-0F40-36AB5BAA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10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CFB9-411A-81C5-783F-57F1C0D9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F2B3E-313C-5A75-4886-49746B6FC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DDC6-E361-E96F-F182-CDE48A314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BE0EB-69DA-F26B-E522-279562F1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50F1-C9E0-4BB1-8469-CFFE1DED41BA}" type="datetime1">
              <a:rPr lang="en-CA" smtClean="0"/>
              <a:t>2024-07-07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19F6-3117-A456-4671-CDC0C446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FBD2-2CD2-56F9-0D1B-690B4D73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93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C2604-856E-2969-F044-9958EAC8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7FAF3-69A4-16BD-85EC-3FFAD7082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EB3F2-46BF-C0BE-731D-300D8DB50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CE7E8E-A288-939F-FD7B-67D0888D2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EABD4-130E-3D0D-4C32-6C7B13754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2780B-157B-D5C3-2AED-FD9D616D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0E0F-BD99-48D6-AA87-A47F32990578}" type="datetime1">
              <a:rPr lang="en-CA" smtClean="0"/>
              <a:t>2024-07-07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965FC-8513-89CB-4C4E-045FC6C8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D81FE-A8DB-A547-92BF-52419D84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35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3BED-B00C-99D7-D850-2B9666BC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B3799-AB06-DAF5-E66C-A4138FF4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A02EB-3EEC-45D1-BF8A-43E3BC9E5B1A}" type="datetime1">
              <a:rPr lang="en-CA" smtClean="0"/>
              <a:t>2024-07-07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2D139-2843-8EF8-B9D5-A616FC08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971D9-C507-9900-716D-C726FB73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41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DC70-A44E-B01E-B5FB-ED5DA6B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0793-2F2A-46C2-9490-D9996F1F1EE1}" type="datetime1">
              <a:rPr lang="en-CA" smtClean="0"/>
              <a:t>2024-07-07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2ABFF-5418-0D0D-8986-2D0BD78A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9E0-77BC-478E-5B26-6F3EE2F2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45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5D93-421C-3192-A004-8A019DBA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E736F-F587-38DC-7F2B-9EA524F88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F1503-230E-55CA-829A-4319D3A63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170C4-909F-DA26-5889-84D7A94F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9494-B657-465C-AFD0-E47939074A0A}" type="datetime1">
              <a:rPr lang="en-CA" smtClean="0"/>
              <a:t>2024-07-07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E0C8F-11DC-17A7-ADB2-440D0A47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D1865-EB71-55BA-4638-B1F7B0C1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46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72DE-B79F-D667-3AFC-39E2B585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E1E3D1-9E4B-CE10-DF94-7E17FD4D2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97741-C7E0-1165-16AB-01768BC3C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6FCD3-545E-05A5-0CE8-3B4C46D5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018B-82A2-4DCB-B191-17847534DB0D}" type="datetime1">
              <a:rPr lang="en-CA" smtClean="0"/>
              <a:t>2024-07-07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4B42-7C1D-C4F4-7B0B-9E94C73C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Derek Cranshaw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418BE-4174-B099-1401-86DF0E98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12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CC341A-23AE-CD57-7C38-5642BA0A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B6E88-BFB4-EDA5-BBAC-CB0D37D8C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BEB8B-4880-73D2-6DC5-54B8B1219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08364-7F88-49C3-B083-F17340283F9A}" type="datetime1">
              <a:rPr lang="en-CA" smtClean="0"/>
              <a:t>2024-07-07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297E2-1E1C-CA33-1539-2CEEC1F0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Derek Cranshaw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51A3E-89AF-2A0B-ACED-1E92F8D72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E029B-9B02-4631-8C07-E807D8CF2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02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905.12522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arxiv.org/abs/1902.0403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968A-3828-8FEE-5DDF-26DDDCA5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8608"/>
            <a:ext cx="9144000" cy="1754326"/>
          </a:xfrm>
        </p:spPr>
        <p:txBody>
          <a:bodyPr>
            <a:spAutoFit/>
          </a:bodyPr>
          <a:lstStyle/>
          <a:p>
            <a:r>
              <a:rPr lang="en-CA" dirty="0"/>
              <a:t>The PICO-40L Direct Detection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83E39-8DC7-B06C-79FB-59767B53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2977"/>
            <a:ext cx="9144000" cy="1655762"/>
          </a:xfrm>
        </p:spPr>
        <p:txBody>
          <a:bodyPr>
            <a:normAutofit/>
          </a:bodyPr>
          <a:lstStyle/>
          <a:p>
            <a:r>
              <a:rPr lang="en-CA" sz="2000" dirty="0"/>
              <a:t>Derek Cranshaw</a:t>
            </a:r>
          </a:p>
          <a:p>
            <a:r>
              <a:rPr lang="en-CA" sz="2000" dirty="0"/>
              <a:t>On behalf of the PICO collaboration</a:t>
            </a:r>
          </a:p>
          <a:p>
            <a:r>
              <a:rPr lang="en-CA" sz="2000" dirty="0"/>
              <a:t>IDM 2024 – L’Aquila, Italy</a:t>
            </a:r>
          </a:p>
          <a:p>
            <a:r>
              <a:rPr lang="en-CA" sz="2000" dirty="0"/>
              <a:t>July 8, 2024</a:t>
            </a:r>
          </a:p>
        </p:txBody>
      </p:sp>
      <p:pic>
        <p:nvPicPr>
          <p:cNvPr id="5" name="Picture 4" descr="A picture containing logo, symbol, emblem, text&#10;&#10;Description automatically generated">
            <a:extLst>
              <a:ext uri="{FF2B5EF4-FFF2-40B4-BE49-F238E27FC236}">
                <a16:creationId xmlns:a16="http://schemas.microsoft.com/office/drawing/2014/main" id="{AEB78BE0-CC0F-CD67-894E-E8F31F62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3" y="266207"/>
            <a:ext cx="2730667" cy="1980543"/>
          </a:xfrm>
          <a:prstGeom prst="rect">
            <a:avLst/>
          </a:prstGeom>
        </p:spPr>
      </p:pic>
      <p:pic>
        <p:nvPicPr>
          <p:cNvPr id="7" name="Picture 6" descr="A picture containing font, logo, design, graphics&#10;&#10;Description automatically generated">
            <a:extLst>
              <a:ext uri="{FF2B5EF4-FFF2-40B4-BE49-F238E27FC236}">
                <a16:creationId xmlns:a16="http://schemas.microsoft.com/office/drawing/2014/main" id="{7E7094F0-542F-C20F-888D-3EE49D24D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14" y="385382"/>
            <a:ext cx="3648742" cy="17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Current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23A4C-15A3-B4B9-CBC6-C77E0556A69D}"/>
              </a:ext>
            </a:extLst>
          </p:cNvPr>
          <p:cNvSpPr txBox="1"/>
          <p:nvPr/>
        </p:nvSpPr>
        <p:spPr>
          <a:xfrm>
            <a:off x="193127" y="4170885"/>
            <a:ext cx="514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Detector fully assembled and operational, water shielding in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Stable long term event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Exquisite thermal stability and control during operation.</a:t>
            </a:r>
          </a:p>
        </p:txBody>
      </p:sp>
      <p:pic>
        <p:nvPicPr>
          <p:cNvPr id="7" name="Picture 6" descr="A picture containing pipe, water, stairs, abandoned&#10;&#10;Description automatically generated">
            <a:extLst>
              <a:ext uri="{FF2B5EF4-FFF2-40B4-BE49-F238E27FC236}">
                <a16:creationId xmlns:a16="http://schemas.microsoft.com/office/drawing/2014/main" id="{B4D70961-82D4-05DF-70E9-332BC2D1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" y="606491"/>
            <a:ext cx="4752525" cy="356439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FEE22-6F89-E55A-7196-BD33C1DD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10</a:t>
            </a:fld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B2B2-B877-8F83-79DC-74D9CD57C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495" y="565851"/>
            <a:ext cx="4844585" cy="314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E3BF1-B8DF-21E0-0A11-06358A8ADE64}"/>
              </a:ext>
            </a:extLst>
          </p:cNvPr>
          <p:cNvSpPr txBox="1"/>
          <p:nvPr/>
        </p:nvSpPr>
        <p:spPr>
          <a:xfrm>
            <a:off x="9155683" y="185114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 by C. Moore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AC77D-95AF-BA96-192E-9E82A0E9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912" y="3865985"/>
            <a:ext cx="5779182" cy="28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Wall Events and Bulk Events</a:t>
            </a:r>
          </a:p>
        </p:txBody>
      </p:sp>
      <p:pic>
        <p:nvPicPr>
          <p:cNvPr id="8" name="Picture 7" descr="A picture containing black, monochrome, black and white, darkness&#10;&#10;Description automatically generated">
            <a:extLst>
              <a:ext uri="{FF2B5EF4-FFF2-40B4-BE49-F238E27FC236}">
                <a16:creationId xmlns:a16="http://schemas.microsoft.com/office/drawing/2014/main" id="{4C90467F-50A1-9D0F-1A88-0FD8C2002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790081"/>
            <a:ext cx="3091237" cy="4364943"/>
          </a:xfrm>
          <a:prstGeom prst="rect">
            <a:avLst/>
          </a:prstGeom>
        </p:spPr>
      </p:pic>
      <p:pic>
        <p:nvPicPr>
          <p:cNvPr id="10" name="Picture 9" descr="A picture containing monochrome, monochrome photography, grey, black and white&#10;&#10;Description automatically generated">
            <a:extLst>
              <a:ext uri="{FF2B5EF4-FFF2-40B4-BE49-F238E27FC236}">
                <a16:creationId xmlns:a16="http://schemas.microsoft.com/office/drawing/2014/main" id="{54ED9692-1078-29A8-8F96-B4E010976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72" y="790081"/>
            <a:ext cx="1824947" cy="2551864"/>
          </a:xfrm>
          <a:prstGeom prst="rect">
            <a:avLst/>
          </a:prstGeom>
        </p:spPr>
      </p:pic>
      <p:pic>
        <p:nvPicPr>
          <p:cNvPr id="12" name="Picture 11" descr="A picture containing still life photography, monochrome, black, black and white&#10;&#10;Description automatically generated">
            <a:extLst>
              <a:ext uri="{FF2B5EF4-FFF2-40B4-BE49-F238E27FC236}">
                <a16:creationId xmlns:a16="http://schemas.microsoft.com/office/drawing/2014/main" id="{68E5D353-4409-3B03-4322-F3397382D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36" y="790081"/>
            <a:ext cx="3091237" cy="4371455"/>
          </a:xfrm>
          <a:prstGeom prst="rect">
            <a:avLst/>
          </a:prstGeom>
        </p:spPr>
      </p:pic>
      <p:pic>
        <p:nvPicPr>
          <p:cNvPr id="14" name="Picture 13" descr="A picture containing black and white, wall, black, indoor&#10;&#10;Description automatically generated">
            <a:extLst>
              <a:ext uri="{FF2B5EF4-FFF2-40B4-BE49-F238E27FC236}">
                <a16:creationId xmlns:a16="http://schemas.microsoft.com/office/drawing/2014/main" id="{8DF08E17-D54D-3FB4-4E5C-691089D34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52" y="790081"/>
            <a:ext cx="1832605" cy="2551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960D50-C53F-763C-0E9D-5F99590BC236}"/>
              </a:ext>
            </a:extLst>
          </p:cNvPr>
          <p:cNvSpPr txBox="1"/>
          <p:nvPr/>
        </p:nvSpPr>
        <p:spPr>
          <a:xfrm>
            <a:off x="3529372" y="3341945"/>
            <a:ext cx="182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Bulk Event</a:t>
            </a:r>
            <a:br>
              <a:rPr lang="en-CA" sz="2400" dirty="0"/>
            </a:br>
            <a:r>
              <a:rPr lang="en-CA" sz="2000" dirty="0"/>
              <a:t>(2023-02-27)</a:t>
            </a:r>
            <a:endParaRPr lang="en-CA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21667-54ED-C389-43DA-4E49DF5C4303}"/>
              </a:ext>
            </a:extLst>
          </p:cNvPr>
          <p:cNvSpPr txBox="1"/>
          <p:nvPr/>
        </p:nvSpPr>
        <p:spPr>
          <a:xfrm>
            <a:off x="9374529" y="3341945"/>
            <a:ext cx="1832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Wall Event</a:t>
            </a:r>
            <a:br>
              <a:rPr lang="en-CA" sz="2400" dirty="0"/>
            </a:br>
            <a:r>
              <a:rPr lang="en-CA" sz="2000" dirty="0"/>
              <a:t>(2023-02-09)</a:t>
            </a:r>
            <a:endParaRPr lang="en-CA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E464E9-DA72-8EE5-67F7-DBD0C5BB0AD7}"/>
              </a:ext>
            </a:extLst>
          </p:cNvPr>
          <p:cNvSpPr txBox="1"/>
          <p:nvPr/>
        </p:nvSpPr>
        <p:spPr>
          <a:xfrm>
            <a:off x="365760" y="5293644"/>
            <a:ext cx="1168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DM expected to scatter in target bulk, but imperfections in vessel can trigger bubble nucleation on the walls.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Distinguishable by eye from bulk events – can “</a:t>
            </a:r>
            <a:r>
              <a:rPr lang="en-CA" sz="2400" dirty="0" err="1">
                <a:solidFill>
                  <a:schemeClr val="accent1"/>
                </a:solidFill>
              </a:rPr>
              <a:t>handscan</a:t>
            </a:r>
            <a:r>
              <a:rPr lang="en-CA" sz="2400" dirty="0">
                <a:solidFill>
                  <a:schemeClr val="accent1"/>
                </a:solidFill>
              </a:rPr>
              <a:t>” to remove wall events. </a:t>
            </a:r>
          </a:p>
        </p:txBody>
      </p:sp>
    </p:spTree>
    <p:extLst>
      <p:ext uri="{BB962C8B-B14F-4D97-AF65-F5344CB8AC3E}">
        <p14:creationId xmlns:p14="http://schemas.microsoft.com/office/powerpoint/2010/main" val="343702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Wall Events and Bulk Events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E464E9-DA72-8EE5-67F7-DBD0C5BB0AD7}"/>
              </a:ext>
            </a:extLst>
          </p:cNvPr>
          <p:cNvSpPr txBox="1"/>
          <p:nvPr/>
        </p:nvSpPr>
        <p:spPr>
          <a:xfrm>
            <a:off x="138292" y="4961702"/>
            <a:ext cx="11988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PICO is instrumented with </a:t>
            </a:r>
            <a:r>
              <a:rPr lang="en-CA" sz="2400" dirty="0" err="1"/>
              <a:t>Dytran</a:t>
            </a:r>
            <a:r>
              <a:rPr lang="en-CA" sz="2400" dirty="0"/>
              <a:t> pressure sensors at top and bottom of PV – records fast pressure change during event.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accent1"/>
                </a:solidFill>
              </a:rPr>
              <a:t>Dytran</a:t>
            </a:r>
            <a:r>
              <a:rPr lang="en-CA" sz="2400" dirty="0">
                <a:solidFill>
                  <a:schemeClr val="accent1"/>
                </a:solidFill>
              </a:rPr>
              <a:t> traces can be used to distinguish wall from bulk events.</a:t>
            </a:r>
          </a:p>
        </p:txBody>
      </p:sp>
      <p:pic>
        <p:nvPicPr>
          <p:cNvPr id="12" name="Picture 11" descr="A black and red graph&#10;&#10;Description automatically generated">
            <a:extLst>
              <a:ext uri="{FF2B5EF4-FFF2-40B4-BE49-F238E27FC236}">
                <a16:creationId xmlns:a16="http://schemas.microsoft.com/office/drawing/2014/main" id="{77FA9208-7DDD-BE34-75A8-416B5BEDB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97" y="843964"/>
            <a:ext cx="5708993" cy="3721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7593C-A935-621E-718F-CADFD46D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2" y="685279"/>
            <a:ext cx="5465678" cy="403895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72FE078-34B4-5DB7-143A-EDE86D86E7F7}"/>
              </a:ext>
            </a:extLst>
          </p:cNvPr>
          <p:cNvSpPr/>
          <p:nvPr/>
        </p:nvSpPr>
        <p:spPr>
          <a:xfrm>
            <a:off x="5753584" y="2346960"/>
            <a:ext cx="528320" cy="223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9162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Neutron Suppression and Rejection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ED0A3-5C55-8676-1105-118C492A4F31}"/>
              </a:ext>
            </a:extLst>
          </p:cNvPr>
          <p:cNvSpPr txBox="1"/>
          <p:nvPr/>
        </p:nvSpPr>
        <p:spPr>
          <a:xfrm>
            <a:off x="270287" y="3938585"/>
            <a:ext cx="11409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Single scatter neutrons indistinguishable from WIMPs.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Large water shielding tank and careful material selection minimizes neutron background from external and internal sources, respectively.</a:t>
            </a:r>
          </a:p>
          <a:p>
            <a:pPr lvl="1"/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Neutrons likely to scatter multiple times in PICO-40L, leading to a multi-bubble event.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Ratio of multiples to singles (3:1) allows estimate of neutron contribution to signal.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Less than 1.0 single bubble event from neutrons per year expected.</a:t>
            </a:r>
          </a:p>
        </p:txBody>
      </p: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D29BAF80-9D26-AAAD-21E7-E34FE22D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13</a:t>
            </a:fld>
            <a:endParaRPr lang="en-CA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F9F1BB7-21E8-E1E7-7399-583DCAD9B588}"/>
              </a:ext>
            </a:extLst>
          </p:cNvPr>
          <p:cNvSpPr/>
          <p:nvPr/>
        </p:nvSpPr>
        <p:spPr>
          <a:xfrm>
            <a:off x="1003298" y="1008527"/>
            <a:ext cx="2133434" cy="2377262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A4CFD8-5D24-28C2-F500-212DF6B42AFC}"/>
              </a:ext>
            </a:extLst>
          </p:cNvPr>
          <p:cNvSpPr/>
          <p:nvPr/>
        </p:nvSpPr>
        <p:spPr>
          <a:xfrm>
            <a:off x="398439" y="1546689"/>
            <a:ext cx="351575" cy="384744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600" b="1" dirty="0">
              <a:latin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D59F27-5736-A41A-4537-C958AD16F48D}"/>
              </a:ext>
            </a:extLst>
          </p:cNvPr>
          <p:cNvCxnSpPr>
            <a:cxnSpLocks/>
            <a:stCxn id="18" idx="5"/>
          </p:cNvCxnSpPr>
          <p:nvPr/>
        </p:nvCxnSpPr>
        <p:spPr>
          <a:xfrm>
            <a:off x="698527" y="1875089"/>
            <a:ext cx="879948" cy="9248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4283669-2DD8-2DBE-18AA-1D3AF4F82942}"/>
              </a:ext>
            </a:extLst>
          </p:cNvPr>
          <p:cNvSpPr txBox="1"/>
          <p:nvPr/>
        </p:nvSpPr>
        <p:spPr>
          <a:xfrm>
            <a:off x="445243" y="1483265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Times New Roman" panose="02020603050405020304" pitchFamily="18" charset="0"/>
              </a:rPr>
              <a:t>n</a:t>
            </a:r>
            <a:endParaRPr lang="en-CA" sz="900" b="1" dirty="0">
              <a:latin typeface="Times New Roman" panose="02020603050405020304" pitchFamily="18" charset="0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36D46333-C151-9E4F-54C7-FCE18438CE52}"/>
              </a:ext>
            </a:extLst>
          </p:cNvPr>
          <p:cNvSpPr/>
          <p:nvPr/>
        </p:nvSpPr>
        <p:spPr>
          <a:xfrm>
            <a:off x="4405582" y="1008527"/>
            <a:ext cx="2133434" cy="2377262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9E0610-87CF-268A-3F5F-A5462B2CD173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6010308" y="1604695"/>
            <a:ext cx="900871" cy="1685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CFFD8FD-FE62-2059-C1F1-F5CBFDC9CF87}"/>
              </a:ext>
            </a:extLst>
          </p:cNvPr>
          <p:cNvSpPr/>
          <p:nvPr/>
        </p:nvSpPr>
        <p:spPr>
          <a:xfrm>
            <a:off x="6860881" y="1311536"/>
            <a:ext cx="343457" cy="343457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202F4B6-AE2C-4243-C42C-73CA30D08069}"/>
              </a:ext>
            </a:extLst>
          </p:cNvPr>
          <p:cNvSpPr/>
          <p:nvPr/>
        </p:nvSpPr>
        <p:spPr>
          <a:xfrm rot="2462375">
            <a:off x="5477201" y="1739333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A674C60-ED1B-CA55-022F-CB208D98A551}"/>
              </a:ext>
            </a:extLst>
          </p:cNvPr>
          <p:cNvSpPr/>
          <p:nvPr/>
        </p:nvSpPr>
        <p:spPr>
          <a:xfrm rot="13261622">
            <a:off x="5270267" y="1953238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25C89712-1DDE-9CE3-84E8-9BC87D6B75B7}"/>
              </a:ext>
            </a:extLst>
          </p:cNvPr>
          <p:cNvSpPr/>
          <p:nvPr/>
        </p:nvSpPr>
        <p:spPr>
          <a:xfrm rot="19052719">
            <a:off x="5277909" y="1755172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512F7EC-54D7-3F97-D4E1-06C24611FDE9}"/>
              </a:ext>
            </a:extLst>
          </p:cNvPr>
          <p:cNvSpPr/>
          <p:nvPr/>
        </p:nvSpPr>
        <p:spPr>
          <a:xfrm rot="8061221">
            <a:off x="5491611" y="1957424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FEC562D-DDA9-1646-C9EF-B7F9E3FC8588}"/>
              </a:ext>
            </a:extLst>
          </p:cNvPr>
          <p:cNvSpPr/>
          <p:nvPr/>
        </p:nvSpPr>
        <p:spPr>
          <a:xfrm>
            <a:off x="5311986" y="1889666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Arrow: Quad 59">
            <a:extLst>
              <a:ext uri="{FF2B5EF4-FFF2-40B4-BE49-F238E27FC236}">
                <a16:creationId xmlns:a16="http://schemas.microsoft.com/office/drawing/2014/main" id="{05E6D373-5908-7CEC-ED0F-8784CF0E863F}"/>
              </a:ext>
            </a:extLst>
          </p:cNvPr>
          <p:cNvSpPr/>
          <p:nvPr/>
        </p:nvSpPr>
        <p:spPr>
          <a:xfrm>
            <a:off x="5253772" y="1810846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39B28-75B0-E5F9-4EF9-F8B5C5D16787}"/>
              </a:ext>
            </a:extLst>
          </p:cNvPr>
          <p:cNvSpPr/>
          <p:nvPr/>
        </p:nvSpPr>
        <p:spPr>
          <a:xfrm>
            <a:off x="5363685" y="183118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Arrow: Quad 62">
            <a:extLst>
              <a:ext uri="{FF2B5EF4-FFF2-40B4-BE49-F238E27FC236}">
                <a16:creationId xmlns:a16="http://schemas.microsoft.com/office/drawing/2014/main" id="{100561D3-F1FD-AAB3-0C9D-1593F73ED98D}"/>
              </a:ext>
            </a:extLst>
          </p:cNvPr>
          <p:cNvSpPr/>
          <p:nvPr/>
        </p:nvSpPr>
        <p:spPr>
          <a:xfrm>
            <a:off x="5305471" y="175236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5E8C66-8EFD-5901-0ED0-286B19165FD3}"/>
              </a:ext>
            </a:extLst>
          </p:cNvPr>
          <p:cNvSpPr/>
          <p:nvPr/>
        </p:nvSpPr>
        <p:spPr>
          <a:xfrm>
            <a:off x="5403722" y="1899076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Arrow: Quad 64">
            <a:extLst>
              <a:ext uri="{FF2B5EF4-FFF2-40B4-BE49-F238E27FC236}">
                <a16:creationId xmlns:a16="http://schemas.microsoft.com/office/drawing/2014/main" id="{CC16E775-F198-EB4E-4A69-A98C6CA03C3A}"/>
              </a:ext>
            </a:extLst>
          </p:cNvPr>
          <p:cNvSpPr/>
          <p:nvPr/>
        </p:nvSpPr>
        <p:spPr>
          <a:xfrm>
            <a:off x="5345508" y="1820256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F6E516B8-4628-4C6B-A7C8-B7EABCE0BA74}"/>
              </a:ext>
            </a:extLst>
          </p:cNvPr>
          <p:cNvSpPr/>
          <p:nvPr/>
        </p:nvSpPr>
        <p:spPr>
          <a:xfrm>
            <a:off x="3468587" y="1958090"/>
            <a:ext cx="664893" cy="2872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8CED6F-5881-AE46-B5F7-C1EE28D4EED1}"/>
              </a:ext>
            </a:extLst>
          </p:cNvPr>
          <p:cNvSpPr txBox="1"/>
          <p:nvPr/>
        </p:nvSpPr>
        <p:spPr>
          <a:xfrm>
            <a:off x="6890088" y="1226694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Times New Roman" panose="02020603050405020304" pitchFamily="18" charset="0"/>
              </a:rPr>
              <a:t>n</a:t>
            </a:r>
            <a:endParaRPr lang="en-CA" sz="900" b="1" dirty="0">
              <a:latin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C1F0242-E2D2-97B0-6EB1-F851FB57E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324" y="701927"/>
            <a:ext cx="2353828" cy="34163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D7876A9-8BFF-D958-5CB9-5FE96C62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783" y="706057"/>
            <a:ext cx="1302582" cy="199429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25F3E67-D27B-1FCC-ABF9-E341AD97DC33}"/>
              </a:ext>
            </a:extLst>
          </p:cNvPr>
          <p:cNvSpPr txBox="1"/>
          <p:nvPr/>
        </p:nvSpPr>
        <p:spPr>
          <a:xfrm>
            <a:off x="10254484" y="2799922"/>
            <a:ext cx="173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Triplet Event</a:t>
            </a:r>
            <a:br>
              <a:rPr lang="en-CA" sz="2400" dirty="0"/>
            </a:br>
            <a:r>
              <a:rPr lang="en-CA" sz="2000" dirty="0"/>
              <a:t>(2023-03-03)</a:t>
            </a:r>
            <a:endParaRPr lang="en-CA" sz="2400" dirty="0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32BE7903-42B6-ECDD-4153-E4AFA8AA1C1E}"/>
              </a:ext>
            </a:extLst>
          </p:cNvPr>
          <p:cNvSpPr/>
          <p:nvPr/>
        </p:nvSpPr>
        <p:spPr>
          <a:xfrm rot="2462375">
            <a:off x="5040538" y="2608777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D0DB9C1F-E42F-C2FE-3596-27037766F483}"/>
              </a:ext>
            </a:extLst>
          </p:cNvPr>
          <p:cNvSpPr/>
          <p:nvPr/>
        </p:nvSpPr>
        <p:spPr>
          <a:xfrm rot="13261622">
            <a:off x="4833604" y="2822682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080CB2C0-AC62-5872-3B1A-DDCD9AD5941A}"/>
              </a:ext>
            </a:extLst>
          </p:cNvPr>
          <p:cNvSpPr/>
          <p:nvPr/>
        </p:nvSpPr>
        <p:spPr>
          <a:xfrm rot="19052719">
            <a:off x="4841246" y="2624616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FF073C73-BD91-EE10-B6E5-4001B284A83E}"/>
              </a:ext>
            </a:extLst>
          </p:cNvPr>
          <p:cNvSpPr/>
          <p:nvPr/>
        </p:nvSpPr>
        <p:spPr>
          <a:xfrm rot="8061221">
            <a:off x="5054948" y="2826868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690DABC-93F3-FCCA-1287-B73D71FC1650}"/>
              </a:ext>
            </a:extLst>
          </p:cNvPr>
          <p:cNvSpPr/>
          <p:nvPr/>
        </p:nvSpPr>
        <p:spPr>
          <a:xfrm>
            <a:off x="4875323" y="275911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Arrow: Quad 78">
            <a:extLst>
              <a:ext uri="{FF2B5EF4-FFF2-40B4-BE49-F238E27FC236}">
                <a16:creationId xmlns:a16="http://schemas.microsoft.com/office/drawing/2014/main" id="{B9D29D7C-18FC-6172-F956-C0631BC91566}"/>
              </a:ext>
            </a:extLst>
          </p:cNvPr>
          <p:cNvSpPr/>
          <p:nvPr/>
        </p:nvSpPr>
        <p:spPr>
          <a:xfrm>
            <a:off x="4817109" y="268029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61AB777-E6EF-CD10-A365-4FC452AFFD44}"/>
              </a:ext>
            </a:extLst>
          </p:cNvPr>
          <p:cNvSpPr/>
          <p:nvPr/>
        </p:nvSpPr>
        <p:spPr>
          <a:xfrm>
            <a:off x="4927022" y="2700624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Arrow: Quad 81">
            <a:extLst>
              <a:ext uri="{FF2B5EF4-FFF2-40B4-BE49-F238E27FC236}">
                <a16:creationId xmlns:a16="http://schemas.microsoft.com/office/drawing/2014/main" id="{C08F87BC-0E79-DC2E-1B7C-01460DC47FC8}"/>
              </a:ext>
            </a:extLst>
          </p:cNvPr>
          <p:cNvSpPr/>
          <p:nvPr/>
        </p:nvSpPr>
        <p:spPr>
          <a:xfrm>
            <a:off x="4868808" y="2621804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01C3A11-66D4-6ACA-58E5-FBE0B94AA512}"/>
              </a:ext>
            </a:extLst>
          </p:cNvPr>
          <p:cNvSpPr/>
          <p:nvPr/>
        </p:nvSpPr>
        <p:spPr>
          <a:xfrm>
            <a:off x="4967059" y="276852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Arrow: Quad 85">
            <a:extLst>
              <a:ext uri="{FF2B5EF4-FFF2-40B4-BE49-F238E27FC236}">
                <a16:creationId xmlns:a16="http://schemas.microsoft.com/office/drawing/2014/main" id="{CCF4487D-F778-01EE-73E2-5B8494F5F4C7}"/>
              </a:ext>
            </a:extLst>
          </p:cNvPr>
          <p:cNvSpPr/>
          <p:nvPr/>
        </p:nvSpPr>
        <p:spPr>
          <a:xfrm>
            <a:off x="4908845" y="268970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38D8BDE9-A1B3-1E3F-07D1-7FDBB945C3BB}"/>
              </a:ext>
            </a:extLst>
          </p:cNvPr>
          <p:cNvSpPr/>
          <p:nvPr/>
        </p:nvSpPr>
        <p:spPr>
          <a:xfrm rot="2462375">
            <a:off x="5885943" y="1656207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F8D450D1-0E20-38A4-370F-61D054D07F59}"/>
              </a:ext>
            </a:extLst>
          </p:cNvPr>
          <p:cNvSpPr/>
          <p:nvPr/>
        </p:nvSpPr>
        <p:spPr>
          <a:xfrm rot="13261622">
            <a:off x="5679009" y="1870112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FECE432D-225F-5BD3-1BB2-9E6B01E3CFDB}"/>
              </a:ext>
            </a:extLst>
          </p:cNvPr>
          <p:cNvSpPr/>
          <p:nvPr/>
        </p:nvSpPr>
        <p:spPr>
          <a:xfrm rot="19052719">
            <a:off x="5686651" y="1672046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B2B45D06-B1ED-E835-A672-7831EB8D7775}"/>
              </a:ext>
            </a:extLst>
          </p:cNvPr>
          <p:cNvSpPr/>
          <p:nvPr/>
        </p:nvSpPr>
        <p:spPr>
          <a:xfrm rot="8061221">
            <a:off x="5900353" y="1874298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80F7324-50F7-2869-D3CB-F663D58A35E2}"/>
              </a:ext>
            </a:extLst>
          </p:cNvPr>
          <p:cNvSpPr/>
          <p:nvPr/>
        </p:nvSpPr>
        <p:spPr>
          <a:xfrm>
            <a:off x="5720728" y="180654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Arrow: Quad 91">
            <a:extLst>
              <a:ext uri="{FF2B5EF4-FFF2-40B4-BE49-F238E27FC236}">
                <a16:creationId xmlns:a16="http://schemas.microsoft.com/office/drawing/2014/main" id="{A3A47BD6-E1BF-6E71-2FD2-F720A30D839B}"/>
              </a:ext>
            </a:extLst>
          </p:cNvPr>
          <p:cNvSpPr/>
          <p:nvPr/>
        </p:nvSpPr>
        <p:spPr>
          <a:xfrm>
            <a:off x="5662514" y="172772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A80E986-B3D8-44AA-E235-A6074A37880B}"/>
              </a:ext>
            </a:extLst>
          </p:cNvPr>
          <p:cNvSpPr/>
          <p:nvPr/>
        </p:nvSpPr>
        <p:spPr>
          <a:xfrm>
            <a:off x="5772427" y="1748054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Arrow: Quad 93">
            <a:extLst>
              <a:ext uri="{FF2B5EF4-FFF2-40B4-BE49-F238E27FC236}">
                <a16:creationId xmlns:a16="http://schemas.microsoft.com/office/drawing/2014/main" id="{2507F289-F3BF-35F4-40A8-01413228982B}"/>
              </a:ext>
            </a:extLst>
          </p:cNvPr>
          <p:cNvSpPr/>
          <p:nvPr/>
        </p:nvSpPr>
        <p:spPr>
          <a:xfrm>
            <a:off x="5714213" y="1669234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06CD889-DE5E-1913-CF6E-4E02A09F3AEA}"/>
              </a:ext>
            </a:extLst>
          </p:cNvPr>
          <p:cNvSpPr/>
          <p:nvPr/>
        </p:nvSpPr>
        <p:spPr>
          <a:xfrm>
            <a:off x="5812464" y="181595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Arrow: Quad 95">
            <a:extLst>
              <a:ext uri="{FF2B5EF4-FFF2-40B4-BE49-F238E27FC236}">
                <a16:creationId xmlns:a16="http://schemas.microsoft.com/office/drawing/2014/main" id="{C6BA6970-24BB-1895-EE0F-F891477344C3}"/>
              </a:ext>
            </a:extLst>
          </p:cNvPr>
          <p:cNvSpPr/>
          <p:nvPr/>
        </p:nvSpPr>
        <p:spPr>
          <a:xfrm>
            <a:off x="5754250" y="173713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0DCE8DC-4E90-BE6C-8E51-FA4D9AB262EB}"/>
              </a:ext>
            </a:extLst>
          </p:cNvPr>
          <p:cNvCxnSpPr>
            <a:cxnSpLocks/>
          </p:cNvCxnSpPr>
          <p:nvPr/>
        </p:nvCxnSpPr>
        <p:spPr>
          <a:xfrm flipH="1">
            <a:off x="5024562" y="2059674"/>
            <a:ext cx="320019" cy="56213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999EDDA-CAE7-8AB6-1E5B-80B8B31123DE}"/>
              </a:ext>
            </a:extLst>
          </p:cNvPr>
          <p:cNvCxnSpPr>
            <a:cxnSpLocks/>
          </p:cNvCxnSpPr>
          <p:nvPr/>
        </p:nvCxnSpPr>
        <p:spPr>
          <a:xfrm flipH="1">
            <a:off x="5540923" y="1861169"/>
            <a:ext cx="116543" cy="22054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87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Multiple Scatter Counting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E464E9-DA72-8EE5-67F7-DBD0C5BB0AD7}"/>
              </a:ext>
            </a:extLst>
          </p:cNvPr>
          <p:cNvSpPr txBox="1"/>
          <p:nvPr/>
        </p:nvSpPr>
        <p:spPr>
          <a:xfrm>
            <a:off x="101601" y="5153409"/>
            <a:ext cx="1198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/>
              <a:t>Dytran</a:t>
            </a:r>
            <a:r>
              <a:rPr lang="en-CA" sz="2400" dirty="0"/>
              <a:t> sensors can also distinguish between single and multiple scattering events</a:t>
            </a:r>
            <a:r>
              <a:rPr lang="en-CA" sz="2400" dirty="0">
                <a:solidFill>
                  <a:schemeClr val="accent1"/>
                </a:solidFill>
              </a:rPr>
              <a:t>.</a:t>
            </a:r>
            <a:endParaRPr lang="en-CA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A9208-7DDD-BE34-75A8-416B5BEDB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3122" y="686806"/>
            <a:ext cx="5532562" cy="403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7593C-A935-621E-718F-CADFD46D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2" y="686807"/>
            <a:ext cx="5465678" cy="403589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72FE078-34B4-5DB7-143A-EDE86D86E7F7}"/>
              </a:ext>
            </a:extLst>
          </p:cNvPr>
          <p:cNvSpPr/>
          <p:nvPr/>
        </p:nvSpPr>
        <p:spPr>
          <a:xfrm>
            <a:off x="5977104" y="2346960"/>
            <a:ext cx="528320" cy="223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850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2AEA1047-F364-14BA-8044-4E4DA4FB9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70" y="668181"/>
            <a:ext cx="5150325" cy="3315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Background Rejection - Alphas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88554-6F64-CCAD-B405-EA64CCCA5D1C}"/>
              </a:ext>
            </a:extLst>
          </p:cNvPr>
          <p:cNvSpPr txBox="1"/>
          <p:nvPr/>
        </p:nvSpPr>
        <p:spPr>
          <a:xfrm>
            <a:off x="447040" y="4579004"/>
            <a:ext cx="1149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10 piezoelectric sensors read out during bubble 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Alpha-induced bubbles several times louder than neutron-induced bubbles.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Discrimination achieved using Acoustic Parameter (AP) – a measure of acoustic power.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1"/>
                </a:solidFill>
              </a:rPr>
              <a:t>Alphas from different parts of the </a:t>
            </a:r>
            <a:r>
              <a:rPr lang="en-CA" sz="2400" baseline="30000" dirty="0">
                <a:solidFill>
                  <a:schemeClr val="accent1"/>
                </a:solidFill>
              </a:rPr>
              <a:t>222</a:t>
            </a:r>
            <a:r>
              <a:rPr lang="en-CA" sz="2400" dirty="0">
                <a:solidFill>
                  <a:schemeClr val="accent1"/>
                </a:solidFill>
              </a:rPr>
              <a:t>Rn decay chain are distinguishable in AP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56CD886-23F2-1B0D-8B28-C9F545E6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15</a:t>
            </a:fld>
            <a:endParaRPr lang="en-CA"/>
          </a:p>
        </p:txBody>
      </p:sp>
      <p:pic>
        <p:nvPicPr>
          <p:cNvPr id="40" name="Picture 39" descr="A blue and orange sound wave&#10;&#10;Description automatically generated with low confidence">
            <a:extLst>
              <a:ext uri="{FF2B5EF4-FFF2-40B4-BE49-F238E27FC236}">
                <a16:creationId xmlns:a16="http://schemas.microsoft.com/office/drawing/2014/main" id="{B80EF5A0-B90A-D691-47A7-57160E0CA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606490"/>
            <a:ext cx="5943928" cy="3244149"/>
          </a:xfrm>
          <a:prstGeom prst="rect">
            <a:avLst/>
          </a:prstGeom>
        </p:spPr>
      </p:pic>
      <p:sp>
        <p:nvSpPr>
          <p:cNvPr id="43" name="Arrow: Curved Up 42">
            <a:extLst>
              <a:ext uri="{FF2B5EF4-FFF2-40B4-BE49-F238E27FC236}">
                <a16:creationId xmlns:a16="http://schemas.microsoft.com/office/drawing/2014/main" id="{728AA383-72CE-02C4-36C1-C57BAF2D6C0D}"/>
              </a:ext>
            </a:extLst>
          </p:cNvPr>
          <p:cNvSpPr/>
          <p:nvPr/>
        </p:nvSpPr>
        <p:spPr>
          <a:xfrm>
            <a:off x="4572000" y="3850639"/>
            <a:ext cx="6380480" cy="687725"/>
          </a:xfrm>
          <a:prstGeom prst="curvedUp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4" name="Arrow: Curved Up 43">
            <a:extLst>
              <a:ext uri="{FF2B5EF4-FFF2-40B4-BE49-F238E27FC236}">
                <a16:creationId xmlns:a16="http://schemas.microsoft.com/office/drawing/2014/main" id="{BD566AA5-F9A0-71A5-8DDC-2AD0D55EF09D}"/>
              </a:ext>
            </a:extLst>
          </p:cNvPr>
          <p:cNvSpPr/>
          <p:nvPr/>
        </p:nvSpPr>
        <p:spPr>
          <a:xfrm>
            <a:off x="4846320" y="3850639"/>
            <a:ext cx="3484880" cy="528321"/>
          </a:xfrm>
          <a:prstGeom prst="curvedUpArrow">
            <a:avLst>
              <a:gd name="adj1" fmla="val 36358"/>
              <a:gd name="adj2" fmla="val 50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6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F8E12-0EA1-DA4C-163E-ABFEB386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16</a:t>
            </a:fld>
            <a:endParaRPr lang="en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97CA4E-820E-662D-9203-1D9ACF73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Position Reconstruction</a:t>
            </a:r>
          </a:p>
        </p:txBody>
      </p:sp>
      <p:pic>
        <p:nvPicPr>
          <p:cNvPr id="8" name="Picture 7" descr="A red circle with black lines and numbers&#10;&#10;Description automatically generated">
            <a:extLst>
              <a:ext uri="{FF2B5EF4-FFF2-40B4-BE49-F238E27FC236}">
                <a16:creationId xmlns:a16="http://schemas.microsoft.com/office/drawing/2014/main" id="{E49C8363-E026-178B-238A-57654EB78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" y="592591"/>
            <a:ext cx="5084306" cy="4638314"/>
          </a:xfrm>
          <a:prstGeom prst="rect">
            <a:avLst/>
          </a:prstGeom>
        </p:spPr>
      </p:pic>
      <p:pic>
        <p:nvPicPr>
          <p:cNvPr id="10" name="Picture 9" descr="A red and black dotted pattern&#10;&#10;Description automatically generated with medium confidence">
            <a:extLst>
              <a:ext uri="{FF2B5EF4-FFF2-40B4-BE49-F238E27FC236}">
                <a16:creationId xmlns:a16="http://schemas.microsoft.com/office/drawing/2014/main" id="{895257F7-CB44-22F9-264D-F4E3324BB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9" y="1071142"/>
            <a:ext cx="7156341" cy="3663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0AD22-9325-30C2-F0E1-BE2354A35E44}"/>
              </a:ext>
            </a:extLst>
          </p:cNvPr>
          <p:cNvSpPr txBox="1"/>
          <p:nvPr/>
        </p:nvSpPr>
        <p:spPr>
          <a:xfrm>
            <a:off x="91139" y="5191720"/>
            <a:ext cx="11988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Position reconstruction achieved by calculating intersection of light rays from the cameras through the detector.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/>
              <a:t>Obtained from detailed ray-tracing simulation using full detector geometry.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Work is ongoing to resolve small number of optically mis-reconstructed wall events</a:t>
            </a:r>
          </a:p>
        </p:txBody>
      </p:sp>
    </p:spTree>
    <p:extLst>
      <p:ext uri="{BB962C8B-B14F-4D97-AF65-F5344CB8AC3E}">
        <p14:creationId xmlns:p14="http://schemas.microsoft.com/office/powerpoint/2010/main" val="2320194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Projected Sensitivity</a:t>
            </a:r>
          </a:p>
        </p:txBody>
      </p:sp>
      <p:pic>
        <p:nvPicPr>
          <p:cNvPr id="6" name="Picture 5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56056325-8F70-9DAB-7DF8-E57A0C3D1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7" y="769444"/>
            <a:ext cx="5619999" cy="3915760"/>
          </a:xfrm>
          <a:prstGeom prst="rect">
            <a:avLst/>
          </a:prstGeom>
        </p:spPr>
      </p:pic>
      <p:pic>
        <p:nvPicPr>
          <p:cNvPr id="8" name="Picture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E25AC67E-2948-294E-8846-50F4966A2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29" y="840043"/>
            <a:ext cx="5407254" cy="3774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8103A4-7E48-82ED-9543-642A237B0932}"/>
              </a:ext>
            </a:extLst>
          </p:cNvPr>
          <p:cNvSpPr txBox="1"/>
          <p:nvPr/>
        </p:nvSpPr>
        <p:spPr>
          <a:xfrm>
            <a:off x="4432967" y="2052735"/>
            <a:ext cx="10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00FF"/>
                </a:solidFill>
              </a:rPr>
              <a:t>PICO-60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48E69-5A30-93D0-A59B-057DC8892CA6}"/>
              </a:ext>
            </a:extLst>
          </p:cNvPr>
          <p:cNvSpPr txBox="1"/>
          <p:nvPr/>
        </p:nvSpPr>
        <p:spPr>
          <a:xfrm>
            <a:off x="3406600" y="3059668"/>
            <a:ext cx="113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00FF"/>
                </a:solidFill>
              </a:rPr>
              <a:t>PICO-40L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019DE-E454-366B-DB1C-D95E55CE6CC0}"/>
              </a:ext>
            </a:extLst>
          </p:cNvPr>
          <p:cNvSpPr txBox="1"/>
          <p:nvPr/>
        </p:nvSpPr>
        <p:spPr>
          <a:xfrm>
            <a:off x="9011974" y="3146754"/>
            <a:ext cx="113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00FF"/>
                </a:solidFill>
              </a:rPr>
              <a:t>PICO-40L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A6997-7BB3-9974-AD28-14065CEBF14A}"/>
              </a:ext>
            </a:extLst>
          </p:cNvPr>
          <p:cNvSpPr txBox="1"/>
          <p:nvPr/>
        </p:nvSpPr>
        <p:spPr>
          <a:xfrm>
            <a:off x="10221057" y="2357992"/>
            <a:ext cx="10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00FF"/>
                </a:solidFill>
              </a:rPr>
              <a:t>PICO-60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D7BC2-5A6A-010F-F8A4-C633278C32FC}"/>
              </a:ext>
            </a:extLst>
          </p:cNvPr>
          <p:cNvSpPr txBox="1"/>
          <p:nvPr/>
        </p:nvSpPr>
        <p:spPr>
          <a:xfrm>
            <a:off x="295607" y="4716587"/>
            <a:ext cx="1131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Expected factor of 5 improved sensitivity vs. PICO-60 despite similar mass, due to expected reduction in background (assuming 1 live-year of running).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Right-side-up design removed buffer fluid and therefore excess events at buffer-target interface.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Larger pressure vessel provides better neutron shielding.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DF143-C5A9-AEC0-6477-97E3CD823BF6}"/>
              </a:ext>
            </a:extLst>
          </p:cNvPr>
          <p:cNvSpPr txBox="1"/>
          <p:nvPr/>
        </p:nvSpPr>
        <p:spPr>
          <a:xfrm>
            <a:off x="8890000" y="614950"/>
            <a:ext cx="2717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*Plots from </a:t>
            </a:r>
            <a:r>
              <a:rPr lang="en-CA" sz="1000" dirty="0">
                <a:hlinkClick r:id="rId5"/>
              </a:rPr>
              <a:t>https://arxiv.org/abs/1905.12522</a:t>
            </a:r>
            <a:endParaRPr lang="en-CA" sz="10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6840505-720E-D14D-8804-DA24C7E9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A3E029B-9B02-4631-8C07-E807D8CF2345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04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The Future of PICO – PICO-500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A3AFD-4D2A-2F21-272C-FD7CFDE453C1}"/>
              </a:ext>
            </a:extLst>
          </p:cNvPr>
          <p:cNvSpPr txBox="1"/>
          <p:nvPr/>
        </p:nvSpPr>
        <p:spPr>
          <a:xfrm>
            <a:off x="158751" y="842218"/>
            <a:ext cx="78371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Tonne-scale right-side-up bubble chamber.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Like PICO-40L, but bigger!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PICO-40L validates and informs the design of PICO-500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 be constructed in Cube Hall at SNOLAB – assembly of components underground has begun!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Scheduled to begin operation in late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See poster by J. Savoie for more information about PICO-500, including techniques for background mitigation.</a:t>
            </a:r>
            <a:endParaRPr lang="en-CA" sz="2400" dirty="0">
              <a:solidFill>
                <a:schemeClr val="accent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A6A72-7043-9B5A-271F-D0AD0976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18</a:t>
            </a:fld>
            <a:endParaRPr lang="en-CA"/>
          </a:p>
        </p:txBody>
      </p:sp>
      <p:pic>
        <p:nvPicPr>
          <p:cNvPr id="4" name="Picture 3" descr="A picture containing cylinder, tube, machine, silver&#10;&#10;Description automatically generated">
            <a:extLst>
              <a:ext uri="{FF2B5EF4-FFF2-40B4-BE49-F238E27FC236}">
                <a16:creationId xmlns:a16="http://schemas.microsoft.com/office/drawing/2014/main" id="{D4396344-A146-5304-739F-A3C1A7F0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7834" y="516361"/>
            <a:ext cx="2147232" cy="41775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8F70A2-FA79-4416-C15F-E37594872BFA}"/>
              </a:ext>
            </a:extLst>
          </p:cNvPr>
          <p:cNvCxnSpPr>
            <a:cxnSpLocks/>
          </p:cNvCxnSpPr>
          <p:nvPr/>
        </p:nvCxnSpPr>
        <p:spPr>
          <a:xfrm>
            <a:off x="10906760" y="984458"/>
            <a:ext cx="1" cy="356109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E51C50-A1CD-A42B-BFC0-6D1C814A851D}"/>
              </a:ext>
            </a:extLst>
          </p:cNvPr>
          <p:cNvSpPr txBox="1"/>
          <p:nvPr/>
        </p:nvSpPr>
        <p:spPr>
          <a:xfrm>
            <a:off x="11081620" y="258034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3.8 m</a:t>
            </a:r>
          </a:p>
        </p:txBody>
      </p:sp>
    </p:spTree>
    <p:extLst>
      <p:ext uri="{BB962C8B-B14F-4D97-AF65-F5344CB8AC3E}">
        <p14:creationId xmlns:p14="http://schemas.microsoft.com/office/powerpoint/2010/main" val="2283885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The Future of PICO – PICO-500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A3AFD-4D2A-2F21-272C-FD7CFDE453C1}"/>
              </a:ext>
            </a:extLst>
          </p:cNvPr>
          <p:cNvSpPr txBox="1"/>
          <p:nvPr/>
        </p:nvSpPr>
        <p:spPr>
          <a:xfrm>
            <a:off x="158751" y="842218"/>
            <a:ext cx="78371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Tonne-scale right-side-up bubble chamber.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Like PICO-40L, but bigger!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PICO-40L validates and informs the design of PICO-500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 be constructed in Cube Hall at SNOLAB – assembly of components underground has begun!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Scheduled to begin operation in late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See poster by J. Savoie for more information about PICO-500, including techniques for background mitigation.</a:t>
            </a:r>
            <a:endParaRPr lang="en-CA" sz="2400" dirty="0">
              <a:solidFill>
                <a:schemeClr val="accent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A6A72-7043-9B5A-271F-D0AD0976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19</a:t>
            </a:fld>
            <a:endParaRPr lang="en-CA"/>
          </a:p>
        </p:txBody>
      </p:sp>
      <p:pic>
        <p:nvPicPr>
          <p:cNvPr id="4" name="Picture 3" descr="A picture containing cylinder, tube, machine, silver&#10;&#10;Description automatically generated">
            <a:extLst>
              <a:ext uri="{FF2B5EF4-FFF2-40B4-BE49-F238E27FC236}">
                <a16:creationId xmlns:a16="http://schemas.microsoft.com/office/drawing/2014/main" id="{D4396344-A146-5304-739F-A3C1A7F0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7834" y="516361"/>
            <a:ext cx="2147232" cy="41775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8F70A2-FA79-4416-C15F-E37594872BFA}"/>
              </a:ext>
            </a:extLst>
          </p:cNvPr>
          <p:cNvCxnSpPr>
            <a:cxnSpLocks/>
          </p:cNvCxnSpPr>
          <p:nvPr/>
        </p:nvCxnSpPr>
        <p:spPr>
          <a:xfrm>
            <a:off x="10906760" y="984458"/>
            <a:ext cx="1" cy="356109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E51C50-A1CD-A42B-BFC0-6D1C814A851D}"/>
              </a:ext>
            </a:extLst>
          </p:cNvPr>
          <p:cNvSpPr txBox="1"/>
          <p:nvPr/>
        </p:nvSpPr>
        <p:spPr>
          <a:xfrm>
            <a:off x="11081620" y="258034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3.8 m</a:t>
            </a:r>
          </a:p>
        </p:txBody>
      </p:sp>
      <p:pic>
        <p:nvPicPr>
          <p:cNvPr id="6" name="Picture 5" descr="A wooden crate with a white label&#10;&#10;Description automatically generated">
            <a:extLst>
              <a:ext uri="{FF2B5EF4-FFF2-40B4-BE49-F238E27FC236}">
                <a16:creationId xmlns:a16="http://schemas.microsoft.com/office/drawing/2014/main" id="{D81E5D78-CBDF-9A94-CEE8-93B66265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93" y="3129761"/>
            <a:ext cx="5745665" cy="35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FBBBF206-0BA9-FD0E-D232-32FE770B3F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2273" y="3575370"/>
            <a:ext cx="446400" cy="15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How do Bubble Chambers Work?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0342E-C210-F96A-603A-70BC6B3B114C}"/>
              </a:ext>
            </a:extLst>
          </p:cNvPr>
          <p:cNvSpPr txBox="1"/>
          <p:nvPr/>
        </p:nvSpPr>
        <p:spPr>
          <a:xfrm>
            <a:off x="413657" y="4302983"/>
            <a:ext cx="1136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System begins in “compressed” liquid state.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34EAD-7B61-170D-AAE9-7337FC39BAA3}"/>
              </a:ext>
            </a:extLst>
          </p:cNvPr>
          <p:cNvSpPr txBox="1"/>
          <p:nvPr/>
        </p:nvSpPr>
        <p:spPr>
          <a:xfrm>
            <a:off x="9399027" y="421718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*Plots from E. Dahl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33E533-91AA-DD23-74E2-BA18B86A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2</a:t>
            </a:fld>
            <a:endParaRPr lang="en-C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DE563DD-200D-E0F3-4F80-1E632B437184}"/>
              </a:ext>
            </a:extLst>
          </p:cNvPr>
          <p:cNvSpPr/>
          <p:nvPr/>
        </p:nvSpPr>
        <p:spPr>
          <a:xfrm>
            <a:off x="2216557" y="669070"/>
            <a:ext cx="2666942" cy="275993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 descr="A graph of a function&#10;&#10;Description automatically generated">
            <a:extLst>
              <a:ext uri="{FF2B5EF4-FFF2-40B4-BE49-F238E27FC236}">
                <a16:creationId xmlns:a16="http://schemas.microsoft.com/office/drawing/2014/main" id="{64058D93-922D-1D64-C2E4-F8B917A8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4" y="551543"/>
            <a:ext cx="4261942" cy="3688861"/>
          </a:xfrm>
          <a:prstGeom prst="rect">
            <a:avLst/>
          </a:prstGeom>
        </p:spPr>
      </p:pic>
      <p:pic>
        <p:nvPicPr>
          <p:cNvPr id="14" name="Picture 13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076DFC15-76B4-6D1F-4E22-18EAC3E64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26" y="3568625"/>
            <a:ext cx="446400" cy="1536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920A4D-DA50-0600-B56F-821EC5FA5743}"/>
              </a:ext>
            </a:extLst>
          </p:cNvPr>
          <p:cNvCxnSpPr>
            <a:cxnSpLocks/>
          </p:cNvCxnSpPr>
          <p:nvPr/>
        </p:nvCxnSpPr>
        <p:spPr>
          <a:xfrm>
            <a:off x="1476494" y="929655"/>
            <a:ext cx="955207" cy="328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29A1B6-AA59-CEC0-9D7B-356B6E194F5E}"/>
              </a:ext>
            </a:extLst>
          </p:cNvPr>
          <p:cNvSpPr txBox="1"/>
          <p:nvPr/>
        </p:nvSpPr>
        <p:spPr>
          <a:xfrm>
            <a:off x="572279" y="692294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7FE46-1B3F-F5EA-F8E2-4B305B115A20}"/>
              </a:ext>
            </a:extLst>
          </p:cNvPr>
          <p:cNvCxnSpPr>
            <a:cxnSpLocks/>
          </p:cNvCxnSpPr>
          <p:nvPr/>
        </p:nvCxnSpPr>
        <p:spPr>
          <a:xfrm>
            <a:off x="1646352" y="3570802"/>
            <a:ext cx="437844" cy="35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8655C4-99C0-9338-A8C9-D96606EEB51B}"/>
              </a:ext>
            </a:extLst>
          </p:cNvPr>
          <p:cNvSpPr txBox="1"/>
          <p:nvPr/>
        </p:nvSpPr>
        <p:spPr>
          <a:xfrm>
            <a:off x="574846" y="3293850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Bellows</a:t>
            </a:r>
          </a:p>
        </p:txBody>
      </p:sp>
    </p:spTree>
    <p:extLst>
      <p:ext uri="{BB962C8B-B14F-4D97-AF65-F5344CB8AC3E}">
        <p14:creationId xmlns:p14="http://schemas.microsoft.com/office/powerpoint/2010/main" val="133474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F19048-6CA8-59D7-3A8B-000B6D40893B}"/>
              </a:ext>
            </a:extLst>
          </p:cNvPr>
          <p:cNvSpPr txBox="1"/>
          <p:nvPr/>
        </p:nvSpPr>
        <p:spPr>
          <a:xfrm>
            <a:off x="158751" y="842218"/>
            <a:ext cx="78371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Tonne-scale right-side-up bubble chamber.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Like PICO-40L, but bigger!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PICO-40L validates and informs the design of PICO-500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 be constructed in Cube Hall at SNOLAB – assembly of components underground has begun!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Scheduled to begin operation in late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See poster by J. Savoie for more information about PICO-500, including techniques for background mitigation.</a:t>
            </a:r>
            <a:endParaRPr lang="en-CA" sz="24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The Future of PICO – PICO-500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A6A72-7043-9B5A-271F-D0AD0976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20</a:t>
            </a:fld>
            <a:endParaRPr lang="en-CA"/>
          </a:p>
        </p:txBody>
      </p:sp>
      <p:pic>
        <p:nvPicPr>
          <p:cNvPr id="4" name="Picture 3" descr="A picture containing cylinder, tube, machine, silver&#10;&#10;Description automatically generated">
            <a:extLst>
              <a:ext uri="{FF2B5EF4-FFF2-40B4-BE49-F238E27FC236}">
                <a16:creationId xmlns:a16="http://schemas.microsoft.com/office/drawing/2014/main" id="{D4396344-A146-5304-739F-A3C1A7F0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7834" y="516361"/>
            <a:ext cx="2147232" cy="41775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8F70A2-FA79-4416-C15F-E37594872BFA}"/>
              </a:ext>
            </a:extLst>
          </p:cNvPr>
          <p:cNvCxnSpPr>
            <a:cxnSpLocks/>
          </p:cNvCxnSpPr>
          <p:nvPr/>
        </p:nvCxnSpPr>
        <p:spPr>
          <a:xfrm>
            <a:off x="10906760" y="984458"/>
            <a:ext cx="1" cy="356109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E51C50-A1CD-A42B-BFC0-6D1C814A851D}"/>
              </a:ext>
            </a:extLst>
          </p:cNvPr>
          <p:cNvSpPr txBox="1"/>
          <p:nvPr/>
        </p:nvSpPr>
        <p:spPr>
          <a:xfrm>
            <a:off x="11081620" y="258034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3.8 m</a:t>
            </a:r>
          </a:p>
        </p:txBody>
      </p:sp>
      <p:pic>
        <p:nvPicPr>
          <p:cNvPr id="6" name="Picture 5" descr="A wooden crate with a white label&#10;&#10;Description automatically generated">
            <a:extLst>
              <a:ext uri="{FF2B5EF4-FFF2-40B4-BE49-F238E27FC236}">
                <a16:creationId xmlns:a16="http://schemas.microsoft.com/office/drawing/2014/main" id="{D81E5D78-CBDF-9A94-CEE8-93B66265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93" y="3129761"/>
            <a:ext cx="5745665" cy="3591714"/>
          </a:xfrm>
          <a:prstGeom prst="rect">
            <a:avLst/>
          </a:prstGeom>
        </p:spPr>
      </p:pic>
      <p:pic>
        <p:nvPicPr>
          <p:cNvPr id="7" name="Picture 6" descr="A large metal frame in a room&#10;&#10;Description automatically generated">
            <a:extLst>
              <a:ext uri="{FF2B5EF4-FFF2-40B4-BE49-F238E27FC236}">
                <a16:creationId xmlns:a16="http://schemas.microsoft.com/office/drawing/2014/main" id="{363F8258-8DF2-1EEC-F22C-DB3DCF5C1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" y="842218"/>
            <a:ext cx="3869872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80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31269-622B-D59A-DEDC-65D69B426ABE}"/>
              </a:ext>
            </a:extLst>
          </p:cNvPr>
          <p:cNvSpPr txBox="1"/>
          <p:nvPr/>
        </p:nvSpPr>
        <p:spPr>
          <a:xfrm>
            <a:off x="165256" y="1206937"/>
            <a:ext cx="5981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In addition to its own direct dark matter search, PICO-40L validates the right-side-up design in anticipation of larger detectors (PICO-500 and beyond).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PICO-40L has completed a period of stable running in a variety of operational modes lasting several months – detailed analysis of the data is underway.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Exciting times ahead for PICO!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EFC0-8436-2B9F-A75D-6F6E10A2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21</a:t>
            </a:fld>
            <a:endParaRPr lang="en-CA"/>
          </a:p>
        </p:txBody>
      </p:sp>
      <p:pic>
        <p:nvPicPr>
          <p:cNvPr id="8" name="Picture 7" descr="A black and white image of a tunnel&#10;&#10;Description automatically generated">
            <a:extLst>
              <a:ext uri="{FF2B5EF4-FFF2-40B4-BE49-F238E27FC236}">
                <a16:creationId xmlns:a16="http://schemas.microsoft.com/office/drawing/2014/main" id="{267C1DFE-4BC4-89A1-49A8-62A1CB570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7861" y="1753973"/>
            <a:ext cx="5877946" cy="36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6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EFC0-8436-2B9F-A75D-6F6E10A2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22</a:t>
            </a:fld>
            <a:endParaRPr lang="en-CA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DB7487-BA42-60FD-7860-E790FAFA9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2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What is Dark Matter?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C17A7-BCCD-4F9A-42A7-BB18FF4BB939}"/>
              </a:ext>
            </a:extLst>
          </p:cNvPr>
          <p:cNvSpPr txBox="1"/>
          <p:nvPr/>
        </p:nvSpPr>
        <p:spPr>
          <a:xfrm>
            <a:off x="335902" y="4193251"/>
            <a:ext cx="5455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Evidence for dark matter at a variety of length scales.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Many BSM theories predict stable, neutral, weakly interacting massive particles (WIMPs).</a:t>
            </a:r>
          </a:p>
        </p:txBody>
      </p:sp>
      <p:pic>
        <p:nvPicPr>
          <p:cNvPr id="6" name="Picture 5" descr="A picture containing universe, nebula, astronomy, space&#10;&#10;Description automatically generated">
            <a:extLst>
              <a:ext uri="{FF2B5EF4-FFF2-40B4-BE49-F238E27FC236}">
                <a16:creationId xmlns:a16="http://schemas.microsoft.com/office/drawing/2014/main" id="{B3514861-A28C-301A-C398-FCDB02D92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30" y="705387"/>
            <a:ext cx="4590058" cy="333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3916E4-4327-FD84-70FC-B24B9915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168" y="4036156"/>
            <a:ext cx="4810278" cy="2792348"/>
          </a:xfrm>
          <a:prstGeom prst="rect">
            <a:avLst/>
          </a:prstGeom>
        </p:spPr>
      </p:pic>
      <p:pic>
        <p:nvPicPr>
          <p:cNvPr id="10" name="Picture 9" descr="A diagram of a galaxy&#10;&#10;Description automatically generated with low confidence">
            <a:extLst>
              <a:ext uri="{FF2B5EF4-FFF2-40B4-BE49-F238E27FC236}">
                <a16:creationId xmlns:a16="http://schemas.microsoft.com/office/drawing/2014/main" id="{CADA7407-05A4-837D-4AE0-EE0E75A35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727510"/>
            <a:ext cx="4951731" cy="328572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E4694B-DCF4-0502-DA88-27ACC82A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11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FBBBF206-0BA9-FD0E-D232-32FE770B3F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3473" y="3784170"/>
            <a:ext cx="864000" cy="15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How do Bubble Chambers Work?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0342E-C210-F96A-603A-70BC6B3B114C}"/>
              </a:ext>
            </a:extLst>
          </p:cNvPr>
          <p:cNvSpPr txBox="1"/>
          <p:nvPr/>
        </p:nvSpPr>
        <p:spPr>
          <a:xfrm>
            <a:off x="413657" y="4302983"/>
            <a:ext cx="11364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System begins in “compressed” liquid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As pressure decreases, minimum free energy at vapor state </a:t>
            </a:r>
            <a:r>
              <a:rPr lang="el-GR" sz="2400" i="1" dirty="0"/>
              <a:t>μ</a:t>
            </a:r>
            <a:r>
              <a:rPr lang="en-CA" sz="2400" baseline="-25000" dirty="0"/>
              <a:t>v </a:t>
            </a:r>
            <a:r>
              <a:rPr lang="en-CA" sz="2400" dirty="0"/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Energy barrier keeps system at metastable liquid state </a:t>
            </a:r>
            <a:r>
              <a:rPr lang="el-GR" sz="2400" i="1" dirty="0">
                <a:solidFill>
                  <a:schemeClr val="accent1"/>
                </a:solidFill>
              </a:rPr>
              <a:t>μ</a:t>
            </a:r>
            <a:r>
              <a:rPr lang="en-CA" sz="2400" baseline="-25000" dirty="0">
                <a:solidFill>
                  <a:schemeClr val="accent1"/>
                </a:solidFill>
              </a:rPr>
              <a:t>l</a:t>
            </a:r>
            <a:r>
              <a:rPr lang="en-CA" sz="2400" dirty="0">
                <a:solidFill>
                  <a:schemeClr val="accent1"/>
                </a:solidFill>
              </a:rPr>
              <a:t> – liquid is “superheated”.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34EAD-7B61-170D-AAE9-7337FC39BAA3}"/>
              </a:ext>
            </a:extLst>
          </p:cNvPr>
          <p:cNvSpPr txBox="1"/>
          <p:nvPr/>
        </p:nvSpPr>
        <p:spPr>
          <a:xfrm>
            <a:off x="9399027" y="421718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*Plots from E. Dahl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33E533-91AA-DD23-74E2-BA18B86A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3</a:t>
            </a:fld>
            <a:endParaRPr lang="en-C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DE563DD-200D-E0F3-4F80-1E632B437184}"/>
              </a:ext>
            </a:extLst>
          </p:cNvPr>
          <p:cNvSpPr/>
          <p:nvPr/>
        </p:nvSpPr>
        <p:spPr>
          <a:xfrm>
            <a:off x="2216557" y="669070"/>
            <a:ext cx="2666942" cy="275993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058D93-922D-1D64-C2E4-F8B917A8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014" y="551543"/>
            <a:ext cx="4261941" cy="3688861"/>
          </a:xfrm>
          <a:prstGeom prst="rect">
            <a:avLst/>
          </a:prstGeom>
        </p:spPr>
      </p:pic>
      <p:pic>
        <p:nvPicPr>
          <p:cNvPr id="14" name="Picture 13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076DFC15-76B4-6D1F-4E22-18EAC3E64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8978" y="3784142"/>
            <a:ext cx="864000" cy="1536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920A4D-DA50-0600-B56F-821EC5FA5743}"/>
              </a:ext>
            </a:extLst>
          </p:cNvPr>
          <p:cNvCxnSpPr>
            <a:cxnSpLocks/>
          </p:cNvCxnSpPr>
          <p:nvPr/>
        </p:nvCxnSpPr>
        <p:spPr>
          <a:xfrm>
            <a:off x="1476494" y="929655"/>
            <a:ext cx="955207" cy="328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29A1B6-AA59-CEC0-9D7B-356B6E194F5E}"/>
              </a:ext>
            </a:extLst>
          </p:cNvPr>
          <p:cNvSpPr txBox="1"/>
          <p:nvPr/>
        </p:nvSpPr>
        <p:spPr>
          <a:xfrm>
            <a:off x="572279" y="692294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7FE46-1B3F-F5EA-F8E2-4B305B115A20}"/>
              </a:ext>
            </a:extLst>
          </p:cNvPr>
          <p:cNvCxnSpPr>
            <a:cxnSpLocks/>
          </p:cNvCxnSpPr>
          <p:nvPr/>
        </p:nvCxnSpPr>
        <p:spPr>
          <a:xfrm>
            <a:off x="1646352" y="3570802"/>
            <a:ext cx="437844" cy="35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8655C4-99C0-9338-A8C9-D96606EEB51B}"/>
              </a:ext>
            </a:extLst>
          </p:cNvPr>
          <p:cNvSpPr txBox="1"/>
          <p:nvPr/>
        </p:nvSpPr>
        <p:spPr>
          <a:xfrm>
            <a:off x="574846" y="3293850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Bellows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B64B97A6-6611-DD6A-D093-93DC20B039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75490" y="1617783"/>
            <a:ext cx="1235112" cy="114551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1E6CE3-824E-22C0-7767-E2A41B7DD4B1}"/>
              </a:ext>
            </a:extLst>
          </p:cNvPr>
          <p:cNvCxnSpPr>
            <a:cxnSpLocks/>
          </p:cNvCxnSpPr>
          <p:nvPr/>
        </p:nvCxnSpPr>
        <p:spPr>
          <a:xfrm>
            <a:off x="4692580" y="3547578"/>
            <a:ext cx="0" cy="6696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C1625C-2B15-0F5C-5235-2DB69D42ECA4}"/>
              </a:ext>
            </a:extLst>
          </p:cNvPr>
          <p:cNvSpPr txBox="1"/>
          <p:nvPr/>
        </p:nvSpPr>
        <p:spPr>
          <a:xfrm>
            <a:off x="3381263" y="3676320"/>
            <a:ext cx="131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(Expansion)</a:t>
            </a:r>
          </a:p>
        </p:txBody>
      </p:sp>
    </p:spTree>
    <p:extLst>
      <p:ext uri="{BB962C8B-B14F-4D97-AF65-F5344CB8AC3E}">
        <p14:creationId xmlns:p14="http://schemas.microsoft.com/office/powerpoint/2010/main" val="184365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34AA8E0-DF34-6253-A4CC-CF1831EF3EED}"/>
              </a:ext>
            </a:extLst>
          </p:cNvPr>
          <p:cNvSpPr txBox="1"/>
          <p:nvPr/>
        </p:nvSpPr>
        <p:spPr>
          <a:xfrm>
            <a:off x="413657" y="4302983"/>
            <a:ext cx="113646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System begins in “compressed” liquid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As pressure decreases, minimum free energy at vapor state </a:t>
            </a:r>
            <a:r>
              <a:rPr lang="el-GR" sz="2400" i="1" dirty="0"/>
              <a:t>μ</a:t>
            </a:r>
            <a:r>
              <a:rPr lang="en-CA" sz="2400" baseline="-25000" dirty="0"/>
              <a:t>v </a:t>
            </a:r>
            <a:r>
              <a:rPr lang="en-CA" sz="2400" dirty="0"/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Energy barrier keeps system at metastable liquid state </a:t>
            </a:r>
            <a:r>
              <a:rPr lang="el-GR" sz="2400" i="1" dirty="0">
                <a:solidFill>
                  <a:schemeClr val="accent1"/>
                </a:solidFill>
              </a:rPr>
              <a:t>μ</a:t>
            </a:r>
            <a:r>
              <a:rPr lang="en-CA" sz="2400" baseline="-25000" dirty="0">
                <a:solidFill>
                  <a:schemeClr val="accent1"/>
                </a:solidFill>
              </a:rPr>
              <a:t>l</a:t>
            </a:r>
            <a:r>
              <a:rPr lang="en-CA" sz="2400" dirty="0">
                <a:solidFill>
                  <a:schemeClr val="accent1"/>
                </a:solidFill>
              </a:rPr>
              <a:t> – liquid is “superheated”.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Sufficient energy deposition within a small radius can overcome the energy barrier and form a bubble.</a:t>
            </a:r>
          </a:p>
        </p:txBody>
      </p:sp>
      <p:pic>
        <p:nvPicPr>
          <p:cNvPr id="10" name="Picture 9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FBBBF206-0BA9-FD0E-D232-32FE770B3F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3473" y="3784170"/>
            <a:ext cx="864000" cy="15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How do Bubble Chambers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34EAD-7B61-170D-AAE9-7337FC39BAA3}"/>
              </a:ext>
            </a:extLst>
          </p:cNvPr>
          <p:cNvSpPr txBox="1"/>
          <p:nvPr/>
        </p:nvSpPr>
        <p:spPr>
          <a:xfrm>
            <a:off x="9399027" y="421718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*Plots from E. Dahl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33E533-91AA-DD23-74E2-BA18B86A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4</a:t>
            </a:fld>
            <a:endParaRPr lang="en-C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DE563DD-200D-E0F3-4F80-1E632B437184}"/>
              </a:ext>
            </a:extLst>
          </p:cNvPr>
          <p:cNvSpPr/>
          <p:nvPr/>
        </p:nvSpPr>
        <p:spPr>
          <a:xfrm>
            <a:off x="2216557" y="669070"/>
            <a:ext cx="2666942" cy="275993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058D93-922D-1D64-C2E4-F8B917A8C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014" y="551543"/>
            <a:ext cx="4261941" cy="3688861"/>
          </a:xfrm>
          <a:prstGeom prst="rect">
            <a:avLst/>
          </a:prstGeom>
        </p:spPr>
      </p:pic>
      <p:pic>
        <p:nvPicPr>
          <p:cNvPr id="14" name="Picture 13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076DFC15-76B4-6D1F-4E22-18EAC3E64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8978" y="3784142"/>
            <a:ext cx="864000" cy="1536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920A4D-DA50-0600-B56F-821EC5FA5743}"/>
              </a:ext>
            </a:extLst>
          </p:cNvPr>
          <p:cNvCxnSpPr>
            <a:cxnSpLocks/>
          </p:cNvCxnSpPr>
          <p:nvPr/>
        </p:nvCxnSpPr>
        <p:spPr>
          <a:xfrm>
            <a:off x="1476494" y="929655"/>
            <a:ext cx="955207" cy="328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29A1B6-AA59-CEC0-9D7B-356B6E194F5E}"/>
              </a:ext>
            </a:extLst>
          </p:cNvPr>
          <p:cNvSpPr txBox="1"/>
          <p:nvPr/>
        </p:nvSpPr>
        <p:spPr>
          <a:xfrm>
            <a:off x="572279" y="692294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7FE46-1B3F-F5EA-F8E2-4B305B115A20}"/>
              </a:ext>
            </a:extLst>
          </p:cNvPr>
          <p:cNvCxnSpPr>
            <a:cxnSpLocks/>
          </p:cNvCxnSpPr>
          <p:nvPr/>
        </p:nvCxnSpPr>
        <p:spPr>
          <a:xfrm>
            <a:off x="1646352" y="3570802"/>
            <a:ext cx="437844" cy="35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8655C4-99C0-9338-A8C9-D96606EEB51B}"/>
              </a:ext>
            </a:extLst>
          </p:cNvPr>
          <p:cNvSpPr txBox="1"/>
          <p:nvPr/>
        </p:nvSpPr>
        <p:spPr>
          <a:xfrm>
            <a:off x="574846" y="3293850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Bellows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1E6CE3-824E-22C0-7767-E2A41B7DD4B1}"/>
              </a:ext>
            </a:extLst>
          </p:cNvPr>
          <p:cNvCxnSpPr>
            <a:cxnSpLocks/>
          </p:cNvCxnSpPr>
          <p:nvPr/>
        </p:nvCxnSpPr>
        <p:spPr>
          <a:xfrm>
            <a:off x="4692580" y="3547578"/>
            <a:ext cx="0" cy="6696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C1625C-2B15-0F5C-5235-2DB69D42ECA4}"/>
              </a:ext>
            </a:extLst>
          </p:cNvPr>
          <p:cNvSpPr txBox="1"/>
          <p:nvPr/>
        </p:nvSpPr>
        <p:spPr>
          <a:xfrm>
            <a:off x="3381263" y="3676320"/>
            <a:ext cx="131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(Expansion)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421CCE1E-0BB0-D61F-A907-7707D50FFF3A}"/>
              </a:ext>
            </a:extLst>
          </p:cNvPr>
          <p:cNvSpPr/>
          <p:nvPr/>
        </p:nvSpPr>
        <p:spPr>
          <a:xfrm>
            <a:off x="3261746" y="1499585"/>
            <a:ext cx="345440" cy="3454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A777AD-44A0-9783-4A2F-7F56E18DF429}"/>
              </a:ext>
            </a:extLst>
          </p:cNvPr>
          <p:cNvCxnSpPr>
            <a:cxnSpLocks/>
          </p:cNvCxnSpPr>
          <p:nvPr/>
        </p:nvCxnSpPr>
        <p:spPr>
          <a:xfrm>
            <a:off x="1923558" y="1381007"/>
            <a:ext cx="1469940" cy="291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0C061-E318-281C-B684-FB18B47D19E8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3466283" y="1028392"/>
            <a:ext cx="1663382" cy="6439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A18E7D6-F77C-5C97-111B-10D4E5F2BFAE}"/>
              </a:ext>
            </a:extLst>
          </p:cNvPr>
          <p:cNvSpPr/>
          <p:nvPr/>
        </p:nvSpPr>
        <p:spPr>
          <a:xfrm>
            <a:off x="5079367" y="735233"/>
            <a:ext cx="343457" cy="343457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3A124-217D-EBA6-8989-282C95FBCFCF}"/>
              </a:ext>
            </a:extLst>
          </p:cNvPr>
          <p:cNvSpPr txBox="1"/>
          <p:nvPr/>
        </p:nvSpPr>
        <p:spPr>
          <a:xfrm>
            <a:off x="5089224" y="626482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endParaRPr lang="en-CA" b="1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7B5861F-DECA-71E5-8815-7734AEDEA272}"/>
              </a:ext>
            </a:extLst>
          </p:cNvPr>
          <p:cNvSpPr/>
          <p:nvPr/>
        </p:nvSpPr>
        <p:spPr>
          <a:xfrm>
            <a:off x="7721600" y="2137130"/>
            <a:ext cx="2286000" cy="1449350"/>
          </a:xfrm>
          <a:custGeom>
            <a:avLst/>
            <a:gdLst>
              <a:gd name="connsiteX0" fmla="*/ 2286000 w 2286000"/>
              <a:gd name="connsiteY0" fmla="*/ 1012470 h 1449350"/>
              <a:gd name="connsiteX1" fmla="*/ 1127760 w 2286000"/>
              <a:gd name="connsiteY1" fmla="*/ 6630 h 1449350"/>
              <a:gd name="connsiteX2" fmla="*/ 0 w 2286000"/>
              <a:gd name="connsiteY2" fmla="*/ 1449350 h 14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1449350">
                <a:moveTo>
                  <a:pt x="2286000" y="1012470"/>
                </a:moveTo>
                <a:cubicBezTo>
                  <a:pt x="1897380" y="473143"/>
                  <a:pt x="1508760" y="-66183"/>
                  <a:pt x="1127760" y="6630"/>
                </a:cubicBezTo>
                <a:cubicBezTo>
                  <a:pt x="746760" y="79443"/>
                  <a:pt x="373380" y="764396"/>
                  <a:pt x="0" y="1449350"/>
                </a:cubicBezTo>
              </a:path>
            </a:pathLst>
          </a:cu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13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8ADE42-41EE-C810-1F8A-20C200C031F2}"/>
              </a:ext>
            </a:extLst>
          </p:cNvPr>
          <p:cNvSpPr txBox="1"/>
          <p:nvPr/>
        </p:nvSpPr>
        <p:spPr>
          <a:xfrm>
            <a:off x="413657" y="4302983"/>
            <a:ext cx="113646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System begins in “compressed” liquid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As pressure decreases, minimum free energy at vapor state </a:t>
            </a:r>
            <a:r>
              <a:rPr lang="el-GR" sz="2400" i="1" dirty="0"/>
              <a:t>μ</a:t>
            </a:r>
            <a:r>
              <a:rPr lang="en-CA" sz="2400" baseline="-25000" dirty="0"/>
              <a:t>v </a:t>
            </a:r>
            <a:r>
              <a:rPr lang="en-CA" sz="2400" dirty="0"/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CA" sz="2400" dirty="0">
                <a:solidFill>
                  <a:schemeClr val="accent1"/>
                </a:solidFill>
              </a:rPr>
              <a:t>Energy barrier keeps system at metastable liquid state </a:t>
            </a:r>
            <a:r>
              <a:rPr lang="el-GR" sz="2400" i="1" dirty="0">
                <a:solidFill>
                  <a:schemeClr val="accent1"/>
                </a:solidFill>
              </a:rPr>
              <a:t>μ</a:t>
            </a:r>
            <a:r>
              <a:rPr lang="en-CA" sz="2400" baseline="-25000" dirty="0">
                <a:solidFill>
                  <a:schemeClr val="accent1"/>
                </a:solidFill>
              </a:rPr>
              <a:t>l</a:t>
            </a:r>
            <a:r>
              <a:rPr lang="en-CA" sz="2400" dirty="0">
                <a:solidFill>
                  <a:schemeClr val="accent1"/>
                </a:solidFill>
              </a:rPr>
              <a:t> – liquid is “superheated”.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Sufficient energy deposition within a small radius can overcome the energy barrier and form a bubble.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After bubble forms, target is rapidly recompressed in preparation for next event.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How do Bubble Chambers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34EAD-7B61-170D-AAE9-7337FC39BAA3}"/>
              </a:ext>
            </a:extLst>
          </p:cNvPr>
          <p:cNvSpPr txBox="1"/>
          <p:nvPr/>
        </p:nvSpPr>
        <p:spPr>
          <a:xfrm>
            <a:off x="9399027" y="421718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*Plots from E. Dahl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33E533-91AA-DD23-74E2-BA18B86A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5</a:t>
            </a:fld>
            <a:endParaRPr lang="en-C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DE563DD-200D-E0F3-4F80-1E632B437184}"/>
              </a:ext>
            </a:extLst>
          </p:cNvPr>
          <p:cNvSpPr/>
          <p:nvPr/>
        </p:nvSpPr>
        <p:spPr>
          <a:xfrm>
            <a:off x="2216557" y="669070"/>
            <a:ext cx="2666942" cy="275993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058D93-922D-1D64-C2E4-F8B917A8C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014" y="551543"/>
            <a:ext cx="4261941" cy="368886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920A4D-DA50-0600-B56F-821EC5FA5743}"/>
              </a:ext>
            </a:extLst>
          </p:cNvPr>
          <p:cNvCxnSpPr>
            <a:cxnSpLocks/>
          </p:cNvCxnSpPr>
          <p:nvPr/>
        </p:nvCxnSpPr>
        <p:spPr>
          <a:xfrm>
            <a:off x="1476494" y="929655"/>
            <a:ext cx="955207" cy="328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29A1B6-AA59-CEC0-9D7B-356B6E194F5E}"/>
              </a:ext>
            </a:extLst>
          </p:cNvPr>
          <p:cNvSpPr txBox="1"/>
          <p:nvPr/>
        </p:nvSpPr>
        <p:spPr>
          <a:xfrm>
            <a:off x="572279" y="692294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7FE46-1B3F-F5EA-F8E2-4B305B115A20}"/>
              </a:ext>
            </a:extLst>
          </p:cNvPr>
          <p:cNvCxnSpPr>
            <a:cxnSpLocks/>
          </p:cNvCxnSpPr>
          <p:nvPr/>
        </p:nvCxnSpPr>
        <p:spPr>
          <a:xfrm>
            <a:off x="1646352" y="3570802"/>
            <a:ext cx="437844" cy="35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8655C4-99C0-9338-A8C9-D96606EEB51B}"/>
              </a:ext>
            </a:extLst>
          </p:cNvPr>
          <p:cNvSpPr txBox="1"/>
          <p:nvPr/>
        </p:nvSpPr>
        <p:spPr>
          <a:xfrm>
            <a:off x="574846" y="3293850"/>
            <a:ext cx="114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Bellows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1E6CE3-824E-22C0-7767-E2A41B7DD4B1}"/>
              </a:ext>
            </a:extLst>
          </p:cNvPr>
          <p:cNvCxnSpPr>
            <a:cxnSpLocks/>
          </p:cNvCxnSpPr>
          <p:nvPr/>
        </p:nvCxnSpPr>
        <p:spPr>
          <a:xfrm flipH="1" flipV="1">
            <a:off x="4692580" y="3547578"/>
            <a:ext cx="1733" cy="49807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C1625C-2B15-0F5C-5235-2DB69D42ECA4}"/>
              </a:ext>
            </a:extLst>
          </p:cNvPr>
          <p:cNvSpPr txBox="1"/>
          <p:nvPr/>
        </p:nvSpPr>
        <p:spPr>
          <a:xfrm>
            <a:off x="3125166" y="3676320"/>
            <a:ext cx="156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(Compression)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4659D68-6F43-860D-F8DC-22523CA90EED}"/>
              </a:ext>
            </a:extLst>
          </p:cNvPr>
          <p:cNvSpPr/>
          <p:nvPr/>
        </p:nvSpPr>
        <p:spPr>
          <a:xfrm>
            <a:off x="7721600" y="2055498"/>
            <a:ext cx="2265680" cy="1520822"/>
          </a:xfrm>
          <a:custGeom>
            <a:avLst/>
            <a:gdLst>
              <a:gd name="connsiteX0" fmla="*/ 2265680 w 2265680"/>
              <a:gd name="connsiteY0" fmla="*/ 697862 h 1520822"/>
              <a:gd name="connsiteX1" fmla="*/ 1097280 w 2265680"/>
              <a:gd name="connsiteY1" fmla="*/ 27302 h 1520822"/>
              <a:gd name="connsiteX2" fmla="*/ 0 w 2265680"/>
              <a:gd name="connsiteY2" fmla="*/ 1520822 h 152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5680" h="1520822">
                <a:moveTo>
                  <a:pt x="2265680" y="697862"/>
                </a:moveTo>
                <a:cubicBezTo>
                  <a:pt x="1870286" y="294002"/>
                  <a:pt x="1474893" y="-109858"/>
                  <a:pt x="1097280" y="27302"/>
                </a:cubicBezTo>
                <a:cubicBezTo>
                  <a:pt x="719667" y="164462"/>
                  <a:pt x="359833" y="842642"/>
                  <a:pt x="0" y="1520822"/>
                </a:cubicBezTo>
              </a:path>
            </a:pathLst>
          </a:custGeom>
          <a:noFill/>
          <a:ln w="28575">
            <a:solidFill>
              <a:schemeClr val="tx1"/>
            </a:solidFill>
            <a:headEnd type="triangle" w="lg" len="lg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3DEB07EB-B60E-65CC-D0B6-D91F76CA738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2273" y="3575370"/>
            <a:ext cx="446400" cy="153660"/>
          </a:xfrm>
          <a:prstGeom prst="rect">
            <a:avLst/>
          </a:prstGeom>
        </p:spPr>
      </p:pic>
      <p:pic>
        <p:nvPicPr>
          <p:cNvPr id="6" name="Picture 5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9FF0DD95-0C29-81EC-8B09-9C5225C36D0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26" y="3568625"/>
            <a:ext cx="446400" cy="1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Main Advantage – Background Rejection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5B60F-5D3F-08AB-E4DF-9E4D8FA70AA8}"/>
              </a:ext>
            </a:extLst>
          </p:cNvPr>
          <p:cNvSpPr txBox="1"/>
          <p:nvPr/>
        </p:nvSpPr>
        <p:spPr>
          <a:xfrm>
            <a:off x="457202" y="5132614"/>
            <a:ext cx="8024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Energy depositions from electron recoils insufficiently localized to form a bubble.</a:t>
            </a:r>
          </a:p>
          <a:p>
            <a:endParaRPr lang="en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1"/>
                </a:solidFill>
              </a:rPr>
              <a:t>Chamber is effectively blind to electron recoil interactions.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2E1F9-5AA1-6ADD-101F-B7EB6725C16A}"/>
              </a:ext>
            </a:extLst>
          </p:cNvPr>
          <p:cNvSpPr txBox="1"/>
          <p:nvPr/>
        </p:nvSpPr>
        <p:spPr>
          <a:xfrm>
            <a:off x="65462" y="1208106"/>
            <a:ext cx="1212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/>
              <a:t>Electron Recoil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B547537F-5F5A-F0DA-8407-956BB45C0A5A}"/>
              </a:ext>
            </a:extLst>
          </p:cNvPr>
          <p:cNvSpPr/>
          <p:nvPr/>
        </p:nvSpPr>
        <p:spPr>
          <a:xfrm>
            <a:off x="1978088" y="995993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5FA895-8CE2-2778-97C0-704FAF18DD40}"/>
              </a:ext>
            </a:extLst>
          </p:cNvPr>
          <p:cNvSpPr/>
          <p:nvPr/>
        </p:nvSpPr>
        <p:spPr>
          <a:xfrm>
            <a:off x="1380929" y="1105469"/>
            <a:ext cx="351575" cy="384744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600" b="1" dirty="0">
              <a:latin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630C05-6C1A-0C38-430C-153D97B4639D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681017" y="1433869"/>
            <a:ext cx="698289" cy="2379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F6A5A5CF-5C85-63E1-5FBA-CF7632EDDFC5}"/>
              </a:ext>
            </a:extLst>
          </p:cNvPr>
          <p:cNvSpPr/>
          <p:nvPr/>
        </p:nvSpPr>
        <p:spPr>
          <a:xfrm>
            <a:off x="4180113" y="995993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CCA6E4-3750-98A2-8952-0C57D1D44DB3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5002464" y="1305399"/>
            <a:ext cx="929665" cy="3498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4977380-42FF-F96B-460E-152712250640}"/>
              </a:ext>
            </a:extLst>
          </p:cNvPr>
          <p:cNvSpPr/>
          <p:nvPr/>
        </p:nvSpPr>
        <p:spPr>
          <a:xfrm>
            <a:off x="4590189" y="1590749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C7AEC6-C7F6-F691-E733-A1D5738BC1EC}"/>
              </a:ext>
            </a:extLst>
          </p:cNvPr>
          <p:cNvSpPr/>
          <p:nvPr/>
        </p:nvSpPr>
        <p:spPr>
          <a:xfrm>
            <a:off x="4895097" y="1802871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08B6CD-970B-09E5-1D9A-3DE4DE983DD8}"/>
              </a:ext>
            </a:extLst>
          </p:cNvPr>
          <p:cNvSpPr/>
          <p:nvPr/>
        </p:nvSpPr>
        <p:spPr>
          <a:xfrm>
            <a:off x="4744051" y="1691620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2A3D14-6D09-EC46-BFB5-FC9E656A45D0}"/>
              </a:ext>
            </a:extLst>
          </p:cNvPr>
          <p:cNvSpPr/>
          <p:nvPr/>
        </p:nvSpPr>
        <p:spPr>
          <a:xfrm>
            <a:off x="5881831" y="1012240"/>
            <a:ext cx="343457" cy="343457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latin typeface="Times New Roman" panose="02020603050405020304" pitchFamily="18" charset="0"/>
            </a:endParaRP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D2023B73-4571-67D0-9EC8-6F8FB2EFF272}"/>
              </a:ext>
            </a:extLst>
          </p:cNvPr>
          <p:cNvSpPr/>
          <p:nvPr/>
        </p:nvSpPr>
        <p:spPr>
          <a:xfrm>
            <a:off x="6384545" y="995993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Arrow: Quad 45">
            <a:extLst>
              <a:ext uri="{FF2B5EF4-FFF2-40B4-BE49-F238E27FC236}">
                <a16:creationId xmlns:a16="http://schemas.microsoft.com/office/drawing/2014/main" id="{5A5BFA35-E572-6AB7-31B9-F9488520F706}"/>
              </a:ext>
            </a:extLst>
          </p:cNvPr>
          <p:cNvSpPr/>
          <p:nvPr/>
        </p:nvSpPr>
        <p:spPr>
          <a:xfrm>
            <a:off x="4685837" y="1612800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Arrow: Quad 46">
            <a:extLst>
              <a:ext uri="{FF2B5EF4-FFF2-40B4-BE49-F238E27FC236}">
                <a16:creationId xmlns:a16="http://schemas.microsoft.com/office/drawing/2014/main" id="{4184D44E-6338-9C6E-7D35-9B23FF0E4ECB}"/>
              </a:ext>
            </a:extLst>
          </p:cNvPr>
          <p:cNvSpPr/>
          <p:nvPr/>
        </p:nvSpPr>
        <p:spPr>
          <a:xfrm>
            <a:off x="4836520" y="1727136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Arrow: Quad 47">
            <a:extLst>
              <a:ext uri="{FF2B5EF4-FFF2-40B4-BE49-F238E27FC236}">
                <a16:creationId xmlns:a16="http://schemas.microsoft.com/office/drawing/2014/main" id="{31A9CB58-B195-9C4F-884F-3688A11B7186}"/>
              </a:ext>
            </a:extLst>
          </p:cNvPr>
          <p:cNvSpPr/>
          <p:nvPr/>
        </p:nvSpPr>
        <p:spPr>
          <a:xfrm>
            <a:off x="4532144" y="1516149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018A3E22-2CF5-D753-BEEC-49906B019341}"/>
              </a:ext>
            </a:extLst>
          </p:cNvPr>
          <p:cNvSpPr/>
          <p:nvPr/>
        </p:nvSpPr>
        <p:spPr>
          <a:xfrm rot="2462375">
            <a:off x="4685558" y="1479217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A0C24563-C1FB-1E0A-8EB6-2DE12536C518}"/>
              </a:ext>
            </a:extLst>
          </p:cNvPr>
          <p:cNvSpPr/>
          <p:nvPr/>
        </p:nvSpPr>
        <p:spPr>
          <a:xfrm rot="2462375">
            <a:off x="4849105" y="1583155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51BA6ACB-27F5-4010-EAD6-FA2D29AE5391}"/>
              </a:ext>
            </a:extLst>
          </p:cNvPr>
          <p:cNvSpPr/>
          <p:nvPr/>
        </p:nvSpPr>
        <p:spPr>
          <a:xfrm rot="2462375">
            <a:off x="4995715" y="1697737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300860FF-D183-AB48-A73E-1B71942C4554}"/>
              </a:ext>
            </a:extLst>
          </p:cNvPr>
          <p:cNvSpPr/>
          <p:nvPr/>
        </p:nvSpPr>
        <p:spPr>
          <a:xfrm rot="13261622">
            <a:off x="4525756" y="1650491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67E59DC-F3A9-BCC3-F8BB-798D5903F402}"/>
              </a:ext>
            </a:extLst>
          </p:cNvPr>
          <p:cNvSpPr/>
          <p:nvPr/>
        </p:nvSpPr>
        <p:spPr>
          <a:xfrm rot="13261622">
            <a:off x="4689303" y="1754429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6EB1AB27-6E99-FE54-5322-6B0BE447564D}"/>
              </a:ext>
            </a:extLst>
          </p:cNvPr>
          <p:cNvSpPr/>
          <p:nvPr/>
        </p:nvSpPr>
        <p:spPr>
          <a:xfrm rot="13261622">
            <a:off x="4835913" y="1869011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73AFCAE9-3B29-7FF6-1BD9-405B2C7FE79D}"/>
              </a:ext>
            </a:extLst>
          </p:cNvPr>
          <p:cNvSpPr/>
          <p:nvPr/>
        </p:nvSpPr>
        <p:spPr>
          <a:xfrm rot="19052719">
            <a:off x="4525757" y="1476890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FD1584C9-FD38-3260-4939-580BEAAD1DBF}"/>
              </a:ext>
            </a:extLst>
          </p:cNvPr>
          <p:cNvSpPr/>
          <p:nvPr/>
        </p:nvSpPr>
        <p:spPr>
          <a:xfrm rot="8061221">
            <a:off x="5002298" y="1870848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ectangle: Top Corners Rounded 59">
            <a:extLst>
              <a:ext uri="{FF2B5EF4-FFF2-40B4-BE49-F238E27FC236}">
                <a16:creationId xmlns:a16="http://schemas.microsoft.com/office/drawing/2014/main" id="{FAFA1A9F-D2D8-D655-8E59-7E835CC44C7A}"/>
              </a:ext>
            </a:extLst>
          </p:cNvPr>
          <p:cNvSpPr/>
          <p:nvPr/>
        </p:nvSpPr>
        <p:spPr>
          <a:xfrm>
            <a:off x="1978088" y="3016147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DCB96E7-5702-9377-ACE3-04798428C496}"/>
              </a:ext>
            </a:extLst>
          </p:cNvPr>
          <p:cNvSpPr/>
          <p:nvPr/>
        </p:nvSpPr>
        <p:spPr>
          <a:xfrm>
            <a:off x="1380929" y="3125622"/>
            <a:ext cx="343457" cy="343457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26A0221-78AE-DCA5-8D17-7D2328114FAD}"/>
              </a:ext>
            </a:extLst>
          </p:cNvPr>
          <p:cNvCxnSpPr>
            <a:cxnSpLocks/>
            <a:stCxn id="61" idx="5"/>
          </p:cNvCxnSpPr>
          <p:nvPr/>
        </p:nvCxnSpPr>
        <p:spPr>
          <a:xfrm>
            <a:off x="1674088" y="3418781"/>
            <a:ext cx="705218" cy="2731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307F8EB8-7782-F11D-75ED-A439B6182689}"/>
              </a:ext>
            </a:extLst>
          </p:cNvPr>
          <p:cNvSpPr/>
          <p:nvPr/>
        </p:nvSpPr>
        <p:spPr>
          <a:xfrm>
            <a:off x="3680654" y="3668971"/>
            <a:ext cx="419194" cy="264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5A204865-C040-EDDD-0644-2CDF388BB8ED}"/>
              </a:ext>
            </a:extLst>
          </p:cNvPr>
          <p:cNvSpPr/>
          <p:nvPr/>
        </p:nvSpPr>
        <p:spPr>
          <a:xfrm>
            <a:off x="4180113" y="3016147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44C90C-1117-048F-4CC7-B0390C300885}"/>
              </a:ext>
            </a:extLst>
          </p:cNvPr>
          <p:cNvCxnSpPr>
            <a:cxnSpLocks/>
            <a:stCxn id="76" idx="3"/>
            <a:endCxn id="69" idx="3"/>
          </p:cNvCxnSpPr>
          <p:nvPr/>
        </p:nvCxnSpPr>
        <p:spPr>
          <a:xfrm flipV="1">
            <a:off x="4846510" y="3325553"/>
            <a:ext cx="1085619" cy="3966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40E29821-D6DB-2762-E940-1D810FDE36CD}"/>
              </a:ext>
            </a:extLst>
          </p:cNvPr>
          <p:cNvSpPr/>
          <p:nvPr/>
        </p:nvSpPr>
        <p:spPr>
          <a:xfrm>
            <a:off x="5881831" y="3032394"/>
            <a:ext cx="343457" cy="343457"/>
          </a:xfrm>
          <a:prstGeom prst="ellipse">
            <a:avLst/>
          </a:prstGeom>
          <a:solidFill>
            <a:srgbClr val="D5B8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A6B39464-E6F5-1EA6-B677-5BC0631BA7AB}"/>
              </a:ext>
            </a:extLst>
          </p:cNvPr>
          <p:cNvSpPr/>
          <p:nvPr/>
        </p:nvSpPr>
        <p:spPr>
          <a:xfrm>
            <a:off x="6384545" y="3016147"/>
            <a:ext cx="1609987" cy="1793991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DA831F5A-D312-6570-7546-BB9AA43079BD}"/>
              </a:ext>
            </a:extLst>
          </p:cNvPr>
          <p:cNvSpPr/>
          <p:nvPr/>
        </p:nvSpPr>
        <p:spPr>
          <a:xfrm rot="2462375">
            <a:off x="4825617" y="3632985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35A4A69F-2F23-8E35-F2D2-760E9BC3754E}"/>
              </a:ext>
            </a:extLst>
          </p:cNvPr>
          <p:cNvSpPr/>
          <p:nvPr/>
        </p:nvSpPr>
        <p:spPr>
          <a:xfrm rot="13261622">
            <a:off x="4618683" y="3846890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ABA87AF6-BCB4-8714-8F0D-444F7075DBE3}"/>
              </a:ext>
            </a:extLst>
          </p:cNvPr>
          <p:cNvSpPr/>
          <p:nvPr/>
        </p:nvSpPr>
        <p:spPr>
          <a:xfrm rot="19052719">
            <a:off x="4626325" y="3648824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Arrow: Down 81">
            <a:extLst>
              <a:ext uri="{FF2B5EF4-FFF2-40B4-BE49-F238E27FC236}">
                <a16:creationId xmlns:a16="http://schemas.microsoft.com/office/drawing/2014/main" id="{C8769523-154C-577D-77A2-D20C50885346}"/>
              </a:ext>
            </a:extLst>
          </p:cNvPr>
          <p:cNvSpPr/>
          <p:nvPr/>
        </p:nvSpPr>
        <p:spPr>
          <a:xfrm rot="8061221">
            <a:off x="4840027" y="3851076"/>
            <a:ext cx="45719" cy="10423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012BDFA-A13C-1893-3CBF-D64EB6A69668}"/>
              </a:ext>
            </a:extLst>
          </p:cNvPr>
          <p:cNvSpPr/>
          <p:nvPr/>
        </p:nvSpPr>
        <p:spPr>
          <a:xfrm>
            <a:off x="6811897" y="3644292"/>
            <a:ext cx="250431" cy="2504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2C8056B6-D39E-147D-0ECF-1EADFBF63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32092" y="1630584"/>
            <a:ext cx="4610100" cy="28956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3C33F118-2048-D07B-57DF-7B047BD114E0}"/>
              </a:ext>
            </a:extLst>
          </p:cNvPr>
          <p:cNvSpPr txBox="1"/>
          <p:nvPr/>
        </p:nvSpPr>
        <p:spPr>
          <a:xfrm>
            <a:off x="8481527" y="5505855"/>
            <a:ext cx="3591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2024-01-11 Single Bubble Event</a:t>
            </a:r>
          </a:p>
          <a:p>
            <a:pPr algn="ctr"/>
            <a:r>
              <a:rPr lang="en-CA" sz="2000" dirty="0"/>
              <a:t>(0.1x speed)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C26343-FD8D-3930-2909-E890C03106C4}"/>
              </a:ext>
            </a:extLst>
          </p:cNvPr>
          <p:cNvSpPr txBox="1"/>
          <p:nvPr/>
        </p:nvSpPr>
        <p:spPr>
          <a:xfrm>
            <a:off x="65462" y="3191672"/>
            <a:ext cx="119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/>
              <a:t>Nuclear Recoil</a:t>
            </a:r>
          </a:p>
        </p:txBody>
      </p:sp>
      <p:sp>
        <p:nvSpPr>
          <p:cNvPr id="100" name="Slide Number Placeholder 99">
            <a:extLst>
              <a:ext uri="{FF2B5EF4-FFF2-40B4-BE49-F238E27FC236}">
                <a16:creationId xmlns:a16="http://schemas.microsoft.com/office/drawing/2014/main" id="{BF2B1FBB-5E7F-D182-07FD-3D794921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6</a:t>
            </a:fld>
            <a:endParaRPr lang="en-CA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02EC3EB-7950-D32B-79FE-05BE1CF8EFBB}"/>
              </a:ext>
            </a:extLst>
          </p:cNvPr>
          <p:cNvSpPr/>
          <p:nvPr/>
        </p:nvSpPr>
        <p:spPr>
          <a:xfrm>
            <a:off x="3680654" y="1613177"/>
            <a:ext cx="419194" cy="264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752FC7D-9A02-F6B7-3469-199C44443F4C}"/>
              </a:ext>
            </a:extLst>
          </p:cNvPr>
          <p:cNvSpPr/>
          <p:nvPr/>
        </p:nvSpPr>
        <p:spPr>
          <a:xfrm>
            <a:off x="5883387" y="1613177"/>
            <a:ext cx="419194" cy="264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5E0C99-4A99-F015-85B7-2829E8CAAC17}"/>
              </a:ext>
            </a:extLst>
          </p:cNvPr>
          <p:cNvSpPr/>
          <p:nvPr/>
        </p:nvSpPr>
        <p:spPr>
          <a:xfrm>
            <a:off x="5890873" y="3667345"/>
            <a:ext cx="419194" cy="264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AA4AEB-5C65-DD18-4F14-72E34FEE2BBA}"/>
              </a:ext>
            </a:extLst>
          </p:cNvPr>
          <p:cNvSpPr txBox="1"/>
          <p:nvPr/>
        </p:nvSpPr>
        <p:spPr>
          <a:xfrm>
            <a:off x="1403128" y="2998722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endParaRPr lang="en-CA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24F850-69B2-9556-4122-86E52E1DAAD0}"/>
              </a:ext>
            </a:extLst>
          </p:cNvPr>
          <p:cNvSpPr txBox="1"/>
          <p:nvPr/>
        </p:nvSpPr>
        <p:spPr>
          <a:xfrm>
            <a:off x="5891688" y="2923643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endParaRPr lang="en-CA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C55DEB-56B0-48B4-827A-D840174FA74F}"/>
              </a:ext>
            </a:extLst>
          </p:cNvPr>
          <p:cNvSpPr txBox="1"/>
          <p:nvPr/>
        </p:nvSpPr>
        <p:spPr>
          <a:xfrm>
            <a:off x="1427242" y="1007427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Times New Roman" panose="02020603050405020304" pitchFamily="18" charset="0"/>
              </a:rPr>
              <a:t>γ</a:t>
            </a:r>
            <a:endParaRPr lang="en-CA" sz="900" b="1" dirty="0"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F70C4-93EB-814E-02EF-938445585295}"/>
              </a:ext>
            </a:extLst>
          </p:cNvPr>
          <p:cNvSpPr txBox="1"/>
          <p:nvPr/>
        </p:nvSpPr>
        <p:spPr>
          <a:xfrm>
            <a:off x="5921546" y="911227"/>
            <a:ext cx="2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Times New Roman" panose="02020603050405020304" pitchFamily="18" charset="0"/>
              </a:rPr>
              <a:t>γ</a:t>
            </a:r>
            <a:endParaRPr lang="en-CA" sz="900" b="1" dirty="0">
              <a:latin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5DBCCB-141F-9195-3260-F2FA0840FE29}"/>
              </a:ext>
            </a:extLst>
          </p:cNvPr>
          <p:cNvSpPr/>
          <p:nvPr/>
        </p:nvSpPr>
        <p:spPr>
          <a:xfrm>
            <a:off x="4660402" y="3783318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Arrow: Quad 40">
            <a:extLst>
              <a:ext uri="{FF2B5EF4-FFF2-40B4-BE49-F238E27FC236}">
                <a16:creationId xmlns:a16="http://schemas.microsoft.com/office/drawing/2014/main" id="{48350273-A78E-CAE5-B423-7E12D607DCA1}"/>
              </a:ext>
            </a:extLst>
          </p:cNvPr>
          <p:cNvSpPr/>
          <p:nvPr/>
        </p:nvSpPr>
        <p:spPr>
          <a:xfrm>
            <a:off x="4602188" y="3704498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1C6E7D-9B5B-0333-A0ED-831BDAB9F276}"/>
              </a:ext>
            </a:extLst>
          </p:cNvPr>
          <p:cNvSpPr/>
          <p:nvPr/>
        </p:nvSpPr>
        <p:spPr>
          <a:xfrm>
            <a:off x="4712101" y="3724832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Arrow: Quad 42">
            <a:extLst>
              <a:ext uri="{FF2B5EF4-FFF2-40B4-BE49-F238E27FC236}">
                <a16:creationId xmlns:a16="http://schemas.microsoft.com/office/drawing/2014/main" id="{46939C43-D462-18DA-AA6D-03CBF5D84A17}"/>
              </a:ext>
            </a:extLst>
          </p:cNvPr>
          <p:cNvSpPr/>
          <p:nvPr/>
        </p:nvSpPr>
        <p:spPr>
          <a:xfrm>
            <a:off x="4653887" y="3646012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EDB10F-53C9-9535-C974-C74D7A39CA6F}"/>
              </a:ext>
            </a:extLst>
          </p:cNvPr>
          <p:cNvSpPr/>
          <p:nvPr/>
        </p:nvSpPr>
        <p:spPr>
          <a:xfrm>
            <a:off x="4752138" y="3792728"/>
            <a:ext cx="76683" cy="76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Arrow: Quad 44">
            <a:extLst>
              <a:ext uri="{FF2B5EF4-FFF2-40B4-BE49-F238E27FC236}">
                <a16:creationId xmlns:a16="http://schemas.microsoft.com/office/drawing/2014/main" id="{CA0F93EC-FE9C-DA00-B3FF-E7AFB575140E}"/>
              </a:ext>
            </a:extLst>
          </p:cNvPr>
          <p:cNvSpPr/>
          <p:nvPr/>
        </p:nvSpPr>
        <p:spPr>
          <a:xfrm>
            <a:off x="4693924" y="3713908"/>
            <a:ext cx="195415" cy="222354"/>
          </a:xfrm>
          <a:prstGeom prst="quadArrow">
            <a:avLst>
              <a:gd name="adj1" fmla="val 0"/>
              <a:gd name="adj2" fmla="val 9860"/>
              <a:gd name="adj3" fmla="val 2250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79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PICO-40L and the Right-Side-Up (RSU)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47120-F8D5-BFC2-2B8B-842DC470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05" y="606491"/>
            <a:ext cx="3017033" cy="4584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64B05-F964-97CC-5203-DF03F56BD804}"/>
              </a:ext>
            </a:extLst>
          </p:cNvPr>
          <p:cNvSpPr txBox="1"/>
          <p:nvPr/>
        </p:nvSpPr>
        <p:spPr>
          <a:xfrm>
            <a:off x="20975" y="5198720"/>
            <a:ext cx="6167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World-leading WIMP-proton cross-section limits </a:t>
            </a:r>
            <a:br>
              <a:rPr lang="en-CA" sz="2000" dirty="0"/>
            </a:br>
            <a:r>
              <a:rPr lang="en-CA" sz="2000" dirty="0"/>
              <a:t>in 2019. </a:t>
            </a:r>
            <a:r>
              <a:rPr lang="en-CA" dirty="0">
                <a:hlinkClick r:id="rId4"/>
              </a:rPr>
              <a:t>(https://arxiv.org/abs/1902.04031)</a:t>
            </a: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Bellows above the active fluid, separated by a buffer fluid (water).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Excess of background events at buffer-target interface.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6BA92-3321-57DE-2B08-33FF96760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416" y="811151"/>
            <a:ext cx="4473628" cy="4353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4AE9EB-13B6-39C7-4532-0F289630752E}"/>
              </a:ext>
            </a:extLst>
          </p:cNvPr>
          <p:cNvSpPr txBox="1"/>
          <p:nvPr/>
        </p:nvSpPr>
        <p:spPr>
          <a:xfrm>
            <a:off x="6024880" y="5198720"/>
            <a:ext cx="5950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Geometry inverted relative to PICO-60, buffer fluid removed.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Thermal gradient suppresses bubbles near bellows.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Additionally validates the RSU design in anticipation of larger detectors.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57B7C3-8255-7704-B7CD-899ACD25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544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Current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23A4C-15A3-B4B9-CBC6-C77E0556A69D}"/>
              </a:ext>
            </a:extLst>
          </p:cNvPr>
          <p:cNvSpPr txBox="1"/>
          <p:nvPr/>
        </p:nvSpPr>
        <p:spPr>
          <a:xfrm>
            <a:off x="193127" y="4170885"/>
            <a:ext cx="514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Detector fully assembled and operational, water shielding in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Stable long term event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Exquisite thermal stability and control during operation.</a:t>
            </a:r>
          </a:p>
        </p:txBody>
      </p:sp>
      <p:pic>
        <p:nvPicPr>
          <p:cNvPr id="7" name="Picture 6" descr="A picture containing pipe, water, stairs, abandoned&#10;&#10;Description automatically generated">
            <a:extLst>
              <a:ext uri="{FF2B5EF4-FFF2-40B4-BE49-F238E27FC236}">
                <a16:creationId xmlns:a16="http://schemas.microsoft.com/office/drawing/2014/main" id="{B4D70961-82D4-05DF-70E9-332BC2D1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" y="606491"/>
            <a:ext cx="4752525" cy="356439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FEE22-6F89-E55A-7196-BD33C1DD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8</a:t>
            </a:fld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B2B2-B877-8F83-79DC-74D9CD57C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495" y="565851"/>
            <a:ext cx="4844585" cy="314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E3BF1-B8DF-21E0-0A11-06358A8ADE64}"/>
              </a:ext>
            </a:extLst>
          </p:cNvPr>
          <p:cNvSpPr txBox="1"/>
          <p:nvPr/>
        </p:nvSpPr>
        <p:spPr>
          <a:xfrm>
            <a:off x="9155683" y="185114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 by C. Moore</a:t>
            </a:r>
          </a:p>
        </p:txBody>
      </p:sp>
      <p:pic>
        <p:nvPicPr>
          <p:cNvPr id="12" name="Picture 11" descr="A graph showing a number of timestamp&#10;&#10;Description automatically generated">
            <a:extLst>
              <a:ext uri="{FF2B5EF4-FFF2-40B4-BE49-F238E27FC236}">
                <a16:creationId xmlns:a16="http://schemas.microsoft.com/office/drawing/2014/main" id="{4CFAC77D-95AF-BA96-192E-9E82A0E9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51" y="3865985"/>
            <a:ext cx="5779305" cy="28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69D-BC4F-A6A2-2BAD-6364C762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53"/>
            <a:ext cx="10515600" cy="446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Current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23A4C-15A3-B4B9-CBC6-C77E0556A69D}"/>
              </a:ext>
            </a:extLst>
          </p:cNvPr>
          <p:cNvSpPr txBox="1"/>
          <p:nvPr/>
        </p:nvSpPr>
        <p:spPr>
          <a:xfrm>
            <a:off x="193127" y="4170885"/>
            <a:ext cx="5140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Detector fully assembled and operational, water shielding in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Stable long term event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Exquisite thermal stability and control during operation.</a:t>
            </a:r>
          </a:p>
        </p:txBody>
      </p:sp>
      <p:pic>
        <p:nvPicPr>
          <p:cNvPr id="7" name="Picture 6" descr="A picture containing pipe, water, stairs, abandoned&#10;&#10;Description automatically generated">
            <a:extLst>
              <a:ext uri="{FF2B5EF4-FFF2-40B4-BE49-F238E27FC236}">
                <a16:creationId xmlns:a16="http://schemas.microsoft.com/office/drawing/2014/main" id="{B4D70961-82D4-05DF-70E9-332BC2D13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" y="606491"/>
            <a:ext cx="4752525" cy="356439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FEE22-6F89-E55A-7196-BD33C1DD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029B-9B02-4631-8C07-E807D8CF2345}" type="slidenum">
              <a:rPr lang="en-CA" smtClean="0"/>
              <a:t>9</a:t>
            </a:fld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B2B2-B877-8F83-79DC-74D9CD57C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495" y="565851"/>
            <a:ext cx="4844585" cy="314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E3BF1-B8DF-21E0-0A11-06358A8ADE64}"/>
              </a:ext>
            </a:extLst>
          </p:cNvPr>
          <p:cNvSpPr txBox="1"/>
          <p:nvPr/>
        </p:nvSpPr>
        <p:spPr>
          <a:xfrm>
            <a:off x="9155683" y="185114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*Plot by C. Moore</a:t>
            </a:r>
          </a:p>
        </p:txBody>
      </p:sp>
      <p:pic>
        <p:nvPicPr>
          <p:cNvPr id="12" name="Picture 11" descr="A graph showing a number of timestamp&#10;&#10;Description automatically generated">
            <a:extLst>
              <a:ext uri="{FF2B5EF4-FFF2-40B4-BE49-F238E27FC236}">
                <a16:creationId xmlns:a16="http://schemas.microsoft.com/office/drawing/2014/main" id="{4CFAC77D-95AF-BA96-192E-9E82A0E9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51" y="3865985"/>
            <a:ext cx="5779305" cy="2832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B4E842-1333-96B0-AF68-E2E5452F3895}"/>
              </a:ext>
            </a:extLst>
          </p:cNvPr>
          <p:cNvSpPr/>
          <p:nvPr/>
        </p:nvSpPr>
        <p:spPr>
          <a:xfrm>
            <a:off x="5720948" y="3768089"/>
            <a:ext cx="5505208" cy="4964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008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17563</TotalTime>
  <Words>1157</Words>
  <Application>Microsoft Office PowerPoint</Application>
  <PresentationFormat>Widescreen</PresentationFormat>
  <Paragraphs>205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The PICO-40L Direct Detection Experiment</vt:lpstr>
      <vt:lpstr>How do Bubble Chambers Work?</vt:lpstr>
      <vt:lpstr>How do Bubble Chambers Work?</vt:lpstr>
      <vt:lpstr>How do Bubble Chambers Work?</vt:lpstr>
      <vt:lpstr>How do Bubble Chambers Work?</vt:lpstr>
      <vt:lpstr>Main Advantage – Background Rejection</vt:lpstr>
      <vt:lpstr>PICO-40L and the Right-Side-Up (RSU) Design</vt:lpstr>
      <vt:lpstr>Current Status</vt:lpstr>
      <vt:lpstr>Current Status</vt:lpstr>
      <vt:lpstr>Current Status</vt:lpstr>
      <vt:lpstr>Wall Events and Bulk Events</vt:lpstr>
      <vt:lpstr>Wall Events and Bulk Events</vt:lpstr>
      <vt:lpstr>Neutron Suppression and Rejection</vt:lpstr>
      <vt:lpstr>Multiple Scatter Counting</vt:lpstr>
      <vt:lpstr>Background Rejection - Alphas</vt:lpstr>
      <vt:lpstr>Position Reconstruction</vt:lpstr>
      <vt:lpstr>Projected Sensitivity</vt:lpstr>
      <vt:lpstr>The Future of PICO – PICO-500</vt:lpstr>
      <vt:lpstr>The Future of PICO – PICO-500</vt:lpstr>
      <vt:lpstr>The Future of PICO – PICO-500</vt:lpstr>
      <vt:lpstr>Summary</vt:lpstr>
      <vt:lpstr>PowerPoint Presentation</vt:lpstr>
      <vt:lpstr>What is Dark Matter?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PICO-40L</dc:title>
  <dc:creator>Derek Cranshaw</dc:creator>
  <cp:lastModifiedBy>Derek Cranshaw</cp:lastModifiedBy>
  <cp:revision>159</cp:revision>
  <dcterms:created xsi:type="dcterms:W3CDTF">2023-06-06T18:55:21Z</dcterms:created>
  <dcterms:modified xsi:type="dcterms:W3CDTF">2024-07-08T07:14:54Z</dcterms:modified>
</cp:coreProperties>
</file>