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80" r:id="rId3"/>
  </p:sldMasterIdLst>
  <p:notesMasterIdLst>
    <p:notesMasterId r:id="rId25"/>
  </p:notesMasterIdLst>
  <p:handoutMasterIdLst>
    <p:handoutMasterId r:id="rId26"/>
  </p:handoutMasterIdLst>
  <p:sldIdLst>
    <p:sldId id="257" r:id="rId4"/>
    <p:sldId id="370" r:id="rId5"/>
    <p:sldId id="390" r:id="rId6"/>
    <p:sldId id="371" r:id="rId7"/>
    <p:sldId id="346" r:id="rId8"/>
    <p:sldId id="355" r:id="rId9"/>
    <p:sldId id="319" r:id="rId10"/>
    <p:sldId id="298" r:id="rId11"/>
    <p:sldId id="373" r:id="rId12"/>
    <p:sldId id="376" r:id="rId13"/>
    <p:sldId id="387" r:id="rId14"/>
    <p:sldId id="388" r:id="rId15"/>
    <p:sldId id="377" r:id="rId16"/>
    <p:sldId id="384" r:id="rId17"/>
    <p:sldId id="385" r:id="rId18"/>
    <p:sldId id="375" r:id="rId19"/>
    <p:sldId id="378" r:id="rId20"/>
    <p:sldId id="381" r:id="rId21"/>
    <p:sldId id="389" r:id="rId22"/>
    <p:sldId id="383" r:id="rId23"/>
    <p:sldId id="38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29C"/>
    <a:srgbClr val="FFFFFF"/>
    <a:srgbClr val="E7E8E8"/>
    <a:srgbClr val="E7E7E7"/>
    <a:srgbClr val="69B5CC"/>
    <a:srgbClr val="69B6CC"/>
    <a:srgbClr val="FF6E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52" autoAdjust="0"/>
    <p:restoredTop sz="94660"/>
  </p:normalViewPr>
  <p:slideViewPr>
    <p:cSldViewPr snapToGrid="0">
      <p:cViewPr varScale="1">
        <p:scale>
          <a:sx n="53" d="100"/>
          <a:sy n="53" d="100"/>
        </p:scale>
        <p:origin x="850" y="29"/>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C7ABF7A-96AA-A0EC-BCEA-B2E0131F08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B795BFF-4590-3A22-C467-048774E846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2AE84E-28B7-4B5E-85DC-545168BE2725}" type="datetimeFigureOut">
              <a:rPr lang="en-US" smtClean="0"/>
              <a:t>7/8/2024</a:t>
            </a:fld>
            <a:endParaRPr lang="en-US"/>
          </a:p>
        </p:txBody>
      </p:sp>
      <p:sp>
        <p:nvSpPr>
          <p:cNvPr id="4" name="Footer Placeholder 3">
            <a:extLst>
              <a:ext uri="{FF2B5EF4-FFF2-40B4-BE49-F238E27FC236}">
                <a16:creationId xmlns:a16="http://schemas.microsoft.com/office/drawing/2014/main" id="{ED916DEC-0305-5026-C3C7-BC069F1B9D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2FFE65-BF21-02EF-EBB1-D1572024E7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1F30C3D-6BF2-4813-AF6E-3E625498B60D}" type="slidenum">
              <a:rPr lang="en-US" smtClean="0"/>
              <a:t>‹N›</a:t>
            </a:fld>
            <a:endParaRPr lang="en-US"/>
          </a:p>
        </p:txBody>
      </p:sp>
    </p:spTree>
    <p:extLst>
      <p:ext uri="{BB962C8B-B14F-4D97-AF65-F5344CB8AC3E}">
        <p14:creationId xmlns:p14="http://schemas.microsoft.com/office/powerpoint/2010/main" val="9101906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F5D36E-63E8-4834-84D7-925779932756}"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DBAC29-778F-4862-A187-CF1BA709DF6C}" type="slidenum">
              <a:rPr lang="en-US" smtClean="0"/>
              <a:t>‹N›</a:t>
            </a:fld>
            <a:endParaRPr lang="en-US"/>
          </a:p>
        </p:txBody>
      </p:sp>
    </p:spTree>
    <p:extLst>
      <p:ext uri="{BB962C8B-B14F-4D97-AF65-F5344CB8AC3E}">
        <p14:creationId xmlns:p14="http://schemas.microsoft.com/office/powerpoint/2010/main" val="16460842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49C9-516A-4012-1B5B-37BEC150D1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B4E90B-2D89-51DC-505C-916A59D27F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37232B-3D15-3933-B522-D538066C542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0E51431-C5B3-A914-0A5F-A9B1A9E8318D}"/>
              </a:ext>
            </a:extLst>
          </p:cNvPr>
          <p:cNvSpPr>
            <a:spLocks noGrp="1"/>
          </p:cNvSpPr>
          <p:nvPr>
            <p:ph type="ftr" sz="quarter" idx="11"/>
          </p:nvPr>
        </p:nvSpPr>
        <p:spPr/>
        <p:txBody>
          <a:bodyPr/>
          <a:lstStyle/>
          <a:p>
            <a:r>
              <a:rPr lang="en-US"/>
              <a:t>rwtbhwrt</a:t>
            </a:r>
          </a:p>
        </p:txBody>
      </p:sp>
      <p:sp>
        <p:nvSpPr>
          <p:cNvPr id="6" name="Slide Number Placeholder 5">
            <a:extLst>
              <a:ext uri="{FF2B5EF4-FFF2-40B4-BE49-F238E27FC236}">
                <a16:creationId xmlns:a16="http://schemas.microsoft.com/office/drawing/2014/main" id="{B39BC271-4E6A-9374-6881-865F96AD2DD3}"/>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107062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A6E7B-49B2-CA95-3F99-5BB17C73FA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69B7C9-F5AD-7617-66EB-53C18148EE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11109-D1EB-E877-4FCF-977FB1C51D9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07BEA7-0B0B-4C66-8499-FB8623E773D5}"/>
              </a:ext>
            </a:extLst>
          </p:cNvPr>
          <p:cNvSpPr>
            <a:spLocks noGrp="1"/>
          </p:cNvSpPr>
          <p:nvPr>
            <p:ph type="ftr" sz="quarter" idx="11"/>
          </p:nvPr>
        </p:nvSpPr>
        <p:spPr/>
        <p:txBody>
          <a:bodyPr/>
          <a:lstStyle/>
          <a:p>
            <a:r>
              <a:rPr lang="en-US"/>
              <a:t>rwtbhwrt</a:t>
            </a:r>
          </a:p>
        </p:txBody>
      </p:sp>
      <p:sp>
        <p:nvSpPr>
          <p:cNvPr id="6" name="Slide Number Placeholder 5">
            <a:extLst>
              <a:ext uri="{FF2B5EF4-FFF2-40B4-BE49-F238E27FC236}">
                <a16:creationId xmlns:a16="http://schemas.microsoft.com/office/drawing/2014/main" id="{931A5E94-26BA-9FAC-F6E1-B602658A711E}"/>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3048383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F3F3A6-DAD6-4D4F-420A-EB2E3117D9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2730C35-A77D-8DB0-928F-A4C6A0CCBD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3550B-A55A-A72E-DEAD-101C09B637D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AD36730-954D-0D10-2100-7D95169C26A8}"/>
              </a:ext>
            </a:extLst>
          </p:cNvPr>
          <p:cNvSpPr>
            <a:spLocks noGrp="1"/>
          </p:cNvSpPr>
          <p:nvPr>
            <p:ph type="ftr" sz="quarter" idx="11"/>
          </p:nvPr>
        </p:nvSpPr>
        <p:spPr/>
        <p:txBody>
          <a:bodyPr/>
          <a:lstStyle/>
          <a:p>
            <a:r>
              <a:rPr lang="en-US"/>
              <a:t>rwtbhwrt</a:t>
            </a:r>
          </a:p>
        </p:txBody>
      </p:sp>
      <p:sp>
        <p:nvSpPr>
          <p:cNvPr id="6" name="Slide Number Placeholder 5">
            <a:extLst>
              <a:ext uri="{FF2B5EF4-FFF2-40B4-BE49-F238E27FC236}">
                <a16:creationId xmlns:a16="http://schemas.microsoft.com/office/drawing/2014/main" id="{567D3F03-CFD1-C2D5-4D1F-17E6A375D2DC}"/>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1516493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3839750" y="2564904"/>
            <a:ext cx="4512501" cy="1397656"/>
          </a:xfrm>
          <a:prstGeom prst="rect">
            <a:avLst/>
          </a:prstGeom>
        </p:spPr>
        <p:txBody>
          <a:bodyPr anchor="ctr"/>
          <a:lstStyle>
            <a:lvl1pPr marL="0" indent="0" algn="ctr">
              <a:lnSpc>
                <a:spcPct val="100000"/>
              </a:lnSpc>
              <a:buNone/>
              <a:defRPr sz="4800" b="1" baseline="0">
                <a:solidFill>
                  <a:schemeClr val="accent1"/>
                </a:solidFill>
                <a:latin typeface="+mn-lt"/>
                <a:cs typeface="Arial" pitchFamily="34" charset="0"/>
              </a:defRPr>
            </a:lvl1pPr>
          </a:lstStyle>
          <a:p>
            <a:pPr lvl="0"/>
            <a:r>
              <a:rPr lang="en-US" altLang="ko-KR" sz="4800" dirty="0">
                <a:ea typeface="맑은 고딕" pitchFamily="50" charset="-127"/>
              </a:rPr>
              <a:t>FREE PPT TEMPLATES</a:t>
            </a:r>
            <a:endParaRPr lang="en-US" altLang="ko-KR" dirty="0"/>
          </a:p>
        </p:txBody>
      </p:sp>
      <p:sp>
        <p:nvSpPr>
          <p:cNvPr id="11" name="Text Placeholder 9"/>
          <p:cNvSpPr>
            <a:spLocks noGrp="1"/>
          </p:cNvSpPr>
          <p:nvPr>
            <p:ph type="body" sz="quarter" idx="11" hasCustomPrompt="1"/>
          </p:nvPr>
        </p:nvSpPr>
        <p:spPr>
          <a:xfrm>
            <a:off x="3839552" y="4005064"/>
            <a:ext cx="4512501" cy="641571"/>
          </a:xfrm>
          <a:prstGeom prst="rect">
            <a:avLst/>
          </a:prstGeom>
        </p:spPr>
        <p:txBody>
          <a:bodyPr anchor="ctr"/>
          <a:lstStyle>
            <a:lvl1pPr marL="0" indent="0" algn="ctr" fontAlgn="auto">
              <a:lnSpc>
                <a:spcPct val="100000"/>
              </a:lnSpc>
              <a:spcBef>
                <a:spcPts val="0"/>
              </a:spcBef>
              <a:spcAft>
                <a:spcPts val="0"/>
              </a:spcAft>
              <a:buNone/>
              <a:defRPr sz="1600" b="1" baseline="0">
                <a:solidFill>
                  <a:schemeClr val="accent1"/>
                </a:solidFill>
                <a:latin typeface="+mn-lt"/>
                <a:cs typeface="Arial" pitchFamily="34" charset="0"/>
              </a:defRPr>
            </a:lvl1pPr>
          </a:lstStyle>
          <a:p>
            <a:pPr lvl="0"/>
            <a:r>
              <a:rPr lang="en-US" altLang="ko-KR" dirty="0"/>
              <a:t>INSTERT THE TITLE OF YOUR </a:t>
            </a:r>
          </a:p>
          <a:p>
            <a:pPr lvl="0"/>
            <a:r>
              <a:rPr lang="en-US" altLang="ko-KR" dirty="0"/>
              <a:t>PRESENTATION HERE</a:t>
            </a:r>
            <a:endParaRPr lang="ko-KR" altLang="en-US" dirty="0"/>
          </a:p>
        </p:txBody>
      </p:sp>
      <p:sp>
        <p:nvSpPr>
          <p:cNvPr id="3" name="Oval 2"/>
          <p:cNvSpPr/>
          <p:nvPr userDrawn="1"/>
        </p:nvSpPr>
        <p:spPr>
          <a:xfrm>
            <a:off x="3972264" y="1328267"/>
            <a:ext cx="4320480" cy="4320480"/>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433199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159563" y="164638"/>
            <a:ext cx="10032437"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159563" y="932723"/>
            <a:ext cx="10032437" cy="384043"/>
          </a:xfrm>
          <a:prstGeom prst="rect">
            <a:avLst/>
          </a:prstGeom>
        </p:spPr>
        <p:txBody>
          <a:bodyPr anchor="ctr"/>
          <a:lstStyle>
            <a:lvl1pPr marL="0" indent="0" algn="l">
              <a:buNone/>
              <a:defRPr sz="16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113350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3671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64935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31371" y="164638"/>
            <a:ext cx="11760629"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31371" y="932723"/>
            <a:ext cx="11760629" cy="384043"/>
          </a:xfrm>
          <a:prstGeom prst="rect">
            <a:avLst/>
          </a:prstGeom>
        </p:spPr>
        <p:txBody>
          <a:bodyPr anchor="ctr"/>
          <a:lstStyle>
            <a:lvl1pPr marL="0" indent="0" algn="l">
              <a:buNone/>
              <a:defRPr sz="16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직사각형 1">
            <a:extLst>
              <a:ext uri="{FF2B5EF4-FFF2-40B4-BE49-F238E27FC236}">
                <a16:creationId xmlns:a16="http://schemas.microsoft.com/office/drawing/2014/main" id="{97845489-B228-40CA-99BD-CBA41EE6F99E}"/>
              </a:ext>
            </a:extLst>
          </p:cNvPr>
          <p:cNvSpPr/>
          <p:nvPr userDrawn="1"/>
        </p:nvSpPr>
        <p:spPr>
          <a:xfrm>
            <a:off x="0" y="1412776"/>
            <a:ext cx="12192000" cy="5445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2107035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159563" y="164638"/>
            <a:ext cx="10032437"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159563" y="932723"/>
            <a:ext cx="10032437" cy="384043"/>
          </a:xfrm>
          <a:prstGeom prst="rect">
            <a:avLst/>
          </a:prstGeom>
        </p:spPr>
        <p:txBody>
          <a:bodyPr anchor="ctr"/>
          <a:lstStyle>
            <a:lvl1pPr marL="0" indent="0" algn="l">
              <a:buNone/>
              <a:defRPr sz="16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807663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4751851" y="836712"/>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4751851" y="2708920"/>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4751851" y="4581128"/>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4788758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12192000" cy="685800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59622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C297F-2E0A-84DC-FBEC-F2692A6713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4B332-C90E-9557-17DD-AE73310AEE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1E0EA8-EDED-E87B-77BF-3AE6A1741A3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7B11363-D967-E2E8-9E12-89F520748760}"/>
              </a:ext>
            </a:extLst>
          </p:cNvPr>
          <p:cNvSpPr>
            <a:spLocks noGrp="1"/>
          </p:cNvSpPr>
          <p:nvPr>
            <p:ph type="ftr" sz="quarter" idx="11"/>
          </p:nvPr>
        </p:nvSpPr>
        <p:spPr/>
        <p:txBody>
          <a:bodyPr/>
          <a:lstStyle/>
          <a:p>
            <a:r>
              <a:rPr lang="en-US"/>
              <a:t>rwtbhwrt</a:t>
            </a:r>
          </a:p>
        </p:txBody>
      </p:sp>
      <p:sp>
        <p:nvSpPr>
          <p:cNvPr id="6" name="Slide Number Placeholder 5">
            <a:extLst>
              <a:ext uri="{FF2B5EF4-FFF2-40B4-BE49-F238E27FC236}">
                <a16:creationId xmlns:a16="http://schemas.microsoft.com/office/drawing/2014/main" id="{31C7D134-2385-5EE1-20FC-1E525415A19B}"/>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470737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311691" y="404664"/>
            <a:ext cx="2592288" cy="604867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6235700" y="404664"/>
            <a:ext cx="2592288" cy="604867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725869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5663952" y="452670"/>
            <a:ext cx="2592288" cy="595266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8592598" y="3699875"/>
            <a:ext cx="3072021" cy="270545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527382" y="3699875"/>
            <a:ext cx="4800213" cy="270545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4665820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7" name="Right Triangle 6"/>
          <p:cNvSpPr/>
          <p:nvPr userDrawn="1"/>
        </p:nvSpPr>
        <p:spPr>
          <a:xfrm rot="10800000">
            <a:off x="9072000" y="1"/>
            <a:ext cx="3120000" cy="3120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8" name="Picture Placeholder 2"/>
          <p:cNvSpPr>
            <a:spLocks noGrp="1"/>
          </p:cNvSpPr>
          <p:nvPr>
            <p:ph type="pic" idx="1" hasCustomPrompt="1"/>
          </p:nvPr>
        </p:nvSpPr>
        <p:spPr>
          <a:xfrm>
            <a:off x="7232793" y="38205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0" hasCustomPrompt="1"/>
          </p:nvPr>
        </p:nvSpPr>
        <p:spPr>
          <a:xfrm>
            <a:off x="5680968" y="196902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1" hasCustomPrompt="1"/>
          </p:nvPr>
        </p:nvSpPr>
        <p:spPr>
          <a:xfrm>
            <a:off x="7232793" y="3550411"/>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2" hasCustomPrompt="1"/>
          </p:nvPr>
        </p:nvSpPr>
        <p:spPr>
          <a:xfrm>
            <a:off x="8784619" y="196902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4" name="Right Triangle 13"/>
          <p:cNvSpPr/>
          <p:nvPr userDrawn="1"/>
        </p:nvSpPr>
        <p:spPr>
          <a:xfrm>
            <a:off x="0" y="3738000"/>
            <a:ext cx="3120000" cy="3120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1541882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5" name="Picture Placeholder 2"/>
          <p:cNvSpPr>
            <a:spLocks noGrp="1"/>
          </p:cNvSpPr>
          <p:nvPr>
            <p:ph type="pic" idx="14" hasCustomPrompt="1"/>
          </p:nvPr>
        </p:nvSpPr>
        <p:spPr>
          <a:xfrm>
            <a:off x="345592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6" hasCustomPrompt="1"/>
          </p:nvPr>
        </p:nvSpPr>
        <p:spPr>
          <a:xfrm>
            <a:off x="633624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7" hasCustomPrompt="1"/>
          </p:nvPr>
        </p:nvSpPr>
        <p:spPr>
          <a:xfrm>
            <a:off x="921656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8" hasCustomPrompt="1"/>
          </p:nvPr>
        </p:nvSpPr>
        <p:spPr>
          <a:xfrm>
            <a:off x="345592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9" hasCustomPrompt="1"/>
          </p:nvPr>
        </p:nvSpPr>
        <p:spPr>
          <a:xfrm>
            <a:off x="633624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20" hasCustomPrompt="1"/>
          </p:nvPr>
        </p:nvSpPr>
        <p:spPr>
          <a:xfrm>
            <a:off x="921656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860608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6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3717032"/>
            <a:ext cx="12192000" cy="3140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lumMod val="75000"/>
                  <a:lumOff val="25000"/>
                </a:schemeClr>
              </a:solidFill>
            </a:endParaRPr>
          </a:p>
        </p:txBody>
      </p:sp>
      <p:pic>
        <p:nvPicPr>
          <p:cNvPr id="6" name="Picture 2"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47862" y="1460500"/>
            <a:ext cx="8015881" cy="407701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044605" y="1988841"/>
            <a:ext cx="3778671" cy="28189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715873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dirty="0"/>
              <a:t>Insert the title of your subtitle Here</a:t>
            </a:r>
          </a:p>
        </p:txBody>
      </p:sp>
      <p:pic>
        <p:nvPicPr>
          <p:cNvPr id="5" name="Picture 2" descr="D:\KBM-정애\014-Fullppt\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5413" y="1715136"/>
            <a:ext cx="4896544" cy="4882216"/>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2" hasCustomPrompt="1"/>
          </p:nvPr>
        </p:nvSpPr>
        <p:spPr>
          <a:xfrm>
            <a:off x="1028215" y="1929043"/>
            <a:ext cx="4433516" cy="3098392"/>
          </a:xfrm>
          <a:prstGeom prst="rect">
            <a:avLst/>
          </a:prstGeom>
          <a:solidFill>
            <a:schemeClr val="bg1">
              <a:lumMod val="95000"/>
            </a:schemeClr>
          </a:solidFill>
        </p:spPr>
        <p:txBody>
          <a:bodyPr anchor="ctr"/>
          <a:lstStyle>
            <a:lvl1pPr marL="0" indent="0" algn="ctr">
              <a:buNone/>
              <a:defRPr sz="1867"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491992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5" name="Rectangle 4"/>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nvGrpSpPr>
          <p:cNvPr id="6" name="Group 5"/>
          <p:cNvGrpSpPr/>
          <p:nvPr userDrawn="1"/>
        </p:nvGrpSpPr>
        <p:grpSpPr>
          <a:xfrm>
            <a:off x="4502832" y="674682"/>
            <a:ext cx="3168352" cy="5472612"/>
            <a:chOff x="2627784" y="1825002"/>
            <a:chExt cx="1198166" cy="2069560"/>
          </a:xfrm>
        </p:grpSpPr>
        <p:sp>
          <p:nvSpPr>
            <p:cNvPr id="7" name="Rounded Rectangle 6"/>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8" name="Rectangle 7"/>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nvGrpSpPr>
            <p:cNvPr id="9" name="Group 8"/>
            <p:cNvGrpSpPr/>
            <p:nvPr/>
          </p:nvGrpSpPr>
          <p:grpSpPr>
            <a:xfrm>
              <a:off x="3168829" y="3704452"/>
              <a:ext cx="116076" cy="127684"/>
              <a:chOff x="2453209" y="5151638"/>
              <a:chExt cx="191820" cy="211002"/>
            </a:xfrm>
          </p:grpSpPr>
          <p:sp>
            <p:nvSpPr>
              <p:cNvPr id="12" name="Oval 11"/>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3" name="Rounded Rectangle 12"/>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grpSp>
      <p:sp>
        <p:nvSpPr>
          <p:cNvPr id="14" name="Picture Placeholder 2"/>
          <p:cNvSpPr>
            <a:spLocks noGrp="1"/>
          </p:cNvSpPr>
          <p:nvPr>
            <p:ph type="pic" idx="12" hasCustomPrompt="1"/>
          </p:nvPr>
        </p:nvSpPr>
        <p:spPr>
          <a:xfrm>
            <a:off x="4701377" y="1124745"/>
            <a:ext cx="2789247" cy="439806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25632428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91744" y="0"/>
            <a:ext cx="8400256"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Rectangle 5"/>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10136776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23392" y="0"/>
            <a:ext cx="4416491" cy="179681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623392" y="5061181"/>
            <a:ext cx="4416491" cy="179681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Rectangle 6"/>
          <p:cNvSpPr/>
          <p:nvPr userDrawn="1"/>
        </p:nvSpPr>
        <p:spPr>
          <a:xfrm>
            <a:off x="623392" y="1988840"/>
            <a:ext cx="4416491" cy="2880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1406744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grpSp>
    </p:spTree>
    <p:extLst>
      <p:ext uri="{BB962C8B-B14F-4D97-AF65-F5344CB8AC3E}">
        <p14:creationId xmlns:p14="http://schemas.microsoft.com/office/powerpoint/2010/main" val="243701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5F21-ACEA-3DB0-DDC5-F9EE860C08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EDFA9B-A9BA-C4D7-5AFC-35CAE2D1F6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D8BC81-D585-76F5-D0C1-A72EA613D87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D87C9BE-BFE9-1937-EF0E-5066B3A7D039}"/>
              </a:ext>
            </a:extLst>
          </p:cNvPr>
          <p:cNvSpPr>
            <a:spLocks noGrp="1"/>
          </p:cNvSpPr>
          <p:nvPr>
            <p:ph type="ftr" sz="quarter" idx="11"/>
          </p:nvPr>
        </p:nvSpPr>
        <p:spPr/>
        <p:txBody>
          <a:bodyPr/>
          <a:lstStyle/>
          <a:p>
            <a:r>
              <a:rPr lang="en-US"/>
              <a:t>rwtbhwrt</a:t>
            </a:r>
          </a:p>
        </p:txBody>
      </p:sp>
      <p:sp>
        <p:nvSpPr>
          <p:cNvPr id="6" name="Slide Number Placeholder 5">
            <a:extLst>
              <a:ext uri="{FF2B5EF4-FFF2-40B4-BE49-F238E27FC236}">
                <a16:creationId xmlns:a16="http://schemas.microsoft.com/office/drawing/2014/main" id="{D734826B-8A0F-D172-E8A9-9A64489048C2}"/>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3829819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5F98EED-F365-EB41-9800-CA88E9EBFF6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B569446-56C7-EE4E-8931-6B2455FF10E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F8AFE5E-F58C-844E-B583-C74AFD114477}"/>
              </a:ext>
            </a:extLst>
          </p:cNvPr>
          <p:cNvSpPr>
            <a:spLocks noGrp="1"/>
          </p:cNvSpPr>
          <p:nvPr>
            <p:ph type="dt" sz="half" idx="10"/>
          </p:nvPr>
        </p:nvSpPr>
        <p:spPr/>
        <p:txBody>
          <a:bodyPr/>
          <a:lstStyle/>
          <a:p>
            <a:endParaRPr lang="it-IT"/>
          </a:p>
        </p:txBody>
      </p:sp>
      <p:sp>
        <p:nvSpPr>
          <p:cNvPr id="5" name="Segnaposto piè di pagina 4">
            <a:extLst>
              <a:ext uri="{FF2B5EF4-FFF2-40B4-BE49-F238E27FC236}">
                <a16:creationId xmlns:a16="http://schemas.microsoft.com/office/drawing/2014/main" id="{ED4A0603-1C03-9B41-8988-E966DED201CF}"/>
              </a:ext>
            </a:extLst>
          </p:cNvPr>
          <p:cNvSpPr>
            <a:spLocks noGrp="1"/>
          </p:cNvSpPr>
          <p:nvPr>
            <p:ph type="ftr" sz="quarter" idx="11"/>
          </p:nvPr>
        </p:nvSpPr>
        <p:spPr/>
        <p:txBody>
          <a:bodyPr/>
          <a:lstStyle/>
          <a:p>
            <a:r>
              <a:rPr lang="it-IT"/>
              <a:t>rwtbhwrt</a:t>
            </a:r>
          </a:p>
        </p:txBody>
      </p:sp>
      <p:sp>
        <p:nvSpPr>
          <p:cNvPr id="6" name="Segnaposto numero diapositiva 5">
            <a:extLst>
              <a:ext uri="{FF2B5EF4-FFF2-40B4-BE49-F238E27FC236}">
                <a16:creationId xmlns:a16="http://schemas.microsoft.com/office/drawing/2014/main" id="{6EF562A3-EADD-8D4F-BC46-AD0771057767}"/>
              </a:ext>
            </a:extLst>
          </p:cNvPr>
          <p:cNvSpPr>
            <a:spLocks noGrp="1"/>
          </p:cNvSpPr>
          <p:nvPr>
            <p:ph type="sldNum" sz="quarter" idx="12"/>
          </p:nvPr>
        </p:nvSpPr>
        <p:spPr/>
        <p:txBody>
          <a:bodyPr/>
          <a:lstStyle/>
          <a:p>
            <a:fld id="{8E828C31-FCB7-854F-B2EE-AE48A0CAFD69}" type="slidenum">
              <a:rPr lang="it-IT" smtClean="0"/>
              <a:t>‹N›</a:t>
            </a:fld>
            <a:endParaRPr lang="it-IT"/>
          </a:p>
        </p:txBody>
      </p:sp>
    </p:spTree>
    <p:extLst>
      <p:ext uri="{BB962C8B-B14F-4D97-AF65-F5344CB8AC3E}">
        <p14:creationId xmlns:p14="http://schemas.microsoft.com/office/powerpoint/2010/main" val="372287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genda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6056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3821777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431371" y="164638"/>
            <a:ext cx="11760629"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431371" y="932723"/>
            <a:ext cx="11760629" cy="384043"/>
          </a:xfrm>
          <a:prstGeom prst="rect">
            <a:avLst/>
          </a:prstGeom>
        </p:spPr>
        <p:txBody>
          <a:bodyPr anchor="ctr"/>
          <a:lstStyle>
            <a:lvl1pPr marL="0" indent="0" algn="l">
              <a:buNone/>
              <a:defRPr sz="1600" b="0" baseline="0">
                <a:solidFill>
                  <a:schemeClr val="bg1"/>
                </a:solidFill>
                <a:latin typeface="+mn-lt"/>
                <a:cs typeface="Arial" pitchFamily="34" charset="0"/>
              </a:defRPr>
            </a:lvl1pPr>
          </a:lstStyle>
          <a:p>
            <a:pPr lvl="0"/>
            <a:r>
              <a:rPr lang="en-US" altLang="ko-KR" dirty="0"/>
              <a:t>Insert the title of your subtitle Here</a:t>
            </a:r>
          </a:p>
        </p:txBody>
      </p:sp>
      <p:sp>
        <p:nvSpPr>
          <p:cNvPr id="2" name="직사각형 1">
            <a:extLst>
              <a:ext uri="{FF2B5EF4-FFF2-40B4-BE49-F238E27FC236}">
                <a16:creationId xmlns:a16="http://schemas.microsoft.com/office/drawing/2014/main" id="{97845489-B228-40CA-99BD-CBA41EE6F99E}"/>
              </a:ext>
            </a:extLst>
          </p:cNvPr>
          <p:cNvSpPr/>
          <p:nvPr userDrawn="1"/>
        </p:nvSpPr>
        <p:spPr>
          <a:xfrm>
            <a:off x="0" y="1412776"/>
            <a:ext cx="12192000" cy="54452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10855400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2159563" y="164638"/>
            <a:ext cx="10032437" cy="768085"/>
          </a:xfrm>
          <a:prstGeom prst="rect">
            <a:avLst/>
          </a:prstGeom>
        </p:spPr>
        <p:txBody>
          <a:bodyPr anchor="ctr"/>
          <a:lstStyle>
            <a:lvl1pPr marL="0" indent="0" algn="l">
              <a:buNone/>
              <a:defRPr sz="4800" b="0" baseline="0">
                <a:solidFill>
                  <a:schemeClr val="bg1"/>
                </a:solidFill>
                <a:latin typeface="+mj-lt"/>
                <a:cs typeface="Arial" pitchFamily="34" charset="0"/>
              </a:defRPr>
            </a:lvl1pPr>
          </a:lstStyle>
          <a:p>
            <a:pPr lvl="0"/>
            <a:r>
              <a:rPr lang="en-US" altLang="ko-KR" dirty="0"/>
              <a:t>BASIC LAYOUT</a:t>
            </a:r>
          </a:p>
        </p:txBody>
      </p:sp>
      <p:sp>
        <p:nvSpPr>
          <p:cNvPr id="11" name="Text Placeholder 9"/>
          <p:cNvSpPr>
            <a:spLocks noGrp="1"/>
          </p:cNvSpPr>
          <p:nvPr>
            <p:ph type="body" sz="quarter" idx="11" hasCustomPrompt="1"/>
          </p:nvPr>
        </p:nvSpPr>
        <p:spPr>
          <a:xfrm>
            <a:off x="2159563" y="932723"/>
            <a:ext cx="10032437" cy="384043"/>
          </a:xfrm>
          <a:prstGeom prst="rect">
            <a:avLst/>
          </a:prstGeom>
        </p:spPr>
        <p:txBody>
          <a:bodyPr anchor="ctr"/>
          <a:lstStyle>
            <a:lvl1pPr marL="0" indent="0" algn="l">
              <a:buNone/>
              <a:defRPr sz="1600" b="0" baseline="0">
                <a:solidFill>
                  <a:schemeClr val="bg1"/>
                </a:solidFill>
                <a:latin typeface="+mn-lt"/>
                <a:cs typeface="Arial" pitchFamily="34" charset="0"/>
              </a:defRPr>
            </a:lvl1pPr>
          </a:lstStyle>
          <a:p>
            <a:pPr lvl="0"/>
            <a:r>
              <a:rPr lang="en-US" altLang="ko-KR" dirty="0"/>
              <a:t>Insert the title of your subtitle Here</a:t>
            </a:r>
          </a:p>
        </p:txBody>
      </p:sp>
    </p:spTree>
    <p:extLst>
      <p:ext uri="{BB962C8B-B14F-4D97-AF65-F5344CB8AC3E}">
        <p14:creationId xmlns:p14="http://schemas.microsoft.com/office/powerpoint/2010/main" val="24903998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Images and Conten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4751851" y="836712"/>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4751851" y="2708920"/>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1" hasCustomPrompt="1"/>
          </p:nvPr>
        </p:nvSpPr>
        <p:spPr>
          <a:xfrm>
            <a:off x="4751851" y="4581128"/>
            <a:ext cx="1728192" cy="1728192"/>
          </a:xfrm>
          <a:prstGeom prst="ellipse">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1954147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0" y="0"/>
            <a:ext cx="12192000" cy="6858000"/>
          </a:xfrm>
          <a:prstGeom prst="rect">
            <a:avLst/>
          </a:prstGeom>
          <a:solidFill>
            <a:schemeClr val="bg1">
              <a:lumMod val="95000"/>
            </a:schemeClr>
          </a:solidFill>
        </p:spPr>
        <p:txBody>
          <a:bodyPr tIns="540000" anchor="t"/>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1821899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311691" y="404664"/>
            <a:ext cx="2592288" cy="604867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6235700" y="404664"/>
            <a:ext cx="2592288" cy="6048672"/>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0046928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Images and Contents Layout">
    <p:spTree>
      <p:nvGrpSpPr>
        <p:cNvPr id="1" name=""/>
        <p:cNvGrpSpPr/>
        <p:nvPr/>
      </p:nvGrpSpPr>
      <p:grpSpPr>
        <a:xfrm>
          <a:off x="0" y="0"/>
          <a:ext cx="0" cy="0"/>
          <a:chOff x="0" y="0"/>
          <a:chExt cx="0" cy="0"/>
        </a:xfrm>
      </p:grpSpPr>
      <p:sp>
        <p:nvSpPr>
          <p:cNvPr id="5" name="Picture Placeholder 2"/>
          <p:cNvSpPr>
            <a:spLocks noGrp="1"/>
          </p:cNvSpPr>
          <p:nvPr>
            <p:ph type="pic" idx="12" hasCustomPrompt="1"/>
          </p:nvPr>
        </p:nvSpPr>
        <p:spPr>
          <a:xfrm>
            <a:off x="5663952" y="452670"/>
            <a:ext cx="2592288" cy="5952661"/>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3" hasCustomPrompt="1"/>
          </p:nvPr>
        </p:nvSpPr>
        <p:spPr>
          <a:xfrm>
            <a:off x="8592598" y="3699875"/>
            <a:ext cx="3072021" cy="270545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4" hasCustomPrompt="1"/>
          </p:nvPr>
        </p:nvSpPr>
        <p:spPr>
          <a:xfrm>
            <a:off x="527382" y="3699875"/>
            <a:ext cx="4800213" cy="2705456"/>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0133159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Images and Contents Layout">
    <p:spTree>
      <p:nvGrpSpPr>
        <p:cNvPr id="1" name=""/>
        <p:cNvGrpSpPr/>
        <p:nvPr/>
      </p:nvGrpSpPr>
      <p:grpSpPr>
        <a:xfrm>
          <a:off x="0" y="0"/>
          <a:ext cx="0" cy="0"/>
          <a:chOff x="0" y="0"/>
          <a:chExt cx="0" cy="0"/>
        </a:xfrm>
      </p:grpSpPr>
      <p:sp>
        <p:nvSpPr>
          <p:cNvPr id="7" name="Right Triangle 6"/>
          <p:cNvSpPr/>
          <p:nvPr userDrawn="1"/>
        </p:nvSpPr>
        <p:spPr>
          <a:xfrm rot="10800000">
            <a:off x="9072000" y="1"/>
            <a:ext cx="3120000" cy="3120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8" name="Picture Placeholder 2"/>
          <p:cNvSpPr>
            <a:spLocks noGrp="1"/>
          </p:cNvSpPr>
          <p:nvPr>
            <p:ph type="pic" idx="1" hasCustomPrompt="1"/>
          </p:nvPr>
        </p:nvSpPr>
        <p:spPr>
          <a:xfrm>
            <a:off x="7232793" y="38205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0" hasCustomPrompt="1"/>
          </p:nvPr>
        </p:nvSpPr>
        <p:spPr>
          <a:xfrm>
            <a:off x="5680968" y="196902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11" hasCustomPrompt="1"/>
          </p:nvPr>
        </p:nvSpPr>
        <p:spPr>
          <a:xfrm>
            <a:off x="7232793" y="3550411"/>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3" name="Picture Placeholder 2"/>
          <p:cNvSpPr>
            <a:spLocks noGrp="1"/>
          </p:cNvSpPr>
          <p:nvPr>
            <p:ph type="pic" idx="12" hasCustomPrompt="1"/>
          </p:nvPr>
        </p:nvSpPr>
        <p:spPr>
          <a:xfrm>
            <a:off x="8784619" y="1969029"/>
            <a:ext cx="2880000" cy="2880000"/>
          </a:xfrm>
          <a:prstGeom prst="diamond">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4" name="Right Triangle 13"/>
          <p:cNvSpPr/>
          <p:nvPr userDrawn="1"/>
        </p:nvSpPr>
        <p:spPr>
          <a:xfrm>
            <a:off x="0" y="3738000"/>
            <a:ext cx="3120000" cy="3120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54323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51149-CB7C-2B23-55F8-23D2B8D304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E8B35-4030-BE87-B1A1-08AEBA5224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31FCC5-2482-BBB9-8173-E690B30D44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20DF54-3AB3-9694-6B07-13BD2BA57D8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E724031-ED5B-7B85-AF56-C0DB92D54107}"/>
              </a:ext>
            </a:extLst>
          </p:cNvPr>
          <p:cNvSpPr>
            <a:spLocks noGrp="1"/>
          </p:cNvSpPr>
          <p:nvPr>
            <p:ph type="ftr" sz="quarter" idx="11"/>
          </p:nvPr>
        </p:nvSpPr>
        <p:spPr/>
        <p:txBody>
          <a:bodyPr/>
          <a:lstStyle/>
          <a:p>
            <a:r>
              <a:rPr lang="en-US"/>
              <a:t>rwtbhwrt</a:t>
            </a:r>
          </a:p>
        </p:txBody>
      </p:sp>
      <p:sp>
        <p:nvSpPr>
          <p:cNvPr id="7" name="Slide Number Placeholder 6">
            <a:extLst>
              <a:ext uri="{FF2B5EF4-FFF2-40B4-BE49-F238E27FC236}">
                <a16:creationId xmlns:a16="http://schemas.microsoft.com/office/drawing/2014/main" id="{EA077ED7-7A3E-CC3C-47FB-A0B0AB3BB2FC}"/>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17040789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Images and Contents Layout">
    <p:spTree>
      <p:nvGrpSpPr>
        <p:cNvPr id="1" name=""/>
        <p:cNvGrpSpPr/>
        <p:nvPr/>
      </p:nvGrpSpPr>
      <p:grpSpPr>
        <a:xfrm>
          <a:off x="0" y="0"/>
          <a:ext cx="0" cy="0"/>
          <a:chOff x="0" y="0"/>
          <a:chExt cx="0" cy="0"/>
        </a:xfrm>
      </p:grpSpPr>
      <p:sp>
        <p:nvSpPr>
          <p:cNvPr id="5" name="Picture Placeholder 2"/>
          <p:cNvSpPr>
            <a:spLocks noGrp="1"/>
          </p:cNvSpPr>
          <p:nvPr>
            <p:ph type="pic" idx="14" hasCustomPrompt="1"/>
          </p:nvPr>
        </p:nvSpPr>
        <p:spPr>
          <a:xfrm>
            <a:off x="345592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6" hasCustomPrompt="1"/>
          </p:nvPr>
        </p:nvSpPr>
        <p:spPr>
          <a:xfrm>
            <a:off x="633624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Picture Placeholder 2"/>
          <p:cNvSpPr>
            <a:spLocks noGrp="1"/>
          </p:cNvSpPr>
          <p:nvPr>
            <p:ph type="pic" idx="17" hasCustomPrompt="1"/>
          </p:nvPr>
        </p:nvSpPr>
        <p:spPr>
          <a:xfrm>
            <a:off x="9216565" y="0"/>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8" name="Picture Placeholder 2"/>
          <p:cNvSpPr>
            <a:spLocks noGrp="1"/>
          </p:cNvSpPr>
          <p:nvPr>
            <p:ph type="pic" idx="18" hasCustomPrompt="1"/>
          </p:nvPr>
        </p:nvSpPr>
        <p:spPr>
          <a:xfrm>
            <a:off x="345592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9" name="Picture Placeholder 2"/>
          <p:cNvSpPr>
            <a:spLocks noGrp="1"/>
          </p:cNvSpPr>
          <p:nvPr>
            <p:ph type="pic" idx="19" hasCustomPrompt="1"/>
          </p:nvPr>
        </p:nvSpPr>
        <p:spPr>
          <a:xfrm>
            <a:off x="633624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12" name="Picture Placeholder 2"/>
          <p:cNvSpPr>
            <a:spLocks noGrp="1"/>
          </p:cNvSpPr>
          <p:nvPr>
            <p:ph type="pic" idx="20" hasCustomPrompt="1"/>
          </p:nvPr>
        </p:nvSpPr>
        <p:spPr>
          <a:xfrm>
            <a:off x="9216565" y="4539627"/>
            <a:ext cx="2640075" cy="231837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39797101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Images and Conten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600" b="0" baseline="0">
                <a:solidFill>
                  <a:schemeClr val="tx1">
                    <a:lumMod val="75000"/>
                    <a:lumOff val="25000"/>
                  </a:schemeClr>
                </a:solidFill>
                <a:latin typeface="+mn-lt"/>
                <a:cs typeface="Arial" pitchFamily="34" charset="0"/>
              </a:defRPr>
            </a:lvl1pPr>
          </a:lstStyle>
          <a:p>
            <a:pPr lvl="0"/>
            <a:r>
              <a:rPr lang="en-US" altLang="ko-KR" dirty="0"/>
              <a:t>Insert the title of your subtitle Here</a:t>
            </a:r>
          </a:p>
        </p:txBody>
      </p:sp>
      <p:sp>
        <p:nvSpPr>
          <p:cNvPr id="5" name="Rectangle 4"/>
          <p:cNvSpPr/>
          <p:nvPr userDrawn="1"/>
        </p:nvSpPr>
        <p:spPr>
          <a:xfrm>
            <a:off x="0" y="3717032"/>
            <a:ext cx="12192000" cy="3140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lumMod val="75000"/>
                  <a:lumOff val="25000"/>
                </a:schemeClr>
              </a:solidFill>
            </a:endParaRPr>
          </a:p>
        </p:txBody>
      </p:sp>
      <p:pic>
        <p:nvPicPr>
          <p:cNvPr id="6" name="Picture 2" descr="D:\Fullppt\005-PNG이미지\노트북.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847862" y="1460500"/>
            <a:ext cx="8015881" cy="4077011"/>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2"/>
          <p:cNvSpPr>
            <a:spLocks noGrp="1"/>
          </p:cNvSpPr>
          <p:nvPr>
            <p:ph type="pic" idx="1" hasCustomPrompt="1"/>
          </p:nvPr>
        </p:nvSpPr>
        <p:spPr>
          <a:xfrm>
            <a:off x="7044605" y="1988841"/>
            <a:ext cx="3778671" cy="2818948"/>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42175284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s and Contents Layout">
    <p:bg>
      <p:bgPr>
        <a:solidFill>
          <a:schemeClr val="accent2"/>
        </a:solid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242176"/>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dirty="0"/>
              <a:t>IMAGES &amp; CONTENTS</a:t>
            </a:r>
          </a:p>
        </p:txBody>
      </p:sp>
      <p:sp>
        <p:nvSpPr>
          <p:cNvPr id="11" name="Text Placeholder 9"/>
          <p:cNvSpPr>
            <a:spLocks noGrp="1"/>
          </p:cNvSpPr>
          <p:nvPr>
            <p:ph type="body" sz="quarter" idx="11" hasCustomPrompt="1"/>
          </p:nvPr>
        </p:nvSpPr>
        <p:spPr>
          <a:xfrm>
            <a:off x="0" y="1010261"/>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dirty="0"/>
              <a:t>Insert the title of your subtitle Here</a:t>
            </a:r>
          </a:p>
        </p:txBody>
      </p:sp>
      <p:pic>
        <p:nvPicPr>
          <p:cNvPr id="5" name="Picture 2" descr="D:\KBM-정애\014-Fullppt\PNG이미지\모니터.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5413" y="1715136"/>
            <a:ext cx="4896544" cy="4882216"/>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p:cNvSpPr>
            <a:spLocks noGrp="1"/>
          </p:cNvSpPr>
          <p:nvPr>
            <p:ph type="pic" idx="12" hasCustomPrompt="1"/>
          </p:nvPr>
        </p:nvSpPr>
        <p:spPr>
          <a:xfrm>
            <a:off x="1028215" y="1929043"/>
            <a:ext cx="4433516" cy="3098392"/>
          </a:xfrm>
          <a:prstGeom prst="rect">
            <a:avLst/>
          </a:prstGeom>
          <a:solidFill>
            <a:schemeClr val="bg1">
              <a:lumMod val="95000"/>
            </a:schemeClr>
          </a:solidFill>
        </p:spPr>
        <p:txBody>
          <a:bodyPr anchor="ctr"/>
          <a:lstStyle>
            <a:lvl1pPr marL="0" indent="0" algn="ctr">
              <a:buNone/>
              <a:defRPr sz="1867" baseline="0">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Insert Your Image</a:t>
            </a:r>
            <a:endParaRPr lang="ko-KR" altLang="en-US" dirty="0"/>
          </a:p>
        </p:txBody>
      </p:sp>
    </p:spTree>
    <p:extLst>
      <p:ext uri="{BB962C8B-B14F-4D97-AF65-F5344CB8AC3E}">
        <p14:creationId xmlns:p14="http://schemas.microsoft.com/office/powerpoint/2010/main" val="2105202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Images and Contents Layout">
    <p:spTree>
      <p:nvGrpSpPr>
        <p:cNvPr id="1" name=""/>
        <p:cNvGrpSpPr/>
        <p:nvPr/>
      </p:nvGrpSpPr>
      <p:grpSpPr>
        <a:xfrm>
          <a:off x="0" y="0"/>
          <a:ext cx="0" cy="0"/>
          <a:chOff x="0" y="0"/>
          <a:chExt cx="0" cy="0"/>
        </a:xfrm>
      </p:grpSpPr>
      <p:sp>
        <p:nvSpPr>
          <p:cNvPr id="5" name="Rectangle 4"/>
          <p:cNvSpPr/>
          <p:nvPr userDrawn="1"/>
        </p:nvSpPr>
        <p:spPr>
          <a:xfrm>
            <a:off x="609600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nvGrpSpPr>
          <p:cNvPr id="6" name="Group 5"/>
          <p:cNvGrpSpPr/>
          <p:nvPr userDrawn="1"/>
        </p:nvGrpSpPr>
        <p:grpSpPr>
          <a:xfrm>
            <a:off x="4502832" y="674682"/>
            <a:ext cx="3168352" cy="5472612"/>
            <a:chOff x="2627784" y="1825002"/>
            <a:chExt cx="1198166" cy="2069560"/>
          </a:xfrm>
        </p:grpSpPr>
        <p:sp>
          <p:nvSpPr>
            <p:cNvPr id="7" name="Rounded Rectangle 6"/>
            <p:cNvSpPr/>
            <p:nvPr/>
          </p:nvSpPr>
          <p:spPr>
            <a:xfrm>
              <a:off x="2627784" y="1825002"/>
              <a:ext cx="1198166" cy="206956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8" name="Rectangle 7"/>
            <p:cNvSpPr/>
            <p:nvPr/>
          </p:nvSpPr>
          <p:spPr>
            <a:xfrm>
              <a:off x="3155241" y="1922844"/>
              <a:ext cx="143251" cy="27666"/>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nvGrpSpPr>
            <p:cNvPr id="9" name="Group 8"/>
            <p:cNvGrpSpPr/>
            <p:nvPr/>
          </p:nvGrpSpPr>
          <p:grpSpPr>
            <a:xfrm>
              <a:off x="3168829" y="3704452"/>
              <a:ext cx="116076" cy="127684"/>
              <a:chOff x="2453209" y="5151638"/>
              <a:chExt cx="191820" cy="211002"/>
            </a:xfrm>
          </p:grpSpPr>
          <p:sp>
            <p:nvSpPr>
              <p:cNvPr id="12" name="Oval 11"/>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13" name="Rounded Rectangle 12"/>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grpSp>
      </p:grpSp>
      <p:sp>
        <p:nvSpPr>
          <p:cNvPr id="14" name="Picture Placeholder 2"/>
          <p:cNvSpPr>
            <a:spLocks noGrp="1"/>
          </p:cNvSpPr>
          <p:nvPr>
            <p:ph type="pic" idx="12" hasCustomPrompt="1"/>
          </p:nvPr>
        </p:nvSpPr>
        <p:spPr>
          <a:xfrm>
            <a:off x="4701377" y="1124745"/>
            <a:ext cx="2789247" cy="4398063"/>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Tree>
    <p:extLst>
      <p:ext uri="{BB962C8B-B14F-4D97-AF65-F5344CB8AC3E}">
        <p14:creationId xmlns:p14="http://schemas.microsoft.com/office/powerpoint/2010/main" val="5194937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3791744" y="0"/>
            <a:ext cx="8400256" cy="6858000"/>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Rectangle 5"/>
          <p:cNvSpPr/>
          <p:nvPr userDrawn="1"/>
        </p:nvSpPr>
        <p:spPr>
          <a:xfrm>
            <a:off x="0" y="0"/>
            <a:ext cx="37917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27663330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Images and Contents Layout">
    <p:spTree>
      <p:nvGrpSpPr>
        <p:cNvPr id="1" name=""/>
        <p:cNvGrpSpPr/>
        <p:nvPr/>
      </p:nvGrpSpPr>
      <p:grpSpPr>
        <a:xfrm>
          <a:off x="0" y="0"/>
          <a:ext cx="0" cy="0"/>
          <a:chOff x="0" y="0"/>
          <a:chExt cx="0" cy="0"/>
        </a:xfrm>
      </p:grpSpPr>
      <p:sp>
        <p:nvSpPr>
          <p:cNvPr id="5" name="Picture Placeholder 2"/>
          <p:cNvSpPr>
            <a:spLocks noGrp="1"/>
          </p:cNvSpPr>
          <p:nvPr>
            <p:ph type="pic" idx="1" hasCustomPrompt="1"/>
          </p:nvPr>
        </p:nvSpPr>
        <p:spPr>
          <a:xfrm>
            <a:off x="623392" y="0"/>
            <a:ext cx="4416491" cy="179681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6" name="Picture Placeholder 2"/>
          <p:cNvSpPr>
            <a:spLocks noGrp="1"/>
          </p:cNvSpPr>
          <p:nvPr>
            <p:ph type="pic" idx="10" hasCustomPrompt="1"/>
          </p:nvPr>
        </p:nvSpPr>
        <p:spPr>
          <a:xfrm>
            <a:off x="623392" y="5061181"/>
            <a:ext cx="4416491" cy="1796819"/>
          </a:xfrm>
          <a:prstGeom prst="rect">
            <a:avLst/>
          </a:prstGeom>
          <a:solidFill>
            <a:schemeClr val="bg1">
              <a:lumMod val="95000"/>
            </a:schemeClr>
          </a:solidFill>
        </p:spPr>
        <p:txBody>
          <a:bodyPr anchor="ctr"/>
          <a:lstStyle>
            <a:lvl1pPr marL="0" indent="0" algn="ctr">
              <a:buNone/>
              <a:defRPr sz="1600" baseline="0">
                <a:solidFill>
                  <a:schemeClr val="tx1">
                    <a:lumMod val="75000"/>
                    <a:lumOff val="25000"/>
                  </a:schemeClr>
                </a:solidFill>
                <a:latin typeface="+mn-lt"/>
                <a:cs typeface="Arial"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ko-KR" dirty="0"/>
              <a:t>Your Picture Here</a:t>
            </a:r>
            <a:endParaRPr lang="ko-KR" altLang="en-US" dirty="0"/>
          </a:p>
        </p:txBody>
      </p:sp>
      <p:sp>
        <p:nvSpPr>
          <p:cNvPr id="7" name="Rectangle 6"/>
          <p:cNvSpPr/>
          <p:nvPr userDrawn="1"/>
        </p:nvSpPr>
        <p:spPr>
          <a:xfrm>
            <a:off x="623392" y="1988840"/>
            <a:ext cx="4416491" cy="2880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Tree>
    <p:extLst>
      <p:ext uri="{BB962C8B-B14F-4D97-AF65-F5344CB8AC3E}">
        <p14:creationId xmlns:p14="http://schemas.microsoft.com/office/powerpoint/2010/main" val="4275103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64638"/>
            <a:ext cx="12192000" cy="768085"/>
          </a:xfrm>
          <a:prstGeom prst="rect">
            <a:avLst/>
          </a:prstGeom>
        </p:spPr>
        <p:txBody>
          <a:bodyPr anchor="ctr"/>
          <a:lstStyle>
            <a:lvl1pPr marL="0" indent="0" algn="ctr">
              <a:buNone/>
              <a:defRPr sz="4800" b="0" baseline="0">
                <a:solidFill>
                  <a:schemeClr val="tx1">
                    <a:lumMod val="75000"/>
                    <a:lumOff val="25000"/>
                  </a:schemeClr>
                </a:solidFill>
                <a:latin typeface="+mj-lt"/>
                <a:cs typeface="Arial" pitchFamily="34" charset="0"/>
              </a:defRPr>
            </a:lvl1pPr>
          </a:lstStyle>
          <a:p>
            <a:pPr lvl="0"/>
            <a:r>
              <a:rPr lang="en-US" altLang="ko-KR" dirty="0"/>
              <a:t>ICON SETS LAYOUT</a:t>
            </a:r>
          </a:p>
        </p:txBody>
      </p:sp>
      <p:grpSp>
        <p:nvGrpSpPr>
          <p:cNvPr id="5" name="Group 4"/>
          <p:cNvGrpSpPr/>
          <p:nvPr userDrawn="1"/>
        </p:nvGrpSpPr>
        <p:grpSpPr>
          <a:xfrm>
            <a:off x="472011" y="1508786"/>
            <a:ext cx="3799787" cy="486556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bg1"/>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endParaRPr>
            </a:p>
          </p:txBody>
        </p:sp>
      </p:grpSp>
    </p:spTree>
    <p:extLst>
      <p:ext uri="{BB962C8B-B14F-4D97-AF65-F5344CB8AC3E}">
        <p14:creationId xmlns:p14="http://schemas.microsoft.com/office/powerpoint/2010/main" val="1520810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57BE-D960-573A-0378-64601E1366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B642F9-FE03-ACD4-E82D-73A72B9C64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9CF3D3-87A3-6DA1-C9F5-7E3A928E22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8B478-5505-0637-42ED-2384995486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F642C0-0FEA-EACA-8E78-5E0C5827C9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DE5865-A62F-44E1-4048-B71F18225AB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702E1147-78CD-25F8-94EF-AEBBB8649EBD}"/>
              </a:ext>
            </a:extLst>
          </p:cNvPr>
          <p:cNvSpPr>
            <a:spLocks noGrp="1"/>
          </p:cNvSpPr>
          <p:nvPr>
            <p:ph type="ftr" sz="quarter" idx="11"/>
          </p:nvPr>
        </p:nvSpPr>
        <p:spPr/>
        <p:txBody>
          <a:bodyPr/>
          <a:lstStyle/>
          <a:p>
            <a:r>
              <a:rPr lang="en-US"/>
              <a:t>rwtbhwrt</a:t>
            </a:r>
          </a:p>
        </p:txBody>
      </p:sp>
      <p:sp>
        <p:nvSpPr>
          <p:cNvPr id="9" name="Slide Number Placeholder 8">
            <a:extLst>
              <a:ext uri="{FF2B5EF4-FFF2-40B4-BE49-F238E27FC236}">
                <a16:creationId xmlns:a16="http://schemas.microsoft.com/office/drawing/2014/main" id="{1C17D00F-6561-95AF-D69D-FEBE41AD8D39}"/>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393870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C19F2-F084-1671-A2D8-B3FA075193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0A0EB5-628A-24D8-C112-29E912087E7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76233EFB-0AD4-1E22-6B13-2D56E81CB8C1}"/>
              </a:ext>
            </a:extLst>
          </p:cNvPr>
          <p:cNvSpPr>
            <a:spLocks noGrp="1"/>
          </p:cNvSpPr>
          <p:nvPr>
            <p:ph type="ftr" sz="quarter" idx="11"/>
          </p:nvPr>
        </p:nvSpPr>
        <p:spPr/>
        <p:txBody>
          <a:bodyPr/>
          <a:lstStyle/>
          <a:p>
            <a:r>
              <a:rPr lang="en-US"/>
              <a:t>rwtbhwrt</a:t>
            </a:r>
          </a:p>
        </p:txBody>
      </p:sp>
      <p:sp>
        <p:nvSpPr>
          <p:cNvPr id="5" name="Slide Number Placeholder 4">
            <a:extLst>
              <a:ext uri="{FF2B5EF4-FFF2-40B4-BE49-F238E27FC236}">
                <a16:creationId xmlns:a16="http://schemas.microsoft.com/office/drawing/2014/main" id="{23AAE080-5B54-3556-463C-E0AEE606E420}"/>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316117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DDAC72-373B-9170-AF52-470D5CCF3A26}"/>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5F626324-D890-28B9-6896-2244B09529A8}"/>
              </a:ext>
            </a:extLst>
          </p:cNvPr>
          <p:cNvSpPr>
            <a:spLocks noGrp="1"/>
          </p:cNvSpPr>
          <p:nvPr>
            <p:ph type="ftr" sz="quarter" idx="11"/>
          </p:nvPr>
        </p:nvSpPr>
        <p:spPr/>
        <p:txBody>
          <a:bodyPr/>
          <a:lstStyle/>
          <a:p>
            <a:r>
              <a:rPr lang="en-US"/>
              <a:t>rwtbhwrt</a:t>
            </a:r>
          </a:p>
        </p:txBody>
      </p:sp>
      <p:sp>
        <p:nvSpPr>
          <p:cNvPr id="4" name="Slide Number Placeholder 3">
            <a:extLst>
              <a:ext uri="{FF2B5EF4-FFF2-40B4-BE49-F238E27FC236}">
                <a16:creationId xmlns:a16="http://schemas.microsoft.com/office/drawing/2014/main" id="{3E1449FF-E18E-1EBD-FF06-6E0B6D0973C4}"/>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3998855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DC878-B843-2F8C-F920-440604C25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9AFBD9-3045-1230-C0BF-C9DB9A9ACA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A6F716-AC43-326A-4F70-6421597F8B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B112A7-2D55-4BC2-8AFC-CCF1A1D1FF6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A1D540-2F26-8CC0-2978-F6EAA8ADBA98}"/>
              </a:ext>
            </a:extLst>
          </p:cNvPr>
          <p:cNvSpPr>
            <a:spLocks noGrp="1"/>
          </p:cNvSpPr>
          <p:nvPr>
            <p:ph type="ftr" sz="quarter" idx="11"/>
          </p:nvPr>
        </p:nvSpPr>
        <p:spPr/>
        <p:txBody>
          <a:bodyPr/>
          <a:lstStyle/>
          <a:p>
            <a:r>
              <a:rPr lang="en-US"/>
              <a:t>rwtbhwrt</a:t>
            </a:r>
          </a:p>
        </p:txBody>
      </p:sp>
      <p:sp>
        <p:nvSpPr>
          <p:cNvPr id="7" name="Slide Number Placeholder 6">
            <a:extLst>
              <a:ext uri="{FF2B5EF4-FFF2-40B4-BE49-F238E27FC236}">
                <a16:creationId xmlns:a16="http://schemas.microsoft.com/office/drawing/2014/main" id="{52B8C317-1079-DFA5-738B-13EFDDBAA870}"/>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3603475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9133B-44A6-B86E-A6D1-334B12B33B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D37784-5545-1EF0-F10A-3EE23C42F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380A3E-BDEC-4C03-0049-72F7EC209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D8782C-3B1B-D0B0-9F3D-AC3432F319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C991BAB-F1CC-63E2-1605-455C45874311}"/>
              </a:ext>
            </a:extLst>
          </p:cNvPr>
          <p:cNvSpPr>
            <a:spLocks noGrp="1"/>
          </p:cNvSpPr>
          <p:nvPr>
            <p:ph type="ftr" sz="quarter" idx="11"/>
          </p:nvPr>
        </p:nvSpPr>
        <p:spPr/>
        <p:txBody>
          <a:bodyPr/>
          <a:lstStyle/>
          <a:p>
            <a:r>
              <a:rPr lang="en-US"/>
              <a:t>rwtbhwrt</a:t>
            </a:r>
          </a:p>
        </p:txBody>
      </p:sp>
      <p:sp>
        <p:nvSpPr>
          <p:cNvPr id="7" name="Slide Number Placeholder 6">
            <a:extLst>
              <a:ext uri="{FF2B5EF4-FFF2-40B4-BE49-F238E27FC236}">
                <a16:creationId xmlns:a16="http://schemas.microsoft.com/office/drawing/2014/main" id="{B129F731-58BE-A850-7B0D-D62D7738EE91}"/>
              </a:ext>
            </a:extLst>
          </p:cNvPr>
          <p:cNvSpPr>
            <a:spLocks noGrp="1"/>
          </p:cNvSpPr>
          <p:nvPr>
            <p:ph type="sldNum" sz="quarter" idx="12"/>
          </p:nvPr>
        </p:nvSpPr>
        <p:spPr/>
        <p:txBody>
          <a:bodyPr/>
          <a:lstStyle/>
          <a:p>
            <a:fld id="{F78298D2-22E7-481D-86BD-5DCB83DFB522}" type="slidenum">
              <a:rPr lang="en-US" smtClean="0"/>
              <a:t>‹N›</a:t>
            </a:fld>
            <a:endParaRPr lang="en-US"/>
          </a:p>
        </p:txBody>
      </p:sp>
    </p:spTree>
    <p:extLst>
      <p:ext uri="{BB962C8B-B14F-4D97-AF65-F5344CB8AC3E}">
        <p14:creationId xmlns:p14="http://schemas.microsoft.com/office/powerpoint/2010/main" val="4062272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heme" Target="../theme/theme3.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E51B3-7C80-BA4B-C217-1B3E54719B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4FFA4F-377A-D3B3-70EF-7D14E77210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44220E-90F8-DE07-3016-F91DF809E7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49C1279-5FC0-D3FD-EC4C-F66546C646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rwtbhwrt</a:t>
            </a:r>
          </a:p>
        </p:txBody>
      </p:sp>
      <p:sp>
        <p:nvSpPr>
          <p:cNvPr id="6" name="Slide Number Placeholder 5">
            <a:extLst>
              <a:ext uri="{FF2B5EF4-FFF2-40B4-BE49-F238E27FC236}">
                <a16:creationId xmlns:a16="http://schemas.microsoft.com/office/drawing/2014/main" id="{A016DE86-048E-3F9D-D5A9-275005E5E0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8298D2-22E7-481D-86BD-5DCB83DFB522}" type="slidenum">
              <a:rPr lang="en-US" smtClean="0"/>
              <a:t>‹N›</a:t>
            </a:fld>
            <a:endParaRPr lang="en-US"/>
          </a:p>
        </p:txBody>
      </p:sp>
    </p:spTree>
    <p:extLst>
      <p:ext uri="{BB962C8B-B14F-4D97-AF65-F5344CB8AC3E}">
        <p14:creationId xmlns:p14="http://schemas.microsoft.com/office/powerpoint/2010/main" val="9929747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8163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hdr="0" dt="0"/>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3486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Lst>
  <p:txStyles>
    <p:titleStyle>
      <a:lvl1pPr algn="ctr" defTabSz="1219170" rtl="0" eaLnBrk="1" latinLnBrk="1"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1"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1"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1"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1"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ko-KR"/>
      </a:defPPr>
      <a:lvl1pPr marL="0" algn="l" defTabSz="1219170" rtl="0" eaLnBrk="1" latinLnBrk="1" hangingPunct="1">
        <a:defRPr sz="2400" kern="1200">
          <a:solidFill>
            <a:schemeClr val="tx1"/>
          </a:solidFill>
          <a:latin typeface="+mn-lt"/>
          <a:ea typeface="+mn-ea"/>
          <a:cs typeface="+mn-cs"/>
        </a:defRPr>
      </a:lvl1pPr>
      <a:lvl2pPr marL="609585" algn="l" defTabSz="1219170" rtl="0" eaLnBrk="1" latinLnBrk="1" hangingPunct="1">
        <a:defRPr sz="2400" kern="1200">
          <a:solidFill>
            <a:schemeClr val="tx1"/>
          </a:solidFill>
          <a:latin typeface="+mn-lt"/>
          <a:ea typeface="+mn-ea"/>
          <a:cs typeface="+mn-cs"/>
        </a:defRPr>
      </a:lvl2pPr>
      <a:lvl3pPr marL="1219170" algn="l" defTabSz="1219170" rtl="0" eaLnBrk="1" latinLnBrk="1" hangingPunct="1">
        <a:defRPr sz="2400" kern="1200">
          <a:solidFill>
            <a:schemeClr val="tx1"/>
          </a:solidFill>
          <a:latin typeface="+mn-lt"/>
          <a:ea typeface="+mn-ea"/>
          <a:cs typeface="+mn-cs"/>
        </a:defRPr>
      </a:lvl3pPr>
      <a:lvl4pPr marL="1828754" algn="l" defTabSz="1219170" rtl="0" eaLnBrk="1" latinLnBrk="1" hangingPunct="1">
        <a:defRPr sz="2400" kern="1200">
          <a:solidFill>
            <a:schemeClr val="tx1"/>
          </a:solidFill>
          <a:latin typeface="+mn-lt"/>
          <a:ea typeface="+mn-ea"/>
          <a:cs typeface="+mn-cs"/>
        </a:defRPr>
      </a:lvl4pPr>
      <a:lvl5pPr marL="2438339" algn="l" defTabSz="1219170" rtl="0" eaLnBrk="1" latinLnBrk="1" hangingPunct="1">
        <a:defRPr sz="2400" kern="1200">
          <a:solidFill>
            <a:schemeClr val="tx1"/>
          </a:solidFill>
          <a:latin typeface="+mn-lt"/>
          <a:ea typeface="+mn-ea"/>
          <a:cs typeface="+mn-cs"/>
        </a:defRPr>
      </a:lvl5pPr>
      <a:lvl6pPr marL="3047924" algn="l" defTabSz="1219170" rtl="0" eaLnBrk="1" latinLnBrk="1" hangingPunct="1">
        <a:defRPr sz="2400" kern="1200">
          <a:solidFill>
            <a:schemeClr val="tx1"/>
          </a:solidFill>
          <a:latin typeface="+mn-lt"/>
          <a:ea typeface="+mn-ea"/>
          <a:cs typeface="+mn-cs"/>
        </a:defRPr>
      </a:lvl6pPr>
      <a:lvl7pPr marL="3657509" algn="l" defTabSz="1219170" rtl="0" eaLnBrk="1" latinLnBrk="1" hangingPunct="1">
        <a:defRPr sz="2400" kern="1200">
          <a:solidFill>
            <a:schemeClr val="tx1"/>
          </a:solidFill>
          <a:latin typeface="+mn-lt"/>
          <a:ea typeface="+mn-ea"/>
          <a:cs typeface="+mn-cs"/>
        </a:defRPr>
      </a:lvl7pPr>
      <a:lvl8pPr marL="4267093" algn="l" defTabSz="1219170" rtl="0" eaLnBrk="1" latinLnBrk="1" hangingPunct="1">
        <a:defRPr sz="2400" kern="1200">
          <a:solidFill>
            <a:schemeClr val="tx1"/>
          </a:solidFill>
          <a:latin typeface="+mn-lt"/>
          <a:ea typeface="+mn-ea"/>
          <a:cs typeface="+mn-cs"/>
        </a:defRPr>
      </a:lvl8pPr>
      <a:lvl9pPr marL="4876678" algn="l" defTabSz="1219170" rtl="0" eaLnBrk="1" latinLnBrk="1"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5.pn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60.pn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953938" y="1679360"/>
            <a:ext cx="4367719" cy="2760195"/>
          </a:xfrm>
        </p:spPr>
        <p:txBody>
          <a:bodyPr>
            <a:normAutofit/>
          </a:bodyPr>
          <a:lstStyle/>
          <a:p>
            <a:pPr lvl="0"/>
            <a:r>
              <a:rPr lang="en-US" altLang="ko-KR" sz="2700" dirty="0">
                <a:solidFill>
                  <a:srgbClr val="69B5CC"/>
                </a:solidFill>
                <a:latin typeface="Berlin Sans FB Demi" panose="020E0802020502020306" pitchFamily="34" charset="0"/>
              </a:rPr>
              <a:t>Low-</a:t>
            </a:r>
            <a:r>
              <a:rPr lang="en-US" altLang="ko-KR" sz="2700" dirty="0" err="1">
                <a:solidFill>
                  <a:srgbClr val="69B5CC"/>
                </a:solidFill>
                <a:latin typeface="Berlin Sans FB Demi" panose="020E0802020502020306" pitchFamily="34" charset="0"/>
              </a:rPr>
              <a:t>radiactivity</a:t>
            </a:r>
            <a:r>
              <a:rPr lang="en-US" altLang="ko-KR" sz="2700" dirty="0">
                <a:solidFill>
                  <a:srgbClr val="69B5CC"/>
                </a:solidFill>
                <a:latin typeface="Berlin Sans FB Demi" panose="020E0802020502020306" pitchFamily="34" charset="0"/>
              </a:rPr>
              <a:t> argon for dark matter searches and beyond</a:t>
            </a:r>
          </a:p>
        </p:txBody>
      </p:sp>
      <p:sp>
        <p:nvSpPr>
          <p:cNvPr id="7" name="Sottotitolo 2">
            <a:extLst>
              <a:ext uri="{FF2B5EF4-FFF2-40B4-BE49-F238E27FC236}">
                <a16:creationId xmlns:a16="http://schemas.microsoft.com/office/drawing/2014/main" id="{1870A85B-BD04-C545-804B-7E77F6F2C1D0}"/>
              </a:ext>
            </a:extLst>
          </p:cNvPr>
          <p:cNvSpPr txBox="1">
            <a:spLocks/>
          </p:cNvSpPr>
          <p:nvPr/>
        </p:nvSpPr>
        <p:spPr>
          <a:xfrm>
            <a:off x="3584428" y="3651282"/>
            <a:ext cx="5106737" cy="2294021"/>
          </a:xfrm>
          <a:prstGeom prst="rect">
            <a:avLst/>
          </a:prstGeom>
        </p:spPr>
        <p:txBody>
          <a:bodyPr vert="horz" lIns="121920" tIns="60960" rIns="121920" bIns="609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2200" dirty="0">
                <a:solidFill>
                  <a:srgbClr val="FF0000"/>
                </a:solidFill>
                <a:latin typeface="Berlin Sans FB Demi" panose="020E0802020502020306" pitchFamily="34" charset="0"/>
              </a:rPr>
              <a:t>Riccardo Stefanizzi</a:t>
            </a:r>
          </a:p>
        </p:txBody>
      </p:sp>
      <p:sp>
        <p:nvSpPr>
          <p:cNvPr id="2" name="Text Placeholder 2">
            <a:extLst>
              <a:ext uri="{FF2B5EF4-FFF2-40B4-BE49-F238E27FC236}">
                <a16:creationId xmlns:a16="http://schemas.microsoft.com/office/drawing/2014/main" id="{C26E6AD5-362B-9146-6143-FF166AC44B43}"/>
              </a:ext>
            </a:extLst>
          </p:cNvPr>
          <p:cNvSpPr txBox="1">
            <a:spLocks/>
          </p:cNvSpPr>
          <p:nvPr/>
        </p:nvSpPr>
        <p:spPr>
          <a:xfrm>
            <a:off x="3953938" y="3906589"/>
            <a:ext cx="4489881" cy="1417474"/>
          </a:xfrm>
          <a:prstGeom prst="rect">
            <a:avLst/>
          </a:prstGeom>
        </p:spPr>
        <p:txBody>
          <a:bodyPr vert="horz" lIns="91440" tIns="45720" rIns="91440" bIns="45720" rtlCol="0" anchor="ctr">
            <a:normAutofit/>
          </a:bodyPr>
          <a:lstStyle>
            <a:lvl1pPr marL="0" indent="0" algn="ctr" defTabSz="914400" rtl="0" eaLnBrk="1" latinLnBrk="0" hangingPunct="1">
              <a:lnSpc>
                <a:spcPct val="100000"/>
              </a:lnSpc>
              <a:spcBef>
                <a:spcPts val="1000"/>
              </a:spcBef>
              <a:buFont typeface="Arial" panose="020B0604020202020204" pitchFamily="34" charset="0"/>
              <a:buNone/>
              <a:defRPr sz="4800" b="1" kern="1200" baseline="0">
                <a:solidFill>
                  <a:schemeClr val="accent1"/>
                </a:solidFill>
                <a:latin typeface="+mn-lt"/>
                <a:ea typeface="+mn-ea"/>
                <a:cs typeface="Arial"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rgbClr val="FF0000"/>
                </a:solidFill>
                <a:latin typeface="Berlin Sans FB Demi" panose="020E0802020502020306" pitchFamily="34" charset="0"/>
              </a:rPr>
              <a:t>Walter M. </a:t>
            </a:r>
            <a:r>
              <a:rPr lang="en-US" sz="2000" dirty="0" err="1">
                <a:solidFill>
                  <a:srgbClr val="FF0000"/>
                </a:solidFill>
                <a:latin typeface="Berlin Sans FB Demi" panose="020E0802020502020306" pitchFamily="34" charset="0"/>
              </a:rPr>
              <a:t>Bonivento</a:t>
            </a:r>
            <a:endParaRPr lang="en-US" sz="2000" dirty="0">
              <a:solidFill>
                <a:srgbClr val="FF0000"/>
              </a:solidFill>
              <a:latin typeface="Berlin Sans FB Demi" panose="020E0802020502020306" pitchFamily="34" charset="0"/>
            </a:endParaRPr>
          </a:p>
          <a:p>
            <a:r>
              <a:rPr lang="en-US" altLang="ko-KR" sz="1500" dirty="0">
                <a:solidFill>
                  <a:srgbClr val="FF0000"/>
                </a:solidFill>
                <a:latin typeface="Berlin Sans FB Demi" panose="020E0802020502020306" pitchFamily="34" charset="0"/>
              </a:rPr>
              <a:t> on behalf of the DarkSide-50 collaboration</a:t>
            </a:r>
          </a:p>
          <a:p>
            <a:r>
              <a:rPr lang="en-US" altLang="ko-KR" sz="1500" dirty="0">
                <a:solidFill>
                  <a:srgbClr val="FF0000"/>
                </a:solidFill>
                <a:latin typeface="Berlin Sans FB Demi" panose="020E0802020502020306" pitchFamily="34" charset="0"/>
              </a:rPr>
              <a:t>GADMC</a:t>
            </a:r>
          </a:p>
        </p:txBody>
      </p:sp>
      <p:sp>
        <p:nvSpPr>
          <p:cNvPr id="4" name="TextBox 3">
            <a:extLst>
              <a:ext uri="{FF2B5EF4-FFF2-40B4-BE49-F238E27FC236}">
                <a16:creationId xmlns:a16="http://schemas.microsoft.com/office/drawing/2014/main" id="{FD8DFD81-A8AB-1913-4363-AC6B6D0EBBF1}"/>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1</a:t>
            </a:r>
          </a:p>
        </p:txBody>
      </p:sp>
      <p:sp>
        <p:nvSpPr>
          <p:cNvPr id="5" name="TextBox 8">
            <a:extLst>
              <a:ext uri="{FF2B5EF4-FFF2-40B4-BE49-F238E27FC236}">
                <a16:creationId xmlns:a16="http://schemas.microsoft.com/office/drawing/2014/main" id="{5F104AAA-9C68-F9DF-246B-CA46DDDB195F}"/>
              </a:ext>
            </a:extLst>
          </p:cNvPr>
          <p:cNvSpPr txBox="1"/>
          <p:nvPr/>
        </p:nvSpPr>
        <p:spPr>
          <a:xfrm>
            <a:off x="3831776" y="107242"/>
            <a:ext cx="6391913" cy="830997"/>
          </a:xfrm>
          <a:prstGeom prst="rect">
            <a:avLst/>
          </a:prstGeom>
          <a:noFill/>
        </p:spPr>
        <p:txBody>
          <a:bodyPr wrap="square" rtlCol="0">
            <a:spAutoFit/>
          </a:bodyPr>
          <a:lstStyle/>
          <a:p>
            <a:r>
              <a:rPr lang="en-US" sz="2400" dirty="0">
                <a:solidFill>
                  <a:srgbClr val="FF0000"/>
                </a:solidFill>
                <a:latin typeface="Berlin Sans FB Demi" panose="020E0802020502020306" pitchFamily="34" charset="0"/>
              </a:rPr>
              <a:t>15th International Workshop on the Identification of Dark Matter 2024</a:t>
            </a:r>
          </a:p>
        </p:txBody>
      </p:sp>
      <p:sp>
        <p:nvSpPr>
          <p:cNvPr id="6" name="TextBox 8">
            <a:extLst>
              <a:ext uri="{FF2B5EF4-FFF2-40B4-BE49-F238E27FC236}">
                <a16:creationId xmlns:a16="http://schemas.microsoft.com/office/drawing/2014/main" id="{2984DAFE-8EF0-1BBC-D69C-90DF3A2BF0DA}"/>
              </a:ext>
            </a:extLst>
          </p:cNvPr>
          <p:cNvSpPr txBox="1"/>
          <p:nvPr/>
        </p:nvSpPr>
        <p:spPr>
          <a:xfrm>
            <a:off x="10223689" y="6289093"/>
            <a:ext cx="1862443" cy="461665"/>
          </a:xfrm>
          <a:prstGeom prst="rect">
            <a:avLst/>
          </a:prstGeom>
          <a:noFill/>
        </p:spPr>
        <p:txBody>
          <a:bodyPr wrap="square" rtlCol="0">
            <a:spAutoFit/>
          </a:bodyPr>
          <a:lstStyle/>
          <a:p>
            <a:r>
              <a:rPr lang="en-US" sz="2400" dirty="0">
                <a:solidFill>
                  <a:srgbClr val="FF0000"/>
                </a:solidFill>
                <a:latin typeface="Berlin Sans FB Demi" panose="020E0802020502020306" pitchFamily="34" charset="0"/>
              </a:rPr>
              <a:t>08/07/24</a:t>
            </a:r>
          </a:p>
        </p:txBody>
      </p:sp>
      <p:pic>
        <p:nvPicPr>
          <p:cNvPr id="8" name="Immagine 7">
            <a:extLst>
              <a:ext uri="{FF2B5EF4-FFF2-40B4-BE49-F238E27FC236}">
                <a16:creationId xmlns:a16="http://schemas.microsoft.com/office/drawing/2014/main" id="{84518FB1-BE7C-0944-A46A-5EF7C3F6A479}"/>
              </a:ext>
            </a:extLst>
          </p:cNvPr>
          <p:cNvPicPr>
            <a:picLocks noChangeAspect="1"/>
          </p:cNvPicPr>
          <p:nvPr/>
        </p:nvPicPr>
        <p:blipFill>
          <a:blip r:embed="rId3"/>
          <a:stretch>
            <a:fillRect/>
          </a:stretch>
        </p:blipFill>
        <p:spPr>
          <a:xfrm>
            <a:off x="-53467" y="4993406"/>
            <a:ext cx="3195781" cy="3271871"/>
          </a:xfrm>
          <a:prstGeom prst="rect">
            <a:avLst/>
          </a:prstGeom>
        </p:spPr>
      </p:pic>
      <p:pic>
        <p:nvPicPr>
          <p:cNvPr id="9" name="Immagine 8">
            <a:extLst>
              <a:ext uri="{FF2B5EF4-FFF2-40B4-BE49-F238E27FC236}">
                <a16:creationId xmlns:a16="http://schemas.microsoft.com/office/drawing/2014/main" id="{F8104ABB-7FF1-8A43-BC46-EC426C055757}"/>
              </a:ext>
            </a:extLst>
          </p:cNvPr>
          <p:cNvPicPr>
            <a:picLocks noChangeAspect="1"/>
          </p:cNvPicPr>
          <p:nvPr/>
        </p:nvPicPr>
        <p:blipFill>
          <a:blip r:embed="rId4"/>
          <a:stretch>
            <a:fillRect/>
          </a:stretch>
        </p:blipFill>
        <p:spPr>
          <a:xfrm>
            <a:off x="325657" y="3222634"/>
            <a:ext cx="2248983" cy="1409574"/>
          </a:xfrm>
          <a:prstGeom prst="rect">
            <a:avLst/>
          </a:prstGeom>
        </p:spPr>
      </p:pic>
      <p:pic>
        <p:nvPicPr>
          <p:cNvPr id="11" name="Immagine 10" descr="Immagine che contiene Elementi grafici, clipart, grafica, design&#10;&#10;Descrizione generata automaticamente">
            <a:extLst>
              <a:ext uri="{FF2B5EF4-FFF2-40B4-BE49-F238E27FC236}">
                <a16:creationId xmlns:a16="http://schemas.microsoft.com/office/drawing/2014/main" id="{BFFEBB9D-C392-FC7F-7AF6-CB9057472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74" y="413821"/>
            <a:ext cx="2174866" cy="2174866"/>
          </a:xfrm>
          <a:prstGeom prst="rect">
            <a:avLst/>
          </a:prstGeom>
        </p:spPr>
      </p:pic>
    </p:spTree>
    <p:extLst>
      <p:ext uri="{BB962C8B-B14F-4D97-AF65-F5344CB8AC3E}">
        <p14:creationId xmlns:p14="http://schemas.microsoft.com/office/powerpoint/2010/main" val="2971841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1">
            <a:extLst>
              <a:ext uri="{FF2B5EF4-FFF2-40B4-BE49-F238E27FC236}">
                <a16:creationId xmlns:a16="http://schemas.microsoft.com/office/drawing/2014/main" id="{F6446BE2-63C8-5164-C67C-DF374703FA7C}"/>
              </a:ext>
            </a:extLst>
          </p:cNvPr>
          <p:cNvSpPr>
            <a:spLocks noGrp="1"/>
          </p:cNvSpPr>
          <p:nvPr>
            <p:ph type="body" sz="quarter" idx="10"/>
          </p:nvPr>
        </p:nvSpPr>
        <p:spPr>
          <a:xfrm>
            <a:off x="1400982" y="624091"/>
            <a:ext cx="9390035" cy="576064"/>
          </a:xfrm>
        </p:spPr>
        <p:txBody>
          <a:bodyPr/>
          <a:lstStyle/>
          <a:p>
            <a:pPr algn="ctr"/>
            <a:r>
              <a:rPr lang="en-GB" sz="4400" dirty="0">
                <a:solidFill>
                  <a:srgbClr val="FF0000"/>
                </a:solidFill>
                <a:latin typeface="Berlin Sans FB Demi" panose="020E0802020502020306" pitchFamily="34" charset="0"/>
              </a:rPr>
              <a:t>Urania Status:</a:t>
            </a:r>
          </a:p>
          <a:p>
            <a:pPr algn="ctr"/>
            <a:r>
              <a:rPr lang="en-GB" sz="4400" dirty="0">
                <a:latin typeface="Berlin Sans FB Demi" panose="020E0802020502020306" pitchFamily="34" charset="0"/>
              </a:rPr>
              <a:t>Currently under construction</a:t>
            </a:r>
          </a:p>
        </p:txBody>
      </p:sp>
      <p:pic>
        <p:nvPicPr>
          <p:cNvPr id="3" name="Immagine 2" descr="Immagine che contiene schermata, cielo, aria aperta, costruzione&#10;&#10;Descrizione generata automaticamente">
            <a:extLst>
              <a:ext uri="{FF2B5EF4-FFF2-40B4-BE49-F238E27FC236}">
                <a16:creationId xmlns:a16="http://schemas.microsoft.com/office/drawing/2014/main" id="{CF4E7543-07B0-7EA0-A7FF-9C8CEE6E3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67504"/>
            <a:ext cx="12192000" cy="4298914"/>
          </a:xfrm>
          <a:prstGeom prst="rect">
            <a:avLst/>
          </a:prstGeom>
        </p:spPr>
      </p:pic>
      <p:sp>
        <p:nvSpPr>
          <p:cNvPr id="2" name="TextBox 3">
            <a:extLst>
              <a:ext uri="{FF2B5EF4-FFF2-40B4-BE49-F238E27FC236}">
                <a16:creationId xmlns:a16="http://schemas.microsoft.com/office/drawing/2014/main" id="{DE67D812-5CB6-DCD2-F370-E0259E74F200}"/>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9</a:t>
            </a:r>
          </a:p>
        </p:txBody>
      </p:sp>
    </p:spTree>
    <p:extLst>
      <p:ext uri="{BB962C8B-B14F-4D97-AF65-F5344CB8AC3E}">
        <p14:creationId xmlns:p14="http://schemas.microsoft.com/office/powerpoint/2010/main" val="911302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1">
            <a:extLst>
              <a:ext uri="{FF2B5EF4-FFF2-40B4-BE49-F238E27FC236}">
                <a16:creationId xmlns:a16="http://schemas.microsoft.com/office/drawing/2014/main" id="{95E50E50-6479-9B70-B6B8-CD0D3262330F}"/>
              </a:ext>
            </a:extLst>
          </p:cNvPr>
          <p:cNvSpPr>
            <a:spLocks noGrp="1"/>
          </p:cNvSpPr>
          <p:nvPr>
            <p:ph type="body" sz="quarter" idx="10"/>
          </p:nvPr>
        </p:nvSpPr>
        <p:spPr>
          <a:xfrm>
            <a:off x="1400981" y="273109"/>
            <a:ext cx="9390035" cy="576064"/>
          </a:xfrm>
        </p:spPr>
        <p:txBody>
          <a:bodyPr/>
          <a:lstStyle/>
          <a:p>
            <a:pPr algn="ctr"/>
            <a:r>
              <a:rPr lang="en-GB" sz="4400" dirty="0">
                <a:solidFill>
                  <a:srgbClr val="FF0000"/>
                </a:solidFill>
                <a:latin typeface="Berlin Sans FB Demi" panose="020E0802020502020306" pitchFamily="34" charset="0"/>
              </a:rPr>
              <a:t>Urania Status:</a:t>
            </a:r>
          </a:p>
        </p:txBody>
      </p:sp>
      <p:pic>
        <p:nvPicPr>
          <p:cNvPr id="6" name="Immagine 5" descr="Immagine che contiene aria aperta, schermata, cielo, costruzione&#10;&#10;Descrizione generata automaticamente">
            <a:extLst>
              <a:ext uri="{FF2B5EF4-FFF2-40B4-BE49-F238E27FC236}">
                <a16:creationId xmlns:a16="http://schemas.microsoft.com/office/drawing/2014/main" id="{520B8039-83AC-E6F1-C62F-B77AC430CC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0246"/>
            <a:ext cx="12192000" cy="4693217"/>
          </a:xfrm>
          <a:prstGeom prst="rect">
            <a:avLst/>
          </a:prstGeom>
        </p:spPr>
      </p:pic>
      <p:sp>
        <p:nvSpPr>
          <p:cNvPr id="7" name="TextBox 3">
            <a:extLst>
              <a:ext uri="{FF2B5EF4-FFF2-40B4-BE49-F238E27FC236}">
                <a16:creationId xmlns:a16="http://schemas.microsoft.com/office/drawing/2014/main" id="{6A787CBA-D26C-5BC8-111D-EDED69AC0575}"/>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10</a:t>
            </a:r>
          </a:p>
        </p:txBody>
      </p:sp>
    </p:spTree>
    <p:extLst>
      <p:ext uri="{BB962C8B-B14F-4D97-AF65-F5344CB8AC3E}">
        <p14:creationId xmlns:p14="http://schemas.microsoft.com/office/powerpoint/2010/main" val="3920403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F477FD-F695-94A3-1667-08483FADCCF8}"/>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11</a:t>
            </a:r>
          </a:p>
        </p:txBody>
      </p:sp>
      <p:sp>
        <p:nvSpPr>
          <p:cNvPr id="5" name="Segnaposto testo 1">
            <a:extLst>
              <a:ext uri="{FF2B5EF4-FFF2-40B4-BE49-F238E27FC236}">
                <a16:creationId xmlns:a16="http://schemas.microsoft.com/office/drawing/2014/main" id="{DFDE18C6-2B7E-EDFD-A7A2-1E0C40B52998}"/>
              </a:ext>
            </a:extLst>
          </p:cNvPr>
          <p:cNvSpPr>
            <a:spLocks noGrp="1"/>
          </p:cNvSpPr>
          <p:nvPr>
            <p:ph type="body" sz="quarter" idx="10"/>
          </p:nvPr>
        </p:nvSpPr>
        <p:spPr>
          <a:xfrm>
            <a:off x="1234726" y="228658"/>
            <a:ext cx="10190656" cy="576064"/>
          </a:xfrm>
        </p:spPr>
        <p:txBody>
          <a:bodyPr/>
          <a:lstStyle/>
          <a:p>
            <a:pPr algn="ctr"/>
            <a:r>
              <a:rPr lang="en-US" sz="4400" dirty="0">
                <a:solidFill>
                  <a:srgbClr val="FF0000"/>
                </a:solidFill>
                <a:latin typeface="Berlin Sans FB Demi" panose="020E0802020502020306" pitchFamily="34" charset="0"/>
              </a:rPr>
              <a:t>Transport of argon from Urania to Aria</a:t>
            </a:r>
            <a:endParaRPr lang="en-GB" sz="4400" dirty="0">
              <a:solidFill>
                <a:srgbClr val="FF0000"/>
              </a:solidFill>
              <a:latin typeface="Berlin Sans FB Demi" panose="020E0802020502020306" pitchFamily="34" charset="0"/>
            </a:endParaRPr>
          </a:p>
        </p:txBody>
      </p:sp>
      <p:pic>
        <p:nvPicPr>
          <p:cNvPr id="9" name="Immagine 8">
            <a:extLst>
              <a:ext uri="{FF2B5EF4-FFF2-40B4-BE49-F238E27FC236}">
                <a16:creationId xmlns:a16="http://schemas.microsoft.com/office/drawing/2014/main" id="{2434EF51-EBCE-4ADA-4F50-18ABF6DC31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505" y="1241870"/>
            <a:ext cx="4320914" cy="2187130"/>
          </a:xfrm>
          <a:prstGeom prst="rect">
            <a:avLst/>
          </a:prstGeom>
        </p:spPr>
      </p:pic>
      <p:sp>
        <p:nvSpPr>
          <p:cNvPr id="13" name="CasellaDiTesto 12">
            <a:extLst>
              <a:ext uri="{FF2B5EF4-FFF2-40B4-BE49-F238E27FC236}">
                <a16:creationId xmlns:a16="http://schemas.microsoft.com/office/drawing/2014/main" id="{F5FD6A79-A4FE-094D-6032-FDBDAAC0E520}"/>
              </a:ext>
            </a:extLst>
          </p:cNvPr>
          <p:cNvSpPr txBox="1"/>
          <p:nvPr/>
        </p:nvSpPr>
        <p:spPr>
          <a:xfrm>
            <a:off x="5398655" y="1034857"/>
            <a:ext cx="6026727" cy="2308324"/>
          </a:xfrm>
          <a:prstGeom prst="rect">
            <a:avLst/>
          </a:prstGeom>
          <a:noFill/>
        </p:spPr>
        <p:txBody>
          <a:bodyPr wrap="square">
            <a:spAutoFit/>
          </a:bodyPr>
          <a:lstStyle/>
          <a:p>
            <a:r>
              <a:rPr lang="en-US" sz="2400" dirty="0">
                <a:solidFill>
                  <a:srgbClr val="FFFF00"/>
                </a:solidFill>
                <a:latin typeface="Berlin Sans FB Demi" panose="020E0802020502020306" pitchFamily="34" charset="0"/>
              </a:rPr>
              <a:t>15 ton </a:t>
            </a:r>
            <a:r>
              <a:rPr lang="en-US" sz="2400" dirty="0">
                <a:solidFill>
                  <a:schemeClr val="bg1"/>
                </a:solidFill>
                <a:latin typeface="Berlin Sans FB Demi" panose="020E0802020502020306" pitchFamily="34" charset="0"/>
              </a:rPr>
              <a:t>shipping and storage vessels will be used to transport liquid argon from Urania to Aria (after liquefaction).</a:t>
            </a:r>
          </a:p>
          <a:p>
            <a:r>
              <a:rPr lang="en-US" sz="2400" dirty="0">
                <a:solidFill>
                  <a:schemeClr val="bg1"/>
                </a:solidFill>
                <a:latin typeface="Berlin Sans FB Demi" panose="020E0802020502020306" pitchFamily="34" charset="0"/>
              </a:rPr>
              <a:t>The contract has been signed, but the delivery is scheduled and has not yet arrived</a:t>
            </a:r>
            <a:endParaRPr lang="it-IT" sz="2400" dirty="0">
              <a:solidFill>
                <a:schemeClr val="bg1"/>
              </a:solidFill>
              <a:latin typeface="Berlin Sans FB Demi" panose="020E0802020502020306" pitchFamily="34" charset="0"/>
            </a:endParaRP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CF9F4424-EE57-B4CE-2D83-D335C110B53E}"/>
                  </a:ext>
                </a:extLst>
              </p:cNvPr>
              <p:cNvSpPr txBox="1"/>
              <p:nvPr/>
            </p:nvSpPr>
            <p:spPr>
              <a:xfrm>
                <a:off x="1932708" y="3936857"/>
                <a:ext cx="9621982" cy="1886286"/>
              </a:xfrm>
              <a:prstGeom prst="rect">
                <a:avLst/>
              </a:prstGeom>
              <a:noFill/>
            </p:spPr>
            <p:txBody>
              <a:bodyPr wrap="square">
                <a:spAutoFit/>
              </a:bodyPr>
              <a:lstStyle/>
              <a:p>
                <a:r>
                  <a:rPr lang="en-US" sz="2400" dirty="0">
                    <a:solidFill>
                      <a:schemeClr val="bg1"/>
                    </a:solidFill>
                    <a:latin typeface="Berlin Sans FB Demi" panose="020E0802020502020306" pitchFamily="34" charset="0"/>
                  </a:rPr>
                  <a:t>The activity of </a:t>
                </a:r>
                <a14:m>
                  <m:oMath xmlns:m="http://schemas.openxmlformats.org/officeDocument/2006/math">
                    <m:sPre>
                      <m:sPrePr>
                        <m:ctrlPr>
                          <a:rPr lang="en-US" sz="2400" i="1">
                            <a:solidFill>
                              <a:schemeClr val="bg1"/>
                            </a:solidFill>
                            <a:latin typeface="Cambria Math" panose="02040503050406030204" pitchFamily="18" charset="0"/>
                          </a:rPr>
                        </m:ctrlPr>
                      </m:sPrePr>
                      <m:sub/>
                      <m:sup>
                        <m:r>
                          <a:rPr lang="en-US" sz="2400" i="1">
                            <a:solidFill>
                              <a:schemeClr val="bg1"/>
                            </a:solidFill>
                            <a:latin typeface="Cambria Math" panose="02040503050406030204" pitchFamily="18" charset="0"/>
                          </a:rPr>
                          <m:t>39</m:t>
                        </m:r>
                      </m:sup>
                      <m:e>
                        <m:r>
                          <a:rPr lang="en-US" sz="2400" i="1">
                            <a:solidFill>
                              <a:schemeClr val="bg1"/>
                            </a:solidFill>
                            <a:latin typeface="Cambria Math" panose="02040503050406030204" pitchFamily="18" charset="0"/>
                          </a:rPr>
                          <m:t>𝐴𝑟</m:t>
                        </m:r>
                      </m:e>
                    </m:sPre>
                    <m:r>
                      <a:rPr lang="en-US" sz="2400" i="1">
                        <a:solidFill>
                          <a:schemeClr val="bg1"/>
                        </a:solidFill>
                        <a:latin typeface="Cambria Math" panose="02040503050406030204" pitchFamily="18" charset="0"/>
                      </a:rPr>
                      <m:t> </m:t>
                    </m:r>
                  </m:oMath>
                </a14:m>
                <a:r>
                  <a:rPr lang="en-US" sz="2400" dirty="0">
                    <a:solidFill>
                      <a:schemeClr val="bg1"/>
                    </a:solidFill>
                    <a:latin typeface="Berlin Sans FB Demi" panose="020E0802020502020306" pitchFamily="34" charset="0"/>
                  </a:rPr>
                  <a:t>induced during extraction, purification and </a:t>
                </a:r>
                <a:r>
                  <a:rPr lang="en-US" sz="2400" dirty="0">
                    <a:solidFill>
                      <a:srgbClr val="FFFF00"/>
                    </a:solidFill>
                    <a:latin typeface="Berlin Sans FB Demi" panose="020E0802020502020306" pitchFamily="34" charset="0"/>
                  </a:rPr>
                  <a:t>transport on surface</a:t>
                </a:r>
                <a:r>
                  <a:rPr lang="en-US" sz="2400" dirty="0">
                    <a:solidFill>
                      <a:schemeClr val="bg1"/>
                    </a:solidFill>
                    <a:latin typeface="Berlin Sans FB Demi" panose="020E0802020502020306" pitchFamily="34" charset="0"/>
                  </a:rPr>
                  <a:t>, in baseline conditions, is evaluated to be </a:t>
                </a:r>
                <a:r>
                  <a:rPr lang="en-US" sz="2400" dirty="0">
                    <a:solidFill>
                      <a:srgbClr val="FFFF00"/>
                    </a:solidFill>
                    <a:latin typeface="Berlin Sans FB Demi" panose="020E0802020502020306" pitchFamily="34" charset="0"/>
                  </a:rPr>
                  <a:t>&lt;5%</a:t>
                </a:r>
                <a:r>
                  <a:rPr lang="en-US" sz="2400" dirty="0">
                    <a:solidFill>
                      <a:schemeClr val="bg1"/>
                    </a:solidFill>
                    <a:latin typeface="Berlin Sans FB Demi" panose="020E0802020502020306" pitchFamily="34" charset="0"/>
                  </a:rPr>
                  <a:t> of the </a:t>
                </a:r>
                <a:r>
                  <a:rPr lang="en-US" sz="2400" dirty="0" err="1">
                    <a:solidFill>
                      <a:schemeClr val="bg1"/>
                    </a:solidFill>
                    <a:latin typeface="Berlin Sans FB Demi" panose="020E0802020502020306" pitchFamily="34" charset="0"/>
                  </a:rPr>
                  <a:t>UAr</a:t>
                </a:r>
                <a:r>
                  <a:rPr lang="en-US" sz="2400" dirty="0">
                    <a:solidFill>
                      <a:schemeClr val="bg1"/>
                    </a:solidFill>
                    <a:latin typeface="Berlin Sans FB Demi" panose="020E0802020502020306" pitchFamily="34" charset="0"/>
                  </a:rPr>
                  <a:t> activity measured in DarkSide-50  (</a:t>
                </a:r>
                <a:r>
                  <a:rPr lang="en-US" sz="2400" dirty="0" err="1">
                    <a:solidFill>
                      <a:schemeClr val="bg1"/>
                    </a:solidFill>
                    <a:latin typeface="Berlin Sans FB Demi" panose="020E0802020502020306" pitchFamily="34" charset="0"/>
                  </a:rPr>
                  <a:t>Astropart.Phys</a:t>
                </a:r>
                <a:r>
                  <a:rPr lang="en-US" sz="2400" dirty="0">
                    <a:solidFill>
                      <a:schemeClr val="bg1"/>
                    </a:solidFill>
                    <a:latin typeface="Berlin Sans FB Demi" panose="020E0802020502020306" pitchFamily="34" charset="0"/>
                  </a:rPr>
                  <a:t>. 152 (2023) 102878), and thus considered acceptable.</a:t>
                </a:r>
                <a:endParaRPr lang="it-IT" sz="2400" dirty="0">
                  <a:solidFill>
                    <a:schemeClr val="bg1"/>
                  </a:solidFill>
                  <a:latin typeface="Berlin Sans FB Demi" panose="020E0802020502020306" pitchFamily="34" charset="0"/>
                </a:endParaRPr>
              </a:p>
              <a:p>
                <a:endParaRPr lang="it-IT" dirty="0"/>
              </a:p>
            </p:txBody>
          </p:sp>
        </mc:Choice>
        <mc:Fallback xmlns="">
          <p:sp>
            <p:nvSpPr>
              <p:cNvPr id="3" name="CasellaDiTesto 2">
                <a:extLst>
                  <a:ext uri="{FF2B5EF4-FFF2-40B4-BE49-F238E27FC236}">
                    <a16:creationId xmlns:a16="http://schemas.microsoft.com/office/drawing/2014/main" id="{CF9F4424-EE57-B4CE-2D83-D335C110B53E}"/>
                  </a:ext>
                </a:extLst>
              </p:cNvPr>
              <p:cNvSpPr txBox="1">
                <a:spLocks noRot="1" noChangeAspect="1" noMove="1" noResize="1" noEditPoints="1" noAdjustHandles="1" noChangeArrowheads="1" noChangeShapeType="1" noTextEdit="1"/>
              </p:cNvSpPr>
              <p:nvPr/>
            </p:nvSpPr>
            <p:spPr>
              <a:xfrm>
                <a:off x="1932708" y="3936857"/>
                <a:ext cx="9621982" cy="1886286"/>
              </a:xfrm>
              <a:prstGeom prst="rect">
                <a:avLst/>
              </a:prstGeom>
              <a:blipFill>
                <a:blip r:embed="rId3"/>
                <a:stretch>
                  <a:fillRect l="-951" t="-1618" r="-317"/>
                </a:stretch>
              </a:blipFill>
            </p:spPr>
            <p:txBody>
              <a:bodyPr/>
              <a:lstStyle/>
              <a:p>
                <a:r>
                  <a:rPr lang="it-IT">
                    <a:noFill/>
                  </a:rPr>
                  <a:t> </a:t>
                </a:r>
              </a:p>
            </p:txBody>
          </p:sp>
        </mc:Fallback>
      </mc:AlternateContent>
    </p:spTree>
    <p:extLst>
      <p:ext uri="{BB962C8B-B14F-4D97-AF65-F5344CB8AC3E}">
        <p14:creationId xmlns:p14="http://schemas.microsoft.com/office/powerpoint/2010/main" val="17909335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5" descr="Immagine che contiene cielo, aria aperta, gru, Attrezzature per l'edilizia&#10;&#10;Descrizione generata automaticamente">
            <a:extLst>
              <a:ext uri="{FF2B5EF4-FFF2-40B4-BE49-F238E27FC236}">
                <a16:creationId xmlns:a16="http://schemas.microsoft.com/office/drawing/2014/main" id="{F35984F6-BDC5-036A-BFC3-86A080333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9159"/>
            <a:ext cx="6436855" cy="4138296"/>
          </a:xfrm>
          <a:prstGeom prst="rect">
            <a:avLst/>
          </a:prstGeom>
        </p:spPr>
      </p:pic>
      <p:pic>
        <p:nvPicPr>
          <p:cNvPr id="18" name="Immagine 17" descr="Immagine che contiene cielo, aria aperta, nuvola, albero&#10;&#10;Descrizione generata automaticamente">
            <a:extLst>
              <a:ext uri="{FF2B5EF4-FFF2-40B4-BE49-F238E27FC236}">
                <a16:creationId xmlns:a16="http://schemas.microsoft.com/office/drawing/2014/main" id="{F17253E0-A32A-A549-1BA0-04BBC6D08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6855" y="1757544"/>
            <a:ext cx="5820929" cy="4199911"/>
          </a:xfrm>
          <a:prstGeom prst="rect">
            <a:avLst/>
          </a:prstGeom>
        </p:spPr>
      </p:pic>
      <p:sp>
        <p:nvSpPr>
          <p:cNvPr id="4" name="Segnaposto testo 1">
            <a:extLst>
              <a:ext uri="{FF2B5EF4-FFF2-40B4-BE49-F238E27FC236}">
                <a16:creationId xmlns:a16="http://schemas.microsoft.com/office/drawing/2014/main" id="{52E4E03B-9D0D-D578-0994-BDCF6C316721}"/>
              </a:ext>
            </a:extLst>
          </p:cNvPr>
          <p:cNvSpPr>
            <a:spLocks noGrp="1"/>
          </p:cNvSpPr>
          <p:nvPr>
            <p:ph type="body" sz="quarter" idx="10"/>
          </p:nvPr>
        </p:nvSpPr>
        <p:spPr>
          <a:xfrm>
            <a:off x="1449497" y="612513"/>
            <a:ext cx="9828103" cy="576064"/>
          </a:xfrm>
        </p:spPr>
        <p:txBody>
          <a:bodyPr/>
          <a:lstStyle/>
          <a:p>
            <a:pPr algn="ctr"/>
            <a:r>
              <a:rPr lang="en-GB" sz="4400" dirty="0">
                <a:solidFill>
                  <a:srgbClr val="FF0000"/>
                </a:solidFill>
                <a:latin typeface="Berlin Sans FB Demi" panose="020E0802020502020306" pitchFamily="34" charset="0"/>
              </a:rPr>
              <a:t>Castello support structure completed!</a:t>
            </a:r>
          </a:p>
        </p:txBody>
      </p:sp>
      <p:sp>
        <p:nvSpPr>
          <p:cNvPr id="2" name="TextBox 3">
            <a:extLst>
              <a:ext uri="{FF2B5EF4-FFF2-40B4-BE49-F238E27FC236}">
                <a16:creationId xmlns:a16="http://schemas.microsoft.com/office/drawing/2014/main" id="{64102776-D3B1-AE6A-8821-FC7407121EF2}"/>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12</a:t>
            </a:r>
          </a:p>
        </p:txBody>
      </p:sp>
    </p:spTree>
    <p:extLst>
      <p:ext uri="{BB962C8B-B14F-4D97-AF65-F5344CB8AC3E}">
        <p14:creationId xmlns:p14="http://schemas.microsoft.com/office/powerpoint/2010/main" val="2699126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 action="ppaction://media"/>
            <a:extLst>
              <a:ext uri="{FF2B5EF4-FFF2-40B4-BE49-F238E27FC236}">
                <a16:creationId xmlns:a16="http://schemas.microsoft.com/office/drawing/2014/main" id="{F5EFE6A5-EC2E-6661-8EB0-EA5443077D9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20965"/>
            <a:ext cx="12229272" cy="6878965"/>
          </a:xfrm>
          <a:prstGeom prst="rect">
            <a:avLst/>
          </a:prstGeom>
        </p:spPr>
      </p:pic>
    </p:spTree>
    <p:extLst>
      <p:ext uri="{BB962C8B-B14F-4D97-AF65-F5344CB8AC3E}">
        <p14:creationId xmlns:p14="http://schemas.microsoft.com/office/powerpoint/2010/main" val="783664940"/>
      </p:ext>
    </p:extLst>
  </p:cSld>
  <p:clrMapOvr>
    <a:masterClrMapping/>
  </p:clrMapOvr>
  <p:timing>
    <p:tnLst>
      <p:par>
        <p:cTn id="1" dur="indefinite" restart="never" nodeType="tmRoot">
          <p:childTnLst>
            <p:video>
              <p:cMediaNode vol="100000">
                <p:cTn id="2"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D_Pozzo_rev_00_Vista_1.jpg" descr="3D_Pozzo_rev_00_Vista_1.jpg">
            <a:extLst>
              <a:ext uri="{FF2B5EF4-FFF2-40B4-BE49-F238E27FC236}">
                <a16:creationId xmlns:a16="http://schemas.microsoft.com/office/drawing/2014/main" id="{C209C8B9-D266-03D8-25DE-D1A0652C374B}"/>
              </a:ext>
            </a:extLst>
          </p:cNvPr>
          <p:cNvPicPr>
            <a:picLocks noChangeAspect="1"/>
          </p:cNvPicPr>
          <p:nvPr/>
        </p:nvPicPr>
        <p:blipFill>
          <a:blip r:embed="rId2"/>
          <a:stretch>
            <a:fillRect/>
          </a:stretch>
        </p:blipFill>
        <p:spPr>
          <a:xfrm>
            <a:off x="117368" y="2043899"/>
            <a:ext cx="3651222" cy="4725110"/>
          </a:xfrm>
          <a:prstGeom prst="rect">
            <a:avLst/>
          </a:prstGeom>
          <a:ln w="12700">
            <a:miter lim="400000"/>
          </a:ln>
        </p:spPr>
      </p:pic>
      <p:pic>
        <p:nvPicPr>
          <p:cNvPr id="5" name="Image" descr="Image">
            <a:extLst>
              <a:ext uri="{FF2B5EF4-FFF2-40B4-BE49-F238E27FC236}">
                <a16:creationId xmlns:a16="http://schemas.microsoft.com/office/drawing/2014/main" id="{2DC1AADC-5C4D-0F37-EB2C-11C84C62E8E1}"/>
              </a:ext>
            </a:extLst>
          </p:cNvPr>
          <p:cNvPicPr>
            <a:picLocks noChangeAspect="1"/>
          </p:cNvPicPr>
          <p:nvPr/>
        </p:nvPicPr>
        <p:blipFill>
          <a:blip r:embed="rId3"/>
          <a:stretch>
            <a:fillRect/>
          </a:stretch>
        </p:blipFill>
        <p:spPr>
          <a:xfrm>
            <a:off x="3986282" y="2043899"/>
            <a:ext cx="3514471" cy="4725110"/>
          </a:xfrm>
          <a:prstGeom prst="rect">
            <a:avLst/>
          </a:prstGeom>
          <a:ln w="12700">
            <a:miter lim="400000"/>
          </a:ln>
        </p:spPr>
      </p:pic>
      <p:pic>
        <p:nvPicPr>
          <p:cNvPr id="6" name="Image" descr="Image">
            <a:extLst>
              <a:ext uri="{FF2B5EF4-FFF2-40B4-BE49-F238E27FC236}">
                <a16:creationId xmlns:a16="http://schemas.microsoft.com/office/drawing/2014/main" id="{02A3333A-30DF-6818-2AA3-F47090F12980}"/>
              </a:ext>
            </a:extLst>
          </p:cNvPr>
          <p:cNvPicPr>
            <a:picLocks noChangeAspect="1"/>
          </p:cNvPicPr>
          <p:nvPr/>
        </p:nvPicPr>
        <p:blipFill>
          <a:blip r:embed="rId4"/>
          <a:stretch>
            <a:fillRect/>
          </a:stretch>
        </p:blipFill>
        <p:spPr>
          <a:xfrm>
            <a:off x="7600007" y="360217"/>
            <a:ext cx="4428084" cy="3367365"/>
          </a:xfrm>
          <a:prstGeom prst="rect">
            <a:avLst/>
          </a:prstGeom>
          <a:ln w="12700">
            <a:miter lim="400000"/>
          </a:ln>
        </p:spPr>
      </p:pic>
      <p:pic>
        <p:nvPicPr>
          <p:cNvPr id="7" name="Image" descr="Image">
            <a:extLst>
              <a:ext uri="{FF2B5EF4-FFF2-40B4-BE49-F238E27FC236}">
                <a16:creationId xmlns:a16="http://schemas.microsoft.com/office/drawing/2014/main" id="{7A013033-6A24-F0D3-1FDE-5A9EE5867389}"/>
              </a:ext>
            </a:extLst>
          </p:cNvPr>
          <p:cNvPicPr>
            <a:picLocks noChangeAspect="1"/>
          </p:cNvPicPr>
          <p:nvPr/>
        </p:nvPicPr>
        <p:blipFill>
          <a:blip r:embed="rId5"/>
          <a:stretch>
            <a:fillRect/>
          </a:stretch>
        </p:blipFill>
        <p:spPr>
          <a:xfrm>
            <a:off x="7936138" y="3733140"/>
            <a:ext cx="4191207" cy="3124860"/>
          </a:xfrm>
          <a:prstGeom prst="rect">
            <a:avLst/>
          </a:prstGeom>
          <a:ln w="12700">
            <a:miter lim="400000"/>
          </a:ln>
        </p:spPr>
      </p:pic>
      <p:sp>
        <p:nvSpPr>
          <p:cNvPr id="8" name="Segnaposto testo 1">
            <a:extLst>
              <a:ext uri="{FF2B5EF4-FFF2-40B4-BE49-F238E27FC236}">
                <a16:creationId xmlns:a16="http://schemas.microsoft.com/office/drawing/2014/main" id="{6CB93FA9-C5E3-CDF6-2E67-AE74685DE827}"/>
              </a:ext>
            </a:extLst>
          </p:cNvPr>
          <p:cNvSpPr>
            <a:spLocks noGrp="1"/>
          </p:cNvSpPr>
          <p:nvPr>
            <p:ph type="body" sz="quarter" idx="10"/>
          </p:nvPr>
        </p:nvSpPr>
        <p:spPr>
          <a:xfrm>
            <a:off x="900164" y="603277"/>
            <a:ext cx="6172235" cy="576064"/>
          </a:xfrm>
        </p:spPr>
        <p:txBody>
          <a:bodyPr/>
          <a:lstStyle/>
          <a:p>
            <a:pPr algn="ctr"/>
            <a:r>
              <a:rPr lang="en-US" sz="3600" dirty="0">
                <a:solidFill>
                  <a:srgbClr val="FF0000"/>
                </a:solidFill>
                <a:latin typeface="Berlin Sans FB Demi" panose="020E0802020502020306" pitchFamily="34" charset="0"/>
              </a:rPr>
              <a:t>Installation of supports and module drop test.</a:t>
            </a:r>
            <a:endParaRPr lang="en-GB" sz="3600" dirty="0">
              <a:solidFill>
                <a:srgbClr val="FF0000"/>
              </a:solidFill>
              <a:latin typeface="Berlin Sans FB Demi" panose="020E0802020502020306" pitchFamily="34" charset="0"/>
            </a:endParaRPr>
          </a:p>
        </p:txBody>
      </p:sp>
      <p:sp>
        <p:nvSpPr>
          <p:cNvPr id="9" name="TextBox 3">
            <a:extLst>
              <a:ext uri="{FF2B5EF4-FFF2-40B4-BE49-F238E27FC236}">
                <a16:creationId xmlns:a16="http://schemas.microsoft.com/office/drawing/2014/main" id="{420E2C52-B59A-1ABF-DEDF-53F8B863790C}"/>
              </a:ext>
            </a:extLst>
          </p:cNvPr>
          <p:cNvSpPr txBox="1"/>
          <p:nvPr/>
        </p:nvSpPr>
        <p:spPr>
          <a:xfrm>
            <a:off x="11715534" y="0"/>
            <a:ext cx="1449421" cy="369332"/>
          </a:xfrm>
          <a:prstGeom prst="rect">
            <a:avLst/>
          </a:prstGeom>
          <a:noFill/>
        </p:spPr>
        <p:txBody>
          <a:bodyPr wrap="square" rtlCol="0">
            <a:spAutoFit/>
          </a:bodyPr>
          <a:lstStyle/>
          <a:p>
            <a:r>
              <a:rPr lang="en-US" dirty="0">
                <a:latin typeface="Berlin Sans FB Demi" panose="020E0802020502020306" pitchFamily="34" charset="0"/>
              </a:rPr>
              <a:t>14</a:t>
            </a:r>
          </a:p>
        </p:txBody>
      </p:sp>
    </p:spTree>
    <p:extLst>
      <p:ext uri="{BB962C8B-B14F-4D97-AF65-F5344CB8AC3E}">
        <p14:creationId xmlns:p14="http://schemas.microsoft.com/office/powerpoint/2010/main" val="3604302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1">
            <a:extLst>
              <a:ext uri="{FF2B5EF4-FFF2-40B4-BE49-F238E27FC236}">
                <a16:creationId xmlns:a16="http://schemas.microsoft.com/office/drawing/2014/main" id="{30B77E57-3275-95E3-D9C4-143EC872DA5B}"/>
              </a:ext>
            </a:extLst>
          </p:cNvPr>
          <p:cNvSpPr txBox="1"/>
          <p:nvPr/>
        </p:nvSpPr>
        <p:spPr>
          <a:xfrm>
            <a:off x="1190172" y="214476"/>
            <a:ext cx="10595428" cy="584775"/>
          </a:xfrm>
          <a:prstGeom prst="rect">
            <a:avLst/>
          </a:prstGeom>
          <a:noFill/>
        </p:spPr>
        <p:txBody>
          <a:bodyPr wrap="square">
            <a:spAutoFit/>
          </a:bodyPr>
          <a:lstStyle/>
          <a:p>
            <a:r>
              <a:rPr lang="en-US" sz="3200" dirty="0">
                <a:solidFill>
                  <a:srgbClr val="FF0000"/>
                </a:solidFill>
                <a:latin typeface="Berlin Sans FB Demi" panose="020E0802020502020306" pitchFamily="34" charset="0"/>
              </a:rPr>
              <a:t>Previous successful runs with the Seruci-0 prototype</a:t>
            </a:r>
            <a:endParaRPr lang="it-IT" sz="3200" dirty="0">
              <a:solidFill>
                <a:srgbClr val="FF0000"/>
              </a:solidFill>
              <a:latin typeface="Berlin Sans FB Demi" panose="020E0802020502020306" pitchFamily="34" charset="0"/>
            </a:endParaRPr>
          </a:p>
        </p:txBody>
      </p:sp>
      <p:sp>
        <p:nvSpPr>
          <p:cNvPr id="15" name="CasellaDiTesto 14">
            <a:extLst>
              <a:ext uri="{FF2B5EF4-FFF2-40B4-BE49-F238E27FC236}">
                <a16:creationId xmlns:a16="http://schemas.microsoft.com/office/drawing/2014/main" id="{9EE6A9AA-2B35-5D25-891C-D17A872B8375}"/>
              </a:ext>
            </a:extLst>
          </p:cNvPr>
          <p:cNvSpPr txBox="1"/>
          <p:nvPr/>
        </p:nvSpPr>
        <p:spPr>
          <a:xfrm>
            <a:off x="7264217" y="929198"/>
            <a:ext cx="4673600" cy="523220"/>
          </a:xfrm>
          <a:prstGeom prst="rect">
            <a:avLst/>
          </a:prstGeom>
          <a:noFill/>
        </p:spPr>
        <p:txBody>
          <a:bodyPr wrap="square">
            <a:spAutoFit/>
          </a:bodyPr>
          <a:lstStyle/>
          <a:p>
            <a:r>
              <a:rPr lang="en-US" sz="2800" dirty="0">
                <a:solidFill>
                  <a:srgbClr val="FF0000"/>
                </a:solidFill>
                <a:latin typeface="Berlin Sans FB Demi" panose="020E0802020502020306" pitchFamily="34" charset="0"/>
              </a:rPr>
              <a:t>Argon run (2021)</a:t>
            </a:r>
            <a:endParaRPr lang="it-IT" sz="2800" dirty="0">
              <a:solidFill>
                <a:srgbClr val="FF0000"/>
              </a:solidFill>
              <a:latin typeface="Berlin Sans FB Demi" panose="020E0802020502020306" pitchFamily="34" charset="0"/>
            </a:endParaRPr>
          </a:p>
        </p:txBody>
      </p:sp>
      <p:sp>
        <p:nvSpPr>
          <p:cNvPr id="18" name="CasellaDiTesto 17">
            <a:extLst>
              <a:ext uri="{FF2B5EF4-FFF2-40B4-BE49-F238E27FC236}">
                <a16:creationId xmlns:a16="http://schemas.microsoft.com/office/drawing/2014/main" id="{6102F806-8243-53BC-DBCD-FDC44405A495}"/>
              </a:ext>
            </a:extLst>
          </p:cNvPr>
          <p:cNvSpPr txBox="1"/>
          <p:nvPr/>
        </p:nvSpPr>
        <p:spPr>
          <a:xfrm>
            <a:off x="7112000" y="3665271"/>
            <a:ext cx="4673600" cy="523220"/>
          </a:xfrm>
          <a:prstGeom prst="rect">
            <a:avLst/>
          </a:prstGeom>
          <a:noFill/>
        </p:spPr>
        <p:txBody>
          <a:bodyPr wrap="square">
            <a:spAutoFit/>
          </a:bodyPr>
          <a:lstStyle/>
          <a:p>
            <a:r>
              <a:rPr lang="en-US" sz="2800" dirty="0">
                <a:solidFill>
                  <a:srgbClr val="FF0000"/>
                </a:solidFill>
                <a:latin typeface="Berlin Sans FB Demi" panose="020E0802020502020306" pitchFamily="34" charset="0"/>
              </a:rPr>
              <a:t>Nitrogen run (2019)</a:t>
            </a:r>
            <a:endParaRPr lang="it-IT" sz="2800" dirty="0">
              <a:solidFill>
                <a:srgbClr val="FF0000"/>
              </a:solidFill>
              <a:latin typeface="Berlin Sans FB Demi" panose="020E0802020502020306" pitchFamily="34" charset="0"/>
            </a:endParaRPr>
          </a:p>
        </p:txBody>
      </p:sp>
      <p:pic>
        <p:nvPicPr>
          <p:cNvPr id="19" name="Picture 4" descr="A graph of bar and bar&#10;&#10;Description automatically generated with medium confidence">
            <a:extLst>
              <a:ext uri="{FF2B5EF4-FFF2-40B4-BE49-F238E27FC236}">
                <a16:creationId xmlns:a16="http://schemas.microsoft.com/office/drawing/2014/main" id="{75D16E05-8A31-E9F4-F62A-14E56FD167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91" y="1309477"/>
            <a:ext cx="5191616" cy="5121554"/>
          </a:xfrm>
          <a:prstGeom prst="rect">
            <a:avLst/>
          </a:prstGeom>
        </p:spPr>
      </p:pic>
      <p:sp>
        <p:nvSpPr>
          <p:cNvPr id="33" name="CasellaDiTesto 34">
            <a:extLst>
              <a:ext uri="{FF2B5EF4-FFF2-40B4-BE49-F238E27FC236}">
                <a16:creationId xmlns:a16="http://schemas.microsoft.com/office/drawing/2014/main" id="{4BE8E234-4B38-706F-E897-4834C454A243}"/>
              </a:ext>
            </a:extLst>
          </p:cNvPr>
          <p:cNvSpPr txBox="1"/>
          <p:nvPr/>
        </p:nvSpPr>
        <p:spPr>
          <a:xfrm>
            <a:off x="7069777" y="1545575"/>
            <a:ext cx="3376550" cy="523220"/>
          </a:xfrm>
          <a:prstGeom prst="rect">
            <a:avLst/>
          </a:prstGeom>
          <a:noFill/>
        </p:spPr>
        <p:txBody>
          <a:bodyPr wrap="square" rtlCol="0">
            <a:spAutoFit/>
          </a:bodyPr>
          <a:lstStyle/>
          <a:p>
            <a:r>
              <a:rPr lang="pt-BR" sz="2800" baseline="30000" dirty="0">
                <a:solidFill>
                  <a:schemeClr val="bg1"/>
                </a:solidFill>
                <a:latin typeface="Berlin Sans FB Demi" panose="020E0802020502020306" pitchFamily="34" charset="0"/>
              </a:rPr>
              <a:t>40</a:t>
            </a:r>
            <a:r>
              <a:rPr lang="pt-BR" sz="2800" dirty="0">
                <a:solidFill>
                  <a:schemeClr val="bg1"/>
                </a:solidFill>
                <a:latin typeface="Berlin Sans FB Demi" panose="020E0802020502020306" pitchFamily="34" charset="0"/>
              </a:rPr>
              <a:t>Ar</a:t>
            </a:r>
            <a:r>
              <a:rPr lang="pt-BR" sz="2800" dirty="0">
                <a:solidFill>
                  <a:srgbClr val="FFFF00"/>
                </a:solidFill>
                <a:latin typeface="Berlin Sans FB Demi" panose="020E0802020502020306" pitchFamily="34" charset="0"/>
              </a:rPr>
              <a:t> 0.336% </a:t>
            </a:r>
            <a:r>
              <a:rPr lang="pt-BR" sz="2800" baseline="30000" dirty="0">
                <a:solidFill>
                  <a:srgbClr val="FFFF00"/>
                </a:solidFill>
                <a:latin typeface="Berlin Sans FB Demi" panose="020E0802020502020306" pitchFamily="34" charset="0"/>
              </a:rPr>
              <a:t> </a:t>
            </a:r>
            <a:endParaRPr lang="en-GB" sz="2800" dirty="0">
              <a:solidFill>
                <a:srgbClr val="FFFF00"/>
              </a:solidFill>
              <a:latin typeface="Berlin Sans FB Demi" panose="020E0802020502020306" pitchFamily="34" charset="0"/>
            </a:endParaRPr>
          </a:p>
        </p:txBody>
      </p:sp>
      <p:sp>
        <p:nvSpPr>
          <p:cNvPr id="34" name="CasellaDiTesto 34">
            <a:extLst>
              <a:ext uri="{FF2B5EF4-FFF2-40B4-BE49-F238E27FC236}">
                <a16:creationId xmlns:a16="http://schemas.microsoft.com/office/drawing/2014/main" id="{03B892F3-658D-927D-1C84-B2684DFC9323}"/>
              </a:ext>
            </a:extLst>
          </p:cNvPr>
          <p:cNvSpPr txBox="1"/>
          <p:nvPr/>
        </p:nvSpPr>
        <p:spPr>
          <a:xfrm>
            <a:off x="6248400" y="1565921"/>
            <a:ext cx="1041638" cy="523220"/>
          </a:xfrm>
          <a:prstGeom prst="rect">
            <a:avLst/>
          </a:prstGeom>
          <a:noFill/>
        </p:spPr>
        <p:txBody>
          <a:bodyPr wrap="square" rtlCol="0">
            <a:spAutoFit/>
          </a:bodyPr>
          <a:lstStyle/>
          <a:p>
            <a:r>
              <a:rPr lang="pt-BR" sz="2800" baseline="30000" dirty="0">
                <a:solidFill>
                  <a:schemeClr val="bg1"/>
                </a:solidFill>
                <a:latin typeface="Berlin Sans FB Demi" panose="020E0802020502020306" pitchFamily="34" charset="0"/>
              </a:rPr>
              <a:t>36</a:t>
            </a:r>
            <a:r>
              <a:rPr lang="pt-BR" sz="2800" dirty="0">
                <a:solidFill>
                  <a:schemeClr val="bg1"/>
                </a:solidFill>
                <a:latin typeface="Berlin Sans FB Demi" panose="020E0802020502020306" pitchFamily="34" charset="0"/>
              </a:rPr>
              <a:t>Ar/</a:t>
            </a:r>
            <a:r>
              <a:rPr lang="pt-BR" sz="2800" baseline="30000" dirty="0">
                <a:solidFill>
                  <a:schemeClr val="bg1"/>
                </a:solidFill>
                <a:latin typeface="Berlin Sans FB Demi" panose="020E0802020502020306" pitchFamily="34" charset="0"/>
              </a:rPr>
              <a:t> </a:t>
            </a:r>
            <a:endParaRPr lang="en-GB" sz="2800" dirty="0">
              <a:solidFill>
                <a:schemeClr val="bg1"/>
              </a:solidFill>
              <a:latin typeface="Berlin Sans FB Demi" panose="020E0802020502020306" pitchFamily="34" charset="0"/>
            </a:endParaRPr>
          </a:p>
        </p:txBody>
      </p:sp>
      <p:sp>
        <p:nvSpPr>
          <p:cNvPr id="37" name="CasellaDiTesto 34">
            <a:extLst>
              <a:ext uri="{FF2B5EF4-FFF2-40B4-BE49-F238E27FC236}">
                <a16:creationId xmlns:a16="http://schemas.microsoft.com/office/drawing/2014/main" id="{A6532158-0872-B098-7F3F-DF6D0D7FC9D1}"/>
              </a:ext>
            </a:extLst>
          </p:cNvPr>
          <p:cNvSpPr txBox="1"/>
          <p:nvPr/>
        </p:nvSpPr>
        <p:spPr>
          <a:xfrm>
            <a:off x="7043956" y="2068796"/>
            <a:ext cx="4326008" cy="523220"/>
          </a:xfrm>
          <a:prstGeom prst="rect">
            <a:avLst/>
          </a:prstGeom>
          <a:noFill/>
        </p:spPr>
        <p:txBody>
          <a:bodyPr wrap="square" rtlCol="0">
            <a:spAutoFit/>
          </a:bodyPr>
          <a:lstStyle/>
          <a:p>
            <a:r>
              <a:rPr lang="pt-BR" sz="2800" baseline="30000" dirty="0">
                <a:solidFill>
                  <a:schemeClr val="bg1"/>
                </a:solidFill>
                <a:latin typeface="Berlin Sans FB Demi" panose="020E0802020502020306" pitchFamily="34" charset="0"/>
              </a:rPr>
              <a:t>40</a:t>
            </a:r>
            <a:r>
              <a:rPr lang="pt-BR" sz="2800" dirty="0">
                <a:solidFill>
                  <a:schemeClr val="bg1"/>
                </a:solidFill>
                <a:latin typeface="Berlin Sans FB Demi" panose="020E0802020502020306" pitchFamily="34" charset="0"/>
              </a:rPr>
              <a:t>Ar</a:t>
            </a:r>
            <a:r>
              <a:rPr lang="pt-BR" sz="2800" dirty="0">
                <a:solidFill>
                  <a:srgbClr val="FFFF00"/>
                </a:solidFill>
                <a:latin typeface="Berlin Sans FB Demi" panose="020E0802020502020306" pitchFamily="34" charset="0"/>
              </a:rPr>
              <a:t> 0.063%</a:t>
            </a:r>
            <a:r>
              <a:rPr lang="pt-BR" sz="2800" baseline="30000" dirty="0">
                <a:solidFill>
                  <a:srgbClr val="FFFF00"/>
                </a:solidFill>
                <a:latin typeface="Berlin Sans FB Demi" panose="020E0802020502020306" pitchFamily="34" charset="0"/>
              </a:rPr>
              <a:t> </a:t>
            </a:r>
            <a:endParaRPr lang="en-GB" sz="2800" dirty="0">
              <a:solidFill>
                <a:srgbClr val="FFFF00"/>
              </a:solidFill>
              <a:latin typeface="Berlin Sans FB Demi" panose="020E0802020502020306" pitchFamily="34" charset="0"/>
            </a:endParaRPr>
          </a:p>
        </p:txBody>
      </p:sp>
      <p:sp>
        <p:nvSpPr>
          <p:cNvPr id="38" name="CasellaDiTesto 34">
            <a:extLst>
              <a:ext uri="{FF2B5EF4-FFF2-40B4-BE49-F238E27FC236}">
                <a16:creationId xmlns:a16="http://schemas.microsoft.com/office/drawing/2014/main" id="{397C9BF7-6E54-CE85-B250-51CF3A3159AE}"/>
              </a:ext>
            </a:extLst>
          </p:cNvPr>
          <p:cNvSpPr txBox="1"/>
          <p:nvPr/>
        </p:nvSpPr>
        <p:spPr>
          <a:xfrm>
            <a:off x="6222579" y="2089142"/>
            <a:ext cx="1041638" cy="523220"/>
          </a:xfrm>
          <a:prstGeom prst="rect">
            <a:avLst/>
          </a:prstGeom>
          <a:noFill/>
        </p:spPr>
        <p:txBody>
          <a:bodyPr wrap="square" rtlCol="0">
            <a:spAutoFit/>
          </a:bodyPr>
          <a:lstStyle/>
          <a:p>
            <a:r>
              <a:rPr lang="pt-BR" sz="2800" baseline="30000" dirty="0">
                <a:solidFill>
                  <a:schemeClr val="bg1"/>
                </a:solidFill>
                <a:latin typeface="Berlin Sans FB Demi" panose="020E0802020502020306" pitchFamily="34" charset="0"/>
              </a:rPr>
              <a:t>38</a:t>
            </a:r>
            <a:r>
              <a:rPr lang="pt-BR" sz="2800" dirty="0">
                <a:solidFill>
                  <a:schemeClr val="bg1"/>
                </a:solidFill>
                <a:latin typeface="Berlin Sans FB Demi" panose="020E0802020502020306" pitchFamily="34" charset="0"/>
              </a:rPr>
              <a:t>Ar/</a:t>
            </a:r>
            <a:r>
              <a:rPr lang="pt-BR" sz="2800" baseline="30000" dirty="0">
                <a:solidFill>
                  <a:schemeClr val="bg1"/>
                </a:solidFill>
                <a:latin typeface="Berlin Sans FB Demi" panose="020E0802020502020306" pitchFamily="34" charset="0"/>
              </a:rPr>
              <a:t> </a:t>
            </a:r>
            <a:endParaRPr lang="en-GB" sz="2800" dirty="0">
              <a:solidFill>
                <a:schemeClr val="bg1"/>
              </a:solidFill>
              <a:latin typeface="Berlin Sans FB Demi" panose="020E0802020502020306" pitchFamily="34" charset="0"/>
            </a:endParaRPr>
          </a:p>
        </p:txBody>
      </p:sp>
      <p:sp>
        <p:nvSpPr>
          <p:cNvPr id="39" name="Down Arrow 3">
            <a:extLst>
              <a:ext uri="{FF2B5EF4-FFF2-40B4-BE49-F238E27FC236}">
                <a16:creationId xmlns:a16="http://schemas.microsoft.com/office/drawing/2014/main" id="{1F57FDF8-D9BF-C021-7FA4-F724AD01D69C}"/>
              </a:ext>
            </a:extLst>
          </p:cNvPr>
          <p:cNvSpPr/>
          <p:nvPr/>
        </p:nvSpPr>
        <p:spPr>
          <a:xfrm rot="16200000">
            <a:off x="9422341" y="1448376"/>
            <a:ext cx="323178" cy="753939"/>
          </a:xfrm>
          <a:prstGeom prst="downArrow">
            <a:avLst>
              <a:gd name="adj1" fmla="val 61467"/>
              <a:gd name="adj2" fmla="val 50000"/>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200" dirty="0">
              <a:latin typeface="Berlin Sans FB Demi" panose="020E0802020502020306" pitchFamily="34" charset="0"/>
            </a:endParaRPr>
          </a:p>
        </p:txBody>
      </p:sp>
      <p:sp>
        <p:nvSpPr>
          <p:cNvPr id="40" name="Down Arrow 3">
            <a:extLst>
              <a:ext uri="{FF2B5EF4-FFF2-40B4-BE49-F238E27FC236}">
                <a16:creationId xmlns:a16="http://schemas.microsoft.com/office/drawing/2014/main" id="{7C9D056F-0D5C-430C-D9AB-74C2C5DDBFA0}"/>
              </a:ext>
            </a:extLst>
          </p:cNvPr>
          <p:cNvSpPr/>
          <p:nvPr/>
        </p:nvSpPr>
        <p:spPr>
          <a:xfrm rot="16200000">
            <a:off x="9422342" y="1991330"/>
            <a:ext cx="323178" cy="753939"/>
          </a:xfrm>
          <a:prstGeom prst="downArrow">
            <a:avLst>
              <a:gd name="adj1" fmla="val 61467"/>
              <a:gd name="adj2" fmla="val 50000"/>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200" dirty="0">
              <a:latin typeface="Berlin Sans FB Demi" panose="020E0802020502020306" pitchFamily="34" charset="0"/>
            </a:endParaRPr>
          </a:p>
        </p:txBody>
      </p:sp>
      <p:sp>
        <p:nvSpPr>
          <p:cNvPr id="41" name="CasellaDiTesto 34">
            <a:extLst>
              <a:ext uri="{FF2B5EF4-FFF2-40B4-BE49-F238E27FC236}">
                <a16:creationId xmlns:a16="http://schemas.microsoft.com/office/drawing/2014/main" id="{72654BC0-8533-E78C-A105-E5556B5BBE53}"/>
              </a:ext>
            </a:extLst>
          </p:cNvPr>
          <p:cNvSpPr txBox="1"/>
          <p:nvPr/>
        </p:nvSpPr>
        <p:spPr>
          <a:xfrm>
            <a:off x="9968796" y="1517203"/>
            <a:ext cx="1493531" cy="523220"/>
          </a:xfrm>
          <a:prstGeom prst="rect">
            <a:avLst/>
          </a:prstGeom>
          <a:noFill/>
        </p:spPr>
        <p:txBody>
          <a:bodyPr wrap="square" rtlCol="0">
            <a:spAutoFit/>
          </a:bodyPr>
          <a:lstStyle/>
          <a:p>
            <a:r>
              <a:rPr lang="pt-BR" sz="2800" dirty="0">
                <a:solidFill>
                  <a:srgbClr val="FFFF00"/>
                </a:solidFill>
                <a:latin typeface="Berlin Sans FB Demi" panose="020E0802020502020306" pitchFamily="34" charset="0"/>
              </a:rPr>
              <a:t>0.45% </a:t>
            </a:r>
            <a:r>
              <a:rPr lang="pt-BR" sz="2800" baseline="30000" dirty="0">
                <a:solidFill>
                  <a:srgbClr val="FFFF00"/>
                </a:solidFill>
                <a:latin typeface="Berlin Sans FB Demi" panose="020E0802020502020306" pitchFamily="34" charset="0"/>
              </a:rPr>
              <a:t> </a:t>
            </a:r>
            <a:endParaRPr lang="en-GB" sz="2800" dirty="0">
              <a:solidFill>
                <a:srgbClr val="FFFF00"/>
              </a:solidFill>
              <a:latin typeface="Berlin Sans FB Demi" panose="020E0802020502020306" pitchFamily="34" charset="0"/>
            </a:endParaRPr>
          </a:p>
        </p:txBody>
      </p:sp>
      <p:sp>
        <p:nvSpPr>
          <p:cNvPr id="42" name="CasellaDiTesto 34">
            <a:extLst>
              <a:ext uri="{FF2B5EF4-FFF2-40B4-BE49-F238E27FC236}">
                <a16:creationId xmlns:a16="http://schemas.microsoft.com/office/drawing/2014/main" id="{014A00F4-07AD-5820-D43D-691885C4F92C}"/>
              </a:ext>
            </a:extLst>
          </p:cNvPr>
          <p:cNvSpPr txBox="1"/>
          <p:nvPr/>
        </p:nvSpPr>
        <p:spPr>
          <a:xfrm>
            <a:off x="10038758" y="2040423"/>
            <a:ext cx="1493531" cy="523220"/>
          </a:xfrm>
          <a:prstGeom prst="rect">
            <a:avLst/>
          </a:prstGeom>
          <a:noFill/>
        </p:spPr>
        <p:txBody>
          <a:bodyPr wrap="square" rtlCol="0">
            <a:spAutoFit/>
          </a:bodyPr>
          <a:lstStyle/>
          <a:p>
            <a:r>
              <a:rPr lang="pt-BR" sz="2800" dirty="0">
                <a:solidFill>
                  <a:srgbClr val="FFFF00"/>
                </a:solidFill>
                <a:latin typeface="Berlin Sans FB Demi" panose="020E0802020502020306" pitchFamily="34" charset="0"/>
              </a:rPr>
              <a:t>0.076% </a:t>
            </a:r>
            <a:r>
              <a:rPr lang="pt-BR" sz="2800" baseline="30000" dirty="0">
                <a:solidFill>
                  <a:srgbClr val="FFFF00"/>
                </a:solidFill>
                <a:latin typeface="Berlin Sans FB Demi" panose="020E0802020502020306" pitchFamily="34" charset="0"/>
              </a:rPr>
              <a:t> </a:t>
            </a:r>
            <a:endParaRPr lang="en-GB" sz="2800" dirty="0">
              <a:solidFill>
                <a:srgbClr val="FFFF00"/>
              </a:solidFill>
              <a:latin typeface="Berlin Sans FB Demi" panose="020E0802020502020306" pitchFamily="34" charset="0"/>
            </a:endParaRPr>
          </a:p>
        </p:txBody>
      </p:sp>
      <p:sp>
        <p:nvSpPr>
          <p:cNvPr id="43" name="CasellaDiTesto 42">
            <a:extLst>
              <a:ext uri="{FF2B5EF4-FFF2-40B4-BE49-F238E27FC236}">
                <a16:creationId xmlns:a16="http://schemas.microsoft.com/office/drawing/2014/main" id="{115019F6-9079-DEDD-5A76-A1E07F14A641}"/>
              </a:ext>
            </a:extLst>
          </p:cNvPr>
          <p:cNvSpPr txBox="1"/>
          <p:nvPr/>
        </p:nvSpPr>
        <p:spPr>
          <a:xfrm>
            <a:off x="6743398" y="2832585"/>
            <a:ext cx="4673600" cy="707886"/>
          </a:xfrm>
          <a:prstGeom prst="rect">
            <a:avLst/>
          </a:prstGeom>
          <a:noFill/>
        </p:spPr>
        <p:txBody>
          <a:bodyPr wrap="square">
            <a:spAutoFit/>
          </a:bodyPr>
          <a:lstStyle/>
          <a:p>
            <a:r>
              <a:rPr lang="en-US" sz="2000" dirty="0">
                <a:solidFill>
                  <a:schemeClr val="bg1"/>
                </a:solidFill>
                <a:latin typeface="Berlin Sans FB Demi" panose="020E0802020502020306" pitchFamily="34" charset="0"/>
              </a:rPr>
              <a:t>In total reflux conditions: extracting a small flux from the column </a:t>
            </a:r>
            <a:endParaRPr lang="it-IT" sz="2000" dirty="0">
              <a:solidFill>
                <a:schemeClr val="bg1"/>
              </a:solidFill>
              <a:latin typeface="Berlin Sans FB Demi" panose="020E0802020502020306" pitchFamily="34" charset="0"/>
            </a:endParaRPr>
          </a:p>
        </p:txBody>
      </p:sp>
      <p:sp>
        <p:nvSpPr>
          <p:cNvPr id="44" name="CasellaDiTesto 34">
            <a:extLst>
              <a:ext uri="{FF2B5EF4-FFF2-40B4-BE49-F238E27FC236}">
                <a16:creationId xmlns:a16="http://schemas.microsoft.com/office/drawing/2014/main" id="{24CB486F-F291-2FC3-46E2-C8CAB52893F2}"/>
              </a:ext>
            </a:extLst>
          </p:cNvPr>
          <p:cNvSpPr txBox="1"/>
          <p:nvPr/>
        </p:nvSpPr>
        <p:spPr>
          <a:xfrm>
            <a:off x="6536097" y="4290698"/>
            <a:ext cx="1041637" cy="523220"/>
          </a:xfrm>
          <a:prstGeom prst="rect">
            <a:avLst/>
          </a:prstGeom>
          <a:noFill/>
        </p:spPr>
        <p:txBody>
          <a:bodyPr wrap="square" rtlCol="0">
            <a:spAutoFit/>
          </a:bodyPr>
          <a:lstStyle/>
          <a:p>
            <a:r>
              <a:rPr lang="pt-BR" sz="2800" baseline="30000" dirty="0">
                <a:solidFill>
                  <a:schemeClr val="bg1"/>
                </a:solidFill>
                <a:latin typeface="Berlin Sans FB Demi" panose="020E0802020502020306" pitchFamily="34" charset="0"/>
              </a:rPr>
              <a:t>14</a:t>
            </a:r>
            <a:r>
              <a:rPr lang="pt-BR" sz="2800" dirty="0">
                <a:solidFill>
                  <a:schemeClr val="bg1"/>
                </a:solidFill>
                <a:latin typeface="Berlin Sans FB Demi" panose="020E0802020502020306" pitchFamily="34" charset="0"/>
              </a:rPr>
              <a:t>N/</a:t>
            </a:r>
            <a:endParaRPr lang="en-GB" sz="2800" dirty="0">
              <a:solidFill>
                <a:srgbClr val="FFFF00"/>
              </a:solidFill>
              <a:latin typeface="Berlin Sans FB Demi" panose="020E0802020502020306" pitchFamily="34" charset="0"/>
            </a:endParaRPr>
          </a:p>
        </p:txBody>
      </p:sp>
      <p:sp>
        <p:nvSpPr>
          <p:cNvPr id="45" name="CasellaDiTesto 34">
            <a:extLst>
              <a:ext uri="{FF2B5EF4-FFF2-40B4-BE49-F238E27FC236}">
                <a16:creationId xmlns:a16="http://schemas.microsoft.com/office/drawing/2014/main" id="{B3AAF62A-B1CA-2FF9-D5CF-E836777395DA}"/>
              </a:ext>
            </a:extLst>
          </p:cNvPr>
          <p:cNvSpPr txBox="1"/>
          <p:nvPr/>
        </p:nvSpPr>
        <p:spPr>
          <a:xfrm>
            <a:off x="6041749" y="4300825"/>
            <a:ext cx="644851" cy="523220"/>
          </a:xfrm>
          <a:prstGeom prst="rect">
            <a:avLst/>
          </a:prstGeom>
          <a:noFill/>
        </p:spPr>
        <p:txBody>
          <a:bodyPr wrap="square" rtlCol="0">
            <a:spAutoFit/>
          </a:bodyPr>
          <a:lstStyle/>
          <a:p>
            <a:r>
              <a:rPr lang="pt-BR" sz="2800" baseline="30000" dirty="0">
                <a:solidFill>
                  <a:schemeClr val="bg1"/>
                </a:solidFill>
                <a:latin typeface="Berlin Sans FB Demi" panose="020E0802020502020306" pitchFamily="34" charset="0"/>
              </a:rPr>
              <a:t>15</a:t>
            </a:r>
            <a:r>
              <a:rPr lang="pt-BR" sz="2800" dirty="0">
                <a:solidFill>
                  <a:schemeClr val="bg1"/>
                </a:solidFill>
                <a:latin typeface="Berlin Sans FB Demi" panose="020E0802020502020306" pitchFamily="34" charset="0"/>
              </a:rPr>
              <a:t>N</a:t>
            </a:r>
            <a:r>
              <a:rPr lang="pt-BR" sz="2800" baseline="30000" dirty="0">
                <a:solidFill>
                  <a:schemeClr val="bg1"/>
                </a:solidFill>
                <a:latin typeface="Berlin Sans FB Demi" panose="020E0802020502020306" pitchFamily="34" charset="0"/>
              </a:rPr>
              <a:t> </a:t>
            </a:r>
            <a:endParaRPr lang="en-GB" sz="2800" dirty="0">
              <a:solidFill>
                <a:schemeClr val="bg1"/>
              </a:solidFill>
              <a:latin typeface="Berlin Sans FB Demi" panose="020E0802020502020306" pitchFamily="34" charset="0"/>
            </a:endParaRPr>
          </a:p>
        </p:txBody>
      </p:sp>
      <p:sp>
        <p:nvSpPr>
          <p:cNvPr id="48" name="Down Arrow 3">
            <a:extLst>
              <a:ext uri="{FF2B5EF4-FFF2-40B4-BE49-F238E27FC236}">
                <a16:creationId xmlns:a16="http://schemas.microsoft.com/office/drawing/2014/main" id="{186E341C-196D-4BB3-2081-27514B31A77D}"/>
              </a:ext>
            </a:extLst>
          </p:cNvPr>
          <p:cNvSpPr/>
          <p:nvPr/>
        </p:nvSpPr>
        <p:spPr>
          <a:xfrm rot="16200000">
            <a:off x="9909778" y="4193103"/>
            <a:ext cx="323178" cy="753939"/>
          </a:xfrm>
          <a:prstGeom prst="downArrow">
            <a:avLst>
              <a:gd name="adj1" fmla="val 61467"/>
              <a:gd name="adj2" fmla="val 50000"/>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200" dirty="0">
              <a:latin typeface="Berlin Sans FB Demi" panose="020E0802020502020306" pitchFamily="34" charset="0"/>
            </a:endParaRPr>
          </a:p>
        </p:txBody>
      </p:sp>
      <p:sp>
        <p:nvSpPr>
          <p:cNvPr id="50" name="CasellaDiTesto 34">
            <a:extLst>
              <a:ext uri="{FF2B5EF4-FFF2-40B4-BE49-F238E27FC236}">
                <a16:creationId xmlns:a16="http://schemas.microsoft.com/office/drawing/2014/main" id="{4661FA0A-C6B0-9C6A-FDAC-17DC263C971B}"/>
              </a:ext>
            </a:extLst>
          </p:cNvPr>
          <p:cNvSpPr txBox="1"/>
          <p:nvPr/>
        </p:nvSpPr>
        <p:spPr>
          <a:xfrm>
            <a:off x="10473011" y="4224673"/>
            <a:ext cx="1493531" cy="523220"/>
          </a:xfrm>
          <a:prstGeom prst="rect">
            <a:avLst/>
          </a:prstGeom>
          <a:noFill/>
        </p:spPr>
        <p:txBody>
          <a:bodyPr wrap="square" rtlCol="0">
            <a:spAutoFit/>
          </a:bodyPr>
          <a:lstStyle/>
          <a:p>
            <a:r>
              <a:rPr lang="pt-BR" sz="2800" dirty="0">
                <a:solidFill>
                  <a:srgbClr val="FFFF00"/>
                </a:solidFill>
                <a:latin typeface="Berlin Sans FB Demi" panose="020E0802020502020306" pitchFamily="34" charset="0"/>
              </a:rPr>
              <a:t>0.91% </a:t>
            </a:r>
            <a:r>
              <a:rPr lang="pt-BR" sz="2800" baseline="30000" dirty="0">
                <a:solidFill>
                  <a:srgbClr val="FFFF00"/>
                </a:solidFill>
                <a:latin typeface="Berlin Sans FB Demi" panose="020E0802020502020306" pitchFamily="34" charset="0"/>
              </a:rPr>
              <a:t> </a:t>
            </a:r>
            <a:endParaRPr lang="en-GB" sz="2800" dirty="0">
              <a:solidFill>
                <a:srgbClr val="FFFF00"/>
              </a:solidFill>
              <a:latin typeface="Berlin Sans FB Demi" panose="020E0802020502020306" pitchFamily="34" charset="0"/>
            </a:endParaRPr>
          </a:p>
        </p:txBody>
      </p:sp>
      <p:sp>
        <p:nvSpPr>
          <p:cNvPr id="57" name="CasellaDiTesto 56">
            <a:extLst>
              <a:ext uri="{FF2B5EF4-FFF2-40B4-BE49-F238E27FC236}">
                <a16:creationId xmlns:a16="http://schemas.microsoft.com/office/drawing/2014/main" id="{66F978E6-1F01-5083-AD56-787A5A2BA6F5}"/>
              </a:ext>
            </a:extLst>
          </p:cNvPr>
          <p:cNvSpPr txBox="1"/>
          <p:nvPr/>
        </p:nvSpPr>
        <p:spPr>
          <a:xfrm>
            <a:off x="8513378" y="4268767"/>
            <a:ext cx="2272145" cy="523220"/>
          </a:xfrm>
          <a:prstGeom prst="rect">
            <a:avLst/>
          </a:prstGeom>
          <a:noFill/>
        </p:spPr>
        <p:txBody>
          <a:bodyPr wrap="square">
            <a:spAutoFit/>
          </a:bodyPr>
          <a:lstStyle/>
          <a:p>
            <a:r>
              <a:rPr kumimoji="0" lang="pt-BR" sz="2800" b="0" i="0" u="none" strike="noStrike" kern="1200" cap="none" spc="0" normalizeH="0" baseline="0" noProof="0" dirty="0">
                <a:ln>
                  <a:noFill/>
                </a:ln>
                <a:solidFill>
                  <a:srgbClr val="FFFF00"/>
                </a:solidFill>
                <a:effectLst/>
                <a:uLnTx/>
                <a:uFillTx/>
                <a:latin typeface="Berlin Sans FB Demi" panose="020E0802020502020306" pitchFamily="34" charset="0"/>
                <a:cs typeface="+mn-cs"/>
              </a:rPr>
              <a:t>0.84% </a:t>
            </a:r>
            <a:endParaRPr lang="it-IT" dirty="0"/>
          </a:p>
        </p:txBody>
      </p:sp>
      <p:sp>
        <p:nvSpPr>
          <p:cNvPr id="58" name="CasellaDiTesto 34">
            <a:extLst>
              <a:ext uri="{FF2B5EF4-FFF2-40B4-BE49-F238E27FC236}">
                <a16:creationId xmlns:a16="http://schemas.microsoft.com/office/drawing/2014/main" id="{5429A6BE-E89D-721E-DD30-1906783A25A7}"/>
              </a:ext>
            </a:extLst>
          </p:cNvPr>
          <p:cNvSpPr txBox="1"/>
          <p:nvPr/>
        </p:nvSpPr>
        <p:spPr>
          <a:xfrm>
            <a:off x="7688452" y="4285779"/>
            <a:ext cx="753940" cy="523220"/>
          </a:xfrm>
          <a:prstGeom prst="rect">
            <a:avLst/>
          </a:prstGeom>
          <a:noFill/>
        </p:spPr>
        <p:txBody>
          <a:bodyPr wrap="square" rtlCol="0">
            <a:spAutoFit/>
          </a:bodyPr>
          <a:lstStyle/>
          <a:p>
            <a:r>
              <a:rPr lang="pt-BR" sz="2800" baseline="30000" dirty="0">
                <a:solidFill>
                  <a:schemeClr val="bg1"/>
                </a:solidFill>
                <a:latin typeface="Berlin Sans FB Demi" panose="020E0802020502020306" pitchFamily="34" charset="0"/>
              </a:rPr>
              <a:t>14</a:t>
            </a:r>
            <a:r>
              <a:rPr lang="pt-BR" sz="2800" dirty="0">
                <a:solidFill>
                  <a:schemeClr val="bg1"/>
                </a:solidFill>
                <a:latin typeface="Berlin Sans FB Demi" panose="020E0802020502020306" pitchFamily="34" charset="0"/>
              </a:rPr>
              <a:t>N</a:t>
            </a:r>
            <a:endParaRPr lang="en-GB" sz="2800" dirty="0">
              <a:solidFill>
                <a:srgbClr val="FFFF00"/>
              </a:solidFill>
              <a:latin typeface="Berlin Sans FB Demi" panose="020E0802020502020306" pitchFamily="34" charset="0"/>
            </a:endParaRPr>
          </a:p>
        </p:txBody>
      </p:sp>
      <p:sp>
        <p:nvSpPr>
          <p:cNvPr id="59" name="CasellaDiTesto 34">
            <a:extLst>
              <a:ext uri="{FF2B5EF4-FFF2-40B4-BE49-F238E27FC236}">
                <a16:creationId xmlns:a16="http://schemas.microsoft.com/office/drawing/2014/main" id="{1A78A259-6127-AF02-07A6-D89FFE90428C}"/>
              </a:ext>
            </a:extLst>
          </p:cNvPr>
          <p:cNvSpPr txBox="1"/>
          <p:nvPr/>
        </p:nvSpPr>
        <p:spPr>
          <a:xfrm>
            <a:off x="7183538" y="4308463"/>
            <a:ext cx="881884" cy="523220"/>
          </a:xfrm>
          <a:prstGeom prst="rect">
            <a:avLst/>
          </a:prstGeom>
          <a:noFill/>
        </p:spPr>
        <p:txBody>
          <a:bodyPr wrap="square" rtlCol="0">
            <a:spAutoFit/>
          </a:bodyPr>
          <a:lstStyle/>
          <a:p>
            <a:r>
              <a:rPr lang="pt-BR" sz="2800" baseline="30000" dirty="0">
                <a:solidFill>
                  <a:schemeClr val="bg1"/>
                </a:solidFill>
                <a:latin typeface="Berlin Sans FB Demi" panose="020E0802020502020306" pitchFamily="34" charset="0"/>
              </a:rPr>
              <a:t>14</a:t>
            </a:r>
            <a:r>
              <a:rPr lang="pt-BR" sz="2800" dirty="0">
                <a:solidFill>
                  <a:schemeClr val="bg1"/>
                </a:solidFill>
                <a:latin typeface="Berlin Sans FB Demi" panose="020E0802020502020306" pitchFamily="34" charset="0"/>
              </a:rPr>
              <a:t>N</a:t>
            </a:r>
            <a:r>
              <a:rPr lang="pt-BR" sz="2800" baseline="30000" dirty="0">
                <a:solidFill>
                  <a:schemeClr val="bg1"/>
                </a:solidFill>
                <a:latin typeface="Berlin Sans FB Demi" panose="020E0802020502020306" pitchFamily="34" charset="0"/>
              </a:rPr>
              <a:t> </a:t>
            </a:r>
            <a:endParaRPr lang="en-GB" sz="2800" dirty="0">
              <a:solidFill>
                <a:schemeClr val="bg1"/>
              </a:solidFill>
              <a:latin typeface="Berlin Sans FB Demi" panose="020E0802020502020306" pitchFamily="34" charset="0"/>
            </a:endParaRPr>
          </a:p>
        </p:txBody>
      </p:sp>
      <p:sp>
        <p:nvSpPr>
          <p:cNvPr id="60" name="CasellaDiTesto 59">
            <a:extLst>
              <a:ext uri="{FF2B5EF4-FFF2-40B4-BE49-F238E27FC236}">
                <a16:creationId xmlns:a16="http://schemas.microsoft.com/office/drawing/2014/main" id="{ED082EEB-6FB3-AD07-EE07-05DF6E79F47B}"/>
              </a:ext>
            </a:extLst>
          </p:cNvPr>
          <p:cNvSpPr txBox="1"/>
          <p:nvPr/>
        </p:nvSpPr>
        <p:spPr>
          <a:xfrm>
            <a:off x="6686600" y="4931703"/>
            <a:ext cx="4673600" cy="1631216"/>
          </a:xfrm>
          <a:prstGeom prst="rect">
            <a:avLst/>
          </a:prstGeom>
          <a:noFill/>
        </p:spPr>
        <p:txBody>
          <a:bodyPr wrap="square">
            <a:spAutoFit/>
          </a:bodyPr>
          <a:lstStyle/>
          <a:p>
            <a:r>
              <a:rPr lang="en-US" sz="2000" dirty="0">
                <a:solidFill>
                  <a:schemeClr val="bg1"/>
                </a:solidFill>
                <a:latin typeface="Berlin Sans FB Demi" panose="020E0802020502020306" pitchFamily="34" charset="0"/>
              </a:rPr>
              <a:t>Next runs with Seruci-0</a:t>
            </a:r>
          </a:p>
          <a:p>
            <a:pPr marL="342900" indent="-342900">
              <a:buFontTx/>
              <a:buChar char="-"/>
            </a:pPr>
            <a:r>
              <a:rPr lang="en-US" sz="2000" dirty="0">
                <a:solidFill>
                  <a:schemeClr val="bg1"/>
                </a:solidFill>
                <a:latin typeface="Berlin Sans FB Demi" panose="020E0802020502020306" pitchFamily="34" charset="0"/>
              </a:rPr>
              <a:t>Perform chemical separation</a:t>
            </a:r>
          </a:p>
          <a:p>
            <a:pPr marL="342900" indent="-342900">
              <a:buFontTx/>
              <a:buChar char="-"/>
            </a:pPr>
            <a:r>
              <a:rPr lang="en-US" sz="2000" dirty="0">
                <a:solidFill>
                  <a:schemeClr val="bg1"/>
                </a:solidFill>
                <a:latin typeface="Berlin Sans FB Demi" panose="020E0802020502020306" pitchFamily="34" charset="0"/>
              </a:rPr>
              <a:t>Not in total reflux condition (extracting a significant quantity of argon)</a:t>
            </a:r>
            <a:endParaRPr lang="it-IT" sz="2000" dirty="0">
              <a:solidFill>
                <a:schemeClr val="bg1"/>
              </a:solidFill>
              <a:latin typeface="Berlin Sans FB Demi" panose="020E0802020502020306" pitchFamily="34" charset="0"/>
            </a:endParaRPr>
          </a:p>
        </p:txBody>
      </p:sp>
      <p:sp>
        <p:nvSpPr>
          <p:cNvPr id="2" name="TextBox 3">
            <a:extLst>
              <a:ext uri="{FF2B5EF4-FFF2-40B4-BE49-F238E27FC236}">
                <a16:creationId xmlns:a16="http://schemas.microsoft.com/office/drawing/2014/main" id="{C5780CFB-3108-FEB5-76A8-3C0049740995}"/>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15</a:t>
            </a:r>
          </a:p>
        </p:txBody>
      </p:sp>
    </p:spTree>
    <p:extLst>
      <p:ext uri="{BB962C8B-B14F-4D97-AF65-F5344CB8AC3E}">
        <p14:creationId xmlns:p14="http://schemas.microsoft.com/office/powerpoint/2010/main" val="1398771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95CB003-A196-8603-03ED-03785975EB20}"/>
              </a:ext>
            </a:extLst>
          </p:cNvPr>
          <p:cNvSpPr txBox="1"/>
          <p:nvPr/>
        </p:nvSpPr>
        <p:spPr>
          <a:xfrm>
            <a:off x="1556327" y="226398"/>
            <a:ext cx="9079345" cy="1200329"/>
          </a:xfrm>
          <a:prstGeom prst="rect">
            <a:avLst/>
          </a:prstGeom>
          <a:noFill/>
        </p:spPr>
        <p:txBody>
          <a:bodyPr wrap="square">
            <a:spAutoFit/>
          </a:bodyPr>
          <a:lstStyle/>
          <a:p>
            <a:pPr algn="ctr"/>
            <a:r>
              <a:rPr lang="en-US" sz="3600" dirty="0">
                <a:solidFill>
                  <a:srgbClr val="FF0000"/>
                </a:solidFill>
                <a:latin typeface="Berlin Sans FB Demi" panose="020E0802020502020306" pitchFamily="34" charset="0"/>
              </a:rPr>
              <a:t>Other purposes of the argon procurement chain and of purification with Aria</a:t>
            </a:r>
            <a:endParaRPr lang="it-IT" sz="3600" dirty="0">
              <a:solidFill>
                <a:srgbClr val="FF0000"/>
              </a:solidFill>
              <a:latin typeface="Berlin Sans FB Demi" panose="020E0802020502020306" pitchFamily="34" charset="0"/>
            </a:endParaRPr>
          </a:p>
        </p:txBody>
      </p:sp>
      <p:pic>
        <p:nvPicPr>
          <p:cNvPr id="6" name="Picture 9">
            <a:extLst>
              <a:ext uri="{FF2B5EF4-FFF2-40B4-BE49-F238E27FC236}">
                <a16:creationId xmlns:a16="http://schemas.microsoft.com/office/drawing/2014/main" id="{89A75AEA-C9D3-CDF8-2B44-0BFDC68B3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993" y="2485321"/>
            <a:ext cx="3467516" cy="3467516"/>
          </a:xfrm>
          <a:prstGeom prst="rect">
            <a:avLst/>
          </a:prstGeom>
        </p:spPr>
      </p:pic>
      <p:sp>
        <p:nvSpPr>
          <p:cNvPr id="7" name="Down Arrow 3">
            <a:extLst>
              <a:ext uri="{FF2B5EF4-FFF2-40B4-BE49-F238E27FC236}">
                <a16:creationId xmlns:a16="http://schemas.microsoft.com/office/drawing/2014/main" id="{CAC9DD47-EFC2-0A09-5C23-40BBADAF87AC}"/>
              </a:ext>
            </a:extLst>
          </p:cNvPr>
          <p:cNvSpPr/>
          <p:nvPr/>
        </p:nvSpPr>
        <p:spPr>
          <a:xfrm rot="18335734">
            <a:off x="3590923" y="2590844"/>
            <a:ext cx="185194" cy="1948957"/>
          </a:xfrm>
          <a:prstGeom prst="downArrow">
            <a:avLst>
              <a:gd name="adj1" fmla="val 61467"/>
              <a:gd name="adj2" fmla="val 50000"/>
            </a:avLst>
          </a:prstGeom>
          <a:solidFill>
            <a:schemeClr val="bg1">
              <a:alpha val="7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200" dirty="0">
              <a:latin typeface="Berlin Sans FB Demi" panose="020E0802020502020306" pitchFamily="34" charset="0"/>
            </a:endParaRPr>
          </a:p>
        </p:txBody>
      </p:sp>
      <p:sp>
        <p:nvSpPr>
          <p:cNvPr id="8" name="Sottotitolo 2">
            <a:extLst>
              <a:ext uri="{FF2B5EF4-FFF2-40B4-BE49-F238E27FC236}">
                <a16:creationId xmlns:a16="http://schemas.microsoft.com/office/drawing/2014/main" id="{2146951D-45A1-4C96-CEAB-6AD54C49FC68}"/>
              </a:ext>
            </a:extLst>
          </p:cNvPr>
          <p:cNvSpPr txBox="1">
            <a:spLocks/>
          </p:cNvSpPr>
          <p:nvPr/>
        </p:nvSpPr>
        <p:spPr>
          <a:xfrm>
            <a:off x="-153056" y="2609397"/>
            <a:ext cx="3554439" cy="49244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pt-BR" sz="2200" baseline="30000" dirty="0">
                <a:solidFill>
                  <a:srgbClr val="FFFF00"/>
                </a:solidFill>
                <a:latin typeface="Berlin Sans FB Demi" panose="020E0802020502020306" pitchFamily="34" charset="0"/>
              </a:rPr>
              <a:t>76</a:t>
            </a:r>
            <a:r>
              <a:rPr lang="pt-BR" sz="2200" dirty="0">
                <a:solidFill>
                  <a:srgbClr val="FFFF00"/>
                </a:solidFill>
                <a:latin typeface="Berlin Sans FB Demi" panose="020E0802020502020306" pitchFamily="34" charset="0"/>
              </a:rPr>
              <a:t>Ge High purity </a:t>
            </a:r>
            <a:endParaRPr lang="it-IT" sz="2200" dirty="0">
              <a:solidFill>
                <a:srgbClr val="FFFF00"/>
              </a:solidFill>
              <a:latin typeface="Berlin Sans FB Demi" panose="020E0802020502020306" pitchFamily="34" charset="0"/>
            </a:endParaRPr>
          </a:p>
        </p:txBody>
      </p:sp>
      <p:sp>
        <p:nvSpPr>
          <p:cNvPr id="9" name="Down Arrow 3">
            <a:extLst>
              <a:ext uri="{FF2B5EF4-FFF2-40B4-BE49-F238E27FC236}">
                <a16:creationId xmlns:a16="http://schemas.microsoft.com/office/drawing/2014/main" id="{ACD403E9-664E-0B78-E44F-AB668D5E9018}"/>
              </a:ext>
            </a:extLst>
          </p:cNvPr>
          <p:cNvSpPr/>
          <p:nvPr/>
        </p:nvSpPr>
        <p:spPr>
          <a:xfrm rot="17492890">
            <a:off x="3344695" y="3125346"/>
            <a:ext cx="157765" cy="2233822"/>
          </a:xfrm>
          <a:prstGeom prst="downArrow">
            <a:avLst>
              <a:gd name="adj1" fmla="val 61467"/>
              <a:gd name="adj2" fmla="val 50000"/>
            </a:avLst>
          </a:prstGeom>
          <a:solidFill>
            <a:schemeClr val="bg1">
              <a:alpha val="7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200" dirty="0">
              <a:latin typeface="Berlin Sans FB Demi" panose="020E0802020502020306" pitchFamily="34" charset="0"/>
            </a:endParaRPr>
          </a:p>
        </p:txBody>
      </p:sp>
      <p:sp>
        <p:nvSpPr>
          <p:cNvPr id="10" name="TextBox 16">
            <a:extLst>
              <a:ext uri="{FF2B5EF4-FFF2-40B4-BE49-F238E27FC236}">
                <a16:creationId xmlns:a16="http://schemas.microsoft.com/office/drawing/2014/main" id="{63BB95BD-C75B-83A0-7171-C11D532D3745}"/>
              </a:ext>
            </a:extLst>
          </p:cNvPr>
          <p:cNvSpPr txBox="1"/>
          <p:nvPr/>
        </p:nvSpPr>
        <p:spPr>
          <a:xfrm>
            <a:off x="1055441" y="3421191"/>
            <a:ext cx="1451070" cy="769441"/>
          </a:xfrm>
          <a:prstGeom prst="rect">
            <a:avLst/>
          </a:prstGeom>
          <a:noFill/>
          <a:ln>
            <a:noFill/>
          </a:ln>
        </p:spPr>
        <p:txBody>
          <a:bodyPr wrap="square" rtlCol="0">
            <a:spAutoFit/>
          </a:bodyPr>
          <a:lstStyle/>
          <a:p>
            <a:pPr algn="ctr"/>
            <a:r>
              <a:rPr lang="en-US" altLang="ko-KR" sz="2200" dirty="0">
                <a:solidFill>
                  <a:srgbClr val="FFFF00"/>
                </a:solidFill>
                <a:latin typeface="Berlin Sans FB Demi" panose="020E0802020502020306" pitchFamily="34" charset="0"/>
                <a:cs typeface="Arial" pitchFamily="34" charset="0"/>
              </a:rPr>
              <a:t>20 t </a:t>
            </a:r>
            <a:r>
              <a:rPr lang="en-US" altLang="ko-KR" sz="2200" dirty="0" err="1">
                <a:solidFill>
                  <a:srgbClr val="FFFF00"/>
                </a:solidFill>
                <a:latin typeface="Berlin Sans FB Demi" panose="020E0802020502020306" pitchFamily="34" charset="0"/>
                <a:cs typeface="Arial" pitchFamily="34" charset="0"/>
              </a:rPr>
              <a:t>UAr</a:t>
            </a:r>
            <a:endParaRPr lang="en-US" altLang="ko-KR" sz="2200" dirty="0">
              <a:solidFill>
                <a:srgbClr val="FFFF00"/>
              </a:solidFill>
              <a:latin typeface="Berlin Sans FB Demi" panose="020E0802020502020306" pitchFamily="34" charset="0"/>
              <a:cs typeface="Arial" pitchFamily="34" charset="0"/>
            </a:endParaRPr>
          </a:p>
          <a:p>
            <a:pPr algn="ctr"/>
            <a:endParaRPr lang="en-US" altLang="ko-KR" sz="2200" dirty="0">
              <a:solidFill>
                <a:schemeClr val="bg1"/>
              </a:solidFill>
              <a:latin typeface="Berlin Sans FB Demi" panose="020E0802020502020306" pitchFamily="34" charset="0"/>
              <a:cs typeface="Arial" pitchFamily="34" charset="0"/>
            </a:endParaRPr>
          </a:p>
        </p:txBody>
      </p:sp>
      <p:sp>
        <p:nvSpPr>
          <p:cNvPr id="11" name="Down Arrow 3">
            <a:extLst>
              <a:ext uri="{FF2B5EF4-FFF2-40B4-BE49-F238E27FC236}">
                <a16:creationId xmlns:a16="http://schemas.microsoft.com/office/drawing/2014/main" id="{014AF694-D760-4AD2-8ECD-DA4BDC53D312}"/>
              </a:ext>
            </a:extLst>
          </p:cNvPr>
          <p:cNvSpPr/>
          <p:nvPr/>
        </p:nvSpPr>
        <p:spPr>
          <a:xfrm rot="15781865">
            <a:off x="2555276" y="4353765"/>
            <a:ext cx="180221" cy="1486224"/>
          </a:xfrm>
          <a:prstGeom prst="downArrow">
            <a:avLst>
              <a:gd name="adj1" fmla="val 61467"/>
              <a:gd name="adj2" fmla="val 50000"/>
            </a:avLst>
          </a:prstGeom>
          <a:solidFill>
            <a:schemeClr val="bg1">
              <a:alpha val="7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200" dirty="0">
              <a:latin typeface="Berlin Sans FB Demi" panose="020E0802020502020306" pitchFamily="34" charset="0"/>
            </a:endParaRPr>
          </a:p>
        </p:txBody>
      </p:sp>
      <p:sp>
        <p:nvSpPr>
          <p:cNvPr id="12" name="TextBox 18">
            <a:extLst>
              <a:ext uri="{FF2B5EF4-FFF2-40B4-BE49-F238E27FC236}">
                <a16:creationId xmlns:a16="http://schemas.microsoft.com/office/drawing/2014/main" id="{55EA2784-5ECC-D065-34D1-593957D0BB4E}"/>
              </a:ext>
            </a:extLst>
          </p:cNvPr>
          <p:cNvSpPr txBox="1"/>
          <p:nvPr/>
        </p:nvSpPr>
        <p:spPr>
          <a:xfrm>
            <a:off x="214051" y="4954623"/>
            <a:ext cx="1682780" cy="769441"/>
          </a:xfrm>
          <a:prstGeom prst="rect">
            <a:avLst/>
          </a:prstGeom>
          <a:noFill/>
          <a:ln>
            <a:noFill/>
          </a:ln>
        </p:spPr>
        <p:txBody>
          <a:bodyPr wrap="square" rtlCol="0">
            <a:spAutoFit/>
          </a:bodyPr>
          <a:lstStyle/>
          <a:p>
            <a:pPr algn="ctr"/>
            <a:r>
              <a:rPr lang="en-US" altLang="ko-KR" sz="2200" dirty="0">
                <a:solidFill>
                  <a:schemeClr val="bg1"/>
                </a:solidFill>
                <a:latin typeface="Berlin Sans FB Demi" panose="020E0802020502020306" pitchFamily="34" charset="0"/>
                <a:cs typeface="Arial" pitchFamily="34" charset="0"/>
              </a:rPr>
              <a:t>Water Tank</a:t>
            </a:r>
          </a:p>
          <a:p>
            <a:pPr algn="ctr"/>
            <a:endParaRPr lang="en-US" altLang="ko-KR" sz="2200" dirty="0">
              <a:solidFill>
                <a:schemeClr val="bg1"/>
              </a:solidFill>
              <a:latin typeface="Berlin Sans FB Demi" panose="020E0802020502020306" pitchFamily="34" charset="0"/>
              <a:cs typeface="Arial" pitchFamily="34" charset="0"/>
            </a:endParaRPr>
          </a:p>
        </p:txBody>
      </p:sp>
      <p:sp>
        <p:nvSpPr>
          <p:cNvPr id="16" name="CasellaDiTesto 15">
            <a:extLst>
              <a:ext uri="{FF2B5EF4-FFF2-40B4-BE49-F238E27FC236}">
                <a16:creationId xmlns:a16="http://schemas.microsoft.com/office/drawing/2014/main" id="{E07EFA1B-49D5-9AF5-99CB-0B6D9C02B15B}"/>
              </a:ext>
            </a:extLst>
          </p:cNvPr>
          <p:cNvSpPr txBox="1"/>
          <p:nvPr/>
        </p:nvSpPr>
        <p:spPr>
          <a:xfrm>
            <a:off x="7184903" y="2009232"/>
            <a:ext cx="4736066" cy="1200329"/>
          </a:xfrm>
          <a:prstGeom prst="rect">
            <a:avLst/>
          </a:prstGeom>
          <a:noFill/>
        </p:spPr>
        <p:txBody>
          <a:bodyPr wrap="square">
            <a:spAutoFit/>
          </a:bodyPr>
          <a:lstStyle/>
          <a:p>
            <a:r>
              <a:rPr lang="en-US" sz="2400" dirty="0">
                <a:solidFill>
                  <a:schemeClr val="bg1"/>
                </a:solidFill>
                <a:latin typeface="Berlin Sans FB Demi" panose="020E0802020502020306" pitchFamily="34" charset="0"/>
              </a:rPr>
              <a:t>In </a:t>
            </a:r>
            <a:r>
              <a:rPr lang="en-US" sz="2400" dirty="0">
                <a:solidFill>
                  <a:srgbClr val="FF0000"/>
                </a:solidFill>
                <a:latin typeface="Berlin Sans FB Demi" panose="020E0802020502020306" pitchFamily="34" charset="0"/>
              </a:rPr>
              <a:t>LEGEND</a:t>
            </a:r>
            <a:r>
              <a:rPr lang="en-US" sz="2400" dirty="0">
                <a:solidFill>
                  <a:schemeClr val="bg1"/>
                </a:solidFill>
                <a:latin typeface="Berlin Sans FB Demi" panose="020E0802020502020306" pitchFamily="34" charset="0"/>
              </a:rPr>
              <a:t> 1000 kg of 76Ge are required to look for </a:t>
            </a:r>
            <a:r>
              <a:rPr lang="en-US" sz="2400" dirty="0" err="1">
                <a:solidFill>
                  <a:schemeClr val="bg1"/>
                </a:solidFill>
                <a:latin typeface="Berlin Sans FB Demi" panose="020E0802020502020306" pitchFamily="34" charset="0"/>
              </a:rPr>
              <a:t>neutrinoless</a:t>
            </a:r>
            <a:r>
              <a:rPr lang="en-US" sz="2400" dirty="0">
                <a:solidFill>
                  <a:schemeClr val="bg1"/>
                </a:solidFill>
                <a:latin typeface="Berlin Sans FB Demi" panose="020E0802020502020306" pitchFamily="34" charset="0"/>
              </a:rPr>
              <a:t> double beta-decay. </a:t>
            </a:r>
            <a:endParaRPr lang="it-IT" sz="2400" dirty="0">
              <a:solidFill>
                <a:schemeClr val="bg1"/>
              </a:solidFill>
              <a:latin typeface="Berlin Sans FB Demi" panose="020E0802020502020306" pitchFamily="34" charset="0"/>
            </a:endParaRPr>
          </a:p>
        </p:txBody>
      </p:sp>
      <p:sp>
        <p:nvSpPr>
          <p:cNvPr id="19" name="Sottotitolo 2">
            <a:extLst>
              <a:ext uri="{FF2B5EF4-FFF2-40B4-BE49-F238E27FC236}">
                <a16:creationId xmlns:a16="http://schemas.microsoft.com/office/drawing/2014/main" id="{9437B43C-D779-D38E-8D28-156FFF91F2D4}"/>
              </a:ext>
            </a:extLst>
          </p:cNvPr>
          <p:cNvSpPr txBox="1">
            <a:spLocks/>
          </p:cNvSpPr>
          <p:nvPr/>
        </p:nvSpPr>
        <p:spPr>
          <a:xfrm>
            <a:off x="7112192" y="4047822"/>
            <a:ext cx="4770462" cy="2276383"/>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solidFill>
                  <a:schemeClr val="bg1"/>
                </a:solidFill>
                <a:latin typeface="Berlin Sans FB Demi" panose="020E0802020502020306" pitchFamily="34" charset="0"/>
              </a:rPr>
              <a:t>Even LEGEND-1000 requires chemically purified argon. Therefore, with the same procedure as for DarkSide-20k, it will also be possible to produce for LEGEND.</a:t>
            </a:r>
            <a:endParaRPr lang="it-IT" sz="2400" dirty="0">
              <a:solidFill>
                <a:schemeClr val="bg1"/>
              </a:solidFill>
              <a:latin typeface="Berlin Sans FB Demi" panose="020E0802020502020306" pitchFamily="34" charset="0"/>
            </a:endParaRPr>
          </a:p>
        </p:txBody>
      </p:sp>
      <p:sp>
        <p:nvSpPr>
          <p:cNvPr id="2" name="TextBox 16">
            <a:extLst>
              <a:ext uri="{FF2B5EF4-FFF2-40B4-BE49-F238E27FC236}">
                <a16:creationId xmlns:a16="http://schemas.microsoft.com/office/drawing/2014/main" id="{01BC3E77-4C48-C502-656C-65735476D846}"/>
              </a:ext>
            </a:extLst>
          </p:cNvPr>
          <p:cNvSpPr txBox="1"/>
          <p:nvPr/>
        </p:nvSpPr>
        <p:spPr>
          <a:xfrm>
            <a:off x="572345" y="4209249"/>
            <a:ext cx="1451070" cy="769441"/>
          </a:xfrm>
          <a:prstGeom prst="rect">
            <a:avLst/>
          </a:prstGeom>
          <a:noFill/>
          <a:ln>
            <a:noFill/>
          </a:ln>
        </p:spPr>
        <p:txBody>
          <a:bodyPr wrap="square" rtlCol="0">
            <a:spAutoFit/>
          </a:bodyPr>
          <a:lstStyle/>
          <a:p>
            <a:pPr algn="ctr"/>
            <a:r>
              <a:rPr lang="en-US" altLang="ko-KR" sz="2200" dirty="0">
                <a:solidFill>
                  <a:srgbClr val="FFFF00"/>
                </a:solidFill>
                <a:latin typeface="Berlin Sans FB Demi" panose="020E0802020502020306" pitchFamily="34" charset="0"/>
                <a:cs typeface="Arial" pitchFamily="34" charset="0"/>
              </a:rPr>
              <a:t>200 t </a:t>
            </a:r>
            <a:r>
              <a:rPr lang="en-US" altLang="ko-KR" sz="2200" dirty="0" err="1">
                <a:solidFill>
                  <a:srgbClr val="FFFF00"/>
                </a:solidFill>
                <a:latin typeface="Berlin Sans FB Demi" panose="020E0802020502020306" pitchFamily="34" charset="0"/>
                <a:cs typeface="Arial" pitchFamily="34" charset="0"/>
              </a:rPr>
              <a:t>AAr</a:t>
            </a:r>
            <a:endParaRPr lang="en-US" altLang="ko-KR" sz="2200" dirty="0">
              <a:solidFill>
                <a:srgbClr val="FFFF00"/>
              </a:solidFill>
              <a:latin typeface="Berlin Sans FB Demi" panose="020E0802020502020306" pitchFamily="34" charset="0"/>
              <a:cs typeface="Arial" pitchFamily="34" charset="0"/>
            </a:endParaRPr>
          </a:p>
          <a:p>
            <a:pPr algn="ctr"/>
            <a:endParaRPr lang="en-US" altLang="ko-KR" sz="2200" dirty="0">
              <a:solidFill>
                <a:schemeClr val="bg1"/>
              </a:solidFill>
              <a:latin typeface="Berlin Sans FB Demi" panose="020E0802020502020306" pitchFamily="34" charset="0"/>
              <a:cs typeface="Arial" pitchFamily="34" charset="0"/>
            </a:endParaRPr>
          </a:p>
        </p:txBody>
      </p:sp>
      <p:sp>
        <p:nvSpPr>
          <p:cNvPr id="3" name="Down Arrow 3">
            <a:extLst>
              <a:ext uri="{FF2B5EF4-FFF2-40B4-BE49-F238E27FC236}">
                <a16:creationId xmlns:a16="http://schemas.microsoft.com/office/drawing/2014/main" id="{802C775B-B342-D88E-4DC5-8C35CEFDC26F}"/>
              </a:ext>
            </a:extLst>
          </p:cNvPr>
          <p:cNvSpPr/>
          <p:nvPr/>
        </p:nvSpPr>
        <p:spPr>
          <a:xfrm rot="16855923">
            <a:off x="3074822" y="3546235"/>
            <a:ext cx="157765" cy="2233822"/>
          </a:xfrm>
          <a:prstGeom prst="downArrow">
            <a:avLst>
              <a:gd name="adj1" fmla="val 61467"/>
              <a:gd name="adj2" fmla="val 50000"/>
            </a:avLst>
          </a:prstGeom>
          <a:solidFill>
            <a:schemeClr val="bg1">
              <a:alpha val="7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200" dirty="0">
              <a:latin typeface="Berlin Sans FB Demi" panose="020E0802020502020306" pitchFamily="34" charset="0"/>
            </a:endParaRPr>
          </a:p>
        </p:txBody>
      </p:sp>
      <p:sp>
        <p:nvSpPr>
          <p:cNvPr id="4" name="TextBox 3">
            <a:extLst>
              <a:ext uri="{FF2B5EF4-FFF2-40B4-BE49-F238E27FC236}">
                <a16:creationId xmlns:a16="http://schemas.microsoft.com/office/drawing/2014/main" id="{C0DB7E07-D815-154D-2D81-353E2AEE5640}"/>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16</a:t>
            </a:r>
          </a:p>
        </p:txBody>
      </p:sp>
    </p:spTree>
    <p:extLst>
      <p:ext uri="{BB962C8B-B14F-4D97-AF65-F5344CB8AC3E}">
        <p14:creationId xmlns:p14="http://schemas.microsoft.com/office/powerpoint/2010/main" val="479024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A7843ACD-2474-F3A1-1EFE-35C9EC17789A}"/>
              </a:ext>
            </a:extLst>
          </p:cNvPr>
          <p:cNvSpPr txBox="1"/>
          <p:nvPr/>
        </p:nvSpPr>
        <p:spPr>
          <a:xfrm>
            <a:off x="1556327" y="226398"/>
            <a:ext cx="9079345" cy="646331"/>
          </a:xfrm>
          <a:prstGeom prst="rect">
            <a:avLst/>
          </a:prstGeom>
          <a:noFill/>
        </p:spPr>
        <p:txBody>
          <a:bodyPr wrap="square">
            <a:spAutoFit/>
          </a:bodyPr>
          <a:lstStyle/>
          <a:p>
            <a:pPr algn="ctr"/>
            <a:r>
              <a:rPr lang="en-US" sz="3600" dirty="0">
                <a:solidFill>
                  <a:srgbClr val="FF0000"/>
                </a:solidFill>
                <a:latin typeface="Berlin Sans FB Demi" panose="020E0802020502020306" pitchFamily="34" charset="0"/>
              </a:rPr>
              <a:t>COHERENT and others </a:t>
            </a:r>
            <a:endParaRPr lang="it-IT" sz="3600" dirty="0">
              <a:solidFill>
                <a:srgbClr val="FF0000"/>
              </a:solidFill>
              <a:latin typeface="Berlin Sans FB Demi" panose="020E0802020502020306" pitchFamily="34" charset="0"/>
            </a:endParaRPr>
          </a:p>
        </p:txBody>
      </p:sp>
      <p:sp>
        <p:nvSpPr>
          <p:cNvPr id="9" name="CasellaDiTesto 8">
            <a:extLst>
              <a:ext uri="{FF2B5EF4-FFF2-40B4-BE49-F238E27FC236}">
                <a16:creationId xmlns:a16="http://schemas.microsoft.com/office/drawing/2014/main" id="{C363427A-3702-56E7-6B8C-738F4483BF69}"/>
              </a:ext>
            </a:extLst>
          </p:cNvPr>
          <p:cNvSpPr txBox="1"/>
          <p:nvPr/>
        </p:nvSpPr>
        <p:spPr>
          <a:xfrm>
            <a:off x="1794162" y="979393"/>
            <a:ext cx="8603673" cy="1938992"/>
          </a:xfrm>
          <a:prstGeom prst="rect">
            <a:avLst/>
          </a:prstGeom>
          <a:noFill/>
        </p:spPr>
        <p:txBody>
          <a:bodyPr wrap="square">
            <a:spAutoFit/>
          </a:bodyPr>
          <a:lstStyle/>
          <a:p>
            <a:r>
              <a:rPr lang="en-US" sz="2400" dirty="0">
                <a:solidFill>
                  <a:schemeClr val="bg1"/>
                </a:solidFill>
                <a:latin typeface="Berlin Sans FB Demi" panose="020E0802020502020306" pitchFamily="34" charset="0"/>
              </a:rPr>
              <a:t>The </a:t>
            </a:r>
            <a:r>
              <a:rPr lang="en-US" sz="2400" dirty="0">
                <a:solidFill>
                  <a:srgbClr val="FF0000"/>
                </a:solidFill>
                <a:latin typeface="Berlin Sans FB Demi" panose="020E0802020502020306" pitchFamily="34" charset="0"/>
              </a:rPr>
              <a:t>COHERENT</a:t>
            </a:r>
            <a:r>
              <a:rPr lang="en-US" sz="2400" dirty="0">
                <a:solidFill>
                  <a:schemeClr val="bg1"/>
                </a:solidFill>
                <a:latin typeface="Berlin Sans FB Demi" panose="020E0802020502020306" pitchFamily="34" charset="0"/>
              </a:rPr>
              <a:t> experiment studies coherent elastic neutrino-nucleus scattering (</a:t>
            </a:r>
            <a:r>
              <a:rPr lang="en-US" sz="2400" dirty="0" err="1">
                <a:solidFill>
                  <a:schemeClr val="bg1"/>
                </a:solidFill>
                <a:latin typeface="Berlin Sans FB Demi" panose="020E0802020502020306" pitchFamily="34" charset="0"/>
              </a:rPr>
              <a:t>CEvNS</a:t>
            </a:r>
            <a:r>
              <a:rPr lang="en-US" sz="2400" dirty="0">
                <a:solidFill>
                  <a:schemeClr val="bg1"/>
                </a:solidFill>
                <a:latin typeface="Berlin Sans FB Demi" panose="020E0802020502020306" pitchFamily="34" charset="0"/>
              </a:rPr>
              <a:t>), a process predicted by the Standard Model of particle physics. It aims to measure this interaction to better understand neutrino properties and test for potential new physics beyond the Standard Model.</a:t>
            </a:r>
            <a:endParaRPr lang="it-IT" sz="2400" dirty="0">
              <a:solidFill>
                <a:schemeClr val="bg1"/>
              </a:solidFill>
              <a:latin typeface="Berlin Sans FB Demi" panose="020E0802020502020306" pitchFamily="34" charset="0"/>
            </a:endParaRPr>
          </a:p>
        </p:txBody>
      </p:sp>
      <p:pic>
        <p:nvPicPr>
          <p:cNvPr id="11" name="Immagine 10" descr="Immagine che contiene testo, diagramma, schermata, linea&#10;&#10;Descrizione generata automaticamente">
            <a:extLst>
              <a:ext uri="{FF2B5EF4-FFF2-40B4-BE49-F238E27FC236}">
                <a16:creationId xmlns:a16="http://schemas.microsoft.com/office/drawing/2014/main" id="{E8E9A715-F0F7-8B7E-2B39-E8AA80AD0E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6619" y="3325199"/>
            <a:ext cx="4147128" cy="2776801"/>
          </a:xfrm>
          <a:prstGeom prst="rect">
            <a:avLst/>
          </a:prstGeom>
        </p:spPr>
      </p:pic>
      <p:sp>
        <p:nvSpPr>
          <p:cNvPr id="3" name="CasellaDiTesto 2">
            <a:extLst>
              <a:ext uri="{FF2B5EF4-FFF2-40B4-BE49-F238E27FC236}">
                <a16:creationId xmlns:a16="http://schemas.microsoft.com/office/drawing/2014/main" id="{6001C754-2826-23D2-A37F-5528DA987323}"/>
              </a:ext>
            </a:extLst>
          </p:cNvPr>
          <p:cNvSpPr txBox="1"/>
          <p:nvPr/>
        </p:nvSpPr>
        <p:spPr>
          <a:xfrm>
            <a:off x="5107708" y="4901671"/>
            <a:ext cx="6096000" cy="1200329"/>
          </a:xfrm>
          <a:prstGeom prst="rect">
            <a:avLst/>
          </a:prstGeom>
          <a:noFill/>
        </p:spPr>
        <p:txBody>
          <a:bodyPr wrap="square">
            <a:spAutoFit/>
          </a:bodyPr>
          <a:lstStyle/>
          <a:p>
            <a:r>
              <a:rPr lang="en-US" sz="2400" dirty="0">
                <a:solidFill>
                  <a:schemeClr val="bg1"/>
                </a:solidFill>
                <a:latin typeface="Berlin Sans FB Demi" panose="020E0802020502020306" pitchFamily="34" charset="0"/>
              </a:rPr>
              <a:t>We are considering possible new requests for purified argon or other isotopes distilled for other experiments…</a:t>
            </a:r>
            <a:endParaRPr lang="it-IT" sz="2400" dirty="0">
              <a:solidFill>
                <a:schemeClr val="bg1"/>
              </a:solidFill>
              <a:latin typeface="Berlin Sans FB Demi" panose="020E0802020502020306" pitchFamily="34" charset="0"/>
            </a:endParaRPr>
          </a:p>
        </p:txBody>
      </p:sp>
      <p:sp>
        <p:nvSpPr>
          <p:cNvPr id="6" name="CasellaDiTesto 5">
            <a:extLst>
              <a:ext uri="{FF2B5EF4-FFF2-40B4-BE49-F238E27FC236}">
                <a16:creationId xmlns:a16="http://schemas.microsoft.com/office/drawing/2014/main" id="{878BD4CB-31CE-8D35-8755-8E6CDF6F27DB}"/>
              </a:ext>
            </a:extLst>
          </p:cNvPr>
          <p:cNvSpPr txBox="1"/>
          <p:nvPr/>
        </p:nvSpPr>
        <p:spPr>
          <a:xfrm>
            <a:off x="5172363" y="3242071"/>
            <a:ext cx="6096000" cy="1200329"/>
          </a:xfrm>
          <a:prstGeom prst="rect">
            <a:avLst/>
          </a:prstGeom>
          <a:noFill/>
        </p:spPr>
        <p:txBody>
          <a:bodyPr wrap="square">
            <a:spAutoFit/>
          </a:bodyPr>
          <a:lstStyle/>
          <a:p>
            <a:r>
              <a:rPr lang="en-US" sz="2400" dirty="0">
                <a:solidFill>
                  <a:schemeClr val="bg1"/>
                </a:solidFill>
                <a:latin typeface="Berlin Sans FB Demi" panose="020E0802020502020306" pitchFamily="34" charset="0"/>
              </a:rPr>
              <a:t>They will use </a:t>
            </a:r>
            <a:r>
              <a:rPr lang="en-US" sz="2400" dirty="0" err="1">
                <a:solidFill>
                  <a:srgbClr val="FF0000"/>
                </a:solidFill>
                <a:latin typeface="Berlin Sans FB Demi" panose="020E0802020502020306" pitchFamily="34" charset="0"/>
              </a:rPr>
              <a:t>LAr</a:t>
            </a:r>
            <a:r>
              <a:rPr lang="en-US" sz="2400" dirty="0">
                <a:solidFill>
                  <a:srgbClr val="FF0000"/>
                </a:solidFill>
                <a:latin typeface="Berlin Sans FB Demi" panose="020E0802020502020306" pitchFamily="34" charset="0"/>
              </a:rPr>
              <a:t> TPC </a:t>
            </a:r>
            <a:r>
              <a:rPr lang="en-US" sz="2400" dirty="0">
                <a:solidFill>
                  <a:schemeClr val="bg1"/>
                </a:solidFill>
                <a:latin typeface="Berlin Sans FB Demi" panose="020E0802020502020306" pitchFamily="34" charset="0"/>
              </a:rPr>
              <a:t>with </a:t>
            </a:r>
            <a:r>
              <a:rPr lang="en-US" sz="2400" dirty="0">
                <a:solidFill>
                  <a:srgbClr val="FF0000"/>
                </a:solidFill>
                <a:latin typeface="Berlin Sans FB Demi" panose="020E0802020502020306" pitchFamily="34" charset="0"/>
              </a:rPr>
              <a:t>purified argon </a:t>
            </a:r>
            <a:r>
              <a:rPr lang="en-US" sz="2400" dirty="0">
                <a:solidFill>
                  <a:schemeClr val="bg1"/>
                </a:solidFill>
                <a:latin typeface="Berlin Sans FB Demi" panose="020E0802020502020306" pitchFamily="34" charset="0"/>
              </a:rPr>
              <a:t>as well</a:t>
            </a:r>
          </a:p>
          <a:p>
            <a:r>
              <a:rPr lang="en-US" sz="2400" dirty="0">
                <a:solidFill>
                  <a:schemeClr val="bg1"/>
                </a:solidFill>
                <a:latin typeface="Berlin Sans FB Demi" panose="020E0802020502020306" pitchFamily="34" charset="0"/>
              </a:rPr>
              <a:t>We will provide </a:t>
            </a:r>
            <a:r>
              <a:rPr lang="en-US" sz="2400" dirty="0">
                <a:solidFill>
                  <a:srgbClr val="FFFF00"/>
                </a:solidFill>
                <a:latin typeface="Berlin Sans FB Demi" panose="020E0802020502020306" pitchFamily="34" charset="0"/>
              </a:rPr>
              <a:t>1 ton </a:t>
            </a:r>
            <a:r>
              <a:rPr lang="en-US" sz="2400" dirty="0">
                <a:solidFill>
                  <a:schemeClr val="bg1"/>
                </a:solidFill>
                <a:latin typeface="Berlin Sans FB Demi" panose="020E0802020502020306" pitchFamily="34" charset="0"/>
              </a:rPr>
              <a:t>of purified argon</a:t>
            </a:r>
            <a:endParaRPr lang="it-IT" sz="2400" dirty="0">
              <a:solidFill>
                <a:schemeClr val="bg1"/>
              </a:solidFill>
              <a:latin typeface="Berlin Sans FB Demi" panose="020E0802020502020306" pitchFamily="34" charset="0"/>
            </a:endParaRPr>
          </a:p>
        </p:txBody>
      </p:sp>
      <p:sp>
        <p:nvSpPr>
          <p:cNvPr id="8" name="TextBox 3">
            <a:extLst>
              <a:ext uri="{FF2B5EF4-FFF2-40B4-BE49-F238E27FC236}">
                <a16:creationId xmlns:a16="http://schemas.microsoft.com/office/drawing/2014/main" id="{4B84F231-DF51-819A-8DFC-A68FA79BA8DD}"/>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17</a:t>
            </a:r>
          </a:p>
        </p:txBody>
      </p:sp>
    </p:spTree>
    <p:extLst>
      <p:ext uri="{BB962C8B-B14F-4D97-AF65-F5344CB8AC3E}">
        <p14:creationId xmlns:p14="http://schemas.microsoft.com/office/powerpoint/2010/main" val="26608627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1666D21-4D6C-50A3-7FFB-5A4B516C2EA9}"/>
              </a:ext>
            </a:extLst>
          </p:cNvPr>
          <p:cNvSpPr txBox="1"/>
          <p:nvPr/>
        </p:nvSpPr>
        <p:spPr>
          <a:xfrm>
            <a:off x="1556327" y="101032"/>
            <a:ext cx="9079345" cy="1200329"/>
          </a:xfrm>
          <a:prstGeom prst="rect">
            <a:avLst/>
          </a:prstGeom>
          <a:noFill/>
        </p:spPr>
        <p:txBody>
          <a:bodyPr wrap="square">
            <a:spAutoFit/>
          </a:bodyPr>
          <a:lstStyle/>
          <a:p>
            <a:pPr algn="ctr"/>
            <a:r>
              <a:rPr lang="en-US" sz="3600" dirty="0">
                <a:solidFill>
                  <a:srgbClr val="FF0000"/>
                </a:solidFill>
                <a:latin typeface="Berlin Sans FB Demi" panose="020E0802020502020306" pitchFamily="34" charset="0"/>
              </a:rPr>
              <a:t>References:</a:t>
            </a:r>
          </a:p>
          <a:p>
            <a:pPr algn="ctr"/>
            <a:endParaRPr lang="it-IT" sz="3600" dirty="0">
              <a:solidFill>
                <a:srgbClr val="FF0000"/>
              </a:solidFill>
              <a:latin typeface="Berlin Sans FB Demi" panose="020E0802020502020306" pitchFamily="34" charset="0"/>
            </a:endParaRPr>
          </a:p>
        </p:txBody>
      </p:sp>
      <p:sp>
        <p:nvSpPr>
          <p:cNvPr id="6" name="CasellaDiTesto 5">
            <a:extLst>
              <a:ext uri="{FF2B5EF4-FFF2-40B4-BE49-F238E27FC236}">
                <a16:creationId xmlns:a16="http://schemas.microsoft.com/office/drawing/2014/main" id="{084AC149-FCF2-E8B4-09F0-044F8E2CCAF1}"/>
              </a:ext>
            </a:extLst>
          </p:cNvPr>
          <p:cNvSpPr txBox="1"/>
          <p:nvPr/>
        </p:nvSpPr>
        <p:spPr>
          <a:xfrm>
            <a:off x="249382" y="918727"/>
            <a:ext cx="6096000" cy="2862322"/>
          </a:xfrm>
          <a:prstGeom prst="rect">
            <a:avLst/>
          </a:prstGeom>
          <a:noFill/>
        </p:spPr>
        <p:txBody>
          <a:bodyPr wrap="square">
            <a:spAutoFit/>
          </a:bodyPr>
          <a:lstStyle/>
          <a:p>
            <a:r>
              <a:rPr lang="en-US" dirty="0">
                <a:solidFill>
                  <a:schemeClr val="bg1"/>
                </a:solidFill>
              </a:rPr>
              <a:t>Aria:</a:t>
            </a:r>
          </a:p>
          <a:p>
            <a:endParaRPr lang="en-US" dirty="0">
              <a:solidFill>
                <a:schemeClr val="bg1"/>
              </a:solidFill>
            </a:endParaRPr>
          </a:p>
          <a:p>
            <a:r>
              <a:rPr lang="en-US" dirty="0">
                <a:solidFill>
                  <a:schemeClr val="bg1"/>
                </a:solidFill>
              </a:rPr>
              <a:t>Agnes, P., et al. "Separating 39 </a:t>
            </a:r>
            <a:r>
              <a:rPr lang="en-US" dirty="0" err="1">
                <a:solidFill>
                  <a:schemeClr val="bg1"/>
                </a:solidFill>
              </a:rPr>
              <a:t>Ar</a:t>
            </a:r>
            <a:r>
              <a:rPr lang="en-US" dirty="0">
                <a:solidFill>
                  <a:schemeClr val="bg1"/>
                </a:solidFill>
              </a:rPr>
              <a:t> from 40 </a:t>
            </a:r>
            <a:r>
              <a:rPr lang="en-US" dirty="0" err="1">
                <a:solidFill>
                  <a:schemeClr val="bg1"/>
                </a:solidFill>
              </a:rPr>
              <a:t>Ar</a:t>
            </a:r>
            <a:r>
              <a:rPr lang="en-US" dirty="0">
                <a:solidFill>
                  <a:schemeClr val="bg1"/>
                </a:solidFill>
              </a:rPr>
              <a:t> by cryogenic distillation with Aria for dark-matter searches." The European Physical Journal C 81.4 (2021): 359.</a:t>
            </a:r>
          </a:p>
          <a:p>
            <a:endParaRPr lang="en-US" dirty="0">
              <a:solidFill>
                <a:schemeClr val="bg1"/>
              </a:solidFill>
            </a:endParaRPr>
          </a:p>
          <a:p>
            <a:r>
              <a:rPr lang="en-US" dirty="0">
                <a:solidFill>
                  <a:schemeClr val="bg1"/>
                </a:solidFill>
              </a:rPr>
              <a:t>Aaron, E., et al. "Measurement of isotopic separation of argon with the prototype of the cryogenic distillation plant Aria for dark matter searches." The European Physical Journal C 83.5 (2023): 1-13.</a:t>
            </a:r>
            <a:endParaRPr lang="it-IT" dirty="0">
              <a:solidFill>
                <a:schemeClr val="bg1"/>
              </a:solidFill>
            </a:endParaRPr>
          </a:p>
        </p:txBody>
      </p:sp>
      <p:sp>
        <p:nvSpPr>
          <p:cNvPr id="10" name="CasellaDiTesto 9">
            <a:extLst>
              <a:ext uri="{FF2B5EF4-FFF2-40B4-BE49-F238E27FC236}">
                <a16:creationId xmlns:a16="http://schemas.microsoft.com/office/drawing/2014/main" id="{83AFFBEB-CDFA-BDF9-9100-FAA1B7E98137}"/>
              </a:ext>
            </a:extLst>
          </p:cNvPr>
          <p:cNvSpPr txBox="1"/>
          <p:nvPr/>
        </p:nvSpPr>
        <p:spPr>
          <a:xfrm>
            <a:off x="175491" y="4031780"/>
            <a:ext cx="6096000" cy="2308324"/>
          </a:xfrm>
          <a:prstGeom prst="rect">
            <a:avLst/>
          </a:prstGeom>
          <a:noFill/>
        </p:spPr>
        <p:txBody>
          <a:bodyPr wrap="square">
            <a:spAutoFit/>
          </a:bodyPr>
          <a:lstStyle/>
          <a:p>
            <a:r>
              <a:rPr lang="it-IT" dirty="0" err="1">
                <a:solidFill>
                  <a:schemeClr val="bg1"/>
                </a:solidFill>
              </a:rPr>
              <a:t>DarkSide</a:t>
            </a:r>
            <a:r>
              <a:rPr lang="it-IT" dirty="0">
                <a:solidFill>
                  <a:schemeClr val="bg1"/>
                </a:solidFill>
              </a:rPr>
              <a:t>:</a:t>
            </a:r>
          </a:p>
          <a:p>
            <a:endParaRPr lang="it-IT" dirty="0">
              <a:solidFill>
                <a:schemeClr val="bg1"/>
              </a:solidFill>
            </a:endParaRPr>
          </a:p>
          <a:p>
            <a:r>
              <a:rPr lang="it-IT" dirty="0">
                <a:solidFill>
                  <a:schemeClr val="bg1"/>
                </a:solidFill>
              </a:rPr>
              <a:t>Fan, </a:t>
            </a:r>
            <a:r>
              <a:rPr lang="it-IT" dirty="0" err="1">
                <a:solidFill>
                  <a:schemeClr val="bg1"/>
                </a:solidFill>
              </a:rPr>
              <a:t>Alden</a:t>
            </a:r>
            <a:r>
              <a:rPr lang="it-IT" dirty="0">
                <a:solidFill>
                  <a:schemeClr val="bg1"/>
                </a:solidFill>
              </a:rPr>
              <a:t>. "Status and </a:t>
            </a:r>
            <a:r>
              <a:rPr lang="it-IT" dirty="0" err="1">
                <a:solidFill>
                  <a:schemeClr val="bg1"/>
                </a:solidFill>
              </a:rPr>
              <a:t>results</a:t>
            </a:r>
            <a:r>
              <a:rPr lang="it-IT" dirty="0">
                <a:solidFill>
                  <a:schemeClr val="bg1"/>
                </a:solidFill>
              </a:rPr>
              <a:t> from DarkSide-50." </a:t>
            </a:r>
            <a:r>
              <a:rPr lang="it-IT" dirty="0" err="1">
                <a:solidFill>
                  <a:schemeClr val="bg1"/>
                </a:solidFill>
              </a:rPr>
              <a:t>arXiv</a:t>
            </a:r>
            <a:r>
              <a:rPr lang="it-IT" dirty="0">
                <a:solidFill>
                  <a:schemeClr val="bg1"/>
                </a:solidFill>
              </a:rPr>
              <a:t> preprint arXiv:1511.00676 (2015).</a:t>
            </a:r>
          </a:p>
          <a:p>
            <a:endParaRPr lang="it-IT" dirty="0">
              <a:solidFill>
                <a:schemeClr val="bg1"/>
              </a:solidFill>
            </a:endParaRPr>
          </a:p>
          <a:p>
            <a:r>
              <a:rPr lang="it-IT" dirty="0" err="1">
                <a:solidFill>
                  <a:schemeClr val="bg1"/>
                </a:solidFill>
              </a:rPr>
              <a:t>Aalseth</a:t>
            </a:r>
            <a:r>
              <a:rPr lang="it-IT" dirty="0">
                <a:solidFill>
                  <a:schemeClr val="bg1"/>
                </a:solidFill>
              </a:rPr>
              <a:t>, Craig E., et al. "DarkSide-20k: A 20 </a:t>
            </a:r>
            <a:r>
              <a:rPr lang="it-IT" dirty="0" err="1">
                <a:solidFill>
                  <a:schemeClr val="bg1"/>
                </a:solidFill>
              </a:rPr>
              <a:t>tonne</a:t>
            </a:r>
            <a:r>
              <a:rPr lang="it-IT" dirty="0">
                <a:solidFill>
                  <a:schemeClr val="bg1"/>
                </a:solidFill>
              </a:rPr>
              <a:t> </a:t>
            </a:r>
            <a:r>
              <a:rPr lang="it-IT" dirty="0" err="1">
                <a:solidFill>
                  <a:schemeClr val="bg1"/>
                </a:solidFill>
              </a:rPr>
              <a:t>two-phase</a:t>
            </a:r>
            <a:r>
              <a:rPr lang="it-IT" dirty="0">
                <a:solidFill>
                  <a:schemeClr val="bg1"/>
                </a:solidFill>
              </a:rPr>
              <a:t> </a:t>
            </a:r>
            <a:r>
              <a:rPr lang="it-IT" dirty="0" err="1">
                <a:solidFill>
                  <a:schemeClr val="bg1"/>
                </a:solidFill>
              </a:rPr>
              <a:t>LAr</a:t>
            </a:r>
            <a:r>
              <a:rPr lang="it-IT" dirty="0">
                <a:solidFill>
                  <a:schemeClr val="bg1"/>
                </a:solidFill>
              </a:rPr>
              <a:t> TPC for </a:t>
            </a:r>
            <a:r>
              <a:rPr lang="it-IT" dirty="0" err="1">
                <a:solidFill>
                  <a:schemeClr val="bg1"/>
                </a:solidFill>
              </a:rPr>
              <a:t>direct</a:t>
            </a:r>
            <a:r>
              <a:rPr lang="it-IT" dirty="0">
                <a:solidFill>
                  <a:schemeClr val="bg1"/>
                </a:solidFill>
              </a:rPr>
              <a:t> dark </a:t>
            </a:r>
            <a:r>
              <a:rPr lang="it-IT" dirty="0" err="1">
                <a:solidFill>
                  <a:schemeClr val="bg1"/>
                </a:solidFill>
              </a:rPr>
              <a:t>matter</a:t>
            </a:r>
            <a:r>
              <a:rPr lang="it-IT" dirty="0">
                <a:solidFill>
                  <a:schemeClr val="bg1"/>
                </a:solidFill>
              </a:rPr>
              <a:t> </a:t>
            </a:r>
            <a:r>
              <a:rPr lang="it-IT" dirty="0" err="1">
                <a:solidFill>
                  <a:schemeClr val="bg1"/>
                </a:solidFill>
              </a:rPr>
              <a:t>detection</a:t>
            </a:r>
            <a:r>
              <a:rPr lang="it-IT" dirty="0">
                <a:solidFill>
                  <a:schemeClr val="bg1"/>
                </a:solidFill>
              </a:rPr>
              <a:t> </a:t>
            </a:r>
            <a:r>
              <a:rPr lang="it-IT" dirty="0" err="1">
                <a:solidFill>
                  <a:schemeClr val="bg1"/>
                </a:solidFill>
              </a:rPr>
              <a:t>at</a:t>
            </a:r>
            <a:r>
              <a:rPr lang="it-IT" dirty="0">
                <a:solidFill>
                  <a:schemeClr val="bg1"/>
                </a:solidFill>
              </a:rPr>
              <a:t> LNGS." The </a:t>
            </a:r>
            <a:r>
              <a:rPr lang="it-IT" dirty="0" err="1">
                <a:solidFill>
                  <a:schemeClr val="bg1"/>
                </a:solidFill>
              </a:rPr>
              <a:t>European</a:t>
            </a:r>
            <a:r>
              <a:rPr lang="it-IT" dirty="0">
                <a:solidFill>
                  <a:schemeClr val="bg1"/>
                </a:solidFill>
              </a:rPr>
              <a:t> </a:t>
            </a:r>
            <a:r>
              <a:rPr lang="it-IT" dirty="0" err="1">
                <a:solidFill>
                  <a:schemeClr val="bg1"/>
                </a:solidFill>
              </a:rPr>
              <a:t>Physical</a:t>
            </a:r>
            <a:r>
              <a:rPr lang="it-IT" dirty="0">
                <a:solidFill>
                  <a:schemeClr val="bg1"/>
                </a:solidFill>
              </a:rPr>
              <a:t> Journal Plus 133 (2018): 1-129</a:t>
            </a:r>
          </a:p>
        </p:txBody>
      </p:sp>
      <p:sp>
        <p:nvSpPr>
          <p:cNvPr id="14" name="CasellaDiTesto 13">
            <a:extLst>
              <a:ext uri="{FF2B5EF4-FFF2-40B4-BE49-F238E27FC236}">
                <a16:creationId xmlns:a16="http://schemas.microsoft.com/office/drawing/2014/main" id="{FEBA8EE9-00D6-86BC-2D99-B22E5F715E0C}"/>
              </a:ext>
            </a:extLst>
          </p:cNvPr>
          <p:cNvSpPr txBox="1"/>
          <p:nvPr/>
        </p:nvSpPr>
        <p:spPr>
          <a:xfrm>
            <a:off x="6345382" y="983382"/>
            <a:ext cx="6096000" cy="2031325"/>
          </a:xfrm>
          <a:prstGeom prst="rect">
            <a:avLst/>
          </a:prstGeom>
          <a:noFill/>
        </p:spPr>
        <p:txBody>
          <a:bodyPr wrap="square">
            <a:spAutoFit/>
          </a:bodyPr>
          <a:lstStyle/>
          <a:p>
            <a:r>
              <a:rPr lang="en-US" dirty="0">
                <a:solidFill>
                  <a:schemeClr val="bg1"/>
                </a:solidFill>
              </a:rPr>
              <a:t>Legend:</a:t>
            </a:r>
          </a:p>
          <a:p>
            <a:endParaRPr lang="en-US" dirty="0">
              <a:solidFill>
                <a:schemeClr val="bg1"/>
              </a:solidFill>
            </a:endParaRPr>
          </a:p>
          <a:p>
            <a:r>
              <a:rPr lang="en-US" dirty="0" err="1">
                <a:solidFill>
                  <a:schemeClr val="bg1"/>
                </a:solidFill>
              </a:rPr>
              <a:t>Edzards</a:t>
            </a:r>
            <a:r>
              <a:rPr lang="en-US" dirty="0">
                <a:solidFill>
                  <a:schemeClr val="bg1"/>
                </a:solidFill>
              </a:rPr>
              <a:t>, Frank. Characterization of Point Contact Germanium Detectors and De</a:t>
            </a:r>
          </a:p>
          <a:p>
            <a:r>
              <a:rPr lang="en-US" dirty="0" err="1">
                <a:solidFill>
                  <a:schemeClr val="bg1"/>
                </a:solidFill>
              </a:rPr>
              <a:t>velopment</a:t>
            </a:r>
            <a:r>
              <a:rPr lang="en-US" dirty="0">
                <a:solidFill>
                  <a:schemeClr val="bg1"/>
                </a:solidFill>
              </a:rPr>
              <a:t> of Signal Readout Electronics for LEGEND. Diss. TU München Munich,</a:t>
            </a:r>
          </a:p>
          <a:p>
            <a:r>
              <a:rPr lang="en-US" dirty="0">
                <a:solidFill>
                  <a:schemeClr val="bg1"/>
                </a:solidFill>
              </a:rPr>
              <a:t> 2021.</a:t>
            </a:r>
            <a:endParaRPr lang="it-IT" dirty="0">
              <a:solidFill>
                <a:schemeClr val="bg1"/>
              </a:solidFill>
            </a:endParaRPr>
          </a:p>
        </p:txBody>
      </p:sp>
      <p:sp>
        <p:nvSpPr>
          <p:cNvPr id="15" name="CasellaDiTesto 14">
            <a:extLst>
              <a:ext uri="{FF2B5EF4-FFF2-40B4-BE49-F238E27FC236}">
                <a16:creationId xmlns:a16="http://schemas.microsoft.com/office/drawing/2014/main" id="{9D4A76C5-826B-2415-4ADB-D9057DD57491}"/>
              </a:ext>
            </a:extLst>
          </p:cNvPr>
          <p:cNvSpPr txBox="1"/>
          <p:nvPr/>
        </p:nvSpPr>
        <p:spPr>
          <a:xfrm>
            <a:off x="6345382" y="3570115"/>
            <a:ext cx="6096000" cy="2585323"/>
          </a:xfrm>
          <a:prstGeom prst="rect">
            <a:avLst/>
          </a:prstGeom>
          <a:noFill/>
        </p:spPr>
        <p:txBody>
          <a:bodyPr wrap="square">
            <a:spAutoFit/>
          </a:bodyPr>
          <a:lstStyle/>
          <a:p>
            <a:r>
              <a:rPr lang="en-US" dirty="0">
                <a:solidFill>
                  <a:schemeClr val="bg1"/>
                </a:solidFill>
              </a:rPr>
              <a:t>Pictures:</a:t>
            </a:r>
          </a:p>
          <a:p>
            <a:endParaRPr lang="en-US" dirty="0">
              <a:solidFill>
                <a:schemeClr val="bg1"/>
              </a:solidFill>
            </a:endParaRPr>
          </a:p>
          <a:p>
            <a:r>
              <a:rPr lang="en-US" dirty="0" err="1">
                <a:solidFill>
                  <a:schemeClr val="bg1"/>
                </a:solidFill>
              </a:rPr>
              <a:t>DarkSide</a:t>
            </a:r>
            <a:r>
              <a:rPr lang="en-US" dirty="0">
                <a:solidFill>
                  <a:schemeClr val="bg1"/>
                </a:solidFill>
              </a:rPr>
              <a:t> Collaboration meeting presentations about Aria (Federico Gabriele) and Urania (Marino Simeone)</a:t>
            </a:r>
          </a:p>
          <a:p>
            <a:endParaRPr lang="en-US" dirty="0">
              <a:solidFill>
                <a:schemeClr val="bg1"/>
              </a:solidFill>
            </a:endParaRPr>
          </a:p>
          <a:p>
            <a:r>
              <a:rPr lang="en-US" dirty="0">
                <a:solidFill>
                  <a:schemeClr val="bg1"/>
                </a:solidFill>
              </a:rPr>
              <a:t>Forti Committee review meeting presentations from Federico Gabriele and  Farrokh Rad</a:t>
            </a:r>
          </a:p>
          <a:p>
            <a:endParaRPr lang="en-US" dirty="0">
              <a:solidFill>
                <a:schemeClr val="bg1"/>
              </a:solidFill>
            </a:endParaRPr>
          </a:p>
          <a:p>
            <a:r>
              <a:rPr lang="en-US" dirty="0">
                <a:solidFill>
                  <a:schemeClr val="bg1"/>
                </a:solidFill>
              </a:rPr>
              <a:t>Walter </a:t>
            </a:r>
            <a:r>
              <a:rPr lang="en-US" dirty="0" err="1">
                <a:solidFill>
                  <a:schemeClr val="bg1"/>
                </a:solidFill>
              </a:rPr>
              <a:t>Bonivento’s</a:t>
            </a:r>
            <a:r>
              <a:rPr lang="en-US" dirty="0">
                <a:solidFill>
                  <a:schemeClr val="bg1"/>
                </a:solidFill>
              </a:rPr>
              <a:t> talks</a:t>
            </a:r>
          </a:p>
        </p:txBody>
      </p:sp>
    </p:spTree>
    <p:extLst>
      <p:ext uri="{BB962C8B-B14F-4D97-AF65-F5344CB8AC3E}">
        <p14:creationId xmlns:p14="http://schemas.microsoft.com/office/powerpoint/2010/main" val="15400416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8">
            <a:extLst>
              <a:ext uri="{FF2B5EF4-FFF2-40B4-BE49-F238E27FC236}">
                <a16:creationId xmlns:a16="http://schemas.microsoft.com/office/drawing/2014/main" id="{4968A157-C1A0-C39F-49A3-52DF7BE1C30D}"/>
              </a:ext>
            </a:extLst>
          </p:cNvPr>
          <p:cNvSpPr txBox="1"/>
          <p:nvPr/>
        </p:nvSpPr>
        <p:spPr>
          <a:xfrm>
            <a:off x="1957760" y="1160354"/>
            <a:ext cx="8839549" cy="830997"/>
          </a:xfrm>
          <a:prstGeom prst="rect">
            <a:avLst/>
          </a:prstGeom>
          <a:noFill/>
        </p:spPr>
        <p:txBody>
          <a:bodyPr wrap="square" rtlCol="0">
            <a:spAutoFit/>
          </a:bodyPr>
          <a:lstStyle/>
          <a:p>
            <a:r>
              <a:rPr lang="en-US" sz="2400" dirty="0">
                <a:solidFill>
                  <a:srgbClr val="FFFF00"/>
                </a:solidFill>
                <a:latin typeface="Berlin Sans FB Demi" panose="020E0802020502020306" pitchFamily="34" charset="0"/>
              </a:rPr>
              <a:t>Step 1</a:t>
            </a:r>
            <a:r>
              <a:rPr lang="en-US" sz="2400" dirty="0">
                <a:solidFill>
                  <a:schemeClr val="bg1"/>
                </a:solidFill>
                <a:latin typeface="Berlin Sans FB Demi" panose="020E0802020502020306" pitchFamily="34" charset="0"/>
              </a:rPr>
              <a:t>. Extraction of underground argon from </a:t>
            </a:r>
            <a:r>
              <a:rPr lang="en-US" sz="2400" dirty="0">
                <a:solidFill>
                  <a:srgbClr val="FF0000"/>
                </a:solidFill>
                <a:latin typeface="Berlin Sans FB Demi" panose="020E0802020502020306" pitchFamily="34" charset="0"/>
              </a:rPr>
              <a:t>URANIA</a:t>
            </a:r>
            <a:r>
              <a:rPr lang="en-US" sz="2400" dirty="0">
                <a:solidFill>
                  <a:schemeClr val="bg1"/>
                </a:solidFill>
                <a:latin typeface="Berlin Sans FB Demi" panose="020E0802020502020306" pitchFamily="34" charset="0"/>
              </a:rPr>
              <a:t> in Colorado</a:t>
            </a:r>
          </a:p>
        </p:txBody>
      </p:sp>
      <p:sp>
        <p:nvSpPr>
          <p:cNvPr id="10" name="TextBox 8">
            <a:extLst>
              <a:ext uri="{FF2B5EF4-FFF2-40B4-BE49-F238E27FC236}">
                <a16:creationId xmlns:a16="http://schemas.microsoft.com/office/drawing/2014/main" id="{04B71B15-3ADA-8C97-029F-96E5F9B9E2D8}"/>
              </a:ext>
            </a:extLst>
          </p:cNvPr>
          <p:cNvSpPr txBox="1"/>
          <p:nvPr/>
        </p:nvSpPr>
        <p:spPr>
          <a:xfrm>
            <a:off x="1957760" y="1867592"/>
            <a:ext cx="8839549" cy="461665"/>
          </a:xfrm>
          <a:prstGeom prst="rect">
            <a:avLst/>
          </a:prstGeom>
          <a:noFill/>
        </p:spPr>
        <p:txBody>
          <a:bodyPr wrap="square" rtlCol="0">
            <a:spAutoFit/>
          </a:bodyPr>
          <a:lstStyle/>
          <a:p>
            <a:r>
              <a:rPr lang="en-US" sz="2400" dirty="0">
                <a:solidFill>
                  <a:srgbClr val="FFFF00"/>
                </a:solidFill>
                <a:latin typeface="Berlin Sans FB Demi" panose="020E0802020502020306" pitchFamily="34" charset="0"/>
              </a:rPr>
              <a:t>Step 2</a:t>
            </a:r>
            <a:r>
              <a:rPr lang="en-US" sz="2400" dirty="0">
                <a:solidFill>
                  <a:schemeClr val="bg1"/>
                </a:solidFill>
                <a:latin typeface="Berlin Sans FB Demi" panose="020E0802020502020306" pitchFamily="34" charset="0"/>
              </a:rPr>
              <a:t>. Argon purification in </a:t>
            </a:r>
            <a:r>
              <a:rPr lang="en-US" sz="2400" dirty="0">
                <a:solidFill>
                  <a:srgbClr val="FF0000"/>
                </a:solidFill>
                <a:latin typeface="Berlin Sans FB Demi" panose="020E0802020502020306" pitchFamily="34" charset="0"/>
              </a:rPr>
              <a:t>URANIA</a:t>
            </a:r>
            <a:r>
              <a:rPr lang="en-US" sz="2400" dirty="0">
                <a:solidFill>
                  <a:schemeClr val="bg1"/>
                </a:solidFill>
                <a:latin typeface="Berlin Sans FB Demi" panose="020E0802020502020306" pitchFamily="34" charset="0"/>
              </a:rPr>
              <a:t> </a:t>
            </a:r>
          </a:p>
        </p:txBody>
      </p:sp>
      <p:sp>
        <p:nvSpPr>
          <p:cNvPr id="11" name="TextBox 8">
            <a:extLst>
              <a:ext uri="{FF2B5EF4-FFF2-40B4-BE49-F238E27FC236}">
                <a16:creationId xmlns:a16="http://schemas.microsoft.com/office/drawing/2014/main" id="{49EC0D5E-3112-E270-71BD-A640BF8307BE}"/>
              </a:ext>
            </a:extLst>
          </p:cNvPr>
          <p:cNvSpPr txBox="1"/>
          <p:nvPr/>
        </p:nvSpPr>
        <p:spPr>
          <a:xfrm>
            <a:off x="1543714" y="3543113"/>
            <a:ext cx="6391913" cy="830997"/>
          </a:xfrm>
          <a:prstGeom prst="rect">
            <a:avLst/>
          </a:prstGeom>
          <a:noFill/>
        </p:spPr>
        <p:txBody>
          <a:bodyPr wrap="square" rtlCol="0">
            <a:spAutoFit/>
          </a:bodyPr>
          <a:lstStyle/>
          <a:p>
            <a:r>
              <a:rPr lang="en-US" sz="2400" dirty="0">
                <a:solidFill>
                  <a:srgbClr val="FFFF00"/>
                </a:solidFill>
                <a:latin typeface="Berlin Sans FB Demi" panose="020E0802020502020306" pitchFamily="34" charset="0"/>
              </a:rPr>
              <a:t>Step 3</a:t>
            </a:r>
            <a:r>
              <a:rPr lang="en-US" sz="2400" dirty="0">
                <a:solidFill>
                  <a:schemeClr val="bg1"/>
                </a:solidFill>
                <a:latin typeface="Berlin Sans FB Demi" panose="020E0802020502020306" pitchFamily="34" charset="0"/>
              </a:rPr>
              <a:t>. Further argon purification in </a:t>
            </a:r>
            <a:r>
              <a:rPr lang="en-US" sz="2400" dirty="0">
                <a:solidFill>
                  <a:srgbClr val="FF0000"/>
                </a:solidFill>
                <a:latin typeface="Berlin Sans FB Demi" panose="020E0802020502020306" pitchFamily="34" charset="0"/>
              </a:rPr>
              <a:t>ARIA </a:t>
            </a:r>
            <a:r>
              <a:rPr lang="en-US" sz="2400" dirty="0">
                <a:solidFill>
                  <a:schemeClr val="bg1"/>
                </a:solidFill>
                <a:latin typeface="Berlin Sans FB Demi" panose="020E0802020502020306" pitchFamily="34" charset="0"/>
              </a:rPr>
              <a:t>with Seruci-1 distillation column </a:t>
            </a:r>
          </a:p>
        </p:txBody>
      </p:sp>
      <p:sp>
        <p:nvSpPr>
          <p:cNvPr id="12" name="TextBox 8">
            <a:extLst>
              <a:ext uri="{FF2B5EF4-FFF2-40B4-BE49-F238E27FC236}">
                <a16:creationId xmlns:a16="http://schemas.microsoft.com/office/drawing/2014/main" id="{02F626C7-EFA7-507F-794D-5587F3632652}"/>
              </a:ext>
            </a:extLst>
          </p:cNvPr>
          <p:cNvSpPr txBox="1"/>
          <p:nvPr/>
        </p:nvSpPr>
        <p:spPr>
          <a:xfrm>
            <a:off x="1957760" y="5348110"/>
            <a:ext cx="6391913" cy="461665"/>
          </a:xfrm>
          <a:prstGeom prst="rect">
            <a:avLst/>
          </a:prstGeom>
          <a:noFill/>
        </p:spPr>
        <p:txBody>
          <a:bodyPr wrap="square" rtlCol="0">
            <a:spAutoFit/>
          </a:bodyPr>
          <a:lstStyle/>
          <a:p>
            <a:r>
              <a:rPr lang="en-US" sz="2400" dirty="0">
                <a:solidFill>
                  <a:srgbClr val="FFFF00"/>
                </a:solidFill>
                <a:latin typeface="Berlin Sans FB Demi" panose="020E0802020502020306" pitchFamily="34" charset="0"/>
              </a:rPr>
              <a:t>Step 5</a:t>
            </a:r>
            <a:r>
              <a:rPr lang="en-US" sz="2400" dirty="0">
                <a:solidFill>
                  <a:schemeClr val="bg1"/>
                </a:solidFill>
                <a:latin typeface="Berlin Sans FB Demi" panose="020E0802020502020306" pitchFamily="34" charset="0"/>
              </a:rPr>
              <a:t>. Argon to </a:t>
            </a:r>
            <a:r>
              <a:rPr lang="en-US" sz="2400" dirty="0" err="1">
                <a:solidFill>
                  <a:schemeClr val="bg1"/>
                </a:solidFill>
                <a:latin typeface="Berlin Sans FB Demi" panose="020E0802020502020306" pitchFamily="34" charset="0"/>
              </a:rPr>
              <a:t>GranSasso</a:t>
            </a:r>
            <a:r>
              <a:rPr lang="en-US" sz="2400" dirty="0">
                <a:solidFill>
                  <a:schemeClr val="bg1"/>
                </a:solidFill>
                <a:latin typeface="Berlin Sans FB Demi" panose="020E0802020502020306" pitchFamily="34" charset="0"/>
              </a:rPr>
              <a:t> for </a:t>
            </a:r>
            <a:r>
              <a:rPr lang="en-US" sz="2400" dirty="0">
                <a:solidFill>
                  <a:srgbClr val="FF0000"/>
                </a:solidFill>
                <a:latin typeface="Berlin Sans FB Demi" panose="020E0802020502020306" pitchFamily="34" charset="0"/>
              </a:rPr>
              <a:t>DarkSide-20k</a:t>
            </a:r>
            <a:endParaRPr lang="en-US" sz="2400" dirty="0">
              <a:solidFill>
                <a:schemeClr val="bg1"/>
              </a:solidFill>
              <a:latin typeface="Berlin Sans FB Demi" panose="020E0802020502020306" pitchFamily="34" charset="0"/>
            </a:endParaRPr>
          </a:p>
        </p:txBody>
      </p:sp>
      <p:sp>
        <p:nvSpPr>
          <p:cNvPr id="13" name="TextBox 8">
            <a:extLst>
              <a:ext uri="{FF2B5EF4-FFF2-40B4-BE49-F238E27FC236}">
                <a16:creationId xmlns:a16="http://schemas.microsoft.com/office/drawing/2014/main" id="{81DD5E33-C827-9769-DAFA-EE3BE598ABA8}"/>
              </a:ext>
            </a:extLst>
          </p:cNvPr>
          <p:cNvSpPr txBox="1"/>
          <p:nvPr/>
        </p:nvSpPr>
        <p:spPr>
          <a:xfrm>
            <a:off x="1997174" y="5784440"/>
            <a:ext cx="6391913" cy="830997"/>
          </a:xfrm>
          <a:prstGeom prst="rect">
            <a:avLst/>
          </a:prstGeom>
          <a:noFill/>
        </p:spPr>
        <p:txBody>
          <a:bodyPr wrap="square" rtlCol="0">
            <a:spAutoFit/>
          </a:bodyPr>
          <a:lstStyle/>
          <a:p>
            <a:r>
              <a:rPr lang="en-US" sz="2400" dirty="0">
                <a:solidFill>
                  <a:schemeClr val="bg1"/>
                </a:solidFill>
                <a:latin typeface="Berlin Sans FB Demi" panose="020E0802020502020306" pitchFamily="34" charset="0"/>
              </a:rPr>
              <a:t>Other future uses of purified argon for experiments or purposes.</a:t>
            </a:r>
          </a:p>
        </p:txBody>
      </p:sp>
      <p:sp>
        <p:nvSpPr>
          <p:cNvPr id="15" name="Freeform 53">
            <a:extLst>
              <a:ext uri="{FF2B5EF4-FFF2-40B4-BE49-F238E27FC236}">
                <a16:creationId xmlns:a16="http://schemas.microsoft.com/office/drawing/2014/main" id="{F354DB62-B418-3126-9270-A1923BA67F12}"/>
              </a:ext>
            </a:extLst>
          </p:cNvPr>
          <p:cNvSpPr/>
          <p:nvPr/>
        </p:nvSpPr>
        <p:spPr>
          <a:xfrm rot="13450621">
            <a:off x="4089183" y="4528684"/>
            <a:ext cx="640723" cy="664852"/>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800" dirty="0">
              <a:solidFill>
                <a:schemeClr val="tx1"/>
              </a:solidFill>
              <a:latin typeface="Berlin Sans FB Demi" panose="020E0802020502020306" pitchFamily="34" charset="0"/>
              <a:ea typeface="Arial Unicode MS"/>
              <a:cs typeface="Calibri" panose="020F0502020204030204" pitchFamily="34" charset="0"/>
            </a:endParaRPr>
          </a:p>
        </p:txBody>
      </p:sp>
      <mc:AlternateContent xmlns:mc="http://schemas.openxmlformats.org/markup-compatibility/2006" xmlns:a14="http://schemas.microsoft.com/office/drawing/2010/main">
        <mc:Choice Requires="a14">
          <p:sp>
            <p:nvSpPr>
              <p:cNvPr id="18" name="CasellaDiTesto 17">
                <a:extLst>
                  <a:ext uri="{FF2B5EF4-FFF2-40B4-BE49-F238E27FC236}">
                    <a16:creationId xmlns:a16="http://schemas.microsoft.com/office/drawing/2014/main" id="{3A359C25-7160-ACAA-8C0D-C7325CE06AA5}"/>
                  </a:ext>
                </a:extLst>
              </p:cNvPr>
              <p:cNvSpPr txBox="1"/>
              <p:nvPr/>
            </p:nvSpPr>
            <p:spPr>
              <a:xfrm>
                <a:off x="8530025" y="1931238"/>
                <a:ext cx="3389745" cy="1239955"/>
              </a:xfrm>
              <a:prstGeom prst="rect">
                <a:avLst/>
              </a:prstGeom>
              <a:noFill/>
            </p:spPr>
            <p:txBody>
              <a:bodyPr wrap="square">
                <a:spAutoFit/>
              </a:bodyPr>
              <a:lstStyle/>
              <a:p>
                <a14:m>
                  <m:oMath xmlns:m="http://schemas.openxmlformats.org/officeDocument/2006/math">
                    <m:sPre>
                      <m:sPrePr>
                        <m:ctrlPr>
                          <a:rPr lang="en-US" sz="2400" i="1" smtClean="0">
                            <a:solidFill>
                              <a:schemeClr val="bg1"/>
                            </a:solidFill>
                            <a:latin typeface="Cambria Math" panose="02040503050406030204" pitchFamily="18" charset="0"/>
                          </a:rPr>
                        </m:ctrlPr>
                      </m:sPrePr>
                      <m:sub/>
                      <m:sup>
                        <m:r>
                          <a:rPr lang="en-US" sz="2400" b="0" i="1" smtClean="0">
                            <a:solidFill>
                              <a:schemeClr val="bg1"/>
                            </a:solidFill>
                            <a:latin typeface="Cambria Math" panose="02040503050406030204" pitchFamily="18" charset="0"/>
                          </a:rPr>
                          <m:t>39</m:t>
                        </m:r>
                      </m:sup>
                      <m:e>
                        <m:r>
                          <a:rPr lang="en-US" sz="2400" b="0" i="1" smtClean="0">
                            <a:solidFill>
                              <a:schemeClr val="bg1"/>
                            </a:solidFill>
                            <a:latin typeface="Cambria Math" panose="02040503050406030204" pitchFamily="18" charset="0"/>
                          </a:rPr>
                          <m:t>𝐴𝑟</m:t>
                        </m:r>
                      </m:e>
                    </m:sPre>
                    <m:r>
                      <a:rPr lang="it-IT" sz="2400" b="0" i="1" smtClean="0">
                        <a:solidFill>
                          <a:schemeClr val="bg1"/>
                        </a:solidFill>
                        <a:latin typeface="Cambria Math" panose="02040503050406030204" pitchFamily="18" charset="0"/>
                      </a:rPr>
                      <m:t> </m:t>
                    </m:r>
                  </m:oMath>
                </a14:m>
                <a:r>
                  <a:rPr lang="en-US" sz="2400" dirty="0">
                    <a:solidFill>
                      <a:schemeClr val="bg1"/>
                    </a:solidFill>
                    <a:latin typeface="Berlin Sans FB Demi" panose="020E0802020502020306" pitchFamily="34" charset="0"/>
                  </a:rPr>
                  <a:t> measurement with </a:t>
                </a:r>
                <a:r>
                  <a:rPr lang="en-US" sz="2400" dirty="0" err="1">
                    <a:solidFill>
                      <a:srgbClr val="FF0000"/>
                    </a:solidFill>
                    <a:latin typeface="Berlin Sans FB Demi" panose="020E0802020502020306" pitchFamily="34" charset="0"/>
                  </a:rPr>
                  <a:t>DArT</a:t>
                </a:r>
                <a:r>
                  <a:rPr lang="en-US" sz="2400" dirty="0">
                    <a:solidFill>
                      <a:schemeClr val="bg1"/>
                    </a:solidFill>
                    <a:latin typeface="Berlin Sans FB Demi" panose="020E0802020502020306" pitchFamily="34" charset="0"/>
                  </a:rPr>
                  <a:t> in Canfranc (Spain).</a:t>
                </a:r>
              </a:p>
            </p:txBody>
          </p:sp>
        </mc:Choice>
        <mc:Fallback xmlns="">
          <p:sp>
            <p:nvSpPr>
              <p:cNvPr id="18" name="CasellaDiTesto 17">
                <a:extLst>
                  <a:ext uri="{FF2B5EF4-FFF2-40B4-BE49-F238E27FC236}">
                    <a16:creationId xmlns:a16="http://schemas.microsoft.com/office/drawing/2014/main" id="{3A359C25-7160-ACAA-8C0D-C7325CE06AA5}"/>
                  </a:ext>
                </a:extLst>
              </p:cNvPr>
              <p:cNvSpPr txBox="1">
                <a:spLocks noRot="1" noChangeAspect="1" noMove="1" noResize="1" noEditPoints="1" noAdjustHandles="1" noChangeArrowheads="1" noChangeShapeType="1" noTextEdit="1"/>
              </p:cNvSpPr>
              <p:nvPr/>
            </p:nvSpPr>
            <p:spPr>
              <a:xfrm>
                <a:off x="8530025" y="1931238"/>
                <a:ext cx="3389745" cy="1239955"/>
              </a:xfrm>
              <a:prstGeom prst="rect">
                <a:avLst/>
              </a:prstGeom>
              <a:blipFill>
                <a:blip r:embed="rId2"/>
                <a:stretch>
                  <a:fillRect l="-2698" t="-2463" r="-180" b="-10837"/>
                </a:stretch>
              </a:blipFill>
            </p:spPr>
            <p:txBody>
              <a:bodyPr/>
              <a:lstStyle/>
              <a:p>
                <a:r>
                  <a:rPr lang="it-IT">
                    <a:noFill/>
                  </a:rPr>
                  <a:t> </a:t>
                </a:r>
              </a:p>
            </p:txBody>
          </p:sp>
        </mc:Fallback>
      </mc:AlternateContent>
      <p:sp>
        <p:nvSpPr>
          <p:cNvPr id="19" name="Down Arrow 3">
            <a:extLst>
              <a:ext uri="{FF2B5EF4-FFF2-40B4-BE49-F238E27FC236}">
                <a16:creationId xmlns:a16="http://schemas.microsoft.com/office/drawing/2014/main" id="{2D2834DC-685D-2CD1-FDE7-DA6A227DF36C}"/>
              </a:ext>
            </a:extLst>
          </p:cNvPr>
          <p:cNvSpPr/>
          <p:nvPr/>
        </p:nvSpPr>
        <p:spPr>
          <a:xfrm rot="16200000">
            <a:off x="8745404" y="5906118"/>
            <a:ext cx="323178" cy="753939"/>
          </a:xfrm>
          <a:prstGeom prst="downArrow">
            <a:avLst>
              <a:gd name="adj1" fmla="val 61467"/>
              <a:gd name="adj2" fmla="val 50000"/>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0" name="TextBox 8">
            <a:extLst>
              <a:ext uri="{FF2B5EF4-FFF2-40B4-BE49-F238E27FC236}">
                <a16:creationId xmlns:a16="http://schemas.microsoft.com/office/drawing/2014/main" id="{3231AB02-D55D-8E76-9216-7C43B0935410}"/>
              </a:ext>
            </a:extLst>
          </p:cNvPr>
          <p:cNvSpPr txBox="1"/>
          <p:nvPr/>
        </p:nvSpPr>
        <p:spPr>
          <a:xfrm>
            <a:off x="9565835" y="5515208"/>
            <a:ext cx="3220816" cy="1569660"/>
          </a:xfrm>
          <a:prstGeom prst="rect">
            <a:avLst/>
          </a:prstGeom>
          <a:noFill/>
        </p:spPr>
        <p:txBody>
          <a:bodyPr wrap="square" rtlCol="0">
            <a:spAutoFit/>
          </a:bodyPr>
          <a:lstStyle/>
          <a:p>
            <a:r>
              <a:rPr lang="en-US" sz="2400" dirty="0">
                <a:solidFill>
                  <a:srgbClr val="FF0000"/>
                </a:solidFill>
                <a:latin typeface="Berlin Sans FB Demi" panose="020E0802020502020306" pitchFamily="34" charset="0"/>
              </a:rPr>
              <a:t>Coherent </a:t>
            </a:r>
            <a:br>
              <a:rPr lang="en-US" sz="2400" dirty="0">
                <a:solidFill>
                  <a:srgbClr val="FF0000"/>
                </a:solidFill>
                <a:latin typeface="Berlin Sans FB Demi" panose="020E0802020502020306" pitchFamily="34" charset="0"/>
              </a:rPr>
            </a:br>
            <a:r>
              <a:rPr lang="en-US" sz="2400" dirty="0">
                <a:solidFill>
                  <a:srgbClr val="FF0000"/>
                </a:solidFill>
                <a:latin typeface="Berlin Sans FB Demi" panose="020E0802020502020306" pitchFamily="34" charset="0"/>
              </a:rPr>
              <a:t>Legend </a:t>
            </a:r>
          </a:p>
          <a:p>
            <a:r>
              <a:rPr lang="en-US" sz="2400" dirty="0">
                <a:solidFill>
                  <a:srgbClr val="FF0000"/>
                </a:solidFill>
                <a:latin typeface="Berlin Sans FB Demi" panose="020E0802020502020306" pitchFamily="34" charset="0"/>
              </a:rPr>
              <a:t>Etc.</a:t>
            </a:r>
          </a:p>
          <a:p>
            <a:endParaRPr lang="en-US" sz="2400" dirty="0">
              <a:solidFill>
                <a:srgbClr val="FF0000"/>
              </a:solidFill>
              <a:latin typeface="Berlin Sans FB Demi" panose="020E0802020502020306" pitchFamily="34" charset="0"/>
            </a:endParaRPr>
          </a:p>
        </p:txBody>
      </p:sp>
      <p:sp>
        <p:nvSpPr>
          <p:cNvPr id="2" name="CasellaDiTesto 1">
            <a:extLst>
              <a:ext uri="{FF2B5EF4-FFF2-40B4-BE49-F238E27FC236}">
                <a16:creationId xmlns:a16="http://schemas.microsoft.com/office/drawing/2014/main" id="{E8A3F348-DC8C-3880-1E3C-7F111DD97EA6}"/>
              </a:ext>
            </a:extLst>
          </p:cNvPr>
          <p:cNvSpPr txBox="1"/>
          <p:nvPr/>
        </p:nvSpPr>
        <p:spPr>
          <a:xfrm>
            <a:off x="8648425" y="3247334"/>
            <a:ext cx="3389745" cy="923330"/>
          </a:xfrm>
          <a:prstGeom prst="rect">
            <a:avLst/>
          </a:prstGeom>
          <a:noFill/>
        </p:spPr>
        <p:txBody>
          <a:bodyPr wrap="square">
            <a:spAutoFit/>
          </a:bodyPr>
          <a:lstStyle/>
          <a:p>
            <a:r>
              <a:rPr lang="en-US" dirty="0">
                <a:solidFill>
                  <a:schemeClr val="bg1"/>
                </a:solidFill>
                <a:latin typeface="Berlin Sans FB Demi" panose="020E0802020502020306" pitchFamily="34" charset="0"/>
              </a:rPr>
              <a:t>(More details about </a:t>
            </a:r>
            <a:r>
              <a:rPr lang="en-US" dirty="0" err="1">
                <a:solidFill>
                  <a:schemeClr val="bg1"/>
                </a:solidFill>
                <a:latin typeface="Berlin Sans FB Demi" panose="020E0802020502020306" pitchFamily="34" charset="0"/>
              </a:rPr>
              <a:t>DArT</a:t>
            </a:r>
            <a:r>
              <a:rPr lang="en-US" dirty="0">
                <a:solidFill>
                  <a:schemeClr val="bg1"/>
                </a:solidFill>
                <a:latin typeface="Berlin Sans FB Demi" panose="020E0802020502020306" pitchFamily="34" charset="0"/>
              </a:rPr>
              <a:t> in next presentation by Vicente </a:t>
            </a:r>
            <a:r>
              <a:rPr lang="en-US" dirty="0" err="1">
                <a:solidFill>
                  <a:schemeClr val="bg1"/>
                </a:solidFill>
                <a:latin typeface="Berlin Sans FB Demi" panose="020E0802020502020306" pitchFamily="34" charset="0"/>
              </a:rPr>
              <a:t>Pesudo</a:t>
            </a:r>
            <a:r>
              <a:rPr lang="en-US" dirty="0">
                <a:solidFill>
                  <a:schemeClr val="bg1"/>
                </a:solidFill>
                <a:latin typeface="Berlin Sans FB Demi" panose="020E0802020502020306" pitchFamily="34" charset="0"/>
              </a:rPr>
              <a:t>)</a:t>
            </a:r>
          </a:p>
        </p:txBody>
      </p:sp>
      <p:sp>
        <p:nvSpPr>
          <p:cNvPr id="3" name="TextBox 3">
            <a:extLst>
              <a:ext uri="{FF2B5EF4-FFF2-40B4-BE49-F238E27FC236}">
                <a16:creationId xmlns:a16="http://schemas.microsoft.com/office/drawing/2014/main" id="{94C49C12-18E3-C018-7F38-4D382D36194E}"/>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2</a:t>
            </a:r>
          </a:p>
        </p:txBody>
      </p:sp>
      <p:sp>
        <p:nvSpPr>
          <p:cNvPr id="4" name="Freeform 53">
            <a:extLst>
              <a:ext uri="{FF2B5EF4-FFF2-40B4-BE49-F238E27FC236}">
                <a16:creationId xmlns:a16="http://schemas.microsoft.com/office/drawing/2014/main" id="{99EC9654-6EB0-6977-2134-5A53EC354173}"/>
              </a:ext>
            </a:extLst>
          </p:cNvPr>
          <p:cNvSpPr/>
          <p:nvPr/>
        </p:nvSpPr>
        <p:spPr>
          <a:xfrm rot="13450621">
            <a:off x="4221211" y="2607591"/>
            <a:ext cx="640723" cy="664852"/>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5" name="Freeform 53">
            <a:extLst>
              <a:ext uri="{FF2B5EF4-FFF2-40B4-BE49-F238E27FC236}">
                <a16:creationId xmlns:a16="http://schemas.microsoft.com/office/drawing/2014/main" id="{CD909DA2-EAFF-73A9-97D4-1A0A8C2FE598}"/>
              </a:ext>
            </a:extLst>
          </p:cNvPr>
          <p:cNvSpPr/>
          <p:nvPr/>
        </p:nvSpPr>
        <p:spPr>
          <a:xfrm rot="8042155">
            <a:off x="7450390" y="3016072"/>
            <a:ext cx="640723" cy="664852"/>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8" name="TextBox 8">
            <a:extLst>
              <a:ext uri="{FF2B5EF4-FFF2-40B4-BE49-F238E27FC236}">
                <a16:creationId xmlns:a16="http://schemas.microsoft.com/office/drawing/2014/main" id="{82B9F18F-D8FB-DC01-BF20-56CD5CD508F0}"/>
              </a:ext>
            </a:extLst>
          </p:cNvPr>
          <p:cNvSpPr txBox="1"/>
          <p:nvPr/>
        </p:nvSpPr>
        <p:spPr>
          <a:xfrm>
            <a:off x="669879" y="394612"/>
            <a:ext cx="11249891" cy="461665"/>
          </a:xfrm>
          <a:prstGeom prst="rect">
            <a:avLst/>
          </a:prstGeom>
          <a:noFill/>
        </p:spPr>
        <p:txBody>
          <a:bodyPr wrap="square" rtlCol="0">
            <a:spAutoFit/>
          </a:bodyPr>
          <a:lstStyle/>
          <a:p>
            <a:r>
              <a:rPr lang="en-US" sz="2400" dirty="0">
                <a:solidFill>
                  <a:srgbClr val="FF0000"/>
                </a:solidFill>
                <a:latin typeface="Berlin Sans FB Demi" panose="020E0802020502020306" pitchFamily="34" charset="0"/>
              </a:rPr>
              <a:t>Introduction: Pure argon procurement for DarkSide-20k and other experiments</a:t>
            </a:r>
          </a:p>
        </p:txBody>
      </p:sp>
    </p:spTree>
    <p:extLst>
      <p:ext uri="{BB962C8B-B14F-4D97-AF65-F5344CB8AC3E}">
        <p14:creationId xmlns:p14="http://schemas.microsoft.com/office/powerpoint/2010/main" val="3456781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848B0B9-63C7-7EC3-D7A1-957F758AF990}"/>
              </a:ext>
            </a:extLst>
          </p:cNvPr>
          <p:cNvSpPr txBox="1"/>
          <p:nvPr/>
        </p:nvSpPr>
        <p:spPr>
          <a:xfrm>
            <a:off x="1556327" y="226398"/>
            <a:ext cx="9079345" cy="830997"/>
          </a:xfrm>
          <a:prstGeom prst="rect">
            <a:avLst/>
          </a:prstGeom>
          <a:noFill/>
        </p:spPr>
        <p:txBody>
          <a:bodyPr wrap="square">
            <a:spAutoFit/>
          </a:bodyPr>
          <a:lstStyle/>
          <a:p>
            <a:pPr algn="ctr"/>
            <a:r>
              <a:rPr lang="en-US" sz="4800" dirty="0">
                <a:solidFill>
                  <a:srgbClr val="FF0000"/>
                </a:solidFill>
                <a:latin typeface="Berlin Sans FB Demi" panose="020E0802020502020306" pitchFamily="34" charset="0"/>
              </a:rPr>
              <a:t>Conclusions</a:t>
            </a:r>
            <a:endParaRPr lang="it-IT" sz="4800" dirty="0">
              <a:solidFill>
                <a:srgbClr val="FF0000"/>
              </a:solidFill>
              <a:latin typeface="Berlin Sans FB Demi" panose="020E0802020502020306" pitchFamily="34" charset="0"/>
            </a:endParaRPr>
          </a:p>
        </p:txBody>
      </p:sp>
      <p:sp>
        <p:nvSpPr>
          <p:cNvPr id="2" name="TextBox 3">
            <a:extLst>
              <a:ext uri="{FF2B5EF4-FFF2-40B4-BE49-F238E27FC236}">
                <a16:creationId xmlns:a16="http://schemas.microsoft.com/office/drawing/2014/main" id="{6861B038-3B75-F663-E976-23DFF315C74C}"/>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18</a:t>
            </a:r>
          </a:p>
        </p:txBody>
      </p:sp>
      <p:sp>
        <p:nvSpPr>
          <p:cNvPr id="7" name="Rectangle 2">
            <a:extLst>
              <a:ext uri="{FF2B5EF4-FFF2-40B4-BE49-F238E27FC236}">
                <a16:creationId xmlns:a16="http://schemas.microsoft.com/office/drawing/2014/main" id="{F42C5188-9700-56F4-1BCB-369F1713ABBA}"/>
              </a:ext>
            </a:extLst>
          </p:cNvPr>
          <p:cNvSpPr>
            <a:spLocks noChangeArrowheads="1"/>
          </p:cNvSpPr>
          <p:nvPr/>
        </p:nvSpPr>
        <p:spPr bwMode="auto">
          <a:xfrm>
            <a:off x="665020" y="850683"/>
            <a:ext cx="11059751"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defTabSz="914400" rtl="0" eaLnBrk="0" fontAlgn="base" latinLnBrk="0" hangingPunct="0">
              <a:lnSpc>
                <a:spcPct val="100000"/>
              </a:lnSpc>
              <a:spcBef>
                <a:spcPct val="0"/>
              </a:spcBef>
              <a:spcAft>
                <a:spcPct val="0"/>
              </a:spcAft>
              <a:buClrTx/>
              <a:buSzTx/>
              <a:tabLst/>
            </a:pPr>
            <a:endParaRPr lang="it-IT" altLang="it-IT" sz="2400" b="1" dirty="0">
              <a:solidFill>
                <a:schemeClr val="bg1"/>
              </a:solidFill>
              <a:latin typeface="Berlin Sans FB Demi" panose="020E0802020502020306" pitchFamily="34" charset="0"/>
            </a:endParaRPr>
          </a:p>
          <a:p>
            <a:pPr eaLnBrk="0" fontAlgn="base" hangingPunct="0">
              <a:spcBef>
                <a:spcPct val="0"/>
              </a:spcBef>
              <a:spcAft>
                <a:spcPct val="0"/>
              </a:spcAft>
              <a:buFontTx/>
              <a:buChar char="•"/>
            </a:pPr>
            <a:r>
              <a:rPr kumimoji="0" lang="it-IT" altLang="it-IT" sz="2400" b="1" i="0" u="none" strike="noStrike" cap="none" normalizeH="0" baseline="0" dirty="0">
                <a:ln>
                  <a:noFill/>
                </a:ln>
                <a:solidFill>
                  <a:srgbClr val="FF0000"/>
                </a:solidFill>
                <a:effectLst/>
                <a:latin typeface="Berlin Sans FB Demi" panose="020E0802020502020306" pitchFamily="34" charset="0"/>
              </a:rPr>
              <a:t>DarkSide-20k Experiment</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Aims</a:t>
            </a:r>
            <a:r>
              <a:rPr kumimoji="0" lang="it-IT" altLang="it-IT" sz="2400" b="0" i="0" u="none" strike="noStrike" cap="none" normalizeH="0" baseline="0" dirty="0">
                <a:ln>
                  <a:noFill/>
                </a:ln>
                <a:solidFill>
                  <a:schemeClr val="bg1"/>
                </a:solidFill>
                <a:effectLst/>
                <a:latin typeface="Berlin Sans FB Demi" panose="020E0802020502020306" pitchFamily="34" charset="0"/>
              </a:rPr>
              <a:t> to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detect</a:t>
            </a:r>
            <a:r>
              <a:rPr kumimoji="0" lang="it-IT" altLang="it-IT" sz="2400" b="0" i="0" u="none" strike="noStrike" cap="none" normalizeH="0" baseline="0" dirty="0">
                <a:ln>
                  <a:noFill/>
                </a:ln>
                <a:solidFill>
                  <a:schemeClr val="bg1"/>
                </a:solidFill>
                <a:effectLst/>
                <a:latin typeface="Berlin Sans FB Demi" panose="020E0802020502020306" pitchFamily="34" charset="0"/>
              </a:rPr>
              <a:t> dark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matter</a:t>
            </a:r>
            <a:r>
              <a:rPr kumimoji="0" lang="it-IT" altLang="it-IT" sz="2400" b="0" i="0" u="none" strike="noStrike" cap="none" normalizeH="0" baseline="0" dirty="0">
                <a:ln>
                  <a:noFill/>
                </a:ln>
                <a:solidFill>
                  <a:schemeClr val="bg1"/>
                </a:solidFill>
                <a:effectLst/>
                <a:latin typeface="Berlin Sans FB Demi" panose="020E0802020502020306" pitchFamily="34" charset="0"/>
              </a:rPr>
              <a:t> by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observing</a:t>
            </a:r>
            <a:r>
              <a:rPr kumimoji="0" lang="it-IT" altLang="it-IT" sz="2400" b="0" i="0" u="none" strike="noStrike" cap="none" normalizeH="0" baseline="0" dirty="0">
                <a:ln>
                  <a:noFill/>
                </a:ln>
                <a:solidFill>
                  <a:schemeClr val="bg1"/>
                </a:solidFill>
                <a:effectLst/>
                <a:latin typeface="Berlin Sans FB Demi" panose="020E0802020502020306" pitchFamily="34" charset="0"/>
              </a:rPr>
              <a:t> interactions of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WIMPs</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within</a:t>
            </a:r>
            <a:r>
              <a:rPr kumimoji="0" lang="it-IT" altLang="it-IT" sz="2400" b="0" i="0" u="none" strike="noStrike" cap="none" normalizeH="0" baseline="0" dirty="0">
                <a:ln>
                  <a:noFill/>
                </a:ln>
                <a:solidFill>
                  <a:schemeClr val="bg1"/>
                </a:solidFill>
                <a:effectLst/>
                <a:latin typeface="Berlin Sans FB Demi" panose="020E0802020502020306" pitchFamily="34" charset="0"/>
              </a:rPr>
              <a:t> a 50-ton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liquid</a:t>
            </a:r>
            <a:r>
              <a:rPr kumimoji="0" lang="it-IT" altLang="it-IT" sz="2400" b="0" i="0" u="none" strike="noStrike" cap="none" normalizeH="0" baseline="0" dirty="0">
                <a:ln>
                  <a:noFill/>
                </a:ln>
                <a:solidFill>
                  <a:schemeClr val="bg1"/>
                </a:solidFill>
                <a:effectLst/>
                <a:latin typeface="Berlin Sans FB Demi" panose="020E0802020502020306" pitchFamily="34" charset="0"/>
              </a:rPr>
              <a:t> argon target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using</a:t>
            </a:r>
            <a:r>
              <a:rPr kumimoji="0" lang="it-IT" altLang="it-IT" sz="2400" b="0" i="0" u="none" strike="noStrike" cap="none" normalizeH="0" baseline="0" dirty="0">
                <a:ln>
                  <a:noFill/>
                </a:ln>
                <a:solidFill>
                  <a:schemeClr val="bg1"/>
                </a:solidFill>
                <a:effectLst/>
                <a:latin typeface="Berlin Sans FB Demi" panose="020E0802020502020306" pitchFamily="34" charset="0"/>
              </a:rPr>
              <a:t> double-</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phase</a:t>
            </a:r>
            <a:r>
              <a:rPr kumimoji="0" lang="it-IT" altLang="it-IT" sz="2400" b="0" i="0" u="none" strike="noStrike" cap="none" normalizeH="0" baseline="0" dirty="0">
                <a:ln>
                  <a:noFill/>
                </a:ln>
                <a:solidFill>
                  <a:schemeClr val="bg1"/>
                </a:solidFill>
                <a:effectLst/>
                <a:latin typeface="Berlin Sans FB Demi" panose="020E0802020502020306" pitchFamily="34" charset="0"/>
              </a:rPr>
              <a:t> time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projection</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chamber</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technology</a:t>
            </a:r>
            <a:r>
              <a:rPr kumimoji="0" lang="it-IT" altLang="it-IT" sz="2400" b="0" i="0" u="none" strike="noStrike" cap="none" normalizeH="0" baseline="0" dirty="0">
                <a:ln>
                  <a:noFill/>
                </a:ln>
                <a:solidFill>
                  <a:schemeClr val="bg1"/>
                </a:solidFill>
                <a:effectLst/>
                <a:latin typeface="Berlin Sans FB Demi" panose="020E0802020502020306" pitchFamily="34" charset="0"/>
              </a:rPr>
              <a:t>.</a:t>
            </a:r>
            <a:endParaRPr kumimoji="0" lang="it-IT" altLang="it-IT" sz="2400" b="1" i="0" u="none" strike="noStrike" cap="none" normalizeH="0" baseline="0" dirty="0">
              <a:ln>
                <a:noFill/>
              </a:ln>
              <a:solidFill>
                <a:schemeClr val="bg1"/>
              </a:solidFill>
              <a:effectLst/>
              <a:latin typeface="Berlin Sans FB Demi" panose="020E0802020502020306"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it-IT" altLang="it-IT" sz="2400" b="1" i="0" u="none" strike="noStrike" cap="none" normalizeH="0" baseline="0" dirty="0">
                <a:ln>
                  <a:noFill/>
                </a:ln>
                <a:solidFill>
                  <a:srgbClr val="FF0000"/>
                </a:solidFill>
                <a:effectLst/>
                <a:latin typeface="Berlin Sans FB Demi" panose="020E0802020502020306" pitchFamily="34" charset="0"/>
              </a:rPr>
              <a:t>Argon Source</a:t>
            </a:r>
            <a:r>
              <a:rPr kumimoji="0" lang="it-IT" altLang="it-IT" sz="2400" b="0" i="0" u="none" strike="noStrike" cap="none" normalizeH="0" baseline="0" dirty="0">
                <a:ln>
                  <a:noFill/>
                </a:ln>
                <a:solidFill>
                  <a:srgbClr val="FF0000"/>
                </a:solidFill>
                <a:effectLst/>
                <a:latin typeface="Berlin Sans FB Demi" panose="020E0802020502020306" pitchFamily="34" charset="0"/>
              </a:rPr>
              <a:t>: </a:t>
            </a:r>
            <a:r>
              <a:rPr kumimoji="0" lang="it-IT" altLang="it-IT" sz="2400" b="0" i="0" u="none" strike="noStrike" cap="none" normalizeH="0" baseline="0" dirty="0">
                <a:ln>
                  <a:noFill/>
                </a:ln>
                <a:solidFill>
                  <a:schemeClr val="bg1"/>
                </a:solidFill>
                <a:effectLst/>
                <a:latin typeface="Berlin Sans FB Demi" panose="020E0802020502020306" pitchFamily="34" charset="0"/>
              </a:rPr>
              <a:t>Low-</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radioactivity</a:t>
            </a:r>
            <a:r>
              <a:rPr kumimoji="0" lang="it-IT" altLang="it-IT" sz="2400" b="0" i="0" u="none" strike="noStrike" cap="none" normalizeH="0" baseline="0" dirty="0">
                <a:ln>
                  <a:noFill/>
                </a:ln>
                <a:solidFill>
                  <a:schemeClr val="bg1"/>
                </a:solidFill>
                <a:effectLst/>
                <a:latin typeface="Berlin Sans FB Demi" panose="020E0802020502020306" pitchFamily="34" charset="0"/>
              </a:rPr>
              <a:t> argon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depleted</a:t>
            </a:r>
            <a:r>
              <a:rPr kumimoji="0" lang="it-IT" altLang="it-IT" sz="2400" b="0" i="0" u="none" strike="noStrike" cap="none" normalizeH="0" baseline="0" dirty="0">
                <a:ln>
                  <a:noFill/>
                </a:ln>
                <a:solidFill>
                  <a:schemeClr val="bg1"/>
                </a:solidFill>
                <a:effectLst/>
                <a:latin typeface="Berlin Sans FB Demi" panose="020E0802020502020306" pitchFamily="34" charset="0"/>
              </a:rPr>
              <a:t> in isotope 39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is</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sourced</a:t>
            </a:r>
            <a:r>
              <a:rPr kumimoji="0" lang="it-IT" altLang="it-IT" sz="2400" b="0" i="0" u="none" strike="noStrike" cap="none" normalizeH="0" baseline="0" dirty="0">
                <a:ln>
                  <a:noFill/>
                </a:ln>
                <a:solidFill>
                  <a:schemeClr val="bg1"/>
                </a:solidFill>
                <a:effectLst/>
                <a:latin typeface="Berlin Sans FB Demi" panose="020E0802020502020306" pitchFamily="34" charset="0"/>
              </a:rPr>
              <a:t> from the Urania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plant</a:t>
            </a:r>
            <a:r>
              <a:rPr kumimoji="0" lang="it-IT" altLang="it-IT" sz="2400" b="0" i="0" u="none" strike="noStrike" cap="none" normalizeH="0" baseline="0" dirty="0">
                <a:ln>
                  <a:noFill/>
                </a:ln>
                <a:solidFill>
                  <a:schemeClr val="bg1"/>
                </a:solidFill>
                <a:effectLst/>
                <a:latin typeface="Berlin Sans FB Demi" panose="020E0802020502020306" pitchFamily="34" charset="0"/>
              </a:rPr>
              <a:t> in Colorado,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extracting</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approximately</a:t>
            </a:r>
            <a:r>
              <a:rPr kumimoji="0" lang="it-IT" altLang="it-IT" sz="2400" b="0" i="0" u="none" strike="noStrike" cap="none" normalizeH="0" baseline="0" dirty="0">
                <a:ln>
                  <a:noFill/>
                </a:ln>
                <a:solidFill>
                  <a:schemeClr val="bg1"/>
                </a:solidFill>
                <a:effectLst/>
                <a:latin typeface="Berlin Sans FB Demi" panose="020E0802020502020306" pitchFamily="34" charset="0"/>
              </a:rPr>
              <a:t> 250 kg/day.</a:t>
            </a:r>
          </a:p>
          <a:p>
            <a:pPr marL="0" marR="0" lvl="0" indent="0" defTabSz="914400" rtl="0" eaLnBrk="0" fontAlgn="base" latinLnBrk="0" hangingPunct="0">
              <a:lnSpc>
                <a:spcPct val="100000"/>
              </a:lnSpc>
              <a:spcBef>
                <a:spcPct val="0"/>
              </a:spcBef>
              <a:spcAft>
                <a:spcPct val="0"/>
              </a:spcAft>
              <a:buClrTx/>
              <a:buSzTx/>
              <a:buFontTx/>
              <a:buChar char="•"/>
              <a:tabLst/>
            </a:pPr>
            <a:r>
              <a:rPr kumimoji="0" lang="it-IT" altLang="it-IT" sz="2400" b="1" i="0" u="none" strike="noStrike" cap="none" normalizeH="0" baseline="0" dirty="0" err="1">
                <a:ln>
                  <a:noFill/>
                </a:ln>
                <a:solidFill>
                  <a:srgbClr val="FF0000"/>
                </a:solidFill>
                <a:effectLst/>
                <a:latin typeface="Berlin Sans FB Demi" panose="020E0802020502020306" pitchFamily="34" charset="0"/>
              </a:rPr>
              <a:t>Initial</a:t>
            </a:r>
            <a:r>
              <a:rPr kumimoji="0" lang="it-IT" altLang="it-IT" sz="2400" b="1" i="0" u="none" strike="noStrike" cap="none" normalizeH="0" baseline="0" dirty="0">
                <a:ln>
                  <a:noFill/>
                </a:ln>
                <a:solidFill>
                  <a:srgbClr val="FF0000"/>
                </a:solidFill>
                <a:effectLst/>
                <a:latin typeface="Berlin Sans FB Demi" panose="020E0802020502020306" pitchFamily="34" charset="0"/>
              </a:rPr>
              <a:t> </a:t>
            </a:r>
            <a:r>
              <a:rPr kumimoji="0" lang="it-IT" altLang="it-IT" sz="2400" b="1" i="0" u="none" strike="noStrike" cap="none" normalizeH="0" baseline="0" dirty="0" err="1">
                <a:ln>
                  <a:noFill/>
                </a:ln>
                <a:solidFill>
                  <a:srgbClr val="FF0000"/>
                </a:solidFill>
                <a:effectLst/>
                <a:latin typeface="Berlin Sans FB Demi" panose="020E0802020502020306" pitchFamily="34" charset="0"/>
              </a:rPr>
              <a:t>Purification</a:t>
            </a:r>
            <a:r>
              <a:rPr kumimoji="0" lang="it-IT" altLang="it-IT" sz="2400" b="0" i="0" u="none" strike="noStrike" cap="none" normalizeH="0" baseline="0" dirty="0">
                <a:ln>
                  <a:noFill/>
                </a:ln>
                <a:solidFill>
                  <a:srgbClr val="FF0000"/>
                </a:solidFill>
                <a:effectLst/>
                <a:latin typeface="Berlin Sans FB Demi" panose="020E0802020502020306" pitchFamily="34" charset="0"/>
              </a:rPr>
              <a:t>: </a:t>
            </a:r>
            <a:r>
              <a:rPr kumimoji="0" lang="it-IT" altLang="it-IT" sz="2400" b="0" i="0" u="none" strike="noStrike" cap="none" normalizeH="0" baseline="0" dirty="0">
                <a:ln>
                  <a:noFill/>
                </a:ln>
                <a:solidFill>
                  <a:schemeClr val="bg1"/>
                </a:solidFill>
                <a:effectLst/>
                <a:latin typeface="Berlin Sans FB Demi" panose="020E0802020502020306" pitchFamily="34" charset="0"/>
              </a:rPr>
              <a:t>At Urania, the argon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undergoes</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initial</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purification</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through</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distillation</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columns</a:t>
            </a:r>
            <a:r>
              <a:rPr kumimoji="0" lang="it-IT" altLang="it-IT" sz="2400" b="0" i="0" u="none" strike="noStrike" cap="none" normalizeH="0" baseline="0" dirty="0">
                <a:ln>
                  <a:noFill/>
                </a:ln>
                <a:solidFill>
                  <a:schemeClr val="bg1"/>
                </a:solidFill>
                <a:effectLst/>
                <a:latin typeface="Berlin Sans FB Demi" panose="020E0802020502020306" pitchFamily="34" charset="0"/>
              </a:rPr>
              <a:t> and a pressure swing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absorption</a:t>
            </a:r>
            <a:r>
              <a:rPr kumimoji="0" lang="it-IT" altLang="it-IT" sz="2400" b="0" i="0" u="none" strike="noStrike" cap="none" normalizeH="0" baseline="0" dirty="0">
                <a:ln>
                  <a:noFill/>
                </a:ln>
                <a:solidFill>
                  <a:schemeClr val="bg1"/>
                </a:solidFill>
                <a:effectLst/>
                <a:latin typeface="Berlin Sans FB Demi" panose="020E0802020502020306" pitchFamily="34" charset="0"/>
              </a:rPr>
              <a:t> stage.</a:t>
            </a:r>
          </a:p>
          <a:p>
            <a:pPr marL="0" marR="0" lvl="0" indent="0" defTabSz="914400" rtl="0" eaLnBrk="0" fontAlgn="base" latinLnBrk="0" hangingPunct="0">
              <a:lnSpc>
                <a:spcPct val="100000"/>
              </a:lnSpc>
              <a:spcBef>
                <a:spcPct val="0"/>
              </a:spcBef>
              <a:spcAft>
                <a:spcPct val="0"/>
              </a:spcAft>
              <a:buClrTx/>
              <a:buSzTx/>
              <a:buFontTx/>
              <a:buChar char="•"/>
              <a:tabLst/>
            </a:pPr>
            <a:r>
              <a:rPr kumimoji="0" lang="it-IT" altLang="it-IT" sz="2400" b="1" i="0" u="none" strike="noStrike" cap="none" normalizeH="0" baseline="0" dirty="0" err="1">
                <a:ln>
                  <a:noFill/>
                </a:ln>
                <a:solidFill>
                  <a:srgbClr val="FF0000"/>
                </a:solidFill>
                <a:effectLst/>
                <a:latin typeface="Berlin Sans FB Demi" panose="020E0802020502020306" pitchFamily="34" charset="0"/>
              </a:rPr>
              <a:t>Secondary</a:t>
            </a:r>
            <a:r>
              <a:rPr kumimoji="0" lang="it-IT" altLang="it-IT" sz="2400" b="1" i="0" u="none" strike="noStrike" cap="none" normalizeH="0" baseline="0" dirty="0">
                <a:ln>
                  <a:noFill/>
                </a:ln>
                <a:solidFill>
                  <a:srgbClr val="FF0000"/>
                </a:solidFill>
                <a:effectLst/>
                <a:latin typeface="Berlin Sans FB Demi" panose="020E0802020502020306" pitchFamily="34" charset="0"/>
              </a:rPr>
              <a:t> </a:t>
            </a:r>
            <a:r>
              <a:rPr kumimoji="0" lang="it-IT" altLang="it-IT" sz="2400" b="1" i="0" u="none" strike="noStrike" cap="none" normalizeH="0" baseline="0" dirty="0" err="1">
                <a:ln>
                  <a:noFill/>
                </a:ln>
                <a:solidFill>
                  <a:srgbClr val="FF0000"/>
                </a:solidFill>
                <a:effectLst/>
                <a:latin typeface="Berlin Sans FB Demi" panose="020E0802020502020306" pitchFamily="34" charset="0"/>
              </a:rPr>
              <a:t>Purification</a:t>
            </a:r>
            <a:r>
              <a:rPr kumimoji="0" lang="it-IT" altLang="it-IT" sz="2400" b="0" i="0" u="none" strike="noStrike" cap="none" normalizeH="0" baseline="0" dirty="0">
                <a:ln>
                  <a:noFill/>
                </a:ln>
                <a:solidFill>
                  <a:srgbClr val="FF0000"/>
                </a:solidFill>
                <a:effectLst/>
                <a:latin typeface="Berlin Sans FB Demi" panose="020E0802020502020306" pitchFamily="34" charset="0"/>
              </a:rPr>
              <a:t>: </a:t>
            </a:r>
            <a:r>
              <a:rPr kumimoji="0" lang="it-IT" altLang="it-IT" sz="2400" b="0" i="0" u="none" strike="noStrike" cap="none" normalizeH="0" baseline="0" dirty="0">
                <a:ln>
                  <a:noFill/>
                </a:ln>
                <a:solidFill>
                  <a:schemeClr val="bg1"/>
                </a:solidFill>
                <a:effectLst/>
                <a:latin typeface="Berlin Sans FB Demi" panose="020E0802020502020306" pitchFamily="34" charset="0"/>
              </a:rPr>
              <a:t>The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purified</a:t>
            </a:r>
            <a:r>
              <a:rPr kumimoji="0" lang="it-IT" altLang="it-IT" sz="2400" b="0" i="0" u="none" strike="noStrike" cap="none" normalizeH="0" baseline="0" dirty="0">
                <a:ln>
                  <a:noFill/>
                </a:ln>
                <a:solidFill>
                  <a:schemeClr val="bg1"/>
                </a:solidFill>
                <a:effectLst/>
                <a:latin typeface="Berlin Sans FB Demi" panose="020E0802020502020306" pitchFamily="34" charset="0"/>
              </a:rPr>
              <a:t> argon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is</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transported</a:t>
            </a:r>
            <a:r>
              <a:rPr kumimoji="0" lang="it-IT" altLang="it-IT" sz="2400" b="0" i="0" u="none" strike="noStrike" cap="none" normalizeH="0" baseline="0" dirty="0">
                <a:ln>
                  <a:noFill/>
                </a:ln>
                <a:solidFill>
                  <a:schemeClr val="bg1"/>
                </a:solidFill>
                <a:effectLst/>
                <a:latin typeface="Berlin Sans FB Demi" panose="020E0802020502020306" pitchFamily="34" charset="0"/>
              </a:rPr>
              <a:t> to the Aria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plant</a:t>
            </a:r>
            <a:r>
              <a:rPr kumimoji="0" lang="it-IT" altLang="it-IT" sz="2400" b="0" i="0" u="none" strike="noStrike" cap="none" normalizeH="0" baseline="0" dirty="0">
                <a:ln>
                  <a:noFill/>
                </a:ln>
                <a:solidFill>
                  <a:schemeClr val="bg1"/>
                </a:solidFill>
                <a:effectLst/>
                <a:latin typeface="Berlin Sans FB Demi" panose="020E0802020502020306" pitchFamily="34" charset="0"/>
              </a:rPr>
              <a:t> in Sardinia,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Italy</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where</a:t>
            </a:r>
            <a:r>
              <a:rPr kumimoji="0" lang="it-IT" altLang="it-IT" sz="2400" b="0" i="0" u="none" strike="noStrike" cap="none" normalizeH="0" baseline="0" dirty="0">
                <a:ln>
                  <a:noFill/>
                </a:ln>
                <a:solidFill>
                  <a:schemeClr val="bg1"/>
                </a:solidFill>
                <a:effectLst/>
                <a:latin typeface="Berlin Sans FB Demi" panose="020E0802020502020306" pitchFamily="34" charset="0"/>
              </a:rPr>
              <a:t> a 350 m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cryogenic</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distillation</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column</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further</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reduces</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residual</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impurities</a:t>
            </a:r>
            <a:r>
              <a:rPr kumimoji="0" lang="it-IT" altLang="it-IT" sz="2400" b="0" i="0" u="none" strike="noStrike" cap="none" normalizeH="0" baseline="0" dirty="0">
                <a:ln>
                  <a:noFill/>
                </a:ln>
                <a:solidFill>
                  <a:schemeClr val="bg1"/>
                </a:solidFill>
                <a:effectLst/>
                <a:latin typeface="Berlin Sans FB Demi" panose="020E0802020502020306" pitchFamily="34" charset="0"/>
              </a:rPr>
              <a:t> to detector-grade </a:t>
            </a:r>
            <a:r>
              <a:rPr kumimoji="0" lang="it-IT" altLang="it-IT" sz="2400" b="0" i="0" u="none" strike="noStrike" cap="none" normalizeH="0" baseline="0" dirty="0" err="1">
                <a:ln>
                  <a:noFill/>
                </a:ln>
                <a:solidFill>
                  <a:schemeClr val="bg1"/>
                </a:solidFill>
                <a:effectLst/>
                <a:latin typeface="Berlin Sans FB Demi" panose="020E0802020502020306" pitchFamily="34" charset="0"/>
              </a:rPr>
              <a:t>levels</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p>
          <a:p>
            <a:pPr marL="0" marR="0" lvl="0" indent="0" defTabSz="914400" rtl="0" eaLnBrk="0" fontAlgn="base" latinLnBrk="0" hangingPunct="0">
              <a:lnSpc>
                <a:spcPct val="100000"/>
              </a:lnSpc>
              <a:spcBef>
                <a:spcPct val="0"/>
              </a:spcBef>
              <a:spcAft>
                <a:spcPct val="0"/>
              </a:spcAft>
              <a:buClrTx/>
              <a:buSzTx/>
              <a:buFontTx/>
              <a:buChar char="•"/>
              <a:tabLst/>
            </a:pPr>
            <a:r>
              <a:rPr kumimoji="0" lang="it-IT" altLang="it-IT" sz="2400" b="0" i="0" u="none" strike="noStrike" cap="none" normalizeH="0" baseline="0" dirty="0">
                <a:ln>
                  <a:noFill/>
                </a:ln>
                <a:solidFill>
                  <a:srgbClr val="FF0000"/>
                </a:solidFill>
                <a:effectLst/>
                <a:latin typeface="Berlin Sans FB Demi" panose="020E0802020502020306" pitchFamily="34" charset="0"/>
              </a:rPr>
              <a:t>Extended Applications</a:t>
            </a:r>
            <a:r>
              <a:rPr kumimoji="0" lang="it-IT" altLang="it-IT" sz="2400" b="0" i="0" u="none" strike="noStrike" cap="none" normalizeH="0" baseline="0" dirty="0">
                <a:ln>
                  <a:noFill/>
                </a:ln>
                <a:solidFill>
                  <a:schemeClr val="bg1"/>
                </a:solidFill>
                <a:effectLst/>
                <a:latin typeface="Berlin Sans FB Demi" panose="020E0802020502020306" pitchFamily="34" charset="0"/>
              </a:rPr>
              <a:t>: </a:t>
            </a:r>
            <a:r>
              <a:rPr kumimoji="0" lang="en-US" altLang="it-IT" sz="2400" b="0" i="0" u="none" strike="noStrike" cap="none" normalizeH="0" baseline="0" dirty="0">
                <a:ln>
                  <a:noFill/>
                </a:ln>
                <a:solidFill>
                  <a:schemeClr val="bg1"/>
                </a:solidFill>
                <a:effectLst/>
                <a:latin typeface="Berlin Sans FB Demi" panose="020E0802020502020306" pitchFamily="34" charset="0"/>
              </a:rPr>
              <a:t>The argon purification process can also be used to produce argon for other experiments such as LEGEND and COHERENT. The Aria distillation column can also be used to produce other isotopes of interest for other experiments</a:t>
            </a:r>
            <a:endParaRPr kumimoji="0" lang="it-IT" altLang="it-IT" sz="2400" b="0" i="0" u="none" strike="noStrike" cap="none" normalizeH="0" baseline="0" dirty="0">
              <a:ln>
                <a:noFill/>
              </a:ln>
              <a:solidFill>
                <a:schemeClr val="bg1"/>
              </a:solidFill>
              <a:effectLst/>
              <a:latin typeface="Berlin Sans FB Demi" panose="020E0802020502020306" pitchFamily="34" charset="0"/>
            </a:endParaRPr>
          </a:p>
        </p:txBody>
      </p:sp>
    </p:spTree>
    <p:extLst>
      <p:ext uri="{BB962C8B-B14F-4D97-AF65-F5344CB8AC3E}">
        <p14:creationId xmlns:p14="http://schemas.microsoft.com/office/powerpoint/2010/main" val="4207495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5D6E7E49-D294-6BBB-DDED-079389437A5B}"/>
              </a:ext>
            </a:extLst>
          </p:cNvPr>
          <p:cNvSpPr>
            <a:spLocks noGrp="1"/>
          </p:cNvSpPr>
          <p:nvPr>
            <p:ph type="body" sz="quarter" idx="10"/>
          </p:nvPr>
        </p:nvSpPr>
        <p:spPr>
          <a:xfrm>
            <a:off x="4301408" y="2660915"/>
            <a:ext cx="4214519" cy="768085"/>
          </a:xfrm>
        </p:spPr>
        <p:txBody>
          <a:bodyPr/>
          <a:lstStyle/>
          <a:p>
            <a:r>
              <a:rPr lang="it-IT" sz="7200" dirty="0">
                <a:solidFill>
                  <a:srgbClr val="FF0000"/>
                </a:solidFill>
                <a:latin typeface="Berlin Sans FB Demi" panose="020E0802020502020306" pitchFamily="34" charset="0"/>
              </a:rPr>
              <a:t>Backup</a:t>
            </a:r>
          </a:p>
        </p:txBody>
      </p:sp>
    </p:spTree>
    <p:extLst>
      <p:ext uri="{BB962C8B-B14F-4D97-AF65-F5344CB8AC3E}">
        <p14:creationId xmlns:p14="http://schemas.microsoft.com/office/powerpoint/2010/main" val="1843975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Usa_edcp_(+HI_+AK)_relief_location_map.png" descr="Usa_edcp_(+HI_+AK)_relief_location_map.png">
            <a:extLst>
              <a:ext uri="{FF2B5EF4-FFF2-40B4-BE49-F238E27FC236}">
                <a16:creationId xmlns:a16="http://schemas.microsoft.com/office/drawing/2014/main" id="{D8867608-DBBC-4A23-9C20-2CD26F4E3D8F}"/>
              </a:ext>
            </a:extLst>
          </p:cNvPr>
          <p:cNvPicPr>
            <a:picLocks noChangeAspect="1"/>
          </p:cNvPicPr>
          <p:nvPr/>
        </p:nvPicPr>
        <p:blipFill>
          <a:blip r:embed="rId2"/>
          <a:stretch>
            <a:fillRect/>
          </a:stretch>
        </p:blipFill>
        <p:spPr>
          <a:xfrm>
            <a:off x="362203" y="2576945"/>
            <a:ext cx="4968837" cy="3075709"/>
          </a:xfrm>
          <a:prstGeom prst="rect">
            <a:avLst/>
          </a:prstGeom>
          <a:ln w="12700">
            <a:miter lim="400000"/>
          </a:ln>
        </p:spPr>
      </p:pic>
      <p:pic>
        <p:nvPicPr>
          <p:cNvPr id="31" name="Image" descr="Image">
            <a:extLst>
              <a:ext uri="{FF2B5EF4-FFF2-40B4-BE49-F238E27FC236}">
                <a16:creationId xmlns:a16="http://schemas.microsoft.com/office/drawing/2014/main" id="{E0EC99B5-671E-A11C-3259-7E6914228F4C}"/>
              </a:ext>
            </a:extLst>
          </p:cNvPr>
          <p:cNvPicPr>
            <a:picLocks noChangeAspect="1"/>
          </p:cNvPicPr>
          <p:nvPr/>
        </p:nvPicPr>
        <p:blipFill>
          <a:blip r:embed="rId3"/>
          <a:stretch>
            <a:fillRect/>
          </a:stretch>
        </p:blipFill>
        <p:spPr>
          <a:xfrm>
            <a:off x="4116814" y="1037672"/>
            <a:ext cx="6893583" cy="4717302"/>
          </a:xfrm>
          <a:prstGeom prst="rect">
            <a:avLst/>
          </a:prstGeom>
          <a:ln w="12700">
            <a:miter lim="400000"/>
          </a:ln>
        </p:spPr>
      </p:pic>
      <p:sp>
        <p:nvSpPr>
          <p:cNvPr id="32" name="DArT">
            <a:extLst>
              <a:ext uri="{FF2B5EF4-FFF2-40B4-BE49-F238E27FC236}">
                <a16:creationId xmlns:a16="http://schemas.microsoft.com/office/drawing/2014/main" id="{253113A8-90B5-A169-6B17-C8A7146976EF}"/>
              </a:ext>
            </a:extLst>
          </p:cNvPr>
          <p:cNvSpPr txBox="1"/>
          <p:nvPr/>
        </p:nvSpPr>
        <p:spPr>
          <a:xfrm>
            <a:off x="6494371" y="3105422"/>
            <a:ext cx="808572" cy="276999"/>
          </a:xfrm>
          <a:prstGeom prst="rect">
            <a:avLst/>
          </a:prstGeom>
          <a:solidFill>
            <a:srgbClr val="EEFF4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300480">
              <a:defRPr sz="1800" b="1">
                <a:solidFill>
                  <a:srgbClr val="000000"/>
                </a:solidFill>
                <a:latin typeface="Helvetica"/>
                <a:ea typeface="Helvetica"/>
                <a:cs typeface="Helvetica"/>
                <a:sym typeface="Helvetica"/>
              </a:defRPr>
            </a:lvl1pPr>
          </a:lstStyle>
          <a:p>
            <a:r>
              <a:rPr dirty="0" err="1"/>
              <a:t>DArT</a:t>
            </a:r>
            <a:endParaRPr dirty="0"/>
          </a:p>
        </p:txBody>
      </p:sp>
      <p:sp>
        <p:nvSpPr>
          <p:cNvPr id="33" name="DS-20k">
            <a:extLst>
              <a:ext uri="{FF2B5EF4-FFF2-40B4-BE49-F238E27FC236}">
                <a16:creationId xmlns:a16="http://schemas.microsoft.com/office/drawing/2014/main" id="{88FEA2ED-CFFC-D508-10BF-410EC3899440}"/>
              </a:ext>
            </a:extLst>
          </p:cNvPr>
          <p:cNvSpPr txBox="1"/>
          <p:nvPr/>
        </p:nvSpPr>
        <p:spPr>
          <a:xfrm>
            <a:off x="8950703" y="3339184"/>
            <a:ext cx="1293181" cy="276999"/>
          </a:xfrm>
          <a:prstGeom prst="rect">
            <a:avLst/>
          </a:prstGeom>
          <a:solidFill>
            <a:srgbClr val="EEFF4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300480">
              <a:defRPr sz="1800" b="1">
                <a:solidFill>
                  <a:srgbClr val="000000"/>
                </a:solidFill>
                <a:latin typeface="Helvetica"/>
                <a:ea typeface="Helvetica"/>
                <a:cs typeface="Helvetica"/>
                <a:sym typeface="Helvetica"/>
              </a:defRPr>
            </a:lvl1pPr>
          </a:lstStyle>
          <a:p>
            <a:r>
              <a:rPr dirty="0"/>
              <a:t>DS-20k</a:t>
            </a:r>
          </a:p>
        </p:txBody>
      </p:sp>
      <p:sp>
        <p:nvSpPr>
          <p:cNvPr id="34" name="Aria">
            <a:extLst>
              <a:ext uri="{FF2B5EF4-FFF2-40B4-BE49-F238E27FC236}">
                <a16:creationId xmlns:a16="http://schemas.microsoft.com/office/drawing/2014/main" id="{BCD0F0AE-A61D-F4BB-2C47-B1245C95E693}"/>
              </a:ext>
            </a:extLst>
          </p:cNvPr>
          <p:cNvSpPr txBox="1"/>
          <p:nvPr/>
        </p:nvSpPr>
        <p:spPr>
          <a:xfrm>
            <a:off x="8749410" y="4335946"/>
            <a:ext cx="847884" cy="276999"/>
          </a:xfrm>
          <a:prstGeom prst="rect">
            <a:avLst/>
          </a:prstGeom>
          <a:solidFill>
            <a:srgbClr val="EEFF4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300480">
              <a:defRPr sz="1800" b="1">
                <a:solidFill>
                  <a:srgbClr val="000000"/>
                </a:solidFill>
                <a:latin typeface="Helvetica"/>
                <a:ea typeface="Helvetica"/>
                <a:cs typeface="Helvetica"/>
                <a:sym typeface="Helvetica"/>
              </a:defRPr>
            </a:lvl1pPr>
          </a:lstStyle>
          <a:p>
            <a:r>
              <a:rPr dirty="0"/>
              <a:t>Aria</a:t>
            </a:r>
          </a:p>
        </p:txBody>
      </p:sp>
      <p:sp>
        <p:nvSpPr>
          <p:cNvPr id="35" name="Urania">
            <a:extLst>
              <a:ext uri="{FF2B5EF4-FFF2-40B4-BE49-F238E27FC236}">
                <a16:creationId xmlns:a16="http://schemas.microsoft.com/office/drawing/2014/main" id="{947A1993-C6E1-6EC3-133C-CC55F878399E}"/>
              </a:ext>
            </a:extLst>
          </p:cNvPr>
          <p:cNvSpPr txBox="1"/>
          <p:nvPr/>
        </p:nvSpPr>
        <p:spPr>
          <a:xfrm>
            <a:off x="1576262" y="3857001"/>
            <a:ext cx="1333194" cy="276999"/>
          </a:xfrm>
          <a:prstGeom prst="rect">
            <a:avLst/>
          </a:prstGeom>
          <a:solidFill>
            <a:srgbClr val="EEFF4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lgn="l" defTabSz="1300480">
              <a:defRPr sz="1800" b="1">
                <a:solidFill>
                  <a:srgbClr val="000000"/>
                </a:solidFill>
                <a:latin typeface="Helvetica"/>
                <a:ea typeface="Helvetica"/>
                <a:cs typeface="Helvetica"/>
                <a:sym typeface="Helvetica"/>
              </a:defRPr>
            </a:lvl1pPr>
          </a:lstStyle>
          <a:p>
            <a:r>
              <a:rPr dirty="0"/>
              <a:t>Urania</a:t>
            </a:r>
          </a:p>
        </p:txBody>
      </p:sp>
      <p:sp>
        <p:nvSpPr>
          <p:cNvPr id="36" name="UAr">
            <a:extLst>
              <a:ext uri="{FF2B5EF4-FFF2-40B4-BE49-F238E27FC236}">
                <a16:creationId xmlns:a16="http://schemas.microsoft.com/office/drawing/2014/main" id="{9E00ECE8-FFB3-DCF2-50BC-17DAF5C11440}"/>
              </a:ext>
            </a:extLst>
          </p:cNvPr>
          <p:cNvSpPr txBox="1"/>
          <p:nvPr/>
        </p:nvSpPr>
        <p:spPr>
          <a:xfrm>
            <a:off x="5269844" y="4515581"/>
            <a:ext cx="1162444" cy="471924"/>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400" cap="all" spc="384">
                <a:solidFill>
                  <a:srgbClr val="000000"/>
                </a:solidFill>
                <a:latin typeface="Avenir Medium"/>
                <a:ea typeface="Avenir Medium"/>
                <a:cs typeface="Avenir Medium"/>
                <a:sym typeface="Avenir Medium"/>
              </a:defRPr>
            </a:pPr>
            <a:r>
              <a:rPr dirty="0" err="1"/>
              <a:t>UA</a:t>
            </a:r>
            <a:r>
              <a:rPr cap="none" dirty="0" err="1"/>
              <a:t>r</a:t>
            </a:r>
            <a:endParaRPr cap="none" dirty="0"/>
          </a:p>
        </p:txBody>
      </p:sp>
      <p:sp>
        <p:nvSpPr>
          <p:cNvPr id="37" name="Line">
            <a:extLst>
              <a:ext uri="{FF2B5EF4-FFF2-40B4-BE49-F238E27FC236}">
                <a16:creationId xmlns:a16="http://schemas.microsoft.com/office/drawing/2014/main" id="{B47E238C-EC1C-854F-47E8-7AA0696CFE55}"/>
              </a:ext>
            </a:extLst>
          </p:cNvPr>
          <p:cNvSpPr/>
          <p:nvPr/>
        </p:nvSpPr>
        <p:spPr>
          <a:xfrm>
            <a:off x="1576262" y="4233624"/>
            <a:ext cx="7032030" cy="179636"/>
          </a:xfrm>
          <a:prstGeom prst="line">
            <a:avLst/>
          </a:prstGeom>
          <a:ln w="25400">
            <a:solidFill>
              <a:srgbClr val="FF0000"/>
            </a:solidFill>
            <a:miter lim="400000"/>
            <a:tailEnd type="triangle"/>
          </a:ln>
        </p:spPr>
        <p:txBody>
          <a:bodyPr lIns="50800" tIns="50800" rIns="50800" bIns="50800" anchor="ctr"/>
          <a:lstStyle/>
          <a:p>
            <a:pPr>
              <a:defRPr sz="2400" cap="all" spc="384">
                <a:solidFill>
                  <a:schemeClr val="accent2">
                    <a:satOff val="44164"/>
                    <a:lumOff val="14231"/>
                  </a:schemeClr>
                </a:solidFill>
                <a:latin typeface="Avenir Medium"/>
                <a:ea typeface="Avenir Medium"/>
                <a:cs typeface="Avenir Medium"/>
                <a:sym typeface="Avenir Medium"/>
              </a:defRPr>
            </a:pPr>
            <a:endParaRPr/>
          </a:p>
        </p:txBody>
      </p:sp>
      <p:sp>
        <p:nvSpPr>
          <p:cNvPr id="38" name="Line">
            <a:extLst>
              <a:ext uri="{FF2B5EF4-FFF2-40B4-BE49-F238E27FC236}">
                <a16:creationId xmlns:a16="http://schemas.microsoft.com/office/drawing/2014/main" id="{77F3B635-7770-624E-374C-35EB7F7AEE32}"/>
              </a:ext>
            </a:extLst>
          </p:cNvPr>
          <p:cNvSpPr/>
          <p:nvPr/>
        </p:nvSpPr>
        <p:spPr>
          <a:xfrm flipV="1">
            <a:off x="9174515" y="3758114"/>
            <a:ext cx="495958" cy="566960"/>
          </a:xfrm>
          <a:prstGeom prst="line">
            <a:avLst/>
          </a:prstGeom>
          <a:ln w="25400">
            <a:solidFill>
              <a:srgbClr val="FF0000"/>
            </a:solidFill>
            <a:miter lim="400000"/>
            <a:tailEnd type="triangle"/>
          </a:ln>
        </p:spPr>
        <p:txBody>
          <a:bodyPr lIns="50800" tIns="50800" rIns="50800" bIns="50800" anchor="ctr"/>
          <a:lstStyle/>
          <a:p>
            <a:pPr>
              <a:defRPr sz="2400" cap="all" spc="384">
                <a:solidFill>
                  <a:schemeClr val="accent2">
                    <a:satOff val="44164"/>
                    <a:lumOff val="14231"/>
                  </a:schemeClr>
                </a:solidFill>
                <a:latin typeface="Avenir Medium"/>
                <a:ea typeface="Avenir Medium"/>
                <a:cs typeface="Avenir Medium"/>
                <a:sym typeface="Avenir Medium"/>
              </a:defRPr>
            </a:pPr>
            <a:endParaRPr/>
          </a:p>
        </p:txBody>
      </p:sp>
      <p:sp>
        <p:nvSpPr>
          <p:cNvPr id="39" name="Line">
            <a:extLst>
              <a:ext uri="{FF2B5EF4-FFF2-40B4-BE49-F238E27FC236}">
                <a16:creationId xmlns:a16="http://schemas.microsoft.com/office/drawing/2014/main" id="{A510ED9F-C305-E937-7F2C-348500A2ADD0}"/>
              </a:ext>
            </a:extLst>
          </p:cNvPr>
          <p:cNvSpPr/>
          <p:nvPr/>
        </p:nvSpPr>
        <p:spPr>
          <a:xfrm flipV="1">
            <a:off x="1637834" y="3567043"/>
            <a:ext cx="5026233" cy="666582"/>
          </a:xfrm>
          <a:prstGeom prst="line">
            <a:avLst/>
          </a:prstGeom>
          <a:ln w="25400">
            <a:solidFill>
              <a:srgbClr val="FF0000"/>
            </a:solidFill>
            <a:miter lim="400000"/>
            <a:tailEnd type="triangle"/>
          </a:ln>
        </p:spPr>
        <p:txBody>
          <a:bodyPr lIns="50800" tIns="50800" rIns="50800" bIns="50800" anchor="ctr"/>
          <a:lstStyle/>
          <a:p>
            <a:pPr>
              <a:defRPr sz="2400" cap="all" spc="384">
                <a:solidFill>
                  <a:schemeClr val="accent2">
                    <a:satOff val="44164"/>
                    <a:lumOff val="14231"/>
                  </a:schemeClr>
                </a:solidFill>
                <a:latin typeface="Avenir Medium"/>
                <a:ea typeface="Avenir Medium"/>
                <a:cs typeface="Avenir Medium"/>
                <a:sym typeface="Avenir Medium"/>
              </a:defRPr>
            </a:pPr>
            <a:endParaRPr/>
          </a:p>
        </p:txBody>
      </p:sp>
      <p:sp>
        <p:nvSpPr>
          <p:cNvPr id="40" name="Line">
            <a:extLst>
              <a:ext uri="{FF2B5EF4-FFF2-40B4-BE49-F238E27FC236}">
                <a16:creationId xmlns:a16="http://schemas.microsoft.com/office/drawing/2014/main" id="{9847BBCA-2154-49C7-D805-AA01D85BF49C}"/>
              </a:ext>
            </a:extLst>
          </p:cNvPr>
          <p:cNvSpPr/>
          <p:nvPr/>
        </p:nvSpPr>
        <p:spPr>
          <a:xfrm flipH="1" flipV="1">
            <a:off x="7038106" y="3567042"/>
            <a:ext cx="1631757" cy="758032"/>
          </a:xfrm>
          <a:prstGeom prst="line">
            <a:avLst/>
          </a:prstGeom>
          <a:ln w="25400">
            <a:solidFill>
              <a:srgbClr val="FF0000"/>
            </a:solidFill>
            <a:miter lim="400000"/>
            <a:tailEnd type="triangle"/>
          </a:ln>
        </p:spPr>
        <p:txBody>
          <a:bodyPr lIns="50800" tIns="50800" rIns="50800" bIns="50800" anchor="ctr"/>
          <a:lstStyle/>
          <a:p>
            <a:pPr>
              <a:defRPr sz="2400" cap="all" spc="384">
                <a:solidFill>
                  <a:schemeClr val="accent2">
                    <a:satOff val="44164"/>
                    <a:lumOff val="14231"/>
                  </a:schemeClr>
                </a:solidFill>
                <a:latin typeface="Avenir Medium"/>
                <a:ea typeface="Avenir Medium"/>
                <a:cs typeface="Avenir Medium"/>
                <a:sym typeface="Avenir Medium"/>
              </a:defRPr>
            </a:pPr>
            <a:endParaRPr/>
          </a:p>
        </p:txBody>
      </p:sp>
      <p:sp>
        <p:nvSpPr>
          <p:cNvPr id="4" name="TextBox 3">
            <a:extLst>
              <a:ext uri="{FF2B5EF4-FFF2-40B4-BE49-F238E27FC236}">
                <a16:creationId xmlns:a16="http://schemas.microsoft.com/office/drawing/2014/main" id="{70F41148-1E51-AEC4-9EEC-0FCA7D60A8C6}"/>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3</a:t>
            </a:r>
          </a:p>
        </p:txBody>
      </p:sp>
    </p:spTree>
    <p:extLst>
      <p:ext uri="{BB962C8B-B14F-4D97-AF65-F5344CB8AC3E}">
        <p14:creationId xmlns:p14="http://schemas.microsoft.com/office/powerpoint/2010/main" val="28696875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id="{64E1F437-1146-F064-981E-3A63C194A378}"/>
              </a:ext>
            </a:extLst>
          </p:cNvPr>
          <p:cNvSpPr txBox="1">
            <a:spLocks/>
          </p:cNvSpPr>
          <p:nvPr/>
        </p:nvSpPr>
        <p:spPr>
          <a:xfrm>
            <a:off x="1460328" y="154406"/>
            <a:ext cx="9105090" cy="774121"/>
          </a:xfrm>
          <a:prstGeom prst="rect">
            <a:avLst/>
          </a:prstGeom>
        </p:spPr>
        <p:txBody>
          <a:bodyPr vert="horz" lIns="121920" tIns="60960" rIns="121920" bIns="609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4400" dirty="0" err="1">
                <a:solidFill>
                  <a:srgbClr val="FF0000"/>
                </a:solidFill>
                <a:latin typeface="Berlin Sans FB Demi" panose="020E0802020502020306" pitchFamily="34" charset="0"/>
              </a:rPr>
              <a:t>DarkSide</a:t>
            </a:r>
            <a:r>
              <a:rPr lang="it-IT" sz="4400" dirty="0">
                <a:solidFill>
                  <a:srgbClr val="FF0000"/>
                </a:solidFill>
                <a:latin typeface="Berlin Sans FB Demi" panose="020E0802020502020306" pitchFamily="34" charset="0"/>
              </a:rPr>
              <a:t> and Darkside-20k</a:t>
            </a:r>
            <a:endParaRPr lang="it-IT" sz="3600" dirty="0">
              <a:solidFill>
                <a:srgbClr val="FF0000"/>
              </a:solidFill>
              <a:latin typeface="Berlin Sans FB Demi" panose="020E0802020502020306" pitchFamily="34" charset="0"/>
            </a:endParaRPr>
          </a:p>
        </p:txBody>
      </p:sp>
      <p:pic>
        <p:nvPicPr>
          <p:cNvPr id="3" name="Picture 2" descr="A diagram of a machine&#10;&#10;Description automatically generated">
            <a:extLst>
              <a:ext uri="{FF2B5EF4-FFF2-40B4-BE49-F238E27FC236}">
                <a16:creationId xmlns:a16="http://schemas.microsoft.com/office/drawing/2014/main" id="{2F682D79-D6AA-384F-54D1-B07C6CCB05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5934" y="944946"/>
            <a:ext cx="8709484" cy="2724651"/>
          </a:xfrm>
          <a:prstGeom prst="rect">
            <a:avLst/>
          </a:prstGeom>
        </p:spPr>
      </p:pic>
      <p:sp>
        <p:nvSpPr>
          <p:cNvPr id="4" name="TextBox 17">
            <a:extLst>
              <a:ext uri="{FF2B5EF4-FFF2-40B4-BE49-F238E27FC236}">
                <a16:creationId xmlns:a16="http://schemas.microsoft.com/office/drawing/2014/main" id="{975C349C-4EFD-BD1B-7167-DAD54D528CF5}"/>
              </a:ext>
            </a:extLst>
          </p:cNvPr>
          <p:cNvSpPr txBox="1"/>
          <p:nvPr/>
        </p:nvSpPr>
        <p:spPr>
          <a:xfrm>
            <a:off x="2164810" y="3732952"/>
            <a:ext cx="3529926" cy="830997"/>
          </a:xfrm>
          <a:prstGeom prst="rect">
            <a:avLst/>
          </a:prstGeom>
          <a:noFill/>
        </p:spPr>
        <p:txBody>
          <a:bodyPr wrap="square" rtlCol="0">
            <a:spAutoFit/>
          </a:bodyPr>
          <a:lstStyle/>
          <a:p>
            <a:r>
              <a:rPr lang="en-US" sz="2400" dirty="0">
                <a:solidFill>
                  <a:schemeClr val="bg1"/>
                </a:solidFill>
                <a:latin typeface="Berlin Sans FB Demi" panose="020E0802020502020306" pitchFamily="34" charset="0"/>
              </a:rPr>
              <a:t>S1-&gt;Scintillation of argon </a:t>
            </a:r>
          </a:p>
          <a:p>
            <a:r>
              <a:rPr lang="en-US" sz="2400" dirty="0">
                <a:solidFill>
                  <a:schemeClr val="bg1"/>
                </a:solidFill>
                <a:latin typeface="Berlin Sans FB Demi" panose="020E0802020502020306" pitchFamily="34" charset="0"/>
              </a:rPr>
              <a:t>S2-&gt; Electron(s) drift </a:t>
            </a:r>
          </a:p>
        </p:txBody>
      </p:sp>
      <p:sp>
        <p:nvSpPr>
          <p:cNvPr id="5" name="TextBox 19">
            <a:extLst>
              <a:ext uri="{FF2B5EF4-FFF2-40B4-BE49-F238E27FC236}">
                <a16:creationId xmlns:a16="http://schemas.microsoft.com/office/drawing/2014/main" id="{009BD48D-939D-00AB-D003-3DDC714F1094}"/>
              </a:ext>
            </a:extLst>
          </p:cNvPr>
          <p:cNvSpPr txBox="1"/>
          <p:nvPr/>
        </p:nvSpPr>
        <p:spPr>
          <a:xfrm>
            <a:off x="1987946" y="4978358"/>
            <a:ext cx="4596594" cy="461665"/>
          </a:xfrm>
          <a:prstGeom prst="rect">
            <a:avLst/>
          </a:prstGeom>
          <a:noFill/>
        </p:spPr>
        <p:txBody>
          <a:bodyPr wrap="square" rtlCol="0">
            <a:spAutoFit/>
          </a:bodyPr>
          <a:lstStyle/>
          <a:p>
            <a:r>
              <a:rPr lang="el-GR" sz="2400" dirty="0">
                <a:solidFill>
                  <a:schemeClr val="bg1"/>
                </a:solidFill>
              </a:rPr>
              <a:t>Δ</a:t>
            </a:r>
            <a:r>
              <a:rPr lang="en-US" sz="2400" dirty="0">
                <a:solidFill>
                  <a:schemeClr val="bg1"/>
                </a:solidFill>
                <a:latin typeface="Berlin Sans FB Demi" panose="020E0802020502020306" pitchFamily="34" charset="0"/>
              </a:rPr>
              <a:t>t-&gt; z-position of interaction</a:t>
            </a:r>
          </a:p>
        </p:txBody>
      </p:sp>
      <p:sp>
        <p:nvSpPr>
          <p:cNvPr id="6" name="TextBox 23">
            <a:extLst>
              <a:ext uri="{FF2B5EF4-FFF2-40B4-BE49-F238E27FC236}">
                <a16:creationId xmlns:a16="http://schemas.microsoft.com/office/drawing/2014/main" id="{B8554D78-7F57-BEBB-8242-D949B8289E77}"/>
              </a:ext>
            </a:extLst>
          </p:cNvPr>
          <p:cNvSpPr txBox="1"/>
          <p:nvPr/>
        </p:nvSpPr>
        <p:spPr>
          <a:xfrm>
            <a:off x="1937146" y="4516974"/>
            <a:ext cx="4596594" cy="461665"/>
          </a:xfrm>
          <a:prstGeom prst="rect">
            <a:avLst/>
          </a:prstGeom>
          <a:noFill/>
        </p:spPr>
        <p:txBody>
          <a:bodyPr wrap="square" rtlCol="0">
            <a:spAutoFit/>
          </a:bodyPr>
          <a:lstStyle/>
          <a:p>
            <a:r>
              <a:rPr lang="en-US" sz="2400" dirty="0">
                <a:solidFill>
                  <a:schemeClr val="bg1"/>
                </a:solidFill>
                <a:latin typeface="Berlin Sans FB Demi" panose="020E0802020502020306" pitchFamily="34" charset="0"/>
              </a:rPr>
              <a:t>PMTs detection -&gt; </a:t>
            </a:r>
            <a:r>
              <a:rPr lang="en-US" sz="2400" dirty="0" err="1">
                <a:solidFill>
                  <a:schemeClr val="bg1"/>
                </a:solidFill>
                <a:latin typeface="Berlin Sans FB Demi" panose="020E0802020502020306" pitchFamily="34" charset="0"/>
              </a:rPr>
              <a:t>xy</a:t>
            </a:r>
            <a:r>
              <a:rPr lang="en-US" sz="2400" dirty="0">
                <a:solidFill>
                  <a:schemeClr val="bg1"/>
                </a:solidFill>
                <a:latin typeface="Berlin Sans FB Demi" panose="020E0802020502020306" pitchFamily="34" charset="0"/>
              </a:rPr>
              <a:t>-position</a:t>
            </a:r>
          </a:p>
        </p:txBody>
      </p:sp>
      <p:sp>
        <p:nvSpPr>
          <p:cNvPr id="7" name="TextBox 26">
            <a:extLst>
              <a:ext uri="{FF2B5EF4-FFF2-40B4-BE49-F238E27FC236}">
                <a16:creationId xmlns:a16="http://schemas.microsoft.com/office/drawing/2014/main" id="{99068BFB-41B6-2FA0-104B-C6ACB4798A7B}"/>
              </a:ext>
            </a:extLst>
          </p:cNvPr>
          <p:cNvSpPr txBox="1"/>
          <p:nvPr/>
        </p:nvSpPr>
        <p:spPr>
          <a:xfrm>
            <a:off x="6635340" y="3998965"/>
            <a:ext cx="3529926" cy="1200329"/>
          </a:xfrm>
          <a:prstGeom prst="rect">
            <a:avLst/>
          </a:prstGeom>
          <a:noFill/>
        </p:spPr>
        <p:txBody>
          <a:bodyPr wrap="square" rtlCol="0">
            <a:spAutoFit/>
          </a:bodyPr>
          <a:lstStyle/>
          <a:p>
            <a:pPr algn="ctr"/>
            <a:r>
              <a:rPr lang="en-US" sz="2400" dirty="0">
                <a:solidFill>
                  <a:srgbClr val="FFFF00"/>
                </a:solidFill>
                <a:latin typeface="Berlin Sans FB Demi" panose="020E0802020502020306" pitchFamily="34" charset="0"/>
              </a:rPr>
              <a:t>Powerful signal-background discrimination</a:t>
            </a:r>
          </a:p>
        </p:txBody>
      </p:sp>
      <p:sp>
        <p:nvSpPr>
          <p:cNvPr id="8" name="Down Arrow 3">
            <a:extLst>
              <a:ext uri="{FF2B5EF4-FFF2-40B4-BE49-F238E27FC236}">
                <a16:creationId xmlns:a16="http://schemas.microsoft.com/office/drawing/2014/main" id="{474D5FB3-6642-30AC-6CE2-E0FCC2F5F0AA}"/>
              </a:ext>
            </a:extLst>
          </p:cNvPr>
          <p:cNvSpPr/>
          <p:nvPr/>
        </p:nvSpPr>
        <p:spPr>
          <a:xfrm rot="16200000">
            <a:off x="6465483" y="4238238"/>
            <a:ext cx="323178" cy="753939"/>
          </a:xfrm>
          <a:prstGeom prst="downArrow">
            <a:avLst>
              <a:gd name="adj1" fmla="val 61467"/>
              <a:gd name="adj2" fmla="val 50000"/>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9" name="Picture 8">
            <a:extLst>
              <a:ext uri="{FF2B5EF4-FFF2-40B4-BE49-F238E27FC236}">
                <a16:creationId xmlns:a16="http://schemas.microsoft.com/office/drawing/2014/main" id="{8F112C9F-7301-8969-F031-AEF0FCB5C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871" y="7087113"/>
            <a:ext cx="1598195" cy="369582"/>
          </a:xfrm>
          <a:prstGeom prst="rect">
            <a:avLst/>
          </a:prstGeom>
        </p:spPr>
      </p:pic>
      <p:sp>
        <p:nvSpPr>
          <p:cNvPr id="11" name="TextBox 17">
            <a:extLst>
              <a:ext uri="{FF2B5EF4-FFF2-40B4-BE49-F238E27FC236}">
                <a16:creationId xmlns:a16="http://schemas.microsoft.com/office/drawing/2014/main" id="{82B60115-B94D-44C4-2656-0585CF7DBD28}"/>
              </a:ext>
            </a:extLst>
          </p:cNvPr>
          <p:cNvSpPr txBox="1"/>
          <p:nvPr/>
        </p:nvSpPr>
        <p:spPr>
          <a:xfrm>
            <a:off x="2406039" y="5560818"/>
            <a:ext cx="6918104" cy="461665"/>
          </a:xfrm>
          <a:prstGeom prst="rect">
            <a:avLst/>
          </a:prstGeom>
          <a:noFill/>
        </p:spPr>
        <p:txBody>
          <a:bodyPr wrap="square" rtlCol="0">
            <a:spAutoFit/>
          </a:bodyPr>
          <a:lstStyle/>
          <a:p>
            <a:r>
              <a:rPr lang="en-US" sz="2400" dirty="0" err="1">
                <a:solidFill>
                  <a:srgbClr val="FF0000"/>
                </a:solidFill>
                <a:latin typeface="Berlin Sans FB Demi" panose="020E0802020502020306" pitchFamily="34" charset="0"/>
              </a:rPr>
              <a:t>UAr</a:t>
            </a:r>
            <a:r>
              <a:rPr lang="en-US" sz="2400" dirty="0">
                <a:solidFill>
                  <a:srgbClr val="FF0000"/>
                </a:solidFill>
                <a:latin typeface="Berlin Sans FB Demi" panose="020E0802020502020306" pitchFamily="34" charset="0"/>
              </a:rPr>
              <a:t> should be chemically and isotopically pure</a:t>
            </a:r>
          </a:p>
        </p:txBody>
      </p:sp>
      <p:sp>
        <p:nvSpPr>
          <p:cNvPr id="13" name="CasellaDiTesto 12">
            <a:extLst>
              <a:ext uri="{FF2B5EF4-FFF2-40B4-BE49-F238E27FC236}">
                <a16:creationId xmlns:a16="http://schemas.microsoft.com/office/drawing/2014/main" id="{F00C0C3A-8D89-B1A3-9DFE-554DE85EF6B1}"/>
              </a:ext>
            </a:extLst>
          </p:cNvPr>
          <p:cNvSpPr txBox="1"/>
          <p:nvPr/>
        </p:nvSpPr>
        <p:spPr>
          <a:xfrm>
            <a:off x="1938654" y="6082436"/>
            <a:ext cx="9246582" cy="830997"/>
          </a:xfrm>
          <a:prstGeom prst="rect">
            <a:avLst/>
          </a:prstGeom>
          <a:noFill/>
        </p:spPr>
        <p:txBody>
          <a:bodyPr wrap="square">
            <a:spAutoFit/>
          </a:bodyPr>
          <a:lstStyle/>
          <a:p>
            <a:r>
              <a:rPr lang="en-US" sz="2400" dirty="0">
                <a:solidFill>
                  <a:srgbClr val="FFFF00"/>
                </a:solidFill>
                <a:latin typeface="Berlin Sans FB Demi" panose="020E0802020502020306" pitchFamily="34" charset="0"/>
              </a:rPr>
              <a:t>The underground argon extracted in </a:t>
            </a:r>
            <a:r>
              <a:rPr lang="en-US" sz="2400" dirty="0" err="1">
                <a:solidFill>
                  <a:srgbClr val="FFFF00"/>
                </a:solidFill>
                <a:latin typeface="Berlin Sans FB Demi" panose="020E0802020502020306" pitchFamily="34" charset="0"/>
              </a:rPr>
              <a:t>Uraina</a:t>
            </a:r>
            <a:r>
              <a:rPr lang="en-US" sz="2400" dirty="0">
                <a:solidFill>
                  <a:srgbClr val="FFFF00"/>
                </a:solidFill>
                <a:latin typeface="Berlin Sans FB Demi" panose="020E0802020502020306" pitchFamily="34" charset="0"/>
              </a:rPr>
              <a:t> must already be isotopically pure</a:t>
            </a:r>
            <a:endParaRPr lang="it-IT" sz="2400" dirty="0">
              <a:solidFill>
                <a:srgbClr val="FFFF00"/>
              </a:solidFill>
              <a:latin typeface="Berlin Sans FB Demi" panose="020E0802020502020306" pitchFamily="34" charset="0"/>
            </a:endParaRPr>
          </a:p>
        </p:txBody>
      </p:sp>
      <p:sp>
        <p:nvSpPr>
          <p:cNvPr id="10" name="TextBox 3">
            <a:extLst>
              <a:ext uri="{FF2B5EF4-FFF2-40B4-BE49-F238E27FC236}">
                <a16:creationId xmlns:a16="http://schemas.microsoft.com/office/drawing/2014/main" id="{61D54A56-B88E-EC43-26EF-2146A01EF2DD}"/>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4</a:t>
            </a:r>
          </a:p>
        </p:txBody>
      </p:sp>
    </p:spTree>
    <p:extLst>
      <p:ext uri="{BB962C8B-B14F-4D97-AF65-F5344CB8AC3E}">
        <p14:creationId xmlns:p14="http://schemas.microsoft.com/office/powerpoint/2010/main" val="1757339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graph&#10;&#10;Description automatically generated with medium confidence">
            <a:extLst>
              <a:ext uri="{FF2B5EF4-FFF2-40B4-BE49-F238E27FC236}">
                <a16:creationId xmlns:a16="http://schemas.microsoft.com/office/drawing/2014/main" id="{21803971-AC9F-4B05-052E-847198E2CB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1" y="1141338"/>
            <a:ext cx="4744672" cy="3035195"/>
          </a:xfrm>
          <a:prstGeom prst="rect">
            <a:avLst/>
          </a:prstGeom>
        </p:spPr>
      </p:pic>
      <p:sp>
        <p:nvSpPr>
          <p:cNvPr id="9" name="TextBox 8">
            <a:extLst>
              <a:ext uri="{FF2B5EF4-FFF2-40B4-BE49-F238E27FC236}">
                <a16:creationId xmlns:a16="http://schemas.microsoft.com/office/drawing/2014/main" id="{5F0E3FCB-32DD-DC17-2C19-D50166A0F986}"/>
              </a:ext>
            </a:extLst>
          </p:cNvPr>
          <p:cNvSpPr txBox="1"/>
          <p:nvPr/>
        </p:nvSpPr>
        <p:spPr>
          <a:xfrm>
            <a:off x="5419123" y="531237"/>
            <a:ext cx="6659571" cy="830997"/>
          </a:xfrm>
          <a:prstGeom prst="rect">
            <a:avLst/>
          </a:prstGeom>
          <a:noFill/>
        </p:spPr>
        <p:txBody>
          <a:bodyPr wrap="square" rtlCol="0">
            <a:spAutoFit/>
          </a:bodyPr>
          <a:lstStyle/>
          <a:p>
            <a:r>
              <a:rPr lang="en-US" sz="2400" dirty="0">
                <a:solidFill>
                  <a:schemeClr val="bg1"/>
                </a:solidFill>
                <a:latin typeface="Berlin Sans FB Demi" panose="020E0802020502020306" pitchFamily="34" charset="0"/>
              </a:rPr>
              <a:t>The two main requirements are that the argon be </a:t>
            </a:r>
            <a:r>
              <a:rPr lang="en-US" sz="2400" dirty="0">
                <a:solidFill>
                  <a:srgbClr val="FFFF00"/>
                </a:solidFill>
                <a:latin typeface="Berlin Sans FB Demi" panose="020E0802020502020306" pitchFamily="34" charset="0"/>
              </a:rPr>
              <a:t>isotopically</a:t>
            </a:r>
            <a:r>
              <a:rPr lang="en-US" sz="2400" dirty="0">
                <a:solidFill>
                  <a:schemeClr val="bg1"/>
                </a:solidFill>
                <a:latin typeface="Berlin Sans FB Demi" panose="020E0802020502020306" pitchFamily="34" charset="0"/>
              </a:rPr>
              <a:t> and </a:t>
            </a:r>
            <a:r>
              <a:rPr lang="en-US" sz="2400" dirty="0">
                <a:solidFill>
                  <a:srgbClr val="FFFF00"/>
                </a:solidFill>
                <a:latin typeface="Berlin Sans FB Demi" panose="020E0802020502020306" pitchFamily="34" charset="0"/>
              </a:rPr>
              <a:t>chemically</a:t>
            </a:r>
            <a:r>
              <a:rPr lang="en-US" sz="2400" dirty="0">
                <a:solidFill>
                  <a:schemeClr val="bg1"/>
                </a:solidFill>
                <a:latin typeface="Berlin Sans FB Demi" panose="020E0802020502020306" pitchFamily="34" charset="0"/>
              </a:rPr>
              <a:t>, thus we need to</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543C422F-3382-93E6-AB4C-FCD21510854F}"/>
                  </a:ext>
                </a:extLst>
              </p:cNvPr>
              <p:cNvSpPr txBox="1"/>
              <p:nvPr/>
            </p:nvSpPr>
            <p:spPr>
              <a:xfrm>
                <a:off x="5049473" y="1362234"/>
                <a:ext cx="7029221" cy="5990807"/>
              </a:xfrm>
              <a:prstGeom prst="rect">
                <a:avLst/>
              </a:prstGeom>
              <a:noFill/>
            </p:spPr>
            <p:txBody>
              <a:bodyPr wrap="square" rtlCol="0">
                <a:spAutoFit/>
              </a:bodyPr>
              <a:lstStyle/>
              <a:p>
                <a:pPr marL="457200" indent="-457200">
                  <a:buAutoNum type="arabicParenR"/>
                </a:pPr>
                <a:r>
                  <a:rPr lang="en-US" sz="2100" dirty="0">
                    <a:solidFill>
                      <a:schemeClr val="bg1"/>
                    </a:solidFill>
                    <a:latin typeface="Berlin Sans FB Demi" panose="020E0802020502020306" pitchFamily="34" charset="0"/>
                  </a:rPr>
                  <a:t>Remove  </a:t>
                </a:r>
                <a14:m>
                  <m:oMath xmlns:m="http://schemas.openxmlformats.org/officeDocument/2006/math">
                    <m:sPre>
                      <m:sPrePr>
                        <m:ctrlPr>
                          <a:rPr lang="en-US" sz="2100" i="1" smtClean="0">
                            <a:solidFill>
                              <a:schemeClr val="bg1"/>
                            </a:solidFill>
                            <a:latin typeface="Cambria Math" panose="02040503050406030204" pitchFamily="18" charset="0"/>
                          </a:rPr>
                        </m:ctrlPr>
                      </m:sPrePr>
                      <m:sub/>
                      <m:sup>
                        <m:r>
                          <a:rPr lang="en-US" sz="2100" b="0" i="1" smtClean="0">
                            <a:solidFill>
                              <a:schemeClr val="bg1"/>
                            </a:solidFill>
                            <a:latin typeface="Cambria Math" panose="02040503050406030204" pitchFamily="18" charset="0"/>
                          </a:rPr>
                          <m:t>39</m:t>
                        </m:r>
                      </m:sup>
                      <m:e>
                        <m:r>
                          <a:rPr lang="en-US" sz="2100" b="0" i="1" smtClean="0">
                            <a:solidFill>
                              <a:schemeClr val="bg1"/>
                            </a:solidFill>
                            <a:latin typeface="Cambria Math" panose="02040503050406030204" pitchFamily="18" charset="0"/>
                          </a:rPr>
                          <m:t>𝐴𝑟</m:t>
                        </m:r>
                      </m:e>
                    </m:sPre>
                  </m:oMath>
                </a14:m>
                <a:r>
                  <a:rPr lang="en-US" sz="2100" dirty="0">
                    <a:solidFill>
                      <a:schemeClr val="bg1"/>
                    </a:solidFill>
                    <a:latin typeface="Berlin Sans FB Demi" panose="020E0802020502020306" pitchFamily="34" charset="0"/>
                  </a:rPr>
                  <a:t> as in atmosphere it consists of 1 </a:t>
                </a:r>
                <a:r>
                  <a:rPr lang="en-US" sz="2100" dirty="0" err="1">
                    <a:solidFill>
                      <a:schemeClr val="bg1"/>
                    </a:solidFill>
                    <a:latin typeface="Berlin Sans FB Demi" panose="020E0802020502020306" pitchFamily="34" charset="0"/>
                  </a:rPr>
                  <a:t>Bq</a:t>
                </a:r>
                <a:r>
                  <a:rPr lang="en-US" sz="2100" dirty="0">
                    <a:solidFill>
                      <a:schemeClr val="bg1"/>
                    </a:solidFill>
                    <a:latin typeface="Berlin Sans FB Demi" panose="020E0802020502020306" pitchFamily="34" charset="0"/>
                  </a:rPr>
                  <a:t>/kg of β-decays (endpoint 565 keV, </a:t>
                </a:r>
                <a14:m>
                  <m:oMath xmlns:m="http://schemas.openxmlformats.org/officeDocument/2006/math">
                    <m:sSub>
                      <m:sSubPr>
                        <m:ctrlPr>
                          <a:rPr lang="en-US" sz="2000" i="1" smtClean="0">
                            <a:solidFill>
                              <a:schemeClr val="bg1"/>
                            </a:solidFill>
                            <a:latin typeface="Cambria Math" panose="02040503050406030204" pitchFamily="18" charset="0"/>
                          </a:rPr>
                        </m:ctrlPr>
                      </m:sSubPr>
                      <m:e>
                        <m:r>
                          <m:rPr>
                            <m:nor/>
                          </m:rPr>
                          <a:rPr lang="en-US" sz="2000" i="0" smtClean="0">
                            <a:solidFill>
                              <a:schemeClr val="bg1"/>
                            </a:solidFill>
                            <a:latin typeface="Berlin Sans FB Demi" panose="020E0802020502020306" pitchFamily="34" charset="0"/>
                            <a:ea typeface="Cambria Math" panose="02040503050406030204" pitchFamily="18" charset="0"/>
                          </a:rPr>
                          <m:t>τ</m:t>
                        </m:r>
                      </m:e>
                      <m:sub>
                        <m:r>
                          <a:rPr lang="en-US" sz="2000" b="0" i="1" smtClean="0">
                            <a:solidFill>
                              <a:schemeClr val="bg1"/>
                            </a:solidFill>
                            <a:latin typeface="Cambria Math" panose="02040503050406030204" pitchFamily="18" charset="0"/>
                          </a:rPr>
                          <m:t>1/2</m:t>
                        </m:r>
                      </m:sub>
                    </m:sSub>
                  </m:oMath>
                </a14:m>
                <a:r>
                  <a:rPr lang="en-US" sz="2100" dirty="0">
                    <a:solidFill>
                      <a:schemeClr val="bg1"/>
                    </a:solidFill>
                    <a:latin typeface="Berlin Sans FB Demi" panose="020E0802020502020306" pitchFamily="34" charset="0"/>
                  </a:rPr>
                  <a:t>= 268 years). This isotope needs to be reduced as it </a:t>
                </a:r>
                <a:r>
                  <a:rPr lang="en-US" sz="2100" dirty="0">
                    <a:solidFill>
                      <a:srgbClr val="FFFF00"/>
                    </a:solidFill>
                    <a:latin typeface="Berlin Sans FB Demi" panose="020E0802020502020306" pitchFamily="34" charset="0"/>
                  </a:rPr>
                  <a:t>creates significant background </a:t>
                </a:r>
                <a:r>
                  <a:rPr lang="en-US" sz="2100" dirty="0">
                    <a:solidFill>
                      <a:schemeClr val="bg1"/>
                    </a:solidFill>
                    <a:latin typeface="Berlin Sans FB Demi" panose="020E0802020502020306" pitchFamily="34" charset="0"/>
                  </a:rPr>
                  <a:t>and pile-ups. It can be reduced by taking</a:t>
                </a:r>
                <a:r>
                  <a:rPr lang="en-US" sz="2100" dirty="0">
                    <a:latin typeface="Berlin Sans FB Demi" panose="020E0802020502020306" pitchFamily="34" charset="0"/>
                  </a:rPr>
                  <a:t> </a:t>
                </a:r>
                <a:r>
                  <a:rPr lang="en-US" sz="2100" dirty="0" err="1">
                    <a:solidFill>
                      <a:srgbClr val="FF0000"/>
                    </a:solidFill>
                    <a:latin typeface="Berlin Sans FB Demi" panose="020E0802020502020306" pitchFamily="34" charset="0"/>
                  </a:rPr>
                  <a:t>UAr</a:t>
                </a:r>
                <a:r>
                  <a:rPr lang="en-US" sz="2100" dirty="0">
                    <a:latin typeface="Berlin Sans FB Demi" panose="020E0802020502020306" pitchFamily="34" charset="0"/>
                  </a:rPr>
                  <a:t> </a:t>
                </a:r>
                <a:r>
                  <a:rPr lang="en-US" sz="2100" dirty="0">
                    <a:solidFill>
                      <a:schemeClr val="bg1"/>
                    </a:solidFill>
                    <a:latin typeface="Berlin Sans FB Demi" panose="020E0802020502020306" pitchFamily="34" charset="0"/>
                  </a:rPr>
                  <a:t>or purifying via </a:t>
                </a:r>
                <a:r>
                  <a:rPr lang="en-US" sz="2100" dirty="0">
                    <a:solidFill>
                      <a:srgbClr val="FF0000"/>
                    </a:solidFill>
                    <a:latin typeface="Berlin Sans FB Demi" panose="020E0802020502020306" pitchFamily="34" charset="0"/>
                  </a:rPr>
                  <a:t>isotopic distillation </a:t>
                </a:r>
                <a:r>
                  <a:rPr lang="en-US" sz="2100" dirty="0">
                    <a:solidFill>
                      <a:schemeClr val="bg1"/>
                    </a:solidFill>
                    <a:latin typeface="Berlin Sans FB Demi" panose="020E0802020502020306" pitchFamily="34" charset="0"/>
                  </a:rPr>
                  <a:t>(</a:t>
                </a:r>
                <a:r>
                  <a:rPr lang="en-US" sz="2100" dirty="0">
                    <a:solidFill>
                      <a:srgbClr val="FFFF00"/>
                    </a:solidFill>
                    <a:latin typeface="Berlin Sans FB Demi" panose="020E0802020502020306" pitchFamily="34" charset="0"/>
                  </a:rPr>
                  <a:t>Aria isotopic distillation</a:t>
                </a:r>
                <a:r>
                  <a:rPr lang="en-US" sz="2100" dirty="0">
                    <a:solidFill>
                      <a:schemeClr val="bg1"/>
                    </a:solidFill>
                    <a:latin typeface="Berlin Sans FB Demi" panose="020E0802020502020306" pitchFamily="34" charset="0"/>
                  </a:rPr>
                  <a:t>). </a:t>
                </a:r>
                <a14:m>
                  <m:oMath xmlns:m="http://schemas.openxmlformats.org/officeDocument/2006/math">
                    <m:sPre>
                      <m:sPrePr>
                        <m:ctrlPr>
                          <a:rPr lang="en-US" sz="2100" i="1">
                            <a:solidFill>
                              <a:schemeClr val="bg1"/>
                            </a:solidFill>
                            <a:latin typeface="Cambria Math" panose="02040503050406030204" pitchFamily="18" charset="0"/>
                          </a:rPr>
                        </m:ctrlPr>
                      </m:sPrePr>
                      <m:sub/>
                      <m:sup>
                        <m:r>
                          <a:rPr lang="en-US" sz="2100" i="1">
                            <a:solidFill>
                              <a:schemeClr val="bg1"/>
                            </a:solidFill>
                            <a:latin typeface="Cambria Math" panose="02040503050406030204" pitchFamily="18" charset="0"/>
                          </a:rPr>
                          <m:t>39</m:t>
                        </m:r>
                      </m:sup>
                      <m:e>
                        <m:r>
                          <a:rPr lang="en-US" sz="2100" i="1">
                            <a:solidFill>
                              <a:schemeClr val="bg1"/>
                            </a:solidFill>
                            <a:latin typeface="Cambria Math" panose="02040503050406030204" pitchFamily="18" charset="0"/>
                          </a:rPr>
                          <m:t>𝐴𝑟</m:t>
                        </m:r>
                      </m:e>
                    </m:sPre>
                  </m:oMath>
                </a14:m>
                <a:r>
                  <a:rPr lang="en-US" sz="2100" dirty="0">
                    <a:solidFill>
                      <a:schemeClr val="bg1"/>
                    </a:solidFill>
                    <a:latin typeface="Berlin Sans FB Demi" panose="020E0802020502020306" pitchFamily="34" charset="0"/>
                  </a:rPr>
                  <a:t> is already reduced by using </a:t>
                </a:r>
                <a:r>
                  <a:rPr lang="en-US" sz="2100" dirty="0" err="1">
                    <a:solidFill>
                      <a:srgbClr val="FF0000"/>
                    </a:solidFill>
                    <a:latin typeface="Berlin Sans FB Demi" panose="020E0802020502020306" pitchFamily="34" charset="0"/>
                  </a:rPr>
                  <a:t>UAr</a:t>
                </a:r>
                <a:r>
                  <a:rPr lang="en-US" sz="2100" dirty="0">
                    <a:solidFill>
                      <a:schemeClr val="bg1"/>
                    </a:solidFill>
                    <a:latin typeface="Berlin Sans FB Demi" panose="020E0802020502020306" pitchFamily="34" charset="0"/>
                  </a:rPr>
                  <a:t> </a:t>
                </a:r>
              </a:p>
              <a:p>
                <a:pPr marL="457200" indent="-457200">
                  <a:buAutoNum type="arabicParenR"/>
                </a:pPr>
                <a:r>
                  <a:rPr lang="en-US" sz="2100" dirty="0">
                    <a:solidFill>
                      <a:schemeClr val="bg1"/>
                    </a:solidFill>
                    <a:latin typeface="Berlin Sans FB Demi" panose="020E0802020502020306" pitchFamily="34" charset="0"/>
                  </a:rPr>
                  <a:t>Use a purification system (e.g. getter) in </a:t>
                </a:r>
                <a:r>
                  <a:rPr lang="en-US" sz="2100" dirty="0" err="1">
                    <a:solidFill>
                      <a:schemeClr val="bg1"/>
                    </a:solidFill>
                    <a:latin typeface="Berlin Sans FB Demi" panose="020E0802020502020306" pitchFamily="34" charset="0"/>
                  </a:rPr>
                  <a:t>DarkSide</a:t>
                </a:r>
                <a:r>
                  <a:rPr lang="en-US" sz="2100" dirty="0">
                    <a:solidFill>
                      <a:schemeClr val="bg1"/>
                    </a:solidFill>
                    <a:latin typeface="Berlin Sans FB Demi" panose="020E0802020502020306" pitchFamily="34" charset="0"/>
                  </a:rPr>
                  <a:t> we can constantly remove chemical impurities such as nitrogen, oxygen, methane, etc. However, to function effectively, the argon must already be extremely pure from the start; therefore, </a:t>
                </a:r>
                <a:r>
                  <a:rPr lang="en-US" sz="2100" dirty="0">
                    <a:solidFill>
                      <a:srgbClr val="FF0000"/>
                    </a:solidFill>
                    <a:latin typeface="Berlin Sans FB Demi" panose="020E0802020502020306" pitchFamily="34" charset="0"/>
                  </a:rPr>
                  <a:t>chemical distillation </a:t>
                </a:r>
                <a:r>
                  <a:rPr lang="en-US" sz="2100" dirty="0">
                    <a:solidFill>
                      <a:schemeClr val="bg1"/>
                    </a:solidFill>
                    <a:latin typeface="Berlin Sans FB Demi" panose="020E0802020502020306" pitchFamily="34" charset="0"/>
                  </a:rPr>
                  <a:t>with Aria is performed. (</a:t>
                </a:r>
                <a:r>
                  <a:rPr lang="en-US" sz="2100" dirty="0">
                    <a:solidFill>
                      <a:srgbClr val="FFFF00"/>
                    </a:solidFill>
                    <a:latin typeface="Berlin Sans FB Demi" panose="020E0802020502020306" pitchFamily="34" charset="0"/>
                  </a:rPr>
                  <a:t>Aria chemical distillation</a:t>
                </a:r>
                <a:r>
                  <a:rPr lang="en-US" sz="2100" dirty="0">
                    <a:solidFill>
                      <a:schemeClr val="bg1"/>
                    </a:solidFill>
                    <a:latin typeface="Berlin Sans FB Demi" panose="020E0802020502020306" pitchFamily="34" charset="0"/>
                  </a:rPr>
                  <a:t>). Contaminants in the argon would </a:t>
                </a:r>
                <a:r>
                  <a:rPr lang="en-US" sz="2100" dirty="0">
                    <a:solidFill>
                      <a:srgbClr val="FFFF00"/>
                    </a:solidFill>
                    <a:latin typeface="Berlin Sans FB Demi" panose="020E0802020502020306" pitchFamily="34" charset="0"/>
                  </a:rPr>
                  <a:t>quench the scintillation light</a:t>
                </a:r>
                <a:r>
                  <a:rPr lang="en-US" sz="2100" dirty="0">
                    <a:solidFill>
                      <a:schemeClr val="bg1"/>
                    </a:solidFill>
                    <a:latin typeface="Berlin Sans FB Demi" panose="020E0802020502020306" pitchFamily="34" charset="0"/>
                  </a:rPr>
                  <a:t> and worsen the pulse shape discrimination.</a:t>
                </a:r>
              </a:p>
              <a:p>
                <a:pPr marL="457200" indent="-457200">
                  <a:buAutoNum type="arabicParenR"/>
                </a:pPr>
                <a:endParaRPr lang="en-US" sz="2100" dirty="0">
                  <a:latin typeface="Berlin Sans FB Demi" panose="020E0802020502020306" pitchFamily="34" charset="0"/>
                </a:endParaRPr>
              </a:p>
              <a:p>
                <a:endParaRPr lang="en-US" sz="2100" dirty="0">
                  <a:latin typeface="Berlin Sans FB Demi" panose="020E0802020502020306" pitchFamily="34" charset="0"/>
                </a:endParaRPr>
              </a:p>
            </p:txBody>
          </p:sp>
        </mc:Choice>
        <mc:Fallback xmlns="">
          <p:sp>
            <p:nvSpPr>
              <p:cNvPr id="10" name="TextBox 9">
                <a:extLst>
                  <a:ext uri="{FF2B5EF4-FFF2-40B4-BE49-F238E27FC236}">
                    <a16:creationId xmlns:a16="http://schemas.microsoft.com/office/drawing/2014/main" id="{543C422F-3382-93E6-AB4C-FCD21510854F}"/>
                  </a:ext>
                </a:extLst>
              </p:cNvPr>
              <p:cNvSpPr txBox="1">
                <a:spLocks noRot="1" noChangeAspect="1" noMove="1" noResize="1" noEditPoints="1" noAdjustHandles="1" noChangeArrowheads="1" noChangeShapeType="1" noTextEdit="1"/>
              </p:cNvSpPr>
              <p:nvPr/>
            </p:nvSpPr>
            <p:spPr>
              <a:xfrm>
                <a:off x="5049473" y="1362234"/>
                <a:ext cx="7029221" cy="5990807"/>
              </a:xfrm>
              <a:prstGeom prst="rect">
                <a:avLst/>
              </a:prstGeom>
              <a:blipFill>
                <a:blip r:embed="rId3"/>
                <a:stretch>
                  <a:fillRect l="-867" t="-305" r="-1821"/>
                </a:stretch>
              </a:blipFill>
            </p:spPr>
            <p:txBody>
              <a:bodyPr/>
              <a:lstStyle/>
              <a:p>
                <a:r>
                  <a:rPr lang="it-IT">
                    <a:noFill/>
                  </a:rPr>
                  <a:t> </a:t>
                </a:r>
              </a:p>
            </p:txBody>
          </p:sp>
        </mc:Fallback>
      </mc:AlternateContent>
      <p:sp>
        <p:nvSpPr>
          <p:cNvPr id="16" name="TextBox 15">
            <a:extLst>
              <a:ext uri="{FF2B5EF4-FFF2-40B4-BE49-F238E27FC236}">
                <a16:creationId xmlns:a16="http://schemas.microsoft.com/office/drawing/2014/main" id="{ADB34A70-5BE3-8BDF-8026-67EA06C053F0}"/>
              </a:ext>
            </a:extLst>
          </p:cNvPr>
          <p:cNvSpPr txBox="1"/>
          <p:nvPr/>
        </p:nvSpPr>
        <p:spPr>
          <a:xfrm>
            <a:off x="1543455" y="4519221"/>
            <a:ext cx="4837924" cy="415498"/>
          </a:xfrm>
          <a:prstGeom prst="rect">
            <a:avLst/>
          </a:prstGeom>
          <a:noFill/>
        </p:spPr>
        <p:txBody>
          <a:bodyPr wrap="square" rtlCol="0">
            <a:spAutoFit/>
          </a:bodyPr>
          <a:lstStyle/>
          <a:p>
            <a:r>
              <a:rPr lang="en-US" sz="2100" dirty="0">
                <a:solidFill>
                  <a:schemeClr val="bg1"/>
                </a:solidFill>
                <a:latin typeface="Berlin Sans FB Demi" panose="020E0802020502020306" pitchFamily="34" charset="0"/>
              </a:rPr>
              <a:t>Reduced up to </a:t>
            </a:r>
            <a:r>
              <a:rPr lang="en-US" sz="2100" dirty="0">
                <a:solidFill>
                  <a:srgbClr val="FF0000"/>
                </a:solidFill>
                <a:latin typeface="Berlin Sans FB Demi" panose="020E0802020502020306" pitchFamily="34" charset="0"/>
              </a:rPr>
              <a:t>ppt</a:t>
            </a:r>
            <a:r>
              <a:rPr lang="en-US" sz="2100" dirty="0">
                <a:latin typeface="Berlin Sans FB Demi" panose="020E0802020502020306" pitchFamily="34" charset="0"/>
              </a:rPr>
              <a:t> </a:t>
            </a:r>
            <a:r>
              <a:rPr lang="en-US" sz="2100" dirty="0">
                <a:solidFill>
                  <a:schemeClr val="bg1"/>
                </a:solidFill>
                <a:latin typeface="Berlin Sans FB Demi" panose="020E0802020502020306" pitchFamily="34" charset="0"/>
              </a:rPr>
              <a:t>or</a:t>
            </a:r>
            <a:r>
              <a:rPr lang="en-US" sz="2100" dirty="0">
                <a:latin typeface="Berlin Sans FB Demi" panose="020E0802020502020306" pitchFamily="34" charset="0"/>
              </a:rPr>
              <a:t> </a:t>
            </a:r>
            <a:r>
              <a:rPr lang="en-US" sz="2100" dirty="0">
                <a:solidFill>
                  <a:srgbClr val="FF0000"/>
                </a:solidFill>
                <a:latin typeface="Berlin Sans FB Demi" panose="020E0802020502020306" pitchFamily="34" charset="0"/>
              </a:rPr>
              <a:t>ppb</a:t>
            </a:r>
          </a:p>
        </p:txBody>
      </p:sp>
      <p:pic>
        <p:nvPicPr>
          <p:cNvPr id="18" name="Picture 17" descr="A blue square with black text&#10;&#10;Description automatically generated">
            <a:extLst>
              <a:ext uri="{FF2B5EF4-FFF2-40B4-BE49-F238E27FC236}">
                <a16:creationId xmlns:a16="http://schemas.microsoft.com/office/drawing/2014/main" id="{E977FD5F-63C3-8575-85FC-0471F706D4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06" y="5088339"/>
            <a:ext cx="5342567" cy="1745131"/>
          </a:xfrm>
          <a:prstGeom prst="rect">
            <a:avLst/>
          </a:prstGeom>
        </p:spPr>
      </p:pic>
      <p:sp>
        <p:nvSpPr>
          <p:cNvPr id="19" name="Sottotitolo 2">
            <a:extLst>
              <a:ext uri="{FF2B5EF4-FFF2-40B4-BE49-F238E27FC236}">
                <a16:creationId xmlns:a16="http://schemas.microsoft.com/office/drawing/2014/main" id="{5D41E591-3AE3-4B95-6F7A-ADE2D73B4524}"/>
              </a:ext>
            </a:extLst>
          </p:cNvPr>
          <p:cNvSpPr txBox="1">
            <a:spLocks/>
          </p:cNvSpPr>
          <p:nvPr/>
        </p:nvSpPr>
        <p:spPr>
          <a:xfrm>
            <a:off x="1543455" y="24530"/>
            <a:ext cx="9105090" cy="774121"/>
          </a:xfrm>
          <a:prstGeom prst="rect">
            <a:avLst/>
          </a:prstGeom>
        </p:spPr>
        <p:txBody>
          <a:bodyPr vert="horz" lIns="121920" tIns="60960" rIns="121920" bIns="6096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it-IT" sz="4000" dirty="0">
                <a:solidFill>
                  <a:srgbClr val="FF0000"/>
                </a:solidFill>
                <a:latin typeface="Berlin Sans FB Demi" panose="020E0802020502020306" pitchFamily="34" charset="0"/>
              </a:rPr>
              <a:t>Argon </a:t>
            </a:r>
            <a:r>
              <a:rPr lang="it-IT" sz="4000" dirty="0" err="1">
                <a:solidFill>
                  <a:srgbClr val="FF0000"/>
                </a:solidFill>
                <a:latin typeface="Berlin Sans FB Demi" panose="020E0802020502020306" pitchFamily="34" charset="0"/>
              </a:rPr>
              <a:t>purity</a:t>
            </a:r>
            <a:r>
              <a:rPr lang="it-IT" sz="4000" dirty="0">
                <a:solidFill>
                  <a:srgbClr val="FF0000"/>
                </a:solidFill>
                <a:latin typeface="Berlin Sans FB Demi" panose="020E0802020502020306" pitchFamily="34" charset="0"/>
              </a:rPr>
              <a:t> </a:t>
            </a:r>
            <a:r>
              <a:rPr lang="it-IT" sz="4000" dirty="0" err="1">
                <a:solidFill>
                  <a:srgbClr val="FF0000"/>
                </a:solidFill>
                <a:latin typeface="Berlin Sans FB Demi" panose="020E0802020502020306" pitchFamily="34" charset="0"/>
              </a:rPr>
              <a:t>requirements</a:t>
            </a:r>
            <a:endParaRPr lang="it-IT" sz="3200" dirty="0">
              <a:solidFill>
                <a:srgbClr val="FF0000"/>
              </a:solidFill>
              <a:latin typeface="Berlin Sans FB Demi" panose="020E0802020502020306" pitchFamily="34" charset="0"/>
            </a:endParaRPr>
          </a:p>
        </p:txBody>
      </p:sp>
      <p:sp>
        <p:nvSpPr>
          <p:cNvPr id="2" name="TextBox 1">
            <a:extLst>
              <a:ext uri="{FF2B5EF4-FFF2-40B4-BE49-F238E27FC236}">
                <a16:creationId xmlns:a16="http://schemas.microsoft.com/office/drawing/2014/main" id="{0A1B6E68-B7AA-4647-76A2-1A20EFB2DECF}"/>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5</a:t>
            </a:r>
          </a:p>
        </p:txBody>
      </p:sp>
    </p:spTree>
    <p:extLst>
      <p:ext uri="{BB962C8B-B14F-4D97-AF65-F5344CB8AC3E}">
        <p14:creationId xmlns:p14="http://schemas.microsoft.com/office/powerpoint/2010/main" val="421724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egnaposto testo 1">
            <a:extLst>
              <a:ext uri="{FF2B5EF4-FFF2-40B4-BE49-F238E27FC236}">
                <a16:creationId xmlns:a16="http://schemas.microsoft.com/office/drawing/2014/main" id="{9859E455-0B95-DAAB-1AF2-3886AC4776FF}"/>
              </a:ext>
            </a:extLst>
          </p:cNvPr>
          <p:cNvSpPr>
            <a:spLocks noGrp="1"/>
          </p:cNvSpPr>
          <p:nvPr>
            <p:ph type="body" sz="quarter" idx="10"/>
          </p:nvPr>
        </p:nvSpPr>
        <p:spPr>
          <a:xfrm>
            <a:off x="1495679" y="291582"/>
            <a:ext cx="9390035" cy="576064"/>
          </a:xfrm>
        </p:spPr>
        <p:txBody>
          <a:bodyPr/>
          <a:lstStyle/>
          <a:p>
            <a:pPr algn="ctr"/>
            <a:r>
              <a:rPr lang="en-GB" sz="3200" dirty="0">
                <a:solidFill>
                  <a:srgbClr val="FF0000"/>
                </a:solidFill>
                <a:latin typeface="Berlin Sans FB Demi" panose="020E0802020502020306" pitchFamily="34" charset="0"/>
              </a:rPr>
              <a:t>Main Goals and applications of isotopic distillation with Aria</a:t>
            </a:r>
          </a:p>
        </p:txBody>
      </p:sp>
      <p:sp>
        <p:nvSpPr>
          <p:cNvPr id="38" name="Segnaposto testo 1">
            <a:extLst>
              <a:ext uri="{FF2B5EF4-FFF2-40B4-BE49-F238E27FC236}">
                <a16:creationId xmlns:a16="http://schemas.microsoft.com/office/drawing/2014/main" id="{1EE69488-EC15-648E-4C1B-BC1742C94D80}"/>
              </a:ext>
            </a:extLst>
          </p:cNvPr>
          <p:cNvSpPr txBox="1">
            <a:spLocks/>
          </p:cNvSpPr>
          <p:nvPr/>
        </p:nvSpPr>
        <p:spPr>
          <a:xfrm>
            <a:off x="3587486" y="2907326"/>
            <a:ext cx="3547098" cy="576064"/>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bg1"/>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latin typeface="Berlin Sans FB Demi" panose="020E0802020502020306" pitchFamily="34" charset="0"/>
              </a:rPr>
              <a:t>It could potentially further reduce </a:t>
            </a:r>
            <a:r>
              <a:rPr lang="pt-BR" sz="2200" b="0" i="0" baseline="30000" dirty="0">
                <a:solidFill>
                  <a:srgbClr val="FF0000"/>
                </a:solidFill>
                <a:effectLst/>
                <a:latin typeface="Berlin Sans FB Demi" panose="020E0802020502020306" pitchFamily="34" charset="0"/>
              </a:rPr>
              <a:t>39</a:t>
            </a:r>
            <a:r>
              <a:rPr lang="pt-BR" sz="2200" b="0" i="0" dirty="0">
                <a:solidFill>
                  <a:srgbClr val="FF0000"/>
                </a:solidFill>
                <a:effectLst/>
                <a:latin typeface="Berlin Sans FB Demi" panose="020E0802020502020306" pitchFamily="34" charset="0"/>
              </a:rPr>
              <a:t>Ar</a:t>
            </a:r>
            <a:r>
              <a:rPr lang="it-IT" sz="2200" b="0" i="0" dirty="0">
                <a:effectLst/>
                <a:latin typeface="Berlin Sans FB Demi" panose="020E0802020502020306" pitchFamily="34" charset="0"/>
              </a:rPr>
              <a:t> </a:t>
            </a:r>
            <a:r>
              <a:rPr lang="en-GB" sz="2200" dirty="0">
                <a:latin typeface="Berlin Sans FB Demi" panose="020E0802020502020306" pitchFamily="34" charset="0"/>
              </a:rPr>
              <a:t> by a factor of 10</a:t>
            </a:r>
          </a:p>
        </p:txBody>
      </p:sp>
      <p:sp>
        <p:nvSpPr>
          <p:cNvPr id="39" name="Segnaposto testo 1">
            <a:extLst>
              <a:ext uri="{FF2B5EF4-FFF2-40B4-BE49-F238E27FC236}">
                <a16:creationId xmlns:a16="http://schemas.microsoft.com/office/drawing/2014/main" id="{FF4E270A-993D-E1CB-C3E8-2B1353033D39}"/>
              </a:ext>
            </a:extLst>
          </p:cNvPr>
          <p:cNvSpPr txBox="1">
            <a:spLocks/>
          </p:cNvSpPr>
          <p:nvPr/>
        </p:nvSpPr>
        <p:spPr>
          <a:xfrm>
            <a:off x="3390168" y="1228484"/>
            <a:ext cx="3744416" cy="576064"/>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bg1"/>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latin typeface="Berlin Sans FB Demi" panose="020E0802020502020306" pitchFamily="34" charset="0"/>
              </a:rPr>
              <a:t>Isotopic distillation</a:t>
            </a:r>
          </a:p>
        </p:txBody>
      </p:sp>
      <p:sp>
        <p:nvSpPr>
          <p:cNvPr id="44" name="Segnaposto testo 1">
            <a:extLst>
              <a:ext uri="{FF2B5EF4-FFF2-40B4-BE49-F238E27FC236}">
                <a16:creationId xmlns:a16="http://schemas.microsoft.com/office/drawing/2014/main" id="{A07F7941-316F-16C4-9BCE-8BED656D4B73}"/>
              </a:ext>
            </a:extLst>
          </p:cNvPr>
          <p:cNvSpPr txBox="1">
            <a:spLocks/>
          </p:cNvSpPr>
          <p:nvPr/>
        </p:nvSpPr>
        <p:spPr>
          <a:xfrm>
            <a:off x="7473538" y="1257838"/>
            <a:ext cx="3744416" cy="576064"/>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bg1"/>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latin typeface="Berlin Sans FB Demi" panose="020E0802020502020306" pitchFamily="34" charset="0"/>
              </a:rPr>
              <a:t>Chemical distillation</a:t>
            </a:r>
          </a:p>
        </p:txBody>
      </p:sp>
      <p:sp>
        <p:nvSpPr>
          <p:cNvPr id="46" name="Segnaposto testo 1">
            <a:extLst>
              <a:ext uri="{FF2B5EF4-FFF2-40B4-BE49-F238E27FC236}">
                <a16:creationId xmlns:a16="http://schemas.microsoft.com/office/drawing/2014/main" id="{7B00BD48-BCD9-9A81-29A2-C309D0FEC805}"/>
              </a:ext>
            </a:extLst>
          </p:cNvPr>
          <p:cNvSpPr txBox="1">
            <a:spLocks/>
          </p:cNvSpPr>
          <p:nvPr/>
        </p:nvSpPr>
        <p:spPr>
          <a:xfrm>
            <a:off x="7693097" y="3186032"/>
            <a:ext cx="3305298" cy="576064"/>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bg1"/>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latin typeface="Berlin Sans FB Demi" panose="020E0802020502020306" pitchFamily="34" charset="0"/>
              </a:rPr>
              <a:t>Complete suppression of impurities such as </a:t>
            </a:r>
            <a:r>
              <a:rPr lang="en-GB" sz="2000" dirty="0">
                <a:solidFill>
                  <a:srgbClr val="FF0000"/>
                </a:solidFill>
                <a:latin typeface="Berlin Sans FB Demi" panose="020E0802020502020306" pitchFamily="34" charset="0"/>
              </a:rPr>
              <a:t>N</a:t>
            </a:r>
            <a:r>
              <a:rPr lang="en-GB" sz="1400" dirty="0">
                <a:solidFill>
                  <a:srgbClr val="FF0000"/>
                </a:solidFill>
                <a:latin typeface="Berlin Sans FB Demi" panose="020E0802020502020306" pitchFamily="34" charset="0"/>
              </a:rPr>
              <a:t>2</a:t>
            </a:r>
            <a:r>
              <a:rPr lang="en-GB" sz="2000" dirty="0">
                <a:solidFill>
                  <a:srgbClr val="FFFF00"/>
                </a:solidFill>
                <a:latin typeface="Berlin Sans FB Demi" panose="020E0802020502020306" pitchFamily="34" charset="0"/>
              </a:rPr>
              <a:t>/CH</a:t>
            </a:r>
            <a:r>
              <a:rPr lang="en-GB" sz="1400" dirty="0">
                <a:solidFill>
                  <a:srgbClr val="FFFF00"/>
                </a:solidFill>
                <a:latin typeface="Berlin Sans FB Demi" panose="020E0802020502020306" pitchFamily="34" charset="0"/>
              </a:rPr>
              <a:t>4</a:t>
            </a:r>
            <a:r>
              <a:rPr lang="en-GB" sz="2000" dirty="0">
                <a:solidFill>
                  <a:srgbClr val="FFFF00"/>
                </a:solidFill>
                <a:latin typeface="Berlin Sans FB Demi" panose="020E0802020502020306" pitchFamily="34" charset="0"/>
              </a:rPr>
              <a:t>/O</a:t>
            </a:r>
            <a:r>
              <a:rPr lang="en-GB" sz="1200" dirty="0">
                <a:solidFill>
                  <a:srgbClr val="FFFF00"/>
                </a:solidFill>
                <a:latin typeface="Berlin Sans FB Demi" panose="020E0802020502020306" pitchFamily="34" charset="0"/>
              </a:rPr>
              <a:t>2</a:t>
            </a:r>
            <a:r>
              <a:rPr lang="en-GB" sz="2000" dirty="0">
                <a:solidFill>
                  <a:srgbClr val="FFFF00"/>
                </a:solidFill>
                <a:latin typeface="Berlin Sans FB Demi" panose="020E0802020502020306" pitchFamily="34" charset="0"/>
              </a:rPr>
              <a:t>/K</a:t>
            </a:r>
            <a:r>
              <a:rPr lang="en-GB" sz="1800" dirty="0">
                <a:solidFill>
                  <a:srgbClr val="FFFF00"/>
                </a:solidFill>
                <a:latin typeface="Berlin Sans FB Demi" panose="020E0802020502020306" pitchFamily="34" charset="0"/>
              </a:rPr>
              <a:t>r</a:t>
            </a:r>
            <a:r>
              <a:rPr lang="en-GB" sz="2000" dirty="0">
                <a:solidFill>
                  <a:srgbClr val="FFFF00"/>
                </a:solidFill>
                <a:latin typeface="Berlin Sans FB Demi" panose="020E0802020502020306" pitchFamily="34" charset="0"/>
              </a:rPr>
              <a:t>/CO</a:t>
            </a:r>
            <a:r>
              <a:rPr lang="en-GB" sz="1200" dirty="0">
                <a:solidFill>
                  <a:srgbClr val="FFFF00"/>
                </a:solidFill>
                <a:latin typeface="Berlin Sans FB Demi" panose="020E0802020502020306" pitchFamily="34" charset="0"/>
              </a:rPr>
              <a:t>2</a:t>
            </a:r>
            <a:r>
              <a:rPr lang="en-GB" sz="1200" dirty="0">
                <a:solidFill>
                  <a:srgbClr val="FF0000"/>
                </a:solidFill>
                <a:latin typeface="Berlin Sans FB Demi" panose="020E0802020502020306" pitchFamily="34" charset="0"/>
              </a:rPr>
              <a:t> </a:t>
            </a:r>
            <a:r>
              <a:rPr lang="en-GB" sz="2000" dirty="0">
                <a:latin typeface="Berlin Sans FB Demi" panose="020E0802020502020306" pitchFamily="34" charset="0"/>
              </a:rPr>
              <a:t>and more</a:t>
            </a:r>
            <a:endParaRPr lang="en-GB" sz="2000" dirty="0">
              <a:solidFill>
                <a:srgbClr val="FFFF00"/>
              </a:solidFill>
              <a:latin typeface="Berlin Sans FB Demi" panose="020E0802020502020306" pitchFamily="34" charset="0"/>
            </a:endParaRPr>
          </a:p>
          <a:p>
            <a:r>
              <a:rPr lang="en-GB" sz="2200" dirty="0">
                <a:latin typeface="Berlin Sans FB Demi" panose="020E0802020502020306" pitchFamily="34" charset="0"/>
              </a:rPr>
              <a:t> </a:t>
            </a:r>
          </a:p>
        </p:txBody>
      </p:sp>
      <p:sp>
        <p:nvSpPr>
          <p:cNvPr id="47" name="Down Arrow 3">
            <a:extLst>
              <a:ext uri="{FF2B5EF4-FFF2-40B4-BE49-F238E27FC236}">
                <a16:creationId xmlns:a16="http://schemas.microsoft.com/office/drawing/2014/main" id="{9C7C7B88-E21C-F01F-A16B-1ED7EE851B9F}"/>
              </a:ext>
            </a:extLst>
          </p:cNvPr>
          <p:cNvSpPr/>
          <p:nvPr/>
        </p:nvSpPr>
        <p:spPr>
          <a:xfrm>
            <a:off x="5100787" y="1833902"/>
            <a:ext cx="323178" cy="753939"/>
          </a:xfrm>
          <a:prstGeom prst="downArrow">
            <a:avLst>
              <a:gd name="adj1" fmla="val 61467"/>
              <a:gd name="adj2" fmla="val 50000"/>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49" name="Down Arrow 3">
            <a:extLst>
              <a:ext uri="{FF2B5EF4-FFF2-40B4-BE49-F238E27FC236}">
                <a16:creationId xmlns:a16="http://schemas.microsoft.com/office/drawing/2014/main" id="{9C385DCF-C6A3-8768-FEB3-67F622ACCD18}"/>
              </a:ext>
            </a:extLst>
          </p:cNvPr>
          <p:cNvSpPr/>
          <p:nvPr/>
        </p:nvSpPr>
        <p:spPr>
          <a:xfrm>
            <a:off x="9184157" y="1820680"/>
            <a:ext cx="323178" cy="753939"/>
          </a:xfrm>
          <a:prstGeom prst="downArrow">
            <a:avLst>
              <a:gd name="adj1" fmla="val 61467"/>
              <a:gd name="adj2" fmla="val 50000"/>
            </a:avLst>
          </a:prstGeom>
          <a:solidFill>
            <a:schemeClr val="bg1">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pic>
        <p:nvPicPr>
          <p:cNvPr id="54" name="Picture 53">
            <a:extLst>
              <a:ext uri="{FF2B5EF4-FFF2-40B4-BE49-F238E27FC236}">
                <a16:creationId xmlns:a16="http://schemas.microsoft.com/office/drawing/2014/main" id="{E4D0E3C4-9156-C9B0-5C9D-0FDB48096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06" y="999671"/>
            <a:ext cx="3116518" cy="5566747"/>
          </a:xfrm>
          <a:prstGeom prst="rect">
            <a:avLst/>
          </a:prstGeom>
        </p:spPr>
      </p:pic>
      <p:sp>
        <p:nvSpPr>
          <p:cNvPr id="50" name="Segnaposto testo 1">
            <a:extLst>
              <a:ext uri="{FF2B5EF4-FFF2-40B4-BE49-F238E27FC236}">
                <a16:creationId xmlns:a16="http://schemas.microsoft.com/office/drawing/2014/main" id="{589565DA-3D16-193B-4DDA-5D54A692D77F}"/>
              </a:ext>
            </a:extLst>
          </p:cNvPr>
          <p:cNvSpPr txBox="1">
            <a:spLocks/>
          </p:cNvSpPr>
          <p:nvPr/>
        </p:nvSpPr>
        <p:spPr>
          <a:xfrm>
            <a:off x="-179120" y="1053275"/>
            <a:ext cx="3822535" cy="350418"/>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bg1"/>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latin typeface="Berlin Sans FB Demi" panose="020E0802020502020306" pitchFamily="34" charset="0"/>
              </a:rPr>
              <a:t>Prototype column </a:t>
            </a:r>
            <a:r>
              <a:rPr lang="en-GB" sz="2200" dirty="0">
                <a:solidFill>
                  <a:srgbClr val="FFFF00"/>
                </a:solidFill>
                <a:latin typeface="Berlin Sans FB Demi" panose="020E0802020502020306" pitchFamily="34" charset="0"/>
              </a:rPr>
              <a:t>Seruci-0</a:t>
            </a:r>
          </a:p>
        </p:txBody>
      </p:sp>
      <p:pic>
        <p:nvPicPr>
          <p:cNvPr id="3" name="Immagine 2" descr="Immagine che contiene cielo, aria aperta, nuvola, albero&#10;&#10;Descrizione generata automaticamente">
            <a:extLst>
              <a:ext uri="{FF2B5EF4-FFF2-40B4-BE49-F238E27FC236}">
                <a16:creationId xmlns:a16="http://schemas.microsoft.com/office/drawing/2014/main" id="{B066E870-6C82-9823-5C9D-9FC3CA8AD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9294" y="3967602"/>
            <a:ext cx="3848660" cy="2885638"/>
          </a:xfrm>
          <a:prstGeom prst="rect">
            <a:avLst/>
          </a:prstGeom>
        </p:spPr>
      </p:pic>
      <p:pic>
        <p:nvPicPr>
          <p:cNvPr id="55" name="Immagine 8" descr="Immagine che contiene interni, parecchi, sporco&#10;&#10;Descrizione generata automaticamente">
            <a:extLst>
              <a:ext uri="{FF2B5EF4-FFF2-40B4-BE49-F238E27FC236}">
                <a16:creationId xmlns:a16="http://schemas.microsoft.com/office/drawing/2014/main" id="{CE983697-B1AB-01C1-C517-270F50FD13F5}"/>
              </a:ext>
            </a:extLst>
          </p:cNvPr>
          <p:cNvPicPr>
            <a:picLocks noChangeAspect="1"/>
          </p:cNvPicPr>
          <p:nvPr/>
        </p:nvPicPr>
        <p:blipFill>
          <a:blip r:embed="rId4"/>
          <a:stretch>
            <a:fillRect/>
          </a:stretch>
        </p:blipFill>
        <p:spPr>
          <a:xfrm>
            <a:off x="3425944" y="3967604"/>
            <a:ext cx="3943350" cy="2943225"/>
          </a:xfrm>
          <a:prstGeom prst="rect">
            <a:avLst/>
          </a:prstGeom>
        </p:spPr>
      </p:pic>
      <p:sp>
        <p:nvSpPr>
          <p:cNvPr id="51" name="Segnaposto testo 1">
            <a:extLst>
              <a:ext uri="{FF2B5EF4-FFF2-40B4-BE49-F238E27FC236}">
                <a16:creationId xmlns:a16="http://schemas.microsoft.com/office/drawing/2014/main" id="{BA10346C-08BB-2C14-88BD-E48A44911849}"/>
              </a:ext>
            </a:extLst>
          </p:cNvPr>
          <p:cNvSpPr txBox="1">
            <a:spLocks/>
          </p:cNvSpPr>
          <p:nvPr/>
        </p:nvSpPr>
        <p:spPr>
          <a:xfrm>
            <a:off x="5867914" y="3967603"/>
            <a:ext cx="3744416" cy="576064"/>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bg1"/>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solidFill>
                  <a:srgbClr val="FF0000"/>
                </a:solidFill>
                <a:latin typeface="Berlin Sans FB Demi" panose="020E0802020502020306" pitchFamily="34" charset="0"/>
              </a:rPr>
              <a:t>Seruci-1</a:t>
            </a:r>
            <a:r>
              <a:rPr lang="en-GB" sz="2200" dirty="0">
                <a:solidFill>
                  <a:srgbClr val="FFFF00"/>
                </a:solidFill>
                <a:latin typeface="Berlin Sans FB Demi" panose="020E0802020502020306" pitchFamily="34" charset="0"/>
              </a:rPr>
              <a:t> </a:t>
            </a:r>
            <a:r>
              <a:rPr lang="en-GB" sz="2200" dirty="0">
                <a:solidFill>
                  <a:schemeClr val="tx1"/>
                </a:solidFill>
                <a:latin typeface="Berlin Sans FB Demi" panose="020E0802020502020306" pitchFamily="34" charset="0"/>
              </a:rPr>
              <a:t>under construction</a:t>
            </a:r>
          </a:p>
        </p:txBody>
      </p:sp>
      <p:sp>
        <p:nvSpPr>
          <p:cNvPr id="2" name="TextBox 1">
            <a:extLst>
              <a:ext uri="{FF2B5EF4-FFF2-40B4-BE49-F238E27FC236}">
                <a16:creationId xmlns:a16="http://schemas.microsoft.com/office/drawing/2014/main" id="{73BABB8F-939D-E831-B6CD-BC16CFAFD4DD}"/>
              </a:ext>
            </a:extLst>
          </p:cNvPr>
          <p:cNvSpPr txBox="1"/>
          <p:nvPr/>
        </p:nvSpPr>
        <p:spPr>
          <a:xfrm>
            <a:off x="11855366" y="6488668"/>
            <a:ext cx="1449421" cy="369332"/>
          </a:xfrm>
          <a:prstGeom prst="rect">
            <a:avLst/>
          </a:prstGeom>
          <a:noFill/>
        </p:spPr>
        <p:txBody>
          <a:bodyPr wrap="square" rtlCol="0">
            <a:spAutoFit/>
          </a:bodyPr>
          <a:lstStyle/>
          <a:p>
            <a:r>
              <a:rPr lang="en-US" dirty="0">
                <a:latin typeface="Berlin Sans FB Demi" panose="020E0802020502020306" pitchFamily="34" charset="0"/>
              </a:rPr>
              <a:t>6</a:t>
            </a:r>
          </a:p>
        </p:txBody>
      </p:sp>
      <p:sp>
        <p:nvSpPr>
          <p:cNvPr id="4" name="Segnaposto testo 1">
            <a:extLst>
              <a:ext uri="{FF2B5EF4-FFF2-40B4-BE49-F238E27FC236}">
                <a16:creationId xmlns:a16="http://schemas.microsoft.com/office/drawing/2014/main" id="{F02CF895-136B-EF15-7EB1-212F23AC8712}"/>
              </a:ext>
            </a:extLst>
          </p:cNvPr>
          <p:cNvSpPr txBox="1">
            <a:spLocks/>
          </p:cNvSpPr>
          <p:nvPr/>
        </p:nvSpPr>
        <p:spPr>
          <a:xfrm>
            <a:off x="9811264" y="3762096"/>
            <a:ext cx="3744416" cy="576064"/>
          </a:xfrm>
          <a:prstGeom prst="rect">
            <a:avLst/>
          </a:prstGeom>
        </p:spPr>
        <p:txBody>
          <a:bodyPr anchor="ctr"/>
          <a:lstStyle>
            <a:lvl1pPr marL="0" indent="0" algn="ctr" defTabSz="914400" rtl="0" eaLnBrk="1" latinLnBrk="1" hangingPunct="1">
              <a:spcBef>
                <a:spcPct val="20000"/>
              </a:spcBef>
              <a:buFont typeface="Arial" pitchFamily="34" charset="0"/>
              <a:buNone/>
              <a:defRPr sz="3600" b="0" kern="1200" baseline="0">
                <a:solidFill>
                  <a:schemeClr val="bg1"/>
                </a:solidFill>
                <a:latin typeface="+mj-lt"/>
                <a:ea typeface="+mn-ea"/>
                <a:cs typeface="Arial" pitchFamily="34" charset="0"/>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GB" sz="2200" dirty="0">
                <a:latin typeface="Berlin Sans FB Demi" panose="020E0802020502020306" pitchFamily="34" charset="0"/>
              </a:rPr>
              <a:t>350 m</a:t>
            </a:r>
          </a:p>
        </p:txBody>
      </p:sp>
    </p:spTree>
    <p:extLst>
      <p:ext uri="{BB962C8B-B14F-4D97-AF65-F5344CB8AC3E}">
        <p14:creationId xmlns:p14="http://schemas.microsoft.com/office/powerpoint/2010/main" val="363520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a:solidFill>
                  <a:srgbClr val="FF0000"/>
                </a:solidFill>
                <a:latin typeface="Berlin Sans FB Demi" panose="020E0802020502020306" pitchFamily="34" charset="0"/>
              </a:rPr>
              <a:t>Chemical purification of Argon</a:t>
            </a:r>
            <a:endParaRPr lang="ko-KR" altLang="en-US" dirty="0">
              <a:solidFill>
                <a:srgbClr val="FF0000"/>
              </a:solidFill>
              <a:latin typeface="Berlin Sans FB Demi" panose="020E0802020502020306" pitchFamily="34" charset="0"/>
            </a:endParaRPr>
          </a:p>
        </p:txBody>
      </p:sp>
      <p:cxnSp>
        <p:nvCxnSpPr>
          <p:cNvPr id="5" name="Straight Connector 4"/>
          <p:cNvCxnSpPr/>
          <p:nvPr/>
        </p:nvCxnSpPr>
        <p:spPr>
          <a:xfrm flipV="1">
            <a:off x="24749" y="-35768"/>
            <a:ext cx="1219200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436209" y="4642635"/>
            <a:ext cx="960107" cy="960107"/>
          </a:xfrm>
          <a:prstGeom prst="ellipse">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Berlin Sans FB Demi" panose="020E0802020502020306" pitchFamily="34" charset="0"/>
              <a:cs typeface="Calibri" panose="020F0502020204030204" pitchFamily="34" charset="0"/>
            </a:endParaRPr>
          </a:p>
        </p:txBody>
      </p:sp>
      <p:sp>
        <p:nvSpPr>
          <p:cNvPr id="10" name="Oval 9"/>
          <p:cNvSpPr/>
          <p:nvPr/>
        </p:nvSpPr>
        <p:spPr>
          <a:xfrm>
            <a:off x="4520236" y="3490507"/>
            <a:ext cx="960107" cy="96010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Berlin Sans FB Demi" panose="020E0802020502020306" pitchFamily="34" charset="0"/>
              <a:cs typeface="Calibri" panose="020F0502020204030204" pitchFamily="34" charset="0"/>
            </a:endParaRPr>
          </a:p>
        </p:txBody>
      </p:sp>
      <p:sp>
        <p:nvSpPr>
          <p:cNvPr id="11" name="Oval 10"/>
          <p:cNvSpPr/>
          <p:nvPr/>
        </p:nvSpPr>
        <p:spPr>
          <a:xfrm>
            <a:off x="6604263" y="2338379"/>
            <a:ext cx="960107" cy="960107"/>
          </a:xfrm>
          <a:prstGeom prst="ellipse">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Berlin Sans FB Demi" panose="020E0802020502020306" pitchFamily="34" charset="0"/>
              <a:cs typeface="Calibri" panose="020F0502020204030204" pitchFamily="34" charset="0"/>
            </a:endParaRPr>
          </a:p>
        </p:txBody>
      </p:sp>
      <p:sp>
        <p:nvSpPr>
          <p:cNvPr id="12" name="Oval 11"/>
          <p:cNvSpPr/>
          <p:nvPr/>
        </p:nvSpPr>
        <p:spPr>
          <a:xfrm>
            <a:off x="8688288" y="1186251"/>
            <a:ext cx="960107" cy="96010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latin typeface="Berlin Sans FB Demi" panose="020E0802020502020306" pitchFamily="34" charset="0"/>
              <a:cs typeface="Calibri" panose="020F0502020204030204" pitchFamily="34" charset="0"/>
            </a:endParaRPr>
          </a:p>
        </p:txBody>
      </p:sp>
      <p:sp>
        <p:nvSpPr>
          <p:cNvPr id="8" name="Oval 7"/>
          <p:cNvSpPr/>
          <p:nvPr/>
        </p:nvSpPr>
        <p:spPr>
          <a:xfrm>
            <a:off x="2580225" y="4786651"/>
            <a:ext cx="672075" cy="672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latin typeface="Berlin Sans FB Demi" panose="020E0802020502020306" pitchFamily="34" charset="0"/>
              <a:cs typeface="Calibri" panose="020F0502020204030204" pitchFamily="34" charset="0"/>
            </a:endParaRPr>
          </a:p>
        </p:txBody>
      </p:sp>
      <p:sp>
        <p:nvSpPr>
          <p:cNvPr id="15" name="Oval 14"/>
          <p:cNvSpPr/>
          <p:nvPr/>
        </p:nvSpPr>
        <p:spPr>
          <a:xfrm>
            <a:off x="4664252" y="3634523"/>
            <a:ext cx="672075" cy="672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latin typeface="Berlin Sans FB Demi" panose="020E0802020502020306" pitchFamily="34" charset="0"/>
              <a:cs typeface="Calibri" panose="020F0502020204030204" pitchFamily="34" charset="0"/>
            </a:endParaRPr>
          </a:p>
        </p:txBody>
      </p:sp>
      <p:sp>
        <p:nvSpPr>
          <p:cNvPr id="16" name="Oval 15"/>
          <p:cNvSpPr/>
          <p:nvPr/>
        </p:nvSpPr>
        <p:spPr>
          <a:xfrm>
            <a:off x="6748279" y="2482395"/>
            <a:ext cx="672075" cy="672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b="1" dirty="0">
              <a:solidFill>
                <a:schemeClr val="tx1"/>
              </a:solidFill>
              <a:latin typeface="Berlin Sans FB Demi" panose="020E0802020502020306" pitchFamily="34" charset="0"/>
              <a:cs typeface="Calibri" panose="020F0502020204030204" pitchFamily="34" charset="0"/>
            </a:endParaRPr>
          </a:p>
        </p:txBody>
      </p:sp>
      <p:sp>
        <p:nvSpPr>
          <p:cNvPr id="17" name="Oval 16"/>
          <p:cNvSpPr/>
          <p:nvPr/>
        </p:nvSpPr>
        <p:spPr>
          <a:xfrm>
            <a:off x="8832305" y="1330267"/>
            <a:ext cx="672075" cy="672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dirty="0">
              <a:solidFill>
                <a:schemeClr val="tx1"/>
              </a:solidFill>
              <a:latin typeface="Berlin Sans FB Demi" panose="020E0802020502020306" pitchFamily="34" charset="0"/>
              <a:cs typeface="Calibri" panose="020F0502020204030204" pitchFamily="34" charset="0"/>
            </a:endParaRPr>
          </a:p>
        </p:txBody>
      </p:sp>
      <p:grpSp>
        <p:nvGrpSpPr>
          <p:cNvPr id="31" name="Group 30"/>
          <p:cNvGrpSpPr/>
          <p:nvPr/>
        </p:nvGrpSpPr>
        <p:grpSpPr>
          <a:xfrm>
            <a:off x="1597534" y="5773492"/>
            <a:ext cx="3597564" cy="1192033"/>
            <a:chOff x="3117165" y="4368793"/>
            <a:chExt cx="1870812" cy="894025"/>
          </a:xfrm>
        </p:grpSpPr>
        <p:sp>
          <p:nvSpPr>
            <p:cNvPr id="32" name="TextBox 31"/>
            <p:cNvSpPr txBox="1"/>
            <p:nvPr/>
          </p:nvSpPr>
          <p:spPr>
            <a:xfrm>
              <a:off x="3121162" y="4368793"/>
              <a:ext cx="1866815" cy="577081"/>
            </a:xfrm>
            <a:prstGeom prst="rect">
              <a:avLst/>
            </a:prstGeom>
            <a:noFill/>
            <a:ln>
              <a:noFill/>
            </a:ln>
          </p:spPr>
          <p:txBody>
            <a:bodyPr wrap="square" rtlCol="0">
              <a:spAutoFit/>
            </a:bodyPr>
            <a:lstStyle/>
            <a:p>
              <a:r>
                <a:rPr lang="en-GB" sz="2200" dirty="0">
                  <a:solidFill>
                    <a:schemeClr val="bg1"/>
                  </a:solidFill>
                  <a:latin typeface="Berlin Sans FB Demi" panose="020E0802020502020306" pitchFamily="34" charset="0"/>
                  <a:cs typeface="Calibri" panose="020F0502020204030204" pitchFamily="34" charset="0"/>
                </a:rPr>
                <a:t>Presence of contaminants</a:t>
              </a:r>
            </a:p>
            <a:p>
              <a:r>
                <a:rPr lang="en-GB" sz="2200" dirty="0">
                  <a:solidFill>
                    <a:srgbClr val="FFFF00"/>
                  </a:solidFill>
                  <a:latin typeface="Berlin Sans FB Demi" panose="020E0802020502020306" pitchFamily="34" charset="0"/>
                  <a:cs typeface="Calibri" panose="020F0502020204030204" pitchFamily="34" charset="0"/>
                </a:rPr>
                <a:t>N2/CH4/O2/Kr/CO2</a:t>
              </a:r>
            </a:p>
          </p:txBody>
        </p:sp>
        <p:sp>
          <p:nvSpPr>
            <p:cNvPr id="33" name="TextBox 32"/>
            <p:cNvSpPr txBox="1"/>
            <p:nvPr/>
          </p:nvSpPr>
          <p:spPr>
            <a:xfrm>
              <a:off x="3117165" y="4978076"/>
              <a:ext cx="1870812" cy="284742"/>
            </a:xfrm>
            <a:prstGeom prst="rect">
              <a:avLst/>
            </a:prstGeom>
            <a:noFill/>
          </p:spPr>
          <p:txBody>
            <a:bodyPr wrap="square" rtlCol="0">
              <a:spAutoFit/>
            </a:bodyPr>
            <a:lstStyle/>
            <a:p>
              <a:pPr algn="ctr"/>
              <a:endParaRPr lang="ko-KR" altLang="en-US" sz="1867" dirty="0">
                <a:latin typeface="Berlin Sans FB Demi" panose="020E0802020502020306" pitchFamily="34" charset="0"/>
                <a:cs typeface="Calibri" panose="020F0502020204030204" pitchFamily="34" charset="0"/>
              </a:endParaRPr>
            </a:p>
          </p:txBody>
        </p:sp>
      </p:grpSp>
      <p:pic>
        <p:nvPicPr>
          <p:cNvPr id="38" name="Immagine 37" descr="Immagine che contiene mappa&#10;&#10;Descrizione generata automaticamente">
            <a:extLst>
              <a:ext uri="{FF2B5EF4-FFF2-40B4-BE49-F238E27FC236}">
                <a16:creationId xmlns:a16="http://schemas.microsoft.com/office/drawing/2014/main" id="{56790A7B-89B4-DD4E-8013-8C554C902104}"/>
              </a:ext>
            </a:extLst>
          </p:cNvPr>
          <p:cNvPicPr>
            <a:picLocks noChangeAspect="1"/>
          </p:cNvPicPr>
          <p:nvPr/>
        </p:nvPicPr>
        <p:blipFill>
          <a:blip r:embed="rId2"/>
          <a:stretch>
            <a:fillRect/>
          </a:stretch>
        </p:blipFill>
        <p:spPr>
          <a:xfrm>
            <a:off x="5007421" y="4642635"/>
            <a:ext cx="7184579" cy="2200495"/>
          </a:xfrm>
          <a:prstGeom prst="rect">
            <a:avLst/>
          </a:prstGeom>
        </p:spPr>
      </p:pic>
      <p:grpSp>
        <p:nvGrpSpPr>
          <p:cNvPr id="40" name="Group 30">
            <a:extLst>
              <a:ext uri="{FF2B5EF4-FFF2-40B4-BE49-F238E27FC236}">
                <a16:creationId xmlns:a16="http://schemas.microsoft.com/office/drawing/2014/main" id="{213511D2-D17F-5645-A42A-6EF619FBE9CF}"/>
              </a:ext>
            </a:extLst>
          </p:cNvPr>
          <p:cNvGrpSpPr/>
          <p:nvPr/>
        </p:nvGrpSpPr>
        <p:grpSpPr>
          <a:xfrm>
            <a:off x="572701" y="2487161"/>
            <a:ext cx="5830312" cy="1365323"/>
            <a:chOff x="1856782" y="4588888"/>
            <a:chExt cx="3031889" cy="1023991"/>
          </a:xfrm>
        </p:grpSpPr>
        <p:sp>
          <p:nvSpPr>
            <p:cNvPr id="41" name="TextBox 31">
              <a:extLst>
                <a:ext uri="{FF2B5EF4-FFF2-40B4-BE49-F238E27FC236}">
                  <a16:creationId xmlns:a16="http://schemas.microsoft.com/office/drawing/2014/main" id="{CDF1B519-5989-DC4B-B417-51F77D9CF9AE}"/>
                </a:ext>
              </a:extLst>
            </p:cNvPr>
            <p:cNvSpPr txBox="1"/>
            <p:nvPr/>
          </p:nvSpPr>
          <p:spPr>
            <a:xfrm>
              <a:off x="3021856" y="4588888"/>
              <a:ext cx="1866815" cy="253916"/>
            </a:xfrm>
            <a:prstGeom prst="rect">
              <a:avLst/>
            </a:prstGeom>
            <a:noFill/>
            <a:ln>
              <a:noFill/>
            </a:ln>
          </p:spPr>
          <p:txBody>
            <a:bodyPr wrap="square" rtlCol="0">
              <a:spAutoFit/>
            </a:bodyPr>
            <a:lstStyle/>
            <a:p>
              <a:pPr algn="ctr"/>
              <a:endParaRPr lang="en-US" altLang="ko-KR" sz="1600" dirty="0">
                <a:latin typeface="Berlin Sans FB Demi" panose="020E0802020502020306" pitchFamily="34" charset="0"/>
                <a:cs typeface="Calibri" panose="020F0502020204030204" pitchFamily="34" charset="0"/>
              </a:endParaRPr>
            </a:p>
          </p:txBody>
        </p:sp>
        <p:sp>
          <p:nvSpPr>
            <p:cNvPr id="42" name="TextBox 32">
              <a:extLst>
                <a:ext uri="{FF2B5EF4-FFF2-40B4-BE49-F238E27FC236}">
                  <a16:creationId xmlns:a16="http://schemas.microsoft.com/office/drawing/2014/main" id="{4795F447-B69A-554B-A84E-34AF26937EAE}"/>
                </a:ext>
              </a:extLst>
            </p:cNvPr>
            <p:cNvSpPr txBox="1"/>
            <p:nvPr/>
          </p:nvSpPr>
          <p:spPr>
            <a:xfrm>
              <a:off x="1856782" y="4781883"/>
              <a:ext cx="1870812" cy="830996"/>
            </a:xfrm>
            <a:prstGeom prst="rect">
              <a:avLst/>
            </a:prstGeom>
            <a:noFill/>
          </p:spPr>
          <p:txBody>
            <a:bodyPr wrap="square" rtlCol="0">
              <a:spAutoFit/>
            </a:bodyPr>
            <a:lstStyle/>
            <a:p>
              <a:pPr algn="ctr"/>
              <a:r>
                <a:rPr lang="en-US" altLang="ko-KR" sz="2200" dirty="0">
                  <a:solidFill>
                    <a:schemeClr val="bg1"/>
                  </a:solidFill>
                  <a:latin typeface="Berlin Sans FB Demi" panose="020E0802020502020306" pitchFamily="34" charset="0"/>
                  <a:cs typeface="Calibri" panose="020F0502020204030204" pitchFamily="34" charset="0"/>
                </a:rPr>
                <a:t>Distillation in Seruci-1 Liquid extracted from the bottom: suppression of </a:t>
              </a:r>
              <a:r>
                <a:rPr lang="en-US" altLang="ko-KR" sz="2200" dirty="0">
                  <a:solidFill>
                    <a:srgbClr val="FFFF00"/>
                  </a:solidFill>
                  <a:latin typeface="Berlin Sans FB Demi" panose="020E0802020502020306" pitchFamily="34" charset="0"/>
                  <a:cs typeface="Calibri" panose="020F0502020204030204" pitchFamily="34" charset="0"/>
                </a:rPr>
                <a:t>N2</a:t>
              </a:r>
              <a:endParaRPr lang="ko-KR" altLang="en-US" sz="2200" dirty="0">
                <a:solidFill>
                  <a:srgbClr val="FFFF00"/>
                </a:solidFill>
                <a:latin typeface="Berlin Sans FB Demi" panose="020E0802020502020306" pitchFamily="34" charset="0"/>
                <a:cs typeface="Calibri" panose="020F0502020204030204" pitchFamily="34" charset="0"/>
              </a:endParaRPr>
            </a:p>
          </p:txBody>
        </p:sp>
      </p:grpSp>
      <p:grpSp>
        <p:nvGrpSpPr>
          <p:cNvPr id="46" name="Group 30">
            <a:extLst>
              <a:ext uri="{FF2B5EF4-FFF2-40B4-BE49-F238E27FC236}">
                <a16:creationId xmlns:a16="http://schemas.microsoft.com/office/drawing/2014/main" id="{CE1A372F-5B48-E348-B5C7-5C28CDA9E66D}"/>
              </a:ext>
            </a:extLst>
          </p:cNvPr>
          <p:cNvGrpSpPr/>
          <p:nvPr/>
        </p:nvGrpSpPr>
        <p:grpSpPr>
          <a:xfrm>
            <a:off x="8696641" y="1834866"/>
            <a:ext cx="3639377" cy="1628301"/>
            <a:chOff x="2996116" y="4337228"/>
            <a:chExt cx="1892555" cy="1221225"/>
          </a:xfrm>
        </p:grpSpPr>
        <p:sp>
          <p:nvSpPr>
            <p:cNvPr id="47" name="TextBox 31">
              <a:extLst>
                <a:ext uri="{FF2B5EF4-FFF2-40B4-BE49-F238E27FC236}">
                  <a16:creationId xmlns:a16="http://schemas.microsoft.com/office/drawing/2014/main" id="{7A30ACEF-F079-7643-8410-AB0CA79E68AF}"/>
                </a:ext>
              </a:extLst>
            </p:cNvPr>
            <p:cNvSpPr txBox="1"/>
            <p:nvPr/>
          </p:nvSpPr>
          <p:spPr>
            <a:xfrm>
              <a:off x="2996116" y="4542791"/>
              <a:ext cx="1866815" cy="1015662"/>
            </a:xfrm>
            <a:prstGeom prst="rect">
              <a:avLst/>
            </a:prstGeom>
            <a:noFill/>
            <a:ln>
              <a:noFill/>
            </a:ln>
          </p:spPr>
          <p:txBody>
            <a:bodyPr wrap="square" rtlCol="0">
              <a:spAutoFit/>
            </a:bodyPr>
            <a:lstStyle/>
            <a:p>
              <a:pPr algn="ctr"/>
              <a:r>
                <a:rPr lang="en-US" altLang="ko-KR" sz="2200" dirty="0">
                  <a:solidFill>
                    <a:schemeClr val="bg1"/>
                  </a:solidFill>
                  <a:latin typeface="Berlin Sans FB Demi" panose="020E0802020502020306" pitchFamily="34" charset="0"/>
                  <a:cs typeface="Calibri" panose="020F0502020204030204" pitchFamily="34" charset="0"/>
                </a:rPr>
                <a:t>High purity Argon used for </a:t>
              </a:r>
              <a:r>
                <a:rPr lang="en-US" altLang="ko-KR" sz="2200" dirty="0">
                  <a:solidFill>
                    <a:srgbClr val="FF0000"/>
                  </a:solidFill>
                  <a:latin typeface="Berlin Sans FB Demi" panose="020E0802020502020306" pitchFamily="34" charset="0"/>
                  <a:cs typeface="Calibri" panose="020F0502020204030204" pitchFamily="34" charset="0"/>
                </a:rPr>
                <a:t>DarkSide20k</a:t>
              </a:r>
              <a:r>
                <a:rPr lang="en-US" altLang="ko-KR" sz="2200" dirty="0">
                  <a:solidFill>
                    <a:schemeClr val="bg1"/>
                  </a:solidFill>
                  <a:latin typeface="Berlin Sans FB Demi" panose="020E0802020502020306" pitchFamily="34" charset="0"/>
                  <a:cs typeface="Calibri" panose="020F0502020204030204" pitchFamily="34" charset="0"/>
                </a:rPr>
                <a:t> experiments</a:t>
              </a:r>
            </a:p>
            <a:p>
              <a:pPr algn="ctr"/>
              <a:r>
                <a:rPr lang="en-US" altLang="ko-KR" sz="2200" dirty="0">
                  <a:solidFill>
                    <a:srgbClr val="FFFF00"/>
                  </a:solidFill>
                  <a:latin typeface="Berlin Sans FB Demi" panose="020E0802020502020306" pitchFamily="34" charset="0"/>
                  <a:cs typeface="Calibri" panose="020F0502020204030204" pitchFamily="34" charset="0"/>
                </a:rPr>
                <a:t>Up to 1 </a:t>
              </a:r>
              <a:r>
                <a:rPr lang="en-US" altLang="ko-KR" sz="2200" dirty="0" err="1">
                  <a:solidFill>
                    <a:srgbClr val="FFFF00"/>
                  </a:solidFill>
                  <a:latin typeface="Berlin Sans FB Demi" panose="020E0802020502020306" pitchFamily="34" charset="0"/>
                  <a:cs typeface="Calibri" panose="020F0502020204030204" pitchFamily="34" charset="0"/>
                </a:rPr>
                <a:t>tonne</a:t>
              </a:r>
              <a:r>
                <a:rPr lang="en-US" altLang="ko-KR" sz="2200" dirty="0">
                  <a:solidFill>
                    <a:srgbClr val="FFFF00"/>
                  </a:solidFill>
                  <a:latin typeface="Berlin Sans FB Demi" panose="020E0802020502020306" pitchFamily="34" charset="0"/>
                  <a:cs typeface="Calibri" panose="020F0502020204030204" pitchFamily="34" charset="0"/>
                </a:rPr>
                <a:t>/day</a:t>
              </a:r>
            </a:p>
            <a:p>
              <a:pPr algn="ctr"/>
              <a:endParaRPr lang="en-US" altLang="ko-KR" sz="1600" dirty="0">
                <a:latin typeface="Berlin Sans FB Demi" panose="020E0802020502020306" pitchFamily="34" charset="0"/>
                <a:cs typeface="Calibri" panose="020F0502020204030204" pitchFamily="34" charset="0"/>
              </a:endParaRPr>
            </a:p>
          </p:txBody>
        </p:sp>
        <p:sp>
          <p:nvSpPr>
            <p:cNvPr id="48" name="TextBox 32">
              <a:extLst>
                <a:ext uri="{FF2B5EF4-FFF2-40B4-BE49-F238E27FC236}">
                  <a16:creationId xmlns:a16="http://schemas.microsoft.com/office/drawing/2014/main" id="{5C1C45FB-5EBB-E643-891F-CFCD385DD015}"/>
                </a:ext>
              </a:extLst>
            </p:cNvPr>
            <p:cNvSpPr txBox="1"/>
            <p:nvPr/>
          </p:nvSpPr>
          <p:spPr>
            <a:xfrm>
              <a:off x="3017859" y="4337228"/>
              <a:ext cx="1870812" cy="284742"/>
            </a:xfrm>
            <a:prstGeom prst="rect">
              <a:avLst/>
            </a:prstGeom>
            <a:noFill/>
          </p:spPr>
          <p:txBody>
            <a:bodyPr wrap="square" rtlCol="0">
              <a:spAutoFit/>
            </a:bodyPr>
            <a:lstStyle/>
            <a:p>
              <a:pPr algn="ctr"/>
              <a:endParaRPr lang="ko-KR" altLang="en-US" sz="1867" dirty="0">
                <a:latin typeface="Berlin Sans FB Demi" panose="020E0802020502020306" pitchFamily="34" charset="0"/>
                <a:cs typeface="Calibri" panose="020F0502020204030204" pitchFamily="34" charset="0"/>
              </a:endParaRPr>
            </a:p>
          </p:txBody>
        </p:sp>
      </p:grpSp>
      <p:pic>
        <p:nvPicPr>
          <p:cNvPr id="53" name="Immagine 52">
            <a:extLst>
              <a:ext uri="{FF2B5EF4-FFF2-40B4-BE49-F238E27FC236}">
                <a16:creationId xmlns:a16="http://schemas.microsoft.com/office/drawing/2014/main" id="{DF6F3860-632D-8A4B-876F-AC3BF22129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2311" y="1244813"/>
            <a:ext cx="832060" cy="832060"/>
          </a:xfrm>
          <a:prstGeom prst="rect">
            <a:avLst/>
          </a:prstGeom>
        </p:spPr>
      </p:pic>
      <p:sp>
        <p:nvSpPr>
          <p:cNvPr id="6" name="TextBox 32">
            <a:extLst>
              <a:ext uri="{FF2B5EF4-FFF2-40B4-BE49-F238E27FC236}">
                <a16:creationId xmlns:a16="http://schemas.microsoft.com/office/drawing/2014/main" id="{41B15F8E-B3D9-DEAD-F5F6-68B8C6783389}"/>
              </a:ext>
            </a:extLst>
          </p:cNvPr>
          <p:cNvSpPr txBox="1"/>
          <p:nvPr/>
        </p:nvSpPr>
        <p:spPr>
          <a:xfrm>
            <a:off x="3000927" y="1059632"/>
            <a:ext cx="5512021" cy="1107996"/>
          </a:xfrm>
          <a:prstGeom prst="rect">
            <a:avLst/>
          </a:prstGeom>
          <a:noFill/>
        </p:spPr>
        <p:txBody>
          <a:bodyPr wrap="square" rtlCol="0">
            <a:spAutoFit/>
          </a:bodyPr>
          <a:lstStyle/>
          <a:p>
            <a:pPr algn="ctr"/>
            <a:r>
              <a:rPr lang="en-US" altLang="ko-KR" sz="2200" dirty="0">
                <a:solidFill>
                  <a:schemeClr val="bg1"/>
                </a:solidFill>
                <a:latin typeface="Berlin Sans FB Demi" panose="020E0802020502020306" pitchFamily="34" charset="0"/>
                <a:cs typeface="Calibri" panose="020F0502020204030204" pitchFamily="34" charset="0"/>
              </a:rPr>
              <a:t>Optional second distillation in Seruci-1</a:t>
            </a:r>
          </a:p>
          <a:p>
            <a:pPr algn="ctr"/>
            <a:r>
              <a:rPr lang="en-US" altLang="ko-KR" sz="2200" dirty="0">
                <a:solidFill>
                  <a:schemeClr val="bg1"/>
                </a:solidFill>
                <a:latin typeface="Berlin Sans FB Demi" panose="020E0802020502020306" pitchFamily="34" charset="0"/>
                <a:cs typeface="Calibri" panose="020F0502020204030204" pitchFamily="34" charset="0"/>
              </a:rPr>
              <a:t>Gas extracted from the top: </a:t>
            </a:r>
          </a:p>
          <a:p>
            <a:pPr algn="ctr"/>
            <a:r>
              <a:rPr lang="en-US" altLang="ko-KR" sz="2200" dirty="0">
                <a:solidFill>
                  <a:schemeClr val="bg1"/>
                </a:solidFill>
                <a:latin typeface="Berlin Sans FB Demi" panose="020E0802020502020306" pitchFamily="34" charset="0"/>
                <a:cs typeface="Calibri" panose="020F0502020204030204" pitchFamily="34" charset="0"/>
              </a:rPr>
              <a:t>Suppression of </a:t>
            </a:r>
            <a:r>
              <a:rPr lang="en-US" altLang="ko-KR" sz="2200" dirty="0">
                <a:solidFill>
                  <a:srgbClr val="FFFF00"/>
                </a:solidFill>
                <a:latin typeface="Berlin Sans FB Demi" panose="020E0802020502020306" pitchFamily="34" charset="0"/>
                <a:cs typeface="Calibri" panose="020F0502020204030204" pitchFamily="34" charset="0"/>
              </a:rPr>
              <a:t>every other element</a:t>
            </a:r>
            <a:endParaRPr lang="ko-KR" altLang="en-US" sz="2200" dirty="0">
              <a:solidFill>
                <a:srgbClr val="FFFF00"/>
              </a:solidFill>
              <a:latin typeface="Berlin Sans FB Demi" panose="020E0802020502020306"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Sottotitolo 2">
                <a:extLst>
                  <a:ext uri="{FF2B5EF4-FFF2-40B4-BE49-F238E27FC236}">
                    <a16:creationId xmlns:a16="http://schemas.microsoft.com/office/drawing/2014/main" id="{C970AAAD-11E0-3C6E-A0C0-1A8E4C07A0C8}"/>
                  </a:ext>
                </a:extLst>
              </p:cNvPr>
              <p:cNvSpPr txBox="1">
                <a:spLocks/>
              </p:cNvSpPr>
              <p:nvPr/>
            </p:nvSpPr>
            <p:spPr>
              <a:xfrm>
                <a:off x="1941570" y="4923608"/>
                <a:ext cx="2001611" cy="457651"/>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latinLnBrk="1">
                  <a:buNone/>
                </a:pPr>
                <a14:m>
                  <m:oMathPara xmlns:m="http://schemas.openxmlformats.org/officeDocument/2006/math">
                    <m:oMathParaPr>
                      <m:jc m:val="centerGroup"/>
                    </m:oMathParaPr>
                    <m:oMath xmlns:m="http://schemas.openxmlformats.org/officeDocument/2006/math">
                      <m:sSup>
                        <m:sSupPr>
                          <m:ctrlPr>
                            <a:rPr lang="en-US" altLang="ko-KR" sz="1800" b="1" i="1" smtClean="0">
                              <a:solidFill>
                                <a:schemeClr val="tx1"/>
                              </a:solidFill>
                              <a:latin typeface="Cambria Math" panose="02040503050406030204" pitchFamily="18" charset="0"/>
                              <a:ea typeface="Arial Unicode MS"/>
                              <a:cs typeface="Calibri" panose="020F0502020204030204" pitchFamily="34" charset="0"/>
                            </a:rPr>
                          </m:ctrlPr>
                        </m:sSupPr>
                        <m:e>
                          <m:r>
                            <m:rPr>
                              <m:nor/>
                            </m:rPr>
                            <a:rPr lang="en-US" altLang="ko-KR" sz="1800" b="1" i="0" smtClean="0">
                              <a:solidFill>
                                <a:schemeClr val="tx1"/>
                              </a:solidFill>
                              <a:latin typeface="Berlin Sans FB Demi" panose="020E0802020502020306" pitchFamily="34" charset="0"/>
                              <a:ea typeface="Arial Unicode MS"/>
                              <a:cs typeface="Calibri" panose="020F0502020204030204" pitchFamily="34" charset="0"/>
                            </a:rPr>
                            <m:t>10</m:t>
                          </m:r>
                        </m:e>
                        <m:sup>
                          <m:r>
                            <m:rPr>
                              <m:nor/>
                            </m:rPr>
                            <a:rPr lang="en-US" altLang="ko-KR" sz="1800" b="1" i="0" smtClean="0">
                              <a:solidFill>
                                <a:schemeClr val="tx1"/>
                              </a:solidFill>
                              <a:latin typeface="Berlin Sans FB Demi" panose="020E0802020502020306" pitchFamily="34" charset="0"/>
                              <a:ea typeface="Arial Unicode MS"/>
                              <a:cs typeface="Calibri" panose="020F0502020204030204" pitchFamily="34" charset="0"/>
                            </a:rPr>
                            <m:t>−4</m:t>
                          </m:r>
                        </m:sup>
                      </m:sSup>
                    </m:oMath>
                  </m:oMathPara>
                </a14:m>
                <a:endParaRPr lang="ko-KR" altLang="en-US" sz="1800" b="1" dirty="0">
                  <a:solidFill>
                    <a:srgbClr val="69B5CC"/>
                  </a:solidFill>
                  <a:latin typeface="Berlin Sans FB Demi" panose="020E0802020502020306" pitchFamily="34" charset="0"/>
                  <a:ea typeface="Arial Unicode MS"/>
                  <a:cs typeface="Calibri" panose="020F0502020204030204" pitchFamily="34" charset="0"/>
                </a:endParaRPr>
              </a:p>
            </p:txBody>
          </p:sp>
        </mc:Choice>
        <mc:Fallback xmlns="">
          <p:sp>
            <p:nvSpPr>
              <p:cNvPr id="13" name="Sottotitolo 2">
                <a:extLst>
                  <a:ext uri="{FF2B5EF4-FFF2-40B4-BE49-F238E27FC236}">
                    <a16:creationId xmlns:a16="http://schemas.microsoft.com/office/drawing/2014/main" id="{C970AAAD-11E0-3C6E-A0C0-1A8E4C07A0C8}"/>
                  </a:ext>
                </a:extLst>
              </p:cNvPr>
              <p:cNvSpPr txBox="1">
                <a:spLocks noRot="1" noChangeAspect="1" noMove="1" noResize="1" noEditPoints="1" noAdjustHandles="1" noChangeArrowheads="1" noChangeShapeType="1" noTextEdit="1"/>
              </p:cNvSpPr>
              <p:nvPr/>
            </p:nvSpPr>
            <p:spPr>
              <a:xfrm>
                <a:off x="1941570" y="4923608"/>
                <a:ext cx="2001611" cy="45765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Sottotitolo 2">
                <a:extLst>
                  <a:ext uri="{FF2B5EF4-FFF2-40B4-BE49-F238E27FC236}">
                    <a16:creationId xmlns:a16="http://schemas.microsoft.com/office/drawing/2014/main" id="{FE5C661F-2815-4353-983B-10C19F2EADB4}"/>
                  </a:ext>
                </a:extLst>
              </p:cNvPr>
              <p:cNvSpPr txBox="1">
                <a:spLocks/>
              </p:cNvSpPr>
              <p:nvPr/>
            </p:nvSpPr>
            <p:spPr>
              <a:xfrm>
                <a:off x="4033609" y="3783638"/>
                <a:ext cx="2001611" cy="457651"/>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nor/>
                        </m:rPr>
                        <a:rPr lang="en-US" sz="1800" dirty="0" smtClean="0">
                          <a:solidFill>
                            <a:schemeClr val="tx1"/>
                          </a:solidFill>
                          <a:latin typeface="Berlin Sans FB Demi" panose="020E0802020502020306" pitchFamily="34" charset="0"/>
                        </a:rPr>
                        <m:t>&lt;&lt;</m:t>
                      </m:r>
                      <m:sSup>
                        <m:sSupPr>
                          <m:ctrlPr>
                            <a:rPr lang="en-US" sz="1800" i="1">
                              <a:solidFill>
                                <a:schemeClr val="tx1"/>
                              </a:solidFill>
                              <a:latin typeface="Cambria Math" panose="02040503050406030204" pitchFamily="18" charset="0"/>
                            </a:rPr>
                          </m:ctrlPr>
                        </m:sSupPr>
                        <m:e>
                          <m:r>
                            <m:rPr>
                              <m:nor/>
                            </m:rPr>
                            <a:rPr lang="en-US" sz="1800">
                              <a:solidFill>
                                <a:schemeClr val="tx1"/>
                              </a:solidFill>
                              <a:latin typeface="Berlin Sans FB Demi" panose="020E0802020502020306" pitchFamily="34" charset="0"/>
                            </a:rPr>
                            <m:t>10</m:t>
                          </m:r>
                        </m:e>
                        <m:sup>
                          <m:r>
                            <m:rPr>
                              <m:nor/>
                            </m:rPr>
                            <a:rPr lang="en-US" sz="1800">
                              <a:solidFill>
                                <a:schemeClr val="tx1"/>
                              </a:solidFill>
                              <a:latin typeface="Berlin Sans FB Demi" panose="020E0802020502020306" pitchFamily="34" charset="0"/>
                            </a:rPr>
                            <m:t>−10</m:t>
                          </m:r>
                        </m:sup>
                      </m:sSup>
                    </m:oMath>
                  </m:oMathPara>
                </a14:m>
                <a:endParaRPr lang="it-IT" sz="1800" dirty="0">
                  <a:solidFill>
                    <a:schemeClr val="tx1"/>
                  </a:solidFill>
                  <a:latin typeface="Berlin Sans FB Demi" panose="020E0802020502020306" pitchFamily="34" charset="0"/>
                </a:endParaRPr>
              </a:p>
            </p:txBody>
          </p:sp>
        </mc:Choice>
        <mc:Fallback xmlns="">
          <p:sp>
            <p:nvSpPr>
              <p:cNvPr id="14" name="Sottotitolo 2">
                <a:extLst>
                  <a:ext uri="{FF2B5EF4-FFF2-40B4-BE49-F238E27FC236}">
                    <a16:creationId xmlns:a16="http://schemas.microsoft.com/office/drawing/2014/main" id="{FE5C661F-2815-4353-983B-10C19F2EADB4}"/>
                  </a:ext>
                </a:extLst>
              </p:cNvPr>
              <p:cNvSpPr txBox="1">
                <a:spLocks noRot="1" noChangeAspect="1" noMove="1" noResize="1" noEditPoints="1" noAdjustHandles="1" noChangeArrowheads="1" noChangeShapeType="1" noTextEdit="1"/>
              </p:cNvSpPr>
              <p:nvPr/>
            </p:nvSpPr>
            <p:spPr>
              <a:xfrm>
                <a:off x="4033609" y="3783638"/>
                <a:ext cx="2001611" cy="457651"/>
              </a:xfrm>
              <a:prstGeom prst="rect">
                <a:avLst/>
              </a:prstGeom>
              <a:blipFill>
                <a:blip r:embed="rId5"/>
                <a:stretch>
                  <a:fillRect/>
                </a:stretch>
              </a:blipFill>
            </p:spPr>
            <p:txBody>
              <a:bodyPr/>
              <a:lstStyle/>
              <a:p>
                <a:r>
                  <a:rPr lang="en-US">
                    <a:noFill/>
                  </a:rPr>
                  <a:t> </a:t>
                </a:r>
              </a:p>
            </p:txBody>
          </p:sp>
        </mc:Fallback>
      </mc:AlternateContent>
      <p:sp>
        <p:nvSpPr>
          <p:cNvPr id="7" name="TextBox 32">
            <a:extLst>
              <a:ext uri="{FF2B5EF4-FFF2-40B4-BE49-F238E27FC236}">
                <a16:creationId xmlns:a16="http://schemas.microsoft.com/office/drawing/2014/main" id="{874AA4BA-082F-EC73-319E-B9BD6D541385}"/>
              </a:ext>
            </a:extLst>
          </p:cNvPr>
          <p:cNvSpPr txBox="1"/>
          <p:nvPr/>
        </p:nvSpPr>
        <p:spPr>
          <a:xfrm>
            <a:off x="5739686" y="3552922"/>
            <a:ext cx="3597565" cy="769441"/>
          </a:xfrm>
          <a:prstGeom prst="rect">
            <a:avLst/>
          </a:prstGeom>
          <a:noFill/>
        </p:spPr>
        <p:txBody>
          <a:bodyPr wrap="square" rtlCol="0">
            <a:spAutoFit/>
          </a:bodyPr>
          <a:lstStyle/>
          <a:p>
            <a:pPr algn="ctr"/>
            <a:r>
              <a:rPr lang="en-US" altLang="ko-KR" sz="2200" dirty="0">
                <a:solidFill>
                  <a:schemeClr val="bg1"/>
                </a:solidFill>
                <a:latin typeface="Berlin Sans FB Demi" panose="020E0802020502020306" pitchFamily="34" charset="0"/>
                <a:cs typeface="Calibri" panose="020F0502020204030204" pitchFamily="34" charset="0"/>
              </a:rPr>
              <a:t>Much below requirements of the getter</a:t>
            </a:r>
            <a:endParaRPr lang="ko-KR" altLang="en-US" sz="2200" dirty="0">
              <a:solidFill>
                <a:srgbClr val="FFFF00"/>
              </a:solidFill>
              <a:latin typeface="Berlin Sans FB Demi" panose="020E0802020502020306"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4" name="Sottotitolo 2">
                <a:extLst>
                  <a:ext uri="{FF2B5EF4-FFF2-40B4-BE49-F238E27FC236}">
                    <a16:creationId xmlns:a16="http://schemas.microsoft.com/office/drawing/2014/main" id="{FA74BBCB-4DE3-49CD-3B4A-4717A2026749}"/>
                  </a:ext>
                </a:extLst>
              </p:cNvPr>
              <p:cNvSpPr txBox="1">
                <a:spLocks/>
              </p:cNvSpPr>
              <p:nvPr/>
            </p:nvSpPr>
            <p:spPr>
              <a:xfrm>
                <a:off x="6120749" y="2631449"/>
                <a:ext cx="2001611" cy="457651"/>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14:m>
                  <m:oMathPara xmlns:m="http://schemas.openxmlformats.org/officeDocument/2006/math">
                    <m:oMathParaPr>
                      <m:jc m:val="centerGroup"/>
                    </m:oMathParaPr>
                    <m:oMath xmlns:m="http://schemas.openxmlformats.org/officeDocument/2006/math">
                      <m:r>
                        <m:rPr>
                          <m:nor/>
                        </m:rPr>
                        <a:rPr lang="en-US" sz="1800" dirty="0" smtClean="0">
                          <a:solidFill>
                            <a:schemeClr val="tx1"/>
                          </a:solidFill>
                          <a:latin typeface="Berlin Sans FB Demi" panose="020E0802020502020306" pitchFamily="34" charset="0"/>
                        </a:rPr>
                        <m:t>&lt;&lt;</m:t>
                      </m:r>
                      <m:sSup>
                        <m:sSupPr>
                          <m:ctrlPr>
                            <a:rPr lang="en-US" sz="1800" i="1">
                              <a:solidFill>
                                <a:schemeClr val="tx1"/>
                              </a:solidFill>
                              <a:latin typeface="Cambria Math" panose="02040503050406030204" pitchFamily="18" charset="0"/>
                            </a:rPr>
                          </m:ctrlPr>
                        </m:sSupPr>
                        <m:e>
                          <m:r>
                            <m:rPr>
                              <m:nor/>
                            </m:rPr>
                            <a:rPr lang="en-US" sz="1800">
                              <a:solidFill>
                                <a:schemeClr val="tx1"/>
                              </a:solidFill>
                              <a:latin typeface="Berlin Sans FB Demi" panose="020E0802020502020306" pitchFamily="34" charset="0"/>
                            </a:rPr>
                            <m:t>10</m:t>
                          </m:r>
                        </m:e>
                        <m:sup>
                          <m:r>
                            <m:rPr>
                              <m:nor/>
                            </m:rPr>
                            <a:rPr lang="en-US" sz="1800">
                              <a:solidFill>
                                <a:schemeClr val="tx1"/>
                              </a:solidFill>
                              <a:latin typeface="Berlin Sans FB Demi" panose="020E0802020502020306" pitchFamily="34" charset="0"/>
                            </a:rPr>
                            <m:t>−10</m:t>
                          </m:r>
                        </m:sup>
                      </m:sSup>
                    </m:oMath>
                  </m:oMathPara>
                </a14:m>
                <a:endParaRPr lang="it-IT" sz="1800" dirty="0">
                  <a:solidFill>
                    <a:schemeClr val="tx1"/>
                  </a:solidFill>
                  <a:latin typeface="Berlin Sans FB Demi" panose="020E0802020502020306" pitchFamily="34" charset="0"/>
                </a:endParaRPr>
              </a:p>
            </p:txBody>
          </p:sp>
        </mc:Choice>
        <mc:Fallback xmlns="">
          <p:sp>
            <p:nvSpPr>
              <p:cNvPr id="4" name="Sottotitolo 2">
                <a:extLst>
                  <a:ext uri="{FF2B5EF4-FFF2-40B4-BE49-F238E27FC236}">
                    <a16:creationId xmlns:a16="http://schemas.microsoft.com/office/drawing/2014/main" id="{FA74BBCB-4DE3-49CD-3B4A-4717A2026749}"/>
                  </a:ext>
                </a:extLst>
              </p:cNvPr>
              <p:cNvSpPr txBox="1">
                <a:spLocks noRot="1" noChangeAspect="1" noMove="1" noResize="1" noEditPoints="1" noAdjustHandles="1" noChangeArrowheads="1" noChangeShapeType="1" noTextEdit="1"/>
              </p:cNvSpPr>
              <p:nvPr/>
            </p:nvSpPr>
            <p:spPr>
              <a:xfrm>
                <a:off x="6120749" y="2631449"/>
                <a:ext cx="2001611" cy="457651"/>
              </a:xfrm>
              <a:prstGeom prst="rect">
                <a:avLst/>
              </a:prstGeom>
              <a:blipFill>
                <a:blip r:embed="rId6"/>
                <a:stretch>
                  <a:fillRect/>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FEBB4634-A5EA-5A20-EB2F-E99B17A7FB10}"/>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7</a:t>
            </a:r>
          </a:p>
        </p:txBody>
      </p:sp>
    </p:spTree>
    <p:extLst>
      <p:ext uri="{BB962C8B-B14F-4D97-AF65-F5344CB8AC3E}">
        <p14:creationId xmlns:p14="http://schemas.microsoft.com/office/powerpoint/2010/main" val="3530906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ko-KR" dirty="0">
                <a:solidFill>
                  <a:srgbClr val="FF0000"/>
                </a:solidFill>
                <a:latin typeface="Berlin Sans FB Demi" panose="020E0802020502020306" pitchFamily="34" charset="0"/>
                <a:cs typeface="Calibri" panose="020F0502020204030204" pitchFamily="34" charset="0"/>
              </a:rPr>
              <a:t>Isotopic distillation</a:t>
            </a:r>
            <a:endParaRPr lang="ko-KR" altLang="en-US" dirty="0">
              <a:solidFill>
                <a:srgbClr val="FF0000"/>
              </a:solidFill>
              <a:latin typeface="Berlin Sans FB Demi" panose="020E0802020502020306" pitchFamily="34" charset="0"/>
              <a:cs typeface="Calibri" panose="020F0502020204030204" pitchFamily="34" charset="0"/>
            </a:endParaRPr>
          </a:p>
        </p:txBody>
      </p:sp>
      <p:cxnSp>
        <p:nvCxnSpPr>
          <p:cNvPr id="5" name="Straight Connector 4"/>
          <p:cNvCxnSpPr/>
          <p:nvPr/>
        </p:nvCxnSpPr>
        <p:spPr>
          <a:xfrm flipV="1">
            <a:off x="0" y="0"/>
            <a:ext cx="12192000" cy="68580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2436208" y="4642634"/>
            <a:ext cx="960107" cy="960107"/>
          </a:xfrm>
          <a:prstGeom prst="ellipse">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10" name="Oval 9"/>
          <p:cNvSpPr/>
          <p:nvPr/>
        </p:nvSpPr>
        <p:spPr>
          <a:xfrm>
            <a:off x="4520236" y="3490507"/>
            <a:ext cx="960107" cy="96010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11" name="Oval 10"/>
          <p:cNvSpPr/>
          <p:nvPr/>
        </p:nvSpPr>
        <p:spPr>
          <a:xfrm>
            <a:off x="6604263" y="2338379"/>
            <a:ext cx="960107" cy="960107"/>
          </a:xfrm>
          <a:prstGeom prst="ellipse">
            <a:avLst/>
          </a:prstGeom>
          <a:solidFill>
            <a:schemeClr val="accent2"/>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12" name="Oval 11"/>
          <p:cNvSpPr/>
          <p:nvPr/>
        </p:nvSpPr>
        <p:spPr>
          <a:xfrm>
            <a:off x="8688288" y="1186251"/>
            <a:ext cx="960107" cy="96010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8" name="Oval 7"/>
          <p:cNvSpPr/>
          <p:nvPr/>
        </p:nvSpPr>
        <p:spPr>
          <a:xfrm>
            <a:off x="2580225" y="4786651"/>
            <a:ext cx="672075" cy="672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15" name="Oval 14"/>
          <p:cNvSpPr/>
          <p:nvPr/>
        </p:nvSpPr>
        <p:spPr>
          <a:xfrm>
            <a:off x="4664252" y="3634523"/>
            <a:ext cx="672075" cy="672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16" name="Oval 15"/>
          <p:cNvSpPr/>
          <p:nvPr/>
        </p:nvSpPr>
        <p:spPr>
          <a:xfrm>
            <a:off x="6748279" y="2482395"/>
            <a:ext cx="672075" cy="672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17" name="Oval 16"/>
          <p:cNvSpPr/>
          <p:nvPr/>
        </p:nvSpPr>
        <p:spPr>
          <a:xfrm>
            <a:off x="8832305" y="1330267"/>
            <a:ext cx="672075" cy="6720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32" name="TextBox 31"/>
          <p:cNvSpPr txBox="1"/>
          <p:nvPr/>
        </p:nvSpPr>
        <p:spPr>
          <a:xfrm>
            <a:off x="118066" y="3781891"/>
            <a:ext cx="3825115" cy="769441"/>
          </a:xfrm>
          <a:prstGeom prst="rect">
            <a:avLst/>
          </a:prstGeom>
          <a:noFill/>
          <a:ln>
            <a:noFill/>
          </a:ln>
        </p:spPr>
        <p:txBody>
          <a:bodyPr wrap="square" rtlCol="0">
            <a:spAutoFit/>
          </a:bodyPr>
          <a:lstStyle/>
          <a:p>
            <a:pPr defTabSz="1219170" latinLnBrk="1"/>
            <a:r>
              <a:rPr lang="en-US" altLang="ko-KR" sz="2200" dirty="0">
                <a:solidFill>
                  <a:schemeClr val="bg1"/>
                </a:solidFill>
                <a:latin typeface="Berlin Sans FB Demi" panose="020E0802020502020306" pitchFamily="34" charset="0"/>
                <a:ea typeface="Arial Unicode MS"/>
                <a:cs typeface="Calibri" panose="020F0502020204030204" pitchFamily="34" charset="0"/>
              </a:rPr>
              <a:t>Natural abundance of </a:t>
            </a:r>
            <a:r>
              <a:rPr lang="pt-BR" sz="2200" baseline="30000" dirty="0">
                <a:solidFill>
                  <a:srgbClr val="FF0000"/>
                </a:solidFill>
                <a:latin typeface="Berlin Sans FB Demi" panose="020E0802020502020306" pitchFamily="34" charset="0"/>
                <a:ea typeface="Arial Unicode MS"/>
                <a:cs typeface="Calibri" panose="020F0502020204030204" pitchFamily="34" charset="0"/>
              </a:rPr>
              <a:t>39</a:t>
            </a:r>
            <a:r>
              <a:rPr lang="pt-BR" sz="2200" dirty="0">
                <a:solidFill>
                  <a:srgbClr val="FF0000"/>
                </a:solidFill>
                <a:latin typeface="Berlin Sans FB Demi" panose="020E0802020502020306" pitchFamily="34" charset="0"/>
                <a:ea typeface="Arial Unicode MS"/>
                <a:cs typeface="Calibri" panose="020F0502020204030204" pitchFamily="34" charset="0"/>
              </a:rPr>
              <a:t>Ar </a:t>
            </a:r>
            <a:r>
              <a:rPr lang="pt-BR" sz="2200" dirty="0">
                <a:solidFill>
                  <a:schemeClr val="bg1"/>
                </a:solidFill>
                <a:latin typeface="Berlin Sans FB Demi" panose="020E0802020502020306" pitchFamily="34" charset="0"/>
                <a:ea typeface="Arial Unicode MS"/>
                <a:cs typeface="Calibri" panose="020F0502020204030204" pitchFamily="34" charset="0"/>
              </a:rPr>
              <a:t>in atmosferic argon</a:t>
            </a:r>
            <a:endParaRPr lang="en-US" altLang="ko-KR" sz="2200" dirty="0">
              <a:solidFill>
                <a:schemeClr val="bg1"/>
              </a:solidFill>
              <a:latin typeface="Berlin Sans FB Demi" panose="020E0802020502020306" pitchFamily="34" charset="0"/>
              <a:ea typeface="Arial Unicode MS"/>
              <a:cs typeface="Calibri" panose="020F0502020204030204" pitchFamily="34" charset="0"/>
            </a:endParaRPr>
          </a:p>
        </p:txBody>
      </p:sp>
      <p:pic>
        <p:nvPicPr>
          <p:cNvPr id="38" name="Immagine 37" descr="Immagine che contiene mappa&#10;&#10;Descrizione generata automaticamente">
            <a:extLst>
              <a:ext uri="{FF2B5EF4-FFF2-40B4-BE49-F238E27FC236}">
                <a16:creationId xmlns:a16="http://schemas.microsoft.com/office/drawing/2014/main" id="{56790A7B-89B4-DD4E-8013-8C554C902104}"/>
              </a:ext>
            </a:extLst>
          </p:cNvPr>
          <p:cNvPicPr>
            <a:picLocks noChangeAspect="1"/>
          </p:cNvPicPr>
          <p:nvPr/>
        </p:nvPicPr>
        <p:blipFill>
          <a:blip r:embed="rId2"/>
          <a:stretch>
            <a:fillRect/>
          </a:stretch>
        </p:blipFill>
        <p:spPr>
          <a:xfrm>
            <a:off x="5007421" y="4642635"/>
            <a:ext cx="7184579" cy="2200495"/>
          </a:xfrm>
          <a:prstGeom prst="rect">
            <a:avLst/>
          </a:prstGeom>
        </p:spPr>
      </p:pic>
      <p:sp>
        <p:nvSpPr>
          <p:cNvPr id="39" name="Freeform 53">
            <a:extLst>
              <a:ext uri="{FF2B5EF4-FFF2-40B4-BE49-F238E27FC236}">
                <a16:creationId xmlns:a16="http://schemas.microsoft.com/office/drawing/2014/main" id="{BE3B40DC-09CE-D740-98EB-07C353527F8D}"/>
              </a:ext>
            </a:extLst>
          </p:cNvPr>
          <p:cNvSpPr/>
          <p:nvPr/>
        </p:nvSpPr>
        <p:spPr>
          <a:xfrm rot="5045753">
            <a:off x="6035739" y="3715455"/>
            <a:ext cx="467808" cy="479647"/>
          </a:xfrm>
          <a:custGeom>
            <a:avLst/>
            <a:gdLst>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38125 w 2305050"/>
              <a:gd name="connsiteY16" fmla="*/ 217170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60071 w 2305050"/>
              <a:gd name="connsiteY16" fmla="*/ 2087575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6647 w 2305050"/>
              <a:gd name="connsiteY16" fmla="*/ 2094890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47675 w 2305050"/>
              <a:gd name="connsiteY15" fmla="*/ 227647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66950 w 2305050"/>
              <a:gd name="connsiteY3" fmla="*/ 657225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19300 w 2305050"/>
              <a:gd name="connsiteY2" fmla="*/ 428625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81480 w 2305050"/>
              <a:gd name="connsiteY2" fmla="*/ 476174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04671 w 2305050"/>
              <a:gd name="connsiteY2" fmla="*/ 468859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2554 w 2305050"/>
              <a:gd name="connsiteY3" fmla="*/ 627964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70609 w 2305050"/>
              <a:gd name="connsiteY3" fmla="*/ 649910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60779 w 2305050"/>
              <a:gd name="connsiteY2" fmla="*/ 472517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1982725 w 2305050"/>
              <a:gd name="connsiteY2" fmla="*/ 494463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3875 w 2305050"/>
              <a:gd name="connsiteY17" fmla="*/ 714375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305050"/>
              <a:gd name="connsiteY0" fmla="*/ 0 h 2352675"/>
              <a:gd name="connsiteX1" fmla="*/ 771525 w 2305050"/>
              <a:gd name="connsiteY1" fmla="*/ 561975 h 2352675"/>
              <a:gd name="connsiteX2" fmla="*/ 2041246 w 2305050"/>
              <a:gd name="connsiteY2" fmla="*/ 498120 h 2352675"/>
              <a:gd name="connsiteX3" fmla="*/ 2296212 w 2305050"/>
              <a:gd name="connsiteY3" fmla="*/ 646252 h 2352675"/>
              <a:gd name="connsiteX4" fmla="*/ 1143000 w 2305050"/>
              <a:gd name="connsiteY4" fmla="*/ 1009650 h 2352675"/>
              <a:gd name="connsiteX5" fmla="*/ 1628775 w 2305050"/>
              <a:gd name="connsiteY5" fmla="*/ 1533525 h 2352675"/>
              <a:gd name="connsiteX6" fmla="*/ 2076450 w 2305050"/>
              <a:gd name="connsiteY6" fmla="*/ 1533525 h 2352675"/>
              <a:gd name="connsiteX7" fmla="*/ 2305050 w 2305050"/>
              <a:gd name="connsiteY7" fmla="*/ 1724025 h 2352675"/>
              <a:gd name="connsiteX8" fmla="*/ 1838325 w 2305050"/>
              <a:gd name="connsiteY8" fmla="*/ 1857375 h 2352675"/>
              <a:gd name="connsiteX9" fmla="*/ 2009775 w 2305050"/>
              <a:gd name="connsiteY9" fmla="*/ 2105025 h 2352675"/>
              <a:gd name="connsiteX10" fmla="*/ 1733550 w 2305050"/>
              <a:gd name="connsiteY10" fmla="*/ 1971675 h 2352675"/>
              <a:gd name="connsiteX11" fmla="*/ 1543050 w 2305050"/>
              <a:gd name="connsiteY11" fmla="*/ 2352675 h 2352675"/>
              <a:gd name="connsiteX12" fmla="*/ 1314450 w 2305050"/>
              <a:gd name="connsiteY12" fmla="*/ 2133600 h 2352675"/>
              <a:gd name="connsiteX13" fmla="*/ 1447800 w 2305050"/>
              <a:gd name="connsiteY13" fmla="*/ 1771650 h 2352675"/>
              <a:gd name="connsiteX14" fmla="*/ 923925 w 2305050"/>
              <a:gd name="connsiteY14" fmla="*/ 1190625 h 2352675"/>
              <a:gd name="connsiteX15" fmla="*/ 414757 w 2305050"/>
              <a:gd name="connsiteY15" fmla="*/ 2305735 h 2352675"/>
              <a:gd name="connsiteX16" fmla="*/ 292990 w 2305050"/>
              <a:gd name="connsiteY16" fmla="*/ 2036368 h 2352675"/>
              <a:gd name="connsiteX17" fmla="*/ 520217 w 2305050"/>
              <a:gd name="connsiteY17" fmla="*/ 750951 h 2352675"/>
              <a:gd name="connsiteX18" fmla="*/ 0 w 2305050"/>
              <a:gd name="connsiteY18" fmla="*/ 0 h 2352675"/>
              <a:gd name="connsiteX0" fmla="*/ 0 w 2294077"/>
              <a:gd name="connsiteY0" fmla="*/ 0 h 2363647"/>
              <a:gd name="connsiteX1" fmla="*/ 760552 w 2294077"/>
              <a:gd name="connsiteY1" fmla="*/ 572947 h 2363647"/>
              <a:gd name="connsiteX2" fmla="*/ 2030273 w 2294077"/>
              <a:gd name="connsiteY2" fmla="*/ 509092 h 2363647"/>
              <a:gd name="connsiteX3" fmla="*/ 2285239 w 2294077"/>
              <a:gd name="connsiteY3" fmla="*/ 657224 h 2363647"/>
              <a:gd name="connsiteX4" fmla="*/ 1132027 w 2294077"/>
              <a:gd name="connsiteY4" fmla="*/ 1020622 h 2363647"/>
              <a:gd name="connsiteX5" fmla="*/ 1617802 w 2294077"/>
              <a:gd name="connsiteY5" fmla="*/ 1544497 h 2363647"/>
              <a:gd name="connsiteX6" fmla="*/ 2065477 w 2294077"/>
              <a:gd name="connsiteY6" fmla="*/ 1544497 h 2363647"/>
              <a:gd name="connsiteX7" fmla="*/ 2294077 w 2294077"/>
              <a:gd name="connsiteY7" fmla="*/ 1734997 h 2363647"/>
              <a:gd name="connsiteX8" fmla="*/ 1827352 w 2294077"/>
              <a:gd name="connsiteY8" fmla="*/ 1868347 h 2363647"/>
              <a:gd name="connsiteX9" fmla="*/ 1998802 w 2294077"/>
              <a:gd name="connsiteY9" fmla="*/ 2115997 h 2363647"/>
              <a:gd name="connsiteX10" fmla="*/ 1722577 w 2294077"/>
              <a:gd name="connsiteY10" fmla="*/ 1982647 h 2363647"/>
              <a:gd name="connsiteX11" fmla="*/ 1532077 w 2294077"/>
              <a:gd name="connsiteY11" fmla="*/ 2363647 h 2363647"/>
              <a:gd name="connsiteX12" fmla="*/ 1303477 w 2294077"/>
              <a:gd name="connsiteY12" fmla="*/ 2144572 h 2363647"/>
              <a:gd name="connsiteX13" fmla="*/ 1436827 w 2294077"/>
              <a:gd name="connsiteY13" fmla="*/ 1782622 h 2363647"/>
              <a:gd name="connsiteX14" fmla="*/ 912952 w 2294077"/>
              <a:gd name="connsiteY14" fmla="*/ 1201597 h 2363647"/>
              <a:gd name="connsiteX15" fmla="*/ 403784 w 2294077"/>
              <a:gd name="connsiteY15" fmla="*/ 2316707 h 2363647"/>
              <a:gd name="connsiteX16" fmla="*/ 282017 w 2294077"/>
              <a:gd name="connsiteY16" fmla="*/ 2047340 h 2363647"/>
              <a:gd name="connsiteX17" fmla="*/ 509244 w 2294077"/>
              <a:gd name="connsiteY17" fmla="*/ 761923 h 2363647"/>
              <a:gd name="connsiteX18" fmla="*/ 0 w 2294077"/>
              <a:gd name="connsiteY18" fmla="*/ 0 h 2363647"/>
              <a:gd name="connsiteX0" fmla="*/ 6569 w 2300646"/>
              <a:gd name="connsiteY0" fmla="*/ 0 h 2363647"/>
              <a:gd name="connsiteX1" fmla="*/ 767121 w 2300646"/>
              <a:gd name="connsiteY1" fmla="*/ 572947 h 2363647"/>
              <a:gd name="connsiteX2" fmla="*/ 2036842 w 2300646"/>
              <a:gd name="connsiteY2" fmla="*/ 509092 h 2363647"/>
              <a:gd name="connsiteX3" fmla="*/ 2291808 w 2300646"/>
              <a:gd name="connsiteY3" fmla="*/ 657224 h 2363647"/>
              <a:gd name="connsiteX4" fmla="*/ 1138596 w 2300646"/>
              <a:gd name="connsiteY4" fmla="*/ 1020622 h 2363647"/>
              <a:gd name="connsiteX5" fmla="*/ 1624371 w 2300646"/>
              <a:gd name="connsiteY5" fmla="*/ 1544497 h 2363647"/>
              <a:gd name="connsiteX6" fmla="*/ 2072046 w 2300646"/>
              <a:gd name="connsiteY6" fmla="*/ 1544497 h 2363647"/>
              <a:gd name="connsiteX7" fmla="*/ 2300646 w 2300646"/>
              <a:gd name="connsiteY7" fmla="*/ 1734997 h 2363647"/>
              <a:gd name="connsiteX8" fmla="*/ 1833921 w 2300646"/>
              <a:gd name="connsiteY8" fmla="*/ 1868347 h 2363647"/>
              <a:gd name="connsiteX9" fmla="*/ 2005371 w 2300646"/>
              <a:gd name="connsiteY9" fmla="*/ 2115997 h 2363647"/>
              <a:gd name="connsiteX10" fmla="*/ 1729146 w 2300646"/>
              <a:gd name="connsiteY10" fmla="*/ 1982647 h 2363647"/>
              <a:gd name="connsiteX11" fmla="*/ 1538646 w 2300646"/>
              <a:gd name="connsiteY11" fmla="*/ 2363647 h 2363647"/>
              <a:gd name="connsiteX12" fmla="*/ 1310046 w 2300646"/>
              <a:gd name="connsiteY12" fmla="*/ 2144572 h 2363647"/>
              <a:gd name="connsiteX13" fmla="*/ 1443396 w 2300646"/>
              <a:gd name="connsiteY13" fmla="*/ 1782622 h 2363647"/>
              <a:gd name="connsiteX14" fmla="*/ 919521 w 2300646"/>
              <a:gd name="connsiteY14" fmla="*/ 1201597 h 2363647"/>
              <a:gd name="connsiteX15" fmla="*/ 410353 w 2300646"/>
              <a:gd name="connsiteY15" fmla="*/ 2316707 h 2363647"/>
              <a:gd name="connsiteX16" fmla="*/ 288586 w 2300646"/>
              <a:gd name="connsiteY16" fmla="*/ 2047340 h 2363647"/>
              <a:gd name="connsiteX17" fmla="*/ 515813 w 2300646"/>
              <a:gd name="connsiteY17" fmla="*/ 761923 h 2363647"/>
              <a:gd name="connsiteX18" fmla="*/ 6569 w 2300646"/>
              <a:gd name="connsiteY18" fmla="*/ 0 h 2363647"/>
              <a:gd name="connsiteX0" fmla="*/ 6569 w 2300646"/>
              <a:gd name="connsiteY0" fmla="*/ 5505 h 2369152"/>
              <a:gd name="connsiteX1" fmla="*/ 767121 w 2300646"/>
              <a:gd name="connsiteY1" fmla="*/ 578452 h 2369152"/>
              <a:gd name="connsiteX2" fmla="*/ 2036842 w 2300646"/>
              <a:gd name="connsiteY2" fmla="*/ 514597 h 2369152"/>
              <a:gd name="connsiteX3" fmla="*/ 2291808 w 2300646"/>
              <a:gd name="connsiteY3" fmla="*/ 662729 h 2369152"/>
              <a:gd name="connsiteX4" fmla="*/ 1138596 w 2300646"/>
              <a:gd name="connsiteY4" fmla="*/ 1026127 h 2369152"/>
              <a:gd name="connsiteX5" fmla="*/ 1624371 w 2300646"/>
              <a:gd name="connsiteY5" fmla="*/ 1550002 h 2369152"/>
              <a:gd name="connsiteX6" fmla="*/ 2072046 w 2300646"/>
              <a:gd name="connsiteY6" fmla="*/ 1550002 h 2369152"/>
              <a:gd name="connsiteX7" fmla="*/ 2300646 w 2300646"/>
              <a:gd name="connsiteY7" fmla="*/ 1740502 h 2369152"/>
              <a:gd name="connsiteX8" fmla="*/ 1833921 w 2300646"/>
              <a:gd name="connsiteY8" fmla="*/ 1873852 h 2369152"/>
              <a:gd name="connsiteX9" fmla="*/ 2005371 w 2300646"/>
              <a:gd name="connsiteY9" fmla="*/ 2121502 h 2369152"/>
              <a:gd name="connsiteX10" fmla="*/ 1729146 w 2300646"/>
              <a:gd name="connsiteY10" fmla="*/ 1988152 h 2369152"/>
              <a:gd name="connsiteX11" fmla="*/ 1538646 w 2300646"/>
              <a:gd name="connsiteY11" fmla="*/ 2369152 h 2369152"/>
              <a:gd name="connsiteX12" fmla="*/ 1310046 w 2300646"/>
              <a:gd name="connsiteY12" fmla="*/ 2150077 h 2369152"/>
              <a:gd name="connsiteX13" fmla="*/ 1443396 w 2300646"/>
              <a:gd name="connsiteY13" fmla="*/ 1788127 h 2369152"/>
              <a:gd name="connsiteX14" fmla="*/ 919521 w 2300646"/>
              <a:gd name="connsiteY14" fmla="*/ 1207102 h 2369152"/>
              <a:gd name="connsiteX15" fmla="*/ 410353 w 2300646"/>
              <a:gd name="connsiteY15" fmla="*/ 2322212 h 2369152"/>
              <a:gd name="connsiteX16" fmla="*/ 288586 w 2300646"/>
              <a:gd name="connsiteY16" fmla="*/ 2052845 h 2369152"/>
              <a:gd name="connsiteX17" fmla="*/ 515813 w 2300646"/>
              <a:gd name="connsiteY17" fmla="*/ 767428 h 2369152"/>
              <a:gd name="connsiteX18" fmla="*/ 6569 w 2300646"/>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24119 w 2305244"/>
              <a:gd name="connsiteY14" fmla="*/ 1207102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43194 w 2305244"/>
              <a:gd name="connsiteY4" fmla="*/ 1026127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185156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06618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898516 w 2305244"/>
              <a:gd name="connsiteY14" fmla="*/ 1196129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47994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73597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513830 w 2305244"/>
              <a:gd name="connsiteY13" fmla="*/ 1784469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28969 w 2305244"/>
              <a:gd name="connsiteY5" fmla="*/ 1550002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50914 w 2305244"/>
              <a:gd name="connsiteY5" fmla="*/ 1597551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76644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11167 w 2305244"/>
              <a:gd name="connsiteY0" fmla="*/ 5505 h 2369152"/>
              <a:gd name="connsiteX1" fmla="*/ 771719 w 2305244"/>
              <a:gd name="connsiteY1" fmla="*/ 578452 h 2369152"/>
              <a:gd name="connsiteX2" fmla="*/ 2041440 w 2305244"/>
              <a:gd name="connsiteY2" fmla="*/ 514597 h 2369152"/>
              <a:gd name="connsiteX3" fmla="*/ 2296406 w 2305244"/>
              <a:gd name="connsiteY3" fmla="*/ 662729 h 2369152"/>
              <a:gd name="connsiteX4" fmla="*/ 1124906 w 2305244"/>
              <a:gd name="connsiteY4" fmla="*/ 1004182 h 2369152"/>
              <a:gd name="connsiteX5" fmla="*/ 1676517 w 2305244"/>
              <a:gd name="connsiteY5" fmla="*/ 1608523 h 2369152"/>
              <a:gd name="connsiteX6" fmla="*/ 2032752 w 2305244"/>
              <a:gd name="connsiteY6" fmla="*/ 1550002 h 2369152"/>
              <a:gd name="connsiteX7" fmla="*/ 2305244 w 2305244"/>
              <a:gd name="connsiteY7" fmla="*/ 1740502 h 2369152"/>
              <a:gd name="connsiteX8" fmla="*/ 1838519 w 2305244"/>
              <a:gd name="connsiteY8" fmla="*/ 1873852 h 2369152"/>
              <a:gd name="connsiteX9" fmla="*/ 2009969 w 2305244"/>
              <a:gd name="connsiteY9" fmla="*/ 2121502 h 2369152"/>
              <a:gd name="connsiteX10" fmla="*/ 1733744 w 2305244"/>
              <a:gd name="connsiteY10" fmla="*/ 1988152 h 2369152"/>
              <a:gd name="connsiteX11" fmla="*/ 1543244 w 2305244"/>
              <a:gd name="connsiteY11" fmla="*/ 2369152 h 2369152"/>
              <a:gd name="connsiteX12" fmla="*/ 1314644 w 2305244"/>
              <a:gd name="connsiteY12" fmla="*/ 2150077 h 2369152"/>
              <a:gd name="connsiteX13" fmla="*/ 1495542 w 2305244"/>
              <a:gd name="connsiteY13" fmla="*/ 1788127 h 2369152"/>
              <a:gd name="connsiteX14" fmla="*/ 909489 w 2305244"/>
              <a:gd name="connsiteY14" fmla="*/ 1225390 h 2369152"/>
              <a:gd name="connsiteX15" fmla="*/ 414951 w 2305244"/>
              <a:gd name="connsiteY15" fmla="*/ 2322212 h 2369152"/>
              <a:gd name="connsiteX16" fmla="*/ 293184 w 2305244"/>
              <a:gd name="connsiteY16" fmla="*/ 2052845 h 2369152"/>
              <a:gd name="connsiteX17" fmla="*/ 520411 w 2305244"/>
              <a:gd name="connsiteY17" fmla="*/ 767428 h 2369152"/>
              <a:gd name="connsiteX18" fmla="*/ 11167 w 2305244"/>
              <a:gd name="connsiteY18" fmla="*/ 5505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24192 w 2305244"/>
              <a:gd name="connsiteY17" fmla="*/ 1641442 h 2369152"/>
              <a:gd name="connsiteX0" fmla="*/ 2305244 w 2305244"/>
              <a:gd name="connsiteY0" fmla="*/ 1740502 h 2369152"/>
              <a:gd name="connsiteX1" fmla="*/ 1838519 w 2305244"/>
              <a:gd name="connsiteY1" fmla="*/ 1873852 h 2369152"/>
              <a:gd name="connsiteX2" fmla="*/ 2009969 w 2305244"/>
              <a:gd name="connsiteY2" fmla="*/ 2121502 h 2369152"/>
              <a:gd name="connsiteX3" fmla="*/ 1733744 w 2305244"/>
              <a:gd name="connsiteY3" fmla="*/ 1988152 h 2369152"/>
              <a:gd name="connsiteX4" fmla="*/ 1543244 w 2305244"/>
              <a:gd name="connsiteY4" fmla="*/ 2369152 h 2369152"/>
              <a:gd name="connsiteX5" fmla="*/ 1314644 w 2305244"/>
              <a:gd name="connsiteY5" fmla="*/ 2150077 h 2369152"/>
              <a:gd name="connsiteX6" fmla="*/ 1495542 w 2305244"/>
              <a:gd name="connsiteY6" fmla="*/ 1788127 h 2369152"/>
              <a:gd name="connsiteX7" fmla="*/ 909489 w 2305244"/>
              <a:gd name="connsiteY7" fmla="*/ 1225390 h 2369152"/>
              <a:gd name="connsiteX8" fmla="*/ 414951 w 2305244"/>
              <a:gd name="connsiteY8" fmla="*/ 2322212 h 2369152"/>
              <a:gd name="connsiteX9" fmla="*/ 293184 w 2305244"/>
              <a:gd name="connsiteY9" fmla="*/ 2052845 h 2369152"/>
              <a:gd name="connsiteX10" fmla="*/ 520411 w 2305244"/>
              <a:gd name="connsiteY10" fmla="*/ 767428 h 2369152"/>
              <a:gd name="connsiteX11" fmla="*/ 11167 w 2305244"/>
              <a:gd name="connsiteY11" fmla="*/ 5505 h 2369152"/>
              <a:gd name="connsiteX12" fmla="*/ 771719 w 2305244"/>
              <a:gd name="connsiteY12" fmla="*/ 578452 h 2369152"/>
              <a:gd name="connsiteX13" fmla="*/ 2041440 w 2305244"/>
              <a:gd name="connsiteY13" fmla="*/ 514597 h 2369152"/>
              <a:gd name="connsiteX14" fmla="*/ 2296406 w 2305244"/>
              <a:gd name="connsiteY14" fmla="*/ 662729 h 2369152"/>
              <a:gd name="connsiteX15" fmla="*/ 1124906 w 2305244"/>
              <a:gd name="connsiteY15" fmla="*/ 1004182 h 2369152"/>
              <a:gd name="connsiteX16" fmla="*/ 1676517 w 2305244"/>
              <a:gd name="connsiteY16" fmla="*/ 1608523 h 2369152"/>
              <a:gd name="connsiteX17" fmla="*/ 2102246 w 2305244"/>
              <a:gd name="connsiteY17" fmla="*/ 1579262 h 2369152"/>
              <a:gd name="connsiteX0" fmla="*/ 2275983 w 2296406"/>
              <a:gd name="connsiteY0" fmla="*/ 1747817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7707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102246 w 2296406"/>
              <a:gd name="connsiteY17" fmla="*/ 1579262 h 2369152"/>
              <a:gd name="connsiteX0" fmla="*/ 2290614 w 2296406"/>
              <a:gd name="connsiteY0" fmla="*/ 1740502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57695 w 2296406"/>
              <a:gd name="connsiteY0" fmla="*/ 1755133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62012 w 2296406"/>
              <a:gd name="connsiteY17" fmla="*/ 1560974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1464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91454 w 2296406"/>
              <a:gd name="connsiteY5" fmla="*/ 2150077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69152"/>
              <a:gd name="connsiteX1" fmla="*/ 1838519 w 2296406"/>
              <a:gd name="connsiteY1" fmla="*/ 1873852 h 2369152"/>
              <a:gd name="connsiteX2" fmla="*/ 2009969 w 2296406"/>
              <a:gd name="connsiteY2" fmla="*/ 2121502 h 2369152"/>
              <a:gd name="connsiteX3" fmla="*/ 1733744 w 2296406"/>
              <a:gd name="connsiteY3" fmla="*/ 1988152 h 2369152"/>
              <a:gd name="connsiteX4" fmla="*/ 1543244 w 2296406"/>
              <a:gd name="connsiteY4" fmla="*/ 2369152 h 2369152"/>
              <a:gd name="connsiteX5" fmla="*/ 1380482 w 2296406"/>
              <a:gd name="connsiteY5" fmla="*/ 2120816 h 2369152"/>
              <a:gd name="connsiteX6" fmla="*/ 1495542 w 2296406"/>
              <a:gd name="connsiteY6" fmla="*/ 1788127 h 2369152"/>
              <a:gd name="connsiteX7" fmla="*/ 909489 w 2296406"/>
              <a:gd name="connsiteY7" fmla="*/ 1225390 h 2369152"/>
              <a:gd name="connsiteX8" fmla="*/ 414951 w 2296406"/>
              <a:gd name="connsiteY8" fmla="*/ 2322212 h 2369152"/>
              <a:gd name="connsiteX9" fmla="*/ 293184 w 2296406"/>
              <a:gd name="connsiteY9" fmla="*/ 2052845 h 2369152"/>
              <a:gd name="connsiteX10" fmla="*/ 520411 w 2296406"/>
              <a:gd name="connsiteY10" fmla="*/ 767428 h 2369152"/>
              <a:gd name="connsiteX11" fmla="*/ 11167 w 2296406"/>
              <a:gd name="connsiteY11" fmla="*/ 5505 h 2369152"/>
              <a:gd name="connsiteX12" fmla="*/ 771719 w 2296406"/>
              <a:gd name="connsiteY12" fmla="*/ 578452 h 2369152"/>
              <a:gd name="connsiteX13" fmla="*/ 2041440 w 2296406"/>
              <a:gd name="connsiteY13" fmla="*/ 514597 h 2369152"/>
              <a:gd name="connsiteX14" fmla="*/ 2296406 w 2296406"/>
              <a:gd name="connsiteY14" fmla="*/ 662729 h 2369152"/>
              <a:gd name="connsiteX15" fmla="*/ 1124906 w 2296406"/>
              <a:gd name="connsiteY15" fmla="*/ 1004182 h 2369152"/>
              <a:gd name="connsiteX16" fmla="*/ 1676517 w 2296406"/>
              <a:gd name="connsiteY16" fmla="*/ 1608523 h 2369152"/>
              <a:gd name="connsiteX17" fmla="*/ 2094931 w 2296406"/>
              <a:gd name="connsiteY17" fmla="*/ 1557316 h 2369152"/>
              <a:gd name="connsiteX0" fmla="*/ 2279640 w 2296406"/>
              <a:gd name="connsiteY0" fmla="*/ 1747818 h 2354521"/>
              <a:gd name="connsiteX1" fmla="*/ 1838519 w 2296406"/>
              <a:gd name="connsiteY1" fmla="*/ 1873852 h 2354521"/>
              <a:gd name="connsiteX2" fmla="*/ 2009969 w 2296406"/>
              <a:gd name="connsiteY2" fmla="*/ 2121502 h 2354521"/>
              <a:gd name="connsiteX3" fmla="*/ 1733744 w 2296406"/>
              <a:gd name="connsiteY3" fmla="*/ 1988152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38519 w 2296406"/>
              <a:gd name="connsiteY1" fmla="*/ 1873852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09969 w 2296406"/>
              <a:gd name="connsiteY2" fmla="*/ 2121502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91681 w 2296406"/>
              <a:gd name="connsiteY2" fmla="*/ 2136133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2042887 w 2296406"/>
              <a:gd name="connsiteY2" fmla="*/ 2194655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16574 w 2296406"/>
              <a:gd name="connsiteY1" fmla="*/ 185190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3889 w 2296406"/>
              <a:gd name="connsiteY1" fmla="*/ 1837277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 name="connsiteX0" fmla="*/ 2279640 w 2296406"/>
              <a:gd name="connsiteY0" fmla="*/ 1747818 h 2354521"/>
              <a:gd name="connsiteX1" fmla="*/ 1827546 w 2296406"/>
              <a:gd name="connsiteY1" fmla="*/ 1826304 h 2354521"/>
              <a:gd name="connsiteX2" fmla="*/ 1955104 w 2296406"/>
              <a:gd name="connsiteY2" fmla="*/ 2095900 h 2354521"/>
              <a:gd name="connsiteX3" fmla="*/ 1682537 w 2296406"/>
              <a:gd name="connsiteY3" fmla="*/ 1962549 h 2354521"/>
              <a:gd name="connsiteX4" fmla="*/ 1528613 w 2296406"/>
              <a:gd name="connsiteY4" fmla="*/ 2354521 h 2354521"/>
              <a:gd name="connsiteX5" fmla="*/ 1380482 w 2296406"/>
              <a:gd name="connsiteY5" fmla="*/ 2120816 h 2354521"/>
              <a:gd name="connsiteX6" fmla="*/ 1495542 w 2296406"/>
              <a:gd name="connsiteY6" fmla="*/ 1788127 h 2354521"/>
              <a:gd name="connsiteX7" fmla="*/ 909489 w 2296406"/>
              <a:gd name="connsiteY7" fmla="*/ 1225390 h 2354521"/>
              <a:gd name="connsiteX8" fmla="*/ 414951 w 2296406"/>
              <a:gd name="connsiteY8" fmla="*/ 2322212 h 2354521"/>
              <a:gd name="connsiteX9" fmla="*/ 293184 w 2296406"/>
              <a:gd name="connsiteY9" fmla="*/ 2052845 h 2354521"/>
              <a:gd name="connsiteX10" fmla="*/ 520411 w 2296406"/>
              <a:gd name="connsiteY10" fmla="*/ 767428 h 2354521"/>
              <a:gd name="connsiteX11" fmla="*/ 11167 w 2296406"/>
              <a:gd name="connsiteY11" fmla="*/ 5505 h 2354521"/>
              <a:gd name="connsiteX12" fmla="*/ 771719 w 2296406"/>
              <a:gd name="connsiteY12" fmla="*/ 578452 h 2354521"/>
              <a:gd name="connsiteX13" fmla="*/ 2041440 w 2296406"/>
              <a:gd name="connsiteY13" fmla="*/ 514597 h 2354521"/>
              <a:gd name="connsiteX14" fmla="*/ 2296406 w 2296406"/>
              <a:gd name="connsiteY14" fmla="*/ 662729 h 2354521"/>
              <a:gd name="connsiteX15" fmla="*/ 1124906 w 2296406"/>
              <a:gd name="connsiteY15" fmla="*/ 1004182 h 2354521"/>
              <a:gd name="connsiteX16" fmla="*/ 1676517 w 2296406"/>
              <a:gd name="connsiteY16" fmla="*/ 1608523 h 2354521"/>
              <a:gd name="connsiteX17" fmla="*/ 2094931 w 2296406"/>
              <a:gd name="connsiteY17" fmla="*/ 1557316 h 235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96406" h="2354521">
                <a:moveTo>
                  <a:pt x="2279640" y="1747818"/>
                </a:moveTo>
                <a:lnTo>
                  <a:pt x="1827546" y="1826304"/>
                </a:lnTo>
                <a:cubicBezTo>
                  <a:pt x="1873723" y="1907635"/>
                  <a:pt x="1985737" y="2047488"/>
                  <a:pt x="1955104" y="2095900"/>
                </a:cubicBezTo>
                <a:cubicBezTo>
                  <a:pt x="1897166" y="2139232"/>
                  <a:pt x="1773393" y="2006999"/>
                  <a:pt x="1682537" y="1962549"/>
                </a:cubicBezTo>
                <a:lnTo>
                  <a:pt x="1528613" y="2354521"/>
                </a:lnTo>
                <a:lnTo>
                  <a:pt x="1380482" y="2120816"/>
                </a:lnTo>
                <a:lnTo>
                  <a:pt x="1495542" y="1788127"/>
                </a:lnTo>
                <a:lnTo>
                  <a:pt x="909489" y="1225390"/>
                </a:lnTo>
                <a:lnTo>
                  <a:pt x="414951" y="2322212"/>
                </a:lnTo>
                <a:lnTo>
                  <a:pt x="293184" y="2052845"/>
                </a:lnTo>
                <a:lnTo>
                  <a:pt x="520411" y="767428"/>
                </a:lnTo>
                <a:cubicBezTo>
                  <a:pt x="325060" y="542715"/>
                  <a:pt x="-71458" y="102202"/>
                  <a:pt x="11167" y="5505"/>
                </a:cubicBezTo>
                <a:cubicBezTo>
                  <a:pt x="111065" y="-52229"/>
                  <a:pt x="554777" y="358209"/>
                  <a:pt x="771719" y="578452"/>
                </a:cubicBezTo>
                <a:lnTo>
                  <a:pt x="2041440" y="514597"/>
                </a:lnTo>
                <a:lnTo>
                  <a:pt x="2296406" y="662729"/>
                </a:lnTo>
                <a:lnTo>
                  <a:pt x="1124906" y="1004182"/>
                </a:lnTo>
                <a:lnTo>
                  <a:pt x="1676517" y="1608523"/>
                </a:lnTo>
                <a:cubicBezTo>
                  <a:pt x="1795262" y="1589016"/>
                  <a:pt x="2094931" y="1557316"/>
                  <a:pt x="2094931" y="1557316"/>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latinLnBrk="1"/>
            <a:endParaRPr lang="ko-KR" altLang="en-US" sz="2800" dirty="0">
              <a:solidFill>
                <a:schemeClr val="tx1"/>
              </a:solidFill>
              <a:latin typeface="Berlin Sans FB Demi" panose="020E0802020502020306" pitchFamily="34" charset="0"/>
              <a:ea typeface="Arial Unicode MS"/>
              <a:cs typeface="Calibri" panose="020F0502020204030204" pitchFamily="34" charset="0"/>
            </a:endParaRPr>
          </a:p>
        </p:txBody>
      </p:sp>
      <p:sp>
        <p:nvSpPr>
          <p:cNvPr id="41" name="TextBox 31">
            <a:extLst>
              <a:ext uri="{FF2B5EF4-FFF2-40B4-BE49-F238E27FC236}">
                <a16:creationId xmlns:a16="http://schemas.microsoft.com/office/drawing/2014/main" id="{CDF1B519-5989-DC4B-B417-51F77D9CF9AE}"/>
              </a:ext>
            </a:extLst>
          </p:cNvPr>
          <p:cNvSpPr txBox="1"/>
          <p:nvPr/>
        </p:nvSpPr>
        <p:spPr>
          <a:xfrm>
            <a:off x="2937880" y="2378969"/>
            <a:ext cx="3589879" cy="769441"/>
          </a:xfrm>
          <a:prstGeom prst="rect">
            <a:avLst/>
          </a:prstGeom>
          <a:noFill/>
          <a:ln>
            <a:noFill/>
          </a:ln>
        </p:spPr>
        <p:txBody>
          <a:bodyPr wrap="square" rtlCol="0">
            <a:spAutoFit/>
          </a:bodyPr>
          <a:lstStyle/>
          <a:p>
            <a:pPr algn="ctr" defTabSz="1219170" latinLnBrk="1"/>
            <a:r>
              <a:rPr lang="en-US" altLang="ko-KR" sz="2200" dirty="0">
                <a:solidFill>
                  <a:schemeClr val="bg1"/>
                </a:solidFill>
                <a:latin typeface="Berlin Sans FB Demi" panose="020E0802020502020306" pitchFamily="34" charset="0"/>
                <a:ea typeface="Arial Unicode MS"/>
                <a:cs typeface="Calibri" panose="020F0502020204030204" pitchFamily="34" charset="0"/>
              </a:rPr>
              <a:t>Underground Argon extracted in Urania</a:t>
            </a:r>
          </a:p>
        </p:txBody>
      </p:sp>
      <p:sp>
        <p:nvSpPr>
          <p:cNvPr id="44" name="TextBox 31">
            <a:extLst>
              <a:ext uri="{FF2B5EF4-FFF2-40B4-BE49-F238E27FC236}">
                <a16:creationId xmlns:a16="http://schemas.microsoft.com/office/drawing/2014/main" id="{881790FF-E8A1-874A-9611-05F0662A82DF}"/>
              </a:ext>
            </a:extLst>
          </p:cNvPr>
          <p:cNvSpPr txBox="1"/>
          <p:nvPr/>
        </p:nvSpPr>
        <p:spPr>
          <a:xfrm>
            <a:off x="6410700" y="3432912"/>
            <a:ext cx="3589879" cy="769441"/>
          </a:xfrm>
          <a:prstGeom prst="rect">
            <a:avLst/>
          </a:prstGeom>
          <a:noFill/>
          <a:ln>
            <a:noFill/>
          </a:ln>
        </p:spPr>
        <p:txBody>
          <a:bodyPr wrap="square" rtlCol="0">
            <a:spAutoFit/>
          </a:bodyPr>
          <a:lstStyle/>
          <a:p>
            <a:pPr algn="ctr" defTabSz="1219170" latinLnBrk="1"/>
            <a:r>
              <a:rPr lang="en-US" altLang="ko-KR" sz="2200" dirty="0">
                <a:solidFill>
                  <a:schemeClr val="bg1"/>
                </a:solidFill>
                <a:latin typeface="Berlin Sans FB Demi" panose="020E0802020502020306" pitchFamily="34" charset="0"/>
                <a:ea typeface="Arial Unicode MS"/>
                <a:cs typeface="Calibri" panose="020F0502020204030204" pitchFamily="34" charset="0"/>
              </a:rPr>
              <a:t>Argon distilled in Aria (Sercui-1)</a:t>
            </a:r>
          </a:p>
        </p:txBody>
      </p:sp>
      <p:sp>
        <p:nvSpPr>
          <p:cNvPr id="47" name="TextBox 31">
            <a:extLst>
              <a:ext uri="{FF2B5EF4-FFF2-40B4-BE49-F238E27FC236}">
                <a16:creationId xmlns:a16="http://schemas.microsoft.com/office/drawing/2014/main" id="{7A30ACEF-F079-7643-8410-AB0CA79E68AF}"/>
              </a:ext>
            </a:extLst>
          </p:cNvPr>
          <p:cNvSpPr txBox="1"/>
          <p:nvPr/>
        </p:nvSpPr>
        <p:spPr>
          <a:xfrm>
            <a:off x="8005409" y="2170401"/>
            <a:ext cx="4330608" cy="1046440"/>
          </a:xfrm>
          <a:prstGeom prst="rect">
            <a:avLst/>
          </a:prstGeom>
          <a:noFill/>
          <a:ln>
            <a:noFill/>
          </a:ln>
        </p:spPr>
        <p:txBody>
          <a:bodyPr wrap="square" rtlCol="0">
            <a:spAutoFit/>
          </a:bodyPr>
          <a:lstStyle/>
          <a:p>
            <a:pPr algn="ctr" defTabSz="1219170" latinLnBrk="1"/>
            <a:r>
              <a:rPr lang="en-US" altLang="ko-KR" sz="2200" dirty="0">
                <a:solidFill>
                  <a:schemeClr val="bg1"/>
                </a:solidFill>
                <a:latin typeface="Berlin Sans FB Demi" panose="020E0802020502020306" pitchFamily="34" charset="0"/>
                <a:ea typeface="Arial Unicode MS"/>
                <a:cs typeface="Calibri" panose="020F0502020204030204" pitchFamily="34" charset="0"/>
              </a:rPr>
              <a:t>High purity Argon </a:t>
            </a:r>
            <a:r>
              <a:rPr lang="en-US" altLang="ko-KR" sz="2200" dirty="0">
                <a:solidFill>
                  <a:srgbClr val="FFFF00"/>
                </a:solidFill>
                <a:latin typeface="Berlin Sans FB Demi" panose="020E0802020502020306" pitchFamily="34" charset="0"/>
                <a:cs typeface="Calibri" panose="020F0502020204030204" pitchFamily="34" charset="0"/>
              </a:rPr>
              <a:t>≈ 1-2 </a:t>
            </a:r>
            <a:r>
              <a:rPr lang="en-US" altLang="ko-KR" sz="2200" dirty="0" err="1">
                <a:solidFill>
                  <a:srgbClr val="FFFF00"/>
                </a:solidFill>
                <a:latin typeface="Berlin Sans FB Demi" panose="020E0802020502020306" pitchFamily="34" charset="0"/>
                <a:cs typeface="Calibri" panose="020F0502020204030204" pitchFamily="34" charset="0"/>
              </a:rPr>
              <a:t>tonne</a:t>
            </a:r>
            <a:r>
              <a:rPr lang="en-US" altLang="ko-KR" sz="2200" dirty="0">
                <a:solidFill>
                  <a:srgbClr val="FFFF00"/>
                </a:solidFill>
                <a:latin typeface="Berlin Sans FB Demi" panose="020E0802020502020306" pitchFamily="34" charset="0"/>
                <a:cs typeface="Calibri" panose="020F0502020204030204" pitchFamily="34" charset="0"/>
              </a:rPr>
              <a:t>/year</a:t>
            </a:r>
          </a:p>
          <a:p>
            <a:pPr algn="ctr" defTabSz="1219170" latinLnBrk="1"/>
            <a:endParaRPr lang="en-US" altLang="ko-KR" dirty="0">
              <a:latin typeface="Berlin Sans FB Demi" panose="020E0802020502020306" pitchFamily="34" charset="0"/>
              <a:ea typeface="Arial Unicode MS"/>
              <a:cs typeface="Calibri" panose="020F0502020204030204" pitchFamily="34" charset="0"/>
            </a:endParaRPr>
          </a:p>
        </p:txBody>
      </p:sp>
      <mc:AlternateContent xmlns:mc="http://schemas.openxmlformats.org/markup-compatibility/2006" xmlns:a14="http://schemas.microsoft.com/office/drawing/2010/main">
        <mc:Choice Requires="a14">
          <p:sp>
            <p:nvSpPr>
              <p:cNvPr id="49" name="Sottotitolo 2">
                <a:extLst>
                  <a:ext uri="{FF2B5EF4-FFF2-40B4-BE49-F238E27FC236}">
                    <a16:creationId xmlns:a16="http://schemas.microsoft.com/office/drawing/2014/main" id="{2CEED545-E61F-3D4F-8841-204094CD34D9}"/>
                  </a:ext>
                </a:extLst>
              </p:cNvPr>
              <p:cNvSpPr txBox="1">
                <a:spLocks/>
              </p:cNvSpPr>
              <p:nvPr/>
            </p:nvSpPr>
            <p:spPr>
              <a:xfrm>
                <a:off x="1941570" y="4923608"/>
                <a:ext cx="2001611" cy="457651"/>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latinLnBrk="1">
                  <a:buNone/>
                </a:pPr>
                <a14:m>
                  <m:oMathPara xmlns:m="http://schemas.openxmlformats.org/officeDocument/2006/math">
                    <m:oMathParaPr>
                      <m:jc m:val="centerGroup"/>
                    </m:oMathParaPr>
                    <m:oMath xmlns:m="http://schemas.openxmlformats.org/officeDocument/2006/math">
                      <m:sSup>
                        <m:sSupPr>
                          <m:ctrlPr>
                            <a:rPr lang="en-US" altLang="ko-KR" sz="1800" b="1" i="1" smtClean="0">
                              <a:latin typeface="Cambria Math" panose="02040503050406030204" pitchFamily="18" charset="0"/>
                              <a:ea typeface="Arial Unicode MS"/>
                              <a:cs typeface="Calibri" panose="020F0502020204030204" pitchFamily="34" charset="0"/>
                            </a:rPr>
                          </m:ctrlPr>
                        </m:sSupPr>
                        <m:e>
                          <m:r>
                            <m:rPr>
                              <m:nor/>
                            </m:rPr>
                            <a:rPr lang="en-US" altLang="ko-KR" sz="1800" b="1" i="0" smtClean="0">
                              <a:latin typeface="Berlin Sans FB Demi" panose="020E0802020502020306" pitchFamily="34" charset="0"/>
                              <a:ea typeface="Arial Unicode MS"/>
                              <a:cs typeface="Calibri" panose="020F0502020204030204" pitchFamily="34" charset="0"/>
                            </a:rPr>
                            <m:t>10</m:t>
                          </m:r>
                        </m:e>
                        <m:sup>
                          <m:r>
                            <m:rPr>
                              <m:nor/>
                            </m:rPr>
                            <a:rPr lang="en-US" altLang="ko-KR" sz="1800" b="1" i="0" smtClean="0">
                              <a:latin typeface="Berlin Sans FB Demi" panose="020E0802020502020306" pitchFamily="34" charset="0"/>
                              <a:ea typeface="Arial Unicode MS"/>
                              <a:cs typeface="Calibri" panose="020F0502020204030204" pitchFamily="34" charset="0"/>
                            </a:rPr>
                            <m:t>−15</m:t>
                          </m:r>
                        </m:sup>
                      </m:sSup>
                    </m:oMath>
                  </m:oMathPara>
                </a14:m>
                <a:endParaRPr lang="ko-KR" altLang="en-US" sz="1800" b="1" dirty="0">
                  <a:latin typeface="Berlin Sans FB Demi" panose="020E0802020502020306" pitchFamily="34" charset="0"/>
                  <a:ea typeface="Arial Unicode MS"/>
                  <a:cs typeface="Calibri" panose="020F0502020204030204" pitchFamily="34" charset="0"/>
                </a:endParaRPr>
              </a:p>
            </p:txBody>
          </p:sp>
        </mc:Choice>
        <mc:Fallback xmlns="">
          <p:sp>
            <p:nvSpPr>
              <p:cNvPr id="49" name="Sottotitolo 2">
                <a:extLst>
                  <a:ext uri="{FF2B5EF4-FFF2-40B4-BE49-F238E27FC236}">
                    <a16:creationId xmlns:a16="http://schemas.microsoft.com/office/drawing/2014/main" id="{2CEED545-E61F-3D4F-8841-204094CD34D9}"/>
                  </a:ext>
                </a:extLst>
              </p:cNvPr>
              <p:cNvSpPr txBox="1">
                <a:spLocks noRot="1" noChangeAspect="1" noMove="1" noResize="1" noEditPoints="1" noAdjustHandles="1" noChangeArrowheads="1" noChangeShapeType="1" noTextEdit="1"/>
              </p:cNvSpPr>
              <p:nvPr/>
            </p:nvSpPr>
            <p:spPr>
              <a:xfrm>
                <a:off x="1941570" y="4923608"/>
                <a:ext cx="2001611" cy="45765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Sottotitolo 2">
                <a:extLst>
                  <a:ext uri="{FF2B5EF4-FFF2-40B4-BE49-F238E27FC236}">
                    <a16:creationId xmlns:a16="http://schemas.microsoft.com/office/drawing/2014/main" id="{783EECAB-1BAC-873C-44EB-7FB6A00990E6}"/>
                  </a:ext>
                </a:extLst>
              </p:cNvPr>
              <p:cNvSpPr txBox="1">
                <a:spLocks/>
              </p:cNvSpPr>
              <p:nvPr/>
            </p:nvSpPr>
            <p:spPr>
              <a:xfrm>
                <a:off x="4006615" y="3777911"/>
                <a:ext cx="2001611" cy="457651"/>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latinLnBrk="1">
                  <a:buNone/>
                </a:pPr>
                <a14:m>
                  <m:oMathPara xmlns:m="http://schemas.openxmlformats.org/officeDocument/2006/math">
                    <m:oMathParaPr>
                      <m:jc m:val="centerGroup"/>
                    </m:oMathParaPr>
                    <m:oMath xmlns:m="http://schemas.openxmlformats.org/officeDocument/2006/math">
                      <m:sSup>
                        <m:sSupPr>
                          <m:ctrlPr>
                            <a:rPr lang="en-US" altLang="ko-KR" sz="1800" b="1" i="1" smtClean="0">
                              <a:latin typeface="Cambria Math" panose="02040503050406030204" pitchFamily="18" charset="0"/>
                              <a:ea typeface="Arial Unicode MS"/>
                              <a:cs typeface="Calibri" panose="020F0502020204030204" pitchFamily="34" charset="0"/>
                            </a:rPr>
                          </m:ctrlPr>
                        </m:sSupPr>
                        <m:e>
                          <m:r>
                            <m:rPr>
                              <m:nor/>
                            </m:rPr>
                            <a:rPr lang="en-US" altLang="ko-KR" sz="1800" b="1" i="0" smtClean="0">
                              <a:latin typeface="Berlin Sans FB Demi" panose="020E0802020502020306" pitchFamily="34" charset="0"/>
                              <a:ea typeface="Arial Unicode MS"/>
                              <a:cs typeface="Calibri" panose="020F0502020204030204" pitchFamily="34" charset="0"/>
                            </a:rPr>
                            <m:t>10</m:t>
                          </m:r>
                        </m:e>
                        <m:sup>
                          <m:r>
                            <m:rPr>
                              <m:nor/>
                            </m:rPr>
                            <a:rPr lang="en-US" altLang="ko-KR" sz="1800" b="1" i="0" smtClean="0">
                              <a:latin typeface="Berlin Sans FB Demi" panose="020E0802020502020306" pitchFamily="34" charset="0"/>
                              <a:ea typeface="Arial Unicode MS"/>
                              <a:cs typeface="Calibri" panose="020F0502020204030204" pitchFamily="34" charset="0"/>
                            </a:rPr>
                            <m:t>−18</m:t>
                          </m:r>
                        </m:sup>
                      </m:sSup>
                    </m:oMath>
                  </m:oMathPara>
                </a14:m>
                <a:endParaRPr lang="ko-KR" altLang="en-US" sz="1800" b="1" dirty="0">
                  <a:latin typeface="Berlin Sans FB Demi" panose="020E0802020502020306" pitchFamily="34" charset="0"/>
                  <a:ea typeface="Arial Unicode MS"/>
                  <a:cs typeface="Calibri" panose="020F0502020204030204" pitchFamily="34" charset="0"/>
                </a:endParaRPr>
              </a:p>
            </p:txBody>
          </p:sp>
        </mc:Choice>
        <mc:Fallback xmlns="">
          <p:sp>
            <p:nvSpPr>
              <p:cNvPr id="3" name="Sottotitolo 2">
                <a:extLst>
                  <a:ext uri="{FF2B5EF4-FFF2-40B4-BE49-F238E27FC236}">
                    <a16:creationId xmlns:a16="http://schemas.microsoft.com/office/drawing/2014/main" id="{783EECAB-1BAC-873C-44EB-7FB6A00990E6}"/>
                  </a:ext>
                </a:extLst>
              </p:cNvPr>
              <p:cNvSpPr txBox="1">
                <a:spLocks noRot="1" noChangeAspect="1" noMove="1" noResize="1" noEditPoints="1" noAdjustHandles="1" noChangeArrowheads="1" noChangeShapeType="1" noTextEdit="1"/>
              </p:cNvSpPr>
              <p:nvPr/>
            </p:nvSpPr>
            <p:spPr>
              <a:xfrm>
                <a:off x="4006615" y="3777911"/>
                <a:ext cx="2001611" cy="45765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Sottotitolo 2">
                <a:extLst>
                  <a:ext uri="{FF2B5EF4-FFF2-40B4-BE49-F238E27FC236}">
                    <a16:creationId xmlns:a16="http://schemas.microsoft.com/office/drawing/2014/main" id="{DA45E40B-3EFE-DDC4-C6B4-0434CE881285}"/>
                  </a:ext>
                </a:extLst>
              </p:cNvPr>
              <p:cNvSpPr txBox="1">
                <a:spLocks/>
              </p:cNvSpPr>
              <p:nvPr/>
            </p:nvSpPr>
            <p:spPr>
              <a:xfrm>
                <a:off x="6153642" y="2634361"/>
                <a:ext cx="2001611" cy="457651"/>
              </a:xfrm>
              <a:prstGeom prst="rect">
                <a:avLst/>
              </a:prstGeom>
            </p:spPr>
            <p:txBody>
              <a:bodyPr vert="horz" lIns="121920" tIns="60960" rIns="121920" bIns="6096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1219170" latinLnBrk="1">
                  <a:buNone/>
                </a:pPr>
                <a14:m>
                  <m:oMathPara xmlns:m="http://schemas.openxmlformats.org/officeDocument/2006/math">
                    <m:oMathParaPr>
                      <m:jc m:val="centerGroup"/>
                    </m:oMathParaPr>
                    <m:oMath xmlns:m="http://schemas.openxmlformats.org/officeDocument/2006/math">
                      <m:sSup>
                        <m:sSupPr>
                          <m:ctrlPr>
                            <a:rPr lang="en-US" altLang="ko-KR" sz="1800" b="1" i="1" smtClean="0">
                              <a:latin typeface="Cambria Math" panose="02040503050406030204" pitchFamily="18" charset="0"/>
                              <a:ea typeface="Arial Unicode MS"/>
                              <a:cs typeface="Calibri" panose="020F0502020204030204" pitchFamily="34" charset="0"/>
                            </a:rPr>
                          </m:ctrlPr>
                        </m:sSupPr>
                        <m:e>
                          <m:r>
                            <m:rPr>
                              <m:nor/>
                            </m:rPr>
                            <a:rPr lang="en-US" altLang="ko-KR" sz="1800" b="1" i="0" smtClean="0">
                              <a:latin typeface="Berlin Sans FB Demi" panose="020E0802020502020306" pitchFamily="34" charset="0"/>
                              <a:ea typeface="Arial Unicode MS"/>
                              <a:cs typeface="Calibri" panose="020F0502020204030204" pitchFamily="34" charset="0"/>
                            </a:rPr>
                            <m:t>10</m:t>
                          </m:r>
                        </m:e>
                        <m:sup>
                          <m:r>
                            <m:rPr>
                              <m:nor/>
                            </m:rPr>
                            <a:rPr lang="en-US" altLang="ko-KR" sz="1800" b="1" i="0" smtClean="0">
                              <a:latin typeface="Berlin Sans FB Demi" panose="020E0802020502020306" pitchFamily="34" charset="0"/>
                              <a:ea typeface="Arial Unicode MS"/>
                              <a:cs typeface="Calibri" panose="020F0502020204030204" pitchFamily="34" charset="0"/>
                            </a:rPr>
                            <m:t>−19</m:t>
                          </m:r>
                        </m:sup>
                      </m:sSup>
                    </m:oMath>
                  </m:oMathPara>
                </a14:m>
                <a:endParaRPr lang="ko-KR" altLang="en-US" sz="1800" b="1" dirty="0">
                  <a:latin typeface="Berlin Sans FB Demi" panose="020E0802020502020306" pitchFamily="34" charset="0"/>
                  <a:ea typeface="Arial Unicode MS"/>
                  <a:cs typeface="Calibri" panose="020F0502020204030204" pitchFamily="34" charset="0"/>
                </a:endParaRPr>
              </a:p>
            </p:txBody>
          </p:sp>
        </mc:Choice>
        <mc:Fallback xmlns="">
          <p:sp>
            <p:nvSpPr>
              <p:cNvPr id="4" name="Sottotitolo 2">
                <a:extLst>
                  <a:ext uri="{FF2B5EF4-FFF2-40B4-BE49-F238E27FC236}">
                    <a16:creationId xmlns:a16="http://schemas.microsoft.com/office/drawing/2014/main" id="{DA45E40B-3EFE-DDC4-C6B4-0434CE881285}"/>
                  </a:ext>
                </a:extLst>
              </p:cNvPr>
              <p:cNvSpPr txBox="1">
                <a:spLocks noRot="1" noChangeAspect="1" noMove="1" noResize="1" noEditPoints="1" noAdjustHandles="1" noChangeArrowheads="1" noChangeShapeType="1" noTextEdit="1"/>
              </p:cNvSpPr>
              <p:nvPr/>
            </p:nvSpPr>
            <p:spPr>
              <a:xfrm>
                <a:off x="6153642" y="2634361"/>
                <a:ext cx="2001611" cy="457651"/>
              </a:xfrm>
              <a:prstGeom prst="rect">
                <a:avLst/>
              </a:prstGeom>
              <a:blipFill>
                <a:blip r:embed="rId5"/>
                <a:stretch>
                  <a:fillRect/>
                </a:stretch>
              </a:blipFill>
            </p:spPr>
            <p:txBody>
              <a:bodyPr/>
              <a:lstStyle/>
              <a:p>
                <a:r>
                  <a:rPr lang="en-US">
                    <a:noFill/>
                  </a:rPr>
                  <a:t> </a:t>
                </a:r>
              </a:p>
            </p:txBody>
          </p:sp>
        </mc:Fallback>
      </mc:AlternateContent>
      <p:pic>
        <p:nvPicPr>
          <p:cNvPr id="21" name="Immagine 52">
            <a:extLst>
              <a:ext uri="{FF2B5EF4-FFF2-40B4-BE49-F238E27FC236}">
                <a16:creationId xmlns:a16="http://schemas.microsoft.com/office/drawing/2014/main" id="{3AC7FFC1-30D0-341B-90E0-C5041C0EA7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52311" y="1244813"/>
            <a:ext cx="832060" cy="832060"/>
          </a:xfrm>
          <a:prstGeom prst="rect">
            <a:avLst/>
          </a:prstGeom>
        </p:spPr>
      </p:pic>
      <p:sp>
        <p:nvSpPr>
          <p:cNvPr id="6" name="TextBox 5">
            <a:extLst>
              <a:ext uri="{FF2B5EF4-FFF2-40B4-BE49-F238E27FC236}">
                <a16:creationId xmlns:a16="http://schemas.microsoft.com/office/drawing/2014/main" id="{ACAA0C08-4F1B-5E0C-5D43-9C8933EC5FBF}"/>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21</a:t>
            </a:r>
          </a:p>
        </p:txBody>
      </p:sp>
      <p:sp>
        <p:nvSpPr>
          <p:cNvPr id="13" name="TextBox 31">
            <a:extLst>
              <a:ext uri="{FF2B5EF4-FFF2-40B4-BE49-F238E27FC236}">
                <a16:creationId xmlns:a16="http://schemas.microsoft.com/office/drawing/2014/main" id="{B612A343-038D-2923-EDB0-02AA4A4FAB42}"/>
              </a:ext>
            </a:extLst>
          </p:cNvPr>
          <p:cNvSpPr txBox="1"/>
          <p:nvPr/>
        </p:nvSpPr>
        <p:spPr>
          <a:xfrm>
            <a:off x="235287" y="1045455"/>
            <a:ext cx="7853880" cy="1200329"/>
          </a:xfrm>
          <a:prstGeom prst="rect">
            <a:avLst/>
          </a:prstGeom>
          <a:noFill/>
          <a:ln>
            <a:noFill/>
          </a:ln>
        </p:spPr>
        <p:txBody>
          <a:bodyPr wrap="square" rtlCol="0">
            <a:spAutoFit/>
          </a:bodyPr>
          <a:lstStyle/>
          <a:p>
            <a:pPr algn="ctr" defTabSz="1219170" latinLnBrk="1"/>
            <a:r>
              <a:rPr lang="en-US" altLang="ko-KR" sz="2400" dirty="0">
                <a:solidFill>
                  <a:srgbClr val="FFFF00"/>
                </a:solidFill>
                <a:latin typeface="Berlin Sans FB Demi" panose="020E0802020502020306" pitchFamily="34" charset="0"/>
                <a:ea typeface="Arial Unicode MS"/>
                <a:cs typeface="Calibri" panose="020F0502020204030204" pitchFamily="34" charset="0"/>
              </a:rPr>
              <a:t>All the data are from </a:t>
            </a:r>
            <a:r>
              <a:rPr lang="en-US" altLang="ko-KR" sz="2400" dirty="0">
                <a:solidFill>
                  <a:srgbClr val="FF0000"/>
                </a:solidFill>
                <a:latin typeface="Berlin Sans FB Demi" panose="020E0802020502020306" pitchFamily="34" charset="0"/>
                <a:ea typeface="Arial Unicode MS"/>
                <a:cs typeface="Calibri" panose="020F0502020204030204" pitchFamily="34" charset="0"/>
              </a:rPr>
              <a:t>simulations</a:t>
            </a:r>
            <a:r>
              <a:rPr lang="en-US" altLang="ko-KR" sz="2400" dirty="0">
                <a:solidFill>
                  <a:srgbClr val="FFFF00"/>
                </a:solidFill>
                <a:latin typeface="Berlin Sans FB Demi" panose="020E0802020502020306" pitchFamily="34" charset="0"/>
                <a:ea typeface="Arial Unicode MS"/>
                <a:cs typeface="Calibri" panose="020F0502020204030204" pitchFamily="34" charset="0"/>
              </a:rPr>
              <a:t>. These are based on the experimental measurements taken during the runs of the prototype</a:t>
            </a:r>
          </a:p>
        </p:txBody>
      </p:sp>
    </p:spTree>
    <p:extLst>
      <p:ext uri="{BB962C8B-B14F-4D97-AF65-F5344CB8AC3E}">
        <p14:creationId xmlns:p14="http://schemas.microsoft.com/office/powerpoint/2010/main" val="2993286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1">
            <a:extLst>
              <a:ext uri="{FF2B5EF4-FFF2-40B4-BE49-F238E27FC236}">
                <a16:creationId xmlns:a16="http://schemas.microsoft.com/office/drawing/2014/main" id="{F6446BE2-63C8-5164-C67C-DF374703FA7C}"/>
              </a:ext>
            </a:extLst>
          </p:cNvPr>
          <p:cNvSpPr>
            <a:spLocks noGrp="1"/>
          </p:cNvSpPr>
          <p:nvPr>
            <p:ph type="body" sz="quarter" idx="10"/>
          </p:nvPr>
        </p:nvSpPr>
        <p:spPr>
          <a:xfrm>
            <a:off x="1400982" y="126049"/>
            <a:ext cx="9390035" cy="576064"/>
          </a:xfrm>
        </p:spPr>
        <p:txBody>
          <a:bodyPr/>
          <a:lstStyle/>
          <a:p>
            <a:pPr algn="ctr"/>
            <a:r>
              <a:rPr lang="en-GB" sz="4400" dirty="0">
                <a:solidFill>
                  <a:srgbClr val="FF0000"/>
                </a:solidFill>
                <a:latin typeface="Berlin Sans FB Demi" panose="020E0802020502020306" pitchFamily="34" charset="0"/>
              </a:rPr>
              <a:t>Urania</a:t>
            </a:r>
          </a:p>
        </p:txBody>
      </p:sp>
      <p:pic>
        <p:nvPicPr>
          <p:cNvPr id="6" name="Immagine 5" descr="Immagine che contiene testo, mappa, schermata, Piano&#10;&#10;Descrizione generata automaticamente">
            <a:extLst>
              <a:ext uri="{FF2B5EF4-FFF2-40B4-BE49-F238E27FC236}">
                <a16:creationId xmlns:a16="http://schemas.microsoft.com/office/drawing/2014/main" id="{DC883AEE-759B-97E5-C5A7-D42E135F0E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61" y="941086"/>
            <a:ext cx="8226166" cy="4975827"/>
          </a:xfrm>
          <a:prstGeom prst="rect">
            <a:avLst/>
          </a:prstGeom>
        </p:spPr>
      </p:pic>
      <p:sp>
        <p:nvSpPr>
          <p:cNvPr id="7" name="TextBox 31">
            <a:extLst>
              <a:ext uri="{FF2B5EF4-FFF2-40B4-BE49-F238E27FC236}">
                <a16:creationId xmlns:a16="http://schemas.microsoft.com/office/drawing/2014/main" id="{37D1B045-AF77-3189-F06C-28C4BA5BB910}"/>
              </a:ext>
            </a:extLst>
          </p:cNvPr>
          <p:cNvSpPr txBox="1"/>
          <p:nvPr/>
        </p:nvSpPr>
        <p:spPr>
          <a:xfrm>
            <a:off x="8414327" y="1113377"/>
            <a:ext cx="3498550" cy="1569660"/>
          </a:xfrm>
          <a:prstGeom prst="rect">
            <a:avLst/>
          </a:prstGeom>
          <a:noFill/>
          <a:ln>
            <a:noFill/>
          </a:ln>
        </p:spPr>
        <p:txBody>
          <a:bodyPr wrap="square" rtlCol="0">
            <a:spAutoFit/>
          </a:bodyPr>
          <a:lstStyle/>
          <a:p>
            <a:pPr algn="ctr" defTabSz="1219170" latinLnBrk="1"/>
            <a:r>
              <a:rPr lang="en-US" altLang="ko-KR" sz="2400" dirty="0">
                <a:solidFill>
                  <a:schemeClr val="bg1"/>
                </a:solidFill>
                <a:latin typeface="Berlin Sans FB Demi" panose="020E0802020502020306" pitchFamily="34" charset="0"/>
                <a:ea typeface="Arial Unicode MS"/>
                <a:cs typeface="Calibri" panose="020F0502020204030204" pitchFamily="34" charset="0"/>
              </a:rPr>
              <a:t>Urania plant productivity</a:t>
            </a:r>
          </a:p>
          <a:p>
            <a:pPr algn="ctr" defTabSz="1219170" latinLnBrk="1"/>
            <a:r>
              <a:rPr lang="en-US" altLang="ko-KR" sz="2400" dirty="0">
                <a:solidFill>
                  <a:schemeClr val="bg1"/>
                </a:solidFill>
                <a:latin typeface="Berlin Sans FB Demi" panose="020E0802020502020306" pitchFamily="34" charset="0"/>
                <a:ea typeface="Arial Unicode MS"/>
                <a:cs typeface="Calibri" panose="020F0502020204030204" pitchFamily="34" charset="0"/>
              </a:rPr>
              <a:t> </a:t>
            </a:r>
            <a:r>
              <a:rPr lang="en-US" altLang="ko-KR" sz="2400" dirty="0">
                <a:solidFill>
                  <a:srgbClr val="FF0000"/>
                </a:solidFill>
                <a:latin typeface="Berlin Sans FB Demi" panose="020E0802020502020306" pitchFamily="34" charset="0"/>
                <a:ea typeface="Arial Unicode MS"/>
                <a:cs typeface="Calibri" panose="020F0502020204030204" pitchFamily="34" charset="0"/>
              </a:rPr>
              <a:t>250-300 kg/day </a:t>
            </a:r>
            <a:r>
              <a:rPr lang="en-US" altLang="ko-KR" sz="2400" dirty="0">
                <a:solidFill>
                  <a:schemeClr val="bg1"/>
                </a:solidFill>
                <a:latin typeface="Berlin Sans FB Demi" panose="020E0802020502020306" pitchFamily="34" charset="0"/>
                <a:ea typeface="Arial Unicode MS"/>
                <a:cs typeface="Calibri" panose="020F0502020204030204" pitchFamily="34" charset="0"/>
              </a:rPr>
              <a:t>of </a:t>
            </a:r>
            <a:r>
              <a:rPr lang="en-US" altLang="ko-KR" sz="2400" dirty="0" err="1">
                <a:solidFill>
                  <a:schemeClr val="bg1"/>
                </a:solidFill>
                <a:latin typeface="Berlin Sans FB Demi" panose="020E0802020502020306" pitchFamily="34" charset="0"/>
                <a:ea typeface="Arial Unicode MS"/>
                <a:cs typeface="Calibri" panose="020F0502020204030204" pitchFamily="34" charset="0"/>
              </a:rPr>
              <a:t>UAr</a:t>
            </a:r>
            <a:r>
              <a:rPr lang="en-US" altLang="ko-KR" sz="2400" dirty="0">
                <a:solidFill>
                  <a:schemeClr val="bg1"/>
                </a:solidFill>
                <a:latin typeface="Berlin Sans FB Demi" panose="020E0802020502020306" pitchFamily="34" charset="0"/>
                <a:ea typeface="Arial Unicode MS"/>
                <a:cs typeface="Calibri" panose="020F0502020204030204" pitchFamily="34" charset="0"/>
              </a:rPr>
              <a:t> from CO2 </a:t>
            </a:r>
          </a:p>
        </p:txBody>
      </p:sp>
      <mc:AlternateContent xmlns:mc="http://schemas.openxmlformats.org/markup-compatibility/2006" xmlns:a14="http://schemas.microsoft.com/office/drawing/2010/main">
        <mc:Choice Requires="a14">
          <p:sp>
            <p:nvSpPr>
              <p:cNvPr id="8" name="TextBox 31">
                <a:extLst>
                  <a:ext uri="{FF2B5EF4-FFF2-40B4-BE49-F238E27FC236}">
                    <a16:creationId xmlns:a16="http://schemas.microsoft.com/office/drawing/2014/main" id="{7ABB0ACE-A979-E9BF-5F40-517C4D45C238}"/>
                  </a:ext>
                </a:extLst>
              </p:cNvPr>
              <p:cNvSpPr txBox="1"/>
              <p:nvPr/>
            </p:nvSpPr>
            <p:spPr>
              <a:xfrm>
                <a:off x="8349143" y="2971754"/>
                <a:ext cx="3768965" cy="2399375"/>
              </a:xfrm>
              <a:prstGeom prst="rect">
                <a:avLst/>
              </a:prstGeom>
              <a:noFill/>
              <a:ln>
                <a:noFill/>
              </a:ln>
            </p:spPr>
            <p:txBody>
              <a:bodyPr wrap="square" rtlCol="0">
                <a:spAutoFit/>
              </a:bodyPr>
              <a:lstStyle/>
              <a:p>
                <a:pPr algn="ctr" defTabSz="1219170" latinLnBrk="1"/>
                <a:r>
                  <a:rPr lang="en-US" altLang="ko-KR" sz="2400" dirty="0">
                    <a:solidFill>
                      <a:schemeClr val="bg1"/>
                    </a:solidFill>
                    <a:latin typeface="Berlin Sans FB Demi" panose="020E0802020502020306" pitchFamily="34" charset="0"/>
                    <a:ea typeface="Arial Unicode MS"/>
                    <a:cs typeface="Calibri" panose="020F0502020204030204" pitchFamily="34" charset="0"/>
                  </a:rPr>
                  <a:t>Estimated </a:t>
                </a:r>
                <a:r>
                  <a:rPr lang="en-US" altLang="ko-KR" sz="2400" dirty="0">
                    <a:solidFill>
                      <a:srgbClr val="FF0000"/>
                    </a:solidFill>
                    <a:latin typeface="Berlin Sans FB Demi" panose="020E0802020502020306" pitchFamily="34" charset="0"/>
                    <a:ea typeface="Arial Unicode MS"/>
                    <a:cs typeface="Calibri" panose="020F0502020204030204" pitchFamily="34" charset="0"/>
                  </a:rPr>
                  <a:t>99.99%</a:t>
                </a:r>
                <a:r>
                  <a:rPr lang="en-US" altLang="ko-KR" sz="2400" dirty="0">
                    <a:solidFill>
                      <a:schemeClr val="bg1"/>
                    </a:solidFill>
                    <a:latin typeface="Berlin Sans FB Demi" panose="020E0802020502020306" pitchFamily="34" charset="0"/>
                    <a:ea typeface="Arial Unicode MS"/>
                    <a:cs typeface="Calibri" panose="020F0502020204030204" pitchFamily="34" charset="0"/>
                  </a:rPr>
                  <a:t> purity.</a:t>
                </a:r>
              </a:p>
              <a:p>
                <a:pPr algn="ctr" defTabSz="1219170" latinLnBrk="1"/>
                <a:r>
                  <a:rPr lang="en-US" altLang="ko-KR" sz="2400" dirty="0">
                    <a:solidFill>
                      <a:srgbClr val="FFFF00"/>
                    </a:solidFill>
                    <a:latin typeface="Berlin Sans FB Demi" panose="020E0802020502020306" pitchFamily="34" charset="0"/>
                    <a:ea typeface="Arial Unicode MS"/>
                    <a:cs typeface="Calibri" panose="020F0502020204030204" pitchFamily="34" charset="0"/>
                  </a:rPr>
                  <a:t>Nitrogen</a:t>
                </a:r>
                <a:r>
                  <a:rPr lang="en-US" altLang="ko-KR" sz="2400" dirty="0">
                    <a:solidFill>
                      <a:schemeClr val="bg1"/>
                    </a:solidFill>
                    <a:latin typeface="Berlin Sans FB Demi" panose="020E0802020502020306" pitchFamily="34" charset="0"/>
                    <a:ea typeface="Arial Unicode MS"/>
                    <a:cs typeface="Calibri" panose="020F0502020204030204" pitchFamily="34" charset="0"/>
                  </a:rPr>
                  <a:t> contaminations can be at most around </a:t>
                </a:r>
                <a14:m>
                  <m:oMath xmlns:m="http://schemas.openxmlformats.org/officeDocument/2006/math">
                    <m:sSup>
                      <m:sSupPr>
                        <m:ctrlPr>
                          <a:rPr lang="en-US" altLang="ko-KR" sz="2400" i="1" smtClean="0">
                            <a:solidFill>
                              <a:srgbClr val="FFFF00"/>
                            </a:solidFill>
                            <a:latin typeface="Cambria Math" panose="02040503050406030204" pitchFamily="18" charset="0"/>
                            <a:cs typeface="Calibri" panose="020F0502020204030204" pitchFamily="34" charset="0"/>
                          </a:rPr>
                        </m:ctrlPr>
                      </m:sSupPr>
                      <m:e>
                        <m:r>
                          <m:rPr>
                            <m:nor/>
                          </m:rPr>
                          <a:rPr lang="it-IT" altLang="ko-KR" sz="2400" b="0" i="0" smtClean="0">
                            <a:solidFill>
                              <a:srgbClr val="FFFF00"/>
                            </a:solidFill>
                            <a:latin typeface="Berlin Sans FB Demi" panose="020E0802020502020306" pitchFamily="34" charset="0"/>
                            <a:cs typeface="Calibri" panose="020F0502020204030204" pitchFamily="34" charset="0"/>
                          </a:rPr>
                          <m:t>10</m:t>
                        </m:r>
                      </m:e>
                      <m:sup>
                        <m:r>
                          <m:rPr>
                            <m:nor/>
                          </m:rPr>
                          <a:rPr lang="it-IT" altLang="ko-KR" sz="2400" b="0" i="0" smtClean="0">
                            <a:solidFill>
                              <a:srgbClr val="FFFF00"/>
                            </a:solidFill>
                            <a:latin typeface="Berlin Sans FB Demi" panose="020E0802020502020306" pitchFamily="34" charset="0"/>
                            <a:cs typeface="Calibri" panose="020F0502020204030204" pitchFamily="34" charset="0"/>
                          </a:rPr>
                          <m:t>−4</m:t>
                        </m:r>
                      </m:sup>
                    </m:sSup>
                  </m:oMath>
                </a14:m>
                <a:r>
                  <a:rPr lang="en-US" altLang="ko-KR" sz="2400" dirty="0">
                    <a:solidFill>
                      <a:schemeClr val="bg1"/>
                    </a:solidFill>
                    <a:latin typeface="Berlin Sans FB Demi" panose="020E0802020502020306" pitchFamily="34" charset="0"/>
                    <a:ea typeface="Arial Unicode MS"/>
                    <a:cs typeface="Calibri" panose="020F0502020204030204" pitchFamily="34" charset="0"/>
                  </a:rPr>
                  <a:t>, while we expect other contaminants to be less than at least </a:t>
                </a:r>
                <a14:m>
                  <m:oMath xmlns:m="http://schemas.openxmlformats.org/officeDocument/2006/math">
                    <m:sSup>
                      <m:sSupPr>
                        <m:ctrlPr>
                          <a:rPr lang="en-US" altLang="ko-KR" sz="2400" i="1" smtClean="0">
                            <a:solidFill>
                              <a:srgbClr val="FFFF00"/>
                            </a:solidFill>
                            <a:latin typeface="Cambria Math" panose="02040503050406030204" pitchFamily="18" charset="0"/>
                            <a:cs typeface="Calibri" panose="020F0502020204030204" pitchFamily="34" charset="0"/>
                          </a:rPr>
                        </m:ctrlPr>
                      </m:sSupPr>
                      <m:e>
                        <m:r>
                          <m:rPr>
                            <m:nor/>
                          </m:rPr>
                          <a:rPr lang="it-IT" altLang="ko-KR" sz="2400" b="0" i="0" smtClean="0">
                            <a:solidFill>
                              <a:srgbClr val="FFFF00"/>
                            </a:solidFill>
                            <a:latin typeface="Berlin Sans FB Demi" panose="020E0802020502020306" pitchFamily="34" charset="0"/>
                            <a:cs typeface="Calibri" panose="020F0502020204030204" pitchFamily="34" charset="0"/>
                          </a:rPr>
                          <m:t>10</m:t>
                        </m:r>
                      </m:e>
                      <m:sup>
                        <m:r>
                          <m:rPr>
                            <m:nor/>
                          </m:rPr>
                          <a:rPr lang="it-IT" altLang="ko-KR" sz="2400" b="0" i="0" smtClean="0">
                            <a:solidFill>
                              <a:srgbClr val="FFFF00"/>
                            </a:solidFill>
                            <a:latin typeface="Berlin Sans FB Demi" panose="020E0802020502020306" pitchFamily="34" charset="0"/>
                            <a:cs typeface="Calibri" panose="020F0502020204030204" pitchFamily="34" charset="0"/>
                          </a:rPr>
                          <m:t>−6</m:t>
                        </m:r>
                      </m:sup>
                    </m:sSup>
                  </m:oMath>
                </a14:m>
                <a:endParaRPr lang="en-US" altLang="ko-KR" sz="2400" dirty="0">
                  <a:solidFill>
                    <a:schemeClr val="bg1"/>
                  </a:solidFill>
                  <a:latin typeface="Berlin Sans FB Demi" panose="020E0802020502020306" pitchFamily="34" charset="0"/>
                  <a:ea typeface="Arial Unicode MS"/>
                  <a:cs typeface="Calibri" panose="020F0502020204030204" pitchFamily="34" charset="0"/>
                </a:endParaRPr>
              </a:p>
            </p:txBody>
          </p:sp>
        </mc:Choice>
        <mc:Fallback xmlns="">
          <p:sp>
            <p:nvSpPr>
              <p:cNvPr id="8" name="TextBox 31">
                <a:extLst>
                  <a:ext uri="{FF2B5EF4-FFF2-40B4-BE49-F238E27FC236}">
                    <a16:creationId xmlns:a16="http://schemas.microsoft.com/office/drawing/2014/main" id="{7ABB0ACE-A979-E9BF-5F40-517C4D45C238}"/>
                  </a:ext>
                </a:extLst>
              </p:cNvPr>
              <p:cNvSpPr txBox="1">
                <a:spLocks noRot="1" noChangeAspect="1" noMove="1" noResize="1" noEditPoints="1" noAdjustHandles="1" noChangeArrowheads="1" noChangeShapeType="1" noTextEdit="1"/>
              </p:cNvSpPr>
              <p:nvPr/>
            </p:nvSpPr>
            <p:spPr>
              <a:xfrm>
                <a:off x="8349143" y="2971754"/>
                <a:ext cx="3768965" cy="2399375"/>
              </a:xfrm>
              <a:prstGeom prst="rect">
                <a:avLst/>
              </a:prstGeom>
              <a:blipFill>
                <a:blip r:embed="rId3"/>
                <a:stretch>
                  <a:fillRect l="-1133" t="-2030" r="-2265" b="-4822"/>
                </a:stretch>
              </a:blipFill>
              <a:ln>
                <a:noFill/>
              </a:ln>
            </p:spPr>
            <p:txBody>
              <a:bodyPr/>
              <a:lstStyle/>
              <a:p>
                <a:r>
                  <a:rPr lang="it-IT">
                    <a:noFill/>
                  </a:rPr>
                  <a:t> </a:t>
                </a:r>
              </a:p>
            </p:txBody>
          </p:sp>
        </mc:Fallback>
      </mc:AlternateContent>
      <p:sp>
        <p:nvSpPr>
          <p:cNvPr id="2" name="TextBox 3">
            <a:extLst>
              <a:ext uri="{FF2B5EF4-FFF2-40B4-BE49-F238E27FC236}">
                <a16:creationId xmlns:a16="http://schemas.microsoft.com/office/drawing/2014/main" id="{F6556D9F-2AED-5B86-1FED-C2C44666F0E0}"/>
              </a:ext>
            </a:extLst>
          </p:cNvPr>
          <p:cNvSpPr txBox="1"/>
          <p:nvPr/>
        </p:nvSpPr>
        <p:spPr>
          <a:xfrm>
            <a:off x="11724771" y="6444676"/>
            <a:ext cx="1449421" cy="369332"/>
          </a:xfrm>
          <a:prstGeom prst="rect">
            <a:avLst/>
          </a:prstGeom>
          <a:noFill/>
        </p:spPr>
        <p:txBody>
          <a:bodyPr wrap="square" rtlCol="0">
            <a:spAutoFit/>
          </a:bodyPr>
          <a:lstStyle/>
          <a:p>
            <a:r>
              <a:rPr lang="en-US" dirty="0">
                <a:latin typeface="Berlin Sans FB Demi" panose="020E0802020502020306" pitchFamily="34" charset="0"/>
              </a:rPr>
              <a:t>8</a:t>
            </a:r>
          </a:p>
        </p:txBody>
      </p:sp>
    </p:spTree>
    <p:extLst>
      <p:ext uri="{BB962C8B-B14F-4D97-AF65-F5344CB8AC3E}">
        <p14:creationId xmlns:p14="http://schemas.microsoft.com/office/powerpoint/2010/main" val="4000821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24">
      <a:dk1>
        <a:sysClr val="windowText" lastClr="000000"/>
      </a:dk1>
      <a:lt1>
        <a:sysClr val="window" lastClr="FFFFFF"/>
      </a:lt1>
      <a:dk2>
        <a:srgbClr val="1F497D"/>
      </a:dk2>
      <a:lt2>
        <a:srgbClr val="EEECE1"/>
      </a:lt2>
      <a:accent1>
        <a:srgbClr val="57A7BD"/>
      </a:accent1>
      <a:accent2>
        <a:srgbClr val="69B6CC"/>
      </a:accent2>
      <a:accent3>
        <a:srgbClr val="57A7BD"/>
      </a:accent3>
      <a:accent4>
        <a:srgbClr val="69B6CC"/>
      </a:accent4>
      <a:accent5>
        <a:srgbClr val="57A7BD"/>
      </a:accent5>
      <a:accent6>
        <a:srgbClr val="69B6CC"/>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Contents Slide Master">
  <a:themeElements>
    <a:clrScheme name="ALLPPT-COLOR-A24">
      <a:dk1>
        <a:sysClr val="windowText" lastClr="000000"/>
      </a:dk1>
      <a:lt1>
        <a:sysClr val="window" lastClr="FFFFFF"/>
      </a:lt1>
      <a:dk2>
        <a:srgbClr val="1F497D"/>
      </a:dk2>
      <a:lt2>
        <a:srgbClr val="EEECE1"/>
      </a:lt2>
      <a:accent1>
        <a:srgbClr val="57A7BD"/>
      </a:accent1>
      <a:accent2>
        <a:srgbClr val="69B6CC"/>
      </a:accent2>
      <a:accent3>
        <a:srgbClr val="57A7BD"/>
      </a:accent3>
      <a:accent4>
        <a:srgbClr val="69B6CC"/>
      </a:accent4>
      <a:accent5>
        <a:srgbClr val="57A7BD"/>
      </a:accent5>
      <a:accent6>
        <a:srgbClr val="69B6CC"/>
      </a:accent6>
      <a:hlink>
        <a:srgbClr val="3F3F3F"/>
      </a:hlink>
      <a:folHlink>
        <a:srgbClr val="3F3F3F"/>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8535</TotalTime>
  <Words>1236</Words>
  <Application>Microsoft Office PowerPoint</Application>
  <PresentationFormat>Widescreen</PresentationFormat>
  <Paragraphs>160</Paragraphs>
  <Slides>21</Slides>
  <Notes>0</Notes>
  <HiddenSlides>0</HiddenSlides>
  <MMClips>1</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21</vt:i4>
      </vt:variant>
    </vt:vector>
  </HeadingPairs>
  <TitlesOfParts>
    <vt:vector size="30" baseType="lpstr">
      <vt:lpstr>맑은 고딕</vt:lpstr>
      <vt:lpstr>Arial</vt:lpstr>
      <vt:lpstr>Berlin Sans FB Demi</vt:lpstr>
      <vt:lpstr>Calibri</vt:lpstr>
      <vt:lpstr>Calibri Light</vt:lpstr>
      <vt:lpstr>Cambria Math</vt:lpstr>
      <vt:lpstr>Office Theme</vt:lpstr>
      <vt:lpstr>Contents Slide Master</vt:lpstr>
      <vt:lpstr>1_Contents Slide Master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RICCARDO STEFANIZZI</dc:creator>
  <cp:lastModifiedBy>RICCARDO STEFANIZZI</cp:lastModifiedBy>
  <cp:revision>397</cp:revision>
  <dcterms:created xsi:type="dcterms:W3CDTF">2023-10-18T09:56:13Z</dcterms:created>
  <dcterms:modified xsi:type="dcterms:W3CDTF">2024-07-08T05:40:48Z</dcterms:modified>
</cp:coreProperties>
</file>