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5" d="100"/>
          <a:sy n="105" d="100"/>
        </p:scale>
        <p:origin x="730" y="-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ea6d68925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ea6d68925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e1c20c91e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e1c20c91e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e1c20c91e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e1c20c91e5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e4e17232b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e4e17232b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1c20c91e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e1c20c91e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e4e17232b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e4e17232b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e4e17232b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e4e17232b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e9e039180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e9e039180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e68d6d68db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e68d6d68db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e4e17232b8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e4e17232b8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e163933ce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e163933ce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e4e17232b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e4e17232b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e4e17232b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e4e17232b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e4e17232b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e4e17232b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e4e17232b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e4e17232b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e68d6d68d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e68d6d68d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e4e17232b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e4e17232b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e68d6d68d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e68d6d68d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e68d6d68d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e68d6d68d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ea0179fa8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ea0179fa8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e163933ce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e163933ce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163933ce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e163933ce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e1c20c91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e1c20c91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163933ce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e163933ce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4e17232b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e4e17232b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4e17232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e4e17232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ea6d6892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ea6d6892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>
            <a:lvl1pPr lvl="0" algn="r" rtl="0">
              <a:buSzPts val="852"/>
              <a:buNone/>
              <a:defRPr sz="9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r" rtl="0">
              <a:buSzPts val="852"/>
              <a:buNone/>
              <a:defRPr sz="9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algn="r" rtl="0">
              <a:buSzPts val="852"/>
              <a:buNone/>
              <a:defRPr sz="9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algn="r" rtl="0">
              <a:buSzPts val="852"/>
              <a:buNone/>
              <a:defRPr sz="9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algn="r" rtl="0">
              <a:buSzPts val="852"/>
              <a:buNone/>
              <a:defRPr sz="9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algn="r" rtl="0">
              <a:buSzPts val="852"/>
              <a:buNone/>
              <a:defRPr sz="9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algn="r" rtl="0">
              <a:buSzPts val="852"/>
              <a:buNone/>
              <a:defRPr sz="9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algn="r" rtl="0">
              <a:buSzPts val="852"/>
              <a:buNone/>
              <a:defRPr sz="9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algn="r" rtl="0">
              <a:buSzPts val="852"/>
              <a:buNone/>
              <a:defRPr sz="9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392775" y="0"/>
            <a:ext cx="7512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20000"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IDM 2024</a:t>
            </a: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  <a:defRPr sz="2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  <a:defRPr sz="2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  <a:defRPr sz="2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  <a:defRPr sz="2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  <a:defRPr sz="2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  <a:defRPr sz="2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  <a:defRPr sz="2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  <a:defRPr sz="2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ckwell"/>
              <a:buNone/>
              <a:defRPr sz="28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1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ckwell"/>
              <a:buChar char="●"/>
              <a:defRPr sz="18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ckwell"/>
              <a:buChar char="○"/>
              <a:defRPr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ckwell"/>
              <a:buChar char="■"/>
              <a:defRPr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ckwell"/>
              <a:buChar char="●"/>
              <a:defRPr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ckwell"/>
              <a:buChar char="○"/>
              <a:defRPr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ckwell"/>
              <a:buChar char="■"/>
              <a:defRPr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ckwell"/>
              <a:buChar char="●"/>
              <a:defRPr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ckwell"/>
              <a:buChar char="○"/>
              <a:defRPr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ckwell"/>
              <a:buChar char="■"/>
              <a:defRPr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16/j.astropartphys.2023.10285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2406.07538" TargetMode="Externa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2406.0753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6.0753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stropartphys.2023.10285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16/j.astropartphys.2023.10285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 amt="15000"/>
          </a:blip>
          <a:srcRect l="835" t="17899" r="865" b="1253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311708" y="11306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Commissioning of the MIGDAL detector with fast neutrons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311700" y="3220225"/>
            <a:ext cx="8520600" cy="1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</a:rPr>
              <a:t>Tim Marley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5652"/>
              <a:buFont typeface="Arial"/>
              <a:buNone/>
            </a:pPr>
            <a:r>
              <a:rPr lang="en-GB" sz="1150" i="1">
                <a:solidFill>
                  <a:schemeClr val="dk1"/>
                </a:solidFill>
              </a:rPr>
              <a:t>Imperial College London</a:t>
            </a:r>
            <a:endParaRPr sz="11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 i="1">
                <a:solidFill>
                  <a:schemeClr val="dk1"/>
                </a:solidFill>
              </a:rPr>
              <a:t>On behalf of the MIGDAL Collaboration</a:t>
            </a:r>
            <a:endParaRPr sz="2000" i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The 15th International Workshop on the Identification of Dark Matter – 8-12 July 2024 – L’Aquila, Italy</a:t>
            </a:r>
            <a:endParaRPr sz="1000" i="1">
              <a:solidFill>
                <a:schemeClr val="dk1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t="43893" b="42081"/>
          <a:stretch/>
        </p:blipFill>
        <p:spPr>
          <a:xfrm>
            <a:off x="0" y="4716025"/>
            <a:ext cx="9144000" cy="4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6050" y="228600"/>
            <a:ext cx="2019348" cy="22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6">
            <a:alphaModFix/>
          </a:blip>
          <a:srcRect l="1470" t="5188" r="2403" b="4891"/>
          <a:stretch/>
        </p:blipFill>
        <p:spPr>
          <a:xfrm>
            <a:off x="76200" y="76200"/>
            <a:ext cx="1844977" cy="48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92" y="3137500"/>
            <a:ext cx="3561809" cy="20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Backgrounds</a:t>
            </a:r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grpSp>
        <p:nvGrpSpPr>
          <p:cNvPr id="208" name="Google Shape;208;p22"/>
          <p:cNvGrpSpPr/>
          <p:nvPr/>
        </p:nvGrpSpPr>
        <p:grpSpPr>
          <a:xfrm>
            <a:off x="6242296" y="3033532"/>
            <a:ext cx="2625700" cy="1978653"/>
            <a:chOff x="6147350" y="476250"/>
            <a:chExt cx="2530551" cy="1895625"/>
          </a:xfrm>
        </p:grpSpPr>
        <p:pic>
          <p:nvPicPr>
            <p:cNvPr id="209" name="Google Shape;209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47350" y="476250"/>
              <a:ext cx="2530551" cy="1895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22"/>
            <p:cNvSpPr txBox="1"/>
            <p:nvPr/>
          </p:nvSpPr>
          <p:spPr>
            <a:xfrm>
              <a:off x="6250000" y="1967000"/>
              <a:ext cx="2427900" cy="354000"/>
            </a:xfrm>
            <a:prstGeom prst="rect">
              <a:avLst/>
            </a:prstGeom>
            <a:noFill/>
            <a:ln>
              <a:noFill/>
            </a:ln>
            <a:effectLst>
              <a:outerShdw blurRad="157163" dist="19050" dir="5400000" algn="bl" rotWithShape="0">
                <a:srgbClr val="000000"/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baseline="300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19</a:t>
              </a:r>
              <a:r>
                <a:rPr lang="en-GB" sz="1200" b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F inelastic 𝛄-ray + </a:t>
              </a:r>
              <a:endParaRPr sz="12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Compton scatter (ITO readout)</a:t>
              </a:r>
              <a:endParaRPr sz="12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211" name="Google Shape;211;p22"/>
          <p:cNvGrpSpPr/>
          <p:nvPr/>
        </p:nvGrpSpPr>
        <p:grpSpPr>
          <a:xfrm>
            <a:off x="4547185" y="373545"/>
            <a:ext cx="4561317" cy="2589223"/>
            <a:chOff x="18825" y="2661275"/>
            <a:chExt cx="4210576" cy="2390125"/>
          </a:xfrm>
        </p:grpSpPr>
        <p:pic>
          <p:nvPicPr>
            <p:cNvPr id="212" name="Google Shape;212;p22"/>
            <p:cNvPicPr preferRelativeResize="0"/>
            <p:nvPr/>
          </p:nvPicPr>
          <p:blipFill rotWithShape="1">
            <a:blip r:embed="rId5">
              <a:alphaModFix/>
            </a:blip>
            <a:srcRect r="17088"/>
            <a:stretch/>
          </p:blipFill>
          <p:spPr>
            <a:xfrm>
              <a:off x="18825" y="2876550"/>
              <a:ext cx="4210576" cy="217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22"/>
            <p:cNvSpPr/>
            <p:nvPr/>
          </p:nvSpPr>
          <p:spPr>
            <a:xfrm>
              <a:off x="46575" y="3117300"/>
              <a:ext cx="4182600" cy="942600"/>
            </a:xfrm>
            <a:prstGeom prst="rect">
              <a:avLst/>
            </a:prstGeom>
            <a:solidFill>
              <a:srgbClr val="DE5E5E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latin typeface="Rockwell"/>
                  <a:ea typeface="Rockwell"/>
                  <a:cs typeface="Rockwell"/>
                  <a:sym typeface="Rockwell"/>
                </a:rPr>
                <a:t>Eliminated by applying an energy threshold</a:t>
              </a:r>
              <a:endParaRPr b="1"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14" name="Google Shape;214;p22"/>
            <p:cNvSpPr/>
            <p:nvPr/>
          </p:nvSpPr>
          <p:spPr>
            <a:xfrm>
              <a:off x="46575" y="4169575"/>
              <a:ext cx="4182600" cy="525000"/>
            </a:xfrm>
            <a:prstGeom prst="rect">
              <a:avLst/>
            </a:prstGeom>
            <a:solidFill>
              <a:srgbClr val="DE5E5E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latin typeface="Rockwell"/>
                  <a:ea typeface="Rockwell"/>
                  <a:cs typeface="Rockwell"/>
                  <a:sym typeface="Rockwell"/>
                </a:rPr>
                <a:t>Eliminated by ITO timing resolution</a:t>
              </a:r>
              <a:endParaRPr b="1"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15" name="Google Shape;215;p22"/>
            <p:cNvSpPr txBox="1"/>
            <p:nvPr/>
          </p:nvSpPr>
          <p:spPr>
            <a:xfrm>
              <a:off x="46600" y="2661275"/>
              <a:ext cx="4182600" cy="2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-GB" sz="900" u="sng">
                  <a:solidFill>
                    <a:schemeClr val="accent5"/>
                  </a:solidFill>
                  <a:latin typeface="Rockwell"/>
                  <a:ea typeface="Rockwell"/>
                  <a:cs typeface="Rockwell"/>
                  <a:sym typeface="Rockwell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(Astropart. Phys. 151 (2023) 102853)</a:t>
              </a:r>
              <a:endParaRPr sz="500"/>
            </a:p>
          </p:txBody>
        </p:sp>
      </p:grpSp>
      <p:pic>
        <p:nvPicPr>
          <p:cNvPr id="216" name="Google Shape;21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5725" y="3137500"/>
            <a:ext cx="2117893" cy="197865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2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44562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79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-GB" sz="1250" dirty="0"/>
              <a:t>We do not expect to be limited by background.</a:t>
            </a:r>
            <a:endParaRPr sz="1250" dirty="0"/>
          </a:p>
          <a:p>
            <a:pPr marL="914400" lvl="1" indent="-3079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50"/>
              <a:buChar char="○"/>
            </a:pPr>
            <a:r>
              <a:rPr lang="en-GB" sz="1250" dirty="0"/>
              <a:t>We wanted to confirm this by measuring the sideband outside the energy and spatial ROI.</a:t>
            </a:r>
            <a:endParaRPr sz="1250" dirty="0"/>
          </a:p>
          <a:p>
            <a:pPr marL="457200" lvl="0" indent="-30797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50"/>
              <a:buChar char="●"/>
            </a:pPr>
            <a:r>
              <a:rPr lang="en-GB" sz="1250" b="1" dirty="0"/>
              <a:t>Secondary NRs</a:t>
            </a:r>
            <a:r>
              <a:rPr lang="en-GB" sz="1250" dirty="0"/>
              <a:t> could create a split topology, similar to Migdal.</a:t>
            </a:r>
            <a:endParaRPr sz="1250" dirty="0"/>
          </a:p>
          <a:p>
            <a:pPr marL="914400" lvl="1" indent="-3079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50"/>
              <a:buChar char="○"/>
            </a:pPr>
            <a:r>
              <a:rPr lang="en-GB" sz="1250" dirty="0"/>
              <a:t>We can exclude these with kinematic and parametric constraints.</a:t>
            </a:r>
            <a:endParaRPr sz="1250" dirty="0"/>
          </a:p>
          <a:p>
            <a:pPr marL="457200" lvl="0" indent="-30797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50"/>
              <a:buChar char="●"/>
            </a:pPr>
            <a:r>
              <a:rPr lang="en-GB" sz="1250" b="1" dirty="0"/>
              <a:t>Compton scatters</a:t>
            </a:r>
            <a:r>
              <a:rPr lang="en-GB" sz="1250" dirty="0"/>
              <a:t> of </a:t>
            </a:r>
            <a:r>
              <a:rPr lang="en-GB" sz="1250" b="1" dirty="0"/>
              <a:t>𝛄-rays</a:t>
            </a:r>
            <a:r>
              <a:rPr lang="en-GB" sz="1250" dirty="0"/>
              <a:t> from </a:t>
            </a:r>
            <a:r>
              <a:rPr lang="en-GB" sz="1250" b="1" dirty="0"/>
              <a:t>neutron inelastic scattering</a:t>
            </a:r>
            <a:r>
              <a:rPr lang="en-GB" sz="1250" dirty="0"/>
              <a:t> can create events with NR + ER.</a:t>
            </a:r>
            <a:endParaRPr sz="1250" dirty="0"/>
          </a:p>
          <a:p>
            <a:pPr marL="914400" lvl="1" indent="-3079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50"/>
              <a:buChar char="○"/>
            </a:pPr>
            <a:r>
              <a:rPr lang="en-GB" sz="1250" dirty="0"/>
              <a:t>This is the main source of background.</a:t>
            </a:r>
            <a:endParaRPr sz="12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0406" y="2078825"/>
            <a:ext cx="3830869" cy="306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Measuring the neutron inelastic 𝛄-ray sideband</a:t>
            </a:r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17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We have constructed a detailed GEANT4 detector geometry to calculate the expected number of 𝛄-rays.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The number of simulated and measured NR + ER coincidences is consistent.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1000"/>
              </a:spcAft>
              <a:buSzPts val="1700"/>
              <a:buChar char="●"/>
            </a:pPr>
            <a:r>
              <a:rPr lang="en-GB" sz="1700"/>
              <a:t>The expected (and measured) number of ERs produced within 3 mm of an NR vertex is very small (good news).</a:t>
            </a:r>
            <a:endParaRPr sz="1700"/>
          </a:p>
        </p:txBody>
      </p:sp>
      <p:pic>
        <p:nvPicPr>
          <p:cNvPr id="225" name="Google Shape;225;p23"/>
          <p:cNvPicPr preferRelativeResize="0"/>
          <p:nvPr/>
        </p:nvPicPr>
        <p:blipFill rotWithShape="1">
          <a:blip r:embed="rId4">
            <a:alphaModFix/>
          </a:blip>
          <a:srcRect l="20560" r="17623" b="12952"/>
          <a:stretch/>
        </p:blipFill>
        <p:spPr>
          <a:xfrm>
            <a:off x="636475" y="2346575"/>
            <a:ext cx="3507725" cy="2749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/>
          <p:nvPr/>
        </p:nvSpPr>
        <p:spPr>
          <a:xfrm>
            <a:off x="1294660" y="2346575"/>
            <a:ext cx="2191500" cy="554100"/>
          </a:xfrm>
          <a:prstGeom prst="rect">
            <a:avLst/>
          </a:prstGeom>
          <a:noFill/>
          <a:ln>
            <a:noFill/>
          </a:ln>
          <a:effectLst>
            <a:outerShdw blurRad="157163" dist="19050" dir="5400000" algn="bl" rotWithShape="0">
              <a:srgbClr val="000000"/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Detailed Geant4 geometry</a:t>
            </a:r>
            <a:endParaRPr sz="1800" b="1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7" name="Google Shape;227;p23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228" name="Google Shape;228;p23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sp>
        <p:nvSpPr>
          <p:cNvPr id="229" name="Google Shape;229;p23"/>
          <p:cNvSpPr/>
          <p:nvPr/>
        </p:nvSpPr>
        <p:spPr>
          <a:xfrm>
            <a:off x="5327364" y="2734122"/>
            <a:ext cx="2595550" cy="4890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A1A1A1">
                    <a:alpha val="30000"/>
                  </a:srgbClr>
                </a:solidFill>
                <a:latin typeface="Arial"/>
              </a:rPr>
              <a:t>Preliminary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4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Beginning the search for Migdal with machine learning</a:t>
            </a:r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4965900" cy="18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300" dirty="0"/>
              <a:t>YOLOv8 is a state-of-the-art object detection algorithm.</a:t>
            </a:r>
            <a:endParaRPr sz="1300" dirty="0"/>
          </a:p>
          <a:p>
            <a:pPr marL="457200" lvl="0" indent="-31115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-GB" sz="1300" dirty="0"/>
              <a:t>Object detection simultaneously classifies and localizes (with bounding boxes) any number of objects of interest in an image.</a:t>
            </a:r>
            <a:endParaRPr sz="1300" dirty="0"/>
          </a:p>
          <a:p>
            <a:pPr marL="457200" lvl="0" indent="-311150" algn="l" rtl="0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SzPts val="1300"/>
              <a:buChar char="●"/>
            </a:pPr>
            <a:r>
              <a:rPr lang="en-GB" sz="1300" dirty="0"/>
              <a:t>Pipeline provides online deliverables, including mixed-field particle ID and NR energy spectra in real time.</a:t>
            </a:r>
            <a:endParaRPr sz="1300" dirty="0"/>
          </a:p>
        </p:txBody>
      </p:sp>
      <p:sp>
        <p:nvSpPr>
          <p:cNvPr id="236" name="Google Shape;236;p24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237" name="Google Shape;237;p24"/>
          <p:cNvPicPr preferRelativeResize="0"/>
          <p:nvPr/>
        </p:nvPicPr>
        <p:blipFill rotWithShape="1">
          <a:blip r:embed="rId3">
            <a:alphaModFix/>
          </a:blip>
          <a:srcRect r="9942"/>
          <a:stretch/>
        </p:blipFill>
        <p:spPr>
          <a:xfrm>
            <a:off x="4965875" y="701375"/>
            <a:ext cx="2983101" cy="15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 rotWithShape="1">
          <a:blip r:embed="rId4">
            <a:alphaModFix/>
          </a:blip>
          <a:srcRect t="10548" r="82244" b="7295"/>
          <a:stretch/>
        </p:blipFill>
        <p:spPr>
          <a:xfrm>
            <a:off x="8061275" y="634075"/>
            <a:ext cx="825149" cy="9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 rotWithShape="1">
          <a:blip r:embed="rId4">
            <a:alphaModFix/>
          </a:blip>
          <a:srcRect l="18861" t="10548" r="63601" b="7295"/>
          <a:stretch/>
        </p:blipFill>
        <p:spPr>
          <a:xfrm>
            <a:off x="8066350" y="1893000"/>
            <a:ext cx="814999" cy="9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4"/>
          <p:cNvPicPr preferRelativeResize="0"/>
          <p:nvPr/>
        </p:nvPicPr>
        <p:blipFill rotWithShape="1">
          <a:blip r:embed="rId4">
            <a:alphaModFix/>
          </a:blip>
          <a:srcRect l="37585" t="10548" r="44659" b="7295"/>
          <a:stretch/>
        </p:blipFill>
        <p:spPr>
          <a:xfrm>
            <a:off x="8061275" y="3151925"/>
            <a:ext cx="825149" cy="923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24"/>
          <p:cNvGrpSpPr/>
          <p:nvPr/>
        </p:nvGrpSpPr>
        <p:grpSpPr>
          <a:xfrm>
            <a:off x="1118825" y="2391175"/>
            <a:ext cx="6753950" cy="2752325"/>
            <a:chOff x="1195025" y="2391175"/>
            <a:chExt cx="6753950" cy="2752325"/>
          </a:xfrm>
        </p:grpSpPr>
        <p:pic>
          <p:nvPicPr>
            <p:cNvPr id="242" name="Google Shape;242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95025" y="2391175"/>
              <a:ext cx="6753950" cy="2752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24"/>
            <p:cNvSpPr txBox="1"/>
            <p:nvPr/>
          </p:nvSpPr>
          <p:spPr>
            <a:xfrm>
              <a:off x="5676200" y="2816625"/>
              <a:ext cx="12699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baseline="30000">
                  <a:solidFill>
                    <a:schemeClr val="dk1"/>
                  </a:solidFill>
                </a:rPr>
                <a:t>19</a:t>
              </a:r>
              <a:r>
                <a:rPr lang="en-GB" b="1">
                  <a:solidFill>
                    <a:schemeClr val="dk1"/>
                  </a:solidFill>
                </a:rPr>
                <a:t>F endpoint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44" name="Google Shape;244;p24"/>
            <p:cNvSpPr txBox="1"/>
            <p:nvPr/>
          </p:nvSpPr>
          <p:spPr>
            <a:xfrm>
              <a:off x="6532813" y="3225088"/>
              <a:ext cx="12699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baseline="30000">
                  <a:solidFill>
                    <a:schemeClr val="dk1"/>
                  </a:solidFill>
                </a:rPr>
                <a:t>nat</a:t>
              </a:r>
              <a:r>
                <a:rPr lang="en-GB" b="1">
                  <a:solidFill>
                    <a:schemeClr val="dk1"/>
                  </a:solidFill>
                </a:rPr>
                <a:t>C endpoint</a:t>
              </a:r>
              <a:endParaRPr b="1">
                <a:solidFill>
                  <a:schemeClr val="dk1"/>
                </a:solidFill>
              </a:endParaRPr>
            </a:p>
          </p:txBody>
        </p:sp>
        <p:cxnSp>
          <p:nvCxnSpPr>
            <p:cNvPr id="245" name="Google Shape;245;p24"/>
            <p:cNvCxnSpPr/>
            <p:nvPr/>
          </p:nvCxnSpPr>
          <p:spPr>
            <a:xfrm>
              <a:off x="6260450" y="3061275"/>
              <a:ext cx="13800" cy="441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6" name="Google Shape;246;p24"/>
            <p:cNvCxnSpPr/>
            <p:nvPr/>
          </p:nvCxnSpPr>
          <p:spPr>
            <a:xfrm flipH="1">
              <a:off x="7087800" y="3472425"/>
              <a:ext cx="48300" cy="326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47" name="Google Shape;247;p24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sp>
        <p:nvSpPr>
          <p:cNvPr id="248" name="Google Shape;248;p24"/>
          <p:cNvSpPr txBox="1"/>
          <p:nvPr/>
        </p:nvSpPr>
        <p:spPr>
          <a:xfrm>
            <a:off x="7764175" y="4240975"/>
            <a:ext cx="137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accent5"/>
                </a:solidFill>
                <a:latin typeface="Rockwell"/>
                <a:ea typeface="Rockwell"/>
                <a:cs typeface="Rockwell"/>
                <a:sym typeface="Rockwel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(arXiv.2406.07538</a:t>
            </a:r>
            <a:r>
              <a:rPr lang="en-GB" sz="1000" u="sng">
                <a:solidFill>
                  <a:schemeClr val="accent5"/>
                </a:solidFill>
                <a:latin typeface="Rockwell"/>
                <a:ea typeface="Rockwell"/>
                <a:cs typeface="Rockwell"/>
                <a:sym typeface="Rockwel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417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YOLOv8 for data reduction</a:t>
            </a:r>
            <a:endParaRPr sz="2000"/>
          </a:p>
        </p:txBody>
      </p:sp>
      <p:sp>
        <p:nvSpPr>
          <p:cNvPr id="254" name="Google Shape;254;p25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3585300" cy="4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8453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1700"/>
              <a:t>YOLO currently operates on the images from the camera subsystem.</a:t>
            </a:r>
            <a:endParaRPr sz="1700"/>
          </a:p>
          <a:p>
            <a:pPr marL="457200" lvl="0" indent="-328453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GB" sz="1700"/>
              <a:t>YOLO finds several ERs within the vicinity of NRs.</a:t>
            </a:r>
            <a:endParaRPr sz="1700"/>
          </a:p>
          <a:p>
            <a:pPr marL="457200" lvl="0" indent="-328453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GB" sz="1700"/>
              <a:t>Keeping only frames with a single ER and NR within 6 mm of each other reduces a sample of </a:t>
            </a:r>
            <a:r>
              <a:rPr lang="en-GB" sz="1700" b="1"/>
              <a:t>20 million frames</a:t>
            </a:r>
            <a:r>
              <a:rPr lang="en-GB" sz="1700"/>
              <a:t> to </a:t>
            </a:r>
            <a:r>
              <a:rPr lang="en-GB" sz="1700" b="1"/>
              <a:t>1,641</a:t>
            </a:r>
            <a:r>
              <a:rPr lang="en-GB" sz="1700"/>
              <a:t>. </a:t>
            </a:r>
            <a:endParaRPr sz="1700"/>
          </a:p>
          <a:p>
            <a:pPr marL="457200" lvl="0" indent="-328453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GB" sz="1700"/>
              <a:t>Are these all Migdal? </a:t>
            </a:r>
            <a:r>
              <a:rPr lang="en-GB" sz="1700" b="1"/>
              <a:t>No.</a:t>
            </a:r>
            <a:endParaRPr sz="1700"/>
          </a:p>
          <a:p>
            <a:pPr marL="457200" lvl="0" indent="-328453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GB" sz="1700"/>
              <a:t>Camera exposure time </a:t>
            </a:r>
            <a:br>
              <a:rPr lang="en-GB" sz="1700"/>
            </a:br>
            <a:r>
              <a:rPr lang="en-GB" sz="1700"/>
              <a:t>(8.33 ms) is long enough for (few) events to pileup.</a:t>
            </a:r>
            <a:endParaRPr sz="1700"/>
          </a:p>
          <a:p>
            <a:pPr marL="457200" lvl="0" indent="-328453" algn="l" rtl="0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-GB" sz="1700"/>
              <a:t>We can resolve this with the ITO subsystem.</a:t>
            </a:r>
            <a:endParaRPr sz="1700"/>
          </a:p>
        </p:txBody>
      </p:sp>
      <p:pic>
        <p:nvPicPr>
          <p:cNvPr id="255" name="Google Shape;2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300" y="1139814"/>
            <a:ext cx="5558648" cy="343656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sp>
        <p:nvSpPr>
          <p:cNvPr id="258" name="Google Shape;258;p25"/>
          <p:cNvSpPr txBox="1"/>
          <p:nvPr/>
        </p:nvSpPr>
        <p:spPr>
          <a:xfrm>
            <a:off x="4052700" y="869175"/>
            <a:ext cx="4467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538B"/>
                </a:solidFill>
                <a:latin typeface="Rockwell"/>
                <a:ea typeface="Rockwell"/>
                <a:cs typeface="Rockwell"/>
                <a:sym typeface="Rockwell"/>
              </a:rPr>
              <a:t>6 randomly chosen events from a sample of</a:t>
            </a:r>
            <a:br>
              <a:rPr lang="en-GB" sz="1500">
                <a:solidFill>
                  <a:srgbClr val="00538B"/>
                </a:solidFill>
                <a:latin typeface="Rockwell"/>
                <a:ea typeface="Rockwell"/>
                <a:cs typeface="Rockwell"/>
                <a:sym typeface="Rockwell"/>
              </a:rPr>
            </a:br>
            <a:r>
              <a:rPr lang="en-GB" sz="1500">
                <a:solidFill>
                  <a:srgbClr val="00538B"/>
                </a:solidFill>
                <a:latin typeface="Rockwell"/>
                <a:ea typeface="Rockwell"/>
                <a:cs typeface="Rockwell"/>
                <a:sym typeface="Rockwell"/>
              </a:rPr>
              <a:t>ERs + NRs with centroid distance &lt; 6 mm</a:t>
            </a:r>
            <a:endParaRPr sz="1500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9" name="Google Shape;259;p25"/>
          <p:cNvSpPr txBox="1"/>
          <p:nvPr/>
        </p:nvSpPr>
        <p:spPr>
          <a:xfrm>
            <a:off x="4864625" y="45763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chemeClr val="accent5"/>
                </a:solidFill>
                <a:latin typeface="Rockwell"/>
                <a:ea typeface="Rockwell"/>
                <a:cs typeface="Rockwell"/>
                <a:sym typeface="Rockwel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(arXiv.2406.07538)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Camera coincidences rejected in ITO</a:t>
            </a:r>
            <a:endParaRPr/>
          </a:p>
        </p:txBody>
      </p:sp>
      <p:sp>
        <p:nvSpPr>
          <p:cNvPr id="265" name="Google Shape;265;p26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55683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ITO's 2ns timing resolution allows for separation of events that pileup due to the camera's 8.33ms exposure time.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example on the right looks Migdal-like in the camera.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 the ITO we see </a:t>
            </a:r>
            <a:r>
              <a:rPr lang="en-GB" b="1"/>
              <a:t>these are two separate events</a:t>
            </a:r>
            <a:r>
              <a:rPr lang="en-GB"/>
              <a:t> which occurred ~few ms apart.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ITO is vital for rejecting these coincidences.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-GB"/>
              <a:t>If an event does not appear in the ITO, we reject it outright as a coincidence.</a:t>
            </a:r>
            <a:endParaRPr/>
          </a:p>
        </p:txBody>
      </p:sp>
      <p:pic>
        <p:nvPicPr>
          <p:cNvPr id="266" name="Google Shape;2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0685" y="0"/>
            <a:ext cx="31971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6"/>
          <p:cNvSpPr txBox="1"/>
          <p:nvPr/>
        </p:nvSpPr>
        <p:spPr>
          <a:xfrm>
            <a:off x="5990775" y="3385600"/>
            <a:ext cx="1056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</a:t>
            </a:r>
            <a:r>
              <a:rPr lang="en-GB" sz="1600" b="1" baseline="-25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0</a:t>
            </a:r>
            <a:endParaRPr sz="1600" b="1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8" name="Google Shape;268;p26"/>
          <p:cNvSpPr txBox="1"/>
          <p:nvPr/>
        </p:nvSpPr>
        <p:spPr>
          <a:xfrm>
            <a:off x="5990775" y="4675075"/>
            <a:ext cx="1206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</a:t>
            </a:r>
            <a:r>
              <a:rPr lang="en-GB" sz="1600" b="1" baseline="-250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0 </a:t>
            </a:r>
            <a:r>
              <a:rPr lang="en-GB" sz="16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+ 5 ms</a:t>
            </a:r>
            <a:endParaRPr sz="1600" b="1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9" name="Google Shape;269;p26"/>
          <p:cNvSpPr txBox="1"/>
          <p:nvPr/>
        </p:nvSpPr>
        <p:spPr>
          <a:xfrm>
            <a:off x="7889000" y="2521050"/>
            <a:ext cx="1056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sz="1800" b="1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0" name="Google Shape;270;p26"/>
          <p:cNvSpPr txBox="1"/>
          <p:nvPr/>
        </p:nvSpPr>
        <p:spPr>
          <a:xfrm>
            <a:off x="7889000" y="3803025"/>
            <a:ext cx="1056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sz="1800" b="1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1" name="Google Shape;271;p26"/>
          <p:cNvSpPr txBox="1"/>
          <p:nvPr/>
        </p:nvSpPr>
        <p:spPr>
          <a:xfrm>
            <a:off x="6941238" y="1787100"/>
            <a:ext cx="1056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Camera</a:t>
            </a:r>
            <a:endParaRPr sz="1800" b="1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2" name="Google Shape;272;p26"/>
          <p:cNvSpPr txBox="1"/>
          <p:nvPr/>
        </p:nvSpPr>
        <p:spPr>
          <a:xfrm>
            <a:off x="6941238" y="2521050"/>
            <a:ext cx="1056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ITO</a:t>
            </a:r>
            <a:endParaRPr sz="1800" b="1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3" name="Google Shape;273;p26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274" name="Google Shape;274;p26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</a:t>
            </a:r>
            <a:endParaRPr/>
          </a:p>
        </p:txBody>
      </p:sp>
      <p:sp>
        <p:nvSpPr>
          <p:cNvPr id="280" name="Google Shape;280;p27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37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MIGDAL experiment aims to perform an unambiguous observation of the Migdal effect.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Perpendicular optical and charge based planar readouts are combined to achieve 3D reconstruction of tracks.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detector is performing as designed.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have acquired several weeks of stable DD data. We will collect more.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Data analysis of the two science runs is ongoing (stay tuned).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Potential backgrounds appear to be as expected.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YOLOv8 object identification allows fast feedback and event selection </a:t>
            </a:r>
            <a:r>
              <a:rPr lang="en-GB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(arXiv.2406.07538)</a:t>
            </a:r>
            <a:r>
              <a:rPr lang="en-GB"/>
              <a:t>.</a:t>
            </a:r>
            <a:endParaRPr/>
          </a:p>
        </p:txBody>
      </p:sp>
      <p:sp>
        <p:nvSpPr>
          <p:cNvPr id="281" name="Google Shape;281;p27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282" name="Google Shape;282;p27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pic>
        <p:nvPicPr>
          <p:cNvPr id="283" name="Google Shape;28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658" y="4336614"/>
            <a:ext cx="7448668" cy="70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7"/>
          <p:cNvPicPr preferRelativeResize="0"/>
          <p:nvPr/>
        </p:nvPicPr>
        <p:blipFill rotWithShape="1">
          <a:blip r:embed="rId5">
            <a:alphaModFix/>
          </a:blip>
          <a:srcRect l="1470" t="5188" r="2403" b="4891"/>
          <a:stretch/>
        </p:blipFill>
        <p:spPr>
          <a:xfrm>
            <a:off x="3508633" y="87900"/>
            <a:ext cx="1503329" cy="3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Backup</a:t>
            </a:r>
            <a:endParaRPr/>
          </a:p>
        </p:txBody>
      </p:sp>
      <p:sp>
        <p:nvSpPr>
          <p:cNvPr id="290" name="Google Shape;290;p28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Papers</a:t>
            </a:r>
            <a:endParaRPr/>
          </a:p>
        </p:txBody>
      </p:sp>
      <p:sp>
        <p:nvSpPr>
          <p:cNvPr id="296" name="Google Shape;296;p29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297" name="Google Shape;297;p29"/>
          <p:cNvSpPr txBox="1">
            <a:spLocks noGrp="1"/>
          </p:cNvSpPr>
          <p:nvPr>
            <p:ph type="body" idx="1"/>
          </p:nvPr>
        </p:nvSpPr>
        <p:spPr>
          <a:xfrm>
            <a:off x="228600" y="572700"/>
            <a:ext cx="54792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/>
              <a:t>A. Migdal Ionizatsiya atomov pri yadernykh reaktsiyakh, ZhETF, 9, 1163-1165 (1939). </a:t>
            </a:r>
            <a:endParaRPr/>
          </a:p>
          <a:p>
            <a:pPr marL="457200" lvl="0" indent="-317182" algn="l" rtl="0">
              <a:spcBef>
                <a:spcPts val="10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/>
              <a:t>A. Migdal Ionizatsiya atomov pri α- i βraspade, ZhETF, 11, 207-212 (1941) .</a:t>
            </a:r>
            <a:endParaRPr/>
          </a:p>
          <a:p>
            <a:pPr marL="457200" lvl="0" indent="-317182" algn="l" rtl="0">
              <a:spcBef>
                <a:spcPts val="10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/>
              <a:t>M.S. Rapaport, F. Asaro and I. Pearlman Kshell electron shake-off accompanying alpha decay, PRC 11, 1740-1745 (1975).</a:t>
            </a:r>
            <a:endParaRPr/>
          </a:p>
          <a:p>
            <a:pPr marL="457200" lvl="0" indent="-317182" algn="l" rtl="0">
              <a:spcBef>
                <a:spcPts val="10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/>
              <a:t>M.S. Rapaport, F. Asaro and I. Pearlman L- and M-shell electron shake-off accompanying alpha decay, PRC 11, 1746-1754 (1975).</a:t>
            </a:r>
            <a:endParaRPr/>
          </a:p>
          <a:p>
            <a:pPr marL="457200" lvl="0" indent="-317182" algn="l" rtl="0">
              <a:spcBef>
                <a:spcPts val="10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/>
              <a:t>C. Couratin et al. , First Measurement of Pure Electron Shakeoff in the β Decay of Trapped 6He+ Ions, PRL 108, 243201 (2012).</a:t>
            </a:r>
            <a:endParaRPr/>
          </a:p>
          <a:p>
            <a:pPr marL="457200" lvl="0" indent="-317182" algn="l" rtl="0">
              <a:spcBef>
                <a:spcPts val="100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/>
              <a:t>X. Fabian et al., Electron Shakeoff following the β + decay of Trapped 19Ne+ and 35Ar+ trapped ions, PRA, 97, 023402 (2018).</a:t>
            </a:r>
            <a:endParaRPr/>
          </a:p>
        </p:txBody>
      </p:sp>
      <p:sp>
        <p:nvSpPr>
          <p:cNvPr id="298" name="Google Shape;298;p29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pic>
        <p:nvPicPr>
          <p:cNvPr id="299" name="Google Shape;2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7325" y="572688"/>
            <a:ext cx="2790901" cy="4124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CF4 nuclear recoil spectrum &amp; Migdal rates</a:t>
            </a:r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11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Higher rate of NRs at lower energies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(Astropart. Phys. 151 (2023) 102853)</a:t>
            </a:r>
            <a:r>
              <a:rPr lang="en-GB"/>
              <a:t>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Higher rate of Migdal events at higher energies (fluorine kinematic end-point).</a:t>
            </a:r>
            <a:endParaRPr/>
          </a:p>
        </p:txBody>
      </p:sp>
      <p:pic>
        <p:nvPicPr>
          <p:cNvPr id="307" name="Google Shape;307;p30"/>
          <p:cNvPicPr preferRelativeResize="0"/>
          <p:nvPr/>
        </p:nvPicPr>
        <p:blipFill rotWithShape="1">
          <a:blip r:embed="rId4">
            <a:alphaModFix/>
          </a:blip>
          <a:srcRect l="12842" r="12835"/>
          <a:stretch/>
        </p:blipFill>
        <p:spPr>
          <a:xfrm>
            <a:off x="5052150" y="1707425"/>
            <a:ext cx="4015651" cy="303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0"/>
          <p:cNvPicPr preferRelativeResize="0"/>
          <p:nvPr/>
        </p:nvPicPr>
        <p:blipFill rotWithShape="1">
          <a:blip r:embed="rId5">
            <a:alphaModFix/>
          </a:blip>
          <a:srcRect l="8121" r="8147"/>
          <a:stretch/>
        </p:blipFill>
        <p:spPr>
          <a:xfrm>
            <a:off x="93350" y="1707425"/>
            <a:ext cx="4524038" cy="303917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0"/>
          <p:cNvSpPr txBox="1"/>
          <p:nvPr/>
        </p:nvSpPr>
        <p:spPr>
          <a:xfrm>
            <a:off x="2888550" y="2242413"/>
            <a:ext cx="1225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</a:rPr>
              <a:t>NR spectrum</a:t>
            </a:r>
            <a:endParaRPr sz="1500" b="1">
              <a:solidFill>
                <a:schemeClr val="dk1"/>
              </a:solidFill>
            </a:endParaRPr>
          </a:p>
        </p:txBody>
      </p:sp>
      <p:sp>
        <p:nvSpPr>
          <p:cNvPr id="310" name="Google Shape;310;p30"/>
          <p:cNvSpPr txBox="1"/>
          <p:nvPr/>
        </p:nvSpPr>
        <p:spPr>
          <a:xfrm>
            <a:off x="7342975" y="2340738"/>
            <a:ext cx="1225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</a:rPr>
              <a:t>Migdal rate</a:t>
            </a:r>
            <a:endParaRPr sz="1500" b="1">
              <a:solidFill>
                <a:schemeClr val="dk1"/>
              </a:solidFill>
            </a:endParaRPr>
          </a:p>
        </p:txBody>
      </p:sp>
      <p:sp>
        <p:nvSpPr>
          <p:cNvPr id="311" name="Google Shape;311;p30"/>
          <p:cNvSpPr txBox="1"/>
          <p:nvPr/>
        </p:nvSpPr>
        <p:spPr>
          <a:xfrm>
            <a:off x="5487925" y="4791725"/>
            <a:ext cx="2991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*per day at nominal neutron rate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12" name="Google Shape;312;p30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Assembly at NILE</a:t>
            </a:r>
            <a:endParaRPr/>
          </a:p>
        </p:txBody>
      </p:sp>
      <p:pic>
        <p:nvPicPr>
          <p:cNvPr id="318" name="Google Shape;3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0" y="1018975"/>
            <a:ext cx="5522623" cy="34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5650" y="1410849"/>
            <a:ext cx="3372024" cy="268025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1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321" name="Google Shape;321;p31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sp>
        <p:nvSpPr>
          <p:cNvPr id="322" name="Google Shape;322;p31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Migdal effect</a:t>
            </a: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dirty="0"/>
              <a:t>Direct DM experiments invoke the Migdal effect to probe energies below their nuclear recoil threshold.</a:t>
            </a:r>
            <a:endParaRPr sz="1400"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1400" dirty="0"/>
              <a:t>Predicted by A. Migdal in the 1930s/1940s and first observed in radioactive decays in the 1970s – but not yet recorded in nuclear scattering.</a:t>
            </a:r>
            <a:endParaRPr sz="1400"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1400" dirty="0"/>
              <a:t>Migdal In Galactic Dark </a:t>
            </a:r>
            <a:r>
              <a:rPr lang="en-GB" sz="1400" dirty="0" err="1"/>
              <a:t>mAtter</a:t>
            </a:r>
            <a:r>
              <a:rPr lang="en-GB" sz="1400" dirty="0"/>
              <a:t> </a:t>
            </a:r>
            <a:r>
              <a:rPr lang="en-GB" sz="1400" dirty="0" err="1"/>
              <a:t>expLoration</a:t>
            </a:r>
            <a:r>
              <a:rPr lang="en-GB" sz="1400" dirty="0"/>
              <a:t> (MIGDAL) Experiment</a:t>
            </a:r>
            <a:endParaRPr sz="1400" dirty="0"/>
          </a:p>
          <a:p>
            <a:pPr marL="914400" lvl="1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-GB" dirty="0"/>
              <a:t>We aim to achieve the u</a:t>
            </a:r>
            <a:r>
              <a:rPr lang="en-GB" sz="1400" dirty="0"/>
              <a:t>nambiguous observation (and characterisation) of the Migdal effect using a low-pressure optical TPC and high-energy neutrons.</a:t>
            </a:r>
            <a:endParaRPr sz="1400" dirty="0"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202" y="2653200"/>
            <a:ext cx="5151124" cy="17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575" y="2596151"/>
            <a:ext cx="3062225" cy="23664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4014213" y="4375500"/>
            <a:ext cx="4445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ckwell"/>
                <a:ea typeface="Rockwell"/>
                <a:cs typeface="Rockwell"/>
                <a:sym typeface="Rockwell"/>
              </a:rPr>
              <a:t>Migdal topology involves an electron and a nuclear</a:t>
            </a:r>
            <a:endParaRPr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ckwell"/>
                <a:ea typeface="Rockwell"/>
                <a:cs typeface="Rockwell"/>
                <a:sym typeface="Rockwell"/>
              </a:rPr>
              <a:t>recoil originating from the same vertex.</a:t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PMT </a:t>
            </a:r>
            <a:endParaRPr/>
          </a:p>
        </p:txBody>
      </p:sp>
      <p:sp>
        <p:nvSpPr>
          <p:cNvPr id="328" name="Google Shape;328;p32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The PMT is used to trigger the DAQ (on S2 signal) and obtain an absolute depth coordinate.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The depth is calculated from the S1-S2 𝚫t and the drift velocity in the gas.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-GB" sz="1600"/>
              <a:t>PMT is digitised at 2 ns with 8-bit resolution.</a:t>
            </a:r>
            <a:endParaRPr sz="1600"/>
          </a:p>
        </p:txBody>
      </p:sp>
      <p:pic>
        <p:nvPicPr>
          <p:cNvPr id="329" name="Google Shape;3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3492" y="1606675"/>
            <a:ext cx="4066433" cy="304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29538"/>
            <a:ext cx="3905101" cy="219661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2"/>
          <p:cNvSpPr txBox="1"/>
          <p:nvPr/>
        </p:nvSpPr>
        <p:spPr>
          <a:xfrm>
            <a:off x="5344525" y="4465450"/>
            <a:ext cx="85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0000FF"/>
                </a:solidFill>
              </a:rPr>
              <a:t>S1</a:t>
            </a:r>
            <a:endParaRPr sz="1500"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0000FF"/>
                </a:solidFill>
              </a:rPr>
              <a:t>primary</a:t>
            </a:r>
            <a:endParaRPr sz="1500" b="1">
              <a:solidFill>
                <a:srgbClr val="0000FF"/>
              </a:solidFill>
            </a:endParaRPr>
          </a:p>
        </p:txBody>
      </p:sp>
      <p:sp>
        <p:nvSpPr>
          <p:cNvPr id="332" name="Google Shape;332;p32"/>
          <p:cNvSpPr txBox="1"/>
          <p:nvPr/>
        </p:nvSpPr>
        <p:spPr>
          <a:xfrm>
            <a:off x="5563125" y="1662063"/>
            <a:ext cx="122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0000FF"/>
                </a:solidFill>
              </a:rPr>
              <a:t>S2</a:t>
            </a:r>
            <a:endParaRPr sz="1500"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0000FF"/>
                </a:solidFill>
              </a:rPr>
              <a:t>secondary</a:t>
            </a:r>
            <a:endParaRPr sz="1500" b="1">
              <a:solidFill>
                <a:srgbClr val="0000FF"/>
              </a:solidFill>
            </a:endParaRPr>
          </a:p>
        </p:txBody>
      </p:sp>
      <p:sp>
        <p:nvSpPr>
          <p:cNvPr id="333" name="Google Shape;333;p32"/>
          <p:cNvSpPr/>
          <p:nvPr/>
        </p:nvSpPr>
        <p:spPr>
          <a:xfrm>
            <a:off x="5741125" y="3892750"/>
            <a:ext cx="463200" cy="572700"/>
          </a:xfrm>
          <a:prstGeom prst="bentArrow">
            <a:avLst>
              <a:gd name="adj1" fmla="val 7243"/>
              <a:gd name="adj2" fmla="val 15220"/>
              <a:gd name="adj3" fmla="val 31871"/>
              <a:gd name="adj4" fmla="val 43750"/>
            </a:avLst>
          </a:prstGeom>
          <a:solidFill>
            <a:srgbClr val="0000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4" name="Google Shape;334;p32"/>
          <p:cNvSpPr/>
          <p:nvPr/>
        </p:nvSpPr>
        <p:spPr>
          <a:xfrm rot="10800000" flipH="1">
            <a:off x="6143975" y="2123775"/>
            <a:ext cx="743100" cy="572700"/>
          </a:xfrm>
          <a:prstGeom prst="bentArrow">
            <a:avLst>
              <a:gd name="adj1" fmla="val 7243"/>
              <a:gd name="adj2" fmla="val 15220"/>
              <a:gd name="adj3" fmla="val 31871"/>
              <a:gd name="adj4" fmla="val 43750"/>
            </a:avLst>
          </a:prstGeom>
          <a:solidFill>
            <a:srgbClr val="0000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5" name="Google Shape;335;p32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336" name="Google Shape;336;p32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sp>
        <p:nvSpPr>
          <p:cNvPr id="337" name="Google Shape;337;p32"/>
          <p:cNvSpPr txBox="1"/>
          <p:nvPr/>
        </p:nvSpPr>
        <p:spPr>
          <a:xfrm>
            <a:off x="604950" y="42261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highlight>
                  <a:schemeClr val="lt1"/>
                </a:highlight>
                <a:latin typeface="Rockwell"/>
                <a:ea typeface="Rockwell"/>
                <a:cs typeface="Rockwell"/>
                <a:sym typeface="Rockwell"/>
              </a:rPr>
              <a:t>Hamamatsu R11410 PMT</a:t>
            </a:r>
            <a:endParaRPr sz="1600"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GEM mask</a:t>
            </a:r>
            <a:endParaRPr dirty="0"/>
          </a:p>
        </p:txBody>
      </p:sp>
      <p:sp>
        <p:nvSpPr>
          <p:cNvPr id="343" name="Google Shape;343;p33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48882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Avoid tracks falling outside the camera field of view by attaching a mask to the TPC. 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This blocks NRs from being amplified outside the 80 x 45 mm</a:t>
            </a:r>
            <a:r>
              <a:rPr lang="en-GB" baseline="30000"/>
              <a:t>2</a:t>
            </a:r>
            <a:r>
              <a:rPr lang="en-GB"/>
              <a:t> camera area.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ITO readout now sees the same active area as the camera.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also have a 100 x 60 mm</a:t>
            </a:r>
            <a:r>
              <a:rPr lang="en-GB" baseline="30000"/>
              <a:t>2</a:t>
            </a:r>
            <a:r>
              <a:rPr lang="en-GB"/>
              <a:t> mask.</a:t>
            </a:r>
            <a:endParaRPr/>
          </a:p>
          <a:p>
            <a:pPr marL="914400" lvl="1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-GB"/>
              <a:t>We plan to test this configuration soon.</a:t>
            </a:r>
            <a:endParaRPr/>
          </a:p>
        </p:txBody>
      </p:sp>
      <p:pic>
        <p:nvPicPr>
          <p:cNvPr id="344" name="Google Shape;344;p33"/>
          <p:cNvPicPr preferRelativeResize="0"/>
          <p:nvPr/>
        </p:nvPicPr>
        <p:blipFill rotWithShape="1">
          <a:blip r:embed="rId3">
            <a:alphaModFix/>
          </a:blip>
          <a:srcRect t="20716" b="30038"/>
          <a:stretch/>
        </p:blipFill>
        <p:spPr>
          <a:xfrm rot="-5400000">
            <a:off x="5074538" y="705476"/>
            <a:ext cx="3666774" cy="390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3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346" name="Google Shape;346;p33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Optical distortion correction</a:t>
            </a:r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characterise the distortion by imaging a regular grid and measuring the deflection of the lines as a function of radial distance.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Barrel distortion in the camera can be parameterised by a 5</a:t>
            </a:r>
            <a:r>
              <a:rPr lang="en-GB" baseline="30000"/>
              <a:t>th</a:t>
            </a:r>
            <a:r>
              <a:rPr lang="en-GB"/>
              <a:t>-order polynomial.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Imaging closer to the focal plane increases distortion.</a:t>
            </a:r>
            <a:endParaRPr/>
          </a:p>
        </p:txBody>
      </p:sp>
      <p:pic>
        <p:nvPicPr>
          <p:cNvPr id="353" name="Google Shape;35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93975"/>
            <a:ext cx="8839204" cy="249034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4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Flat field correction in the camera</a:t>
            </a:r>
            <a:endParaRPr/>
          </a:p>
        </p:txBody>
      </p:sp>
      <p:sp>
        <p:nvSpPr>
          <p:cNvPr id="361" name="Google Shape;361;p35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use an </a:t>
            </a:r>
            <a:r>
              <a:rPr lang="en-GB" baseline="30000"/>
              <a:t>55</a:t>
            </a:r>
            <a:r>
              <a:rPr lang="en-GB"/>
              <a:t>Fe source as an energy calibration.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Interactions occur over the entire volume, so we can perform a position-dependent calibration.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Below is a map of the relative intensities of </a:t>
            </a:r>
            <a:r>
              <a:rPr lang="en-GB" baseline="30000"/>
              <a:t>55</a:t>
            </a:r>
            <a:r>
              <a:rPr lang="en-GB"/>
              <a:t>Fe events.</a:t>
            </a:r>
            <a:endParaRPr/>
          </a:p>
        </p:txBody>
      </p:sp>
      <p:pic>
        <p:nvPicPr>
          <p:cNvPr id="362" name="Google Shape;3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1175" y="2234675"/>
            <a:ext cx="4201650" cy="29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364" name="Google Shape;364;p35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Capabilities of the ORCA Quest</a:t>
            </a:r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ORCA Quest is capable of ‘photon-number resolving’ at the cost of a slower, 5 Hz readout rate.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Using this mode risks pileup of events, only useful for low-noise calibration.</a:t>
            </a:r>
            <a:endParaRPr/>
          </a:p>
        </p:txBody>
      </p:sp>
      <p:pic>
        <p:nvPicPr>
          <p:cNvPr id="371" name="Google Shape;3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75" y="1923275"/>
            <a:ext cx="5161074" cy="29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800" y="1938575"/>
            <a:ext cx="3651524" cy="2904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/>
          <p:nvPr/>
        </p:nvSpPr>
        <p:spPr>
          <a:xfrm>
            <a:off x="6569300" y="2340900"/>
            <a:ext cx="2157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0000FF"/>
                </a:solidFill>
              </a:rPr>
              <a:t>Able to resolve individual photon peaks</a:t>
            </a:r>
            <a:endParaRPr sz="1500" b="1">
              <a:solidFill>
                <a:srgbClr val="0000FF"/>
              </a:solidFill>
            </a:endParaRPr>
          </a:p>
        </p:txBody>
      </p:sp>
      <p:sp>
        <p:nvSpPr>
          <p:cNvPr id="374" name="Google Shape;374;p36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sp>
        <p:nvSpPr>
          <p:cNvPr id="375" name="Google Shape;375;p36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Camera afterglow</a:t>
            </a:r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The ORCA Quest appears to feature an ‘afterglow’ in the subsequent frame following bright events.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In the frame which follows each high-energy track, we see an afterglow of ~1 photoelectron in many pixels.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1400" b="1"/>
              <a:t>This appears to be a persistence for {N} frames, rather than {T} exposure time.</a:t>
            </a:r>
            <a:endParaRPr sz="1400" b="1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-GB" sz="1400"/>
              <a:t>We can simply mask bright areas in the subsequent frame to avoid confusion.</a:t>
            </a:r>
            <a:endParaRPr sz="1400"/>
          </a:p>
        </p:txBody>
      </p:sp>
      <p:pic>
        <p:nvPicPr>
          <p:cNvPr id="382" name="Google Shape;3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87" y="2285950"/>
            <a:ext cx="8454423" cy="27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7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sp>
        <p:nvSpPr>
          <p:cNvPr id="384" name="Google Shape;384;p37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Glass GEM considerations</a:t>
            </a:r>
            <a:endParaRPr/>
          </a:p>
        </p:txBody>
      </p:sp>
      <p:sp>
        <p:nvSpPr>
          <p:cNvPr id="390" name="Google Shape;390;p38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Light can refract in the glass substrate and reflect on the copper surfaces.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We experience a continuous reduction in the gas gain while operating with highly ionising particles, requires regular voltage adjustment to maintain gain.</a:t>
            </a:r>
            <a:endParaRPr/>
          </a:p>
        </p:txBody>
      </p:sp>
      <p:sp>
        <p:nvSpPr>
          <p:cNvPr id="391" name="Google Shape;391;p38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pic>
        <p:nvPicPr>
          <p:cNvPr id="392" name="Google Shape;392;p38"/>
          <p:cNvPicPr preferRelativeResize="0"/>
          <p:nvPr/>
        </p:nvPicPr>
        <p:blipFill rotWithShape="1">
          <a:blip r:embed="rId3">
            <a:alphaModFix/>
          </a:blip>
          <a:srcRect l="12765" r="12846"/>
          <a:stretch/>
        </p:blipFill>
        <p:spPr>
          <a:xfrm>
            <a:off x="4572000" y="1947107"/>
            <a:ext cx="3720475" cy="2813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38"/>
          <p:cNvGrpSpPr/>
          <p:nvPr/>
        </p:nvGrpSpPr>
        <p:grpSpPr>
          <a:xfrm>
            <a:off x="403225" y="1858225"/>
            <a:ext cx="2783450" cy="2991051"/>
            <a:chOff x="403225" y="1782025"/>
            <a:chExt cx="2783450" cy="2991051"/>
          </a:xfrm>
        </p:grpSpPr>
        <p:pic>
          <p:nvPicPr>
            <p:cNvPr id="394" name="Google Shape;394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3225" y="1782025"/>
              <a:ext cx="2744150" cy="29910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5" name="Google Shape;395;p38"/>
            <p:cNvCxnSpPr/>
            <p:nvPr/>
          </p:nvCxnSpPr>
          <p:spPr>
            <a:xfrm rot="10800000" flipH="1">
              <a:off x="1664800" y="2857375"/>
              <a:ext cx="231900" cy="7704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6" name="Google Shape;396;p38"/>
            <p:cNvCxnSpPr/>
            <p:nvPr/>
          </p:nvCxnSpPr>
          <p:spPr>
            <a:xfrm>
              <a:off x="1929975" y="2832650"/>
              <a:ext cx="173700" cy="5052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97" name="Google Shape;397;p38"/>
            <p:cNvSpPr txBox="1"/>
            <p:nvPr/>
          </p:nvSpPr>
          <p:spPr>
            <a:xfrm>
              <a:off x="2045775" y="2913575"/>
              <a:ext cx="11409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b="1">
                  <a:solidFill>
                    <a:srgbClr val="FFFF00"/>
                  </a:solidFill>
                  <a:highlight>
                    <a:schemeClr val="dk2"/>
                  </a:highlight>
                </a:rPr>
                <a:t>Reflections</a:t>
              </a:r>
              <a:endParaRPr sz="1500" b="1">
                <a:solidFill>
                  <a:srgbClr val="FFFF00"/>
                </a:solidFill>
                <a:highlight>
                  <a:schemeClr val="dk2"/>
                </a:highlight>
              </a:endParaRPr>
            </a:p>
          </p:txBody>
        </p:sp>
      </p:grpSp>
      <p:sp>
        <p:nvSpPr>
          <p:cNvPr id="398" name="Google Shape;398;p38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Noble gas mixtures</a:t>
            </a:r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5032800" cy="8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plan to operate with DD neutrons in a fraction of argon gas later in 2024.</a:t>
            </a:r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pic>
        <p:nvPicPr>
          <p:cNvPr id="406" name="Google Shape;4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25" y="1467100"/>
            <a:ext cx="4433784" cy="35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1509" y="458675"/>
            <a:ext cx="3932220" cy="31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9"/>
          <p:cNvSpPr txBox="1"/>
          <p:nvPr/>
        </p:nvSpPr>
        <p:spPr>
          <a:xfrm>
            <a:off x="4614925" y="3698100"/>
            <a:ext cx="4529100" cy="12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rPr>
              <a:t>Light yield enhanced with addition of Ar. </a:t>
            </a:r>
            <a:endParaRPr sz="1800">
              <a:solidFill>
                <a:schemeClr val="dk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rPr>
              <a:t>L. Millins (MIGDAL),</a:t>
            </a:r>
            <a:br>
              <a:rPr lang="en-GB" sz="12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rPr>
            </a:br>
            <a:r>
              <a:rPr lang="en-GB" sz="12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rPr>
              <a:t>16th Pisa Meeting on Advanced Detectors </a:t>
            </a:r>
            <a:endParaRPr sz="1200">
              <a:solidFill>
                <a:schemeClr val="dk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rPr>
              <a:t>May 31 2024, Isola d’Elba</a:t>
            </a:r>
            <a:endParaRPr sz="1200">
              <a:solidFill>
                <a:schemeClr val="dk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09" name="Google Shape;409;p39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sp>
        <p:nvSpPr>
          <p:cNvPr id="410" name="Google Shape;410;p39"/>
          <p:cNvSpPr/>
          <p:nvPr/>
        </p:nvSpPr>
        <p:spPr>
          <a:xfrm>
            <a:off x="6043839" y="2327247"/>
            <a:ext cx="2595550" cy="4890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A1A1A1">
                    <a:alpha val="30000"/>
                  </a:srgbClr>
                </a:solidFill>
                <a:latin typeface="Arial"/>
              </a:rPr>
              <a:t>Preliminary</a:t>
            </a:r>
          </a:p>
        </p:txBody>
      </p:sp>
      <p:sp>
        <p:nvSpPr>
          <p:cNvPr id="411" name="Google Shape;411;p39"/>
          <p:cNvSpPr/>
          <p:nvPr/>
        </p:nvSpPr>
        <p:spPr>
          <a:xfrm>
            <a:off x="6088389" y="956397"/>
            <a:ext cx="2595550" cy="4890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A1A1A1">
                    <a:alpha val="30000"/>
                  </a:srgbClr>
                </a:solidFill>
                <a:latin typeface="Arial"/>
              </a:rPr>
              <a:t>Preliminary</a:t>
            </a:r>
          </a:p>
        </p:txBody>
      </p:sp>
      <p:sp>
        <p:nvSpPr>
          <p:cNvPr id="412" name="Google Shape;412;p39"/>
          <p:cNvSpPr/>
          <p:nvPr/>
        </p:nvSpPr>
        <p:spPr>
          <a:xfrm>
            <a:off x="1550764" y="2764447"/>
            <a:ext cx="2595550" cy="4890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A1A1A1">
                    <a:alpha val="30000"/>
                  </a:srgbClr>
                </a:solidFill>
                <a:latin typeface="Arial"/>
              </a:rPr>
              <a:t>Preliminary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MIGDAL upgrade</a:t>
            </a:r>
            <a:endParaRPr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5193600" cy="4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Higher resolution digitiser (CAEN V1730).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14-bit instead of 8-bit.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Doubling the number of ITO strips to 240, increasing spatial resolution in the ITO subsystem.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0.417 mm instead of 0.833 mm.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Additional amplification stage.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Testing addition of a third GEM (kapton, glass, or ceramic).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Testing different structures (M-ThGEMs).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Reduction of reflections.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Opaque GEMs.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Considering dark-coating TPC.</a:t>
            </a:r>
            <a:endParaRPr/>
          </a:p>
        </p:txBody>
      </p:sp>
      <p:sp>
        <p:nvSpPr>
          <p:cNvPr id="419" name="Google Shape;419;p40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sp>
        <p:nvSpPr>
          <p:cNvPr id="420" name="Google Shape;420;p40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pic>
        <p:nvPicPr>
          <p:cNvPr id="421" name="Google Shape;42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675" y="1119250"/>
            <a:ext cx="3762125" cy="282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MIGDAL Experiment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3998350" cy="34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078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48"/>
              <a:buChar char="●"/>
            </a:pPr>
            <a:r>
              <a:rPr lang="en-GB" sz="1247" dirty="0"/>
              <a:t>High-yield neutron generator</a:t>
            </a:r>
            <a:endParaRPr sz="1247" dirty="0"/>
          </a:p>
          <a:p>
            <a:pPr marL="914400" lvl="1" indent="-2860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5"/>
              <a:buChar char="○"/>
            </a:pPr>
            <a:r>
              <a:rPr lang="en-GB" sz="905" dirty="0"/>
              <a:t>D-D: 2.47 MeV (10</a:t>
            </a:r>
            <a:r>
              <a:rPr lang="en-GB" sz="905" baseline="30000" dirty="0"/>
              <a:t>9</a:t>
            </a:r>
            <a:r>
              <a:rPr lang="en-GB" sz="905" dirty="0"/>
              <a:t> n/s)</a:t>
            </a:r>
            <a:endParaRPr sz="905" dirty="0"/>
          </a:p>
          <a:p>
            <a:pPr marL="914400" lvl="1" indent="-2860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5"/>
              <a:buChar char="○"/>
            </a:pPr>
            <a:r>
              <a:rPr lang="en-GB" sz="905" dirty="0"/>
              <a:t>Defined, collimated beam</a:t>
            </a:r>
            <a:endParaRPr sz="1247" dirty="0"/>
          </a:p>
          <a:p>
            <a:pPr marL="457200" lvl="0" indent="-30782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48"/>
              <a:buChar char="●"/>
            </a:pPr>
            <a:r>
              <a:rPr lang="en-GB" sz="1247" dirty="0"/>
              <a:t> Low-pressure gas: 50 Torr of CF</a:t>
            </a:r>
            <a:r>
              <a:rPr lang="en-GB" sz="1247" baseline="-25000" dirty="0"/>
              <a:t>4</a:t>
            </a:r>
            <a:endParaRPr sz="1247" baseline="-25000" dirty="0"/>
          </a:p>
          <a:p>
            <a:pPr marL="914400" lvl="1" indent="-2860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5"/>
              <a:buChar char="○"/>
            </a:pPr>
            <a:r>
              <a:rPr lang="en-GB" sz="905" dirty="0"/>
              <a:t>Visible light + VUV scintillator</a:t>
            </a:r>
            <a:endParaRPr sz="905" dirty="0"/>
          </a:p>
          <a:p>
            <a:pPr marL="914400" lvl="1" indent="-2860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5"/>
              <a:buChar char="○"/>
            </a:pPr>
            <a:r>
              <a:rPr lang="en-GB" sz="905" dirty="0"/>
              <a:t>Extended particle tracks, Long attenuation length for gamma rays</a:t>
            </a:r>
            <a:endParaRPr sz="905" dirty="0"/>
          </a:p>
          <a:p>
            <a:pPr marL="914400" lvl="1" indent="-2860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5"/>
              <a:buChar char="○"/>
            </a:pPr>
            <a:r>
              <a:rPr lang="en-GB" sz="905" dirty="0"/>
              <a:t>Can add fraction of noble gases relevant to dark matter searches (</a:t>
            </a:r>
            <a:r>
              <a:rPr lang="en-GB" sz="905" dirty="0" err="1"/>
              <a:t>Ar</a:t>
            </a:r>
            <a:r>
              <a:rPr lang="en-GB" sz="905" dirty="0"/>
              <a:t> / Xe)</a:t>
            </a:r>
            <a:endParaRPr sz="905" dirty="0"/>
          </a:p>
          <a:p>
            <a:pPr marL="457200" lvl="0" indent="-30782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48"/>
              <a:buChar char="●"/>
            </a:pPr>
            <a:r>
              <a:rPr lang="en-GB" sz="1247" dirty="0"/>
              <a:t>Optical TPC</a:t>
            </a:r>
            <a:endParaRPr sz="1247" dirty="0"/>
          </a:p>
          <a:p>
            <a:pPr marL="914400" lvl="1" indent="-2860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5"/>
              <a:buChar char="○"/>
            </a:pPr>
            <a:r>
              <a:rPr lang="en-GB" sz="905" dirty="0"/>
              <a:t>Amplification: 	2x glass-GEMs</a:t>
            </a:r>
            <a:endParaRPr sz="905" dirty="0"/>
          </a:p>
          <a:p>
            <a:pPr marL="914400" lvl="1" indent="-2860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5"/>
              <a:buChar char="○"/>
            </a:pPr>
            <a:r>
              <a:rPr lang="en-GB" sz="905" dirty="0"/>
              <a:t>Optical:	camera + photomultiplier tube</a:t>
            </a:r>
            <a:endParaRPr sz="905" dirty="0"/>
          </a:p>
          <a:p>
            <a:pPr marL="914400" lvl="1" indent="-2860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5"/>
              <a:buChar char="○"/>
            </a:pPr>
            <a:r>
              <a:rPr lang="en-GB" sz="905" dirty="0"/>
              <a:t>Charge:	120 ITO anode strips</a:t>
            </a:r>
            <a:endParaRPr sz="905" dirty="0"/>
          </a:p>
          <a:p>
            <a:pPr marL="457200" lvl="0" indent="-30782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48"/>
              <a:buChar char="●"/>
            </a:pPr>
            <a:r>
              <a:rPr lang="en-GB" sz="1247" dirty="0"/>
              <a:t>Electron and nuclear recoil tracks</a:t>
            </a:r>
            <a:endParaRPr sz="1247" dirty="0"/>
          </a:p>
          <a:p>
            <a:pPr marL="914400" lvl="1" indent="-2860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5"/>
              <a:buChar char="○"/>
            </a:pPr>
            <a:r>
              <a:rPr lang="en-GB" sz="905" dirty="0"/>
              <a:t>Migdal: NR+ER tracks, common vertex</a:t>
            </a:r>
            <a:endParaRPr sz="905" dirty="0"/>
          </a:p>
          <a:p>
            <a:pPr marL="914400" lvl="1" indent="-2860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5"/>
              <a:buChar char="○"/>
            </a:pPr>
            <a:r>
              <a:rPr lang="en-GB" sz="905" dirty="0"/>
              <a:t>NR and ER tracks have opposite </a:t>
            </a:r>
            <a:r>
              <a:rPr lang="en-GB" sz="905" dirty="0" err="1"/>
              <a:t>dE</a:t>
            </a:r>
            <a:r>
              <a:rPr lang="en-GB" sz="905" dirty="0"/>
              <a:t>/dx profiles</a:t>
            </a:r>
            <a:endParaRPr sz="905" dirty="0"/>
          </a:p>
          <a:p>
            <a:pPr marL="914400" lvl="1" indent="-286091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905"/>
              <a:buChar char="○"/>
            </a:pPr>
            <a:r>
              <a:rPr lang="en-GB" sz="905" dirty="0"/>
              <a:t>5 keV electron threshold (</a:t>
            </a:r>
            <a:r>
              <a:rPr lang="en-GB" sz="905" baseline="30000" dirty="0"/>
              <a:t>55</a:t>
            </a:r>
            <a:r>
              <a:rPr lang="en-GB" sz="905" dirty="0"/>
              <a:t>Fe calibration)</a:t>
            </a:r>
            <a:endParaRPr sz="905" dirty="0"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8350" y="188025"/>
            <a:ext cx="4818625" cy="354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93650" y="3859675"/>
            <a:ext cx="1122850" cy="12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5225" y="3879725"/>
            <a:ext cx="2055451" cy="120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9425" y="3777725"/>
            <a:ext cx="1917625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7">
            <a:alphaModFix/>
          </a:blip>
          <a:srcRect r="5775"/>
          <a:stretch/>
        </p:blipFill>
        <p:spPr>
          <a:xfrm>
            <a:off x="6522000" y="3807575"/>
            <a:ext cx="2185902" cy="13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6522050" y="4958600"/>
            <a:ext cx="21858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dk1"/>
                </a:solidFill>
                <a:highlight>
                  <a:schemeClr val="lt1"/>
                </a:highlight>
                <a:latin typeface="Rockwell"/>
                <a:ea typeface="Rockwell"/>
                <a:cs typeface="Rockwell"/>
                <a:sym typeface="Rockwell"/>
              </a:rPr>
              <a:t>Hamamatsu R11410 PMT (trigger)</a:t>
            </a:r>
            <a:endParaRPr sz="1000" b="1">
              <a:solidFill>
                <a:schemeClr val="dk1"/>
              </a:solidFill>
              <a:highlight>
                <a:schemeClr val="lt1"/>
              </a:highlight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6" name="Google Shape;86;p15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Combining optical and charge readout</a:t>
            </a: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000" y="1240250"/>
            <a:ext cx="3525074" cy="3373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6"/>
          <p:cNvGrpSpPr/>
          <p:nvPr/>
        </p:nvGrpSpPr>
        <p:grpSpPr>
          <a:xfrm>
            <a:off x="79963" y="572700"/>
            <a:ext cx="1575300" cy="2448425"/>
            <a:chOff x="785038" y="572700"/>
            <a:chExt cx="1575300" cy="2448425"/>
          </a:xfrm>
        </p:grpSpPr>
        <p:pic>
          <p:nvPicPr>
            <p:cNvPr id="94" name="Google Shape;94;p16"/>
            <p:cNvPicPr preferRelativeResize="0"/>
            <p:nvPr/>
          </p:nvPicPr>
          <p:blipFill rotWithShape="1">
            <a:blip r:embed="rId4">
              <a:alphaModFix/>
            </a:blip>
            <a:srcRect t="11496"/>
            <a:stretch/>
          </p:blipFill>
          <p:spPr>
            <a:xfrm>
              <a:off x="944573" y="572700"/>
              <a:ext cx="1256227" cy="1111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6"/>
            <p:cNvPicPr preferRelativeResize="0"/>
            <p:nvPr/>
          </p:nvPicPr>
          <p:blipFill rotWithShape="1">
            <a:blip r:embed="rId5">
              <a:alphaModFix/>
            </a:blip>
            <a:srcRect l="7595" t="15153" r="6582" b="12029"/>
            <a:stretch/>
          </p:blipFill>
          <p:spPr>
            <a:xfrm>
              <a:off x="785050" y="1684525"/>
              <a:ext cx="1575275" cy="133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16"/>
            <p:cNvSpPr txBox="1"/>
            <p:nvPr/>
          </p:nvSpPr>
          <p:spPr>
            <a:xfrm>
              <a:off x="785038" y="1515325"/>
              <a:ext cx="15753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EHD f/0.85 25 mm lens</a:t>
              </a:r>
              <a:endParaRPr sz="11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97" name="Google Shape;97;p16"/>
          <p:cNvGrpSpPr/>
          <p:nvPr/>
        </p:nvGrpSpPr>
        <p:grpSpPr>
          <a:xfrm>
            <a:off x="5936038" y="703055"/>
            <a:ext cx="3102507" cy="1915714"/>
            <a:chOff x="4806741" y="736650"/>
            <a:chExt cx="3367532" cy="2027425"/>
          </a:xfrm>
        </p:grpSpPr>
        <p:pic>
          <p:nvPicPr>
            <p:cNvPr id="98" name="Google Shape;98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06741" y="736650"/>
              <a:ext cx="3367532" cy="2027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6"/>
            <p:cNvSpPr txBox="1"/>
            <p:nvPr/>
          </p:nvSpPr>
          <p:spPr>
            <a:xfrm>
              <a:off x="4806750" y="1840175"/>
              <a:ext cx="1429800" cy="24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 b="1">
                  <a:solidFill>
                    <a:srgbClr val="7D9196"/>
                  </a:solidFill>
                  <a:highlight>
                    <a:schemeClr val="lt1"/>
                  </a:highlight>
                  <a:latin typeface="Rockwell"/>
                  <a:ea typeface="Rockwell"/>
                  <a:cs typeface="Rockwell"/>
                  <a:sym typeface="Rockwell"/>
                </a:rPr>
                <a:t>anode strips</a:t>
              </a:r>
              <a:endParaRPr sz="1500" b="1">
                <a:solidFill>
                  <a:srgbClr val="7D9196"/>
                </a:solidFill>
                <a:highlight>
                  <a:schemeClr val="lt1"/>
                </a:highlight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00" name="Google Shape;100;p16"/>
            <p:cNvSpPr txBox="1"/>
            <p:nvPr/>
          </p:nvSpPr>
          <p:spPr>
            <a:xfrm>
              <a:off x="4906212" y="736650"/>
              <a:ext cx="3168600" cy="21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chemeClr val="dk1"/>
                  </a:solidFill>
                  <a:highlight>
                    <a:schemeClr val="lt1"/>
                  </a:highlight>
                  <a:latin typeface="Rockwell"/>
                  <a:ea typeface="Rockwell"/>
                  <a:cs typeface="Rockwell"/>
                  <a:sym typeface="Rockwell"/>
                </a:rPr>
                <a:t>Transparent, segmented ITO anode </a:t>
              </a:r>
              <a:endParaRPr sz="1300" b="1">
                <a:solidFill>
                  <a:schemeClr val="dk1"/>
                </a:solidFill>
                <a:highlight>
                  <a:schemeClr val="lt1"/>
                </a:highlight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101" name="Google Shape;101;p16"/>
          <p:cNvSpPr/>
          <p:nvPr/>
        </p:nvSpPr>
        <p:spPr>
          <a:xfrm rot="10796861">
            <a:off x="5296100" y="2638475"/>
            <a:ext cx="1314001" cy="343500"/>
          </a:xfrm>
          <a:prstGeom prst="bentArrow">
            <a:avLst>
              <a:gd name="adj1" fmla="val 15953"/>
              <a:gd name="adj2" fmla="val 19710"/>
              <a:gd name="adj3" fmla="val 38028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/>
          <p:nvPr/>
        </p:nvSpPr>
        <p:spPr>
          <a:xfrm rot="5402776">
            <a:off x="1946325" y="1899275"/>
            <a:ext cx="1114500" cy="1801800"/>
          </a:xfrm>
          <a:prstGeom prst="bentArrow">
            <a:avLst>
              <a:gd name="adj1" fmla="val 5110"/>
              <a:gd name="adj2" fmla="val 10214"/>
              <a:gd name="adj3" fmla="val 21889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104" name="Google Shape;104;p16"/>
          <p:cNvSpPr txBox="1"/>
          <p:nvPr/>
        </p:nvSpPr>
        <p:spPr>
          <a:xfrm>
            <a:off x="79975" y="3397575"/>
            <a:ext cx="2392500" cy="16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Char char="●"/>
            </a:pPr>
            <a:r>
              <a:rPr lang="en-GB" sz="15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Low-noise qCMOS camera</a:t>
            </a:r>
            <a:endParaRPr sz="15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Char char="●"/>
            </a:pPr>
            <a:r>
              <a:rPr lang="en-GB" sz="15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RMS noise: </a:t>
            </a:r>
            <a:endParaRPr sz="15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Char char="○"/>
            </a:pPr>
            <a:r>
              <a:rPr lang="en-GB" sz="15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0.41e</a:t>
            </a:r>
            <a:r>
              <a:rPr lang="en-GB" sz="1500" baseline="30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–</a:t>
            </a:r>
            <a:r>
              <a:rPr lang="en-GB" sz="15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@ 120 Hz</a:t>
            </a:r>
            <a:endParaRPr sz="15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Char char="○"/>
            </a:pPr>
            <a:r>
              <a:rPr lang="en-GB" sz="15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0.21e</a:t>
            </a:r>
            <a:r>
              <a:rPr lang="en-GB" sz="1500" baseline="30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–</a:t>
            </a:r>
            <a:r>
              <a:rPr lang="en-GB" sz="15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@ 5 Hz</a:t>
            </a:r>
            <a:endParaRPr sz="15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Char char="●"/>
            </a:pPr>
            <a:r>
              <a:rPr lang="en-GB" sz="15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12-bit resolution</a:t>
            </a:r>
            <a:endParaRPr sz="15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263260" y="3021125"/>
            <a:ext cx="1208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ORCA Quest</a:t>
            </a:r>
            <a:endParaRPr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5463400" y="3159155"/>
            <a:ext cx="3525000" cy="16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Char char="●"/>
            </a:pPr>
            <a:r>
              <a:rPr lang="en-GB" sz="15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120 strips connected to 60 fast commercial amplifiers (LMH6629)</a:t>
            </a:r>
            <a:endParaRPr sz="15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ckwell"/>
              <a:buChar char="●"/>
            </a:pPr>
            <a:r>
              <a:rPr lang="en-GB" sz="15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0.6 mm strips with 0.8 mm pitch, 10 cm x 10 cm active area</a:t>
            </a:r>
            <a:endParaRPr sz="15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500"/>
              <a:buFont typeface="Rockwell"/>
              <a:buChar char="●"/>
            </a:pPr>
            <a:r>
              <a:rPr lang="en-GB" sz="15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Digitised with 2 ns sampling rate at 8-bit resolution with Acqiris DAQ</a:t>
            </a:r>
            <a:endParaRPr sz="15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6882960" y="2653075"/>
            <a:ext cx="1208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120 strips</a:t>
            </a:r>
            <a:endParaRPr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8" name="Google Shape;108;p16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sp>
        <p:nvSpPr>
          <p:cNvPr id="109" name="Google Shape;109;p16"/>
          <p:cNvSpPr txBox="1"/>
          <p:nvPr/>
        </p:nvSpPr>
        <p:spPr>
          <a:xfrm>
            <a:off x="2581637" y="1636250"/>
            <a:ext cx="2833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ER from </a:t>
            </a:r>
            <a:r>
              <a:rPr lang="en-GB" b="1" baseline="300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55</a:t>
            </a:r>
            <a:r>
              <a:rPr lang="en-GB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Fe x-ray interaction </a:t>
            </a:r>
            <a:endParaRPr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(5.9 keV)</a:t>
            </a:r>
            <a:endParaRPr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0" name="Google Shape;110;p16"/>
          <p:cNvSpPr/>
          <p:nvPr/>
        </p:nvSpPr>
        <p:spPr>
          <a:xfrm rot="-501273">
            <a:off x="3564848" y="3024273"/>
            <a:ext cx="428205" cy="224704"/>
          </a:xfrm>
          <a:custGeom>
            <a:avLst/>
            <a:gdLst/>
            <a:ahLst/>
            <a:cxnLst/>
            <a:rect l="l" t="t" r="r" b="b"/>
            <a:pathLst>
              <a:path w="17128" h="6445" extrusionOk="0">
                <a:moveTo>
                  <a:pt x="183" y="0"/>
                </a:moveTo>
                <a:cubicBezTo>
                  <a:pt x="-1278" y="5864"/>
                  <a:pt x="11086" y="6445"/>
                  <a:pt x="17129" y="644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11" name="Google Shape;111;p16"/>
          <p:cNvSpPr txBox="1"/>
          <p:nvPr/>
        </p:nvSpPr>
        <p:spPr>
          <a:xfrm rot="1207748">
            <a:off x="3072401" y="3245082"/>
            <a:ext cx="1126295" cy="24628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ER </a:t>
            </a:r>
            <a:endParaRPr sz="800" b="1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direction</a:t>
            </a:r>
            <a:endParaRPr sz="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NILE facility at Rutherford Appleton Laboratory, UK</a:t>
            </a:r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15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Bespoke DD and DT neutron irradiation facility located within Target Station 2 at ISIS Neutron and Muon Source, RAL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Concrete bunker with interlocked access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1000"/>
              </a:spcAft>
              <a:buSzPts val="1700"/>
              <a:buChar char="●"/>
            </a:pPr>
            <a:r>
              <a:rPr lang="en-GB" sz="1700"/>
              <a:t>MIGDAL experiment sits in the centre of the bunker</a:t>
            </a:r>
            <a:endParaRPr sz="1700"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25" y="2107300"/>
            <a:ext cx="4002997" cy="273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17"/>
          <p:cNvGrpSpPr/>
          <p:nvPr/>
        </p:nvGrpSpPr>
        <p:grpSpPr>
          <a:xfrm>
            <a:off x="4997375" y="2107300"/>
            <a:ext cx="3442924" cy="2731401"/>
            <a:chOff x="4768775" y="2107300"/>
            <a:chExt cx="3442924" cy="2731401"/>
          </a:xfrm>
        </p:grpSpPr>
        <p:pic>
          <p:nvPicPr>
            <p:cNvPr id="120" name="Google Shape;120;p17"/>
            <p:cNvPicPr preferRelativeResize="0"/>
            <p:nvPr/>
          </p:nvPicPr>
          <p:blipFill rotWithShape="1">
            <a:blip r:embed="rId4">
              <a:alphaModFix/>
            </a:blip>
            <a:srcRect l="11471" r="17626"/>
            <a:stretch/>
          </p:blipFill>
          <p:spPr>
            <a:xfrm>
              <a:off x="4768775" y="2107300"/>
              <a:ext cx="3442924" cy="2731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17"/>
            <p:cNvSpPr txBox="1"/>
            <p:nvPr/>
          </p:nvSpPr>
          <p:spPr>
            <a:xfrm>
              <a:off x="5365575" y="4323550"/>
              <a:ext cx="727800" cy="400200"/>
            </a:xfrm>
            <a:prstGeom prst="rect">
              <a:avLst/>
            </a:prstGeom>
            <a:noFill/>
            <a:ln>
              <a:noFill/>
            </a:ln>
            <a:effectLst>
              <a:outerShdw blurRad="15716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chemeClr val="dk1"/>
                  </a:solidFill>
                  <a:highlight>
                    <a:schemeClr val="lt1"/>
                  </a:highlight>
                </a:rPr>
                <a:t>To gas system</a:t>
              </a:r>
              <a:endParaRPr sz="1300" b="1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  <p:cxnSp>
          <p:nvCxnSpPr>
            <p:cNvPr id="122" name="Google Shape;122;p17"/>
            <p:cNvCxnSpPr/>
            <p:nvPr/>
          </p:nvCxnSpPr>
          <p:spPr>
            <a:xfrm>
              <a:off x="6021775" y="4299675"/>
              <a:ext cx="137400" cy="2955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42875" dist="19050" dir="5400000" algn="bl" rotWithShape="0">
                <a:srgbClr val="000000"/>
              </a:outerShdw>
            </a:effectLst>
          </p:spPr>
        </p:cxnSp>
        <p:sp>
          <p:nvSpPr>
            <p:cNvPr id="123" name="Google Shape;123;p17"/>
            <p:cNvSpPr txBox="1"/>
            <p:nvPr/>
          </p:nvSpPr>
          <p:spPr>
            <a:xfrm>
              <a:off x="4954025" y="2172863"/>
              <a:ext cx="727800" cy="200100"/>
            </a:xfrm>
            <a:prstGeom prst="rect">
              <a:avLst/>
            </a:prstGeom>
            <a:noFill/>
            <a:ln>
              <a:noFill/>
            </a:ln>
            <a:effectLst>
              <a:outerShdw blurRad="15716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chemeClr val="dk1"/>
                  </a:solidFill>
                  <a:highlight>
                    <a:schemeClr val="lt1"/>
                  </a:highlight>
                </a:rPr>
                <a:t>Concrete </a:t>
              </a:r>
              <a:endParaRPr sz="1300" b="1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  <p:sp>
          <p:nvSpPr>
            <p:cNvPr id="124" name="Google Shape;124;p17"/>
            <p:cNvSpPr txBox="1"/>
            <p:nvPr/>
          </p:nvSpPr>
          <p:spPr>
            <a:xfrm>
              <a:off x="5333150" y="2642863"/>
              <a:ext cx="727800" cy="200100"/>
            </a:xfrm>
            <a:prstGeom prst="rect">
              <a:avLst/>
            </a:prstGeom>
            <a:noFill/>
            <a:ln>
              <a:noFill/>
            </a:ln>
            <a:effectLst>
              <a:outerShdw blurRad="15716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chemeClr val="dk1"/>
                  </a:solidFill>
                  <a:highlight>
                    <a:schemeClr val="lt1"/>
                  </a:highlight>
                </a:rPr>
                <a:t>HDPE</a:t>
              </a:r>
              <a:endParaRPr sz="1300" b="1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  <p:cxnSp>
          <p:nvCxnSpPr>
            <p:cNvPr id="125" name="Google Shape;125;p17"/>
            <p:cNvCxnSpPr/>
            <p:nvPr/>
          </p:nvCxnSpPr>
          <p:spPr>
            <a:xfrm>
              <a:off x="5726625" y="2871425"/>
              <a:ext cx="128100" cy="333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42875" dist="19050" dir="5400000" algn="bl" rotWithShape="0">
                <a:srgbClr val="000000"/>
              </a:outerShdw>
            </a:effectLst>
          </p:spPr>
        </p:cxnSp>
        <p:sp>
          <p:nvSpPr>
            <p:cNvPr id="126" name="Google Shape;126;p17"/>
            <p:cNvSpPr txBox="1"/>
            <p:nvPr/>
          </p:nvSpPr>
          <p:spPr>
            <a:xfrm>
              <a:off x="6601425" y="2471225"/>
              <a:ext cx="1138800" cy="400200"/>
            </a:xfrm>
            <a:prstGeom prst="rect">
              <a:avLst/>
            </a:prstGeom>
            <a:noFill/>
            <a:ln>
              <a:noFill/>
            </a:ln>
            <a:effectLst>
              <a:outerShdw blurRad="15716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chemeClr val="dk1"/>
                  </a:solidFill>
                  <a:highlight>
                    <a:schemeClr val="lt1"/>
                  </a:highlight>
                </a:rPr>
                <a:t>DD neutron generator</a:t>
              </a:r>
              <a:endParaRPr sz="1300" b="1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  <p:cxnSp>
          <p:nvCxnSpPr>
            <p:cNvPr id="127" name="Google Shape;127;p17"/>
            <p:cNvCxnSpPr/>
            <p:nvPr/>
          </p:nvCxnSpPr>
          <p:spPr>
            <a:xfrm flipH="1">
              <a:off x="6803400" y="2894500"/>
              <a:ext cx="179100" cy="4893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42875" dist="19050" dir="5400000" algn="bl" rotWithShape="0">
                <a:srgbClr val="000000"/>
              </a:outerShdw>
            </a:effectLst>
          </p:spPr>
        </p:cxnSp>
        <p:sp>
          <p:nvSpPr>
            <p:cNvPr id="128" name="Google Shape;128;p17"/>
            <p:cNvSpPr txBox="1"/>
            <p:nvPr/>
          </p:nvSpPr>
          <p:spPr>
            <a:xfrm>
              <a:off x="5970263" y="2642863"/>
              <a:ext cx="727800" cy="200100"/>
            </a:xfrm>
            <a:prstGeom prst="rect">
              <a:avLst/>
            </a:prstGeom>
            <a:noFill/>
            <a:ln>
              <a:noFill/>
            </a:ln>
            <a:effectLst>
              <a:outerShdw blurRad="15716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chemeClr val="dk1"/>
                  </a:solidFill>
                  <a:highlight>
                    <a:schemeClr val="lt1"/>
                  </a:highlight>
                </a:rPr>
                <a:t>Lead</a:t>
              </a:r>
              <a:endParaRPr sz="1300" b="1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  <p:cxnSp>
          <p:nvCxnSpPr>
            <p:cNvPr id="129" name="Google Shape;129;p17"/>
            <p:cNvCxnSpPr/>
            <p:nvPr/>
          </p:nvCxnSpPr>
          <p:spPr>
            <a:xfrm flipH="1">
              <a:off x="6321113" y="2874563"/>
              <a:ext cx="15900" cy="327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42875" dist="19050" dir="5400000" algn="bl" rotWithShape="0">
                <a:srgbClr val="000000"/>
              </a:outerShdw>
            </a:effectLst>
          </p:spPr>
        </p:cxnSp>
        <p:sp>
          <p:nvSpPr>
            <p:cNvPr id="130" name="Google Shape;130;p17"/>
            <p:cNvSpPr txBox="1"/>
            <p:nvPr/>
          </p:nvSpPr>
          <p:spPr>
            <a:xfrm>
              <a:off x="6904925" y="3603900"/>
              <a:ext cx="1138800" cy="400200"/>
            </a:xfrm>
            <a:prstGeom prst="rect">
              <a:avLst/>
            </a:prstGeom>
            <a:noFill/>
            <a:ln>
              <a:noFill/>
            </a:ln>
            <a:effectLst>
              <a:outerShdw blurRad="15716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chemeClr val="dk1"/>
                  </a:solidFill>
                  <a:highlight>
                    <a:schemeClr val="lt1"/>
                  </a:highlight>
                </a:rPr>
                <a:t>MIGDAL detector</a:t>
              </a:r>
              <a:endParaRPr sz="1300" b="1">
                <a:solidFill>
                  <a:schemeClr val="dk1"/>
                </a:solidFill>
                <a:highlight>
                  <a:schemeClr val="lt1"/>
                </a:highlight>
              </a:endParaRPr>
            </a:p>
          </p:txBody>
        </p:sp>
        <p:cxnSp>
          <p:nvCxnSpPr>
            <p:cNvPr id="131" name="Google Shape;131;p17"/>
            <p:cNvCxnSpPr/>
            <p:nvPr/>
          </p:nvCxnSpPr>
          <p:spPr>
            <a:xfrm rot="10800000">
              <a:off x="6397800" y="3628400"/>
              <a:ext cx="710100" cy="885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42875" dist="19050" dir="5400000" algn="bl" rotWithShape="0">
                <a:srgbClr val="000000"/>
              </a:outerShdw>
            </a:effectLst>
          </p:spPr>
        </p:cxnSp>
      </p:grp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Shielded and unshielded renders of the experiment</a:t>
            </a:r>
            <a:endParaRPr/>
          </a:p>
        </p:txBody>
      </p:sp>
      <p:pic>
        <p:nvPicPr>
          <p:cNvPr id="139" name="Google Shape;13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9259" y="1203951"/>
            <a:ext cx="5057536" cy="35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1203950"/>
            <a:ext cx="3554748" cy="355855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sp>
        <p:nvSpPr>
          <p:cNvPr id="143" name="Google Shape;143;p18"/>
          <p:cNvSpPr txBox="1"/>
          <p:nvPr/>
        </p:nvSpPr>
        <p:spPr>
          <a:xfrm>
            <a:off x="89000" y="736450"/>
            <a:ext cx="861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HDPE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(20 cm)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44" name="Google Shape;144;p18"/>
          <p:cNvCxnSpPr/>
          <p:nvPr/>
        </p:nvCxnSpPr>
        <p:spPr>
          <a:xfrm>
            <a:off x="693350" y="1241125"/>
            <a:ext cx="53700" cy="280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5" name="Google Shape;145;p18"/>
          <p:cNvSpPr txBox="1"/>
          <p:nvPr/>
        </p:nvSpPr>
        <p:spPr>
          <a:xfrm>
            <a:off x="3514625" y="3138600"/>
            <a:ext cx="114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DD generator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46" name="Google Shape;146;p18"/>
          <p:cNvCxnSpPr/>
          <p:nvPr/>
        </p:nvCxnSpPr>
        <p:spPr>
          <a:xfrm rot="10800000" flipH="1">
            <a:off x="4512200" y="2746025"/>
            <a:ext cx="1256700" cy="535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" name="Google Shape;147;p18"/>
          <p:cNvCxnSpPr/>
          <p:nvPr/>
        </p:nvCxnSpPr>
        <p:spPr>
          <a:xfrm rot="10800000">
            <a:off x="1689425" y="2782025"/>
            <a:ext cx="1915800" cy="49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" name="Google Shape;148;p18"/>
          <p:cNvSpPr txBox="1"/>
          <p:nvPr/>
        </p:nvSpPr>
        <p:spPr>
          <a:xfrm>
            <a:off x="3411850" y="4441800"/>
            <a:ext cx="1140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Al table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49" name="Google Shape;149;p18"/>
          <p:cNvCxnSpPr/>
          <p:nvPr/>
        </p:nvCxnSpPr>
        <p:spPr>
          <a:xfrm rot="10800000" flipH="1">
            <a:off x="4336175" y="4224000"/>
            <a:ext cx="530700" cy="304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0" name="Google Shape;150;p18"/>
          <p:cNvSpPr txBox="1"/>
          <p:nvPr/>
        </p:nvSpPr>
        <p:spPr>
          <a:xfrm>
            <a:off x="4788200" y="1174850"/>
            <a:ext cx="114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HDPE &amp; Pb collimator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(40 cm)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51" name="Google Shape;151;p18"/>
          <p:cNvCxnSpPr/>
          <p:nvPr/>
        </p:nvCxnSpPr>
        <p:spPr>
          <a:xfrm>
            <a:off x="5876725" y="1662525"/>
            <a:ext cx="485400" cy="674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2" name="Google Shape;152;p18"/>
          <p:cNvSpPr txBox="1"/>
          <p:nvPr/>
        </p:nvSpPr>
        <p:spPr>
          <a:xfrm>
            <a:off x="6209725" y="779438"/>
            <a:ext cx="727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PMT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53" name="Google Shape;153;p18"/>
          <p:cNvCxnSpPr/>
          <p:nvPr/>
        </p:nvCxnSpPr>
        <p:spPr>
          <a:xfrm>
            <a:off x="6597225" y="1025750"/>
            <a:ext cx="52200" cy="79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4" name="Google Shape;154;p18"/>
          <p:cNvSpPr txBox="1"/>
          <p:nvPr/>
        </p:nvSpPr>
        <p:spPr>
          <a:xfrm>
            <a:off x="7990925" y="3537900"/>
            <a:ext cx="905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qCMOS camera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55" name="Google Shape;155;p18"/>
          <p:cNvCxnSpPr>
            <a:stCxn id="154" idx="0"/>
          </p:cNvCxnSpPr>
          <p:nvPr/>
        </p:nvCxnSpPr>
        <p:spPr>
          <a:xfrm rot="10800000">
            <a:off x="8205275" y="2740800"/>
            <a:ext cx="238200" cy="797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6" name="Google Shape;156;p18"/>
          <p:cNvSpPr txBox="1"/>
          <p:nvPr/>
        </p:nvSpPr>
        <p:spPr>
          <a:xfrm>
            <a:off x="7754375" y="533150"/>
            <a:ext cx="114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Electronics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connectors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57" name="Google Shape;157;p18"/>
          <p:cNvCxnSpPr/>
          <p:nvPr/>
        </p:nvCxnSpPr>
        <p:spPr>
          <a:xfrm flipH="1">
            <a:off x="7943500" y="1008400"/>
            <a:ext cx="160800" cy="274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8" name="Google Shape;158;p18"/>
          <p:cNvSpPr txBox="1"/>
          <p:nvPr/>
        </p:nvSpPr>
        <p:spPr>
          <a:xfrm>
            <a:off x="130475" y="4594200"/>
            <a:ext cx="1499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Steel support table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59" name="Google Shape;159;p18"/>
          <p:cNvCxnSpPr/>
          <p:nvPr/>
        </p:nvCxnSpPr>
        <p:spPr>
          <a:xfrm rot="10800000" flipH="1">
            <a:off x="983525" y="4322100"/>
            <a:ext cx="283200" cy="272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0" name="Google Shape;160;p18"/>
          <p:cNvSpPr txBox="1"/>
          <p:nvPr/>
        </p:nvSpPr>
        <p:spPr>
          <a:xfrm>
            <a:off x="1552600" y="779450"/>
            <a:ext cx="103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Pb within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(10 cm)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8067125" y="1235500"/>
            <a:ext cx="1140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Al vessel</a:t>
            </a:r>
            <a:endParaRPr sz="16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62" name="Google Shape;162;p18"/>
          <p:cNvCxnSpPr/>
          <p:nvPr/>
        </p:nvCxnSpPr>
        <p:spPr>
          <a:xfrm flipH="1">
            <a:off x="8080325" y="1529850"/>
            <a:ext cx="200100" cy="292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Characterising the neutron and NR rate</a:t>
            </a:r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235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dirty="0"/>
              <a:t>Expected </a:t>
            </a:r>
            <a:r>
              <a:rPr lang="en-GB" sz="1400" b="1" dirty="0"/>
              <a:t>2.6⨉10</a:t>
            </a:r>
            <a:r>
              <a:rPr lang="en-GB" sz="1400" b="1" baseline="30000" dirty="0"/>
              <a:t>5</a:t>
            </a:r>
            <a:r>
              <a:rPr lang="en-GB" sz="1400" b="1" dirty="0"/>
              <a:t> n/s </a:t>
            </a:r>
            <a:r>
              <a:rPr lang="en-GB" sz="1400" dirty="0"/>
              <a:t>entering the active volume, but measured </a:t>
            </a:r>
            <a:r>
              <a:rPr lang="en-GB" sz="1400" b="1" dirty="0"/>
              <a:t>6⨉10</a:t>
            </a:r>
            <a:r>
              <a:rPr lang="en-GB" sz="1400" b="1" baseline="30000" dirty="0"/>
              <a:t>4</a:t>
            </a:r>
            <a:r>
              <a:rPr lang="en-GB" sz="1400" b="1" dirty="0"/>
              <a:t> n/s</a:t>
            </a:r>
            <a:r>
              <a:rPr lang="en-GB" sz="1400" dirty="0"/>
              <a:t>.</a:t>
            </a:r>
            <a:endParaRPr sz="1400"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1400" dirty="0"/>
              <a:t>Our collimator was designed around an </a:t>
            </a:r>
            <a:r>
              <a:rPr lang="en-GB" sz="1400" b="1" dirty="0"/>
              <a:t>8 mm</a:t>
            </a:r>
            <a:r>
              <a:rPr lang="en-GB" sz="1400" dirty="0"/>
              <a:t> neutron production spot diameter within the DD generator, but the measured diameter was much closer to </a:t>
            </a:r>
            <a:r>
              <a:rPr lang="en-GB" sz="1400" b="1" dirty="0"/>
              <a:t>25 mm</a:t>
            </a:r>
            <a:r>
              <a:rPr lang="en-GB" sz="1400" dirty="0"/>
              <a:t>.</a:t>
            </a:r>
            <a:endParaRPr sz="1400"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1400" dirty="0"/>
              <a:t>This reduced the NR event rate in the active volume from </a:t>
            </a:r>
            <a:r>
              <a:rPr lang="en-GB" sz="1400" b="1" dirty="0"/>
              <a:t>~15 Hz</a:t>
            </a:r>
            <a:r>
              <a:rPr lang="en-GB" sz="1400" dirty="0"/>
              <a:t> to </a:t>
            </a:r>
            <a:r>
              <a:rPr lang="en-GB" sz="1400" b="1" dirty="0"/>
              <a:t>~5 Hz</a:t>
            </a:r>
            <a:r>
              <a:rPr lang="en-GB" sz="1400" dirty="0"/>
              <a:t>.</a:t>
            </a:r>
            <a:endParaRPr sz="1400" dirty="0"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-GB" sz="1400" dirty="0"/>
              <a:t>The camera was pulled closer to the active volume to capture more light. </a:t>
            </a:r>
            <a:endParaRPr sz="1400" dirty="0"/>
          </a:p>
          <a:p>
            <a:pPr marL="914400" lvl="1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-GB" dirty="0"/>
              <a:t>This further reduced the contained NR rate in the ROI to </a:t>
            </a:r>
            <a:r>
              <a:rPr lang="en-GB" b="1" dirty="0"/>
              <a:t>~2 Hz</a:t>
            </a:r>
            <a:r>
              <a:rPr lang="en-GB" dirty="0"/>
              <a:t>, which we observe in the data.</a:t>
            </a:r>
            <a:endParaRPr dirty="0"/>
          </a:p>
        </p:txBody>
      </p:sp>
      <p:pic>
        <p:nvPicPr>
          <p:cNvPr id="169" name="Google Shape;16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9132" y="2928250"/>
            <a:ext cx="3416668" cy="216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300" y="3072995"/>
            <a:ext cx="5237852" cy="1631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Science operations</a:t>
            </a: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body" idx="1"/>
          </p:nvPr>
        </p:nvSpPr>
        <p:spPr>
          <a:xfrm>
            <a:off x="0" y="898860"/>
            <a:ext cx="5483058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 dirty="0"/>
              <a:t>First science run </a:t>
            </a:r>
            <a:endParaRPr sz="1500" dirty="0"/>
          </a:p>
          <a:p>
            <a:pPr marL="914400" lvl="1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 dirty="0"/>
              <a:t>17/07/23 – 03/08/23</a:t>
            </a:r>
            <a:endParaRPr sz="1500" dirty="0"/>
          </a:p>
          <a:p>
            <a:pPr marL="457200" lvl="0" indent="-3238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GB" sz="1500" dirty="0"/>
              <a:t>Second science run</a:t>
            </a:r>
            <a:endParaRPr sz="1500" dirty="0"/>
          </a:p>
          <a:p>
            <a:pPr marL="914400" lvl="1" indent="-3238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 dirty="0"/>
              <a:t>15/01/24 – 06/02/24</a:t>
            </a:r>
          </a:p>
          <a:p>
            <a:pPr marL="457200" lvl="0" indent="-3238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GB" sz="1500" dirty="0"/>
              <a:t>Data taken using D-D neutron generator recorded continuously during 10-hour long shifts. </a:t>
            </a:r>
            <a:endParaRPr sz="1500" dirty="0"/>
          </a:p>
          <a:p>
            <a:pPr marL="914400" lvl="1" indent="-3238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GB" sz="1500" dirty="0"/>
              <a:t>50% of our data remains blinded.</a:t>
            </a:r>
            <a:endParaRPr sz="1500" dirty="0"/>
          </a:p>
          <a:p>
            <a:pPr marL="914400" lvl="1" indent="-3238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en-GB" sz="1500" dirty="0"/>
              <a:t>Approximately 500,000 NRs in total.</a:t>
            </a:r>
            <a:endParaRPr sz="1500" dirty="0"/>
          </a:p>
          <a:p>
            <a:pPr marL="457200" lvl="0" indent="-32385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GB" sz="1500" dirty="0"/>
              <a:t>Calibration runs with </a:t>
            </a:r>
            <a:r>
              <a:rPr lang="en-GB" sz="1500" baseline="30000" dirty="0"/>
              <a:t>55</a:t>
            </a:r>
            <a:r>
              <a:rPr lang="en-GB" sz="1500" dirty="0"/>
              <a:t>Fe every 3 hours.</a:t>
            </a:r>
            <a:endParaRPr sz="1500" dirty="0"/>
          </a:p>
          <a:p>
            <a:pPr marL="457200" lvl="0" indent="-323850" algn="l" rtl="0">
              <a:lnSpc>
                <a:spcPct val="125000"/>
              </a:lnSpc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-GB" sz="1500" dirty="0"/>
              <a:t>We replaced the gas medium once/twice per week.</a:t>
            </a:r>
            <a:endParaRPr sz="1500" dirty="0"/>
          </a:p>
        </p:txBody>
      </p:sp>
      <p:pic>
        <p:nvPicPr>
          <p:cNvPr id="179" name="Google Shape;1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008" y="66419"/>
            <a:ext cx="2879217" cy="228322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181" name="Google Shape;181;p20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pic>
        <p:nvPicPr>
          <p:cNvPr id="182" name="Google Shape;18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7208" y="1812735"/>
            <a:ext cx="3143802" cy="280333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0"/>
          <p:cNvSpPr txBox="1"/>
          <p:nvPr/>
        </p:nvSpPr>
        <p:spPr>
          <a:xfrm>
            <a:off x="6334375" y="1231035"/>
            <a:ext cx="27705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 dirty="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rPr>
              <a:t>Summary of gain and gain resolution over the course of first science run.</a:t>
            </a:r>
            <a:endParaRPr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92" y="3137500"/>
            <a:ext cx="3561809" cy="20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Backgrounds</a:t>
            </a:r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44562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79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-GB" sz="1250" dirty="0"/>
              <a:t>We do not expect to be limited by background.</a:t>
            </a:r>
            <a:endParaRPr sz="1250" dirty="0"/>
          </a:p>
          <a:p>
            <a:pPr marL="914400" lvl="1" indent="-3079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50"/>
              <a:buChar char="○"/>
            </a:pPr>
            <a:r>
              <a:rPr lang="en-GB" sz="1250" dirty="0"/>
              <a:t>We wanted to confirm this by measuring the sideband outside the energy and spatial ROI.</a:t>
            </a:r>
            <a:endParaRPr sz="1250" dirty="0"/>
          </a:p>
          <a:p>
            <a:pPr marL="457200" lvl="0" indent="-30797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50"/>
              <a:buChar char="●"/>
            </a:pPr>
            <a:r>
              <a:rPr lang="en-GB" sz="1250" b="1" dirty="0"/>
              <a:t>Secondary NRs</a:t>
            </a:r>
            <a:r>
              <a:rPr lang="en-GB" sz="1250" dirty="0"/>
              <a:t> could create a split topology, similar to Migdal.</a:t>
            </a:r>
            <a:endParaRPr sz="1250" dirty="0"/>
          </a:p>
          <a:p>
            <a:pPr marL="914400" lvl="1" indent="-3079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50"/>
              <a:buChar char="○"/>
            </a:pPr>
            <a:r>
              <a:rPr lang="en-GB" sz="1250" dirty="0"/>
              <a:t>We can exclude these with kinematic and parametric constraints.</a:t>
            </a:r>
            <a:endParaRPr sz="1250" dirty="0"/>
          </a:p>
          <a:p>
            <a:pPr marL="457200" lvl="0" indent="-30797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50"/>
              <a:buChar char="●"/>
            </a:pPr>
            <a:r>
              <a:rPr lang="en-GB" sz="1250" b="1" dirty="0"/>
              <a:t>Compton scatters</a:t>
            </a:r>
            <a:r>
              <a:rPr lang="en-GB" sz="1250" dirty="0"/>
              <a:t> of </a:t>
            </a:r>
            <a:r>
              <a:rPr lang="en-GB" sz="1250" b="1" dirty="0"/>
              <a:t>𝛄-rays</a:t>
            </a:r>
            <a:r>
              <a:rPr lang="en-GB" sz="1250" dirty="0"/>
              <a:t> from </a:t>
            </a:r>
            <a:r>
              <a:rPr lang="en-GB" sz="1250" b="1" dirty="0"/>
              <a:t>neutron inelastic scattering</a:t>
            </a:r>
            <a:r>
              <a:rPr lang="en-GB" sz="1250" dirty="0"/>
              <a:t> can create events with NR + ER.</a:t>
            </a:r>
            <a:endParaRPr sz="1250" dirty="0"/>
          </a:p>
          <a:p>
            <a:pPr marL="914400" lvl="1" indent="-3079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50"/>
              <a:buChar char="○"/>
            </a:pPr>
            <a:r>
              <a:rPr lang="en-GB" sz="1250" dirty="0"/>
              <a:t>This is the main source of background.</a:t>
            </a:r>
            <a:endParaRPr sz="1250" dirty="0"/>
          </a:p>
        </p:txBody>
      </p: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639400" y="4746600"/>
            <a:ext cx="504600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ldNum" idx="2"/>
          </p:nvPr>
        </p:nvSpPr>
        <p:spPr>
          <a:xfrm>
            <a:off x="7844650" y="0"/>
            <a:ext cx="1299300" cy="2247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en-GB"/>
              <a:t>IDM 2024</a:t>
            </a:r>
            <a:endParaRPr/>
          </a:p>
        </p:txBody>
      </p:sp>
      <p:grpSp>
        <p:nvGrpSpPr>
          <p:cNvPr id="193" name="Google Shape;193;p21"/>
          <p:cNvGrpSpPr/>
          <p:nvPr/>
        </p:nvGrpSpPr>
        <p:grpSpPr>
          <a:xfrm>
            <a:off x="6242296" y="3033532"/>
            <a:ext cx="2625700" cy="1978653"/>
            <a:chOff x="6147350" y="476250"/>
            <a:chExt cx="2530551" cy="1895625"/>
          </a:xfrm>
        </p:grpSpPr>
        <p:pic>
          <p:nvPicPr>
            <p:cNvPr id="194" name="Google Shape;194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47350" y="476250"/>
              <a:ext cx="2530551" cy="1895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21"/>
            <p:cNvSpPr txBox="1"/>
            <p:nvPr/>
          </p:nvSpPr>
          <p:spPr>
            <a:xfrm>
              <a:off x="6250000" y="1967000"/>
              <a:ext cx="2427900" cy="354000"/>
            </a:xfrm>
            <a:prstGeom prst="rect">
              <a:avLst/>
            </a:prstGeom>
            <a:noFill/>
            <a:ln>
              <a:noFill/>
            </a:ln>
            <a:effectLst>
              <a:outerShdw blurRad="157163" dist="19050" dir="5400000" algn="bl" rotWithShape="0">
                <a:srgbClr val="000000"/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baseline="300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19</a:t>
              </a:r>
              <a:r>
                <a:rPr lang="en-GB" sz="1200" b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F inelastic 𝛄-ray + </a:t>
              </a:r>
              <a:endParaRPr sz="12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Compton scatter (ITO readout)</a:t>
              </a:r>
              <a:endParaRPr sz="1200" b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</p:grpSp>
      <p:grpSp>
        <p:nvGrpSpPr>
          <p:cNvPr id="196" name="Google Shape;196;p21"/>
          <p:cNvGrpSpPr/>
          <p:nvPr/>
        </p:nvGrpSpPr>
        <p:grpSpPr>
          <a:xfrm>
            <a:off x="4547185" y="373545"/>
            <a:ext cx="4561317" cy="2589223"/>
            <a:chOff x="18825" y="2661275"/>
            <a:chExt cx="4210576" cy="2390125"/>
          </a:xfrm>
        </p:grpSpPr>
        <p:pic>
          <p:nvPicPr>
            <p:cNvPr id="197" name="Google Shape;197;p21"/>
            <p:cNvPicPr preferRelativeResize="0"/>
            <p:nvPr/>
          </p:nvPicPr>
          <p:blipFill rotWithShape="1">
            <a:blip r:embed="rId5">
              <a:alphaModFix/>
            </a:blip>
            <a:srcRect r="17088"/>
            <a:stretch/>
          </p:blipFill>
          <p:spPr>
            <a:xfrm>
              <a:off x="18825" y="2876550"/>
              <a:ext cx="4210576" cy="217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21"/>
            <p:cNvSpPr txBox="1"/>
            <p:nvPr/>
          </p:nvSpPr>
          <p:spPr>
            <a:xfrm>
              <a:off x="46600" y="2661275"/>
              <a:ext cx="4182600" cy="2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-GB" sz="900" u="sng">
                  <a:solidFill>
                    <a:schemeClr val="accent5"/>
                  </a:solidFill>
                  <a:latin typeface="Rockwell"/>
                  <a:ea typeface="Rockwell"/>
                  <a:cs typeface="Rockwell"/>
                  <a:sym typeface="Rockwell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(Astropart. Phys. 151 (2023) 102853)</a:t>
              </a:r>
              <a:endParaRPr sz="500"/>
            </a:p>
          </p:txBody>
        </p:sp>
      </p:grpSp>
      <p:pic>
        <p:nvPicPr>
          <p:cNvPr id="199" name="Google Shape;19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5725" y="3137500"/>
            <a:ext cx="2117893" cy="197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2024</Words>
  <Application>Microsoft Office PowerPoint</Application>
  <PresentationFormat>On-screen Show (16:9)</PresentationFormat>
  <Paragraphs>276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Rockwell</vt:lpstr>
      <vt:lpstr>Simple Light</vt:lpstr>
      <vt:lpstr>Commissioning of the MIGDAL detector with fast neutrons</vt:lpstr>
      <vt:lpstr>The Migdal effect</vt:lpstr>
      <vt:lpstr>The MIGDAL Experiment</vt:lpstr>
      <vt:lpstr>Combining optical and charge readout</vt:lpstr>
      <vt:lpstr>NILE facility at Rutherford Appleton Laboratory, UK</vt:lpstr>
      <vt:lpstr>Shielded and unshielded renders of the experiment</vt:lpstr>
      <vt:lpstr>Characterising the neutron and NR rate</vt:lpstr>
      <vt:lpstr>Science operations</vt:lpstr>
      <vt:lpstr>Backgrounds</vt:lpstr>
      <vt:lpstr>Backgrounds</vt:lpstr>
      <vt:lpstr>Measuring the neutron inelastic 𝛄-ray sideband</vt:lpstr>
      <vt:lpstr>Beginning the search for Migdal with machine learning</vt:lpstr>
      <vt:lpstr>YOLOv8 for data reduction</vt:lpstr>
      <vt:lpstr>Camera coincidences rejected in ITO</vt:lpstr>
      <vt:lpstr>Summary</vt:lpstr>
      <vt:lpstr>Backup</vt:lpstr>
      <vt:lpstr>Papers</vt:lpstr>
      <vt:lpstr>CF4 nuclear recoil spectrum &amp; Migdal rates</vt:lpstr>
      <vt:lpstr>Assembly at NILE</vt:lpstr>
      <vt:lpstr>PMT </vt:lpstr>
      <vt:lpstr>GEM mask</vt:lpstr>
      <vt:lpstr>Optical distortion correction</vt:lpstr>
      <vt:lpstr>Flat field correction in the camera</vt:lpstr>
      <vt:lpstr>Capabilities of the ORCA Quest</vt:lpstr>
      <vt:lpstr>Camera afterglow</vt:lpstr>
      <vt:lpstr>Glass GEM considerations</vt:lpstr>
      <vt:lpstr>Noble gas mixtures</vt:lpstr>
      <vt:lpstr>MIGDAL upgrade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Flegrova, Michaela</cp:lastModifiedBy>
  <cp:revision>1</cp:revision>
  <dcterms:modified xsi:type="dcterms:W3CDTF">2024-07-08T20:36:53Z</dcterms:modified>
</cp:coreProperties>
</file>