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713" r:id="rId2"/>
    <p:sldId id="834" r:id="rId3"/>
    <p:sldId id="833" r:id="rId4"/>
    <p:sldId id="356" r:id="rId5"/>
    <p:sldId id="393" r:id="rId6"/>
    <p:sldId id="812" r:id="rId7"/>
    <p:sldId id="788" r:id="rId8"/>
    <p:sldId id="790" r:id="rId9"/>
    <p:sldId id="789" r:id="rId10"/>
    <p:sldId id="361" r:id="rId11"/>
    <p:sldId id="265" r:id="rId12"/>
    <p:sldId id="267" r:id="rId13"/>
    <p:sldId id="362" r:id="rId14"/>
    <p:sldId id="412" r:id="rId15"/>
    <p:sldId id="365" r:id="rId16"/>
    <p:sldId id="363" r:id="rId17"/>
    <p:sldId id="366" r:id="rId18"/>
    <p:sldId id="392" r:id="rId19"/>
    <p:sldId id="835" r:id="rId20"/>
    <p:sldId id="726" r:id="rId21"/>
    <p:sldId id="832" r:id="rId22"/>
    <p:sldId id="367" r:id="rId23"/>
    <p:sldId id="836" r:id="rId24"/>
    <p:sldId id="838" r:id="rId25"/>
    <p:sldId id="839" r:id="rId26"/>
    <p:sldId id="266" r:id="rId27"/>
    <p:sldId id="358" r:id="rId28"/>
    <p:sldId id="837" r:id="rId29"/>
    <p:sldId id="395" r:id="rId30"/>
    <p:sldId id="8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5599"/>
    <p:restoredTop sz="97292"/>
  </p:normalViewPr>
  <p:slideViewPr>
    <p:cSldViewPr snapToGrid="0" snapToObjects="1">
      <p:cViewPr>
        <p:scale>
          <a:sx n="110" d="100"/>
          <a:sy n="110" d="100"/>
        </p:scale>
        <p:origin x="1496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2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E987B-0156-4471-9372-DFF98F6CF3F6}" type="datetimeFigureOut">
              <a:rPr lang="en-US" smtClean="0"/>
              <a:t>7/7/24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B00C1-A64F-4D94-801A-D6F69C01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9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1621-6357-D745-B301-5BDCF86421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1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1621-6357-D745-B301-5BDCF86421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1621-6357-D745-B301-5BDCF86421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6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de343e70c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de343e70c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E9F6-0213-554A-8392-437258D60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B2A8F-9C83-B241-A8FE-45B9D115D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FB55-327B-9946-9350-302A7E4F9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F5DD8-0E6F-F742-A17D-59AECEA7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CB2D2-E76E-5F40-9DDC-1FA7D775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C6ED-63F2-7C42-BCD5-C492DBA9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4294B2-05C1-1645-AC67-D65680B6D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A90F6-293F-7B4C-BCC9-395C3C50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6618D-E8F7-0A46-A237-138E5BD0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3E3E0-1489-B944-9E66-063966D2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453F7-606B-D249-A707-D83EFE01C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349D9-462A-904F-AA44-6EAACCC64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6BE72-6D9E-6D49-BDD8-09C9C184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B62DE-32A1-F044-A3AA-93CF6137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C1342-46B9-974B-A847-C2B721C3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2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2">
  <p:cSld name="Title only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119737" y="38485"/>
            <a:ext cx="11584800" cy="7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bin"/>
              <a:buNone/>
              <a:defRPr sz="5333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11136007" y="6505992"/>
            <a:ext cx="975200" cy="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i="0" u="none" strike="noStrike" cap="none"/>
            </a:lvl1pPr>
            <a:lvl2pPr marL="0" marR="0" lvl="1" indent="0" algn="r" rtl="0">
              <a:spcBef>
                <a:spcPts val="0"/>
              </a:spcBef>
              <a:buNone/>
              <a:defRPr sz="2000" i="0" u="none" strike="noStrike" cap="none"/>
            </a:lvl2pPr>
            <a:lvl3pPr marL="0" marR="0" lvl="2" indent="0" algn="r" rtl="0">
              <a:spcBef>
                <a:spcPts val="0"/>
              </a:spcBef>
              <a:buNone/>
              <a:defRPr sz="2000" i="0" u="none" strike="noStrike" cap="none"/>
            </a:lvl3pPr>
            <a:lvl4pPr marL="0" marR="0" lvl="3" indent="0" algn="r" rtl="0">
              <a:spcBef>
                <a:spcPts val="0"/>
              </a:spcBef>
              <a:buNone/>
              <a:defRPr sz="2000" i="0" u="none" strike="noStrike" cap="none"/>
            </a:lvl4pPr>
            <a:lvl5pPr marL="0" marR="0" lvl="4" indent="0" algn="r" rtl="0">
              <a:spcBef>
                <a:spcPts val="0"/>
              </a:spcBef>
              <a:buNone/>
              <a:defRPr sz="2000" i="0" u="none" strike="noStrike" cap="none"/>
            </a:lvl5pPr>
            <a:lvl6pPr marL="0" marR="0" lvl="5" indent="0" algn="r" rtl="0">
              <a:spcBef>
                <a:spcPts val="0"/>
              </a:spcBef>
              <a:buNone/>
              <a:defRPr sz="2000" i="0" u="none" strike="noStrike" cap="none"/>
            </a:lvl6pPr>
            <a:lvl7pPr marL="0" marR="0" lvl="6" indent="0" algn="r" rtl="0">
              <a:spcBef>
                <a:spcPts val="0"/>
              </a:spcBef>
              <a:buNone/>
              <a:defRPr sz="2000" i="0" u="none" strike="noStrike" cap="none"/>
            </a:lvl7pPr>
            <a:lvl8pPr marL="0" marR="0" lvl="7" indent="0" algn="r" rtl="0">
              <a:spcBef>
                <a:spcPts val="0"/>
              </a:spcBef>
              <a:buNone/>
              <a:defRPr sz="2000" i="0" u="none" strike="noStrike" cap="none"/>
            </a:lvl8pPr>
            <a:lvl9pPr marL="0" marR="0" lvl="8" indent="0" algn="r" rtl="0">
              <a:spcBef>
                <a:spcPts val="0"/>
              </a:spcBef>
              <a:buNone/>
              <a:defRPr sz="2000" i="0" u="none" strike="noStrike" cap="none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490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D54B-B394-8A40-824B-633B921A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F3A61-2E82-6045-ABEB-CC93A5BD1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2394A-E583-CC43-ADBC-7B208BA4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63EE9-01AA-124D-A3D5-D4EE6C67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FC31-5C3C-EA47-8447-045A2199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0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094A-5A65-4242-B8A0-963A9E34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9997B-AD63-0D4B-83AF-14E86C94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7EE60-5496-BD47-A608-7BCFFC544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D740A-0CE9-444C-8E35-D9BB7606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F41F-276D-0C4E-895A-D43747EB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2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C0EC-A956-E141-9034-5150F167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49855-EF27-F545-BCCB-4674EF620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68F90-DA96-924D-AFE5-17912DDC3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FA42-FC2E-714F-AF6D-5D4048F2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7C8D8-4C2A-3E44-87FC-4FDF1670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0AB62-492A-E143-9DE9-727A9D0E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4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8191-9FFA-AA4E-A589-94218435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07778-C4B3-4F41-A50D-49E513B9E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E54E0-5B08-BC46-91CC-9C570BA88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BD87B-F44B-9548-A4A7-C0FC7031B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5CA4D3-19E2-F444-BA57-473FAA6BE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B53960-A027-0F4B-B41F-A2FBD535A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B3709-5B65-0E41-BF76-08C6CA8F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608081-6B00-824F-B787-8749A5B9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0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CA3FE-5E76-BF48-A5A8-3D478242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963DE-1209-6B47-B319-B638354A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80CF4-C88E-C044-85A5-F273E8E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C864B-F68F-B844-89EC-F7AA8952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5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ACE04E-112D-E74C-B06E-B268AA74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04D02-D6F0-C34D-8B5D-0BC2B124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04E22-4BE4-FF4F-8370-D8BFCE44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0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3A1D-E28C-D74C-A07A-83304100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FFD7E-4C63-6442-A27A-9E5B4919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8D00A-6388-A74A-B19D-542350575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E64BE-A7C8-7E48-891B-16A285E8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45ACD-5B73-0642-8D3B-48491D77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07122-D9F9-704D-A3D4-10DB3901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2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0859-5418-B545-9B23-F86C7E5D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CAF98B-414A-1243-9BFF-5E4030B27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CFAA3-8231-624F-81C1-630D6091A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1A9D2-7687-1E43-9AA9-BCF2E07F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D0B50-E4E8-7249-928A-FA22B0DD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37AFC-FA07-134B-8ADA-51EC4862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8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65C65-173D-DE42-9D59-97234D63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D5AFA-22A4-844C-A818-D8DD3AE25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3BD19-E0DA-7744-9057-15BB49142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C645A-0717-9945-8D5A-E3DF8DCCE5D0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A986C-F557-BF4F-8D78-F677AEFE5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846E0-37E2-7547-B2CA-19E0D08C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68A6-E70A-2F40-8D48-1F4BA617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"/><Relationship Id="rId5" Type="http://schemas.openxmlformats.org/officeDocument/2006/relationships/image" Target="../media/image1.tif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140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johare.github.io/AxionLimits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johare.github.io/AxionLimits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johare.github.io/AxionLimits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F248B7-7510-9AE8-A764-DB6981D9D14B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CF8A59-CC68-CCB0-B816-DAFCC9DE006E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3" name="Picture 2" descr="JJ 9550x 60deg_002_colored.tif">
                <a:extLst>
                  <a:ext uri="{FF2B5EF4-FFF2-40B4-BE49-F238E27FC236}">
                    <a16:creationId xmlns:a16="http://schemas.microsoft.com/office/drawing/2014/main" id="{0C0F2D1C-AC54-4486-FEC7-C081EF9F0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7447073" cy="6858000"/>
              </a:xfrm>
              <a:prstGeom prst="rect">
                <a:avLst/>
              </a:prstGeom>
            </p:spPr>
          </p:pic>
          <p:pic>
            <p:nvPicPr>
              <p:cNvPr id="7" name="Picture 6" descr="A copper cylinder with a pipe&#10;&#10;Description automatically generated">
                <a:extLst>
                  <a:ext uri="{FF2B5EF4-FFF2-40B4-BE49-F238E27FC236}">
                    <a16:creationId xmlns:a16="http://schemas.microsoft.com/office/drawing/2014/main" id="{BE1FFF02-A439-E33D-DC95-F994D0E52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27" r="4221"/>
              <a:stretch/>
            </p:blipFill>
            <p:spPr>
              <a:xfrm>
                <a:off x="7447072" y="0"/>
                <a:ext cx="4744928" cy="685800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66B465-451F-2431-1752-3D7E5F5529F1}"/>
                </a:ext>
              </a:extLst>
            </p:cNvPr>
            <p:cNvSpPr txBox="1"/>
            <p:nvPr/>
          </p:nvSpPr>
          <p:spPr>
            <a:xfrm>
              <a:off x="199565" y="237243"/>
              <a:ext cx="44668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The HAYSTAC Experiment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Status &amp; New Developments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B9B11E-E61C-F6D1-1462-465410261E38}"/>
              </a:ext>
            </a:extLst>
          </p:cNvPr>
          <p:cNvSpPr txBox="1"/>
          <p:nvPr/>
        </p:nvSpPr>
        <p:spPr>
          <a:xfrm>
            <a:off x="4147720" y="4864607"/>
            <a:ext cx="2962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IDM XV 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Karl van Bibber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 L’Aquila – 8 July 2024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9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12192000" cy="6832111"/>
            <a:chOff x="0" y="2742"/>
            <a:chExt cx="12192000" cy="6832111"/>
          </a:xfrm>
        </p:grpSpPr>
        <p:sp>
          <p:nvSpPr>
            <p:cNvPr id="2" name="TextBox 1"/>
            <p:cNvSpPr txBox="1"/>
            <p:nvPr/>
          </p:nvSpPr>
          <p:spPr>
            <a:xfrm>
              <a:off x="365410" y="5519079"/>
              <a:ext cx="205754" cy="518375"/>
            </a:xfrm>
            <a:prstGeom prst="rect">
              <a:avLst/>
            </a:prstGeom>
            <a:noFill/>
          </p:spPr>
          <p:txBody>
            <a:bodyPr wrap="none" lIns="101846" tIns="50923" rIns="101846" bIns="50923" rtlCol="0">
              <a:spAutoFit/>
            </a:bodyPr>
            <a:lstStyle/>
            <a:p>
              <a:endParaRPr lang="en-US" sz="2700" dirty="0">
                <a:solidFill>
                  <a:schemeClr val="bg1"/>
                </a:solidFill>
              </a:endParaRPr>
            </a:p>
          </p:txBody>
        </p:sp>
        <p:pic>
          <p:nvPicPr>
            <p:cNvPr id="3" name="Picture 2" descr="ADMX-HF #1.jpg"/>
            <p:cNvPicPr>
              <a:picLocks noChangeAspect="1"/>
            </p:cNvPicPr>
            <p:nvPr/>
          </p:nvPicPr>
          <p:blipFill rotWithShape="1">
            <a:blip r:embed="rId2"/>
            <a:srcRect l="10164" r="9263"/>
            <a:stretch/>
          </p:blipFill>
          <p:spPr>
            <a:xfrm>
              <a:off x="8549081" y="1386395"/>
              <a:ext cx="3195663" cy="5448458"/>
            </a:xfrm>
            <a:prstGeom prst="rect">
              <a:avLst/>
            </a:prstGeom>
            <a:effectLst/>
          </p:spPr>
        </p:pic>
        <p:pic>
          <p:nvPicPr>
            <p:cNvPr id="4" name="Picture 3" descr="disassem4.jpg"/>
            <p:cNvPicPr>
              <a:picLocks noChangeAspect="1"/>
            </p:cNvPicPr>
            <p:nvPr/>
          </p:nvPicPr>
          <p:blipFill rotWithShape="1">
            <a:blip r:embed="rId3"/>
            <a:srcRect l="19311" r="31441" b="11455"/>
            <a:stretch/>
          </p:blipFill>
          <p:spPr>
            <a:xfrm>
              <a:off x="5763113" y="1387179"/>
              <a:ext cx="2202966" cy="5441106"/>
            </a:xfrm>
            <a:prstGeom prst="rect">
              <a:avLst/>
            </a:prstGeom>
            <a:effectLst/>
          </p:spPr>
        </p:pic>
        <p:pic>
          <p:nvPicPr>
            <p:cNvPr id="5" name="Picture 4" descr="12GHz 500x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08"/>
            <a:stretch/>
          </p:blipFill>
          <p:spPr>
            <a:xfrm>
              <a:off x="290082" y="1161798"/>
              <a:ext cx="2848426" cy="2518270"/>
            </a:xfrm>
            <a:prstGeom prst="rect">
              <a:avLst/>
            </a:prstGeom>
            <a:effectLst/>
          </p:spPr>
        </p:pic>
        <p:pic>
          <p:nvPicPr>
            <p:cNvPr id="6" name="Picture 5" descr="Gantry May 2015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5"/>
            <a:stretch/>
          </p:blipFill>
          <p:spPr>
            <a:xfrm>
              <a:off x="3917849" y="836146"/>
              <a:ext cx="1157266" cy="5992141"/>
            </a:xfrm>
            <a:prstGeom prst="rect">
              <a:avLst/>
            </a:prstGeom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105545" y="3669953"/>
              <a:ext cx="3206096" cy="410617"/>
            </a:xfrm>
            <a:prstGeom prst="rect">
              <a:avLst/>
            </a:prstGeom>
            <a:noFill/>
            <a:effectLst/>
          </p:spPr>
          <p:txBody>
            <a:bodyPr wrap="square" lIns="101846" tIns="50923" rIns="101846" bIns="50923" rtlCol="0">
              <a:spAutoFit/>
            </a:bodyPr>
            <a:lstStyle/>
            <a:p>
              <a:pPr algn="ctr"/>
              <a:r>
                <a:rPr lang="en-US" sz="2000" b="0" dirty="0"/>
                <a:t>Microwave Cavity (copper)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63113" y="600957"/>
              <a:ext cx="2202966" cy="718394"/>
            </a:xfrm>
            <a:prstGeom prst="rect">
              <a:avLst/>
            </a:prstGeom>
            <a:noFill/>
          </p:spPr>
          <p:txBody>
            <a:bodyPr wrap="square" lIns="101846" tIns="50923" rIns="101846" bIns="50923" rtlCol="0">
              <a:spAutoFit/>
            </a:bodyPr>
            <a:lstStyle/>
            <a:p>
              <a:pPr algn="ctr"/>
              <a:r>
                <a:rPr lang="en-US" sz="2000" b="0" baseline="30000" dirty="0"/>
                <a:t>3</a:t>
              </a:r>
              <a:r>
                <a:rPr lang="en-US" sz="2000" b="0" dirty="0"/>
                <a:t>He/</a:t>
              </a:r>
              <a:r>
                <a:rPr lang="en-US" sz="2000" b="0" baseline="30000" dirty="0"/>
                <a:t>4</a:t>
              </a:r>
              <a:r>
                <a:rPr lang="en-US" sz="2000" b="0" dirty="0"/>
                <a:t>He Dilution</a:t>
              </a:r>
            </a:p>
            <a:p>
              <a:pPr algn="ctr"/>
              <a:r>
                <a:rPr lang="en-US" sz="2000" b="0" dirty="0"/>
                <a:t>Refrigerator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25764" y="910075"/>
              <a:ext cx="2901732" cy="410617"/>
            </a:xfrm>
            <a:prstGeom prst="rect">
              <a:avLst/>
            </a:prstGeom>
            <a:noFill/>
          </p:spPr>
          <p:txBody>
            <a:bodyPr wrap="none" lIns="101846" tIns="50923" rIns="101846" bIns="50923" rtlCol="0">
              <a:spAutoFit/>
            </a:bodyPr>
            <a:lstStyle/>
            <a:p>
              <a:r>
                <a:rPr lang="en-US" sz="2000" b="0" dirty="0"/>
                <a:t>9.4 Tesla, 10 Liter Magnet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784412" y="2782342"/>
              <a:ext cx="1054458" cy="471832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093938" y="929663"/>
              <a:ext cx="915001" cy="16788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919" y="4064768"/>
              <a:ext cx="2931269" cy="274788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2896965" y="5709028"/>
              <a:ext cx="996533" cy="11517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7613" y="724504"/>
              <a:ext cx="3530009" cy="379839"/>
            </a:xfrm>
            <a:prstGeom prst="rect">
              <a:avLst/>
            </a:prstGeom>
            <a:noFill/>
            <a:effectLst/>
          </p:spPr>
          <p:txBody>
            <a:bodyPr wrap="square" lIns="101846" tIns="50923" rIns="101846" bIns="50923" rtlCol="0">
              <a:spAutoFit/>
            </a:bodyPr>
            <a:lstStyle/>
            <a:p>
              <a:pPr algn="ctr"/>
              <a:r>
                <a:rPr lang="en-US" dirty="0"/>
                <a:t>JPA-based Squeezed-State Receiver</a:t>
              </a:r>
              <a:endParaRPr lang="en-US" b="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0" y="2742"/>
              <a:ext cx="12192000" cy="59821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venir Light" panose="020B0402020203020204" pitchFamily="34" charset="77"/>
                  <a:cs typeface="Avenir Book"/>
                </a:rPr>
                <a:t> HAYSTAC  –  Pathfinder &amp; Technology Testbed toward Post-Inflation Axion</a:t>
              </a:r>
              <a:endParaRPr lang="en-US" sz="2000" dirty="0">
                <a:solidFill>
                  <a:schemeClr val="bg1"/>
                </a:solidFill>
                <a:latin typeface="Avenir Light" panose="020B0402020203020204" pitchFamily="34" charset="77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34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0" y="-7258"/>
            <a:ext cx="12191999" cy="659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89896" tIns="44948" rIns="89896" bIns="44948" anchor="b"/>
          <a:lstStyle/>
          <a:p>
            <a:pPr>
              <a:lnSpc>
                <a:spcPct val="100000"/>
              </a:lnSpc>
            </a:pPr>
            <a:r>
              <a:rPr lang="en-US" sz="397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lang="en-US" sz="3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HAYSTAC Phase I – single Josephson Parametric Amplifier (JPA)</a:t>
            </a:r>
            <a:endParaRPr lang="en-US" sz="3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1714027" y="6532920"/>
            <a:ext cx="434319" cy="364680"/>
          </a:xfrm>
          <a:prstGeom prst="rect">
            <a:avLst/>
          </a:prstGeom>
          <a:noFill/>
          <a:ln>
            <a:noFill/>
          </a:ln>
        </p:spPr>
        <p:txBody>
          <a:bodyPr lIns="89896" tIns="44948" rIns="89896" bIns="44948" anchor="ctr"/>
          <a:lstStyle/>
          <a:p>
            <a:pPr>
              <a:lnSpc>
                <a:spcPct val="100000"/>
              </a:lnSpc>
            </a:pPr>
            <a:fld id="{ED9FF9A6-1BB5-4898-BB8E-F1B92895DB47}" type="slidenum">
              <a:rPr lang="en-US" sz="1588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en-US" sz="141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1" y="6217069"/>
            <a:ext cx="12191999" cy="693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481" tIns="44240" rIns="88481" bIns="44240" anchor="ctr"/>
          <a:lstStyle/>
          <a:p>
            <a:pPr marL="353" algn="ctr">
              <a:buClr>
                <a:srgbClr val="000000"/>
              </a:buClr>
            </a:pPr>
            <a:r>
              <a:rPr lang="en-US" sz="3200" spc="-1" dirty="0">
                <a:uFill>
                  <a:solidFill>
                    <a:srgbClr val="FFFFFF"/>
                  </a:solidFill>
                </a:uFill>
              </a:rPr>
              <a:t>Operated at  T</a:t>
            </a:r>
            <a:r>
              <a:rPr lang="en-US" sz="3200" spc="-1" baseline="-25000" dirty="0">
                <a:uFill>
                  <a:solidFill>
                    <a:srgbClr val="FFFFFF"/>
                  </a:solidFill>
                </a:uFill>
              </a:rPr>
              <a:t>SYS</a:t>
            </a:r>
            <a:r>
              <a:rPr lang="en-US" sz="3200" spc="-1" dirty="0">
                <a:uFill>
                  <a:solidFill>
                    <a:srgbClr val="FFFFFF"/>
                  </a:solidFill>
                </a:uFill>
              </a:rPr>
              <a:t>  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~</a:t>
            </a:r>
            <a:r>
              <a:rPr lang="en-US" sz="3200" spc="-1" dirty="0">
                <a:uFill>
                  <a:solidFill>
                    <a:srgbClr val="FFFFFF"/>
                  </a:solidFill>
                </a:uFill>
              </a:rPr>
              <a:t>  (2-3) </a:t>
            </a:r>
            <a:r>
              <a:rPr lang="en-US" sz="2800" spc="-1" dirty="0">
                <a:uFill>
                  <a:solidFill>
                    <a:srgbClr val="FFFFFF"/>
                  </a:solidFill>
                </a:uFill>
              </a:rPr>
              <a:t>x</a:t>
            </a:r>
            <a:r>
              <a:rPr lang="en-US" sz="3200" spc="-1" dirty="0">
                <a:uFill>
                  <a:solidFill>
                    <a:srgbClr val="FFFFFF"/>
                  </a:solidFill>
                </a:uFill>
              </a:rPr>
              <a:t> T</a:t>
            </a:r>
            <a:r>
              <a:rPr lang="en-US" sz="3200" spc="-1" baseline="-25000" dirty="0">
                <a:uFill>
                  <a:solidFill>
                    <a:srgbClr val="FFFFFF"/>
                  </a:solidFill>
                </a:uFill>
              </a:rPr>
              <a:t>SQL</a:t>
            </a:r>
            <a:r>
              <a:rPr lang="en-US" sz="3200" spc="-1" dirty="0">
                <a:uFill>
                  <a:solidFill>
                    <a:srgbClr val="FFFFFF"/>
                  </a:solidFill>
                </a:uFill>
              </a:rPr>
              <a:t>  at 6 GHz</a:t>
            </a:r>
            <a:endParaRPr lang="en-US" sz="3200" spc="-1" baseline="-25000" dirty="0"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01C0E6-3B59-A540-BA51-A39358B0C61D}"/>
              </a:ext>
            </a:extLst>
          </p:cNvPr>
          <p:cNvGrpSpPr/>
          <p:nvPr/>
        </p:nvGrpSpPr>
        <p:grpSpPr>
          <a:xfrm>
            <a:off x="238667" y="1609420"/>
            <a:ext cx="11694512" cy="3956694"/>
            <a:chOff x="238667" y="1609420"/>
            <a:chExt cx="11694512" cy="39566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557796" y="2204119"/>
              <a:ext cx="3956693" cy="27672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05062" y="1609420"/>
              <a:ext cx="3728117" cy="3956693"/>
            </a:xfrm>
            <a:prstGeom prst="rect">
              <a:avLst/>
            </a:prstGeom>
          </p:spPr>
        </p:pic>
        <p:pic>
          <p:nvPicPr>
            <p:cNvPr id="12" name="Picture 11" descr="JJ 4700x 33deg.ti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53"/>
            <a:stretch/>
          </p:blipFill>
          <p:spPr>
            <a:xfrm>
              <a:off x="238667" y="1609420"/>
              <a:ext cx="4628556" cy="395669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330526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0" y="-11184"/>
            <a:ext cx="12191999" cy="770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89896" tIns="44948" rIns="89896" bIns="44948" anchor="ctr"/>
          <a:lstStyle/>
          <a:p>
            <a:pPr>
              <a:lnSpc>
                <a:spcPct val="100000"/>
              </a:lnSpc>
            </a:pPr>
            <a:r>
              <a:rPr lang="en-US" sz="3177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en-US" sz="36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The major challenge – magnetic shielding of the JPA</a:t>
            </a:r>
            <a:endParaRPr lang="en-US" sz="14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1714027" y="6532920"/>
            <a:ext cx="434319" cy="364680"/>
          </a:xfrm>
          <a:prstGeom prst="rect">
            <a:avLst/>
          </a:prstGeom>
          <a:noFill/>
          <a:ln>
            <a:noFill/>
          </a:ln>
        </p:spPr>
        <p:txBody>
          <a:bodyPr lIns="89896" tIns="44948" rIns="89896" bIns="44948" anchor="ctr"/>
          <a:lstStyle/>
          <a:p>
            <a:pPr>
              <a:lnSpc>
                <a:spcPct val="100000"/>
              </a:lnSpc>
            </a:pPr>
            <a:fld id="{ED9FF9A6-1BB5-4898-BB8E-F1B92895DB47}" type="slidenum">
              <a:rPr lang="en-US" sz="1588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fld>
            <a:endParaRPr lang="en-US" sz="141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" name="Picture 6" descr="Magnetic Shield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4046" r="2150" b="1996"/>
          <a:stretch/>
        </p:blipFill>
        <p:spPr>
          <a:xfrm>
            <a:off x="3800026" y="1112700"/>
            <a:ext cx="8391567" cy="5111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EA194-C95D-414E-9C71-27C76693EFD3}"/>
              </a:ext>
            </a:extLst>
          </p:cNvPr>
          <p:cNvSpPr txBox="1"/>
          <p:nvPr/>
        </p:nvSpPr>
        <p:spPr>
          <a:xfrm>
            <a:off x="176325" y="1184914"/>
            <a:ext cx="394404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venir Light" panose="020B0402020203020204" pitchFamily="34" charset="77"/>
              </a:rPr>
              <a:t>“Defense in depth”</a:t>
            </a:r>
          </a:p>
          <a:p>
            <a:endParaRPr lang="en-US">
              <a:latin typeface="Avenir Light" panose="020B0402020203020204" pitchFamily="34" charset="77"/>
            </a:endParaRPr>
          </a:p>
          <a:p>
            <a:r>
              <a:rPr lang="en-US" sz="2000">
                <a:latin typeface="Avenir Light" panose="020B0402020203020204" pitchFamily="34" charset="77"/>
              </a:rPr>
              <a:t>•</a:t>
            </a:r>
            <a:r>
              <a:rPr lang="en-US">
                <a:latin typeface="Avenir Light" panose="020B0402020203020204" pitchFamily="34" charset="77"/>
              </a:rPr>
              <a:t>   </a:t>
            </a:r>
            <a:r>
              <a:rPr lang="en-US" sz="2400">
                <a:latin typeface="Avenir Light" panose="020B0402020203020204" pitchFamily="34" charset="77"/>
              </a:rPr>
              <a:t>Active bucking coil</a:t>
            </a:r>
          </a:p>
          <a:p>
            <a:endParaRPr lang="en-US" sz="2400">
              <a:latin typeface="Avenir Light" panose="020B0402020203020204" pitchFamily="34" charset="77"/>
            </a:endParaRPr>
          </a:p>
          <a:p>
            <a:r>
              <a:rPr lang="en-US" sz="2000">
                <a:latin typeface="Avenir Light" panose="020B0402020203020204" pitchFamily="34" charset="77"/>
              </a:rPr>
              <a:t>•</a:t>
            </a:r>
            <a:r>
              <a:rPr lang="en-US" sz="2400">
                <a:latin typeface="Avenir Light" panose="020B0402020203020204" pitchFamily="34" charset="77"/>
              </a:rPr>
              <a:t>  Persistent coils (4)</a:t>
            </a:r>
          </a:p>
          <a:p>
            <a:endParaRPr lang="en-US" sz="2400">
              <a:latin typeface="Avenir Light" panose="020B0402020203020204" pitchFamily="34" charset="77"/>
            </a:endParaRPr>
          </a:p>
          <a:p>
            <a:r>
              <a:rPr lang="en-US" sz="2000">
                <a:latin typeface="Avenir Light" panose="020B0402020203020204" pitchFamily="34" charset="77"/>
              </a:rPr>
              <a:t>•</a:t>
            </a:r>
            <a:r>
              <a:rPr lang="en-US">
                <a:latin typeface="Avenir Light" panose="020B0402020203020204" pitchFamily="34" charset="77"/>
              </a:rPr>
              <a:t>   </a:t>
            </a:r>
            <a:r>
              <a:rPr lang="en-US" sz="2400" err="1">
                <a:latin typeface="Avenir Light" panose="020B0402020203020204" pitchFamily="34" charset="77"/>
              </a:rPr>
              <a:t>Cryoperm</a:t>
            </a:r>
            <a:r>
              <a:rPr lang="en-US" sz="2400">
                <a:latin typeface="Avenir Light" panose="020B0402020203020204" pitchFamily="34" charset="77"/>
              </a:rPr>
              <a:t> (2 layers)</a:t>
            </a:r>
          </a:p>
          <a:p>
            <a:endParaRPr lang="en-US" sz="2400">
              <a:latin typeface="Avenir Light" panose="020B0402020203020204" pitchFamily="34" charset="77"/>
            </a:endParaRPr>
          </a:p>
          <a:p>
            <a:r>
              <a:rPr lang="en-US" sz="2000">
                <a:latin typeface="Avenir Light" panose="020B0402020203020204" pitchFamily="34" charset="77"/>
              </a:rPr>
              <a:t>•</a:t>
            </a:r>
            <a:r>
              <a:rPr lang="en-US" sz="2400">
                <a:latin typeface="Avenir Light" panose="020B0402020203020204" pitchFamily="34" charset="77"/>
              </a:rPr>
              <a:t>  </a:t>
            </a:r>
            <a:r>
              <a:rPr lang="en-US" sz="2400" err="1">
                <a:latin typeface="Avenir Light" panose="020B0402020203020204" pitchFamily="34" charset="77"/>
              </a:rPr>
              <a:t>S’con</a:t>
            </a:r>
            <a:r>
              <a:rPr lang="en-US" sz="2400">
                <a:latin typeface="Avenir Light" panose="020B0402020203020204" pitchFamily="34" charset="77"/>
              </a:rPr>
              <a:t> lead sheet</a:t>
            </a:r>
          </a:p>
          <a:p>
            <a:endParaRPr lang="en-US" sz="2400">
              <a:latin typeface="Avenir Light" panose="020B0402020203020204" pitchFamily="34" charset="77"/>
            </a:endParaRPr>
          </a:p>
          <a:p>
            <a:r>
              <a:rPr lang="en-US" sz="2000">
                <a:latin typeface="Avenir Light" panose="020B0402020203020204" pitchFamily="34" charset="77"/>
              </a:rPr>
              <a:t>•</a:t>
            </a:r>
            <a:r>
              <a:rPr lang="en-US" sz="2400">
                <a:latin typeface="Avenir Light" panose="020B0402020203020204" pitchFamily="34" charset="77"/>
              </a:rPr>
              <a:t>  </a:t>
            </a:r>
            <a:r>
              <a:rPr lang="en-US" sz="2400" err="1">
                <a:latin typeface="Avenir Light" panose="020B0402020203020204" pitchFamily="34" charset="77"/>
              </a:rPr>
              <a:t>S’con</a:t>
            </a:r>
            <a:r>
              <a:rPr lang="en-US" sz="2400">
                <a:latin typeface="Avenir Light" panose="020B0402020203020204" pitchFamily="34" charset="77"/>
              </a:rPr>
              <a:t> aluminum sheet</a:t>
            </a:r>
            <a:endParaRPr lang="en-US" sz="2000">
              <a:latin typeface="Avenir Light" panose="020B0402020203020204" pitchFamily="34" charset="77"/>
            </a:endParaRPr>
          </a:p>
          <a:p>
            <a:endParaRPr lang="en-US" sz="2800">
              <a:latin typeface="+mj-lt"/>
            </a:endParaRPr>
          </a:p>
          <a:p>
            <a:endParaRPr lang="en-US" sz="20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70D55-2249-894C-94CE-DDF7A7E687C1}"/>
              </a:ext>
            </a:extLst>
          </p:cNvPr>
          <p:cNvSpPr txBox="1"/>
          <p:nvPr/>
        </p:nvSpPr>
        <p:spPr>
          <a:xfrm>
            <a:off x="-1" y="6400982"/>
            <a:ext cx="1219159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venir Light" panose="020B0402020203020204" pitchFamily="34" charset="77"/>
                <a:cs typeface="Arial" panose="020B0604020202020204" pitchFamily="34" charset="0"/>
              </a:rPr>
              <a:t>Remnant field at JPA ultimately reduced to &lt; 0.01 flux quantum</a:t>
            </a:r>
          </a:p>
        </p:txBody>
      </p:sp>
    </p:spTree>
    <p:extLst>
      <p:ext uri="{BB962C8B-B14F-4D97-AF65-F5344CB8AC3E}">
        <p14:creationId xmlns:p14="http://schemas.microsoft.com/office/powerpoint/2010/main" val="10188146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64AB5AF-4022-3A81-1F4B-A6A4E423D111}"/>
              </a:ext>
            </a:extLst>
          </p:cNvPr>
          <p:cNvGrpSpPr/>
          <p:nvPr/>
        </p:nvGrpSpPr>
        <p:grpSpPr>
          <a:xfrm>
            <a:off x="0" y="-3"/>
            <a:ext cx="12192000" cy="6653261"/>
            <a:chOff x="0" y="-3"/>
            <a:chExt cx="12192000" cy="6653261"/>
          </a:xfrm>
        </p:grpSpPr>
        <p:pic>
          <p:nvPicPr>
            <p:cNvPr id="2" name="Picture 1" descr="SSR Schemati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"/>
            <a:stretch/>
          </p:blipFill>
          <p:spPr>
            <a:xfrm>
              <a:off x="40969" y="956683"/>
              <a:ext cx="6486923" cy="552070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-3"/>
              <a:ext cx="12191999" cy="69863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latin typeface="Avenir Book"/>
                  <a:cs typeface="Avenir Book"/>
                </a:rPr>
                <a:t>  </a:t>
              </a:r>
              <a:r>
                <a:rPr lang="en-US" sz="2800" dirty="0">
                  <a:solidFill>
                    <a:schemeClr val="bg1"/>
                  </a:solidFill>
                  <a:cs typeface="Avenir Book"/>
                </a:rPr>
                <a:t>HAYSTAC Phase II – Squeezed State Receiver </a:t>
              </a:r>
              <a:r>
                <a:rPr lang="en-US" sz="2000" dirty="0">
                  <a:solidFill>
                    <a:schemeClr val="bg1"/>
                  </a:solidFill>
                  <a:cs typeface="Avenir Book"/>
                </a:rPr>
                <a:t>(M. </a:t>
              </a:r>
              <a:r>
                <a:rPr lang="en-US" sz="2000" dirty="0" err="1">
                  <a:solidFill>
                    <a:schemeClr val="bg1"/>
                  </a:solidFill>
                  <a:cs typeface="Avenir Book"/>
                </a:rPr>
                <a:t>Malnou</a:t>
              </a:r>
              <a:r>
                <a:rPr lang="en-US" sz="2000" dirty="0">
                  <a:solidFill>
                    <a:schemeClr val="bg1"/>
                  </a:solidFill>
                  <a:cs typeface="Avenir Book"/>
                </a:rPr>
                <a:t> </a:t>
              </a:r>
              <a:r>
                <a:rPr lang="en-US" sz="2000" i="1" dirty="0">
                  <a:solidFill>
                    <a:schemeClr val="bg1"/>
                  </a:solidFill>
                  <a:cs typeface="Avenir Book"/>
                </a:rPr>
                <a:t>et al.</a:t>
              </a:r>
              <a:r>
                <a:rPr lang="en-US" sz="2000" dirty="0">
                  <a:solidFill>
                    <a:schemeClr val="bg1"/>
                  </a:solidFill>
                  <a:cs typeface="Avenir Book"/>
                </a:rPr>
                <a:t>, Phys. Rev. X 9 (2019) 021023)</a:t>
              </a:r>
              <a:endParaRPr lang="en-US" sz="3200" dirty="0">
                <a:solidFill>
                  <a:schemeClr val="bg1"/>
                </a:solidFill>
                <a:cs typeface="Avenir Book"/>
              </a:endParaRPr>
            </a:p>
          </p:txBody>
        </p:sp>
        <p:pic>
          <p:nvPicPr>
            <p:cNvPr id="4" name="Picture 3" descr="Squeezing Result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0" t="3720" r="2315" b="1275"/>
            <a:stretch/>
          </p:blipFill>
          <p:spPr>
            <a:xfrm>
              <a:off x="6202019" y="778287"/>
              <a:ext cx="5989981" cy="46562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527892" y="5452930"/>
              <a:ext cx="5508886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venir Book"/>
                  <a:cs typeface="Avenir Book"/>
                </a:rPr>
                <a:t>Squeezing and amplifying in the same quadrature yielded –4.5 ± 0.1 dB, as predicted by modeling</a:t>
              </a:r>
              <a:endParaRPr lang="en-US" sz="20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FDBCEA-BD10-42F2-3FE3-12963A067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6119" y="1134482"/>
              <a:ext cx="340591" cy="3553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41399" y="1239050"/>
              <a:ext cx="4233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venir Book"/>
                  <a:cs typeface="Avenir Book"/>
                </a:rPr>
                <a:t>JILA test-bed, twin system to HAYSTAC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07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7946" y="0"/>
            <a:ext cx="12199945" cy="6858000"/>
            <a:chOff x="-159020" y="-2974"/>
            <a:chExt cx="12199945" cy="6858000"/>
          </a:xfrm>
        </p:grpSpPr>
        <p:sp>
          <p:nvSpPr>
            <p:cNvPr id="3" name="TextBox 2"/>
            <p:cNvSpPr txBox="1"/>
            <p:nvPr/>
          </p:nvSpPr>
          <p:spPr>
            <a:xfrm>
              <a:off x="-159020" y="-2974"/>
              <a:ext cx="12192000" cy="6889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latin typeface="Avenir Book"/>
                  <a:cs typeface="Avenir Book"/>
                </a:rPr>
                <a:t>   </a:t>
              </a:r>
              <a:r>
                <a:rPr lang="en-US" sz="3600" dirty="0">
                  <a:solidFill>
                    <a:schemeClr val="bg1"/>
                  </a:solidFill>
                  <a:cs typeface="Avenir Book"/>
                </a:rPr>
                <a:t>Squeezing in detail</a:t>
              </a:r>
              <a:endParaRPr lang="en-US" sz="2800" dirty="0">
                <a:solidFill>
                  <a:schemeClr val="bg1"/>
                </a:solidFill>
                <a:cs typeface="Avenir Book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1074" y="6392335"/>
              <a:ext cx="12191999" cy="4626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200" dirty="0" err="1">
                  <a:latin typeface="Avenir Book"/>
                  <a:cs typeface="Avenir Book"/>
                </a:rPr>
                <a:t>Overcoupling</a:t>
              </a:r>
              <a:r>
                <a:rPr lang="en-US" sz="2200" dirty="0">
                  <a:latin typeface="Avenir Book"/>
                  <a:cs typeface="Avenir Book"/>
                </a:rPr>
                <a:t> is essential to the acceleration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38830" y="1239988"/>
              <a:ext cx="578556" cy="691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33851" y="1224085"/>
              <a:ext cx="578556" cy="691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78F7ED-7611-D547-8753-7C2AB6A1E8A4}"/>
              </a:ext>
            </a:extLst>
          </p:cNvPr>
          <p:cNvGrpSpPr/>
          <p:nvPr/>
        </p:nvGrpSpPr>
        <p:grpSpPr>
          <a:xfrm>
            <a:off x="-7946" y="1152853"/>
            <a:ext cx="12119220" cy="4683404"/>
            <a:chOff x="-7946" y="1152853"/>
            <a:chExt cx="12119220" cy="46834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3D18C6-F240-484B-B188-58F7219BC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91" r="3896" b="49948"/>
            <a:stretch/>
          </p:blipFill>
          <p:spPr>
            <a:xfrm>
              <a:off x="122462" y="1152853"/>
              <a:ext cx="11988812" cy="46834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A9B9E6-4BCB-E54B-9F57-C12225AC70D1}"/>
                </a:ext>
              </a:extLst>
            </p:cNvPr>
            <p:cNvSpPr txBox="1"/>
            <p:nvPr/>
          </p:nvSpPr>
          <p:spPr>
            <a:xfrm>
              <a:off x="-7946" y="1187547"/>
              <a:ext cx="564542" cy="4886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558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D608AB-77F6-1144-B8A9-8504191F0BFD}"/>
              </a:ext>
            </a:extLst>
          </p:cNvPr>
          <p:cNvGrpSpPr/>
          <p:nvPr/>
        </p:nvGrpSpPr>
        <p:grpSpPr>
          <a:xfrm>
            <a:off x="376978" y="129165"/>
            <a:ext cx="11371035" cy="6603419"/>
            <a:chOff x="376978" y="129165"/>
            <a:chExt cx="11371035" cy="66034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4CEAFA-0702-7E40-A0D8-2C611C881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b="5769"/>
            <a:stretch/>
          </p:blipFill>
          <p:spPr>
            <a:xfrm>
              <a:off x="4817838" y="129165"/>
              <a:ext cx="6916400" cy="3828458"/>
            </a:xfrm>
            <a:prstGeom prst="rect">
              <a:avLst/>
            </a:prstGeom>
          </p:spPr>
        </p:pic>
        <p:pic>
          <p:nvPicPr>
            <p:cNvPr id="4" name="Picture 3" descr="IMG_2282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0" r="20578"/>
            <a:stretch/>
          </p:blipFill>
          <p:spPr>
            <a:xfrm>
              <a:off x="376978" y="161045"/>
              <a:ext cx="4318648" cy="6571539"/>
            </a:xfrm>
            <a:prstGeom prst="rect">
              <a:avLst/>
            </a:prstGeom>
          </p:spPr>
        </p:pic>
        <p:pic>
          <p:nvPicPr>
            <p:cNvPr id="5" name="Picture 4" descr="JJ 9550x 60deg_002_colored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065" y="4038821"/>
              <a:ext cx="2923138" cy="2691914"/>
            </a:xfrm>
            <a:prstGeom prst="rect">
              <a:avLst/>
            </a:prstGeom>
          </p:spPr>
        </p:pic>
        <p:pic>
          <p:nvPicPr>
            <p:cNvPr id="6" name="Picture 5" descr="TKC 7.6 GHz 327x_nolegend.ti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" t="12087" b="8577"/>
            <a:stretch/>
          </p:blipFill>
          <p:spPr>
            <a:xfrm>
              <a:off x="7953585" y="4026654"/>
              <a:ext cx="3794428" cy="26883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373013" y="4344185"/>
              <a:ext cx="1378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Capacitor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7470" y="6042826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SQUID array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7451" y="6222299"/>
              <a:ext cx="1145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100 </a:t>
              </a:r>
              <a:r>
                <a:rPr lang="en-US" sz="240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240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323944" y="6207957"/>
              <a:ext cx="748758" cy="3221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965050" y="5241554"/>
              <a:ext cx="1394160" cy="248504"/>
            </a:xfrm>
            <a:prstGeom prst="rect">
              <a:avLst/>
            </a:prstGeom>
            <a:noFill/>
            <a:ln w="127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054016" y="5379612"/>
              <a:ext cx="1559803" cy="690287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062236" y="4165240"/>
              <a:ext cx="1217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Flux line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8765660" y="4647912"/>
              <a:ext cx="560" cy="566572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048001" y="193892"/>
              <a:ext cx="254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Avenir Book"/>
                  <a:cs typeface="Avenir Book"/>
                </a:rPr>
                <a:t>JILA/Colorado</a:t>
              </a:r>
            </a:p>
            <a:p>
              <a:pPr algn="ctr"/>
              <a:r>
                <a:rPr lang="en-US" sz="2400" b="1">
                  <a:latin typeface="Avenir Book"/>
                  <a:cs typeface="Avenir Book"/>
                </a:rPr>
                <a:t>SSR Test-bed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20317" y="3457220"/>
              <a:ext cx="1980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Avenir Book"/>
                  <a:cs typeface="Avenir Book"/>
                </a:rPr>
                <a:t>7 GHz Cavity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557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7945" y="-21812"/>
            <a:ext cx="12199945" cy="6879812"/>
            <a:chOff x="-159020" y="-24786"/>
            <a:chExt cx="12199945" cy="6879812"/>
          </a:xfrm>
        </p:grpSpPr>
        <p:pic>
          <p:nvPicPr>
            <p:cNvPr id="2" name="Picture 1" descr="Squeezing Optimized Coupli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" t="4976" r="2777" b="2180"/>
            <a:stretch/>
          </p:blipFill>
          <p:spPr>
            <a:xfrm>
              <a:off x="24424" y="959557"/>
              <a:ext cx="11981086" cy="543277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159020" y="-24786"/>
              <a:ext cx="12192000" cy="6889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2800">
                  <a:latin typeface="Avenir Book"/>
                  <a:cs typeface="Avenir Book"/>
                </a:rPr>
                <a:t>   </a:t>
              </a:r>
              <a:r>
                <a:rPr lang="en-US" sz="2800">
                  <a:solidFill>
                    <a:schemeClr val="bg1"/>
                  </a:solidFill>
                  <a:latin typeface="Avenir Book"/>
                  <a:cs typeface="Avenir Book"/>
                </a:rPr>
                <a:t>Squeezing implies uniformly higher S/N over a wider bandwidth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1074" y="6392335"/>
              <a:ext cx="12191999" cy="4626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200">
                  <a:latin typeface="Avenir Book"/>
                  <a:cs typeface="Avenir Book"/>
                </a:rPr>
                <a:t>The scan rate with squeezing optimizes at large </a:t>
              </a:r>
              <a:r>
                <a:rPr lang="en-US" sz="2200" err="1">
                  <a:latin typeface="Avenir Book"/>
                  <a:cs typeface="Avenir Book"/>
                </a:rPr>
                <a:t>overcoupling</a:t>
              </a:r>
              <a:r>
                <a:rPr lang="en-US" sz="2200">
                  <a:latin typeface="Avenir Book"/>
                  <a:cs typeface="Avenir Book"/>
                </a:rPr>
                <a:t> of the cavity, thus higher BW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38830" y="1239988"/>
              <a:ext cx="578556" cy="691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33851" y="1224085"/>
              <a:ext cx="578556" cy="691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81306" y="1176109"/>
              <a:ext cx="15346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>
                  <a:latin typeface="Symbol" charset="2"/>
                  <a:cs typeface="Symbol" charset="2"/>
                </a:rPr>
                <a:t>k</a:t>
              </a:r>
              <a:r>
                <a:rPr lang="en-US" sz="3200" i="1" baseline="-25000">
                  <a:cs typeface="Avenir Book"/>
                </a:rPr>
                <a:t>m</a:t>
              </a:r>
              <a:r>
                <a:rPr lang="en-US" sz="2400">
                  <a:cs typeface="Avenir Book"/>
                </a:rPr>
                <a:t>=10</a:t>
              </a:r>
              <a:r>
                <a:rPr lang="en-US" sz="3600" i="1">
                  <a:latin typeface="Symbol" charset="2"/>
                  <a:cs typeface="Symbol" charset="2"/>
                </a:rPr>
                <a:t>k</a:t>
              </a:r>
              <a:r>
                <a:rPr lang="en-US" sz="3200" i="1" baseline="-25000">
                  <a:cs typeface="Avenir Book"/>
                </a:rPr>
                <a:t>l</a:t>
              </a:r>
              <a:endParaRPr lang="en-US" sz="2400" i="1">
                <a:cs typeface="Avenir Book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60686" y="1571979"/>
              <a:ext cx="15346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>
                  <a:latin typeface="Symbol" charset="2"/>
                  <a:cs typeface="Symbol" charset="2"/>
                </a:rPr>
                <a:t>k</a:t>
              </a:r>
              <a:r>
                <a:rPr lang="en-US" sz="3200" i="1" baseline="-25000">
                  <a:cs typeface="Avenir Book"/>
                </a:rPr>
                <a:t>m</a:t>
              </a:r>
              <a:r>
                <a:rPr lang="en-US" sz="2400">
                  <a:cs typeface="Avenir Book"/>
                </a:rPr>
                <a:t>=10</a:t>
              </a:r>
              <a:r>
                <a:rPr lang="en-US" sz="3600" i="1">
                  <a:latin typeface="Symbol" charset="2"/>
                  <a:cs typeface="Symbol" charset="2"/>
                </a:rPr>
                <a:t>k</a:t>
              </a:r>
              <a:r>
                <a:rPr lang="en-US" sz="3200" i="1" baseline="-25000">
                  <a:cs typeface="Avenir Book"/>
                </a:rPr>
                <a:t>l</a:t>
              </a:r>
              <a:endParaRPr lang="en-US" sz="2400" i="1">
                <a:cs typeface="Avenir Boo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50034" y="4095925"/>
              <a:ext cx="16122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>
                  <a:latin typeface="Symbol" charset="2"/>
                  <a:cs typeface="Symbol" charset="2"/>
                </a:rPr>
                <a:t>k</a:t>
              </a:r>
              <a:r>
                <a:rPr lang="en-US" sz="3200" i="1" baseline="-25000">
                  <a:cs typeface="Avenir Book"/>
                </a:rPr>
                <a:t>m</a:t>
              </a:r>
              <a:r>
                <a:rPr lang="en-US" sz="2400">
                  <a:cs typeface="Avenir Book"/>
                </a:rPr>
                <a:t>=1.5</a:t>
              </a:r>
              <a:r>
                <a:rPr lang="en-US" sz="3600" i="1">
                  <a:latin typeface="Symbol" charset="2"/>
                  <a:cs typeface="Symbol" charset="2"/>
                </a:rPr>
                <a:t>k</a:t>
              </a:r>
              <a:r>
                <a:rPr lang="en-US" sz="3200" i="1" baseline="-25000">
                  <a:cs typeface="Avenir Book"/>
                </a:rPr>
                <a:t>l</a:t>
              </a:r>
              <a:endParaRPr lang="en-US" sz="2400" i="1">
                <a:cs typeface="Avenir Book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1923" y="3895925"/>
              <a:ext cx="2117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venir Book"/>
                  <a:cs typeface="Avenir Book"/>
                </a:rPr>
                <a:t>Not squeezed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91351" y="1367133"/>
              <a:ext cx="15488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venir Book"/>
                  <a:cs typeface="Avenir Book"/>
                </a:rPr>
                <a:t>Squeezed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25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1551"/>
            <a:ext cx="12192000" cy="61585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/>
                <a:cs typeface="Avenir Book"/>
              </a:rPr>
              <a:t>    </a:t>
            </a:r>
            <a:r>
              <a:rPr lang="en-US" sz="2800" dirty="0">
                <a:solidFill>
                  <a:schemeClr val="bg1"/>
                </a:solidFill>
                <a:cs typeface="Avenir Book"/>
              </a:rPr>
              <a:t>Factor of 2.1 speedup in testbed; HAYSTAC achieved 1.9</a:t>
            </a:r>
            <a:r>
              <a:rPr lang="en-US" sz="2800" i="1" dirty="0">
                <a:solidFill>
                  <a:schemeClr val="bg1"/>
                </a:solidFill>
                <a:cs typeface="Avenir Book"/>
              </a:rPr>
              <a:t> in situ</a:t>
            </a:r>
            <a:r>
              <a:rPr lang="en-US" sz="2800" dirty="0">
                <a:solidFill>
                  <a:schemeClr val="bg1"/>
                </a:solidFill>
                <a:cs typeface="Avenir Book"/>
              </a:rPr>
              <a:t> data taking  </a:t>
            </a:r>
            <a:endParaRPr lang="en-US" sz="2400" dirty="0">
              <a:solidFill>
                <a:schemeClr val="bg1"/>
              </a:solidFill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2225" y="922463"/>
            <a:ext cx="55174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indent="-422275">
              <a:buFont typeface="Wingdings" charset="2"/>
              <a:buChar char="q"/>
            </a:pPr>
            <a:r>
              <a:rPr lang="en-US" sz="2000" dirty="0">
                <a:latin typeface="Avenir Book"/>
                <a:cs typeface="Avenir Book"/>
              </a:rPr>
              <a:t>Mock axion search done at JILA testbed</a:t>
            </a:r>
          </a:p>
          <a:p>
            <a:pPr marL="422275" indent="-422275">
              <a:buFont typeface="Wingdings" charset="2"/>
              <a:buChar char="q"/>
            </a:pPr>
            <a:endParaRPr lang="en-US" sz="1200" dirty="0">
              <a:latin typeface="Avenir Book"/>
              <a:cs typeface="Avenir Book"/>
            </a:endParaRPr>
          </a:p>
          <a:p>
            <a:pPr marL="422275" indent="-422275">
              <a:buFont typeface="Wingdings" charset="2"/>
              <a:buChar char="q"/>
            </a:pPr>
            <a:r>
              <a:rPr lang="en-US" sz="2000" dirty="0">
                <a:latin typeface="Avenir Book"/>
                <a:cs typeface="Avenir Book"/>
              </a:rPr>
              <a:t>Synthetic signal injected into the system of unknown frequency</a:t>
            </a:r>
          </a:p>
          <a:p>
            <a:pPr marL="422275" indent="-422275">
              <a:buFont typeface="Wingdings" charset="2"/>
              <a:buChar char="q"/>
            </a:pPr>
            <a:endParaRPr lang="en-US" sz="1200" dirty="0">
              <a:latin typeface="Avenir Book"/>
              <a:cs typeface="Avenir Book"/>
            </a:endParaRPr>
          </a:p>
          <a:p>
            <a:pPr marL="422275" indent="-422275">
              <a:buFont typeface="Wingdings" charset="2"/>
              <a:buChar char="q"/>
            </a:pPr>
            <a:r>
              <a:rPr lang="en-US" sz="2000" dirty="0">
                <a:latin typeface="Avenir Book"/>
                <a:cs typeface="Avenir Book"/>
              </a:rPr>
              <a:t>Search protocol repeated 200 times for each configuration</a:t>
            </a:r>
          </a:p>
          <a:p>
            <a:pPr marL="422275" indent="-422275">
              <a:buFont typeface="Wingdings" charset="2"/>
              <a:buChar char="q"/>
            </a:pPr>
            <a:endParaRPr lang="en-US" sz="1200" dirty="0">
              <a:latin typeface="Avenir Book"/>
              <a:cs typeface="Avenir Book"/>
            </a:endParaRPr>
          </a:p>
          <a:p>
            <a:pPr marL="422275" indent="-422275">
              <a:buFont typeface="Wingdings" charset="2"/>
              <a:buChar char="q"/>
            </a:pPr>
            <a:r>
              <a:rPr lang="en-US" sz="2000" dirty="0">
                <a:latin typeface="Avenir Book"/>
                <a:cs typeface="Avenir Book"/>
              </a:rPr>
              <a:t>Results are  </a:t>
            </a:r>
            <a:r>
              <a:rPr lang="en-US" sz="2400" dirty="0" err="1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>
                <a:latin typeface="Avenir Book"/>
                <a:cs typeface="Avenir Book"/>
              </a:rPr>
              <a:t>s</a:t>
            </a:r>
            <a:r>
              <a:rPr lang="en-US" sz="2000" dirty="0">
                <a:latin typeface="Avenir Book"/>
                <a:cs typeface="Avenir Book"/>
              </a:rPr>
              <a:t> = 6.05 ± 0.07 (with squeezing), </a:t>
            </a:r>
            <a:r>
              <a:rPr lang="en-US" sz="2400" dirty="0" err="1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>
                <a:latin typeface="Avenir Book"/>
                <a:cs typeface="Avenir Book"/>
              </a:rPr>
              <a:t>s</a:t>
            </a:r>
            <a:r>
              <a:rPr lang="en-US" sz="2000" dirty="0">
                <a:latin typeface="Avenir Book"/>
                <a:cs typeface="Avenir Book"/>
              </a:rPr>
              <a:t> = 4.15 ± 0.07 (w/o), leading to 2.12 ± 0.08 speedup</a:t>
            </a:r>
          </a:p>
          <a:p>
            <a:pPr marL="422275" indent="-422275">
              <a:buFont typeface="Wingdings" charset="2"/>
              <a:buChar char="q"/>
            </a:pPr>
            <a:endParaRPr lang="en-US" sz="1200" dirty="0">
              <a:latin typeface="Avenir Book"/>
              <a:cs typeface="Avenir Book"/>
            </a:endParaRPr>
          </a:p>
          <a:p>
            <a:pPr marL="422275" indent="-422275">
              <a:buFont typeface="Wingdings" charset="2"/>
              <a:buChar char="q"/>
            </a:pPr>
            <a:r>
              <a:rPr lang="en-US" sz="2000" dirty="0">
                <a:latin typeface="Avenir Book"/>
                <a:cs typeface="Avenir Book"/>
              </a:rPr>
              <a:t>HAYSTAC Phase II Run 1 achieved ~ x2 speedup from SSR, x3 speedup overall</a:t>
            </a:r>
          </a:p>
          <a:p>
            <a:pPr marL="422275" indent="-422275">
              <a:buFont typeface="Wingdings" charset="2"/>
              <a:buChar char="q"/>
            </a:pPr>
            <a:endParaRPr lang="en-US" sz="2000" dirty="0">
              <a:latin typeface="Avenir Book"/>
              <a:cs typeface="Avenir Book"/>
            </a:endParaRPr>
          </a:p>
          <a:p>
            <a:endParaRPr lang="en-US" sz="2400" dirty="0">
              <a:latin typeface="Avenir Book"/>
              <a:cs typeface="Avenir Book"/>
            </a:endParaRPr>
          </a:p>
          <a:p>
            <a:pPr marL="422275" indent="-422275">
              <a:buFont typeface="Wingdings" charset="2"/>
              <a:buChar char="q"/>
            </a:pPr>
            <a:endParaRPr lang="en-US" sz="2400" dirty="0">
              <a:latin typeface="Avenir Book"/>
              <a:cs typeface="Avenir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2" y="813328"/>
            <a:ext cx="6505222" cy="6030560"/>
            <a:chOff x="169335" y="813328"/>
            <a:chExt cx="6505222" cy="6030560"/>
          </a:xfrm>
        </p:grpSpPr>
        <p:pic>
          <p:nvPicPr>
            <p:cNvPr id="2" name="Picture 1" descr="Faxion Tes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" t="3273" r="2686" b="1732"/>
            <a:stretch/>
          </p:blipFill>
          <p:spPr>
            <a:xfrm>
              <a:off x="169335" y="813328"/>
              <a:ext cx="6505222" cy="603056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43000" y="4572000"/>
              <a:ext cx="3527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0179" y="956736"/>
              <a:ext cx="3527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43000" y="2882903"/>
              <a:ext cx="352778" cy="1890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0532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C46A33-C5F4-3844-A7A4-503FCFB9E7FF}"/>
              </a:ext>
            </a:extLst>
          </p:cNvPr>
          <p:cNvSpPr txBox="1"/>
          <p:nvPr/>
        </p:nvSpPr>
        <p:spPr>
          <a:xfrm>
            <a:off x="0" y="0"/>
            <a:ext cx="12192000" cy="500744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HAYSTAC Phase II Run 1: First quantum-enhanced dark matter experiment; reaches 1.38 x KSVZ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7BA79-A442-E544-9E84-0A419708EE40}"/>
              </a:ext>
            </a:extLst>
          </p:cNvPr>
          <p:cNvSpPr txBox="1"/>
          <p:nvPr/>
        </p:nvSpPr>
        <p:spPr>
          <a:xfrm>
            <a:off x="8004586" y="2367171"/>
            <a:ext cx="415224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SSR reduced run time by ½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2400" dirty="0">
              <a:latin typeface="Avenir Light" panose="020B0402020203020204" pitchFamily="34" charset="77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Analysis incorporated new Bayesian analysis method </a:t>
            </a:r>
            <a:r>
              <a:rPr lang="en-US" dirty="0">
                <a:latin typeface="Avenir Light" panose="020B0402020203020204" pitchFamily="34" charset="77"/>
              </a:rPr>
              <a:t>(</a:t>
            </a:r>
            <a:r>
              <a:rPr lang="en-US" dirty="0" err="1">
                <a:latin typeface="Avenir Light" panose="020B0402020203020204" pitchFamily="34" charset="77"/>
              </a:rPr>
              <a:t>Palken</a:t>
            </a:r>
            <a:r>
              <a:rPr lang="en-US" dirty="0">
                <a:latin typeface="Avenir Light" panose="020B0402020203020204" pitchFamily="34" charset="77"/>
              </a:rPr>
              <a:t> et al., PRD 101 (2020) 123011)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dirty="0">
              <a:latin typeface="Avenir Light" panose="020B0402020203020204" pitchFamily="34" charset="77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Sensitivity at  1.38 x KSVZ</a:t>
            </a:r>
          </a:p>
          <a:p>
            <a:endParaRPr lang="en-US" sz="1400" dirty="0">
              <a:latin typeface="Avenir Light" panose="020B0402020203020204" pitchFamily="34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F75702-BA89-9F44-8334-339E75B3FBE5}"/>
              </a:ext>
            </a:extLst>
          </p:cNvPr>
          <p:cNvGrpSpPr/>
          <p:nvPr/>
        </p:nvGrpSpPr>
        <p:grpSpPr>
          <a:xfrm>
            <a:off x="99405" y="500744"/>
            <a:ext cx="7840945" cy="6357256"/>
            <a:chOff x="620797" y="500744"/>
            <a:chExt cx="7840945" cy="63572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84715A-5C26-E746-98A6-33139662A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40"/>
            <a:stretch/>
          </p:blipFill>
          <p:spPr>
            <a:xfrm>
              <a:off x="620797" y="500744"/>
              <a:ext cx="7840945" cy="635725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8265E7-EA7F-F54A-A3EE-64E03CF04F51}"/>
                </a:ext>
              </a:extLst>
            </p:cNvPr>
            <p:cNvSpPr txBox="1"/>
            <p:nvPr/>
          </p:nvSpPr>
          <p:spPr>
            <a:xfrm>
              <a:off x="2617176" y="5510254"/>
              <a:ext cx="4072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K.M. Backes et al., </a:t>
              </a:r>
              <a:r>
                <a:rPr lang="en-US" i="1" dirty="0">
                  <a:latin typeface="+mj-lt"/>
                </a:rPr>
                <a:t>Nature</a:t>
              </a:r>
              <a:r>
                <a:rPr lang="en-US" dirty="0">
                  <a:latin typeface="+mj-lt"/>
                </a:rPr>
                <a:t> 590 (2021) 238</a:t>
              </a:r>
              <a:r>
                <a:rPr lang="en-US" i="1" dirty="0">
                  <a:latin typeface="+mj-lt"/>
                </a:rPr>
                <a:t> 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20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EE3C898-B74E-1758-6E0E-E925C669EF67}"/>
              </a:ext>
            </a:extLst>
          </p:cNvPr>
          <p:cNvGrpSpPr/>
          <p:nvPr/>
        </p:nvGrpSpPr>
        <p:grpSpPr>
          <a:xfrm>
            <a:off x="0" y="-12192"/>
            <a:ext cx="12192000" cy="6906768"/>
            <a:chOff x="0" y="-85344"/>
            <a:chExt cx="12192000" cy="6906768"/>
          </a:xfrm>
        </p:grpSpPr>
        <p:sp>
          <p:nvSpPr>
            <p:cNvPr id="6" name="TextBox 5"/>
            <p:cNvSpPr txBox="1"/>
            <p:nvPr/>
          </p:nvSpPr>
          <p:spPr>
            <a:xfrm>
              <a:off x="0" y="-85344"/>
              <a:ext cx="12192000" cy="5231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dirty="0"/>
                <a:t>      </a:t>
              </a:r>
              <a:r>
                <a:rPr lang="en-US" sz="2800" dirty="0">
                  <a:solidFill>
                    <a:schemeClr val="bg1"/>
                  </a:solidFill>
                </a:rPr>
                <a:t>HAYSTAC data (2016 – )</a:t>
              </a:r>
              <a:endParaRPr lang="en-US" sz="26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EE32927-03D5-CC5D-2EDB-31DFA1DAA16F}"/>
                </a:ext>
              </a:extLst>
            </p:cNvPr>
            <p:cNvGrpSpPr/>
            <p:nvPr/>
          </p:nvGrpSpPr>
          <p:grpSpPr>
            <a:xfrm>
              <a:off x="961062" y="554562"/>
              <a:ext cx="10694644" cy="6266862"/>
              <a:chOff x="961062" y="554562"/>
              <a:chExt cx="10694644" cy="626686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81A6112-1942-4D52-E825-708E1669B7D9}"/>
                  </a:ext>
                </a:extLst>
              </p:cNvPr>
              <p:cNvGrpSpPr/>
              <p:nvPr/>
            </p:nvGrpSpPr>
            <p:grpSpPr>
              <a:xfrm>
                <a:off x="2044678" y="3342835"/>
                <a:ext cx="9611028" cy="3478589"/>
                <a:chOff x="2044678" y="3379411"/>
                <a:chExt cx="9611028" cy="347858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4848F334-CE90-A648-AFD5-ABF25E38BC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044678" y="3379411"/>
                  <a:ext cx="8696473" cy="3478589"/>
                </a:xfrm>
                <a:prstGeom prst="rect">
                  <a:avLst/>
                </a:prstGeom>
              </p:spPr>
            </p:pic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83E2AFD5-D937-4C4B-B162-F2D70B71C5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9152" y="3922490"/>
                  <a:ext cx="0" cy="1527334"/>
                </a:xfrm>
                <a:prstGeom prst="lin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C5F5D79-DACC-2248-9F0F-5D3C54CA5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04780" y="3934682"/>
                  <a:ext cx="0" cy="1173766"/>
                </a:xfrm>
                <a:prstGeom prst="lin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4867B7F-8D50-F1E2-A44C-3DF915D1A3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13203" y="6043898"/>
                  <a:ext cx="304801" cy="3665"/>
                </a:xfrm>
                <a:prstGeom prst="line">
                  <a:avLst/>
                </a:prstGeom>
                <a:ln w="762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B9A61-67F3-C671-4E14-AE776D903B70}"/>
                    </a:ext>
                  </a:extLst>
                </p:cNvPr>
                <p:cNvSpPr txBox="1"/>
                <p:nvPr/>
              </p:nvSpPr>
              <p:spPr>
                <a:xfrm>
                  <a:off x="9454580" y="5893675"/>
                  <a:ext cx="77585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HAY P2c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9159173-736A-0EA0-C326-C00BBF7F59BF}"/>
                    </a:ext>
                  </a:extLst>
                </p:cNvPr>
                <p:cNvSpPr/>
                <p:nvPr/>
              </p:nvSpPr>
              <p:spPr>
                <a:xfrm>
                  <a:off x="8009679" y="3959066"/>
                  <a:ext cx="324975" cy="990886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 w="12700"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1F5D334-DF04-A3CD-73B1-11A646463EA8}"/>
                    </a:ext>
                  </a:extLst>
                </p:cNvPr>
                <p:cNvSpPr/>
                <p:nvPr/>
              </p:nvSpPr>
              <p:spPr>
                <a:xfrm rot="5400000">
                  <a:off x="9194403" y="5889213"/>
                  <a:ext cx="140820" cy="304802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 w="12700"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34B3957-EDCF-D443-138B-AFF5EC0104A4}"/>
                    </a:ext>
                  </a:extLst>
                </p:cNvPr>
                <p:cNvSpPr txBox="1"/>
                <p:nvPr/>
              </p:nvSpPr>
              <p:spPr>
                <a:xfrm>
                  <a:off x="9442362" y="5893895"/>
                  <a:ext cx="22133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HAY P2 </a:t>
                  </a:r>
                  <a:r>
                    <a:rPr lang="en-US" sz="1400" dirty="0" err="1"/>
                    <a:t>c&amp;d</a:t>
                  </a:r>
                  <a:r>
                    <a:rPr lang="en-US" sz="1400" dirty="0"/>
                    <a:t>  (Preliminary)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A6A8A28-E7DB-24E8-251B-9AD8E21D428A}"/>
                  </a:ext>
                </a:extLst>
              </p:cNvPr>
              <p:cNvGrpSpPr/>
              <p:nvPr/>
            </p:nvGrpSpPr>
            <p:grpSpPr>
              <a:xfrm>
                <a:off x="961062" y="554562"/>
                <a:ext cx="10465754" cy="2741363"/>
                <a:chOff x="961062" y="554562"/>
                <a:chExt cx="10465754" cy="2741363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4753CEF-24FE-5504-C507-DA39F5F438DB}"/>
                    </a:ext>
                  </a:extLst>
                </p:cNvPr>
                <p:cNvGrpSpPr/>
                <p:nvPr/>
              </p:nvGrpSpPr>
              <p:grpSpPr>
                <a:xfrm>
                  <a:off x="961062" y="554562"/>
                  <a:ext cx="10465754" cy="2741363"/>
                  <a:chOff x="961062" y="652098"/>
                  <a:chExt cx="10465754" cy="274136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2" name="Table 7">
                        <a:extLst>
                          <a:ext uri="{FF2B5EF4-FFF2-40B4-BE49-F238E27FC236}">
                            <a16:creationId xmlns:a16="http://schemas.microsoft.com/office/drawing/2014/main" id="{54B0995A-C7EE-6D6F-1707-4EB64B146444}"/>
                          </a:ext>
                        </a:extLst>
                      </p:cNvPr>
                      <p:cNvGraphicFramePr>
                        <a:graphicFrameLocks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078804009"/>
                          </p:ext>
                        </p:extLst>
                      </p:nvPr>
                    </p:nvGraphicFramePr>
                    <p:xfrm>
                      <a:off x="961062" y="652098"/>
                      <a:ext cx="10465754" cy="2333881"/>
                    </p:xfrm>
                    <a:graphic>
                      <a:graphicData uri="http://schemas.openxmlformats.org/drawingml/2006/table">
                        <a:tbl>
                          <a:tblPr firstRow="1" bandRow="1">
                            <a:tableStyleId>{5C22544A-7EE6-4342-B048-85BDC9FD1C3A}</a:tableStyleId>
                          </a:tblPr>
                          <a:tblGrid>
                            <a:gridCol w="1148080">
                              <a:extLst>
                                <a:ext uri="{9D8B030D-6E8A-4147-A177-3AD203B41FA5}">
                                  <a16:colId xmlns:a16="http://schemas.microsoft.com/office/drawing/2014/main" val="2493431896"/>
                                </a:ext>
                              </a:extLst>
                            </a:gridCol>
                            <a:gridCol w="355918">
                              <a:extLst>
                                <a:ext uri="{9D8B030D-6E8A-4147-A177-3AD203B41FA5}">
                                  <a16:colId xmlns:a16="http://schemas.microsoft.com/office/drawing/2014/main" val="3274552138"/>
                                </a:ext>
                              </a:extLst>
                            </a:gridCol>
                            <a:gridCol w="1323181">
                              <a:extLst>
                                <a:ext uri="{9D8B030D-6E8A-4147-A177-3AD203B41FA5}">
                                  <a16:colId xmlns:a16="http://schemas.microsoft.com/office/drawing/2014/main" val="125212832"/>
                                </a:ext>
                              </a:extLst>
                            </a:gridCol>
                            <a:gridCol w="1605280">
                              <a:extLst>
                                <a:ext uri="{9D8B030D-6E8A-4147-A177-3AD203B41FA5}">
                                  <a16:colId xmlns:a16="http://schemas.microsoft.com/office/drawing/2014/main" val="3754415080"/>
                                </a:ext>
                              </a:extLst>
                            </a:gridCol>
                            <a:gridCol w="2176780">
                              <a:extLst>
                                <a:ext uri="{9D8B030D-6E8A-4147-A177-3AD203B41FA5}">
                                  <a16:colId xmlns:a16="http://schemas.microsoft.com/office/drawing/2014/main" val="3833858061"/>
                                </a:ext>
                              </a:extLst>
                            </a:gridCol>
                            <a:gridCol w="1696974">
                              <a:extLst>
                                <a:ext uri="{9D8B030D-6E8A-4147-A177-3AD203B41FA5}">
                                  <a16:colId xmlns:a16="http://schemas.microsoft.com/office/drawing/2014/main" val="3966803618"/>
                                </a:ext>
                              </a:extLst>
                            </a:gridCol>
                            <a:gridCol w="2159541">
                              <a:extLst>
                                <a:ext uri="{9D8B030D-6E8A-4147-A177-3AD203B41FA5}">
                                  <a16:colId xmlns:a16="http://schemas.microsoft.com/office/drawing/2014/main" val="3478755253"/>
                                </a:ext>
                              </a:extLst>
                            </a:gridCol>
                          </a:tblGrid>
                          <a:tr h="179362"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Name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Amplifier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Dates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Freq. Range   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Sensitivity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Publication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4275963427"/>
                              </a:ext>
                            </a:extLst>
                          </a:tr>
                          <a:tr h="687961"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 I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algn="ctr"/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 Insensitive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Jan. 2016 – 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Jan. 2017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5.6–5.8 GHz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2.70</a:t>
                                  </a:r>
                                  <a14:m>
                                    <m:oMath xmlns:m="http://schemas.openxmlformats.org/officeDocument/2006/math"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Sup>
                                        <m:sSubSupPr>
                                          <m:ctrlP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𝐾𝑆𝑉𝑍</m:t>
                                          </m:r>
                                        </m:sup>
                                      </m:sSub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oMath>
                                  </a14:m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i="1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PRL 107 (2017) </a:t>
                                  </a:r>
                                </a:p>
                                <a:p>
                                  <a:r>
                                    <a:rPr lang="en-US" sz="1800" i="1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PRD </a:t>
                                  </a:r>
                                  <a:r>
                                    <a:rPr lang="en-US" sz="18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97 (2018)  </a:t>
                                  </a:r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2470130627"/>
                              </a:ext>
                            </a:extLst>
                          </a:tr>
                          <a:tr h="370840">
                            <a:tc rowSpan="2"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 II 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mpd="sng">
                                  <a:noFill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a</a:t>
                                  </a:r>
                                </a:p>
                              </a:txBody>
                              <a:tcPr anchor="ctr">
                                <a:lnL w="12700" cmpd="sng">
                                  <a:noFill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mpd="sng">
                                  <a:noFill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 rowSpan="2">
                              <a:txBody>
                                <a:bodyPr/>
                                <a:lstStyle/>
                                <a:p>
                                  <a:pPr algn="ctr"/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</a:t>
                                  </a:r>
                                </a:p>
                                <a:p>
                                  <a:pPr algn="ctr"/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Sensitive 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solidFill>
                                  <a:srgbClr val="00B050"/>
                                </a:solidFill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Sept. 2019 – 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April 2020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4.100-4.140 GHz, 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4.145-4.178 GHz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en-US" sz="1800" b="0" i="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1.95</a:t>
                                  </a:r>
                                  <a14:m>
                                    <m:oMath xmlns:m="http://schemas.openxmlformats.org/officeDocument/2006/math"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Sup>
                                        <m:sSubSupPr>
                                          <m:ctrlP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𝐾𝑆𝑉𝑍</m:t>
                                          </m:r>
                                        </m:sup>
                                      </m:sSub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oMath>
                                  </a14:m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fr-FR" sz="1800" b="0" i="1" dirty="0"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Nature</a:t>
                                  </a:r>
                                  <a:r>
                                    <a:rPr lang="fr-FR" sz="1800" b="0" i="0" dirty="0"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 590 </a:t>
                                  </a:r>
                                </a:p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fr-FR" sz="1800" b="0" i="0" dirty="0"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(2021) </a:t>
                                  </a:r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3709937190"/>
                              </a:ext>
                            </a:extLst>
                          </a:tr>
                          <a:tr h="0">
                            <a:tc vMerge="1">
                              <a:txBody>
                                <a:bodyPr/>
                                <a:lstStyle/>
                                <a:p>
                                  <a:endParaRPr lang="en-US" dirty="0">
                                    <a:solidFill>
                                      <a:schemeClr val="tx1"/>
                                    </a:solidFill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mpd="sng">
                                  <a:noFill/>
                                </a:lnR>
                                <a:lnT w="12700" cmpd="sng">
                                  <a:noFill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b</a:t>
                                  </a:r>
                                </a:p>
                              </a:txBody>
                              <a:tcPr anchor="ctr">
                                <a:lnL w="12700" cmpd="sng">
                                  <a:noFill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mpd="sng">
                                  <a:noFill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 vMerge="1">
                              <a:txBody>
                                <a:bodyPr/>
                                <a:lstStyle/>
                                <a:p>
                                  <a:endParaRPr lang="en-US" dirty="0"/>
                                </a:p>
                              </a:txBody>
                              <a:tcPr/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July 2021 –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Nov. 2021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4.459–4.523 GHz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en-US" sz="1800" b="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2.06 </a:t>
                                  </a:r>
                                  <a14:m>
                                    <m:oMath xmlns:m="http://schemas.openxmlformats.org/officeDocument/2006/math"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Sup>
                                        <m:sSubSupPr>
                                          <m:ctrlP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𝐾𝑆𝑉𝑍</m:t>
                                          </m:r>
                                        </m:sup>
                                      </m:sSub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oMath>
                                  </a14:m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en-US" sz="1800" b="0" i="1" u="none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Phys. Rev, D 107 (2023)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3260475956"/>
                              </a:ext>
                            </a:extLst>
                          </a:tr>
                        </a:tbl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2" name="Table 7">
                        <a:extLst>
                          <a:ext uri="{FF2B5EF4-FFF2-40B4-BE49-F238E27FC236}">
                            <a16:creationId xmlns:a16="http://schemas.microsoft.com/office/drawing/2014/main" id="{54B0995A-C7EE-6D6F-1707-4EB64B146444}"/>
                          </a:ext>
                        </a:extLst>
                      </p:cNvPr>
                      <p:cNvGraphicFramePr>
                        <a:graphicFrameLocks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078804009"/>
                          </p:ext>
                        </p:extLst>
                      </p:nvPr>
                    </p:nvGraphicFramePr>
                    <p:xfrm>
                      <a:off x="961062" y="652098"/>
                      <a:ext cx="10465754" cy="2333881"/>
                    </p:xfrm>
                    <a:graphic>
                      <a:graphicData uri="http://schemas.openxmlformats.org/drawingml/2006/table">
                        <a:tbl>
                          <a:tblPr firstRow="1" bandRow="1">
                            <a:tableStyleId>{5C22544A-7EE6-4342-B048-85BDC9FD1C3A}</a:tableStyleId>
                          </a:tblPr>
                          <a:tblGrid>
                            <a:gridCol w="1148080">
                              <a:extLst>
                                <a:ext uri="{9D8B030D-6E8A-4147-A177-3AD203B41FA5}">
                                  <a16:colId xmlns:a16="http://schemas.microsoft.com/office/drawing/2014/main" val="2493431896"/>
                                </a:ext>
                              </a:extLst>
                            </a:gridCol>
                            <a:gridCol w="355918">
                              <a:extLst>
                                <a:ext uri="{9D8B030D-6E8A-4147-A177-3AD203B41FA5}">
                                  <a16:colId xmlns:a16="http://schemas.microsoft.com/office/drawing/2014/main" val="3274552138"/>
                                </a:ext>
                              </a:extLst>
                            </a:gridCol>
                            <a:gridCol w="1323181">
                              <a:extLst>
                                <a:ext uri="{9D8B030D-6E8A-4147-A177-3AD203B41FA5}">
                                  <a16:colId xmlns:a16="http://schemas.microsoft.com/office/drawing/2014/main" val="125212832"/>
                                </a:ext>
                              </a:extLst>
                            </a:gridCol>
                            <a:gridCol w="1605280">
                              <a:extLst>
                                <a:ext uri="{9D8B030D-6E8A-4147-A177-3AD203B41FA5}">
                                  <a16:colId xmlns:a16="http://schemas.microsoft.com/office/drawing/2014/main" val="3754415080"/>
                                </a:ext>
                              </a:extLst>
                            </a:gridCol>
                            <a:gridCol w="2176780">
                              <a:extLst>
                                <a:ext uri="{9D8B030D-6E8A-4147-A177-3AD203B41FA5}">
                                  <a16:colId xmlns:a16="http://schemas.microsoft.com/office/drawing/2014/main" val="3833858061"/>
                                </a:ext>
                              </a:extLst>
                            </a:gridCol>
                            <a:gridCol w="1696974">
                              <a:extLst>
                                <a:ext uri="{9D8B030D-6E8A-4147-A177-3AD203B41FA5}">
                                  <a16:colId xmlns:a16="http://schemas.microsoft.com/office/drawing/2014/main" val="3966803618"/>
                                </a:ext>
                              </a:extLst>
                            </a:gridCol>
                            <a:gridCol w="2159541">
                              <a:extLst>
                                <a:ext uri="{9D8B030D-6E8A-4147-A177-3AD203B41FA5}">
                                  <a16:colId xmlns:a16="http://schemas.microsoft.com/office/drawing/2014/main" val="3478755253"/>
                                </a:ext>
                              </a:extLst>
                            </a:gridCol>
                          </a:tblGrid>
                          <a:tr h="365760"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Name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Amplifier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Dates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Freq. Range   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Sensitivity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Publication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4275963427"/>
                              </a:ext>
                            </a:extLst>
                          </a:tr>
                          <a:tr h="687961"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 I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algn="ctr"/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 Insensitive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Jan. 2016 – 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Jan. 2017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5.6–5.8 GHz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endParaRPr lang="en-US"/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blipFill>
                                  <a:blip r:embed="rId3"/>
                                  <a:stretch>
                                    <a:fillRect l="-389552" t="-56364" r="-127612" b="-196364"/>
                                  </a:stretch>
                                </a:blipFill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i="1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PRL 107 (2017) </a:t>
                                  </a:r>
                                </a:p>
                                <a:p>
                                  <a:r>
                                    <a:rPr lang="en-US" sz="1800" i="1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PRD </a:t>
                                  </a:r>
                                  <a:r>
                                    <a:rPr lang="en-US" sz="18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97 (2018)  </a:t>
                                  </a:r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2470130627"/>
                              </a:ext>
                            </a:extLst>
                          </a:tr>
                          <a:tr h="640080">
                            <a:tc rowSpan="2"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 II 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mpd="sng">
                                  <a:noFill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a</a:t>
                                  </a:r>
                                </a:p>
                              </a:txBody>
                              <a:tcPr anchor="ctr">
                                <a:lnL w="12700" cmpd="sng">
                                  <a:noFill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mpd="sng">
                                  <a:noFill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 rowSpan="2">
                              <a:txBody>
                                <a:bodyPr/>
                                <a:lstStyle/>
                                <a:p>
                                  <a:pPr algn="ctr"/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Phase</a:t>
                                  </a:r>
                                </a:p>
                                <a:p>
                                  <a:pPr algn="ctr"/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Sensitive 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solidFill>
                                  <a:srgbClr val="00B050"/>
                                </a:solidFill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Sept. 2019 – 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April 2020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4.100-4.140 GHz, 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4.145-4.178 GHz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endParaRPr lang="en-US"/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blipFill>
                                  <a:blip r:embed="rId3"/>
                                  <a:stretch>
                                    <a:fillRect l="-389552" t="-172000" r="-127612" b="-116000"/>
                                  </a:stretch>
                                </a:blipFill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fr-FR" sz="1800" b="0" i="1" dirty="0"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Nature</a:t>
                                  </a:r>
                                  <a:r>
                                    <a:rPr lang="fr-FR" sz="1800" b="0" i="0" dirty="0"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 590 </a:t>
                                  </a:r>
                                </a:p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fr-FR" sz="1800" b="0" i="0" dirty="0">
                                      <a:effectLst/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(2021) </a:t>
                                  </a:r>
                                  <a:endParaRPr lang="en-US" sz="1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3709937190"/>
                              </a:ext>
                            </a:extLst>
                          </a:tr>
                          <a:tr h="640080">
                            <a:tc vMerge="1">
                              <a:txBody>
                                <a:bodyPr/>
                                <a:lstStyle/>
                                <a:p>
                                  <a:endParaRPr lang="en-US" dirty="0">
                                    <a:solidFill>
                                      <a:schemeClr val="tx1"/>
                                    </a:solidFill>
                                  </a:endParaRP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mpd="sng">
                                  <a:noFill/>
                                </a:lnR>
                                <a:lnT w="12700" cmpd="sng">
                                  <a:noFill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b</a:t>
                                  </a:r>
                                </a:p>
                              </a:txBody>
                              <a:tcPr anchor="ctr">
                                <a:lnL w="12700" cmpd="sng">
                                  <a:noFill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mpd="sng">
                                  <a:noFill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 vMerge="1">
                              <a:txBody>
                                <a:bodyPr/>
                                <a:lstStyle/>
                                <a:p>
                                  <a:endParaRPr lang="en-US" dirty="0"/>
                                </a:p>
                              </a:txBody>
                              <a:tcPr/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July 2021 –</a:t>
                                  </a:r>
                                </a:p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Nov. 2021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4.459–4.523 GHz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endParaRPr lang="en-US"/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blipFill>
                                  <a:blip r:embed="rId3"/>
                                  <a:stretch>
                                    <a:fillRect l="-389552" t="-266667" r="-127612" b="-13725"/>
                                  </a:stretch>
                                </a:blipFill>
                              </a:tcPr>
                            </a:tc>
                            <a:tc>
                              <a:txBody>
                                <a:bodyPr/>
                                <a:lstStyle/>
                                <a:p>
                                  <a:pPr marL="0" marR="0" lvl="0" indent="0" algn="l" defTabSz="9144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lang="en-US" sz="1800" b="0" i="1" u="none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Phys. Rev, D 107 (2023)</a:t>
                                  </a:r>
                                </a:p>
                              </a:txBody>
                              <a:tcPr anchor="ctr">
                                <a:lnL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L>
                                <a:lnR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R>
                                <a:lnT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T>
                                <a:lnB w="12700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B>
                                <a:lnTlToBr w="12700" cmpd="sng">
                                  <a:noFill/>
                                  <a:prstDash val="solid"/>
                                </a:lnTlToBr>
                                <a:lnBlToTr w="12700" cmpd="sng">
                                  <a:noFill/>
                                  <a:prstDash val="solid"/>
                                </a:lnBlToTr>
                                <a:noFill/>
                              </a:tcPr>
                            </a:tc>
                            <a:extLst>
                              <a:ext uri="{0D108BD9-81ED-4DB2-BD59-A6C34878D82A}">
                                <a16:rowId xmlns:a16="http://schemas.microsoft.com/office/drawing/2014/main" val="3260475956"/>
                              </a:ext>
                            </a:extLst>
                          </a:tr>
                        </a:tbl>
                      </a:graphicData>
                    </a:graphic>
                  </p:graphicFrame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" name="TextBox 3">
                        <a:extLst>
                          <a:ext uri="{FF2B5EF4-FFF2-40B4-BE49-F238E27FC236}">
                            <a16:creationId xmlns:a16="http://schemas.microsoft.com/office/drawing/2014/main" id="{09FA5132-7D04-C042-1BB1-59B7DDD6AC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61065" y="2982195"/>
                        <a:ext cx="10465751" cy="411266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9525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2000" dirty="0"/>
                          <a:t>Phase II c, d     Phase Sens.</a:t>
                        </a:r>
                        <a:r>
                          <a:rPr lang="en-US" dirty="0"/>
                          <a:t>   </a:t>
                        </a:r>
                        <a:r>
                          <a:rPr lang="en-US" sz="2000" dirty="0"/>
                          <a:t>2023-24             4.178-4.779 GHz</a:t>
                        </a:r>
                        <a:r>
                          <a:rPr lang="en-US" sz="1600" dirty="0"/>
                          <a:t>          ~ </a:t>
                        </a:r>
                        <a:r>
                          <a:rPr lang="en-US" b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2.7 </a:t>
                        </a:r>
                        <a14:m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𝐾𝑆𝑉𝑍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a14:m>
                        <a:r>
                          <a:rPr lang="en-U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 </a:t>
                        </a:r>
                        <a:r>
                          <a:rPr lang="en-US" i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Preliminary</a:t>
                        </a:r>
                        <a:endPara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" name="TextBox 3">
                        <a:extLst>
                          <a:ext uri="{FF2B5EF4-FFF2-40B4-BE49-F238E27FC236}">
                            <a16:creationId xmlns:a16="http://schemas.microsoft.com/office/drawing/2014/main" id="{09FA5132-7D04-C042-1BB1-59B7DDD6ACD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61065" y="2982195"/>
                        <a:ext cx="10465751" cy="411266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605" t="-5882" b="-20588"/>
                        </a:stretch>
                      </a:blipFill>
                      <a:ln w="9525"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0D1E1C5D-817D-03B2-294C-10C82177E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2784" y="2884659"/>
                  <a:ext cx="0" cy="4112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2EBDB72D-1E86-A035-B29A-7D1A955135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85616" y="2878563"/>
                  <a:ext cx="0" cy="4112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4DF73D8D-501E-AE93-7FEE-8C10EFD335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8864" y="2872467"/>
                  <a:ext cx="0" cy="4112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B718E9D-0E12-1709-12BE-5C9CC1DF8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65136" y="2878563"/>
                  <a:ext cx="0" cy="4112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86E7719-F1E1-D930-77EE-12F8729D53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5920" y="2884659"/>
                  <a:ext cx="0" cy="4112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98576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7BA4F-EE6B-DDBF-D4C8-9D02CE777E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58" y="1118606"/>
            <a:ext cx="1808650" cy="1899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65B627-A7E9-0790-20EB-FD7B297E2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8" y="1251613"/>
            <a:ext cx="1640684" cy="1640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95933-4017-CCB0-5F2C-022D681E5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26" y="3095999"/>
            <a:ext cx="2521929" cy="1351033"/>
          </a:xfrm>
          <a:prstGeom prst="rect">
            <a:avLst/>
          </a:prstGeom>
        </p:spPr>
      </p:pic>
      <p:pic>
        <p:nvPicPr>
          <p:cNvPr id="5" name="Picture 4" descr="University Logo – Brand Guidelines">
            <a:extLst>
              <a:ext uri="{FF2B5EF4-FFF2-40B4-BE49-F238E27FC236}">
                <a16:creationId xmlns:a16="http://schemas.microsoft.com/office/drawing/2014/main" id="{2AEADD88-3B1C-D287-B72B-EA66F1479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18173" r="13080" b="16715"/>
          <a:stretch/>
        </p:blipFill>
        <p:spPr bwMode="auto">
          <a:xfrm>
            <a:off x="5669280" y="2173901"/>
            <a:ext cx="4367378" cy="242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529F54-834E-5F59-50FE-6B83013BF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1" b="37222"/>
          <a:stretch/>
        </p:blipFill>
        <p:spPr>
          <a:xfrm>
            <a:off x="1789613" y="4945210"/>
            <a:ext cx="5733510" cy="1415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A34F6-656E-8FE1-056D-87D611342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49" y="4773674"/>
            <a:ext cx="1799409" cy="1807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69C53-D9D4-B797-F98E-17C78737BC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1" y="431271"/>
            <a:ext cx="6083498" cy="14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31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3A2B2-E45B-1344-9C53-F4C157A2C67C}"/>
              </a:ext>
            </a:extLst>
          </p:cNvPr>
          <p:cNvSpPr txBox="1"/>
          <p:nvPr/>
        </p:nvSpPr>
        <p:spPr>
          <a:xfrm>
            <a:off x="0" y="0"/>
            <a:ext cx="12192000" cy="59124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Phase III:  </a:t>
            </a:r>
            <a:r>
              <a:rPr lang="en-US" sz="2400" dirty="0">
                <a:solidFill>
                  <a:schemeClr val="bg1"/>
                </a:solidFill>
              </a:rPr>
              <a:t>CEASEFIRE – Cavity Entanglement and State Exchange for Improved Readout Efficiency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36849A-3368-214E-9BDB-38F2BED7F452}"/>
              </a:ext>
            </a:extLst>
          </p:cNvPr>
          <p:cNvGrpSpPr/>
          <p:nvPr/>
        </p:nvGrpSpPr>
        <p:grpSpPr>
          <a:xfrm>
            <a:off x="175045" y="678657"/>
            <a:ext cx="11827764" cy="6137303"/>
            <a:chOff x="175045" y="678657"/>
            <a:chExt cx="11827764" cy="61373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B5BA9E-3C7D-CE4C-9EA3-EAB804CEEC12}"/>
                </a:ext>
              </a:extLst>
            </p:cNvPr>
            <p:cNvGrpSpPr/>
            <p:nvPr/>
          </p:nvGrpSpPr>
          <p:grpSpPr>
            <a:xfrm>
              <a:off x="875634" y="678657"/>
              <a:ext cx="11127175" cy="6137303"/>
              <a:chOff x="791554" y="720697"/>
              <a:chExt cx="11127175" cy="613730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BE5CF0A-41AA-1746-BB5C-2F5FA1D19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876" r="4297"/>
              <a:stretch/>
            </p:blipFill>
            <p:spPr>
              <a:xfrm>
                <a:off x="3804739" y="720697"/>
                <a:ext cx="7632364" cy="380441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E0CD77B-AA96-6849-985D-4CA4245F2B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423" b="2945"/>
              <a:stretch/>
            </p:blipFill>
            <p:spPr>
              <a:xfrm>
                <a:off x="3401190" y="4667592"/>
                <a:ext cx="8517539" cy="219040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6D8E71-ABC8-374B-937A-33910FB69C11}"/>
                  </a:ext>
                </a:extLst>
              </p:cNvPr>
              <p:cNvSpPr txBox="1"/>
              <p:nvPr/>
            </p:nvSpPr>
            <p:spPr>
              <a:xfrm>
                <a:off x="791554" y="4776078"/>
                <a:ext cx="266962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lphaLcParenBoth"/>
                </a:pPr>
                <a:r>
                  <a:rPr lang="en-US" sz="2000"/>
                  <a:t>Linear amplifier</a:t>
                </a:r>
              </a:p>
              <a:p>
                <a:pPr marL="457200" indent="-457200">
                  <a:buAutoNum type="alphaLcParenBoth"/>
                </a:pPr>
                <a:endParaRPr lang="en-US" sz="2000"/>
              </a:p>
              <a:p>
                <a:pPr marL="457200" indent="-457200">
                  <a:buAutoNum type="alphaLcParenBoth"/>
                </a:pPr>
                <a:r>
                  <a:rPr lang="en-US" sz="2000"/>
                  <a:t>Squeezing</a:t>
                </a:r>
              </a:p>
              <a:p>
                <a:pPr marL="457200" indent="-457200">
                  <a:buAutoNum type="alphaLcParenBoth"/>
                </a:pPr>
                <a:endParaRPr lang="en-US" sz="2000"/>
              </a:p>
              <a:p>
                <a:pPr marL="457200" indent="-457200">
                  <a:buAutoNum type="alphaLcParenBoth"/>
                </a:pPr>
                <a:r>
                  <a:rPr lang="en-US" sz="2000"/>
                  <a:t>Squeezing with state exchange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E691DF-4F8B-CB4A-A361-BD961AEAE4BB}"/>
                </a:ext>
              </a:extLst>
            </p:cNvPr>
            <p:cNvSpPr txBox="1"/>
            <p:nvPr/>
          </p:nvSpPr>
          <p:spPr>
            <a:xfrm>
              <a:off x="300404" y="2013484"/>
              <a:ext cx="3284373" cy="19389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Following the same pattern of prototype-experiment twins</a:t>
              </a:r>
            </a:p>
            <a:p>
              <a:endParaRPr lang="en-US" sz="2000" dirty="0"/>
            </a:p>
            <a:p>
              <a:r>
                <a:rPr lang="en-US" sz="2000" dirty="0"/>
                <a:t>To deploy in HAYSTAC 2025</a:t>
              </a:r>
            </a:p>
            <a:p>
              <a:endParaRPr lang="en-US" sz="2000" dirty="0"/>
            </a:p>
            <a:p>
              <a:r>
                <a:rPr lang="en-US" sz="2000" dirty="0"/>
                <a:t>Projected ×8 scan speedup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207CE3-AAEE-C84E-933A-BB8839722163}"/>
                </a:ext>
              </a:extLst>
            </p:cNvPr>
            <p:cNvSpPr txBox="1"/>
            <p:nvPr/>
          </p:nvSpPr>
          <p:spPr>
            <a:xfrm>
              <a:off x="175045" y="743698"/>
              <a:ext cx="4481038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K. </a:t>
              </a:r>
              <a:r>
                <a:rPr lang="en-US" dirty="0" err="1"/>
                <a:t>Wurtz</a:t>
              </a:r>
              <a:r>
                <a:rPr lang="en-US" dirty="0"/>
                <a:t> </a:t>
              </a:r>
              <a:r>
                <a:rPr lang="en-US" i="1" dirty="0"/>
                <a:t>et al</a:t>
              </a:r>
              <a:r>
                <a:rPr lang="en-US" dirty="0"/>
                <a:t>., PRX Quantum 2 (2021) 040350</a:t>
              </a:r>
            </a:p>
            <a:p>
              <a:r>
                <a:rPr lang="en-US" dirty="0"/>
                <a:t>Y.  Jiang </a:t>
              </a:r>
              <a:r>
                <a:rPr lang="en-US" i="1" dirty="0"/>
                <a:t>et al</a:t>
              </a:r>
              <a:r>
                <a:rPr lang="en-US" dirty="0"/>
                <a:t>.,  PRX Quantum 4 (2023) 020302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EB648DB-B6EF-6940-9FC9-67A5B552C5D2}"/>
              </a:ext>
            </a:extLst>
          </p:cNvPr>
          <p:cNvSpPr txBox="1"/>
          <p:nvPr/>
        </p:nvSpPr>
        <p:spPr>
          <a:xfrm>
            <a:off x="3799477" y="2423734"/>
            <a:ext cx="388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45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76294-9CC3-76C4-F0DD-5EBFCD227334}"/>
              </a:ext>
            </a:extLst>
          </p:cNvPr>
          <p:cNvSpPr txBox="1"/>
          <p:nvPr/>
        </p:nvSpPr>
        <p:spPr>
          <a:xfrm>
            <a:off x="0" y="0"/>
            <a:ext cx="12191999" cy="808892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noAutofit/>
          </a:bodyPr>
          <a:lstStyle/>
          <a:p>
            <a:r>
              <a:rPr lang="en-US" sz="2800" dirty="0"/>
              <a:t>   </a:t>
            </a:r>
            <a:r>
              <a:rPr lang="en-US" sz="2800" dirty="0">
                <a:solidFill>
                  <a:schemeClr val="bg1"/>
                </a:solidFill>
              </a:rPr>
              <a:t>Crossover point between Linear Amplifiers etc. and Single Quantum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649DB-F1ED-6DCC-A5FF-A23EBB2133D6}"/>
              </a:ext>
            </a:extLst>
          </p:cNvPr>
          <p:cNvSpPr txBox="1"/>
          <p:nvPr/>
        </p:nvSpPr>
        <p:spPr>
          <a:xfrm>
            <a:off x="426720" y="1167620"/>
            <a:ext cx="115702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is a frequency range above which photon counting will be more sensitive and the advantage will grow with frequency, roughly 10 GHz.  See:</a:t>
            </a:r>
          </a:p>
          <a:p>
            <a:endParaRPr lang="en-US" sz="2800" dirty="0"/>
          </a:p>
          <a:p>
            <a:r>
              <a:rPr lang="en-US" sz="2800" dirty="0"/>
              <a:t>	S.K. Lamoreaux </a:t>
            </a:r>
            <a:r>
              <a:rPr lang="en-US" sz="2800" i="1" dirty="0"/>
              <a:t>et al.</a:t>
            </a:r>
            <a:r>
              <a:rPr lang="en-US" sz="2800" dirty="0"/>
              <a:t>, Phys. Rev. D 88 (2013) 035020</a:t>
            </a:r>
          </a:p>
          <a:p>
            <a:endParaRPr lang="en-US" sz="2800" dirty="0"/>
          </a:p>
          <a:p>
            <a:r>
              <a:rPr lang="en-US" sz="2800" dirty="0"/>
              <a:t>	E. Graham </a:t>
            </a:r>
            <a:r>
              <a:rPr lang="en-US" sz="2800" i="1" dirty="0"/>
              <a:t>et al.</a:t>
            </a:r>
            <a:r>
              <a:rPr lang="en-US" sz="2800" dirty="0"/>
              <a:t>, Phys. Rev. D 109 (2024) 032009</a:t>
            </a:r>
          </a:p>
          <a:p>
            <a:endParaRPr lang="en-US" sz="2800" dirty="0"/>
          </a:p>
          <a:p>
            <a:r>
              <a:rPr lang="en-US" sz="2800" dirty="0"/>
              <a:t>Challenges with single-quantum detection will be in implementing it into an axion </a:t>
            </a:r>
            <a:r>
              <a:rPr lang="en-US" sz="2800" dirty="0" err="1"/>
              <a:t>haloscope</a:t>
            </a:r>
            <a:r>
              <a:rPr lang="en-US" sz="2800" dirty="0"/>
              <a:t>, i.e. efficient coupling to the conversion chamber, tunability, and dark counts above expectation.  </a:t>
            </a:r>
          </a:p>
          <a:p>
            <a:endParaRPr lang="en-US" sz="2800" dirty="0"/>
          </a:p>
          <a:p>
            <a:r>
              <a:rPr lang="en-US" sz="2800" dirty="0"/>
              <a:t>RAY (Rydberg At Yale) aims to deliver a single-quantum detector for HAYSTAC</a:t>
            </a:r>
          </a:p>
        </p:txBody>
      </p:sp>
    </p:spTree>
    <p:extLst>
      <p:ext uri="{BB962C8B-B14F-4D97-AF65-F5344CB8AC3E}">
        <p14:creationId xmlns:p14="http://schemas.microsoft.com/office/powerpoint/2010/main" val="1688024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/>
          <a:srcRect l="12427" t="7425" r="18128" b="12626"/>
          <a:stretch/>
        </p:blipFill>
        <p:spPr bwMode="auto">
          <a:xfrm>
            <a:off x="191021" y="544903"/>
            <a:ext cx="5938336" cy="52924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404" y="-403"/>
            <a:ext cx="12192404" cy="521264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 </a:t>
            </a:r>
            <a:r>
              <a:rPr lang="en-US" sz="2800" dirty="0">
                <a:solidFill>
                  <a:schemeClr val="bg1"/>
                </a:solidFill>
                <a:cs typeface="Avenir Book"/>
              </a:rPr>
              <a:t>The CARRACK (Kyoto) Rydberg-atom Single Photon Detector </a:t>
            </a:r>
            <a:r>
              <a:rPr lang="en-US" sz="2000" dirty="0">
                <a:solidFill>
                  <a:schemeClr val="bg1"/>
                </a:solidFill>
                <a:cs typeface="Avenir Book"/>
              </a:rPr>
              <a:t>(S. </a:t>
            </a:r>
            <a:r>
              <a:rPr lang="en-US" sz="2000" dirty="0" err="1">
                <a:solidFill>
                  <a:schemeClr val="bg1"/>
                </a:solidFill>
                <a:cs typeface="Avenir Book"/>
              </a:rPr>
              <a:t>Matsuki</a:t>
            </a:r>
            <a:r>
              <a:rPr lang="en-US" sz="2000" dirty="0">
                <a:solidFill>
                  <a:schemeClr val="bg1"/>
                </a:solidFill>
                <a:cs typeface="Avenir Book"/>
              </a:rPr>
              <a:t> </a:t>
            </a:r>
            <a:r>
              <a:rPr lang="en-US" sz="2000" i="1" dirty="0">
                <a:solidFill>
                  <a:schemeClr val="bg1"/>
                </a:solidFill>
                <a:cs typeface="Avenir Book"/>
              </a:rPr>
              <a:t>et al.</a:t>
            </a:r>
            <a:r>
              <a:rPr lang="en-US" sz="2000" dirty="0">
                <a:solidFill>
                  <a:schemeClr val="bg1"/>
                </a:solidFill>
                <a:cs typeface="Avenir Book"/>
              </a:rPr>
              <a:t>)</a:t>
            </a:r>
            <a:endParaRPr lang="en-US" sz="3200" dirty="0">
              <a:solidFill>
                <a:schemeClr val="bg1"/>
              </a:solidFill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242" y="5793278"/>
            <a:ext cx="11990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Tada </a:t>
            </a:r>
            <a:r>
              <a:rPr lang="en-US" sz="2000" i="1" dirty="0"/>
              <a:t>et al. </a:t>
            </a:r>
            <a:r>
              <a:rPr lang="nb-NO" sz="2000" i="1" dirty="0" err="1"/>
              <a:t>Phys</a:t>
            </a:r>
            <a:r>
              <a:rPr lang="nb-NO" sz="2000" i="1" dirty="0"/>
              <a:t>. Lett. A </a:t>
            </a:r>
            <a:r>
              <a:rPr lang="nb-NO" sz="2000" dirty="0"/>
              <a:t>349:488 (2006) </a:t>
            </a:r>
            <a:r>
              <a:rPr lang="nb-NO" sz="2000" dirty="0" err="1"/>
              <a:t>demonstrated</a:t>
            </a:r>
            <a:r>
              <a:rPr lang="nb-NO" sz="2000" dirty="0"/>
              <a:t> a </a:t>
            </a:r>
            <a:r>
              <a:rPr lang="nb-NO" sz="2000" dirty="0" err="1"/>
              <a:t>receiver</a:t>
            </a:r>
            <a:r>
              <a:rPr lang="nb-NO" sz="2000" dirty="0"/>
              <a:t> a </a:t>
            </a:r>
            <a:r>
              <a:rPr lang="nb-NO" sz="2000" dirty="0" err="1"/>
              <a:t>factor</a:t>
            </a:r>
            <a:r>
              <a:rPr lang="nb-NO" sz="2000" dirty="0"/>
              <a:t> ~2 </a:t>
            </a:r>
            <a:r>
              <a:rPr lang="nb-NO" sz="2000" dirty="0" err="1"/>
              <a:t>below</a:t>
            </a:r>
            <a:r>
              <a:rPr lang="nb-NO" sz="2000" dirty="0"/>
              <a:t> SQL at 2.527 GHz (~120 </a:t>
            </a:r>
            <a:r>
              <a:rPr lang="nb-NO" sz="2000" dirty="0" err="1"/>
              <a:t>mK</a:t>
            </a:r>
            <a:r>
              <a:rPr lang="nb-NO" sz="2000" dirty="0"/>
              <a:t>).</a:t>
            </a:r>
          </a:p>
          <a:p>
            <a:r>
              <a:rPr lang="nb-NO" sz="2000" dirty="0"/>
              <a:t>   DFSZ </a:t>
            </a:r>
            <a:r>
              <a:rPr lang="nb-NO" sz="2000" dirty="0" err="1"/>
              <a:t>exclusion</a:t>
            </a:r>
            <a:r>
              <a:rPr lang="nb-NO" sz="2000" dirty="0"/>
              <a:t> at ~10 </a:t>
            </a:r>
            <a:r>
              <a:rPr lang="nb-NO" sz="2000" dirty="0" err="1">
                <a:latin typeface="Symbol" charset="2"/>
                <a:cs typeface="Symbol" charset="2"/>
              </a:rPr>
              <a:t>m</a:t>
            </a:r>
            <a:r>
              <a:rPr lang="nb-NO" sz="2000" dirty="0" err="1"/>
              <a:t>eV</a:t>
            </a:r>
            <a:r>
              <a:rPr lang="nb-NO" sz="2000" dirty="0"/>
              <a:t> </a:t>
            </a:r>
            <a:r>
              <a:rPr lang="nb-NO" sz="2000" dirty="0" err="1"/>
              <a:t>presented</a:t>
            </a:r>
            <a:r>
              <a:rPr lang="nb-NO" sz="2000" dirty="0"/>
              <a:t> at </a:t>
            </a:r>
            <a:r>
              <a:rPr lang="nb-NO" sz="2000" dirty="0" err="1"/>
              <a:t>conference</a:t>
            </a:r>
            <a:r>
              <a:rPr lang="nb-NO" sz="2000" dirty="0"/>
              <a:t> (</a:t>
            </a:r>
            <a:r>
              <a:rPr lang="nb-NO" sz="2000" dirty="0" err="1"/>
              <a:t>Matsuki</a:t>
            </a:r>
            <a:r>
              <a:rPr lang="nb-NO" sz="2000" dirty="0"/>
              <a:t>, 1997), </a:t>
            </a:r>
            <a:r>
              <a:rPr lang="nb-NO" sz="2000" dirty="0" err="1"/>
              <a:t>but</a:t>
            </a:r>
            <a:r>
              <a:rPr lang="nb-NO" sz="2000" dirty="0"/>
              <a:t> never </a:t>
            </a:r>
            <a:r>
              <a:rPr lang="nb-NO" sz="2000" dirty="0" err="1"/>
              <a:t>published</a:t>
            </a:r>
            <a:r>
              <a:rPr lang="nb-NO" sz="2000" dirty="0"/>
              <a:t> in a </a:t>
            </a:r>
            <a:r>
              <a:rPr lang="nb-NO" sz="2000" dirty="0" err="1"/>
              <a:t>refereed</a:t>
            </a:r>
            <a:r>
              <a:rPr lang="nb-NO" sz="2000" dirty="0"/>
              <a:t> journal.</a:t>
            </a:r>
          </a:p>
          <a:p>
            <a:r>
              <a:rPr lang="nb-NO" sz="2000" dirty="0"/>
              <a:t>   RAY:  See </a:t>
            </a:r>
            <a:r>
              <a:rPr lang="fr-FR" sz="2000" b="0" i="0" dirty="0">
                <a:effectLst/>
                <a:cs typeface="Arial" panose="020B0604020202020204" pitchFamily="34" charset="0"/>
              </a:rPr>
              <a:t>Y. Zhu et al, Phys. Rev. A (2021), </a:t>
            </a:r>
            <a:r>
              <a:rPr lang="en-US" sz="2000" dirty="0"/>
              <a:t>E. Graham </a:t>
            </a:r>
            <a:r>
              <a:rPr lang="en-US" sz="2000" i="1" dirty="0"/>
              <a:t>et al.</a:t>
            </a:r>
            <a:r>
              <a:rPr lang="en-US" sz="2000" dirty="0"/>
              <a:t>, Phys. Rev. D 109 (2024) 032009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BE89B-6DEC-ED43-A292-84F4C3C28489}"/>
              </a:ext>
            </a:extLst>
          </p:cNvPr>
          <p:cNvGrpSpPr/>
          <p:nvPr/>
        </p:nvGrpSpPr>
        <p:grpSpPr>
          <a:xfrm>
            <a:off x="6629552" y="571408"/>
            <a:ext cx="5167337" cy="5274274"/>
            <a:chOff x="6629552" y="791328"/>
            <a:chExt cx="5167337" cy="5274274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 rotWithShape="1">
            <a:blip r:embed="rId3"/>
            <a:srcRect l="14938" t="28223" r="12722" b="19245"/>
            <a:stretch/>
          </p:blipFill>
          <p:spPr bwMode="auto">
            <a:xfrm>
              <a:off x="6998884" y="791328"/>
              <a:ext cx="4798005" cy="5274274"/>
            </a:xfrm>
            <a:prstGeom prst="rect">
              <a:avLst/>
            </a:prstGeom>
            <a:noFill/>
          </p:spPr>
        </p:pic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 rot="16200000">
              <a:off x="4803341" y="3052183"/>
              <a:ext cx="402175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Palatino" charset="0"/>
                </a:rPr>
                <a:t>Fraction </a:t>
              </a:r>
              <a:r>
                <a:rPr lang="en-US" sz="2000" baseline="30000">
                  <a:latin typeface="Palatino" charset="0"/>
                </a:rPr>
                <a:t>85</a:t>
              </a:r>
              <a:r>
                <a:rPr lang="en-US">
                  <a:latin typeface="Palatino" charset="0"/>
                </a:rPr>
                <a:t>Rb 111s</a:t>
              </a:r>
              <a:r>
                <a:rPr lang="en-US" sz="2000" baseline="-25000">
                  <a:latin typeface="Palatino" charset="0"/>
                </a:rPr>
                <a:t>1/2</a:t>
              </a:r>
              <a:r>
                <a:rPr lang="en-US">
                  <a:latin typeface="Palatino" charset="0"/>
                </a:rPr>
                <a:t> </a:t>
              </a:r>
              <a:r>
                <a:rPr lang="en-US">
                  <a:latin typeface="Palatino" charset="0"/>
                  <a:sym typeface="Symbol" charset="2"/>
                </a:rPr>
                <a:t> </a:t>
              </a:r>
              <a:r>
                <a:rPr lang="en-US">
                  <a:latin typeface="Palatino" charset="0"/>
                </a:rPr>
                <a:t>111p</a:t>
              </a:r>
              <a:r>
                <a:rPr lang="en-US" sz="2000" baseline="-25000">
                  <a:latin typeface="Palatino" charset="0"/>
                </a:rPr>
                <a:t>3/2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503CD9-3902-2E4E-A757-C039782D7496}"/>
                </a:ext>
              </a:extLst>
            </p:cNvPr>
            <p:cNvSpPr txBox="1"/>
            <p:nvPr/>
          </p:nvSpPr>
          <p:spPr>
            <a:xfrm>
              <a:off x="7917544" y="1313545"/>
              <a:ext cx="2047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N.B.:  </a:t>
              </a:r>
              <a:r>
                <a:rPr lang="en-US" sz="2400" i="1" dirty="0">
                  <a:solidFill>
                    <a:srgbClr val="FF0000"/>
                  </a:solidFill>
                </a:rPr>
                <a:t>Not </a:t>
              </a:r>
              <a:r>
                <a:rPr lang="en-US" sz="2400" dirty="0">
                  <a:solidFill>
                    <a:srgbClr val="FF0000"/>
                  </a:solidFill>
                </a:rPr>
                <a:t>QND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012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EC55FC5-26A4-11C0-4D7B-028989610209}"/>
              </a:ext>
            </a:extLst>
          </p:cNvPr>
          <p:cNvGrpSpPr/>
          <p:nvPr/>
        </p:nvGrpSpPr>
        <p:grpSpPr>
          <a:xfrm>
            <a:off x="0" y="0"/>
            <a:ext cx="12192000" cy="6632448"/>
            <a:chOff x="0" y="0"/>
            <a:chExt cx="12192000" cy="663244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AA5B3A-8D1F-869A-404E-6095F389CFB5}"/>
                </a:ext>
              </a:extLst>
            </p:cNvPr>
            <p:cNvSpPr txBox="1"/>
            <p:nvPr/>
          </p:nvSpPr>
          <p:spPr>
            <a:xfrm>
              <a:off x="0" y="0"/>
              <a:ext cx="12192000" cy="53644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  HAYSTAC Phase IIIa – Lattice-type cavity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2000" i="1" dirty="0">
                  <a:solidFill>
                    <a:schemeClr val="bg1"/>
                  </a:solidFill>
                </a:rPr>
                <a:t>M. </a:t>
              </a:r>
              <a:r>
                <a:rPr lang="en-US" sz="2000" i="1" dirty="0" err="1">
                  <a:solidFill>
                    <a:schemeClr val="bg1"/>
                  </a:solidFill>
                </a:rPr>
                <a:t>Simanovskaia</a:t>
              </a:r>
              <a:r>
                <a:rPr lang="en-US" sz="2000" i="1" dirty="0">
                  <a:solidFill>
                    <a:schemeClr val="bg1"/>
                  </a:solidFill>
                </a:rPr>
                <a:t> et al., </a:t>
              </a:r>
              <a:r>
                <a:rPr lang="en-US" sz="2000" i="1" dirty="0">
                  <a:solidFill>
                    <a:schemeClr val="bg1"/>
                  </a:solidFill>
                  <a:effectLst/>
                </a:rPr>
                <a:t>Rev. Sci. Instr. </a:t>
              </a:r>
              <a:r>
                <a:rPr lang="en-US" sz="2000" i="1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92, 033305 (2021)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796BDE-A1AF-8E70-6B0F-725A8ABF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352" y="663082"/>
              <a:ext cx="7492928" cy="59693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42E04A-8197-0C70-E470-6DDC7B92847A}"/>
                </a:ext>
              </a:extLst>
            </p:cNvPr>
            <p:cNvSpPr txBox="1"/>
            <p:nvPr/>
          </p:nvSpPr>
          <p:spPr>
            <a:xfrm>
              <a:off x="7717536" y="589930"/>
              <a:ext cx="44378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(left) 7-rod cavity, tuned by varying the scale factor; (below) with Photonic Band Gap structure for TE mode suppression</a:t>
              </a:r>
            </a:p>
          </p:txBody>
        </p:sp>
        <p:pic>
          <p:nvPicPr>
            <p:cNvPr id="7" name="Picture 6" descr="A close-up of several copper wires&#10;&#10;Description automatically generated">
              <a:extLst>
                <a:ext uri="{FF2B5EF4-FFF2-40B4-BE49-F238E27FC236}">
                  <a16:creationId xmlns:a16="http://schemas.microsoft.com/office/drawing/2014/main" id="{4C0B1473-6888-1406-DA68-A6F4D7DEA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22" t="16815" r="1867" b="8282"/>
            <a:stretch/>
          </p:blipFill>
          <p:spPr>
            <a:xfrm rot="5400000">
              <a:off x="7574318" y="3087663"/>
              <a:ext cx="4370755" cy="2718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277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6B0F7F-9CC6-EBC6-F597-22B99FDE56E5}"/>
              </a:ext>
            </a:extLst>
          </p:cNvPr>
          <p:cNvSpPr txBox="1"/>
          <p:nvPr/>
        </p:nvSpPr>
        <p:spPr>
          <a:xfrm>
            <a:off x="0" y="0"/>
            <a:ext cx="12192000" cy="53243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dirty="0"/>
              <a:t>    </a:t>
            </a:r>
            <a:r>
              <a:rPr lang="en-US" sz="3200" dirty="0">
                <a:solidFill>
                  <a:schemeClr val="bg1"/>
                </a:solidFill>
              </a:rPr>
              <a:t>Final remarks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E5C203-1807-343E-B5EE-18C82E038350}"/>
              </a:ext>
            </a:extLst>
          </p:cNvPr>
          <p:cNvSpPr txBox="1"/>
          <p:nvPr/>
        </p:nvSpPr>
        <p:spPr>
          <a:xfrm>
            <a:off x="308658" y="671331"/>
            <a:ext cx="11574683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indent="-565150">
              <a:buFont typeface="Wingdings" pitchFamily="2" charset="2"/>
              <a:buChar char="q"/>
            </a:pPr>
            <a:r>
              <a:rPr lang="en-US" sz="2800" dirty="0"/>
              <a:t>HAYSTAC has proven to be an effective testbed for new detector and resonator innovations</a:t>
            </a:r>
          </a:p>
          <a:p>
            <a:pPr marL="576263" indent="-565150">
              <a:buFont typeface="Wingdings" pitchFamily="2" charset="2"/>
              <a:buChar char="q"/>
            </a:pPr>
            <a:endParaRPr lang="en-US" sz="2800" dirty="0"/>
          </a:p>
          <a:p>
            <a:pPr marL="576263" indent="-565150">
              <a:buFont typeface="Wingdings" pitchFamily="2" charset="2"/>
              <a:buChar char="q"/>
            </a:pPr>
            <a:r>
              <a:rPr lang="en-US" sz="2800" dirty="0"/>
              <a:t>It remains the only spectral dark matter axion experiment that has circumvented the Standard Quantum Limit; a more advanced cavity entanglement and state exchange scheme should produce an order of magnitude speedup in scanning</a:t>
            </a:r>
          </a:p>
          <a:p>
            <a:pPr marL="576263" indent="-565150">
              <a:buFont typeface="Wingdings" pitchFamily="2" charset="2"/>
              <a:buChar char="q"/>
            </a:pPr>
            <a:endParaRPr lang="en-US" sz="2800" dirty="0"/>
          </a:p>
          <a:p>
            <a:pPr marL="576263" indent="-565150">
              <a:buFont typeface="Wingdings" pitchFamily="2" charset="2"/>
              <a:buChar char="q"/>
            </a:pPr>
            <a:r>
              <a:rPr lang="en-US" sz="2800" dirty="0"/>
              <a:t>Symmetric lattice &amp; metamaterial designs show promise for higher frequency resonators without loss of volume; Photonic Band Gap structures can eliminate the TE mode forest </a:t>
            </a:r>
            <a:r>
              <a:rPr lang="en-US" sz="2400" i="1" dirty="0"/>
              <a:t>(See talk of Heather Jackson)</a:t>
            </a:r>
          </a:p>
          <a:p>
            <a:pPr marL="576263" indent="-565150">
              <a:buFont typeface="Wingdings" pitchFamily="2" charset="2"/>
              <a:buChar char="q"/>
            </a:pPr>
            <a:endParaRPr lang="en-US" sz="2400" i="1" dirty="0"/>
          </a:p>
          <a:p>
            <a:pPr marL="576263" indent="-565150">
              <a:buFont typeface="Wingdings" pitchFamily="2" charset="2"/>
              <a:buChar char="q"/>
            </a:pPr>
            <a:r>
              <a:rPr lang="en-US" sz="2800" dirty="0"/>
              <a:t>ALPHA will incorporate these innovations in the search for the post-inflation axion, initially in the 10-20 GHz range </a:t>
            </a:r>
            <a:r>
              <a:rPr lang="en-US" sz="2400" i="1" dirty="0"/>
              <a:t>(See talk of Andrea Gallo Rosso)</a:t>
            </a:r>
            <a:endParaRPr lang="en-US" sz="2800" dirty="0"/>
          </a:p>
          <a:p>
            <a:pPr marL="576263" indent="-565150">
              <a:buFont typeface="Wingdings" pitchFamily="2" charset="2"/>
              <a:buChar char="q"/>
            </a:pPr>
            <a:endParaRPr lang="en-US" sz="2800" dirty="0"/>
          </a:p>
          <a:p>
            <a:pPr marL="576263" indent="-565150">
              <a:buFont typeface="Wingdings" pitchFamily="2" charset="2"/>
              <a:buChar char="q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260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68B29-D9E5-DBC1-7548-E7549726EEA4}"/>
              </a:ext>
            </a:extLst>
          </p:cNvPr>
          <p:cNvSpPr txBox="1"/>
          <p:nvPr/>
        </p:nvSpPr>
        <p:spPr>
          <a:xfrm>
            <a:off x="0" y="2673751"/>
            <a:ext cx="12203575" cy="1250067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494785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00" y="1401833"/>
            <a:ext cx="9471469" cy="454776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1120700" y="509233"/>
            <a:ext cx="455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1600"/>
          </a:xfrm>
          <a:prstGeom prst="rect">
            <a:avLst/>
          </a:prstGeom>
          <a:solidFill>
            <a:schemeClr val="tx1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rgbClr val="001B5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360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Axion electrodynamics</a:t>
            </a:r>
            <a:endParaRPr sz="4800">
              <a:solidFill>
                <a:schemeClr val="bg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grpSp>
        <p:nvGrpSpPr>
          <p:cNvPr id="261" name="Google Shape;261;p31"/>
          <p:cNvGrpSpPr/>
          <p:nvPr/>
        </p:nvGrpSpPr>
        <p:grpSpPr>
          <a:xfrm>
            <a:off x="7549667" y="1865954"/>
            <a:ext cx="3744000" cy="2415447"/>
            <a:chOff x="5662250" y="1399465"/>
            <a:chExt cx="2808000" cy="1811585"/>
          </a:xfrm>
        </p:grpSpPr>
        <p:cxnSp>
          <p:nvCxnSpPr>
            <p:cNvPr id="262" name="Google Shape;262;p31"/>
            <p:cNvCxnSpPr/>
            <p:nvPr/>
          </p:nvCxnSpPr>
          <p:spPr>
            <a:xfrm rot="10800000">
              <a:off x="6765250" y="2677650"/>
              <a:ext cx="0" cy="53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sp>
          <p:nvSpPr>
            <p:cNvPr id="263" name="Google Shape;263;p31"/>
            <p:cNvSpPr txBox="1"/>
            <p:nvPr/>
          </p:nvSpPr>
          <p:spPr>
            <a:xfrm>
              <a:off x="5662250" y="1399465"/>
              <a:ext cx="2808000" cy="12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An effective AC current generated by the axion in the direction of a static magnetic field</a:t>
              </a:r>
              <a:endPara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4" name="Google Shape;264;p31"/>
          <p:cNvGrpSpPr/>
          <p:nvPr/>
        </p:nvGrpSpPr>
        <p:grpSpPr>
          <a:xfrm>
            <a:off x="5173301" y="858729"/>
            <a:ext cx="3401924" cy="4767504"/>
            <a:chOff x="3879975" y="644047"/>
            <a:chExt cx="2551443" cy="3575628"/>
          </a:xfrm>
        </p:grpSpPr>
        <p:grpSp>
          <p:nvGrpSpPr>
            <p:cNvPr id="265" name="Google Shape;265;p31"/>
            <p:cNvGrpSpPr/>
            <p:nvPr/>
          </p:nvGrpSpPr>
          <p:grpSpPr>
            <a:xfrm>
              <a:off x="3879975" y="644047"/>
              <a:ext cx="1184650" cy="984828"/>
              <a:chOff x="3879975" y="644047"/>
              <a:chExt cx="1184650" cy="984828"/>
            </a:xfrm>
          </p:grpSpPr>
          <p:cxnSp>
            <p:nvCxnSpPr>
              <p:cNvPr id="266" name="Google Shape;266;p31"/>
              <p:cNvCxnSpPr/>
              <p:nvPr/>
            </p:nvCxnSpPr>
            <p:spPr>
              <a:xfrm rot="10800000" flipH="1">
                <a:off x="3879975" y="987175"/>
                <a:ext cx="615900" cy="641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sp>
            <p:nvSpPr>
              <p:cNvPr id="267" name="Google Shape;267;p31"/>
              <p:cNvSpPr txBox="1"/>
              <p:nvPr/>
            </p:nvSpPr>
            <p:spPr>
              <a:xfrm>
                <a:off x="4515925" y="644047"/>
                <a:ext cx="548700" cy="4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2400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0</a:t>
                </a:r>
                <a:endParaRPr sz="24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68" name="Google Shape;268;p31"/>
            <p:cNvGrpSpPr/>
            <p:nvPr/>
          </p:nvGrpSpPr>
          <p:grpSpPr>
            <a:xfrm>
              <a:off x="5246768" y="3234847"/>
              <a:ext cx="1184650" cy="984828"/>
              <a:chOff x="3879975" y="644047"/>
              <a:chExt cx="1184650" cy="984828"/>
            </a:xfrm>
          </p:grpSpPr>
          <p:cxnSp>
            <p:nvCxnSpPr>
              <p:cNvPr id="269" name="Google Shape;269;p31"/>
              <p:cNvCxnSpPr/>
              <p:nvPr/>
            </p:nvCxnSpPr>
            <p:spPr>
              <a:xfrm rot="10800000" flipH="1">
                <a:off x="3879975" y="987175"/>
                <a:ext cx="615900" cy="641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sp>
            <p:nvSpPr>
              <p:cNvPr id="270" name="Google Shape;270;p31"/>
              <p:cNvSpPr txBox="1"/>
              <p:nvPr/>
            </p:nvSpPr>
            <p:spPr>
              <a:xfrm>
                <a:off x="4515925" y="644047"/>
                <a:ext cx="548700" cy="4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2400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0</a:t>
                </a:r>
                <a:endParaRPr sz="24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71" name="Google Shape;271;p31"/>
          <p:cNvSpPr txBox="1">
            <a:spLocks noGrp="1"/>
          </p:cNvSpPr>
          <p:nvPr>
            <p:ph type="sldNum" idx="12"/>
          </p:nvPr>
        </p:nvSpPr>
        <p:spPr>
          <a:xfrm>
            <a:off x="11136007" y="6505992"/>
            <a:ext cx="975200" cy="331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/>
              <a:pPr>
                <a:buClr>
                  <a:srgbClr val="000000"/>
                </a:buClr>
              </a:pPr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1999" cy="571671"/>
          </a:xfrm>
          <a:prstGeom prst="rect">
            <a:avLst/>
          </a:prstGeom>
          <a:solidFill>
            <a:schemeClr val="tx1"/>
          </a:solidFill>
        </p:spPr>
        <p:txBody>
          <a:bodyPr wrap="square" lIns="101858" tIns="50929" rIns="101858" bIns="50929" rtlCol="0" anchor="ctr">
            <a:noAutofit/>
          </a:bodyPr>
          <a:lstStyle/>
          <a:p>
            <a:pPr>
              <a:tabLst>
                <a:tab pos="376665" algn="l"/>
              </a:tabLst>
            </a:pPr>
            <a:r>
              <a:rPr lang="en-US" sz="3100" dirty="0">
                <a:latin typeface="Corbel"/>
                <a:cs typeface="Corbel"/>
              </a:rPr>
              <a:t>  </a:t>
            </a:r>
            <a:r>
              <a:rPr lang="en-US" sz="3200" dirty="0">
                <a:solidFill>
                  <a:schemeClr val="bg1"/>
                </a:solidFill>
                <a:cs typeface="Avenir Book"/>
              </a:rPr>
              <a:t>Conversion power, Sources of Noise &amp; the Standard Quantum Limit </a:t>
            </a:r>
            <a:endParaRPr lang="en-US" sz="3100" b="0" dirty="0">
              <a:solidFill>
                <a:schemeClr val="bg1"/>
              </a:solidFill>
              <a:cs typeface="Avenir Book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9BAFEF-8E32-FE43-A46D-6588B4D85983}"/>
              </a:ext>
            </a:extLst>
          </p:cNvPr>
          <p:cNvGrpSpPr/>
          <p:nvPr/>
        </p:nvGrpSpPr>
        <p:grpSpPr>
          <a:xfrm>
            <a:off x="0" y="869248"/>
            <a:ext cx="12219608" cy="5773093"/>
            <a:chOff x="0" y="869248"/>
            <a:chExt cx="12219608" cy="577309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869248"/>
              <a:ext cx="12219608" cy="5674248"/>
              <a:chOff x="0" y="869248"/>
              <a:chExt cx="12219608" cy="5674248"/>
            </a:xfrm>
          </p:grpSpPr>
          <p:pic>
            <p:nvPicPr>
              <p:cNvPr id="2" name="Picture 1" descr="Quantitative Details.png"/>
              <p:cNvPicPr>
                <a:picLocks noChangeAspect="1"/>
              </p:cNvPicPr>
              <p:nvPr/>
            </p:nvPicPr>
            <p:blipFill rotWithShape="1">
              <a:blip r:embed="rId2"/>
              <a:srcRect l="2643" t="10259" r="2669"/>
              <a:stretch/>
            </p:blipFill>
            <p:spPr>
              <a:xfrm>
                <a:off x="0" y="2054013"/>
                <a:ext cx="6529135" cy="4489483"/>
              </a:xfrm>
              <a:prstGeom prst="rect">
                <a:avLst/>
              </a:prstGeom>
            </p:spPr>
          </p:pic>
          <p:pic>
            <p:nvPicPr>
              <p:cNvPr id="4" name="Picture 3" descr="SQL.png"/>
              <p:cNvPicPr>
                <a:picLocks noChangeAspect="1"/>
              </p:cNvPicPr>
              <p:nvPr/>
            </p:nvPicPr>
            <p:blipFill rotWithShape="1">
              <a:blip r:embed="rId3"/>
              <a:srcRect l="10156" t="14170" r="11758" b="3265"/>
              <a:stretch/>
            </p:blipFill>
            <p:spPr>
              <a:xfrm>
                <a:off x="6749273" y="2173944"/>
                <a:ext cx="5470335" cy="435574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887980" y="869248"/>
                <a:ext cx="4983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latin typeface="Avenir Book"/>
                    <a:cs typeface="Avenir Book"/>
                  </a:rPr>
                  <a:t>Linear Amplifiers are subject to the Standard Quantum Limit (SQL)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90734" y="869782"/>
                <a:ext cx="4983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venir Book"/>
                    <a:cs typeface="Avenir Book"/>
                  </a:rPr>
                  <a:t>The Dicke Radiometer Equation dictates the Experimental Strategy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F3B20E-CA5B-F247-81CA-6AF98243EE23}"/>
                </a:ext>
              </a:extLst>
            </p:cNvPr>
            <p:cNvSpPr/>
            <p:nvPr/>
          </p:nvSpPr>
          <p:spPr>
            <a:xfrm>
              <a:off x="59472" y="4199353"/>
              <a:ext cx="6356195" cy="24429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992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47B3FA0-6455-6F3B-D5AE-595B500121C7}"/>
              </a:ext>
            </a:extLst>
          </p:cNvPr>
          <p:cNvGrpSpPr/>
          <p:nvPr/>
        </p:nvGrpSpPr>
        <p:grpSpPr>
          <a:xfrm>
            <a:off x="0" y="0"/>
            <a:ext cx="12192000" cy="6746847"/>
            <a:chOff x="0" y="0"/>
            <a:chExt cx="12192000" cy="674684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AA5B3A-8D1F-869A-404E-6095F389CFB5}"/>
                </a:ext>
              </a:extLst>
            </p:cNvPr>
            <p:cNvSpPr txBox="1"/>
            <p:nvPr/>
          </p:nvSpPr>
          <p:spPr>
            <a:xfrm>
              <a:off x="0" y="0"/>
              <a:ext cx="12192000" cy="53644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  Role of symmetry in Figure-of-Merit</a:t>
              </a:r>
              <a:endParaRPr lang="en-US" sz="2000" dirty="0">
                <a:solidFill>
                  <a:schemeClr val="bg1"/>
                </a:solidFill>
                <a:effectLst/>
                <a:latin typeface="Helvetica" pitchFamily="2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61DA790-42C0-3ABF-8281-AB16EA839AD7}"/>
                </a:ext>
              </a:extLst>
            </p:cNvPr>
            <p:cNvGrpSpPr/>
            <p:nvPr/>
          </p:nvGrpSpPr>
          <p:grpSpPr>
            <a:xfrm>
              <a:off x="293543" y="3896638"/>
              <a:ext cx="2910615" cy="2806119"/>
              <a:chOff x="91909" y="2234728"/>
              <a:chExt cx="2910615" cy="280611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ACCD56A-8E19-884E-F039-24AC5911FF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4798"/>
              <a:stretch/>
            </p:blipFill>
            <p:spPr>
              <a:xfrm>
                <a:off x="138338" y="2234728"/>
                <a:ext cx="2864186" cy="2806119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6A6852-EA58-F64B-1D60-01293A566A23}"/>
                  </a:ext>
                </a:extLst>
              </p:cNvPr>
              <p:cNvSpPr txBox="1"/>
              <p:nvPr/>
            </p:nvSpPr>
            <p:spPr>
              <a:xfrm>
                <a:off x="91909" y="2316480"/>
                <a:ext cx="3779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89761A-CDDE-A668-3B43-7A3121B571D6}"/>
                </a:ext>
              </a:extLst>
            </p:cNvPr>
            <p:cNvGrpSpPr/>
            <p:nvPr/>
          </p:nvGrpSpPr>
          <p:grpSpPr>
            <a:xfrm>
              <a:off x="3437208" y="710815"/>
              <a:ext cx="8242728" cy="6036032"/>
              <a:chOff x="3437208" y="710815"/>
              <a:chExt cx="8242728" cy="603603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2C8FF55-B63C-FA2A-29FF-3409829F5A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r="37759" b="50708"/>
              <a:stretch/>
            </p:blipFill>
            <p:spPr>
              <a:xfrm>
                <a:off x="3437208" y="710815"/>
                <a:ext cx="8242728" cy="603603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37281D-62DF-D85D-31E2-F207D250FB5A}"/>
                  </a:ext>
                </a:extLst>
              </p:cNvPr>
              <p:cNvSpPr txBox="1"/>
              <p:nvPr/>
            </p:nvSpPr>
            <p:spPr>
              <a:xfrm>
                <a:off x="3839545" y="721057"/>
                <a:ext cx="646176" cy="719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02ABC7-175D-FDEF-7795-87A491E57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798"/>
            <a:stretch/>
          </p:blipFill>
          <p:spPr>
            <a:xfrm>
              <a:off x="8619234" y="566425"/>
              <a:ext cx="3237349" cy="3171717"/>
            </a:xfrm>
            <a:prstGeom prst="rect">
              <a:avLst/>
            </a:prstGeom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DBCAAC8F-FEA1-EEBE-8AC3-D0BC805F532C}"/>
                </a:ext>
              </a:extLst>
            </p:cNvPr>
            <p:cNvSpPr/>
            <p:nvPr/>
          </p:nvSpPr>
          <p:spPr>
            <a:xfrm rot="21103618">
              <a:off x="3350341" y="4912676"/>
              <a:ext cx="978408" cy="318286"/>
            </a:xfrm>
            <a:prstGeom prst="rightArrow">
              <a:avLst>
                <a:gd name="adj1" fmla="val 50000"/>
                <a:gd name="adj2" fmla="val 13861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B5A7473F-231D-9786-F99E-5675A2AEE0A6}"/>
                </a:ext>
              </a:extLst>
            </p:cNvPr>
            <p:cNvSpPr/>
            <p:nvPr/>
          </p:nvSpPr>
          <p:spPr>
            <a:xfrm rot="10800000">
              <a:off x="7489152" y="2057400"/>
              <a:ext cx="978408" cy="318286"/>
            </a:xfrm>
            <a:prstGeom prst="rightArrow">
              <a:avLst>
                <a:gd name="adj1" fmla="val 50000"/>
                <a:gd name="adj2" fmla="val 13861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ABB08DB7-8339-791C-3944-B45569C6615A}"/>
                </a:ext>
              </a:extLst>
            </p:cNvPr>
            <p:cNvSpPr/>
            <p:nvPr/>
          </p:nvSpPr>
          <p:spPr>
            <a:xfrm rot="5400000">
              <a:off x="9855661" y="4038031"/>
              <a:ext cx="813262" cy="318286"/>
            </a:xfrm>
            <a:prstGeom prst="rightArrow">
              <a:avLst>
                <a:gd name="adj1" fmla="val 50000"/>
                <a:gd name="adj2" fmla="val 13861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2389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CB628-87A8-514A-A703-2CF9AD989505}"/>
              </a:ext>
            </a:extLst>
          </p:cNvPr>
          <p:cNvSpPr txBox="1"/>
          <p:nvPr/>
        </p:nvSpPr>
        <p:spPr>
          <a:xfrm>
            <a:off x="0" y="-2265"/>
            <a:ext cx="12192000" cy="636249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2800" dirty="0">
                <a:solidFill>
                  <a:schemeClr val="bg1"/>
                </a:solidFill>
              </a:rPr>
              <a:t>Field Mapping –  Bead Perturbation method</a:t>
            </a:r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1600" i="1" dirty="0">
                <a:solidFill>
                  <a:schemeClr val="bg1"/>
                </a:solidFill>
              </a:rPr>
              <a:t>Discontinuities in Waveguides</a:t>
            </a:r>
            <a:r>
              <a:rPr lang="en-US" sz="1600" dirty="0">
                <a:solidFill>
                  <a:schemeClr val="bg1"/>
                </a:solidFill>
              </a:rPr>
              <a:t>, J. Schwinger &amp; D. Saxon (1968)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D14507-6190-CF07-9098-1F81A6437B31}"/>
              </a:ext>
            </a:extLst>
          </p:cNvPr>
          <p:cNvGrpSpPr/>
          <p:nvPr/>
        </p:nvGrpSpPr>
        <p:grpSpPr>
          <a:xfrm>
            <a:off x="337535" y="779544"/>
            <a:ext cx="11516930" cy="6078456"/>
            <a:chOff x="337535" y="779544"/>
            <a:chExt cx="11516930" cy="60784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CEBA54-FA57-543A-9025-2126CA45AD99}"/>
                </a:ext>
              </a:extLst>
            </p:cNvPr>
            <p:cNvGrpSpPr/>
            <p:nvPr/>
          </p:nvGrpSpPr>
          <p:grpSpPr>
            <a:xfrm>
              <a:off x="5671659" y="1158607"/>
              <a:ext cx="6182806" cy="5330600"/>
              <a:chOff x="5671659" y="1158607"/>
              <a:chExt cx="6182806" cy="5330600"/>
            </a:xfrm>
          </p:grpSpPr>
          <p:pic>
            <p:nvPicPr>
              <p:cNvPr id="20" name="Picture 19" descr="A graph of a graph showing the number of points&#10;&#10;Description automatically generated with medium confidence">
                <a:extLst>
                  <a:ext uri="{FF2B5EF4-FFF2-40B4-BE49-F238E27FC236}">
                    <a16:creationId xmlns:a16="http://schemas.microsoft.com/office/drawing/2014/main" id="{5B498DA5-43FE-6EB0-58F9-8EC8393E4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71659" y="1218749"/>
                <a:ext cx="6182806" cy="527045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D7196E-D67A-BC29-9735-F88E2F243205}"/>
                  </a:ext>
                </a:extLst>
              </p:cNvPr>
              <p:cNvSpPr txBox="1"/>
              <p:nvPr/>
            </p:nvSpPr>
            <p:spPr>
              <a:xfrm>
                <a:off x="7514498" y="1158607"/>
                <a:ext cx="3159156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+mj-lt"/>
                  </a:rPr>
                  <a:t>Example:</a:t>
                </a:r>
                <a:r>
                  <a:rPr lang="en-US" sz="2000" dirty="0">
                    <a:latin typeface="+mj-lt"/>
                  </a:rPr>
                  <a:t>  TEM (n = 19)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7B3EA9-3159-68EE-828C-D4CA6CBF0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98" r="3898"/>
            <a:stretch/>
          </p:blipFill>
          <p:spPr>
            <a:xfrm>
              <a:off x="811644" y="2080530"/>
              <a:ext cx="3865908" cy="477747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05E883-FADA-F1FD-BEA4-28069D84F9D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7535" y="779544"/>
              <a:ext cx="4950696" cy="1248563"/>
              <a:chOff x="141942" y="2311457"/>
              <a:chExt cx="2453907" cy="6188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63EFF0D-8361-73F6-FCDD-B609953E0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942" y="2311457"/>
                <a:ext cx="2453907" cy="618874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BB3C1EE-DEC5-4302-9682-720ACB8FB8D9}"/>
                  </a:ext>
                </a:extLst>
              </p:cNvPr>
              <p:cNvSpPr/>
              <p:nvPr/>
            </p:nvSpPr>
            <p:spPr>
              <a:xfrm>
                <a:off x="2322208" y="2627157"/>
                <a:ext cx="206679" cy="118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43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D6A74D-7146-5C6A-F289-C2E3340686DB}"/>
              </a:ext>
            </a:extLst>
          </p:cNvPr>
          <p:cNvGrpSpPr/>
          <p:nvPr/>
        </p:nvGrpSpPr>
        <p:grpSpPr>
          <a:xfrm>
            <a:off x="134019" y="-485"/>
            <a:ext cx="11966807" cy="6831148"/>
            <a:chOff x="134019" y="-485"/>
            <a:chExt cx="11966807" cy="6831148"/>
          </a:xfrm>
        </p:grpSpPr>
        <p:pic>
          <p:nvPicPr>
            <p:cNvPr id="2" name="Picture 1" descr="A diagram of a galaxy&#10;&#10;Description automatically generated">
              <a:extLst>
                <a:ext uri="{FF2B5EF4-FFF2-40B4-BE49-F238E27FC236}">
                  <a16:creationId xmlns:a16="http://schemas.microsoft.com/office/drawing/2014/main" id="{C10B74FB-AED7-E88F-A305-8AE726DB1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68" b="3551"/>
            <a:stretch/>
          </p:blipFill>
          <p:spPr>
            <a:xfrm>
              <a:off x="134019" y="4493895"/>
              <a:ext cx="3405251" cy="200520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4505C5-CAA1-00C4-5BBA-480490C2DCAC}"/>
                </a:ext>
              </a:extLst>
            </p:cNvPr>
            <p:cNvGrpSpPr/>
            <p:nvPr/>
          </p:nvGrpSpPr>
          <p:grpSpPr>
            <a:xfrm>
              <a:off x="227860" y="297087"/>
              <a:ext cx="3097481" cy="3718919"/>
              <a:chOff x="168431" y="37475"/>
              <a:chExt cx="2800660" cy="3408328"/>
            </a:xfrm>
          </p:grpSpPr>
          <p:pic>
            <p:nvPicPr>
              <p:cNvPr id="9" name="Picture 8" descr="A diagram of a diagram of a molecule&#10;&#10;Description automatically generated with medium confidence">
                <a:extLst>
                  <a:ext uri="{FF2B5EF4-FFF2-40B4-BE49-F238E27FC236}">
                    <a16:creationId xmlns:a16="http://schemas.microsoft.com/office/drawing/2014/main" id="{F785CA0F-B80F-B8CC-4B97-9186F096A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391" b="875"/>
              <a:stretch/>
            </p:blipFill>
            <p:spPr>
              <a:xfrm>
                <a:off x="304855" y="57321"/>
                <a:ext cx="2664236" cy="3388482"/>
              </a:xfrm>
              <a:prstGeom prst="rect">
                <a:avLst/>
              </a:prstGeom>
            </p:spPr>
          </p:pic>
          <p:pic>
            <p:nvPicPr>
              <p:cNvPr id="11" name="Picture 10" descr="A number and a number in a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50E73EC-49E3-E282-0954-E8153C3CE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431" y="37475"/>
                <a:ext cx="1813653" cy="757003"/>
              </a:xfrm>
              <a:prstGeom prst="rect">
                <a:avLst/>
              </a:prstGeom>
            </p:spPr>
          </p:pic>
          <p:pic>
            <p:nvPicPr>
              <p:cNvPr id="13" name="Picture 12" descr="A black number and a whit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DE0D547A-9342-FA68-2423-FFB0E77A9D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595" t="9762" r="5126" b="17272"/>
              <a:stretch/>
            </p:blipFill>
            <p:spPr>
              <a:xfrm>
                <a:off x="250877" y="2873276"/>
                <a:ext cx="1468299" cy="352807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A2E5F24-CD5B-9821-553A-CAE8E643CC77}"/>
                </a:ext>
              </a:extLst>
            </p:cNvPr>
            <p:cNvGrpSpPr/>
            <p:nvPr/>
          </p:nvGrpSpPr>
          <p:grpSpPr>
            <a:xfrm>
              <a:off x="3865437" y="-485"/>
              <a:ext cx="3295650" cy="6831148"/>
              <a:chOff x="3857942" y="-485"/>
              <a:chExt cx="3295650" cy="683114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449732-D795-3B1A-8FF8-F95C53EAF310}"/>
                  </a:ext>
                </a:extLst>
              </p:cNvPr>
              <p:cNvSpPr txBox="1"/>
              <p:nvPr/>
            </p:nvSpPr>
            <p:spPr>
              <a:xfrm>
                <a:off x="3857942" y="6122777"/>
                <a:ext cx="32956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Symbol" pitchFamily="2" charset="2"/>
                  </a:rPr>
                  <a:t>q </a:t>
                </a:r>
                <a:r>
                  <a:rPr lang="en-US" sz="2000" dirty="0"/>
                  <a:t>= </a:t>
                </a:r>
                <a:r>
                  <a:rPr lang="en-US" sz="2000" i="1" dirty="0"/>
                  <a:t>O</a:t>
                </a:r>
                <a:r>
                  <a:rPr lang="en-US" sz="2000" dirty="0"/>
                  <a:t>(1) →  </a:t>
                </a:r>
                <a:r>
                  <a:rPr lang="en-US" sz="2000" i="1" dirty="0"/>
                  <a:t>m</a:t>
                </a:r>
                <a:r>
                  <a:rPr lang="en-US" sz="2000" baseline="-25000" dirty="0"/>
                  <a:t>a</a:t>
                </a:r>
                <a:r>
                  <a:rPr lang="en-US" sz="2000" dirty="0"/>
                  <a:t> = </a:t>
                </a:r>
                <a:r>
                  <a:rPr lang="en-US" sz="2000" i="1" dirty="0"/>
                  <a:t>O</a:t>
                </a:r>
                <a:r>
                  <a:rPr lang="en-US" sz="2000" dirty="0"/>
                  <a:t>(10 </a:t>
                </a:r>
                <a:r>
                  <a:rPr lang="en-US" sz="2000" dirty="0" err="1">
                    <a:latin typeface="Symbol" pitchFamily="2" charset="2"/>
                  </a:rPr>
                  <a:t>m</a:t>
                </a:r>
                <a:r>
                  <a:rPr lang="en-US" sz="2000" dirty="0" err="1"/>
                  <a:t>eV</a:t>
                </a:r>
                <a:r>
                  <a:rPr lang="en-US" sz="2000" dirty="0"/>
                  <a:t>) </a:t>
                </a:r>
              </a:p>
              <a:p>
                <a:pPr algn="ctr"/>
                <a:r>
                  <a:rPr lang="en-US" sz="2000" dirty="0"/>
                  <a:t>to saturate the dark matter</a:t>
                </a:r>
                <a:endParaRPr lang="en-US" sz="2000" i="1" dirty="0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568710E-2582-1B75-8D45-44A9C929E8F1}"/>
                  </a:ext>
                </a:extLst>
              </p:cNvPr>
              <p:cNvGrpSpPr/>
              <p:nvPr/>
            </p:nvGrpSpPr>
            <p:grpSpPr>
              <a:xfrm>
                <a:off x="4299067" y="764013"/>
                <a:ext cx="2246323" cy="5139397"/>
                <a:chOff x="4014008" y="101184"/>
                <a:chExt cx="2246323" cy="5139397"/>
              </a:xfrm>
            </p:grpSpPr>
            <p:pic>
              <p:nvPicPr>
                <p:cNvPr id="26" name="Picture 25" descr="A graph of a function&#10;&#10;Description automatically generated">
                  <a:extLst>
                    <a:ext uri="{FF2B5EF4-FFF2-40B4-BE49-F238E27FC236}">
                      <a16:creationId xmlns:a16="http://schemas.microsoft.com/office/drawing/2014/main" id="{762CF0D0-03AD-7E1D-058B-0D564C77A7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89" t="2954" r="1478" b="5490"/>
                <a:stretch/>
              </p:blipFill>
              <p:spPr>
                <a:xfrm>
                  <a:off x="4333583" y="3621547"/>
                  <a:ext cx="1926748" cy="1619034"/>
                </a:xfrm>
                <a:prstGeom prst="rect">
                  <a:avLst/>
                </a:prstGeom>
              </p:spPr>
            </p:pic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A120B54D-2769-DDB3-807E-400818E47121}"/>
                    </a:ext>
                  </a:extLst>
                </p:cNvPr>
                <p:cNvGrpSpPr/>
                <p:nvPr/>
              </p:nvGrpSpPr>
              <p:grpSpPr>
                <a:xfrm>
                  <a:off x="4014008" y="101184"/>
                  <a:ext cx="2128345" cy="2109865"/>
                  <a:chOff x="4014008" y="101184"/>
                  <a:chExt cx="2128345" cy="2109865"/>
                </a:xfrm>
              </p:grpSpPr>
              <p:pic>
                <p:nvPicPr>
                  <p:cNvPr id="22" name="Picture 21" descr="A wire mesh object with a green ball in center&#10;&#10;Description automatically generated">
                    <a:extLst>
                      <a:ext uri="{FF2B5EF4-FFF2-40B4-BE49-F238E27FC236}">
                        <a16:creationId xmlns:a16="http://schemas.microsoft.com/office/drawing/2014/main" id="{72D61CD6-9925-90FF-A468-82AFBFAAC3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2258" t="1338" r="3076" b="1745"/>
                  <a:stretch/>
                </p:blipFill>
                <p:spPr>
                  <a:xfrm>
                    <a:off x="4081492" y="101184"/>
                    <a:ext cx="2060861" cy="2109865"/>
                  </a:xfrm>
                  <a:prstGeom prst="rect">
                    <a:avLst/>
                  </a:prstGeom>
                </p:spPr>
              </p:pic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DAB07A5-327C-B585-6A19-BB554BB87301}"/>
                      </a:ext>
                    </a:extLst>
                  </p:cNvPr>
                  <p:cNvSpPr txBox="1"/>
                  <p:nvPr/>
                </p:nvSpPr>
                <p:spPr>
                  <a:xfrm>
                    <a:off x="5602223" y="2001187"/>
                    <a:ext cx="525140" cy="20986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087343B-E872-403D-EE76-15CD05FBC84A}"/>
                      </a:ext>
                    </a:extLst>
                  </p:cNvPr>
                  <p:cNvSpPr txBox="1"/>
                  <p:nvPr/>
                </p:nvSpPr>
                <p:spPr>
                  <a:xfrm>
                    <a:off x="4014008" y="1718524"/>
                    <a:ext cx="525140" cy="20986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</p:grpSp>
            <p:pic>
              <p:nvPicPr>
                <p:cNvPr id="24" name="Picture 23" descr="A diagram of a function&#10;&#10;Description automatically generated">
                  <a:extLst>
                    <a:ext uri="{FF2B5EF4-FFF2-40B4-BE49-F238E27FC236}">
                      <a16:creationId xmlns:a16="http://schemas.microsoft.com/office/drawing/2014/main" id="{D0C2C04A-8230-C969-93EA-78ACE4F80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666" t="2624" r="2468" b="2920"/>
                <a:stretch/>
              </p:blipFill>
              <p:spPr>
                <a:xfrm>
                  <a:off x="4291568" y="1810756"/>
                  <a:ext cx="1858280" cy="1743336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0D9A451-B548-EC24-17AB-807E82210F5B}"/>
                  </a:ext>
                </a:extLst>
              </p:cNvPr>
              <p:cNvGrpSpPr/>
              <p:nvPr/>
            </p:nvGrpSpPr>
            <p:grpSpPr>
              <a:xfrm>
                <a:off x="3911183" y="326036"/>
                <a:ext cx="1282831" cy="5979877"/>
                <a:chOff x="3911183" y="326036"/>
                <a:chExt cx="1282831" cy="5979877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65E33B93-D61C-D960-986A-3DFD33FFA224}"/>
                    </a:ext>
                  </a:extLst>
                </p:cNvPr>
                <p:cNvGrpSpPr/>
                <p:nvPr/>
              </p:nvGrpSpPr>
              <p:grpSpPr>
                <a:xfrm>
                  <a:off x="3911183" y="326036"/>
                  <a:ext cx="188627" cy="5979877"/>
                  <a:chOff x="3911183" y="341026"/>
                  <a:chExt cx="188627" cy="5979877"/>
                </a:xfrm>
              </p:grpSpPr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86D4F792-E35B-B86A-4660-92D2C45043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19928" y="341026"/>
                    <a:ext cx="0" cy="5979877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D3097BF4-7180-4720-16AB-A53E116A7A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12433" y="2768947"/>
                    <a:ext cx="187377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1B27350D-0DD5-94FE-432D-AF4A6367F3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11183" y="4532790"/>
                    <a:ext cx="187377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98C8ACE-4637-51F3-56BC-51931B3207B2}"/>
                    </a:ext>
                  </a:extLst>
                </p:cNvPr>
                <p:cNvSpPr txBox="1"/>
                <p:nvPr/>
              </p:nvSpPr>
              <p:spPr>
                <a:xfrm>
                  <a:off x="4143716" y="2560599"/>
                  <a:ext cx="7553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i="1" dirty="0"/>
                    <a:t>T &lt; f</a:t>
                  </a:r>
                  <a:r>
                    <a:rPr lang="en-US" sz="2400" i="1" baseline="-25000" dirty="0"/>
                    <a:t>a</a:t>
                  </a:r>
                  <a:endParaRPr lang="en-US" sz="2000" i="1" baseline="-25000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79E9690-36F0-1AC6-6E56-B240E1B442E8}"/>
                    </a:ext>
                  </a:extLst>
                </p:cNvPr>
                <p:cNvSpPr txBox="1"/>
                <p:nvPr/>
              </p:nvSpPr>
              <p:spPr>
                <a:xfrm>
                  <a:off x="4145329" y="4341688"/>
                  <a:ext cx="10486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i="1" dirty="0"/>
                    <a:t>T &lt; T</a:t>
                  </a:r>
                  <a:r>
                    <a:rPr lang="en-US" sz="2400" i="1" baseline="-25000" dirty="0"/>
                    <a:t>QCD</a:t>
                  </a:r>
                  <a:endParaRPr lang="en-US" sz="2000" i="1" baseline="-25000" dirty="0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1EAB4C7-56EA-CCA6-8892-713018543B84}"/>
                  </a:ext>
                </a:extLst>
              </p:cNvPr>
              <p:cNvSpPr txBox="1"/>
              <p:nvPr/>
            </p:nvSpPr>
            <p:spPr>
              <a:xfrm>
                <a:off x="4575223" y="-485"/>
                <a:ext cx="206877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Peccei-Quinn </a:t>
                </a:r>
              </a:p>
              <a:p>
                <a:pPr algn="ctr"/>
                <a:r>
                  <a:rPr lang="en-US" sz="2000" dirty="0"/>
                  <a:t>Weinberg-</a:t>
                </a:r>
                <a:r>
                  <a:rPr lang="en-US" sz="2000" dirty="0" err="1"/>
                  <a:t>Wilczek</a:t>
                </a:r>
                <a:endParaRPr lang="en-US" sz="2000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0F8B3CA-5DC3-7559-FE37-121CAF3F7FAC}"/>
                </a:ext>
              </a:extLst>
            </p:cNvPr>
            <p:cNvGrpSpPr/>
            <p:nvPr/>
          </p:nvGrpSpPr>
          <p:grpSpPr>
            <a:xfrm>
              <a:off x="7666543" y="131317"/>
              <a:ext cx="3875750" cy="2018806"/>
              <a:chOff x="7808948" y="371157"/>
              <a:chExt cx="3875750" cy="2018806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D8A4FFB-DD0B-BDCA-9F0B-CB04FF0F558C}"/>
                  </a:ext>
                </a:extLst>
              </p:cNvPr>
              <p:cNvGrpSpPr/>
              <p:nvPr/>
            </p:nvGrpSpPr>
            <p:grpSpPr>
              <a:xfrm>
                <a:off x="7808948" y="371157"/>
                <a:ext cx="3875750" cy="1599024"/>
                <a:chOff x="7808948" y="371157"/>
                <a:chExt cx="3875750" cy="1599024"/>
              </a:xfrm>
            </p:grpSpPr>
            <p:pic>
              <p:nvPicPr>
                <p:cNvPr id="48" name="Picture 47" descr="A white background with black dots&#10;&#10;Description automatically generated">
                  <a:extLst>
                    <a:ext uri="{FF2B5EF4-FFF2-40B4-BE49-F238E27FC236}">
                      <a16:creationId xmlns:a16="http://schemas.microsoft.com/office/drawing/2014/main" id="{C8F68DF0-71E3-03C9-ECBF-48CB55EF48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08948" y="589388"/>
                  <a:ext cx="3740972" cy="966567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DAFA71C-725A-01AA-8BB2-8C8ACC6B13FF}"/>
                    </a:ext>
                  </a:extLst>
                </p:cNvPr>
                <p:cNvSpPr txBox="1"/>
                <p:nvPr/>
              </p:nvSpPr>
              <p:spPr>
                <a:xfrm>
                  <a:off x="9229049" y="371157"/>
                  <a:ext cx="11905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/>
                    <a:t>The axion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092B06D-6D12-C230-7000-754B21A6C0A6}"/>
                    </a:ext>
                  </a:extLst>
                </p:cNvPr>
                <p:cNvSpPr txBox="1"/>
                <p:nvPr/>
              </p:nvSpPr>
              <p:spPr>
                <a:xfrm>
                  <a:off x="10380689" y="996846"/>
                  <a:ext cx="3433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/>
                    <a:t>a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2C07B00-9A26-900B-764E-114D8376F078}"/>
                    </a:ext>
                  </a:extLst>
                </p:cNvPr>
                <p:cNvSpPr txBox="1"/>
                <p:nvPr/>
              </p:nvSpPr>
              <p:spPr>
                <a:xfrm>
                  <a:off x="8059712" y="996845"/>
                  <a:ext cx="3433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/>
                    <a:t>a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E0C6DFA1-8F0C-C072-44BA-291621D330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77245" y="1571610"/>
                      <a:ext cx="3807453" cy="39857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000" dirty="0"/>
                                  <m:t> ,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𝑎𝑖𝑖</m:t>
                                </m:r>
                              </m:sub>
                            </m:sSub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∴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𝑎𝑖𝑖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E0C6DFA1-8F0C-C072-44BA-291621D3309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77245" y="1571610"/>
                      <a:ext cx="3807453" cy="398571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t="-3030" b="-212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085395-402F-5338-E2A1-F600BB36F4C6}"/>
                  </a:ext>
                </a:extLst>
              </p:cNvPr>
              <p:cNvSpPr txBox="1"/>
              <p:nvPr/>
            </p:nvSpPr>
            <p:spPr>
              <a:xfrm>
                <a:off x="8476900" y="2020631"/>
                <a:ext cx="2613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10</a:t>
                </a:r>
                <a:r>
                  <a:rPr lang="en-US" sz="2000" baseline="30000" dirty="0"/>
                  <a:t>–12</a:t>
                </a:r>
                <a:r>
                  <a:rPr lang="en-US" dirty="0"/>
                  <a:t> eV  &lt;  </a:t>
                </a:r>
                <a:r>
                  <a:rPr lang="en-US" i="1" dirty="0"/>
                  <a:t>m</a:t>
                </a:r>
                <a:r>
                  <a:rPr lang="en-US" sz="2000" baseline="-25000" dirty="0"/>
                  <a:t>a</a:t>
                </a:r>
                <a:r>
                  <a:rPr lang="en-US" dirty="0"/>
                  <a:t>  &lt;  60 </a:t>
                </a:r>
                <a:r>
                  <a:rPr lang="en-US" dirty="0" err="1"/>
                  <a:t>meV</a:t>
                </a:r>
                <a:endParaRPr lang="en-US" dirty="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ADD84A5-5C7C-8577-9655-2BCFEBCF2AB0}"/>
                </a:ext>
              </a:extLst>
            </p:cNvPr>
            <p:cNvGrpSpPr/>
            <p:nvPr/>
          </p:nvGrpSpPr>
          <p:grpSpPr>
            <a:xfrm>
              <a:off x="7117219" y="2636281"/>
              <a:ext cx="4983607" cy="2998057"/>
              <a:chOff x="7117219" y="2838646"/>
              <a:chExt cx="4983607" cy="2998057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90AD506-AD75-882C-03FF-8AD637D34A11}"/>
                  </a:ext>
                </a:extLst>
              </p:cNvPr>
              <p:cNvGrpSpPr/>
              <p:nvPr/>
            </p:nvGrpSpPr>
            <p:grpSpPr>
              <a:xfrm>
                <a:off x="7117219" y="2838646"/>
                <a:ext cx="4983607" cy="2998057"/>
                <a:chOff x="7117219" y="2921091"/>
                <a:chExt cx="4983607" cy="2998057"/>
              </a:xfrm>
            </p:grpSpPr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9E12E94-18A6-95B8-FF46-DBA3469F5FA0}"/>
                    </a:ext>
                  </a:extLst>
                </p:cNvPr>
                <p:cNvSpPr txBox="1"/>
                <p:nvPr/>
              </p:nvSpPr>
              <p:spPr>
                <a:xfrm>
                  <a:off x="8187482" y="2921091"/>
                  <a:ext cx="32737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/>
                    <a:t>The axion as halo dark matter</a:t>
                  </a: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5130601-6D5C-7D60-7CA2-FB61FF8FB965}"/>
                    </a:ext>
                  </a:extLst>
                </p:cNvPr>
                <p:cNvGrpSpPr/>
                <p:nvPr/>
              </p:nvGrpSpPr>
              <p:grpSpPr>
                <a:xfrm>
                  <a:off x="7117219" y="3485217"/>
                  <a:ext cx="4983607" cy="2433931"/>
                  <a:chOff x="7146118" y="3033114"/>
                  <a:chExt cx="4983607" cy="2433931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0E0EC37C-9063-3826-B077-C28E11519CEC}"/>
                      </a:ext>
                    </a:extLst>
                  </p:cNvPr>
                  <p:cNvGrpSpPr/>
                  <p:nvPr/>
                </p:nvGrpSpPr>
                <p:grpSpPr>
                  <a:xfrm>
                    <a:off x="10344000" y="3743202"/>
                    <a:ext cx="1785725" cy="1082348"/>
                    <a:chOff x="8039031" y="4801980"/>
                    <a:chExt cx="1785725" cy="1082348"/>
                  </a:xfrm>
                </p:grpSpPr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4FB2DA3D-B67F-C6B9-95E8-452A40B91A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62992" y="4801980"/>
                      <a:ext cx="176176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i="1" dirty="0"/>
                        <a:t>For  m</a:t>
                      </a:r>
                      <a:r>
                        <a:rPr lang="en-US" sz="2400" i="1" baseline="-25000" dirty="0"/>
                        <a:t>a</a:t>
                      </a:r>
                      <a:r>
                        <a:rPr lang="en-US" dirty="0">
                          <a:latin typeface="+mj-lt"/>
                        </a:rPr>
                        <a:t> ~</a:t>
                      </a:r>
                      <a:r>
                        <a:rPr lang="en-US" i="1" dirty="0"/>
                        <a:t> 10 </a:t>
                      </a:r>
                      <a:r>
                        <a:rPr lang="en-US" i="1" dirty="0" err="1">
                          <a:latin typeface="Symbol" pitchFamily="2" charset="2"/>
                        </a:rPr>
                        <a:t>m</a:t>
                      </a:r>
                      <a:r>
                        <a:rPr lang="en-US" i="1" dirty="0" err="1"/>
                        <a:t>eV</a:t>
                      </a:r>
                      <a:endParaRPr lang="en-US" i="1" dirty="0"/>
                    </a:p>
                  </p:txBody>
                </p: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3BB0DA18-950E-074C-F4FA-ECE9B9988F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39031" y="5169334"/>
                      <a:ext cx="164339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i="1" dirty="0">
                          <a:latin typeface="Symbol" pitchFamily="2" charset="2"/>
                        </a:rPr>
                        <a:t>•</a:t>
                      </a:r>
                      <a:r>
                        <a:rPr lang="en-US" sz="2000" i="1" dirty="0">
                          <a:latin typeface="Symbol" pitchFamily="2" charset="2"/>
                        </a:rPr>
                        <a:t> </a:t>
                      </a:r>
                      <a:r>
                        <a:rPr lang="en-US" i="1" dirty="0" err="1">
                          <a:latin typeface="Symbol" pitchFamily="2" charset="2"/>
                        </a:rPr>
                        <a:t>r</a:t>
                      </a:r>
                      <a:r>
                        <a:rPr lang="en-US" sz="2400" i="1" baseline="-25000" dirty="0" err="1"/>
                        <a:t>a</a:t>
                      </a:r>
                      <a:r>
                        <a:rPr lang="en-US" sz="1600" dirty="0"/>
                        <a:t> </a:t>
                      </a:r>
                      <a:r>
                        <a:rPr lang="en-US" sz="1400" dirty="0"/>
                        <a:t>~ </a:t>
                      </a:r>
                      <a:r>
                        <a:rPr lang="en-US" dirty="0"/>
                        <a:t>10</a:t>
                      </a:r>
                      <a:r>
                        <a:rPr lang="en-US" sz="2000" baseline="30000" dirty="0"/>
                        <a:t>14</a:t>
                      </a:r>
                      <a:r>
                        <a:rPr lang="en-US" dirty="0"/>
                        <a:t> cm</a:t>
                      </a:r>
                      <a:r>
                        <a:rPr lang="en-US" sz="2000" baseline="30000" dirty="0"/>
                        <a:t>–3</a:t>
                      </a:r>
                      <a:endParaRPr lang="en-US" baseline="30000" dirty="0"/>
                    </a:p>
                  </p:txBody>
                </p:sp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1C602C56-CEFD-898B-0CAF-C163B61230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39031" y="5514996"/>
                      <a:ext cx="16001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>
                          <a:latin typeface="+mj-lt"/>
                        </a:rPr>
                        <a:t>• </a:t>
                      </a:r>
                      <a:r>
                        <a:rPr lang="en-US" i="1" dirty="0" err="1">
                          <a:latin typeface="Symbol" pitchFamily="2" charset="2"/>
                        </a:rPr>
                        <a:t>l</a:t>
                      </a:r>
                      <a:r>
                        <a:rPr lang="en-US" sz="2400" i="1" baseline="-25000" dirty="0" err="1"/>
                        <a:t>deB</a:t>
                      </a:r>
                      <a:r>
                        <a:rPr lang="en-US" sz="2400" i="1" baseline="-25000" dirty="0"/>
                        <a:t> </a:t>
                      </a:r>
                      <a:r>
                        <a:rPr lang="en-US" dirty="0"/>
                        <a:t> </a:t>
                      </a:r>
                      <a:r>
                        <a:rPr lang="en-US" sz="1600" dirty="0"/>
                        <a:t>~</a:t>
                      </a:r>
                      <a:r>
                        <a:rPr lang="en-US" dirty="0"/>
                        <a:t> 100 m</a:t>
                      </a:r>
                    </a:p>
                  </p:txBody>
                </p:sp>
              </p:grpSp>
              <p:pic>
                <p:nvPicPr>
                  <p:cNvPr id="65" name="Picture 64" descr="A graph of a speed curve&#10;&#10;Description automatically generated">
                    <a:extLst>
                      <a:ext uri="{FF2B5EF4-FFF2-40B4-BE49-F238E27FC236}">
                        <a16:creationId xmlns:a16="http://schemas.microsoft.com/office/drawing/2014/main" id="{092BB66E-22A5-A4C8-384F-B7AE78007C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l="2349" t="2445" r="1762" b="1991"/>
                  <a:stretch/>
                </p:blipFill>
                <p:spPr>
                  <a:xfrm>
                    <a:off x="7146118" y="3033114"/>
                    <a:ext cx="3254133" cy="2433931"/>
                  </a:xfrm>
                  <a:prstGeom prst="rect">
                    <a:avLst/>
                  </a:prstGeom>
                </p:spPr>
              </p:pic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64558035-49DF-A079-0F59-344C23F537BF}"/>
                      </a:ext>
                    </a:extLst>
                  </p:cNvPr>
                  <p:cNvSpPr txBox="1"/>
                  <p:nvPr/>
                </p:nvSpPr>
                <p:spPr>
                  <a:xfrm>
                    <a:off x="8343678" y="3952162"/>
                    <a:ext cx="1770741" cy="24314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oMath>
                    </a14:m>
                    <a:r>
                      <a:rPr lang="en-US" sz="1100" dirty="0"/>
                      <a:t> 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64558035-49DF-A079-0F59-344C23F537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3678" y="3952162"/>
                    <a:ext cx="1770741" cy="24314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29" b="-3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38335EA-F6CB-662F-F593-99DEC3A8F042}"/>
                  </a:ext>
                </a:extLst>
              </p:cNvPr>
              <p:cNvSpPr txBox="1"/>
              <p:nvPr/>
            </p:nvSpPr>
            <p:spPr>
              <a:xfrm>
                <a:off x="9028310" y="4216921"/>
                <a:ext cx="97334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Symbol" pitchFamily="2" charset="2"/>
                  </a:rPr>
                  <a:t>b</a:t>
                </a:r>
                <a:r>
                  <a:rPr lang="en-US" sz="1400" i="1" dirty="0">
                    <a:latin typeface="Symbol" pitchFamily="2" charset="2"/>
                  </a:rPr>
                  <a:t> </a:t>
                </a:r>
                <a:r>
                  <a:rPr lang="en-US" sz="1600" i="1" baseline="30000" dirty="0"/>
                  <a:t>2</a:t>
                </a:r>
                <a:r>
                  <a:rPr lang="en-US" sz="1200" dirty="0"/>
                  <a:t> </a:t>
                </a:r>
                <a:r>
                  <a:rPr lang="en-US" sz="1200" dirty="0">
                    <a:latin typeface="+mj-lt"/>
                  </a:rPr>
                  <a:t>~  </a:t>
                </a:r>
                <a:r>
                  <a:rPr lang="en-US" sz="1600" dirty="0">
                    <a:latin typeface="+mj-lt"/>
                  </a:rPr>
                  <a:t>10</a:t>
                </a:r>
                <a:r>
                  <a:rPr lang="en-US" baseline="30000" dirty="0">
                    <a:latin typeface="+mj-lt"/>
                  </a:rPr>
                  <a:t>–6</a:t>
                </a:r>
                <a:endParaRPr lang="en-US" sz="1400" baseline="30000" dirty="0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C11E16B-64A0-30A9-408A-D394725E5398}"/>
                </a:ext>
              </a:extLst>
            </p:cNvPr>
            <p:cNvSpPr txBox="1"/>
            <p:nvPr/>
          </p:nvSpPr>
          <p:spPr>
            <a:xfrm>
              <a:off x="8343678" y="5903410"/>
              <a:ext cx="3114314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/>
                <a:t>This is wavelike dark matter,</a:t>
              </a:r>
            </a:p>
            <a:p>
              <a:pPr algn="ctr"/>
              <a:r>
                <a:rPr lang="en-US" sz="2000" i="1" dirty="0"/>
                <a:t>treat as a classical field!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188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80C3F2-D61E-3081-86F7-94952A627C93}"/>
              </a:ext>
            </a:extLst>
          </p:cNvPr>
          <p:cNvSpPr txBox="1"/>
          <p:nvPr/>
        </p:nvSpPr>
        <p:spPr>
          <a:xfrm>
            <a:off x="-1" y="-134308"/>
            <a:ext cx="12192001" cy="789843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sz="3200" dirty="0">
                <a:solidFill>
                  <a:schemeClr val="bg1"/>
                </a:solidFill>
              </a:rPr>
              <a:t>Field mapping essential to understand mode hybridization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C66B23-CE22-7084-FE00-CA794C1D809A}"/>
              </a:ext>
            </a:extLst>
          </p:cNvPr>
          <p:cNvGrpSpPr/>
          <p:nvPr/>
        </p:nvGrpSpPr>
        <p:grpSpPr>
          <a:xfrm>
            <a:off x="0" y="930804"/>
            <a:ext cx="12192001" cy="5710553"/>
            <a:chOff x="0" y="930804"/>
            <a:chExt cx="12192001" cy="571055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6B495C-54F7-4ADD-64B0-368944614648}"/>
                </a:ext>
              </a:extLst>
            </p:cNvPr>
            <p:cNvGrpSpPr/>
            <p:nvPr/>
          </p:nvGrpSpPr>
          <p:grpSpPr>
            <a:xfrm>
              <a:off x="1" y="930804"/>
              <a:ext cx="12192000" cy="4580019"/>
              <a:chOff x="0" y="900327"/>
              <a:chExt cx="9144000" cy="343501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7C23B4F-2FA8-9646-A214-DD419C420CA8}"/>
                  </a:ext>
                </a:extLst>
              </p:cNvPr>
              <p:cNvGrpSpPr/>
              <p:nvPr/>
            </p:nvGrpSpPr>
            <p:grpSpPr>
              <a:xfrm>
                <a:off x="0" y="900327"/>
                <a:ext cx="9144000" cy="3435014"/>
                <a:chOff x="0" y="1684147"/>
                <a:chExt cx="12192000" cy="4580018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134D75FE-7F95-AC49-B3E3-497360915147}"/>
                    </a:ext>
                  </a:extLst>
                </p:cNvPr>
                <p:cNvGrpSpPr/>
                <p:nvPr/>
              </p:nvGrpSpPr>
              <p:grpSpPr>
                <a:xfrm>
                  <a:off x="0" y="2007475"/>
                  <a:ext cx="12192000" cy="4256690"/>
                  <a:chOff x="0" y="1397876"/>
                  <a:chExt cx="12192000" cy="4256690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564AA6AB-9A30-F344-84C1-C3F9ABE71A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962" t="2531" r="1720"/>
                  <a:stretch/>
                </p:blipFill>
                <p:spPr>
                  <a:xfrm>
                    <a:off x="4295531" y="1397876"/>
                    <a:ext cx="7896469" cy="4256690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2B91EDED-0C3E-494A-A133-EBD258287A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643" r="2583"/>
                  <a:stretch/>
                </p:blipFill>
                <p:spPr>
                  <a:xfrm>
                    <a:off x="0" y="1533414"/>
                    <a:ext cx="4288221" cy="38058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D3F686C-60F6-E045-B73C-CBE590F6326B}"/>
                    </a:ext>
                  </a:extLst>
                </p:cNvPr>
                <p:cNvSpPr txBox="1"/>
                <p:nvPr/>
              </p:nvSpPr>
              <p:spPr>
                <a:xfrm>
                  <a:off x="5076649" y="1684147"/>
                  <a:ext cx="94448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TM</a:t>
                  </a:r>
                  <a:r>
                    <a:rPr lang="en-US" sz="2667" baseline="-25000" dirty="0"/>
                    <a:t>010</a:t>
                  </a:r>
                  <a:endParaRPr lang="en-US" sz="2400" baseline="-25000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95E0233-3826-F046-A5B5-B65DD6943559}"/>
                    </a:ext>
                  </a:extLst>
                </p:cNvPr>
                <p:cNvSpPr txBox="1"/>
                <p:nvPr/>
              </p:nvSpPr>
              <p:spPr>
                <a:xfrm>
                  <a:off x="6900039" y="1709978"/>
                  <a:ext cx="8322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TE</a:t>
                  </a:r>
                  <a:r>
                    <a:rPr lang="en-US" sz="2667" baseline="-25000" dirty="0"/>
                    <a:t>060</a:t>
                  </a:r>
                  <a:endParaRPr lang="en-US" sz="2400" baseline="-25000" dirty="0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495D8C-C80D-EF33-9AA7-04278DA8E69F}"/>
                  </a:ext>
                </a:extLst>
              </p:cNvPr>
              <p:cNvSpPr txBox="1"/>
              <p:nvPr/>
            </p:nvSpPr>
            <p:spPr>
              <a:xfrm>
                <a:off x="601867" y="1078722"/>
                <a:ext cx="1624772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Two-mode mixing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44BA2C-EBAF-A79D-5BA7-D15CF8B54A11}"/>
                </a:ext>
              </a:extLst>
            </p:cNvPr>
            <p:cNvSpPr txBox="1"/>
            <p:nvPr/>
          </p:nvSpPr>
          <p:spPr>
            <a:xfrm>
              <a:off x="0" y="5851514"/>
              <a:ext cx="12192001" cy="7898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dirty="0"/>
                <a:t>Some crossings benign; most require excision of a large notch in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09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0" y="-2785"/>
            <a:ext cx="12192000" cy="656424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111125"/>
            <a:r>
              <a:rPr lang="en-US" sz="2800" dirty="0">
                <a:solidFill>
                  <a:schemeClr val="bg1"/>
                </a:solidFill>
                <a:cs typeface="Avenir Book"/>
              </a:rPr>
              <a:t>The Microwave Cavity  Dark Matter Experiment        </a:t>
            </a:r>
            <a:r>
              <a:rPr lang="en-US" sz="2000" b="0" i="1" dirty="0">
                <a:solidFill>
                  <a:schemeClr val="bg1"/>
                </a:solidFill>
                <a:cs typeface="Avenir Book"/>
              </a:rPr>
              <a:t>P. </a:t>
            </a:r>
            <a:r>
              <a:rPr lang="en-US" sz="2000" b="0" i="1" dirty="0" err="1">
                <a:solidFill>
                  <a:schemeClr val="bg1"/>
                </a:solidFill>
                <a:cs typeface="Avenir Book"/>
              </a:rPr>
              <a:t>Sikivie</a:t>
            </a:r>
            <a:r>
              <a:rPr lang="en-US" sz="2000" b="0" i="1" dirty="0">
                <a:solidFill>
                  <a:schemeClr val="bg1"/>
                </a:solidFill>
                <a:cs typeface="Avenir Book"/>
              </a:rPr>
              <a:t>, Phys. Rev. Lett. 51 (1983) 1415 </a:t>
            </a:r>
            <a:endParaRPr lang="en-US" sz="3200" dirty="0">
              <a:solidFill>
                <a:schemeClr val="bg1"/>
              </a:solidFill>
              <a:cs typeface="Avenir Book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FF3B02-C406-5049-AEEA-FF4BBA9203E2}"/>
              </a:ext>
            </a:extLst>
          </p:cNvPr>
          <p:cNvGrpSpPr/>
          <p:nvPr/>
        </p:nvGrpSpPr>
        <p:grpSpPr>
          <a:xfrm>
            <a:off x="232828" y="711967"/>
            <a:ext cx="11664880" cy="6128633"/>
            <a:chOff x="232828" y="711967"/>
            <a:chExt cx="11664880" cy="6128633"/>
          </a:xfrm>
        </p:grpSpPr>
        <p:grpSp>
          <p:nvGrpSpPr>
            <p:cNvPr id="2" name="Group 1"/>
            <p:cNvGrpSpPr/>
            <p:nvPr/>
          </p:nvGrpSpPr>
          <p:grpSpPr>
            <a:xfrm>
              <a:off x="232828" y="711967"/>
              <a:ext cx="11664880" cy="6128633"/>
              <a:chOff x="218717" y="733754"/>
              <a:chExt cx="11664880" cy="6128633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352876" y="2434400"/>
                <a:ext cx="1586529" cy="4124975"/>
              </a:xfrm>
              <a:prstGeom prst="rect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03463" y="2298941"/>
                <a:ext cx="634611" cy="4442281"/>
              </a:xfrm>
              <a:prstGeom prst="rect">
                <a:avLst/>
              </a:prstGeom>
              <a:solidFill>
                <a:srgbClr val="3366FF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076331" y="4417561"/>
                <a:ext cx="158653" cy="137312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" name="Group 61"/>
              <p:cNvGrpSpPr>
                <a:grpSpLocks noChangeAspect="1"/>
              </p:cNvGrpSpPr>
              <p:nvPr/>
            </p:nvGrpSpPr>
            <p:grpSpPr>
              <a:xfrm>
                <a:off x="729299" y="3227664"/>
                <a:ext cx="1563894" cy="2706695"/>
                <a:chOff x="381000" y="2589214"/>
                <a:chExt cx="1993087" cy="344951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 rot="16200000">
                  <a:off x="685799" y="3960814"/>
                  <a:ext cx="3048000" cy="304800"/>
                  <a:chOff x="5715000" y="1371600"/>
                  <a:chExt cx="2667000" cy="304800"/>
                </a:xfrm>
              </p:grpSpPr>
              <p:pic>
                <p:nvPicPr>
                  <p:cNvPr id="66" name="Picture 26" descr="Black_Arrow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7170812" y="1371600"/>
                    <a:ext cx="1211188" cy="304800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round/>
                    <a:headEnd type="none" w="med" len="med"/>
                    <a:tailEnd type="none" w="med" len="med"/>
                  </a:ln>
                </p:spPr>
              </p:pic>
              <p:pic>
                <p:nvPicPr>
                  <p:cNvPr id="67" name="Picture 27" descr="Black_Squiggle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6454839" y="1443319"/>
                    <a:ext cx="736857" cy="185270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round/>
                    <a:headEnd type="none" w="med" len="med"/>
                    <a:tailEnd type="none" w="med" len="med"/>
                  </a:ln>
                </p:spPr>
              </p:pic>
              <p:pic>
                <p:nvPicPr>
                  <p:cNvPr id="68" name="Picture 30" descr="Black_Squiggle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5715000" y="1443318"/>
                    <a:ext cx="736857" cy="185270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round/>
                    <a:headEnd type="none" w="med" len="med"/>
                    <a:tailEnd type="none" w="med" len="med"/>
                  </a:ln>
                </p:spPr>
              </p:pic>
            </p:grpSp>
            <p:cxnSp>
              <p:nvCxnSpPr>
                <p:cNvPr id="64" name="Straight Connector 63"/>
                <p:cNvCxnSpPr/>
                <p:nvPr/>
              </p:nvCxnSpPr>
              <p:spPr>
                <a:xfrm rot="10800000">
                  <a:off x="381000" y="4189414"/>
                  <a:ext cx="1696898" cy="1588"/>
                </a:xfrm>
                <a:prstGeom prst="line">
                  <a:avLst/>
                </a:prstGeom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>
                  <a:off x="1933941" y="5262887"/>
                  <a:ext cx="440146" cy="775837"/>
                </a:xfrm>
                <a:prstGeom prst="rect">
                  <a:avLst/>
                </a:prstGeom>
                <a:noFill/>
                <a:ln w="12700" cap="flat" cmpd="sng" algn="ctr">
                  <a:noFill/>
                  <a:round/>
                  <a:headEnd type="none" w="med" len="med"/>
                  <a:tailEnd type="none" w="med" len="med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0"/>
                    <a:t>×</a:t>
                  </a:r>
                </a:p>
              </p:txBody>
            </p:sp>
          </p:grpSp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3121236" y="2298941"/>
                <a:ext cx="634611" cy="4442281"/>
              </a:xfrm>
              <a:prstGeom prst="rect">
                <a:avLst/>
              </a:prstGeom>
              <a:solidFill>
                <a:srgbClr val="3366FF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2527575" y="733754"/>
                <a:ext cx="3454052" cy="2085682"/>
                <a:chOff x="2590800" y="576180"/>
                <a:chExt cx="3317924" cy="2003480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2590800" y="576180"/>
                  <a:ext cx="1988733" cy="2003480"/>
                  <a:chOff x="2895600" y="576180"/>
                  <a:chExt cx="1988733" cy="2003480"/>
                </a:xfrm>
              </p:grpSpPr>
              <p:sp>
                <p:nvSpPr>
                  <p:cNvPr id="73" name="Isosceles Triangle 72"/>
                  <p:cNvSpPr/>
                  <p:nvPr/>
                </p:nvSpPr>
                <p:spPr>
                  <a:xfrm rot="5400000">
                    <a:off x="4084233" y="614280"/>
                    <a:ext cx="838200" cy="762000"/>
                  </a:xfrm>
                  <a:prstGeom prst="triangle">
                    <a:avLst/>
                  </a:prstGeom>
                  <a:noFill/>
                  <a:ln w="1905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4" name="Straight Connector 73"/>
                  <p:cNvCxnSpPr>
                    <a:endCxn id="73" idx="3"/>
                  </p:cNvCxnSpPr>
                  <p:nvPr/>
                </p:nvCxnSpPr>
                <p:spPr>
                  <a:xfrm>
                    <a:off x="2895600" y="990600"/>
                    <a:ext cx="1226733" cy="4681"/>
                  </a:xfrm>
                  <a:prstGeom prst="line">
                    <a:avLst/>
                  </a:prstGeom>
                  <a:ln w="1905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rot="5400000">
                    <a:off x="2096294" y="1778766"/>
                    <a:ext cx="1600200" cy="1588"/>
                  </a:xfrm>
                  <a:prstGeom prst="line">
                    <a:avLst/>
                  </a:prstGeom>
                  <a:ln w="1905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Straight Connector 71"/>
                <p:cNvCxnSpPr/>
                <p:nvPr/>
              </p:nvCxnSpPr>
              <p:spPr>
                <a:xfrm flipH="1" flipV="1">
                  <a:off x="4579538" y="990600"/>
                  <a:ext cx="1329186" cy="6160"/>
                </a:xfrm>
                <a:prstGeom prst="line">
                  <a:avLst/>
                </a:prstGeom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/>
              <p:cNvGrpSpPr>
                <a:grpSpLocks noChangeAspect="1"/>
              </p:cNvGrpSpPr>
              <p:nvPr/>
            </p:nvGrpSpPr>
            <p:grpSpPr>
              <a:xfrm>
                <a:off x="5202590" y="2946683"/>
                <a:ext cx="6681007" cy="3216061"/>
                <a:chOff x="5029200" y="4037806"/>
                <a:chExt cx="3733800" cy="1753394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5029200" y="4037806"/>
                  <a:ext cx="3733800" cy="1753394"/>
                  <a:chOff x="5029200" y="3734594"/>
                  <a:chExt cx="3581400" cy="1753394"/>
                </a:xfrm>
              </p:grpSpPr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5029200" y="5486400"/>
                    <a:ext cx="3581400" cy="1588"/>
                  </a:xfrm>
                  <a:prstGeom prst="line">
                    <a:avLst/>
                  </a:prstGeom>
                  <a:ln w="1905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 rot="5400000">
                    <a:off x="4153694" y="4610100"/>
                    <a:ext cx="1751806" cy="794"/>
                  </a:xfrm>
                  <a:prstGeom prst="line">
                    <a:avLst/>
                  </a:prstGeom>
                  <a:ln w="1905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8" name="Freeform 77"/>
                <p:cNvSpPr>
                  <a:spLocks/>
                </p:cNvSpPr>
                <p:nvPr/>
              </p:nvSpPr>
              <p:spPr>
                <a:xfrm>
                  <a:off x="5029200" y="4419600"/>
                  <a:ext cx="3657599" cy="990477"/>
                </a:xfrm>
                <a:custGeom>
                  <a:avLst/>
                  <a:gdLst>
                    <a:gd name="connsiteX0" fmla="*/ 0 w 9091631"/>
                    <a:gd name="connsiteY0" fmla="*/ 1459327 h 1893783"/>
                    <a:gd name="connsiteX1" fmla="*/ 0 w 9091631"/>
                    <a:gd name="connsiteY1" fmla="*/ 1147409 h 1893783"/>
                    <a:gd name="connsiteX2" fmla="*/ 0 w 9091631"/>
                    <a:gd name="connsiteY2" fmla="*/ 1147409 h 1893783"/>
                    <a:gd name="connsiteX3" fmla="*/ 111410 w 9091631"/>
                    <a:gd name="connsiteY3" fmla="*/ 1080570 h 1893783"/>
                    <a:gd name="connsiteX4" fmla="*/ 111410 w 9091631"/>
                    <a:gd name="connsiteY4" fmla="*/ 1080570 h 1893783"/>
                    <a:gd name="connsiteX5" fmla="*/ 211680 w 9091631"/>
                    <a:gd name="connsiteY5" fmla="*/ 1136270 h 1893783"/>
                    <a:gd name="connsiteX6" fmla="*/ 211680 w 9091631"/>
                    <a:gd name="connsiteY6" fmla="*/ 1292228 h 1893783"/>
                    <a:gd name="connsiteX7" fmla="*/ 245103 w 9091631"/>
                    <a:gd name="connsiteY7" fmla="*/ 1347928 h 1893783"/>
                    <a:gd name="connsiteX8" fmla="*/ 267385 w 9091631"/>
                    <a:gd name="connsiteY8" fmla="*/ 1503886 h 1893783"/>
                    <a:gd name="connsiteX9" fmla="*/ 300808 w 9091631"/>
                    <a:gd name="connsiteY9" fmla="*/ 1314508 h 1893783"/>
                    <a:gd name="connsiteX10" fmla="*/ 334231 w 9091631"/>
                    <a:gd name="connsiteY10" fmla="*/ 1214249 h 1893783"/>
                    <a:gd name="connsiteX11" fmla="*/ 334231 w 9091631"/>
                    <a:gd name="connsiteY11" fmla="*/ 1080570 h 1893783"/>
                    <a:gd name="connsiteX12" fmla="*/ 334231 w 9091631"/>
                    <a:gd name="connsiteY12" fmla="*/ 1080570 h 1893783"/>
                    <a:gd name="connsiteX13" fmla="*/ 423359 w 9091631"/>
                    <a:gd name="connsiteY13" fmla="*/ 1381347 h 1893783"/>
                    <a:gd name="connsiteX14" fmla="*/ 445641 w 9091631"/>
                    <a:gd name="connsiteY14" fmla="*/ 1191969 h 1893783"/>
                    <a:gd name="connsiteX15" fmla="*/ 479064 w 9091631"/>
                    <a:gd name="connsiteY15" fmla="*/ 1169689 h 1893783"/>
                    <a:gd name="connsiteX16" fmla="*/ 501346 w 9091631"/>
                    <a:gd name="connsiteY16" fmla="*/ 1091710 h 1893783"/>
                    <a:gd name="connsiteX17" fmla="*/ 501346 w 9091631"/>
                    <a:gd name="connsiteY17" fmla="*/ 1091710 h 1893783"/>
                    <a:gd name="connsiteX18" fmla="*/ 601616 w 9091631"/>
                    <a:gd name="connsiteY18" fmla="*/ 1437047 h 1893783"/>
                    <a:gd name="connsiteX19" fmla="*/ 646180 w 9091631"/>
                    <a:gd name="connsiteY19" fmla="*/ 891192 h 1893783"/>
                    <a:gd name="connsiteX20" fmla="*/ 690744 w 9091631"/>
                    <a:gd name="connsiteY20" fmla="*/ 1080570 h 1893783"/>
                    <a:gd name="connsiteX21" fmla="*/ 746449 w 9091631"/>
                    <a:gd name="connsiteY21" fmla="*/ 1013731 h 1893783"/>
                    <a:gd name="connsiteX22" fmla="*/ 768731 w 9091631"/>
                    <a:gd name="connsiteY22" fmla="*/ 1281088 h 1893783"/>
                    <a:gd name="connsiteX23" fmla="*/ 768731 w 9091631"/>
                    <a:gd name="connsiteY23" fmla="*/ 1281088 h 1893783"/>
                    <a:gd name="connsiteX24" fmla="*/ 802154 w 9091631"/>
                    <a:gd name="connsiteY24" fmla="*/ 1548446 h 1893783"/>
                    <a:gd name="connsiteX25" fmla="*/ 835577 w 9091631"/>
                    <a:gd name="connsiteY25" fmla="*/ 1269948 h 1893783"/>
                    <a:gd name="connsiteX26" fmla="*/ 835577 w 9091631"/>
                    <a:gd name="connsiteY26" fmla="*/ 1269948 h 1893783"/>
                    <a:gd name="connsiteX27" fmla="*/ 880141 w 9091631"/>
                    <a:gd name="connsiteY27" fmla="*/ 902332 h 1893783"/>
                    <a:gd name="connsiteX28" fmla="*/ 880141 w 9091631"/>
                    <a:gd name="connsiteY28" fmla="*/ 1258808 h 1893783"/>
                    <a:gd name="connsiteX29" fmla="*/ 880141 w 9091631"/>
                    <a:gd name="connsiteY29" fmla="*/ 1258808 h 1893783"/>
                    <a:gd name="connsiteX30" fmla="*/ 935847 w 9091631"/>
                    <a:gd name="connsiteY30" fmla="*/ 1214249 h 1893783"/>
                    <a:gd name="connsiteX31" fmla="*/ 969270 w 9091631"/>
                    <a:gd name="connsiteY31" fmla="*/ 1303368 h 1893783"/>
                    <a:gd name="connsiteX32" fmla="*/ 969270 w 9091631"/>
                    <a:gd name="connsiteY32" fmla="*/ 1303368 h 1893783"/>
                    <a:gd name="connsiteX33" fmla="*/ 1002693 w 9091631"/>
                    <a:gd name="connsiteY33" fmla="*/ 1492746 h 1893783"/>
                    <a:gd name="connsiteX34" fmla="*/ 1036116 w 9091631"/>
                    <a:gd name="connsiteY34" fmla="*/ 1269948 h 1893783"/>
                    <a:gd name="connsiteX35" fmla="*/ 1058398 w 9091631"/>
                    <a:gd name="connsiteY35" fmla="*/ 1147409 h 1893783"/>
                    <a:gd name="connsiteX36" fmla="*/ 1080680 w 9091631"/>
                    <a:gd name="connsiteY36" fmla="*/ 1737824 h 1893783"/>
                    <a:gd name="connsiteX37" fmla="*/ 1102962 w 9091631"/>
                    <a:gd name="connsiteY37" fmla="*/ 1258808 h 1893783"/>
                    <a:gd name="connsiteX38" fmla="*/ 1080680 w 9091631"/>
                    <a:gd name="connsiteY38" fmla="*/ 1704404 h 1893783"/>
                    <a:gd name="connsiteX39" fmla="*/ 1125244 w 9091631"/>
                    <a:gd name="connsiteY39" fmla="*/ 1236529 h 1893783"/>
                    <a:gd name="connsiteX40" fmla="*/ 1158667 w 9091631"/>
                    <a:gd name="connsiteY40" fmla="*/ 1414767 h 1893783"/>
                    <a:gd name="connsiteX41" fmla="*/ 1180949 w 9091631"/>
                    <a:gd name="connsiteY41" fmla="*/ 1292228 h 1893783"/>
                    <a:gd name="connsiteX42" fmla="*/ 1180949 w 9091631"/>
                    <a:gd name="connsiteY42" fmla="*/ 1036010 h 1893783"/>
                    <a:gd name="connsiteX43" fmla="*/ 1180949 w 9091631"/>
                    <a:gd name="connsiteY43" fmla="*/ 1036010 h 1893783"/>
                    <a:gd name="connsiteX44" fmla="*/ 1225513 w 9091631"/>
                    <a:gd name="connsiteY44" fmla="*/ 1403627 h 1893783"/>
                    <a:gd name="connsiteX45" fmla="*/ 1225513 w 9091631"/>
                    <a:gd name="connsiteY45" fmla="*/ 1091710 h 1893783"/>
                    <a:gd name="connsiteX46" fmla="*/ 1225513 w 9091631"/>
                    <a:gd name="connsiteY46" fmla="*/ 1091710 h 1893783"/>
                    <a:gd name="connsiteX47" fmla="*/ 1258936 w 9091631"/>
                    <a:gd name="connsiteY47" fmla="*/ 980311 h 1893783"/>
                    <a:gd name="connsiteX48" fmla="*/ 1303501 w 9091631"/>
                    <a:gd name="connsiteY48" fmla="*/ 1080570 h 1893783"/>
                    <a:gd name="connsiteX49" fmla="*/ 1303501 w 9091631"/>
                    <a:gd name="connsiteY49" fmla="*/ 1080570 h 1893783"/>
                    <a:gd name="connsiteX50" fmla="*/ 1414911 w 9091631"/>
                    <a:gd name="connsiteY50" fmla="*/ 1058290 h 1893783"/>
                    <a:gd name="connsiteX51" fmla="*/ 1414911 w 9091631"/>
                    <a:gd name="connsiteY51" fmla="*/ 1058290 h 1893783"/>
                    <a:gd name="connsiteX52" fmla="*/ 1426052 w 9091631"/>
                    <a:gd name="connsiteY52" fmla="*/ 1191969 h 1893783"/>
                    <a:gd name="connsiteX53" fmla="*/ 1426052 w 9091631"/>
                    <a:gd name="connsiteY53" fmla="*/ 1191969 h 1893783"/>
                    <a:gd name="connsiteX54" fmla="*/ 1526321 w 9091631"/>
                    <a:gd name="connsiteY54" fmla="*/ 1191969 h 1893783"/>
                    <a:gd name="connsiteX55" fmla="*/ 1504039 w 9091631"/>
                    <a:gd name="connsiteY55" fmla="*/ 1091710 h 1893783"/>
                    <a:gd name="connsiteX56" fmla="*/ 1548603 w 9091631"/>
                    <a:gd name="connsiteY56" fmla="*/ 1626425 h 1893783"/>
                    <a:gd name="connsiteX57" fmla="*/ 1559744 w 9091631"/>
                    <a:gd name="connsiteY57" fmla="*/ 1403627 h 1893783"/>
                    <a:gd name="connsiteX58" fmla="*/ 1604308 w 9091631"/>
                    <a:gd name="connsiteY58" fmla="*/ 1481606 h 1893783"/>
                    <a:gd name="connsiteX59" fmla="*/ 1626590 w 9091631"/>
                    <a:gd name="connsiteY59" fmla="*/ 1247669 h 1893783"/>
                    <a:gd name="connsiteX60" fmla="*/ 1648872 w 9091631"/>
                    <a:gd name="connsiteY60" fmla="*/ 868912 h 1893783"/>
                    <a:gd name="connsiteX61" fmla="*/ 1704578 w 9091631"/>
                    <a:gd name="connsiteY61" fmla="*/ 1169689 h 1893783"/>
                    <a:gd name="connsiteX62" fmla="*/ 1738001 w 9091631"/>
                    <a:gd name="connsiteY62" fmla="*/ 1292228 h 1893783"/>
                    <a:gd name="connsiteX63" fmla="*/ 1738001 w 9091631"/>
                    <a:gd name="connsiteY63" fmla="*/ 1381347 h 1893783"/>
                    <a:gd name="connsiteX64" fmla="*/ 1738001 w 9091631"/>
                    <a:gd name="connsiteY64" fmla="*/ 1381347 h 1893783"/>
                    <a:gd name="connsiteX65" fmla="*/ 1738001 w 9091631"/>
                    <a:gd name="connsiteY65" fmla="*/ 1381347 h 1893783"/>
                    <a:gd name="connsiteX66" fmla="*/ 1815988 w 9091631"/>
                    <a:gd name="connsiteY66" fmla="*/ 1247669 h 1893783"/>
                    <a:gd name="connsiteX67" fmla="*/ 1815988 w 9091631"/>
                    <a:gd name="connsiteY67" fmla="*/ 1247669 h 1893783"/>
                    <a:gd name="connsiteX68" fmla="*/ 1871693 w 9091631"/>
                    <a:gd name="connsiteY68" fmla="*/ 1136270 h 1893783"/>
                    <a:gd name="connsiteX69" fmla="*/ 1871693 w 9091631"/>
                    <a:gd name="connsiteY69" fmla="*/ 1136270 h 1893783"/>
                    <a:gd name="connsiteX70" fmla="*/ 1960821 w 9091631"/>
                    <a:gd name="connsiteY70" fmla="*/ 1102850 h 1893783"/>
                    <a:gd name="connsiteX71" fmla="*/ 1994244 w 9091631"/>
                    <a:gd name="connsiteY71" fmla="*/ 969171 h 1893783"/>
                    <a:gd name="connsiteX72" fmla="*/ 2027667 w 9091631"/>
                    <a:gd name="connsiteY72" fmla="*/ 1459327 h 1893783"/>
                    <a:gd name="connsiteX73" fmla="*/ 2083373 w 9091631"/>
                    <a:gd name="connsiteY73" fmla="*/ 1236529 h 1893783"/>
                    <a:gd name="connsiteX74" fmla="*/ 2105655 w 9091631"/>
                    <a:gd name="connsiteY74" fmla="*/ 1593005 h 1893783"/>
                    <a:gd name="connsiteX75" fmla="*/ 2172501 w 9091631"/>
                    <a:gd name="connsiteY75" fmla="*/ 1258808 h 1893783"/>
                    <a:gd name="connsiteX76" fmla="*/ 2183642 w 9091631"/>
                    <a:gd name="connsiteY76" fmla="*/ 1047150 h 1893783"/>
                    <a:gd name="connsiteX77" fmla="*/ 2183642 w 9091631"/>
                    <a:gd name="connsiteY77" fmla="*/ 1047150 h 1893783"/>
                    <a:gd name="connsiteX78" fmla="*/ 2261629 w 9091631"/>
                    <a:gd name="connsiteY78" fmla="*/ 1147409 h 1893783"/>
                    <a:gd name="connsiteX79" fmla="*/ 2272770 w 9091631"/>
                    <a:gd name="connsiteY79" fmla="*/ 1236529 h 1893783"/>
                    <a:gd name="connsiteX80" fmla="*/ 2261629 w 9091631"/>
                    <a:gd name="connsiteY80" fmla="*/ 1381347 h 1893783"/>
                    <a:gd name="connsiteX81" fmla="*/ 2306193 w 9091631"/>
                    <a:gd name="connsiteY81" fmla="*/ 1247669 h 1893783"/>
                    <a:gd name="connsiteX82" fmla="*/ 2361898 w 9091631"/>
                    <a:gd name="connsiteY82" fmla="*/ 1893783 h 1893783"/>
                    <a:gd name="connsiteX83" fmla="*/ 2406462 w 9091631"/>
                    <a:gd name="connsiteY83" fmla="*/ 1258808 h 1893783"/>
                    <a:gd name="connsiteX84" fmla="*/ 2439886 w 9091631"/>
                    <a:gd name="connsiteY84" fmla="*/ 969171 h 1893783"/>
                    <a:gd name="connsiteX85" fmla="*/ 2439886 w 9091631"/>
                    <a:gd name="connsiteY85" fmla="*/ 1269948 h 1893783"/>
                    <a:gd name="connsiteX86" fmla="*/ 2439886 w 9091631"/>
                    <a:gd name="connsiteY86" fmla="*/ 1269948 h 1893783"/>
                    <a:gd name="connsiteX87" fmla="*/ 2506732 w 9091631"/>
                    <a:gd name="connsiteY87" fmla="*/ 1637565 h 1893783"/>
                    <a:gd name="connsiteX88" fmla="*/ 2506732 w 9091631"/>
                    <a:gd name="connsiteY88" fmla="*/ 1258808 h 1893783"/>
                    <a:gd name="connsiteX89" fmla="*/ 2517873 w 9091631"/>
                    <a:gd name="connsiteY89" fmla="*/ 1626425 h 1893783"/>
                    <a:gd name="connsiteX90" fmla="*/ 2540155 w 9091631"/>
                    <a:gd name="connsiteY90" fmla="*/ 1258808 h 1893783"/>
                    <a:gd name="connsiteX91" fmla="*/ 2540155 w 9091631"/>
                    <a:gd name="connsiteY91" fmla="*/ 1258808 h 1893783"/>
                    <a:gd name="connsiteX92" fmla="*/ 2595860 w 9091631"/>
                    <a:gd name="connsiteY92" fmla="*/ 1191969 h 1893783"/>
                    <a:gd name="connsiteX93" fmla="*/ 2595860 w 9091631"/>
                    <a:gd name="connsiteY93" fmla="*/ 1281088 h 1893783"/>
                    <a:gd name="connsiteX94" fmla="*/ 2595860 w 9091631"/>
                    <a:gd name="connsiteY94" fmla="*/ 1281088 h 1893783"/>
                    <a:gd name="connsiteX95" fmla="*/ 2640424 w 9091631"/>
                    <a:gd name="connsiteY95" fmla="*/ 1682125 h 1893783"/>
                    <a:gd name="connsiteX96" fmla="*/ 2651565 w 9091631"/>
                    <a:gd name="connsiteY96" fmla="*/ 1247669 h 1893783"/>
                    <a:gd name="connsiteX97" fmla="*/ 2673847 w 9091631"/>
                    <a:gd name="connsiteY97" fmla="*/ 1604145 h 1893783"/>
                    <a:gd name="connsiteX98" fmla="*/ 2696129 w 9091631"/>
                    <a:gd name="connsiteY98" fmla="*/ 1281088 h 1893783"/>
                    <a:gd name="connsiteX99" fmla="*/ 2740693 w 9091631"/>
                    <a:gd name="connsiteY99" fmla="*/ 1102850 h 1893783"/>
                    <a:gd name="connsiteX100" fmla="*/ 2751834 w 9091631"/>
                    <a:gd name="connsiteY100" fmla="*/ 1281088 h 1893783"/>
                    <a:gd name="connsiteX101" fmla="*/ 2751834 w 9091631"/>
                    <a:gd name="connsiteY101" fmla="*/ 1281088 h 1893783"/>
                    <a:gd name="connsiteX102" fmla="*/ 2796399 w 9091631"/>
                    <a:gd name="connsiteY102" fmla="*/ 1437047 h 1893783"/>
                    <a:gd name="connsiteX103" fmla="*/ 2818681 w 9091631"/>
                    <a:gd name="connsiteY103" fmla="*/ 1314508 h 1893783"/>
                    <a:gd name="connsiteX104" fmla="*/ 2840963 w 9091631"/>
                    <a:gd name="connsiteY104" fmla="*/ 1214249 h 1893783"/>
                    <a:gd name="connsiteX105" fmla="*/ 2874386 w 9091631"/>
                    <a:gd name="connsiteY105" fmla="*/ 1281088 h 1893783"/>
                    <a:gd name="connsiteX106" fmla="*/ 2874386 w 9091631"/>
                    <a:gd name="connsiteY106" fmla="*/ 1281088 h 1893783"/>
                    <a:gd name="connsiteX107" fmla="*/ 2941232 w 9091631"/>
                    <a:gd name="connsiteY107" fmla="*/ 1403627 h 1893783"/>
                    <a:gd name="connsiteX108" fmla="*/ 2985796 w 9091631"/>
                    <a:gd name="connsiteY108" fmla="*/ 1303368 h 1893783"/>
                    <a:gd name="connsiteX109" fmla="*/ 3008078 w 9091631"/>
                    <a:gd name="connsiteY109" fmla="*/ 1136270 h 1893783"/>
                    <a:gd name="connsiteX110" fmla="*/ 3008078 w 9091631"/>
                    <a:gd name="connsiteY110" fmla="*/ 969171 h 1893783"/>
                    <a:gd name="connsiteX111" fmla="*/ 3030360 w 9091631"/>
                    <a:gd name="connsiteY111" fmla="*/ 846632 h 1893783"/>
                    <a:gd name="connsiteX112" fmla="*/ 3030360 w 9091631"/>
                    <a:gd name="connsiteY112" fmla="*/ 757513 h 1893783"/>
                    <a:gd name="connsiteX113" fmla="*/ 3030360 w 9091631"/>
                    <a:gd name="connsiteY113" fmla="*/ 668394 h 1893783"/>
                    <a:gd name="connsiteX114" fmla="*/ 3030360 w 9091631"/>
                    <a:gd name="connsiteY114" fmla="*/ 668394 h 1893783"/>
                    <a:gd name="connsiteX115" fmla="*/ 3030360 w 9091631"/>
                    <a:gd name="connsiteY115" fmla="*/ 668394 h 1893783"/>
                    <a:gd name="connsiteX116" fmla="*/ 3030360 w 9091631"/>
                    <a:gd name="connsiteY116" fmla="*/ 668394 h 1893783"/>
                    <a:gd name="connsiteX117" fmla="*/ 3097206 w 9091631"/>
                    <a:gd name="connsiteY117" fmla="*/ 501295 h 1893783"/>
                    <a:gd name="connsiteX118" fmla="*/ 3130629 w 9091631"/>
                    <a:gd name="connsiteY118" fmla="*/ 590415 h 1893783"/>
                    <a:gd name="connsiteX119" fmla="*/ 3130629 w 9091631"/>
                    <a:gd name="connsiteY119" fmla="*/ 300777 h 1893783"/>
                    <a:gd name="connsiteX120" fmla="*/ 3130629 w 9091631"/>
                    <a:gd name="connsiteY120" fmla="*/ 55699 h 1893783"/>
                    <a:gd name="connsiteX121" fmla="*/ 3130629 w 9091631"/>
                    <a:gd name="connsiteY121" fmla="*/ 55699 h 1893783"/>
                    <a:gd name="connsiteX122" fmla="*/ 3175194 w 9091631"/>
                    <a:gd name="connsiteY122" fmla="*/ 0 h 1893783"/>
                    <a:gd name="connsiteX123" fmla="*/ 3219758 w 9091631"/>
                    <a:gd name="connsiteY123" fmla="*/ 512435 h 1893783"/>
                    <a:gd name="connsiteX124" fmla="*/ 3219758 w 9091631"/>
                    <a:gd name="connsiteY124" fmla="*/ 512435 h 1893783"/>
                    <a:gd name="connsiteX125" fmla="*/ 3275463 w 9091631"/>
                    <a:gd name="connsiteY125" fmla="*/ 701813 h 1893783"/>
                    <a:gd name="connsiteX126" fmla="*/ 3297745 w 9091631"/>
                    <a:gd name="connsiteY126" fmla="*/ 846632 h 1893783"/>
                    <a:gd name="connsiteX127" fmla="*/ 3297745 w 9091631"/>
                    <a:gd name="connsiteY127" fmla="*/ 924611 h 1893783"/>
                    <a:gd name="connsiteX128" fmla="*/ 3320027 w 9091631"/>
                    <a:gd name="connsiteY128" fmla="*/ 1047150 h 1893783"/>
                    <a:gd name="connsiteX129" fmla="*/ 3320027 w 9091631"/>
                    <a:gd name="connsiteY129" fmla="*/ 1047150 h 1893783"/>
                    <a:gd name="connsiteX130" fmla="*/ 3342309 w 9091631"/>
                    <a:gd name="connsiteY130" fmla="*/ 1225389 h 1893783"/>
                    <a:gd name="connsiteX131" fmla="*/ 3364591 w 9091631"/>
                    <a:gd name="connsiteY131" fmla="*/ 1292228 h 1893783"/>
                    <a:gd name="connsiteX132" fmla="*/ 3364591 w 9091631"/>
                    <a:gd name="connsiteY132" fmla="*/ 1069430 h 1893783"/>
                    <a:gd name="connsiteX133" fmla="*/ 3386873 w 9091631"/>
                    <a:gd name="connsiteY133" fmla="*/ 1258808 h 1893783"/>
                    <a:gd name="connsiteX134" fmla="*/ 3386873 w 9091631"/>
                    <a:gd name="connsiteY134" fmla="*/ 1091710 h 1893783"/>
                    <a:gd name="connsiteX135" fmla="*/ 3386873 w 9091631"/>
                    <a:gd name="connsiteY135" fmla="*/ 1091710 h 1893783"/>
                    <a:gd name="connsiteX136" fmla="*/ 3431437 w 9091631"/>
                    <a:gd name="connsiteY136" fmla="*/ 924611 h 1893783"/>
                    <a:gd name="connsiteX137" fmla="*/ 3431437 w 9091631"/>
                    <a:gd name="connsiteY137" fmla="*/ 1214249 h 1893783"/>
                    <a:gd name="connsiteX138" fmla="*/ 3442578 w 9091631"/>
                    <a:gd name="connsiteY138" fmla="*/ 1058290 h 1893783"/>
                    <a:gd name="connsiteX139" fmla="*/ 3442578 w 9091631"/>
                    <a:gd name="connsiteY139" fmla="*/ 1058290 h 1893783"/>
                    <a:gd name="connsiteX140" fmla="*/ 3498283 w 9091631"/>
                    <a:gd name="connsiteY140" fmla="*/ 1225389 h 1893783"/>
                    <a:gd name="connsiteX141" fmla="*/ 3509424 w 9091631"/>
                    <a:gd name="connsiteY141" fmla="*/ 1080570 h 1893783"/>
                    <a:gd name="connsiteX142" fmla="*/ 3542847 w 9091631"/>
                    <a:gd name="connsiteY142" fmla="*/ 1214249 h 1893783"/>
                    <a:gd name="connsiteX143" fmla="*/ 3542847 w 9091631"/>
                    <a:gd name="connsiteY143" fmla="*/ 1214249 h 1893783"/>
                    <a:gd name="connsiteX144" fmla="*/ 3565130 w 9091631"/>
                    <a:gd name="connsiteY144" fmla="*/ 1403627 h 1893783"/>
                    <a:gd name="connsiteX145" fmla="*/ 3609694 w 9091631"/>
                    <a:gd name="connsiteY145" fmla="*/ 1269948 h 1893783"/>
                    <a:gd name="connsiteX146" fmla="*/ 3609694 w 9091631"/>
                    <a:gd name="connsiteY146" fmla="*/ 1269948 h 1893783"/>
                    <a:gd name="connsiteX147" fmla="*/ 3609694 w 9091631"/>
                    <a:gd name="connsiteY147" fmla="*/ 1269948 h 1893783"/>
                    <a:gd name="connsiteX148" fmla="*/ 3643117 w 9091631"/>
                    <a:gd name="connsiteY148" fmla="*/ 1113990 h 1893783"/>
                    <a:gd name="connsiteX149" fmla="*/ 3654258 w 9091631"/>
                    <a:gd name="connsiteY149" fmla="*/ 1269948 h 1893783"/>
                    <a:gd name="connsiteX150" fmla="*/ 3654258 w 9091631"/>
                    <a:gd name="connsiteY150" fmla="*/ 1269948 h 1893783"/>
                    <a:gd name="connsiteX151" fmla="*/ 3709963 w 9091631"/>
                    <a:gd name="connsiteY151" fmla="*/ 1481606 h 1893783"/>
                    <a:gd name="connsiteX152" fmla="*/ 3709963 w 9091631"/>
                    <a:gd name="connsiteY152" fmla="*/ 1269948 h 1893783"/>
                    <a:gd name="connsiteX153" fmla="*/ 3732245 w 9091631"/>
                    <a:gd name="connsiteY153" fmla="*/ 1492746 h 1893783"/>
                    <a:gd name="connsiteX154" fmla="*/ 3765668 w 9091631"/>
                    <a:gd name="connsiteY154" fmla="*/ 1303368 h 1893783"/>
                    <a:gd name="connsiteX155" fmla="*/ 3787950 w 9091631"/>
                    <a:gd name="connsiteY155" fmla="*/ 1158549 h 1893783"/>
                    <a:gd name="connsiteX156" fmla="*/ 3821373 w 9091631"/>
                    <a:gd name="connsiteY156" fmla="*/ 1214249 h 1893783"/>
                    <a:gd name="connsiteX157" fmla="*/ 3865937 w 9091631"/>
                    <a:gd name="connsiteY157" fmla="*/ 1593005 h 1893783"/>
                    <a:gd name="connsiteX158" fmla="*/ 3865937 w 9091631"/>
                    <a:gd name="connsiteY158" fmla="*/ 1314508 h 1893783"/>
                    <a:gd name="connsiteX159" fmla="*/ 3899360 w 9091631"/>
                    <a:gd name="connsiteY159" fmla="*/ 1236529 h 1893783"/>
                    <a:gd name="connsiteX160" fmla="*/ 3899360 w 9091631"/>
                    <a:gd name="connsiteY160" fmla="*/ 1136270 h 1893783"/>
                    <a:gd name="connsiteX161" fmla="*/ 3899360 w 9091631"/>
                    <a:gd name="connsiteY161" fmla="*/ 1136270 h 1893783"/>
                    <a:gd name="connsiteX162" fmla="*/ 3932784 w 9091631"/>
                    <a:gd name="connsiteY162" fmla="*/ 1347928 h 1893783"/>
                    <a:gd name="connsiteX163" fmla="*/ 3977348 w 9091631"/>
                    <a:gd name="connsiteY163" fmla="*/ 1236529 h 1893783"/>
                    <a:gd name="connsiteX164" fmla="*/ 4010771 w 9091631"/>
                    <a:gd name="connsiteY164" fmla="*/ 1760104 h 1893783"/>
                    <a:gd name="connsiteX165" fmla="*/ 4010771 w 9091631"/>
                    <a:gd name="connsiteY165" fmla="*/ 1470466 h 1893783"/>
                    <a:gd name="connsiteX166" fmla="*/ 4066476 w 9091631"/>
                    <a:gd name="connsiteY166" fmla="*/ 1670985 h 1893783"/>
                    <a:gd name="connsiteX167" fmla="*/ 4066476 w 9091631"/>
                    <a:gd name="connsiteY167" fmla="*/ 1425907 h 1893783"/>
                    <a:gd name="connsiteX168" fmla="*/ 4066476 w 9091631"/>
                    <a:gd name="connsiteY168" fmla="*/ 1425907 h 1893783"/>
                    <a:gd name="connsiteX169" fmla="*/ 4088758 w 9091631"/>
                    <a:gd name="connsiteY169" fmla="*/ 1258808 h 1893783"/>
                    <a:gd name="connsiteX170" fmla="*/ 4088758 w 9091631"/>
                    <a:gd name="connsiteY170" fmla="*/ 1258808 h 1893783"/>
                    <a:gd name="connsiteX171" fmla="*/ 4122181 w 9091631"/>
                    <a:gd name="connsiteY171" fmla="*/ 1392487 h 1893783"/>
                    <a:gd name="connsiteX172" fmla="*/ 4111040 w 9091631"/>
                    <a:gd name="connsiteY172" fmla="*/ 1236529 h 1893783"/>
                    <a:gd name="connsiteX173" fmla="*/ 4111040 w 9091631"/>
                    <a:gd name="connsiteY173" fmla="*/ 1236529 h 1893783"/>
                    <a:gd name="connsiteX174" fmla="*/ 4155604 w 9091631"/>
                    <a:gd name="connsiteY174" fmla="*/ 1080570 h 1893783"/>
                    <a:gd name="connsiteX175" fmla="*/ 4155604 w 9091631"/>
                    <a:gd name="connsiteY175" fmla="*/ 1080570 h 1893783"/>
                    <a:gd name="connsiteX176" fmla="*/ 4222450 w 9091631"/>
                    <a:gd name="connsiteY176" fmla="*/ 1269948 h 1893783"/>
                    <a:gd name="connsiteX177" fmla="*/ 4267014 w 9091631"/>
                    <a:gd name="connsiteY177" fmla="*/ 1481606 h 1893783"/>
                    <a:gd name="connsiteX178" fmla="*/ 4278155 w 9091631"/>
                    <a:gd name="connsiteY178" fmla="*/ 1281088 h 1893783"/>
                    <a:gd name="connsiteX179" fmla="*/ 4311579 w 9091631"/>
                    <a:gd name="connsiteY179" fmla="*/ 1158549 h 1893783"/>
                    <a:gd name="connsiteX180" fmla="*/ 4333861 w 9091631"/>
                    <a:gd name="connsiteY180" fmla="*/ 991451 h 1893783"/>
                    <a:gd name="connsiteX181" fmla="*/ 4345002 w 9091631"/>
                    <a:gd name="connsiteY181" fmla="*/ 1258808 h 1893783"/>
                    <a:gd name="connsiteX182" fmla="*/ 4345002 w 9091631"/>
                    <a:gd name="connsiteY182" fmla="*/ 1258808 h 1893783"/>
                    <a:gd name="connsiteX183" fmla="*/ 4400707 w 9091631"/>
                    <a:gd name="connsiteY183" fmla="*/ 1437047 h 1893783"/>
                    <a:gd name="connsiteX184" fmla="*/ 4400707 w 9091631"/>
                    <a:gd name="connsiteY184" fmla="*/ 1437047 h 1893783"/>
                    <a:gd name="connsiteX185" fmla="*/ 4422989 w 9091631"/>
                    <a:gd name="connsiteY185" fmla="*/ 1314508 h 1893783"/>
                    <a:gd name="connsiteX186" fmla="*/ 4422989 w 9091631"/>
                    <a:gd name="connsiteY186" fmla="*/ 1314508 h 1893783"/>
                    <a:gd name="connsiteX187" fmla="*/ 4422989 w 9091631"/>
                    <a:gd name="connsiteY187" fmla="*/ 1314508 h 1893783"/>
                    <a:gd name="connsiteX188" fmla="*/ 4445271 w 9091631"/>
                    <a:gd name="connsiteY188" fmla="*/ 1102850 h 1893783"/>
                    <a:gd name="connsiteX189" fmla="*/ 4478694 w 9091631"/>
                    <a:gd name="connsiteY189" fmla="*/ 1258808 h 1893783"/>
                    <a:gd name="connsiteX190" fmla="*/ 4489835 w 9091631"/>
                    <a:gd name="connsiteY190" fmla="*/ 1169689 h 1893783"/>
                    <a:gd name="connsiteX191" fmla="*/ 4489835 w 9091631"/>
                    <a:gd name="connsiteY191" fmla="*/ 1080570 h 1893783"/>
                    <a:gd name="connsiteX192" fmla="*/ 4556681 w 9091631"/>
                    <a:gd name="connsiteY192" fmla="*/ 1080570 h 1893783"/>
                    <a:gd name="connsiteX193" fmla="*/ 4556681 w 9091631"/>
                    <a:gd name="connsiteY193" fmla="*/ 1080570 h 1893783"/>
                    <a:gd name="connsiteX194" fmla="*/ 4556681 w 9091631"/>
                    <a:gd name="connsiteY194" fmla="*/ 946891 h 1893783"/>
                    <a:gd name="connsiteX195" fmla="*/ 4612386 w 9091631"/>
                    <a:gd name="connsiteY195" fmla="*/ 868912 h 1893783"/>
                    <a:gd name="connsiteX196" fmla="*/ 4623527 w 9091631"/>
                    <a:gd name="connsiteY196" fmla="*/ 1036010 h 1893783"/>
                    <a:gd name="connsiteX197" fmla="*/ 4656950 w 9091631"/>
                    <a:gd name="connsiteY197" fmla="*/ 1158549 h 1893783"/>
                    <a:gd name="connsiteX198" fmla="*/ 4679232 w 9091631"/>
                    <a:gd name="connsiteY198" fmla="*/ 1370207 h 1893783"/>
                    <a:gd name="connsiteX199" fmla="*/ 4679232 w 9091631"/>
                    <a:gd name="connsiteY199" fmla="*/ 1370207 h 1893783"/>
                    <a:gd name="connsiteX200" fmla="*/ 4757220 w 9091631"/>
                    <a:gd name="connsiteY200" fmla="*/ 1292228 h 1893783"/>
                    <a:gd name="connsiteX201" fmla="*/ 4757220 w 9091631"/>
                    <a:gd name="connsiteY201" fmla="*/ 1113990 h 1893783"/>
                    <a:gd name="connsiteX202" fmla="*/ 4768361 w 9091631"/>
                    <a:gd name="connsiteY202" fmla="*/ 1281088 h 1893783"/>
                    <a:gd name="connsiteX203" fmla="*/ 4768361 w 9091631"/>
                    <a:gd name="connsiteY203" fmla="*/ 1281088 h 1893783"/>
                    <a:gd name="connsiteX204" fmla="*/ 4790643 w 9091631"/>
                    <a:gd name="connsiteY204" fmla="*/ 1492746 h 1893783"/>
                    <a:gd name="connsiteX205" fmla="*/ 4790643 w 9091631"/>
                    <a:gd name="connsiteY205" fmla="*/ 1492746 h 1893783"/>
                    <a:gd name="connsiteX206" fmla="*/ 4824066 w 9091631"/>
                    <a:gd name="connsiteY206" fmla="*/ 1292228 h 1893783"/>
                    <a:gd name="connsiteX207" fmla="*/ 4824066 w 9091631"/>
                    <a:gd name="connsiteY207" fmla="*/ 1292228 h 1893783"/>
                    <a:gd name="connsiteX208" fmla="*/ 4879771 w 9091631"/>
                    <a:gd name="connsiteY208" fmla="*/ 1113990 h 1893783"/>
                    <a:gd name="connsiteX209" fmla="*/ 4868630 w 9091631"/>
                    <a:gd name="connsiteY209" fmla="*/ 1292228 h 1893783"/>
                    <a:gd name="connsiteX210" fmla="*/ 4868630 w 9091631"/>
                    <a:gd name="connsiteY210" fmla="*/ 1292228 h 1893783"/>
                    <a:gd name="connsiteX211" fmla="*/ 4946617 w 9091631"/>
                    <a:gd name="connsiteY211" fmla="*/ 1492746 h 1893783"/>
                    <a:gd name="connsiteX212" fmla="*/ 4957758 w 9091631"/>
                    <a:gd name="connsiteY212" fmla="*/ 1281088 h 1893783"/>
                    <a:gd name="connsiteX213" fmla="*/ 4957758 w 9091631"/>
                    <a:gd name="connsiteY213" fmla="*/ 1281088 h 1893783"/>
                    <a:gd name="connsiteX214" fmla="*/ 4991181 w 9091631"/>
                    <a:gd name="connsiteY214" fmla="*/ 935751 h 1893783"/>
                    <a:gd name="connsiteX215" fmla="*/ 4991181 w 9091631"/>
                    <a:gd name="connsiteY215" fmla="*/ 935751 h 1893783"/>
                    <a:gd name="connsiteX216" fmla="*/ 5024604 w 9091631"/>
                    <a:gd name="connsiteY216" fmla="*/ 1336788 h 1893783"/>
                    <a:gd name="connsiteX217" fmla="*/ 5024604 w 9091631"/>
                    <a:gd name="connsiteY217" fmla="*/ 1336788 h 1893783"/>
                    <a:gd name="connsiteX218" fmla="*/ 5046886 w 9091631"/>
                    <a:gd name="connsiteY218" fmla="*/ 1559586 h 1893783"/>
                    <a:gd name="connsiteX219" fmla="*/ 5058028 w 9091631"/>
                    <a:gd name="connsiteY219" fmla="*/ 1247669 h 1893783"/>
                    <a:gd name="connsiteX220" fmla="*/ 5058028 w 9091631"/>
                    <a:gd name="connsiteY220" fmla="*/ 1247669 h 1893783"/>
                    <a:gd name="connsiteX221" fmla="*/ 5136015 w 9091631"/>
                    <a:gd name="connsiteY221" fmla="*/ 1492746 h 1893783"/>
                    <a:gd name="connsiteX222" fmla="*/ 5136015 w 9091631"/>
                    <a:gd name="connsiteY222" fmla="*/ 1269948 h 1893783"/>
                    <a:gd name="connsiteX223" fmla="*/ 5136015 w 9091631"/>
                    <a:gd name="connsiteY223" fmla="*/ 1269948 h 1893783"/>
                    <a:gd name="connsiteX224" fmla="*/ 5136015 w 9091631"/>
                    <a:gd name="connsiteY224" fmla="*/ 1269948 h 1893783"/>
                    <a:gd name="connsiteX225" fmla="*/ 5225143 w 9091631"/>
                    <a:gd name="connsiteY225" fmla="*/ 1303368 h 1893783"/>
                    <a:gd name="connsiteX226" fmla="*/ 5225143 w 9091631"/>
                    <a:gd name="connsiteY226" fmla="*/ 1370207 h 1893783"/>
                    <a:gd name="connsiteX227" fmla="*/ 5269707 w 9091631"/>
                    <a:gd name="connsiteY227" fmla="*/ 1526166 h 1893783"/>
                    <a:gd name="connsiteX228" fmla="*/ 5291989 w 9091631"/>
                    <a:gd name="connsiteY228" fmla="*/ 880052 h 1893783"/>
                    <a:gd name="connsiteX229" fmla="*/ 5291989 w 9091631"/>
                    <a:gd name="connsiteY229" fmla="*/ 813212 h 1893783"/>
                    <a:gd name="connsiteX230" fmla="*/ 5291989 w 9091631"/>
                    <a:gd name="connsiteY230" fmla="*/ 813212 h 1893783"/>
                    <a:gd name="connsiteX231" fmla="*/ 5336553 w 9091631"/>
                    <a:gd name="connsiteY231" fmla="*/ 1047150 h 1893783"/>
                    <a:gd name="connsiteX232" fmla="*/ 5358835 w 9091631"/>
                    <a:gd name="connsiteY232" fmla="*/ 846632 h 1893783"/>
                    <a:gd name="connsiteX233" fmla="*/ 5358835 w 9091631"/>
                    <a:gd name="connsiteY233" fmla="*/ 846632 h 1893783"/>
                    <a:gd name="connsiteX234" fmla="*/ 5425681 w 9091631"/>
                    <a:gd name="connsiteY234" fmla="*/ 1247669 h 1893783"/>
                    <a:gd name="connsiteX235" fmla="*/ 5459105 w 9091631"/>
                    <a:gd name="connsiteY235" fmla="*/ 1303368 h 1893783"/>
                    <a:gd name="connsiteX236" fmla="*/ 5470246 w 9091631"/>
                    <a:gd name="connsiteY236" fmla="*/ 1481606 h 1893783"/>
                    <a:gd name="connsiteX237" fmla="*/ 5514810 w 9091631"/>
                    <a:gd name="connsiteY237" fmla="*/ 1314508 h 1893783"/>
                    <a:gd name="connsiteX238" fmla="*/ 5525951 w 9091631"/>
                    <a:gd name="connsiteY238" fmla="*/ 1470466 h 1893783"/>
                    <a:gd name="connsiteX239" fmla="*/ 5525951 w 9091631"/>
                    <a:gd name="connsiteY239" fmla="*/ 1325648 h 1893783"/>
                    <a:gd name="connsiteX240" fmla="*/ 5525951 w 9091631"/>
                    <a:gd name="connsiteY240" fmla="*/ 1325648 h 1893783"/>
                    <a:gd name="connsiteX241" fmla="*/ 5581656 w 9091631"/>
                    <a:gd name="connsiteY241" fmla="*/ 1225389 h 1893783"/>
                    <a:gd name="connsiteX242" fmla="*/ 5615079 w 9091631"/>
                    <a:gd name="connsiteY242" fmla="*/ 1013731 h 1893783"/>
                    <a:gd name="connsiteX243" fmla="*/ 5637361 w 9091631"/>
                    <a:gd name="connsiteY243" fmla="*/ 1325648 h 1893783"/>
                    <a:gd name="connsiteX244" fmla="*/ 5659643 w 9091631"/>
                    <a:gd name="connsiteY244" fmla="*/ 1537306 h 1893783"/>
                    <a:gd name="connsiteX245" fmla="*/ 5659643 w 9091631"/>
                    <a:gd name="connsiteY245" fmla="*/ 1314508 h 1893783"/>
                    <a:gd name="connsiteX246" fmla="*/ 5726489 w 9091631"/>
                    <a:gd name="connsiteY246" fmla="*/ 1314508 h 1893783"/>
                    <a:gd name="connsiteX247" fmla="*/ 5737630 w 9091631"/>
                    <a:gd name="connsiteY247" fmla="*/ 1013731 h 1893783"/>
                    <a:gd name="connsiteX248" fmla="*/ 5737630 w 9091631"/>
                    <a:gd name="connsiteY248" fmla="*/ 1013731 h 1893783"/>
                    <a:gd name="connsiteX249" fmla="*/ 5771053 w 9091631"/>
                    <a:gd name="connsiteY249" fmla="*/ 946891 h 1893783"/>
                    <a:gd name="connsiteX250" fmla="*/ 5771053 w 9091631"/>
                    <a:gd name="connsiteY250" fmla="*/ 946891 h 1893783"/>
                    <a:gd name="connsiteX251" fmla="*/ 5804476 w 9091631"/>
                    <a:gd name="connsiteY251" fmla="*/ 1113990 h 1893783"/>
                    <a:gd name="connsiteX252" fmla="*/ 5804476 w 9091631"/>
                    <a:gd name="connsiteY252" fmla="*/ 1113990 h 1893783"/>
                    <a:gd name="connsiteX253" fmla="*/ 5849041 w 9091631"/>
                    <a:gd name="connsiteY253" fmla="*/ 1303368 h 1893783"/>
                    <a:gd name="connsiteX254" fmla="*/ 5849041 w 9091631"/>
                    <a:gd name="connsiteY254" fmla="*/ 1303368 h 1893783"/>
                    <a:gd name="connsiteX255" fmla="*/ 5882464 w 9091631"/>
                    <a:gd name="connsiteY255" fmla="*/ 1158549 h 1893783"/>
                    <a:gd name="connsiteX256" fmla="*/ 5882464 w 9091631"/>
                    <a:gd name="connsiteY256" fmla="*/ 1158549 h 1893783"/>
                    <a:gd name="connsiteX257" fmla="*/ 5938169 w 9091631"/>
                    <a:gd name="connsiteY257" fmla="*/ 1292228 h 1893783"/>
                    <a:gd name="connsiteX258" fmla="*/ 5938169 w 9091631"/>
                    <a:gd name="connsiteY258" fmla="*/ 1292228 h 1893783"/>
                    <a:gd name="connsiteX259" fmla="*/ 5982733 w 9091631"/>
                    <a:gd name="connsiteY259" fmla="*/ 1593005 h 1893783"/>
                    <a:gd name="connsiteX260" fmla="*/ 5982733 w 9091631"/>
                    <a:gd name="connsiteY260" fmla="*/ 1593005 h 1893783"/>
                    <a:gd name="connsiteX261" fmla="*/ 5993874 w 9091631"/>
                    <a:gd name="connsiteY261" fmla="*/ 1370207 h 1893783"/>
                    <a:gd name="connsiteX262" fmla="*/ 5993874 w 9091631"/>
                    <a:gd name="connsiteY262" fmla="*/ 1370207 h 1893783"/>
                    <a:gd name="connsiteX263" fmla="*/ 6038438 w 9091631"/>
                    <a:gd name="connsiteY263" fmla="*/ 1269948 h 1893783"/>
                    <a:gd name="connsiteX264" fmla="*/ 6038438 w 9091631"/>
                    <a:gd name="connsiteY264" fmla="*/ 1269948 h 1893783"/>
                    <a:gd name="connsiteX265" fmla="*/ 6071861 w 9091631"/>
                    <a:gd name="connsiteY265" fmla="*/ 1214249 h 1893783"/>
                    <a:gd name="connsiteX266" fmla="*/ 6071861 w 9091631"/>
                    <a:gd name="connsiteY266" fmla="*/ 1024871 h 1893783"/>
                    <a:gd name="connsiteX267" fmla="*/ 6071861 w 9091631"/>
                    <a:gd name="connsiteY267" fmla="*/ 1024871 h 1893783"/>
                    <a:gd name="connsiteX268" fmla="*/ 6105284 w 9091631"/>
                    <a:gd name="connsiteY268" fmla="*/ 1437047 h 1893783"/>
                    <a:gd name="connsiteX269" fmla="*/ 6105284 w 9091631"/>
                    <a:gd name="connsiteY269" fmla="*/ 1347928 h 1893783"/>
                    <a:gd name="connsiteX270" fmla="*/ 6160989 w 9091631"/>
                    <a:gd name="connsiteY270" fmla="*/ 1292228 h 1893783"/>
                    <a:gd name="connsiteX271" fmla="*/ 6216695 w 9091631"/>
                    <a:gd name="connsiteY271" fmla="*/ 1325648 h 1893783"/>
                    <a:gd name="connsiteX272" fmla="*/ 6216695 w 9091631"/>
                    <a:gd name="connsiteY272" fmla="*/ 1325648 h 1893783"/>
                    <a:gd name="connsiteX273" fmla="*/ 6250118 w 9091631"/>
                    <a:gd name="connsiteY273" fmla="*/ 1481606 h 1893783"/>
                    <a:gd name="connsiteX274" fmla="*/ 6250118 w 9091631"/>
                    <a:gd name="connsiteY274" fmla="*/ 1281088 h 1893783"/>
                    <a:gd name="connsiteX275" fmla="*/ 6250118 w 9091631"/>
                    <a:gd name="connsiteY275" fmla="*/ 1281088 h 1893783"/>
                    <a:gd name="connsiteX276" fmla="*/ 6283541 w 9091631"/>
                    <a:gd name="connsiteY276" fmla="*/ 1069430 h 1893783"/>
                    <a:gd name="connsiteX277" fmla="*/ 6305823 w 9091631"/>
                    <a:gd name="connsiteY277" fmla="*/ 1347928 h 1893783"/>
                    <a:gd name="connsiteX278" fmla="*/ 6305823 w 9091631"/>
                    <a:gd name="connsiteY278" fmla="*/ 1347928 h 1893783"/>
                    <a:gd name="connsiteX279" fmla="*/ 6350387 w 9091631"/>
                    <a:gd name="connsiteY279" fmla="*/ 1414767 h 1893783"/>
                    <a:gd name="connsiteX280" fmla="*/ 6350387 w 9091631"/>
                    <a:gd name="connsiteY280" fmla="*/ 1414767 h 1893783"/>
                    <a:gd name="connsiteX281" fmla="*/ 6439515 w 9091631"/>
                    <a:gd name="connsiteY281" fmla="*/ 1180829 h 1893783"/>
                    <a:gd name="connsiteX282" fmla="*/ 6472938 w 9091631"/>
                    <a:gd name="connsiteY282" fmla="*/ 1102850 h 1893783"/>
                    <a:gd name="connsiteX283" fmla="*/ 6472938 w 9091631"/>
                    <a:gd name="connsiteY283" fmla="*/ 1102850 h 1893783"/>
                    <a:gd name="connsiteX284" fmla="*/ 6472938 w 9091631"/>
                    <a:gd name="connsiteY284" fmla="*/ 1102850 h 1893783"/>
                    <a:gd name="connsiteX285" fmla="*/ 6517502 w 9091631"/>
                    <a:gd name="connsiteY285" fmla="*/ 1325648 h 1893783"/>
                    <a:gd name="connsiteX286" fmla="*/ 6584349 w 9091631"/>
                    <a:gd name="connsiteY286" fmla="*/ 1303368 h 1893783"/>
                    <a:gd name="connsiteX287" fmla="*/ 6617772 w 9091631"/>
                    <a:gd name="connsiteY287" fmla="*/ 1425907 h 1893783"/>
                    <a:gd name="connsiteX288" fmla="*/ 6617772 w 9091631"/>
                    <a:gd name="connsiteY288" fmla="*/ 1425907 h 1893783"/>
                    <a:gd name="connsiteX289" fmla="*/ 6628913 w 9091631"/>
                    <a:gd name="connsiteY289" fmla="*/ 1258808 h 1893783"/>
                    <a:gd name="connsiteX290" fmla="*/ 6628913 w 9091631"/>
                    <a:gd name="connsiteY290" fmla="*/ 1258808 h 1893783"/>
                    <a:gd name="connsiteX291" fmla="*/ 6673477 w 9091631"/>
                    <a:gd name="connsiteY291" fmla="*/ 1180829 h 1893783"/>
                    <a:gd name="connsiteX292" fmla="*/ 6673477 w 9091631"/>
                    <a:gd name="connsiteY292" fmla="*/ 1180829 h 1893783"/>
                    <a:gd name="connsiteX293" fmla="*/ 6695759 w 9091631"/>
                    <a:gd name="connsiteY293" fmla="*/ 1080570 h 1893783"/>
                    <a:gd name="connsiteX294" fmla="*/ 6718041 w 9091631"/>
                    <a:gd name="connsiteY294" fmla="*/ 1169689 h 1893783"/>
                    <a:gd name="connsiteX295" fmla="*/ 6718041 w 9091631"/>
                    <a:gd name="connsiteY295" fmla="*/ 1169689 h 1893783"/>
                    <a:gd name="connsiteX296" fmla="*/ 6807169 w 9091631"/>
                    <a:gd name="connsiteY296" fmla="*/ 1203109 h 1893783"/>
                    <a:gd name="connsiteX297" fmla="*/ 6807169 w 9091631"/>
                    <a:gd name="connsiteY297" fmla="*/ 1570726 h 1893783"/>
                    <a:gd name="connsiteX298" fmla="*/ 6807169 w 9091631"/>
                    <a:gd name="connsiteY298" fmla="*/ 1570726 h 1893783"/>
                    <a:gd name="connsiteX299" fmla="*/ 6840592 w 9091631"/>
                    <a:gd name="connsiteY299" fmla="*/ 1303368 h 1893783"/>
                    <a:gd name="connsiteX300" fmla="*/ 6840592 w 9091631"/>
                    <a:gd name="connsiteY300" fmla="*/ 1303368 h 1893783"/>
                    <a:gd name="connsiteX301" fmla="*/ 6907438 w 9091631"/>
                    <a:gd name="connsiteY301" fmla="*/ 1247669 h 1893783"/>
                    <a:gd name="connsiteX302" fmla="*/ 6907438 w 9091631"/>
                    <a:gd name="connsiteY302" fmla="*/ 1247669 h 1893783"/>
                    <a:gd name="connsiteX303" fmla="*/ 6963144 w 9091631"/>
                    <a:gd name="connsiteY303" fmla="*/ 1203109 h 1893783"/>
                    <a:gd name="connsiteX304" fmla="*/ 6963144 w 9091631"/>
                    <a:gd name="connsiteY304" fmla="*/ 1091710 h 1893783"/>
                    <a:gd name="connsiteX305" fmla="*/ 6985426 w 9091631"/>
                    <a:gd name="connsiteY305" fmla="*/ 1013731 h 1893783"/>
                    <a:gd name="connsiteX306" fmla="*/ 6996567 w 9091631"/>
                    <a:gd name="connsiteY306" fmla="*/ 1180829 h 1893783"/>
                    <a:gd name="connsiteX307" fmla="*/ 7018849 w 9091631"/>
                    <a:gd name="connsiteY307" fmla="*/ 1058290 h 1893783"/>
                    <a:gd name="connsiteX308" fmla="*/ 7018849 w 9091631"/>
                    <a:gd name="connsiteY308" fmla="*/ 1191969 h 1893783"/>
                    <a:gd name="connsiteX309" fmla="*/ 7052272 w 9091631"/>
                    <a:gd name="connsiteY309" fmla="*/ 1303368 h 1893783"/>
                    <a:gd name="connsiteX310" fmla="*/ 7052272 w 9091631"/>
                    <a:gd name="connsiteY310" fmla="*/ 1169689 h 1893783"/>
                    <a:gd name="connsiteX311" fmla="*/ 7085695 w 9091631"/>
                    <a:gd name="connsiteY311" fmla="*/ 1303368 h 1893783"/>
                    <a:gd name="connsiteX312" fmla="*/ 7107977 w 9091631"/>
                    <a:gd name="connsiteY312" fmla="*/ 1058290 h 1893783"/>
                    <a:gd name="connsiteX313" fmla="*/ 7096836 w 9091631"/>
                    <a:gd name="connsiteY313" fmla="*/ 1526166 h 1893783"/>
                    <a:gd name="connsiteX314" fmla="*/ 7119118 w 9091631"/>
                    <a:gd name="connsiteY314" fmla="*/ 1269948 h 1893783"/>
                    <a:gd name="connsiteX315" fmla="*/ 7152541 w 9091631"/>
                    <a:gd name="connsiteY315" fmla="*/ 1437047 h 1893783"/>
                    <a:gd name="connsiteX316" fmla="*/ 7174823 w 9091631"/>
                    <a:gd name="connsiteY316" fmla="*/ 1314508 h 1893783"/>
                    <a:gd name="connsiteX317" fmla="*/ 7174823 w 9091631"/>
                    <a:gd name="connsiteY317" fmla="*/ 1314508 h 1893783"/>
                    <a:gd name="connsiteX318" fmla="*/ 7185964 w 9091631"/>
                    <a:gd name="connsiteY318" fmla="*/ 1125130 h 1893783"/>
                    <a:gd name="connsiteX319" fmla="*/ 7185964 w 9091631"/>
                    <a:gd name="connsiteY319" fmla="*/ 1125130 h 1893783"/>
                    <a:gd name="connsiteX320" fmla="*/ 7252810 w 9091631"/>
                    <a:gd name="connsiteY320" fmla="*/ 1125130 h 1893783"/>
                    <a:gd name="connsiteX321" fmla="*/ 7263951 w 9091631"/>
                    <a:gd name="connsiteY321" fmla="*/ 1013731 h 1893783"/>
                    <a:gd name="connsiteX322" fmla="*/ 7263951 w 9091631"/>
                    <a:gd name="connsiteY322" fmla="*/ 1013731 h 1893783"/>
                    <a:gd name="connsiteX323" fmla="*/ 7297374 w 9091631"/>
                    <a:gd name="connsiteY323" fmla="*/ 1292228 h 1893783"/>
                    <a:gd name="connsiteX324" fmla="*/ 7297374 w 9091631"/>
                    <a:gd name="connsiteY324" fmla="*/ 1292228 h 1893783"/>
                    <a:gd name="connsiteX325" fmla="*/ 7341939 w 9091631"/>
                    <a:gd name="connsiteY325" fmla="*/ 1347928 h 1893783"/>
                    <a:gd name="connsiteX326" fmla="*/ 7353080 w 9091631"/>
                    <a:gd name="connsiteY326" fmla="*/ 1236529 h 1893783"/>
                    <a:gd name="connsiteX327" fmla="*/ 7397644 w 9091631"/>
                    <a:gd name="connsiteY327" fmla="*/ 1158549 h 1893783"/>
                    <a:gd name="connsiteX328" fmla="*/ 7397644 w 9091631"/>
                    <a:gd name="connsiteY328" fmla="*/ 1648705 h 1893783"/>
                    <a:gd name="connsiteX329" fmla="*/ 7419926 w 9091631"/>
                    <a:gd name="connsiteY329" fmla="*/ 1537306 h 1893783"/>
                    <a:gd name="connsiteX330" fmla="*/ 7431067 w 9091631"/>
                    <a:gd name="connsiteY330" fmla="*/ 1515026 h 1893783"/>
                    <a:gd name="connsiteX331" fmla="*/ 7431067 w 9091631"/>
                    <a:gd name="connsiteY331" fmla="*/ 1515026 h 1893783"/>
                    <a:gd name="connsiteX332" fmla="*/ 7464490 w 9091631"/>
                    <a:gd name="connsiteY332" fmla="*/ 1437047 h 1893783"/>
                    <a:gd name="connsiteX333" fmla="*/ 7475631 w 9091631"/>
                    <a:gd name="connsiteY333" fmla="*/ 1425907 h 1893783"/>
                    <a:gd name="connsiteX334" fmla="*/ 7520195 w 9091631"/>
                    <a:gd name="connsiteY334" fmla="*/ 1381347 h 1893783"/>
                    <a:gd name="connsiteX335" fmla="*/ 7520195 w 9091631"/>
                    <a:gd name="connsiteY335" fmla="*/ 1381347 h 1893783"/>
                    <a:gd name="connsiteX336" fmla="*/ 7520195 w 9091631"/>
                    <a:gd name="connsiteY336" fmla="*/ 1381347 h 1893783"/>
                    <a:gd name="connsiteX337" fmla="*/ 7542477 w 9091631"/>
                    <a:gd name="connsiteY337" fmla="*/ 1203109 h 1893783"/>
                    <a:gd name="connsiteX338" fmla="*/ 7542477 w 9091631"/>
                    <a:gd name="connsiteY338" fmla="*/ 1203109 h 1893783"/>
                    <a:gd name="connsiteX339" fmla="*/ 7587041 w 9091631"/>
                    <a:gd name="connsiteY339" fmla="*/ 1336788 h 1893783"/>
                    <a:gd name="connsiteX340" fmla="*/ 7687310 w 9091631"/>
                    <a:gd name="connsiteY340" fmla="*/ 1336788 h 1893783"/>
                    <a:gd name="connsiteX341" fmla="*/ 7698452 w 9091631"/>
                    <a:gd name="connsiteY341" fmla="*/ 924611 h 1893783"/>
                    <a:gd name="connsiteX342" fmla="*/ 7765298 w 9091631"/>
                    <a:gd name="connsiteY342" fmla="*/ 946891 h 1893783"/>
                    <a:gd name="connsiteX343" fmla="*/ 7765298 w 9091631"/>
                    <a:gd name="connsiteY343" fmla="*/ 1080570 h 1893783"/>
                    <a:gd name="connsiteX344" fmla="*/ 7765298 w 9091631"/>
                    <a:gd name="connsiteY344" fmla="*/ 1203109 h 1893783"/>
                    <a:gd name="connsiteX345" fmla="*/ 7765298 w 9091631"/>
                    <a:gd name="connsiteY345" fmla="*/ 1203109 h 1893783"/>
                    <a:gd name="connsiteX346" fmla="*/ 7821003 w 9091631"/>
                    <a:gd name="connsiteY346" fmla="*/ 1336788 h 1893783"/>
                    <a:gd name="connsiteX347" fmla="*/ 7821003 w 9091631"/>
                    <a:gd name="connsiteY347" fmla="*/ 1336788 h 1893783"/>
                    <a:gd name="connsiteX348" fmla="*/ 7865567 w 9091631"/>
                    <a:gd name="connsiteY348" fmla="*/ 1459327 h 1893783"/>
                    <a:gd name="connsiteX349" fmla="*/ 7865567 w 9091631"/>
                    <a:gd name="connsiteY349" fmla="*/ 1459327 h 1893783"/>
                    <a:gd name="connsiteX350" fmla="*/ 7932413 w 9091631"/>
                    <a:gd name="connsiteY350" fmla="*/ 1425907 h 1893783"/>
                    <a:gd name="connsiteX351" fmla="*/ 7932413 w 9091631"/>
                    <a:gd name="connsiteY351" fmla="*/ 1303368 h 1893783"/>
                    <a:gd name="connsiteX352" fmla="*/ 7999259 w 9091631"/>
                    <a:gd name="connsiteY352" fmla="*/ 1269948 h 1893783"/>
                    <a:gd name="connsiteX353" fmla="*/ 7999259 w 9091631"/>
                    <a:gd name="connsiteY353" fmla="*/ 1191969 h 1893783"/>
                    <a:gd name="connsiteX354" fmla="*/ 7999259 w 9091631"/>
                    <a:gd name="connsiteY354" fmla="*/ 980311 h 1893783"/>
                    <a:gd name="connsiteX355" fmla="*/ 7999259 w 9091631"/>
                    <a:gd name="connsiteY355" fmla="*/ 857772 h 1893783"/>
                    <a:gd name="connsiteX356" fmla="*/ 8054964 w 9091631"/>
                    <a:gd name="connsiteY356" fmla="*/ 1292228 h 1893783"/>
                    <a:gd name="connsiteX357" fmla="*/ 8110670 w 9091631"/>
                    <a:gd name="connsiteY357" fmla="*/ 1136270 h 1893783"/>
                    <a:gd name="connsiteX358" fmla="*/ 8110670 w 9091631"/>
                    <a:gd name="connsiteY358" fmla="*/ 1136270 h 1893783"/>
                    <a:gd name="connsiteX359" fmla="*/ 8155234 w 9091631"/>
                    <a:gd name="connsiteY359" fmla="*/ 1069430 h 1893783"/>
                    <a:gd name="connsiteX360" fmla="*/ 8155234 w 9091631"/>
                    <a:gd name="connsiteY360" fmla="*/ 1069430 h 1893783"/>
                    <a:gd name="connsiteX361" fmla="*/ 8188657 w 9091631"/>
                    <a:gd name="connsiteY361" fmla="*/ 935751 h 1893783"/>
                    <a:gd name="connsiteX362" fmla="*/ 8300067 w 9091631"/>
                    <a:gd name="connsiteY362" fmla="*/ 1448187 h 1893783"/>
                    <a:gd name="connsiteX363" fmla="*/ 8311208 w 9091631"/>
                    <a:gd name="connsiteY363" fmla="*/ 1258808 h 1893783"/>
                    <a:gd name="connsiteX364" fmla="*/ 8311208 w 9091631"/>
                    <a:gd name="connsiteY364" fmla="*/ 1058290 h 1893783"/>
                    <a:gd name="connsiteX365" fmla="*/ 8389195 w 9091631"/>
                    <a:gd name="connsiteY365" fmla="*/ 1236529 h 1893783"/>
                    <a:gd name="connsiteX366" fmla="*/ 8400336 w 9091631"/>
                    <a:gd name="connsiteY366" fmla="*/ 1370207 h 1893783"/>
                    <a:gd name="connsiteX367" fmla="*/ 8433759 w 9091631"/>
                    <a:gd name="connsiteY367" fmla="*/ 1225389 h 1893783"/>
                    <a:gd name="connsiteX368" fmla="*/ 8467183 w 9091631"/>
                    <a:gd name="connsiteY368" fmla="*/ 969171 h 1893783"/>
                    <a:gd name="connsiteX369" fmla="*/ 8567452 w 9091631"/>
                    <a:gd name="connsiteY369" fmla="*/ 1102850 h 1893783"/>
                    <a:gd name="connsiteX370" fmla="*/ 8578593 w 9091631"/>
                    <a:gd name="connsiteY370" fmla="*/ 1325648 h 1893783"/>
                    <a:gd name="connsiteX371" fmla="*/ 8578593 w 9091631"/>
                    <a:gd name="connsiteY371" fmla="*/ 1325648 h 1893783"/>
                    <a:gd name="connsiteX372" fmla="*/ 8656580 w 9091631"/>
                    <a:gd name="connsiteY372" fmla="*/ 1314508 h 1893783"/>
                    <a:gd name="connsiteX373" fmla="*/ 8678862 w 9091631"/>
                    <a:gd name="connsiteY373" fmla="*/ 1002591 h 1893783"/>
                    <a:gd name="connsiteX374" fmla="*/ 8734567 w 9091631"/>
                    <a:gd name="connsiteY374" fmla="*/ 1359067 h 1893783"/>
                    <a:gd name="connsiteX375" fmla="*/ 8745708 w 9091631"/>
                    <a:gd name="connsiteY375" fmla="*/ 1693264 h 1893783"/>
                    <a:gd name="connsiteX376" fmla="*/ 8767990 w 9091631"/>
                    <a:gd name="connsiteY376" fmla="*/ 1325648 h 1893783"/>
                    <a:gd name="connsiteX377" fmla="*/ 8790272 w 9091631"/>
                    <a:gd name="connsiteY377" fmla="*/ 1581865 h 1893783"/>
                    <a:gd name="connsiteX378" fmla="*/ 8790272 w 9091631"/>
                    <a:gd name="connsiteY378" fmla="*/ 1303368 h 1893783"/>
                    <a:gd name="connsiteX379" fmla="*/ 8790272 w 9091631"/>
                    <a:gd name="connsiteY379" fmla="*/ 1303368 h 1893783"/>
                    <a:gd name="connsiteX380" fmla="*/ 8857119 w 9091631"/>
                    <a:gd name="connsiteY380" fmla="*/ 1080570 h 1893783"/>
                    <a:gd name="connsiteX381" fmla="*/ 8857119 w 9091631"/>
                    <a:gd name="connsiteY381" fmla="*/ 1080570 h 1893783"/>
                    <a:gd name="connsiteX382" fmla="*/ 8901683 w 9091631"/>
                    <a:gd name="connsiteY382" fmla="*/ 1303368 h 1893783"/>
                    <a:gd name="connsiteX383" fmla="*/ 8901683 w 9091631"/>
                    <a:gd name="connsiteY383" fmla="*/ 1581865 h 1893783"/>
                    <a:gd name="connsiteX384" fmla="*/ 8901683 w 9091631"/>
                    <a:gd name="connsiteY384" fmla="*/ 1347928 h 1893783"/>
                    <a:gd name="connsiteX385" fmla="*/ 8901683 w 9091631"/>
                    <a:gd name="connsiteY385" fmla="*/ 1347928 h 1893783"/>
                    <a:gd name="connsiteX386" fmla="*/ 8901683 w 9091631"/>
                    <a:gd name="connsiteY386" fmla="*/ 1347928 h 1893783"/>
                    <a:gd name="connsiteX387" fmla="*/ 8990811 w 9091631"/>
                    <a:gd name="connsiteY387" fmla="*/ 1670985 h 1893783"/>
                    <a:gd name="connsiteX388" fmla="*/ 8979670 w 9091631"/>
                    <a:gd name="connsiteY388" fmla="*/ 1347928 h 1893783"/>
                    <a:gd name="connsiteX389" fmla="*/ 8979670 w 9091631"/>
                    <a:gd name="connsiteY389" fmla="*/ 1347928 h 1893783"/>
                    <a:gd name="connsiteX390" fmla="*/ 9035375 w 9091631"/>
                    <a:gd name="connsiteY390" fmla="*/ 1113990 h 1893783"/>
                    <a:gd name="connsiteX391" fmla="*/ 9035375 w 9091631"/>
                    <a:gd name="connsiteY391" fmla="*/ 1113990 h 1893783"/>
                    <a:gd name="connsiteX392" fmla="*/ 9057657 w 9091631"/>
                    <a:gd name="connsiteY392" fmla="*/ 1604145 h 1893783"/>
                    <a:gd name="connsiteX393" fmla="*/ 9057657 w 9091631"/>
                    <a:gd name="connsiteY393" fmla="*/ 1604145 h 1893783"/>
                    <a:gd name="connsiteX394" fmla="*/ 9091080 w 9091631"/>
                    <a:gd name="connsiteY394" fmla="*/ 1370207 h 1893783"/>
                    <a:gd name="connsiteX395" fmla="*/ 9091080 w 9091631"/>
                    <a:gd name="connsiteY395" fmla="*/ 1203109 h 1893783"/>
                    <a:gd name="connsiteX396" fmla="*/ 9091080 w 9091631"/>
                    <a:gd name="connsiteY396" fmla="*/ 1203109 h 1893783"/>
                    <a:gd name="connsiteX397" fmla="*/ 9091080 w 9091631"/>
                    <a:gd name="connsiteY397" fmla="*/ 1203109 h 1893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</a:cxnLst>
                  <a:rect l="l" t="t" r="r" b="b"/>
                  <a:pathLst>
                    <a:path w="9091631" h="1893783">
                      <a:moveTo>
                        <a:pt x="0" y="1459327"/>
                      </a:moveTo>
                      <a:lnTo>
                        <a:pt x="0" y="1147409"/>
                      </a:lnTo>
                      <a:lnTo>
                        <a:pt x="0" y="1147409"/>
                      </a:lnTo>
                      <a:lnTo>
                        <a:pt x="111410" y="1080570"/>
                      </a:lnTo>
                      <a:lnTo>
                        <a:pt x="111410" y="1080570"/>
                      </a:lnTo>
                      <a:lnTo>
                        <a:pt x="211680" y="1136270"/>
                      </a:lnTo>
                      <a:lnTo>
                        <a:pt x="211680" y="1292228"/>
                      </a:lnTo>
                      <a:lnTo>
                        <a:pt x="245103" y="1347928"/>
                      </a:lnTo>
                      <a:lnTo>
                        <a:pt x="267385" y="1503886"/>
                      </a:lnTo>
                      <a:lnTo>
                        <a:pt x="300808" y="1314508"/>
                      </a:lnTo>
                      <a:lnTo>
                        <a:pt x="334231" y="1214249"/>
                      </a:lnTo>
                      <a:lnTo>
                        <a:pt x="334231" y="1080570"/>
                      </a:lnTo>
                      <a:lnTo>
                        <a:pt x="334231" y="1080570"/>
                      </a:lnTo>
                      <a:lnTo>
                        <a:pt x="423359" y="1381347"/>
                      </a:lnTo>
                      <a:lnTo>
                        <a:pt x="445641" y="1191969"/>
                      </a:lnTo>
                      <a:lnTo>
                        <a:pt x="479064" y="1169689"/>
                      </a:lnTo>
                      <a:lnTo>
                        <a:pt x="501346" y="1091710"/>
                      </a:lnTo>
                      <a:lnTo>
                        <a:pt x="501346" y="1091710"/>
                      </a:lnTo>
                      <a:lnTo>
                        <a:pt x="601616" y="1437047"/>
                      </a:lnTo>
                      <a:lnTo>
                        <a:pt x="646180" y="891192"/>
                      </a:lnTo>
                      <a:lnTo>
                        <a:pt x="690744" y="1080570"/>
                      </a:lnTo>
                      <a:lnTo>
                        <a:pt x="746449" y="1013731"/>
                      </a:lnTo>
                      <a:lnTo>
                        <a:pt x="768731" y="1281088"/>
                      </a:lnTo>
                      <a:lnTo>
                        <a:pt x="768731" y="1281088"/>
                      </a:lnTo>
                      <a:lnTo>
                        <a:pt x="802154" y="1548446"/>
                      </a:lnTo>
                      <a:lnTo>
                        <a:pt x="835577" y="1269948"/>
                      </a:lnTo>
                      <a:lnTo>
                        <a:pt x="835577" y="1269948"/>
                      </a:lnTo>
                      <a:lnTo>
                        <a:pt x="880141" y="902332"/>
                      </a:lnTo>
                      <a:lnTo>
                        <a:pt x="880141" y="1258808"/>
                      </a:lnTo>
                      <a:lnTo>
                        <a:pt x="880141" y="1258808"/>
                      </a:lnTo>
                      <a:lnTo>
                        <a:pt x="935847" y="1214249"/>
                      </a:lnTo>
                      <a:lnTo>
                        <a:pt x="969270" y="1303368"/>
                      </a:lnTo>
                      <a:lnTo>
                        <a:pt x="969270" y="1303368"/>
                      </a:lnTo>
                      <a:lnTo>
                        <a:pt x="1002693" y="1492746"/>
                      </a:lnTo>
                      <a:lnTo>
                        <a:pt x="1036116" y="1269948"/>
                      </a:lnTo>
                      <a:lnTo>
                        <a:pt x="1058398" y="1147409"/>
                      </a:lnTo>
                      <a:lnTo>
                        <a:pt x="1080680" y="1737824"/>
                      </a:lnTo>
                      <a:lnTo>
                        <a:pt x="1102962" y="1258808"/>
                      </a:lnTo>
                      <a:lnTo>
                        <a:pt x="1080680" y="1704404"/>
                      </a:lnTo>
                      <a:lnTo>
                        <a:pt x="1125244" y="1236529"/>
                      </a:lnTo>
                      <a:lnTo>
                        <a:pt x="1158667" y="1414767"/>
                      </a:lnTo>
                      <a:lnTo>
                        <a:pt x="1180949" y="1292228"/>
                      </a:lnTo>
                      <a:lnTo>
                        <a:pt x="1180949" y="1036010"/>
                      </a:lnTo>
                      <a:lnTo>
                        <a:pt x="1180949" y="1036010"/>
                      </a:lnTo>
                      <a:lnTo>
                        <a:pt x="1225513" y="1403627"/>
                      </a:lnTo>
                      <a:lnTo>
                        <a:pt x="1225513" y="1091710"/>
                      </a:lnTo>
                      <a:lnTo>
                        <a:pt x="1225513" y="1091710"/>
                      </a:lnTo>
                      <a:lnTo>
                        <a:pt x="1258936" y="980311"/>
                      </a:lnTo>
                      <a:lnTo>
                        <a:pt x="1303501" y="1080570"/>
                      </a:lnTo>
                      <a:lnTo>
                        <a:pt x="1303501" y="1080570"/>
                      </a:lnTo>
                      <a:lnTo>
                        <a:pt x="1414911" y="1058290"/>
                      </a:lnTo>
                      <a:lnTo>
                        <a:pt x="1414911" y="1058290"/>
                      </a:lnTo>
                      <a:lnTo>
                        <a:pt x="1426052" y="1191969"/>
                      </a:lnTo>
                      <a:lnTo>
                        <a:pt x="1426052" y="1191969"/>
                      </a:lnTo>
                      <a:lnTo>
                        <a:pt x="1526321" y="1191969"/>
                      </a:lnTo>
                      <a:lnTo>
                        <a:pt x="1504039" y="1091710"/>
                      </a:lnTo>
                      <a:lnTo>
                        <a:pt x="1548603" y="1626425"/>
                      </a:lnTo>
                      <a:lnTo>
                        <a:pt x="1559744" y="1403627"/>
                      </a:lnTo>
                      <a:lnTo>
                        <a:pt x="1604308" y="1481606"/>
                      </a:lnTo>
                      <a:lnTo>
                        <a:pt x="1626590" y="1247669"/>
                      </a:lnTo>
                      <a:lnTo>
                        <a:pt x="1648872" y="868912"/>
                      </a:lnTo>
                      <a:lnTo>
                        <a:pt x="1704578" y="1169689"/>
                      </a:lnTo>
                      <a:lnTo>
                        <a:pt x="1738001" y="1292228"/>
                      </a:lnTo>
                      <a:lnTo>
                        <a:pt x="1738001" y="1381347"/>
                      </a:lnTo>
                      <a:lnTo>
                        <a:pt x="1738001" y="1381347"/>
                      </a:lnTo>
                      <a:lnTo>
                        <a:pt x="1738001" y="1381347"/>
                      </a:lnTo>
                      <a:lnTo>
                        <a:pt x="1815988" y="1247669"/>
                      </a:lnTo>
                      <a:lnTo>
                        <a:pt x="1815988" y="1247669"/>
                      </a:lnTo>
                      <a:lnTo>
                        <a:pt x="1871693" y="1136270"/>
                      </a:lnTo>
                      <a:lnTo>
                        <a:pt x="1871693" y="1136270"/>
                      </a:lnTo>
                      <a:lnTo>
                        <a:pt x="1960821" y="1102850"/>
                      </a:lnTo>
                      <a:lnTo>
                        <a:pt x="1994244" y="969171"/>
                      </a:lnTo>
                      <a:lnTo>
                        <a:pt x="2027667" y="1459327"/>
                      </a:lnTo>
                      <a:lnTo>
                        <a:pt x="2083373" y="1236529"/>
                      </a:lnTo>
                      <a:lnTo>
                        <a:pt x="2105655" y="1593005"/>
                      </a:lnTo>
                      <a:lnTo>
                        <a:pt x="2172501" y="1258808"/>
                      </a:lnTo>
                      <a:lnTo>
                        <a:pt x="2183642" y="1047150"/>
                      </a:lnTo>
                      <a:lnTo>
                        <a:pt x="2183642" y="1047150"/>
                      </a:lnTo>
                      <a:lnTo>
                        <a:pt x="2261629" y="1147409"/>
                      </a:lnTo>
                      <a:lnTo>
                        <a:pt x="2272770" y="1236529"/>
                      </a:lnTo>
                      <a:lnTo>
                        <a:pt x="2261629" y="1381347"/>
                      </a:lnTo>
                      <a:lnTo>
                        <a:pt x="2306193" y="1247669"/>
                      </a:lnTo>
                      <a:lnTo>
                        <a:pt x="2361898" y="1893783"/>
                      </a:lnTo>
                      <a:lnTo>
                        <a:pt x="2406462" y="1258808"/>
                      </a:lnTo>
                      <a:lnTo>
                        <a:pt x="2439886" y="969171"/>
                      </a:lnTo>
                      <a:lnTo>
                        <a:pt x="2439886" y="1269948"/>
                      </a:lnTo>
                      <a:lnTo>
                        <a:pt x="2439886" y="1269948"/>
                      </a:lnTo>
                      <a:lnTo>
                        <a:pt x="2506732" y="1637565"/>
                      </a:lnTo>
                      <a:lnTo>
                        <a:pt x="2506732" y="1258808"/>
                      </a:lnTo>
                      <a:lnTo>
                        <a:pt x="2517873" y="1626425"/>
                      </a:lnTo>
                      <a:lnTo>
                        <a:pt x="2540155" y="1258808"/>
                      </a:lnTo>
                      <a:lnTo>
                        <a:pt x="2540155" y="1258808"/>
                      </a:lnTo>
                      <a:lnTo>
                        <a:pt x="2595860" y="1191969"/>
                      </a:lnTo>
                      <a:lnTo>
                        <a:pt x="2595860" y="1281088"/>
                      </a:lnTo>
                      <a:lnTo>
                        <a:pt x="2595860" y="1281088"/>
                      </a:lnTo>
                      <a:lnTo>
                        <a:pt x="2640424" y="1682125"/>
                      </a:lnTo>
                      <a:lnTo>
                        <a:pt x="2651565" y="1247669"/>
                      </a:lnTo>
                      <a:lnTo>
                        <a:pt x="2673847" y="1604145"/>
                      </a:lnTo>
                      <a:lnTo>
                        <a:pt x="2696129" y="1281088"/>
                      </a:lnTo>
                      <a:lnTo>
                        <a:pt x="2740693" y="1102850"/>
                      </a:lnTo>
                      <a:lnTo>
                        <a:pt x="2751834" y="1281088"/>
                      </a:lnTo>
                      <a:lnTo>
                        <a:pt x="2751834" y="1281088"/>
                      </a:lnTo>
                      <a:lnTo>
                        <a:pt x="2796399" y="1437047"/>
                      </a:lnTo>
                      <a:lnTo>
                        <a:pt x="2818681" y="1314508"/>
                      </a:lnTo>
                      <a:lnTo>
                        <a:pt x="2840963" y="1214249"/>
                      </a:lnTo>
                      <a:lnTo>
                        <a:pt x="2874386" y="1281088"/>
                      </a:lnTo>
                      <a:lnTo>
                        <a:pt x="2874386" y="1281088"/>
                      </a:lnTo>
                      <a:lnTo>
                        <a:pt x="2941232" y="1403627"/>
                      </a:lnTo>
                      <a:lnTo>
                        <a:pt x="2985796" y="1303368"/>
                      </a:lnTo>
                      <a:lnTo>
                        <a:pt x="3008078" y="1136270"/>
                      </a:lnTo>
                      <a:lnTo>
                        <a:pt x="3008078" y="969171"/>
                      </a:lnTo>
                      <a:lnTo>
                        <a:pt x="3030360" y="846632"/>
                      </a:lnTo>
                      <a:lnTo>
                        <a:pt x="3030360" y="757513"/>
                      </a:lnTo>
                      <a:lnTo>
                        <a:pt x="3030360" y="668394"/>
                      </a:lnTo>
                      <a:lnTo>
                        <a:pt x="3030360" y="668394"/>
                      </a:lnTo>
                      <a:lnTo>
                        <a:pt x="3030360" y="668394"/>
                      </a:lnTo>
                      <a:lnTo>
                        <a:pt x="3030360" y="668394"/>
                      </a:lnTo>
                      <a:lnTo>
                        <a:pt x="3097206" y="501295"/>
                      </a:lnTo>
                      <a:lnTo>
                        <a:pt x="3130629" y="590415"/>
                      </a:lnTo>
                      <a:lnTo>
                        <a:pt x="3130629" y="300777"/>
                      </a:lnTo>
                      <a:lnTo>
                        <a:pt x="3130629" y="55699"/>
                      </a:lnTo>
                      <a:lnTo>
                        <a:pt x="3130629" y="55699"/>
                      </a:lnTo>
                      <a:lnTo>
                        <a:pt x="3175194" y="0"/>
                      </a:lnTo>
                      <a:lnTo>
                        <a:pt x="3219758" y="512435"/>
                      </a:lnTo>
                      <a:lnTo>
                        <a:pt x="3219758" y="512435"/>
                      </a:lnTo>
                      <a:lnTo>
                        <a:pt x="3275463" y="701813"/>
                      </a:lnTo>
                      <a:lnTo>
                        <a:pt x="3297745" y="846632"/>
                      </a:lnTo>
                      <a:lnTo>
                        <a:pt x="3297745" y="924611"/>
                      </a:lnTo>
                      <a:lnTo>
                        <a:pt x="3320027" y="1047150"/>
                      </a:lnTo>
                      <a:lnTo>
                        <a:pt x="3320027" y="1047150"/>
                      </a:lnTo>
                      <a:lnTo>
                        <a:pt x="3342309" y="1225389"/>
                      </a:lnTo>
                      <a:lnTo>
                        <a:pt x="3364591" y="1292228"/>
                      </a:lnTo>
                      <a:lnTo>
                        <a:pt x="3364591" y="1069430"/>
                      </a:lnTo>
                      <a:lnTo>
                        <a:pt x="3386873" y="1258808"/>
                      </a:lnTo>
                      <a:lnTo>
                        <a:pt x="3386873" y="1091710"/>
                      </a:lnTo>
                      <a:lnTo>
                        <a:pt x="3386873" y="1091710"/>
                      </a:lnTo>
                      <a:lnTo>
                        <a:pt x="3431437" y="924611"/>
                      </a:lnTo>
                      <a:lnTo>
                        <a:pt x="3431437" y="1214249"/>
                      </a:lnTo>
                      <a:lnTo>
                        <a:pt x="3442578" y="1058290"/>
                      </a:lnTo>
                      <a:lnTo>
                        <a:pt x="3442578" y="1058290"/>
                      </a:lnTo>
                      <a:lnTo>
                        <a:pt x="3498283" y="1225389"/>
                      </a:lnTo>
                      <a:lnTo>
                        <a:pt x="3509424" y="1080570"/>
                      </a:lnTo>
                      <a:lnTo>
                        <a:pt x="3542847" y="1214249"/>
                      </a:lnTo>
                      <a:lnTo>
                        <a:pt x="3542847" y="1214249"/>
                      </a:lnTo>
                      <a:lnTo>
                        <a:pt x="3565130" y="1403627"/>
                      </a:lnTo>
                      <a:lnTo>
                        <a:pt x="3609694" y="1269948"/>
                      </a:lnTo>
                      <a:lnTo>
                        <a:pt x="3609694" y="1269948"/>
                      </a:lnTo>
                      <a:lnTo>
                        <a:pt x="3609694" y="1269948"/>
                      </a:lnTo>
                      <a:lnTo>
                        <a:pt x="3643117" y="1113990"/>
                      </a:lnTo>
                      <a:lnTo>
                        <a:pt x="3654258" y="1269948"/>
                      </a:lnTo>
                      <a:lnTo>
                        <a:pt x="3654258" y="1269948"/>
                      </a:lnTo>
                      <a:lnTo>
                        <a:pt x="3709963" y="1481606"/>
                      </a:lnTo>
                      <a:lnTo>
                        <a:pt x="3709963" y="1269948"/>
                      </a:lnTo>
                      <a:lnTo>
                        <a:pt x="3732245" y="1492746"/>
                      </a:lnTo>
                      <a:lnTo>
                        <a:pt x="3765668" y="1303368"/>
                      </a:lnTo>
                      <a:lnTo>
                        <a:pt x="3787950" y="1158549"/>
                      </a:lnTo>
                      <a:lnTo>
                        <a:pt x="3821373" y="1214249"/>
                      </a:lnTo>
                      <a:lnTo>
                        <a:pt x="3865937" y="1593005"/>
                      </a:lnTo>
                      <a:lnTo>
                        <a:pt x="3865937" y="1314508"/>
                      </a:lnTo>
                      <a:lnTo>
                        <a:pt x="3899360" y="1236529"/>
                      </a:lnTo>
                      <a:lnTo>
                        <a:pt x="3899360" y="1136270"/>
                      </a:lnTo>
                      <a:lnTo>
                        <a:pt x="3899360" y="1136270"/>
                      </a:lnTo>
                      <a:lnTo>
                        <a:pt x="3932784" y="1347928"/>
                      </a:lnTo>
                      <a:lnTo>
                        <a:pt x="3977348" y="1236529"/>
                      </a:lnTo>
                      <a:lnTo>
                        <a:pt x="4010771" y="1760104"/>
                      </a:lnTo>
                      <a:lnTo>
                        <a:pt x="4010771" y="1470466"/>
                      </a:lnTo>
                      <a:lnTo>
                        <a:pt x="4066476" y="1670985"/>
                      </a:lnTo>
                      <a:lnTo>
                        <a:pt x="4066476" y="1425907"/>
                      </a:lnTo>
                      <a:lnTo>
                        <a:pt x="4066476" y="1425907"/>
                      </a:lnTo>
                      <a:lnTo>
                        <a:pt x="4088758" y="1258808"/>
                      </a:lnTo>
                      <a:lnTo>
                        <a:pt x="4088758" y="1258808"/>
                      </a:lnTo>
                      <a:lnTo>
                        <a:pt x="4122181" y="1392487"/>
                      </a:lnTo>
                      <a:lnTo>
                        <a:pt x="4111040" y="1236529"/>
                      </a:lnTo>
                      <a:lnTo>
                        <a:pt x="4111040" y="1236529"/>
                      </a:lnTo>
                      <a:lnTo>
                        <a:pt x="4155604" y="1080570"/>
                      </a:lnTo>
                      <a:lnTo>
                        <a:pt x="4155604" y="1080570"/>
                      </a:lnTo>
                      <a:lnTo>
                        <a:pt x="4222450" y="1269948"/>
                      </a:lnTo>
                      <a:lnTo>
                        <a:pt x="4267014" y="1481606"/>
                      </a:lnTo>
                      <a:lnTo>
                        <a:pt x="4278155" y="1281088"/>
                      </a:lnTo>
                      <a:lnTo>
                        <a:pt x="4311579" y="1158549"/>
                      </a:lnTo>
                      <a:lnTo>
                        <a:pt x="4333861" y="991451"/>
                      </a:lnTo>
                      <a:lnTo>
                        <a:pt x="4345002" y="1258808"/>
                      </a:lnTo>
                      <a:lnTo>
                        <a:pt x="4345002" y="1258808"/>
                      </a:lnTo>
                      <a:lnTo>
                        <a:pt x="4400707" y="1437047"/>
                      </a:lnTo>
                      <a:lnTo>
                        <a:pt x="4400707" y="1437047"/>
                      </a:lnTo>
                      <a:lnTo>
                        <a:pt x="4422989" y="1314508"/>
                      </a:lnTo>
                      <a:lnTo>
                        <a:pt x="4422989" y="1314508"/>
                      </a:lnTo>
                      <a:lnTo>
                        <a:pt x="4422989" y="1314508"/>
                      </a:lnTo>
                      <a:lnTo>
                        <a:pt x="4445271" y="1102850"/>
                      </a:lnTo>
                      <a:lnTo>
                        <a:pt x="4478694" y="1258808"/>
                      </a:lnTo>
                      <a:lnTo>
                        <a:pt x="4489835" y="1169689"/>
                      </a:lnTo>
                      <a:lnTo>
                        <a:pt x="4489835" y="1080570"/>
                      </a:lnTo>
                      <a:lnTo>
                        <a:pt x="4556681" y="1080570"/>
                      </a:lnTo>
                      <a:lnTo>
                        <a:pt x="4556681" y="1080570"/>
                      </a:lnTo>
                      <a:lnTo>
                        <a:pt x="4556681" y="946891"/>
                      </a:lnTo>
                      <a:lnTo>
                        <a:pt x="4612386" y="868912"/>
                      </a:lnTo>
                      <a:lnTo>
                        <a:pt x="4623527" y="1036010"/>
                      </a:lnTo>
                      <a:lnTo>
                        <a:pt x="4656950" y="1158549"/>
                      </a:lnTo>
                      <a:lnTo>
                        <a:pt x="4679232" y="1370207"/>
                      </a:lnTo>
                      <a:lnTo>
                        <a:pt x="4679232" y="1370207"/>
                      </a:lnTo>
                      <a:lnTo>
                        <a:pt x="4757220" y="1292228"/>
                      </a:lnTo>
                      <a:lnTo>
                        <a:pt x="4757220" y="1113990"/>
                      </a:lnTo>
                      <a:lnTo>
                        <a:pt x="4768361" y="1281088"/>
                      </a:lnTo>
                      <a:lnTo>
                        <a:pt x="4768361" y="1281088"/>
                      </a:lnTo>
                      <a:lnTo>
                        <a:pt x="4790643" y="1492746"/>
                      </a:lnTo>
                      <a:lnTo>
                        <a:pt x="4790643" y="1492746"/>
                      </a:lnTo>
                      <a:lnTo>
                        <a:pt x="4824066" y="1292228"/>
                      </a:lnTo>
                      <a:lnTo>
                        <a:pt x="4824066" y="1292228"/>
                      </a:lnTo>
                      <a:lnTo>
                        <a:pt x="4879771" y="1113990"/>
                      </a:lnTo>
                      <a:lnTo>
                        <a:pt x="4868630" y="1292228"/>
                      </a:lnTo>
                      <a:lnTo>
                        <a:pt x="4868630" y="1292228"/>
                      </a:lnTo>
                      <a:lnTo>
                        <a:pt x="4946617" y="1492746"/>
                      </a:lnTo>
                      <a:lnTo>
                        <a:pt x="4957758" y="1281088"/>
                      </a:lnTo>
                      <a:lnTo>
                        <a:pt x="4957758" y="1281088"/>
                      </a:lnTo>
                      <a:lnTo>
                        <a:pt x="4991181" y="935751"/>
                      </a:lnTo>
                      <a:lnTo>
                        <a:pt x="4991181" y="935751"/>
                      </a:lnTo>
                      <a:lnTo>
                        <a:pt x="5024604" y="1336788"/>
                      </a:lnTo>
                      <a:lnTo>
                        <a:pt x="5024604" y="1336788"/>
                      </a:lnTo>
                      <a:lnTo>
                        <a:pt x="5046886" y="1559586"/>
                      </a:lnTo>
                      <a:lnTo>
                        <a:pt x="5058028" y="1247669"/>
                      </a:lnTo>
                      <a:lnTo>
                        <a:pt x="5058028" y="1247669"/>
                      </a:lnTo>
                      <a:lnTo>
                        <a:pt x="5136015" y="1492746"/>
                      </a:lnTo>
                      <a:lnTo>
                        <a:pt x="5136015" y="1269948"/>
                      </a:lnTo>
                      <a:lnTo>
                        <a:pt x="5136015" y="1269948"/>
                      </a:lnTo>
                      <a:lnTo>
                        <a:pt x="5136015" y="1269948"/>
                      </a:lnTo>
                      <a:lnTo>
                        <a:pt x="5225143" y="1303368"/>
                      </a:lnTo>
                      <a:lnTo>
                        <a:pt x="5225143" y="1370207"/>
                      </a:lnTo>
                      <a:lnTo>
                        <a:pt x="5269707" y="1526166"/>
                      </a:lnTo>
                      <a:lnTo>
                        <a:pt x="5291989" y="880052"/>
                      </a:lnTo>
                      <a:lnTo>
                        <a:pt x="5291989" y="813212"/>
                      </a:lnTo>
                      <a:lnTo>
                        <a:pt x="5291989" y="813212"/>
                      </a:lnTo>
                      <a:lnTo>
                        <a:pt x="5336553" y="1047150"/>
                      </a:lnTo>
                      <a:lnTo>
                        <a:pt x="5358835" y="846632"/>
                      </a:lnTo>
                      <a:lnTo>
                        <a:pt x="5358835" y="846632"/>
                      </a:lnTo>
                      <a:lnTo>
                        <a:pt x="5425681" y="1247669"/>
                      </a:lnTo>
                      <a:lnTo>
                        <a:pt x="5459105" y="1303368"/>
                      </a:lnTo>
                      <a:lnTo>
                        <a:pt x="5470246" y="1481606"/>
                      </a:lnTo>
                      <a:lnTo>
                        <a:pt x="5514810" y="1314508"/>
                      </a:lnTo>
                      <a:lnTo>
                        <a:pt x="5525951" y="1470466"/>
                      </a:lnTo>
                      <a:lnTo>
                        <a:pt x="5525951" y="1325648"/>
                      </a:lnTo>
                      <a:lnTo>
                        <a:pt x="5525951" y="1325648"/>
                      </a:lnTo>
                      <a:lnTo>
                        <a:pt x="5581656" y="1225389"/>
                      </a:lnTo>
                      <a:lnTo>
                        <a:pt x="5615079" y="1013731"/>
                      </a:lnTo>
                      <a:lnTo>
                        <a:pt x="5637361" y="1325648"/>
                      </a:lnTo>
                      <a:lnTo>
                        <a:pt x="5659643" y="1537306"/>
                      </a:lnTo>
                      <a:lnTo>
                        <a:pt x="5659643" y="1314508"/>
                      </a:lnTo>
                      <a:lnTo>
                        <a:pt x="5726489" y="1314508"/>
                      </a:lnTo>
                      <a:lnTo>
                        <a:pt x="5737630" y="1013731"/>
                      </a:lnTo>
                      <a:lnTo>
                        <a:pt x="5737630" y="1013731"/>
                      </a:lnTo>
                      <a:lnTo>
                        <a:pt x="5771053" y="946891"/>
                      </a:lnTo>
                      <a:lnTo>
                        <a:pt x="5771053" y="946891"/>
                      </a:lnTo>
                      <a:lnTo>
                        <a:pt x="5804476" y="1113990"/>
                      </a:lnTo>
                      <a:lnTo>
                        <a:pt x="5804476" y="1113990"/>
                      </a:lnTo>
                      <a:lnTo>
                        <a:pt x="5849041" y="1303368"/>
                      </a:lnTo>
                      <a:lnTo>
                        <a:pt x="5849041" y="1303368"/>
                      </a:lnTo>
                      <a:lnTo>
                        <a:pt x="5882464" y="1158549"/>
                      </a:lnTo>
                      <a:lnTo>
                        <a:pt x="5882464" y="1158549"/>
                      </a:lnTo>
                      <a:lnTo>
                        <a:pt x="5938169" y="1292228"/>
                      </a:lnTo>
                      <a:lnTo>
                        <a:pt x="5938169" y="1292228"/>
                      </a:lnTo>
                      <a:lnTo>
                        <a:pt x="5982733" y="1593005"/>
                      </a:lnTo>
                      <a:lnTo>
                        <a:pt x="5982733" y="1593005"/>
                      </a:lnTo>
                      <a:lnTo>
                        <a:pt x="5993874" y="1370207"/>
                      </a:lnTo>
                      <a:lnTo>
                        <a:pt x="5993874" y="1370207"/>
                      </a:lnTo>
                      <a:lnTo>
                        <a:pt x="6038438" y="1269948"/>
                      </a:lnTo>
                      <a:lnTo>
                        <a:pt x="6038438" y="1269948"/>
                      </a:lnTo>
                      <a:lnTo>
                        <a:pt x="6071861" y="1214249"/>
                      </a:lnTo>
                      <a:lnTo>
                        <a:pt x="6071861" y="1024871"/>
                      </a:lnTo>
                      <a:lnTo>
                        <a:pt x="6071861" y="1024871"/>
                      </a:lnTo>
                      <a:lnTo>
                        <a:pt x="6105284" y="1437047"/>
                      </a:lnTo>
                      <a:lnTo>
                        <a:pt x="6105284" y="1347928"/>
                      </a:lnTo>
                      <a:lnTo>
                        <a:pt x="6160989" y="1292228"/>
                      </a:lnTo>
                      <a:lnTo>
                        <a:pt x="6216695" y="1325648"/>
                      </a:lnTo>
                      <a:lnTo>
                        <a:pt x="6216695" y="1325648"/>
                      </a:lnTo>
                      <a:lnTo>
                        <a:pt x="6250118" y="1481606"/>
                      </a:lnTo>
                      <a:lnTo>
                        <a:pt x="6250118" y="1281088"/>
                      </a:lnTo>
                      <a:lnTo>
                        <a:pt x="6250118" y="1281088"/>
                      </a:lnTo>
                      <a:lnTo>
                        <a:pt x="6283541" y="1069430"/>
                      </a:lnTo>
                      <a:lnTo>
                        <a:pt x="6305823" y="1347928"/>
                      </a:lnTo>
                      <a:lnTo>
                        <a:pt x="6305823" y="1347928"/>
                      </a:lnTo>
                      <a:lnTo>
                        <a:pt x="6350387" y="1414767"/>
                      </a:lnTo>
                      <a:lnTo>
                        <a:pt x="6350387" y="1414767"/>
                      </a:lnTo>
                      <a:lnTo>
                        <a:pt x="6439515" y="1180829"/>
                      </a:lnTo>
                      <a:lnTo>
                        <a:pt x="6472938" y="1102850"/>
                      </a:lnTo>
                      <a:lnTo>
                        <a:pt x="6472938" y="1102850"/>
                      </a:lnTo>
                      <a:lnTo>
                        <a:pt x="6472938" y="1102850"/>
                      </a:lnTo>
                      <a:lnTo>
                        <a:pt x="6517502" y="1325648"/>
                      </a:lnTo>
                      <a:lnTo>
                        <a:pt x="6584349" y="1303368"/>
                      </a:lnTo>
                      <a:lnTo>
                        <a:pt x="6617772" y="1425907"/>
                      </a:lnTo>
                      <a:lnTo>
                        <a:pt x="6617772" y="1425907"/>
                      </a:lnTo>
                      <a:lnTo>
                        <a:pt x="6628913" y="1258808"/>
                      </a:lnTo>
                      <a:lnTo>
                        <a:pt x="6628913" y="1258808"/>
                      </a:lnTo>
                      <a:lnTo>
                        <a:pt x="6673477" y="1180829"/>
                      </a:lnTo>
                      <a:lnTo>
                        <a:pt x="6673477" y="1180829"/>
                      </a:lnTo>
                      <a:lnTo>
                        <a:pt x="6695759" y="1080570"/>
                      </a:lnTo>
                      <a:lnTo>
                        <a:pt x="6718041" y="1169689"/>
                      </a:lnTo>
                      <a:lnTo>
                        <a:pt x="6718041" y="1169689"/>
                      </a:lnTo>
                      <a:lnTo>
                        <a:pt x="6807169" y="1203109"/>
                      </a:lnTo>
                      <a:cubicBezTo>
                        <a:pt x="6795916" y="1574438"/>
                        <a:pt x="6673433" y="1570726"/>
                        <a:pt x="6807169" y="1570726"/>
                      </a:cubicBezTo>
                      <a:lnTo>
                        <a:pt x="6807169" y="1570726"/>
                      </a:lnTo>
                      <a:lnTo>
                        <a:pt x="6840592" y="1303368"/>
                      </a:lnTo>
                      <a:lnTo>
                        <a:pt x="6840592" y="1303368"/>
                      </a:lnTo>
                      <a:lnTo>
                        <a:pt x="6907438" y="1247669"/>
                      </a:lnTo>
                      <a:lnTo>
                        <a:pt x="6907438" y="1247669"/>
                      </a:lnTo>
                      <a:lnTo>
                        <a:pt x="6963144" y="1203109"/>
                      </a:lnTo>
                      <a:lnTo>
                        <a:pt x="6963144" y="1091710"/>
                      </a:lnTo>
                      <a:lnTo>
                        <a:pt x="6985426" y="1013731"/>
                      </a:lnTo>
                      <a:lnTo>
                        <a:pt x="6996567" y="1180829"/>
                      </a:lnTo>
                      <a:lnTo>
                        <a:pt x="7018849" y="1058290"/>
                      </a:lnTo>
                      <a:lnTo>
                        <a:pt x="7018849" y="1191969"/>
                      </a:lnTo>
                      <a:lnTo>
                        <a:pt x="7052272" y="1303368"/>
                      </a:lnTo>
                      <a:lnTo>
                        <a:pt x="7052272" y="1169689"/>
                      </a:lnTo>
                      <a:lnTo>
                        <a:pt x="7085695" y="1303368"/>
                      </a:lnTo>
                      <a:lnTo>
                        <a:pt x="7107977" y="1058290"/>
                      </a:lnTo>
                      <a:lnTo>
                        <a:pt x="7096836" y="1526166"/>
                      </a:lnTo>
                      <a:lnTo>
                        <a:pt x="7119118" y="1269948"/>
                      </a:lnTo>
                      <a:lnTo>
                        <a:pt x="7152541" y="1437047"/>
                      </a:lnTo>
                      <a:lnTo>
                        <a:pt x="7174823" y="1314508"/>
                      </a:lnTo>
                      <a:lnTo>
                        <a:pt x="7174823" y="1314508"/>
                      </a:lnTo>
                      <a:lnTo>
                        <a:pt x="7185964" y="1125130"/>
                      </a:lnTo>
                      <a:lnTo>
                        <a:pt x="7185964" y="1125130"/>
                      </a:lnTo>
                      <a:lnTo>
                        <a:pt x="7252810" y="1125130"/>
                      </a:lnTo>
                      <a:lnTo>
                        <a:pt x="7263951" y="1013731"/>
                      </a:lnTo>
                      <a:lnTo>
                        <a:pt x="7263951" y="1013731"/>
                      </a:lnTo>
                      <a:lnTo>
                        <a:pt x="7297374" y="1292228"/>
                      </a:lnTo>
                      <a:lnTo>
                        <a:pt x="7297374" y="1292228"/>
                      </a:lnTo>
                      <a:lnTo>
                        <a:pt x="7341939" y="1347928"/>
                      </a:lnTo>
                      <a:lnTo>
                        <a:pt x="7353080" y="1236529"/>
                      </a:lnTo>
                      <a:lnTo>
                        <a:pt x="7397644" y="1158549"/>
                      </a:lnTo>
                      <a:lnTo>
                        <a:pt x="7397644" y="1648705"/>
                      </a:lnTo>
                      <a:lnTo>
                        <a:pt x="7419926" y="1537306"/>
                      </a:lnTo>
                      <a:lnTo>
                        <a:pt x="7431067" y="1515026"/>
                      </a:lnTo>
                      <a:lnTo>
                        <a:pt x="7431067" y="1515026"/>
                      </a:lnTo>
                      <a:cubicBezTo>
                        <a:pt x="7474993" y="1471104"/>
                        <a:pt x="7464490" y="1497361"/>
                        <a:pt x="7464490" y="1437047"/>
                      </a:cubicBezTo>
                      <a:lnTo>
                        <a:pt x="7475631" y="1425907"/>
                      </a:lnTo>
                      <a:cubicBezTo>
                        <a:pt x="7526838" y="1400306"/>
                        <a:pt x="7520195" y="1420235"/>
                        <a:pt x="7520195" y="1381347"/>
                      </a:cubicBezTo>
                      <a:lnTo>
                        <a:pt x="7520195" y="1381347"/>
                      </a:lnTo>
                      <a:lnTo>
                        <a:pt x="7520195" y="1381347"/>
                      </a:lnTo>
                      <a:lnTo>
                        <a:pt x="7542477" y="1203109"/>
                      </a:lnTo>
                      <a:lnTo>
                        <a:pt x="7542477" y="1203109"/>
                      </a:lnTo>
                      <a:lnTo>
                        <a:pt x="7587041" y="1336788"/>
                      </a:lnTo>
                      <a:lnTo>
                        <a:pt x="7687310" y="1336788"/>
                      </a:lnTo>
                      <a:lnTo>
                        <a:pt x="7698452" y="924611"/>
                      </a:lnTo>
                      <a:lnTo>
                        <a:pt x="7765298" y="946891"/>
                      </a:lnTo>
                      <a:lnTo>
                        <a:pt x="7765298" y="1080570"/>
                      </a:lnTo>
                      <a:lnTo>
                        <a:pt x="7765298" y="1203109"/>
                      </a:lnTo>
                      <a:lnTo>
                        <a:pt x="7765298" y="1203109"/>
                      </a:lnTo>
                      <a:lnTo>
                        <a:pt x="7821003" y="1336788"/>
                      </a:lnTo>
                      <a:lnTo>
                        <a:pt x="7821003" y="1336788"/>
                      </a:lnTo>
                      <a:lnTo>
                        <a:pt x="7865567" y="1459327"/>
                      </a:lnTo>
                      <a:lnTo>
                        <a:pt x="7865567" y="1459327"/>
                      </a:lnTo>
                      <a:lnTo>
                        <a:pt x="7932413" y="1425907"/>
                      </a:lnTo>
                      <a:lnTo>
                        <a:pt x="7932413" y="1303368"/>
                      </a:lnTo>
                      <a:lnTo>
                        <a:pt x="7999259" y="1269948"/>
                      </a:lnTo>
                      <a:lnTo>
                        <a:pt x="7999259" y="1191969"/>
                      </a:lnTo>
                      <a:lnTo>
                        <a:pt x="7999259" y="980311"/>
                      </a:lnTo>
                      <a:lnTo>
                        <a:pt x="7999259" y="857772"/>
                      </a:lnTo>
                      <a:lnTo>
                        <a:pt x="8054964" y="1292228"/>
                      </a:lnTo>
                      <a:lnTo>
                        <a:pt x="8110670" y="1136270"/>
                      </a:lnTo>
                      <a:lnTo>
                        <a:pt x="8110670" y="1136270"/>
                      </a:lnTo>
                      <a:lnTo>
                        <a:pt x="8155234" y="1069430"/>
                      </a:lnTo>
                      <a:lnTo>
                        <a:pt x="8155234" y="1069430"/>
                      </a:lnTo>
                      <a:lnTo>
                        <a:pt x="8188657" y="935751"/>
                      </a:lnTo>
                      <a:lnTo>
                        <a:pt x="8300067" y="1448187"/>
                      </a:lnTo>
                      <a:lnTo>
                        <a:pt x="8311208" y="1258808"/>
                      </a:lnTo>
                      <a:lnTo>
                        <a:pt x="8311208" y="1058290"/>
                      </a:lnTo>
                      <a:lnTo>
                        <a:pt x="8389195" y="1236529"/>
                      </a:lnTo>
                      <a:lnTo>
                        <a:pt x="8400336" y="1370207"/>
                      </a:lnTo>
                      <a:lnTo>
                        <a:pt x="8433759" y="1225389"/>
                      </a:lnTo>
                      <a:lnTo>
                        <a:pt x="8467183" y="969171"/>
                      </a:lnTo>
                      <a:lnTo>
                        <a:pt x="8567452" y="1102850"/>
                      </a:lnTo>
                      <a:lnTo>
                        <a:pt x="8578593" y="1325648"/>
                      </a:lnTo>
                      <a:lnTo>
                        <a:pt x="8578593" y="1325648"/>
                      </a:lnTo>
                      <a:lnTo>
                        <a:pt x="8656580" y="1314508"/>
                      </a:lnTo>
                      <a:lnTo>
                        <a:pt x="8678862" y="1002591"/>
                      </a:lnTo>
                      <a:lnTo>
                        <a:pt x="8734567" y="1359067"/>
                      </a:lnTo>
                      <a:lnTo>
                        <a:pt x="8745708" y="1693264"/>
                      </a:lnTo>
                      <a:lnTo>
                        <a:pt x="8767990" y="1325648"/>
                      </a:lnTo>
                      <a:lnTo>
                        <a:pt x="8790272" y="1581865"/>
                      </a:lnTo>
                      <a:lnTo>
                        <a:pt x="8790272" y="1303368"/>
                      </a:lnTo>
                      <a:lnTo>
                        <a:pt x="8790272" y="1303368"/>
                      </a:lnTo>
                      <a:lnTo>
                        <a:pt x="8857119" y="1080570"/>
                      </a:lnTo>
                      <a:lnTo>
                        <a:pt x="8857119" y="1080570"/>
                      </a:lnTo>
                      <a:lnTo>
                        <a:pt x="8901683" y="1303368"/>
                      </a:lnTo>
                      <a:lnTo>
                        <a:pt x="8901683" y="1581865"/>
                      </a:lnTo>
                      <a:lnTo>
                        <a:pt x="8901683" y="1347928"/>
                      </a:lnTo>
                      <a:lnTo>
                        <a:pt x="8901683" y="1347928"/>
                      </a:lnTo>
                      <a:lnTo>
                        <a:pt x="8901683" y="1347928"/>
                      </a:lnTo>
                      <a:lnTo>
                        <a:pt x="8990811" y="1670985"/>
                      </a:lnTo>
                      <a:lnTo>
                        <a:pt x="8979670" y="1347928"/>
                      </a:lnTo>
                      <a:lnTo>
                        <a:pt x="8979670" y="1347928"/>
                      </a:lnTo>
                      <a:lnTo>
                        <a:pt x="9035375" y="1113990"/>
                      </a:lnTo>
                      <a:lnTo>
                        <a:pt x="9035375" y="1113990"/>
                      </a:lnTo>
                      <a:lnTo>
                        <a:pt x="9057657" y="1604145"/>
                      </a:lnTo>
                      <a:lnTo>
                        <a:pt x="9057657" y="1604145"/>
                      </a:lnTo>
                      <a:cubicBezTo>
                        <a:pt x="9091631" y="1377675"/>
                        <a:pt x="9091080" y="1456444"/>
                        <a:pt x="9091080" y="1370207"/>
                      </a:cubicBezTo>
                      <a:lnTo>
                        <a:pt x="9091080" y="1203109"/>
                      </a:lnTo>
                      <a:lnTo>
                        <a:pt x="9091080" y="1203109"/>
                      </a:lnTo>
                      <a:lnTo>
                        <a:pt x="9091080" y="1203109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5040341" y="5090247"/>
                  <a:ext cx="3657377" cy="2913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" name="TextBox 81"/>
              <p:cNvSpPr txBox="1"/>
              <p:nvPr/>
            </p:nvSpPr>
            <p:spPr>
              <a:xfrm>
                <a:off x="3243872" y="1568721"/>
                <a:ext cx="19475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+mj-lt"/>
                    <a:cs typeface="FreightSans Pro Medium"/>
                  </a:rPr>
                  <a:t>Preamplifier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8717" y="1633278"/>
                <a:ext cx="13055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+mj-lt"/>
                    <a:cs typeface="FreightSans Pro Medium"/>
                  </a:rPr>
                  <a:t>Magnet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476583" y="1877094"/>
                <a:ext cx="10528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+mj-lt"/>
                    <a:cs typeface="FreightSans Pro Medium"/>
                  </a:rPr>
                  <a:t>Cavity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417005" y="3800844"/>
                <a:ext cx="384912" cy="608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FreightSans Pro Medium"/>
                    <a:cs typeface="FreightSans Pro Medium"/>
                  </a:rPr>
                  <a:t>a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332879" y="3427406"/>
                <a:ext cx="367881" cy="608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Symbol" charset="2"/>
                    <a:cs typeface="Symbol" charset="2"/>
                  </a:rPr>
                  <a:t>g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329145" y="4619806"/>
                <a:ext cx="510282" cy="608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Symbol" charset="2"/>
                    <a:cs typeface="Symbol" charset="2"/>
                  </a:rPr>
                  <a:t>g</a:t>
                </a:r>
                <a:r>
                  <a:rPr lang="en-US" sz="3200" baseline="30000">
                    <a:latin typeface="Symbol" charset="2"/>
                    <a:cs typeface="Symbol" charset="2"/>
                  </a:rPr>
                  <a:t>*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129059" y="4109594"/>
                <a:ext cx="10930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+mj-lt"/>
                    <a:cs typeface="FreightSans Pro Medium"/>
                  </a:rPr>
                  <a:t>Power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8838637" y="6312941"/>
                <a:ext cx="16938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+mj-lt"/>
                    <a:cs typeface="FreightSans Pro Medium"/>
                  </a:rPr>
                  <a:t>Frequency</a:t>
                </a:r>
              </a:p>
            </p:txBody>
          </p:sp>
          <p:cxnSp>
            <p:nvCxnSpPr>
              <p:cNvPr id="90" name="Straight Connector 89"/>
              <p:cNvCxnSpPr>
                <a:endCxn id="91" idx="0"/>
              </p:cNvCxnSpPr>
              <p:nvPr/>
            </p:nvCxnSpPr>
            <p:spPr>
              <a:xfrm>
                <a:off x="7415586" y="5035823"/>
                <a:ext cx="1695" cy="136489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6536980" y="6400722"/>
                <a:ext cx="1760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+mj-lt"/>
                    <a:cs typeface="FreightSans Pro Medium"/>
                  </a:rPr>
                  <a:t>f  =  m</a:t>
                </a:r>
                <a:r>
                  <a:rPr lang="en-US" sz="3200" baseline="-25000">
                    <a:latin typeface="+mj-lt"/>
                    <a:cs typeface="FreightSans Pro Medium"/>
                  </a:rPr>
                  <a:t>a</a:t>
                </a:r>
                <a:r>
                  <a:rPr lang="en-US" sz="2400">
                    <a:latin typeface="+mj-lt"/>
                    <a:cs typeface="FreightSans Pro Medium"/>
                  </a:rPr>
                  <a:t>c</a:t>
                </a:r>
                <a:r>
                  <a:rPr lang="en-US" sz="3200" baseline="30000">
                    <a:latin typeface="+mj-lt"/>
                    <a:cs typeface="FreightSans Pro Medium"/>
                  </a:rPr>
                  <a:t>2</a:t>
                </a:r>
                <a:r>
                  <a:rPr lang="en-US" sz="2400">
                    <a:latin typeface="+mj-lt"/>
                    <a:cs typeface="FreightSans Pro Medium"/>
                  </a:rPr>
                  <a:t> / h</a:t>
                </a:r>
              </a:p>
            </p:txBody>
          </p:sp>
          <p:cxnSp>
            <p:nvCxnSpPr>
              <p:cNvPr id="92" name="Straight Arrow Connector 91"/>
              <p:cNvCxnSpPr/>
              <p:nvPr/>
            </p:nvCxnSpPr>
            <p:spPr bwMode="auto">
              <a:xfrm flipV="1">
                <a:off x="6657318" y="4128189"/>
                <a:ext cx="631674" cy="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93" name="Straight Arrow Connector 92"/>
              <p:cNvCxnSpPr/>
              <p:nvPr/>
            </p:nvCxnSpPr>
            <p:spPr bwMode="auto">
              <a:xfrm flipH="1">
                <a:off x="7632418" y="4123660"/>
                <a:ext cx="634611" cy="1175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94" name="TextBox 93"/>
              <p:cNvSpPr txBox="1"/>
              <p:nvPr/>
            </p:nvSpPr>
            <p:spPr>
              <a:xfrm>
                <a:off x="8405259" y="3819441"/>
                <a:ext cx="18199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err="1">
                    <a:latin typeface="Symbol" charset="2"/>
                    <a:cs typeface="Symbol" charset="2"/>
                  </a:rPr>
                  <a:t>D</a:t>
                </a:r>
                <a:r>
                  <a:rPr lang="en-US" sz="2800" b="0" err="1">
                    <a:latin typeface="+mj-lt"/>
                    <a:cs typeface="Corbel"/>
                  </a:rPr>
                  <a:t>f</a:t>
                </a:r>
                <a:r>
                  <a:rPr lang="en-US" sz="2800" b="0">
                    <a:latin typeface="+mj-lt"/>
                    <a:cs typeface="Corbel"/>
                  </a:rPr>
                  <a:t> / f </a:t>
                </a:r>
                <a:r>
                  <a:rPr lang="en-US" sz="2400" b="0">
                    <a:latin typeface="+mj-lt"/>
                    <a:cs typeface="Corbel"/>
                  </a:rPr>
                  <a:t>~ </a:t>
                </a:r>
                <a:r>
                  <a:rPr lang="en-US" sz="2800" b="0">
                    <a:latin typeface="+mj-lt"/>
                    <a:cs typeface="Corbel"/>
                  </a:rPr>
                  <a:t>10</a:t>
                </a:r>
                <a:r>
                  <a:rPr lang="en-US" sz="2800" b="0" baseline="30000">
                    <a:latin typeface="+mj-lt"/>
                    <a:cs typeface="Corbel"/>
                  </a:rPr>
                  <a:t>–6</a:t>
                </a:r>
              </a:p>
            </p:txBody>
          </p:sp>
          <p:sp>
            <p:nvSpPr>
              <p:cNvPr id="95" name="AutoShape 26"/>
              <p:cNvSpPr>
                <a:spLocks noChangeArrowheads="1"/>
              </p:cNvSpPr>
              <p:nvPr/>
            </p:nvSpPr>
            <p:spPr bwMode="auto">
              <a:xfrm rot="10800000" flipV="1">
                <a:off x="5530955" y="1216137"/>
                <a:ext cx="5845057" cy="1648619"/>
              </a:xfrm>
              <a:prstGeom prst="triangle">
                <a:avLst>
                  <a:gd name="adj" fmla="val 91537"/>
                </a:avLst>
              </a:prstGeom>
              <a:solidFill>
                <a:schemeClr val="accent1">
                  <a:lumMod val="60000"/>
                  <a:lumOff val="40000"/>
                  <a:alpha val="41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C7B8ED-AFE9-624B-BC12-AB28BCEE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7649" y="803836"/>
              <a:ext cx="4272156" cy="755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294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3A2B2-E45B-1344-9C53-F4C157A2C67C}"/>
              </a:ext>
            </a:extLst>
          </p:cNvPr>
          <p:cNvSpPr txBox="1"/>
          <p:nvPr/>
        </p:nvSpPr>
        <p:spPr>
          <a:xfrm>
            <a:off x="0" y="-30374"/>
            <a:ext cx="12192000" cy="67874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Light" panose="020B0402020203020204" pitchFamily="34" charset="77"/>
              </a:rPr>
              <a:t>  Conversion power, scan rate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17D12A-2C93-1955-7904-3C6219B15214}"/>
              </a:ext>
            </a:extLst>
          </p:cNvPr>
          <p:cNvGrpSpPr/>
          <p:nvPr/>
        </p:nvGrpSpPr>
        <p:grpSpPr>
          <a:xfrm>
            <a:off x="641946" y="728656"/>
            <a:ext cx="10628317" cy="6063172"/>
            <a:chOff x="641946" y="728656"/>
            <a:chExt cx="10628317" cy="60631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9CAA219-3152-8BE5-8F22-0DC931286F78}"/>
                </a:ext>
              </a:extLst>
            </p:cNvPr>
            <p:cNvGrpSpPr/>
            <p:nvPr/>
          </p:nvGrpSpPr>
          <p:grpSpPr>
            <a:xfrm>
              <a:off x="641946" y="731743"/>
              <a:ext cx="5381166" cy="4187877"/>
              <a:chOff x="286060" y="845009"/>
              <a:chExt cx="4426583" cy="358043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AE7633D-5924-5F97-3342-7AC2409D2CC3}"/>
                  </a:ext>
                </a:extLst>
              </p:cNvPr>
              <p:cNvSpPr/>
              <p:nvPr/>
            </p:nvSpPr>
            <p:spPr>
              <a:xfrm>
                <a:off x="286060" y="845009"/>
                <a:ext cx="4426583" cy="35804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75AA9BE-CA3C-746A-ABF9-48472E2A12EA}"/>
                  </a:ext>
                </a:extLst>
              </p:cNvPr>
              <p:cNvGrpSpPr/>
              <p:nvPr/>
            </p:nvGrpSpPr>
            <p:grpSpPr>
              <a:xfrm>
                <a:off x="434699" y="923759"/>
                <a:ext cx="4052854" cy="3363053"/>
                <a:chOff x="67576" y="939900"/>
                <a:chExt cx="4052854" cy="3363053"/>
              </a:xfrm>
            </p:grpSpPr>
            <p:pic>
              <p:nvPicPr>
                <p:cNvPr id="3" name="Picture 7">
                  <a:extLst>
                    <a:ext uri="{FF2B5EF4-FFF2-40B4-BE49-F238E27FC236}">
                      <a16:creationId xmlns:a16="http://schemas.microsoft.com/office/drawing/2014/main" id="{610D861A-0574-E2DE-D1A3-8329E48768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76" y="1496034"/>
                  <a:ext cx="4052854" cy="1857157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Rectangle 10">
                  <a:extLst>
                    <a:ext uri="{FF2B5EF4-FFF2-40B4-BE49-F238E27FC236}">
                      <a16:creationId xmlns:a16="http://schemas.microsoft.com/office/drawing/2014/main" id="{8B24CA7E-FC80-21ED-0489-B7569BFA0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477" y="939900"/>
                  <a:ext cx="1863504" cy="447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 dirty="0">
                      <a:latin typeface="Helvetica" charset="0"/>
                      <a:ea typeface="ＭＳ Ｐゴシック" charset="0"/>
                    </a:rPr>
                    <a:t>Signal power</a:t>
                  </a:r>
                </a:p>
              </p:txBody>
            </p:sp>
            <p:sp>
              <p:nvSpPr>
                <p:cNvPr id="9" name="Rectangle 13">
                  <a:extLst>
                    <a:ext uri="{FF2B5EF4-FFF2-40B4-BE49-F238E27FC236}">
                      <a16:creationId xmlns:a16="http://schemas.microsoft.com/office/drawing/2014/main" id="{ED68318C-4CFD-E93C-3D02-7DA806C38F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775" y="3480987"/>
                  <a:ext cx="3614907" cy="8219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Q</a:t>
                  </a:r>
                  <a:r>
                    <a:rPr lang="en-US" baseline="-25000" dirty="0">
                      <a:latin typeface="Helvetica" charset="0"/>
                      <a:ea typeface="ＭＳ Ｐゴシック" charset="0"/>
                    </a:rPr>
                    <a:t>L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  =   Q</a:t>
                  </a:r>
                  <a:r>
                    <a:rPr lang="en-US" baseline="-25000" dirty="0">
                      <a:latin typeface="Helvetica" charset="0"/>
                      <a:ea typeface="ＭＳ Ｐゴシック" charset="0"/>
                    </a:rPr>
                    <a:t>0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/(1+</a:t>
                  </a:r>
                  <a:r>
                    <a:rPr lang="en-US" sz="1600" dirty="0">
                      <a:latin typeface="Symbol" charset="0"/>
                      <a:ea typeface="ＭＳ Ｐゴシック" charset="0"/>
                      <a:sym typeface="Symbol" charset="0"/>
                    </a:rPr>
                    <a:t>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)    Loaded Q-value;  </a:t>
                  </a:r>
                  <a:r>
                    <a:rPr lang="en-US" sz="1600" dirty="0">
                      <a:latin typeface="Symbol" charset="0"/>
                      <a:ea typeface="ＭＳ Ｐゴシック" charset="0"/>
                      <a:sym typeface="Symbol" charset="0"/>
                    </a:rPr>
                    <a:t>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 coupling</a:t>
                  </a:r>
                </a:p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sz="1600" dirty="0">
                      <a:latin typeface="Symbol" charset="0"/>
                      <a:ea typeface="ＭＳ Ｐゴシック" charset="0"/>
                      <a:sym typeface="Symbol" charset="0"/>
                    </a:rPr>
                    <a:t>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f   =    f - f</a:t>
                  </a:r>
                  <a:r>
                    <a:rPr lang="en-US" baseline="-25000" dirty="0">
                      <a:latin typeface="Helvetica" charset="0"/>
                      <a:ea typeface="ＭＳ Ｐゴシック" charset="0"/>
                    </a:rPr>
                    <a:t>0</a:t>
                  </a:r>
                  <a:r>
                    <a:rPr lang="en-US" sz="1600" baseline="-25000" dirty="0">
                      <a:latin typeface="Helvetica" charset="0"/>
                      <a:ea typeface="ＭＳ Ｐゴシック" charset="0"/>
                    </a:rPr>
                    <a:t>                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Offset from central</a:t>
                  </a:r>
                  <a:endParaRPr lang="en-US" sz="1600" baseline="-25000" dirty="0">
                    <a:latin typeface="Helvetica" charset="0"/>
                    <a:ea typeface="ＭＳ Ｐゴシック" charset="0"/>
                  </a:endParaRPr>
                </a:p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C</a:t>
                  </a:r>
                  <a:r>
                    <a:rPr lang="en-US" baseline="-25000" dirty="0">
                      <a:latin typeface="Helvetica" charset="0"/>
                      <a:ea typeface="ＭＳ Ｐゴシック" charset="0"/>
                    </a:rPr>
                    <a:t>lmn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                      Cavity form factor</a:t>
                  </a:r>
                  <a:endParaRPr lang="en-US" dirty="0">
                    <a:latin typeface="Helvetica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AF47A6E-B6BB-3069-74A8-71F51FFE497B}"/>
                </a:ext>
              </a:extLst>
            </p:cNvPr>
            <p:cNvGrpSpPr/>
            <p:nvPr/>
          </p:nvGrpSpPr>
          <p:grpSpPr>
            <a:xfrm>
              <a:off x="6331844" y="728656"/>
              <a:ext cx="4938419" cy="4185743"/>
              <a:chOff x="4692181" y="683326"/>
              <a:chExt cx="3731572" cy="36982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3FB370-4F64-CE04-BD9E-F9E77D3D7403}"/>
                  </a:ext>
                </a:extLst>
              </p:cNvPr>
              <p:cNvSpPr/>
              <p:nvPr/>
            </p:nvSpPr>
            <p:spPr>
              <a:xfrm>
                <a:off x="4692181" y="683326"/>
                <a:ext cx="3731572" cy="36982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8B4E84E-A0B2-E904-7AB6-270356E254A4}"/>
                  </a:ext>
                </a:extLst>
              </p:cNvPr>
              <p:cNvGrpSpPr/>
              <p:nvPr/>
            </p:nvGrpSpPr>
            <p:grpSpPr>
              <a:xfrm>
                <a:off x="4931625" y="788908"/>
                <a:ext cx="3492127" cy="3380281"/>
                <a:chOff x="6171702" y="945483"/>
                <a:chExt cx="3492127" cy="3380281"/>
              </a:xfrm>
            </p:grpSpPr>
            <p:pic>
              <p:nvPicPr>
                <p:cNvPr id="6" name="Picture 8">
                  <a:extLst>
                    <a:ext uri="{FF2B5EF4-FFF2-40B4-BE49-F238E27FC236}">
                      <a16:creationId xmlns:a16="http://schemas.microsoft.com/office/drawing/2014/main" id="{6C60692B-93A0-E01E-13C9-82E4DB9A34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1702" y="1511023"/>
                  <a:ext cx="3179376" cy="1824484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" name="Rectangle 12">
                  <a:extLst>
                    <a:ext uri="{FF2B5EF4-FFF2-40B4-BE49-F238E27FC236}">
                      <a16:creationId xmlns:a16="http://schemas.microsoft.com/office/drawing/2014/main" id="{73E0C3B1-5F99-EE94-A3C7-0B02871C06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2822" y="945483"/>
                  <a:ext cx="1817136" cy="462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 dirty="0">
                      <a:latin typeface="Helvetica" charset="0"/>
                      <a:ea typeface="ＭＳ Ｐゴシック" charset="0"/>
                    </a:rPr>
                    <a:t>Scanning rate</a:t>
                  </a:r>
                </a:p>
              </p:txBody>
            </p:sp>
            <p:sp>
              <p:nvSpPr>
                <p:cNvPr id="10" name="Rectangle 14">
                  <a:extLst>
                    <a:ext uri="{FF2B5EF4-FFF2-40B4-BE49-F238E27FC236}">
                      <a16:creationId xmlns:a16="http://schemas.microsoft.com/office/drawing/2014/main" id="{334C5533-C178-6495-9275-DB13AA94E9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91113" y="3476312"/>
                  <a:ext cx="3172716" cy="8494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sz="1600" dirty="0">
                      <a:latin typeface="Symbol" charset="0"/>
                      <a:ea typeface="ＭＳ Ｐゴシック" charset="0"/>
                      <a:sym typeface="Symbol" charset="0"/>
                    </a:rPr>
                    <a:t>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f        	Cavity bandwidth</a:t>
                  </a:r>
                </a:p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f</a:t>
                  </a:r>
                  <a:r>
                    <a:rPr lang="en-US" baseline="-25000" dirty="0">
                      <a:latin typeface="Helvetica" charset="0"/>
                      <a:ea typeface="ＭＳ Ｐゴシック" charset="0"/>
                    </a:rPr>
                    <a:t>step</a:t>
                  </a: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	Frequency tuning steps</a:t>
                  </a:r>
                </a:p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sz="1600" dirty="0">
                      <a:latin typeface="Helvetica" charset="0"/>
                      <a:ea typeface="ＭＳ Ｐゴシック" charset="0"/>
                    </a:rPr>
                    <a:t>n	Overlapping tuning steps</a:t>
                  </a:r>
                  <a:endParaRPr lang="en-US" sz="1400" dirty="0">
                    <a:latin typeface="Helvetica" charset="0"/>
                    <a:ea typeface="ＭＳ Ｐゴシック" charset="0"/>
                  </a:endParaRPr>
                </a:p>
              </p:txBody>
            </p:sp>
          </p:grpSp>
        </p:grpSp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D8524FD9-B314-3E9D-B60C-31AA5C9A7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721" y="5371939"/>
              <a:ext cx="3851138" cy="1314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30" name="Object 13">
              <a:extLst>
                <a:ext uri="{FF2B5EF4-FFF2-40B4-BE49-F238E27FC236}">
                  <a16:creationId xmlns:a16="http://schemas.microsoft.com/office/drawing/2014/main" id="{99524886-1CE6-8311-9B87-3F6D3EF4F5F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4860870"/>
                </p:ext>
              </p:extLst>
            </p:nvPr>
          </p:nvGraphicFramePr>
          <p:xfrm>
            <a:off x="6772934" y="5741816"/>
            <a:ext cx="4237615" cy="775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22500" imgH="406400" progId="Equation.3">
                    <p:embed/>
                  </p:oleObj>
                </mc:Choice>
                <mc:Fallback>
                  <p:oleObj name="Equation" r:id="rId5" imgW="2222500" imgH="406400" progId="Equation.3">
                    <p:embed/>
                    <p:pic>
                      <p:nvPicPr>
                        <p:cNvPr id="63496" name="Object 13">
                          <a:extLst>
                            <a:ext uri="{FF2B5EF4-FFF2-40B4-BE49-F238E27FC236}">
                              <a16:creationId xmlns:a16="http://schemas.microsoft.com/office/drawing/2014/main" id="{37A2B5CD-73DE-F31F-A286-AEDC2DED4C1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2934" y="5741816"/>
                          <a:ext cx="4237615" cy="7750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518E82-2C0C-D2F6-0163-808B1927D5E2}"/>
                </a:ext>
              </a:extLst>
            </p:cNvPr>
            <p:cNvSpPr txBox="1"/>
            <p:nvPr/>
          </p:nvSpPr>
          <p:spPr>
            <a:xfrm>
              <a:off x="4347705" y="5106329"/>
              <a:ext cx="3734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Form factor &amp; Quality Factor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4F757B-246F-3A9A-3253-C155D4815230}"/>
                </a:ext>
              </a:extLst>
            </p:cNvPr>
            <p:cNvSpPr/>
            <p:nvPr/>
          </p:nvSpPr>
          <p:spPr>
            <a:xfrm>
              <a:off x="641946" y="5083744"/>
              <a:ext cx="10628316" cy="1708084"/>
            </a:xfrm>
            <a:prstGeom prst="rect">
              <a:avLst/>
            </a:prstGeom>
            <a:solidFill>
              <a:srgbClr val="00B050">
                <a:alpha val="39000"/>
              </a:srgb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755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3A2B2-E45B-1344-9C53-F4C157A2C67C}"/>
              </a:ext>
            </a:extLst>
          </p:cNvPr>
          <p:cNvSpPr txBox="1"/>
          <p:nvPr/>
        </p:nvSpPr>
        <p:spPr>
          <a:xfrm>
            <a:off x="0" y="-18651"/>
            <a:ext cx="12192000" cy="75828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Light" panose="020B0402020203020204" pitchFamily="34" charset="77"/>
              </a:rPr>
              <a:t>    System noise temperature, Figure-of-merit  </a:t>
            </a:r>
            <a:endParaRPr lang="en-US" sz="44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2CE3D1-24F5-CC4C-6B5F-1BA4B5AF8B36}"/>
              </a:ext>
            </a:extLst>
          </p:cNvPr>
          <p:cNvGrpSpPr/>
          <p:nvPr/>
        </p:nvGrpSpPr>
        <p:grpSpPr>
          <a:xfrm>
            <a:off x="727717" y="937845"/>
            <a:ext cx="10983636" cy="5744308"/>
            <a:chOff x="727717" y="879230"/>
            <a:chExt cx="10983636" cy="57443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9B374A3-06C9-18DC-A778-670157956DDB}"/>
                    </a:ext>
                  </a:extLst>
                </p:cNvPr>
                <p:cNvSpPr txBox="1"/>
                <p:nvPr/>
              </p:nvSpPr>
              <p:spPr>
                <a:xfrm>
                  <a:off x="7483515" y="4063464"/>
                  <a:ext cx="4227837" cy="2560074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𝐹𝑂𝑀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𝑆𝑌𝑆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9B374A3-06C9-18DC-A778-670157956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3515" y="4063464"/>
                  <a:ext cx="4227837" cy="256007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740773D-1168-B29A-FDEF-528399F5D53C}"/>
                </a:ext>
              </a:extLst>
            </p:cNvPr>
            <p:cNvGrpSpPr/>
            <p:nvPr/>
          </p:nvGrpSpPr>
          <p:grpSpPr>
            <a:xfrm>
              <a:off x="727717" y="879230"/>
              <a:ext cx="6387557" cy="5744308"/>
              <a:chOff x="8453225" y="683326"/>
              <a:chExt cx="3612336" cy="369828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63544A6-2F69-99E8-2347-F996073AE776}"/>
                  </a:ext>
                </a:extLst>
              </p:cNvPr>
              <p:cNvGrpSpPr/>
              <p:nvPr/>
            </p:nvGrpSpPr>
            <p:grpSpPr>
              <a:xfrm>
                <a:off x="8453225" y="683326"/>
                <a:ext cx="3612336" cy="3698280"/>
                <a:chOff x="8482535" y="683326"/>
                <a:chExt cx="3612336" cy="36982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2701D60-1B80-8B23-BEB8-DCCC0E424C60}"/>
                    </a:ext>
                  </a:extLst>
                </p:cNvPr>
                <p:cNvSpPr/>
                <p:nvPr/>
              </p:nvSpPr>
              <p:spPr>
                <a:xfrm>
                  <a:off x="8482535" y="683326"/>
                  <a:ext cx="3612336" cy="3698280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6D513208-BF54-2B0A-451E-81F72E3D40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42847" y="1524689"/>
                      <a:ext cx="2158729" cy="9962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𝑆𝑁𝑅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𝑆𝑌𝑆</m:t>
                                    </m:r>
                                  </m:sub>
                                </m:sSub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r>
                                          <a:rPr lang="el-GR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6D513208-BF54-2B0A-451E-81F72E3D40B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42847" y="1524689"/>
                      <a:ext cx="2158729" cy="99620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05B6496F-0891-15F5-BCD7-A78B26B8E9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86458" y="2652995"/>
                      <a:ext cx="3071507" cy="47461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𝑆𝑌𝑆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oMath>
                      </a14:m>
                      <a:r>
                        <a:rPr lang="en-US" sz="2800" dirty="0"/>
                        <a:t>+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oMath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05B6496F-0891-15F5-BCD7-A78B26B8E9C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86458" y="2652995"/>
                      <a:ext cx="3071507" cy="47461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33" b="-847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2" name="Rectangle 12">
                  <a:extLst>
                    <a:ext uri="{FF2B5EF4-FFF2-40B4-BE49-F238E27FC236}">
                      <a16:creationId xmlns:a16="http://schemas.microsoft.com/office/drawing/2014/main" id="{27C690ED-98D1-78AD-8032-4150163674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0529" y="757495"/>
                  <a:ext cx="2554126" cy="3368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 dirty="0">
                      <a:latin typeface="Helvetica" charset="0"/>
                      <a:ea typeface="ＭＳ Ｐゴシック" charset="0"/>
                    </a:rPr>
                    <a:t>System Noise Temperature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DBA778A-849C-317A-AD9E-8DE4C9776412}"/>
                    </a:ext>
                  </a:extLst>
                </p:cNvPr>
                <p:cNvSpPr txBox="1"/>
                <p:nvPr/>
              </p:nvSpPr>
              <p:spPr>
                <a:xfrm>
                  <a:off x="9220200" y="3469631"/>
                  <a:ext cx="2542740" cy="8058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2400" dirty="0"/>
                    <a:t>T         Physical temperature</a:t>
                  </a:r>
                </a:p>
                <a:p>
                  <a:pPr>
                    <a:spcAft>
                      <a:spcPts val="200"/>
                    </a:spcAft>
                  </a:pPr>
                  <a:r>
                    <a:rPr lang="en-US" sz="2400" dirty="0"/>
                    <a:t>T</a:t>
                  </a:r>
                  <a:r>
                    <a:rPr lang="en-US" sz="2800" baseline="-25000" dirty="0"/>
                    <a:t>A</a:t>
                  </a:r>
                  <a:r>
                    <a:rPr lang="en-US" sz="2400" dirty="0"/>
                    <a:t>       Amplifier noise temperature</a:t>
                  </a:r>
                </a:p>
                <a:p>
                  <a:pPr>
                    <a:spcAft>
                      <a:spcPts val="200"/>
                    </a:spcAft>
                  </a:pPr>
                  <a:r>
                    <a:rPr lang="en-US" sz="2400" dirty="0"/>
                    <a:t>t          Integration time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1D24B0-A15E-F53B-578B-F765A70B0734}"/>
                  </a:ext>
                </a:extLst>
              </p:cNvPr>
              <p:cNvSpPr txBox="1"/>
              <p:nvPr/>
            </p:nvSpPr>
            <p:spPr>
              <a:xfrm>
                <a:off x="9183743" y="1170525"/>
                <a:ext cx="2009078" cy="297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Dicke radiometer equation: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215F04-42B2-620A-8F07-8E5BEFBA4833}"/>
                </a:ext>
              </a:extLst>
            </p:cNvPr>
            <p:cNvSpPr txBox="1"/>
            <p:nvPr/>
          </p:nvSpPr>
          <p:spPr>
            <a:xfrm>
              <a:off x="7483516" y="879231"/>
              <a:ext cx="4227837" cy="28776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sz="2400" dirty="0"/>
                <a:t>The Standard Quantum Limit </a:t>
              </a:r>
            </a:p>
            <a:p>
              <a:pPr algn="ctr"/>
              <a:r>
                <a:rPr lang="en-US" sz="2400" dirty="0"/>
                <a:t>for Linear Amplifiers 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2800" i="1" dirty="0"/>
                <a:t>T</a:t>
              </a:r>
              <a:r>
                <a:rPr lang="en-US" sz="3200" i="1" baseline="-25000" dirty="0"/>
                <a:t>A</a:t>
              </a:r>
              <a:r>
                <a:rPr lang="en-US" sz="2800" i="1" dirty="0"/>
                <a:t> &gt; T</a:t>
              </a:r>
              <a:r>
                <a:rPr lang="en-US" sz="3200" i="1" baseline="-25000" dirty="0"/>
                <a:t>SQL </a:t>
              </a:r>
              <a:endParaRPr lang="en-US" sz="3200" i="1" dirty="0"/>
            </a:p>
            <a:p>
              <a:pPr algn="ctr"/>
              <a:endParaRPr lang="en-US" sz="2000" baseline="-25000" dirty="0"/>
            </a:p>
            <a:p>
              <a:pPr algn="ctr"/>
              <a:r>
                <a:rPr lang="en-US" sz="2000" dirty="0"/>
                <a:t>where</a:t>
              </a:r>
            </a:p>
            <a:p>
              <a:pPr algn="ctr"/>
              <a:endParaRPr lang="en-US" sz="2000" baseline="-25000" dirty="0"/>
            </a:p>
            <a:p>
              <a:pPr algn="ctr"/>
              <a:r>
                <a:rPr lang="en-US" sz="2800" i="1" dirty="0"/>
                <a:t>k</a:t>
              </a:r>
              <a:r>
                <a:rPr lang="en-US" sz="2800" i="1" baseline="-25000" dirty="0"/>
                <a:t>B</a:t>
              </a:r>
              <a:r>
                <a:rPr lang="en-US" sz="2400" i="1" dirty="0"/>
                <a:t> T</a:t>
              </a:r>
              <a:r>
                <a:rPr lang="en-US" sz="2800" i="1" baseline="-25000" dirty="0"/>
                <a:t>SQL</a:t>
              </a:r>
              <a:r>
                <a:rPr lang="en-US" sz="2800" i="1" dirty="0"/>
                <a:t> = h</a:t>
              </a:r>
              <a:r>
                <a:rPr lang="en-US" sz="2800" i="1" dirty="0">
                  <a:latin typeface="Symbol" pitchFamily="2" charset="2"/>
                </a:rPr>
                <a:t>n</a:t>
              </a:r>
              <a:endParaRPr lang="en-US" sz="2400" i="1" dirty="0"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45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F7BC4D9-5964-60AC-D83D-F9C391930A8F}"/>
              </a:ext>
            </a:extLst>
          </p:cNvPr>
          <p:cNvGrpSpPr/>
          <p:nvPr/>
        </p:nvGrpSpPr>
        <p:grpSpPr>
          <a:xfrm>
            <a:off x="-100737" y="90819"/>
            <a:ext cx="12161001" cy="6749514"/>
            <a:chOff x="-100737" y="54243"/>
            <a:chExt cx="12161001" cy="67495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56583D3-B729-A038-C8D8-F51CB56B3DEF}"/>
                </a:ext>
              </a:extLst>
            </p:cNvPr>
            <p:cNvGrpSpPr/>
            <p:nvPr/>
          </p:nvGrpSpPr>
          <p:grpSpPr>
            <a:xfrm>
              <a:off x="-100737" y="54243"/>
              <a:ext cx="7503048" cy="6749514"/>
              <a:chOff x="0" y="54243"/>
              <a:chExt cx="7503048" cy="674951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AD2FFE9-E1AD-E002-8FF8-081E7810BB7B}"/>
                  </a:ext>
                </a:extLst>
              </p:cNvPr>
              <p:cNvGrpSpPr/>
              <p:nvPr/>
            </p:nvGrpSpPr>
            <p:grpSpPr>
              <a:xfrm>
                <a:off x="0" y="54243"/>
                <a:ext cx="7503048" cy="6749514"/>
                <a:chOff x="0" y="54243"/>
                <a:chExt cx="7503048" cy="6749514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DD1BB99-96B2-F734-7342-5B7F51BB33D5}"/>
                    </a:ext>
                  </a:extLst>
                </p:cNvPr>
                <p:cNvGrpSpPr/>
                <p:nvPr/>
              </p:nvGrpSpPr>
              <p:grpSpPr>
                <a:xfrm>
                  <a:off x="0" y="54243"/>
                  <a:ext cx="7503048" cy="6749514"/>
                  <a:chOff x="0" y="54243"/>
                  <a:chExt cx="7503048" cy="6749514"/>
                </a:xfrm>
              </p:grpSpPr>
              <p:pic>
                <p:nvPicPr>
                  <p:cNvPr id="6" name="Picture 5" descr="A diagram of a person standing on a line&#10;&#10;Description automatically generated">
                    <a:extLst>
                      <a:ext uri="{FF2B5EF4-FFF2-40B4-BE49-F238E27FC236}">
                        <a16:creationId xmlns:a16="http://schemas.microsoft.com/office/drawing/2014/main" id="{90DD5986-AA79-B005-C683-D6C4780D5F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199802" y="4947316"/>
                    <a:ext cx="5937167" cy="1856441"/>
                  </a:xfrm>
                  <a:prstGeom prst="rect">
                    <a:avLst/>
                  </a:prstGeom>
                </p:spPr>
              </p:pic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666EBA9D-2DE2-F77B-E9BF-E44E602722C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54243"/>
                    <a:ext cx="7503048" cy="4855093"/>
                    <a:chOff x="0" y="54243"/>
                    <a:chExt cx="7503048" cy="4855093"/>
                  </a:xfrm>
                </p:grpSpPr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771C11ED-E00D-8EE1-758A-23CBA5767F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r="40287" b="8595"/>
                    <a:stretch/>
                  </p:blipFill>
                  <p:spPr>
                    <a:xfrm>
                      <a:off x="0" y="54243"/>
                      <a:ext cx="7415940" cy="48550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2AE2462D-8CC0-606B-D258-A2DD5B1457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8580" y="97661"/>
                      <a:ext cx="294468" cy="447126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FC5BBE1-5795-08B8-D45C-695FF86EA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85333" y="162733"/>
                  <a:ext cx="30996" cy="4297581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9" name="Picture 18" descr="A black letter with a white background&#10;&#10;Description automatically generated">
                <a:extLst>
                  <a:ext uri="{FF2B5EF4-FFF2-40B4-BE49-F238E27FC236}">
                    <a16:creationId xmlns:a16="http://schemas.microsoft.com/office/drawing/2014/main" id="{068D7D91-214F-AC9C-EE02-C6CF827C9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2736" y="4069100"/>
                <a:ext cx="1020828" cy="3243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6A6669-2AED-5EC1-658A-F987018835AE}"/>
                  </a:ext>
                </a:extLst>
              </p:cNvPr>
              <p:cNvSpPr txBox="1"/>
              <p:nvPr/>
            </p:nvSpPr>
            <p:spPr>
              <a:xfrm>
                <a:off x="1876547" y="2658806"/>
                <a:ext cx="2366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Ciaran O’Hare</a:t>
                </a:r>
              </a:p>
              <a:p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https://</a:t>
                </a:r>
                <a:r>
                  <a:rPr lang="en-US" sz="1100" err="1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cajohare.github.io</a:t>
                </a:r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/</a:t>
                </a:r>
                <a:r>
                  <a:rPr lang="en-US" sz="1100" err="1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AxionLimits</a:t>
                </a:r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/</a:t>
                </a:r>
                <a:endParaRPr 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412197-0683-AFC8-8553-97B6B8FAD157}"/>
                  </a:ext>
                </a:extLst>
              </p:cNvPr>
              <p:cNvSpPr txBox="1"/>
              <p:nvPr/>
            </p:nvSpPr>
            <p:spPr>
              <a:xfrm rot="16200000">
                <a:off x="5395099" y="2692604"/>
                <a:ext cx="8547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HAYSTAC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B5160D-F7A2-132B-8202-11E8028D7417}"/>
                </a:ext>
              </a:extLst>
            </p:cNvPr>
            <p:cNvSpPr txBox="1"/>
            <p:nvPr/>
          </p:nvSpPr>
          <p:spPr>
            <a:xfrm>
              <a:off x="7353948" y="182839"/>
              <a:ext cx="4706316" cy="30469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cs typeface="Calibri Light" panose="020F0302020204030204" pitchFamily="34" charset="0"/>
                </a:rPr>
                <a:t>Vacuum Realignment</a:t>
              </a:r>
            </a:p>
            <a:p>
              <a:endParaRPr lang="en-US" sz="1600" dirty="0">
                <a:cs typeface="Calibri Light" panose="020F0302020204030204" pitchFamily="34" charset="0"/>
              </a:endParaRPr>
            </a:p>
            <a:p>
              <a:pPr marL="519113" indent="-338138">
                <a:buFont typeface="Wingdings" pitchFamily="2" charset="2"/>
                <a:buChar char="Ø"/>
              </a:pPr>
              <a:r>
                <a:rPr lang="en-US" sz="2800" dirty="0">
                  <a:cs typeface="Calibri Light" panose="020F0302020204030204" pitchFamily="34" charset="0"/>
                </a:rPr>
                <a:t>   </a:t>
              </a:r>
              <a:r>
                <a:rPr lang="en-US" sz="3200" dirty="0">
                  <a:cs typeface="Calibri Light" panose="020F0302020204030204" pitchFamily="34" charset="0"/>
                </a:rPr>
                <a:t>m</a:t>
              </a:r>
              <a:r>
                <a:rPr lang="en-US" sz="4400" baseline="-25000" dirty="0">
                  <a:cs typeface="Calibri Light" panose="020F0302020204030204" pitchFamily="34" charset="0"/>
                </a:rPr>
                <a:t>a</a:t>
              </a:r>
              <a:r>
                <a:rPr lang="en-US" sz="3200" dirty="0">
                  <a:cs typeface="Calibri Light" panose="020F0302020204030204" pitchFamily="34" charset="0"/>
                </a:rPr>
                <a:t> ~  </a:t>
              </a:r>
              <a:r>
                <a:rPr lang="en-US" sz="3200" i="1" dirty="0">
                  <a:cs typeface="Calibri Light" panose="020F0302020204030204" pitchFamily="34" charset="0"/>
                </a:rPr>
                <a:t>O</a:t>
              </a:r>
              <a:r>
                <a:rPr lang="en-US" sz="3200" dirty="0">
                  <a:cs typeface="Calibri Light" panose="020F0302020204030204" pitchFamily="34" charset="0"/>
                </a:rPr>
                <a:t>(10 </a:t>
              </a:r>
              <a:r>
                <a:rPr lang="en-US" sz="3200" dirty="0" err="1">
                  <a:latin typeface="Symbol" pitchFamily="2" charset="2"/>
                  <a:cs typeface="Calibri Light" panose="020F0302020204030204" pitchFamily="34" charset="0"/>
                </a:rPr>
                <a:t>m</a:t>
              </a:r>
              <a:r>
                <a:rPr lang="en-US" sz="3200" dirty="0" err="1">
                  <a:cs typeface="Calibri Light" panose="020F0302020204030204" pitchFamily="34" charset="0"/>
                </a:rPr>
                <a:t>eV</a:t>
              </a:r>
              <a:r>
                <a:rPr lang="en-US" sz="3200" dirty="0">
                  <a:cs typeface="Calibri Light" panose="020F0302020204030204" pitchFamily="34" charset="0"/>
                </a:rPr>
                <a:t>)</a:t>
              </a:r>
            </a:p>
            <a:p>
              <a:pPr marL="519113" indent="-338138">
                <a:buFont typeface="Wingdings" pitchFamily="2" charset="2"/>
                <a:buChar char="Ø"/>
              </a:pPr>
              <a:r>
                <a:rPr lang="en-US" sz="3200" dirty="0">
                  <a:cs typeface="Calibri Light" panose="020F0302020204030204" pitchFamily="34" charset="0"/>
                </a:rPr>
                <a:t>   </a:t>
              </a:r>
              <a:r>
                <a:rPr lang="en-US" sz="3200" dirty="0">
                  <a:latin typeface="Symbol" pitchFamily="2" charset="2"/>
                  <a:cs typeface="Calibri Light" panose="020F0302020204030204" pitchFamily="34" charset="0"/>
                </a:rPr>
                <a:t>n</a:t>
              </a:r>
              <a:r>
                <a:rPr lang="en-US" sz="3200" dirty="0">
                  <a:cs typeface="Calibri Light" panose="020F0302020204030204" pitchFamily="34" charset="0"/>
                </a:rPr>
                <a:t>    ~  </a:t>
              </a:r>
              <a:r>
                <a:rPr lang="en-US" sz="3200" i="1" dirty="0">
                  <a:cs typeface="Calibri Light" panose="020F0302020204030204" pitchFamily="34" charset="0"/>
                </a:rPr>
                <a:t>O</a:t>
              </a:r>
              <a:r>
                <a:rPr lang="en-US" sz="3200" dirty="0">
                  <a:cs typeface="Calibri Light" panose="020F0302020204030204" pitchFamily="34" charset="0"/>
                </a:rPr>
                <a:t>(GHz)</a:t>
              </a:r>
            </a:p>
            <a:p>
              <a:pPr marL="519113" indent="-338138">
                <a:buFont typeface="Wingdings" pitchFamily="2" charset="2"/>
                <a:buChar char="Ø"/>
              </a:pPr>
              <a:r>
                <a:rPr lang="en-US" sz="3200" dirty="0">
                  <a:cs typeface="Calibri Light" panose="020F0302020204030204" pitchFamily="34" charset="0"/>
                </a:rPr>
                <a:t>   d    </a:t>
              </a:r>
              <a:r>
                <a:rPr lang="en-US" sz="3200" dirty="0">
                  <a:cs typeface="Times New Roman" panose="02020603050405020304" pitchFamily="18" charset="0"/>
                </a:rPr>
                <a:t>~</a:t>
              </a:r>
              <a:r>
                <a:rPr lang="en-US" sz="3200" dirty="0">
                  <a:cs typeface="Calibri Light" panose="020F0302020204030204" pitchFamily="34" charset="0"/>
                </a:rPr>
                <a:t>  </a:t>
              </a:r>
              <a:r>
                <a:rPr lang="en-US" sz="3200" dirty="0" err="1">
                  <a:latin typeface="Symbol" pitchFamily="2" charset="2"/>
                  <a:cs typeface="Calibri Light" panose="020F0302020204030204" pitchFamily="34" charset="0"/>
                </a:rPr>
                <a:t>l</a:t>
              </a:r>
              <a:r>
                <a:rPr lang="en-US" sz="3200" baseline="-25000" dirty="0" err="1">
                  <a:cs typeface="Calibri Light" panose="020F0302020204030204" pitchFamily="34" charset="0"/>
                </a:rPr>
                <a:t>C</a:t>
              </a:r>
              <a:r>
                <a:rPr lang="en-US" sz="3200" dirty="0">
                  <a:cs typeface="Calibri Light" panose="020F0302020204030204" pitchFamily="34" charset="0"/>
                </a:rPr>
                <a:t> </a:t>
              </a:r>
              <a:r>
                <a:rPr lang="en-US" sz="3200" dirty="0">
                  <a:cs typeface="Times New Roman" panose="02020603050405020304" pitchFamily="18" charset="0"/>
                </a:rPr>
                <a:t>~</a:t>
              </a:r>
              <a:r>
                <a:rPr lang="en-US" sz="3200" dirty="0">
                  <a:cs typeface="Calibri Light" panose="020F0302020204030204" pitchFamily="34" charset="0"/>
                </a:rPr>
                <a:t> </a:t>
              </a:r>
              <a:r>
                <a:rPr lang="en-US" sz="3200" i="1" dirty="0">
                  <a:cs typeface="Calibri Light" panose="020F0302020204030204" pitchFamily="34" charset="0"/>
                </a:rPr>
                <a:t>O</a:t>
              </a:r>
              <a:r>
                <a:rPr lang="en-US" sz="3200" dirty="0">
                  <a:cs typeface="Calibri Light" panose="020F0302020204030204" pitchFamily="34" charset="0"/>
                </a:rPr>
                <a:t>(0.1-1 m)</a:t>
              </a:r>
            </a:p>
            <a:p>
              <a:pPr marL="519113" indent="-338138">
                <a:buFont typeface="Wingdings" pitchFamily="2" charset="2"/>
                <a:buChar char="Ø"/>
              </a:pPr>
              <a:r>
                <a:rPr lang="en-US" sz="3200" dirty="0">
                  <a:cs typeface="Calibri Light" panose="020F0302020204030204" pitchFamily="34" charset="0"/>
                </a:rPr>
                <a:t>   microwave cavities</a:t>
              </a:r>
              <a:endParaRPr lang="en-US" sz="2800" dirty="0">
                <a:cs typeface="Calibri Light" panose="020F0302020204030204" pitchFamily="34" charset="0"/>
              </a:endParaRPr>
            </a:p>
            <a:p>
              <a:endParaRPr lang="en-US" sz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4" name="Picture 3" descr="A diagram of a cylinder&#10;&#10;Description automatically generated">
              <a:extLst>
                <a:ext uri="{FF2B5EF4-FFF2-40B4-BE49-F238E27FC236}">
                  <a16:creationId xmlns:a16="http://schemas.microsoft.com/office/drawing/2014/main" id="{1C693300-56E9-DDF1-86D8-4D9F9639D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2"/>
            <a:stretch/>
          </p:blipFill>
          <p:spPr>
            <a:xfrm>
              <a:off x="7339587" y="3577510"/>
              <a:ext cx="4706316" cy="286258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E0681E3-4364-071A-7F6F-7E043043EC24}"/>
                </a:ext>
              </a:extLst>
            </p:cNvPr>
            <p:cNvGrpSpPr/>
            <p:nvPr/>
          </p:nvGrpSpPr>
          <p:grpSpPr>
            <a:xfrm>
              <a:off x="4709429" y="2370204"/>
              <a:ext cx="2629021" cy="1905048"/>
              <a:chOff x="4709429" y="2370204"/>
              <a:chExt cx="2629021" cy="190504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626ED59-B69C-3DDB-E849-E12D5BF43D6C}"/>
                  </a:ext>
                </a:extLst>
              </p:cNvPr>
              <p:cNvSpPr/>
              <p:nvPr/>
            </p:nvSpPr>
            <p:spPr>
              <a:xfrm rot="19791766">
                <a:off x="4709429" y="2370204"/>
                <a:ext cx="1328430" cy="104155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0639EBA-D950-EA02-1607-ACC60A9724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52528" y="3233466"/>
                <a:ext cx="1485922" cy="10417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lg"/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2196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24AEE4F-0BAA-F390-9465-5D35185BA654}"/>
              </a:ext>
            </a:extLst>
          </p:cNvPr>
          <p:cNvGrpSpPr/>
          <p:nvPr/>
        </p:nvGrpSpPr>
        <p:grpSpPr>
          <a:xfrm>
            <a:off x="-100737" y="90819"/>
            <a:ext cx="12105890" cy="6749514"/>
            <a:chOff x="-100737" y="54243"/>
            <a:chExt cx="12105890" cy="67495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56583D3-B729-A038-C8D8-F51CB56B3DEF}"/>
                </a:ext>
              </a:extLst>
            </p:cNvPr>
            <p:cNvGrpSpPr/>
            <p:nvPr/>
          </p:nvGrpSpPr>
          <p:grpSpPr>
            <a:xfrm>
              <a:off x="-100737" y="54243"/>
              <a:ext cx="7503048" cy="6749514"/>
              <a:chOff x="0" y="54243"/>
              <a:chExt cx="7503048" cy="674951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AD2FFE9-E1AD-E002-8FF8-081E7810BB7B}"/>
                  </a:ext>
                </a:extLst>
              </p:cNvPr>
              <p:cNvGrpSpPr/>
              <p:nvPr/>
            </p:nvGrpSpPr>
            <p:grpSpPr>
              <a:xfrm>
                <a:off x="0" y="54243"/>
                <a:ext cx="7503048" cy="6749514"/>
                <a:chOff x="0" y="54243"/>
                <a:chExt cx="7503048" cy="6749514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DD1BB99-96B2-F734-7342-5B7F51BB33D5}"/>
                    </a:ext>
                  </a:extLst>
                </p:cNvPr>
                <p:cNvGrpSpPr/>
                <p:nvPr/>
              </p:nvGrpSpPr>
              <p:grpSpPr>
                <a:xfrm>
                  <a:off x="0" y="54243"/>
                  <a:ext cx="7503048" cy="6749514"/>
                  <a:chOff x="0" y="54243"/>
                  <a:chExt cx="7503048" cy="6749514"/>
                </a:xfrm>
              </p:grpSpPr>
              <p:pic>
                <p:nvPicPr>
                  <p:cNvPr id="6" name="Picture 5" descr="A diagram of a person standing on a line&#10;&#10;Description automatically generated">
                    <a:extLst>
                      <a:ext uri="{FF2B5EF4-FFF2-40B4-BE49-F238E27FC236}">
                        <a16:creationId xmlns:a16="http://schemas.microsoft.com/office/drawing/2014/main" id="{90DD5986-AA79-B005-C683-D6C4780D5F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199802" y="4947316"/>
                    <a:ext cx="5937167" cy="1856441"/>
                  </a:xfrm>
                  <a:prstGeom prst="rect">
                    <a:avLst/>
                  </a:prstGeom>
                </p:spPr>
              </p:pic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666EBA9D-2DE2-F77B-E9BF-E44E602722C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54243"/>
                    <a:ext cx="7503048" cy="4855093"/>
                    <a:chOff x="0" y="54243"/>
                    <a:chExt cx="7503048" cy="4855093"/>
                  </a:xfrm>
                </p:grpSpPr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771C11ED-E00D-8EE1-758A-23CBA5767F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r="40287" b="8595"/>
                    <a:stretch/>
                  </p:blipFill>
                  <p:spPr>
                    <a:xfrm>
                      <a:off x="0" y="54243"/>
                      <a:ext cx="7415940" cy="48550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2AE2462D-8CC0-606B-D258-A2DD5B1457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8580" y="97661"/>
                      <a:ext cx="294468" cy="447126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FC5BBE1-5795-08B8-D45C-695FF86EA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85333" y="162733"/>
                  <a:ext cx="30996" cy="4297581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9" name="Picture 18" descr="A black letter with a white background&#10;&#10;Description automatically generated">
                <a:extLst>
                  <a:ext uri="{FF2B5EF4-FFF2-40B4-BE49-F238E27FC236}">
                    <a16:creationId xmlns:a16="http://schemas.microsoft.com/office/drawing/2014/main" id="{068D7D91-214F-AC9C-EE02-C6CF827C9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2736" y="4069100"/>
                <a:ext cx="1020828" cy="3243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6A6669-2AED-5EC1-658A-F987018835AE}"/>
                  </a:ext>
                </a:extLst>
              </p:cNvPr>
              <p:cNvSpPr txBox="1"/>
              <p:nvPr/>
            </p:nvSpPr>
            <p:spPr>
              <a:xfrm>
                <a:off x="1876547" y="2658806"/>
                <a:ext cx="2366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Ciaran O’Hare</a:t>
                </a:r>
              </a:p>
              <a:p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https://</a:t>
                </a:r>
                <a:r>
                  <a:rPr lang="en-US" sz="1100" err="1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cajohare.github.io</a:t>
                </a:r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/</a:t>
                </a:r>
                <a:r>
                  <a:rPr lang="en-US" sz="1100" err="1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AxionLimits</a:t>
                </a:r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/</a:t>
                </a:r>
                <a:endParaRPr 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412197-0683-AFC8-8553-97B6B8FAD157}"/>
                  </a:ext>
                </a:extLst>
              </p:cNvPr>
              <p:cNvSpPr txBox="1"/>
              <p:nvPr/>
            </p:nvSpPr>
            <p:spPr>
              <a:xfrm rot="16200000">
                <a:off x="5395099" y="2692604"/>
                <a:ext cx="8547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HAYSTAC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0B5160D-F7A2-132B-8202-11E8028D7417}"/>
                    </a:ext>
                  </a:extLst>
                </p:cNvPr>
                <p:cNvSpPr txBox="1"/>
                <p:nvPr/>
              </p:nvSpPr>
              <p:spPr>
                <a:xfrm>
                  <a:off x="7315203" y="174925"/>
                  <a:ext cx="4689950" cy="310854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cs typeface="Calibri Light" panose="020F0302020204030204" pitchFamily="34" charset="0"/>
                    </a:rPr>
                    <a:t>Post-Inflation Axion </a:t>
                  </a:r>
                </a:p>
                <a:p>
                  <a:endPara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  <a:p>
                  <a:pPr marL="523875" indent="-342900">
                    <a:buFont typeface="Wingdings" pitchFamily="2" charset="2"/>
                    <a:buChar char="Ø"/>
                  </a:pPr>
                  <a:r>
                    <a:rPr lang="en-US" sz="3200" dirty="0">
                      <a:latin typeface="Symbol" pitchFamily="2" charset="2"/>
                      <a:cs typeface="Calibri Light" panose="020F0302020204030204" pitchFamily="34" charset="0"/>
                    </a:rPr>
                    <a:t>  </a:t>
                  </a:r>
                  <a:r>
                    <a:rPr lang="en-US" sz="3600" dirty="0">
                      <a:cs typeface="Calibri Light" panose="020F0302020204030204" pitchFamily="34" charset="0"/>
                    </a:rPr>
                    <a:t>m</a:t>
                  </a:r>
                  <a:r>
                    <a:rPr lang="en-US" sz="4400" baseline="-25000" dirty="0">
                      <a:cs typeface="Calibri Light" panose="020F0302020204030204" pitchFamily="34" charset="0"/>
                    </a:rPr>
                    <a:t>a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 ~   </a:t>
                  </a:r>
                  <a:r>
                    <a:rPr lang="en-US" sz="3200" i="1" dirty="0">
                      <a:cs typeface="Calibri Light" panose="020F0302020204030204" pitchFamily="34" charset="0"/>
                    </a:rPr>
                    <a:t>O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(100 </a:t>
                  </a:r>
                  <a:r>
                    <a:rPr lang="en-US" sz="3200" dirty="0" err="1">
                      <a:latin typeface="Symbol" pitchFamily="2" charset="2"/>
                      <a:cs typeface="Calibri Light" panose="020F0302020204030204" pitchFamily="34" charset="0"/>
                    </a:rPr>
                    <a:t>m</a:t>
                  </a:r>
                  <a:r>
                    <a:rPr lang="en-US" sz="3200" dirty="0" err="1">
                      <a:cs typeface="Calibri Light" panose="020F0302020204030204" pitchFamily="34" charset="0"/>
                    </a:rPr>
                    <a:t>eV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)</a:t>
                  </a:r>
                </a:p>
                <a:p>
                  <a:pPr marL="519113" indent="-338138">
                    <a:buFont typeface="Wingdings" pitchFamily="2" charset="2"/>
                    <a:buChar char="Ø"/>
                  </a:pPr>
                  <a:r>
                    <a:rPr lang="en-US" sz="3200" dirty="0">
                      <a:cs typeface="Calibri Light" panose="020F0302020204030204" pitchFamily="34" charset="0"/>
                    </a:rPr>
                    <a:t>   </a:t>
                  </a:r>
                  <a:r>
                    <a:rPr lang="en-US" sz="3200" dirty="0">
                      <a:latin typeface="Symbol" pitchFamily="2" charset="2"/>
                      <a:cs typeface="Calibri Light" panose="020F0302020204030204" pitchFamily="34" charset="0"/>
                    </a:rPr>
                    <a:t>n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    ~  </a:t>
                  </a:r>
                  <a:r>
                    <a:rPr lang="en-US" sz="3200" i="1" dirty="0">
                      <a:cs typeface="Calibri Light" panose="020F0302020204030204" pitchFamily="34" charset="0"/>
                    </a:rPr>
                    <a:t>O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(10-100 GHz)</a:t>
                  </a:r>
                  <a:endParaRPr lang="en-US" sz="3200" dirty="0">
                    <a:latin typeface="Symbol" pitchFamily="2" charset="2"/>
                    <a:cs typeface="Calibri Light" panose="020F0302020204030204" pitchFamily="34" charset="0"/>
                  </a:endParaRPr>
                </a:p>
                <a:p>
                  <a:pPr marL="519113" indent="-338138">
                    <a:buFont typeface="Wingdings" pitchFamily="2" charset="2"/>
                    <a:buChar char="Ø"/>
                  </a:pPr>
                  <a:r>
                    <a:rPr lang="en-US" sz="3200" dirty="0">
                      <a:latin typeface="Symbol" pitchFamily="2" charset="2"/>
                      <a:cs typeface="Calibri Light" panose="020F0302020204030204" pitchFamily="34" charset="0"/>
                    </a:rPr>
                    <a:t>   </a:t>
                  </a:r>
                  <a:r>
                    <a:rPr lang="en-US" sz="3200" dirty="0" err="1">
                      <a:latin typeface="Symbol" pitchFamily="2" charset="2"/>
                      <a:cs typeface="Calibri Light" panose="020F0302020204030204" pitchFamily="34" charset="0"/>
                    </a:rPr>
                    <a:t>l</a:t>
                  </a:r>
                  <a:r>
                    <a:rPr lang="en-US" sz="3200" baseline="-25000" dirty="0" err="1">
                      <a:cs typeface="Calibri Light" panose="020F0302020204030204" pitchFamily="34" charset="0"/>
                    </a:rPr>
                    <a:t>C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 = h/m</a:t>
                  </a:r>
                  <a:r>
                    <a:rPr lang="en-US" sz="3200" baseline="-25000" dirty="0">
                      <a:cs typeface="Calibri Light" panose="020F0302020204030204" pitchFamily="34" charset="0"/>
                    </a:rPr>
                    <a:t>a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c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</m:oMath>
                  </a14:m>
                  <a:r>
                    <a:rPr lang="en-US" sz="3200" dirty="0">
                      <a:cs typeface="Calibri Light" panose="020F0302020204030204" pitchFamily="34" charset="0"/>
                    </a:rPr>
                    <a:t> </a:t>
                  </a:r>
                  <a:r>
                    <a:rPr lang="en-US" sz="3200" i="1" dirty="0">
                      <a:cs typeface="Calibri Light" panose="020F0302020204030204" pitchFamily="34" charset="0"/>
                    </a:rPr>
                    <a:t>O</a:t>
                  </a:r>
                  <a:r>
                    <a:rPr lang="en-US" sz="3200" dirty="0">
                      <a:cs typeface="Calibri Light" panose="020F0302020204030204" pitchFamily="34" charset="0"/>
                    </a:rPr>
                    <a:t>(cm)</a:t>
                  </a:r>
                </a:p>
                <a:p>
                  <a:pPr marL="519113" indent="-338138">
                    <a:buFont typeface="Wingdings" pitchFamily="2" charset="2"/>
                    <a:buChar char="Ø"/>
                  </a:pPr>
                  <a:r>
                    <a:rPr lang="en-US" sz="3200" dirty="0">
                      <a:cs typeface="Calibri Light" panose="020F0302020204030204" pitchFamily="34" charset="0"/>
                    </a:rPr>
                    <a:t>   e.g.  metamaterials</a:t>
                  </a:r>
                </a:p>
                <a:p>
                  <a:endPara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0B5160D-F7A2-132B-8202-11E8028D7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3" y="174925"/>
                  <a:ext cx="4689950" cy="3108543"/>
                </a:xfrm>
                <a:prstGeom prst="rect">
                  <a:avLst/>
                </a:prstGeom>
                <a:blipFill>
                  <a:blip r:embed="rId7"/>
                  <a:stretch>
                    <a:fillRect t="-2834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26ED59-B69C-3DDB-E849-E12D5BF43D6C}"/>
                </a:ext>
              </a:extLst>
            </p:cNvPr>
            <p:cNvSpPr/>
            <p:nvPr/>
          </p:nvSpPr>
          <p:spPr>
            <a:xfrm rot="19791766">
              <a:off x="5549169" y="2254017"/>
              <a:ext cx="989107" cy="756701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C1D119-3D69-5ED9-1C28-9E7575A75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" r="-952"/>
            <a:stretch/>
          </p:blipFill>
          <p:spPr>
            <a:xfrm>
              <a:off x="7402311" y="3625198"/>
              <a:ext cx="4602842" cy="2712786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0639EBA-D950-EA02-1607-ACC60A972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7002" y="2963632"/>
              <a:ext cx="1102417" cy="1105468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non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D492D79-2B3B-7FA9-9729-8081D4DDAE56}"/>
              </a:ext>
            </a:extLst>
          </p:cNvPr>
          <p:cNvSpPr txBox="1"/>
          <p:nvPr/>
        </p:nvSpPr>
        <p:spPr>
          <a:xfrm>
            <a:off x="7519896" y="6400800"/>
            <a:ext cx="389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See H. Jackson, A. Gallo Rosso</a:t>
            </a:r>
          </a:p>
        </p:txBody>
      </p:sp>
    </p:spTree>
    <p:extLst>
      <p:ext uri="{BB962C8B-B14F-4D97-AF65-F5344CB8AC3E}">
        <p14:creationId xmlns:p14="http://schemas.microsoft.com/office/powerpoint/2010/main" val="1573907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0444EB8-D9BF-5003-E5A8-3B4945449FB6}"/>
              </a:ext>
            </a:extLst>
          </p:cNvPr>
          <p:cNvGrpSpPr/>
          <p:nvPr/>
        </p:nvGrpSpPr>
        <p:grpSpPr>
          <a:xfrm>
            <a:off x="-100737" y="66435"/>
            <a:ext cx="12094408" cy="6749514"/>
            <a:chOff x="-100737" y="66435"/>
            <a:chExt cx="12094408" cy="67495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56583D3-B729-A038-C8D8-F51CB56B3DEF}"/>
                </a:ext>
              </a:extLst>
            </p:cNvPr>
            <p:cNvGrpSpPr/>
            <p:nvPr/>
          </p:nvGrpSpPr>
          <p:grpSpPr>
            <a:xfrm>
              <a:off x="-100737" y="66435"/>
              <a:ext cx="7503048" cy="6749514"/>
              <a:chOff x="0" y="54243"/>
              <a:chExt cx="7503048" cy="674951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AD2FFE9-E1AD-E002-8FF8-081E7810BB7B}"/>
                  </a:ext>
                </a:extLst>
              </p:cNvPr>
              <p:cNvGrpSpPr/>
              <p:nvPr/>
            </p:nvGrpSpPr>
            <p:grpSpPr>
              <a:xfrm>
                <a:off x="0" y="54243"/>
                <a:ext cx="7503048" cy="6749514"/>
                <a:chOff x="0" y="54243"/>
                <a:chExt cx="7503048" cy="6749514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DD1BB99-96B2-F734-7342-5B7F51BB33D5}"/>
                    </a:ext>
                  </a:extLst>
                </p:cNvPr>
                <p:cNvGrpSpPr/>
                <p:nvPr/>
              </p:nvGrpSpPr>
              <p:grpSpPr>
                <a:xfrm>
                  <a:off x="0" y="54243"/>
                  <a:ext cx="7503048" cy="6749514"/>
                  <a:chOff x="0" y="54243"/>
                  <a:chExt cx="7503048" cy="6749514"/>
                </a:xfrm>
              </p:grpSpPr>
              <p:pic>
                <p:nvPicPr>
                  <p:cNvPr id="6" name="Picture 5" descr="A diagram of a person standing on a line&#10;&#10;Description automatically generated">
                    <a:extLst>
                      <a:ext uri="{FF2B5EF4-FFF2-40B4-BE49-F238E27FC236}">
                        <a16:creationId xmlns:a16="http://schemas.microsoft.com/office/drawing/2014/main" id="{90DD5986-AA79-B005-C683-D6C4780D5F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199802" y="4947316"/>
                    <a:ext cx="5937167" cy="1856441"/>
                  </a:xfrm>
                  <a:prstGeom prst="rect">
                    <a:avLst/>
                  </a:prstGeom>
                </p:spPr>
              </p:pic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666EBA9D-2DE2-F77B-E9BF-E44E602722C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54243"/>
                    <a:ext cx="7503048" cy="4855093"/>
                    <a:chOff x="0" y="54243"/>
                    <a:chExt cx="7503048" cy="4855093"/>
                  </a:xfrm>
                </p:grpSpPr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771C11ED-E00D-8EE1-758A-23CBA5767F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r="40287" b="8595"/>
                    <a:stretch/>
                  </p:blipFill>
                  <p:spPr>
                    <a:xfrm>
                      <a:off x="0" y="54243"/>
                      <a:ext cx="7415940" cy="48550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2AE2462D-8CC0-606B-D258-A2DD5B1457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8580" y="97661"/>
                      <a:ext cx="294468" cy="447126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FC5BBE1-5795-08B8-D45C-695FF86EA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85333" y="162733"/>
                  <a:ext cx="30996" cy="4297581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9" name="Picture 18" descr="A black letter with a white background&#10;&#10;Description automatically generated">
                <a:extLst>
                  <a:ext uri="{FF2B5EF4-FFF2-40B4-BE49-F238E27FC236}">
                    <a16:creationId xmlns:a16="http://schemas.microsoft.com/office/drawing/2014/main" id="{068D7D91-214F-AC9C-EE02-C6CF827C9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2736" y="4069100"/>
                <a:ext cx="1020828" cy="3243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6A6669-2AED-5EC1-658A-F987018835AE}"/>
                  </a:ext>
                </a:extLst>
              </p:cNvPr>
              <p:cNvSpPr txBox="1"/>
              <p:nvPr/>
            </p:nvSpPr>
            <p:spPr>
              <a:xfrm>
                <a:off x="1876547" y="2658806"/>
                <a:ext cx="2366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Ciaran O’Hare</a:t>
                </a:r>
              </a:p>
              <a:p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https://</a:t>
                </a:r>
                <a:r>
                  <a:rPr lang="en-US" sz="1100" err="1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cajohare.github.io</a:t>
                </a:r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/</a:t>
                </a:r>
                <a:r>
                  <a:rPr lang="en-US" sz="1100" err="1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AxionLimits</a:t>
                </a:r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/</a:t>
                </a:r>
                <a:endParaRPr lang="en-US" sz="1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412197-0683-AFC8-8553-97B6B8FAD157}"/>
                  </a:ext>
                </a:extLst>
              </p:cNvPr>
              <p:cNvSpPr txBox="1"/>
              <p:nvPr/>
            </p:nvSpPr>
            <p:spPr>
              <a:xfrm rot="16200000">
                <a:off x="5395099" y="2692604"/>
                <a:ext cx="8547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HAYSTAC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B5160D-F7A2-132B-8202-11E8028D7417}"/>
                </a:ext>
              </a:extLst>
            </p:cNvPr>
            <p:cNvSpPr txBox="1"/>
            <p:nvPr/>
          </p:nvSpPr>
          <p:spPr>
            <a:xfrm>
              <a:off x="7315203" y="181754"/>
              <a:ext cx="4678468" cy="3108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cs typeface="Calibri Light" panose="020F0302020204030204" pitchFamily="34" charset="0"/>
                </a:rPr>
                <a:t>GUT-scale Axions  </a:t>
              </a:r>
            </a:p>
            <a:p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523875" indent="-342900">
                <a:buFont typeface="Wingdings" pitchFamily="2" charset="2"/>
                <a:buChar char="Ø"/>
              </a:pPr>
              <a:r>
                <a:rPr lang="en-US" sz="3200" dirty="0">
                  <a:latin typeface="Symbol" pitchFamily="2" charset="2"/>
                  <a:cs typeface="Calibri Light" panose="020F0302020204030204" pitchFamily="34" charset="0"/>
                </a:rPr>
                <a:t>  </a:t>
              </a:r>
              <a:r>
                <a:rPr lang="en-US" sz="3600" dirty="0">
                  <a:cs typeface="Calibri Light" panose="020F0302020204030204" pitchFamily="34" charset="0"/>
                </a:rPr>
                <a:t>m</a:t>
              </a:r>
              <a:r>
                <a:rPr lang="en-US" sz="4400" baseline="-25000" dirty="0">
                  <a:cs typeface="Calibri Light" panose="020F0302020204030204" pitchFamily="34" charset="0"/>
                </a:rPr>
                <a:t>a</a:t>
              </a:r>
              <a:r>
                <a:rPr lang="en-US" sz="3200" dirty="0">
                  <a:cs typeface="Calibri Light" panose="020F0302020204030204" pitchFamily="34" charset="0"/>
                </a:rPr>
                <a:t> ~   </a:t>
              </a:r>
              <a:r>
                <a:rPr lang="en-US" sz="3200" i="1" dirty="0">
                  <a:cs typeface="Calibri Light" panose="020F0302020204030204" pitchFamily="34" charset="0"/>
                </a:rPr>
                <a:t>O</a:t>
              </a:r>
              <a:r>
                <a:rPr lang="en-US" sz="3200" dirty="0">
                  <a:cs typeface="Calibri Light" panose="020F0302020204030204" pitchFamily="34" charset="0"/>
                </a:rPr>
                <a:t>(</a:t>
              </a:r>
              <a:r>
                <a:rPr lang="en-US" sz="3200" dirty="0" err="1">
                  <a:cs typeface="Calibri Light" panose="020F0302020204030204" pitchFamily="34" charset="0"/>
                </a:rPr>
                <a:t>neV</a:t>
              </a:r>
              <a:r>
                <a:rPr lang="en-US" sz="3200" dirty="0">
                  <a:cs typeface="Calibri Light" panose="020F0302020204030204" pitchFamily="34" charset="0"/>
                </a:rPr>
                <a:t>)</a:t>
              </a:r>
            </a:p>
            <a:p>
              <a:pPr marL="519113" indent="-338138">
                <a:buFont typeface="Wingdings" pitchFamily="2" charset="2"/>
                <a:buChar char="Ø"/>
              </a:pPr>
              <a:r>
                <a:rPr lang="en-US" sz="3200" dirty="0">
                  <a:cs typeface="Calibri Light" panose="020F0302020204030204" pitchFamily="34" charset="0"/>
                </a:rPr>
                <a:t>   </a:t>
              </a:r>
              <a:r>
                <a:rPr lang="en-US" sz="3200" dirty="0">
                  <a:latin typeface="Symbol" pitchFamily="2" charset="2"/>
                  <a:cs typeface="Calibri Light" panose="020F0302020204030204" pitchFamily="34" charset="0"/>
                </a:rPr>
                <a:t>n</a:t>
              </a:r>
              <a:r>
                <a:rPr lang="en-US" sz="3200" dirty="0">
                  <a:cs typeface="Calibri Light" panose="020F0302020204030204" pitchFamily="34" charset="0"/>
                </a:rPr>
                <a:t>    ~  </a:t>
              </a:r>
              <a:r>
                <a:rPr lang="en-US" sz="3200" i="1" dirty="0">
                  <a:cs typeface="Calibri Light" panose="020F0302020204030204" pitchFamily="34" charset="0"/>
                </a:rPr>
                <a:t>O</a:t>
              </a:r>
              <a:r>
                <a:rPr lang="en-US" sz="3200" dirty="0">
                  <a:cs typeface="Calibri Light" panose="020F0302020204030204" pitchFamily="34" charset="0"/>
                </a:rPr>
                <a:t>(kHz-MHz)</a:t>
              </a:r>
              <a:endParaRPr lang="en-US" sz="3200" dirty="0">
                <a:latin typeface="Symbol" pitchFamily="2" charset="2"/>
                <a:cs typeface="Calibri Light" panose="020F0302020204030204" pitchFamily="34" charset="0"/>
              </a:endParaRPr>
            </a:p>
            <a:p>
              <a:pPr marL="519113" indent="-338138">
                <a:buFont typeface="Wingdings" pitchFamily="2" charset="2"/>
                <a:buChar char="Ø"/>
              </a:pPr>
              <a:r>
                <a:rPr lang="en-US" sz="3200" dirty="0">
                  <a:latin typeface="Symbol" pitchFamily="2" charset="2"/>
                  <a:cs typeface="Calibri Light" panose="020F0302020204030204" pitchFamily="34" charset="0"/>
                </a:rPr>
                <a:t>  </a:t>
              </a:r>
              <a:r>
                <a:rPr lang="en-US" sz="3200" dirty="0" err="1">
                  <a:latin typeface="Symbol" pitchFamily="2" charset="2"/>
                  <a:cs typeface="Calibri Light" panose="020F0302020204030204" pitchFamily="34" charset="0"/>
                </a:rPr>
                <a:t>l</a:t>
              </a:r>
              <a:r>
                <a:rPr lang="en-US" sz="3200" baseline="-25000" dirty="0" err="1">
                  <a:cs typeface="Calibri Light" panose="020F0302020204030204" pitchFamily="34" charset="0"/>
                </a:rPr>
                <a:t>C</a:t>
              </a:r>
              <a:r>
                <a:rPr lang="en-US" sz="3200" dirty="0">
                  <a:cs typeface="Calibri Light" panose="020F0302020204030204" pitchFamily="34" charset="0"/>
                </a:rPr>
                <a:t> = h/m</a:t>
              </a:r>
              <a:r>
                <a:rPr lang="en-US" sz="3200" baseline="-25000" dirty="0">
                  <a:cs typeface="Calibri Light" panose="020F0302020204030204" pitchFamily="34" charset="0"/>
                </a:rPr>
                <a:t>a</a:t>
              </a:r>
              <a:r>
                <a:rPr lang="en-US" sz="3200" dirty="0">
                  <a:cs typeface="Calibri Light" panose="020F0302020204030204" pitchFamily="34" charset="0"/>
                </a:rPr>
                <a:t>c </a:t>
              </a:r>
              <a:r>
                <a:rPr lang="en-US" sz="3200" dirty="0">
                  <a:cs typeface="Times New Roman" panose="02020603050405020304" pitchFamily="18" charset="0"/>
                </a:rPr>
                <a:t>~</a:t>
              </a:r>
              <a:r>
                <a:rPr lang="en-US" sz="3200" dirty="0">
                  <a:cs typeface="Calibri Light" panose="020F0302020204030204" pitchFamily="34" charset="0"/>
                </a:rPr>
                <a:t> </a:t>
              </a:r>
              <a:r>
                <a:rPr lang="en-US" sz="3200" i="1" dirty="0">
                  <a:cs typeface="Calibri Light" panose="020F0302020204030204" pitchFamily="34" charset="0"/>
                </a:rPr>
                <a:t>O</a:t>
              </a:r>
              <a:r>
                <a:rPr lang="en-US" sz="3200" dirty="0">
                  <a:cs typeface="Calibri Light" panose="020F0302020204030204" pitchFamily="34" charset="0"/>
                </a:rPr>
                <a:t>(km)</a:t>
              </a:r>
            </a:p>
            <a:p>
              <a:pPr marL="519113" indent="-338138">
                <a:buFont typeface="Wingdings" pitchFamily="2" charset="2"/>
                <a:buChar char="Ø"/>
              </a:pPr>
              <a:r>
                <a:rPr lang="en-US" sz="2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 </a:t>
              </a:r>
              <a:r>
                <a:rPr lang="en-US" sz="3200" dirty="0">
                  <a:cs typeface="Calibri Light" panose="020F0302020204030204" pitchFamily="34" charset="0"/>
                </a:rPr>
                <a:t>lumped-element</a:t>
              </a:r>
              <a:r>
                <a:rPr lang="en-US" sz="2800" dirty="0">
                  <a:cs typeface="Calibri Light" panose="020F0302020204030204" pitchFamily="34" charset="0"/>
                </a:rPr>
                <a:t> circuit</a:t>
              </a:r>
              <a:endParaRPr lang="en-US" sz="2400" dirty="0">
                <a:cs typeface="Calibri Light" panose="020F03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26ED59-B69C-3DDB-E849-E12D5BF43D6C}"/>
                </a:ext>
              </a:extLst>
            </p:cNvPr>
            <p:cNvSpPr/>
            <p:nvPr/>
          </p:nvSpPr>
          <p:spPr>
            <a:xfrm rot="19791766">
              <a:off x="2720118" y="3437994"/>
              <a:ext cx="2041054" cy="1041550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0639EBA-D950-EA02-1607-ACC60A972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8158" y="3900730"/>
              <a:ext cx="2747674" cy="57177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DE9C5D-29C6-A4E6-F1E3-E6871D60B300}"/>
                </a:ext>
              </a:extLst>
            </p:cNvPr>
            <p:cNvGrpSpPr/>
            <p:nvPr/>
          </p:nvGrpSpPr>
          <p:grpSpPr>
            <a:xfrm>
              <a:off x="7359256" y="3442997"/>
              <a:ext cx="4449345" cy="3121025"/>
              <a:chOff x="7264984" y="3294151"/>
              <a:chExt cx="4449345" cy="312102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214D0BA-EE0A-BD0B-2386-0408A6BBCBDA}"/>
                  </a:ext>
                </a:extLst>
              </p:cNvPr>
              <p:cNvGrpSpPr/>
              <p:nvPr/>
            </p:nvGrpSpPr>
            <p:grpSpPr>
              <a:xfrm>
                <a:off x="9948652" y="3300809"/>
                <a:ext cx="1765677" cy="3114367"/>
                <a:chOff x="9948652" y="3300809"/>
                <a:chExt cx="1765677" cy="3114367"/>
              </a:xfrm>
            </p:grpSpPr>
            <p:pic>
              <p:nvPicPr>
                <p:cNvPr id="33" name="Picture 32" descr="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E579E5B-8025-2BC3-8A45-DAB4D3EF09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87" t="6212" r="11789" b="382"/>
                <a:stretch/>
              </p:blipFill>
              <p:spPr>
                <a:xfrm>
                  <a:off x="9949580" y="3300809"/>
                  <a:ext cx="1764749" cy="3088349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AA43F58-32BC-DF21-D018-DC5485714E66}"/>
                    </a:ext>
                  </a:extLst>
                </p:cNvPr>
                <p:cNvSpPr txBox="1"/>
                <p:nvPr/>
              </p:nvSpPr>
              <p:spPr>
                <a:xfrm>
                  <a:off x="9948652" y="6045844"/>
                  <a:ext cx="14382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DM Radio M</a:t>
                  </a:r>
                  <a:r>
                    <a:rPr lang="en-US" sz="2000" baseline="30000" dirty="0"/>
                    <a:t>3</a:t>
                  </a:r>
                  <a:endParaRPr lang="en-US" baseline="30000" dirty="0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B9832F8-1F71-221E-8B7A-7E212CBF2A0D}"/>
                  </a:ext>
                </a:extLst>
              </p:cNvPr>
              <p:cNvGrpSpPr/>
              <p:nvPr/>
            </p:nvGrpSpPr>
            <p:grpSpPr>
              <a:xfrm>
                <a:off x="7264984" y="3294151"/>
                <a:ext cx="2475441" cy="2798181"/>
                <a:chOff x="7264984" y="3294151"/>
                <a:chExt cx="2475441" cy="2798181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4424B000-40E1-A025-BB67-9CFD2C24CBAB}"/>
                    </a:ext>
                  </a:extLst>
                </p:cNvPr>
                <p:cNvGrpSpPr/>
                <p:nvPr/>
              </p:nvGrpSpPr>
              <p:grpSpPr>
                <a:xfrm>
                  <a:off x="7354116" y="3414676"/>
                  <a:ext cx="2386309" cy="2677656"/>
                  <a:chOff x="7354116" y="3414676"/>
                  <a:chExt cx="2386309" cy="2677656"/>
                </a:xfrm>
              </p:grpSpPr>
              <p:pic>
                <p:nvPicPr>
                  <p:cNvPr id="28" name="Picture 27" descr="A diagram of a device&#10;&#10;Description automatically generated">
                    <a:extLst>
                      <a:ext uri="{FF2B5EF4-FFF2-40B4-BE49-F238E27FC236}">
                        <a16:creationId xmlns:a16="http://schemas.microsoft.com/office/drawing/2014/main" id="{73A86DA6-832F-A570-2E54-F88047729C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23946" r="7073" b="7207"/>
                  <a:stretch/>
                </p:blipFill>
                <p:spPr>
                  <a:xfrm>
                    <a:off x="7354116" y="3414676"/>
                    <a:ext cx="2386309" cy="2677656"/>
                  </a:xfrm>
                  <a:prstGeom prst="rect">
                    <a:avLst/>
                  </a:prstGeom>
                </p:spPr>
              </p:pic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9DDE023-C8C5-2318-158A-5B5698815E80}"/>
                      </a:ext>
                    </a:extLst>
                  </p:cNvPr>
                  <p:cNvSpPr txBox="1"/>
                  <p:nvPr/>
                </p:nvSpPr>
                <p:spPr>
                  <a:xfrm>
                    <a:off x="7567190" y="4863755"/>
                    <a:ext cx="1494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DM Radio 50L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F831C5-16FC-5EDF-AA3C-AD688E3E8240}"/>
                    </a:ext>
                  </a:extLst>
                </p:cNvPr>
                <p:cNvSpPr txBox="1"/>
                <p:nvPr/>
              </p:nvSpPr>
              <p:spPr>
                <a:xfrm>
                  <a:off x="7264984" y="3294151"/>
                  <a:ext cx="450688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  <a:p>
                  <a:endParaRPr lang="en-US"/>
                </a:p>
              </p:txBody>
            </p:sp>
          </p:grp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8060D2-C8D2-0728-AC56-17CC162939D3}"/>
              </a:ext>
            </a:extLst>
          </p:cNvPr>
          <p:cNvSpPr txBox="1"/>
          <p:nvPr/>
        </p:nvSpPr>
        <p:spPr>
          <a:xfrm>
            <a:off x="7573157" y="6339840"/>
            <a:ext cx="193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See A. </a:t>
            </a:r>
            <a:r>
              <a:rPr lang="en-US" sz="2400" i="1" dirty="0" err="1"/>
              <a:t>Droster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28357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_Template" id="{489FCCB5-6C9C-6746-B034-9311BC1C7CEB}" vid="{C67EFEE8-C0A5-ED46-AECA-75EAACA707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18490</TotalTime>
  <Words>1469</Words>
  <Application>Microsoft Macintosh PowerPoint</Application>
  <PresentationFormat>Widescreen</PresentationFormat>
  <Paragraphs>248</Paragraphs>
  <Slides>30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Avenir Book</vt:lpstr>
      <vt:lpstr>Avenir Light</vt:lpstr>
      <vt:lpstr>Cabin</vt:lpstr>
      <vt:lpstr>Calibri</vt:lpstr>
      <vt:lpstr>Calibri Light</vt:lpstr>
      <vt:lpstr>Cambria Math</vt:lpstr>
      <vt:lpstr>Corbel</vt:lpstr>
      <vt:lpstr>FreightSans Pro Medium</vt:lpstr>
      <vt:lpstr>Helvetica</vt:lpstr>
      <vt:lpstr>Palatino</vt:lpstr>
      <vt:lpstr>Roboto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Axion electrodynamics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Karl Van Bibber</cp:lastModifiedBy>
  <cp:revision>635</cp:revision>
  <cp:lastPrinted>2024-06-27T01:57:48Z</cp:lastPrinted>
  <dcterms:created xsi:type="dcterms:W3CDTF">2019-03-18T15:38:11Z</dcterms:created>
  <dcterms:modified xsi:type="dcterms:W3CDTF">2024-07-08T05:36:01Z</dcterms:modified>
</cp:coreProperties>
</file>