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-bold.fntdata"/><Relationship Id="rId10" Type="http://schemas.openxmlformats.org/officeDocument/2006/relationships/slide" Target="slides/slide5.xml"/><Relationship Id="rId54" Type="http://schemas.openxmlformats.org/officeDocument/2006/relationships/font" Target="fonts/Roboto-regular.fntdata"/><Relationship Id="rId13" Type="http://schemas.openxmlformats.org/officeDocument/2006/relationships/slide" Target="slides/slide8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7.xml"/><Relationship Id="rId56" Type="http://schemas.openxmlformats.org/officeDocument/2006/relationships/font" Target="fonts/Robo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9b05a9b8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9b05a9b8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4:30ish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9b05a9b8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e9b05a9b8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9b05a9b8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9b05a9b8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9b05a9b8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e9b05a9b8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e9b05a9b89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e9b05a9b89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mins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dmradio50L design, and our projected </a:t>
            </a:r>
            <a:r>
              <a:rPr lang="en"/>
              <a:t>sensitivity</a:t>
            </a:r>
            <a:r>
              <a:rPr lang="en"/>
              <a:t> looks like this. 5 kHz-5 MHz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e9b05a9b89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e9b05a9b89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Non-tuneable capacitor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thesis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e9b05a9b89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e9b05a9b89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r>
              <a:rPr lang="en"/>
              <a:t> of detector design and </a:t>
            </a:r>
            <a:r>
              <a:rPr lang="en"/>
              <a:t>projected</a:t>
            </a:r>
            <a:r>
              <a:rPr lang="en"/>
              <a:t> sensitivity, but how can we do better?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e9b05a9b89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e9b05a9b89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e9b05a9b89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e9b05a9b89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e9b05a9b89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e9b05a9b89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Chief among these improved designs is DMRadio-m3…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 DMNI project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9b05a9b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9b05a9b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e9b05a9b89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e9b05a9b89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9b05a9b89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e9b05a9b89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mins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e9b05a9b89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e9b05a9b89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e9b05a9b89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e9b05a9b89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dual cryogenic system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e9b05a9b89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e9b05a9b89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e9b05a9b89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e9b05a9b89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e9b05a9b89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e9b05a9b89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e9b05a9b89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e9b05a9b89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e9b05a9b89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e9b05a9b89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mins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e9b05a9b89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e9b05a9b89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9b05a9b89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9b05a9b89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CAST searches for solar axions by pointing a telescope at the sun with a 9 T magnetic field, and X-ray detector optics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e9b05a9b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e9b05a9b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e9b05a9b89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e9b05a9b89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e9b05a9b89_0_1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e9b05a9b89_0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e9b05a9b89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e9b05a9b89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e9b05a9b89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e9b05a9b89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e9b05a9b89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2e9b05a9b89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e9b05a9b89_0_1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e9b05a9b89_0_1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e9b05a9b89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e9b05a9b89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e9b05a9b89_0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e9b05a9b89_0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e9b05a9b89_0_1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e9b05a9b89_0_1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9b05a9b89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9b05a9b89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TRANS: DM Radio exclusion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e9b05a9b89_0_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e9b05a9b89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will be a very different geometry than 50L. At the low frequencies of 50L, a toroid is best.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Toroid can’t work for m3, let’s see why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e9b05a9b89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e9b05a9b89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In 50L, currents go like this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e9b05a9b89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e9b05a9b89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But if you have too much capacitance, then currents can jump the gap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This effect sets an upper bound on frequency you can probe w a toroid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With 50L dimensions, this frequency is 50 MHz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Scaling up dimensions to achieve 1 cubic meter requires physically unrealistic sheath covers to avoid this parasitic resonance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e9b05a9b89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e9b05a9b89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e9b05a9b89_0_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e9b05a9b89_0_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TRANS: let’s see detection principle for DMRadio-m3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e9b05a9b89_0_1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e9b05a9b89_0_1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e9b05a9b89_0_10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e9b05a9b89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Sensitivity bandwidth: the bandwidth over which an axion’s SNR is more or less constant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SQUIDs, the imprecision noise consists of intrinsic voltage fluctuations on the amplifier output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the backaction noise consists of circulating currents in the SQUID loop, which induce a voltage and thus resonantly enhanced currents in the input coil [89,90].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e9b05a9b89_0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2e9b05a9b89_0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e9b05a9b89_0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e9b05a9b89_0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9b05a9b89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9b05a9b89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TRANS: DM Radio exclusion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9b05a9b89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9b05a9b89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TRANS: DM Radio exclusion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9b05a9b89_0_1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9b05a9b89_0_1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mins?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9b05a9b89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e9b05a9b89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World-leading results for neV axions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e9b05a9b89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e9b05a9b89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5" Type="http://schemas.openxmlformats.org/officeDocument/2006/relationships/image" Target="../media/image45.jpg"/><Relationship Id="rId6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55.png"/><Relationship Id="rId5" Type="http://schemas.openxmlformats.org/officeDocument/2006/relationships/image" Target="../media/image44.jpg"/><Relationship Id="rId6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Relationship Id="rId6" Type="http://schemas.openxmlformats.org/officeDocument/2006/relationships/image" Target="../media/image33.png"/><Relationship Id="rId7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53.png"/><Relationship Id="rId5" Type="http://schemas.openxmlformats.org/officeDocument/2006/relationships/image" Target="../media/image41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54.png"/><Relationship Id="rId6" Type="http://schemas.openxmlformats.org/officeDocument/2006/relationships/image" Target="../media/image13.png"/><Relationship Id="rId7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54.png"/><Relationship Id="rId6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54.png"/><Relationship Id="rId6" Type="http://schemas.openxmlformats.org/officeDocument/2006/relationships/image" Target="../media/image13.png"/><Relationship Id="rId7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 for sub-𝜇eV axions with DMRadio: Overview and Status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485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40">
                <a:solidFill>
                  <a:schemeClr val="dk1"/>
                </a:solidFill>
              </a:rPr>
              <a:t>Alex Droster</a:t>
            </a:r>
            <a:endParaRPr sz="184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40">
                <a:solidFill>
                  <a:schemeClr val="dk1"/>
                </a:solidFill>
              </a:rPr>
              <a:t>July 10, 2024</a:t>
            </a:r>
            <a:endParaRPr sz="184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40">
                <a:solidFill>
                  <a:schemeClr val="dk1"/>
                </a:solidFill>
              </a:rPr>
              <a:t>IDM 2024, L’Aquila</a:t>
            </a:r>
            <a:endParaRPr sz="184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538" y="208151"/>
            <a:ext cx="1194925" cy="7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187896"/>
            <a:ext cx="3714493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>
            <p:ph type="title"/>
          </p:nvPr>
        </p:nvSpPr>
        <p:spPr>
          <a:xfrm>
            <a:off x="311700" y="445025"/>
            <a:ext cx="27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50L detector</a:t>
            </a:r>
            <a:endParaRPr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 b="9513" l="11855" r="4950" t="1495"/>
          <a:stretch/>
        </p:blipFill>
        <p:spPr>
          <a:xfrm>
            <a:off x="558445" y="1198050"/>
            <a:ext cx="1705880" cy="21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 b="0" l="0" r="69715" t="0"/>
          <a:stretch/>
        </p:blipFill>
        <p:spPr>
          <a:xfrm>
            <a:off x="1117550" y="3790375"/>
            <a:ext cx="842952" cy="12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 rot="10800000">
            <a:off x="495054" y="1529511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21" name="Google Shape;221;p22"/>
          <p:cNvSpPr/>
          <p:nvPr/>
        </p:nvSpPr>
        <p:spPr>
          <a:xfrm rot="10800000">
            <a:off x="495054" y="192019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22" name="Google Shape;222;p22"/>
          <p:cNvSpPr/>
          <p:nvPr/>
        </p:nvSpPr>
        <p:spPr>
          <a:xfrm rot="10800000">
            <a:off x="495054" y="1749659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23" name="Google Shape;223;p22"/>
          <p:cNvSpPr/>
          <p:nvPr/>
        </p:nvSpPr>
        <p:spPr>
          <a:xfrm rot="10800000">
            <a:off x="495054" y="2310888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24" name="Google Shape;224;p22"/>
          <p:cNvSpPr/>
          <p:nvPr/>
        </p:nvSpPr>
        <p:spPr>
          <a:xfrm rot="10800000">
            <a:off x="495054" y="213893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25" name="Google Shape;225;p22"/>
          <p:cNvSpPr txBox="1"/>
          <p:nvPr/>
        </p:nvSpPr>
        <p:spPr>
          <a:xfrm>
            <a:off x="68876" y="1310413"/>
            <a:ext cx="434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FF00"/>
                </a:solidFill>
              </a:rPr>
              <a:t>B</a:t>
            </a:r>
            <a:r>
              <a:rPr b="1" baseline="-25000" lang="en" sz="1800">
                <a:solidFill>
                  <a:srgbClr val="00FF00"/>
                </a:solidFill>
              </a:rPr>
              <a:t>0</a:t>
            </a:r>
            <a:endParaRPr b="1" baseline="-25000" sz="1800">
              <a:solidFill>
                <a:srgbClr val="00FF00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42475" y="1771300"/>
            <a:ext cx="487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9900FF"/>
                </a:solidFill>
              </a:rPr>
              <a:t>J</a:t>
            </a:r>
            <a:r>
              <a:rPr b="1" baseline="-25000" i="1" lang="en" sz="1800">
                <a:solidFill>
                  <a:srgbClr val="9900FF"/>
                </a:solidFill>
              </a:rPr>
              <a:t>eff</a:t>
            </a:r>
            <a:endParaRPr b="1" baseline="-25000" i="1" sz="1800">
              <a:solidFill>
                <a:srgbClr val="9900FF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956400" y="846850"/>
            <a:ext cx="996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8" name="Google Shape;2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96450" y="3337375"/>
            <a:ext cx="223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Applied magnetic field B</a:t>
            </a:r>
            <a:r>
              <a:rPr baseline="-25000" lang="en" sz="1200"/>
              <a:t>0</a:t>
            </a:r>
            <a:r>
              <a:rPr lang="en" sz="1200"/>
              <a:t> induces effective axion current,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endParaRPr baseline="-25000" i="1" sz="1200"/>
          </a:p>
        </p:txBody>
      </p:sp>
      <p:sp>
        <p:nvSpPr>
          <p:cNvPr id="231" name="Google Shape;231;p22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311700" y="445025"/>
            <a:ext cx="27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50L detector</a:t>
            </a:r>
            <a:endParaRPr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b="9513" l="11855" r="4950" t="1495"/>
          <a:stretch/>
        </p:blipFill>
        <p:spPr>
          <a:xfrm>
            <a:off x="558445" y="1198050"/>
            <a:ext cx="1705880" cy="21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4">
            <a:alphaModFix/>
          </a:blip>
          <a:srcRect b="0" l="11610" r="6909" t="5642"/>
          <a:stretch/>
        </p:blipFill>
        <p:spPr>
          <a:xfrm>
            <a:off x="3475499" y="995250"/>
            <a:ext cx="1965474" cy="232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b="0" l="0" r="69715" t="0"/>
          <a:stretch/>
        </p:blipFill>
        <p:spPr>
          <a:xfrm>
            <a:off x="1117550" y="3790375"/>
            <a:ext cx="842952" cy="12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/>
          <p:nvPr/>
        </p:nvSpPr>
        <p:spPr>
          <a:xfrm rot="10800000">
            <a:off x="495054" y="1529511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41" name="Google Shape;241;p23"/>
          <p:cNvSpPr/>
          <p:nvPr/>
        </p:nvSpPr>
        <p:spPr>
          <a:xfrm rot="10800000">
            <a:off x="495054" y="192019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42" name="Google Shape;242;p23"/>
          <p:cNvSpPr/>
          <p:nvPr/>
        </p:nvSpPr>
        <p:spPr>
          <a:xfrm rot="10800000">
            <a:off x="495054" y="1749659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43" name="Google Shape;243;p23"/>
          <p:cNvSpPr/>
          <p:nvPr/>
        </p:nvSpPr>
        <p:spPr>
          <a:xfrm rot="10800000">
            <a:off x="495054" y="2310888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44" name="Google Shape;244;p23"/>
          <p:cNvSpPr/>
          <p:nvPr/>
        </p:nvSpPr>
        <p:spPr>
          <a:xfrm rot="10800000">
            <a:off x="495054" y="213893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45" name="Google Shape;245;p23"/>
          <p:cNvSpPr txBox="1"/>
          <p:nvPr/>
        </p:nvSpPr>
        <p:spPr>
          <a:xfrm>
            <a:off x="68876" y="1310413"/>
            <a:ext cx="434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FF00"/>
                </a:solidFill>
              </a:rPr>
              <a:t>B</a:t>
            </a:r>
            <a:r>
              <a:rPr b="1" baseline="-25000" lang="en" sz="1800">
                <a:solidFill>
                  <a:srgbClr val="00FF00"/>
                </a:solidFill>
              </a:rPr>
              <a:t>0</a:t>
            </a:r>
            <a:endParaRPr b="1" baseline="-25000" sz="1800">
              <a:solidFill>
                <a:srgbClr val="00FF00"/>
              </a:solidFill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42475" y="1771300"/>
            <a:ext cx="487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9900FF"/>
                </a:solidFill>
              </a:rPr>
              <a:t>J</a:t>
            </a:r>
            <a:r>
              <a:rPr b="1" baseline="-25000" i="1" lang="en" sz="1800">
                <a:solidFill>
                  <a:srgbClr val="9900FF"/>
                </a:solidFill>
              </a:rPr>
              <a:t>eff</a:t>
            </a:r>
            <a:endParaRPr b="1" baseline="-25000" i="1" sz="1800">
              <a:solidFill>
                <a:srgbClr val="9900FF"/>
              </a:solidFill>
            </a:endParaRPr>
          </a:p>
        </p:txBody>
      </p:sp>
      <p:sp>
        <p:nvSpPr>
          <p:cNvPr id="247" name="Google Shape;247;p23"/>
          <p:cNvSpPr/>
          <p:nvPr/>
        </p:nvSpPr>
        <p:spPr>
          <a:xfrm rot="5400000">
            <a:off x="2808949" y="1764697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8" name="Google Shape;248;p23"/>
          <p:cNvCxnSpPr/>
          <p:nvPr/>
        </p:nvCxnSpPr>
        <p:spPr>
          <a:xfrm>
            <a:off x="3670056" y="1054191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49" name="Google Shape;249;p23"/>
          <p:cNvCxnSpPr/>
          <p:nvPr/>
        </p:nvCxnSpPr>
        <p:spPr>
          <a:xfrm>
            <a:off x="3680173" y="2875805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0" name="Google Shape;250;p23"/>
          <p:cNvCxnSpPr/>
          <p:nvPr/>
        </p:nvCxnSpPr>
        <p:spPr>
          <a:xfrm>
            <a:off x="3561765" y="1940265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3"/>
          <p:cNvCxnSpPr/>
          <p:nvPr/>
        </p:nvCxnSpPr>
        <p:spPr>
          <a:xfrm>
            <a:off x="4049009" y="2035403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52" name="Google Shape;252;p23"/>
          <p:cNvSpPr/>
          <p:nvPr/>
        </p:nvSpPr>
        <p:spPr>
          <a:xfrm rot="5400000">
            <a:off x="3970162" y="2132874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3" name="Google Shape;253;p23"/>
          <p:cNvCxnSpPr/>
          <p:nvPr/>
        </p:nvCxnSpPr>
        <p:spPr>
          <a:xfrm>
            <a:off x="4813644" y="1412243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3"/>
          <p:cNvCxnSpPr/>
          <p:nvPr/>
        </p:nvCxnSpPr>
        <p:spPr>
          <a:xfrm>
            <a:off x="4831524" y="3240882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55" name="Google Shape;255;p23"/>
          <p:cNvCxnSpPr/>
          <p:nvPr/>
        </p:nvCxnSpPr>
        <p:spPr>
          <a:xfrm>
            <a:off x="4722978" y="2308442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56" name="Google Shape;256;p23"/>
          <p:cNvCxnSpPr/>
          <p:nvPr/>
        </p:nvCxnSpPr>
        <p:spPr>
          <a:xfrm>
            <a:off x="5210425" y="2590063"/>
            <a:ext cx="0" cy="224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3"/>
          <p:cNvCxnSpPr/>
          <p:nvPr/>
        </p:nvCxnSpPr>
        <p:spPr>
          <a:xfrm flipH="1">
            <a:off x="4942928" y="1598426"/>
            <a:ext cx="102900" cy="5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" name="Google Shape;258;p23"/>
          <p:cNvSpPr txBox="1"/>
          <p:nvPr/>
        </p:nvSpPr>
        <p:spPr>
          <a:xfrm>
            <a:off x="3102975" y="641100"/>
            <a:ext cx="2710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 + pickup sheath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59" name="Google Shape;259;p23"/>
          <p:cNvCxnSpPr/>
          <p:nvPr/>
        </p:nvCxnSpPr>
        <p:spPr>
          <a:xfrm flipH="1" rot="10800000">
            <a:off x="4949377" y="1563001"/>
            <a:ext cx="1500" cy="9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3"/>
          <p:cNvCxnSpPr/>
          <p:nvPr/>
        </p:nvCxnSpPr>
        <p:spPr>
          <a:xfrm flipH="1">
            <a:off x="3702051" y="1258715"/>
            <a:ext cx="119100" cy="6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3"/>
          <p:cNvCxnSpPr/>
          <p:nvPr/>
        </p:nvCxnSpPr>
        <p:spPr>
          <a:xfrm flipH="1" rot="10800000">
            <a:off x="3708486" y="1212838"/>
            <a:ext cx="900" cy="118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23"/>
          <p:cNvSpPr/>
          <p:nvPr/>
        </p:nvSpPr>
        <p:spPr>
          <a:xfrm>
            <a:off x="3702050" y="1088932"/>
            <a:ext cx="1412304" cy="480137"/>
          </a:xfrm>
          <a:custGeom>
            <a:rect b="b" l="l" r="r" t="t"/>
            <a:pathLst>
              <a:path extrusionOk="0" h="23778" w="69942">
                <a:moveTo>
                  <a:pt x="61546" y="23778"/>
                </a:moveTo>
                <a:cubicBezTo>
                  <a:pt x="62075" y="23493"/>
                  <a:pt x="63595" y="22855"/>
                  <a:pt x="64721" y="22068"/>
                </a:cubicBezTo>
                <a:cubicBezTo>
                  <a:pt x="65847" y="21281"/>
                  <a:pt x="67436" y="20345"/>
                  <a:pt x="68304" y="19056"/>
                </a:cubicBezTo>
                <a:cubicBezTo>
                  <a:pt x="69173" y="17767"/>
                  <a:pt x="69891" y="15786"/>
                  <a:pt x="69932" y="14334"/>
                </a:cubicBezTo>
                <a:cubicBezTo>
                  <a:pt x="69973" y="12882"/>
                  <a:pt x="69362" y="11580"/>
                  <a:pt x="68548" y="10345"/>
                </a:cubicBezTo>
                <a:cubicBezTo>
                  <a:pt x="67734" y="9110"/>
                  <a:pt x="66445" y="7917"/>
                  <a:pt x="65047" y="6926"/>
                </a:cubicBezTo>
                <a:cubicBezTo>
                  <a:pt x="63650" y="5936"/>
                  <a:pt x="62022" y="5189"/>
                  <a:pt x="60163" y="4402"/>
                </a:cubicBezTo>
                <a:cubicBezTo>
                  <a:pt x="58304" y="3615"/>
                  <a:pt x="56201" y="2801"/>
                  <a:pt x="53894" y="2204"/>
                </a:cubicBezTo>
                <a:cubicBezTo>
                  <a:pt x="51587" y="1607"/>
                  <a:pt x="49037" y="1173"/>
                  <a:pt x="46323" y="820"/>
                </a:cubicBezTo>
                <a:cubicBezTo>
                  <a:pt x="43609" y="467"/>
                  <a:pt x="40665" y="210"/>
                  <a:pt x="37612" y="88"/>
                </a:cubicBezTo>
                <a:cubicBezTo>
                  <a:pt x="34559" y="-34"/>
                  <a:pt x="30909" y="-20"/>
                  <a:pt x="28005" y="88"/>
                </a:cubicBezTo>
                <a:cubicBezTo>
                  <a:pt x="25101" y="197"/>
                  <a:pt x="22483" y="454"/>
                  <a:pt x="20190" y="739"/>
                </a:cubicBezTo>
                <a:cubicBezTo>
                  <a:pt x="17897" y="1024"/>
                  <a:pt x="16432" y="1322"/>
                  <a:pt x="14247" y="1797"/>
                </a:cubicBezTo>
                <a:cubicBezTo>
                  <a:pt x="12063" y="2272"/>
                  <a:pt x="9458" y="2747"/>
                  <a:pt x="7083" y="3588"/>
                </a:cubicBezTo>
                <a:cubicBezTo>
                  <a:pt x="4709" y="4429"/>
                  <a:pt x="1181" y="6302"/>
                  <a:pt x="0" y="684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63" name="Google Shape;263;p23"/>
          <p:cNvCxnSpPr/>
          <p:nvPr/>
        </p:nvCxnSpPr>
        <p:spPr>
          <a:xfrm flipH="1">
            <a:off x="4082886" y="1089003"/>
            <a:ext cx="151200" cy="18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3"/>
          <p:cNvCxnSpPr/>
          <p:nvPr/>
        </p:nvCxnSpPr>
        <p:spPr>
          <a:xfrm>
            <a:off x="4756549" y="1129579"/>
            <a:ext cx="157500" cy="50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23"/>
          <p:cNvSpPr txBox="1"/>
          <p:nvPr/>
        </p:nvSpPr>
        <p:spPr>
          <a:xfrm>
            <a:off x="956400" y="846850"/>
            <a:ext cx="996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5040296" y="1047039"/>
            <a:ext cx="4221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aseline="-25000"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 baseline="-25000" sz="1800">
              <a:solidFill>
                <a:srgbClr val="FF0000"/>
              </a:solidFill>
            </a:endParaRPr>
          </a:p>
        </p:txBody>
      </p:sp>
      <p:sp>
        <p:nvSpPr>
          <p:cNvPr id="267" name="Google Shape;26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3"/>
          <p:cNvSpPr txBox="1"/>
          <p:nvPr/>
        </p:nvSpPr>
        <p:spPr>
          <a:xfrm>
            <a:off x="96450" y="3337375"/>
            <a:ext cx="223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Applied magnetic field B</a:t>
            </a:r>
            <a:r>
              <a:rPr baseline="-25000" lang="en" sz="1200"/>
              <a:t>0</a:t>
            </a:r>
            <a:r>
              <a:rPr lang="en" sz="1200"/>
              <a:t> induces effective axion current,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endParaRPr baseline="-25000" i="1" sz="1200"/>
          </a:p>
        </p:txBody>
      </p:sp>
      <p:sp>
        <p:nvSpPr>
          <p:cNvPr id="270" name="Google Shape;270;p23"/>
          <p:cNvSpPr txBox="1"/>
          <p:nvPr/>
        </p:nvSpPr>
        <p:spPr>
          <a:xfrm>
            <a:off x="2417550" y="3242900"/>
            <a:ext cx="408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current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r>
              <a:rPr i="1" lang="en" sz="1200"/>
              <a:t> </a:t>
            </a:r>
            <a:r>
              <a:rPr lang="en" sz="1200"/>
              <a:t>in turn induces a poloidal RF magnetic field, </a:t>
            </a:r>
            <a:r>
              <a:rPr i="1" lang="en" sz="1200"/>
              <a:t>B</a:t>
            </a:r>
            <a:r>
              <a:rPr baseline="-25000" i="1" lang="en" sz="1200"/>
              <a:t>a</a:t>
            </a:r>
            <a:r>
              <a:rPr lang="en" sz="1200"/>
              <a:t>, inducing currents </a:t>
            </a:r>
            <a:r>
              <a:rPr i="1" lang="en" sz="1200"/>
              <a:t>I</a:t>
            </a:r>
            <a:r>
              <a:rPr baseline="-25000" i="1" lang="en" sz="1200"/>
              <a:t>p</a:t>
            </a:r>
            <a:r>
              <a:rPr lang="en" sz="1200"/>
              <a:t> in a </a:t>
            </a:r>
            <a:r>
              <a:rPr b="1" lang="en" sz="1200"/>
              <a:t>superconducting sheath</a:t>
            </a:r>
            <a:r>
              <a:rPr lang="en" sz="1200"/>
              <a:t> which surrounds the toroidal magnet</a:t>
            </a:r>
            <a:endParaRPr sz="1200"/>
          </a:p>
        </p:txBody>
      </p:sp>
      <p:pic>
        <p:nvPicPr>
          <p:cNvPr id="271" name="Google Shape;271;p23"/>
          <p:cNvPicPr preferRelativeResize="0"/>
          <p:nvPr/>
        </p:nvPicPr>
        <p:blipFill rotWithShape="1">
          <a:blip r:embed="rId7">
            <a:alphaModFix/>
          </a:blip>
          <a:srcRect b="0" l="0" r="46259" t="0"/>
          <a:stretch/>
        </p:blipFill>
        <p:spPr>
          <a:xfrm>
            <a:off x="3764200" y="3889327"/>
            <a:ext cx="1442028" cy="117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3182850" y="1258713"/>
            <a:ext cx="4872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FF"/>
                </a:solidFill>
              </a:rPr>
              <a:t>B</a:t>
            </a:r>
            <a:r>
              <a:rPr baseline="-25000" lang="en" sz="1800">
                <a:solidFill>
                  <a:srgbClr val="FF00FF"/>
                </a:solidFill>
              </a:rPr>
              <a:t>a</a:t>
            </a:r>
            <a:endParaRPr baseline="-25000" sz="1800">
              <a:solidFill>
                <a:srgbClr val="FF00FF"/>
              </a:solidFill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3468788" y="1827351"/>
            <a:ext cx="119100" cy="222649"/>
          </a:xfrm>
          <a:custGeom>
            <a:rect b="b" l="l" r="r" t="t"/>
            <a:pathLst>
              <a:path extrusionOk="0" h="7001" w="3745">
                <a:moveTo>
                  <a:pt x="0" y="7001"/>
                </a:moveTo>
                <a:cubicBezTo>
                  <a:pt x="109" y="6513"/>
                  <a:pt x="353" y="4939"/>
                  <a:pt x="651" y="4071"/>
                </a:cubicBezTo>
                <a:cubicBezTo>
                  <a:pt x="950" y="3203"/>
                  <a:pt x="1275" y="2470"/>
                  <a:pt x="1791" y="1791"/>
                </a:cubicBezTo>
                <a:cubicBezTo>
                  <a:pt x="2307" y="1113"/>
                  <a:pt x="3419" y="299"/>
                  <a:pt x="3745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74" name="Google Shape;274;p23"/>
          <p:cNvSpPr/>
          <p:nvPr/>
        </p:nvSpPr>
        <p:spPr>
          <a:xfrm>
            <a:off x="5171188" y="2113800"/>
            <a:ext cx="218325" cy="244250"/>
          </a:xfrm>
          <a:custGeom>
            <a:rect b="b" l="l" r="r" t="t"/>
            <a:pathLst>
              <a:path extrusionOk="0" h="9770" w="8733">
                <a:moveTo>
                  <a:pt x="0" y="9770"/>
                </a:moveTo>
                <a:cubicBezTo>
                  <a:pt x="597" y="9580"/>
                  <a:pt x="2198" y="9390"/>
                  <a:pt x="3582" y="8630"/>
                </a:cubicBezTo>
                <a:cubicBezTo>
                  <a:pt x="4966" y="7870"/>
                  <a:pt x="7517" y="6432"/>
                  <a:pt x="8304" y="5211"/>
                </a:cubicBezTo>
                <a:cubicBezTo>
                  <a:pt x="9091" y="3990"/>
                  <a:pt x="8575" y="2172"/>
                  <a:pt x="8304" y="1303"/>
                </a:cubicBezTo>
                <a:cubicBezTo>
                  <a:pt x="8033" y="435"/>
                  <a:pt x="6947" y="217"/>
                  <a:pt x="667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75" name="Google Shape;275;p23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6" name="Google Shape;276;p23"/>
          <p:cNvSpPr/>
          <p:nvPr/>
        </p:nvSpPr>
        <p:spPr>
          <a:xfrm rot="8429300">
            <a:off x="3764579" y="3857006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3"/>
          <p:cNvSpPr/>
          <p:nvPr/>
        </p:nvSpPr>
        <p:spPr>
          <a:xfrm rot="8429300">
            <a:off x="3764579" y="3700202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"/>
          <p:cNvSpPr txBox="1"/>
          <p:nvPr/>
        </p:nvSpPr>
        <p:spPr>
          <a:xfrm>
            <a:off x="3621275" y="4477025"/>
            <a:ext cx="548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B</a:t>
            </a:r>
            <a:r>
              <a:rPr b="1" baseline="-25000" lang="en">
                <a:solidFill>
                  <a:srgbClr val="FF00FF"/>
                </a:solidFill>
              </a:rPr>
              <a:t>a</a:t>
            </a:r>
            <a:endParaRPr b="1" baseline="-250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/>
          <p:nvPr>
            <p:ph type="title"/>
          </p:nvPr>
        </p:nvSpPr>
        <p:spPr>
          <a:xfrm>
            <a:off x="311700" y="445025"/>
            <a:ext cx="27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50L detector</a:t>
            </a:r>
            <a:endParaRPr/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3">
            <a:alphaModFix/>
          </a:blip>
          <a:srcRect b="9513" l="11855" r="4950" t="1495"/>
          <a:stretch/>
        </p:blipFill>
        <p:spPr>
          <a:xfrm>
            <a:off x="558445" y="1198050"/>
            <a:ext cx="1705880" cy="21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 b="0" l="11610" r="6909" t="5642"/>
          <a:stretch/>
        </p:blipFill>
        <p:spPr>
          <a:xfrm>
            <a:off x="3475499" y="995250"/>
            <a:ext cx="1965474" cy="232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081" y="1059788"/>
            <a:ext cx="2238747" cy="26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6">
            <a:alphaModFix/>
          </a:blip>
          <a:srcRect b="0" l="0" r="69715" t="0"/>
          <a:stretch/>
        </p:blipFill>
        <p:spPr>
          <a:xfrm>
            <a:off x="1117550" y="3790375"/>
            <a:ext cx="842952" cy="12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/>
          <p:nvPr/>
        </p:nvSpPr>
        <p:spPr>
          <a:xfrm rot="10800000">
            <a:off x="495054" y="1529511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89" name="Google Shape;289;p24"/>
          <p:cNvSpPr/>
          <p:nvPr/>
        </p:nvSpPr>
        <p:spPr>
          <a:xfrm rot="10800000">
            <a:off x="495054" y="192019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90" name="Google Shape;290;p24"/>
          <p:cNvSpPr/>
          <p:nvPr/>
        </p:nvSpPr>
        <p:spPr>
          <a:xfrm rot="10800000">
            <a:off x="495054" y="1749659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91" name="Google Shape;291;p24"/>
          <p:cNvSpPr/>
          <p:nvPr/>
        </p:nvSpPr>
        <p:spPr>
          <a:xfrm rot="10800000">
            <a:off x="495054" y="2310888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92" name="Google Shape;292;p24"/>
          <p:cNvSpPr/>
          <p:nvPr/>
        </p:nvSpPr>
        <p:spPr>
          <a:xfrm rot="10800000">
            <a:off x="495054" y="213893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293" name="Google Shape;293;p24"/>
          <p:cNvSpPr txBox="1"/>
          <p:nvPr/>
        </p:nvSpPr>
        <p:spPr>
          <a:xfrm>
            <a:off x="68876" y="1310413"/>
            <a:ext cx="434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FF00"/>
                </a:solidFill>
              </a:rPr>
              <a:t>B</a:t>
            </a:r>
            <a:r>
              <a:rPr b="1" baseline="-25000" lang="en" sz="1800">
                <a:solidFill>
                  <a:srgbClr val="00FF00"/>
                </a:solidFill>
              </a:rPr>
              <a:t>0</a:t>
            </a:r>
            <a:endParaRPr b="1" baseline="-25000" sz="1800">
              <a:solidFill>
                <a:srgbClr val="00FF00"/>
              </a:solidFill>
            </a:endParaRPr>
          </a:p>
        </p:txBody>
      </p:sp>
      <p:sp>
        <p:nvSpPr>
          <p:cNvPr id="294" name="Google Shape;294;p24"/>
          <p:cNvSpPr txBox="1"/>
          <p:nvPr/>
        </p:nvSpPr>
        <p:spPr>
          <a:xfrm>
            <a:off x="42475" y="1771300"/>
            <a:ext cx="487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9900FF"/>
                </a:solidFill>
              </a:rPr>
              <a:t>J</a:t>
            </a:r>
            <a:r>
              <a:rPr b="1" baseline="-25000" i="1" lang="en" sz="1800">
                <a:solidFill>
                  <a:srgbClr val="9900FF"/>
                </a:solidFill>
              </a:rPr>
              <a:t>eff</a:t>
            </a:r>
            <a:endParaRPr b="1" baseline="-25000" i="1" sz="1800">
              <a:solidFill>
                <a:srgbClr val="9900FF"/>
              </a:solidFill>
            </a:endParaRPr>
          </a:p>
        </p:txBody>
      </p:sp>
      <p:sp>
        <p:nvSpPr>
          <p:cNvPr id="295" name="Google Shape;295;p24"/>
          <p:cNvSpPr/>
          <p:nvPr/>
        </p:nvSpPr>
        <p:spPr>
          <a:xfrm rot="5400000">
            <a:off x="2808949" y="1764697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6" name="Google Shape;296;p24"/>
          <p:cNvCxnSpPr/>
          <p:nvPr/>
        </p:nvCxnSpPr>
        <p:spPr>
          <a:xfrm>
            <a:off x="3670056" y="1054191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97" name="Google Shape;297;p24"/>
          <p:cNvCxnSpPr/>
          <p:nvPr/>
        </p:nvCxnSpPr>
        <p:spPr>
          <a:xfrm>
            <a:off x="3680173" y="2875805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p24"/>
          <p:cNvCxnSpPr/>
          <p:nvPr/>
        </p:nvCxnSpPr>
        <p:spPr>
          <a:xfrm>
            <a:off x="3561765" y="1940265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9" name="Google Shape;299;p24"/>
          <p:cNvCxnSpPr/>
          <p:nvPr/>
        </p:nvCxnSpPr>
        <p:spPr>
          <a:xfrm>
            <a:off x="4049009" y="2035403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00" name="Google Shape;300;p24"/>
          <p:cNvSpPr/>
          <p:nvPr/>
        </p:nvSpPr>
        <p:spPr>
          <a:xfrm rot="5400000">
            <a:off x="3970162" y="2132874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Google Shape;301;p24"/>
          <p:cNvCxnSpPr/>
          <p:nvPr/>
        </p:nvCxnSpPr>
        <p:spPr>
          <a:xfrm>
            <a:off x="4813644" y="1412243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24"/>
          <p:cNvCxnSpPr/>
          <p:nvPr/>
        </p:nvCxnSpPr>
        <p:spPr>
          <a:xfrm>
            <a:off x="4831524" y="3240882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03" name="Google Shape;303;p24"/>
          <p:cNvCxnSpPr/>
          <p:nvPr/>
        </p:nvCxnSpPr>
        <p:spPr>
          <a:xfrm>
            <a:off x="4722978" y="2308442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04" name="Google Shape;304;p24"/>
          <p:cNvCxnSpPr/>
          <p:nvPr/>
        </p:nvCxnSpPr>
        <p:spPr>
          <a:xfrm>
            <a:off x="5210425" y="2590063"/>
            <a:ext cx="0" cy="224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p24"/>
          <p:cNvCxnSpPr/>
          <p:nvPr/>
        </p:nvCxnSpPr>
        <p:spPr>
          <a:xfrm flipH="1">
            <a:off x="4942928" y="1598426"/>
            <a:ext cx="102900" cy="5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24"/>
          <p:cNvSpPr txBox="1"/>
          <p:nvPr/>
        </p:nvSpPr>
        <p:spPr>
          <a:xfrm>
            <a:off x="3102975" y="641100"/>
            <a:ext cx="2710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 + pickup sheath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07" name="Google Shape;307;p24"/>
          <p:cNvCxnSpPr/>
          <p:nvPr/>
        </p:nvCxnSpPr>
        <p:spPr>
          <a:xfrm flipH="1" rot="10800000">
            <a:off x="4949377" y="1563001"/>
            <a:ext cx="1500" cy="9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24"/>
          <p:cNvCxnSpPr/>
          <p:nvPr/>
        </p:nvCxnSpPr>
        <p:spPr>
          <a:xfrm flipH="1">
            <a:off x="3702051" y="1258715"/>
            <a:ext cx="119100" cy="6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24"/>
          <p:cNvCxnSpPr/>
          <p:nvPr/>
        </p:nvCxnSpPr>
        <p:spPr>
          <a:xfrm flipH="1" rot="10800000">
            <a:off x="3708486" y="1212838"/>
            <a:ext cx="900" cy="118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24"/>
          <p:cNvSpPr/>
          <p:nvPr/>
        </p:nvSpPr>
        <p:spPr>
          <a:xfrm>
            <a:off x="3702050" y="1088932"/>
            <a:ext cx="1412304" cy="480137"/>
          </a:xfrm>
          <a:custGeom>
            <a:rect b="b" l="l" r="r" t="t"/>
            <a:pathLst>
              <a:path extrusionOk="0" h="23778" w="69942">
                <a:moveTo>
                  <a:pt x="61546" y="23778"/>
                </a:moveTo>
                <a:cubicBezTo>
                  <a:pt x="62075" y="23493"/>
                  <a:pt x="63595" y="22855"/>
                  <a:pt x="64721" y="22068"/>
                </a:cubicBezTo>
                <a:cubicBezTo>
                  <a:pt x="65847" y="21281"/>
                  <a:pt x="67436" y="20345"/>
                  <a:pt x="68304" y="19056"/>
                </a:cubicBezTo>
                <a:cubicBezTo>
                  <a:pt x="69173" y="17767"/>
                  <a:pt x="69891" y="15786"/>
                  <a:pt x="69932" y="14334"/>
                </a:cubicBezTo>
                <a:cubicBezTo>
                  <a:pt x="69973" y="12882"/>
                  <a:pt x="69362" y="11580"/>
                  <a:pt x="68548" y="10345"/>
                </a:cubicBezTo>
                <a:cubicBezTo>
                  <a:pt x="67734" y="9110"/>
                  <a:pt x="66445" y="7917"/>
                  <a:pt x="65047" y="6926"/>
                </a:cubicBezTo>
                <a:cubicBezTo>
                  <a:pt x="63650" y="5936"/>
                  <a:pt x="62022" y="5189"/>
                  <a:pt x="60163" y="4402"/>
                </a:cubicBezTo>
                <a:cubicBezTo>
                  <a:pt x="58304" y="3615"/>
                  <a:pt x="56201" y="2801"/>
                  <a:pt x="53894" y="2204"/>
                </a:cubicBezTo>
                <a:cubicBezTo>
                  <a:pt x="51587" y="1607"/>
                  <a:pt x="49037" y="1173"/>
                  <a:pt x="46323" y="820"/>
                </a:cubicBezTo>
                <a:cubicBezTo>
                  <a:pt x="43609" y="467"/>
                  <a:pt x="40665" y="210"/>
                  <a:pt x="37612" y="88"/>
                </a:cubicBezTo>
                <a:cubicBezTo>
                  <a:pt x="34559" y="-34"/>
                  <a:pt x="30909" y="-20"/>
                  <a:pt x="28005" y="88"/>
                </a:cubicBezTo>
                <a:cubicBezTo>
                  <a:pt x="25101" y="197"/>
                  <a:pt x="22483" y="454"/>
                  <a:pt x="20190" y="739"/>
                </a:cubicBezTo>
                <a:cubicBezTo>
                  <a:pt x="17897" y="1024"/>
                  <a:pt x="16432" y="1322"/>
                  <a:pt x="14247" y="1797"/>
                </a:cubicBezTo>
                <a:cubicBezTo>
                  <a:pt x="12063" y="2272"/>
                  <a:pt x="9458" y="2747"/>
                  <a:pt x="7083" y="3588"/>
                </a:cubicBezTo>
                <a:cubicBezTo>
                  <a:pt x="4709" y="4429"/>
                  <a:pt x="1181" y="6302"/>
                  <a:pt x="0" y="684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11" name="Google Shape;311;p24"/>
          <p:cNvCxnSpPr/>
          <p:nvPr/>
        </p:nvCxnSpPr>
        <p:spPr>
          <a:xfrm flipH="1">
            <a:off x="4082886" y="1089003"/>
            <a:ext cx="151200" cy="18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2" name="Google Shape;312;p24"/>
          <p:cNvCxnSpPr/>
          <p:nvPr/>
        </p:nvCxnSpPr>
        <p:spPr>
          <a:xfrm>
            <a:off x="4756549" y="1129579"/>
            <a:ext cx="157500" cy="50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p24"/>
          <p:cNvSpPr txBox="1"/>
          <p:nvPr/>
        </p:nvSpPr>
        <p:spPr>
          <a:xfrm>
            <a:off x="956400" y="846850"/>
            <a:ext cx="996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7185663" y="1114630"/>
            <a:ext cx="434506" cy="2282156"/>
          </a:xfrm>
          <a:custGeom>
            <a:rect b="b" l="l" r="r" t="t"/>
            <a:pathLst>
              <a:path extrusionOk="0" h="125204" w="21044">
                <a:moveTo>
                  <a:pt x="0" y="0"/>
                </a:moveTo>
                <a:cubicBezTo>
                  <a:pt x="1467" y="2500"/>
                  <a:pt x="5598" y="7879"/>
                  <a:pt x="8804" y="14998"/>
                </a:cubicBezTo>
                <a:cubicBezTo>
                  <a:pt x="12010" y="22117"/>
                  <a:pt x="17226" y="32334"/>
                  <a:pt x="19237" y="42713"/>
                </a:cubicBezTo>
                <a:cubicBezTo>
                  <a:pt x="21248" y="53093"/>
                  <a:pt x="21031" y="66678"/>
                  <a:pt x="20868" y="77275"/>
                </a:cubicBezTo>
                <a:cubicBezTo>
                  <a:pt x="20705" y="87872"/>
                  <a:pt x="20052" y="98305"/>
                  <a:pt x="18259" y="106293"/>
                </a:cubicBezTo>
                <a:cubicBezTo>
                  <a:pt x="16466" y="114281"/>
                  <a:pt x="11467" y="122052"/>
                  <a:pt x="10108" y="12520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15" name="Google Shape;315;p24"/>
          <p:cNvSpPr txBox="1"/>
          <p:nvPr/>
        </p:nvSpPr>
        <p:spPr>
          <a:xfrm>
            <a:off x="6167550" y="498275"/>
            <a:ext cx="2919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 + pickup sheath +LC resonator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5040296" y="1047039"/>
            <a:ext cx="4221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aseline="-25000" lang="en" sz="1800">
                <a:solidFill>
                  <a:srgbClr val="FF0000"/>
                </a:solidFill>
              </a:rPr>
              <a:t>p</a:t>
            </a:r>
            <a:endParaRPr baseline="-25000" sz="1800">
              <a:solidFill>
                <a:srgbClr val="FF0000"/>
              </a:solidFill>
            </a:endParaRPr>
          </a:p>
        </p:txBody>
      </p:sp>
      <p:sp>
        <p:nvSpPr>
          <p:cNvPr id="317" name="Google Shape;317;p24"/>
          <p:cNvSpPr/>
          <p:nvPr/>
        </p:nvSpPr>
        <p:spPr>
          <a:xfrm flipH="1">
            <a:off x="7840351" y="1099774"/>
            <a:ext cx="434506" cy="2282156"/>
          </a:xfrm>
          <a:custGeom>
            <a:rect b="b" l="l" r="r" t="t"/>
            <a:pathLst>
              <a:path extrusionOk="0" h="125204" w="21044">
                <a:moveTo>
                  <a:pt x="0" y="0"/>
                </a:moveTo>
                <a:cubicBezTo>
                  <a:pt x="1467" y="2500"/>
                  <a:pt x="5598" y="7879"/>
                  <a:pt x="8804" y="14998"/>
                </a:cubicBezTo>
                <a:cubicBezTo>
                  <a:pt x="12010" y="22117"/>
                  <a:pt x="17226" y="32334"/>
                  <a:pt x="19237" y="42713"/>
                </a:cubicBezTo>
                <a:cubicBezTo>
                  <a:pt x="21248" y="53093"/>
                  <a:pt x="21031" y="66678"/>
                  <a:pt x="20868" y="77275"/>
                </a:cubicBezTo>
                <a:cubicBezTo>
                  <a:pt x="20705" y="87872"/>
                  <a:pt x="20052" y="98305"/>
                  <a:pt x="18259" y="106293"/>
                </a:cubicBezTo>
                <a:cubicBezTo>
                  <a:pt x="16466" y="114281"/>
                  <a:pt x="11467" y="122052"/>
                  <a:pt x="10108" y="12520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18" name="Google Shape;318;p24"/>
          <p:cNvSpPr txBox="1"/>
          <p:nvPr/>
        </p:nvSpPr>
        <p:spPr>
          <a:xfrm>
            <a:off x="8211224" y="1079788"/>
            <a:ext cx="843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B</a:t>
            </a:r>
            <a:r>
              <a:rPr baseline="-25000" lang="en" sz="1800">
                <a:solidFill>
                  <a:srgbClr val="FF0000"/>
                </a:solidFill>
              </a:rPr>
              <a:t>induced</a:t>
            </a:r>
            <a:endParaRPr baseline="-25000" sz="1800">
              <a:solidFill>
                <a:srgbClr val="FF0000"/>
              </a:solidFill>
            </a:endParaRPr>
          </a:p>
        </p:txBody>
      </p:sp>
      <p:sp>
        <p:nvSpPr>
          <p:cNvPr id="319" name="Google Shape;319;p24"/>
          <p:cNvSpPr/>
          <p:nvPr/>
        </p:nvSpPr>
        <p:spPr>
          <a:xfrm>
            <a:off x="7234311" y="187183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20" name="Google Shape;320;p24"/>
          <p:cNvSpPr/>
          <p:nvPr/>
        </p:nvSpPr>
        <p:spPr>
          <a:xfrm>
            <a:off x="7234311" y="222997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21" name="Google Shape;321;p24"/>
          <p:cNvSpPr/>
          <p:nvPr/>
        </p:nvSpPr>
        <p:spPr>
          <a:xfrm>
            <a:off x="7234311" y="258811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22" name="Google Shape;322;p24"/>
          <p:cNvSpPr txBox="1"/>
          <p:nvPr/>
        </p:nvSpPr>
        <p:spPr>
          <a:xfrm>
            <a:off x="8110799" y="1920813"/>
            <a:ext cx="8430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ACE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baseline="-25000" lang="en" sz="1800">
                <a:solidFill>
                  <a:srgbClr val="00ACE6"/>
                </a:solidFill>
              </a:rPr>
              <a:t>signal</a:t>
            </a:r>
            <a:endParaRPr b="1" baseline="-25000" sz="1800">
              <a:solidFill>
                <a:srgbClr val="00ACE6"/>
              </a:solidFill>
            </a:endParaRPr>
          </a:p>
        </p:txBody>
      </p:sp>
      <p:sp>
        <p:nvSpPr>
          <p:cNvPr id="323" name="Google Shape;32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4"/>
          <p:cNvSpPr txBox="1"/>
          <p:nvPr/>
        </p:nvSpPr>
        <p:spPr>
          <a:xfrm>
            <a:off x="96450" y="3337375"/>
            <a:ext cx="223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Applied magnetic field B</a:t>
            </a:r>
            <a:r>
              <a:rPr baseline="-25000" lang="en" sz="1200"/>
              <a:t>0</a:t>
            </a:r>
            <a:r>
              <a:rPr lang="en" sz="1200"/>
              <a:t> induces effective axion current,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endParaRPr baseline="-25000" i="1" sz="1200"/>
          </a:p>
        </p:txBody>
      </p:sp>
      <p:sp>
        <p:nvSpPr>
          <p:cNvPr id="326" name="Google Shape;326;p24"/>
          <p:cNvSpPr txBox="1"/>
          <p:nvPr/>
        </p:nvSpPr>
        <p:spPr>
          <a:xfrm>
            <a:off x="6291900" y="3535275"/>
            <a:ext cx="285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I</a:t>
            </a:r>
            <a:r>
              <a:rPr baseline="-25000" i="1" lang="en" sz="1200"/>
              <a:t>p</a:t>
            </a:r>
            <a:r>
              <a:rPr i="1" lang="en" sz="1200"/>
              <a:t> </a:t>
            </a:r>
            <a:r>
              <a:rPr lang="en" sz="1200"/>
              <a:t>may be sensed by a pickup loop coupled to an </a:t>
            </a:r>
            <a:r>
              <a:rPr b="1" lang="en" sz="1200"/>
              <a:t>LC resonator</a:t>
            </a:r>
            <a:endParaRPr b="1" sz="1200"/>
          </a:p>
        </p:txBody>
      </p:sp>
      <p:sp>
        <p:nvSpPr>
          <p:cNvPr id="327" name="Google Shape;327;p24"/>
          <p:cNvSpPr txBox="1"/>
          <p:nvPr/>
        </p:nvSpPr>
        <p:spPr>
          <a:xfrm>
            <a:off x="2417550" y="3242900"/>
            <a:ext cx="408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current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r>
              <a:rPr i="1" lang="en" sz="1200"/>
              <a:t> </a:t>
            </a:r>
            <a:r>
              <a:rPr lang="en" sz="1200"/>
              <a:t>in turn induces a poloidal RF magnetic field, </a:t>
            </a:r>
            <a:r>
              <a:rPr i="1" lang="en" sz="1200"/>
              <a:t>B</a:t>
            </a:r>
            <a:r>
              <a:rPr baseline="-25000" i="1" lang="en" sz="1200"/>
              <a:t>a</a:t>
            </a:r>
            <a:r>
              <a:rPr lang="en" sz="1200"/>
              <a:t>, inducing currents </a:t>
            </a:r>
            <a:r>
              <a:rPr i="1" lang="en" sz="1200"/>
              <a:t>I</a:t>
            </a:r>
            <a:r>
              <a:rPr baseline="-25000" i="1" lang="en" sz="1200"/>
              <a:t>p</a:t>
            </a:r>
            <a:r>
              <a:rPr lang="en" sz="1200"/>
              <a:t> in a </a:t>
            </a:r>
            <a:r>
              <a:rPr b="1" lang="en" sz="1200"/>
              <a:t>superconducting sheath</a:t>
            </a:r>
            <a:r>
              <a:rPr lang="en" sz="1200"/>
              <a:t> which surrounds the toroidal magnet</a:t>
            </a:r>
            <a:endParaRPr sz="1200"/>
          </a:p>
        </p:txBody>
      </p:sp>
      <p:pic>
        <p:nvPicPr>
          <p:cNvPr id="328" name="Google Shape;328;p24"/>
          <p:cNvPicPr preferRelativeResize="0"/>
          <p:nvPr/>
        </p:nvPicPr>
        <p:blipFill rotWithShape="1">
          <a:blip r:embed="rId8">
            <a:alphaModFix/>
          </a:blip>
          <a:srcRect b="0" l="0" r="23283" t="0"/>
          <a:stretch/>
        </p:blipFill>
        <p:spPr>
          <a:xfrm>
            <a:off x="6020850" y="3939025"/>
            <a:ext cx="2040827" cy="1162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4"/>
          <p:cNvCxnSpPr/>
          <p:nvPr/>
        </p:nvCxnSpPr>
        <p:spPr>
          <a:xfrm flipH="1">
            <a:off x="7673749" y="3989957"/>
            <a:ext cx="248700" cy="329400"/>
          </a:xfrm>
          <a:prstGeom prst="straightConnector1">
            <a:avLst/>
          </a:prstGeom>
          <a:noFill/>
          <a:ln cap="flat" cmpd="sng" w="19050">
            <a:solidFill>
              <a:srgbClr val="00ACE6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330" name="Google Shape;330;p24"/>
          <p:cNvPicPr preferRelativeResize="0"/>
          <p:nvPr/>
        </p:nvPicPr>
        <p:blipFill rotWithShape="1">
          <a:blip r:embed="rId8">
            <a:alphaModFix/>
          </a:blip>
          <a:srcRect b="0" l="0" r="46259" t="0"/>
          <a:stretch/>
        </p:blipFill>
        <p:spPr>
          <a:xfrm>
            <a:off x="3764200" y="3889327"/>
            <a:ext cx="1442028" cy="1172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4"/>
          <p:cNvSpPr/>
          <p:nvPr/>
        </p:nvSpPr>
        <p:spPr>
          <a:xfrm>
            <a:off x="7840350" y="4283500"/>
            <a:ext cx="269100" cy="57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"/>
          <p:cNvSpPr txBox="1"/>
          <p:nvPr/>
        </p:nvSpPr>
        <p:spPr>
          <a:xfrm>
            <a:off x="3182850" y="1258713"/>
            <a:ext cx="4872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FF"/>
                </a:solidFill>
              </a:rPr>
              <a:t>B</a:t>
            </a:r>
            <a:r>
              <a:rPr baseline="-25000" lang="en" sz="1800">
                <a:solidFill>
                  <a:srgbClr val="FF00FF"/>
                </a:solidFill>
              </a:rPr>
              <a:t>a</a:t>
            </a:r>
            <a:endParaRPr baseline="-25000" sz="1800">
              <a:solidFill>
                <a:srgbClr val="FF00FF"/>
              </a:solidFill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3468788" y="1827351"/>
            <a:ext cx="119100" cy="222649"/>
          </a:xfrm>
          <a:custGeom>
            <a:rect b="b" l="l" r="r" t="t"/>
            <a:pathLst>
              <a:path extrusionOk="0" h="7001" w="3745">
                <a:moveTo>
                  <a:pt x="0" y="7001"/>
                </a:moveTo>
                <a:cubicBezTo>
                  <a:pt x="109" y="6513"/>
                  <a:pt x="353" y="4939"/>
                  <a:pt x="651" y="4071"/>
                </a:cubicBezTo>
                <a:cubicBezTo>
                  <a:pt x="950" y="3203"/>
                  <a:pt x="1275" y="2470"/>
                  <a:pt x="1791" y="1791"/>
                </a:cubicBezTo>
                <a:cubicBezTo>
                  <a:pt x="2307" y="1113"/>
                  <a:pt x="3419" y="299"/>
                  <a:pt x="3745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34" name="Google Shape;334;p24"/>
          <p:cNvSpPr/>
          <p:nvPr/>
        </p:nvSpPr>
        <p:spPr>
          <a:xfrm>
            <a:off x="5171188" y="2113800"/>
            <a:ext cx="218325" cy="244250"/>
          </a:xfrm>
          <a:custGeom>
            <a:rect b="b" l="l" r="r" t="t"/>
            <a:pathLst>
              <a:path extrusionOk="0" h="9770" w="8733">
                <a:moveTo>
                  <a:pt x="0" y="9770"/>
                </a:moveTo>
                <a:cubicBezTo>
                  <a:pt x="597" y="9580"/>
                  <a:pt x="2198" y="9390"/>
                  <a:pt x="3582" y="8630"/>
                </a:cubicBezTo>
                <a:cubicBezTo>
                  <a:pt x="4966" y="7870"/>
                  <a:pt x="7517" y="6432"/>
                  <a:pt x="8304" y="5211"/>
                </a:cubicBezTo>
                <a:cubicBezTo>
                  <a:pt x="9091" y="3990"/>
                  <a:pt x="8575" y="2172"/>
                  <a:pt x="8304" y="1303"/>
                </a:cubicBezTo>
                <a:cubicBezTo>
                  <a:pt x="8033" y="435"/>
                  <a:pt x="6947" y="217"/>
                  <a:pt x="667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35" name="Google Shape;335;p24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6" name="Google Shape;336;p24"/>
          <p:cNvSpPr/>
          <p:nvPr/>
        </p:nvSpPr>
        <p:spPr>
          <a:xfrm rot="8429300">
            <a:off x="3764579" y="3857006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4"/>
          <p:cNvSpPr/>
          <p:nvPr/>
        </p:nvSpPr>
        <p:spPr>
          <a:xfrm rot="8429300">
            <a:off x="3764579" y="3700202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4"/>
          <p:cNvSpPr txBox="1"/>
          <p:nvPr/>
        </p:nvSpPr>
        <p:spPr>
          <a:xfrm>
            <a:off x="3621275" y="4477025"/>
            <a:ext cx="548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B</a:t>
            </a:r>
            <a:r>
              <a:rPr b="1" baseline="-25000" lang="en">
                <a:solidFill>
                  <a:srgbClr val="FF00FF"/>
                </a:solidFill>
              </a:rPr>
              <a:t>a</a:t>
            </a:r>
            <a:endParaRPr b="1" baseline="-25000">
              <a:solidFill>
                <a:srgbClr val="FF00FF"/>
              </a:solidFill>
            </a:endParaRPr>
          </a:p>
        </p:txBody>
      </p:sp>
      <p:sp>
        <p:nvSpPr>
          <p:cNvPr id="339" name="Google Shape;339;p24"/>
          <p:cNvSpPr/>
          <p:nvPr/>
        </p:nvSpPr>
        <p:spPr>
          <a:xfrm rot="8429300">
            <a:off x="6021317" y="3922731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"/>
          <p:cNvSpPr/>
          <p:nvPr/>
        </p:nvSpPr>
        <p:spPr>
          <a:xfrm rot="8429300">
            <a:off x="6021317" y="3765927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"/>
          <p:cNvSpPr txBox="1"/>
          <p:nvPr/>
        </p:nvSpPr>
        <p:spPr>
          <a:xfrm>
            <a:off x="5878013" y="4542750"/>
            <a:ext cx="548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B</a:t>
            </a:r>
            <a:r>
              <a:rPr b="1" baseline="-25000" lang="en">
                <a:solidFill>
                  <a:srgbClr val="FF00FF"/>
                </a:solidFill>
              </a:rPr>
              <a:t>a</a:t>
            </a:r>
            <a:endParaRPr b="1" baseline="-250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"/>
          <p:cNvSpPr txBox="1"/>
          <p:nvPr>
            <p:ph type="title"/>
          </p:nvPr>
        </p:nvSpPr>
        <p:spPr>
          <a:xfrm>
            <a:off x="311700" y="445025"/>
            <a:ext cx="27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50L detector</a:t>
            </a:r>
            <a:endParaRPr/>
          </a:p>
        </p:txBody>
      </p:sp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 b="9513" l="11855" r="4950" t="1495"/>
          <a:stretch/>
        </p:blipFill>
        <p:spPr>
          <a:xfrm>
            <a:off x="558445" y="1198050"/>
            <a:ext cx="1705880" cy="21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 rotWithShape="1">
          <a:blip r:embed="rId4">
            <a:alphaModFix/>
          </a:blip>
          <a:srcRect b="0" l="11610" r="6909" t="5642"/>
          <a:stretch/>
        </p:blipFill>
        <p:spPr>
          <a:xfrm>
            <a:off x="3475499" y="995250"/>
            <a:ext cx="1965474" cy="232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081" y="1059788"/>
            <a:ext cx="2238747" cy="26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6">
            <a:alphaModFix/>
          </a:blip>
          <a:srcRect b="0" l="0" r="69715" t="0"/>
          <a:stretch/>
        </p:blipFill>
        <p:spPr>
          <a:xfrm>
            <a:off x="1117550" y="3790375"/>
            <a:ext cx="842952" cy="12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5"/>
          <p:cNvSpPr/>
          <p:nvPr/>
        </p:nvSpPr>
        <p:spPr>
          <a:xfrm rot="10800000">
            <a:off x="495054" y="1529511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52" name="Google Shape;352;p25"/>
          <p:cNvSpPr/>
          <p:nvPr/>
        </p:nvSpPr>
        <p:spPr>
          <a:xfrm rot="10800000">
            <a:off x="495054" y="192019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53" name="Google Shape;353;p25"/>
          <p:cNvSpPr/>
          <p:nvPr/>
        </p:nvSpPr>
        <p:spPr>
          <a:xfrm rot="10800000">
            <a:off x="495054" y="1749659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54" name="Google Shape;354;p25"/>
          <p:cNvSpPr/>
          <p:nvPr/>
        </p:nvSpPr>
        <p:spPr>
          <a:xfrm rot="10800000">
            <a:off x="495054" y="2310888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55" name="Google Shape;355;p25"/>
          <p:cNvSpPr/>
          <p:nvPr/>
        </p:nvSpPr>
        <p:spPr>
          <a:xfrm rot="10800000">
            <a:off x="495054" y="2138935"/>
            <a:ext cx="1442009" cy="514704"/>
          </a:xfrm>
          <a:custGeom>
            <a:rect b="b" l="l" r="r" t="t"/>
            <a:pathLst>
              <a:path extrusionOk="0" h="28421" w="79625">
                <a:moveTo>
                  <a:pt x="0" y="6249"/>
                </a:moveTo>
                <a:cubicBezTo>
                  <a:pt x="1902" y="5651"/>
                  <a:pt x="7282" y="3587"/>
                  <a:pt x="11412" y="2663"/>
                </a:cubicBezTo>
                <a:cubicBezTo>
                  <a:pt x="15542" y="1739"/>
                  <a:pt x="20813" y="1141"/>
                  <a:pt x="24780" y="706"/>
                </a:cubicBezTo>
                <a:cubicBezTo>
                  <a:pt x="28747" y="271"/>
                  <a:pt x="31083" y="0"/>
                  <a:pt x="35213" y="54"/>
                </a:cubicBezTo>
                <a:cubicBezTo>
                  <a:pt x="39343" y="108"/>
                  <a:pt x="44778" y="271"/>
                  <a:pt x="49560" y="1032"/>
                </a:cubicBezTo>
                <a:cubicBezTo>
                  <a:pt x="54342" y="1793"/>
                  <a:pt x="59885" y="3152"/>
                  <a:pt x="63906" y="4619"/>
                </a:cubicBezTo>
                <a:cubicBezTo>
                  <a:pt x="67927" y="6086"/>
                  <a:pt x="71243" y="8206"/>
                  <a:pt x="73688" y="9836"/>
                </a:cubicBezTo>
                <a:cubicBezTo>
                  <a:pt x="76134" y="11466"/>
                  <a:pt x="77710" y="12282"/>
                  <a:pt x="78579" y="14401"/>
                </a:cubicBezTo>
                <a:cubicBezTo>
                  <a:pt x="79449" y="16520"/>
                  <a:pt x="80209" y="20215"/>
                  <a:pt x="78905" y="22552"/>
                </a:cubicBezTo>
                <a:cubicBezTo>
                  <a:pt x="77601" y="24889"/>
                  <a:pt x="72112" y="27443"/>
                  <a:pt x="70753" y="28421"/>
                </a:cubicBezTo>
              </a:path>
            </a:pathLst>
          </a:cu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56" name="Google Shape;356;p25"/>
          <p:cNvSpPr txBox="1"/>
          <p:nvPr/>
        </p:nvSpPr>
        <p:spPr>
          <a:xfrm>
            <a:off x="68876" y="1310413"/>
            <a:ext cx="434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FF00"/>
                </a:solidFill>
              </a:rPr>
              <a:t>B</a:t>
            </a:r>
            <a:r>
              <a:rPr b="1" baseline="-25000" lang="en" sz="1800">
                <a:solidFill>
                  <a:srgbClr val="00FF00"/>
                </a:solidFill>
              </a:rPr>
              <a:t>0</a:t>
            </a:r>
            <a:endParaRPr b="1" baseline="-25000" sz="1800">
              <a:solidFill>
                <a:srgbClr val="00FF00"/>
              </a:solidFill>
            </a:endParaRPr>
          </a:p>
        </p:txBody>
      </p:sp>
      <p:sp>
        <p:nvSpPr>
          <p:cNvPr id="357" name="Google Shape;357;p25"/>
          <p:cNvSpPr txBox="1"/>
          <p:nvPr/>
        </p:nvSpPr>
        <p:spPr>
          <a:xfrm>
            <a:off x="42475" y="1771300"/>
            <a:ext cx="487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9900FF"/>
                </a:solidFill>
              </a:rPr>
              <a:t>J</a:t>
            </a:r>
            <a:r>
              <a:rPr b="1" baseline="-25000" i="1" lang="en" sz="1800">
                <a:solidFill>
                  <a:srgbClr val="9900FF"/>
                </a:solidFill>
              </a:rPr>
              <a:t>eff</a:t>
            </a:r>
            <a:endParaRPr b="1" baseline="-25000" i="1" sz="1800">
              <a:solidFill>
                <a:srgbClr val="9900FF"/>
              </a:solidFill>
            </a:endParaRPr>
          </a:p>
        </p:txBody>
      </p:sp>
      <p:sp>
        <p:nvSpPr>
          <p:cNvPr id="358" name="Google Shape;358;p25"/>
          <p:cNvSpPr/>
          <p:nvPr/>
        </p:nvSpPr>
        <p:spPr>
          <a:xfrm rot="5400000">
            <a:off x="2808949" y="1764697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9" name="Google Shape;359;p25"/>
          <p:cNvCxnSpPr/>
          <p:nvPr/>
        </p:nvCxnSpPr>
        <p:spPr>
          <a:xfrm>
            <a:off x="3670056" y="1054191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60" name="Google Shape;360;p25"/>
          <p:cNvCxnSpPr/>
          <p:nvPr/>
        </p:nvCxnSpPr>
        <p:spPr>
          <a:xfrm>
            <a:off x="3680173" y="2875805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25"/>
          <p:cNvCxnSpPr/>
          <p:nvPr/>
        </p:nvCxnSpPr>
        <p:spPr>
          <a:xfrm>
            <a:off x="3561765" y="1940265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2" name="Google Shape;362;p25"/>
          <p:cNvCxnSpPr/>
          <p:nvPr/>
        </p:nvCxnSpPr>
        <p:spPr>
          <a:xfrm>
            <a:off x="4049009" y="2035403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63" name="Google Shape;363;p25"/>
          <p:cNvSpPr/>
          <p:nvPr/>
        </p:nvSpPr>
        <p:spPr>
          <a:xfrm rot="5400000">
            <a:off x="3970162" y="2132874"/>
            <a:ext cx="1992900" cy="487200"/>
          </a:xfrm>
          <a:prstGeom prst="parallelogram">
            <a:avLst>
              <a:gd fmla="val 35229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4" name="Google Shape;364;p25"/>
          <p:cNvCxnSpPr/>
          <p:nvPr/>
        </p:nvCxnSpPr>
        <p:spPr>
          <a:xfrm>
            <a:off x="4813644" y="1412243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5" name="Google Shape;365;p25"/>
          <p:cNvCxnSpPr/>
          <p:nvPr/>
        </p:nvCxnSpPr>
        <p:spPr>
          <a:xfrm>
            <a:off x="4831524" y="3240882"/>
            <a:ext cx="253500" cy="87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66" name="Google Shape;366;p25"/>
          <p:cNvCxnSpPr/>
          <p:nvPr/>
        </p:nvCxnSpPr>
        <p:spPr>
          <a:xfrm>
            <a:off x="4722978" y="2308442"/>
            <a:ext cx="0" cy="1812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67" name="Google Shape;367;p25"/>
          <p:cNvCxnSpPr/>
          <p:nvPr/>
        </p:nvCxnSpPr>
        <p:spPr>
          <a:xfrm>
            <a:off x="5210425" y="2590063"/>
            <a:ext cx="0" cy="224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8" name="Google Shape;368;p25"/>
          <p:cNvCxnSpPr/>
          <p:nvPr/>
        </p:nvCxnSpPr>
        <p:spPr>
          <a:xfrm flipH="1">
            <a:off x="4942928" y="1598426"/>
            <a:ext cx="102900" cy="5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9" name="Google Shape;369;p25"/>
          <p:cNvSpPr txBox="1"/>
          <p:nvPr/>
        </p:nvSpPr>
        <p:spPr>
          <a:xfrm>
            <a:off x="3102975" y="641100"/>
            <a:ext cx="2710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 + pickup sheath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70" name="Google Shape;370;p25"/>
          <p:cNvCxnSpPr/>
          <p:nvPr/>
        </p:nvCxnSpPr>
        <p:spPr>
          <a:xfrm flipH="1" rot="10800000">
            <a:off x="4949377" y="1563001"/>
            <a:ext cx="1500" cy="9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25"/>
          <p:cNvCxnSpPr/>
          <p:nvPr/>
        </p:nvCxnSpPr>
        <p:spPr>
          <a:xfrm flipH="1">
            <a:off x="3702051" y="1258715"/>
            <a:ext cx="119100" cy="68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25"/>
          <p:cNvCxnSpPr/>
          <p:nvPr/>
        </p:nvCxnSpPr>
        <p:spPr>
          <a:xfrm flipH="1" rot="10800000">
            <a:off x="3708486" y="1212838"/>
            <a:ext cx="900" cy="118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25"/>
          <p:cNvSpPr/>
          <p:nvPr/>
        </p:nvSpPr>
        <p:spPr>
          <a:xfrm>
            <a:off x="3702050" y="1088932"/>
            <a:ext cx="1412304" cy="480137"/>
          </a:xfrm>
          <a:custGeom>
            <a:rect b="b" l="l" r="r" t="t"/>
            <a:pathLst>
              <a:path extrusionOk="0" h="23778" w="69942">
                <a:moveTo>
                  <a:pt x="61546" y="23778"/>
                </a:moveTo>
                <a:cubicBezTo>
                  <a:pt x="62075" y="23493"/>
                  <a:pt x="63595" y="22855"/>
                  <a:pt x="64721" y="22068"/>
                </a:cubicBezTo>
                <a:cubicBezTo>
                  <a:pt x="65847" y="21281"/>
                  <a:pt x="67436" y="20345"/>
                  <a:pt x="68304" y="19056"/>
                </a:cubicBezTo>
                <a:cubicBezTo>
                  <a:pt x="69173" y="17767"/>
                  <a:pt x="69891" y="15786"/>
                  <a:pt x="69932" y="14334"/>
                </a:cubicBezTo>
                <a:cubicBezTo>
                  <a:pt x="69973" y="12882"/>
                  <a:pt x="69362" y="11580"/>
                  <a:pt x="68548" y="10345"/>
                </a:cubicBezTo>
                <a:cubicBezTo>
                  <a:pt x="67734" y="9110"/>
                  <a:pt x="66445" y="7917"/>
                  <a:pt x="65047" y="6926"/>
                </a:cubicBezTo>
                <a:cubicBezTo>
                  <a:pt x="63650" y="5936"/>
                  <a:pt x="62022" y="5189"/>
                  <a:pt x="60163" y="4402"/>
                </a:cubicBezTo>
                <a:cubicBezTo>
                  <a:pt x="58304" y="3615"/>
                  <a:pt x="56201" y="2801"/>
                  <a:pt x="53894" y="2204"/>
                </a:cubicBezTo>
                <a:cubicBezTo>
                  <a:pt x="51587" y="1607"/>
                  <a:pt x="49037" y="1173"/>
                  <a:pt x="46323" y="820"/>
                </a:cubicBezTo>
                <a:cubicBezTo>
                  <a:pt x="43609" y="467"/>
                  <a:pt x="40665" y="210"/>
                  <a:pt x="37612" y="88"/>
                </a:cubicBezTo>
                <a:cubicBezTo>
                  <a:pt x="34559" y="-34"/>
                  <a:pt x="30909" y="-20"/>
                  <a:pt x="28005" y="88"/>
                </a:cubicBezTo>
                <a:cubicBezTo>
                  <a:pt x="25101" y="197"/>
                  <a:pt x="22483" y="454"/>
                  <a:pt x="20190" y="739"/>
                </a:cubicBezTo>
                <a:cubicBezTo>
                  <a:pt x="17897" y="1024"/>
                  <a:pt x="16432" y="1322"/>
                  <a:pt x="14247" y="1797"/>
                </a:cubicBezTo>
                <a:cubicBezTo>
                  <a:pt x="12063" y="2272"/>
                  <a:pt x="9458" y="2747"/>
                  <a:pt x="7083" y="3588"/>
                </a:cubicBezTo>
                <a:cubicBezTo>
                  <a:pt x="4709" y="4429"/>
                  <a:pt x="1181" y="6302"/>
                  <a:pt x="0" y="684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74" name="Google Shape;374;p25"/>
          <p:cNvCxnSpPr/>
          <p:nvPr/>
        </p:nvCxnSpPr>
        <p:spPr>
          <a:xfrm flipH="1">
            <a:off x="4082886" y="1089003"/>
            <a:ext cx="151200" cy="18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5" name="Google Shape;375;p25"/>
          <p:cNvCxnSpPr/>
          <p:nvPr/>
        </p:nvCxnSpPr>
        <p:spPr>
          <a:xfrm>
            <a:off x="4756549" y="1129579"/>
            <a:ext cx="157500" cy="50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p25"/>
          <p:cNvSpPr txBox="1"/>
          <p:nvPr/>
        </p:nvSpPr>
        <p:spPr>
          <a:xfrm>
            <a:off x="956400" y="846850"/>
            <a:ext cx="9963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77" name="Google Shape;377;p25"/>
          <p:cNvSpPr/>
          <p:nvPr/>
        </p:nvSpPr>
        <p:spPr>
          <a:xfrm>
            <a:off x="7185663" y="1114630"/>
            <a:ext cx="434506" cy="2282156"/>
          </a:xfrm>
          <a:custGeom>
            <a:rect b="b" l="l" r="r" t="t"/>
            <a:pathLst>
              <a:path extrusionOk="0" h="125204" w="21044">
                <a:moveTo>
                  <a:pt x="0" y="0"/>
                </a:moveTo>
                <a:cubicBezTo>
                  <a:pt x="1467" y="2500"/>
                  <a:pt x="5598" y="7879"/>
                  <a:pt x="8804" y="14998"/>
                </a:cubicBezTo>
                <a:cubicBezTo>
                  <a:pt x="12010" y="22117"/>
                  <a:pt x="17226" y="32334"/>
                  <a:pt x="19237" y="42713"/>
                </a:cubicBezTo>
                <a:cubicBezTo>
                  <a:pt x="21248" y="53093"/>
                  <a:pt x="21031" y="66678"/>
                  <a:pt x="20868" y="77275"/>
                </a:cubicBezTo>
                <a:cubicBezTo>
                  <a:pt x="20705" y="87872"/>
                  <a:pt x="20052" y="98305"/>
                  <a:pt x="18259" y="106293"/>
                </a:cubicBezTo>
                <a:cubicBezTo>
                  <a:pt x="16466" y="114281"/>
                  <a:pt x="11467" y="122052"/>
                  <a:pt x="10108" y="12520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78" name="Google Shape;378;p25"/>
          <p:cNvSpPr txBox="1"/>
          <p:nvPr/>
        </p:nvSpPr>
        <p:spPr>
          <a:xfrm>
            <a:off x="6167550" y="498275"/>
            <a:ext cx="2919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Magnet + pickup sheath +LC resonator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5040296" y="1047039"/>
            <a:ext cx="422100" cy="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aseline="-25000" lang="en" sz="1800">
                <a:solidFill>
                  <a:srgbClr val="FF0000"/>
                </a:solidFill>
              </a:rPr>
              <a:t>p</a:t>
            </a:r>
            <a:endParaRPr baseline="-25000" sz="1800">
              <a:solidFill>
                <a:srgbClr val="FF0000"/>
              </a:solidFill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3182850" y="1258713"/>
            <a:ext cx="4872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FF"/>
                </a:solidFill>
              </a:rPr>
              <a:t>B</a:t>
            </a:r>
            <a:r>
              <a:rPr baseline="-25000" lang="en" sz="1800">
                <a:solidFill>
                  <a:srgbClr val="FF00FF"/>
                </a:solidFill>
              </a:rPr>
              <a:t>a</a:t>
            </a:r>
            <a:endParaRPr baseline="-25000" sz="1800">
              <a:solidFill>
                <a:srgbClr val="FF00FF"/>
              </a:solidFill>
            </a:endParaRPr>
          </a:p>
        </p:txBody>
      </p:sp>
      <p:sp>
        <p:nvSpPr>
          <p:cNvPr id="381" name="Google Shape;381;p25"/>
          <p:cNvSpPr/>
          <p:nvPr/>
        </p:nvSpPr>
        <p:spPr>
          <a:xfrm flipH="1">
            <a:off x="7840351" y="1099774"/>
            <a:ext cx="434506" cy="2282156"/>
          </a:xfrm>
          <a:custGeom>
            <a:rect b="b" l="l" r="r" t="t"/>
            <a:pathLst>
              <a:path extrusionOk="0" h="125204" w="21044">
                <a:moveTo>
                  <a:pt x="0" y="0"/>
                </a:moveTo>
                <a:cubicBezTo>
                  <a:pt x="1467" y="2500"/>
                  <a:pt x="5598" y="7879"/>
                  <a:pt x="8804" y="14998"/>
                </a:cubicBezTo>
                <a:cubicBezTo>
                  <a:pt x="12010" y="22117"/>
                  <a:pt x="17226" y="32334"/>
                  <a:pt x="19237" y="42713"/>
                </a:cubicBezTo>
                <a:cubicBezTo>
                  <a:pt x="21248" y="53093"/>
                  <a:pt x="21031" y="66678"/>
                  <a:pt x="20868" y="77275"/>
                </a:cubicBezTo>
                <a:cubicBezTo>
                  <a:pt x="20705" y="87872"/>
                  <a:pt x="20052" y="98305"/>
                  <a:pt x="18259" y="106293"/>
                </a:cubicBezTo>
                <a:cubicBezTo>
                  <a:pt x="16466" y="114281"/>
                  <a:pt x="11467" y="122052"/>
                  <a:pt x="10108" y="12520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382" name="Google Shape;382;p25"/>
          <p:cNvSpPr txBox="1"/>
          <p:nvPr/>
        </p:nvSpPr>
        <p:spPr>
          <a:xfrm>
            <a:off x="8211224" y="1079788"/>
            <a:ext cx="843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B</a:t>
            </a:r>
            <a:r>
              <a:rPr baseline="-25000" lang="en" sz="1800">
                <a:solidFill>
                  <a:srgbClr val="FF0000"/>
                </a:solidFill>
              </a:rPr>
              <a:t>induced</a:t>
            </a:r>
            <a:endParaRPr baseline="-25000" sz="1800">
              <a:solidFill>
                <a:srgbClr val="FF0000"/>
              </a:solidFill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7234311" y="187183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84" name="Google Shape;384;p25"/>
          <p:cNvSpPr/>
          <p:nvPr/>
        </p:nvSpPr>
        <p:spPr>
          <a:xfrm>
            <a:off x="7234311" y="222997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85" name="Google Shape;385;p25"/>
          <p:cNvSpPr/>
          <p:nvPr/>
        </p:nvSpPr>
        <p:spPr>
          <a:xfrm>
            <a:off x="7234311" y="2588116"/>
            <a:ext cx="917890" cy="164829"/>
          </a:xfrm>
          <a:custGeom>
            <a:rect b="b" l="l" r="r" t="t"/>
            <a:pathLst>
              <a:path extrusionOk="0" h="7983" w="42822">
                <a:moveTo>
                  <a:pt x="0" y="0"/>
                </a:moveTo>
                <a:cubicBezTo>
                  <a:pt x="624" y="651"/>
                  <a:pt x="1818" y="2768"/>
                  <a:pt x="3745" y="3908"/>
                </a:cubicBezTo>
                <a:cubicBezTo>
                  <a:pt x="5672" y="5048"/>
                  <a:pt x="8765" y="6161"/>
                  <a:pt x="11560" y="6839"/>
                </a:cubicBezTo>
                <a:cubicBezTo>
                  <a:pt x="14355" y="7517"/>
                  <a:pt x="17530" y="7924"/>
                  <a:pt x="20515" y="7978"/>
                </a:cubicBezTo>
                <a:cubicBezTo>
                  <a:pt x="23500" y="8032"/>
                  <a:pt x="26729" y="7598"/>
                  <a:pt x="29470" y="7164"/>
                </a:cubicBezTo>
                <a:cubicBezTo>
                  <a:pt x="32211" y="6730"/>
                  <a:pt x="34735" y="6269"/>
                  <a:pt x="36960" y="5373"/>
                </a:cubicBezTo>
                <a:cubicBezTo>
                  <a:pt x="39185" y="4478"/>
                  <a:pt x="41845" y="2388"/>
                  <a:pt x="42822" y="1791"/>
                </a:cubicBezTo>
              </a:path>
            </a:pathLst>
          </a:custGeom>
          <a:noFill/>
          <a:ln cap="flat" cmpd="sng" w="28575">
            <a:solidFill>
              <a:srgbClr val="00ACE6"/>
            </a:solidFill>
            <a:prstDash val="solid"/>
            <a:round/>
            <a:headEnd len="med" w="med" type="triangle"/>
            <a:tailEnd len="med" w="med" type="triangle"/>
          </a:ln>
        </p:spPr>
      </p:sp>
      <p:sp>
        <p:nvSpPr>
          <p:cNvPr id="386" name="Google Shape;386;p25"/>
          <p:cNvSpPr txBox="1"/>
          <p:nvPr/>
        </p:nvSpPr>
        <p:spPr>
          <a:xfrm>
            <a:off x="8110799" y="1920813"/>
            <a:ext cx="8430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ACE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baseline="-25000" lang="en" sz="1800">
                <a:solidFill>
                  <a:srgbClr val="00ACE6"/>
                </a:solidFill>
              </a:rPr>
              <a:t>signal</a:t>
            </a:r>
            <a:endParaRPr b="1" baseline="-25000" sz="1800">
              <a:solidFill>
                <a:srgbClr val="00ACE6"/>
              </a:solidFill>
            </a:endParaRPr>
          </a:p>
        </p:txBody>
      </p:sp>
      <p:sp>
        <p:nvSpPr>
          <p:cNvPr id="387" name="Google Shape;38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8" name="Google Shape;3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20850" y="3939025"/>
            <a:ext cx="2660250" cy="1162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25"/>
          <p:cNvCxnSpPr/>
          <p:nvPr/>
        </p:nvCxnSpPr>
        <p:spPr>
          <a:xfrm flipH="1">
            <a:off x="7673749" y="3989957"/>
            <a:ext cx="248700" cy="329400"/>
          </a:xfrm>
          <a:prstGeom prst="straightConnector1">
            <a:avLst/>
          </a:prstGeom>
          <a:noFill/>
          <a:ln cap="flat" cmpd="sng" w="19050">
            <a:solidFill>
              <a:srgbClr val="00ACE6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91" name="Google Shape;391;p25"/>
          <p:cNvSpPr/>
          <p:nvPr/>
        </p:nvSpPr>
        <p:spPr>
          <a:xfrm>
            <a:off x="6353605" y="2257583"/>
            <a:ext cx="424200" cy="4242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5"/>
          <p:cNvSpPr/>
          <p:nvPr/>
        </p:nvSpPr>
        <p:spPr>
          <a:xfrm rot="2700000">
            <a:off x="6221976" y="2346209"/>
            <a:ext cx="262619" cy="262619"/>
          </a:xfrm>
          <a:prstGeom prst="plus">
            <a:avLst>
              <a:gd fmla="val 50000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5"/>
          <p:cNvSpPr/>
          <p:nvPr/>
        </p:nvSpPr>
        <p:spPr>
          <a:xfrm rot="2700000">
            <a:off x="6648370" y="2338239"/>
            <a:ext cx="262619" cy="262619"/>
          </a:xfrm>
          <a:prstGeom prst="plus">
            <a:avLst>
              <a:gd fmla="val 50000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4" name="Google Shape;394;p25"/>
          <p:cNvCxnSpPr>
            <a:stCxn id="391" idx="4"/>
          </p:cNvCxnSpPr>
          <p:nvPr/>
        </p:nvCxnSpPr>
        <p:spPr>
          <a:xfrm>
            <a:off x="6565705" y="2681783"/>
            <a:ext cx="0" cy="27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25"/>
          <p:cNvCxnSpPr/>
          <p:nvPr/>
        </p:nvCxnSpPr>
        <p:spPr>
          <a:xfrm>
            <a:off x="6565708" y="1971713"/>
            <a:ext cx="0" cy="291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6" name="Google Shape;396;p25"/>
          <p:cNvSpPr/>
          <p:nvPr/>
        </p:nvSpPr>
        <p:spPr>
          <a:xfrm>
            <a:off x="6291908" y="2759417"/>
            <a:ext cx="301963" cy="600099"/>
          </a:xfrm>
          <a:custGeom>
            <a:rect b="b" l="l" r="r" t="t"/>
            <a:pathLst>
              <a:path extrusionOk="0" h="27715" w="14210">
                <a:moveTo>
                  <a:pt x="14210" y="27715"/>
                </a:moveTo>
                <a:cubicBezTo>
                  <a:pt x="12634" y="26954"/>
                  <a:pt x="7037" y="24943"/>
                  <a:pt x="4755" y="23150"/>
                </a:cubicBezTo>
                <a:cubicBezTo>
                  <a:pt x="2473" y="21357"/>
                  <a:pt x="1223" y="19509"/>
                  <a:pt x="516" y="16955"/>
                </a:cubicBezTo>
                <a:cubicBezTo>
                  <a:pt x="-190" y="14401"/>
                  <a:pt x="-136" y="10652"/>
                  <a:pt x="516" y="7826"/>
                </a:cubicBezTo>
                <a:cubicBezTo>
                  <a:pt x="1168" y="5000"/>
                  <a:pt x="3777" y="1304"/>
                  <a:pt x="4429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7" name="Google Shape;397;p25"/>
          <p:cNvSpPr txBox="1"/>
          <p:nvPr/>
        </p:nvSpPr>
        <p:spPr>
          <a:xfrm rot="2331580">
            <a:off x="6089526" y="3136582"/>
            <a:ext cx="590996" cy="185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signal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98" name="Google Shape;398;p25"/>
          <p:cNvSpPr txBox="1"/>
          <p:nvPr/>
        </p:nvSpPr>
        <p:spPr>
          <a:xfrm>
            <a:off x="96450" y="3337375"/>
            <a:ext cx="223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Applied magnetic field B</a:t>
            </a:r>
            <a:r>
              <a:rPr baseline="-25000" lang="en" sz="1200"/>
              <a:t>0</a:t>
            </a:r>
            <a:r>
              <a:rPr lang="en" sz="1200"/>
              <a:t> induces effective axion current,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endParaRPr baseline="-25000" i="1" sz="1200"/>
          </a:p>
        </p:txBody>
      </p:sp>
      <p:sp>
        <p:nvSpPr>
          <p:cNvPr id="399" name="Google Shape;399;p25"/>
          <p:cNvSpPr txBox="1"/>
          <p:nvPr/>
        </p:nvSpPr>
        <p:spPr>
          <a:xfrm>
            <a:off x="6291900" y="3535250"/>
            <a:ext cx="285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I</a:t>
            </a:r>
            <a:r>
              <a:rPr baseline="-25000" i="1" lang="en" sz="1200"/>
              <a:t>p</a:t>
            </a:r>
            <a:r>
              <a:rPr i="1" lang="en" sz="1200"/>
              <a:t> </a:t>
            </a:r>
            <a:r>
              <a:rPr lang="en" sz="1200"/>
              <a:t>may be sensed by a pickup loop coupled to an </a:t>
            </a:r>
            <a:r>
              <a:rPr b="1" lang="en" sz="1200"/>
              <a:t>LC resonator</a:t>
            </a:r>
            <a:endParaRPr b="1" sz="1200"/>
          </a:p>
        </p:txBody>
      </p:sp>
      <p:sp>
        <p:nvSpPr>
          <p:cNvPr id="400" name="Google Shape;400;p25"/>
          <p:cNvSpPr txBox="1"/>
          <p:nvPr/>
        </p:nvSpPr>
        <p:spPr>
          <a:xfrm>
            <a:off x="2417550" y="3242900"/>
            <a:ext cx="408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current </a:t>
            </a:r>
            <a:r>
              <a:rPr i="1" lang="en" sz="1200"/>
              <a:t>J</a:t>
            </a:r>
            <a:r>
              <a:rPr baseline="-25000" i="1" lang="en" sz="1200"/>
              <a:t>eff</a:t>
            </a:r>
            <a:r>
              <a:rPr i="1" lang="en" sz="1200"/>
              <a:t> </a:t>
            </a:r>
            <a:r>
              <a:rPr lang="en" sz="1200"/>
              <a:t>in turn induces a poloidal RF magnetic field, </a:t>
            </a:r>
            <a:r>
              <a:rPr i="1" lang="en" sz="1200"/>
              <a:t>B</a:t>
            </a:r>
            <a:r>
              <a:rPr baseline="-25000" i="1" lang="en" sz="1200"/>
              <a:t>a</a:t>
            </a:r>
            <a:r>
              <a:rPr lang="en" sz="1200"/>
              <a:t>, inducing currents </a:t>
            </a:r>
            <a:r>
              <a:rPr i="1" lang="en" sz="1200"/>
              <a:t>I</a:t>
            </a:r>
            <a:r>
              <a:rPr baseline="-25000" i="1" lang="en" sz="1200"/>
              <a:t>p</a:t>
            </a:r>
            <a:r>
              <a:rPr lang="en" sz="1200"/>
              <a:t> in a </a:t>
            </a:r>
            <a:r>
              <a:rPr b="1" lang="en" sz="1200"/>
              <a:t>superconducting sheath</a:t>
            </a:r>
            <a:r>
              <a:rPr lang="en" sz="1200"/>
              <a:t> which surrounds the toroidal magnet</a:t>
            </a:r>
            <a:endParaRPr sz="1200"/>
          </a:p>
        </p:txBody>
      </p:sp>
      <p:pic>
        <p:nvPicPr>
          <p:cNvPr id="401" name="Google Shape;401;p25"/>
          <p:cNvPicPr preferRelativeResize="0"/>
          <p:nvPr/>
        </p:nvPicPr>
        <p:blipFill rotWithShape="1">
          <a:blip r:embed="rId8">
            <a:alphaModFix/>
          </a:blip>
          <a:srcRect b="0" l="0" r="46259" t="0"/>
          <a:stretch/>
        </p:blipFill>
        <p:spPr>
          <a:xfrm>
            <a:off x="3764200" y="3889327"/>
            <a:ext cx="1442028" cy="1172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5"/>
          <p:cNvSpPr/>
          <p:nvPr/>
        </p:nvSpPr>
        <p:spPr>
          <a:xfrm>
            <a:off x="3468788" y="1827351"/>
            <a:ext cx="119100" cy="222649"/>
          </a:xfrm>
          <a:custGeom>
            <a:rect b="b" l="l" r="r" t="t"/>
            <a:pathLst>
              <a:path extrusionOk="0" h="7001" w="3745">
                <a:moveTo>
                  <a:pt x="0" y="7001"/>
                </a:moveTo>
                <a:cubicBezTo>
                  <a:pt x="109" y="6513"/>
                  <a:pt x="353" y="4939"/>
                  <a:pt x="651" y="4071"/>
                </a:cubicBezTo>
                <a:cubicBezTo>
                  <a:pt x="950" y="3203"/>
                  <a:pt x="1275" y="2470"/>
                  <a:pt x="1791" y="1791"/>
                </a:cubicBezTo>
                <a:cubicBezTo>
                  <a:pt x="2307" y="1113"/>
                  <a:pt x="3419" y="299"/>
                  <a:pt x="3745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403" name="Google Shape;403;p25"/>
          <p:cNvSpPr/>
          <p:nvPr/>
        </p:nvSpPr>
        <p:spPr>
          <a:xfrm>
            <a:off x="5171188" y="2113800"/>
            <a:ext cx="218325" cy="244250"/>
          </a:xfrm>
          <a:custGeom>
            <a:rect b="b" l="l" r="r" t="t"/>
            <a:pathLst>
              <a:path extrusionOk="0" h="9770" w="8733">
                <a:moveTo>
                  <a:pt x="0" y="9770"/>
                </a:moveTo>
                <a:cubicBezTo>
                  <a:pt x="597" y="9580"/>
                  <a:pt x="2198" y="9390"/>
                  <a:pt x="3582" y="8630"/>
                </a:cubicBezTo>
                <a:cubicBezTo>
                  <a:pt x="4966" y="7870"/>
                  <a:pt x="7517" y="6432"/>
                  <a:pt x="8304" y="5211"/>
                </a:cubicBezTo>
                <a:cubicBezTo>
                  <a:pt x="9091" y="3990"/>
                  <a:pt x="8575" y="2172"/>
                  <a:pt x="8304" y="1303"/>
                </a:cubicBezTo>
                <a:cubicBezTo>
                  <a:pt x="8033" y="435"/>
                  <a:pt x="6947" y="217"/>
                  <a:pt x="667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404" name="Google Shape;404;p25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05" name="Google Shape;405;p25"/>
          <p:cNvSpPr/>
          <p:nvPr/>
        </p:nvSpPr>
        <p:spPr>
          <a:xfrm rot="8429300">
            <a:off x="3764579" y="3857006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5"/>
          <p:cNvSpPr/>
          <p:nvPr/>
        </p:nvSpPr>
        <p:spPr>
          <a:xfrm rot="8429300">
            <a:off x="3764579" y="3700202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5"/>
          <p:cNvSpPr txBox="1"/>
          <p:nvPr/>
        </p:nvSpPr>
        <p:spPr>
          <a:xfrm>
            <a:off x="3621275" y="4477025"/>
            <a:ext cx="548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B</a:t>
            </a:r>
            <a:r>
              <a:rPr b="1" baseline="-25000" lang="en">
                <a:solidFill>
                  <a:srgbClr val="FF00FF"/>
                </a:solidFill>
              </a:rPr>
              <a:t>a</a:t>
            </a:r>
            <a:endParaRPr b="1" baseline="-25000">
              <a:solidFill>
                <a:srgbClr val="FF00FF"/>
              </a:solidFill>
            </a:endParaRPr>
          </a:p>
        </p:txBody>
      </p:sp>
      <p:sp>
        <p:nvSpPr>
          <p:cNvPr id="408" name="Google Shape;408;p25"/>
          <p:cNvSpPr/>
          <p:nvPr/>
        </p:nvSpPr>
        <p:spPr>
          <a:xfrm rot="8429300">
            <a:off x="6021317" y="3922731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5"/>
          <p:cNvSpPr/>
          <p:nvPr/>
        </p:nvSpPr>
        <p:spPr>
          <a:xfrm rot="8429300">
            <a:off x="6021317" y="3765927"/>
            <a:ext cx="876091" cy="8760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5"/>
          <p:cNvSpPr txBox="1"/>
          <p:nvPr/>
        </p:nvSpPr>
        <p:spPr>
          <a:xfrm>
            <a:off x="5878013" y="4542750"/>
            <a:ext cx="548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B</a:t>
            </a:r>
            <a:r>
              <a:rPr b="1" baseline="-25000" lang="en">
                <a:solidFill>
                  <a:srgbClr val="FF00FF"/>
                </a:solidFill>
              </a:rPr>
              <a:t>a</a:t>
            </a:r>
            <a:endParaRPr b="1" baseline="-250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DMRadio-50L projected exclusion</a:t>
            </a:r>
            <a:endParaRPr/>
          </a:p>
        </p:txBody>
      </p:sp>
      <p:pic>
        <p:nvPicPr>
          <p:cNvPr id="416" name="Google Shape;4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725" y="1013894"/>
            <a:ext cx="6520827" cy="412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 rotWithShape="1">
          <a:blip r:embed="rId4">
            <a:alphaModFix/>
          </a:blip>
          <a:srcRect b="23313" l="31774" r="30897" t="13507"/>
          <a:stretch/>
        </p:blipFill>
        <p:spPr>
          <a:xfrm>
            <a:off x="748325" y="1555569"/>
            <a:ext cx="1658399" cy="2244805"/>
          </a:xfrm>
          <a:prstGeom prst="rect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418" name="Google Shape;418;p26"/>
          <p:cNvCxnSpPr/>
          <p:nvPr/>
        </p:nvCxnSpPr>
        <p:spPr>
          <a:xfrm>
            <a:off x="2346125" y="1546300"/>
            <a:ext cx="1397700" cy="4920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26"/>
          <p:cNvCxnSpPr/>
          <p:nvPr/>
        </p:nvCxnSpPr>
        <p:spPr>
          <a:xfrm flipH="1" rot="10800000">
            <a:off x="2408825" y="2952625"/>
            <a:ext cx="1468200" cy="8643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420" name="Google Shape;42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26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DMRadio-50L first data projected exclusion</a:t>
            </a:r>
            <a:endParaRPr/>
          </a:p>
        </p:txBody>
      </p:sp>
      <p:pic>
        <p:nvPicPr>
          <p:cNvPr id="428" name="Google Shape;4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7014" y="1017725"/>
            <a:ext cx="6484685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7"/>
          <p:cNvSpPr/>
          <p:nvPr/>
        </p:nvSpPr>
        <p:spPr>
          <a:xfrm>
            <a:off x="47625" y="1123950"/>
            <a:ext cx="2743200" cy="2133594"/>
          </a:xfrm>
          <a:prstGeom prst="irregularSeal1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lin ang="5400012" scaled="0"/>
          </a:gra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7"/>
          <p:cNvSpPr txBox="1"/>
          <p:nvPr/>
        </p:nvSpPr>
        <p:spPr>
          <a:xfrm>
            <a:off x="352263" y="1743000"/>
            <a:ext cx="2133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“Needle” in parameter space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Expected early 2025!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31" name="Google Shape;4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3" name="Google Shape;433;p27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rate</a:t>
            </a:r>
            <a:endParaRPr/>
          </a:p>
        </p:txBody>
      </p:sp>
      <p:pic>
        <p:nvPicPr>
          <p:cNvPr id="439" name="Google Shape;4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975" y="1751663"/>
            <a:ext cx="7134644" cy="107019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8"/>
          <p:cNvSpPr/>
          <p:nvPr/>
        </p:nvSpPr>
        <p:spPr>
          <a:xfrm rot="-5400000">
            <a:off x="3898582" y="1922741"/>
            <a:ext cx="343500" cy="1856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8"/>
          <p:cNvSpPr/>
          <p:nvPr/>
        </p:nvSpPr>
        <p:spPr>
          <a:xfrm rot="-5400000">
            <a:off x="6438317" y="1903983"/>
            <a:ext cx="343500" cy="2470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"/>
          <p:cNvSpPr txBox="1"/>
          <p:nvPr/>
        </p:nvSpPr>
        <p:spPr>
          <a:xfrm>
            <a:off x="3221266" y="2930159"/>
            <a:ext cx="215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and dark matter physics</a:t>
            </a:r>
            <a:endParaRPr sz="1200"/>
          </a:p>
        </p:txBody>
      </p:sp>
      <p:sp>
        <p:nvSpPr>
          <p:cNvPr id="443" name="Google Shape;443;p28"/>
          <p:cNvSpPr txBox="1"/>
          <p:nvPr/>
        </p:nvSpPr>
        <p:spPr>
          <a:xfrm>
            <a:off x="5642577" y="3260600"/>
            <a:ext cx="19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Experimental parameters</a:t>
            </a:r>
            <a:endParaRPr sz="1200"/>
          </a:p>
        </p:txBody>
      </p:sp>
      <p:pic>
        <p:nvPicPr>
          <p:cNvPr id="444" name="Google Shape;4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8"/>
          <p:cNvSpPr txBox="1"/>
          <p:nvPr/>
        </p:nvSpPr>
        <p:spPr>
          <a:xfrm>
            <a:off x="0" y="4800000"/>
            <a:ext cx="2727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S. Chaudhuri et al., (2018), arXiv:1803.01627 [hep-ph].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446" name="Google Shape;44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7" name="Google Shape;447;p28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rate</a:t>
            </a:r>
            <a:endParaRPr/>
          </a:p>
        </p:txBody>
      </p:sp>
      <p:pic>
        <p:nvPicPr>
          <p:cNvPr id="453" name="Google Shape;4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975" y="1751663"/>
            <a:ext cx="7134644" cy="107019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9"/>
          <p:cNvSpPr/>
          <p:nvPr/>
        </p:nvSpPr>
        <p:spPr>
          <a:xfrm rot="-5400000">
            <a:off x="3898582" y="1922741"/>
            <a:ext cx="343500" cy="1856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9"/>
          <p:cNvSpPr/>
          <p:nvPr/>
        </p:nvSpPr>
        <p:spPr>
          <a:xfrm rot="-5400000">
            <a:off x="6438317" y="1903983"/>
            <a:ext cx="343500" cy="2470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9"/>
          <p:cNvSpPr txBox="1"/>
          <p:nvPr/>
        </p:nvSpPr>
        <p:spPr>
          <a:xfrm>
            <a:off x="3221266" y="2930159"/>
            <a:ext cx="215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and dark matter physics</a:t>
            </a:r>
            <a:endParaRPr sz="1200"/>
          </a:p>
        </p:txBody>
      </p:sp>
      <p:sp>
        <p:nvSpPr>
          <p:cNvPr id="457" name="Google Shape;457;p29"/>
          <p:cNvSpPr txBox="1"/>
          <p:nvPr/>
        </p:nvSpPr>
        <p:spPr>
          <a:xfrm>
            <a:off x="5642577" y="3260600"/>
            <a:ext cx="19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Experimental parameters</a:t>
            </a:r>
            <a:endParaRPr sz="1200"/>
          </a:p>
        </p:txBody>
      </p:sp>
      <p:sp>
        <p:nvSpPr>
          <p:cNvPr id="458" name="Google Shape;458;p29"/>
          <p:cNvSpPr/>
          <p:nvPr/>
        </p:nvSpPr>
        <p:spPr>
          <a:xfrm>
            <a:off x="6781800" y="1704975"/>
            <a:ext cx="885900" cy="685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3278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9"/>
          <p:cNvSpPr/>
          <p:nvPr/>
        </p:nvSpPr>
        <p:spPr>
          <a:xfrm>
            <a:off x="6293825" y="1728250"/>
            <a:ext cx="4497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5945800" y="1728250"/>
            <a:ext cx="3096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9"/>
          <p:cNvSpPr/>
          <p:nvPr/>
        </p:nvSpPr>
        <p:spPr>
          <a:xfrm>
            <a:off x="6116525" y="2409175"/>
            <a:ext cx="309600" cy="412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9"/>
          <p:cNvSpPr txBox="1"/>
          <p:nvPr/>
        </p:nvSpPr>
        <p:spPr>
          <a:xfrm>
            <a:off x="6976625" y="1358950"/>
            <a:ext cx="95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278F"/>
                </a:solidFill>
              </a:rPr>
              <a:t>volume</a:t>
            </a:r>
            <a:endParaRPr>
              <a:solidFill>
                <a:srgbClr val="93278F"/>
              </a:solidFill>
            </a:endParaRPr>
          </a:p>
        </p:txBody>
      </p:sp>
      <p:sp>
        <p:nvSpPr>
          <p:cNvPr id="463" name="Google Shape;463;p29"/>
          <p:cNvSpPr txBox="1"/>
          <p:nvPr/>
        </p:nvSpPr>
        <p:spPr>
          <a:xfrm>
            <a:off x="4912700" y="1408050"/>
            <a:ext cx="12714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Quality factor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64" name="Google Shape;464;p29"/>
          <p:cNvSpPr txBox="1"/>
          <p:nvPr/>
        </p:nvSpPr>
        <p:spPr>
          <a:xfrm>
            <a:off x="6060725" y="1186950"/>
            <a:ext cx="9159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Magnetic field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465" name="Google Shape;465;p29"/>
          <p:cNvSpPr txBox="1"/>
          <p:nvPr/>
        </p:nvSpPr>
        <p:spPr>
          <a:xfrm>
            <a:off x="5558825" y="2736600"/>
            <a:ext cx="1417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Amplifier noise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66" name="Google Shape;4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8" name="Google Shape;468;p29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0" y="4800000"/>
            <a:ext cx="2727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S. Chaudhuri et al., (2018), arXiv:1803.01627 [hep-ph].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rate</a:t>
            </a:r>
            <a:endParaRPr/>
          </a:p>
        </p:txBody>
      </p:sp>
      <p:pic>
        <p:nvPicPr>
          <p:cNvPr id="475" name="Google Shape;4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975" y="1751663"/>
            <a:ext cx="7134644" cy="107019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0"/>
          <p:cNvSpPr/>
          <p:nvPr/>
        </p:nvSpPr>
        <p:spPr>
          <a:xfrm rot="-5400000">
            <a:off x="3898582" y="1922741"/>
            <a:ext cx="343500" cy="1856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0"/>
          <p:cNvSpPr/>
          <p:nvPr/>
        </p:nvSpPr>
        <p:spPr>
          <a:xfrm rot="-5400000">
            <a:off x="6438317" y="1903983"/>
            <a:ext cx="343500" cy="24708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0"/>
          <p:cNvSpPr txBox="1"/>
          <p:nvPr/>
        </p:nvSpPr>
        <p:spPr>
          <a:xfrm>
            <a:off x="3221266" y="2930159"/>
            <a:ext cx="2153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axion and dark matter physics</a:t>
            </a:r>
            <a:endParaRPr sz="1200"/>
          </a:p>
        </p:txBody>
      </p:sp>
      <p:sp>
        <p:nvSpPr>
          <p:cNvPr id="479" name="Google Shape;479;p30"/>
          <p:cNvSpPr txBox="1"/>
          <p:nvPr/>
        </p:nvSpPr>
        <p:spPr>
          <a:xfrm>
            <a:off x="5642577" y="3260600"/>
            <a:ext cx="19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Experimental parameters</a:t>
            </a:r>
            <a:endParaRPr sz="1200"/>
          </a:p>
        </p:txBody>
      </p:sp>
      <p:sp>
        <p:nvSpPr>
          <p:cNvPr id="480" name="Google Shape;480;p30"/>
          <p:cNvSpPr/>
          <p:nvPr/>
        </p:nvSpPr>
        <p:spPr>
          <a:xfrm>
            <a:off x="6781800" y="1704975"/>
            <a:ext cx="885900" cy="685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3278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0"/>
          <p:cNvSpPr/>
          <p:nvPr/>
        </p:nvSpPr>
        <p:spPr>
          <a:xfrm>
            <a:off x="6293825" y="1728250"/>
            <a:ext cx="4497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0"/>
          <p:cNvSpPr/>
          <p:nvPr/>
        </p:nvSpPr>
        <p:spPr>
          <a:xfrm>
            <a:off x="5945800" y="1728250"/>
            <a:ext cx="3096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0"/>
          <p:cNvSpPr/>
          <p:nvPr/>
        </p:nvSpPr>
        <p:spPr>
          <a:xfrm>
            <a:off x="6116525" y="2409175"/>
            <a:ext cx="309600" cy="412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0"/>
          <p:cNvSpPr txBox="1"/>
          <p:nvPr/>
        </p:nvSpPr>
        <p:spPr>
          <a:xfrm>
            <a:off x="6976625" y="1358950"/>
            <a:ext cx="95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278F"/>
                </a:solidFill>
              </a:rPr>
              <a:t>volume</a:t>
            </a:r>
            <a:endParaRPr>
              <a:solidFill>
                <a:srgbClr val="93278F"/>
              </a:solidFill>
            </a:endParaRPr>
          </a:p>
        </p:txBody>
      </p:sp>
      <p:sp>
        <p:nvSpPr>
          <p:cNvPr id="485" name="Google Shape;485;p30"/>
          <p:cNvSpPr txBox="1"/>
          <p:nvPr/>
        </p:nvSpPr>
        <p:spPr>
          <a:xfrm>
            <a:off x="4912700" y="1408050"/>
            <a:ext cx="12714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Quality factor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6060725" y="1186950"/>
            <a:ext cx="9159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Magnetic field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487" name="Google Shape;487;p30"/>
          <p:cNvSpPr txBox="1"/>
          <p:nvPr/>
        </p:nvSpPr>
        <p:spPr>
          <a:xfrm>
            <a:off x="5558825" y="2736600"/>
            <a:ext cx="1417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Amplifier noise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88" name="Google Shape;488;p30"/>
          <p:cNvSpPr txBox="1"/>
          <p:nvPr/>
        </p:nvSpPr>
        <p:spPr>
          <a:xfrm>
            <a:off x="1659000" y="4213425"/>
            <a:ext cx="58260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Motivates new experiments with improved designs!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489" name="Google Shape;4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30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92" name="Google Shape;492;p30"/>
          <p:cNvSpPr txBox="1"/>
          <p:nvPr/>
        </p:nvSpPr>
        <p:spPr>
          <a:xfrm>
            <a:off x="0" y="4800000"/>
            <a:ext cx="2727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S. Chaudhuri et al., (2018), arXiv:1803.01627 [hep-ph].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endParaRPr/>
          </a:p>
        </p:txBody>
      </p:sp>
      <p:pic>
        <p:nvPicPr>
          <p:cNvPr id="498" name="Google Shape;4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442" y="821799"/>
            <a:ext cx="4420783" cy="34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1"/>
          <p:cNvSpPr txBox="1"/>
          <p:nvPr/>
        </p:nvSpPr>
        <p:spPr>
          <a:xfrm>
            <a:off x="443875" y="1155950"/>
            <a:ext cx="4586700" cy="22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DOE Dark Matter New Initiatives Program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Q</a:t>
            </a:r>
            <a:r>
              <a:rPr lang="en" sz="1800">
                <a:solidFill>
                  <a:schemeClr val="dk1"/>
                </a:solidFill>
              </a:rPr>
              <a:t>: Expected quality factor of </a:t>
            </a:r>
            <a:r>
              <a:rPr i="1" lang="en" sz="1800">
                <a:solidFill>
                  <a:schemeClr val="dk1"/>
                </a:solidFill>
              </a:rPr>
              <a:t>Q</a:t>
            </a:r>
            <a:r>
              <a:rPr lang="en" sz="1800">
                <a:solidFill>
                  <a:schemeClr val="dk1"/>
                </a:solidFill>
              </a:rPr>
              <a:t>=10</a:t>
            </a:r>
            <a:r>
              <a:rPr baseline="30000" lang="en" sz="1800">
                <a:solidFill>
                  <a:schemeClr val="dk1"/>
                </a:solidFill>
              </a:rPr>
              <a:t>6</a:t>
            </a:r>
            <a:r>
              <a:rPr lang="en" sz="1800">
                <a:solidFill>
                  <a:schemeClr val="dk1"/>
                </a:solidFill>
              </a:rPr>
              <a:t> with copper “coax” - state of the art!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: Improved volume 1 m</a:t>
            </a:r>
            <a:r>
              <a:rPr baseline="30000" lang="en" sz="18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B</a:t>
            </a:r>
            <a:r>
              <a:rPr lang="en" sz="1800">
                <a:solidFill>
                  <a:schemeClr val="dk1"/>
                </a:solidFill>
              </a:rPr>
              <a:t>: Improved magnetic field: B</a:t>
            </a:r>
            <a:r>
              <a:rPr baseline="-25000" lang="en" sz="1800">
                <a:solidFill>
                  <a:schemeClr val="dk1"/>
                </a:solidFill>
              </a:rPr>
              <a:t>RMS </a:t>
            </a:r>
            <a:r>
              <a:rPr lang="en" sz="1800">
                <a:solidFill>
                  <a:schemeClr val="dk1"/>
                </a:solidFill>
              </a:rPr>
              <a:t>= 5 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𝜂: SQUID readout, 100X SQL (50L) → ~20X SQL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Probes QCD axion coupling 5-200 MHz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First science in 2028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00" name="Google Shape;500;p31"/>
          <p:cNvSpPr txBox="1"/>
          <p:nvPr/>
        </p:nvSpPr>
        <p:spPr>
          <a:xfrm>
            <a:off x="8542800" y="2792750"/>
            <a:ext cx="6012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3 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01" name="Google Shape;501;p31"/>
          <p:cNvSpPr txBox="1"/>
          <p:nvPr/>
        </p:nvSpPr>
        <p:spPr>
          <a:xfrm>
            <a:off x="402225" y="4451825"/>
            <a:ext cx="40692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Phys. Rev. D, 106 (2022)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High frequency modeling, arXiv: 2302.1408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Falferi 1998; Ulmer 2016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502" name="Google Shape;5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4" name="Google Shape;504;p31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The pre-inflationary axion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Lumped-element detection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DMRadio-50L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Design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Projected sensitivity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DMRadio-m</a:t>
            </a:r>
            <a:r>
              <a:rPr baseline="30000" lang="en">
                <a:solidFill>
                  <a:schemeClr val="dk1"/>
                </a:solidFill>
              </a:rPr>
              <a:t>3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DMRadio-GUT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What’s happening now in DMRadio?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Summary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DMRadio-GUT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419050" y="1017725"/>
            <a:ext cx="8255100" cy="3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Ambitious long-term goal for GUT-scale QCD axion search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FF0000"/>
                </a:solidFill>
              </a:rPr>
              <a:t>Requires</a:t>
            </a:r>
            <a:r>
              <a:rPr b="1" lang="en" sz="1800">
                <a:solidFill>
                  <a:srgbClr val="FF0000"/>
                </a:solidFill>
              </a:rPr>
              <a:t> beyond SQL quantum sensing in 1 kHz-100 MHz range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Q</a:t>
            </a:r>
            <a:r>
              <a:rPr lang="en" sz="1800">
                <a:solidFill>
                  <a:schemeClr val="dk1"/>
                </a:solidFill>
              </a:rPr>
              <a:t>: </a:t>
            </a:r>
            <a:r>
              <a:rPr lang="en" sz="1800">
                <a:solidFill>
                  <a:schemeClr val="dk1"/>
                </a:solidFill>
              </a:rPr>
              <a:t>10</a:t>
            </a:r>
            <a:r>
              <a:rPr baseline="30000" lang="en" sz="1800">
                <a:solidFill>
                  <a:schemeClr val="dk1"/>
                </a:solidFill>
              </a:rPr>
              <a:t>6 </a:t>
            </a:r>
            <a:r>
              <a:rPr lang="en" sz="1800">
                <a:solidFill>
                  <a:schemeClr val="dk1"/>
                </a:solidFill>
              </a:rPr>
              <a:t>→ </a:t>
            </a:r>
            <a:r>
              <a:rPr lang="en" sz="1800">
                <a:solidFill>
                  <a:schemeClr val="dk1"/>
                </a:solidFill>
              </a:rPr>
              <a:t>20⨉10</a:t>
            </a:r>
            <a:r>
              <a:rPr baseline="30000" lang="en" sz="1800">
                <a:solidFill>
                  <a:schemeClr val="dk1"/>
                </a:solidFill>
              </a:rPr>
              <a:t>6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Resonator work ongoing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Active components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: </a:t>
            </a:r>
            <a:r>
              <a:rPr lang="en" sz="1800">
                <a:solidFill>
                  <a:schemeClr val="dk1"/>
                </a:solidFill>
              </a:rPr>
              <a:t>1 m</a:t>
            </a:r>
            <a:r>
              <a:rPr baseline="30000" lang="en" sz="1800">
                <a:solidFill>
                  <a:schemeClr val="dk1"/>
                </a:solidFill>
              </a:rPr>
              <a:t>3</a:t>
            </a:r>
            <a:r>
              <a:rPr lang="en" sz="1800">
                <a:solidFill>
                  <a:schemeClr val="dk1"/>
                </a:solidFill>
              </a:rPr>
              <a:t> → 10 m</a:t>
            </a:r>
            <a:r>
              <a:rPr baseline="30000" lang="en" sz="18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 sz="1800">
                <a:solidFill>
                  <a:schemeClr val="dk1"/>
                </a:solidFill>
              </a:rPr>
              <a:t>B</a:t>
            </a:r>
            <a:r>
              <a:rPr lang="en" sz="1800">
                <a:solidFill>
                  <a:schemeClr val="dk1"/>
                </a:solidFill>
              </a:rPr>
              <a:t>: 5 T → 16 T using REBCO tapes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𝜂: </a:t>
            </a:r>
            <a:r>
              <a:rPr lang="en" sz="1800">
                <a:solidFill>
                  <a:schemeClr val="dk1"/>
                </a:solidFill>
              </a:rPr>
              <a:t>-20 dB backaction noise reduction via RF quantum upconverters (RQUs), currently in development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Probes QCD axion coupling over wide frequency range (~100s peV - 100 neV)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11" name="Google Shape;511;p32"/>
          <p:cNvSpPr txBox="1"/>
          <p:nvPr/>
        </p:nvSpPr>
        <p:spPr>
          <a:xfrm>
            <a:off x="311700" y="4842000"/>
            <a:ext cx="6399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L. Brouwer et al., “Introducing DMRadio-GUT, a search for GUT-scale QCD axions,” PRD</a:t>
            </a:r>
            <a:r>
              <a:rPr i="1" lang="en" sz="800">
                <a:solidFill>
                  <a:schemeClr val="dk1"/>
                </a:solidFill>
              </a:rPr>
              <a:t> </a:t>
            </a:r>
            <a:r>
              <a:rPr lang="en" sz="800">
                <a:solidFill>
                  <a:schemeClr val="dk1"/>
                </a:solidFill>
              </a:rPr>
              <a:t>106, 112003 (2022) (</a:t>
            </a:r>
            <a:r>
              <a:rPr lang="en" sz="800">
                <a:solidFill>
                  <a:schemeClr val="dk1"/>
                </a:solidFill>
              </a:rPr>
              <a:t>Arxiv:2203.11246</a:t>
            </a:r>
            <a:r>
              <a:rPr lang="en" sz="800">
                <a:solidFill>
                  <a:schemeClr val="dk1"/>
                </a:solidFill>
              </a:rPr>
              <a:t>)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512" name="Google Shape;5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32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 projected exclusion</a:t>
            </a:r>
            <a:endParaRPr/>
          </a:p>
        </p:txBody>
      </p:sp>
      <p:pic>
        <p:nvPicPr>
          <p:cNvPr id="520" name="Google Shape;5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638" y="1017725"/>
            <a:ext cx="6514729" cy="41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3"/>
          <p:cNvPicPr preferRelativeResize="0"/>
          <p:nvPr/>
        </p:nvPicPr>
        <p:blipFill rotWithShape="1">
          <a:blip r:embed="rId4">
            <a:alphaModFix/>
          </a:blip>
          <a:srcRect b="23313" l="31774" r="30897" t="13507"/>
          <a:stretch/>
        </p:blipFill>
        <p:spPr>
          <a:xfrm>
            <a:off x="176825" y="1140700"/>
            <a:ext cx="1137823" cy="1540154"/>
          </a:xfrm>
          <a:prstGeom prst="rect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522" name="Google Shape;522;p33"/>
          <p:cNvCxnSpPr/>
          <p:nvPr/>
        </p:nvCxnSpPr>
        <p:spPr>
          <a:xfrm>
            <a:off x="1362075" y="1171575"/>
            <a:ext cx="1390800" cy="7620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3" name="Google Shape;523;p33"/>
          <p:cNvCxnSpPr/>
          <p:nvPr/>
        </p:nvCxnSpPr>
        <p:spPr>
          <a:xfrm>
            <a:off x="1333500" y="2686050"/>
            <a:ext cx="1409700" cy="2382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524" name="Google Shape;5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4825" y="95725"/>
            <a:ext cx="1773674" cy="140075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525" name="Google Shape;525;p33"/>
          <p:cNvCxnSpPr/>
          <p:nvPr/>
        </p:nvCxnSpPr>
        <p:spPr>
          <a:xfrm flipH="1" rot="10800000">
            <a:off x="5308100" y="83325"/>
            <a:ext cx="1988100" cy="1886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33"/>
          <p:cNvCxnSpPr/>
          <p:nvPr/>
        </p:nvCxnSpPr>
        <p:spPr>
          <a:xfrm flipH="1" rot="10800000">
            <a:off x="6695250" y="1558175"/>
            <a:ext cx="2393400" cy="17802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7" name="Google Shape;5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33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29" name="Google Shape;529;p33"/>
          <p:cNvSpPr/>
          <p:nvPr/>
        </p:nvSpPr>
        <p:spPr>
          <a:xfrm>
            <a:off x="138725" y="3856250"/>
            <a:ext cx="1359300" cy="1026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Next-gen experiment </a:t>
            </a:r>
            <a:r>
              <a:rPr lang="en"/>
              <a:t>😀</a:t>
            </a:r>
            <a:endParaRPr/>
          </a:p>
        </p:txBody>
      </p:sp>
      <p:cxnSp>
        <p:nvCxnSpPr>
          <p:cNvPr id="530" name="Google Shape;530;p33"/>
          <p:cNvCxnSpPr/>
          <p:nvPr/>
        </p:nvCxnSpPr>
        <p:spPr>
          <a:xfrm flipH="1">
            <a:off x="277300" y="2996225"/>
            <a:ext cx="3569700" cy="841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33"/>
          <p:cNvCxnSpPr/>
          <p:nvPr/>
        </p:nvCxnSpPr>
        <p:spPr>
          <a:xfrm flipH="1">
            <a:off x="1414725" y="4169125"/>
            <a:ext cx="2441400" cy="685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now on DMRadio?</a:t>
            </a:r>
            <a:endParaRPr/>
          </a:p>
        </p:txBody>
      </p:sp>
      <p:sp>
        <p:nvSpPr>
          <p:cNvPr id="537" name="Google Shape;53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8" name="Google Shape;538;p34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Cryogenics</a:t>
            </a:r>
            <a:endParaRPr/>
          </a:p>
        </p:txBody>
      </p:sp>
      <p:pic>
        <p:nvPicPr>
          <p:cNvPr id="544" name="Google Shape;544;p35"/>
          <p:cNvPicPr preferRelativeResize="0"/>
          <p:nvPr/>
        </p:nvPicPr>
        <p:blipFill rotWithShape="1">
          <a:blip r:embed="rId3">
            <a:alphaModFix/>
          </a:blip>
          <a:srcRect b="0" l="18553" r="22712" t="0"/>
          <a:stretch/>
        </p:blipFill>
        <p:spPr>
          <a:xfrm>
            <a:off x="5462425" y="2692625"/>
            <a:ext cx="2624768" cy="23595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5" name="Google Shape;545;p35"/>
          <p:cNvPicPr preferRelativeResize="0"/>
          <p:nvPr/>
        </p:nvPicPr>
        <p:blipFill rotWithShape="1">
          <a:blip r:embed="rId3">
            <a:alphaModFix/>
          </a:blip>
          <a:srcRect b="0" l="91629" r="0" t="0"/>
          <a:stretch/>
        </p:blipFill>
        <p:spPr>
          <a:xfrm>
            <a:off x="8087193" y="2692625"/>
            <a:ext cx="374058" cy="23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5"/>
          <p:cNvPicPr preferRelativeResize="0"/>
          <p:nvPr/>
        </p:nvPicPr>
        <p:blipFill rotWithShape="1">
          <a:blip r:embed="rId4">
            <a:alphaModFix/>
          </a:blip>
          <a:srcRect b="0" l="1215" r="0" t="0"/>
          <a:stretch/>
        </p:blipFill>
        <p:spPr>
          <a:xfrm>
            <a:off x="3838650" y="0"/>
            <a:ext cx="3867219" cy="27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5"/>
          <p:cNvPicPr preferRelativeResize="0"/>
          <p:nvPr/>
        </p:nvPicPr>
        <p:blipFill rotWithShape="1">
          <a:blip r:embed="rId5">
            <a:alphaModFix/>
          </a:blip>
          <a:srcRect b="9763" l="0" r="0" t="0"/>
          <a:stretch/>
        </p:blipFill>
        <p:spPr>
          <a:xfrm>
            <a:off x="532500" y="1132199"/>
            <a:ext cx="2165076" cy="2604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8" name="Google Shape;548;p35"/>
          <p:cNvSpPr txBox="1"/>
          <p:nvPr/>
        </p:nvSpPr>
        <p:spPr>
          <a:xfrm>
            <a:off x="532500" y="3737000"/>
            <a:ext cx="4515900" cy="613200"/>
          </a:xfrm>
          <a:prstGeom prst="rect">
            <a:avLst/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Cold snout testing (Aya Keller, Maria Simanovskaia, Nicholas Rapidis, Elizabeth Berzin)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49" name="Google Shape;549;p35"/>
          <p:cNvSpPr txBox="1"/>
          <p:nvPr/>
        </p:nvSpPr>
        <p:spPr>
          <a:xfrm>
            <a:off x="7753500" y="926300"/>
            <a:ext cx="1390500" cy="13377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lin ang="5400012" scaled="0"/>
          </a:gradFill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Dual cryogenic system (Four Nines Design, Maria Simanovskaia)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50" name="Google Shape;55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7563" y="2183675"/>
            <a:ext cx="2330573" cy="15533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1" name="Google Shape;551;p35"/>
          <p:cNvSpPr txBox="1"/>
          <p:nvPr/>
        </p:nvSpPr>
        <p:spPr>
          <a:xfrm>
            <a:off x="3172775" y="4479425"/>
            <a:ext cx="2289600" cy="590700"/>
          </a:xfrm>
          <a:prstGeom prst="rect">
            <a:avLst/>
          </a:prstGeom>
          <a:gradFill>
            <a:gsLst>
              <a:gs pos="0">
                <a:srgbClr val="FFC882"/>
              </a:gs>
              <a:gs pos="100000">
                <a:srgbClr val="F58E09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Thermalization modeling (Alex Droster, Jessica Fry)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52" name="Google Shape;552;p35"/>
          <p:cNvSpPr/>
          <p:nvPr/>
        </p:nvSpPr>
        <p:spPr>
          <a:xfrm rot="-1101182">
            <a:off x="2821341" y="1801509"/>
            <a:ext cx="928952" cy="40869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5"/>
          <p:cNvSpPr/>
          <p:nvPr/>
        </p:nvSpPr>
        <p:spPr>
          <a:xfrm rot="-5957057">
            <a:off x="5689829" y="1842235"/>
            <a:ext cx="1571284" cy="33863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5" name="Google Shape;555;p35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</a:t>
            </a:r>
            <a:endParaRPr/>
          </a:p>
        </p:txBody>
      </p:sp>
      <p:sp>
        <p:nvSpPr>
          <p:cNvPr id="561" name="Google Shape;561;p36"/>
          <p:cNvSpPr txBox="1"/>
          <p:nvPr/>
        </p:nvSpPr>
        <p:spPr>
          <a:xfrm>
            <a:off x="311700" y="1049475"/>
            <a:ext cx="280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Magnet winding &amp; testing at Superconducting Systems, Inc (SSI)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62" name="Google Shape;562;p36"/>
          <p:cNvPicPr preferRelativeResize="0"/>
          <p:nvPr/>
        </p:nvPicPr>
        <p:blipFill rotWithShape="1">
          <a:blip r:embed="rId3">
            <a:alphaModFix/>
          </a:blip>
          <a:srcRect b="0" l="13807" r="0" t="23884"/>
          <a:stretch/>
        </p:blipFill>
        <p:spPr>
          <a:xfrm>
            <a:off x="5698412" y="1081725"/>
            <a:ext cx="3372027" cy="39704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3" name="Google Shape;5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250" y="1817100"/>
            <a:ext cx="2592225" cy="3253226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4" name="Google Shape;564;p36"/>
          <p:cNvSpPr txBox="1"/>
          <p:nvPr/>
        </p:nvSpPr>
        <p:spPr>
          <a:xfrm>
            <a:off x="5552350" y="375525"/>
            <a:ext cx="3518100" cy="7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Structural support construction at Stanford (Alex Droster, Johny Echevers)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5" name="Google Shape;56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5188" y="2960326"/>
            <a:ext cx="1582499" cy="2109998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6" name="Google Shape;566;p36"/>
          <p:cNvSpPr/>
          <p:nvPr/>
        </p:nvSpPr>
        <p:spPr>
          <a:xfrm rot="-803139">
            <a:off x="5071052" y="3760967"/>
            <a:ext cx="929141" cy="4089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7" name="Google Shape;567;p36"/>
          <p:cNvPicPr preferRelativeResize="0"/>
          <p:nvPr/>
        </p:nvPicPr>
        <p:blipFill rotWithShape="1">
          <a:blip r:embed="rId6">
            <a:alphaModFix/>
          </a:blip>
          <a:srcRect b="0" l="11147" r="13585" t="0"/>
          <a:stretch/>
        </p:blipFill>
        <p:spPr>
          <a:xfrm>
            <a:off x="3039025" y="445025"/>
            <a:ext cx="2408774" cy="2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6"/>
          <p:cNvSpPr/>
          <p:nvPr/>
        </p:nvSpPr>
        <p:spPr>
          <a:xfrm rot="1311589">
            <a:off x="5150314" y="2093484"/>
            <a:ext cx="928997" cy="40884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0" name="Google Shape;570;p36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Resonator</a:t>
            </a:r>
            <a:endParaRPr/>
          </a:p>
        </p:txBody>
      </p:sp>
      <p:sp>
        <p:nvSpPr>
          <p:cNvPr id="576" name="Google Shape;576;p37"/>
          <p:cNvSpPr txBox="1"/>
          <p:nvPr/>
        </p:nvSpPr>
        <p:spPr>
          <a:xfrm>
            <a:off x="2510425" y="4004575"/>
            <a:ext cx="2636400" cy="662400"/>
          </a:xfrm>
          <a:prstGeom prst="rect">
            <a:avLst/>
          </a:prstGeom>
          <a:gradFill>
            <a:gsLst>
              <a:gs pos="0">
                <a:srgbClr val="FFC882"/>
              </a:gs>
              <a:gs pos="100000">
                <a:srgbClr val="F58E09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Dip probe for SQUID testing (Joe Singh, Chiara Salemi)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7" name="Google Shape;577;p37"/>
          <p:cNvPicPr preferRelativeResize="0"/>
          <p:nvPr/>
        </p:nvPicPr>
        <p:blipFill rotWithShape="1">
          <a:blip r:embed="rId3">
            <a:alphaModFix/>
          </a:blip>
          <a:srcRect b="0" l="26070" r="27132" t="0"/>
          <a:stretch/>
        </p:blipFill>
        <p:spPr>
          <a:xfrm>
            <a:off x="4934213" y="846000"/>
            <a:ext cx="1341075" cy="3820976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950" y="1676325"/>
            <a:ext cx="2905475" cy="2077151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25" y="1676325"/>
            <a:ext cx="2081610" cy="2077151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0" name="Google Shape;580;p37"/>
          <p:cNvSpPr txBox="1"/>
          <p:nvPr/>
        </p:nvSpPr>
        <p:spPr>
          <a:xfrm>
            <a:off x="185025" y="1063050"/>
            <a:ext cx="4591200" cy="613200"/>
          </a:xfrm>
          <a:prstGeom prst="rect">
            <a:avLst/>
          </a:prstGeom>
          <a:gradFill>
            <a:gsLst>
              <a:gs pos="0">
                <a:srgbClr val="DFEAFB"/>
              </a:gs>
              <a:gs pos="100000">
                <a:srgbClr val="6E9CE7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Prototype inductor &amp; Q testing (Roman Kolevatov &amp; Saptarshi Chaudhuri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81" name="Google Shape;58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9175" y="1777150"/>
            <a:ext cx="2389200" cy="207715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2" name="Google Shape;582;p37"/>
          <p:cNvSpPr txBox="1"/>
          <p:nvPr/>
        </p:nvSpPr>
        <p:spPr>
          <a:xfrm>
            <a:off x="6494925" y="944550"/>
            <a:ext cx="2403300" cy="832500"/>
          </a:xfrm>
          <a:prstGeom prst="rect">
            <a:avLst/>
          </a:prstGeom>
          <a:gradFill>
            <a:gsLst>
              <a:gs pos="0">
                <a:srgbClr val="00D3E9"/>
              </a:gs>
              <a:gs pos="100000">
                <a:srgbClr val="045962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RF quantum upconverters (RQUs) (Andrew Yi, Chelsea Bartram)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83" name="Google Shape;58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5" name="Google Shape;585;p37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sensitivity simulations in COMSOL</a:t>
            </a:r>
            <a:endParaRPr/>
          </a:p>
        </p:txBody>
      </p:sp>
      <p:pic>
        <p:nvPicPr>
          <p:cNvPr id="591" name="Google Shape;591;p38"/>
          <p:cNvPicPr preferRelativeResize="0"/>
          <p:nvPr/>
        </p:nvPicPr>
        <p:blipFill rotWithShape="1">
          <a:blip r:embed="rId3">
            <a:alphaModFix/>
          </a:blip>
          <a:srcRect b="0" l="0" r="59178" t="0"/>
          <a:stretch/>
        </p:blipFill>
        <p:spPr>
          <a:xfrm>
            <a:off x="311700" y="1149272"/>
            <a:ext cx="3234801" cy="38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8"/>
          <p:cNvPicPr preferRelativeResize="0"/>
          <p:nvPr/>
        </p:nvPicPr>
        <p:blipFill rotWithShape="1">
          <a:blip r:embed="rId4">
            <a:alphaModFix/>
          </a:blip>
          <a:srcRect b="0" l="0" r="47720" t="0"/>
          <a:stretch/>
        </p:blipFill>
        <p:spPr>
          <a:xfrm>
            <a:off x="3774950" y="1144250"/>
            <a:ext cx="3622250" cy="18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8"/>
          <p:cNvPicPr preferRelativeResize="0"/>
          <p:nvPr/>
        </p:nvPicPr>
        <p:blipFill rotWithShape="1">
          <a:blip r:embed="rId4">
            <a:alphaModFix/>
          </a:blip>
          <a:srcRect b="0" l="51583" r="0" t="0"/>
          <a:stretch/>
        </p:blipFill>
        <p:spPr>
          <a:xfrm>
            <a:off x="3685225" y="3070350"/>
            <a:ext cx="3354670" cy="18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8"/>
          <p:cNvSpPr txBox="1"/>
          <p:nvPr/>
        </p:nvSpPr>
        <p:spPr>
          <a:xfrm>
            <a:off x="7330425" y="3862300"/>
            <a:ext cx="17109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(Nicholas Rapidis, Joshua Foster, Alex Droster)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38"/>
          <p:cNvSpPr txBox="1"/>
          <p:nvPr/>
        </p:nvSpPr>
        <p:spPr>
          <a:xfrm>
            <a:off x="4476375" y="914700"/>
            <a:ext cx="2219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Projected scan rate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596" name="Google Shape;596;p38"/>
          <p:cNvSpPr txBox="1"/>
          <p:nvPr/>
        </p:nvSpPr>
        <p:spPr>
          <a:xfrm>
            <a:off x="4476375" y="2916600"/>
            <a:ext cx="2219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Projected sensitivity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597" name="Google Shape;597;p38"/>
          <p:cNvSpPr txBox="1"/>
          <p:nvPr/>
        </p:nvSpPr>
        <p:spPr>
          <a:xfrm>
            <a:off x="3005450" y="4867225"/>
            <a:ext cx="6203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A. </a:t>
            </a:r>
            <a:r>
              <a:rPr lang="en" sz="800">
                <a:solidFill>
                  <a:schemeClr val="dk1"/>
                </a:solidFill>
              </a:rPr>
              <a:t>AlShirawi, et a. “Electromagnetic Modeling and Science Reach of DMRadio-m</a:t>
            </a:r>
            <a:r>
              <a:rPr baseline="30000" lang="en" sz="800">
                <a:solidFill>
                  <a:schemeClr val="dk1"/>
                </a:solidFill>
              </a:rPr>
              <a:t>3</a:t>
            </a:r>
            <a:r>
              <a:rPr lang="en" sz="800">
                <a:solidFill>
                  <a:schemeClr val="dk1"/>
                </a:solidFill>
              </a:rPr>
              <a:t>,” https://arxiv.org/pdf/2302.14084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598" name="Google Shape;59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8"/>
          <p:cNvSpPr txBox="1"/>
          <p:nvPr/>
        </p:nvSpPr>
        <p:spPr>
          <a:xfrm>
            <a:off x="7582125" y="1017725"/>
            <a:ext cx="1710900" cy="1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Multiple “coaxes” </a:t>
            </a:r>
            <a:r>
              <a:rPr lang="en">
                <a:solidFill>
                  <a:schemeClr val="dk1"/>
                </a:solidFill>
              </a:rPr>
              <a:t>required</a:t>
            </a:r>
            <a:r>
              <a:rPr lang="en">
                <a:solidFill>
                  <a:schemeClr val="dk1"/>
                </a:solidFill>
              </a:rPr>
              <a:t> due to TEM modes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0" name="Google Shape;600;p38"/>
          <p:cNvSpPr/>
          <p:nvPr/>
        </p:nvSpPr>
        <p:spPr>
          <a:xfrm rot="8611320">
            <a:off x="6935643" y="1680801"/>
            <a:ext cx="754398" cy="4090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38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 collaboration</a:t>
            </a:r>
            <a:endParaRPr/>
          </a:p>
        </p:txBody>
      </p:sp>
      <p:pic>
        <p:nvPicPr>
          <p:cNvPr id="608" name="Google Shape;6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0925"/>
            <a:ext cx="8839204" cy="772567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0" name="Google Shape;610;p39"/>
          <p:cNvSpPr/>
          <p:nvPr/>
        </p:nvSpPr>
        <p:spPr>
          <a:xfrm>
            <a:off x="311700" y="1010600"/>
            <a:ext cx="4260300" cy="3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C. Bartram, H.M. Cho, W. Craddock, D. Li, W. J. Wisniewski, A. K. Yi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SLAC National Accelerator Laboratory</a:t>
            </a:r>
            <a:endParaRPr i="1" sz="800"/>
          </a:p>
        </p:txBody>
      </p:sp>
      <p:sp>
        <p:nvSpPr>
          <p:cNvPr id="611" name="Google Shape;611;p39"/>
          <p:cNvSpPr/>
          <p:nvPr/>
        </p:nvSpPr>
        <p:spPr>
          <a:xfrm>
            <a:off x="311700" y="1462700"/>
            <a:ext cx="4260300" cy="638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A. AlShirawi, J. Corbin, P. W. Graham, K. D. Irwin,, S. Kuenstner, A. Kunder, N. M. Rapidis, </a:t>
            </a:r>
            <a:r>
              <a:rPr lang="en" sz="800">
                <a:solidFill>
                  <a:schemeClr val="dk1"/>
                </a:solidFill>
              </a:rPr>
              <a:t>C. P. Salemi, </a:t>
            </a:r>
            <a:r>
              <a:rPr lang="en" sz="800"/>
              <a:t>M. Simanovskaia, J. Singh, E. C. van Assendelft, K. Wells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Stanford University</a:t>
            </a:r>
            <a:endParaRPr i="1" sz="800"/>
          </a:p>
        </p:txBody>
      </p:sp>
      <p:sp>
        <p:nvSpPr>
          <p:cNvPr id="612" name="Google Shape;612;p39"/>
          <p:cNvSpPr/>
          <p:nvPr/>
        </p:nvSpPr>
        <p:spPr>
          <a:xfrm>
            <a:off x="311700" y="2159299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000">
                <a:solidFill>
                  <a:schemeClr val="dk1"/>
                </a:solidFill>
              </a:rPr>
              <a:t>Alex Droster</a:t>
            </a:r>
            <a:r>
              <a:rPr lang="en" sz="800">
                <a:solidFill>
                  <a:schemeClr val="dk1"/>
                </a:solidFill>
              </a:rPr>
              <a:t>, A. Keller, A. F. Leder, J. Echevers, K. van Bibber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chemeClr val="dk1"/>
                </a:solidFill>
              </a:rPr>
              <a:t>Department of Nuclear Engineering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University of California Berkeley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613" name="Google Shape;613;p39"/>
          <p:cNvSpPr/>
          <p:nvPr/>
        </p:nvSpPr>
        <p:spPr>
          <a:xfrm>
            <a:off x="311700" y="2738300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S. Chaudhuri, R. Kolevatov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Princeton University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614" name="Google Shape;614;p39"/>
          <p:cNvSpPr/>
          <p:nvPr/>
        </p:nvSpPr>
        <p:spPr>
          <a:xfrm>
            <a:off x="311700" y="3328562"/>
            <a:ext cx="4260300" cy="393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L. Brouwer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Accelerator Technology and Applied Physics Division Lawrence Berkeley National Lab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615" name="Google Shape;615;p39"/>
          <p:cNvSpPr/>
          <p:nvPr/>
        </p:nvSpPr>
        <p:spPr>
          <a:xfrm>
            <a:off x="4667300" y="1010600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J. W. Foster, J. T. Fry, J. L. Ouellet, K. M. W. Pappas, S. Ghosh, L. Winslow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Laboratory of Nuclear Science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Massachusetts Institute of Technology</a:t>
            </a:r>
            <a:endParaRPr i="1" sz="800"/>
          </a:p>
        </p:txBody>
      </p:sp>
      <p:sp>
        <p:nvSpPr>
          <p:cNvPr id="616" name="Google Shape;616;p39"/>
          <p:cNvSpPr/>
          <p:nvPr/>
        </p:nvSpPr>
        <p:spPr>
          <a:xfrm>
            <a:off x="4667300" y="1571975"/>
            <a:ext cx="4260300" cy="5727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R. Henning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North Carolina Chapel Hill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Triangle Universities Nuclear Laboratory</a:t>
            </a:r>
            <a:endParaRPr i="1" sz="800"/>
          </a:p>
        </p:txBody>
      </p:sp>
      <p:sp>
        <p:nvSpPr>
          <p:cNvPr id="617" name="Google Shape;617;p39"/>
          <p:cNvSpPr/>
          <p:nvPr/>
        </p:nvSpPr>
        <p:spPr>
          <a:xfrm>
            <a:off x="4667300" y="2253950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Y. Kahn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Illinois at Urbana-Champaign</a:t>
            </a:r>
            <a:endParaRPr i="1" sz="800"/>
          </a:p>
        </p:txBody>
      </p:sp>
      <p:sp>
        <p:nvSpPr>
          <p:cNvPr id="618" name="Google Shape;618;p39"/>
          <p:cNvSpPr/>
          <p:nvPr/>
        </p:nvSpPr>
        <p:spPr>
          <a:xfrm>
            <a:off x="4667300" y="2815325"/>
            <a:ext cx="4260300" cy="310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A. Phipps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California State University, East Bay</a:t>
            </a:r>
            <a:endParaRPr i="1" sz="800"/>
          </a:p>
        </p:txBody>
      </p:sp>
      <p:sp>
        <p:nvSpPr>
          <p:cNvPr id="619" name="Google Shape;619;p39"/>
          <p:cNvSpPr/>
          <p:nvPr/>
        </p:nvSpPr>
        <p:spPr>
          <a:xfrm>
            <a:off x="311700" y="3791898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B. A. Young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Santa Clara University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620" name="Google Shape;620;p39"/>
          <p:cNvSpPr/>
          <p:nvPr/>
        </p:nvSpPr>
        <p:spPr>
          <a:xfrm>
            <a:off x="4667300" y="3235400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B. R. Safdi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California Berkeley</a:t>
            </a:r>
            <a:endParaRPr i="1" sz="800"/>
          </a:p>
        </p:txBody>
      </p:sp>
      <p:pic>
        <p:nvPicPr>
          <p:cNvPr id="621" name="Google Shape;62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9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0"/>
          <p:cNvSpPr txBox="1"/>
          <p:nvPr>
            <p:ph type="title"/>
          </p:nvPr>
        </p:nvSpPr>
        <p:spPr>
          <a:xfrm>
            <a:off x="311700" y="445025"/>
            <a:ext cx="343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 + conclusions</a:t>
            </a:r>
            <a:endParaRPr/>
          </a:p>
        </p:txBody>
      </p:sp>
      <p:sp>
        <p:nvSpPr>
          <p:cNvPr id="628" name="Google Shape;62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9" name="Google Shape;629;p40"/>
          <p:cNvSpPr txBox="1"/>
          <p:nvPr/>
        </p:nvSpPr>
        <p:spPr>
          <a:xfrm>
            <a:off x="391275" y="938675"/>
            <a:ext cx="86673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Lumped-element detection enables </a:t>
            </a:r>
            <a:r>
              <a:rPr lang="en" sz="1300"/>
              <a:t>searching</a:t>
            </a:r>
            <a:r>
              <a:rPr lang="en" sz="1300"/>
              <a:t> for the pre-inflationary axion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DMRadio suite of experiments will search for axion dark matter from 5 kHz-200 MHz (</a:t>
            </a:r>
            <a:r>
              <a:rPr i="1" lang="en" sz="1300"/>
              <a:t>m</a:t>
            </a:r>
            <a:r>
              <a:rPr baseline="-25000" i="1" lang="en" sz="1300"/>
              <a:t>a</a:t>
            </a:r>
            <a:r>
              <a:rPr lang="en" sz="1300"/>
              <a:t>=0.02-800 neV)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DMRadio-50L is under construction– we hope for “first dark” in early 2025 🤯</a:t>
            </a:r>
            <a:r>
              <a:rPr lang="en" sz="1300"/>
              <a:t>🤞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DMRadio-m</a:t>
            </a:r>
            <a:r>
              <a:rPr baseline="30000" lang="en" sz="1300"/>
              <a:t>3</a:t>
            </a:r>
            <a:r>
              <a:rPr lang="en" sz="1300"/>
              <a:t> is in the design and development stages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DMRadio-m</a:t>
            </a:r>
            <a:r>
              <a:rPr baseline="30000" lang="en" sz="1300">
                <a:solidFill>
                  <a:schemeClr val="dk1"/>
                </a:solidFill>
              </a:rPr>
              <a:t>3</a:t>
            </a:r>
            <a:r>
              <a:rPr lang="en" sz="1300">
                <a:solidFill>
                  <a:schemeClr val="dk1"/>
                </a:solidFill>
              </a:rPr>
              <a:t> and DMRadio-GUT will be sensitive to the QCD axion</a:t>
            </a:r>
            <a:endParaRPr sz="1300"/>
          </a:p>
        </p:txBody>
      </p:sp>
      <p:pic>
        <p:nvPicPr>
          <p:cNvPr id="630" name="Google Shape;6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7" y="2123986"/>
            <a:ext cx="4570926" cy="28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809" y="2123963"/>
            <a:ext cx="406412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9600" y="355326"/>
            <a:ext cx="1194925" cy="7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0"/>
          <p:cNvSpPr txBox="1"/>
          <p:nvPr/>
        </p:nvSpPr>
        <p:spPr>
          <a:xfrm>
            <a:off x="5109775" y="445025"/>
            <a:ext cx="20052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Grazie mille</a:t>
            </a:r>
            <a:r>
              <a:rPr lang="en" sz="2500">
                <a:solidFill>
                  <a:schemeClr val="dk1"/>
                </a:solidFill>
              </a:rPr>
              <a:t>!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635" name="Google Shape;635;p40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Extras</a:t>
            </a:r>
            <a:endParaRPr/>
          </a:p>
        </p:txBody>
      </p:sp>
      <p:sp>
        <p:nvSpPr>
          <p:cNvPr id="641" name="Google Shape;64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41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0" y="1011930"/>
            <a:ext cx="5331599" cy="356499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parameter space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6265125" y="4515475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Image: Ciaran O’Hare</a:t>
            </a:r>
            <a:endParaRPr i="1" sz="800"/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8" name="Google Shape;78;p15"/>
          <p:cNvCxnSpPr/>
          <p:nvPr/>
        </p:nvCxnSpPr>
        <p:spPr>
          <a:xfrm flipH="1" rot="10800000">
            <a:off x="3117975" y="2113825"/>
            <a:ext cx="3287100" cy="196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9" name="Google Shape;79;p15"/>
          <p:cNvSpPr txBox="1"/>
          <p:nvPr/>
        </p:nvSpPr>
        <p:spPr>
          <a:xfrm rot="-1894114">
            <a:off x="4138202" y="31125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DFSZ</a:t>
            </a:r>
            <a:endParaRPr sz="1000"/>
          </a:p>
        </p:txBody>
      </p:sp>
      <p:sp>
        <p:nvSpPr>
          <p:cNvPr id="80" name="Google Shape;80;p15"/>
          <p:cNvSpPr txBox="1"/>
          <p:nvPr/>
        </p:nvSpPr>
        <p:spPr>
          <a:xfrm rot="-1894114">
            <a:off x="3849677" y="30292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KSVZ</a:t>
            </a:r>
            <a:endParaRPr sz="1000"/>
          </a:p>
        </p:txBody>
      </p:sp>
      <p:cxnSp>
        <p:nvCxnSpPr>
          <p:cNvPr id="81" name="Google Shape;81;p15"/>
          <p:cNvCxnSpPr/>
          <p:nvPr/>
        </p:nvCxnSpPr>
        <p:spPr>
          <a:xfrm flipH="1" rot="10800000">
            <a:off x="2981650" y="3881675"/>
            <a:ext cx="321600" cy="19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2" name="Google Shape;82;p15"/>
          <p:cNvCxnSpPr/>
          <p:nvPr/>
        </p:nvCxnSpPr>
        <p:spPr>
          <a:xfrm flipH="1" rot="10800000">
            <a:off x="4034175" y="2089450"/>
            <a:ext cx="2274600" cy="13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Pre-inflationary axion</a:t>
            </a:r>
            <a:endParaRPr/>
          </a:p>
        </p:txBody>
      </p:sp>
      <p:pic>
        <p:nvPicPr>
          <p:cNvPr id="648" name="Google Shape;6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725" y="922475"/>
            <a:ext cx="7214540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2"/>
          <p:cNvSpPr txBox="1"/>
          <p:nvPr/>
        </p:nvSpPr>
        <p:spPr>
          <a:xfrm>
            <a:off x="5257800" y="4924500"/>
            <a:ext cx="38862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P. Graham &amp; A. Scherlis, “The Stochastic Axion Scenario” </a:t>
            </a:r>
            <a:r>
              <a:rPr i="1" lang="en" sz="800">
                <a:solidFill>
                  <a:schemeClr val="dk1"/>
                </a:solidFill>
              </a:rPr>
              <a:t>Phys. Rev. D</a:t>
            </a:r>
            <a:r>
              <a:rPr lang="en" sz="800">
                <a:solidFill>
                  <a:schemeClr val="dk1"/>
                </a:solidFill>
              </a:rPr>
              <a:t> 98, 2018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650" name="Google Shape;6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42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975" y="1320025"/>
            <a:ext cx="3526451" cy="338409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43"/>
          <p:cNvSpPr txBox="1"/>
          <p:nvPr/>
        </p:nvSpPr>
        <p:spPr>
          <a:xfrm>
            <a:off x="70975" y="1921100"/>
            <a:ext cx="20007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“You can observe a lot by watching” - Yogi Berra (1925-2015)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59" name="Google Shape;65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philosophy</a:t>
            </a:r>
            <a:endParaRPr/>
          </a:p>
        </p:txBody>
      </p:sp>
      <p:pic>
        <p:nvPicPr>
          <p:cNvPr id="660" name="Google Shape;6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43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philosophy</a:t>
            </a:r>
            <a:endParaRPr/>
          </a:p>
        </p:txBody>
      </p:sp>
      <p:pic>
        <p:nvPicPr>
          <p:cNvPr id="668" name="Google Shape;6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050" y="1265985"/>
            <a:ext cx="2864250" cy="18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4"/>
          <p:cNvSpPr txBox="1"/>
          <p:nvPr/>
        </p:nvSpPr>
        <p:spPr>
          <a:xfrm>
            <a:off x="5696500" y="3282900"/>
            <a:ext cx="33015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DMRadio: a lumped-element search for low-mass QCD axions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70" name="Google Shape;6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4975" y="1320025"/>
            <a:ext cx="3526451" cy="3384099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4"/>
          <p:cNvSpPr txBox="1"/>
          <p:nvPr/>
        </p:nvSpPr>
        <p:spPr>
          <a:xfrm>
            <a:off x="70975" y="1921100"/>
            <a:ext cx="20007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“You can observe a lot by watching” - Yogi Berra (1925-2015)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72" name="Google Shape;67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4" name="Google Shape;674;p44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signal</a:t>
            </a:r>
            <a:endParaRPr/>
          </a:p>
        </p:txBody>
      </p:sp>
      <p:sp>
        <p:nvSpPr>
          <p:cNvPr id="680" name="Google Shape;68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1" name="Google Shape;6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4684" y="2184350"/>
            <a:ext cx="2536852" cy="171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5"/>
          <p:cNvPicPr preferRelativeResize="0"/>
          <p:nvPr/>
        </p:nvPicPr>
        <p:blipFill rotWithShape="1">
          <a:blip r:embed="rId5">
            <a:alphaModFix/>
          </a:blip>
          <a:srcRect b="6168" l="23247" r="29511" t="23419"/>
          <a:stretch/>
        </p:blipFill>
        <p:spPr>
          <a:xfrm>
            <a:off x="6347312" y="1820812"/>
            <a:ext cx="2698351" cy="22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5"/>
          <p:cNvSpPr/>
          <p:nvPr/>
        </p:nvSpPr>
        <p:spPr>
          <a:xfrm>
            <a:off x="5299838" y="2877125"/>
            <a:ext cx="838200" cy="30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45"/>
          <p:cNvSpPr txBox="1"/>
          <p:nvPr/>
        </p:nvSpPr>
        <p:spPr>
          <a:xfrm>
            <a:off x="4933838" y="1820800"/>
            <a:ext cx="157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Tune detector and stack multiple spectra</a:t>
            </a:r>
            <a:endParaRPr b="1"/>
          </a:p>
        </p:txBody>
      </p:sp>
      <p:pic>
        <p:nvPicPr>
          <p:cNvPr id="686" name="Google Shape;68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887" y="2553400"/>
            <a:ext cx="1519775" cy="18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988" y="2062925"/>
            <a:ext cx="690066" cy="5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5"/>
          <p:cNvSpPr/>
          <p:nvPr/>
        </p:nvSpPr>
        <p:spPr>
          <a:xfrm>
            <a:off x="1498425" y="2168400"/>
            <a:ext cx="594900" cy="306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DAQ</a:t>
            </a:r>
            <a:endParaRPr/>
          </a:p>
        </p:txBody>
      </p:sp>
      <p:cxnSp>
        <p:nvCxnSpPr>
          <p:cNvPr id="689" name="Google Shape;689;p45"/>
          <p:cNvCxnSpPr>
            <a:stCxn id="688" idx="3"/>
          </p:cNvCxnSpPr>
          <p:nvPr/>
        </p:nvCxnSpPr>
        <p:spPr>
          <a:xfrm>
            <a:off x="2093325" y="2321700"/>
            <a:ext cx="600" cy="6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0" name="Google Shape;690;p45"/>
          <p:cNvSpPr/>
          <p:nvPr/>
        </p:nvSpPr>
        <p:spPr>
          <a:xfrm>
            <a:off x="2129138" y="2375960"/>
            <a:ext cx="359751" cy="455309"/>
          </a:xfrm>
          <a:custGeom>
            <a:rect b="b" l="l" r="r" t="t"/>
            <a:pathLst>
              <a:path extrusionOk="0" h="26368" w="20834">
                <a:moveTo>
                  <a:pt x="0" y="0"/>
                </a:moveTo>
                <a:cubicBezTo>
                  <a:pt x="1790" y="705"/>
                  <a:pt x="8789" y="380"/>
                  <a:pt x="10742" y="4232"/>
                </a:cubicBezTo>
                <a:cubicBezTo>
                  <a:pt x="12695" y="8084"/>
                  <a:pt x="10037" y="19424"/>
                  <a:pt x="11719" y="23113"/>
                </a:cubicBezTo>
                <a:cubicBezTo>
                  <a:pt x="13401" y="26802"/>
                  <a:pt x="19315" y="25826"/>
                  <a:pt x="20834" y="2636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691" name="Google Shape;691;p45"/>
          <p:cNvSpPr/>
          <p:nvPr/>
        </p:nvSpPr>
        <p:spPr>
          <a:xfrm>
            <a:off x="98334" y="2291525"/>
            <a:ext cx="245275" cy="1662125"/>
          </a:xfrm>
          <a:custGeom>
            <a:rect b="b" l="l" r="r" t="t"/>
            <a:pathLst>
              <a:path extrusionOk="0" h="66485" w="9811">
                <a:moveTo>
                  <a:pt x="8287" y="66485"/>
                </a:moveTo>
                <a:cubicBezTo>
                  <a:pt x="7081" y="65691"/>
                  <a:pt x="2413" y="65088"/>
                  <a:pt x="1048" y="61722"/>
                </a:cubicBezTo>
                <a:cubicBezTo>
                  <a:pt x="-317" y="58357"/>
                  <a:pt x="222" y="52610"/>
                  <a:pt x="95" y="46292"/>
                </a:cubicBezTo>
                <a:cubicBezTo>
                  <a:pt x="-32" y="39974"/>
                  <a:pt x="-31" y="30449"/>
                  <a:pt x="286" y="23813"/>
                </a:cubicBezTo>
                <a:cubicBezTo>
                  <a:pt x="604" y="17177"/>
                  <a:pt x="413" y="10446"/>
                  <a:pt x="2000" y="6477"/>
                </a:cubicBezTo>
                <a:cubicBezTo>
                  <a:pt x="3588" y="2508"/>
                  <a:pt x="8509" y="1080"/>
                  <a:pt x="9811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692" name="Google Shape;692;p45"/>
          <p:cNvCxnSpPr>
            <a:stCxn id="687" idx="3"/>
            <a:endCxn id="688" idx="1"/>
          </p:cNvCxnSpPr>
          <p:nvPr/>
        </p:nvCxnSpPr>
        <p:spPr>
          <a:xfrm>
            <a:off x="1067054" y="2321700"/>
            <a:ext cx="431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3" name="Google Shape;693;p45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rate in a different form</a:t>
            </a:r>
            <a:endParaRPr/>
          </a:p>
        </p:txBody>
      </p:sp>
      <p:sp>
        <p:nvSpPr>
          <p:cNvPr id="699" name="Google Shape;699;p46"/>
          <p:cNvSpPr/>
          <p:nvPr/>
        </p:nvSpPr>
        <p:spPr>
          <a:xfrm rot="5400000">
            <a:off x="4538700" y="827975"/>
            <a:ext cx="409500" cy="20574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12" y="2159389"/>
            <a:ext cx="7038974" cy="8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6"/>
          <p:cNvSpPr txBox="1"/>
          <p:nvPr/>
        </p:nvSpPr>
        <p:spPr>
          <a:xfrm>
            <a:off x="3790950" y="1295400"/>
            <a:ext cx="21240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Axion induced voltage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2" name="Google Shape;702;p46"/>
          <p:cNvSpPr/>
          <p:nvPr/>
        </p:nvSpPr>
        <p:spPr>
          <a:xfrm rot="5400000">
            <a:off x="6110325" y="1456625"/>
            <a:ext cx="409500" cy="8001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6"/>
          <p:cNvSpPr txBox="1"/>
          <p:nvPr/>
        </p:nvSpPr>
        <p:spPr>
          <a:xfrm>
            <a:off x="5734125" y="880200"/>
            <a:ext cx="11619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Resonator quality factor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4" name="Google Shape;704;p46"/>
          <p:cNvSpPr/>
          <p:nvPr/>
        </p:nvSpPr>
        <p:spPr>
          <a:xfrm rot="5400000">
            <a:off x="7267575" y="1280375"/>
            <a:ext cx="409500" cy="1152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46"/>
          <p:cNvSpPr txBox="1"/>
          <p:nvPr/>
        </p:nvSpPr>
        <p:spPr>
          <a:xfrm>
            <a:off x="6800850" y="1242425"/>
            <a:ext cx="15144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Noise parameter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6" name="Google Shape;706;p46"/>
          <p:cNvSpPr/>
          <p:nvPr/>
        </p:nvSpPr>
        <p:spPr>
          <a:xfrm rot="-5400000">
            <a:off x="5519800" y="2636425"/>
            <a:ext cx="409500" cy="1104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6"/>
          <p:cNvSpPr txBox="1"/>
          <p:nvPr/>
        </p:nvSpPr>
        <p:spPr>
          <a:xfrm>
            <a:off x="4781550" y="3305175"/>
            <a:ext cx="20574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Resonator inductance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08" name="Google Shape;70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0" name="Google Shape;710;p46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 principle for DMRadio-m</a:t>
            </a:r>
            <a:r>
              <a:rPr baseline="30000" lang="en"/>
              <a:t>3</a:t>
            </a:r>
            <a:endParaRPr baseline="30000"/>
          </a:p>
        </p:txBody>
      </p:sp>
      <p:sp>
        <p:nvSpPr>
          <p:cNvPr id="716" name="Google Shape;71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7" name="Google Shape;7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0" y="984150"/>
            <a:ext cx="2539900" cy="19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7"/>
          <p:cNvSpPr txBox="1"/>
          <p:nvPr/>
        </p:nvSpPr>
        <p:spPr>
          <a:xfrm>
            <a:off x="650425" y="2798925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Applied magnetic field B</a:t>
            </a:r>
            <a:r>
              <a:rPr baseline="-25000" lang="en" sz="1000"/>
              <a:t>0</a:t>
            </a:r>
            <a:r>
              <a:rPr lang="en" sz="1000"/>
              <a:t> induces effective axion current,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endParaRPr b="1" baseline="-25000" i="1" sz="1000">
              <a:solidFill>
                <a:srgbClr val="F6B26B"/>
              </a:solidFill>
            </a:endParaRPr>
          </a:p>
        </p:txBody>
      </p:sp>
      <p:pic>
        <p:nvPicPr>
          <p:cNvPr id="719" name="Google Shape;719;p47"/>
          <p:cNvPicPr preferRelativeResize="0"/>
          <p:nvPr/>
        </p:nvPicPr>
        <p:blipFill rotWithShape="1">
          <a:blip r:embed="rId4">
            <a:alphaModFix/>
          </a:blip>
          <a:srcRect b="0" l="0" r="69801" t="0"/>
          <a:stretch/>
        </p:blipFill>
        <p:spPr>
          <a:xfrm>
            <a:off x="2961049" y="3469925"/>
            <a:ext cx="1106243" cy="1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7"/>
          <p:cNvSpPr/>
          <p:nvPr/>
        </p:nvSpPr>
        <p:spPr>
          <a:xfrm>
            <a:off x="4484500" y="3684325"/>
            <a:ext cx="548700" cy="137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47"/>
          <p:cNvSpPr/>
          <p:nvPr/>
        </p:nvSpPr>
        <p:spPr>
          <a:xfrm>
            <a:off x="7096425" y="241100"/>
            <a:ext cx="580800" cy="88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47"/>
          <p:cNvSpPr/>
          <p:nvPr/>
        </p:nvSpPr>
        <p:spPr>
          <a:xfrm>
            <a:off x="4177425" y="4876550"/>
            <a:ext cx="376200" cy="22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3" name="Google Shape;72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7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Detection principle for DMRadio-m</a:t>
            </a:r>
            <a:r>
              <a:rPr baseline="30000" lang="en"/>
              <a:t>3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1" name="Google Shape;7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0" y="984150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575" y="1000225"/>
            <a:ext cx="2539900" cy="19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8"/>
          <p:cNvSpPr txBox="1"/>
          <p:nvPr/>
        </p:nvSpPr>
        <p:spPr>
          <a:xfrm>
            <a:off x="650425" y="2798925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Applied magnetic field B</a:t>
            </a:r>
            <a:r>
              <a:rPr baseline="-25000" lang="en" sz="1000"/>
              <a:t>0</a:t>
            </a:r>
            <a:r>
              <a:rPr lang="en" sz="1000"/>
              <a:t> induces effective axion current,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endParaRPr b="1" baseline="-25000" i="1" sz="1000">
              <a:solidFill>
                <a:srgbClr val="F6B26B"/>
              </a:solidFill>
            </a:endParaRPr>
          </a:p>
        </p:txBody>
      </p:sp>
      <p:pic>
        <p:nvPicPr>
          <p:cNvPr id="734" name="Google Shape;734;p48"/>
          <p:cNvPicPr preferRelativeResize="0"/>
          <p:nvPr/>
        </p:nvPicPr>
        <p:blipFill rotWithShape="1">
          <a:blip r:embed="rId5">
            <a:alphaModFix/>
          </a:blip>
          <a:srcRect b="0" l="52745" r="23541" t="0"/>
          <a:stretch/>
        </p:blipFill>
        <p:spPr>
          <a:xfrm>
            <a:off x="4146300" y="3469925"/>
            <a:ext cx="868623" cy="1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48"/>
          <p:cNvSpPr txBox="1"/>
          <p:nvPr/>
        </p:nvSpPr>
        <p:spPr>
          <a:xfrm>
            <a:off x="2961050" y="2798925"/>
            <a:ext cx="301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Axion current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r>
              <a:rPr i="1" lang="en" sz="1000"/>
              <a:t> </a:t>
            </a:r>
            <a:r>
              <a:rPr lang="en" sz="1000"/>
              <a:t>induces an RF magnetic field (not shown), which in turn induces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/>
              <a:t> on the surface of a </a:t>
            </a:r>
            <a:r>
              <a:rPr b="1" lang="en" sz="1000"/>
              <a:t>coaxial copper sheath</a:t>
            </a:r>
            <a:endParaRPr b="1" sz="1000"/>
          </a:p>
        </p:txBody>
      </p:sp>
      <p:pic>
        <p:nvPicPr>
          <p:cNvPr id="736" name="Google Shape;736;p48"/>
          <p:cNvPicPr preferRelativeResize="0"/>
          <p:nvPr/>
        </p:nvPicPr>
        <p:blipFill rotWithShape="1">
          <a:blip r:embed="rId5">
            <a:alphaModFix/>
          </a:blip>
          <a:srcRect b="0" l="0" r="69801" t="0"/>
          <a:stretch/>
        </p:blipFill>
        <p:spPr>
          <a:xfrm>
            <a:off x="2961049" y="3469925"/>
            <a:ext cx="1106243" cy="167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7" name="Google Shape;737;p48"/>
          <p:cNvCxnSpPr/>
          <p:nvPr/>
        </p:nvCxnSpPr>
        <p:spPr>
          <a:xfrm>
            <a:off x="4110391" y="3865509"/>
            <a:ext cx="0" cy="978900"/>
          </a:xfrm>
          <a:prstGeom prst="straightConnector1">
            <a:avLst/>
          </a:prstGeom>
          <a:noFill/>
          <a:ln cap="flat" cmpd="sng" w="19050">
            <a:solidFill>
              <a:srgbClr val="70AD47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38" name="Google Shape;738;p48"/>
          <p:cNvSpPr/>
          <p:nvPr/>
        </p:nvSpPr>
        <p:spPr>
          <a:xfrm>
            <a:off x="4484500" y="3684325"/>
            <a:ext cx="548700" cy="137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48"/>
          <p:cNvSpPr txBox="1"/>
          <p:nvPr/>
        </p:nvSpPr>
        <p:spPr>
          <a:xfrm>
            <a:off x="4262250" y="4417300"/>
            <a:ext cx="62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sheath</a:t>
            </a:r>
            <a:endParaRPr sz="1000"/>
          </a:p>
        </p:txBody>
      </p:sp>
      <p:sp>
        <p:nvSpPr>
          <p:cNvPr id="740" name="Google Shape;740;p48"/>
          <p:cNvSpPr/>
          <p:nvPr/>
        </p:nvSpPr>
        <p:spPr>
          <a:xfrm>
            <a:off x="7096425" y="241100"/>
            <a:ext cx="580800" cy="88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48"/>
          <p:cNvSpPr/>
          <p:nvPr/>
        </p:nvSpPr>
        <p:spPr>
          <a:xfrm>
            <a:off x="4177425" y="4876550"/>
            <a:ext cx="376200" cy="22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48"/>
          <p:cNvSpPr txBox="1"/>
          <p:nvPr/>
        </p:nvSpPr>
        <p:spPr>
          <a:xfrm>
            <a:off x="3917002" y="3454025"/>
            <a:ext cx="78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0AD47"/>
                </a:solidFill>
              </a:rPr>
              <a:t>Screening currents</a:t>
            </a:r>
            <a:endParaRPr b="1" baseline="-25000" sz="800">
              <a:solidFill>
                <a:srgbClr val="70AD47"/>
              </a:solidFill>
            </a:endParaRPr>
          </a:p>
        </p:txBody>
      </p:sp>
      <p:pic>
        <p:nvPicPr>
          <p:cNvPr id="743" name="Google Shape;74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8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Detection principle for DMRadio-m</a:t>
            </a:r>
            <a:r>
              <a:rPr baseline="30000" lang="en"/>
              <a:t>3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1" name="Google Shape;7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0" y="984150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575" y="1000225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100" y="139660"/>
            <a:ext cx="2539900" cy="278219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9"/>
          <p:cNvSpPr txBox="1"/>
          <p:nvPr/>
        </p:nvSpPr>
        <p:spPr>
          <a:xfrm>
            <a:off x="650425" y="2798925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Applied magnetic field B</a:t>
            </a:r>
            <a:r>
              <a:rPr baseline="-25000" lang="en" sz="1000"/>
              <a:t>0</a:t>
            </a:r>
            <a:r>
              <a:rPr lang="en" sz="1000"/>
              <a:t> induces effective axion current,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endParaRPr b="1" baseline="-25000" i="1" sz="1000">
              <a:solidFill>
                <a:srgbClr val="F6B26B"/>
              </a:solidFill>
            </a:endParaRPr>
          </a:p>
        </p:txBody>
      </p:sp>
      <p:sp>
        <p:nvSpPr>
          <p:cNvPr id="755" name="Google Shape;755;p49"/>
          <p:cNvSpPr txBox="1"/>
          <p:nvPr/>
        </p:nvSpPr>
        <p:spPr>
          <a:xfrm>
            <a:off x="2961050" y="2798925"/>
            <a:ext cx="301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Axion current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r>
              <a:rPr i="1" lang="en" sz="1000"/>
              <a:t> </a:t>
            </a:r>
            <a:r>
              <a:rPr lang="en" sz="1000"/>
              <a:t>induces an RF magnetic field (not shown), which in turn induces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/>
              <a:t> on the surface of a </a:t>
            </a:r>
            <a:r>
              <a:rPr b="1" lang="en" sz="1000"/>
              <a:t>coaxial copper sheath</a:t>
            </a:r>
            <a:endParaRPr b="1" sz="1000"/>
          </a:p>
        </p:txBody>
      </p:sp>
      <p:pic>
        <p:nvPicPr>
          <p:cNvPr id="756" name="Google Shape;756;p49"/>
          <p:cNvPicPr preferRelativeResize="0"/>
          <p:nvPr/>
        </p:nvPicPr>
        <p:blipFill rotWithShape="1">
          <a:blip r:embed="rId6">
            <a:alphaModFix/>
          </a:blip>
          <a:srcRect b="0" l="52745" r="23541" t="0"/>
          <a:stretch/>
        </p:blipFill>
        <p:spPr>
          <a:xfrm>
            <a:off x="4146300" y="3469925"/>
            <a:ext cx="868623" cy="1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9"/>
          <p:cNvSpPr txBox="1"/>
          <p:nvPr/>
        </p:nvSpPr>
        <p:spPr>
          <a:xfrm>
            <a:off x="6127500" y="2798925"/>
            <a:ext cx="224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The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>
                <a:solidFill>
                  <a:srgbClr val="6AA84F"/>
                </a:solidFill>
              </a:rPr>
              <a:t> </a:t>
            </a:r>
            <a:r>
              <a:rPr lang="en" sz="1000">
                <a:solidFill>
                  <a:schemeClr val="dk1"/>
                </a:solidFill>
              </a:rPr>
              <a:t>may be sensed by a DC SQUID coupled to a tunable LC circuit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758" name="Google Shape;758;p49"/>
          <p:cNvPicPr preferRelativeResize="0"/>
          <p:nvPr/>
        </p:nvPicPr>
        <p:blipFill rotWithShape="1">
          <a:blip r:embed="rId6">
            <a:alphaModFix/>
          </a:blip>
          <a:srcRect b="0" l="0" r="69801" t="0"/>
          <a:stretch/>
        </p:blipFill>
        <p:spPr>
          <a:xfrm>
            <a:off x="2961049" y="3469925"/>
            <a:ext cx="1106243" cy="167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9" name="Google Shape;759;p49"/>
          <p:cNvCxnSpPr/>
          <p:nvPr/>
        </p:nvCxnSpPr>
        <p:spPr>
          <a:xfrm flipH="1">
            <a:off x="4450497" y="3519185"/>
            <a:ext cx="345000" cy="456600"/>
          </a:xfrm>
          <a:prstGeom prst="straightConnector1">
            <a:avLst/>
          </a:prstGeom>
          <a:noFill/>
          <a:ln cap="flat" cmpd="sng" w="38100">
            <a:solidFill>
              <a:srgbClr val="00ACE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60" name="Google Shape;760;p49"/>
          <p:cNvSpPr/>
          <p:nvPr/>
        </p:nvSpPr>
        <p:spPr>
          <a:xfrm>
            <a:off x="4701500" y="3871263"/>
            <a:ext cx="394200" cy="870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9"/>
          <p:cNvSpPr txBox="1"/>
          <p:nvPr/>
        </p:nvSpPr>
        <p:spPr>
          <a:xfrm>
            <a:off x="4262250" y="4417300"/>
            <a:ext cx="62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sheath</a:t>
            </a:r>
            <a:endParaRPr sz="1000"/>
          </a:p>
        </p:txBody>
      </p:sp>
      <p:cxnSp>
        <p:nvCxnSpPr>
          <p:cNvPr id="762" name="Google Shape;762;p49"/>
          <p:cNvCxnSpPr/>
          <p:nvPr/>
        </p:nvCxnSpPr>
        <p:spPr>
          <a:xfrm>
            <a:off x="4110391" y="3865509"/>
            <a:ext cx="0" cy="978900"/>
          </a:xfrm>
          <a:prstGeom prst="straightConnector1">
            <a:avLst/>
          </a:prstGeom>
          <a:noFill/>
          <a:ln cap="flat" cmpd="sng" w="19050">
            <a:solidFill>
              <a:srgbClr val="70AD47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63" name="Google Shape;763;p49"/>
          <p:cNvSpPr txBox="1"/>
          <p:nvPr/>
        </p:nvSpPr>
        <p:spPr>
          <a:xfrm>
            <a:off x="3917002" y="3454025"/>
            <a:ext cx="78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0AD47"/>
                </a:solidFill>
              </a:rPr>
              <a:t>Screening currents</a:t>
            </a:r>
            <a:endParaRPr b="1" baseline="-25000" sz="800">
              <a:solidFill>
                <a:srgbClr val="70AD47"/>
              </a:solidFill>
            </a:endParaRPr>
          </a:p>
        </p:txBody>
      </p:sp>
      <p:sp>
        <p:nvSpPr>
          <p:cNvPr id="764" name="Google Shape;764;p49"/>
          <p:cNvSpPr/>
          <p:nvPr/>
        </p:nvSpPr>
        <p:spPr>
          <a:xfrm>
            <a:off x="7096425" y="160725"/>
            <a:ext cx="588900" cy="9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5" name="Google Shape;76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49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Detection principle for DMRadio-m</a:t>
            </a:r>
            <a:r>
              <a:rPr baseline="30000" lang="en"/>
              <a:t>3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3" name="Google Shape;77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0" y="984150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575" y="1000225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100" y="139660"/>
            <a:ext cx="2539900" cy="278219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50"/>
          <p:cNvSpPr txBox="1"/>
          <p:nvPr/>
        </p:nvSpPr>
        <p:spPr>
          <a:xfrm>
            <a:off x="650425" y="2798925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Applied magnetic field B</a:t>
            </a:r>
            <a:r>
              <a:rPr baseline="-25000" lang="en" sz="1000"/>
              <a:t>0</a:t>
            </a:r>
            <a:r>
              <a:rPr lang="en" sz="1000"/>
              <a:t> induces effective axion current,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endParaRPr b="1" baseline="-25000" i="1" sz="1000">
              <a:solidFill>
                <a:srgbClr val="F6B26B"/>
              </a:solidFill>
            </a:endParaRPr>
          </a:p>
        </p:txBody>
      </p:sp>
      <p:sp>
        <p:nvSpPr>
          <p:cNvPr id="777" name="Google Shape;777;p50"/>
          <p:cNvSpPr txBox="1"/>
          <p:nvPr/>
        </p:nvSpPr>
        <p:spPr>
          <a:xfrm>
            <a:off x="2961050" y="2798925"/>
            <a:ext cx="301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Axion current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r>
              <a:rPr i="1" lang="en" sz="1000"/>
              <a:t> </a:t>
            </a:r>
            <a:r>
              <a:rPr lang="en" sz="1000"/>
              <a:t>induces an RF magnetic field (not shown), which in turn induces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/>
              <a:t> on the surface of a </a:t>
            </a:r>
            <a:r>
              <a:rPr b="1" lang="en" sz="1000"/>
              <a:t>coaxial copper sheath</a:t>
            </a:r>
            <a:endParaRPr b="1" sz="1000"/>
          </a:p>
        </p:txBody>
      </p:sp>
      <p:pic>
        <p:nvPicPr>
          <p:cNvPr id="778" name="Google Shape;778;p50"/>
          <p:cNvPicPr preferRelativeResize="0"/>
          <p:nvPr/>
        </p:nvPicPr>
        <p:blipFill rotWithShape="1">
          <a:blip r:embed="rId6">
            <a:alphaModFix/>
          </a:blip>
          <a:srcRect b="0" l="52745" r="0" t="0"/>
          <a:stretch/>
        </p:blipFill>
        <p:spPr>
          <a:xfrm>
            <a:off x="4146300" y="3469925"/>
            <a:ext cx="1731026" cy="1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0"/>
          <p:cNvSpPr txBox="1"/>
          <p:nvPr/>
        </p:nvSpPr>
        <p:spPr>
          <a:xfrm>
            <a:off x="6127500" y="2798925"/>
            <a:ext cx="224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The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>
                <a:solidFill>
                  <a:srgbClr val="6AA84F"/>
                </a:solidFill>
              </a:rPr>
              <a:t> </a:t>
            </a:r>
            <a:r>
              <a:rPr lang="en" sz="1000">
                <a:solidFill>
                  <a:schemeClr val="dk1"/>
                </a:solidFill>
              </a:rPr>
              <a:t>may be sensed by a DC SQUID coupled to a tunable LC circuit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780" name="Google Shape;780;p50"/>
          <p:cNvPicPr preferRelativeResize="0"/>
          <p:nvPr/>
        </p:nvPicPr>
        <p:blipFill rotWithShape="1">
          <a:blip r:embed="rId6">
            <a:alphaModFix/>
          </a:blip>
          <a:srcRect b="0" l="0" r="69801" t="0"/>
          <a:stretch/>
        </p:blipFill>
        <p:spPr>
          <a:xfrm>
            <a:off x="2961049" y="3469925"/>
            <a:ext cx="1106243" cy="167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1" name="Google Shape;781;p50"/>
          <p:cNvCxnSpPr/>
          <p:nvPr/>
        </p:nvCxnSpPr>
        <p:spPr>
          <a:xfrm flipH="1">
            <a:off x="4450497" y="3519185"/>
            <a:ext cx="345000" cy="456600"/>
          </a:xfrm>
          <a:prstGeom prst="straightConnector1">
            <a:avLst/>
          </a:prstGeom>
          <a:noFill/>
          <a:ln cap="flat" cmpd="sng" w="38100">
            <a:solidFill>
              <a:srgbClr val="00ACE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782" name="Google Shape;782;p50"/>
          <p:cNvSpPr txBox="1"/>
          <p:nvPr/>
        </p:nvSpPr>
        <p:spPr>
          <a:xfrm>
            <a:off x="4262250" y="4417300"/>
            <a:ext cx="62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sheath</a:t>
            </a:r>
            <a:endParaRPr sz="1000"/>
          </a:p>
        </p:txBody>
      </p:sp>
      <p:cxnSp>
        <p:nvCxnSpPr>
          <p:cNvPr id="783" name="Google Shape;783;p50"/>
          <p:cNvCxnSpPr/>
          <p:nvPr/>
        </p:nvCxnSpPr>
        <p:spPr>
          <a:xfrm>
            <a:off x="4110391" y="3865509"/>
            <a:ext cx="0" cy="978900"/>
          </a:xfrm>
          <a:prstGeom prst="straightConnector1">
            <a:avLst/>
          </a:prstGeom>
          <a:noFill/>
          <a:ln cap="flat" cmpd="sng" w="19050">
            <a:solidFill>
              <a:srgbClr val="70AD47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84" name="Google Shape;784;p50"/>
          <p:cNvSpPr txBox="1"/>
          <p:nvPr/>
        </p:nvSpPr>
        <p:spPr>
          <a:xfrm>
            <a:off x="3917002" y="3454025"/>
            <a:ext cx="78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0AD47"/>
                </a:solidFill>
              </a:rPr>
              <a:t>Screening currents</a:t>
            </a:r>
            <a:endParaRPr b="1" baseline="-25000" sz="800">
              <a:solidFill>
                <a:srgbClr val="70AD47"/>
              </a:solidFill>
            </a:endParaRPr>
          </a:p>
        </p:txBody>
      </p:sp>
      <p:sp>
        <p:nvSpPr>
          <p:cNvPr id="785" name="Google Shape;785;p50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 principle for DMRadio-m</a:t>
            </a:r>
            <a:r>
              <a:rPr baseline="30000" lang="en"/>
              <a:t>3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2" name="Google Shape;7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0" y="984150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575" y="1000225"/>
            <a:ext cx="2539900" cy="19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6100" y="139660"/>
            <a:ext cx="2539900" cy="278219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51"/>
          <p:cNvSpPr txBox="1"/>
          <p:nvPr/>
        </p:nvSpPr>
        <p:spPr>
          <a:xfrm>
            <a:off x="650425" y="2798925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Applied magnetic field B</a:t>
            </a:r>
            <a:r>
              <a:rPr baseline="-25000" lang="en" sz="1000"/>
              <a:t>0</a:t>
            </a:r>
            <a:r>
              <a:rPr lang="en" sz="1000"/>
              <a:t> induces effective axion current,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endParaRPr b="1" baseline="-25000" i="1" sz="1000">
              <a:solidFill>
                <a:srgbClr val="F6B26B"/>
              </a:solidFill>
            </a:endParaRPr>
          </a:p>
        </p:txBody>
      </p:sp>
      <p:sp>
        <p:nvSpPr>
          <p:cNvPr id="796" name="Google Shape;796;p51"/>
          <p:cNvSpPr txBox="1"/>
          <p:nvPr/>
        </p:nvSpPr>
        <p:spPr>
          <a:xfrm>
            <a:off x="2961050" y="2798925"/>
            <a:ext cx="301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Axion current </a:t>
            </a:r>
            <a:r>
              <a:rPr b="1" i="1" lang="en" sz="1000">
                <a:solidFill>
                  <a:srgbClr val="F6B26B"/>
                </a:solidFill>
              </a:rPr>
              <a:t>J</a:t>
            </a:r>
            <a:r>
              <a:rPr b="1" baseline="-25000" i="1" lang="en" sz="1000">
                <a:solidFill>
                  <a:srgbClr val="F6B26B"/>
                </a:solidFill>
              </a:rPr>
              <a:t>eff</a:t>
            </a:r>
            <a:r>
              <a:rPr i="1" lang="en" sz="1000"/>
              <a:t> </a:t>
            </a:r>
            <a:r>
              <a:rPr lang="en" sz="1000"/>
              <a:t>induces an RF magnetic field (not shown), which in turn induces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/>
              <a:t> on the surface of a </a:t>
            </a:r>
            <a:r>
              <a:rPr b="1" lang="en" sz="1000"/>
              <a:t>coaxial copper sheath</a:t>
            </a:r>
            <a:endParaRPr b="1" sz="1000"/>
          </a:p>
        </p:txBody>
      </p:sp>
      <p:pic>
        <p:nvPicPr>
          <p:cNvPr id="797" name="Google Shape;797;p51"/>
          <p:cNvPicPr preferRelativeResize="0"/>
          <p:nvPr/>
        </p:nvPicPr>
        <p:blipFill rotWithShape="1">
          <a:blip r:embed="rId6">
            <a:alphaModFix/>
          </a:blip>
          <a:srcRect b="0" l="52745" r="0" t="0"/>
          <a:stretch/>
        </p:blipFill>
        <p:spPr>
          <a:xfrm>
            <a:off x="4146300" y="3469925"/>
            <a:ext cx="1731026" cy="16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51"/>
          <p:cNvSpPr txBox="1"/>
          <p:nvPr/>
        </p:nvSpPr>
        <p:spPr>
          <a:xfrm>
            <a:off x="6127500" y="2798925"/>
            <a:ext cx="224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The </a:t>
            </a:r>
            <a:r>
              <a:rPr b="1" lang="en" sz="1000">
                <a:solidFill>
                  <a:srgbClr val="6AA84F"/>
                </a:solidFill>
              </a:rPr>
              <a:t>screening currents</a:t>
            </a:r>
            <a:r>
              <a:rPr lang="en" sz="1000">
                <a:solidFill>
                  <a:srgbClr val="6AA84F"/>
                </a:solidFill>
              </a:rPr>
              <a:t> </a:t>
            </a:r>
            <a:r>
              <a:rPr lang="en" sz="1000">
                <a:solidFill>
                  <a:schemeClr val="dk1"/>
                </a:solidFill>
              </a:rPr>
              <a:t>may be sensed by a DC SQUID coupled to a tunable LC circuit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799" name="Google Shape;799;p51"/>
          <p:cNvPicPr preferRelativeResize="0"/>
          <p:nvPr/>
        </p:nvPicPr>
        <p:blipFill rotWithShape="1">
          <a:blip r:embed="rId6">
            <a:alphaModFix/>
          </a:blip>
          <a:srcRect b="0" l="0" r="69801" t="0"/>
          <a:stretch/>
        </p:blipFill>
        <p:spPr>
          <a:xfrm>
            <a:off x="2961049" y="3469925"/>
            <a:ext cx="1106243" cy="1673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p51"/>
          <p:cNvCxnSpPr/>
          <p:nvPr/>
        </p:nvCxnSpPr>
        <p:spPr>
          <a:xfrm flipH="1">
            <a:off x="4450497" y="3519185"/>
            <a:ext cx="345000" cy="456600"/>
          </a:xfrm>
          <a:prstGeom prst="straightConnector1">
            <a:avLst/>
          </a:prstGeom>
          <a:noFill/>
          <a:ln cap="flat" cmpd="sng" w="38100">
            <a:solidFill>
              <a:srgbClr val="00ACE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801" name="Google Shape;801;p51"/>
          <p:cNvSpPr txBox="1"/>
          <p:nvPr/>
        </p:nvSpPr>
        <p:spPr>
          <a:xfrm>
            <a:off x="4262250" y="4417300"/>
            <a:ext cx="62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sheath</a:t>
            </a:r>
            <a:endParaRPr sz="1000"/>
          </a:p>
        </p:txBody>
      </p:sp>
      <p:cxnSp>
        <p:nvCxnSpPr>
          <p:cNvPr id="802" name="Google Shape;802;p51"/>
          <p:cNvCxnSpPr/>
          <p:nvPr/>
        </p:nvCxnSpPr>
        <p:spPr>
          <a:xfrm>
            <a:off x="4110391" y="3865509"/>
            <a:ext cx="0" cy="978900"/>
          </a:xfrm>
          <a:prstGeom prst="straightConnector1">
            <a:avLst/>
          </a:prstGeom>
          <a:noFill/>
          <a:ln cap="flat" cmpd="sng" w="19050">
            <a:solidFill>
              <a:srgbClr val="70AD47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03" name="Google Shape;803;p51"/>
          <p:cNvSpPr txBox="1"/>
          <p:nvPr/>
        </p:nvSpPr>
        <p:spPr>
          <a:xfrm>
            <a:off x="3917002" y="3454025"/>
            <a:ext cx="78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0AD47"/>
                </a:solidFill>
              </a:rPr>
              <a:t>Screening currents</a:t>
            </a:r>
            <a:endParaRPr b="1" baseline="-25000" sz="800">
              <a:solidFill>
                <a:srgbClr val="70AD47"/>
              </a:solidFill>
            </a:endParaRPr>
          </a:p>
        </p:txBody>
      </p:sp>
      <p:sp>
        <p:nvSpPr>
          <p:cNvPr id="804" name="Google Shape;804;p51"/>
          <p:cNvSpPr/>
          <p:nvPr/>
        </p:nvSpPr>
        <p:spPr>
          <a:xfrm>
            <a:off x="6340950" y="3706325"/>
            <a:ext cx="2131500" cy="8685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Solenoidal geometry is preferred at higher frequencies (&gt;50 MHz)</a:t>
            </a:r>
            <a:endParaRPr/>
          </a:p>
        </p:txBody>
      </p:sp>
      <p:pic>
        <p:nvPicPr>
          <p:cNvPr id="805" name="Google Shape;80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910" y="3383249"/>
            <a:ext cx="1592798" cy="16735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6" name="Google Shape;806;p51"/>
          <p:cNvSpPr/>
          <p:nvPr/>
        </p:nvSpPr>
        <p:spPr>
          <a:xfrm>
            <a:off x="866491" y="3963144"/>
            <a:ext cx="256800" cy="513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51"/>
          <p:cNvSpPr/>
          <p:nvPr/>
        </p:nvSpPr>
        <p:spPr>
          <a:xfrm>
            <a:off x="504900" y="4103790"/>
            <a:ext cx="361500" cy="307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B</a:t>
            </a:r>
            <a:r>
              <a:rPr baseline="-25000" i="1" lang="en" sz="1100"/>
              <a:t>0</a:t>
            </a:r>
            <a:endParaRPr sz="1100"/>
          </a:p>
        </p:txBody>
      </p:sp>
      <p:sp>
        <p:nvSpPr>
          <p:cNvPr id="808" name="Google Shape;808;p51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0" y="1011930"/>
            <a:ext cx="5331599" cy="356499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parameter space</a:t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7087100" y="3990850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Image: Ciaran O’Hare</a:t>
            </a:r>
            <a:endParaRPr i="1" sz="800"/>
          </a:p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7128575" y="892075"/>
            <a:ext cx="1892700" cy="286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Wavelength 𝝀 ≤ 1 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frequency matches cavity mode frequency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 us here today!</a:t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861" y="2752450"/>
            <a:ext cx="1040975" cy="960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6"/>
          <p:cNvCxnSpPr>
            <a:stCxn id="96" idx="2"/>
          </p:cNvCxnSpPr>
          <p:nvPr/>
        </p:nvCxnSpPr>
        <p:spPr>
          <a:xfrm flipH="1" rot="10800000">
            <a:off x="4298250" y="892140"/>
            <a:ext cx="2846400" cy="12102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6" name="Google Shape;96;p16"/>
          <p:cNvSpPr/>
          <p:nvPr/>
        </p:nvSpPr>
        <p:spPr>
          <a:xfrm flipH="1" rot="-10799438">
            <a:off x="4298250" y="2102490"/>
            <a:ext cx="1836000" cy="1156800"/>
          </a:xfrm>
          <a:prstGeom prst="rtTriangle">
            <a:avLst/>
          </a:prstGeom>
          <a:solidFill>
            <a:srgbClr val="00FF20">
              <a:alpha val="39240"/>
            </a:srgbClr>
          </a:solidFill>
          <a:ln cap="flat" cmpd="sng" w="28575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" name="Google Shape;97;p16"/>
          <p:cNvCxnSpPr/>
          <p:nvPr/>
        </p:nvCxnSpPr>
        <p:spPr>
          <a:xfrm flipH="1" rot="10800000">
            <a:off x="3117975" y="2106625"/>
            <a:ext cx="3238200" cy="19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588" y="2143697"/>
            <a:ext cx="1139600" cy="1901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6"/>
          <p:cNvCxnSpPr/>
          <p:nvPr/>
        </p:nvCxnSpPr>
        <p:spPr>
          <a:xfrm flipH="1" rot="10800000">
            <a:off x="4034175" y="2102350"/>
            <a:ext cx="2191800" cy="13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0" name="Google Shape;100;p16"/>
          <p:cNvSpPr txBox="1"/>
          <p:nvPr/>
        </p:nvSpPr>
        <p:spPr>
          <a:xfrm>
            <a:off x="5962050" y="3654900"/>
            <a:ext cx="676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ADMX</a:t>
            </a:r>
            <a:endParaRPr sz="1000"/>
          </a:p>
        </p:txBody>
      </p:sp>
      <p:cxnSp>
        <p:nvCxnSpPr>
          <p:cNvPr id="101" name="Google Shape;101;p16"/>
          <p:cNvCxnSpPr>
            <a:stCxn id="96" idx="0"/>
          </p:cNvCxnSpPr>
          <p:nvPr/>
        </p:nvCxnSpPr>
        <p:spPr>
          <a:xfrm>
            <a:off x="4298250" y="3259140"/>
            <a:ext cx="2822400" cy="486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2" name="Google Shape;102;p16"/>
          <p:cNvSpPr txBox="1"/>
          <p:nvPr/>
        </p:nvSpPr>
        <p:spPr>
          <a:xfrm rot="-1894114">
            <a:off x="4138202" y="31125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DFSZ</a:t>
            </a:r>
            <a:endParaRPr sz="1000"/>
          </a:p>
        </p:txBody>
      </p:sp>
      <p:sp>
        <p:nvSpPr>
          <p:cNvPr id="103" name="Google Shape;103;p16"/>
          <p:cNvSpPr txBox="1"/>
          <p:nvPr/>
        </p:nvSpPr>
        <p:spPr>
          <a:xfrm rot="-1894114">
            <a:off x="3849677" y="30292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KSVZ</a:t>
            </a:r>
            <a:endParaRPr sz="1000"/>
          </a:p>
        </p:txBody>
      </p:sp>
      <p:cxnSp>
        <p:nvCxnSpPr>
          <p:cNvPr id="104" name="Google Shape;104;p16"/>
          <p:cNvCxnSpPr/>
          <p:nvPr/>
        </p:nvCxnSpPr>
        <p:spPr>
          <a:xfrm flipH="1" rot="10800000">
            <a:off x="2981650" y="3881675"/>
            <a:ext cx="321600" cy="19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05" name="Google Shape;10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design</a:t>
            </a:r>
            <a:endParaRPr/>
          </a:p>
        </p:txBody>
      </p:sp>
      <p:sp>
        <p:nvSpPr>
          <p:cNvPr id="814" name="Google Shape;81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5" name="Google Shape;8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00725"/>
            <a:ext cx="4332817" cy="18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52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design</a:t>
            </a:r>
            <a:endParaRPr/>
          </a:p>
        </p:txBody>
      </p:sp>
      <p:sp>
        <p:nvSpPr>
          <p:cNvPr id="822" name="Google Shape;822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3" name="Google Shape;82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00725"/>
            <a:ext cx="4332817" cy="18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53"/>
          <p:cNvSpPr/>
          <p:nvPr/>
        </p:nvSpPr>
        <p:spPr>
          <a:xfrm rot="5543707">
            <a:off x="3102627" y="1310957"/>
            <a:ext cx="624546" cy="1171608"/>
          </a:xfrm>
          <a:prstGeom prst="arc">
            <a:avLst>
              <a:gd fmla="val 14966370" name="adj1"/>
              <a:gd fmla="val 20485548" name="adj2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3"/>
          <p:cNvSpPr txBox="1"/>
          <p:nvPr/>
        </p:nvSpPr>
        <p:spPr>
          <a:xfrm>
            <a:off x="2622900" y="2375075"/>
            <a:ext cx="194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00"/>
                </a:solidFill>
              </a:rPr>
              <a:t>Intended current path (inside + outside surface)</a:t>
            </a:r>
            <a:endParaRPr sz="1200">
              <a:solidFill>
                <a:srgbClr val="00FF00"/>
              </a:solidFill>
            </a:endParaRPr>
          </a:p>
        </p:txBody>
      </p:sp>
      <p:sp>
        <p:nvSpPr>
          <p:cNvPr id="826" name="Google Shape;826;p53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design</a:t>
            </a:r>
            <a:endParaRPr/>
          </a:p>
        </p:txBody>
      </p:sp>
      <p:sp>
        <p:nvSpPr>
          <p:cNvPr id="832" name="Google Shape;83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3" name="Google Shape;8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00725"/>
            <a:ext cx="4332817" cy="18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54"/>
          <p:cNvSpPr txBox="1"/>
          <p:nvPr/>
        </p:nvSpPr>
        <p:spPr>
          <a:xfrm>
            <a:off x="2622900" y="2375075"/>
            <a:ext cx="194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00"/>
                </a:solidFill>
              </a:rPr>
              <a:t>Intended current path (inside + outside surface)</a:t>
            </a:r>
            <a:endParaRPr sz="1200">
              <a:solidFill>
                <a:srgbClr val="00FF00"/>
              </a:solidFill>
            </a:endParaRPr>
          </a:p>
        </p:txBody>
      </p:sp>
      <p:sp>
        <p:nvSpPr>
          <p:cNvPr id="835" name="Google Shape;835;p54"/>
          <p:cNvSpPr/>
          <p:nvPr/>
        </p:nvSpPr>
        <p:spPr>
          <a:xfrm rot="10798760">
            <a:off x="924125" y="1430680"/>
            <a:ext cx="3327300" cy="1016400"/>
          </a:xfrm>
          <a:prstGeom prst="arc">
            <a:avLst>
              <a:gd fmla="val 11719921" name="adj1"/>
              <a:gd fmla="val 20456341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4"/>
          <p:cNvSpPr txBox="1"/>
          <p:nvPr/>
        </p:nvSpPr>
        <p:spPr>
          <a:xfrm>
            <a:off x="1224300" y="2387100"/>
            <a:ext cx="139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</a:rPr>
              <a:t>Parasitic current</a:t>
            </a:r>
            <a:endParaRPr sz="1200">
              <a:solidFill>
                <a:srgbClr val="FF00FF"/>
              </a:solidFill>
            </a:endParaRPr>
          </a:p>
        </p:txBody>
      </p:sp>
      <p:sp>
        <p:nvSpPr>
          <p:cNvPr id="837" name="Google Shape;837;p54"/>
          <p:cNvSpPr txBox="1"/>
          <p:nvPr/>
        </p:nvSpPr>
        <p:spPr>
          <a:xfrm>
            <a:off x="5008650" y="843850"/>
            <a:ext cx="36147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Parasitic capacitance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baseline="-25000" i="1" lang="en">
                <a:solidFill>
                  <a:schemeClr val="dk1"/>
                </a:solidFill>
              </a:rPr>
              <a:t>p</a:t>
            </a:r>
            <a:r>
              <a:rPr i="1" lang="en">
                <a:solidFill>
                  <a:schemeClr val="dk1"/>
                </a:solidFill>
              </a:rPr>
              <a:t>,</a:t>
            </a:r>
            <a:r>
              <a:rPr lang="en"/>
              <a:t> shorts out signal!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Parasitic capacitance also defines a resonance frequency:</a:t>
            </a:r>
            <a:endParaRPr/>
          </a:p>
        </p:txBody>
      </p:sp>
      <p:sp>
        <p:nvSpPr>
          <p:cNvPr id="838" name="Google Shape;838;p54"/>
          <p:cNvSpPr/>
          <p:nvPr/>
        </p:nvSpPr>
        <p:spPr>
          <a:xfrm>
            <a:off x="3158425" y="1060850"/>
            <a:ext cx="1768189" cy="1157287"/>
          </a:xfrm>
          <a:custGeom>
            <a:rect b="b" l="l" r="r" t="t"/>
            <a:pathLst>
              <a:path extrusionOk="0" h="34397" w="64615">
                <a:moveTo>
                  <a:pt x="64615" y="0"/>
                </a:moveTo>
                <a:cubicBezTo>
                  <a:pt x="40215" y="0"/>
                  <a:pt x="7730" y="11254"/>
                  <a:pt x="0" y="3439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9" name="Google Shape;839;p54"/>
          <p:cNvSpPr/>
          <p:nvPr/>
        </p:nvSpPr>
        <p:spPr>
          <a:xfrm rot="5543707">
            <a:off x="3102627" y="1310957"/>
            <a:ext cx="624546" cy="1171608"/>
          </a:xfrm>
          <a:prstGeom prst="arc">
            <a:avLst>
              <a:gd fmla="val 14966370" name="adj1"/>
              <a:gd fmla="val 20485548" name="adj2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0" name="Google Shape;84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813" y="2218125"/>
            <a:ext cx="313157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825" y="1800769"/>
            <a:ext cx="915100" cy="4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54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design</a:t>
            </a:r>
            <a:endParaRPr/>
          </a:p>
        </p:txBody>
      </p:sp>
      <p:sp>
        <p:nvSpPr>
          <p:cNvPr id="848" name="Google Shape;848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9" name="Google Shape;8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00725"/>
            <a:ext cx="4332817" cy="18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55"/>
          <p:cNvSpPr txBox="1"/>
          <p:nvPr/>
        </p:nvSpPr>
        <p:spPr>
          <a:xfrm>
            <a:off x="2622900" y="2375075"/>
            <a:ext cx="194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00"/>
                </a:solidFill>
              </a:rPr>
              <a:t>Intended current path (inside + outside surface)</a:t>
            </a:r>
            <a:endParaRPr sz="1200">
              <a:solidFill>
                <a:srgbClr val="00FF00"/>
              </a:solidFill>
            </a:endParaRPr>
          </a:p>
        </p:txBody>
      </p:sp>
      <p:sp>
        <p:nvSpPr>
          <p:cNvPr id="851" name="Google Shape;851;p55"/>
          <p:cNvSpPr/>
          <p:nvPr/>
        </p:nvSpPr>
        <p:spPr>
          <a:xfrm rot="10798760">
            <a:off x="924125" y="1430680"/>
            <a:ext cx="3327300" cy="1016400"/>
          </a:xfrm>
          <a:prstGeom prst="arc">
            <a:avLst>
              <a:gd fmla="val 11719921" name="adj1"/>
              <a:gd fmla="val 20456341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55"/>
          <p:cNvSpPr txBox="1"/>
          <p:nvPr/>
        </p:nvSpPr>
        <p:spPr>
          <a:xfrm>
            <a:off x="1224300" y="2387100"/>
            <a:ext cx="139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</a:rPr>
              <a:t>Parasitic current</a:t>
            </a:r>
            <a:endParaRPr sz="1200">
              <a:solidFill>
                <a:srgbClr val="FF00FF"/>
              </a:solidFill>
            </a:endParaRPr>
          </a:p>
        </p:txBody>
      </p:sp>
      <p:sp>
        <p:nvSpPr>
          <p:cNvPr id="853" name="Google Shape;853;p55"/>
          <p:cNvSpPr txBox="1"/>
          <p:nvPr/>
        </p:nvSpPr>
        <p:spPr>
          <a:xfrm>
            <a:off x="5008650" y="843850"/>
            <a:ext cx="36309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Parasitic capacitance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baseline="-25000" i="1" lang="en">
                <a:solidFill>
                  <a:schemeClr val="dk1"/>
                </a:solidFill>
              </a:rPr>
              <a:t>p</a:t>
            </a:r>
            <a:r>
              <a:rPr i="1" lang="en">
                <a:solidFill>
                  <a:schemeClr val="dk1"/>
                </a:solidFill>
              </a:rPr>
              <a:t>,</a:t>
            </a:r>
            <a:r>
              <a:rPr lang="en"/>
              <a:t> shorts out signal!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Parasitic capacitance also defines a resonance frequency:</a:t>
            </a:r>
            <a:endParaRPr/>
          </a:p>
        </p:txBody>
      </p:sp>
      <p:sp>
        <p:nvSpPr>
          <p:cNvPr id="854" name="Google Shape;854;p55"/>
          <p:cNvSpPr/>
          <p:nvPr/>
        </p:nvSpPr>
        <p:spPr>
          <a:xfrm>
            <a:off x="3158425" y="1060850"/>
            <a:ext cx="1768189" cy="1157287"/>
          </a:xfrm>
          <a:custGeom>
            <a:rect b="b" l="l" r="r" t="t"/>
            <a:pathLst>
              <a:path extrusionOk="0" h="34397" w="64615">
                <a:moveTo>
                  <a:pt x="64615" y="0"/>
                </a:moveTo>
                <a:cubicBezTo>
                  <a:pt x="40215" y="0"/>
                  <a:pt x="7730" y="11254"/>
                  <a:pt x="0" y="3439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855" name="Google Shape;8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813" y="2218125"/>
            <a:ext cx="313157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5"/>
          <p:cNvSpPr/>
          <p:nvPr/>
        </p:nvSpPr>
        <p:spPr>
          <a:xfrm rot="5543707">
            <a:off x="3102627" y="1310957"/>
            <a:ext cx="624546" cy="1171608"/>
          </a:xfrm>
          <a:prstGeom prst="arc">
            <a:avLst>
              <a:gd fmla="val 14966370" name="adj1"/>
              <a:gd fmla="val 20485548" name="adj2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825" y="1800769"/>
            <a:ext cx="915100" cy="4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5"/>
          <p:cNvSpPr txBox="1"/>
          <p:nvPr/>
        </p:nvSpPr>
        <p:spPr>
          <a:xfrm>
            <a:off x="4644500" y="2790825"/>
            <a:ext cx="4244100" cy="615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up to 1 m</a:t>
            </a:r>
            <a:r>
              <a:rPr baseline="30000" lang="en"/>
              <a:t>3</a:t>
            </a:r>
            <a:r>
              <a:rPr lang="en"/>
              <a:t> volume requires </a:t>
            </a:r>
            <a:r>
              <a:rPr i="1" lang="en"/>
              <a:t>d/𝜃 ≥ </a:t>
            </a:r>
            <a:r>
              <a:rPr lang="en"/>
              <a:t>50 m to ensure </a:t>
            </a:r>
            <a:r>
              <a:rPr i="1" lang="en"/>
              <a:t>f</a:t>
            </a:r>
            <a:r>
              <a:rPr baseline="-25000" i="1" lang="en"/>
              <a:t>p</a:t>
            </a:r>
            <a:r>
              <a:rPr i="1" lang="en"/>
              <a:t>&gt;</a:t>
            </a:r>
            <a:r>
              <a:rPr lang="en"/>
              <a:t>200 MHz!</a:t>
            </a:r>
            <a:endParaRPr/>
          </a:p>
        </p:txBody>
      </p:sp>
      <p:sp>
        <p:nvSpPr>
          <p:cNvPr id="859" name="Google Shape;859;p55"/>
          <p:cNvSpPr txBox="1"/>
          <p:nvPr/>
        </p:nvSpPr>
        <p:spPr>
          <a:xfrm>
            <a:off x="3053950" y="3406425"/>
            <a:ext cx="3552300" cy="831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toroidal design cannot be used for DMRadio-m</a:t>
            </a:r>
            <a:r>
              <a:rPr baseline="30000" lang="en"/>
              <a:t>3</a:t>
            </a:r>
            <a:r>
              <a:rPr lang="en"/>
              <a:t> due to problems at high frequency</a:t>
            </a:r>
            <a:endParaRPr/>
          </a:p>
        </p:txBody>
      </p:sp>
      <p:sp>
        <p:nvSpPr>
          <p:cNvPr id="860" name="Google Shape;860;p55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DMRadio-m</a:t>
            </a:r>
            <a:r>
              <a:rPr baseline="30000" lang="en"/>
              <a:t>3</a:t>
            </a:r>
            <a:r>
              <a:rPr lang="en"/>
              <a:t> design</a:t>
            </a:r>
            <a:endParaRPr/>
          </a:p>
        </p:txBody>
      </p:sp>
      <p:sp>
        <p:nvSpPr>
          <p:cNvPr id="866" name="Google Shape;86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7" name="Google Shape;86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100725"/>
            <a:ext cx="4332817" cy="18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56"/>
          <p:cNvSpPr txBox="1"/>
          <p:nvPr/>
        </p:nvSpPr>
        <p:spPr>
          <a:xfrm>
            <a:off x="2622900" y="2375075"/>
            <a:ext cx="194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00"/>
                </a:solidFill>
              </a:rPr>
              <a:t>Intended current path (inside + outside surface)</a:t>
            </a:r>
            <a:endParaRPr sz="1200">
              <a:solidFill>
                <a:srgbClr val="00FF00"/>
              </a:solidFill>
            </a:endParaRPr>
          </a:p>
        </p:txBody>
      </p:sp>
      <p:sp>
        <p:nvSpPr>
          <p:cNvPr id="869" name="Google Shape;869;p56"/>
          <p:cNvSpPr/>
          <p:nvPr/>
        </p:nvSpPr>
        <p:spPr>
          <a:xfrm rot="10798760">
            <a:off x="924125" y="1430680"/>
            <a:ext cx="3327300" cy="1016400"/>
          </a:xfrm>
          <a:prstGeom prst="arc">
            <a:avLst>
              <a:gd fmla="val 11719921" name="adj1"/>
              <a:gd fmla="val 20456341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56"/>
          <p:cNvSpPr txBox="1"/>
          <p:nvPr/>
        </p:nvSpPr>
        <p:spPr>
          <a:xfrm>
            <a:off x="1224300" y="2387100"/>
            <a:ext cx="139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FF"/>
                </a:solidFill>
              </a:rPr>
              <a:t>Parasitic current</a:t>
            </a:r>
            <a:endParaRPr sz="1200">
              <a:solidFill>
                <a:srgbClr val="FF00FF"/>
              </a:solidFill>
            </a:endParaRPr>
          </a:p>
        </p:txBody>
      </p:sp>
      <p:sp>
        <p:nvSpPr>
          <p:cNvPr id="871" name="Google Shape;871;p56"/>
          <p:cNvSpPr txBox="1"/>
          <p:nvPr/>
        </p:nvSpPr>
        <p:spPr>
          <a:xfrm>
            <a:off x="5008650" y="843850"/>
            <a:ext cx="36066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Parasitic capacitance, </a:t>
            </a:r>
            <a:r>
              <a:rPr i="1" lang="en"/>
              <a:t>C</a:t>
            </a:r>
            <a:r>
              <a:rPr baseline="-25000" i="1" lang="en"/>
              <a:t>p</a:t>
            </a:r>
            <a:r>
              <a:rPr i="1" lang="en"/>
              <a:t>,</a:t>
            </a:r>
            <a:r>
              <a:rPr lang="en"/>
              <a:t> shorts out signal!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Parasitic capacitance also defines a resonance frequency:</a:t>
            </a:r>
            <a:endParaRPr/>
          </a:p>
        </p:txBody>
      </p:sp>
      <p:sp>
        <p:nvSpPr>
          <p:cNvPr id="872" name="Google Shape;872;p56"/>
          <p:cNvSpPr/>
          <p:nvPr/>
        </p:nvSpPr>
        <p:spPr>
          <a:xfrm>
            <a:off x="3158425" y="1060850"/>
            <a:ext cx="1768189" cy="1157287"/>
          </a:xfrm>
          <a:custGeom>
            <a:rect b="b" l="l" r="r" t="t"/>
            <a:pathLst>
              <a:path extrusionOk="0" h="34397" w="64615">
                <a:moveTo>
                  <a:pt x="64615" y="0"/>
                </a:moveTo>
                <a:cubicBezTo>
                  <a:pt x="40215" y="0"/>
                  <a:pt x="7730" y="11254"/>
                  <a:pt x="0" y="3439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73" name="Google Shape;873;p56"/>
          <p:cNvSpPr txBox="1"/>
          <p:nvPr/>
        </p:nvSpPr>
        <p:spPr>
          <a:xfrm>
            <a:off x="3053950" y="3406425"/>
            <a:ext cx="3552300" cy="831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toroidal design cannot be used for DMRadio-m</a:t>
            </a:r>
            <a:r>
              <a:rPr baseline="30000" lang="en"/>
              <a:t>3</a:t>
            </a:r>
            <a:r>
              <a:rPr lang="en"/>
              <a:t> due to problems at high frequency</a:t>
            </a:r>
            <a:endParaRPr/>
          </a:p>
        </p:txBody>
      </p:sp>
      <p:sp>
        <p:nvSpPr>
          <p:cNvPr id="874" name="Google Shape;874;p56"/>
          <p:cNvSpPr txBox="1"/>
          <p:nvPr/>
        </p:nvSpPr>
        <p:spPr>
          <a:xfrm>
            <a:off x="3053950" y="4286525"/>
            <a:ext cx="3552300" cy="8313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Therefore, DMRadio-m</a:t>
            </a:r>
            <a:r>
              <a:rPr baseline="30000" lang="en"/>
              <a:t>3</a:t>
            </a:r>
            <a:r>
              <a:rPr lang="en"/>
              <a:t> will use a 5 T solenoidal magnet and a coaxial copper pickup</a:t>
            </a:r>
            <a:endParaRPr/>
          </a:p>
        </p:txBody>
      </p:sp>
      <p:pic>
        <p:nvPicPr>
          <p:cNvPr id="875" name="Google Shape;87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125" y="3072945"/>
            <a:ext cx="1912200" cy="20091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6" name="Google Shape;876;p56"/>
          <p:cNvSpPr/>
          <p:nvPr/>
        </p:nvSpPr>
        <p:spPr>
          <a:xfrm>
            <a:off x="1044875" y="3769125"/>
            <a:ext cx="308400" cy="616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56"/>
          <p:cNvSpPr/>
          <p:nvPr/>
        </p:nvSpPr>
        <p:spPr>
          <a:xfrm>
            <a:off x="610775" y="3937975"/>
            <a:ext cx="434100" cy="3693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B</a:t>
            </a:r>
            <a:r>
              <a:rPr baseline="-25000" i="1" lang="en"/>
              <a:t>0</a:t>
            </a:r>
            <a:endParaRPr/>
          </a:p>
        </p:txBody>
      </p:sp>
      <p:sp>
        <p:nvSpPr>
          <p:cNvPr id="878" name="Google Shape;878;p56"/>
          <p:cNvSpPr/>
          <p:nvPr/>
        </p:nvSpPr>
        <p:spPr>
          <a:xfrm rot="5543707">
            <a:off x="3102627" y="1310957"/>
            <a:ext cx="624546" cy="1171608"/>
          </a:xfrm>
          <a:prstGeom prst="arc">
            <a:avLst>
              <a:gd fmla="val 14966370" name="adj1"/>
              <a:gd fmla="val 20485548" name="adj2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9" name="Google Shape;87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813" y="2218125"/>
            <a:ext cx="313157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2825" y="1800769"/>
            <a:ext cx="915100" cy="4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6"/>
          <p:cNvSpPr txBox="1"/>
          <p:nvPr/>
        </p:nvSpPr>
        <p:spPr>
          <a:xfrm>
            <a:off x="4644500" y="2790825"/>
            <a:ext cx="4244100" cy="615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up to 1 m</a:t>
            </a:r>
            <a:r>
              <a:rPr baseline="30000" lang="en"/>
              <a:t>3</a:t>
            </a:r>
            <a:r>
              <a:rPr lang="en"/>
              <a:t> volume requires </a:t>
            </a:r>
            <a:r>
              <a:rPr i="1" lang="en"/>
              <a:t>d/𝜃 ≥ </a:t>
            </a:r>
            <a:r>
              <a:rPr lang="en"/>
              <a:t>50 m to ensure </a:t>
            </a:r>
            <a:r>
              <a:rPr i="1" lang="en"/>
              <a:t>f</a:t>
            </a:r>
            <a:r>
              <a:rPr baseline="-25000" i="1" lang="en"/>
              <a:t>p</a:t>
            </a:r>
            <a:r>
              <a:rPr i="1" lang="en"/>
              <a:t>&gt;</a:t>
            </a:r>
            <a:r>
              <a:rPr lang="en"/>
              <a:t>200 MHz!</a:t>
            </a:r>
            <a:endParaRPr/>
          </a:p>
        </p:txBody>
      </p:sp>
      <p:sp>
        <p:nvSpPr>
          <p:cNvPr id="882" name="Google Shape;882;p56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DMRadio</a:t>
            </a:r>
            <a:endParaRPr/>
          </a:p>
        </p:txBody>
      </p:sp>
      <p:sp>
        <p:nvSpPr>
          <p:cNvPr id="888" name="Google Shape;888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9" name="Google Shape;88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444" y="947878"/>
            <a:ext cx="5734421" cy="41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7"/>
          <p:cNvSpPr txBox="1"/>
          <p:nvPr/>
        </p:nvSpPr>
        <p:spPr>
          <a:xfrm>
            <a:off x="7406000" y="4378475"/>
            <a:ext cx="153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PHYS. REV. D 106, 112003 (2022)</a:t>
            </a:r>
            <a:endParaRPr sz="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964" y="3154138"/>
            <a:ext cx="3181669" cy="20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solution: DMRadio</a:t>
            </a:r>
            <a:endParaRPr/>
          </a:p>
        </p:txBody>
      </p:sp>
      <p:sp>
        <p:nvSpPr>
          <p:cNvPr id="897" name="Google Shape;89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8" name="Google Shape;898;p58"/>
          <p:cNvSpPr txBox="1"/>
          <p:nvPr/>
        </p:nvSpPr>
        <p:spPr>
          <a:xfrm>
            <a:off x="259350" y="882425"/>
            <a:ext cx="8571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Two design principles give DMRadio an advantage in searching for low mass axions: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Decouple detector geometry from resonant frequency by using a tunable LC circuit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 sz="1800">
                <a:solidFill>
                  <a:srgbClr val="FF0000"/>
                </a:solidFill>
              </a:rPr>
              <a:t>Overcoupling enables an increase in scan rate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899" name="Google Shape;89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851" y="3026900"/>
            <a:ext cx="3328600" cy="21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58"/>
          <p:cNvSpPr txBox="1"/>
          <p:nvPr/>
        </p:nvSpPr>
        <p:spPr>
          <a:xfrm>
            <a:off x="121000" y="3666138"/>
            <a:ext cx="123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Measurement uncertainty</a:t>
            </a:r>
            <a:endParaRPr sz="1200"/>
          </a:p>
        </p:txBody>
      </p:sp>
      <p:sp>
        <p:nvSpPr>
          <p:cNvPr id="901" name="Google Shape;901;p58"/>
          <p:cNvSpPr txBox="1"/>
          <p:nvPr/>
        </p:nvSpPr>
        <p:spPr>
          <a:xfrm>
            <a:off x="0" y="4384875"/>
            <a:ext cx="172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Measuring state affects the state</a:t>
            </a:r>
            <a:endParaRPr sz="1200"/>
          </a:p>
        </p:txBody>
      </p:sp>
      <p:sp>
        <p:nvSpPr>
          <p:cNvPr id="902" name="Google Shape;902;p58"/>
          <p:cNvSpPr/>
          <p:nvPr/>
        </p:nvSpPr>
        <p:spPr>
          <a:xfrm>
            <a:off x="1207850" y="3795977"/>
            <a:ext cx="377725" cy="61650"/>
          </a:xfrm>
          <a:custGeom>
            <a:rect b="b" l="l" r="r" t="t"/>
            <a:pathLst>
              <a:path extrusionOk="0" h="2466" w="15109">
                <a:moveTo>
                  <a:pt x="0" y="2466"/>
                </a:moveTo>
                <a:cubicBezTo>
                  <a:pt x="4199" y="-333"/>
                  <a:pt x="10596" y="-757"/>
                  <a:pt x="15109" y="1501"/>
                </a:cubicBezTo>
              </a:path>
            </a:pathLst>
          </a:cu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03" name="Google Shape;903;p58"/>
          <p:cNvSpPr/>
          <p:nvPr/>
        </p:nvSpPr>
        <p:spPr>
          <a:xfrm>
            <a:off x="1308600" y="4663236"/>
            <a:ext cx="763500" cy="152625"/>
          </a:xfrm>
          <a:custGeom>
            <a:rect b="b" l="l" r="r" t="t"/>
            <a:pathLst>
              <a:path extrusionOk="0" h="6105" w="30540">
                <a:moveTo>
                  <a:pt x="0" y="640"/>
                </a:moveTo>
                <a:cubicBezTo>
                  <a:pt x="10342" y="640"/>
                  <a:pt x="24806" y="-2501"/>
                  <a:pt x="30540" y="6105"/>
                </a:cubicBezTo>
              </a:path>
            </a:pathLst>
          </a:cu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04" name="Google Shape;904;p58"/>
          <p:cNvSpPr txBox="1"/>
          <p:nvPr/>
        </p:nvSpPr>
        <p:spPr>
          <a:xfrm>
            <a:off x="1633500" y="2786163"/>
            <a:ext cx="22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Thermal + quantum noise filtered by resonator lineshape</a:t>
            </a:r>
            <a:endParaRPr sz="1200"/>
          </a:p>
        </p:txBody>
      </p:sp>
      <p:sp>
        <p:nvSpPr>
          <p:cNvPr id="905" name="Google Shape;905;p58"/>
          <p:cNvSpPr txBox="1"/>
          <p:nvPr/>
        </p:nvSpPr>
        <p:spPr>
          <a:xfrm>
            <a:off x="4248300" y="3084475"/>
            <a:ext cx="1619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Decrease imprecision noise at the expense of increasing backaction noise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906" name="Google Shape;906;p58"/>
          <p:cNvSpPr/>
          <p:nvPr/>
        </p:nvSpPr>
        <p:spPr>
          <a:xfrm>
            <a:off x="4695900" y="4082575"/>
            <a:ext cx="724200" cy="32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58"/>
          <p:cNvSpPr/>
          <p:nvPr/>
        </p:nvSpPr>
        <p:spPr>
          <a:xfrm>
            <a:off x="2335750" y="3320475"/>
            <a:ext cx="366225" cy="301575"/>
          </a:xfrm>
          <a:custGeom>
            <a:rect b="b" l="l" r="r" t="t"/>
            <a:pathLst>
              <a:path extrusionOk="0" h="12063" w="14649">
                <a:moveTo>
                  <a:pt x="0" y="0"/>
                </a:moveTo>
                <a:cubicBezTo>
                  <a:pt x="1718" y="6013"/>
                  <a:pt x="8715" y="13694"/>
                  <a:pt x="14649" y="1172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08" name="Google Shape;908;p58"/>
          <p:cNvSpPr/>
          <p:nvPr/>
        </p:nvSpPr>
        <p:spPr>
          <a:xfrm>
            <a:off x="7251350" y="3084475"/>
            <a:ext cx="203400" cy="25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58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Noise in DMRadio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5" name="Google Shape;915;p59"/>
          <p:cNvPicPr preferRelativeResize="0"/>
          <p:nvPr/>
        </p:nvPicPr>
        <p:blipFill rotWithShape="1">
          <a:blip r:embed="rId3">
            <a:alphaModFix/>
          </a:blip>
          <a:srcRect b="19425" l="0" r="0" t="5165"/>
          <a:stretch/>
        </p:blipFill>
        <p:spPr>
          <a:xfrm>
            <a:off x="1642850" y="862700"/>
            <a:ext cx="5858300" cy="4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8" name="Google Shape;918;p59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4" name="Google Shape;92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30118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60"/>
          <p:cNvSpPr txBox="1"/>
          <p:nvPr/>
        </p:nvSpPr>
        <p:spPr>
          <a:xfrm>
            <a:off x="5502300" y="4713175"/>
            <a:ext cx="30426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Slide courtesy of A. K. Yi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0" y="1011930"/>
            <a:ext cx="5331599" cy="3564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parameter space</a:t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0" y="452790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Much well-motivated parameter space left to explore!</a:t>
            </a:r>
            <a:endParaRPr b="1" sz="1600"/>
          </a:p>
        </p:txBody>
      </p:sp>
      <p:sp>
        <p:nvSpPr>
          <p:cNvPr id="114" name="Google Shape;114;p17"/>
          <p:cNvSpPr/>
          <p:nvPr/>
        </p:nvSpPr>
        <p:spPr>
          <a:xfrm rot="5400000">
            <a:off x="2374800" y="2217500"/>
            <a:ext cx="1880700" cy="1849800"/>
          </a:xfrm>
          <a:prstGeom prst="snip1Rect">
            <a:avLst>
              <a:gd fmla="val 50000" name="adj"/>
            </a:avLst>
          </a:prstGeom>
          <a:solidFill>
            <a:srgbClr val="C9DAF8">
              <a:alpha val="30379"/>
            </a:srgbClr>
          </a:solidFill>
          <a:ln cap="flat" cmpd="sng" w="19050">
            <a:solidFill>
              <a:srgbClr val="A4C2F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7087100" y="3990850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Image: Ciaran O’Hare</a:t>
            </a:r>
            <a:endParaRPr i="1" sz="800"/>
          </a:p>
        </p:txBody>
      </p:sp>
      <p:sp>
        <p:nvSpPr>
          <p:cNvPr id="116" name="Google Shape;11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7128575" y="892075"/>
            <a:ext cx="1892700" cy="286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Wavelength 𝝀 ≤ 1 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frequency matches cavity mode frequency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 us here today!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861" y="2752450"/>
            <a:ext cx="1040975" cy="960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7"/>
          <p:cNvCxnSpPr>
            <a:stCxn id="120" idx="2"/>
          </p:cNvCxnSpPr>
          <p:nvPr/>
        </p:nvCxnSpPr>
        <p:spPr>
          <a:xfrm flipH="1" rot="10800000">
            <a:off x="4298250" y="892140"/>
            <a:ext cx="2846400" cy="12102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0" name="Google Shape;120;p17"/>
          <p:cNvSpPr/>
          <p:nvPr/>
        </p:nvSpPr>
        <p:spPr>
          <a:xfrm flipH="1" rot="-10799438">
            <a:off x="4298250" y="2102490"/>
            <a:ext cx="1836000" cy="1156800"/>
          </a:xfrm>
          <a:prstGeom prst="rtTriangle">
            <a:avLst/>
          </a:prstGeom>
          <a:solidFill>
            <a:srgbClr val="00FF20">
              <a:alpha val="39240"/>
            </a:srgbClr>
          </a:solidFill>
          <a:ln cap="flat" cmpd="sng" w="28575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1" name="Google Shape;121;p17"/>
          <p:cNvCxnSpPr/>
          <p:nvPr/>
        </p:nvCxnSpPr>
        <p:spPr>
          <a:xfrm flipH="1" rot="10800000">
            <a:off x="3117975" y="2106625"/>
            <a:ext cx="3238200" cy="19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588" y="2143697"/>
            <a:ext cx="1139600" cy="1901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7"/>
          <p:cNvCxnSpPr/>
          <p:nvPr/>
        </p:nvCxnSpPr>
        <p:spPr>
          <a:xfrm flipH="1" rot="10800000">
            <a:off x="4034175" y="2102350"/>
            <a:ext cx="2191800" cy="13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4" name="Google Shape;124;p17"/>
          <p:cNvSpPr txBox="1"/>
          <p:nvPr/>
        </p:nvSpPr>
        <p:spPr>
          <a:xfrm>
            <a:off x="5962050" y="3654900"/>
            <a:ext cx="676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ADMX</a:t>
            </a:r>
            <a:endParaRPr sz="1000"/>
          </a:p>
        </p:txBody>
      </p:sp>
      <p:cxnSp>
        <p:nvCxnSpPr>
          <p:cNvPr id="125" name="Google Shape;125;p17"/>
          <p:cNvCxnSpPr>
            <a:stCxn id="120" idx="0"/>
          </p:cNvCxnSpPr>
          <p:nvPr/>
        </p:nvCxnSpPr>
        <p:spPr>
          <a:xfrm>
            <a:off x="4298250" y="3259140"/>
            <a:ext cx="2822400" cy="486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6" name="Google Shape;126;p17"/>
          <p:cNvSpPr txBox="1"/>
          <p:nvPr/>
        </p:nvSpPr>
        <p:spPr>
          <a:xfrm rot="-1894114">
            <a:off x="4138202" y="31125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DFSZ</a:t>
            </a:r>
            <a:endParaRPr sz="1000"/>
          </a:p>
        </p:txBody>
      </p:sp>
      <p:sp>
        <p:nvSpPr>
          <p:cNvPr id="127" name="Google Shape;127;p17"/>
          <p:cNvSpPr txBox="1"/>
          <p:nvPr/>
        </p:nvSpPr>
        <p:spPr>
          <a:xfrm rot="-1894114">
            <a:off x="3849677" y="30292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KSVZ</a:t>
            </a:r>
            <a:endParaRPr sz="1000"/>
          </a:p>
        </p:txBody>
      </p:sp>
      <p:cxnSp>
        <p:nvCxnSpPr>
          <p:cNvPr id="128" name="Google Shape;128;p17"/>
          <p:cNvCxnSpPr/>
          <p:nvPr/>
        </p:nvCxnSpPr>
        <p:spPr>
          <a:xfrm flipH="1" rot="10800000">
            <a:off x="2981650" y="3881675"/>
            <a:ext cx="321600" cy="19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29" name="Google Shape;12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0" y="1011930"/>
            <a:ext cx="5331599" cy="3564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parameter space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0" y="452790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DMRadio: Probe low-mass axions by decoupling the detector’s frequency its geometry </a:t>
            </a:r>
            <a:endParaRPr b="1" sz="1600"/>
          </a:p>
        </p:txBody>
      </p:sp>
      <p:sp>
        <p:nvSpPr>
          <p:cNvPr id="138" name="Google Shape;138;p18"/>
          <p:cNvSpPr/>
          <p:nvPr/>
        </p:nvSpPr>
        <p:spPr>
          <a:xfrm rot="5400000">
            <a:off x="2374800" y="2217500"/>
            <a:ext cx="1880700" cy="1849800"/>
          </a:xfrm>
          <a:prstGeom prst="snip1Rect">
            <a:avLst>
              <a:gd fmla="val 50000" name="adj"/>
            </a:avLst>
          </a:prstGeom>
          <a:solidFill>
            <a:srgbClr val="C9DAF8">
              <a:alpha val="30379"/>
            </a:srgbClr>
          </a:solidFill>
          <a:ln cap="flat" cmpd="sng" w="19050">
            <a:solidFill>
              <a:srgbClr val="A4C2F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7087100" y="3990850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Image: Ciaran O’Hare</a:t>
            </a:r>
            <a:endParaRPr i="1" sz="800"/>
          </a:p>
        </p:txBody>
      </p:sp>
      <p:sp>
        <p:nvSpPr>
          <p:cNvPr id="140" name="Google Shape;14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7128575" y="892075"/>
            <a:ext cx="1892700" cy="286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Wavelength 𝝀 ≤ 1 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Axion frequency matches cavity mode frequency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 us here today!</a:t>
            </a:r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861" y="2752450"/>
            <a:ext cx="1040975" cy="960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8"/>
          <p:cNvCxnSpPr>
            <a:stCxn id="144" idx="2"/>
          </p:cNvCxnSpPr>
          <p:nvPr/>
        </p:nvCxnSpPr>
        <p:spPr>
          <a:xfrm flipH="1" rot="10800000">
            <a:off x="4298250" y="892140"/>
            <a:ext cx="2846400" cy="12102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44" name="Google Shape;144;p18"/>
          <p:cNvSpPr/>
          <p:nvPr/>
        </p:nvSpPr>
        <p:spPr>
          <a:xfrm flipH="1" rot="-10799438">
            <a:off x="4298250" y="2102490"/>
            <a:ext cx="1836000" cy="1156800"/>
          </a:xfrm>
          <a:prstGeom prst="rtTriangle">
            <a:avLst/>
          </a:prstGeom>
          <a:solidFill>
            <a:srgbClr val="00FF20">
              <a:alpha val="39240"/>
            </a:srgbClr>
          </a:solidFill>
          <a:ln cap="flat" cmpd="sng" w="28575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18"/>
          <p:cNvCxnSpPr/>
          <p:nvPr/>
        </p:nvCxnSpPr>
        <p:spPr>
          <a:xfrm flipH="1" rot="10800000">
            <a:off x="3117975" y="2106625"/>
            <a:ext cx="3238200" cy="196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46" name="Google Shape;14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588" y="2143697"/>
            <a:ext cx="1139600" cy="1901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8"/>
          <p:cNvCxnSpPr/>
          <p:nvPr/>
        </p:nvCxnSpPr>
        <p:spPr>
          <a:xfrm flipH="1" rot="10800000">
            <a:off x="4034175" y="2102350"/>
            <a:ext cx="2191800" cy="13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48" name="Google Shape;148;p18"/>
          <p:cNvSpPr txBox="1"/>
          <p:nvPr/>
        </p:nvSpPr>
        <p:spPr>
          <a:xfrm>
            <a:off x="5962050" y="3654900"/>
            <a:ext cx="676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ADMX</a:t>
            </a:r>
            <a:endParaRPr sz="1000"/>
          </a:p>
        </p:txBody>
      </p:sp>
      <p:cxnSp>
        <p:nvCxnSpPr>
          <p:cNvPr id="149" name="Google Shape;149;p18"/>
          <p:cNvCxnSpPr>
            <a:stCxn id="144" idx="0"/>
          </p:cNvCxnSpPr>
          <p:nvPr/>
        </p:nvCxnSpPr>
        <p:spPr>
          <a:xfrm>
            <a:off x="4298250" y="3259140"/>
            <a:ext cx="2822400" cy="486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50" name="Google Shape;150;p18"/>
          <p:cNvSpPr txBox="1"/>
          <p:nvPr/>
        </p:nvSpPr>
        <p:spPr>
          <a:xfrm>
            <a:off x="0" y="1189625"/>
            <a:ext cx="1754400" cy="2532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Wavelength 𝝀 </a:t>
            </a:r>
            <a:r>
              <a:rPr lang="en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≫ </a:t>
            </a:r>
            <a:r>
              <a:rPr lang="en" sz="1300">
                <a:solidFill>
                  <a:schemeClr val="dk1"/>
                </a:solidFill>
              </a:rPr>
              <a:t>1 m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Axion frequency matches LC circuit resonance frequency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1" name="Google Shape;1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200" y="2598413"/>
            <a:ext cx="1342550" cy="8450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8"/>
          <p:cNvCxnSpPr/>
          <p:nvPr/>
        </p:nvCxnSpPr>
        <p:spPr>
          <a:xfrm rot="10800000">
            <a:off x="1755625" y="1208825"/>
            <a:ext cx="2471700" cy="98520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8"/>
          <p:cNvCxnSpPr/>
          <p:nvPr/>
        </p:nvCxnSpPr>
        <p:spPr>
          <a:xfrm rot="10800000">
            <a:off x="1679500" y="3720975"/>
            <a:ext cx="707400" cy="34560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54" name="Google Shape;154;p18"/>
          <p:cNvSpPr txBox="1"/>
          <p:nvPr/>
        </p:nvSpPr>
        <p:spPr>
          <a:xfrm rot="-1894114">
            <a:off x="4138202" y="31125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DFSZ</a:t>
            </a:r>
            <a:endParaRPr sz="1000"/>
          </a:p>
        </p:txBody>
      </p:sp>
      <p:sp>
        <p:nvSpPr>
          <p:cNvPr id="155" name="Google Shape;155;p18"/>
          <p:cNvSpPr txBox="1"/>
          <p:nvPr/>
        </p:nvSpPr>
        <p:spPr>
          <a:xfrm rot="-1894114">
            <a:off x="3849677" y="3029270"/>
            <a:ext cx="867591" cy="338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KSVZ</a:t>
            </a:r>
            <a:endParaRPr sz="1000"/>
          </a:p>
        </p:txBody>
      </p:sp>
      <p:cxnSp>
        <p:nvCxnSpPr>
          <p:cNvPr id="156" name="Google Shape;156;p18"/>
          <p:cNvCxnSpPr/>
          <p:nvPr/>
        </p:nvCxnSpPr>
        <p:spPr>
          <a:xfrm flipH="1" rot="10800000">
            <a:off x="2981650" y="3881675"/>
            <a:ext cx="321600" cy="19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57" name="Google Shape;15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DMRadio collaboration</a:t>
            </a:r>
            <a:endParaRPr/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0925"/>
            <a:ext cx="8839204" cy="7725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11700" y="1010600"/>
            <a:ext cx="4260300" cy="3936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C. Bartram, H.M. Cho, W. Craddock, D. Li, W. J. Wisniewski, A. K. Yi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SLAC National Accelerator Laboratory</a:t>
            </a:r>
            <a:endParaRPr i="1" sz="800"/>
          </a:p>
        </p:txBody>
      </p:sp>
      <p:sp>
        <p:nvSpPr>
          <p:cNvPr id="167" name="Google Shape;167;p19"/>
          <p:cNvSpPr/>
          <p:nvPr/>
        </p:nvSpPr>
        <p:spPr>
          <a:xfrm>
            <a:off x="311700" y="1462700"/>
            <a:ext cx="4260300" cy="638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A. AlShirawi, J. Corbin, P. W. Graham, K. D. Irwin,, S. Kuenstner, A. Kunder, N. M. Rapidis, </a:t>
            </a:r>
            <a:r>
              <a:rPr lang="en" sz="800">
                <a:solidFill>
                  <a:schemeClr val="dk1"/>
                </a:solidFill>
              </a:rPr>
              <a:t>C. P. Salemi, </a:t>
            </a:r>
            <a:r>
              <a:rPr lang="en" sz="800"/>
              <a:t>M. Simanovskaia, J. Singh, E. C. van Assendelft, K. Wells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Stanford University</a:t>
            </a:r>
            <a:endParaRPr i="1" sz="800"/>
          </a:p>
        </p:txBody>
      </p:sp>
      <p:sp>
        <p:nvSpPr>
          <p:cNvPr id="168" name="Google Shape;168;p19"/>
          <p:cNvSpPr/>
          <p:nvPr/>
        </p:nvSpPr>
        <p:spPr>
          <a:xfrm>
            <a:off x="311700" y="2159299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000">
                <a:solidFill>
                  <a:schemeClr val="dk1"/>
                </a:solidFill>
              </a:rPr>
              <a:t>Alex Droster</a:t>
            </a:r>
            <a:r>
              <a:rPr lang="en" sz="800">
                <a:solidFill>
                  <a:schemeClr val="dk1"/>
                </a:solidFill>
              </a:rPr>
              <a:t>, A. Keller, A. F. Leder, J. Echevers, K. van Bibber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800">
                <a:solidFill>
                  <a:schemeClr val="dk1"/>
                </a:solidFill>
              </a:rPr>
              <a:t>Department of Nuclear Engineering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University of California Berkeley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311700" y="2738300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S. Chaudhuri, R. Kolevatov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Princeton University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311700" y="3328562"/>
            <a:ext cx="4260300" cy="393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L. Brouwer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Accelerator Technology and Applied Physics Division Lawrence Berkeley National Lab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4667300" y="1010600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J. W. Foster, J. T. Fry, J. L. Ouellet, K. M. W. Pappas, S. Ghosh, L. Winslow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Laboratory of Nuclear Science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Massachusetts Institute of Technology</a:t>
            </a:r>
            <a:endParaRPr i="1" sz="800"/>
          </a:p>
        </p:txBody>
      </p:sp>
      <p:sp>
        <p:nvSpPr>
          <p:cNvPr id="172" name="Google Shape;172;p19"/>
          <p:cNvSpPr/>
          <p:nvPr/>
        </p:nvSpPr>
        <p:spPr>
          <a:xfrm>
            <a:off x="4667300" y="1571975"/>
            <a:ext cx="4260300" cy="5727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R. Henning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North Carolina Chapel Hill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Triangle Universities Nuclear Laboratory</a:t>
            </a:r>
            <a:endParaRPr i="1" sz="800"/>
          </a:p>
        </p:txBody>
      </p:sp>
      <p:sp>
        <p:nvSpPr>
          <p:cNvPr id="173" name="Google Shape;173;p19"/>
          <p:cNvSpPr/>
          <p:nvPr/>
        </p:nvSpPr>
        <p:spPr>
          <a:xfrm>
            <a:off x="4667300" y="2253950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Y. Kahn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Illinois at Urbana-Champaign</a:t>
            </a:r>
            <a:endParaRPr i="1" sz="800"/>
          </a:p>
        </p:txBody>
      </p:sp>
      <p:sp>
        <p:nvSpPr>
          <p:cNvPr id="174" name="Google Shape;174;p19"/>
          <p:cNvSpPr/>
          <p:nvPr/>
        </p:nvSpPr>
        <p:spPr>
          <a:xfrm>
            <a:off x="4667300" y="2815325"/>
            <a:ext cx="4260300" cy="310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A. Phipps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California State University, East Bay</a:t>
            </a:r>
            <a:endParaRPr i="1" sz="800"/>
          </a:p>
        </p:txBody>
      </p:sp>
      <p:sp>
        <p:nvSpPr>
          <p:cNvPr id="175" name="Google Shape;175;p19"/>
          <p:cNvSpPr/>
          <p:nvPr/>
        </p:nvSpPr>
        <p:spPr>
          <a:xfrm>
            <a:off x="311700" y="3791898"/>
            <a:ext cx="4260300" cy="4521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B. A. Young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Department of Physics</a:t>
            </a:r>
            <a:endParaRPr i="1"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Santa Clara University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4667300" y="3235400"/>
            <a:ext cx="4260300" cy="520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B. R. Safdi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Department of Physics</a:t>
            </a:r>
            <a:endParaRPr i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University of California Berkeley</a:t>
            </a:r>
            <a:endParaRPr i="1" sz="800"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Lumped-element detection </a:t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/>
          </a:blip>
          <a:srcRect b="0" l="0" r="46521" t="0"/>
          <a:stretch/>
        </p:blipFill>
        <p:spPr>
          <a:xfrm>
            <a:off x="2604603" y="1731296"/>
            <a:ext cx="2956283" cy="218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 rot="8273235">
            <a:off x="2628030" y="1450011"/>
            <a:ext cx="1831964" cy="1831964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 rot="8273235">
            <a:off x="2628030" y="1112895"/>
            <a:ext cx="1831964" cy="1831964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2376625" y="2960204"/>
            <a:ext cx="6117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FF"/>
                </a:solidFill>
              </a:rPr>
              <a:t>B</a:t>
            </a:r>
            <a:r>
              <a:rPr b="1" baseline="-25000" lang="en" sz="2000">
                <a:solidFill>
                  <a:srgbClr val="FF00FF"/>
                </a:solidFill>
              </a:rPr>
              <a:t>a</a:t>
            </a:r>
            <a:endParaRPr b="1" baseline="-25000" sz="2000">
              <a:solidFill>
                <a:srgbClr val="FF00FF"/>
              </a:solidFill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3">
            <a:alphaModFix/>
          </a:blip>
          <a:srcRect b="0" l="77073" r="0" t="0"/>
          <a:stretch/>
        </p:blipFill>
        <p:spPr>
          <a:xfrm>
            <a:off x="5490672" y="1731296"/>
            <a:ext cx="1267379" cy="218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75" y="1590675"/>
            <a:ext cx="1748524" cy="32280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20"/>
          <p:cNvSpPr txBox="1"/>
          <p:nvPr/>
        </p:nvSpPr>
        <p:spPr>
          <a:xfrm>
            <a:off x="1424125" y="1017725"/>
            <a:ext cx="63531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ABRACADABRA-10cm:</a:t>
            </a:r>
            <a:r>
              <a:rPr b="1" lang="en" sz="1800">
                <a:solidFill>
                  <a:schemeClr val="dk1"/>
                </a:solidFill>
              </a:rPr>
              <a:t> Broadband</a:t>
            </a:r>
            <a:r>
              <a:rPr lang="en" sz="1800">
                <a:solidFill>
                  <a:schemeClr val="dk1"/>
                </a:solidFill>
              </a:rPr>
              <a:t> search for neV axions!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0" y="4818700"/>
            <a:ext cx="5560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C. Salemi et al., “</a:t>
            </a: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</a:rPr>
              <a:t>The search for low-mass axion dark matter with ABRACADABRA-10cm,</a:t>
            </a:r>
            <a:r>
              <a:rPr lang="en" sz="800">
                <a:solidFill>
                  <a:schemeClr val="dk1"/>
                </a:solidFill>
              </a:rPr>
              <a:t>” Phys. Rev. Lett. 127, 2021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3600" y="4006537"/>
            <a:ext cx="3578000" cy="3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7096650" y="2595975"/>
            <a:ext cx="19245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Others: SHAFT, ADMX SLIC, DMR Pathfinder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Lumped-element detection</a:t>
            </a:r>
            <a:endParaRPr/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454" y="1478218"/>
            <a:ext cx="6878044" cy="30057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1"/>
          <p:cNvCxnSpPr/>
          <p:nvPr/>
        </p:nvCxnSpPr>
        <p:spPr>
          <a:xfrm flipH="1">
            <a:off x="5309119" y="1609902"/>
            <a:ext cx="642900" cy="851400"/>
          </a:xfrm>
          <a:prstGeom prst="straightConnector1">
            <a:avLst/>
          </a:prstGeom>
          <a:noFill/>
          <a:ln cap="flat" cmpd="sng" w="38100">
            <a:solidFill>
              <a:srgbClr val="00ACE6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03" name="Google Shape;203;p21"/>
          <p:cNvSpPr/>
          <p:nvPr/>
        </p:nvSpPr>
        <p:spPr>
          <a:xfrm rot="8100000">
            <a:off x="1009280" y="1156244"/>
            <a:ext cx="2390728" cy="2390728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 rot="8100000">
            <a:off x="1009280" y="692348"/>
            <a:ext cx="2390728" cy="2390728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1121178" y="3236156"/>
            <a:ext cx="5166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</a:rPr>
              <a:t>B</a:t>
            </a:r>
            <a:r>
              <a:rPr b="1" baseline="-25000" lang="en" sz="2400">
                <a:solidFill>
                  <a:srgbClr val="FF00FF"/>
                </a:solidFill>
              </a:rPr>
              <a:t>a</a:t>
            </a:r>
            <a:endParaRPr b="1" baseline="-25000" sz="2400">
              <a:solidFill>
                <a:srgbClr val="FF00FF"/>
              </a:solidFill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225" y="4609687"/>
            <a:ext cx="3578000" cy="3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/>
          <p:nvPr/>
        </p:nvSpPr>
        <p:spPr>
          <a:xfrm>
            <a:off x="2197650" y="1055213"/>
            <a:ext cx="4748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DMRadio:</a:t>
            </a:r>
            <a:r>
              <a:rPr b="1" lang="en" sz="1800">
                <a:solidFill>
                  <a:schemeClr val="dk1"/>
                </a:solidFill>
              </a:rPr>
              <a:t> Resonant</a:t>
            </a:r>
            <a:r>
              <a:rPr lang="en" sz="1800">
                <a:solidFill>
                  <a:schemeClr val="dk1"/>
                </a:solidFill>
              </a:rPr>
              <a:t> search for neV axions!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08" name="Google Shape;20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0219" y="47200"/>
            <a:ext cx="181013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925" y="1072563"/>
            <a:ext cx="1342550" cy="84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5650" y="1072563"/>
            <a:ext cx="1342550" cy="84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8181550" y="4709275"/>
            <a:ext cx="758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A. Droster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